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 id="2147483672" r:id="rId6"/>
    <p:sldMasterId id="2147483684" r:id="rId7"/>
  </p:sldMasterIdLst>
  <p:notesMasterIdLst>
    <p:notesMasterId r:id="rId35"/>
  </p:notesMasterIdLst>
  <p:sldIdLst>
    <p:sldId id="327" r:id="rId8"/>
    <p:sldId id="328" r:id="rId9"/>
    <p:sldId id="329" r:id="rId10"/>
    <p:sldId id="331" r:id="rId11"/>
    <p:sldId id="330" r:id="rId12"/>
    <p:sldId id="332" r:id="rId13"/>
    <p:sldId id="334" r:id="rId14"/>
    <p:sldId id="341" r:id="rId15"/>
    <p:sldId id="348" r:id="rId16"/>
    <p:sldId id="350" r:id="rId17"/>
    <p:sldId id="365" r:id="rId18"/>
    <p:sldId id="366" r:id="rId19"/>
    <p:sldId id="357" r:id="rId20"/>
    <p:sldId id="352" r:id="rId21"/>
    <p:sldId id="360" r:id="rId22"/>
    <p:sldId id="361" r:id="rId23"/>
    <p:sldId id="355" r:id="rId24"/>
    <p:sldId id="351" r:id="rId25"/>
    <p:sldId id="362" r:id="rId26"/>
    <p:sldId id="269" r:id="rId27"/>
    <p:sldId id="358" r:id="rId28"/>
    <p:sldId id="364" r:id="rId29"/>
    <p:sldId id="363" r:id="rId30"/>
    <p:sldId id="353" r:id="rId31"/>
    <p:sldId id="354" r:id="rId32"/>
    <p:sldId id="270" r:id="rId33"/>
    <p:sldId id="325"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38CE21D-A44F-DFDE-2216-6A83308448DE}" name="PR" initials="WRG" userId="PR" providerId="None"/>
  <p188:author id="{DB168830-51D4-4CC1-7858-D21AD9F13162}" name="Sarah Stafford" initials="SS" userId="Sarah Stafford" providerId="None"/>
  <p188:author id="{DEDC1C44-8BBF-B382-5329-523553A782EE}" name="Jan Schubert" initials="JS" userId="Jan Schubert" providerId="None"/>
  <p188:author id="{6EAC9880-9F95-82CD-7BDE-5A307FA106F4}" name="Sarah" initials="S" userId="Sarah" providerId="None"/>
  <p188:author id="{6C085DBD-E017-59BB-A493-C212501941EA}" name="Elizabeth Parker" initials="EP" userId="S::elizabeth.parker@newgenpublishing.co.uk::48ed7c66-aa06-4dbb-a923-e20f8fac587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ollett, Clare" initials="CC" lastIdx="18" clrIdx="0">
    <p:extLst>
      <p:ext uri="{19B8F6BF-5375-455C-9EA6-DF929625EA0E}">
        <p15:presenceInfo xmlns:p15="http://schemas.microsoft.com/office/powerpoint/2012/main" userId="S::Clare.Collett@Pearson.com::a376c1f8-5148-4d55-9c90-6113c98c8476" providerId="AD"/>
      </p:ext>
    </p:extLst>
  </p:cmAuthor>
  <p:cmAuthor id="2" name="Veronica Wastell" initials="VW" lastIdx="3" clrIdx="1">
    <p:extLst>
      <p:ext uri="{19B8F6BF-5375-455C-9EA6-DF929625EA0E}">
        <p15:presenceInfo xmlns:p15="http://schemas.microsoft.com/office/powerpoint/2012/main" userId="Veronica Wastell" providerId="None"/>
      </p:ext>
    </p:extLst>
  </p:cmAuthor>
  <p:cmAuthor id="3" name="Marie Joubert" initials="MJ" lastIdx="6" clrIdx="2">
    <p:extLst>
      <p:ext uri="{19B8F6BF-5375-455C-9EA6-DF929625EA0E}">
        <p15:presenceInfo xmlns:p15="http://schemas.microsoft.com/office/powerpoint/2012/main" userId="S::marie.joubert1@nottingham.ac.uk::8784a254-284d-4fcc-ace7-66743a4258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C8D9"/>
    <a:srgbClr val="BE0064"/>
    <a:srgbClr val="0071F8"/>
    <a:srgbClr val="9BC8FF"/>
    <a:srgbClr val="008FC9"/>
    <a:srgbClr val="DD3D4C"/>
    <a:srgbClr val="F9D09E"/>
    <a:srgbClr val="C96035"/>
    <a:srgbClr val="DDB17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5DBD13-46ED-A64E-B1FB-72E48750D914}" v="1" dt="2023-03-22T05:25:44.1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3262" autoAdjust="0"/>
    <p:restoredTop sz="73129" autoAdjust="0"/>
  </p:normalViewPr>
  <p:slideViewPr>
    <p:cSldViewPr snapToGrid="0">
      <p:cViewPr varScale="1">
        <p:scale>
          <a:sx n="77" d="100"/>
          <a:sy n="77" d="100"/>
        </p:scale>
        <p:origin x="200" y="4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theme" Target="theme/theme1.xml"/><Relationship Id="rId21" Type="http://schemas.openxmlformats.org/officeDocument/2006/relationships/slide" Target="slides/slide14.xml"/><Relationship Id="rId34" Type="http://schemas.openxmlformats.org/officeDocument/2006/relationships/slide" Target="slides/slide27.xml"/><Relationship Id="rId42" Type="http://schemas.microsoft.com/office/2015/10/relationships/revisionInfo" Target="revisionInfo.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commentAuthors" Target="commentAuthor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notesMaster" Target="notesMasters/notesMaster1.xml"/><Relationship Id="rId43" Type="http://schemas.microsoft.com/office/2018/10/relationships/authors" Target="authors.xml"/><Relationship Id="rId8" Type="http://schemas.openxmlformats.org/officeDocument/2006/relationships/slide" Target="slides/slide1.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ve Pardoe" userId="6fa2db72-1fdb-41be-8a25-f49a2205c689" providerId="ADAL" clId="{085DBD13-46ED-A64E-B1FB-72E48750D914}"/>
    <pc:docChg chg="modSld">
      <pc:chgData name="Steve Pardoe" userId="6fa2db72-1fdb-41be-8a25-f49a2205c689" providerId="ADAL" clId="{085DBD13-46ED-A64E-B1FB-72E48750D914}" dt="2023-03-22T05:25:44.146" v="0"/>
      <pc:docMkLst>
        <pc:docMk/>
      </pc:docMkLst>
      <pc:sldChg chg="modAnim">
        <pc:chgData name="Steve Pardoe" userId="6fa2db72-1fdb-41be-8a25-f49a2205c689" providerId="ADAL" clId="{085DBD13-46ED-A64E-B1FB-72E48750D914}" dt="2023-03-22T05:25:44.146" v="0"/>
        <pc:sldMkLst>
          <pc:docMk/>
          <pc:sldMk cId="1187767612" sldId="32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25C08C-1EE7-2E4B-BEDD-2CD36E772CA0}" type="datetimeFigureOut">
              <a:rPr lang="en-US" smtClean="0"/>
              <a:t>3/22/23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0292A9-7A47-3844-B146-D6E152DCFCB4}" type="slidenum">
              <a:rPr lang="en-US" smtClean="0"/>
              <a:t>‹#›</a:t>
            </a:fld>
            <a:endParaRPr lang="en-US" dirty="0"/>
          </a:p>
        </p:txBody>
      </p:sp>
    </p:spTree>
    <p:extLst>
      <p:ext uri="{BB962C8B-B14F-4D97-AF65-F5344CB8AC3E}">
        <p14:creationId xmlns:p14="http://schemas.microsoft.com/office/powerpoint/2010/main" val="3911700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GB" sz="1200" kern="1200" dirty="0">
                <a:solidFill>
                  <a:schemeClr val="tx1"/>
                </a:solidFill>
                <a:effectLst/>
                <a:latin typeface="+mn-lt"/>
                <a:ea typeface="+mn-ea"/>
                <a:cs typeface="+mn-cs"/>
              </a:rPr>
              <a:t>Tutor guidance</a:t>
            </a:r>
            <a:r>
              <a:rPr lang="en-GB" dirty="0"/>
              <a:t> </a:t>
            </a:r>
            <a:r>
              <a:rPr lang="en-GB" sz="1200" kern="1200" dirty="0">
                <a:solidFill>
                  <a:schemeClr val="tx1"/>
                </a:solidFill>
                <a:effectLst/>
                <a:latin typeface="+mn-lt"/>
                <a:ea typeface="+mn-ea"/>
                <a:cs typeface="+mn-cs"/>
              </a:rPr>
              <a:t>for lesson introduction:</a:t>
            </a:r>
            <a:r>
              <a:rPr lang="en-GB" dirty="0"/>
              <a:t> </a:t>
            </a: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Ask a confident/fluent learner to read the lesson objectives to the group.</a:t>
            </a:r>
            <a:endParaRPr lang="en-GB" sz="1200" kern="1200" dirty="0">
              <a:solidFill>
                <a:schemeClr val="tx1"/>
              </a:solidFill>
              <a:effectLst/>
              <a:latin typeface="+mn-lt"/>
              <a:cs typeface="Calibri"/>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Reiterate and clarify learning objectives.</a:t>
            </a:r>
            <a:endParaRPr lang="en-GB" sz="1200" kern="1200" dirty="0">
              <a:solidFill>
                <a:schemeClr val="tx1"/>
              </a:solidFill>
              <a:effectLst/>
              <a:latin typeface="+mn-lt"/>
              <a:cs typeface="Calibri"/>
            </a:endParaRPr>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a:t>
            </a:fld>
            <a:endParaRPr lang="en-US" dirty="0"/>
          </a:p>
        </p:txBody>
      </p:sp>
    </p:spTree>
    <p:extLst>
      <p:ext uri="{BB962C8B-B14F-4D97-AF65-F5344CB8AC3E}">
        <p14:creationId xmlns:p14="http://schemas.microsoft.com/office/powerpoint/2010/main" val="470172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Tutor guidance: </a:t>
            </a:r>
            <a:endParaRPr lang="en-GB" dirty="0"/>
          </a:p>
          <a:p>
            <a:endParaRPr lang="en-GB" b="1" dirty="0"/>
          </a:p>
          <a:p>
            <a:r>
              <a:rPr lang="en-GB" dirty="0"/>
              <a:t>Use chocolate cookie recipe (unless not explored already with learner examples) to ask learners to find recipe for 15 chocolate cookies. </a:t>
            </a:r>
          </a:p>
          <a:p>
            <a:r>
              <a:rPr lang="en-GB" dirty="0"/>
              <a:t>Explore  12 + 6 method (slide 7 – slide 23).</a:t>
            </a:r>
          </a:p>
          <a:p>
            <a:r>
              <a:rPr lang="en-GB" dirty="0"/>
              <a:t>Use learner feedback to explore any other methods learners can think of (unitary method, multiplicative method e.g., 18/12 = 1.5, vertical multiplier(s)). Ask learners whether they have used a different approach to that used above when solving proportion problems. How has their thinking changed? What have they learned about multiplicative structure?</a:t>
            </a:r>
            <a:endParaRPr lang="en-US" dirty="0"/>
          </a:p>
          <a:p>
            <a:endParaRPr lang="en-US" dirty="0">
              <a:cs typeface="Calibri"/>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pPr/>
              <a:t>10</a:t>
            </a:fld>
            <a:endParaRPr lang="en-US" dirty="0"/>
          </a:p>
        </p:txBody>
      </p:sp>
    </p:spTree>
    <p:extLst>
      <p:ext uri="{BB962C8B-B14F-4D97-AF65-F5344CB8AC3E}">
        <p14:creationId xmlns:p14="http://schemas.microsoft.com/office/powerpoint/2010/main" val="37465221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Tutor guidance: </a:t>
            </a:r>
            <a:endParaRPr lang="en-GB" dirty="0"/>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GB" sz="1200" kern="1200" dirty="0">
                <a:solidFill>
                  <a:schemeClr val="tx1"/>
                </a:solidFill>
                <a:effectLst/>
                <a:latin typeface="+mn-lt"/>
                <a:ea typeface="+mn-ea"/>
                <a:cs typeface="+mn-cs"/>
              </a:rPr>
              <a:t>Ask learners to work in pairs and </a:t>
            </a:r>
            <a:r>
              <a:rPr lang="en-GB" dirty="0"/>
              <a:t>give</a:t>
            </a:r>
            <a:r>
              <a:rPr lang="en-GB" sz="1200" kern="1200" dirty="0">
                <a:solidFill>
                  <a:schemeClr val="tx1"/>
                </a:solidFill>
                <a:effectLst/>
                <a:latin typeface="+mn-lt"/>
                <a:ea typeface="+mn-ea"/>
                <a:cs typeface="+mn-cs"/>
              </a:rPr>
              <a:t> each pair a copy of the </a:t>
            </a:r>
            <a:r>
              <a:rPr lang="en-GB"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Handout 2: Procedural variation</a:t>
            </a:r>
            <a:r>
              <a:rPr lang="en-GB" sz="1200" kern="1200" dirty="0">
                <a:solidFill>
                  <a:schemeClr val="tx1"/>
                </a:solidFill>
                <a:effectLst/>
                <a:latin typeface="+mn-lt"/>
                <a:ea typeface="+mn-ea"/>
                <a:cs typeface="+mn-cs"/>
              </a:rPr>
              <a:t>. It is important that learners answer the questions in order, because they have been carefully designed to guide them to complete the table in a way that explores different relationships in a sequential way. Ask them not to be tempted just to fill in the table.</a:t>
            </a:r>
            <a:endParaRPr lang="en-US" dirty="0">
              <a:cs typeface="Calibri"/>
            </a:endParaRPr>
          </a:p>
          <a:p>
            <a:pPr marL="285750" indent="-285750">
              <a:buFont typeface="Arial"/>
              <a:buChar char="•"/>
            </a:pPr>
            <a:r>
              <a:rPr lang="en-GB" sz="1200" kern="1200" dirty="0">
                <a:solidFill>
                  <a:schemeClr val="tx1"/>
                </a:solidFill>
                <a:effectLst/>
                <a:latin typeface="+mn-lt"/>
                <a:ea typeface="+mn-ea"/>
                <a:cs typeface="+mn-cs"/>
              </a:rPr>
              <a:t>Make sure that learners explain their approach to their partner, working together to agree on a solution and to develop their own understanding. If you notice that one learner is answering all the questions, or that they are not working collaboratively, ask a learner to explain a question that has been answered by their partner.</a:t>
            </a:r>
            <a:endParaRPr lang="en-US" dirty="0"/>
          </a:p>
          <a:p>
            <a:pPr marL="285750" indent="-285750">
              <a:buFont typeface="Arial"/>
              <a:buChar char="•"/>
            </a:pPr>
            <a:r>
              <a:rPr lang="en-GB" sz="1200" kern="1200" dirty="0">
                <a:solidFill>
                  <a:schemeClr val="tx1"/>
                </a:solidFill>
                <a:effectLst/>
                <a:latin typeface="+mn-lt"/>
                <a:ea typeface="+mn-ea"/>
                <a:cs typeface="+mn-cs"/>
              </a:rPr>
              <a:t>Observe learners as they complete this task but do not intervene unless necessary. As learners work on the task, notice how they illustrate their strategy. As you observe them, identify those with different approaches. You can call on them to explain their thinking in the next part of the lesson.</a:t>
            </a:r>
            <a:r>
              <a:rPr lang="en-GB" dirty="0"/>
              <a:t> </a:t>
            </a:r>
            <a:endParaRPr lang="en-US" sz="1200" kern="1200" dirty="0">
              <a:solidFill>
                <a:schemeClr val="tx1"/>
              </a:solidFill>
              <a:effectLst/>
              <a:latin typeface="+mn-lt"/>
              <a:cs typeface="Calibri"/>
            </a:endParaRPr>
          </a:p>
          <a:p>
            <a:endParaRPr lang="en-US" b="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0292A9-7A47-3844-B146-D6E152DCFC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74952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Tutor guidance:</a:t>
            </a:r>
            <a:endParaRPr lang="en-US" dirty="0">
              <a:cs typeface="Calibri"/>
            </a:endParaRPr>
          </a:p>
          <a:p>
            <a:pPr marL="171450" indent="-171450">
              <a:buFont typeface="Arial"/>
              <a:buChar char="•"/>
            </a:pPr>
            <a:r>
              <a:rPr lang="en-US" dirty="0">
                <a:cs typeface="Calibri"/>
              </a:rPr>
              <a:t>Learners explore the multiplicative relationship between columns and rows to decide whether the graphic shown for calculating direct proportion is true or false in each instance.</a:t>
            </a:r>
          </a:p>
          <a:p>
            <a:pPr marL="171450" indent="-171450">
              <a:buFont typeface="Arial"/>
              <a:buChar char="•"/>
            </a:pPr>
            <a:r>
              <a:rPr lang="en-US" dirty="0">
                <a:cs typeface="Calibri"/>
              </a:rPr>
              <a:t>Open discussion to highlight this common misconception – that  learners calculate differences between adjacent columns and/or rows by using addition and/or multiplication.</a:t>
            </a:r>
          </a:p>
          <a:p>
            <a:endParaRPr lang="en-US" dirty="0">
              <a:cs typeface="Calibri"/>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13</a:t>
            </a:fld>
            <a:endParaRPr lang="en-US" dirty="0"/>
          </a:p>
        </p:txBody>
      </p:sp>
    </p:spTree>
    <p:extLst>
      <p:ext uri="{BB962C8B-B14F-4D97-AF65-F5344CB8AC3E}">
        <p14:creationId xmlns:p14="http://schemas.microsoft.com/office/powerpoint/2010/main" val="15607737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Tutor guidance: </a:t>
            </a:r>
            <a:endParaRPr lang="en-US" dirty="0"/>
          </a:p>
          <a:p>
            <a:endParaRPr lang="en-US" dirty="0">
              <a:cs typeface="Calibri"/>
            </a:endParaRPr>
          </a:p>
          <a:p>
            <a:r>
              <a:rPr lang="en-US" dirty="0">
                <a:cs typeface="Calibri"/>
              </a:rPr>
              <a:t>Allow learners to explore the multiplicative relationship between these columns and rows to decide whether the graphic shown is a true or a false representation for calculating direct proportion.</a:t>
            </a:r>
          </a:p>
        </p:txBody>
      </p:sp>
      <p:sp>
        <p:nvSpPr>
          <p:cNvPr id="4" name="Slide Number Placeholder 3"/>
          <p:cNvSpPr>
            <a:spLocks noGrp="1"/>
          </p:cNvSpPr>
          <p:nvPr>
            <p:ph type="sldNum" sz="quarter" idx="10"/>
          </p:nvPr>
        </p:nvSpPr>
        <p:spPr/>
        <p:txBody>
          <a:bodyPr/>
          <a:lstStyle/>
          <a:p>
            <a:fld id="{C30292A9-7A47-3844-B146-D6E152DCFCB4}" type="slidenum">
              <a:rPr lang="en-US" smtClean="0"/>
              <a:t>14</a:t>
            </a:fld>
            <a:endParaRPr lang="en-US" dirty="0"/>
          </a:p>
        </p:txBody>
      </p:sp>
    </p:spTree>
    <p:extLst>
      <p:ext uri="{BB962C8B-B14F-4D97-AF65-F5344CB8AC3E}">
        <p14:creationId xmlns:p14="http://schemas.microsoft.com/office/powerpoint/2010/main" val="4668491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Tutor guidance: </a:t>
            </a:r>
            <a:endParaRPr lang="en-GB" dirty="0">
              <a:cs typeface="Calibri"/>
            </a:endParaRPr>
          </a:p>
          <a:p>
            <a:endParaRPr lang="en-US" dirty="0">
              <a:cs typeface="Calibri"/>
            </a:endParaRPr>
          </a:p>
          <a:p>
            <a:pPr marL="171450" indent="-171450">
              <a:buFont typeface="Arial"/>
              <a:buChar char="•"/>
            </a:pPr>
            <a:r>
              <a:rPr lang="en-US" dirty="0">
                <a:cs typeface="Calibri"/>
              </a:rPr>
              <a:t>Learners explore the multiplicative relationship between columns and rows to decide whether the graphic shown for calculating direct proportion is true or false in each instance.</a:t>
            </a:r>
          </a:p>
          <a:p>
            <a:pPr marL="171450" indent="-171450">
              <a:buFont typeface="Arial"/>
              <a:buChar char="•"/>
            </a:pPr>
            <a:r>
              <a:rPr lang="en-US" dirty="0">
                <a:cs typeface="Calibri"/>
              </a:rPr>
              <a:t>Open discussion to highlight this common misconception - that learners calculate differences between adjacent columns and/or rows by using addition and/or multiplication.</a:t>
            </a:r>
          </a:p>
          <a:p>
            <a:endParaRPr lang="en-US" dirty="0">
              <a:cs typeface="Calibri"/>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15</a:t>
            </a:fld>
            <a:endParaRPr lang="en-US" dirty="0"/>
          </a:p>
        </p:txBody>
      </p:sp>
    </p:spTree>
    <p:extLst>
      <p:ext uri="{BB962C8B-B14F-4D97-AF65-F5344CB8AC3E}">
        <p14:creationId xmlns:p14="http://schemas.microsoft.com/office/powerpoint/2010/main" val="1011016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Tutor guidance: </a:t>
            </a:r>
            <a:endParaRPr lang="en-US" dirty="0"/>
          </a:p>
          <a:p>
            <a:endParaRPr lang="en-US" dirty="0">
              <a:cs typeface="Calibri"/>
            </a:endParaRPr>
          </a:p>
          <a:p>
            <a:r>
              <a:rPr lang="en-US" dirty="0">
                <a:cs typeface="Calibri"/>
              </a:rPr>
              <a:t>Allow learners to explore the multiplicative relationship between these columns and rows to decide whether the graphic shown is a true or a false representation for calculating direct proportion.</a:t>
            </a:r>
          </a:p>
        </p:txBody>
      </p:sp>
      <p:sp>
        <p:nvSpPr>
          <p:cNvPr id="4" name="Slide Number Placeholder 3"/>
          <p:cNvSpPr>
            <a:spLocks noGrp="1"/>
          </p:cNvSpPr>
          <p:nvPr>
            <p:ph type="sldNum" sz="quarter" idx="10"/>
          </p:nvPr>
        </p:nvSpPr>
        <p:spPr/>
        <p:txBody>
          <a:bodyPr/>
          <a:lstStyle/>
          <a:p>
            <a:fld id="{C30292A9-7A47-3844-B146-D6E152DCFCB4}" type="slidenum">
              <a:rPr lang="en-US" smtClean="0"/>
              <a:t>16</a:t>
            </a:fld>
            <a:endParaRPr lang="en-US" dirty="0"/>
          </a:p>
        </p:txBody>
      </p:sp>
    </p:spTree>
    <p:extLst>
      <p:ext uri="{BB962C8B-B14F-4D97-AF65-F5344CB8AC3E}">
        <p14:creationId xmlns:p14="http://schemas.microsoft.com/office/powerpoint/2010/main" val="25378560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Tutor guidance: </a:t>
            </a:r>
            <a:endParaRPr lang="en-US" dirty="0"/>
          </a:p>
          <a:p>
            <a:r>
              <a:rPr lang="en-US" dirty="0"/>
              <a:t>Allow learners time to explore the multiplicative relationship between columns and rows to decide whether this statement is true or false in all instances.</a:t>
            </a:r>
          </a:p>
        </p:txBody>
      </p:sp>
      <p:sp>
        <p:nvSpPr>
          <p:cNvPr id="4" name="Slide Number Placeholder 3"/>
          <p:cNvSpPr>
            <a:spLocks noGrp="1"/>
          </p:cNvSpPr>
          <p:nvPr>
            <p:ph type="sldNum" sz="quarter" idx="10"/>
          </p:nvPr>
        </p:nvSpPr>
        <p:spPr/>
        <p:txBody>
          <a:bodyPr/>
          <a:lstStyle/>
          <a:p>
            <a:fld id="{C30292A9-7A47-3844-B146-D6E152DCFCB4}" type="slidenum">
              <a:rPr lang="en-US" smtClean="0"/>
              <a:t>17</a:t>
            </a:fld>
            <a:endParaRPr lang="en-US" dirty="0"/>
          </a:p>
        </p:txBody>
      </p:sp>
    </p:spTree>
    <p:extLst>
      <p:ext uri="{BB962C8B-B14F-4D97-AF65-F5344CB8AC3E}">
        <p14:creationId xmlns:p14="http://schemas.microsoft.com/office/powerpoint/2010/main" val="10284833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Tutor guidance: </a:t>
            </a:r>
            <a:endParaRPr lang="en-US" dirty="0"/>
          </a:p>
          <a:p>
            <a:endParaRPr lang="en-GB" b="1" dirty="0">
              <a:cs typeface="Calibri"/>
            </a:endParaRPr>
          </a:p>
          <a:p>
            <a:pPr marL="171450" indent="-171450">
              <a:buFont typeface="Arial"/>
              <a:buChar char="•"/>
            </a:pPr>
            <a:r>
              <a:rPr lang="en-GB" dirty="0">
                <a:cs typeface="Calibri"/>
              </a:rPr>
              <a:t>Learners explore the relationship between the number of flapjacks and grams of flour required.</a:t>
            </a:r>
          </a:p>
          <a:p>
            <a:pPr marL="171450" indent="-171450">
              <a:buFont typeface="Arial"/>
              <a:buChar char="•"/>
            </a:pPr>
            <a:r>
              <a:rPr lang="en-GB" dirty="0">
                <a:cs typeface="Calibri"/>
              </a:rPr>
              <a:t>Can they spot the error and offer suggestions on how this could be rectified?</a:t>
            </a:r>
          </a:p>
          <a:p>
            <a:pPr marL="171450" indent="-171450">
              <a:buFont typeface="Arial"/>
              <a:buChar char="•"/>
            </a:pPr>
            <a:r>
              <a:rPr lang="en-GB" dirty="0">
                <a:cs typeface="Calibri"/>
              </a:rPr>
              <a:t>Use sugar, oats and syrup measures to extend this exercise.</a:t>
            </a:r>
            <a:endParaRPr lang="en-GB" dirty="0"/>
          </a:p>
          <a:p>
            <a:endParaRPr lang="en-GB" dirty="0">
              <a:cs typeface="Calibri"/>
            </a:endParaRPr>
          </a:p>
          <a:p>
            <a:endParaRPr lang="en-GB" dirty="0">
              <a:cs typeface="Calibri"/>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18</a:t>
            </a:fld>
            <a:endParaRPr lang="en-US" dirty="0"/>
          </a:p>
        </p:txBody>
      </p:sp>
    </p:spTree>
    <p:extLst>
      <p:ext uri="{BB962C8B-B14F-4D97-AF65-F5344CB8AC3E}">
        <p14:creationId xmlns:p14="http://schemas.microsoft.com/office/powerpoint/2010/main" val="39747129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Tutor guidance: </a:t>
            </a:r>
            <a:endParaRPr lang="en-US" dirty="0"/>
          </a:p>
          <a:p>
            <a:endParaRPr lang="en-GB" b="1" dirty="0">
              <a:cs typeface="Calibri"/>
            </a:endParaRPr>
          </a:p>
          <a:p>
            <a:pPr marL="171450" indent="-171450">
              <a:buFont typeface="Arial"/>
              <a:buChar char="•"/>
            </a:pPr>
            <a:r>
              <a:rPr lang="en-GB" dirty="0">
                <a:cs typeface="Calibri"/>
              </a:rPr>
              <a:t>Learners explore the relationship between the number of flapjacks and grams of flour required.</a:t>
            </a:r>
          </a:p>
          <a:p>
            <a:pPr marL="171450" indent="-171450">
              <a:buFont typeface="Arial"/>
              <a:buChar char="•"/>
            </a:pPr>
            <a:r>
              <a:rPr lang="en-GB" dirty="0">
                <a:cs typeface="Calibri"/>
              </a:rPr>
              <a:t>Can they spot the error and offer suggestions on how this could be rectified?</a:t>
            </a:r>
          </a:p>
          <a:p>
            <a:pPr marL="171450" indent="-171450">
              <a:buFont typeface="Arial"/>
              <a:buChar char="•"/>
            </a:pPr>
            <a:r>
              <a:rPr lang="en-GB" dirty="0">
                <a:cs typeface="Calibri"/>
              </a:rPr>
              <a:t>Use sugar, oats and syrup measures to extend this exercise.</a:t>
            </a:r>
            <a:endParaRPr lang="en-GB" dirty="0"/>
          </a:p>
          <a:p>
            <a:endParaRPr lang="en-GB" dirty="0">
              <a:cs typeface="Calibri"/>
            </a:endParaRPr>
          </a:p>
          <a:p>
            <a:endParaRPr lang="en-GB" dirty="0">
              <a:cs typeface="Calibri"/>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19</a:t>
            </a:fld>
            <a:endParaRPr lang="en-US" dirty="0"/>
          </a:p>
        </p:txBody>
      </p:sp>
    </p:spTree>
    <p:extLst>
      <p:ext uri="{BB962C8B-B14F-4D97-AF65-F5344CB8AC3E}">
        <p14:creationId xmlns:p14="http://schemas.microsoft.com/office/powerpoint/2010/main" val="33249231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3"/>
        <p:cNvGrpSpPr/>
        <p:nvPr/>
      </p:nvGrpSpPr>
      <p:grpSpPr>
        <a:xfrm>
          <a:off x="0" y="0"/>
          <a:ext cx="0" cy="0"/>
          <a:chOff x="0" y="0"/>
          <a:chExt cx="0" cy="0"/>
        </a:xfrm>
      </p:grpSpPr>
      <p:sp>
        <p:nvSpPr>
          <p:cNvPr id="414" name="Google Shape;414;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5" name="Google Shape;415;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Times New Roman" panose="02020603050405020304" pitchFamily="18" charset="0"/>
              </a:rPr>
              <a:t>Learners should work on this question individually or in pairs. Encourage them to use ratio tables to carry out their calculations, but they can use whatever methods they wish. When learners have completed the question, ask them to share their methods and reveal the answer. Slide 22 provides one way of using a ratio table for this question, but there are many valid alternatives – encourage learners to share these.</a:t>
            </a:r>
          </a:p>
          <a:p>
            <a:pPr marL="0" lvl="0" indent="0" algn="l" rtl="0">
              <a:spcBef>
                <a:spcPts val="0"/>
              </a:spcBef>
              <a:spcAft>
                <a:spcPts val="0"/>
              </a:spcAft>
              <a:buNone/>
            </a:pPr>
            <a:endParaRPr dirty="0"/>
          </a:p>
        </p:txBody>
      </p:sp>
      <p:sp>
        <p:nvSpPr>
          <p:cNvPr id="416" name="Google Shape;416;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20</a:t>
            </a:fld>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sz="1200" b="1" kern="1200" dirty="0">
                <a:solidFill>
                  <a:schemeClr val="tx1"/>
                </a:solidFill>
                <a:effectLst/>
                <a:latin typeface="+mn-lt"/>
                <a:ea typeface="+mn-ea"/>
                <a:cs typeface="+mn-cs"/>
              </a:rPr>
              <a:t>Tutor guidance: </a:t>
            </a:r>
            <a:r>
              <a:rPr lang="en-GB" sz="1200" b="0" kern="1200" dirty="0">
                <a:solidFill>
                  <a:schemeClr val="tx1"/>
                </a:solidFill>
                <a:effectLst/>
                <a:latin typeface="+mn-lt"/>
                <a:ea typeface="+mn-ea"/>
                <a:cs typeface="+mn-cs"/>
              </a:rPr>
              <a:t>15-minute exercise</a:t>
            </a:r>
          </a:p>
          <a:p>
            <a:pPr marL="0" indent="0">
              <a:buFont typeface="Arial" panose="020B0604020202020204" pitchFamily="34" charset="0"/>
              <a:buNone/>
            </a:pPr>
            <a:endParaRPr lang="en-GB"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GB" sz="1200" kern="1200" dirty="0">
                <a:solidFill>
                  <a:schemeClr val="tx1"/>
                </a:solidFill>
                <a:effectLst/>
                <a:latin typeface="+mn-lt"/>
                <a:ea typeface="+mn-ea"/>
                <a:cs typeface="+mn-cs"/>
              </a:rPr>
              <a:t>Present information for individual and/or small group work.</a:t>
            </a:r>
            <a:r>
              <a:rPr lang="en-GB" dirty="0"/>
              <a:t> </a:t>
            </a:r>
            <a:endParaRPr lang="en-GB" sz="1200" kern="1200" dirty="0">
              <a:solidFill>
                <a:schemeClr val="tx1"/>
              </a:solidFill>
              <a:effectLst/>
              <a:latin typeface="+mn-lt"/>
              <a:cs typeface="Calibri"/>
            </a:endParaRPr>
          </a:p>
          <a:p>
            <a:pPr marL="171450" indent="-171450">
              <a:buFont typeface="Arial" panose="020B0604020202020204" pitchFamily="34" charset="0"/>
              <a:buChar char="•"/>
            </a:pPr>
            <a:r>
              <a:rPr lang="en-GB" dirty="0"/>
              <a:t>Encourage learners</a:t>
            </a:r>
            <a:r>
              <a:rPr lang="en-GB" sz="1200" kern="1200" dirty="0">
                <a:solidFill>
                  <a:schemeClr val="tx1"/>
                </a:solidFill>
                <a:effectLst/>
                <a:latin typeface="+mn-lt"/>
                <a:ea typeface="+mn-ea"/>
                <a:cs typeface="+mn-cs"/>
              </a:rPr>
              <a:t> </a:t>
            </a:r>
            <a:r>
              <a:rPr lang="en-GB" dirty="0"/>
              <a:t>to </a:t>
            </a:r>
            <a:r>
              <a:rPr lang="en-GB" sz="1200" kern="1200" dirty="0">
                <a:solidFill>
                  <a:schemeClr val="tx1"/>
                </a:solidFill>
                <a:effectLst/>
                <a:latin typeface="+mn-lt"/>
                <a:ea typeface="+mn-ea"/>
                <a:cs typeface="+mn-cs"/>
              </a:rPr>
              <a:t>discuss</a:t>
            </a:r>
            <a:r>
              <a:rPr lang="en-GB" dirty="0"/>
              <a:t> and share</a:t>
            </a:r>
            <a:r>
              <a:rPr lang="en-GB" sz="1200" kern="1200" dirty="0">
                <a:solidFill>
                  <a:schemeClr val="tx1"/>
                </a:solidFill>
                <a:effectLst/>
                <a:latin typeface="+mn-lt"/>
                <a:ea typeface="+mn-ea"/>
                <a:cs typeface="+mn-cs"/>
              </a:rPr>
              <a:t> ideas </a:t>
            </a:r>
            <a:r>
              <a:rPr lang="en-GB" dirty="0"/>
              <a:t>in their groups, agree on</a:t>
            </a:r>
            <a:r>
              <a:rPr lang="en-GB" sz="1200" kern="1200" dirty="0">
                <a:solidFill>
                  <a:schemeClr val="tx1"/>
                </a:solidFill>
                <a:effectLst/>
                <a:latin typeface="+mn-lt"/>
                <a:ea typeface="+mn-ea"/>
                <a:cs typeface="+mn-cs"/>
              </a:rPr>
              <a:t> </a:t>
            </a:r>
            <a:r>
              <a:rPr lang="en-GB" dirty="0"/>
              <a:t>a y</a:t>
            </a:r>
            <a:r>
              <a:rPr lang="en-GB" sz="1200" kern="1200" dirty="0">
                <a:solidFill>
                  <a:schemeClr val="tx1"/>
                </a:solidFill>
                <a:effectLst/>
                <a:latin typeface="+mn-lt"/>
                <a:ea typeface="+mn-ea"/>
                <a:cs typeface="+mn-cs"/>
              </a:rPr>
              <a:t>-axis label </a:t>
            </a:r>
            <a:r>
              <a:rPr lang="en-GB" dirty="0"/>
              <a:t>and </a:t>
            </a:r>
            <a:r>
              <a:rPr lang="en-GB" sz="1200" kern="1200" dirty="0">
                <a:solidFill>
                  <a:schemeClr val="tx1"/>
                </a:solidFill>
                <a:effectLst/>
                <a:latin typeface="+mn-lt"/>
                <a:ea typeface="+mn-ea"/>
                <a:cs typeface="+mn-cs"/>
              </a:rPr>
              <a:t>include units</a:t>
            </a:r>
            <a:r>
              <a:rPr lang="en-GB" dirty="0"/>
              <a:t>.</a:t>
            </a:r>
            <a:endParaRPr lang="en-GB" sz="1200" kern="1200" dirty="0">
              <a:solidFill>
                <a:schemeClr val="tx1"/>
              </a:solidFill>
              <a:effectLst/>
              <a:latin typeface="+mn-lt"/>
              <a:cs typeface="Calibri"/>
            </a:endParaRPr>
          </a:p>
          <a:p>
            <a:pPr marL="171450" indent="-171450">
              <a:buFont typeface="Arial" panose="020B0604020202020204" pitchFamily="34" charset="0"/>
              <a:buChar char="•"/>
            </a:pPr>
            <a:r>
              <a:rPr lang="en-GB" dirty="0"/>
              <a:t>Allow a minute </a:t>
            </a:r>
            <a:r>
              <a:rPr lang="en-GB" sz="1200" kern="1200" dirty="0">
                <a:solidFill>
                  <a:schemeClr val="tx1"/>
                </a:solidFill>
                <a:effectLst/>
                <a:latin typeface="+mn-lt"/>
                <a:ea typeface="+mn-ea"/>
                <a:cs typeface="+mn-cs"/>
              </a:rPr>
              <a:t>for individuals/groups to decide.</a:t>
            </a:r>
            <a:endParaRPr lang="en-GB" sz="1200" kern="1200" dirty="0">
              <a:solidFill>
                <a:schemeClr val="tx1"/>
              </a:solidFill>
              <a:effectLst/>
              <a:latin typeface="+mn-lt"/>
              <a:cs typeface="Calibri"/>
            </a:endParaRPr>
          </a:p>
          <a:p>
            <a:pPr marL="171450" indent="-171450">
              <a:buFont typeface="Arial" panose="020B0604020202020204" pitchFamily="34" charset="0"/>
              <a:buChar char="•"/>
            </a:pPr>
            <a:r>
              <a:rPr lang="en-GB" sz="1200" kern="1200" dirty="0">
                <a:solidFill>
                  <a:schemeClr val="tx1"/>
                </a:solidFill>
                <a:effectLst/>
                <a:latin typeface="+mn-lt"/>
                <a:ea typeface="+mn-ea"/>
                <a:cs typeface="+mn-cs"/>
              </a:rPr>
              <a:t>Learners share their idea choices with the </a:t>
            </a:r>
            <a:r>
              <a:rPr lang="en-GB" dirty="0"/>
              <a:t>class (5–10 minutes)</a:t>
            </a:r>
            <a:endParaRPr lang="en-GB" sz="1200" kern="1200" dirty="0">
              <a:solidFill>
                <a:schemeClr val="tx1"/>
              </a:solidFill>
              <a:effectLst/>
              <a:latin typeface="+mn-lt"/>
              <a:cs typeface="Calibri"/>
            </a:endParaRPr>
          </a:p>
          <a:p>
            <a:endParaRPr lang="en-GB" sz="1200" kern="1200" dirty="0">
              <a:solidFill>
                <a:schemeClr val="tx1"/>
              </a:solidFill>
              <a:effectLst/>
              <a:latin typeface="+mn-lt"/>
              <a:ea typeface="+mn-ea"/>
              <a:cs typeface="+mn-cs"/>
            </a:endParaRPr>
          </a:p>
          <a:p>
            <a:endParaRPr lang="en-GB" sz="1200" b="1" kern="1200" dirty="0">
              <a:solidFill>
                <a:schemeClr val="tx1"/>
              </a:solidFill>
              <a:effectLst/>
              <a:latin typeface="+mn-lt"/>
              <a:cs typeface="Calibri"/>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a:t>
            </a:fld>
            <a:endParaRPr lang="en-US" dirty="0"/>
          </a:p>
        </p:txBody>
      </p:sp>
    </p:spTree>
    <p:extLst>
      <p:ext uri="{BB962C8B-B14F-4D97-AF65-F5344CB8AC3E}">
        <p14:creationId xmlns:p14="http://schemas.microsoft.com/office/powerpoint/2010/main" val="22223741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3"/>
        <p:cNvGrpSpPr/>
        <p:nvPr/>
      </p:nvGrpSpPr>
      <p:grpSpPr>
        <a:xfrm>
          <a:off x="0" y="0"/>
          <a:ext cx="0" cy="0"/>
          <a:chOff x="0" y="0"/>
          <a:chExt cx="0" cy="0"/>
        </a:xfrm>
      </p:grpSpPr>
      <p:sp>
        <p:nvSpPr>
          <p:cNvPr id="414" name="Google Shape;414;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5" name="Google Shape;415;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1800" dirty="0">
                <a:effectLst/>
                <a:latin typeface="Calibri" panose="020F0502020204030204" pitchFamily="34" charset="0"/>
                <a:ea typeface="Calibri" panose="020F0502020204030204" pitchFamily="34" charset="0"/>
                <a:cs typeface="Times New Roman" panose="02020603050405020304" pitchFamily="18" charset="0"/>
              </a:rPr>
              <a:t>Learners should work on this question individually or in pairs. Encourage them to use ratio tables to carry out their calculations, but they can use whatever methods they wish. When learners have completed the question, ask them to share their methods and reveal the answer. </a:t>
            </a:r>
            <a:r>
              <a:rPr lang="en-GB" sz="1800">
                <a:effectLst/>
                <a:latin typeface="Calibri" panose="020F0502020204030204" pitchFamily="34" charset="0"/>
                <a:ea typeface="Calibri" panose="020F0502020204030204" pitchFamily="34" charset="0"/>
                <a:cs typeface="Times New Roman" panose="02020603050405020304" pitchFamily="18" charset="0"/>
              </a:rPr>
              <a:t>Slide 23 provides one way of using a ratio table for this question, but there are many valid alternatives – encourage learners to share these.</a:t>
            </a:r>
            <a:endParaRPr dirty="0"/>
          </a:p>
        </p:txBody>
      </p:sp>
      <p:sp>
        <p:nvSpPr>
          <p:cNvPr id="416" name="Google Shape;416;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21</a:t>
            </a:fld>
            <a:endParaRPr dirty="0"/>
          </a:p>
        </p:txBody>
      </p:sp>
    </p:spTree>
    <p:extLst>
      <p:ext uri="{BB962C8B-B14F-4D97-AF65-F5344CB8AC3E}">
        <p14:creationId xmlns:p14="http://schemas.microsoft.com/office/powerpoint/2010/main" val="19963388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Tutor guidance: </a:t>
            </a:r>
            <a:endParaRPr lang="en-US" dirty="0"/>
          </a:p>
          <a:p>
            <a:endParaRPr lang="en-GB" b="1" dirty="0">
              <a:cs typeface="Calibri"/>
            </a:endParaRPr>
          </a:p>
          <a:p>
            <a:pPr marL="171450" indent="-171450">
              <a:buFont typeface="Arial"/>
              <a:buChar char="•"/>
            </a:pPr>
            <a:r>
              <a:rPr lang="en-GB" dirty="0">
                <a:cs typeface="Calibri"/>
              </a:rPr>
              <a:t>Learners explore the relationship between the number of calories per gram of banana and number of calories per gram of yogurt.</a:t>
            </a:r>
          </a:p>
          <a:p>
            <a:pPr marL="171450" indent="-171450">
              <a:buFont typeface="Arial"/>
              <a:buChar char="•"/>
            </a:pPr>
            <a:r>
              <a:rPr lang="en-GB" dirty="0">
                <a:cs typeface="Calibri"/>
              </a:rPr>
              <a:t>Can they spot the error and offer suggestions on how this could be rectified?</a:t>
            </a:r>
          </a:p>
          <a:p>
            <a:endParaRPr lang="en-GB" dirty="0">
              <a:cs typeface="Calibri"/>
            </a:endParaRPr>
          </a:p>
          <a:p>
            <a:endParaRPr lang="en-GB" dirty="0">
              <a:cs typeface="Calibri"/>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22</a:t>
            </a:fld>
            <a:endParaRPr lang="en-US" dirty="0"/>
          </a:p>
        </p:txBody>
      </p:sp>
    </p:spTree>
    <p:extLst>
      <p:ext uri="{BB962C8B-B14F-4D97-AF65-F5344CB8AC3E}">
        <p14:creationId xmlns:p14="http://schemas.microsoft.com/office/powerpoint/2010/main" val="35081116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Tutor guidance: </a:t>
            </a:r>
            <a:endParaRPr lang="en-US" dirty="0"/>
          </a:p>
          <a:p>
            <a:endParaRPr lang="en-GB" b="1" dirty="0">
              <a:cs typeface="Calibri"/>
            </a:endParaRPr>
          </a:p>
          <a:p>
            <a:pPr marL="171450" indent="-171450">
              <a:buFont typeface="Arial"/>
              <a:buChar char="•"/>
            </a:pPr>
            <a:r>
              <a:rPr lang="en-GB" dirty="0">
                <a:cs typeface="Calibri"/>
              </a:rPr>
              <a:t>Learners explore the relationship between the number of boxes of oranges and litres of juice required.</a:t>
            </a:r>
          </a:p>
          <a:p>
            <a:pPr marL="171450" indent="-171450">
              <a:buFont typeface="Arial"/>
              <a:buChar char="•"/>
            </a:pPr>
            <a:r>
              <a:rPr lang="en-GB" dirty="0">
                <a:cs typeface="Calibri"/>
              </a:rPr>
              <a:t>Can they spot the error and offer suggestions on how this could be rectified?</a:t>
            </a:r>
          </a:p>
          <a:p>
            <a:endParaRPr lang="en-GB" dirty="0">
              <a:cs typeface="Calibri"/>
            </a:endParaRPr>
          </a:p>
          <a:p>
            <a:endParaRPr lang="en-GB" dirty="0">
              <a:cs typeface="Calibri"/>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23</a:t>
            </a:fld>
            <a:endParaRPr lang="en-US" dirty="0"/>
          </a:p>
        </p:txBody>
      </p:sp>
    </p:spTree>
    <p:extLst>
      <p:ext uri="{BB962C8B-B14F-4D97-AF65-F5344CB8AC3E}">
        <p14:creationId xmlns:p14="http://schemas.microsoft.com/office/powerpoint/2010/main" val="31982327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Tutor guidance: </a:t>
            </a:r>
            <a:endParaRPr lang="en-US" dirty="0"/>
          </a:p>
          <a:p>
            <a:endParaRPr lang="en-US" dirty="0">
              <a:cs typeface="Calibri"/>
            </a:endParaRPr>
          </a:p>
          <a:p>
            <a:r>
              <a:rPr lang="en-US" dirty="0">
                <a:cs typeface="Calibri"/>
              </a:rPr>
              <a:t>Individual and small group work will allow learners to discuss and share ideas on how to calculate the quantity of cocoa powder for a given number of people.</a:t>
            </a:r>
            <a:endParaRPr lang="en-US" dirty="0"/>
          </a:p>
          <a:p>
            <a:endParaRPr lang="en-US" dirty="0">
              <a:cs typeface="Calibri"/>
            </a:endParaRPr>
          </a:p>
          <a:p>
            <a:r>
              <a:rPr lang="en-US" dirty="0">
                <a:cs typeface="Calibri"/>
              </a:rPr>
              <a:t>Target questions to consolidate learners’ knowledge on the proportional relationship between x and y values.</a:t>
            </a:r>
          </a:p>
          <a:p>
            <a:endParaRPr lang="en-US" dirty="0">
              <a:cs typeface="Calibri"/>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24</a:t>
            </a:fld>
            <a:endParaRPr lang="en-US" dirty="0"/>
          </a:p>
        </p:txBody>
      </p:sp>
    </p:spTree>
    <p:extLst>
      <p:ext uri="{BB962C8B-B14F-4D97-AF65-F5344CB8AC3E}">
        <p14:creationId xmlns:p14="http://schemas.microsoft.com/office/powerpoint/2010/main" val="12973440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Tutor guidance: </a:t>
            </a:r>
            <a:endParaRPr lang="en-US" dirty="0"/>
          </a:p>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25</a:t>
            </a:fld>
            <a:endParaRPr lang="en-US" dirty="0"/>
          </a:p>
        </p:txBody>
      </p:sp>
    </p:spTree>
    <p:extLst>
      <p:ext uri="{BB962C8B-B14F-4D97-AF65-F5344CB8AC3E}">
        <p14:creationId xmlns:p14="http://schemas.microsoft.com/office/powerpoint/2010/main" val="12980254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1"/>
        <p:cNvGrpSpPr/>
        <p:nvPr/>
      </p:nvGrpSpPr>
      <p:grpSpPr>
        <a:xfrm>
          <a:off x="0" y="0"/>
          <a:ext cx="0" cy="0"/>
          <a:chOff x="0" y="0"/>
          <a:chExt cx="0" cy="0"/>
        </a:xfrm>
      </p:grpSpPr>
      <p:sp>
        <p:nvSpPr>
          <p:cNvPr id="432" name="Google Shape;432;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33" name="Google Shape;433;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34" name="Google Shape;434;p1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26</a:t>
            </a:fld>
            <a:endParaRPr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27</a:t>
            </a:fld>
            <a:endParaRPr lang="en-US" dirty="0"/>
          </a:p>
        </p:txBody>
      </p:sp>
    </p:spTree>
    <p:extLst>
      <p:ext uri="{BB962C8B-B14F-4D97-AF65-F5344CB8AC3E}">
        <p14:creationId xmlns:p14="http://schemas.microsoft.com/office/powerpoint/2010/main" val="14644550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sz="1200" b="1" kern="1200" dirty="0">
                <a:solidFill>
                  <a:schemeClr val="tx1"/>
                </a:solidFill>
                <a:effectLst/>
                <a:latin typeface="+mn-lt"/>
                <a:ea typeface="+mn-ea"/>
                <a:cs typeface="+mn-cs"/>
              </a:rPr>
              <a:t>Tutor guidance: </a:t>
            </a:r>
            <a:r>
              <a:rPr lang="en-GB" sz="1200" b="0" kern="1200" dirty="0">
                <a:solidFill>
                  <a:schemeClr val="tx1"/>
                </a:solidFill>
                <a:effectLst/>
                <a:latin typeface="+mn-lt"/>
                <a:ea typeface="+mn-ea"/>
                <a:cs typeface="+mn-cs"/>
              </a:rPr>
              <a:t>15-minute exercise</a:t>
            </a:r>
          </a:p>
          <a:p>
            <a:pPr marL="0" indent="0">
              <a:buFont typeface="Arial" panose="020B0604020202020204" pitchFamily="34" charset="0"/>
              <a:buNone/>
            </a:pPr>
            <a:endParaRPr lang="en-GB"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GB" sz="1200" kern="1200" dirty="0">
                <a:solidFill>
                  <a:schemeClr val="tx1"/>
                </a:solidFill>
                <a:effectLst/>
                <a:latin typeface="+mn-lt"/>
                <a:ea typeface="+mn-ea"/>
                <a:cs typeface="+mn-cs"/>
              </a:rPr>
              <a:t>Present graph title</a:t>
            </a:r>
            <a:r>
              <a:rPr lang="en-GB" dirty="0"/>
              <a:t> and y-axis label</a:t>
            </a:r>
            <a:r>
              <a:rPr lang="en-GB" sz="1200" kern="1200" dirty="0">
                <a:solidFill>
                  <a:schemeClr val="tx1"/>
                </a:solidFill>
                <a:effectLst/>
                <a:latin typeface="+mn-lt"/>
                <a:ea typeface="+mn-ea"/>
                <a:cs typeface="+mn-cs"/>
              </a:rPr>
              <a:t> to learners.</a:t>
            </a:r>
            <a:r>
              <a:rPr lang="en-GB" dirty="0"/>
              <a:t> </a:t>
            </a:r>
            <a:endParaRPr lang="en-GB" sz="1200" kern="1200" dirty="0">
              <a:solidFill>
                <a:schemeClr val="tx1"/>
              </a:solidFill>
              <a:effectLst/>
              <a:latin typeface="+mn-lt"/>
              <a:cs typeface="Calibri"/>
            </a:endParaRPr>
          </a:p>
          <a:p>
            <a:pPr marL="171450" indent="-171450">
              <a:buFont typeface="Arial" panose="020B0604020202020204" pitchFamily="34" charset="0"/>
              <a:buChar char="•"/>
            </a:pPr>
            <a:r>
              <a:rPr lang="en-GB" sz="1200" kern="1200" dirty="0">
                <a:solidFill>
                  <a:schemeClr val="tx1"/>
                </a:solidFill>
                <a:effectLst/>
                <a:highlight>
                  <a:srgbClr val="FFFFFF"/>
                </a:highlight>
                <a:latin typeface="+mn-lt"/>
                <a:ea typeface="+mn-ea"/>
                <a:cs typeface="+mn-cs"/>
              </a:rPr>
              <a:t>Allow </a:t>
            </a:r>
            <a:r>
              <a:rPr lang="en-GB" sz="1800" dirty="0">
                <a:effectLst/>
                <a:highlight>
                  <a:srgbClr val="FFFFFF"/>
                </a:highlight>
                <a:latin typeface="Calibri"/>
                <a:ea typeface="Helvetica Neue"/>
                <a:cs typeface="Calibri"/>
              </a:rPr>
              <a:t>exploration, through discussion, of what direct proportion means</a:t>
            </a:r>
            <a:r>
              <a:rPr lang="en-GB" sz="1200" kern="1200" dirty="0">
                <a:solidFill>
                  <a:schemeClr val="tx1"/>
                </a:solidFill>
                <a:effectLst/>
                <a:latin typeface="+mn-lt"/>
                <a:ea typeface="+mn-ea"/>
                <a:cs typeface="+mn-cs"/>
              </a:rPr>
              <a:t>. </a:t>
            </a:r>
            <a:endParaRPr lang="en-GB" dirty="0"/>
          </a:p>
          <a:p>
            <a:pPr marL="171450" indent="-171450">
              <a:buFont typeface="Arial" panose="020B0604020202020204" pitchFamily="34" charset="0"/>
              <a:buChar char="•"/>
            </a:pPr>
            <a:r>
              <a:rPr lang="en-GB" sz="1200" kern="1200" dirty="0">
                <a:solidFill>
                  <a:schemeClr val="tx1"/>
                </a:solidFill>
                <a:effectLst/>
                <a:latin typeface="+mn-lt"/>
                <a:ea typeface="+mn-ea"/>
                <a:cs typeface="+mn-cs"/>
              </a:rPr>
              <a:t>Reveal table of plotted values using learner responses (e.g., “Learner A, can you determine the grams of cocoa powder needed for 3 people, from the graph</a:t>
            </a:r>
            <a:r>
              <a:rPr lang="en-GB" dirty="0"/>
              <a:t> and/or ratio table?”)</a:t>
            </a:r>
            <a:endParaRPr lang="en-GB" sz="1200" kern="1200" dirty="0">
              <a:solidFill>
                <a:schemeClr val="tx1"/>
              </a:solidFill>
              <a:effectLst/>
              <a:latin typeface="+mn-lt"/>
              <a:cs typeface="Calibri"/>
            </a:endParaRPr>
          </a:p>
          <a:p>
            <a:pPr marL="171450" indent="-171450">
              <a:buFont typeface="Arial" panose="020B0604020202020204" pitchFamily="34" charset="0"/>
              <a:buChar char="•"/>
            </a:pPr>
            <a:r>
              <a:rPr lang="en-GB" dirty="0"/>
              <a:t>Emphasise the proportional relationship between the number of people and the grams of cocoa. </a:t>
            </a:r>
          </a:p>
          <a:p>
            <a:pPr marL="171450" indent="-171450">
              <a:buFont typeface="Arial" panose="020B0604020202020204" pitchFamily="34" charset="0"/>
              <a:buChar char="•"/>
            </a:pPr>
            <a:r>
              <a:rPr lang="en-GB" dirty="0"/>
              <a:t>Highlight the constant of proportionality in both horizontal and vertical approaches – noting that in either approach a multiplicative calculation is required.</a:t>
            </a:r>
            <a:endParaRPr lang="en-GB" dirty="0">
              <a:cs typeface="Calibri"/>
            </a:endParaRPr>
          </a:p>
          <a:p>
            <a:pPr marL="171450" indent="-171450">
              <a:buFont typeface="Arial" panose="020B0604020202020204" pitchFamily="34" charset="0"/>
              <a:buChar char="•"/>
            </a:pPr>
            <a:r>
              <a:rPr lang="en-GB" dirty="0">
                <a:cs typeface="Calibri"/>
              </a:rPr>
              <a:t>Use "?" column to explore an extrapolated number of people for learners to use horizontal or vertical multiplication.</a:t>
            </a:r>
            <a:endParaRPr lang="en-GB" dirty="0"/>
          </a:p>
          <a:p>
            <a:pPr marL="171450" indent="-171450">
              <a:buFont typeface="Arial" panose="020B0604020202020204" pitchFamily="34" charset="0"/>
              <a:buChar char="•"/>
            </a:pPr>
            <a:r>
              <a:rPr lang="en-GB" sz="1200" kern="1200" dirty="0">
                <a:solidFill>
                  <a:schemeClr val="tx1"/>
                </a:solidFill>
                <a:effectLst/>
                <a:latin typeface="+mn-lt"/>
                <a:ea typeface="+mn-ea"/>
                <a:cs typeface="+mn-cs"/>
              </a:rPr>
              <a:t>Allow 5 minutes for individuals/groups to decide on definition/meaning of direct proportion</a:t>
            </a:r>
            <a:r>
              <a:rPr lang="en-GB" dirty="0"/>
              <a:t>.</a:t>
            </a:r>
            <a:endParaRPr lang="en-GB" sz="1200" kern="1200" dirty="0">
              <a:solidFill>
                <a:schemeClr val="tx1"/>
              </a:solidFill>
              <a:effectLst/>
              <a:latin typeface="+mn-lt"/>
              <a:cs typeface="Calibri"/>
            </a:endParaRPr>
          </a:p>
          <a:p>
            <a:pPr marL="171450" indent="-171450">
              <a:buFont typeface="Arial" panose="020B0604020202020204" pitchFamily="34" charset="0"/>
              <a:buChar char="•"/>
            </a:pPr>
            <a:r>
              <a:rPr lang="en-GB" sz="1200" kern="1200" dirty="0">
                <a:solidFill>
                  <a:schemeClr val="tx1"/>
                </a:solidFill>
                <a:effectLst/>
                <a:latin typeface="+mn-lt"/>
                <a:ea typeface="+mn-ea"/>
                <a:cs typeface="+mn-cs"/>
              </a:rPr>
              <a:t>Learners share their definitions with the group</a:t>
            </a:r>
            <a:r>
              <a:rPr lang="en-GB" dirty="0"/>
              <a:t> and key words/phrases are placed on the board. (5–15 minutes)</a:t>
            </a:r>
            <a:endParaRPr lang="en-GB" sz="1200" kern="1200" dirty="0">
              <a:solidFill>
                <a:schemeClr val="tx1"/>
              </a:solidFill>
              <a:effectLst/>
              <a:latin typeface="+mn-lt"/>
              <a:cs typeface="Calibri"/>
            </a:endParaRPr>
          </a:p>
          <a:p>
            <a:endParaRPr lang="en-GB" sz="1800" kern="1200" dirty="0">
              <a:solidFill>
                <a:schemeClr val="tx1"/>
              </a:solidFill>
              <a:effectLst/>
              <a:highlight>
                <a:srgbClr val="FFFFFF"/>
              </a:highlight>
              <a:latin typeface="Calibri"/>
              <a:cs typeface="Calibri"/>
            </a:endParaRPr>
          </a:p>
          <a:p>
            <a:endParaRPr lang="en-GB"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cs typeface="Calibri"/>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3</a:t>
            </a:fld>
            <a:endParaRPr lang="en-US" dirty="0"/>
          </a:p>
        </p:txBody>
      </p:sp>
    </p:spTree>
    <p:extLst>
      <p:ext uri="{BB962C8B-B14F-4D97-AF65-F5344CB8AC3E}">
        <p14:creationId xmlns:p14="http://schemas.microsoft.com/office/powerpoint/2010/main" val="783411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cs typeface="Calibri"/>
            </a:endParaRPr>
          </a:p>
          <a:p>
            <a:pPr marL="171450" indent="-171450">
              <a:buFont typeface="Arial"/>
              <a:buChar char="•"/>
            </a:pPr>
            <a:r>
              <a:rPr lang="en-US" dirty="0">
                <a:cs typeface="Calibri"/>
              </a:rPr>
              <a:t>Share a formal definition of direct proportion with learners.</a:t>
            </a:r>
            <a:endParaRPr lang="en-US" dirty="0"/>
          </a:p>
          <a:p>
            <a:pPr marL="171450" indent="-171450">
              <a:buFont typeface="Arial"/>
              <a:buChar char="•"/>
            </a:pPr>
            <a:r>
              <a:rPr lang="en-US" dirty="0">
                <a:cs typeface="Calibri"/>
              </a:rPr>
              <a:t>Explore values from 0 and link these to people vs cocoa (grams). </a:t>
            </a:r>
          </a:p>
          <a:p>
            <a:pPr marL="171450" indent="-171450">
              <a:buFont typeface="Arial"/>
              <a:buChar char="•"/>
            </a:pPr>
            <a:r>
              <a:rPr lang="en-US" dirty="0">
                <a:cs typeface="Calibri"/>
              </a:rPr>
              <a:t>Contextualise as required.</a:t>
            </a:r>
            <a:endParaRPr lang="en-US" dirty="0"/>
          </a:p>
          <a:p>
            <a:endParaRPr lang="en-US" dirty="0">
              <a:cs typeface="Calibri"/>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4</a:t>
            </a:fld>
            <a:endParaRPr lang="en-US" dirty="0"/>
          </a:p>
        </p:txBody>
      </p:sp>
    </p:spTree>
    <p:extLst>
      <p:ext uri="{BB962C8B-B14F-4D97-AF65-F5344CB8AC3E}">
        <p14:creationId xmlns:p14="http://schemas.microsoft.com/office/powerpoint/2010/main" val="15478769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Tutor guidance</a:t>
            </a:r>
            <a:r>
              <a:rPr lang="en-GB" b="1" dirty="0"/>
              <a:t> (slides 5 and 6):</a:t>
            </a:r>
            <a:r>
              <a:rPr lang="en-GB" sz="1200" b="1" kern="1200" dirty="0">
                <a:solidFill>
                  <a:schemeClr val="tx1"/>
                </a:solidFill>
                <a:effectLst/>
                <a:latin typeface="+mn-lt"/>
                <a:ea typeface="+mn-ea"/>
                <a:cs typeface="+mn-cs"/>
              </a:rPr>
              <a:t> </a:t>
            </a:r>
            <a:r>
              <a:rPr lang="en-GB" sz="1200" b="0" kern="1200" dirty="0">
                <a:solidFill>
                  <a:schemeClr val="tx1"/>
                </a:solidFill>
                <a:effectLst/>
                <a:latin typeface="+mn-lt"/>
                <a:ea typeface="+mn-ea"/>
                <a:cs typeface="+mn-cs"/>
              </a:rPr>
              <a:t>15-minute exercise</a:t>
            </a:r>
          </a:p>
          <a:p>
            <a:pPr marL="0" indent="0">
              <a:buFont typeface="Arial" panose="020B0604020202020204" pitchFamily="34" charset="0"/>
              <a:buNone/>
            </a:pPr>
            <a:r>
              <a:rPr lang="en-GB" sz="1200" kern="1200" dirty="0">
                <a:solidFill>
                  <a:schemeClr val="tx1"/>
                </a:solidFill>
                <a:effectLst/>
                <a:latin typeface="+mn-lt"/>
                <a:ea typeface="+mn-ea"/>
                <a:cs typeface="+mn-cs"/>
              </a:rPr>
              <a:t>Present this information outlining full recipe for 12 cookies.</a:t>
            </a:r>
          </a:p>
          <a:p>
            <a:endParaRPr lang="en-GB" sz="1200" kern="1200" dirty="0">
              <a:solidFill>
                <a:schemeClr val="tx1"/>
              </a:solidFill>
              <a:effectLst/>
              <a:latin typeface="+mn-lt"/>
              <a:cs typeface="Calibri"/>
            </a:endParaRPr>
          </a:p>
          <a:p>
            <a:endParaRPr lang="en-GB" sz="1200" kern="1200" dirty="0">
              <a:solidFill>
                <a:schemeClr val="tx1"/>
              </a:solidFill>
              <a:effectLst/>
              <a:latin typeface="+mn-lt"/>
              <a:ea typeface="+mn-ea"/>
              <a:cs typeface="+mn-cs"/>
            </a:endParaRPr>
          </a:p>
          <a:p>
            <a:endParaRPr lang="en-GB" sz="1200" b="1"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5</a:t>
            </a:fld>
            <a:endParaRPr lang="en-US" dirty="0"/>
          </a:p>
        </p:txBody>
      </p:sp>
    </p:spTree>
    <p:extLst>
      <p:ext uri="{BB962C8B-B14F-4D97-AF65-F5344CB8AC3E}">
        <p14:creationId xmlns:p14="http://schemas.microsoft.com/office/powerpoint/2010/main" val="35815278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Tutor guidance:</a:t>
            </a:r>
            <a:r>
              <a:rPr lang="en-GB" b="1" dirty="0"/>
              <a:t> </a:t>
            </a:r>
            <a:endParaRPr lang="en-GB" sz="1200" kern="1200" dirty="0">
              <a:solidFill>
                <a:schemeClr val="tx1"/>
              </a:solidFill>
              <a:effectLst/>
              <a:latin typeface="+mn-lt"/>
              <a:ea typeface="+mn-ea"/>
              <a:cs typeface="+mn-cs"/>
            </a:endParaRPr>
          </a:p>
          <a:p>
            <a:endParaRPr lang="en-GB" b="1" dirty="0"/>
          </a:p>
          <a:p>
            <a:pPr marL="171450" indent="-171450" algn="l">
              <a:buFont typeface="Arial" panose="020B0604020202020204" pitchFamily="34" charset="0"/>
              <a:buChar char="•"/>
            </a:pPr>
            <a:r>
              <a:rPr lang="en-GB" sz="1200" kern="1200" dirty="0">
                <a:solidFill>
                  <a:schemeClr val="tx1"/>
                </a:solidFill>
                <a:latin typeface="+mn-lt"/>
                <a:ea typeface="+mn-ea"/>
                <a:cs typeface="+mn-cs"/>
              </a:rPr>
              <a:t>Offer learners blank copies the of table presented in this slide,</a:t>
            </a:r>
            <a:r>
              <a:rPr lang="en-GB" dirty="0"/>
              <a:t> </a:t>
            </a:r>
            <a:r>
              <a:rPr lang="en-GB" sz="1800" dirty="0">
                <a:effectLst/>
                <a:latin typeface="Calibri" panose="020F0502020204030204" pitchFamily="34" charset="0"/>
                <a:ea typeface="Calibri" panose="020F0502020204030204" pitchFamily="34" charset="0"/>
                <a:cs typeface="Calibri" panose="020F0502020204030204" pitchFamily="34" charset="0"/>
              </a:rPr>
              <a:t>Handout 1: Recipes.</a:t>
            </a:r>
            <a:endParaRPr lang="en-GB"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gn="l">
              <a:buFont typeface="Arial" panose="020B0604020202020204" pitchFamily="34" charset="0"/>
              <a:buChar char="•"/>
            </a:pPr>
            <a:r>
              <a:rPr lang="en-GB" sz="1200" kern="1200" dirty="0">
                <a:solidFill>
                  <a:schemeClr val="tx1"/>
                </a:solidFill>
                <a:latin typeface="+mn-lt"/>
                <a:ea typeface="+mn-ea"/>
                <a:cs typeface="+mn-cs"/>
              </a:rPr>
              <a:t>Ask learners to complete as many columns as possible for the full recipe of a different number of cookies using the recipe given to them for 12.</a:t>
            </a:r>
            <a:r>
              <a:rPr lang="en-GB" dirty="0"/>
              <a:t> </a:t>
            </a:r>
            <a:endParaRPr lang="en-GB" sz="1200" kern="1200" dirty="0">
              <a:solidFill>
                <a:schemeClr val="tx1"/>
              </a:solidFill>
              <a:latin typeface="+mn-lt"/>
              <a:ea typeface="+mn-ea"/>
              <a:cs typeface="Calibri"/>
            </a:endParaRPr>
          </a:p>
          <a:p>
            <a:pPr marL="171450" indent="-171450" algn="l">
              <a:buFont typeface="Arial" panose="020B0604020202020204" pitchFamily="34" charset="0"/>
              <a:buChar char="•"/>
            </a:pPr>
            <a:r>
              <a:rPr lang="en-GB" sz="1200" kern="1200" dirty="0">
                <a:solidFill>
                  <a:schemeClr val="tx1"/>
                </a:solidFill>
                <a:latin typeface="+mn-lt"/>
                <a:ea typeface="+mn-ea"/>
                <a:cs typeface="+mn-cs"/>
              </a:rPr>
              <a:t>If weaker learners need more scaffolding, offer this help while circulating in class, by filling in the top row of recipe for making 6, 3 and 24 cookies (pre-selected values).</a:t>
            </a:r>
            <a:endParaRPr lang="en-GB" sz="1200" kern="1200" dirty="0">
              <a:solidFill>
                <a:schemeClr val="tx1"/>
              </a:solidFill>
              <a:latin typeface="+mn-lt"/>
              <a:ea typeface="+mn-ea"/>
              <a:cs typeface="Calibri"/>
            </a:endParaRPr>
          </a:p>
          <a:p>
            <a:pPr marL="171450" indent="-171450" algn="l">
              <a:buFont typeface="Arial" panose="020B0604020202020204" pitchFamily="34" charset="0"/>
              <a:buChar char="•"/>
            </a:pPr>
            <a:r>
              <a:rPr lang="en-GB" dirty="0">
                <a:cs typeface="Calibri"/>
              </a:rPr>
              <a:t>Encourage completion without a calculator in the first instance.</a:t>
            </a:r>
            <a:endParaRPr lang="en-GB" sz="1200" kern="1200" dirty="0">
              <a:solidFill>
                <a:schemeClr val="tx1"/>
              </a:solidFill>
              <a:effectLst/>
              <a:latin typeface="+mn-lt"/>
              <a:cs typeface="Calibri"/>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GB" dirty="0">
              <a:cs typeface="Calibri"/>
            </a:endParaRPr>
          </a:p>
          <a:p>
            <a:endParaRPr lang="en-US" dirty="0">
              <a:cs typeface="Calibri"/>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pPr/>
              <a:t>6</a:t>
            </a:fld>
            <a:endParaRPr lang="en-US" dirty="0"/>
          </a:p>
        </p:txBody>
      </p:sp>
    </p:spTree>
    <p:extLst>
      <p:ext uri="{BB962C8B-B14F-4D97-AF65-F5344CB8AC3E}">
        <p14:creationId xmlns:p14="http://schemas.microsoft.com/office/powerpoint/2010/main" val="20839124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Tutor guidance:</a:t>
            </a:r>
            <a:r>
              <a:rPr lang="en-GB" b="1" dirty="0"/>
              <a:t> </a:t>
            </a:r>
            <a:endParaRPr lang="en-GB" sz="1200" kern="1200" dirty="0">
              <a:solidFill>
                <a:schemeClr val="tx1"/>
              </a:solidFill>
              <a:effectLst/>
              <a:latin typeface="+mn-lt"/>
              <a:ea typeface="+mn-ea"/>
              <a:cs typeface="+mn-cs"/>
            </a:endParaRPr>
          </a:p>
          <a:p>
            <a:endParaRPr lang="en-GB" b="1" dirty="0"/>
          </a:p>
          <a:p>
            <a:r>
              <a:rPr lang="en-GB" sz="1200" kern="1200" dirty="0">
                <a:solidFill>
                  <a:schemeClr val="tx1"/>
                </a:solidFill>
                <a:latin typeface="+mn-lt"/>
                <a:ea typeface="+mn-ea"/>
                <a:cs typeface="+mn-cs"/>
              </a:rPr>
              <a:t>Use chocolate cookie recipe (unless not explored already with learner examples) to ask learners to find recipe for </a:t>
            </a:r>
            <a:r>
              <a:rPr lang="en-GB" dirty="0"/>
              <a:t>18 </a:t>
            </a:r>
            <a:r>
              <a:rPr lang="en-GB" sz="1200" kern="1200" dirty="0">
                <a:solidFill>
                  <a:schemeClr val="tx1"/>
                </a:solidFill>
                <a:latin typeface="+mn-lt"/>
                <a:ea typeface="+mn-ea"/>
                <a:cs typeface="+mn-cs"/>
              </a:rPr>
              <a:t>chocolate cookies.</a:t>
            </a:r>
            <a:r>
              <a:rPr lang="en-GB" dirty="0"/>
              <a:t> </a:t>
            </a:r>
            <a:endParaRPr lang="en-GB" sz="1200" kern="1200" dirty="0">
              <a:solidFill>
                <a:schemeClr val="tx1"/>
              </a:solidFill>
              <a:latin typeface="+mn-lt"/>
              <a:cs typeface="Calibri"/>
            </a:endParaRPr>
          </a:p>
          <a:p>
            <a:r>
              <a:rPr lang="en-GB" sz="1200" kern="1200" dirty="0">
                <a:solidFill>
                  <a:schemeClr val="tx1"/>
                </a:solidFill>
                <a:latin typeface="+mn-lt"/>
                <a:ea typeface="+mn-ea"/>
                <a:cs typeface="+mn-cs"/>
              </a:rPr>
              <a:t>Explore</a:t>
            </a:r>
            <a:r>
              <a:rPr lang="en-GB" dirty="0"/>
              <a:t> </a:t>
            </a:r>
            <a:r>
              <a:rPr lang="en-GB" sz="1200" kern="1200" dirty="0">
                <a:solidFill>
                  <a:schemeClr val="tx1"/>
                </a:solidFill>
                <a:latin typeface="+mn-lt"/>
                <a:ea typeface="+mn-ea"/>
                <a:cs typeface="+mn-cs"/>
              </a:rPr>
              <a:t> 12 + </a:t>
            </a:r>
            <a:r>
              <a:rPr lang="en-GB" dirty="0"/>
              <a:t>6 </a:t>
            </a:r>
            <a:r>
              <a:rPr lang="en-GB" sz="1200" kern="1200" dirty="0">
                <a:solidFill>
                  <a:schemeClr val="tx1"/>
                </a:solidFill>
                <a:latin typeface="+mn-lt"/>
                <a:ea typeface="+mn-ea"/>
                <a:cs typeface="+mn-cs"/>
              </a:rPr>
              <a:t>method </a:t>
            </a:r>
            <a:r>
              <a:rPr lang="en-GB" dirty="0"/>
              <a:t>(slide 7 – slide 23).</a:t>
            </a:r>
            <a:endParaRPr lang="en-GB" sz="1200" kern="1200" dirty="0">
              <a:solidFill>
                <a:schemeClr val="tx1"/>
              </a:solidFill>
              <a:latin typeface="+mn-lt"/>
              <a:cs typeface="Calibri"/>
            </a:endParaRPr>
          </a:p>
          <a:p>
            <a:r>
              <a:rPr lang="en-GB" dirty="0">
                <a:cs typeface="Calibri"/>
              </a:rPr>
              <a:t>Use learner feedback to explore any other methods learners can think of (unitary method, multiplicative method e.g., 18/12 = 1.5, vertical multiplier(s)). </a:t>
            </a:r>
            <a:r>
              <a:rPr lang="en-GB" dirty="0"/>
              <a:t>Ask learners whether they have used a different approach to that used above when solving proportion problems. How has their thinking changed? What have they learned about multiplicative structure?</a:t>
            </a:r>
            <a:endParaRPr lang="en-GB" kern="1200" dirty="0">
              <a:effectLst/>
              <a:cs typeface="Calibri"/>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GB" dirty="0">
              <a:cs typeface="Calibri"/>
            </a:endParaRPr>
          </a:p>
          <a:p>
            <a:endParaRPr lang="en-US" dirty="0">
              <a:cs typeface="Calibri"/>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pPr/>
              <a:t>7</a:t>
            </a:fld>
            <a:endParaRPr lang="en-US" dirty="0"/>
          </a:p>
        </p:txBody>
      </p:sp>
    </p:spTree>
    <p:extLst>
      <p:ext uri="{BB962C8B-B14F-4D97-AF65-F5344CB8AC3E}">
        <p14:creationId xmlns:p14="http://schemas.microsoft.com/office/powerpoint/2010/main" val="42463893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kern="1200" dirty="0">
                <a:effectLst/>
              </a:rPr>
              <a:t>Tutor guidance:</a:t>
            </a:r>
            <a:r>
              <a:rPr lang="en-GB" b="1" dirty="0"/>
              <a:t> </a:t>
            </a:r>
            <a:endParaRPr lang="en-GB" b="0" kern="1200" dirty="0">
              <a:effectLst/>
            </a:endParaRPr>
          </a:p>
          <a:p>
            <a:endParaRPr lang="en-GB" b="1" dirty="0"/>
          </a:p>
          <a:p>
            <a:r>
              <a:rPr lang="en-GB" kern="1200" dirty="0"/>
              <a:t>Use chocolate cookie recipe (unless not explored already with learner examples) to ask learners to find recipe for </a:t>
            </a:r>
            <a:r>
              <a:rPr lang="en-GB" dirty="0"/>
              <a:t>18 </a:t>
            </a:r>
            <a:r>
              <a:rPr lang="en-GB" kern="1200" dirty="0"/>
              <a:t>chocolate cookies.</a:t>
            </a:r>
            <a:r>
              <a:rPr lang="en-GB" dirty="0"/>
              <a:t> </a:t>
            </a:r>
            <a:endParaRPr lang="en-GB" kern="1200" dirty="0">
              <a:cs typeface="Calibri"/>
            </a:endParaRPr>
          </a:p>
          <a:p>
            <a:r>
              <a:rPr lang="en-GB" kern="1200" dirty="0"/>
              <a:t>Explore</a:t>
            </a:r>
            <a:r>
              <a:rPr lang="en-GB" dirty="0"/>
              <a:t>  12 + 6 method (slide 7 – slide 23).</a:t>
            </a:r>
            <a:endParaRPr lang="en-GB" dirty="0">
              <a:cs typeface="Calibri"/>
            </a:endParaRPr>
          </a:p>
          <a:p>
            <a:r>
              <a:rPr lang="en-GB" dirty="0"/>
              <a:t>Use learner feedback to explore any other methods learner can think of (</a:t>
            </a:r>
            <a:r>
              <a:rPr lang="en-GB" kern="1200" dirty="0"/>
              <a:t>unitary method, </a:t>
            </a:r>
            <a:r>
              <a:rPr lang="en-GB" dirty="0"/>
              <a:t>multiplicative </a:t>
            </a:r>
            <a:r>
              <a:rPr lang="en-GB" kern="1200" dirty="0"/>
              <a:t>method </a:t>
            </a:r>
            <a:r>
              <a:rPr lang="en-GB" dirty="0"/>
              <a:t>e.g., 18/12 = 1.5, </a:t>
            </a:r>
            <a:r>
              <a:rPr lang="en-GB" kern="1200" dirty="0"/>
              <a:t>vertical multiplier</a:t>
            </a:r>
            <a:r>
              <a:rPr lang="en-GB" dirty="0"/>
              <a:t>(s)). Ask learners whether they have used a different approach to that used above when solving proportion problems. How has their thinking changed? What have they learned about multiplicative structure?</a:t>
            </a:r>
            <a:endParaRPr lang="en-US" dirty="0"/>
          </a:p>
          <a:p>
            <a:endParaRPr lang="en-GB" dirty="0"/>
          </a:p>
          <a:p>
            <a:endParaRPr lang="en-US" dirty="0">
              <a:cs typeface="Calibri"/>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pPr/>
              <a:t>8</a:t>
            </a:fld>
            <a:endParaRPr lang="en-US" dirty="0"/>
          </a:p>
        </p:txBody>
      </p:sp>
    </p:spTree>
    <p:extLst>
      <p:ext uri="{BB962C8B-B14F-4D97-AF65-F5344CB8AC3E}">
        <p14:creationId xmlns:p14="http://schemas.microsoft.com/office/powerpoint/2010/main" val="28072803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Tutor guidance: </a:t>
            </a:r>
            <a:endParaRPr lang="en-GB" dirty="0"/>
          </a:p>
          <a:p>
            <a:endParaRPr lang="en-GB" b="1" dirty="0"/>
          </a:p>
          <a:p>
            <a:r>
              <a:rPr lang="en-GB" dirty="0"/>
              <a:t>Use chocolate cookie recipe (unless not explored already with learner examples) to ask learners to find recipe for 15 chocolate cookies. </a:t>
            </a:r>
          </a:p>
          <a:p>
            <a:r>
              <a:rPr lang="en-GB" dirty="0"/>
              <a:t>Explore  12 + 6 method (slide 7 – slide 23).</a:t>
            </a:r>
          </a:p>
          <a:p>
            <a:r>
              <a:rPr lang="en-GB" dirty="0"/>
              <a:t>Use learner feedback to explore any other methods learners can think of (unitary method, multiplicative method e.g., 18/12 = 1.5, vertical multiplier(s)). Ask learners whether they have used a different approach to that used above when solving proportion problems. How has their thinking changed? What have they learned about multiplicative structure?</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pPr/>
              <a:t>9</a:t>
            </a:fld>
            <a:endParaRPr lang="en-US" dirty="0"/>
          </a:p>
        </p:txBody>
      </p:sp>
    </p:spTree>
    <p:extLst>
      <p:ext uri="{BB962C8B-B14F-4D97-AF65-F5344CB8AC3E}">
        <p14:creationId xmlns:p14="http://schemas.microsoft.com/office/powerpoint/2010/main" val="16934982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E9299-7A4A-CF4C-8CAB-26B755E61A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D758C2-1153-B944-8767-1B9FC695E2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295346-481B-9148-9F45-047F4B17DC95}"/>
              </a:ext>
            </a:extLst>
          </p:cNvPr>
          <p:cNvSpPr>
            <a:spLocks noGrp="1"/>
          </p:cNvSpPr>
          <p:nvPr>
            <p:ph type="dt" sz="half" idx="10"/>
          </p:nvPr>
        </p:nvSpPr>
        <p:spPr/>
        <p:txBody>
          <a:bodyPr/>
          <a:lstStyle/>
          <a:p>
            <a:fld id="{FC300532-AFFC-6B4B-A157-C5716CAB66AF}" type="datetime1">
              <a:rPr lang="en-US" smtClean="0"/>
              <a:t>3/22/23</a:t>
            </a:fld>
            <a:endParaRPr lang="en-US" dirty="0"/>
          </a:p>
        </p:txBody>
      </p:sp>
      <p:sp>
        <p:nvSpPr>
          <p:cNvPr id="5" name="Footer Placeholder 4">
            <a:extLst>
              <a:ext uri="{FF2B5EF4-FFF2-40B4-BE49-F238E27FC236}">
                <a16:creationId xmlns:a16="http://schemas.microsoft.com/office/drawing/2014/main" id="{614CA7E3-54F5-CE4C-A0C9-173A337E03F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A58FADA-7263-6346-880C-D8050662ABCF}"/>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4099684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66B33-5A5D-9340-BCC9-7C2AC9BE89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2C00CF-AFD8-BF4A-A0BA-E817DCCDFC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CB277A-C330-5846-877B-A41F5A6FD899}"/>
              </a:ext>
            </a:extLst>
          </p:cNvPr>
          <p:cNvSpPr>
            <a:spLocks noGrp="1"/>
          </p:cNvSpPr>
          <p:nvPr>
            <p:ph type="dt" sz="half" idx="10"/>
          </p:nvPr>
        </p:nvSpPr>
        <p:spPr/>
        <p:txBody>
          <a:bodyPr/>
          <a:lstStyle/>
          <a:p>
            <a:fld id="{2C6AB177-FA41-CE43-A4F3-2784EC194D6E}" type="datetime1">
              <a:rPr lang="en-US" smtClean="0"/>
              <a:t>3/22/23</a:t>
            </a:fld>
            <a:endParaRPr lang="en-US" dirty="0"/>
          </a:p>
        </p:txBody>
      </p:sp>
      <p:sp>
        <p:nvSpPr>
          <p:cNvPr id="5" name="Footer Placeholder 4">
            <a:extLst>
              <a:ext uri="{FF2B5EF4-FFF2-40B4-BE49-F238E27FC236}">
                <a16:creationId xmlns:a16="http://schemas.microsoft.com/office/drawing/2014/main" id="{F1DDB542-32A0-B041-ABC1-F2BF9E7F78F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AFB01DE-E4A2-9E4A-9F5E-920011075211}"/>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860691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888DED-5D49-0D49-9626-848FD149FA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705394-05C5-2442-AEE2-630A13F3B7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A01C0A-FBB6-AF43-BCEF-0A9F36242D25}"/>
              </a:ext>
            </a:extLst>
          </p:cNvPr>
          <p:cNvSpPr>
            <a:spLocks noGrp="1"/>
          </p:cNvSpPr>
          <p:nvPr>
            <p:ph type="dt" sz="half" idx="10"/>
          </p:nvPr>
        </p:nvSpPr>
        <p:spPr/>
        <p:txBody>
          <a:bodyPr/>
          <a:lstStyle/>
          <a:p>
            <a:fld id="{7D578521-1942-204E-9D75-7B1AB6186D23}" type="datetime1">
              <a:rPr lang="en-US" smtClean="0"/>
              <a:t>3/22/23</a:t>
            </a:fld>
            <a:endParaRPr lang="en-US" dirty="0"/>
          </a:p>
        </p:txBody>
      </p:sp>
      <p:sp>
        <p:nvSpPr>
          <p:cNvPr id="5" name="Footer Placeholder 4">
            <a:extLst>
              <a:ext uri="{FF2B5EF4-FFF2-40B4-BE49-F238E27FC236}">
                <a16:creationId xmlns:a16="http://schemas.microsoft.com/office/drawing/2014/main" id="{5FE63140-48CF-E94E-B47A-EB7847D178F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34FDEEE-7B90-9644-8191-DDC372D97522}"/>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198276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05A9E283-DB39-F44B-AFA4-F687808D57BF}" type="datetime1">
              <a:rPr lang="en-US" smtClean="0"/>
              <a:t>3/22/23</a:t>
            </a:fld>
            <a:endParaRPr lang="en-US" dirty="0"/>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4131801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848144BD-0A74-C343-84B2-D8F01B20524B}" type="datetime1">
              <a:rPr lang="en-US" smtClean="0"/>
              <a:t>3/22/23</a:t>
            </a:fld>
            <a:endParaRPr lang="en-US" dirty="0"/>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4209329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50B8A290-B8B3-DF49-A0D1-C9992EDB112D}" type="datetime1">
              <a:rPr lang="en-US" smtClean="0"/>
              <a:t>3/22/23</a:t>
            </a:fld>
            <a:endParaRPr lang="en-US" dirty="0"/>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13051629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C57218E9-7F47-C044-907D-624F6064ACA4}" type="datetime1">
              <a:rPr lang="en-US" smtClean="0"/>
              <a:t>3/22/23</a:t>
            </a:fld>
            <a:endParaRPr lang="en-US" dirty="0"/>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1332109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F400DCB8-AD22-A54F-9910-29E01F6E01AB}" type="datetime1">
              <a:rPr lang="en-US" smtClean="0"/>
              <a:t>3/22/23</a:t>
            </a:fld>
            <a:endParaRPr lang="en-US" dirty="0"/>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36375700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D5B38A18-D63C-654F-A494-634F276E3E8E}" type="datetime1">
              <a:rPr lang="en-US" smtClean="0"/>
              <a:t>3/22/23</a:t>
            </a:fld>
            <a:endParaRPr lang="en-US" dirty="0"/>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30566964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4C329174-E8AA-2147-9375-45B31203D791}" type="datetime1">
              <a:rPr lang="en-US" smtClean="0"/>
              <a:t>3/22/23</a:t>
            </a:fld>
            <a:endParaRPr lang="en-US" dirty="0"/>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15880382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899A88EE-9189-5A4E-9528-35D4F42BEA3C}" type="datetime1">
              <a:rPr lang="en-US" smtClean="0"/>
              <a:t>3/22/23</a:t>
            </a:fld>
            <a:endParaRPr lang="en-US" dirty="0"/>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353831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BBF6-712C-894B-B338-770EE55BCD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FE58E9-0799-7844-87FB-63296043F8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A0A057-D11A-AF46-A095-382D89609D75}"/>
              </a:ext>
            </a:extLst>
          </p:cNvPr>
          <p:cNvSpPr>
            <a:spLocks noGrp="1"/>
          </p:cNvSpPr>
          <p:nvPr>
            <p:ph type="dt" sz="half" idx="10"/>
          </p:nvPr>
        </p:nvSpPr>
        <p:spPr/>
        <p:txBody>
          <a:bodyPr/>
          <a:lstStyle/>
          <a:p>
            <a:fld id="{490D23E7-40F4-C14B-965A-8AC6D86EFD48}" type="datetime1">
              <a:rPr lang="en-US" smtClean="0"/>
              <a:t>3/22/23</a:t>
            </a:fld>
            <a:endParaRPr lang="en-US" dirty="0"/>
          </a:p>
        </p:txBody>
      </p:sp>
      <p:sp>
        <p:nvSpPr>
          <p:cNvPr id="5" name="Footer Placeholder 4">
            <a:extLst>
              <a:ext uri="{FF2B5EF4-FFF2-40B4-BE49-F238E27FC236}">
                <a16:creationId xmlns:a16="http://schemas.microsoft.com/office/drawing/2014/main" id="{071B5B23-F3DA-BA40-BDB9-E14D617B76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793DFE2-06A3-8A4B-A944-ECD3E22A4A0A}"/>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19832062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7032B1FB-8BFA-A84E-B83A-BE54B3EA6B17}" type="datetime1">
              <a:rPr lang="en-US" smtClean="0"/>
              <a:t>3/22/23</a:t>
            </a:fld>
            <a:endParaRPr lang="en-US" dirty="0"/>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7004295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A6E590D3-6790-B348-A017-66135251B151}" type="datetime1">
              <a:rPr lang="en-US" smtClean="0"/>
              <a:t>3/22/23</a:t>
            </a:fld>
            <a:endParaRPr lang="en-US" dirty="0"/>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27426640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FC356D6D-65C6-8E4B-9F66-DF088DE91A33}" type="datetime1">
              <a:rPr lang="en-US" smtClean="0"/>
              <a:t>3/22/23</a:t>
            </a:fld>
            <a:endParaRPr lang="en-US" dirty="0"/>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30042392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05A9E283-DB39-F44B-AFA4-F687808D57BF}" type="datetime1">
              <a:rPr lang="en-US" smtClean="0"/>
              <a:t>3/22/23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3180361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848144BD-0A74-C343-84B2-D8F01B20524B}" type="datetime1">
              <a:rPr lang="en-US" smtClean="0"/>
              <a:t>3/22/23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635446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50B8A290-B8B3-DF49-A0D1-C9992EDB112D}" type="datetime1">
              <a:rPr lang="en-US" smtClean="0"/>
              <a:t>3/22/23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1951994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C57218E9-7F47-C044-907D-624F6064ACA4}" type="datetime1">
              <a:rPr lang="en-US" smtClean="0"/>
              <a:t>3/22/23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6095069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F400DCB8-AD22-A54F-9910-29E01F6E01AB}" type="datetime1">
              <a:rPr lang="en-US" smtClean="0"/>
              <a:t>3/22/23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72582822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D5B38A18-D63C-654F-A494-634F276E3E8E}" type="datetime1">
              <a:rPr lang="en-US" smtClean="0"/>
              <a:t>3/22/23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55219413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4C329174-E8AA-2147-9375-45B31203D791}" type="datetime1">
              <a:rPr lang="en-US" smtClean="0"/>
              <a:t>3/22/23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62147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B25C-5BC8-5741-96E2-575DEB0A00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7A4623-1CC0-D846-B84F-4C72F5F133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7FA13E-7A12-1042-9D21-E96427238DD3}"/>
              </a:ext>
            </a:extLst>
          </p:cNvPr>
          <p:cNvSpPr>
            <a:spLocks noGrp="1"/>
          </p:cNvSpPr>
          <p:nvPr>
            <p:ph type="dt" sz="half" idx="10"/>
          </p:nvPr>
        </p:nvSpPr>
        <p:spPr/>
        <p:txBody>
          <a:bodyPr/>
          <a:lstStyle/>
          <a:p>
            <a:fld id="{7A1AC4B9-12C9-FB44-AC9D-ED994028918A}" type="datetime1">
              <a:rPr lang="en-US" smtClean="0"/>
              <a:t>3/22/23</a:t>
            </a:fld>
            <a:endParaRPr lang="en-US" dirty="0"/>
          </a:p>
        </p:txBody>
      </p:sp>
      <p:sp>
        <p:nvSpPr>
          <p:cNvPr id="5" name="Footer Placeholder 4">
            <a:extLst>
              <a:ext uri="{FF2B5EF4-FFF2-40B4-BE49-F238E27FC236}">
                <a16:creationId xmlns:a16="http://schemas.microsoft.com/office/drawing/2014/main" id="{5400A479-4CBC-5B4D-8D62-578763717E2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A8F5A7C-FA91-BE4F-A72B-317008C8822D}"/>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189544225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899A88EE-9189-5A4E-9528-35D4F42BEA3C}" type="datetime1">
              <a:rPr lang="en-US" smtClean="0"/>
              <a:t>3/22/23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679808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7032B1FB-8BFA-A84E-B83A-BE54B3EA6B17}" type="datetime1">
              <a:rPr lang="en-US" smtClean="0"/>
              <a:t>3/22/23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61491419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A6E590D3-6790-B348-A017-66135251B151}" type="datetime1">
              <a:rPr lang="en-US" smtClean="0"/>
              <a:t>3/22/23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151253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FC356D6D-65C6-8E4B-9F66-DF088DE91A33}" type="datetime1">
              <a:rPr lang="en-US" smtClean="0"/>
              <a:t>3/22/23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22775357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43F05-BBC5-47F3-B9A9-FF78C237435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FB79893-8588-43D4-8CD6-36FD54447B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48B1A50-7359-4C21-8BBB-55EDF3EA52AD}"/>
              </a:ext>
            </a:extLst>
          </p:cNvPr>
          <p:cNvSpPr>
            <a:spLocks noGrp="1"/>
          </p:cNvSpPr>
          <p:nvPr>
            <p:ph type="dt" sz="half" idx="10"/>
          </p:nvPr>
        </p:nvSpPr>
        <p:spPr/>
        <p:txBody>
          <a:bodyPr/>
          <a:lstStyle/>
          <a:p>
            <a:fld id="{95EC9FD8-6AA9-46A0-A2DA-A01DEE32B594}" type="datetimeFigureOut">
              <a:rPr lang="en-GB" smtClean="0"/>
              <a:t>22/03/2023</a:t>
            </a:fld>
            <a:endParaRPr lang="en-GB"/>
          </a:p>
        </p:txBody>
      </p:sp>
      <p:sp>
        <p:nvSpPr>
          <p:cNvPr id="5" name="Footer Placeholder 4">
            <a:extLst>
              <a:ext uri="{FF2B5EF4-FFF2-40B4-BE49-F238E27FC236}">
                <a16:creationId xmlns:a16="http://schemas.microsoft.com/office/drawing/2014/main" id="{8829D360-74EF-4B8E-8092-99746E9A94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BC2AB6E-80CA-4CEB-8315-E33C3A198B8F}"/>
              </a:ext>
            </a:extLst>
          </p:cNvPr>
          <p:cNvSpPr>
            <a:spLocks noGrp="1"/>
          </p:cNvSpPr>
          <p:nvPr>
            <p:ph type="sldNum" sz="quarter" idx="12"/>
          </p:nvPr>
        </p:nvSpPr>
        <p:spPr/>
        <p:txBody>
          <a:bodyPr/>
          <a:lstStyle/>
          <a:p>
            <a:fld id="{17B7E9E2-379A-441A-811C-F228B2303B76}" type="slidenum">
              <a:rPr lang="en-GB" smtClean="0"/>
              <a:t>‹#›</a:t>
            </a:fld>
            <a:endParaRPr lang="en-GB"/>
          </a:p>
        </p:txBody>
      </p:sp>
    </p:spTree>
    <p:extLst>
      <p:ext uri="{BB962C8B-B14F-4D97-AF65-F5344CB8AC3E}">
        <p14:creationId xmlns:p14="http://schemas.microsoft.com/office/powerpoint/2010/main" val="41085525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6F0C4-B5AA-45C6-A247-888B1B1B2DF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FE1DCAD-88B2-4E3E-A23B-739935F2595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7F05BA7-C416-4ABC-9044-7103223AC8DB}"/>
              </a:ext>
            </a:extLst>
          </p:cNvPr>
          <p:cNvSpPr>
            <a:spLocks noGrp="1"/>
          </p:cNvSpPr>
          <p:nvPr>
            <p:ph type="dt" sz="half" idx="10"/>
          </p:nvPr>
        </p:nvSpPr>
        <p:spPr/>
        <p:txBody>
          <a:bodyPr/>
          <a:lstStyle/>
          <a:p>
            <a:fld id="{95EC9FD8-6AA9-46A0-A2DA-A01DEE32B594}" type="datetimeFigureOut">
              <a:rPr lang="en-GB" smtClean="0"/>
              <a:t>22/03/2023</a:t>
            </a:fld>
            <a:endParaRPr lang="en-GB"/>
          </a:p>
        </p:txBody>
      </p:sp>
      <p:sp>
        <p:nvSpPr>
          <p:cNvPr id="5" name="Footer Placeholder 4">
            <a:extLst>
              <a:ext uri="{FF2B5EF4-FFF2-40B4-BE49-F238E27FC236}">
                <a16:creationId xmlns:a16="http://schemas.microsoft.com/office/drawing/2014/main" id="{5392CBD7-2A14-4C40-93D0-6922DAB07BB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33345F9-70F5-446C-83B7-709E48100ABD}"/>
              </a:ext>
            </a:extLst>
          </p:cNvPr>
          <p:cNvSpPr>
            <a:spLocks noGrp="1"/>
          </p:cNvSpPr>
          <p:nvPr>
            <p:ph type="sldNum" sz="quarter" idx="12"/>
          </p:nvPr>
        </p:nvSpPr>
        <p:spPr/>
        <p:txBody>
          <a:bodyPr/>
          <a:lstStyle/>
          <a:p>
            <a:fld id="{17B7E9E2-379A-441A-811C-F228B2303B76}" type="slidenum">
              <a:rPr lang="en-GB" smtClean="0"/>
              <a:t>‹#›</a:t>
            </a:fld>
            <a:endParaRPr lang="en-GB"/>
          </a:p>
        </p:txBody>
      </p:sp>
    </p:spTree>
    <p:extLst>
      <p:ext uri="{BB962C8B-B14F-4D97-AF65-F5344CB8AC3E}">
        <p14:creationId xmlns:p14="http://schemas.microsoft.com/office/powerpoint/2010/main" val="391639637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A300A-6812-416F-8830-9DF825F1FC6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A5677FC-0FDD-4B76-9858-A3B5B4FBE4D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98EB30F-1AFC-432D-BB40-32466FD5276C}"/>
              </a:ext>
            </a:extLst>
          </p:cNvPr>
          <p:cNvSpPr>
            <a:spLocks noGrp="1"/>
          </p:cNvSpPr>
          <p:nvPr>
            <p:ph type="dt" sz="half" idx="10"/>
          </p:nvPr>
        </p:nvSpPr>
        <p:spPr/>
        <p:txBody>
          <a:bodyPr/>
          <a:lstStyle/>
          <a:p>
            <a:fld id="{95EC9FD8-6AA9-46A0-A2DA-A01DEE32B594}" type="datetimeFigureOut">
              <a:rPr lang="en-GB" smtClean="0"/>
              <a:t>22/03/2023</a:t>
            </a:fld>
            <a:endParaRPr lang="en-GB"/>
          </a:p>
        </p:txBody>
      </p:sp>
      <p:sp>
        <p:nvSpPr>
          <p:cNvPr id="5" name="Footer Placeholder 4">
            <a:extLst>
              <a:ext uri="{FF2B5EF4-FFF2-40B4-BE49-F238E27FC236}">
                <a16:creationId xmlns:a16="http://schemas.microsoft.com/office/drawing/2014/main" id="{6FC725AB-E2AA-4D7B-8C66-924334263A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4A24C6-3089-4B20-94F2-575FA0668DD3}"/>
              </a:ext>
            </a:extLst>
          </p:cNvPr>
          <p:cNvSpPr>
            <a:spLocks noGrp="1"/>
          </p:cNvSpPr>
          <p:nvPr>
            <p:ph type="sldNum" sz="quarter" idx="12"/>
          </p:nvPr>
        </p:nvSpPr>
        <p:spPr/>
        <p:txBody>
          <a:bodyPr/>
          <a:lstStyle/>
          <a:p>
            <a:fld id="{17B7E9E2-379A-441A-811C-F228B2303B76}" type="slidenum">
              <a:rPr lang="en-GB" smtClean="0"/>
              <a:t>‹#›</a:t>
            </a:fld>
            <a:endParaRPr lang="en-GB"/>
          </a:p>
        </p:txBody>
      </p:sp>
    </p:spTree>
    <p:extLst>
      <p:ext uri="{BB962C8B-B14F-4D97-AF65-F5344CB8AC3E}">
        <p14:creationId xmlns:p14="http://schemas.microsoft.com/office/powerpoint/2010/main" val="186563246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A7174-D645-4F34-BA88-59F6E870DC0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5AEE04-F025-4C49-B1AA-4FF8D4A5D4B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500874F-56C9-4ACB-97C3-0D9CE7686B0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D2B6E2F-F724-4A5B-A31B-916AE55C9896}"/>
              </a:ext>
            </a:extLst>
          </p:cNvPr>
          <p:cNvSpPr>
            <a:spLocks noGrp="1"/>
          </p:cNvSpPr>
          <p:nvPr>
            <p:ph type="dt" sz="half" idx="10"/>
          </p:nvPr>
        </p:nvSpPr>
        <p:spPr/>
        <p:txBody>
          <a:bodyPr/>
          <a:lstStyle/>
          <a:p>
            <a:fld id="{95EC9FD8-6AA9-46A0-A2DA-A01DEE32B594}" type="datetimeFigureOut">
              <a:rPr lang="en-GB" smtClean="0"/>
              <a:t>22/03/2023</a:t>
            </a:fld>
            <a:endParaRPr lang="en-GB"/>
          </a:p>
        </p:txBody>
      </p:sp>
      <p:sp>
        <p:nvSpPr>
          <p:cNvPr id="6" name="Footer Placeholder 5">
            <a:extLst>
              <a:ext uri="{FF2B5EF4-FFF2-40B4-BE49-F238E27FC236}">
                <a16:creationId xmlns:a16="http://schemas.microsoft.com/office/drawing/2014/main" id="{95E05C30-5F88-4D90-9D1E-CC15303508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0BC8128-B7E0-4AC6-8ABB-442F1F2C9C5B}"/>
              </a:ext>
            </a:extLst>
          </p:cNvPr>
          <p:cNvSpPr>
            <a:spLocks noGrp="1"/>
          </p:cNvSpPr>
          <p:nvPr>
            <p:ph type="sldNum" sz="quarter" idx="12"/>
          </p:nvPr>
        </p:nvSpPr>
        <p:spPr/>
        <p:txBody>
          <a:bodyPr/>
          <a:lstStyle/>
          <a:p>
            <a:fld id="{17B7E9E2-379A-441A-811C-F228B2303B76}" type="slidenum">
              <a:rPr lang="en-GB" smtClean="0"/>
              <a:t>‹#›</a:t>
            </a:fld>
            <a:endParaRPr lang="en-GB"/>
          </a:p>
        </p:txBody>
      </p:sp>
    </p:spTree>
    <p:extLst>
      <p:ext uri="{BB962C8B-B14F-4D97-AF65-F5344CB8AC3E}">
        <p14:creationId xmlns:p14="http://schemas.microsoft.com/office/powerpoint/2010/main" val="171527589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7E69D-E0C6-478D-9E82-B0C185025BF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2FAA3B4-CCC1-4521-A535-BDEF6A2EDA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6515288-3A57-4680-8F14-6C8A8CBDA33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1ABE802-6342-43EB-88F5-C3BCF0291E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02817C7-B2FD-41E0-990C-00D2607D3B4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7128314-CB17-4FC2-8189-4B40500A1D6C}"/>
              </a:ext>
            </a:extLst>
          </p:cNvPr>
          <p:cNvSpPr>
            <a:spLocks noGrp="1"/>
          </p:cNvSpPr>
          <p:nvPr>
            <p:ph type="dt" sz="half" idx="10"/>
          </p:nvPr>
        </p:nvSpPr>
        <p:spPr/>
        <p:txBody>
          <a:bodyPr/>
          <a:lstStyle/>
          <a:p>
            <a:fld id="{95EC9FD8-6AA9-46A0-A2DA-A01DEE32B594}" type="datetimeFigureOut">
              <a:rPr lang="en-GB" smtClean="0"/>
              <a:t>22/03/2023</a:t>
            </a:fld>
            <a:endParaRPr lang="en-GB"/>
          </a:p>
        </p:txBody>
      </p:sp>
      <p:sp>
        <p:nvSpPr>
          <p:cNvPr id="8" name="Footer Placeholder 7">
            <a:extLst>
              <a:ext uri="{FF2B5EF4-FFF2-40B4-BE49-F238E27FC236}">
                <a16:creationId xmlns:a16="http://schemas.microsoft.com/office/drawing/2014/main" id="{0147A004-BA79-44F7-B0CF-95BCA5AD192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61795C1-428F-45CA-AEAC-A8E827EA1620}"/>
              </a:ext>
            </a:extLst>
          </p:cNvPr>
          <p:cNvSpPr>
            <a:spLocks noGrp="1"/>
          </p:cNvSpPr>
          <p:nvPr>
            <p:ph type="sldNum" sz="quarter" idx="12"/>
          </p:nvPr>
        </p:nvSpPr>
        <p:spPr/>
        <p:txBody>
          <a:bodyPr/>
          <a:lstStyle/>
          <a:p>
            <a:fld id="{17B7E9E2-379A-441A-811C-F228B2303B76}" type="slidenum">
              <a:rPr lang="en-GB" smtClean="0"/>
              <a:t>‹#›</a:t>
            </a:fld>
            <a:endParaRPr lang="en-GB"/>
          </a:p>
        </p:txBody>
      </p:sp>
    </p:spTree>
    <p:extLst>
      <p:ext uri="{BB962C8B-B14F-4D97-AF65-F5344CB8AC3E}">
        <p14:creationId xmlns:p14="http://schemas.microsoft.com/office/powerpoint/2010/main" val="222417107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C9C59-96F6-4B5C-BF4B-96B790439BE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2FE8832-EBB1-4887-ADA5-6462528A19F9}"/>
              </a:ext>
            </a:extLst>
          </p:cNvPr>
          <p:cNvSpPr>
            <a:spLocks noGrp="1"/>
          </p:cNvSpPr>
          <p:nvPr>
            <p:ph type="dt" sz="half" idx="10"/>
          </p:nvPr>
        </p:nvSpPr>
        <p:spPr/>
        <p:txBody>
          <a:bodyPr/>
          <a:lstStyle/>
          <a:p>
            <a:fld id="{95EC9FD8-6AA9-46A0-A2DA-A01DEE32B594}" type="datetimeFigureOut">
              <a:rPr lang="en-GB" smtClean="0"/>
              <a:t>22/03/2023</a:t>
            </a:fld>
            <a:endParaRPr lang="en-GB"/>
          </a:p>
        </p:txBody>
      </p:sp>
      <p:sp>
        <p:nvSpPr>
          <p:cNvPr id="4" name="Footer Placeholder 3">
            <a:extLst>
              <a:ext uri="{FF2B5EF4-FFF2-40B4-BE49-F238E27FC236}">
                <a16:creationId xmlns:a16="http://schemas.microsoft.com/office/drawing/2014/main" id="{AB6C2B2C-E95B-41CF-8973-5BE876D7B9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2C846E8-C949-44CC-9E56-F79453049B8D}"/>
              </a:ext>
            </a:extLst>
          </p:cNvPr>
          <p:cNvSpPr>
            <a:spLocks noGrp="1"/>
          </p:cNvSpPr>
          <p:nvPr>
            <p:ph type="sldNum" sz="quarter" idx="12"/>
          </p:nvPr>
        </p:nvSpPr>
        <p:spPr/>
        <p:txBody>
          <a:bodyPr/>
          <a:lstStyle/>
          <a:p>
            <a:fld id="{17B7E9E2-379A-441A-811C-F228B2303B76}" type="slidenum">
              <a:rPr lang="en-GB" smtClean="0"/>
              <a:t>‹#›</a:t>
            </a:fld>
            <a:endParaRPr lang="en-GB"/>
          </a:p>
        </p:txBody>
      </p:sp>
    </p:spTree>
    <p:extLst>
      <p:ext uri="{BB962C8B-B14F-4D97-AF65-F5344CB8AC3E}">
        <p14:creationId xmlns:p14="http://schemas.microsoft.com/office/powerpoint/2010/main" val="3145025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571B6-3CF8-454F-AAA8-40717B48C2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EDA33-B84D-6F4D-A145-D2B700B5F5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DF14CB-76BE-E74C-B7EB-9E85283743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BDD26B-D800-9244-BC67-6035178ABCAB}"/>
              </a:ext>
            </a:extLst>
          </p:cNvPr>
          <p:cNvSpPr>
            <a:spLocks noGrp="1"/>
          </p:cNvSpPr>
          <p:nvPr>
            <p:ph type="dt" sz="half" idx="10"/>
          </p:nvPr>
        </p:nvSpPr>
        <p:spPr/>
        <p:txBody>
          <a:bodyPr/>
          <a:lstStyle/>
          <a:p>
            <a:fld id="{1101DFF8-D00C-FB44-B806-B6B270705AEB}" type="datetime1">
              <a:rPr lang="en-US" smtClean="0"/>
              <a:t>3/22/23</a:t>
            </a:fld>
            <a:endParaRPr lang="en-US" dirty="0"/>
          </a:p>
        </p:txBody>
      </p:sp>
      <p:sp>
        <p:nvSpPr>
          <p:cNvPr id="6" name="Footer Placeholder 5">
            <a:extLst>
              <a:ext uri="{FF2B5EF4-FFF2-40B4-BE49-F238E27FC236}">
                <a16:creationId xmlns:a16="http://schemas.microsoft.com/office/drawing/2014/main" id="{80FA71B0-1356-CE44-839D-14B49C3AC0F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93BD825-FDD3-AE47-868C-0405C300388F}"/>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73843780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0AD477-0050-4141-A3DA-607554399B6D}"/>
              </a:ext>
            </a:extLst>
          </p:cNvPr>
          <p:cNvSpPr>
            <a:spLocks noGrp="1"/>
          </p:cNvSpPr>
          <p:nvPr>
            <p:ph type="dt" sz="half" idx="10"/>
          </p:nvPr>
        </p:nvSpPr>
        <p:spPr/>
        <p:txBody>
          <a:bodyPr/>
          <a:lstStyle/>
          <a:p>
            <a:fld id="{95EC9FD8-6AA9-46A0-A2DA-A01DEE32B594}" type="datetimeFigureOut">
              <a:rPr lang="en-GB" smtClean="0"/>
              <a:t>22/03/2023</a:t>
            </a:fld>
            <a:endParaRPr lang="en-GB"/>
          </a:p>
        </p:txBody>
      </p:sp>
      <p:sp>
        <p:nvSpPr>
          <p:cNvPr id="3" name="Footer Placeholder 2">
            <a:extLst>
              <a:ext uri="{FF2B5EF4-FFF2-40B4-BE49-F238E27FC236}">
                <a16:creationId xmlns:a16="http://schemas.microsoft.com/office/drawing/2014/main" id="{A8C6C6E3-B935-4DFF-87AF-CBD6CAE2626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7D5FE0C-67B0-488E-AF0B-09E3FE3E8E2E}"/>
              </a:ext>
            </a:extLst>
          </p:cNvPr>
          <p:cNvSpPr>
            <a:spLocks noGrp="1"/>
          </p:cNvSpPr>
          <p:nvPr>
            <p:ph type="sldNum" sz="quarter" idx="12"/>
          </p:nvPr>
        </p:nvSpPr>
        <p:spPr/>
        <p:txBody>
          <a:bodyPr/>
          <a:lstStyle/>
          <a:p>
            <a:fld id="{17B7E9E2-379A-441A-811C-F228B2303B76}" type="slidenum">
              <a:rPr lang="en-GB" smtClean="0"/>
              <a:t>‹#›</a:t>
            </a:fld>
            <a:endParaRPr lang="en-GB"/>
          </a:p>
        </p:txBody>
      </p:sp>
    </p:spTree>
    <p:extLst>
      <p:ext uri="{BB962C8B-B14F-4D97-AF65-F5344CB8AC3E}">
        <p14:creationId xmlns:p14="http://schemas.microsoft.com/office/powerpoint/2010/main" val="367937272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30C30-ABC5-4038-8C1C-A0D781A242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8D3DBE4-197C-4CE4-8C40-BB5F629C67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757D3AF-A252-40DD-AB30-F4D6D8F3DB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AB46ED-156A-4D4F-AE38-FD326E402803}"/>
              </a:ext>
            </a:extLst>
          </p:cNvPr>
          <p:cNvSpPr>
            <a:spLocks noGrp="1"/>
          </p:cNvSpPr>
          <p:nvPr>
            <p:ph type="dt" sz="half" idx="10"/>
          </p:nvPr>
        </p:nvSpPr>
        <p:spPr/>
        <p:txBody>
          <a:bodyPr/>
          <a:lstStyle/>
          <a:p>
            <a:fld id="{95EC9FD8-6AA9-46A0-A2DA-A01DEE32B594}" type="datetimeFigureOut">
              <a:rPr lang="en-GB" smtClean="0"/>
              <a:t>22/03/2023</a:t>
            </a:fld>
            <a:endParaRPr lang="en-GB"/>
          </a:p>
        </p:txBody>
      </p:sp>
      <p:sp>
        <p:nvSpPr>
          <p:cNvPr id="6" name="Footer Placeholder 5">
            <a:extLst>
              <a:ext uri="{FF2B5EF4-FFF2-40B4-BE49-F238E27FC236}">
                <a16:creationId xmlns:a16="http://schemas.microsoft.com/office/drawing/2014/main" id="{E95AD67F-8E7D-4108-A66F-8245A1B0465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5C41A5D-71FD-4D42-AFDE-4C509FDA1FE3}"/>
              </a:ext>
            </a:extLst>
          </p:cNvPr>
          <p:cNvSpPr>
            <a:spLocks noGrp="1"/>
          </p:cNvSpPr>
          <p:nvPr>
            <p:ph type="sldNum" sz="quarter" idx="12"/>
          </p:nvPr>
        </p:nvSpPr>
        <p:spPr/>
        <p:txBody>
          <a:bodyPr/>
          <a:lstStyle/>
          <a:p>
            <a:fld id="{17B7E9E2-379A-441A-811C-F228B2303B76}" type="slidenum">
              <a:rPr lang="en-GB" smtClean="0"/>
              <a:t>‹#›</a:t>
            </a:fld>
            <a:endParaRPr lang="en-GB"/>
          </a:p>
        </p:txBody>
      </p:sp>
    </p:spTree>
    <p:extLst>
      <p:ext uri="{BB962C8B-B14F-4D97-AF65-F5344CB8AC3E}">
        <p14:creationId xmlns:p14="http://schemas.microsoft.com/office/powerpoint/2010/main" val="54938788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48F53-F289-4BAB-AB1E-F66ABBBABF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0AE1D4D-59D1-4845-A4E6-948DBD14FC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3CB3BF6-FA17-4BFC-8BE6-2F4596792A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C8DEC7-CE48-45B8-A379-8E967460504C}"/>
              </a:ext>
            </a:extLst>
          </p:cNvPr>
          <p:cNvSpPr>
            <a:spLocks noGrp="1"/>
          </p:cNvSpPr>
          <p:nvPr>
            <p:ph type="dt" sz="half" idx="10"/>
          </p:nvPr>
        </p:nvSpPr>
        <p:spPr/>
        <p:txBody>
          <a:bodyPr/>
          <a:lstStyle/>
          <a:p>
            <a:fld id="{95EC9FD8-6AA9-46A0-A2DA-A01DEE32B594}" type="datetimeFigureOut">
              <a:rPr lang="en-GB" smtClean="0"/>
              <a:t>22/03/2023</a:t>
            </a:fld>
            <a:endParaRPr lang="en-GB"/>
          </a:p>
        </p:txBody>
      </p:sp>
      <p:sp>
        <p:nvSpPr>
          <p:cNvPr id="6" name="Footer Placeholder 5">
            <a:extLst>
              <a:ext uri="{FF2B5EF4-FFF2-40B4-BE49-F238E27FC236}">
                <a16:creationId xmlns:a16="http://schemas.microsoft.com/office/drawing/2014/main" id="{B7EBC881-090B-4468-8B25-341247ECA64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46C111F-1995-4B6D-9C77-A16B1CDD0F95}"/>
              </a:ext>
            </a:extLst>
          </p:cNvPr>
          <p:cNvSpPr>
            <a:spLocks noGrp="1"/>
          </p:cNvSpPr>
          <p:nvPr>
            <p:ph type="sldNum" sz="quarter" idx="12"/>
          </p:nvPr>
        </p:nvSpPr>
        <p:spPr/>
        <p:txBody>
          <a:bodyPr/>
          <a:lstStyle/>
          <a:p>
            <a:fld id="{17B7E9E2-379A-441A-811C-F228B2303B76}" type="slidenum">
              <a:rPr lang="en-GB" smtClean="0"/>
              <a:t>‹#›</a:t>
            </a:fld>
            <a:endParaRPr lang="en-GB"/>
          </a:p>
        </p:txBody>
      </p:sp>
    </p:spTree>
    <p:extLst>
      <p:ext uri="{BB962C8B-B14F-4D97-AF65-F5344CB8AC3E}">
        <p14:creationId xmlns:p14="http://schemas.microsoft.com/office/powerpoint/2010/main" val="110941887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5D800-55EF-46FA-910B-32ED4A09A2B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B586859-A41A-49D3-B8A4-89AD8CD3B49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CECCF2-4697-42C6-AB7E-57039F1FA53F}"/>
              </a:ext>
            </a:extLst>
          </p:cNvPr>
          <p:cNvSpPr>
            <a:spLocks noGrp="1"/>
          </p:cNvSpPr>
          <p:nvPr>
            <p:ph type="dt" sz="half" idx="10"/>
          </p:nvPr>
        </p:nvSpPr>
        <p:spPr/>
        <p:txBody>
          <a:bodyPr/>
          <a:lstStyle/>
          <a:p>
            <a:fld id="{95EC9FD8-6AA9-46A0-A2DA-A01DEE32B594}" type="datetimeFigureOut">
              <a:rPr lang="en-GB" smtClean="0"/>
              <a:t>22/03/2023</a:t>
            </a:fld>
            <a:endParaRPr lang="en-GB"/>
          </a:p>
        </p:txBody>
      </p:sp>
      <p:sp>
        <p:nvSpPr>
          <p:cNvPr id="5" name="Footer Placeholder 4">
            <a:extLst>
              <a:ext uri="{FF2B5EF4-FFF2-40B4-BE49-F238E27FC236}">
                <a16:creationId xmlns:a16="http://schemas.microsoft.com/office/drawing/2014/main" id="{661542FD-909E-44D7-BDBC-CF9C7BC714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4F98751-39FD-4B58-B760-077497F51D4B}"/>
              </a:ext>
            </a:extLst>
          </p:cNvPr>
          <p:cNvSpPr>
            <a:spLocks noGrp="1"/>
          </p:cNvSpPr>
          <p:nvPr>
            <p:ph type="sldNum" sz="quarter" idx="12"/>
          </p:nvPr>
        </p:nvSpPr>
        <p:spPr/>
        <p:txBody>
          <a:bodyPr/>
          <a:lstStyle/>
          <a:p>
            <a:fld id="{17B7E9E2-379A-441A-811C-F228B2303B76}" type="slidenum">
              <a:rPr lang="en-GB" smtClean="0"/>
              <a:t>‹#›</a:t>
            </a:fld>
            <a:endParaRPr lang="en-GB"/>
          </a:p>
        </p:txBody>
      </p:sp>
    </p:spTree>
    <p:extLst>
      <p:ext uri="{BB962C8B-B14F-4D97-AF65-F5344CB8AC3E}">
        <p14:creationId xmlns:p14="http://schemas.microsoft.com/office/powerpoint/2010/main" val="319744779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AC8AAE-E90F-4A6B-A5E4-4AE877722EE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4497453-F3A9-4435-BC34-2ABE6B103C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C26978-DCEF-454A-8F10-6BF2D31FECA0}"/>
              </a:ext>
            </a:extLst>
          </p:cNvPr>
          <p:cNvSpPr>
            <a:spLocks noGrp="1"/>
          </p:cNvSpPr>
          <p:nvPr>
            <p:ph type="dt" sz="half" idx="10"/>
          </p:nvPr>
        </p:nvSpPr>
        <p:spPr/>
        <p:txBody>
          <a:bodyPr/>
          <a:lstStyle/>
          <a:p>
            <a:fld id="{95EC9FD8-6AA9-46A0-A2DA-A01DEE32B594}" type="datetimeFigureOut">
              <a:rPr lang="en-GB" smtClean="0"/>
              <a:t>22/03/2023</a:t>
            </a:fld>
            <a:endParaRPr lang="en-GB"/>
          </a:p>
        </p:txBody>
      </p:sp>
      <p:sp>
        <p:nvSpPr>
          <p:cNvPr id="5" name="Footer Placeholder 4">
            <a:extLst>
              <a:ext uri="{FF2B5EF4-FFF2-40B4-BE49-F238E27FC236}">
                <a16:creationId xmlns:a16="http://schemas.microsoft.com/office/drawing/2014/main" id="{4810A2F1-F27F-45E1-B837-6AA58DB3F05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BA34F13-A97D-42A8-BE53-3AAD30227CFC}"/>
              </a:ext>
            </a:extLst>
          </p:cNvPr>
          <p:cNvSpPr>
            <a:spLocks noGrp="1"/>
          </p:cNvSpPr>
          <p:nvPr>
            <p:ph type="sldNum" sz="quarter" idx="12"/>
          </p:nvPr>
        </p:nvSpPr>
        <p:spPr/>
        <p:txBody>
          <a:bodyPr/>
          <a:lstStyle/>
          <a:p>
            <a:fld id="{17B7E9E2-379A-441A-811C-F228B2303B76}" type="slidenum">
              <a:rPr lang="en-GB" smtClean="0"/>
              <a:t>‹#›</a:t>
            </a:fld>
            <a:endParaRPr lang="en-GB"/>
          </a:p>
        </p:txBody>
      </p:sp>
    </p:spTree>
    <p:extLst>
      <p:ext uri="{BB962C8B-B14F-4D97-AF65-F5344CB8AC3E}">
        <p14:creationId xmlns:p14="http://schemas.microsoft.com/office/powerpoint/2010/main" val="2009396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1DBAD-EF53-8641-957C-47C8A0CF61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338973-FBEB-0B45-8B22-E682B77755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504063-3ECF-2A40-B4B2-D798607021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E6B636-F832-FE46-AFAC-A655154482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6203D1-709A-F440-A2B2-2354D0328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105BDA-E7DE-A54B-A53D-AA1179002A8E}"/>
              </a:ext>
            </a:extLst>
          </p:cNvPr>
          <p:cNvSpPr>
            <a:spLocks noGrp="1"/>
          </p:cNvSpPr>
          <p:nvPr>
            <p:ph type="dt" sz="half" idx="10"/>
          </p:nvPr>
        </p:nvSpPr>
        <p:spPr/>
        <p:txBody>
          <a:bodyPr/>
          <a:lstStyle/>
          <a:p>
            <a:fld id="{F58EA0CC-CB2D-324E-AC2B-9E0B7B128A47}" type="datetime1">
              <a:rPr lang="en-US" smtClean="0"/>
              <a:t>3/22/23</a:t>
            </a:fld>
            <a:endParaRPr lang="en-US" dirty="0"/>
          </a:p>
        </p:txBody>
      </p:sp>
      <p:sp>
        <p:nvSpPr>
          <p:cNvPr id="8" name="Footer Placeholder 7">
            <a:extLst>
              <a:ext uri="{FF2B5EF4-FFF2-40B4-BE49-F238E27FC236}">
                <a16:creationId xmlns:a16="http://schemas.microsoft.com/office/drawing/2014/main" id="{F763DB5F-F468-FE46-A96D-BDEFCD3C69B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F046405-2AE0-C14B-8959-4DBC7D1B1D47}"/>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358752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E6E30-01CA-B54F-A141-0B9C6CC42A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7C3E65-99BB-E540-A491-F9EE12CBA358}"/>
              </a:ext>
            </a:extLst>
          </p:cNvPr>
          <p:cNvSpPr>
            <a:spLocks noGrp="1"/>
          </p:cNvSpPr>
          <p:nvPr>
            <p:ph type="dt" sz="half" idx="10"/>
          </p:nvPr>
        </p:nvSpPr>
        <p:spPr/>
        <p:txBody>
          <a:bodyPr/>
          <a:lstStyle/>
          <a:p>
            <a:fld id="{15D9A89F-5B75-E346-8D1C-51D16750FD93}" type="datetime1">
              <a:rPr lang="en-US" smtClean="0"/>
              <a:t>3/22/23</a:t>
            </a:fld>
            <a:endParaRPr lang="en-US" dirty="0"/>
          </a:p>
        </p:txBody>
      </p:sp>
      <p:sp>
        <p:nvSpPr>
          <p:cNvPr id="4" name="Footer Placeholder 3">
            <a:extLst>
              <a:ext uri="{FF2B5EF4-FFF2-40B4-BE49-F238E27FC236}">
                <a16:creationId xmlns:a16="http://schemas.microsoft.com/office/drawing/2014/main" id="{87000866-511C-3941-A764-EBB155AE57D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FC9C672-EE08-4046-BB96-26736A94282F}"/>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3172471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9E546-42AD-D14C-9301-45E199364AE9}"/>
              </a:ext>
            </a:extLst>
          </p:cNvPr>
          <p:cNvSpPr>
            <a:spLocks noGrp="1"/>
          </p:cNvSpPr>
          <p:nvPr>
            <p:ph type="dt" sz="half" idx="10"/>
          </p:nvPr>
        </p:nvSpPr>
        <p:spPr/>
        <p:txBody>
          <a:bodyPr/>
          <a:lstStyle/>
          <a:p>
            <a:fld id="{F13AE772-966B-1946-9ABE-AC27881A4A01}" type="datetime1">
              <a:rPr lang="en-US" smtClean="0"/>
              <a:t>3/22/23</a:t>
            </a:fld>
            <a:endParaRPr lang="en-US" dirty="0"/>
          </a:p>
        </p:txBody>
      </p:sp>
      <p:sp>
        <p:nvSpPr>
          <p:cNvPr id="3" name="Footer Placeholder 2">
            <a:extLst>
              <a:ext uri="{FF2B5EF4-FFF2-40B4-BE49-F238E27FC236}">
                <a16:creationId xmlns:a16="http://schemas.microsoft.com/office/drawing/2014/main" id="{9615A7F6-2EC6-B54D-8FA8-D9EF76EC539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3D52C0A-9B3B-624B-A092-B4A616BDE35F}"/>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646660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0682B-29D1-9B46-A84B-E30E72B0F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4C740C-FBAA-6C4B-A863-5BBBA5CBC5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31B158-757E-AE41-B565-37ED88B1A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865F3C-6C02-BB45-8932-C69F3CAAFBCB}"/>
              </a:ext>
            </a:extLst>
          </p:cNvPr>
          <p:cNvSpPr>
            <a:spLocks noGrp="1"/>
          </p:cNvSpPr>
          <p:nvPr>
            <p:ph type="dt" sz="half" idx="10"/>
          </p:nvPr>
        </p:nvSpPr>
        <p:spPr/>
        <p:txBody>
          <a:bodyPr/>
          <a:lstStyle/>
          <a:p>
            <a:fld id="{726698A7-B758-DD40-8590-83E3E30C99FC}" type="datetime1">
              <a:rPr lang="en-US" smtClean="0"/>
              <a:t>3/22/23</a:t>
            </a:fld>
            <a:endParaRPr lang="en-US" dirty="0"/>
          </a:p>
        </p:txBody>
      </p:sp>
      <p:sp>
        <p:nvSpPr>
          <p:cNvPr id="6" name="Footer Placeholder 5">
            <a:extLst>
              <a:ext uri="{FF2B5EF4-FFF2-40B4-BE49-F238E27FC236}">
                <a16:creationId xmlns:a16="http://schemas.microsoft.com/office/drawing/2014/main" id="{92C2AC59-F5EC-594E-9C3B-39CA8EF72DD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941DF19-4F9F-5340-B271-B255C0A916D7}"/>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2136959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9186C-FEC9-2943-96A2-78568536FD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2AED95-B008-8747-B10E-38272F70FC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0E3CE7C-B467-854B-B6A6-FB7EC70DF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A31EA-73C9-F847-BC58-915C2EFC2DF6}"/>
              </a:ext>
            </a:extLst>
          </p:cNvPr>
          <p:cNvSpPr>
            <a:spLocks noGrp="1"/>
          </p:cNvSpPr>
          <p:nvPr>
            <p:ph type="dt" sz="half" idx="10"/>
          </p:nvPr>
        </p:nvSpPr>
        <p:spPr/>
        <p:txBody>
          <a:bodyPr/>
          <a:lstStyle/>
          <a:p>
            <a:fld id="{2E405BBD-3E32-C644-8DE8-2C42C7A22893}" type="datetime1">
              <a:rPr lang="en-US" smtClean="0"/>
              <a:t>3/22/23</a:t>
            </a:fld>
            <a:endParaRPr lang="en-US" dirty="0"/>
          </a:p>
        </p:txBody>
      </p:sp>
      <p:sp>
        <p:nvSpPr>
          <p:cNvPr id="6" name="Footer Placeholder 5">
            <a:extLst>
              <a:ext uri="{FF2B5EF4-FFF2-40B4-BE49-F238E27FC236}">
                <a16:creationId xmlns:a16="http://schemas.microsoft.com/office/drawing/2014/main" id="{4975143B-FCE1-B642-A9D9-CA2BA603978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76B9DFA-1F03-D14A-88EF-5089C19F4D7A}"/>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123463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09BE31-4571-0E40-805F-BA98CF6C51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A16792C-EF41-644D-8712-B3CE832D52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F5CA98-0782-2A49-B1CA-9A7E99284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F4E2D3-EC21-BF4A-B917-324189F30406}" type="datetime1">
              <a:rPr lang="en-US" smtClean="0"/>
              <a:t>3/22/23</a:t>
            </a:fld>
            <a:endParaRPr lang="en-US" dirty="0"/>
          </a:p>
        </p:txBody>
      </p:sp>
      <p:sp>
        <p:nvSpPr>
          <p:cNvPr id="5" name="Footer Placeholder 4">
            <a:extLst>
              <a:ext uri="{FF2B5EF4-FFF2-40B4-BE49-F238E27FC236}">
                <a16:creationId xmlns:a16="http://schemas.microsoft.com/office/drawing/2014/main" id="{6D0E0CFD-0BC6-8842-AFDB-7AAC0BAD59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CCDDF30-F721-7F45-97FF-8B0353251D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AAEF5-C690-5D4B-B5C7-510283CCFE4D}" type="slidenum">
              <a:rPr lang="en-US" smtClean="0"/>
              <a:t>‹#›</a:t>
            </a:fld>
            <a:endParaRPr lang="en-US" dirty="0"/>
          </a:p>
        </p:txBody>
      </p:sp>
    </p:spTree>
    <p:extLst>
      <p:ext uri="{BB962C8B-B14F-4D97-AF65-F5344CB8AC3E}">
        <p14:creationId xmlns:p14="http://schemas.microsoft.com/office/powerpoint/2010/main" val="407891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C01E3-789F-164C-A668-09207D43FCA9}" type="datetime1">
              <a:rPr lang="en-US" smtClean="0"/>
              <a:t>3/22/23</a:t>
            </a:fld>
            <a:endParaRPr lang="en-US" dirty="0"/>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rgbClr val="BE006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837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C01E3-789F-164C-A668-09207D43FCA9}" type="datetime1">
              <a:rPr lang="en-US" smtClean="0"/>
              <a:t>3/22/23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96202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97F87D-1AA0-430F-8EF0-1B4CE5633B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DC1D8BA-8D05-415C-9F32-C216725AD1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360CBB1-36B4-4FBC-BC18-D4E69E6025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EC9FD8-6AA9-46A0-A2DA-A01DEE32B594}" type="datetimeFigureOut">
              <a:rPr lang="en-GB" smtClean="0"/>
              <a:t>22/03/2023</a:t>
            </a:fld>
            <a:endParaRPr lang="en-GB"/>
          </a:p>
        </p:txBody>
      </p:sp>
      <p:sp>
        <p:nvSpPr>
          <p:cNvPr id="5" name="Footer Placeholder 4">
            <a:extLst>
              <a:ext uri="{FF2B5EF4-FFF2-40B4-BE49-F238E27FC236}">
                <a16:creationId xmlns:a16="http://schemas.microsoft.com/office/drawing/2014/main" id="{1FB2C02E-7BFF-4AEC-A4E5-2637B1CBBF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D5A235D-64A2-43B3-B898-E12E78F97C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B7E9E2-379A-441A-811C-F228B2303B76}" type="slidenum">
              <a:rPr lang="en-GB" smtClean="0"/>
              <a:t>‹#›</a:t>
            </a:fld>
            <a:endParaRPr lang="en-GB"/>
          </a:p>
        </p:txBody>
      </p:sp>
    </p:spTree>
    <p:extLst>
      <p:ext uri="{BB962C8B-B14F-4D97-AF65-F5344CB8AC3E}">
        <p14:creationId xmlns:p14="http://schemas.microsoft.com/office/powerpoint/2010/main" val="112304442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35.xml"/><Relationship Id="rId4" Type="http://schemas.openxmlformats.org/officeDocument/2006/relationships/image" Target="../media/image10.svg"/></Relationships>
</file>

<file path=ppt/slides/_rels/slide12.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9.xml"/><Relationship Id="rId4" Type="http://schemas.openxmlformats.org/officeDocument/2006/relationships/image" Target="../media/image10.svg"/></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9.xml"/><Relationship Id="rId4" Type="http://schemas.openxmlformats.org/officeDocument/2006/relationships/image" Target="../media/image10.svg"/></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29.xml"/><Relationship Id="rId4" Type="http://schemas.openxmlformats.org/officeDocument/2006/relationships/image" Target="../media/image10.svg"/></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9.xml"/><Relationship Id="rId4" Type="http://schemas.openxmlformats.org/officeDocument/2006/relationships/image" Target="../media/image10.sv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7.xml"/><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8.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9.xml"/></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9.xml"/><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0.xml"/><Relationship Id="rId1" Type="http://schemas.openxmlformats.org/officeDocument/2006/relationships/slideLayout" Target="../slideLayouts/slideLayout29.xml"/><Relationship Id="rId4" Type="http://schemas.openxmlformats.org/officeDocument/2006/relationships/image" Target="../media/image18.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9.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4.xml"/><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6.xml"/><Relationship Id="rId1" Type="http://schemas.openxmlformats.org/officeDocument/2006/relationships/slideLayout" Target="../slideLayouts/slideLayout7.xml"/><Relationship Id="rId5" Type="http://schemas.openxmlformats.org/officeDocument/2006/relationships/image" Target="../media/image21.png"/><Relationship Id="rId4" Type="http://schemas.openxmlformats.org/officeDocument/2006/relationships/image" Target="../media/image20.jpe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9.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9.xml"/><Relationship Id="rId4" Type="http://schemas.openxmlformats.org/officeDocument/2006/relationships/image" Target="../media/image7.svg"/></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9.xml"/><Relationship Id="rId5" Type="http://schemas.openxmlformats.org/officeDocument/2006/relationships/image" Target="../media/image11.jpeg"/><Relationship Id="rId4" Type="http://schemas.openxmlformats.org/officeDocument/2006/relationships/image" Target="../media/image10.sv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9.xml"/><Relationship Id="rId5" Type="http://schemas.openxmlformats.org/officeDocument/2006/relationships/image" Target="../media/image12.jpeg"/><Relationship Id="rId4" Type="http://schemas.openxmlformats.org/officeDocument/2006/relationships/image" Target="../media/image10.svg"/></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9.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341912" y="1358536"/>
            <a:ext cx="9326088" cy="1850229"/>
          </a:xfrm>
          <a:solidFill>
            <a:schemeClr val="accent1"/>
          </a:solidFill>
        </p:spPr>
        <p:txBody>
          <a:bodyPr>
            <a:normAutofit/>
          </a:bodyPr>
          <a:lstStyle/>
          <a:p>
            <a:pPr algn="l"/>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Lesson 3</a:t>
            </a:r>
            <a:r>
              <a:rPr lang="en-US" sz="4000" b="1">
                <a:solidFill>
                  <a:schemeClr val="bg1"/>
                </a:solidFill>
                <a:latin typeface="Arial" panose="020B0604020202020204" pitchFamily="34" charset="0"/>
                <a:cs typeface="Arial" panose="020B0604020202020204" pitchFamily="34" charset="0"/>
              </a:rPr>
              <a:t>: </a:t>
            </a:r>
            <a:br>
              <a:rPr lang="en-US" sz="4000" b="1">
                <a:solidFill>
                  <a:schemeClr val="bg1"/>
                </a:solidFill>
                <a:latin typeface="Arial" panose="020B0604020202020204" pitchFamily="34" charset="0"/>
                <a:cs typeface="Arial" panose="020B0604020202020204" pitchFamily="34" charset="0"/>
              </a:rPr>
            </a:br>
            <a:r>
              <a:rPr lang="en-US" sz="4000" b="1">
                <a:solidFill>
                  <a:schemeClr val="bg1"/>
                </a:solidFill>
                <a:latin typeface="Arial" panose="020B0604020202020204" pitchFamily="34" charset="0"/>
                <a:cs typeface="Arial" panose="020B0604020202020204" pitchFamily="34" charset="0"/>
              </a:rPr>
              <a:t>Direct </a:t>
            </a:r>
            <a:r>
              <a:rPr lang="en-US" sz="4000" b="1" dirty="0">
                <a:solidFill>
                  <a:schemeClr val="bg1"/>
                </a:solidFill>
                <a:latin typeface="Arial" panose="020B0604020202020204" pitchFamily="34" charset="0"/>
                <a:cs typeface="Arial" panose="020B0604020202020204" pitchFamily="34" charset="0"/>
              </a:rPr>
              <a:t>proportion  </a:t>
            </a:r>
            <a:endParaRPr lang="en-GB" sz="4000"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1</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341912" y="3429001"/>
            <a:ext cx="9326088" cy="2070463"/>
          </a:xfrm>
          <a:ln w="38100">
            <a:solidFill>
              <a:schemeClr val="accent1"/>
            </a:solidFill>
          </a:ln>
        </p:spPr>
        <p:txBody>
          <a:bodyPr vert="horz" lIns="91440" tIns="45720" rIns="91440" bIns="45720" rtlCol="0" anchor="t">
            <a:normAutofit fontScale="92500"/>
          </a:bodyPr>
          <a:lstStyle/>
          <a:p>
            <a:pPr algn="l">
              <a:lnSpc>
                <a:spcPts val="3100"/>
              </a:lnSpc>
              <a:spcAft>
                <a:spcPts val="600"/>
              </a:spcAft>
            </a:pPr>
            <a:r>
              <a:rPr lang="en-GB" sz="2800" b="1" dirty="0">
                <a:solidFill>
                  <a:schemeClr val="accent1"/>
                </a:solidFill>
                <a:latin typeface="Arial" panose="020B0604020202020204" pitchFamily="34" charset="0"/>
                <a:cs typeface="Arial" panose="020B0604020202020204" pitchFamily="34" charset="0"/>
              </a:rPr>
              <a:t>Objectives</a:t>
            </a:r>
            <a:endParaRPr lang="en-GB" sz="2600" dirty="0">
              <a:solidFill>
                <a:schemeClr val="accent1"/>
              </a:solidFill>
              <a:latin typeface="Arial" panose="020B0604020202020204" pitchFamily="34" charset="0"/>
              <a:cs typeface="Arial" panose="020B0604020202020204" pitchFamily="34" charset="0"/>
            </a:endParaRPr>
          </a:p>
          <a:p>
            <a:pPr algn="l">
              <a:buFont typeface="Noto Sans Symbols" panose="020B0604020202020204" pitchFamily="34" charset="0"/>
              <a:buChar char="•"/>
            </a:pPr>
            <a:r>
              <a:rPr lang="en-GB" sz="2200" dirty="0">
                <a:latin typeface="Arial" panose="020B0604020202020204" pitchFamily="34" charset="0"/>
                <a:ea typeface="+mn-lt"/>
                <a:cs typeface="Arial" panose="020B0604020202020204" pitchFamily="34" charset="0"/>
              </a:rPr>
              <a:t> Identify when two quantities differ in direct proportion to one another</a:t>
            </a:r>
            <a:endParaRPr lang="en-US" sz="2200" dirty="0">
              <a:latin typeface="Arial" panose="020B0604020202020204" pitchFamily="34" charset="0"/>
              <a:ea typeface="+mn-lt"/>
              <a:cs typeface="Arial" panose="020B0604020202020204" pitchFamily="34" charset="0"/>
            </a:endParaRPr>
          </a:p>
          <a:p>
            <a:pPr algn="l">
              <a:buFont typeface="Noto Sans Symbols" panose="020B0604020202020204" pitchFamily="34" charset="0"/>
              <a:buChar char="•"/>
            </a:pPr>
            <a:r>
              <a:rPr lang="en-GB" sz="2200" dirty="0">
                <a:latin typeface="Arial" panose="020B0604020202020204" pitchFamily="34" charset="0"/>
                <a:ea typeface="+mn-lt"/>
                <a:cs typeface="Arial" panose="020B0604020202020204" pitchFamily="34" charset="0"/>
              </a:rPr>
              <a:t> Understand the multiplicative relationship between two quantities (non-               calculator)</a:t>
            </a:r>
            <a:endParaRPr lang="en-US" sz="2200" dirty="0">
              <a:effectLst/>
              <a:latin typeface="Arial" panose="020B0604020202020204" pitchFamily="34" charset="0"/>
              <a:ea typeface="+mn-lt"/>
              <a:cs typeface="Arial" panose="020B0604020202020204" pitchFamily="34" charset="0"/>
            </a:endParaRPr>
          </a:p>
          <a:p>
            <a:pPr algn="l">
              <a:buFont typeface="Noto Sans Symbols" panose="020B0604020202020204" pitchFamily="34" charset="0"/>
              <a:buChar char="•"/>
            </a:pPr>
            <a:r>
              <a:rPr lang="en-GB" sz="2200" dirty="0">
                <a:effectLst/>
                <a:latin typeface="Arial" panose="020B0604020202020204" pitchFamily="34" charset="0"/>
                <a:ea typeface="+mn-lt"/>
                <a:cs typeface="Arial" panose="020B0604020202020204" pitchFamily="34" charset="0"/>
              </a:rPr>
              <a:t> Solve </a:t>
            </a:r>
            <a:r>
              <a:rPr lang="en-GB" sz="2200" dirty="0">
                <a:latin typeface="Arial" panose="020B0604020202020204" pitchFamily="34" charset="0"/>
                <a:ea typeface="+mn-lt"/>
                <a:cs typeface="Arial" panose="020B0604020202020204" pitchFamily="34" charset="0"/>
              </a:rPr>
              <a:t>simple proportional </a:t>
            </a:r>
            <a:r>
              <a:rPr lang="en-GB" sz="2200" dirty="0">
                <a:effectLst/>
                <a:latin typeface="Arial" panose="020B0604020202020204" pitchFamily="34" charset="0"/>
                <a:ea typeface="+mn-lt"/>
                <a:cs typeface="Arial" panose="020B0604020202020204" pitchFamily="34" charset="0"/>
              </a:rPr>
              <a:t>problems using efficient methods </a:t>
            </a:r>
            <a:r>
              <a:rPr lang="en-GB" sz="2200" dirty="0">
                <a:latin typeface="Arial" panose="020B0604020202020204" pitchFamily="34" charset="0"/>
                <a:ea typeface="+mn-lt"/>
                <a:cs typeface="Arial" panose="020B0604020202020204" pitchFamily="34" charset="0"/>
              </a:rPr>
              <a:t>with </a:t>
            </a:r>
            <a:r>
              <a:rPr lang="en-GB" sz="2200" dirty="0">
                <a:effectLst/>
                <a:latin typeface="Arial" panose="020B0604020202020204" pitchFamily="34" charset="0"/>
                <a:ea typeface="+mn-lt"/>
                <a:cs typeface="Arial" panose="020B0604020202020204" pitchFamily="34" charset="0"/>
              </a:rPr>
              <a:t>ratio tables</a:t>
            </a:r>
            <a:endParaRPr lang="en-GB" sz="2200" dirty="0">
              <a:latin typeface="Arial" panose="020B0604020202020204" pitchFamily="34" charset="0"/>
              <a:ea typeface="+mn-lt"/>
              <a:cs typeface="Arial" panose="020B0604020202020204" pitchFamily="34" charset="0"/>
            </a:endParaRPr>
          </a:p>
          <a:p>
            <a:pPr marL="231775" indent="-231775" algn="l">
              <a:lnSpc>
                <a:spcPct val="120000"/>
              </a:lnSpc>
              <a:spcBef>
                <a:spcPts val="0"/>
              </a:spcBef>
              <a:buFont typeface="Arial" panose="020B0604020202020204" pitchFamily="34" charset="0"/>
              <a:buChar char="•"/>
            </a:pPr>
            <a:endParaRPr lang="en-GB" sz="2200" dirty="0">
              <a:latin typeface="Arial" panose="020B0604020202020204" pitchFamily="34" charset="0"/>
              <a:cs typeface="Arial" panose="020B0604020202020204" pitchFamily="34" charset="0"/>
            </a:endParaRPr>
          </a:p>
        </p:txBody>
      </p:sp>
      <p:pic>
        <p:nvPicPr>
          <p:cNvPr id="8" name="Picture 7" descr="A picture containing text, plate, tableware, dishware&#10;&#10;Description automatically generated">
            <a:extLst>
              <a:ext uri="{FF2B5EF4-FFF2-40B4-BE49-F238E27FC236}">
                <a16:creationId xmlns:a16="http://schemas.microsoft.com/office/drawing/2014/main" id="{BA019637-EC80-4AF4-B07C-CD43BBF59A22}"/>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7647" y="248030"/>
            <a:ext cx="3893465" cy="638948"/>
          </a:xfrm>
          <a:prstGeom prst="rect">
            <a:avLst/>
          </a:prstGeom>
        </p:spPr>
      </p:pic>
      <p:pic>
        <p:nvPicPr>
          <p:cNvPr id="7" name="Picture 6" descr="Graphical user interface&#10;&#10;Description automatically generated">
            <a:extLst>
              <a:ext uri="{FF2B5EF4-FFF2-40B4-BE49-F238E27FC236}">
                <a16:creationId xmlns:a16="http://schemas.microsoft.com/office/drawing/2014/main" id="{2478E771-C5B3-6A2B-7D45-1F9B50E89906}"/>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180069" y="217417"/>
            <a:ext cx="2123825" cy="797891"/>
          </a:xfrm>
          <a:prstGeom prst="rect">
            <a:avLst/>
          </a:prstGeom>
        </p:spPr>
      </p:pic>
    </p:spTree>
    <p:extLst>
      <p:ext uri="{BB962C8B-B14F-4D97-AF65-F5344CB8AC3E}">
        <p14:creationId xmlns:p14="http://schemas.microsoft.com/office/powerpoint/2010/main" val="1187767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pPr/>
              <a:t>10</a:t>
            </a:fld>
            <a:endParaRPr lang="en-US" dirty="0"/>
          </a:p>
        </p:txBody>
      </p:sp>
      <p:graphicFrame>
        <p:nvGraphicFramePr>
          <p:cNvPr id="5" name="Table 4">
            <a:extLst>
              <a:ext uri="{FF2B5EF4-FFF2-40B4-BE49-F238E27FC236}">
                <a16:creationId xmlns:a16="http://schemas.microsoft.com/office/drawing/2014/main" id="{D00BA5FD-513D-6FA2-A0FB-3CDE4261D6DA}"/>
              </a:ext>
            </a:extLst>
          </p:cNvPr>
          <p:cNvGraphicFramePr>
            <a:graphicFrameLocks noGrp="1"/>
          </p:cNvGraphicFramePr>
          <p:nvPr>
            <p:extLst>
              <p:ext uri="{D42A27DB-BD31-4B8C-83A1-F6EECF244321}">
                <p14:modId xmlns:p14="http://schemas.microsoft.com/office/powerpoint/2010/main" val="1688425136"/>
              </p:ext>
            </p:extLst>
          </p:nvPr>
        </p:nvGraphicFramePr>
        <p:xfrm>
          <a:off x="3667489" y="1330468"/>
          <a:ext cx="7588501" cy="3188868"/>
        </p:xfrm>
        <a:graphic>
          <a:graphicData uri="http://schemas.openxmlformats.org/drawingml/2006/table">
            <a:tbl>
              <a:tblPr firstRow="1" firstCol="1" bandRow="1"/>
              <a:tblGrid>
                <a:gridCol w="1972501">
                  <a:extLst>
                    <a:ext uri="{9D8B030D-6E8A-4147-A177-3AD203B41FA5}">
                      <a16:colId xmlns:a16="http://schemas.microsoft.com/office/drawing/2014/main" val="506151735"/>
                    </a:ext>
                  </a:extLst>
                </a:gridCol>
                <a:gridCol w="936000">
                  <a:extLst>
                    <a:ext uri="{9D8B030D-6E8A-4147-A177-3AD203B41FA5}">
                      <a16:colId xmlns:a16="http://schemas.microsoft.com/office/drawing/2014/main" val="1073348637"/>
                    </a:ext>
                  </a:extLst>
                </a:gridCol>
                <a:gridCol w="936000">
                  <a:extLst>
                    <a:ext uri="{9D8B030D-6E8A-4147-A177-3AD203B41FA5}">
                      <a16:colId xmlns:a16="http://schemas.microsoft.com/office/drawing/2014/main" val="1874415336"/>
                    </a:ext>
                  </a:extLst>
                </a:gridCol>
                <a:gridCol w="936000">
                  <a:extLst>
                    <a:ext uri="{9D8B030D-6E8A-4147-A177-3AD203B41FA5}">
                      <a16:colId xmlns:a16="http://schemas.microsoft.com/office/drawing/2014/main" val="307384775"/>
                    </a:ext>
                  </a:extLst>
                </a:gridCol>
                <a:gridCol w="808552">
                  <a:extLst>
                    <a:ext uri="{9D8B030D-6E8A-4147-A177-3AD203B41FA5}">
                      <a16:colId xmlns:a16="http://schemas.microsoft.com/office/drawing/2014/main" val="3314211716"/>
                    </a:ext>
                  </a:extLst>
                </a:gridCol>
                <a:gridCol w="1063448">
                  <a:extLst>
                    <a:ext uri="{9D8B030D-6E8A-4147-A177-3AD203B41FA5}">
                      <a16:colId xmlns:a16="http://schemas.microsoft.com/office/drawing/2014/main" val="4087266666"/>
                    </a:ext>
                  </a:extLst>
                </a:gridCol>
                <a:gridCol w="936000">
                  <a:extLst>
                    <a:ext uri="{9D8B030D-6E8A-4147-A177-3AD203B41FA5}">
                      <a16:colId xmlns:a16="http://schemas.microsoft.com/office/drawing/2014/main" val="22863665"/>
                    </a:ext>
                  </a:extLst>
                </a:gridCol>
              </a:tblGrid>
              <a:tr h="332871">
                <a:tc>
                  <a:txBody>
                    <a:bodyPr/>
                    <a:lstStyle/>
                    <a:p>
                      <a:pPr algn="l">
                        <a:lnSpc>
                          <a:spcPct val="115000"/>
                        </a:lnSpc>
                        <a:spcBef>
                          <a:spcPts val="400"/>
                        </a:spcBef>
                        <a:spcAft>
                          <a:spcPts val="400"/>
                        </a:spcAft>
                      </a:pPr>
                      <a:r>
                        <a:rPr lang="en-GB" sz="2400" dirty="0">
                          <a:solidFill>
                            <a:srgbClr val="404040"/>
                          </a:solidFill>
                          <a:effectLst/>
                          <a:latin typeface="Calibri" panose="020F0502020204030204" pitchFamily="34" charset="0"/>
                          <a:ea typeface="Arial" panose="020B0604020202020204" pitchFamily="34" charset="0"/>
                          <a:cs typeface="Times New Roman" panose="02020603050405020304" pitchFamily="18" charset="0"/>
                        </a:rPr>
                        <a:t>No. of Cookies</a:t>
                      </a:r>
                      <a:endParaRPr lang="en-GB" sz="2400" dirty="0">
                        <a:solidFill>
                          <a:srgbClr val="404040"/>
                        </a:solidFill>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panose="020F0502020204030204" pitchFamily="34" charset="0"/>
                          <a:ea typeface="Arial" panose="020B0604020202020204" pitchFamily="34" charset="0"/>
                          <a:cs typeface="Times New Roman" panose="02020603050405020304" pitchFamily="18" charset="0"/>
                        </a:rPr>
                        <a:t>12</a:t>
                      </a:r>
                      <a:endParaRPr lang="en-GB" sz="2400" dirty="0">
                        <a:solidFill>
                          <a:srgbClr val="404040"/>
                        </a:solidFill>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r>
                        <a:rPr lang="en-GB" sz="2400" dirty="0">
                          <a:solidFill>
                            <a:srgbClr val="404040"/>
                          </a:solidFill>
                          <a:effectLst/>
                          <a:latin typeface="Calibri"/>
                          <a:ea typeface="Calibri" panose="020F0502020204030204" pitchFamily="34" charset="0"/>
                        </a:rPr>
                        <a:t>6</a:t>
                      </a:r>
                    </a:p>
                    <a:p>
                      <a:pPr algn="ctr">
                        <a:lnSpc>
                          <a:spcPct val="115000"/>
                        </a:lnSpc>
                        <a:spcBef>
                          <a:spcPts val="400"/>
                        </a:spcBef>
                        <a:spcAft>
                          <a:spcPts val="400"/>
                        </a:spcAft>
                      </a:pPr>
                      <a:endParaRPr lang="en-GB" sz="2400" dirty="0">
                        <a:solidFill>
                          <a:srgbClr val="404040"/>
                        </a:solidFill>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r>
                        <a:rPr lang="en-GB" sz="2400" dirty="0">
                          <a:solidFill>
                            <a:srgbClr val="404040"/>
                          </a:solidFill>
                          <a:effectLst/>
                          <a:latin typeface="Calibri"/>
                          <a:ea typeface="Calibri" panose="020F0502020204030204" pitchFamily="34"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Calibri" panose="020F0502020204030204" pitchFamily="34" charset="0"/>
                          <a:cs typeface="Times New Roman"/>
                        </a:rPr>
                        <a:t>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Calibri" panose="020F0502020204030204" pitchFamily="34" charset="0"/>
                          <a:cs typeface="Times New Roman"/>
                        </a:rPr>
                        <a:t>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364468"/>
                  </a:ext>
                </a:extLst>
              </a:tr>
              <a:tr h="567307">
                <a:tc>
                  <a:txBody>
                    <a:bodyPr/>
                    <a:lstStyle/>
                    <a:p>
                      <a:pPr algn="l">
                        <a:lnSpc>
                          <a:spcPct val="115000"/>
                        </a:lnSpc>
                        <a:spcBef>
                          <a:spcPts val="400"/>
                        </a:spcBef>
                        <a:spcAft>
                          <a:spcPts val="400"/>
                        </a:spcAft>
                      </a:pPr>
                      <a:r>
                        <a:rPr lang="en-GB" sz="2400" dirty="0">
                          <a:solidFill>
                            <a:srgbClr val="404040"/>
                          </a:solidFill>
                          <a:effectLst/>
                          <a:latin typeface="Calibri"/>
                          <a:ea typeface="Arial" panose="020B0604020202020204" pitchFamily="34" charset="0"/>
                          <a:cs typeface="Times New Roman"/>
                        </a:rPr>
                        <a:t>Flour</a:t>
                      </a: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Arial" panose="020B0604020202020204" pitchFamily="34" charset="0"/>
                          <a:cs typeface="Times New Roman"/>
                        </a:rPr>
                        <a:t>300 g</a:t>
                      </a: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lnSpc>
                          <a:spcPct val="114999"/>
                        </a:lnSpc>
                        <a:spcBef>
                          <a:spcPts val="400"/>
                        </a:spcBef>
                        <a:spcAft>
                          <a:spcPts val="400"/>
                        </a:spcAft>
                        <a:buNone/>
                      </a:pPr>
                      <a:r>
                        <a:rPr lang="en-GB" sz="2400" b="0" i="0" u="none" strike="noStrike" noProof="0" dirty="0">
                          <a:solidFill>
                            <a:srgbClr val="404040"/>
                          </a:solidFill>
                          <a:effectLst/>
                          <a:latin typeface="Calibri"/>
                        </a:rPr>
                        <a:t>150 g</a:t>
                      </a:r>
                      <a:endParaRPr lang="en-US" sz="2400"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lnSpc>
                          <a:spcPct val="114999"/>
                        </a:lnSpc>
                        <a:spcBef>
                          <a:spcPts val="400"/>
                        </a:spcBef>
                        <a:spcAft>
                          <a:spcPts val="400"/>
                        </a:spcAft>
                        <a:buNone/>
                      </a:pPr>
                      <a:endParaRPr lang="en-US" sz="2400"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Calibri" panose="020F0502020204030204" pitchFamily="34" charset="0"/>
                          <a:cs typeface="Times New Roman"/>
                        </a:rPr>
                        <a:t>450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9788113"/>
                  </a:ext>
                </a:extLst>
              </a:tr>
              <a:tr h="567307">
                <a:tc>
                  <a:txBody>
                    <a:bodyPr/>
                    <a:lstStyle/>
                    <a:p>
                      <a:pPr algn="l">
                        <a:lnSpc>
                          <a:spcPct val="115000"/>
                        </a:lnSpc>
                        <a:spcBef>
                          <a:spcPts val="400"/>
                        </a:spcBef>
                        <a:spcAft>
                          <a:spcPts val="400"/>
                        </a:spcAft>
                      </a:pPr>
                      <a:r>
                        <a:rPr lang="en-GB" sz="2400" dirty="0">
                          <a:solidFill>
                            <a:srgbClr val="404040"/>
                          </a:solidFill>
                          <a:effectLst/>
                          <a:latin typeface="Calibri"/>
                          <a:ea typeface="Arial" panose="020B0604020202020204" pitchFamily="34" charset="0"/>
                          <a:cs typeface="Times New Roman"/>
                        </a:rPr>
                        <a:t>Sugar</a:t>
                      </a: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Arial" panose="020B0604020202020204" pitchFamily="34" charset="0"/>
                          <a:cs typeface="Times New Roman"/>
                        </a:rPr>
                        <a:t>150 g</a:t>
                      </a: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Calibri" panose="020F0502020204030204" pitchFamily="34" charset="0"/>
                          <a:cs typeface="Times New Roman"/>
                        </a:rPr>
                        <a:t>  75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Calibri" panose="020F0502020204030204" pitchFamily="34" charset="0"/>
                          <a:cs typeface="Times New Roman"/>
                        </a:rPr>
                        <a:t>225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6675288"/>
                  </a:ext>
                </a:extLst>
              </a:tr>
              <a:tr h="567307">
                <a:tc>
                  <a:txBody>
                    <a:bodyPr/>
                    <a:lstStyle/>
                    <a:p>
                      <a:pPr algn="l">
                        <a:lnSpc>
                          <a:spcPct val="115000"/>
                        </a:lnSpc>
                        <a:spcBef>
                          <a:spcPts val="400"/>
                        </a:spcBef>
                        <a:spcAft>
                          <a:spcPts val="400"/>
                        </a:spcAft>
                      </a:pPr>
                      <a:r>
                        <a:rPr lang="en-GB" sz="2400" dirty="0">
                          <a:solidFill>
                            <a:srgbClr val="404040"/>
                          </a:solidFill>
                          <a:effectLst/>
                          <a:latin typeface="Calibri"/>
                          <a:ea typeface="Arial" panose="020B0604020202020204" pitchFamily="34" charset="0"/>
                          <a:cs typeface="Times New Roman"/>
                        </a:rPr>
                        <a:t>Butter</a:t>
                      </a: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Arial" panose="020B0604020202020204" pitchFamily="34" charset="0"/>
                          <a:cs typeface="Times New Roman"/>
                        </a:rPr>
                        <a:t>200 g</a:t>
                      </a: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Calibri" panose="020F0502020204030204" pitchFamily="34" charset="0"/>
                          <a:cs typeface="Times New Roman"/>
                        </a:rPr>
                        <a:t>100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Calibri" panose="020F0502020204030204" pitchFamily="34" charset="0"/>
                          <a:cs typeface="Times New Roman"/>
                        </a:rPr>
                        <a:t>300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5059620"/>
                  </a:ext>
                </a:extLst>
              </a:tr>
              <a:tr h="568800">
                <a:tc>
                  <a:txBody>
                    <a:bodyPr/>
                    <a:lstStyle/>
                    <a:p>
                      <a:pPr algn="l">
                        <a:lnSpc>
                          <a:spcPct val="115000"/>
                        </a:lnSpc>
                        <a:spcBef>
                          <a:spcPts val="400"/>
                        </a:spcBef>
                        <a:spcAft>
                          <a:spcPts val="400"/>
                        </a:spcAft>
                      </a:pPr>
                      <a:r>
                        <a:rPr lang="en-GB" sz="2400" dirty="0">
                          <a:solidFill>
                            <a:srgbClr val="404040"/>
                          </a:solidFill>
                          <a:effectLst/>
                          <a:latin typeface="Calibri"/>
                          <a:ea typeface="Arial" panose="020B0604020202020204" pitchFamily="34" charset="0"/>
                          <a:cs typeface="Times New Roman"/>
                        </a:rPr>
                        <a:t>Cocoa powder</a:t>
                      </a: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panose="020F0502020204030204" pitchFamily="34" charset="0"/>
                          <a:ea typeface="Arial" panose="020B0604020202020204" pitchFamily="34" charset="0"/>
                          <a:cs typeface="Times New Roman" panose="02020603050405020304" pitchFamily="18" charset="0"/>
                        </a:rPr>
                        <a:t>  60 g</a:t>
                      </a:r>
                      <a:endParaRPr lang="en-GB" sz="2400" dirty="0">
                        <a:solidFill>
                          <a:srgbClr val="404040"/>
                        </a:solidFill>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Calibri" panose="020F0502020204030204" pitchFamily="34" charset="0"/>
                          <a:cs typeface="Times New Roman"/>
                        </a:rPr>
                        <a:t>  30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Calibri" panose="020F0502020204030204" pitchFamily="34" charset="0"/>
                          <a:cs typeface="Times New Roman"/>
                        </a:rPr>
                        <a:t>  90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3031916"/>
                  </a:ext>
                </a:extLst>
              </a:tr>
            </a:tbl>
          </a:graphicData>
        </a:graphic>
      </p:graphicFrame>
      <p:sp>
        <p:nvSpPr>
          <p:cNvPr id="8" name="Title 1">
            <a:extLst>
              <a:ext uri="{FF2B5EF4-FFF2-40B4-BE49-F238E27FC236}">
                <a16:creationId xmlns:a16="http://schemas.microsoft.com/office/drawing/2014/main" id="{F437BE9D-5FEE-6715-3C9A-20F87E332214}"/>
              </a:ext>
            </a:extLst>
          </p:cNvPr>
          <p:cNvSpPr txBox="1">
            <a:spLocks noGrp="1"/>
          </p:cNvSpPr>
          <p:nvPr>
            <p:ph type="title" idx="4294967295"/>
          </p:nvPr>
        </p:nvSpPr>
        <p:spPr>
          <a:xfrm>
            <a:off x="2409460" y="232431"/>
            <a:ext cx="4798694"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Investigating Recipes</a:t>
            </a:r>
          </a:p>
        </p:txBody>
      </p:sp>
      <p:sp>
        <p:nvSpPr>
          <p:cNvPr id="2" name="TextBox 1">
            <a:extLst>
              <a:ext uri="{FF2B5EF4-FFF2-40B4-BE49-F238E27FC236}">
                <a16:creationId xmlns:a16="http://schemas.microsoft.com/office/drawing/2014/main" id="{78F6D872-0929-9FDD-3B93-7BFE3E5152DA}"/>
              </a:ext>
            </a:extLst>
          </p:cNvPr>
          <p:cNvSpPr txBox="1"/>
          <p:nvPr/>
        </p:nvSpPr>
        <p:spPr>
          <a:xfrm>
            <a:off x="591816" y="5359753"/>
            <a:ext cx="10463841" cy="954107"/>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800" dirty="0">
                <a:latin typeface="Arial" panose="020B0604020202020204" pitchFamily="34" charset="0"/>
                <a:ea typeface="Arial" panose="020B0604020202020204" pitchFamily="34" charset="0"/>
                <a:cs typeface="Arial" panose="020B0604020202020204" pitchFamily="34" charset="0"/>
              </a:rPr>
              <a:t>H</a:t>
            </a:r>
            <a:r>
              <a:rPr lang="en-GB" sz="2800" dirty="0">
                <a:effectLst/>
                <a:latin typeface="Arial" panose="020B0604020202020204" pitchFamily="34" charset="0"/>
                <a:ea typeface="Arial" panose="020B0604020202020204" pitchFamily="34" charset="0"/>
                <a:cs typeface="Arial" panose="020B0604020202020204" pitchFamily="34" charset="0"/>
              </a:rPr>
              <a:t>ow much of each ingredient would be required to make </a:t>
            </a:r>
            <a:r>
              <a:rPr lang="en-GB" sz="2800" dirty="0">
                <a:latin typeface="Arial" panose="020B0604020202020204" pitchFamily="34" charset="0"/>
                <a:ea typeface="Arial" panose="020B0604020202020204" pitchFamily="34" charset="0"/>
                <a:cs typeface="Arial" panose="020B0604020202020204" pitchFamily="34" charset="0"/>
              </a:rPr>
              <a:t>15</a:t>
            </a:r>
            <a:r>
              <a:rPr lang="en-GB" sz="2800" dirty="0">
                <a:effectLst/>
                <a:latin typeface="Arial" panose="020B0604020202020204" pitchFamily="34" charset="0"/>
                <a:ea typeface="Arial" panose="020B0604020202020204" pitchFamily="34" charset="0"/>
                <a:cs typeface="Arial" panose="020B0604020202020204" pitchFamily="34" charset="0"/>
              </a:rPr>
              <a:t> cookies?</a:t>
            </a:r>
            <a:endParaRPr lang="en-GB" sz="2800" dirty="0">
              <a:latin typeface="Arial" panose="020B0604020202020204" pitchFamily="34" charset="0"/>
              <a:cs typeface="Arial" panose="020B0604020202020204" pitchFamily="34" charset="0"/>
            </a:endParaRPr>
          </a:p>
        </p:txBody>
      </p:sp>
      <p:grpSp>
        <p:nvGrpSpPr>
          <p:cNvPr id="16" name="Group 15">
            <a:extLst>
              <a:ext uri="{FF2B5EF4-FFF2-40B4-BE49-F238E27FC236}">
                <a16:creationId xmlns:a16="http://schemas.microsoft.com/office/drawing/2014/main" id="{AFDC7D0A-F0D6-4E4A-98ED-5FB48BB8994C}"/>
              </a:ext>
            </a:extLst>
          </p:cNvPr>
          <p:cNvGrpSpPr/>
          <p:nvPr/>
        </p:nvGrpSpPr>
        <p:grpSpPr>
          <a:xfrm>
            <a:off x="7208154" y="1342183"/>
            <a:ext cx="675735" cy="632602"/>
            <a:chOff x="7208154" y="1342183"/>
            <a:chExt cx="675735" cy="632602"/>
          </a:xfrm>
        </p:grpSpPr>
        <p:sp>
          <p:nvSpPr>
            <p:cNvPr id="14" name="Arrow: Curved Down 13">
              <a:extLst>
                <a:ext uri="{FF2B5EF4-FFF2-40B4-BE49-F238E27FC236}">
                  <a16:creationId xmlns:a16="http://schemas.microsoft.com/office/drawing/2014/main" id="{E12ADAF3-4738-4364-858E-D2B9C61E4F54}"/>
                </a:ext>
              </a:extLst>
            </p:cNvPr>
            <p:cNvSpPr/>
            <p:nvPr/>
          </p:nvSpPr>
          <p:spPr>
            <a:xfrm>
              <a:off x="7208154" y="1600974"/>
              <a:ext cx="675735" cy="37381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TextBox 14">
              <a:extLst>
                <a:ext uri="{FF2B5EF4-FFF2-40B4-BE49-F238E27FC236}">
                  <a16:creationId xmlns:a16="http://schemas.microsoft.com/office/drawing/2014/main" id="{6A6A892A-E9A2-4943-8151-C323C83DE6A2}"/>
                </a:ext>
              </a:extLst>
            </p:cNvPr>
            <p:cNvSpPr txBox="1"/>
            <p:nvPr/>
          </p:nvSpPr>
          <p:spPr>
            <a:xfrm>
              <a:off x="7247339" y="1342183"/>
              <a:ext cx="58270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b="1" dirty="0">
                  <a:solidFill>
                    <a:srgbClr val="0070C0"/>
                  </a:solidFill>
                  <a:cs typeface="Calibri"/>
                </a:rPr>
                <a:t>÷2</a:t>
              </a:r>
              <a:endParaRPr lang="en-US" dirty="0">
                <a:solidFill>
                  <a:srgbClr val="0070C0"/>
                </a:solidFill>
                <a:cs typeface="Calibri"/>
              </a:endParaRPr>
            </a:p>
          </p:txBody>
        </p:sp>
      </p:grpSp>
      <p:sp>
        <p:nvSpPr>
          <p:cNvPr id="7" name="Rectangle 6">
            <a:extLst>
              <a:ext uri="{FF2B5EF4-FFF2-40B4-BE49-F238E27FC236}">
                <a16:creationId xmlns:a16="http://schemas.microsoft.com/office/drawing/2014/main" id="{35568C8C-0AD4-4AC2-B0B0-F4062ABAB2CA}"/>
              </a:ext>
            </a:extLst>
          </p:cNvPr>
          <p:cNvSpPr/>
          <p:nvPr/>
        </p:nvSpPr>
        <p:spPr>
          <a:xfrm>
            <a:off x="7686639" y="2213962"/>
            <a:ext cx="708848" cy="492122"/>
          </a:xfrm>
          <a:prstGeom prst="rect">
            <a:avLst/>
          </a:prstGeom>
        </p:spPr>
        <p:txBody>
          <a:bodyPr wrap="none">
            <a:spAutoFit/>
          </a:bodyPr>
          <a:lstStyle/>
          <a:p>
            <a:pPr lvl="0" algn="ctr">
              <a:lnSpc>
                <a:spcPct val="114999"/>
              </a:lnSpc>
              <a:spcBef>
                <a:spcPts val="400"/>
              </a:spcBef>
              <a:spcAft>
                <a:spcPts val="400"/>
              </a:spcAft>
              <a:buNone/>
            </a:pPr>
            <a:r>
              <a:rPr lang="en-GB" sz="2400" dirty="0">
                <a:solidFill>
                  <a:srgbClr val="404040"/>
                </a:solidFill>
              </a:rPr>
              <a:t>75 g</a:t>
            </a:r>
            <a:endParaRPr lang="en-US" sz="2400" dirty="0"/>
          </a:p>
        </p:txBody>
      </p:sp>
      <p:sp>
        <p:nvSpPr>
          <p:cNvPr id="17" name="Rectangle 16">
            <a:extLst>
              <a:ext uri="{FF2B5EF4-FFF2-40B4-BE49-F238E27FC236}">
                <a16:creationId xmlns:a16="http://schemas.microsoft.com/office/drawing/2014/main" id="{7D6D911C-D919-4344-BF5D-E339A99AAF02}"/>
              </a:ext>
            </a:extLst>
          </p:cNvPr>
          <p:cNvSpPr/>
          <p:nvPr/>
        </p:nvSpPr>
        <p:spPr>
          <a:xfrm>
            <a:off x="7466285" y="2787074"/>
            <a:ext cx="941284" cy="492122"/>
          </a:xfrm>
          <a:prstGeom prst="rect">
            <a:avLst/>
          </a:prstGeom>
        </p:spPr>
        <p:txBody>
          <a:bodyPr wrap="none">
            <a:spAutoFit/>
          </a:bodyPr>
          <a:lstStyle/>
          <a:p>
            <a:pPr lvl="0" algn="ctr">
              <a:lnSpc>
                <a:spcPct val="114999"/>
              </a:lnSpc>
              <a:spcBef>
                <a:spcPts val="400"/>
              </a:spcBef>
              <a:spcAft>
                <a:spcPts val="400"/>
              </a:spcAft>
              <a:buNone/>
            </a:pPr>
            <a:r>
              <a:rPr lang="en-GB" sz="2400" dirty="0">
                <a:solidFill>
                  <a:srgbClr val="404040"/>
                </a:solidFill>
              </a:rPr>
              <a:t>37.5 g</a:t>
            </a:r>
            <a:endParaRPr lang="en-US" sz="2400" dirty="0"/>
          </a:p>
        </p:txBody>
      </p:sp>
      <p:sp>
        <p:nvSpPr>
          <p:cNvPr id="18" name="Rectangle 17">
            <a:extLst>
              <a:ext uri="{FF2B5EF4-FFF2-40B4-BE49-F238E27FC236}">
                <a16:creationId xmlns:a16="http://schemas.microsoft.com/office/drawing/2014/main" id="{3C3B5AA3-B5BD-4218-863E-38A5C290B9F8}"/>
              </a:ext>
            </a:extLst>
          </p:cNvPr>
          <p:cNvSpPr/>
          <p:nvPr/>
        </p:nvSpPr>
        <p:spPr>
          <a:xfrm>
            <a:off x="7667949" y="3367774"/>
            <a:ext cx="708848" cy="492122"/>
          </a:xfrm>
          <a:prstGeom prst="rect">
            <a:avLst/>
          </a:prstGeom>
        </p:spPr>
        <p:txBody>
          <a:bodyPr wrap="none">
            <a:spAutoFit/>
          </a:bodyPr>
          <a:lstStyle/>
          <a:p>
            <a:pPr lvl="0" algn="ctr">
              <a:lnSpc>
                <a:spcPct val="114999"/>
              </a:lnSpc>
              <a:spcBef>
                <a:spcPts val="400"/>
              </a:spcBef>
              <a:spcAft>
                <a:spcPts val="400"/>
              </a:spcAft>
              <a:buNone/>
            </a:pPr>
            <a:r>
              <a:rPr lang="en-GB" sz="2400" dirty="0">
                <a:solidFill>
                  <a:srgbClr val="404040"/>
                </a:solidFill>
              </a:rPr>
              <a:t>50 g</a:t>
            </a:r>
            <a:endParaRPr lang="en-US" sz="2400" dirty="0"/>
          </a:p>
        </p:txBody>
      </p:sp>
      <p:sp>
        <p:nvSpPr>
          <p:cNvPr id="19" name="Rectangle 18">
            <a:extLst>
              <a:ext uri="{FF2B5EF4-FFF2-40B4-BE49-F238E27FC236}">
                <a16:creationId xmlns:a16="http://schemas.microsoft.com/office/drawing/2014/main" id="{A79F59B3-3EB1-4A54-8F1F-AA70F6BC7D00}"/>
              </a:ext>
            </a:extLst>
          </p:cNvPr>
          <p:cNvSpPr/>
          <p:nvPr/>
        </p:nvSpPr>
        <p:spPr>
          <a:xfrm>
            <a:off x="7660031" y="3925939"/>
            <a:ext cx="708848" cy="492122"/>
          </a:xfrm>
          <a:prstGeom prst="rect">
            <a:avLst/>
          </a:prstGeom>
        </p:spPr>
        <p:txBody>
          <a:bodyPr wrap="none">
            <a:spAutoFit/>
          </a:bodyPr>
          <a:lstStyle/>
          <a:p>
            <a:pPr lvl="0" algn="ctr">
              <a:lnSpc>
                <a:spcPct val="114999"/>
              </a:lnSpc>
              <a:spcBef>
                <a:spcPts val="400"/>
              </a:spcBef>
              <a:spcAft>
                <a:spcPts val="400"/>
              </a:spcAft>
              <a:buNone/>
            </a:pPr>
            <a:r>
              <a:rPr lang="en-GB" sz="2400" dirty="0">
                <a:solidFill>
                  <a:srgbClr val="404040"/>
                </a:solidFill>
              </a:rPr>
              <a:t>15 g</a:t>
            </a:r>
            <a:endParaRPr lang="en-US" sz="2400" dirty="0"/>
          </a:p>
        </p:txBody>
      </p:sp>
      <p:grpSp>
        <p:nvGrpSpPr>
          <p:cNvPr id="25" name="Group 24">
            <a:extLst>
              <a:ext uri="{FF2B5EF4-FFF2-40B4-BE49-F238E27FC236}">
                <a16:creationId xmlns:a16="http://schemas.microsoft.com/office/drawing/2014/main" id="{6DE008E0-0DDD-40A2-BC3F-59193508A3DC}"/>
              </a:ext>
            </a:extLst>
          </p:cNvPr>
          <p:cNvGrpSpPr/>
          <p:nvPr/>
        </p:nvGrpSpPr>
        <p:grpSpPr>
          <a:xfrm>
            <a:off x="6415177" y="583721"/>
            <a:ext cx="4201065" cy="763438"/>
            <a:chOff x="6415177" y="583721"/>
            <a:chExt cx="4201065" cy="763438"/>
          </a:xfrm>
        </p:grpSpPr>
        <p:sp>
          <p:nvSpPr>
            <p:cNvPr id="20" name="TextBox 19">
              <a:extLst>
                <a:ext uri="{FF2B5EF4-FFF2-40B4-BE49-F238E27FC236}">
                  <a16:creationId xmlns:a16="http://schemas.microsoft.com/office/drawing/2014/main" id="{A3BB7FC9-1B67-4CDD-8C49-1C5522478C10}"/>
                </a:ext>
              </a:extLst>
            </p:cNvPr>
            <p:cNvSpPr txBox="1"/>
            <p:nvPr/>
          </p:nvSpPr>
          <p:spPr>
            <a:xfrm>
              <a:off x="7873042" y="583721"/>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dirty="0">
                  <a:solidFill>
                    <a:srgbClr val="FF0000"/>
                  </a:solidFill>
                </a:rPr>
                <a:t>12 + 3 = 15</a:t>
              </a:r>
              <a:endParaRPr lang="en-US" dirty="0"/>
            </a:p>
          </p:txBody>
        </p:sp>
        <p:cxnSp>
          <p:nvCxnSpPr>
            <p:cNvPr id="21" name="Straight Arrow Connector 20">
              <a:extLst>
                <a:ext uri="{FF2B5EF4-FFF2-40B4-BE49-F238E27FC236}">
                  <a16:creationId xmlns:a16="http://schemas.microsoft.com/office/drawing/2014/main" id="{B7AF0F25-8BE9-4D34-8BB7-DC9D40BDE47F}"/>
                </a:ext>
              </a:extLst>
            </p:cNvPr>
            <p:cNvCxnSpPr>
              <a:cxnSpLocks/>
            </p:cNvCxnSpPr>
            <p:nvPr/>
          </p:nvCxnSpPr>
          <p:spPr>
            <a:xfrm flipV="1">
              <a:off x="6415177" y="866957"/>
              <a:ext cx="1431986" cy="48020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2D3F9D19-8EB7-4EA7-AF4E-84793E4489A5}"/>
                </a:ext>
              </a:extLst>
            </p:cNvPr>
            <p:cNvCxnSpPr>
              <a:cxnSpLocks/>
            </p:cNvCxnSpPr>
            <p:nvPr/>
          </p:nvCxnSpPr>
          <p:spPr>
            <a:xfrm flipV="1">
              <a:off x="7873042" y="924466"/>
              <a:ext cx="2876" cy="42269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26" name="Rectangle 25">
            <a:extLst>
              <a:ext uri="{FF2B5EF4-FFF2-40B4-BE49-F238E27FC236}">
                <a16:creationId xmlns:a16="http://schemas.microsoft.com/office/drawing/2014/main" id="{46714ED5-3BAF-4945-BE46-C128D92642D7}"/>
              </a:ext>
            </a:extLst>
          </p:cNvPr>
          <p:cNvSpPr/>
          <p:nvPr/>
        </p:nvSpPr>
        <p:spPr>
          <a:xfrm>
            <a:off x="9429474" y="2184060"/>
            <a:ext cx="864340" cy="492122"/>
          </a:xfrm>
          <a:prstGeom prst="rect">
            <a:avLst/>
          </a:prstGeom>
        </p:spPr>
        <p:txBody>
          <a:bodyPr wrap="none">
            <a:spAutoFit/>
          </a:bodyPr>
          <a:lstStyle/>
          <a:p>
            <a:pPr lvl="0" algn="ctr">
              <a:lnSpc>
                <a:spcPct val="114999"/>
              </a:lnSpc>
              <a:spcBef>
                <a:spcPts val="400"/>
              </a:spcBef>
              <a:spcAft>
                <a:spcPts val="400"/>
              </a:spcAft>
              <a:buNone/>
            </a:pPr>
            <a:r>
              <a:rPr lang="en-GB" sz="2400" dirty="0">
                <a:solidFill>
                  <a:srgbClr val="404040"/>
                </a:solidFill>
              </a:rPr>
              <a:t>375 g</a:t>
            </a:r>
            <a:endParaRPr lang="en-US" sz="2400" dirty="0"/>
          </a:p>
        </p:txBody>
      </p:sp>
      <p:sp>
        <p:nvSpPr>
          <p:cNvPr id="27" name="Rectangle 26">
            <a:extLst>
              <a:ext uri="{FF2B5EF4-FFF2-40B4-BE49-F238E27FC236}">
                <a16:creationId xmlns:a16="http://schemas.microsoft.com/office/drawing/2014/main" id="{A62E99DD-F92B-404F-A99C-82718C90FD4F}"/>
              </a:ext>
            </a:extLst>
          </p:cNvPr>
          <p:cNvSpPr/>
          <p:nvPr/>
        </p:nvSpPr>
        <p:spPr>
          <a:xfrm>
            <a:off x="9228852" y="2787074"/>
            <a:ext cx="1096775" cy="492122"/>
          </a:xfrm>
          <a:prstGeom prst="rect">
            <a:avLst/>
          </a:prstGeom>
        </p:spPr>
        <p:txBody>
          <a:bodyPr wrap="none">
            <a:spAutoFit/>
          </a:bodyPr>
          <a:lstStyle/>
          <a:p>
            <a:pPr lvl="0" algn="ctr">
              <a:lnSpc>
                <a:spcPct val="114999"/>
              </a:lnSpc>
              <a:spcBef>
                <a:spcPts val="400"/>
              </a:spcBef>
              <a:spcAft>
                <a:spcPts val="400"/>
              </a:spcAft>
              <a:buNone/>
            </a:pPr>
            <a:r>
              <a:rPr lang="en-GB" sz="2400" dirty="0">
                <a:solidFill>
                  <a:srgbClr val="404040"/>
                </a:solidFill>
              </a:rPr>
              <a:t>187.5 g</a:t>
            </a:r>
            <a:endParaRPr lang="en-US" sz="2400" dirty="0"/>
          </a:p>
        </p:txBody>
      </p:sp>
      <p:sp>
        <p:nvSpPr>
          <p:cNvPr id="28" name="Rectangle 27">
            <a:extLst>
              <a:ext uri="{FF2B5EF4-FFF2-40B4-BE49-F238E27FC236}">
                <a16:creationId xmlns:a16="http://schemas.microsoft.com/office/drawing/2014/main" id="{13B81035-2894-4DA8-8CD2-EA56C65292AD}"/>
              </a:ext>
            </a:extLst>
          </p:cNvPr>
          <p:cNvSpPr/>
          <p:nvPr/>
        </p:nvSpPr>
        <p:spPr>
          <a:xfrm>
            <a:off x="9443540" y="3390088"/>
            <a:ext cx="864340" cy="492122"/>
          </a:xfrm>
          <a:prstGeom prst="rect">
            <a:avLst/>
          </a:prstGeom>
        </p:spPr>
        <p:txBody>
          <a:bodyPr wrap="none">
            <a:spAutoFit/>
          </a:bodyPr>
          <a:lstStyle/>
          <a:p>
            <a:pPr lvl="0" algn="ctr">
              <a:lnSpc>
                <a:spcPct val="114999"/>
              </a:lnSpc>
              <a:spcBef>
                <a:spcPts val="400"/>
              </a:spcBef>
              <a:spcAft>
                <a:spcPts val="400"/>
              </a:spcAft>
              <a:buNone/>
            </a:pPr>
            <a:r>
              <a:rPr lang="en-GB" sz="2400" dirty="0">
                <a:solidFill>
                  <a:srgbClr val="404040"/>
                </a:solidFill>
              </a:rPr>
              <a:t>250 g</a:t>
            </a:r>
            <a:endParaRPr lang="en-US" sz="2400" dirty="0"/>
          </a:p>
        </p:txBody>
      </p:sp>
      <p:sp>
        <p:nvSpPr>
          <p:cNvPr id="29" name="Rectangle 28">
            <a:extLst>
              <a:ext uri="{FF2B5EF4-FFF2-40B4-BE49-F238E27FC236}">
                <a16:creationId xmlns:a16="http://schemas.microsoft.com/office/drawing/2014/main" id="{DC32B135-E5AF-4C8E-A65A-CFBBF5CD7DFB}"/>
              </a:ext>
            </a:extLst>
          </p:cNvPr>
          <p:cNvSpPr/>
          <p:nvPr/>
        </p:nvSpPr>
        <p:spPr>
          <a:xfrm>
            <a:off x="9619756" y="3906928"/>
            <a:ext cx="708848" cy="492122"/>
          </a:xfrm>
          <a:prstGeom prst="rect">
            <a:avLst/>
          </a:prstGeom>
        </p:spPr>
        <p:txBody>
          <a:bodyPr wrap="none">
            <a:spAutoFit/>
          </a:bodyPr>
          <a:lstStyle/>
          <a:p>
            <a:pPr lvl="0" algn="ctr">
              <a:lnSpc>
                <a:spcPct val="114999"/>
              </a:lnSpc>
              <a:spcBef>
                <a:spcPts val="400"/>
              </a:spcBef>
              <a:spcAft>
                <a:spcPts val="400"/>
              </a:spcAft>
              <a:buNone/>
            </a:pPr>
            <a:r>
              <a:rPr lang="en-GB" sz="2400" dirty="0">
                <a:solidFill>
                  <a:srgbClr val="404040"/>
                </a:solidFill>
              </a:rPr>
              <a:t>75 g</a:t>
            </a:r>
            <a:endParaRPr lang="en-US" sz="2400" dirty="0"/>
          </a:p>
        </p:txBody>
      </p:sp>
      <p:sp>
        <p:nvSpPr>
          <p:cNvPr id="6" name="Isosceles Triangle 5">
            <a:extLst>
              <a:ext uri="{FF2B5EF4-FFF2-40B4-BE49-F238E27FC236}">
                <a16:creationId xmlns:a16="http://schemas.microsoft.com/office/drawing/2014/main" id="{586BEDB0-DD69-9581-3926-F6C1F6357334}"/>
              </a:ext>
              <a:ext uri="{C183D7F6-B498-43B3-948B-1728B52AA6E4}">
                <adec:decorative xmlns:adec="http://schemas.microsoft.com/office/drawing/2017/decorative" val="1"/>
              </a:ext>
            </a:extLst>
          </p:cNvPr>
          <p:cNvSpPr/>
          <p:nvPr/>
        </p:nvSpPr>
        <p:spPr>
          <a:xfrm flipV="1">
            <a:off x="-3816" y="-11373"/>
            <a:ext cx="2295753" cy="2078377"/>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p>
        </p:txBody>
      </p:sp>
      <p:sp>
        <p:nvSpPr>
          <p:cNvPr id="12" name="TextBox 11">
            <a:extLst>
              <a:ext uri="{FF2B5EF4-FFF2-40B4-BE49-F238E27FC236}">
                <a16:creationId xmlns:a16="http://schemas.microsoft.com/office/drawing/2014/main" id="{56F04367-046C-17E4-1774-214D3840BD41}"/>
              </a:ext>
            </a:extLst>
          </p:cNvPr>
          <p:cNvSpPr txBox="1"/>
          <p:nvPr/>
        </p:nvSpPr>
        <p:spPr>
          <a:xfrm>
            <a:off x="-51318" y="29042"/>
            <a:ext cx="2141372" cy="400110"/>
          </a:xfrm>
          <a:prstGeom prst="rect">
            <a:avLst/>
          </a:prstGeom>
          <a:noFill/>
          <a:ln>
            <a:noFill/>
          </a:ln>
          <a:effectLst/>
        </p:spPr>
        <p:txBody>
          <a:bodyPr wrap="square" lIns="91440" tIns="45720" rIns="91440" bIns="45720" rtlCol="0" anchor="t">
            <a:spAutoFit/>
          </a:bodyPr>
          <a:lstStyle/>
          <a:p>
            <a:r>
              <a:rPr lang="en-GB" sz="2000" b="1" dirty="0">
                <a:solidFill>
                  <a:schemeClr val="bg1"/>
                </a:solidFill>
                <a:latin typeface="Arial"/>
                <a:cs typeface="Arial"/>
              </a:rPr>
              <a:t>INVESTIGATE</a:t>
            </a:r>
            <a:endParaRPr lang="en-GB" b="1" dirty="0">
              <a:solidFill>
                <a:schemeClr val="bg1"/>
              </a:solidFill>
              <a:latin typeface="Arial" panose="020B0604020202020204" pitchFamily="34" charset="0"/>
              <a:cs typeface="Arial" panose="020B0604020202020204" pitchFamily="34" charset="0"/>
            </a:endParaRPr>
          </a:p>
        </p:txBody>
      </p:sp>
      <p:pic>
        <p:nvPicPr>
          <p:cNvPr id="10" name="Picture 9" descr="A stack of seven double chocolate chip cookies, with an eight leaning against the stack">
            <a:extLst>
              <a:ext uri="{FF2B5EF4-FFF2-40B4-BE49-F238E27FC236}">
                <a16:creationId xmlns:a16="http://schemas.microsoft.com/office/drawing/2014/main" id="{EEDE4492-5803-643C-90BA-F7DB97136AB9}"/>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25506" y="3046182"/>
            <a:ext cx="2916545" cy="1944530"/>
          </a:xfrm>
          <a:prstGeom prst="rect">
            <a:avLst/>
          </a:prstGeom>
        </p:spPr>
      </p:pic>
    </p:spTree>
    <p:extLst>
      <p:ext uri="{BB962C8B-B14F-4D97-AF65-F5344CB8AC3E}">
        <p14:creationId xmlns:p14="http://schemas.microsoft.com/office/powerpoint/2010/main" val="3833651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fade">
                                      <p:cBhvr>
                                        <p:cTn id="32" dur="500"/>
                                        <p:tgtEl>
                                          <p:spTgt spid="2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fade">
                                      <p:cBhvr>
                                        <p:cTn id="37" dur="500"/>
                                        <p:tgtEl>
                                          <p:spTgt spid="2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7"/>
                                        </p:tgtEl>
                                        <p:attrNameLst>
                                          <p:attrName>style.visibility</p:attrName>
                                        </p:attrNameLst>
                                      </p:cBhvr>
                                      <p:to>
                                        <p:strVal val="visible"/>
                                      </p:to>
                                    </p:set>
                                    <p:animEffect transition="in" filter="fade">
                                      <p:cBhvr>
                                        <p:cTn id="42" dur="500"/>
                                        <p:tgtEl>
                                          <p:spTgt spid="2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8"/>
                                        </p:tgtEl>
                                        <p:attrNameLst>
                                          <p:attrName>style.visibility</p:attrName>
                                        </p:attrNameLst>
                                      </p:cBhvr>
                                      <p:to>
                                        <p:strVal val="visible"/>
                                      </p:to>
                                    </p:set>
                                    <p:animEffect transition="in" filter="fade">
                                      <p:cBhvr>
                                        <p:cTn id="47" dur="500"/>
                                        <p:tgtEl>
                                          <p:spTgt spid="2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9"/>
                                        </p:tgtEl>
                                        <p:attrNameLst>
                                          <p:attrName>style.visibility</p:attrName>
                                        </p:attrNameLst>
                                      </p:cBhvr>
                                      <p:to>
                                        <p:strVal val="visible"/>
                                      </p:to>
                                    </p:set>
                                    <p:animEffect transition="in" filter="fade">
                                      <p:cBhvr>
                                        <p:cTn id="52"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7" grpId="0"/>
      <p:bldP spid="18" grpId="0"/>
      <p:bldP spid="19" grpId="0"/>
      <p:bldP spid="26" grpId="0"/>
      <p:bldP spid="27" grpId="0"/>
      <p:bldP spid="28" grpId="0"/>
      <p:bldP spid="2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a:xfrm>
            <a:off x="8392236" y="6185198"/>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0" i="0" u="none" strike="noStrike" kern="1200" cap="none" spc="0" normalizeH="0" baseline="0" noProof="0" smtClean="0">
                <a:ln>
                  <a:noFill/>
                </a:ln>
                <a:solidFill>
                  <a:prstClr val="black">
                    <a:tint val="75000"/>
                  </a:prstClr>
                </a:solidFill>
                <a:effectLst/>
                <a:uLnTx/>
                <a:uFillTx/>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tint val="75000"/>
                </a:prstClr>
              </a:solidFill>
              <a:effectLst/>
              <a:uLnTx/>
              <a:uFillTx/>
              <a:latin typeface="Arial" panose="020B0604020202020204" pitchFamily="34" charset="0"/>
              <a:cs typeface="Arial" panose="020B0604020202020204" pitchFamily="34" charset="0"/>
            </a:endParaRP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7" y="-17454"/>
            <a:ext cx="2295793" cy="1988343"/>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itle 13">
            <a:extLst>
              <a:ext uri="{FF2B5EF4-FFF2-40B4-BE49-F238E27FC236}">
                <a16:creationId xmlns:a16="http://schemas.microsoft.com/office/drawing/2014/main" id="{0F82D19D-1FB9-47B5-A87D-36C07F3B87C2}"/>
              </a:ext>
            </a:extLst>
          </p:cNvPr>
          <p:cNvSpPr txBox="1">
            <a:spLocks noGrp="1"/>
          </p:cNvSpPr>
          <p:nvPr>
            <p:ph type="title" idx="4294967295"/>
          </p:nvPr>
        </p:nvSpPr>
        <p:spPr>
          <a:xfrm>
            <a:off x="-3815" y="5292"/>
            <a:ext cx="1951368"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Arial"/>
                <a:ea typeface="+mn-ea"/>
                <a:cs typeface="Arial"/>
              </a:rPr>
              <a:t>EXPLORE 2 </a:t>
            </a:r>
            <a:endParaRPr kumimoji="0" lang="en-GB"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nvGrpSpPr>
          <p:cNvPr id="18" name="Group 17"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9"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20" name="TextBox 19">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rial"/>
                  <a:ea typeface="+mn-ea"/>
                  <a:cs typeface="Arial"/>
                </a:rPr>
                <a:t>Handout</a:t>
              </a:r>
              <a:b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2000" b="1" i="0" u="none" strike="noStrike" kern="1200" cap="none" spc="0" normalizeH="0" baseline="0" noProof="0" dirty="0">
                  <a:ln>
                    <a:noFill/>
                  </a:ln>
                  <a:solidFill>
                    <a:prstClr val="black"/>
                  </a:solidFill>
                  <a:effectLst/>
                  <a:uLnTx/>
                  <a:uFillTx/>
                  <a:latin typeface="Arial"/>
                  <a:ea typeface="+mn-ea"/>
                  <a:cs typeface="Arial"/>
                </a:rPr>
                <a:t>available</a:t>
              </a:r>
            </a:p>
          </p:txBody>
        </p:sp>
      </p:grpSp>
      <p:grpSp>
        <p:nvGrpSpPr>
          <p:cNvPr id="10" name="Group 9">
            <a:extLst>
              <a:ext uri="{FF2B5EF4-FFF2-40B4-BE49-F238E27FC236}">
                <a16:creationId xmlns:a16="http://schemas.microsoft.com/office/drawing/2014/main" id="{BAC2A95E-2AAF-306D-ED7E-FF3882CF17EC}"/>
              </a:ext>
              <a:ext uri="{C183D7F6-B498-43B3-948B-1728B52AA6E4}">
                <adec:decorative xmlns:adec="http://schemas.microsoft.com/office/drawing/2017/decorative" val="1"/>
              </a:ext>
            </a:extLst>
          </p:cNvPr>
          <p:cNvGrpSpPr/>
          <p:nvPr/>
        </p:nvGrpSpPr>
        <p:grpSpPr>
          <a:xfrm>
            <a:off x="1494494" y="936671"/>
            <a:ext cx="9874611" cy="5557436"/>
            <a:chOff x="1259457" y="1949570"/>
            <a:chExt cx="8212347" cy="3381422"/>
          </a:xfrm>
        </p:grpSpPr>
        <p:sp>
          <p:nvSpPr>
            <p:cNvPr id="8" name="TextBox 7">
              <a:extLst>
                <a:ext uri="{FF2B5EF4-FFF2-40B4-BE49-F238E27FC236}">
                  <a16:creationId xmlns:a16="http://schemas.microsoft.com/office/drawing/2014/main" id="{DC0C5A7F-CE0A-55E9-F980-C7641C75EFEA}"/>
                </a:ext>
              </a:extLst>
            </p:cNvPr>
            <p:cNvSpPr txBox="1"/>
            <p:nvPr/>
          </p:nvSpPr>
          <p:spPr>
            <a:xfrm>
              <a:off x="1259457" y="1949570"/>
              <a:ext cx="2148387" cy="318353"/>
            </a:xfrm>
            <a:prstGeom prst="rect">
              <a:avLst/>
            </a:prstGeom>
            <a:solidFill>
              <a:schemeClr val="accent1"/>
            </a:solidFill>
            <a:ln w="38100">
              <a:solidFill>
                <a:schemeClr val="accent1"/>
              </a:solidFill>
            </a:ln>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PRACTICE</a:t>
              </a:r>
              <a:endParaRPr kumimoji="0" lang="en-GB"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3232C265-4917-4DF1-52BC-BCF747F13BDD}"/>
                </a:ext>
              </a:extLst>
            </p:cNvPr>
            <p:cNvSpPr/>
            <p:nvPr/>
          </p:nvSpPr>
          <p:spPr>
            <a:xfrm>
              <a:off x="1259457" y="1949570"/>
              <a:ext cx="8212347" cy="338142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grpSp>
      <p:sp>
        <p:nvSpPr>
          <p:cNvPr id="13" name="TextBox 12">
            <a:extLst>
              <a:ext uri="{FF2B5EF4-FFF2-40B4-BE49-F238E27FC236}">
                <a16:creationId xmlns:a16="http://schemas.microsoft.com/office/drawing/2014/main" id="{2AB43EDF-625B-DAA9-AEB1-EBDFB3019298}"/>
              </a:ext>
            </a:extLst>
          </p:cNvPr>
          <p:cNvSpPr txBox="1"/>
          <p:nvPr/>
        </p:nvSpPr>
        <p:spPr>
          <a:xfrm>
            <a:off x="1909267" y="1571625"/>
            <a:ext cx="6048046" cy="1000274"/>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Use the ratio tables on the handout to answer the questions.</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Ensure you show your working out.</a:t>
            </a:r>
          </a:p>
        </p:txBody>
      </p:sp>
      <p:sp>
        <p:nvSpPr>
          <p:cNvPr id="15" name="TextBox 14">
            <a:extLst>
              <a:ext uri="{FF2B5EF4-FFF2-40B4-BE49-F238E27FC236}">
                <a16:creationId xmlns:a16="http://schemas.microsoft.com/office/drawing/2014/main" id="{2AB43EDF-625B-DAA9-AEB1-EBDFB3019298}"/>
              </a:ext>
            </a:extLst>
          </p:cNvPr>
          <p:cNvSpPr txBox="1"/>
          <p:nvPr/>
        </p:nvSpPr>
        <p:spPr>
          <a:xfrm>
            <a:off x="2245117" y="2552709"/>
            <a:ext cx="7177670" cy="584775"/>
          </a:xfrm>
          <a:prstGeom prst="rect">
            <a:avLst/>
          </a:prstGeom>
          <a:noFill/>
        </p:spPr>
        <p:txBody>
          <a:bodyPr wrap="square" lIns="91440" tIns="45720" rIns="91440" bIns="45720" rtlCol="0" anchor="t">
            <a:spAutoFit/>
          </a:bodyPr>
          <a:lstStyle/>
          <a:p>
            <a:pPr marL="342900" marR="0" lvl="0" indent="-274320" algn="l" defTabSz="914400" rtl="0" eaLnBrk="1" fontAlgn="auto" latinLnBrk="0" hangingPunct="1">
              <a:lnSpc>
                <a:spcPct val="100000"/>
              </a:lnSpc>
              <a:spcBef>
                <a:spcPts val="0"/>
              </a:spcBef>
              <a:spcAft>
                <a:spcPts val="600"/>
              </a:spcAft>
              <a:buClrTx/>
              <a:buSzTx/>
              <a:buFont typeface="+mj-lt"/>
              <a:buAutoNum type="arabicPeriod"/>
              <a:tabLst/>
              <a:defRPr/>
            </a:pPr>
            <a:r>
              <a:rPr kumimoji="0" lang="en-US"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 object is moving with a velocity that changes proportionally with time. After  </a:t>
            </a:r>
            <a:r>
              <a:rPr kumimoji="0" lang="en-US" sz="16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5 seconds </a:t>
            </a:r>
            <a:r>
              <a:rPr kumimoji="0" lang="en-US"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its velocity is </a:t>
            </a:r>
            <a:r>
              <a:rPr kumimoji="0" lang="en-US" sz="16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105 m/s</a:t>
            </a:r>
            <a:r>
              <a:rPr kumimoji="0" lang="en-US"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p>
        </p:txBody>
      </p:sp>
      <p:sp>
        <p:nvSpPr>
          <p:cNvPr id="16" name="TextBox 15">
            <a:extLst>
              <a:ext uri="{FF2B5EF4-FFF2-40B4-BE49-F238E27FC236}">
                <a16:creationId xmlns:a16="http://schemas.microsoft.com/office/drawing/2014/main" id="{2AB43EDF-625B-DAA9-AEB1-EBDFB3019298}"/>
              </a:ext>
            </a:extLst>
          </p:cNvPr>
          <p:cNvSpPr txBox="1"/>
          <p:nvPr/>
        </p:nvSpPr>
        <p:spPr>
          <a:xfrm>
            <a:off x="2684634" y="3111874"/>
            <a:ext cx="7529019" cy="338554"/>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 How fast will it be travelling after </a:t>
            </a:r>
            <a:r>
              <a:rPr kumimoji="0" lang="en-US" sz="16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12 seconds</a:t>
            </a:r>
            <a:r>
              <a:rPr kumimoji="0" lang="en-US"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p>
        </p:txBody>
      </p:sp>
      <p:sp>
        <p:nvSpPr>
          <p:cNvPr id="17" name="TextBox 16">
            <a:extLst>
              <a:ext uri="{FF2B5EF4-FFF2-40B4-BE49-F238E27FC236}">
                <a16:creationId xmlns:a16="http://schemas.microsoft.com/office/drawing/2014/main" id="{2AB43EDF-625B-DAA9-AEB1-EBDFB3019298}"/>
              </a:ext>
            </a:extLst>
          </p:cNvPr>
          <p:cNvSpPr txBox="1"/>
          <p:nvPr/>
        </p:nvSpPr>
        <p:spPr>
          <a:xfrm>
            <a:off x="2684634" y="4193868"/>
            <a:ext cx="7529019" cy="338554"/>
          </a:xfrm>
          <a:prstGeom prst="rect">
            <a:avLst/>
          </a:prstGeom>
          <a:noFill/>
        </p:spPr>
        <p:txBody>
          <a:bodyPr wrap="square" lIns="91440" tIns="45720" rIns="91440" bIns="45720" rtlCol="0" anchor="t">
            <a:spAutoFit/>
          </a:bodyPr>
          <a:lstStyle/>
          <a:p>
            <a:pPr marL="230188" marR="0" lvl="0" indent="-230188" algn="l" defTabSz="914400" rtl="0" eaLnBrk="1" fontAlgn="auto" latinLnBrk="0" hangingPunct="1">
              <a:lnSpc>
                <a:spcPct val="100000"/>
              </a:lnSpc>
              <a:spcBef>
                <a:spcPts val="0"/>
              </a:spcBef>
              <a:spcAft>
                <a:spcPts val="60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(b) How fast will it be travelling after </a:t>
            </a:r>
            <a:r>
              <a:rPr kumimoji="0" lang="en-US" sz="16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4 seconds</a:t>
            </a:r>
            <a:r>
              <a:rPr kumimoji="0" lang="en-US"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p>
        </p:txBody>
      </p:sp>
      <p:sp>
        <p:nvSpPr>
          <p:cNvPr id="21" name="TextBox 20">
            <a:extLst>
              <a:ext uri="{FF2B5EF4-FFF2-40B4-BE49-F238E27FC236}">
                <a16:creationId xmlns:a16="http://schemas.microsoft.com/office/drawing/2014/main" id="{2AB43EDF-625B-DAA9-AEB1-EBDFB3019298}"/>
              </a:ext>
            </a:extLst>
          </p:cNvPr>
          <p:cNvSpPr txBox="1"/>
          <p:nvPr/>
        </p:nvSpPr>
        <p:spPr>
          <a:xfrm>
            <a:off x="2684634" y="5320991"/>
            <a:ext cx="7529019" cy="338554"/>
          </a:xfrm>
          <a:prstGeom prst="rect">
            <a:avLst/>
          </a:prstGeom>
          <a:noFill/>
        </p:spPr>
        <p:txBody>
          <a:bodyPr wrap="square" lIns="91440" tIns="45720" rIns="91440" bIns="45720" rtlCol="0" anchor="t">
            <a:spAutoFit/>
          </a:bodyPr>
          <a:lstStyle/>
          <a:p>
            <a:pPr marL="230188" marR="0" lvl="0" indent="-230188" algn="l" defTabSz="914400" rtl="0" eaLnBrk="1" fontAlgn="auto" latinLnBrk="0" hangingPunct="1">
              <a:lnSpc>
                <a:spcPct val="100000"/>
              </a:lnSpc>
              <a:spcBef>
                <a:spcPts val="0"/>
              </a:spcBef>
              <a:spcAft>
                <a:spcPts val="60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 How fast will it be travelling after </a:t>
            </a:r>
            <a:r>
              <a:rPr kumimoji="0" lang="en-US" sz="16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2 minutes and 13 seconds</a:t>
            </a:r>
            <a:r>
              <a:rPr kumimoji="0" lang="en-US" sz="16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p>
        </p:txBody>
      </p:sp>
      <p:graphicFrame>
        <p:nvGraphicFramePr>
          <p:cNvPr id="2" name="Table 1"/>
          <p:cNvGraphicFramePr>
            <a:graphicFrameLocks noGrp="1"/>
          </p:cNvGraphicFramePr>
          <p:nvPr>
            <p:extLst>
              <p:ext uri="{D42A27DB-BD31-4B8C-83A1-F6EECF244321}">
                <p14:modId xmlns:p14="http://schemas.microsoft.com/office/powerpoint/2010/main" val="3545239560"/>
              </p:ext>
            </p:extLst>
          </p:nvPr>
        </p:nvGraphicFramePr>
        <p:xfrm>
          <a:off x="2367244" y="3446231"/>
          <a:ext cx="5899824" cy="731520"/>
        </p:xfrm>
        <a:graphic>
          <a:graphicData uri="http://schemas.openxmlformats.org/drawingml/2006/table">
            <a:tbl>
              <a:tblPr firstRow="1" bandRow="1">
                <a:tableStyleId>{5C22544A-7EE6-4342-B048-85BDC9FD1C3A}</a:tableStyleId>
              </a:tblPr>
              <a:tblGrid>
                <a:gridCol w="1509204">
                  <a:extLst>
                    <a:ext uri="{9D8B030D-6E8A-4147-A177-3AD203B41FA5}">
                      <a16:colId xmlns:a16="http://schemas.microsoft.com/office/drawing/2014/main" val="3008865791"/>
                    </a:ext>
                  </a:extLst>
                </a:gridCol>
                <a:gridCol w="715265">
                  <a:extLst>
                    <a:ext uri="{9D8B030D-6E8A-4147-A177-3AD203B41FA5}">
                      <a16:colId xmlns:a16="http://schemas.microsoft.com/office/drawing/2014/main" val="3824702488"/>
                    </a:ext>
                  </a:extLst>
                </a:gridCol>
                <a:gridCol w="923277">
                  <a:extLst>
                    <a:ext uri="{9D8B030D-6E8A-4147-A177-3AD203B41FA5}">
                      <a16:colId xmlns:a16="http://schemas.microsoft.com/office/drawing/2014/main" val="4090554138"/>
                    </a:ext>
                  </a:extLst>
                </a:gridCol>
                <a:gridCol w="949911">
                  <a:extLst>
                    <a:ext uri="{9D8B030D-6E8A-4147-A177-3AD203B41FA5}">
                      <a16:colId xmlns:a16="http://schemas.microsoft.com/office/drawing/2014/main" val="2647456307"/>
                    </a:ext>
                  </a:extLst>
                </a:gridCol>
                <a:gridCol w="923278">
                  <a:extLst>
                    <a:ext uri="{9D8B030D-6E8A-4147-A177-3AD203B41FA5}">
                      <a16:colId xmlns:a16="http://schemas.microsoft.com/office/drawing/2014/main" val="478409204"/>
                    </a:ext>
                  </a:extLst>
                </a:gridCol>
                <a:gridCol w="878889">
                  <a:extLst>
                    <a:ext uri="{9D8B030D-6E8A-4147-A177-3AD203B41FA5}">
                      <a16:colId xmlns:a16="http://schemas.microsoft.com/office/drawing/2014/main" val="2041541155"/>
                    </a:ext>
                  </a:extLst>
                </a:gridCol>
              </a:tblGrid>
              <a:tr h="264953">
                <a:tc>
                  <a:txBody>
                    <a:bodyPr/>
                    <a:lstStyle/>
                    <a:p>
                      <a:r>
                        <a:rPr lang="en-IN" b="0" dirty="0">
                          <a:solidFill>
                            <a:schemeClr val="tx1"/>
                          </a:solidFill>
                        </a:rPr>
                        <a:t>Velocity (m/s)</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chemeClr val="tx1"/>
                          </a:solidFill>
                        </a:rPr>
                        <a:t>105</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5251223"/>
                  </a:ext>
                </a:extLst>
              </a:tr>
              <a:tr h="264953">
                <a:tc>
                  <a:txBody>
                    <a:bodyPr/>
                    <a:lstStyle/>
                    <a:p>
                      <a:r>
                        <a:rPr lang="en-IN" b="0" dirty="0">
                          <a:solidFill>
                            <a:schemeClr val="tx1"/>
                          </a:solidFill>
                        </a:rPr>
                        <a:t>Time (s)</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chemeClr val="tx1"/>
                          </a:solidFill>
                        </a:rPr>
                        <a:t>5</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chemeClr val="tx1"/>
                          </a:solidFill>
                        </a:rPr>
                        <a:t>12</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07089203"/>
                  </a:ext>
                </a:extLst>
              </a:tr>
            </a:tbl>
          </a:graphicData>
        </a:graphic>
      </p:graphicFrame>
      <p:graphicFrame>
        <p:nvGraphicFramePr>
          <p:cNvPr id="23" name="Table 22"/>
          <p:cNvGraphicFramePr>
            <a:graphicFrameLocks noGrp="1"/>
          </p:cNvGraphicFramePr>
          <p:nvPr>
            <p:extLst>
              <p:ext uri="{D42A27DB-BD31-4B8C-83A1-F6EECF244321}">
                <p14:modId xmlns:p14="http://schemas.microsoft.com/office/powerpoint/2010/main" val="813768305"/>
              </p:ext>
            </p:extLst>
          </p:nvPr>
        </p:nvGraphicFramePr>
        <p:xfrm>
          <a:off x="2367244" y="4554855"/>
          <a:ext cx="5899824" cy="731520"/>
        </p:xfrm>
        <a:graphic>
          <a:graphicData uri="http://schemas.openxmlformats.org/drawingml/2006/table">
            <a:tbl>
              <a:tblPr firstRow="1" bandRow="1">
                <a:tableStyleId>{5C22544A-7EE6-4342-B048-85BDC9FD1C3A}</a:tableStyleId>
              </a:tblPr>
              <a:tblGrid>
                <a:gridCol w="1509204">
                  <a:extLst>
                    <a:ext uri="{9D8B030D-6E8A-4147-A177-3AD203B41FA5}">
                      <a16:colId xmlns:a16="http://schemas.microsoft.com/office/drawing/2014/main" val="3008865791"/>
                    </a:ext>
                  </a:extLst>
                </a:gridCol>
                <a:gridCol w="715265">
                  <a:extLst>
                    <a:ext uri="{9D8B030D-6E8A-4147-A177-3AD203B41FA5}">
                      <a16:colId xmlns:a16="http://schemas.microsoft.com/office/drawing/2014/main" val="3824702488"/>
                    </a:ext>
                  </a:extLst>
                </a:gridCol>
                <a:gridCol w="923277">
                  <a:extLst>
                    <a:ext uri="{9D8B030D-6E8A-4147-A177-3AD203B41FA5}">
                      <a16:colId xmlns:a16="http://schemas.microsoft.com/office/drawing/2014/main" val="4090554138"/>
                    </a:ext>
                  </a:extLst>
                </a:gridCol>
                <a:gridCol w="949911">
                  <a:extLst>
                    <a:ext uri="{9D8B030D-6E8A-4147-A177-3AD203B41FA5}">
                      <a16:colId xmlns:a16="http://schemas.microsoft.com/office/drawing/2014/main" val="2647456307"/>
                    </a:ext>
                  </a:extLst>
                </a:gridCol>
                <a:gridCol w="923278">
                  <a:extLst>
                    <a:ext uri="{9D8B030D-6E8A-4147-A177-3AD203B41FA5}">
                      <a16:colId xmlns:a16="http://schemas.microsoft.com/office/drawing/2014/main" val="478409204"/>
                    </a:ext>
                  </a:extLst>
                </a:gridCol>
                <a:gridCol w="878889">
                  <a:extLst>
                    <a:ext uri="{9D8B030D-6E8A-4147-A177-3AD203B41FA5}">
                      <a16:colId xmlns:a16="http://schemas.microsoft.com/office/drawing/2014/main" val="2041541155"/>
                    </a:ext>
                  </a:extLst>
                </a:gridCol>
              </a:tblGrid>
              <a:tr h="0">
                <a:tc>
                  <a:txBody>
                    <a:bodyPr/>
                    <a:lstStyle/>
                    <a:p>
                      <a:r>
                        <a:rPr lang="en-IN" b="0" dirty="0">
                          <a:solidFill>
                            <a:schemeClr val="tx1"/>
                          </a:solidFill>
                        </a:rPr>
                        <a:t>Velocity (m/s)</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chemeClr val="tx1"/>
                          </a:solidFill>
                        </a:rPr>
                        <a:t>105</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5251223"/>
                  </a:ext>
                </a:extLst>
              </a:tr>
              <a:tr h="0">
                <a:tc>
                  <a:txBody>
                    <a:bodyPr/>
                    <a:lstStyle/>
                    <a:p>
                      <a:r>
                        <a:rPr lang="en-IN" b="0" dirty="0">
                          <a:solidFill>
                            <a:schemeClr val="tx1"/>
                          </a:solidFill>
                        </a:rPr>
                        <a:t>Time (s)</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chemeClr val="tx1"/>
                          </a:solidFill>
                        </a:rPr>
                        <a:t>5</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chemeClr val="tx1"/>
                          </a:solidFill>
                        </a:rPr>
                        <a:t>4</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07089203"/>
                  </a:ext>
                </a:extLst>
              </a:tr>
            </a:tbl>
          </a:graphicData>
        </a:graphic>
      </p:graphicFrame>
      <p:graphicFrame>
        <p:nvGraphicFramePr>
          <p:cNvPr id="24" name="Table 23"/>
          <p:cNvGraphicFramePr>
            <a:graphicFrameLocks noGrp="1"/>
          </p:cNvGraphicFramePr>
          <p:nvPr>
            <p:extLst>
              <p:ext uri="{D42A27DB-BD31-4B8C-83A1-F6EECF244321}">
                <p14:modId xmlns:p14="http://schemas.microsoft.com/office/powerpoint/2010/main" val="2855438810"/>
              </p:ext>
            </p:extLst>
          </p:nvPr>
        </p:nvGraphicFramePr>
        <p:xfrm>
          <a:off x="2367244" y="5670005"/>
          <a:ext cx="6718190" cy="731520"/>
        </p:xfrm>
        <a:graphic>
          <a:graphicData uri="http://schemas.openxmlformats.org/drawingml/2006/table">
            <a:tbl>
              <a:tblPr firstRow="1" bandRow="1">
                <a:tableStyleId>{5C22544A-7EE6-4342-B048-85BDC9FD1C3A}</a:tableStyleId>
              </a:tblPr>
              <a:tblGrid>
                <a:gridCol w="1515875">
                  <a:extLst>
                    <a:ext uri="{9D8B030D-6E8A-4147-A177-3AD203B41FA5}">
                      <a16:colId xmlns:a16="http://schemas.microsoft.com/office/drawing/2014/main" val="3008865791"/>
                    </a:ext>
                  </a:extLst>
                </a:gridCol>
                <a:gridCol w="710214">
                  <a:extLst>
                    <a:ext uri="{9D8B030D-6E8A-4147-A177-3AD203B41FA5}">
                      <a16:colId xmlns:a16="http://schemas.microsoft.com/office/drawing/2014/main" val="3824702488"/>
                    </a:ext>
                  </a:extLst>
                </a:gridCol>
                <a:gridCol w="914400">
                  <a:extLst>
                    <a:ext uri="{9D8B030D-6E8A-4147-A177-3AD203B41FA5}">
                      <a16:colId xmlns:a16="http://schemas.microsoft.com/office/drawing/2014/main" val="4090554138"/>
                    </a:ext>
                  </a:extLst>
                </a:gridCol>
                <a:gridCol w="949911">
                  <a:extLst>
                    <a:ext uri="{9D8B030D-6E8A-4147-A177-3AD203B41FA5}">
                      <a16:colId xmlns:a16="http://schemas.microsoft.com/office/drawing/2014/main" val="2647456307"/>
                    </a:ext>
                  </a:extLst>
                </a:gridCol>
                <a:gridCol w="914400">
                  <a:extLst>
                    <a:ext uri="{9D8B030D-6E8A-4147-A177-3AD203B41FA5}">
                      <a16:colId xmlns:a16="http://schemas.microsoft.com/office/drawing/2014/main" val="478409204"/>
                    </a:ext>
                  </a:extLst>
                </a:gridCol>
                <a:gridCol w="884256">
                  <a:extLst>
                    <a:ext uri="{9D8B030D-6E8A-4147-A177-3AD203B41FA5}">
                      <a16:colId xmlns:a16="http://schemas.microsoft.com/office/drawing/2014/main" val="2041541155"/>
                    </a:ext>
                  </a:extLst>
                </a:gridCol>
                <a:gridCol w="829134">
                  <a:extLst>
                    <a:ext uri="{9D8B030D-6E8A-4147-A177-3AD203B41FA5}">
                      <a16:colId xmlns:a16="http://schemas.microsoft.com/office/drawing/2014/main" val="944235484"/>
                    </a:ext>
                  </a:extLst>
                </a:gridCol>
              </a:tblGrid>
              <a:tr h="140937">
                <a:tc>
                  <a:txBody>
                    <a:bodyPr/>
                    <a:lstStyle/>
                    <a:p>
                      <a:r>
                        <a:rPr lang="en-IN" b="0" dirty="0">
                          <a:solidFill>
                            <a:schemeClr val="tx1"/>
                          </a:solidFill>
                        </a:rPr>
                        <a:t>Velocity (m/s)</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chemeClr val="tx1"/>
                          </a:solidFill>
                        </a:rPr>
                        <a:t>105</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5251223"/>
                  </a:ext>
                </a:extLst>
              </a:tr>
              <a:tr h="140937">
                <a:tc>
                  <a:txBody>
                    <a:bodyPr/>
                    <a:lstStyle/>
                    <a:p>
                      <a:r>
                        <a:rPr lang="en-IN" b="0" dirty="0">
                          <a:solidFill>
                            <a:schemeClr val="tx1"/>
                          </a:solidFill>
                        </a:rPr>
                        <a:t>Time (s)</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chemeClr val="tx1"/>
                          </a:solidFill>
                        </a:rPr>
                        <a:t>5</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chemeClr val="tx1"/>
                          </a:solidFill>
                        </a:rPr>
                        <a:t>133</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07089203"/>
                  </a:ext>
                </a:extLst>
              </a:tr>
            </a:tbl>
          </a:graphicData>
        </a:graphic>
      </p:graphicFrame>
    </p:spTree>
    <p:extLst>
      <p:ext uri="{BB962C8B-B14F-4D97-AF65-F5344CB8AC3E}">
        <p14:creationId xmlns:p14="http://schemas.microsoft.com/office/powerpoint/2010/main" val="1930161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par>
                          <p:cTn id="17" fill="hold">
                            <p:stCondLst>
                              <p:cond delay="0"/>
                            </p:stCondLst>
                            <p:childTnLst>
                              <p:par>
                                <p:cTn id="18" presetID="10" presetClass="entr" presetSubtype="0" fill="hold" grpId="0" nodeType="afterEffect">
                                  <p:stCondLst>
                                    <p:cond delay="0"/>
                                  </p:stCondLst>
                                  <p:childTnLst>
                                    <p:set>
                                      <p:cBhvr>
                                        <p:cTn id="19" dur="1" fill="hold">
                                          <p:stCondLst>
                                            <p:cond delay="0"/>
                                          </p:stCondLst>
                                        </p:cTn>
                                        <p:tgtEl>
                                          <p:spTgt spid="16"/>
                                        </p:tgtEl>
                                        <p:attrNameLst>
                                          <p:attrName>style.visibility</p:attrName>
                                        </p:attrNameLst>
                                      </p:cBhvr>
                                      <p:to>
                                        <p:strVal val="visible"/>
                                      </p:to>
                                    </p:set>
                                    <p:animEffect transition="in" filter="fade">
                                      <p:cBhvr>
                                        <p:cTn id="20" dur="500"/>
                                        <p:tgtEl>
                                          <p:spTgt spid="16"/>
                                        </p:tgtEl>
                                      </p:cBhvr>
                                    </p:animEffect>
                                  </p:childTnLst>
                                </p:cTn>
                              </p:par>
                            </p:childTnLst>
                          </p:cTn>
                        </p:par>
                        <p:par>
                          <p:cTn id="21" fill="hold">
                            <p:stCondLst>
                              <p:cond delay="500"/>
                            </p:stCondLst>
                            <p:childTnLst>
                              <p:par>
                                <p:cTn id="22" presetID="1" presetClass="entr" presetSubtype="0" fill="hold" nodeType="afterEffect">
                                  <p:stCondLst>
                                    <p:cond delay="0"/>
                                  </p:stCondLst>
                                  <p:childTnLst>
                                    <p:set>
                                      <p:cBhvr>
                                        <p:cTn id="23" dur="1" fill="hold">
                                          <p:stCondLst>
                                            <p:cond delay="0"/>
                                          </p:stCondLst>
                                        </p:cTn>
                                        <p:tgtEl>
                                          <p:spTgt spid="23"/>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fade">
                                      <p:cBhvr>
                                        <p:cTn id="28" dur="500"/>
                                        <p:tgtEl>
                                          <p:spTgt spid="17"/>
                                        </p:tgtEl>
                                      </p:cBhvr>
                                    </p:animEffect>
                                  </p:childTnLst>
                                </p:cTn>
                              </p:par>
                            </p:childTnLst>
                          </p:cTn>
                        </p:par>
                        <p:par>
                          <p:cTn id="29" fill="hold">
                            <p:stCondLst>
                              <p:cond delay="500"/>
                            </p:stCondLst>
                            <p:childTnLst>
                              <p:par>
                                <p:cTn id="30" presetID="1" presetClass="entr" presetSubtype="0" fill="hold" nodeType="after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fade">
                                      <p:cBhvr>
                                        <p:cTn id="36"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6" grpId="0"/>
      <p:bldP spid="17" grpId="0"/>
      <p:bldP spid="2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DC36F2D-9DF5-4112-ABAA-B7DECD1B8F1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0" i="0" u="none" strike="noStrike" kern="1200" cap="none" spc="0" normalizeH="0" baseline="0" noProof="0" smtClean="0">
                <a:ln>
                  <a:noFill/>
                </a:ln>
                <a:solidFill>
                  <a:prstClr val="black">
                    <a:tint val="75000"/>
                  </a:prstClr>
                </a:solidFill>
                <a:effectLst/>
                <a:uLnTx/>
                <a:uFillTx/>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tint val="75000"/>
                </a:prstClr>
              </a:solidFill>
              <a:effectLst/>
              <a:uLnTx/>
              <a:uFillTx/>
            </a:endParaRPr>
          </a:p>
        </p:txBody>
      </p:sp>
      <p:sp>
        <p:nvSpPr>
          <p:cNvPr id="2" name="Title 1">
            <a:extLst>
              <a:ext uri="{FF2B5EF4-FFF2-40B4-BE49-F238E27FC236}">
                <a16:creationId xmlns:a16="http://schemas.microsoft.com/office/drawing/2014/main" id="{97BC77D6-C575-4E99-90E7-52A60518BA85}"/>
              </a:ext>
            </a:extLst>
          </p:cNvPr>
          <p:cNvSpPr>
            <a:spLocks noGrp="1"/>
          </p:cNvSpPr>
          <p:nvPr>
            <p:ph type="title" idx="4294967295"/>
          </p:nvPr>
        </p:nvSpPr>
        <p:spPr>
          <a:xfrm>
            <a:off x="3716976" y="243003"/>
            <a:ext cx="2232025" cy="679450"/>
          </a:xfrm>
          <a:prstGeom prst="rect">
            <a:avLst/>
          </a:prstGeom>
        </p:spPr>
        <p:txBody>
          <a:bodyPr>
            <a:noAutofit/>
          </a:bodyPr>
          <a:lstStyle/>
          <a:p>
            <a:r>
              <a:rPr lang="en-US" sz="3500" b="1" dirty="0">
                <a:solidFill>
                  <a:schemeClr val="accent1"/>
                </a:solidFill>
                <a:latin typeface="Arial" panose="020B0604020202020204" pitchFamily="34" charset="0"/>
                <a:cs typeface="Arial" panose="020B0604020202020204" pitchFamily="34" charset="0"/>
              </a:rPr>
              <a:t>Answers</a:t>
            </a:r>
            <a:endParaRPr lang="en-GB" sz="3500" b="1" dirty="0">
              <a:solidFill>
                <a:schemeClr val="accent1"/>
              </a:solidFill>
              <a:latin typeface="Arial" panose="020B0604020202020204" pitchFamily="34" charset="0"/>
              <a:cs typeface="Arial" panose="020B0604020202020204" pitchFamily="34" charset="0"/>
            </a:endParaRPr>
          </a:p>
        </p:txBody>
      </p:sp>
      <p:grpSp>
        <p:nvGrpSpPr>
          <p:cNvPr id="6" name="Group 5" descr="Worksheet available icon">
            <a:extLst>
              <a:ext uri="{FF2B5EF4-FFF2-40B4-BE49-F238E27FC236}">
                <a16:creationId xmlns:a16="http://schemas.microsoft.com/office/drawing/2014/main" id="{3FCE5E6A-FB94-B027-BD98-52DC90284D0B}"/>
              </a:ext>
            </a:extLst>
          </p:cNvPr>
          <p:cNvGrpSpPr/>
          <p:nvPr/>
        </p:nvGrpSpPr>
        <p:grpSpPr>
          <a:xfrm>
            <a:off x="9495879" y="211521"/>
            <a:ext cx="2102384" cy="753403"/>
            <a:chOff x="9495879" y="211521"/>
            <a:chExt cx="2102384" cy="753403"/>
          </a:xfrm>
        </p:grpSpPr>
        <p:pic>
          <p:nvPicPr>
            <p:cNvPr id="7" name="Graphic 6" descr="Document">
              <a:extLst>
                <a:ext uri="{FF2B5EF4-FFF2-40B4-BE49-F238E27FC236}">
                  <a16:creationId xmlns:a16="http://schemas.microsoft.com/office/drawing/2014/main" id="{80BB524A-8C9B-A108-8EA3-D4C9E10C1A86}"/>
                </a:ext>
              </a:extLst>
            </p:cNvPr>
            <p:cNvPicPr>
              <a:picLocks noChangeAspect="1"/>
            </p:cNvPicPr>
            <p:nvPr/>
          </p:nvPicPr>
          <p:blipFill>
            <a:blip r:embed="rId2" cstate="email">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0844860" y="211521"/>
              <a:ext cx="753403" cy="753403"/>
            </a:xfrm>
            <a:prstGeom prst="rect">
              <a:avLst/>
            </a:prstGeom>
          </p:spPr>
        </p:pic>
        <p:sp>
          <p:nvSpPr>
            <p:cNvPr id="8" name="TextBox 7">
              <a:extLst>
                <a:ext uri="{FF2B5EF4-FFF2-40B4-BE49-F238E27FC236}">
                  <a16:creationId xmlns:a16="http://schemas.microsoft.com/office/drawing/2014/main" id="{315CABCE-793E-A4D5-74C9-D1AF9DD0A940}"/>
                </a:ext>
              </a:extLst>
            </p:cNvPr>
            <p:cNvSpPr txBox="1"/>
            <p:nvPr/>
          </p:nvSpPr>
          <p:spPr>
            <a:xfrm>
              <a:off x="9495879" y="228785"/>
              <a:ext cx="2091590" cy="707886"/>
            </a:xfrm>
            <a:prstGeom prst="rect">
              <a:avLst/>
            </a:prstGeom>
            <a:noFill/>
            <a:ln w="38100">
              <a:solidFill>
                <a:schemeClr val="accent1"/>
              </a:solidFill>
            </a:ln>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rial"/>
                  <a:ea typeface="+mn-ea"/>
                  <a:cs typeface="Arial"/>
                </a:rPr>
                <a:t>Handout</a:t>
              </a:r>
              <a:b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2000" b="1" i="0" u="none" strike="noStrike" kern="1200" cap="none" spc="0" normalizeH="0" baseline="0" noProof="0" dirty="0">
                  <a:ln>
                    <a:noFill/>
                  </a:ln>
                  <a:solidFill>
                    <a:prstClr val="black"/>
                  </a:solidFill>
                  <a:effectLst/>
                  <a:uLnTx/>
                  <a:uFillTx/>
                  <a:latin typeface="Arial"/>
                  <a:ea typeface="+mn-ea"/>
                  <a:cs typeface="Arial"/>
                </a:rPr>
                <a:t>available</a:t>
              </a:r>
            </a:p>
          </p:txBody>
        </p:sp>
      </p:grpSp>
      <p:sp>
        <p:nvSpPr>
          <p:cNvPr id="9" name="TextBox 8">
            <a:extLst>
              <a:ext uri="{FF2B5EF4-FFF2-40B4-BE49-F238E27FC236}">
                <a16:creationId xmlns:a16="http://schemas.microsoft.com/office/drawing/2014/main" id="{2AB43EDF-625B-DAA9-AEB1-EBDFB3019298}"/>
              </a:ext>
            </a:extLst>
          </p:cNvPr>
          <p:cNvSpPr txBox="1"/>
          <p:nvPr/>
        </p:nvSpPr>
        <p:spPr>
          <a:xfrm>
            <a:off x="1113405" y="1496770"/>
            <a:ext cx="7968537" cy="646331"/>
          </a:xfrm>
          <a:prstGeom prst="rect">
            <a:avLst/>
          </a:prstGeom>
          <a:noFill/>
        </p:spPr>
        <p:txBody>
          <a:bodyPr wrap="square" lIns="91440" tIns="45720" rIns="91440" bIns="45720" rtlCol="0" anchor="t">
            <a:spAutoFit/>
          </a:bodyPr>
          <a:lstStyle/>
          <a:p>
            <a:pPr marL="342900" marR="0" lvl="0" indent="-274320" algn="l" defTabSz="914400" rtl="0" eaLnBrk="1" fontAlgn="auto" latinLnBrk="0" hangingPunct="1">
              <a:lnSpc>
                <a:spcPct val="100000"/>
              </a:lnSpc>
              <a:spcBef>
                <a:spcPts val="0"/>
              </a:spcBef>
              <a:spcAft>
                <a:spcPts val="600"/>
              </a:spcAft>
              <a:buClrTx/>
              <a:buSzTx/>
              <a:buFont typeface="+mj-lt"/>
              <a:buAutoNum type="arabicPeriod"/>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 object is moving with a velocity that changes proportionally with time. After  </a:t>
            </a: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5 </a:t>
            </a:r>
            <a:r>
              <a:rPr kumimoji="0" lang="en-US" sz="18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seconds </a:t>
            </a:r>
            <a:r>
              <a:rPr kumimoji="0" lang="en-US" sz="1800" b="0"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rPr>
              <a:t>its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velocity is </a:t>
            </a: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105 m/s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p>
        </p:txBody>
      </p:sp>
      <p:sp>
        <p:nvSpPr>
          <p:cNvPr id="11" name="TextBox 10">
            <a:extLst>
              <a:ext uri="{FF2B5EF4-FFF2-40B4-BE49-F238E27FC236}">
                <a16:creationId xmlns:a16="http://schemas.microsoft.com/office/drawing/2014/main" id="{2AB43EDF-625B-DAA9-AEB1-EBDFB3019298}"/>
              </a:ext>
            </a:extLst>
          </p:cNvPr>
          <p:cNvSpPr txBox="1"/>
          <p:nvPr/>
        </p:nvSpPr>
        <p:spPr>
          <a:xfrm>
            <a:off x="1447055" y="2268023"/>
            <a:ext cx="7529019" cy="369332"/>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 How fast will it be travelling after </a:t>
            </a: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12 seconds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p>
        </p:txBody>
      </p:sp>
      <p:sp>
        <p:nvSpPr>
          <p:cNvPr id="12" name="TextBox 11">
            <a:extLst>
              <a:ext uri="{FF2B5EF4-FFF2-40B4-BE49-F238E27FC236}">
                <a16:creationId xmlns:a16="http://schemas.microsoft.com/office/drawing/2014/main" id="{2AB43EDF-625B-DAA9-AEB1-EBDFB3019298}"/>
              </a:ext>
            </a:extLst>
          </p:cNvPr>
          <p:cNvSpPr txBox="1"/>
          <p:nvPr/>
        </p:nvSpPr>
        <p:spPr>
          <a:xfrm>
            <a:off x="1447055" y="3715670"/>
            <a:ext cx="7289327" cy="369332"/>
          </a:xfrm>
          <a:prstGeom prst="rect">
            <a:avLst/>
          </a:prstGeom>
          <a:noFill/>
        </p:spPr>
        <p:txBody>
          <a:bodyPr wrap="square" lIns="91440" tIns="45720" rIns="91440" bIns="45720" rtlCol="0" anchor="t">
            <a:spAutoFit/>
          </a:bodyPr>
          <a:lstStyle/>
          <a:p>
            <a:pPr marL="230188" marR="0" lvl="0" indent="-230188" algn="l" defTabSz="914400" rtl="0" eaLnBrk="1" fontAlgn="auto" latinLnBrk="0" hangingPunct="1">
              <a:lnSpc>
                <a:spcPct val="100000"/>
              </a:lnSpc>
              <a:spcBef>
                <a:spcPts val="0"/>
              </a:spcBef>
              <a:spcAft>
                <a:spcPts val="6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(b) How fast will it be travelling after </a:t>
            </a: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4 seconds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p>
        </p:txBody>
      </p:sp>
      <p:sp>
        <p:nvSpPr>
          <p:cNvPr id="13" name="TextBox 12">
            <a:extLst>
              <a:ext uri="{FF2B5EF4-FFF2-40B4-BE49-F238E27FC236}">
                <a16:creationId xmlns:a16="http://schemas.microsoft.com/office/drawing/2014/main" id="{2AB43EDF-625B-DAA9-AEB1-EBDFB3019298}"/>
              </a:ext>
            </a:extLst>
          </p:cNvPr>
          <p:cNvSpPr txBox="1"/>
          <p:nvPr/>
        </p:nvSpPr>
        <p:spPr>
          <a:xfrm>
            <a:off x="1447055" y="5142419"/>
            <a:ext cx="7289327" cy="369332"/>
          </a:xfrm>
          <a:prstGeom prst="rect">
            <a:avLst/>
          </a:prstGeom>
          <a:noFill/>
        </p:spPr>
        <p:txBody>
          <a:bodyPr wrap="square" lIns="91440" tIns="45720" rIns="91440" bIns="45720" rtlCol="0" anchor="t">
            <a:spAutoFit/>
          </a:bodyPr>
          <a:lstStyle/>
          <a:p>
            <a:pPr marL="230188" marR="0" lvl="0" indent="-230188" algn="l" defTabSz="914400" rtl="0" eaLnBrk="1" fontAlgn="auto" latinLnBrk="0" hangingPunct="1">
              <a:lnSpc>
                <a:spcPct val="100000"/>
              </a:lnSpc>
              <a:spcBef>
                <a:spcPts val="0"/>
              </a:spcBef>
              <a:spcAft>
                <a:spcPts val="6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 How fast will it be travelling after </a:t>
            </a:r>
            <a:r>
              <a:rPr kumimoji="0" lang="en-US"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2 minutes and 13 seconds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p>
        </p:txBody>
      </p:sp>
      <p:graphicFrame>
        <p:nvGraphicFramePr>
          <p:cNvPr id="14" name="Table 13"/>
          <p:cNvGraphicFramePr>
            <a:graphicFrameLocks noGrp="1"/>
          </p:cNvGraphicFramePr>
          <p:nvPr>
            <p:extLst>
              <p:ext uri="{D42A27DB-BD31-4B8C-83A1-F6EECF244321}">
                <p14:modId xmlns:p14="http://schemas.microsoft.com/office/powerpoint/2010/main" val="409284154"/>
              </p:ext>
            </p:extLst>
          </p:nvPr>
        </p:nvGraphicFramePr>
        <p:xfrm>
          <a:off x="969864" y="2788911"/>
          <a:ext cx="5899824" cy="731520"/>
        </p:xfrm>
        <a:graphic>
          <a:graphicData uri="http://schemas.openxmlformats.org/drawingml/2006/table">
            <a:tbl>
              <a:tblPr firstRow="1" bandRow="1">
                <a:tableStyleId>{5C22544A-7EE6-4342-B048-85BDC9FD1C3A}</a:tableStyleId>
              </a:tblPr>
              <a:tblGrid>
                <a:gridCol w="1509204">
                  <a:extLst>
                    <a:ext uri="{9D8B030D-6E8A-4147-A177-3AD203B41FA5}">
                      <a16:colId xmlns:a16="http://schemas.microsoft.com/office/drawing/2014/main" val="3008865791"/>
                    </a:ext>
                  </a:extLst>
                </a:gridCol>
                <a:gridCol w="715265">
                  <a:extLst>
                    <a:ext uri="{9D8B030D-6E8A-4147-A177-3AD203B41FA5}">
                      <a16:colId xmlns:a16="http://schemas.microsoft.com/office/drawing/2014/main" val="3824702488"/>
                    </a:ext>
                  </a:extLst>
                </a:gridCol>
                <a:gridCol w="923277">
                  <a:extLst>
                    <a:ext uri="{9D8B030D-6E8A-4147-A177-3AD203B41FA5}">
                      <a16:colId xmlns:a16="http://schemas.microsoft.com/office/drawing/2014/main" val="4090554138"/>
                    </a:ext>
                  </a:extLst>
                </a:gridCol>
                <a:gridCol w="949911">
                  <a:extLst>
                    <a:ext uri="{9D8B030D-6E8A-4147-A177-3AD203B41FA5}">
                      <a16:colId xmlns:a16="http://schemas.microsoft.com/office/drawing/2014/main" val="2647456307"/>
                    </a:ext>
                  </a:extLst>
                </a:gridCol>
                <a:gridCol w="923278">
                  <a:extLst>
                    <a:ext uri="{9D8B030D-6E8A-4147-A177-3AD203B41FA5}">
                      <a16:colId xmlns:a16="http://schemas.microsoft.com/office/drawing/2014/main" val="478409204"/>
                    </a:ext>
                  </a:extLst>
                </a:gridCol>
                <a:gridCol w="878889">
                  <a:extLst>
                    <a:ext uri="{9D8B030D-6E8A-4147-A177-3AD203B41FA5}">
                      <a16:colId xmlns:a16="http://schemas.microsoft.com/office/drawing/2014/main" val="2041541155"/>
                    </a:ext>
                  </a:extLst>
                </a:gridCol>
              </a:tblGrid>
              <a:tr h="264953">
                <a:tc>
                  <a:txBody>
                    <a:bodyPr/>
                    <a:lstStyle/>
                    <a:p>
                      <a:r>
                        <a:rPr lang="en-IN" b="0" dirty="0">
                          <a:solidFill>
                            <a:schemeClr val="tx1"/>
                          </a:solidFill>
                        </a:rPr>
                        <a:t>Velocity (m/s)</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chemeClr val="tx1"/>
                          </a:solidFill>
                        </a:rPr>
                        <a:t>105</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rgbClr val="FF0000"/>
                          </a:solidFill>
                        </a:rPr>
                        <a:t>210</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rgbClr val="FF0000"/>
                          </a:solidFill>
                        </a:rPr>
                        <a:t>21</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rgbClr val="FF0000"/>
                          </a:solidFill>
                        </a:rPr>
                        <a:t>42</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rgbClr val="FF0000"/>
                          </a:solidFill>
                        </a:rPr>
                        <a:t>252</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5251223"/>
                  </a:ext>
                </a:extLst>
              </a:tr>
              <a:tr h="264953">
                <a:tc>
                  <a:txBody>
                    <a:bodyPr/>
                    <a:lstStyle/>
                    <a:p>
                      <a:r>
                        <a:rPr lang="en-IN" b="0" dirty="0">
                          <a:solidFill>
                            <a:schemeClr val="tx1"/>
                          </a:solidFill>
                        </a:rPr>
                        <a:t>Time (s)</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chemeClr val="tx1"/>
                          </a:solidFill>
                        </a:rPr>
                        <a:t>5</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rgbClr val="FF0000"/>
                          </a:solidFill>
                        </a:rPr>
                        <a:t>10</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rgbClr val="FF0000"/>
                          </a:solidFill>
                        </a:rPr>
                        <a:t>1</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rgbClr val="FF0000"/>
                          </a:solidFill>
                        </a:rPr>
                        <a:t>2</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chemeClr val="tx1"/>
                          </a:solidFill>
                        </a:rPr>
                        <a:t>12</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07089203"/>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1018606401"/>
              </p:ext>
            </p:extLst>
          </p:nvPr>
        </p:nvGraphicFramePr>
        <p:xfrm>
          <a:off x="969864" y="4226010"/>
          <a:ext cx="5899824" cy="731520"/>
        </p:xfrm>
        <a:graphic>
          <a:graphicData uri="http://schemas.openxmlformats.org/drawingml/2006/table">
            <a:tbl>
              <a:tblPr firstRow="1" bandRow="1">
                <a:tableStyleId>{5C22544A-7EE6-4342-B048-85BDC9FD1C3A}</a:tableStyleId>
              </a:tblPr>
              <a:tblGrid>
                <a:gridCol w="1509204">
                  <a:extLst>
                    <a:ext uri="{9D8B030D-6E8A-4147-A177-3AD203B41FA5}">
                      <a16:colId xmlns:a16="http://schemas.microsoft.com/office/drawing/2014/main" val="3008865791"/>
                    </a:ext>
                  </a:extLst>
                </a:gridCol>
                <a:gridCol w="715265">
                  <a:extLst>
                    <a:ext uri="{9D8B030D-6E8A-4147-A177-3AD203B41FA5}">
                      <a16:colId xmlns:a16="http://schemas.microsoft.com/office/drawing/2014/main" val="3824702488"/>
                    </a:ext>
                  </a:extLst>
                </a:gridCol>
                <a:gridCol w="923277">
                  <a:extLst>
                    <a:ext uri="{9D8B030D-6E8A-4147-A177-3AD203B41FA5}">
                      <a16:colId xmlns:a16="http://schemas.microsoft.com/office/drawing/2014/main" val="4090554138"/>
                    </a:ext>
                  </a:extLst>
                </a:gridCol>
                <a:gridCol w="949911">
                  <a:extLst>
                    <a:ext uri="{9D8B030D-6E8A-4147-A177-3AD203B41FA5}">
                      <a16:colId xmlns:a16="http://schemas.microsoft.com/office/drawing/2014/main" val="2647456307"/>
                    </a:ext>
                  </a:extLst>
                </a:gridCol>
                <a:gridCol w="923278">
                  <a:extLst>
                    <a:ext uri="{9D8B030D-6E8A-4147-A177-3AD203B41FA5}">
                      <a16:colId xmlns:a16="http://schemas.microsoft.com/office/drawing/2014/main" val="478409204"/>
                    </a:ext>
                  </a:extLst>
                </a:gridCol>
                <a:gridCol w="878889">
                  <a:extLst>
                    <a:ext uri="{9D8B030D-6E8A-4147-A177-3AD203B41FA5}">
                      <a16:colId xmlns:a16="http://schemas.microsoft.com/office/drawing/2014/main" val="2041541155"/>
                    </a:ext>
                  </a:extLst>
                </a:gridCol>
              </a:tblGrid>
              <a:tr h="0">
                <a:tc>
                  <a:txBody>
                    <a:bodyPr/>
                    <a:lstStyle/>
                    <a:p>
                      <a:r>
                        <a:rPr lang="en-IN" b="0" dirty="0">
                          <a:solidFill>
                            <a:schemeClr val="tx1"/>
                          </a:solidFill>
                        </a:rPr>
                        <a:t>Velocity (m/s)</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chemeClr val="tx1"/>
                          </a:solidFill>
                        </a:rPr>
                        <a:t>105</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rgbClr val="FF0000"/>
                          </a:solidFill>
                        </a:rPr>
                        <a:t>21</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rgbClr val="FF0000"/>
                          </a:solidFill>
                        </a:rPr>
                        <a:t>42</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rgbClr val="FF0000"/>
                          </a:solidFill>
                        </a:rPr>
                        <a:t>84</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5251223"/>
                  </a:ext>
                </a:extLst>
              </a:tr>
              <a:tr h="0">
                <a:tc>
                  <a:txBody>
                    <a:bodyPr/>
                    <a:lstStyle/>
                    <a:p>
                      <a:r>
                        <a:rPr lang="en-IN" b="0" dirty="0">
                          <a:solidFill>
                            <a:schemeClr val="tx1"/>
                          </a:solidFill>
                        </a:rPr>
                        <a:t>Time (s)</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chemeClr val="tx1"/>
                          </a:solidFill>
                        </a:rPr>
                        <a:t>5</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rgbClr val="FF0000"/>
                          </a:solidFill>
                        </a:rPr>
                        <a:t>1</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rgbClr val="FF0000"/>
                          </a:solidFill>
                        </a:rPr>
                        <a:t>2</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chemeClr val="tx1"/>
                          </a:solidFill>
                        </a:rPr>
                        <a:t>4</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07089203"/>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1026076190"/>
              </p:ext>
            </p:extLst>
          </p:nvPr>
        </p:nvGraphicFramePr>
        <p:xfrm>
          <a:off x="969864" y="5634121"/>
          <a:ext cx="6718190" cy="731520"/>
        </p:xfrm>
        <a:graphic>
          <a:graphicData uri="http://schemas.openxmlformats.org/drawingml/2006/table">
            <a:tbl>
              <a:tblPr firstRow="1" bandRow="1">
                <a:tableStyleId>{5C22544A-7EE6-4342-B048-85BDC9FD1C3A}</a:tableStyleId>
              </a:tblPr>
              <a:tblGrid>
                <a:gridCol w="1515875">
                  <a:extLst>
                    <a:ext uri="{9D8B030D-6E8A-4147-A177-3AD203B41FA5}">
                      <a16:colId xmlns:a16="http://schemas.microsoft.com/office/drawing/2014/main" val="3008865791"/>
                    </a:ext>
                  </a:extLst>
                </a:gridCol>
                <a:gridCol w="710214">
                  <a:extLst>
                    <a:ext uri="{9D8B030D-6E8A-4147-A177-3AD203B41FA5}">
                      <a16:colId xmlns:a16="http://schemas.microsoft.com/office/drawing/2014/main" val="3824702488"/>
                    </a:ext>
                  </a:extLst>
                </a:gridCol>
                <a:gridCol w="914400">
                  <a:extLst>
                    <a:ext uri="{9D8B030D-6E8A-4147-A177-3AD203B41FA5}">
                      <a16:colId xmlns:a16="http://schemas.microsoft.com/office/drawing/2014/main" val="4090554138"/>
                    </a:ext>
                  </a:extLst>
                </a:gridCol>
                <a:gridCol w="949911">
                  <a:extLst>
                    <a:ext uri="{9D8B030D-6E8A-4147-A177-3AD203B41FA5}">
                      <a16:colId xmlns:a16="http://schemas.microsoft.com/office/drawing/2014/main" val="2647456307"/>
                    </a:ext>
                  </a:extLst>
                </a:gridCol>
                <a:gridCol w="914400">
                  <a:extLst>
                    <a:ext uri="{9D8B030D-6E8A-4147-A177-3AD203B41FA5}">
                      <a16:colId xmlns:a16="http://schemas.microsoft.com/office/drawing/2014/main" val="478409204"/>
                    </a:ext>
                  </a:extLst>
                </a:gridCol>
                <a:gridCol w="884256">
                  <a:extLst>
                    <a:ext uri="{9D8B030D-6E8A-4147-A177-3AD203B41FA5}">
                      <a16:colId xmlns:a16="http://schemas.microsoft.com/office/drawing/2014/main" val="2041541155"/>
                    </a:ext>
                  </a:extLst>
                </a:gridCol>
                <a:gridCol w="829134">
                  <a:extLst>
                    <a:ext uri="{9D8B030D-6E8A-4147-A177-3AD203B41FA5}">
                      <a16:colId xmlns:a16="http://schemas.microsoft.com/office/drawing/2014/main" val="944235484"/>
                    </a:ext>
                  </a:extLst>
                </a:gridCol>
              </a:tblGrid>
              <a:tr h="140937">
                <a:tc>
                  <a:txBody>
                    <a:bodyPr/>
                    <a:lstStyle/>
                    <a:p>
                      <a:r>
                        <a:rPr lang="en-IN" b="0" dirty="0">
                          <a:solidFill>
                            <a:schemeClr val="tx1"/>
                          </a:solidFill>
                        </a:rPr>
                        <a:t>Velocity (m/s)</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chemeClr val="tx1"/>
                          </a:solidFill>
                        </a:rPr>
                        <a:t>105</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rgbClr val="FF0000"/>
                          </a:solidFill>
                        </a:rPr>
                        <a:t>210</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rgbClr val="FF0000"/>
                          </a:solidFill>
                        </a:rPr>
                        <a:t>630</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rgbClr val="FF0000"/>
                          </a:solidFill>
                        </a:rPr>
                        <a:t>2100</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rgbClr val="FF0000"/>
                          </a:solidFill>
                        </a:rPr>
                        <a:t>63</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rgbClr val="FF0000"/>
                          </a:solidFill>
                        </a:rPr>
                        <a:t>2793</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5251223"/>
                  </a:ext>
                </a:extLst>
              </a:tr>
              <a:tr h="140937">
                <a:tc>
                  <a:txBody>
                    <a:bodyPr/>
                    <a:lstStyle/>
                    <a:p>
                      <a:r>
                        <a:rPr lang="en-IN" b="0" dirty="0">
                          <a:solidFill>
                            <a:schemeClr val="tx1"/>
                          </a:solidFill>
                        </a:rPr>
                        <a:t>Time (s)</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chemeClr val="tx1"/>
                          </a:solidFill>
                        </a:rPr>
                        <a:t>5</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rgbClr val="FF0000"/>
                          </a:solidFill>
                        </a:rPr>
                        <a:t>10</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rgbClr val="FF0000"/>
                          </a:solidFill>
                        </a:rPr>
                        <a:t>30</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rgbClr val="FF0000"/>
                          </a:solidFill>
                        </a:rPr>
                        <a:t>100</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rgbClr val="FF0000"/>
                          </a:solidFill>
                        </a:rPr>
                        <a:t>3</a:t>
                      </a:r>
                      <a:endParaRPr lang="en-US" b="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b="0" dirty="0">
                          <a:solidFill>
                            <a:schemeClr val="tx1"/>
                          </a:solidFill>
                        </a:rPr>
                        <a:t>133</a:t>
                      </a:r>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07089203"/>
                  </a:ext>
                </a:extLst>
              </a:tr>
            </a:tbl>
          </a:graphicData>
        </a:graphic>
      </p:graphicFrame>
    </p:spTree>
    <p:extLst>
      <p:ext uri="{BB962C8B-B14F-4D97-AF65-F5344CB8AC3E}">
        <p14:creationId xmlns:p14="http://schemas.microsoft.com/office/powerpoint/2010/main" val="4291979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par>
                          <p:cTn id="27" fill="hold">
                            <p:stCondLst>
                              <p:cond delay="0"/>
                            </p:stCondLst>
                            <p:childTnLst>
                              <p:par>
                                <p:cTn id="28" presetID="1" presetClass="entr" presetSubtype="0" fill="hold" nodeType="afterEffect">
                                  <p:stCondLst>
                                    <p:cond delay="0"/>
                                  </p:stCondLst>
                                  <p:childTnLst>
                                    <p:set>
                                      <p:cBhvr>
                                        <p:cTn id="29" dur="1" fill="hold">
                                          <p:stCondLst>
                                            <p:cond delay="0"/>
                                          </p:stCondLst>
                                        </p:cTn>
                                        <p:tgtEl>
                                          <p:spTgt spid="15"/>
                                        </p:tgtEl>
                                        <p:attrNameLst>
                                          <p:attrName>style.visibility</p:attrName>
                                        </p:attrNameLst>
                                      </p:cBhvr>
                                      <p:to>
                                        <p:strVal val="visible"/>
                                      </p:to>
                                    </p:set>
                                  </p:childTnLst>
                                </p:cTn>
                              </p:par>
                            </p:childTnLst>
                          </p:cTn>
                        </p:par>
                        <p:par>
                          <p:cTn id="30" fill="hold">
                            <p:stCondLst>
                              <p:cond delay="0"/>
                            </p:stCondLst>
                            <p:childTnLst>
                              <p:par>
                                <p:cTn id="31" presetID="1" presetClass="entr" presetSubtype="0" fill="hold" nodeType="after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13</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TextBox 13">
            <a:extLst>
              <a:ext uri="{FF2B5EF4-FFF2-40B4-BE49-F238E27FC236}">
                <a16:creationId xmlns:a16="http://schemas.microsoft.com/office/drawing/2014/main" id="{0F82D19D-1FB9-47B5-A87D-36C07F3B87C2}"/>
              </a:ext>
            </a:extLst>
          </p:cNvPr>
          <p:cNvSpPr txBox="1"/>
          <p:nvPr/>
        </p:nvSpPr>
        <p:spPr>
          <a:xfrm>
            <a:off x="-3815" y="112166"/>
            <a:ext cx="4302720" cy="830997"/>
          </a:xfrm>
          <a:prstGeom prst="rect">
            <a:avLst/>
          </a:prstGeom>
          <a:noFill/>
          <a:ln>
            <a:noFill/>
          </a:ln>
          <a:effectLst/>
        </p:spPr>
        <p:txBody>
          <a:bodyPr wrap="square" lIns="91440" tIns="45720" rIns="91440" bIns="45720" rtlCol="0" anchor="t">
            <a:spAutoFit/>
          </a:bodyPr>
          <a:lstStyle/>
          <a:p>
            <a:r>
              <a:rPr lang="en-GB" sz="2400" b="1" dirty="0">
                <a:solidFill>
                  <a:schemeClr val="bg1"/>
                </a:solidFill>
                <a:latin typeface="Arial"/>
                <a:cs typeface="Arial"/>
              </a:rPr>
              <a:t>YOUR </a:t>
            </a:r>
          </a:p>
          <a:p>
            <a:r>
              <a:rPr lang="en-GB" sz="2400" b="1" dirty="0">
                <a:solidFill>
                  <a:schemeClr val="bg1"/>
                </a:solidFill>
                <a:latin typeface="Arial"/>
                <a:cs typeface="Arial"/>
              </a:rPr>
              <a:t>TURN </a:t>
            </a:r>
            <a:endParaRPr lang="en-GB" sz="2400" b="1" dirty="0">
              <a:solidFill>
                <a:schemeClr val="bg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9086ACA7-8D4B-3312-7752-789C630C1BFF}"/>
              </a:ext>
            </a:extLst>
          </p:cNvPr>
          <p:cNvSpPr txBox="1">
            <a:spLocks noGrp="1"/>
          </p:cNvSpPr>
          <p:nvPr>
            <p:ph type="title" idx="4294967295"/>
          </p:nvPr>
        </p:nvSpPr>
        <p:spPr>
          <a:xfrm>
            <a:off x="4636410" y="-17231"/>
            <a:ext cx="3966085" cy="1031424"/>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a:ea typeface="+mj-ea"/>
                <a:cs typeface="Arial"/>
              </a:rPr>
              <a:t>True or false?</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graphicFrame>
        <p:nvGraphicFramePr>
          <p:cNvPr id="3" name="Table 2">
            <a:extLst>
              <a:ext uri="{FF2B5EF4-FFF2-40B4-BE49-F238E27FC236}">
                <a16:creationId xmlns:a16="http://schemas.microsoft.com/office/drawing/2014/main" id="{3EA177EE-EA14-43CB-6403-A4E5C3B01570}"/>
              </a:ext>
            </a:extLst>
          </p:cNvPr>
          <p:cNvGraphicFramePr>
            <a:graphicFrameLocks noGrp="1"/>
          </p:cNvGraphicFramePr>
          <p:nvPr>
            <p:extLst>
              <p:ext uri="{D42A27DB-BD31-4B8C-83A1-F6EECF244321}">
                <p14:modId xmlns:p14="http://schemas.microsoft.com/office/powerpoint/2010/main" val="2239854746"/>
              </p:ext>
            </p:extLst>
          </p:nvPr>
        </p:nvGraphicFramePr>
        <p:xfrm>
          <a:off x="2756170" y="1191435"/>
          <a:ext cx="7100056" cy="2077074"/>
        </p:xfrm>
        <a:graphic>
          <a:graphicData uri="http://schemas.openxmlformats.org/drawingml/2006/table">
            <a:tbl>
              <a:tblPr firstRow="1" firstCol="1" bandRow="1"/>
              <a:tblGrid>
                <a:gridCol w="1972501">
                  <a:extLst>
                    <a:ext uri="{9D8B030D-6E8A-4147-A177-3AD203B41FA5}">
                      <a16:colId xmlns:a16="http://schemas.microsoft.com/office/drawing/2014/main" val="506151735"/>
                    </a:ext>
                  </a:extLst>
                </a:gridCol>
                <a:gridCol w="1069247">
                  <a:extLst>
                    <a:ext uri="{9D8B030D-6E8A-4147-A177-3AD203B41FA5}">
                      <a16:colId xmlns:a16="http://schemas.microsoft.com/office/drawing/2014/main" val="1073348637"/>
                    </a:ext>
                  </a:extLst>
                </a:gridCol>
                <a:gridCol w="806823">
                  <a:extLst>
                    <a:ext uri="{9D8B030D-6E8A-4147-A177-3AD203B41FA5}">
                      <a16:colId xmlns:a16="http://schemas.microsoft.com/office/drawing/2014/main" val="1874415336"/>
                    </a:ext>
                  </a:extLst>
                </a:gridCol>
                <a:gridCol w="742569">
                  <a:extLst>
                    <a:ext uri="{9D8B030D-6E8A-4147-A177-3AD203B41FA5}">
                      <a16:colId xmlns:a16="http://schemas.microsoft.com/office/drawing/2014/main" val="307384775"/>
                    </a:ext>
                  </a:extLst>
                </a:gridCol>
                <a:gridCol w="810791">
                  <a:extLst>
                    <a:ext uri="{9D8B030D-6E8A-4147-A177-3AD203B41FA5}">
                      <a16:colId xmlns:a16="http://schemas.microsoft.com/office/drawing/2014/main" val="3314211716"/>
                    </a:ext>
                  </a:extLst>
                </a:gridCol>
                <a:gridCol w="859619">
                  <a:extLst>
                    <a:ext uri="{9D8B030D-6E8A-4147-A177-3AD203B41FA5}">
                      <a16:colId xmlns:a16="http://schemas.microsoft.com/office/drawing/2014/main" val="4087266666"/>
                    </a:ext>
                  </a:extLst>
                </a:gridCol>
                <a:gridCol w="838506">
                  <a:extLst>
                    <a:ext uri="{9D8B030D-6E8A-4147-A177-3AD203B41FA5}">
                      <a16:colId xmlns:a16="http://schemas.microsoft.com/office/drawing/2014/main" val="22863665"/>
                    </a:ext>
                  </a:extLst>
                </a:gridCol>
              </a:tblGrid>
              <a:tr h="332871">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No. o</a:t>
                      </a:r>
                      <a:r>
                        <a:rPr lang="en-GB" sz="2400" kern="1200" dirty="0">
                          <a:solidFill>
                            <a:srgbClr val="404040"/>
                          </a:solidFill>
                          <a:effectLst/>
                          <a:latin typeface="Arial" panose="020B0604020202020204" pitchFamily="34" charset="0"/>
                          <a:ea typeface="Arial" panose="020B0604020202020204" pitchFamily="34" charset="0"/>
                          <a:cs typeface="Arial" panose="020B0604020202020204" pitchFamily="34" charset="0"/>
                        </a:rPr>
                        <a:t>f Cooki</a:t>
                      </a: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es</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25</a:t>
                      </a:r>
                    </a:p>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364468"/>
                  </a:ext>
                </a:extLst>
              </a:tr>
              <a:tr h="1170040">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Cocoa powder</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40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55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3031916"/>
                  </a:ext>
                </a:extLst>
              </a:tr>
            </a:tbl>
          </a:graphicData>
        </a:graphic>
      </p:graphicFrame>
      <p:sp>
        <p:nvSpPr>
          <p:cNvPr id="5" name="TextBox 4">
            <a:extLst>
              <a:ext uri="{FF2B5EF4-FFF2-40B4-BE49-F238E27FC236}">
                <a16:creationId xmlns:a16="http://schemas.microsoft.com/office/drawing/2014/main" id="{DAC1631C-8B4F-4F19-A521-7A8BD08CF9CB}"/>
              </a:ext>
            </a:extLst>
          </p:cNvPr>
          <p:cNvSpPr txBox="1"/>
          <p:nvPr/>
        </p:nvSpPr>
        <p:spPr>
          <a:xfrm>
            <a:off x="509180" y="5791727"/>
            <a:ext cx="11105646" cy="523220"/>
          </a:xfrm>
          <a:prstGeom prst="rect">
            <a:avLst/>
          </a:prstGeom>
          <a:noFill/>
        </p:spPr>
        <p:txBody>
          <a:bodyPr wrap="square" rtlCol="0">
            <a:spAutoFit/>
          </a:bodyPr>
          <a:lstStyle/>
          <a:p>
            <a:r>
              <a:rPr lang="en-GB" sz="2800" dirty="0">
                <a:solidFill>
                  <a:srgbClr val="FF0000"/>
                </a:solidFill>
                <a:latin typeface="Arial" panose="020B0604020202020204" pitchFamily="34" charset="0"/>
                <a:cs typeface="Arial" panose="020B0604020202020204" pitchFamily="34" charset="0"/>
              </a:rPr>
              <a:t>Ratio tables work both vertically and horizontally – multiplicatively!</a:t>
            </a:r>
          </a:p>
        </p:txBody>
      </p:sp>
      <p:graphicFrame>
        <p:nvGraphicFramePr>
          <p:cNvPr id="9" name="Table 8">
            <a:extLst>
              <a:ext uri="{FF2B5EF4-FFF2-40B4-BE49-F238E27FC236}">
                <a16:creationId xmlns:a16="http://schemas.microsoft.com/office/drawing/2014/main" id="{B72FE291-2341-4977-96B8-5E299847A585}"/>
              </a:ext>
            </a:extLst>
          </p:cNvPr>
          <p:cNvGraphicFramePr>
            <a:graphicFrameLocks noGrp="1"/>
          </p:cNvGraphicFramePr>
          <p:nvPr>
            <p:extLst>
              <p:ext uri="{D42A27DB-BD31-4B8C-83A1-F6EECF244321}">
                <p14:modId xmlns:p14="http://schemas.microsoft.com/office/powerpoint/2010/main" val="891885802"/>
              </p:ext>
            </p:extLst>
          </p:nvPr>
        </p:nvGraphicFramePr>
        <p:xfrm>
          <a:off x="2756170" y="3500638"/>
          <a:ext cx="7100056" cy="2077074"/>
        </p:xfrm>
        <a:graphic>
          <a:graphicData uri="http://schemas.openxmlformats.org/drawingml/2006/table">
            <a:tbl>
              <a:tblPr firstRow="1" firstCol="1" bandRow="1"/>
              <a:tblGrid>
                <a:gridCol w="1972501">
                  <a:extLst>
                    <a:ext uri="{9D8B030D-6E8A-4147-A177-3AD203B41FA5}">
                      <a16:colId xmlns:a16="http://schemas.microsoft.com/office/drawing/2014/main" val="506151735"/>
                    </a:ext>
                  </a:extLst>
                </a:gridCol>
                <a:gridCol w="1069247">
                  <a:extLst>
                    <a:ext uri="{9D8B030D-6E8A-4147-A177-3AD203B41FA5}">
                      <a16:colId xmlns:a16="http://schemas.microsoft.com/office/drawing/2014/main" val="1073348637"/>
                    </a:ext>
                  </a:extLst>
                </a:gridCol>
                <a:gridCol w="806823">
                  <a:extLst>
                    <a:ext uri="{9D8B030D-6E8A-4147-A177-3AD203B41FA5}">
                      <a16:colId xmlns:a16="http://schemas.microsoft.com/office/drawing/2014/main" val="1874415336"/>
                    </a:ext>
                  </a:extLst>
                </a:gridCol>
                <a:gridCol w="742569">
                  <a:extLst>
                    <a:ext uri="{9D8B030D-6E8A-4147-A177-3AD203B41FA5}">
                      <a16:colId xmlns:a16="http://schemas.microsoft.com/office/drawing/2014/main" val="307384775"/>
                    </a:ext>
                  </a:extLst>
                </a:gridCol>
                <a:gridCol w="810791">
                  <a:extLst>
                    <a:ext uri="{9D8B030D-6E8A-4147-A177-3AD203B41FA5}">
                      <a16:colId xmlns:a16="http://schemas.microsoft.com/office/drawing/2014/main" val="3314211716"/>
                    </a:ext>
                  </a:extLst>
                </a:gridCol>
                <a:gridCol w="859619">
                  <a:extLst>
                    <a:ext uri="{9D8B030D-6E8A-4147-A177-3AD203B41FA5}">
                      <a16:colId xmlns:a16="http://schemas.microsoft.com/office/drawing/2014/main" val="4087266666"/>
                    </a:ext>
                  </a:extLst>
                </a:gridCol>
                <a:gridCol w="838506">
                  <a:extLst>
                    <a:ext uri="{9D8B030D-6E8A-4147-A177-3AD203B41FA5}">
                      <a16:colId xmlns:a16="http://schemas.microsoft.com/office/drawing/2014/main" val="22863665"/>
                    </a:ext>
                  </a:extLst>
                </a:gridCol>
              </a:tblGrid>
              <a:tr h="332871">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No. of Cookies</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20</a:t>
                      </a:r>
                    </a:p>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364468"/>
                  </a:ext>
                </a:extLst>
              </a:tr>
              <a:tr h="1170040">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Cocoa powder</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40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80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lnSpc>
                          <a:spcPct val="114999"/>
                        </a:lnSpc>
                        <a:spcBef>
                          <a:spcPts val="400"/>
                        </a:spcBef>
                        <a:spcAft>
                          <a:spcPts val="400"/>
                        </a:spcAft>
                        <a:buNone/>
                      </a:pPr>
                      <a:r>
                        <a:rPr lang="en-GB" sz="2400" b="0" i="0" u="none" strike="noStrike" noProof="0" dirty="0">
                          <a:effectLst/>
                          <a:latin typeface="Arial" panose="020B0604020202020204" pitchFamily="34" charset="0"/>
                          <a:cs typeface="Arial" panose="020B0604020202020204" pitchFamily="34" charset="0"/>
                        </a:rPr>
                        <a:t>85 g</a:t>
                      </a:r>
                      <a:endParaRPr lang="en-US" dirty="0">
                        <a:latin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3031916"/>
                  </a:ext>
                </a:extLst>
              </a:tr>
            </a:tbl>
          </a:graphicData>
        </a:graphic>
      </p:graphicFrame>
      <p:sp>
        <p:nvSpPr>
          <p:cNvPr id="20" name="Arrow: Curved Up 19">
            <a:extLst>
              <a:ext uri="{FF2B5EF4-FFF2-40B4-BE49-F238E27FC236}">
                <a16:creationId xmlns:a16="http://schemas.microsoft.com/office/drawing/2014/main" id="{F16A3046-78F4-D3B7-77A6-9EC7CFFB4CDC}"/>
              </a:ext>
            </a:extLst>
          </p:cNvPr>
          <p:cNvSpPr/>
          <p:nvPr/>
        </p:nvSpPr>
        <p:spPr>
          <a:xfrm>
            <a:off x="5343293" y="3848047"/>
            <a:ext cx="864219"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solidFill>
                <a:srgbClr val="00B050"/>
              </a:solidFill>
              <a:highlight>
                <a:srgbClr val="00FF00"/>
              </a:highlight>
              <a:cs typeface="Calibri"/>
            </a:endParaRPr>
          </a:p>
        </p:txBody>
      </p:sp>
      <p:sp>
        <p:nvSpPr>
          <p:cNvPr id="24" name="TextBox 23">
            <a:extLst>
              <a:ext uri="{FF2B5EF4-FFF2-40B4-BE49-F238E27FC236}">
                <a16:creationId xmlns:a16="http://schemas.microsoft.com/office/drawing/2014/main" id="{72861505-EC99-2680-ECA1-E62DDD51AB32}"/>
              </a:ext>
            </a:extLst>
          </p:cNvPr>
          <p:cNvSpPr txBox="1"/>
          <p:nvPr/>
        </p:nvSpPr>
        <p:spPr>
          <a:xfrm>
            <a:off x="5198998" y="4007727"/>
            <a:ext cx="79916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solidFill>
                <a:srgbClr val="375623"/>
              </a:solidFill>
              <a:cs typeface="Calibri"/>
            </a:endParaRPr>
          </a:p>
        </p:txBody>
      </p:sp>
      <p:sp>
        <p:nvSpPr>
          <p:cNvPr id="26" name="Arrow: Curved Up 25">
            <a:extLst>
              <a:ext uri="{FF2B5EF4-FFF2-40B4-BE49-F238E27FC236}">
                <a16:creationId xmlns:a16="http://schemas.microsoft.com/office/drawing/2014/main" id="{102D4D7E-20BF-FFFF-8961-9207053ECF3B}"/>
              </a:ext>
            </a:extLst>
          </p:cNvPr>
          <p:cNvSpPr/>
          <p:nvPr/>
        </p:nvSpPr>
        <p:spPr>
          <a:xfrm>
            <a:off x="5257204" y="4846046"/>
            <a:ext cx="864219"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Arrow: Curved Up 1">
            <a:extLst>
              <a:ext uri="{FF2B5EF4-FFF2-40B4-BE49-F238E27FC236}">
                <a16:creationId xmlns:a16="http://schemas.microsoft.com/office/drawing/2014/main" id="{AFAFFD52-C85C-2B4F-EA58-6EA0B6798965}"/>
              </a:ext>
            </a:extLst>
          </p:cNvPr>
          <p:cNvSpPr/>
          <p:nvPr/>
        </p:nvSpPr>
        <p:spPr>
          <a:xfrm rot="5280000">
            <a:off x="4468904" y="1793488"/>
            <a:ext cx="947852" cy="223023"/>
          </a:xfrm>
          <a:prstGeom prst="curvedUp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8" name="TextBox 7">
            <a:extLst>
              <a:ext uri="{FF2B5EF4-FFF2-40B4-BE49-F238E27FC236}">
                <a16:creationId xmlns:a16="http://schemas.microsoft.com/office/drawing/2014/main" id="{2E880B1D-3546-6EBC-315F-B3F965EF2594}"/>
              </a:ext>
            </a:extLst>
          </p:cNvPr>
          <p:cNvSpPr txBox="1"/>
          <p:nvPr/>
        </p:nvSpPr>
        <p:spPr>
          <a:xfrm>
            <a:off x="4163472" y="1736504"/>
            <a:ext cx="659780" cy="369332"/>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solidFill>
                  <a:srgbClr val="FF0000"/>
                </a:solidFill>
                <a:cs typeface="Calibri"/>
              </a:rPr>
              <a:t>+ 30</a:t>
            </a:r>
            <a:endParaRPr lang="en-US" dirty="0">
              <a:solidFill>
                <a:srgbClr val="FF0000"/>
              </a:solidFill>
            </a:endParaRPr>
          </a:p>
        </p:txBody>
      </p:sp>
      <p:sp>
        <p:nvSpPr>
          <p:cNvPr id="10" name="TextBox 9">
            <a:extLst>
              <a:ext uri="{FF2B5EF4-FFF2-40B4-BE49-F238E27FC236}">
                <a16:creationId xmlns:a16="http://schemas.microsoft.com/office/drawing/2014/main" id="{A7A5EF44-8CCC-3931-430A-5687A726D34C}"/>
              </a:ext>
            </a:extLst>
          </p:cNvPr>
          <p:cNvSpPr txBox="1"/>
          <p:nvPr/>
        </p:nvSpPr>
        <p:spPr>
          <a:xfrm>
            <a:off x="5338419" y="4182092"/>
            <a:ext cx="79916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solidFill>
                  <a:srgbClr val="FF0000"/>
                </a:solidFill>
                <a:cs typeface="Calibri"/>
              </a:rPr>
              <a:t>×2</a:t>
            </a:r>
            <a:r>
              <a:rPr lang="en-US" dirty="0">
                <a:solidFill>
                  <a:srgbClr val="375623"/>
                </a:solidFill>
                <a:cs typeface="Calibri"/>
              </a:rPr>
              <a:t> </a:t>
            </a:r>
            <a:endParaRPr lang="en-US" dirty="0">
              <a:solidFill>
                <a:srgbClr val="375623"/>
              </a:solidFill>
            </a:endParaRPr>
          </a:p>
        </p:txBody>
      </p:sp>
      <p:sp>
        <p:nvSpPr>
          <p:cNvPr id="16" name="TextBox 15">
            <a:extLst>
              <a:ext uri="{FF2B5EF4-FFF2-40B4-BE49-F238E27FC236}">
                <a16:creationId xmlns:a16="http://schemas.microsoft.com/office/drawing/2014/main" id="{2D4CB9D6-62DE-B248-1970-8F6D69ACC2EA}"/>
              </a:ext>
            </a:extLst>
          </p:cNvPr>
          <p:cNvSpPr txBox="1"/>
          <p:nvPr/>
        </p:nvSpPr>
        <p:spPr>
          <a:xfrm>
            <a:off x="5280909" y="5073488"/>
            <a:ext cx="79916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solidFill>
                  <a:srgbClr val="FF0000"/>
                </a:solidFill>
                <a:cs typeface="Calibri"/>
              </a:rPr>
              <a:t>×2 </a:t>
            </a:r>
            <a:endParaRPr lang="en-US" b="1" dirty="0">
              <a:solidFill>
                <a:srgbClr val="375623"/>
              </a:solidFill>
            </a:endParaRPr>
          </a:p>
        </p:txBody>
      </p:sp>
      <p:sp>
        <p:nvSpPr>
          <p:cNvPr id="17" name="Arrow: Curved Up 16">
            <a:extLst>
              <a:ext uri="{FF2B5EF4-FFF2-40B4-BE49-F238E27FC236}">
                <a16:creationId xmlns:a16="http://schemas.microsoft.com/office/drawing/2014/main" id="{A15A652B-2D5D-C8E7-2F00-43C48166C293}"/>
              </a:ext>
            </a:extLst>
          </p:cNvPr>
          <p:cNvSpPr/>
          <p:nvPr/>
        </p:nvSpPr>
        <p:spPr>
          <a:xfrm>
            <a:off x="6378636" y="4846045"/>
            <a:ext cx="677315"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 name="TextBox 17">
            <a:extLst>
              <a:ext uri="{FF2B5EF4-FFF2-40B4-BE49-F238E27FC236}">
                <a16:creationId xmlns:a16="http://schemas.microsoft.com/office/drawing/2014/main" id="{2920FCA2-2ECD-B052-4B70-774D74D1A329}"/>
              </a:ext>
            </a:extLst>
          </p:cNvPr>
          <p:cNvSpPr txBox="1"/>
          <p:nvPr/>
        </p:nvSpPr>
        <p:spPr>
          <a:xfrm>
            <a:off x="6365174" y="4129696"/>
            <a:ext cx="698500" cy="369332"/>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solidFill>
                  <a:srgbClr val="FF0000"/>
                </a:solidFill>
                <a:cs typeface="Calibri"/>
              </a:rPr>
              <a:t>+ 5</a:t>
            </a:r>
            <a:endParaRPr lang="en-US" b="1" dirty="0">
              <a:solidFill>
                <a:srgbClr val="FF0000"/>
              </a:solidFill>
            </a:endParaRPr>
          </a:p>
        </p:txBody>
      </p:sp>
      <p:sp>
        <p:nvSpPr>
          <p:cNvPr id="13" name="TextBox 12">
            <a:extLst>
              <a:ext uri="{FF2B5EF4-FFF2-40B4-BE49-F238E27FC236}">
                <a16:creationId xmlns:a16="http://schemas.microsoft.com/office/drawing/2014/main" id="{1B4A986E-770A-D006-813E-2882CEBA4908}"/>
              </a:ext>
            </a:extLst>
          </p:cNvPr>
          <p:cNvSpPr txBox="1"/>
          <p:nvPr/>
        </p:nvSpPr>
        <p:spPr>
          <a:xfrm>
            <a:off x="6359210" y="5130996"/>
            <a:ext cx="79916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solidFill>
                  <a:srgbClr val="FF0000"/>
                </a:solidFill>
                <a:cs typeface="Calibri"/>
              </a:rPr>
              <a:t>+5 </a:t>
            </a:r>
          </a:p>
        </p:txBody>
      </p:sp>
      <p:sp>
        <p:nvSpPr>
          <p:cNvPr id="21" name="Arrow: Curved Up 20">
            <a:extLst>
              <a:ext uri="{FF2B5EF4-FFF2-40B4-BE49-F238E27FC236}">
                <a16:creationId xmlns:a16="http://schemas.microsoft.com/office/drawing/2014/main" id="{0B3AEB92-0414-0561-AF9C-7373EF21BFFD}"/>
              </a:ext>
            </a:extLst>
          </p:cNvPr>
          <p:cNvSpPr/>
          <p:nvPr/>
        </p:nvSpPr>
        <p:spPr>
          <a:xfrm>
            <a:off x="6358334" y="3827918"/>
            <a:ext cx="691691"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solidFill>
                <a:srgbClr val="00B050"/>
              </a:solidFill>
              <a:highlight>
                <a:srgbClr val="00FF00"/>
              </a:highlight>
              <a:cs typeface="Calibri"/>
            </a:endParaRPr>
          </a:p>
        </p:txBody>
      </p:sp>
      <p:sp>
        <p:nvSpPr>
          <p:cNvPr id="22" name="TextBox 21">
            <a:extLst>
              <a:ext uri="{FF2B5EF4-FFF2-40B4-BE49-F238E27FC236}">
                <a16:creationId xmlns:a16="http://schemas.microsoft.com/office/drawing/2014/main" id="{8781972F-B18C-59A3-D7AA-168C723AC1E0}"/>
              </a:ext>
            </a:extLst>
          </p:cNvPr>
          <p:cNvSpPr txBox="1"/>
          <p:nvPr/>
        </p:nvSpPr>
        <p:spPr>
          <a:xfrm>
            <a:off x="6708264" y="1707749"/>
            <a:ext cx="659780" cy="369332"/>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solidFill>
                  <a:srgbClr val="FF0000"/>
                </a:solidFill>
                <a:cs typeface="Calibri"/>
              </a:rPr>
              <a:t>+ 30</a:t>
            </a:r>
            <a:endParaRPr lang="en-US" dirty="0">
              <a:solidFill>
                <a:srgbClr val="FF0000"/>
              </a:solidFill>
            </a:endParaRPr>
          </a:p>
        </p:txBody>
      </p:sp>
      <p:sp>
        <p:nvSpPr>
          <p:cNvPr id="25" name="Arrow: Curved Left 24">
            <a:extLst>
              <a:ext uri="{FF2B5EF4-FFF2-40B4-BE49-F238E27FC236}">
                <a16:creationId xmlns:a16="http://schemas.microsoft.com/office/drawing/2014/main" id="{2A0EDBD1-ED3E-CDDA-0735-F98748FCE388}"/>
              </a:ext>
            </a:extLst>
          </p:cNvPr>
          <p:cNvSpPr/>
          <p:nvPr/>
        </p:nvSpPr>
        <p:spPr>
          <a:xfrm>
            <a:off x="6445615" y="1437735"/>
            <a:ext cx="258792" cy="963283"/>
          </a:xfrm>
          <a:prstGeom prst="curvedLeft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grpSp>
        <p:nvGrpSpPr>
          <p:cNvPr id="27" name="Group 26" descr="Worksheet available icon">
            <a:extLst>
              <a:ext uri="{FF2B5EF4-FFF2-40B4-BE49-F238E27FC236}">
                <a16:creationId xmlns:a16="http://schemas.microsoft.com/office/drawing/2014/main" id="{E3C937F6-5C75-4A17-AAB3-DF85AAA44326}"/>
              </a:ext>
            </a:extLst>
          </p:cNvPr>
          <p:cNvGrpSpPr/>
          <p:nvPr/>
        </p:nvGrpSpPr>
        <p:grpSpPr>
          <a:xfrm>
            <a:off x="9495879" y="211521"/>
            <a:ext cx="2102384" cy="753403"/>
            <a:chOff x="9495879" y="211521"/>
            <a:chExt cx="2102384" cy="753403"/>
          </a:xfrm>
        </p:grpSpPr>
        <p:pic>
          <p:nvPicPr>
            <p:cNvPr id="28" name="Graphic 6" descr="Document">
              <a:extLst>
                <a:ext uri="{FF2B5EF4-FFF2-40B4-BE49-F238E27FC236}">
                  <a16:creationId xmlns:a16="http://schemas.microsoft.com/office/drawing/2014/main" id="{4100F262-CEBD-4558-9259-CCD271C8C6F8}"/>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29" name="TextBox 28">
              <a:extLst>
                <a:ext uri="{FF2B5EF4-FFF2-40B4-BE49-F238E27FC236}">
                  <a16:creationId xmlns:a16="http://schemas.microsoft.com/office/drawing/2014/main" id="{AD882B21-8824-42CF-A610-741181B39427}"/>
                </a:ext>
              </a:extLst>
            </p:cNvPr>
            <p:cNvSpPr txBox="1"/>
            <p:nvPr/>
          </p:nvSpPr>
          <p:spPr>
            <a:xfrm>
              <a:off x="9495879" y="228785"/>
              <a:ext cx="2091590" cy="707886"/>
            </a:xfrm>
            <a:prstGeom prst="rect">
              <a:avLst/>
            </a:prstGeom>
            <a:noFill/>
            <a:ln w="38100">
              <a:solidFill>
                <a:schemeClr val="accent1"/>
              </a:solidFill>
            </a:ln>
          </p:spPr>
          <p:txBody>
            <a:bodyPr wrap="square" lIns="91440" tIns="45720" rIns="91440" bIns="45720" rtlCol="0" anchor="t">
              <a:spAutoFit/>
            </a:bodyPr>
            <a:lstStyle/>
            <a:p>
              <a:r>
                <a:rPr lang="en-GB" sz="2000" b="1" dirty="0">
                  <a:latin typeface="Arial"/>
                  <a:cs typeface="Arial"/>
                </a:rPr>
                <a:t>Handout</a:t>
              </a:r>
              <a:br>
                <a:rPr lang="en-GB" sz="2000" b="1" dirty="0">
                  <a:latin typeface="Arial" panose="020B0604020202020204" pitchFamily="34" charset="0"/>
                  <a:cs typeface="Arial" panose="020B0604020202020204" pitchFamily="34" charset="0"/>
                </a:rPr>
              </a:br>
              <a:r>
                <a:rPr lang="en-GB" sz="2000" b="1" dirty="0">
                  <a:latin typeface="Arial"/>
                  <a:cs typeface="Arial"/>
                </a:rPr>
                <a:t>available</a:t>
              </a:r>
            </a:p>
          </p:txBody>
        </p:sp>
      </p:grpSp>
    </p:spTree>
    <p:extLst>
      <p:ext uri="{BB962C8B-B14F-4D97-AF65-F5344CB8AC3E}">
        <p14:creationId xmlns:p14="http://schemas.microsoft.com/office/powerpoint/2010/main" val="2568795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14</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TextBox 13">
            <a:extLst>
              <a:ext uri="{FF2B5EF4-FFF2-40B4-BE49-F238E27FC236}">
                <a16:creationId xmlns:a16="http://schemas.microsoft.com/office/drawing/2014/main" id="{0F82D19D-1FB9-47B5-A87D-36C07F3B87C2}"/>
              </a:ext>
            </a:extLst>
          </p:cNvPr>
          <p:cNvSpPr txBox="1"/>
          <p:nvPr/>
        </p:nvSpPr>
        <p:spPr>
          <a:xfrm>
            <a:off x="-27606" y="-19312"/>
            <a:ext cx="4302720" cy="830997"/>
          </a:xfrm>
          <a:prstGeom prst="rect">
            <a:avLst/>
          </a:prstGeom>
          <a:noFill/>
          <a:ln>
            <a:noFill/>
          </a:ln>
          <a:effectLst/>
        </p:spPr>
        <p:txBody>
          <a:bodyPr wrap="square" lIns="91440" tIns="45720" rIns="91440" bIns="45720" rtlCol="0" anchor="t">
            <a:spAutoFit/>
          </a:bodyPr>
          <a:lstStyle/>
          <a:p>
            <a:r>
              <a:rPr lang="en-GB" sz="2400" b="1" dirty="0">
                <a:solidFill>
                  <a:schemeClr val="bg1"/>
                </a:solidFill>
                <a:latin typeface="Arial"/>
                <a:cs typeface="Arial"/>
              </a:rPr>
              <a:t>YOUR </a:t>
            </a:r>
          </a:p>
          <a:p>
            <a:r>
              <a:rPr lang="en-GB" sz="2400" b="1" dirty="0">
                <a:solidFill>
                  <a:schemeClr val="bg1"/>
                </a:solidFill>
                <a:latin typeface="Arial"/>
                <a:cs typeface="Arial"/>
              </a:rPr>
              <a:t>TURN</a:t>
            </a:r>
            <a:endParaRPr lang="en-GB" sz="2400" b="1" dirty="0">
              <a:solidFill>
                <a:schemeClr val="bg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9086ACA7-8D4B-3312-7752-789C630C1BFF}"/>
              </a:ext>
            </a:extLst>
          </p:cNvPr>
          <p:cNvSpPr txBox="1">
            <a:spLocks noGrp="1"/>
          </p:cNvSpPr>
          <p:nvPr>
            <p:ph type="title" idx="4294967295"/>
          </p:nvPr>
        </p:nvSpPr>
        <p:spPr>
          <a:xfrm>
            <a:off x="4636410" y="-17231"/>
            <a:ext cx="3966085" cy="1031424"/>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a:ea typeface="+mj-ea"/>
                <a:cs typeface="Arial"/>
              </a:rPr>
              <a:t>True or false?</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graphicFrame>
        <p:nvGraphicFramePr>
          <p:cNvPr id="3" name="Table 2">
            <a:extLst>
              <a:ext uri="{FF2B5EF4-FFF2-40B4-BE49-F238E27FC236}">
                <a16:creationId xmlns:a16="http://schemas.microsoft.com/office/drawing/2014/main" id="{3EA177EE-EA14-43CB-6403-A4E5C3B01570}"/>
              </a:ext>
            </a:extLst>
          </p:cNvPr>
          <p:cNvGraphicFramePr>
            <a:graphicFrameLocks noGrp="1"/>
          </p:cNvGraphicFramePr>
          <p:nvPr>
            <p:extLst>
              <p:ext uri="{D42A27DB-BD31-4B8C-83A1-F6EECF244321}">
                <p14:modId xmlns:p14="http://schemas.microsoft.com/office/powerpoint/2010/main" val="799786180"/>
              </p:ext>
            </p:extLst>
          </p:nvPr>
        </p:nvGraphicFramePr>
        <p:xfrm>
          <a:off x="2756170" y="1191435"/>
          <a:ext cx="7100056" cy="2077074"/>
        </p:xfrm>
        <a:graphic>
          <a:graphicData uri="http://schemas.openxmlformats.org/drawingml/2006/table">
            <a:tbl>
              <a:tblPr firstRow="1" firstCol="1" bandRow="1"/>
              <a:tblGrid>
                <a:gridCol w="1972501">
                  <a:extLst>
                    <a:ext uri="{9D8B030D-6E8A-4147-A177-3AD203B41FA5}">
                      <a16:colId xmlns:a16="http://schemas.microsoft.com/office/drawing/2014/main" val="506151735"/>
                    </a:ext>
                  </a:extLst>
                </a:gridCol>
                <a:gridCol w="1069247">
                  <a:extLst>
                    <a:ext uri="{9D8B030D-6E8A-4147-A177-3AD203B41FA5}">
                      <a16:colId xmlns:a16="http://schemas.microsoft.com/office/drawing/2014/main" val="1073348637"/>
                    </a:ext>
                  </a:extLst>
                </a:gridCol>
                <a:gridCol w="806823">
                  <a:extLst>
                    <a:ext uri="{9D8B030D-6E8A-4147-A177-3AD203B41FA5}">
                      <a16:colId xmlns:a16="http://schemas.microsoft.com/office/drawing/2014/main" val="1874415336"/>
                    </a:ext>
                  </a:extLst>
                </a:gridCol>
                <a:gridCol w="742569">
                  <a:extLst>
                    <a:ext uri="{9D8B030D-6E8A-4147-A177-3AD203B41FA5}">
                      <a16:colId xmlns:a16="http://schemas.microsoft.com/office/drawing/2014/main" val="307384775"/>
                    </a:ext>
                  </a:extLst>
                </a:gridCol>
                <a:gridCol w="810791">
                  <a:extLst>
                    <a:ext uri="{9D8B030D-6E8A-4147-A177-3AD203B41FA5}">
                      <a16:colId xmlns:a16="http://schemas.microsoft.com/office/drawing/2014/main" val="3314211716"/>
                    </a:ext>
                  </a:extLst>
                </a:gridCol>
                <a:gridCol w="859619">
                  <a:extLst>
                    <a:ext uri="{9D8B030D-6E8A-4147-A177-3AD203B41FA5}">
                      <a16:colId xmlns:a16="http://schemas.microsoft.com/office/drawing/2014/main" val="4087266666"/>
                    </a:ext>
                  </a:extLst>
                </a:gridCol>
                <a:gridCol w="838506">
                  <a:extLst>
                    <a:ext uri="{9D8B030D-6E8A-4147-A177-3AD203B41FA5}">
                      <a16:colId xmlns:a16="http://schemas.microsoft.com/office/drawing/2014/main" val="22863665"/>
                    </a:ext>
                  </a:extLst>
                </a:gridCol>
              </a:tblGrid>
              <a:tr h="332871">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No. o</a:t>
                      </a:r>
                      <a:r>
                        <a:rPr lang="en-GB" sz="2400" kern="1200" dirty="0">
                          <a:solidFill>
                            <a:srgbClr val="404040"/>
                          </a:solidFill>
                          <a:effectLst/>
                          <a:latin typeface="Arial" panose="020B0604020202020204" pitchFamily="34" charset="0"/>
                          <a:ea typeface="Arial" panose="020B0604020202020204" pitchFamily="34" charset="0"/>
                          <a:cs typeface="Arial" panose="020B0604020202020204" pitchFamily="34" charset="0"/>
                        </a:rPr>
                        <a:t>f Cooki</a:t>
                      </a: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es</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12</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6</a:t>
                      </a:r>
                    </a:p>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endParaRPr lang="en-GB" sz="2400" dirty="0">
                        <a:solidFill>
                          <a:srgbClr val="404040"/>
                        </a:solidFill>
                        <a:effectLst/>
                        <a:latin typeface="Calibri"/>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364468"/>
                  </a:ext>
                </a:extLst>
              </a:tr>
              <a:tr h="1170040">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Cocoa powder</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60 g</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30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3031916"/>
                  </a:ext>
                </a:extLst>
              </a:tr>
            </a:tbl>
          </a:graphicData>
        </a:graphic>
      </p:graphicFrame>
      <p:sp>
        <p:nvSpPr>
          <p:cNvPr id="5" name="TextBox 4">
            <a:extLst>
              <a:ext uri="{FF2B5EF4-FFF2-40B4-BE49-F238E27FC236}">
                <a16:creationId xmlns:a16="http://schemas.microsoft.com/office/drawing/2014/main" id="{DAC1631C-8B4F-4F19-A521-7A8BD08CF9CB}"/>
              </a:ext>
            </a:extLst>
          </p:cNvPr>
          <p:cNvSpPr txBox="1"/>
          <p:nvPr/>
        </p:nvSpPr>
        <p:spPr>
          <a:xfrm>
            <a:off x="509180" y="5791727"/>
            <a:ext cx="11105646" cy="523220"/>
          </a:xfrm>
          <a:prstGeom prst="rect">
            <a:avLst/>
          </a:prstGeom>
          <a:noFill/>
        </p:spPr>
        <p:txBody>
          <a:bodyPr wrap="square" rtlCol="0">
            <a:spAutoFit/>
          </a:bodyPr>
          <a:lstStyle/>
          <a:p>
            <a:r>
              <a:rPr lang="en-GB" sz="2800" dirty="0">
                <a:solidFill>
                  <a:srgbClr val="FF0000"/>
                </a:solidFill>
                <a:latin typeface="Arial" panose="020B0604020202020204" pitchFamily="34" charset="0"/>
                <a:cs typeface="Arial" panose="020B0604020202020204" pitchFamily="34" charset="0"/>
              </a:rPr>
              <a:t>Ratio tables work both vertically and horizontally – multiplicatively!</a:t>
            </a:r>
          </a:p>
        </p:txBody>
      </p:sp>
      <p:graphicFrame>
        <p:nvGraphicFramePr>
          <p:cNvPr id="9" name="Table 8">
            <a:extLst>
              <a:ext uri="{FF2B5EF4-FFF2-40B4-BE49-F238E27FC236}">
                <a16:creationId xmlns:a16="http://schemas.microsoft.com/office/drawing/2014/main" id="{B72FE291-2341-4977-96B8-5E299847A585}"/>
              </a:ext>
            </a:extLst>
          </p:cNvPr>
          <p:cNvGraphicFramePr>
            <a:graphicFrameLocks noGrp="1"/>
          </p:cNvGraphicFramePr>
          <p:nvPr>
            <p:extLst>
              <p:ext uri="{D42A27DB-BD31-4B8C-83A1-F6EECF244321}">
                <p14:modId xmlns:p14="http://schemas.microsoft.com/office/powerpoint/2010/main" val="3498461181"/>
              </p:ext>
            </p:extLst>
          </p:nvPr>
        </p:nvGraphicFramePr>
        <p:xfrm>
          <a:off x="2756170" y="3500638"/>
          <a:ext cx="7100056" cy="2077074"/>
        </p:xfrm>
        <a:graphic>
          <a:graphicData uri="http://schemas.openxmlformats.org/drawingml/2006/table">
            <a:tbl>
              <a:tblPr firstRow="1" firstCol="1" bandRow="1"/>
              <a:tblGrid>
                <a:gridCol w="1972501">
                  <a:extLst>
                    <a:ext uri="{9D8B030D-6E8A-4147-A177-3AD203B41FA5}">
                      <a16:colId xmlns:a16="http://schemas.microsoft.com/office/drawing/2014/main" val="506151735"/>
                    </a:ext>
                  </a:extLst>
                </a:gridCol>
                <a:gridCol w="1069247">
                  <a:extLst>
                    <a:ext uri="{9D8B030D-6E8A-4147-A177-3AD203B41FA5}">
                      <a16:colId xmlns:a16="http://schemas.microsoft.com/office/drawing/2014/main" val="1073348637"/>
                    </a:ext>
                  </a:extLst>
                </a:gridCol>
                <a:gridCol w="806823">
                  <a:extLst>
                    <a:ext uri="{9D8B030D-6E8A-4147-A177-3AD203B41FA5}">
                      <a16:colId xmlns:a16="http://schemas.microsoft.com/office/drawing/2014/main" val="1874415336"/>
                    </a:ext>
                  </a:extLst>
                </a:gridCol>
                <a:gridCol w="742569">
                  <a:extLst>
                    <a:ext uri="{9D8B030D-6E8A-4147-A177-3AD203B41FA5}">
                      <a16:colId xmlns:a16="http://schemas.microsoft.com/office/drawing/2014/main" val="307384775"/>
                    </a:ext>
                  </a:extLst>
                </a:gridCol>
                <a:gridCol w="810791">
                  <a:extLst>
                    <a:ext uri="{9D8B030D-6E8A-4147-A177-3AD203B41FA5}">
                      <a16:colId xmlns:a16="http://schemas.microsoft.com/office/drawing/2014/main" val="3314211716"/>
                    </a:ext>
                  </a:extLst>
                </a:gridCol>
                <a:gridCol w="859619">
                  <a:extLst>
                    <a:ext uri="{9D8B030D-6E8A-4147-A177-3AD203B41FA5}">
                      <a16:colId xmlns:a16="http://schemas.microsoft.com/office/drawing/2014/main" val="4087266666"/>
                    </a:ext>
                  </a:extLst>
                </a:gridCol>
                <a:gridCol w="838506">
                  <a:extLst>
                    <a:ext uri="{9D8B030D-6E8A-4147-A177-3AD203B41FA5}">
                      <a16:colId xmlns:a16="http://schemas.microsoft.com/office/drawing/2014/main" val="22863665"/>
                    </a:ext>
                  </a:extLst>
                </a:gridCol>
              </a:tblGrid>
              <a:tr h="332871">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No. of Cookies</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12</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6</a:t>
                      </a:r>
                    </a:p>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endParaRPr lang="en-GB" sz="2400" dirty="0">
                        <a:solidFill>
                          <a:srgbClr val="404040"/>
                        </a:solidFill>
                        <a:effectLst/>
                        <a:latin typeface="Calibri"/>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364468"/>
                  </a:ext>
                </a:extLst>
              </a:tr>
              <a:tr h="1170040">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Cocoa powder</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60 g</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30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3031916"/>
                  </a:ext>
                </a:extLst>
              </a:tr>
            </a:tbl>
          </a:graphicData>
        </a:graphic>
      </p:graphicFrame>
      <p:sp>
        <p:nvSpPr>
          <p:cNvPr id="7" name="Arrow: Curved Left 6">
            <a:extLst>
              <a:ext uri="{FF2B5EF4-FFF2-40B4-BE49-F238E27FC236}">
                <a16:creationId xmlns:a16="http://schemas.microsoft.com/office/drawing/2014/main" id="{FCCFA0E7-90C0-9996-9628-5331F602BAB6}"/>
              </a:ext>
            </a:extLst>
          </p:cNvPr>
          <p:cNvSpPr/>
          <p:nvPr/>
        </p:nvSpPr>
        <p:spPr>
          <a:xfrm>
            <a:off x="5485541" y="1464908"/>
            <a:ext cx="234461" cy="879230"/>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10" name="TextBox 9">
            <a:extLst>
              <a:ext uri="{FF2B5EF4-FFF2-40B4-BE49-F238E27FC236}">
                <a16:creationId xmlns:a16="http://schemas.microsoft.com/office/drawing/2014/main" id="{798012E6-EE70-0EA8-C192-DBEA2997D65E}"/>
              </a:ext>
            </a:extLst>
          </p:cNvPr>
          <p:cNvSpPr txBox="1"/>
          <p:nvPr/>
        </p:nvSpPr>
        <p:spPr>
          <a:xfrm>
            <a:off x="5900063" y="1700951"/>
            <a:ext cx="51776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solidFill>
                  <a:srgbClr val="FF0000"/>
                </a:solidFill>
                <a:cs typeface="Calibri"/>
              </a:rPr>
              <a:t>×5</a:t>
            </a:r>
            <a:endParaRPr lang="en-US" dirty="0">
              <a:solidFill>
                <a:srgbClr val="FF0000"/>
              </a:solidFill>
            </a:endParaRPr>
          </a:p>
        </p:txBody>
      </p:sp>
      <p:sp>
        <p:nvSpPr>
          <p:cNvPr id="13" name="Arrow: Curved Left 12">
            <a:extLst>
              <a:ext uri="{FF2B5EF4-FFF2-40B4-BE49-F238E27FC236}">
                <a16:creationId xmlns:a16="http://schemas.microsoft.com/office/drawing/2014/main" id="{63823792-7C4E-634A-7E07-E510F845E059}"/>
              </a:ext>
            </a:extLst>
          </p:cNvPr>
          <p:cNvSpPr/>
          <p:nvPr/>
        </p:nvSpPr>
        <p:spPr>
          <a:xfrm>
            <a:off x="6424102" y="1464908"/>
            <a:ext cx="234461" cy="879230"/>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16" name="TextBox 15">
            <a:extLst>
              <a:ext uri="{FF2B5EF4-FFF2-40B4-BE49-F238E27FC236}">
                <a16:creationId xmlns:a16="http://schemas.microsoft.com/office/drawing/2014/main" id="{0A37E269-6128-8451-3679-A2FEE08A8729}"/>
              </a:ext>
            </a:extLst>
          </p:cNvPr>
          <p:cNvSpPr txBox="1"/>
          <p:nvPr/>
        </p:nvSpPr>
        <p:spPr>
          <a:xfrm>
            <a:off x="4965534" y="1700951"/>
            <a:ext cx="51776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solidFill>
                  <a:srgbClr val="FF0000"/>
                </a:solidFill>
                <a:cs typeface="Calibri"/>
              </a:rPr>
              <a:t>×5</a:t>
            </a:r>
            <a:endParaRPr lang="en-US" dirty="0">
              <a:solidFill>
                <a:srgbClr val="FF0000"/>
              </a:solidFill>
            </a:endParaRPr>
          </a:p>
        </p:txBody>
      </p:sp>
      <p:sp>
        <p:nvSpPr>
          <p:cNvPr id="20" name="Arrow: Curved Up 19">
            <a:extLst>
              <a:ext uri="{FF2B5EF4-FFF2-40B4-BE49-F238E27FC236}">
                <a16:creationId xmlns:a16="http://schemas.microsoft.com/office/drawing/2014/main" id="{F16A3046-78F4-D3B7-77A6-9EC7CFFB4CDC}"/>
              </a:ext>
            </a:extLst>
          </p:cNvPr>
          <p:cNvSpPr/>
          <p:nvPr/>
        </p:nvSpPr>
        <p:spPr>
          <a:xfrm>
            <a:off x="5343293" y="3848047"/>
            <a:ext cx="864219"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solidFill>
                <a:srgbClr val="00B050"/>
              </a:solidFill>
              <a:highlight>
                <a:srgbClr val="00FF00"/>
              </a:highlight>
              <a:cs typeface="Calibri"/>
            </a:endParaRPr>
          </a:p>
        </p:txBody>
      </p:sp>
      <p:sp>
        <p:nvSpPr>
          <p:cNvPr id="22" name="TextBox 21">
            <a:extLst>
              <a:ext uri="{FF2B5EF4-FFF2-40B4-BE49-F238E27FC236}">
                <a16:creationId xmlns:a16="http://schemas.microsoft.com/office/drawing/2014/main" id="{F11FC70D-7910-A2FD-0407-179E2EAF2E54}"/>
              </a:ext>
            </a:extLst>
          </p:cNvPr>
          <p:cNvSpPr txBox="1"/>
          <p:nvPr/>
        </p:nvSpPr>
        <p:spPr>
          <a:xfrm>
            <a:off x="5399049" y="5064511"/>
            <a:ext cx="56685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solidFill>
                  <a:srgbClr val="375623"/>
                </a:solidFill>
                <a:cs typeface="Calibri"/>
              </a:rPr>
              <a:t>÷2</a:t>
            </a:r>
            <a:endParaRPr lang="en-US" dirty="0">
              <a:solidFill>
                <a:srgbClr val="375623"/>
              </a:solidFill>
            </a:endParaRPr>
          </a:p>
        </p:txBody>
      </p:sp>
      <p:sp>
        <p:nvSpPr>
          <p:cNvPr id="24" name="TextBox 23">
            <a:extLst>
              <a:ext uri="{FF2B5EF4-FFF2-40B4-BE49-F238E27FC236}">
                <a16:creationId xmlns:a16="http://schemas.microsoft.com/office/drawing/2014/main" id="{72861505-EC99-2680-ECA1-E62DDD51AB32}"/>
              </a:ext>
            </a:extLst>
          </p:cNvPr>
          <p:cNvSpPr txBox="1"/>
          <p:nvPr/>
        </p:nvSpPr>
        <p:spPr>
          <a:xfrm>
            <a:off x="5399049" y="3986560"/>
            <a:ext cx="56685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solidFill>
                  <a:srgbClr val="375623"/>
                </a:solidFill>
                <a:cs typeface="Calibri"/>
              </a:rPr>
              <a:t>÷2</a:t>
            </a:r>
            <a:endParaRPr lang="en-US" dirty="0">
              <a:solidFill>
                <a:srgbClr val="375623"/>
              </a:solidFill>
            </a:endParaRPr>
          </a:p>
        </p:txBody>
      </p:sp>
      <p:sp>
        <p:nvSpPr>
          <p:cNvPr id="26" name="Arrow: Curved Up 25">
            <a:extLst>
              <a:ext uri="{FF2B5EF4-FFF2-40B4-BE49-F238E27FC236}">
                <a16:creationId xmlns:a16="http://schemas.microsoft.com/office/drawing/2014/main" id="{102D4D7E-20BF-FFFF-8961-9207053ECF3B}"/>
              </a:ext>
            </a:extLst>
          </p:cNvPr>
          <p:cNvSpPr/>
          <p:nvPr/>
        </p:nvSpPr>
        <p:spPr>
          <a:xfrm>
            <a:off x="5257204" y="4846046"/>
            <a:ext cx="864219"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21" name="Group 20" descr="Worksheet available icon">
            <a:extLst>
              <a:ext uri="{FF2B5EF4-FFF2-40B4-BE49-F238E27FC236}">
                <a16:creationId xmlns:a16="http://schemas.microsoft.com/office/drawing/2014/main" id="{E78949DF-FEB4-421D-921E-434C2A8A3434}"/>
              </a:ext>
            </a:extLst>
          </p:cNvPr>
          <p:cNvGrpSpPr/>
          <p:nvPr/>
        </p:nvGrpSpPr>
        <p:grpSpPr>
          <a:xfrm>
            <a:off x="9495879" y="211521"/>
            <a:ext cx="2102384" cy="753403"/>
            <a:chOff x="9495879" y="211521"/>
            <a:chExt cx="2102384" cy="753403"/>
          </a:xfrm>
        </p:grpSpPr>
        <p:pic>
          <p:nvPicPr>
            <p:cNvPr id="23" name="Graphic 6" descr="Document">
              <a:extLst>
                <a:ext uri="{FF2B5EF4-FFF2-40B4-BE49-F238E27FC236}">
                  <a16:creationId xmlns:a16="http://schemas.microsoft.com/office/drawing/2014/main" id="{464A8D36-4A39-4C86-99ED-B77BAA7ACED0}"/>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25" name="TextBox 24">
              <a:extLst>
                <a:ext uri="{FF2B5EF4-FFF2-40B4-BE49-F238E27FC236}">
                  <a16:creationId xmlns:a16="http://schemas.microsoft.com/office/drawing/2014/main" id="{CA3B6FF9-EED1-45CC-BE52-7036C0EDCF46}"/>
                </a:ext>
              </a:extLst>
            </p:cNvPr>
            <p:cNvSpPr txBox="1"/>
            <p:nvPr/>
          </p:nvSpPr>
          <p:spPr>
            <a:xfrm>
              <a:off x="9495879" y="228785"/>
              <a:ext cx="2091590" cy="707886"/>
            </a:xfrm>
            <a:prstGeom prst="rect">
              <a:avLst/>
            </a:prstGeom>
            <a:noFill/>
            <a:ln w="38100">
              <a:solidFill>
                <a:schemeClr val="accent1"/>
              </a:solidFill>
            </a:ln>
          </p:spPr>
          <p:txBody>
            <a:bodyPr wrap="square" lIns="91440" tIns="45720" rIns="91440" bIns="45720" rtlCol="0" anchor="t">
              <a:spAutoFit/>
            </a:bodyPr>
            <a:lstStyle/>
            <a:p>
              <a:r>
                <a:rPr lang="en-GB" sz="2000" b="1" dirty="0">
                  <a:latin typeface="Arial"/>
                  <a:cs typeface="Arial"/>
                </a:rPr>
                <a:t>Handout</a:t>
              </a:r>
              <a:br>
                <a:rPr lang="en-GB" sz="2000" b="1" dirty="0">
                  <a:latin typeface="Arial" panose="020B0604020202020204" pitchFamily="34" charset="0"/>
                  <a:cs typeface="Arial" panose="020B0604020202020204" pitchFamily="34" charset="0"/>
                </a:rPr>
              </a:br>
              <a:r>
                <a:rPr lang="en-GB" sz="2000" b="1" dirty="0">
                  <a:latin typeface="Arial"/>
                  <a:cs typeface="Arial"/>
                </a:rPr>
                <a:t>available</a:t>
              </a:r>
            </a:p>
          </p:txBody>
        </p:sp>
      </p:grpSp>
    </p:spTree>
    <p:extLst>
      <p:ext uri="{BB962C8B-B14F-4D97-AF65-F5344CB8AC3E}">
        <p14:creationId xmlns:p14="http://schemas.microsoft.com/office/powerpoint/2010/main" val="525959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15</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0F82D19D-1FB9-47B5-A87D-36C07F3B87C2}"/>
              </a:ext>
            </a:extLst>
          </p:cNvPr>
          <p:cNvSpPr txBox="1"/>
          <p:nvPr/>
        </p:nvSpPr>
        <p:spPr>
          <a:xfrm>
            <a:off x="-3815" y="112166"/>
            <a:ext cx="4302720" cy="461665"/>
          </a:xfrm>
          <a:prstGeom prst="rect">
            <a:avLst/>
          </a:prstGeom>
          <a:noFill/>
          <a:ln>
            <a:noFill/>
          </a:ln>
          <a:effectLst/>
        </p:spPr>
        <p:txBody>
          <a:bodyPr wrap="square" lIns="91440" tIns="45720" rIns="91440" bIns="45720" rtlCol="0" anchor="t">
            <a:spAutoFit/>
          </a:bodyPr>
          <a:lstStyle/>
          <a:p>
            <a:r>
              <a:rPr lang="en-GB" sz="2400" b="1" dirty="0">
                <a:solidFill>
                  <a:schemeClr val="bg1"/>
                </a:solidFill>
                <a:latin typeface="Arial" panose="020B0604020202020204" pitchFamily="34" charset="0"/>
                <a:cs typeface="Arial" panose="020B0604020202020204" pitchFamily="34" charset="0"/>
              </a:rPr>
              <a:t>REVIEW</a:t>
            </a:r>
          </a:p>
        </p:txBody>
      </p:sp>
      <p:sp>
        <p:nvSpPr>
          <p:cNvPr id="6" name="Title 1">
            <a:extLst>
              <a:ext uri="{FF2B5EF4-FFF2-40B4-BE49-F238E27FC236}">
                <a16:creationId xmlns:a16="http://schemas.microsoft.com/office/drawing/2014/main" id="{9086ACA7-8D4B-3312-7752-789C630C1BFF}"/>
              </a:ext>
            </a:extLst>
          </p:cNvPr>
          <p:cNvSpPr txBox="1">
            <a:spLocks noGrp="1"/>
          </p:cNvSpPr>
          <p:nvPr>
            <p:ph type="title" idx="4294967295"/>
          </p:nvPr>
        </p:nvSpPr>
        <p:spPr>
          <a:xfrm>
            <a:off x="4636410" y="-17231"/>
            <a:ext cx="3966085" cy="1031424"/>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rPr>
              <a:t>True or false?</a:t>
            </a:r>
          </a:p>
        </p:txBody>
      </p:sp>
      <p:graphicFrame>
        <p:nvGraphicFramePr>
          <p:cNvPr id="3" name="Table 2">
            <a:extLst>
              <a:ext uri="{FF2B5EF4-FFF2-40B4-BE49-F238E27FC236}">
                <a16:creationId xmlns:a16="http://schemas.microsoft.com/office/drawing/2014/main" id="{3EA177EE-EA14-43CB-6403-A4E5C3B01570}"/>
              </a:ext>
            </a:extLst>
          </p:cNvPr>
          <p:cNvGraphicFramePr>
            <a:graphicFrameLocks noGrp="1"/>
          </p:cNvGraphicFramePr>
          <p:nvPr>
            <p:extLst>
              <p:ext uri="{D42A27DB-BD31-4B8C-83A1-F6EECF244321}">
                <p14:modId xmlns:p14="http://schemas.microsoft.com/office/powerpoint/2010/main" val="2034133274"/>
              </p:ext>
            </p:extLst>
          </p:nvPr>
        </p:nvGraphicFramePr>
        <p:xfrm>
          <a:off x="2756170" y="1191435"/>
          <a:ext cx="7100056" cy="2077074"/>
        </p:xfrm>
        <a:graphic>
          <a:graphicData uri="http://schemas.openxmlformats.org/drawingml/2006/table">
            <a:tbl>
              <a:tblPr firstRow="1" firstCol="1" bandRow="1"/>
              <a:tblGrid>
                <a:gridCol w="1972501">
                  <a:extLst>
                    <a:ext uri="{9D8B030D-6E8A-4147-A177-3AD203B41FA5}">
                      <a16:colId xmlns:a16="http://schemas.microsoft.com/office/drawing/2014/main" val="506151735"/>
                    </a:ext>
                  </a:extLst>
                </a:gridCol>
                <a:gridCol w="1069247">
                  <a:extLst>
                    <a:ext uri="{9D8B030D-6E8A-4147-A177-3AD203B41FA5}">
                      <a16:colId xmlns:a16="http://schemas.microsoft.com/office/drawing/2014/main" val="1073348637"/>
                    </a:ext>
                  </a:extLst>
                </a:gridCol>
                <a:gridCol w="806823">
                  <a:extLst>
                    <a:ext uri="{9D8B030D-6E8A-4147-A177-3AD203B41FA5}">
                      <a16:colId xmlns:a16="http://schemas.microsoft.com/office/drawing/2014/main" val="1874415336"/>
                    </a:ext>
                  </a:extLst>
                </a:gridCol>
                <a:gridCol w="742569">
                  <a:extLst>
                    <a:ext uri="{9D8B030D-6E8A-4147-A177-3AD203B41FA5}">
                      <a16:colId xmlns:a16="http://schemas.microsoft.com/office/drawing/2014/main" val="307384775"/>
                    </a:ext>
                  </a:extLst>
                </a:gridCol>
                <a:gridCol w="810791">
                  <a:extLst>
                    <a:ext uri="{9D8B030D-6E8A-4147-A177-3AD203B41FA5}">
                      <a16:colId xmlns:a16="http://schemas.microsoft.com/office/drawing/2014/main" val="3314211716"/>
                    </a:ext>
                  </a:extLst>
                </a:gridCol>
                <a:gridCol w="859619">
                  <a:extLst>
                    <a:ext uri="{9D8B030D-6E8A-4147-A177-3AD203B41FA5}">
                      <a16:colId xmlns:a16="http://schemas.microsoft.com/office/drawing/2014/main" val="4087266666"/>
                    </a:ext>
                  </a:extLst>
                </a:gridCol>
                <a:gridCol w="838506">
                  <a:extLst>
                    <a:ext uri="{9D8B030D-6E8A-4147-A177-3AD203B41FA5}">
                      <a16:colId xmlns:a16="http://schemas.microsoft.com/office/drawing/2014/main" val="22863665"/>
                    </a:ext>
                  </a:extLst>
                </a:gridCol>
              </a:tblGrid>
              <a:tr h="332871">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No. o</a:t>
                      </a:r>
                      <a:r>
                        <a:rPr lang="en-GB" sz="2400" kern="1200" dirty="0">
                          <a:solidFill>
                            <a:srgbClr val="404040"/>
                          </a:solidFill>
                          <a:effectLst/>
                          <a:latin typeface="Arial" panose="020B0604020202020204" pitchFamily="34" charset="0"/>
                          <a:ea typeface="Arial" panose="020B0604020202020204" pitchFamily="34" charset="0"/>
                          <a:cs typeface="Arial" panose="020B0604020202020204" pitchFamily="34" charset="0"/>
                        </a:rPr>
                        <a:t>f Cooki</a:t>
                      </a: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es</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25</a:t>
                      </a:r>
                    </a:p>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endParaRPr lang="en-GB" sz="2400" dirty="0">
                        <a:solidFill>
                          <a:srgbClr val="404040"/>
                        </a:solidFill>
                        <a:effectLst/>
                        <a:latin typeface="Calibri"/>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364468"/>
                  </a:ext>
                </a:extLst>
              </a:tr>
              <a:tr h="1170040">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Cocoa Powder</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40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55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3031916"/>
                  </a:ext>
                </a:extLst>
              </a:tr>
            </a:tbl>
          </a:graphicData>
        </a:graphic>
      </p:graphicFrame>
      <p:sp>
        <p:nvSpPr>
          <p:cNvPr id="5" name="TextBox 4">
            <a:extLst>
              <a:ext uri="{FF2B5EF4-FFF2-40B4-BE49-F238E27FC236}">
                <a16:creationId xmlns:a16="http://schemas.microsoft.com/office/drawing/2014/main" id="{DAC1631C-8B4F-4F19-A521-7A8BD08CF9CB}"/>
              </a:ext>
            </a:extLst>
          </p:cNvPr>
          <p:cNvSpPr txBox="1"/>
          <p:nvPr/>
        </p:nvSpPr>
        <p:spPr>
          <a:xfrm>
            <a:off x="509180" y="5791727"/>
            <a:ext cx="11105646" cy="523220"/>
          </a:xfrm>
          <a:prstGeom prst="rect">
            <a:avLst/>
          </a:prstGeom>
          <a:noFill/>
        </p:spPr>
        <p:txBody>
          <a:bodyPr wrap="square" rtlCol="0">
            <a:spAutoFit/>
          </a:bodyPr>
          <a:lstStyle/>
          <a:p>
            <a:r>
              <a:rPr lang="en-GB" sz="2800" dirty="0">
                <a:solidFill>
                  <a:srgbClr val="FF0000"/>
                </a:solidFill>
                <a:latin typeface="Arial" panose="020B0604020202020204" pitchFamily="34" charset="0"/>
                <a:cs typeface="Arial" panose="020B0604020202020204" pitchFamily="34" charset="0"/>
              </a:rPr>
              <a:t>Ratio tables work both vertically and horizontally – multiplicatively!</a:t>
            </a:r>
          </a:p>
        </p:txBody>
      </p:sp>
      <p:graphicFrame>
        <p:nvGraphicFramePr>
          <p:cNvPr id="9" name="Table 8">
            <a:extLst>
              <a:ext uri="{FF2B5EF4-FFF2-40B4-BE49-F238E27FC236}">
                <a16:creationId xmlns:a16="http://schemas.microsoft.com/office/drawing/2014/main" id="{B72FE291-2341-4977-96B8-5E299847A585}"/>
              </a:ext>
            </a:extLst>
          </p:cNvPr>
          <p:cNvGraphicFramePr>
            <a:graphicFrameLocks noGrp="1"/>
          </p:cNvGraphicFramePr>
          <p:nvPr>
            <p:extLst>
              <p:ext uri="{D42A27DB-BD31-4B8C-83A1-F6EECF244321}">
                <p14:modId xmlns:p14="http://schemas.microsoft.com/office/powerpoint/2010/main" val="450002525"/>
              </p:ext>
            </p:extLst>
          </p:nvPr>
        </p:nvGraphicFramePr>
        <p:xfrm>
          <a:off x="2756170" y="3500638"/>
          <a:ext cx="7100056" cy="2077074"/>
        </p:xfrm>
        <a:graphic>
          <a:graphicData uri="http://schemas.openxmlformats.org/drawingml/2006/table">
            <a:tbl>
              <a:tblPr firstRow="1" firstCol="1" bandRow="1"/>
              <a:tblGrid>
                <a:gridCol w="1972501">
                  <a:extLst>
                    <a:ext uri="{9D8B030D-6E8A-4147-A177-3AD203B41FA5}">
                      <a16:colId xmlns:a16="http://schemas.microsoft.com/office/drawing/2014/main" val="506151735"/>
                    </a:ext>
                  </a:extLst>
                </a:gridCol>
                <a:gridCol w="1069247">
                  <a:extLst>
                    <a:ext uri="{9D8B030D-6E8A-4147-A177-3AD203B41FA5}">
                      <a16:colId xmlns:a16="http://schemas.microsoft.com/office/drawing/2014/main" val="1073348637"/>
                    </a:ext>
                  </a:extLst>
                </a:gridCol>
                <a:gridCol w="806823">
                  <a:extLst>
                    <a:ext uri="{9D8B030D-6E8A-4147-A177-3AD203B41FA5}">
                      <a16:colId xmlns:a16="http://schemas.microsoft.com/office/drawing/2014/main" val="1874415336"/>
                    </a:ext>
                  </a:extLst>
                </a:gridCol>
                <a:gridCol w="742569">
                  <a:extLst>
                    <a:ext uri="{9D8B030D-6E8A-4147-A177-3AD203B41FA5}">
                      <a16:colId xmlns:a16="http://schemas.microsoft.com/office/drawing/2014/main" val="307384775"/>
                    </a:ext>
                  </a:extLst>
                </a:gridCol>
                <a:gridCol w="810791">
                  <a:extLst>
                    <a:ext uri="{9D8B030D-6E8A-4147-A177-3AD203B41FA5}">
                      <a16:colId xmlns:a16="http://schemas.microsoft.com/office/drawing/2014/main" val="3314211716"/>
                    </a:ext>
                  </a:extLst>
                </a:gridCol>
                <a:gridCol w="859619">
                  <a:extLst>
                    <a:ext uri="{9D8B030D-6E8A-4147-A177-3AD203B41FA5}">
                      <a16:colId xmlns:a16="http://schemas.microsoft.com/office/drawing/2014/main" val="4087266666"/>
                    </a:ext>
                  </a:extLst>
                </a:gridCol>
                <a:gridCol w="838506">
                  <a:extLst>
                    <a:ext uri="{9D8B030D-6E8A-4147-A177-3AD203B41FA5}">
                      <a16:colId xmlns:a16="http://schemas.microsoft.com/office/drawing/2014/main" val="22863665"/>
                    </a:ext>
                  </a:extLst>
                </a:gridCol>
              </a:tblGrid>
              <a:tr h="332871">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No. of Cookies</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20</a:t>
                      </a:r>
                    </a:p>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364468"/>
                  </a:ext>
                </a:extLst>
              </a:tr>
              <a:tr h="1170040">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Cocoa Powder</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40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80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lnSpc>
                          <a:spcPct val="114999"/>
                        </a:lnSpc>
                        <a:spcBef>
                          <a:spcPts val="400"/>
                        </a:spcBef>
                        <a:spcAft>
                          <a:spcPts val="400"/>
                        </a:spcAft>
                        <a:buNone/>
                      </a:pPr>
                      <a:r>
                        <a:rPr lang="en-GB" sz="2400" b="0" i="0" u="none" strike="noStrike" noProof="0" dirty="0">
                          <a:effectLst/>
                          <a:latin typeface="Arial" panose="020B0604020202020204" pitchFamily="34" charset="0"/>
                          <a:cs typeface="Arial" panose="020B0604020202020204" pitchFamily="34" charset="0"/>
                        </a:rPr>
                        <a:t>85 g</a:t>
                      </a:r>
                      <a:endParaRPr lang="en-US" dirty="0">
                        <a:latin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3031916"/>
                  </a:ext>
                </a:extLst>
              </a:tr>
            </a:tbl>
          </a:graphicData>
        </a:graphic>
      </p:graphicFrame>
      <p:sp>
        <p:nvSpPr>
          <p:cNvPr id="20" name="Arrow: Curved Up 19">
            <a:extLst>
              <a:ext uri="{FF2B5EF4-FFF2-40B4-BE49-F238E27FC236}">
                <a16:creationId xmlns:a16="http://schemas.microsoft.com/office/drawing/2014/main" id="{F16A3046-78F4-D3B7-77A6-9EC7CFFB4CDC}"/>
              </a:ext>
            </a:extLst>
          </p:cNvPr>
          <p:cNvSpPr/>
          <p:nvPr/>
        </p:nvSpPr>
        <p:spPr>
          <a:xfrm>
            <a:off x="5343293" y="3848047"/>
            <a:ext cx="864219"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solidFill>
                <a:srgbClr val="00B050"/>
              </a:solidFill>
              <a:highlight>
                <a:srgbClr val="00FF00"/>
              </a:highlight>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72861505-EC99-2680-ECA1-E62DDD51AB32}"/>
              </a:ext>
            </a:extLst>
          </p:cNvPr>
          <p:cNvSpPr txBox="1"/>
          <p:nvPr/>
        </p:nvSpPr>
        <p:spPr>
          <a:xfrm>
            <a:off x="5198998" y="4007727"/>
            <a:ext cx="79916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solidFill>
                <a:srgbClr val="375623"/>
              </a:solidFill>
              <a:latin typeface="Arial" panose="020B0604020202020204" pitchFamily="34" charset="0"/>
              <a:cs typeface="Arial" panose="020B0604020202020204" pitchFamily="34" charset="0"/>
            </a:endParaRPr>
          </a:p>
        </p:txBody>
      </p:sp>
      <p:sp>
        <p:nvSpPr>
          <p:cNvPr id="26" name="Arrow: Curved Up 25">
            <a:extLst>
              <a:ext uri="{FF2B5EF4-FFF2-40B4-BE49-F238E27FC236}">
                <a16:creationId xmlns:a16="http://schemas.microsoft.com/office/drawing/2014/main" id="{102D4D7E-20BF-FFFF-8961-9207053ECF3B}"/>
              </a:ext>
            </a:extLst>
          </p:cNvPr>
          <p:cNvSpPr/>
          <p:nvPr/>
        </p:nvSpPr>
        <p:spPr>
          <a:xfrm>
            <a:off x="5257204" y="4846046"/>
            <a:ext cx="864219"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2" name="Arrow: Curved Up 1">
            <a:extLst>
              <a:ext uri="{FF2B5EF4-FFF2-40B4-BE49-F238E27FC236}">
                <a16:creationId xmlns:a16="http://schemas.microsoft.com/office/drawing/2014/main" id="{AFAFFD52-C85C-2B4F-EA58-6EA0B6798965}"/>
              </a:ext>
            </a:extLst>
          </p:cNvPr>
          <p:cNvSpPr/>
          <p:nvPr/>
        </p:nvSpPr>
        <p:spPr>
          <a:xfrm rot="5280000">
            <a:off x="4346072" y="1684304"/>
            <a:ext cx="947852" cy="223023"/>
          </a:xfrm>
          <a:prstGeom prst="curvedUp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2E880B1D-3546-6EBC-315F-B3F965EF2594}"/>
              </a:ext>
            </a:extLst>
          </p:cNvPr>
          <p:cNvSpPr txBox="1"/>
          <p:nvPr/>
        </p:nvSpPr>
        <p:spPr>
          <a:xfrm>
            <a:off x="4122528" y="1736504"/>
            <a:ext cx="659780" cy="369332"/>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solidFill>
                  <a:srgbClr val="FF0000"/>
                </a:solidFill>
                <a:latin typeface="Arial" panose="020B0604020202020204" pitchFamily="34" charset="0"/>
                <a:cs typeface="Arial" panose="020B0604020202020204" pitchFamily="34" charset="0"/>
              </a:rPr>
              <a:t>+ 30</a:t>
            </a:r>
          </a:p>
        </p:txBody>
      </p:sp>
      <p:sp>
        <p:nvSpPr>
          <p:cNvPr id="11" name="TextBox 10">
            <a:extLst>
              <a:ext uri="{FF2B5EF4-FFF2-40B4-BE49-F238E27FC236}">
                <a16:creationId xmlns:a16="http://schemas.microsoft.com/office/drawing/2014/main" id="{A59D8BB4-8D72-8A72-B6C7-722F2AB9E447}"/>
              </a:ext>
            </a:extLst>
          </p:cNvPr>
          <p:cNvSpPr txBox="1">
            <a:spLocks/>
          </p:cNvSpPr>
          <p:nvPr/>
        </p:nvSpPr>
        <p:spPr>
          <a:xfrm>
            <a:off x="10134108" y="1902719"/>
            <a:ext cx="1708801"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0070C0"/>
                </a:solidFill>
                <a:effectLst/>
                <a:uLnTx/>
                <a:uFillTx/>
                <a:latin typeface="Arial" panose="020B0604020202020204" pitchFamily="34" charset="0"/>
                <a:cs typeface="Arial" panose="020B0604020202020204" pitchFamily="34" charset="0"/>
              </a:rPr>
              <a:t>False</a:t>
            </a:r>
          </a:p>
        </p:txBody>
      </p:sp>
      <p:sp>
        <p:nvSpPr>
          <p:cNvPr id="15" name="TextBox 14">
            <a:extLst>
              <a:ext uri="{FF2B5EF4-FFF2-40B4-BE49-F238E27FC236}">
                <a16:creationId xmlns:a16="http://schemas.microsoft.com/office/drawing/2014/main" id="{711B6770-627A-B761-86C0-15C825FA43AE}"/>
              </a:ext>
            </a:extLst>
          </p:cNvPr>
          <p:cNvSpPr txBox="1"/>
          <p:nvPr/>
        </p:nvSpPr>
        <p:spPr>
          <a:xfrm>
            <a:off x="10194072" y="3848047"/>
            <a:ext cx="1591152"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4000" b="1" dirty="0">
                <a:solidFill>
                  <a:srgbClr val="0070C0"/>
                </a:solidFill>
                <a:latin typeface="Arial" panose="020B0604020202020204" pitchFamily="34" charset="0"/>
                <a:cs typeface="Arial" panose="020B0604020202020204" pitchFamily="34" charset="0"/>
              </a:rPr>
              <a:t>False</a:t>
            </a:r>
          </a:p>
        </p:txBody>
      </p:sp>
      <p:sp>
        <p:nvSpPr>
          <p:cNvPr id="10" name="TextBox 9">
            <a:extLst>
              <a:ext uri="{FF2B5EF4-FFF2-40B4-BE49-F238E27FC236}">
                <a16:creationId xmlns:a16="http://schemas.microsoft.com/office/drawing/2014/main" id="{A7A5EF44-8CCC-3931-430A-5687A726D34C}"/>
              </a:ext>
            </a:extLst>
          </p:cNvPr>
          <p:cNvSpPr txBox="1"/>
          <p:nvPr/>
        </p:nvSpPr>
        <p:spPr>
          <a:xfrm>
            <a:off x="5338419" y="4086556"/>
            <a:ext cx="79916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solidFill>
                  <a:srgbClr val="FF0000"/>
                </a:solidFill>
                <a:latin typeface="Arial" panose="020B0604020202020204" pitchFamily="34" charset="0"/>
                <a:cs typeface="Arial" panose="020B0604020202020204" pitchFamily="34" charset="0"/>
              </a:rPr>
              <a:t>×2</a:t>
            </a:r>
            <a:r>
              <a:rPr lang="en-US" dirty="0">
                <a:solidFill>
                  <a:srgbClr val="375623"/>
                </a:solidFill>
                <a:latin typeface="Arial" panose="020B0604020202020204" pitchFamily="34" charset="0"/>
                <a:cs typeface="Arial" panose="020B0604020202020204" pitchFamily="34" charset="0"/>
              </a:rPr>
              <a:t> </a:t>
            </a:r>
          </a:p>
        </p:txBody>
      </p:sp>
      <p:sp>
        <p:nvSpPr>
          <p:cNvPr id="16" name="TextBox 15">
            <a:extLst>
              <a:ext uri="{FF2B5EF4-FFF2-40B4-BE49-F238E27FC236}">
                <a16:creationId xmlns:a16="http://schemas.microsoft.com/office/drawing/2014/main" id="{2D4CB9D6-62DE-B248-1970-8F6D69ACC2EA}"/>
              </a:ext>
            </a:extLst>
          </p:cNvPr>
          <p:cNvSpPr txBox="1"/>
          <p:nvPr/>
        </p:nvSpPr>
        <p:spPr>
          <a:xfrm>
            <a:off x="5280909" y="5073488"/>
            <a:ext cx="79916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solidFill>
                  <a:srgbClr val="FF0000"/>
                </a:solidFill>
                <a:latin typeface="Arial" panose="020B0604020202020204" pitchFamily="34" charset="0"/>
                <a:cs typeface="Arial" panose="020B0604020202020204" pitchFamily="34" charset="0"/>
              </a:rPr>
              <a:t>×2 </a:t>
            </a:r>
            <a:endParaRPr lang="en-US" dirty="0">
              <a:solidFill>
                <a:srgbClr val="375623"/>
              </a:solidFill>
              <a:latin typeface="Arial" panose="020B0604020202020204" pitchFamily="34" charset="0"/>
              <a:cs typeface="Arial" panose="020B0604020202020204" pitchFamily="34" charset="0"/>
            </a:endParaRPr>
          </a:p>
        </p:txBody>
      </p:sp>
      <p:sp>
        <p:nvSpPr>
          <p:cNvPr id="17" name="Arrow: Curved Up 16">
            <a:extLst>
              <a:ext uri="{FF2B5EF4-FFF2-40B4-BE49-F238E27FC236}">
                <a16:creationId xmlns:a16="http://schemas.microsoft.com/office/drawing/2014/main" id="{A15A652B-2D5D-C8E7-2F00-43C48166C293}"/>
              </a:ext>
            </a:extLst>
          </p:cNvPr>
          <p:cNvSpPr/>
          <p:nvPr/>
        </p:nvSpPr>
        <p:spPr>
          <a:xfrm>
            <a:off x="6378636" y="4846045"/>
            <a:ext cx="677315"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2920FCA2-2ECD-B052-4B70-774D74D1A329}"/>
              </a:ext>
            </a:extLst>
          </p:cNvPr>
          <p:cNvSpPr txBox="1"/>
          <p:nvPr/>
        </p:nvSpPr>
        <p:spPr>
          <a:xfrm>
            <a:off x="6392470" y="4102400"/>
            <a:ext cx="698500" cy="369332"/>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solidFill>
                  <a:srgbClr val="FF0000"/>
                </a:solidFill>
                <a:latin typeface="Arial" panose="020B0604020202020204" pitchFamily="34" charset="0"/>
                <a:cs typeface="Arial" panose="020B0604020202020204" pitchFamily="34" charset="0"/>
              </a:rPr>
              <a:t>+ 5</a:t>
            </a:r>
          </a:p>
        </p:txBody>
      </p:sp>
      <p:sp>
        <p:nvSpPr>
          <p:cNvPr id="13" name="TextBox 12">
            <a:extLst>
              <a:ext uri="{FF2B5EF4-FFF2-40B4-BE49-F238E27FC236}">
                <a16:creationId xmlns:a16="http://schemas.microsoft.com/office/drawing/2014/main" id="{1B4A986E-770A-D006-813E-2882CEBA4908}"/>
              </a:ext>
            </a:extLst>
          </p:cNvPr>
          <p:cNvSpPr txBox="1"/>
          <p:nvPr/>
        </p:nvSpPr>
        <p:spPr>
          <a:xfrm>
            <a:off x="6400154" y="5130996"/>
            <a:ext cx="79916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solidFill>
                  <a:srgbClr val="FF0000"/>
                </a:solidFill>
                <a:latin typeface="Arial" panose="020B0604020202020204" pitchFamily="34" charset="0"/>
                <a:cs typeface="Arial" panose="020B0604020202020204" pitchFamily="34" charset="0"/>
              </a:rPr>
              <a:t>+ 5 </a:t>
            </a:r>
          </a:p>
        </p:txBody>
      </p:sp>
      <p:sp>
        <p:nvSpPr>
          <p:cNvPr id="21" name="Arrow: Curved Up 20">
            <a:extLst>
              <a:ext uri="{FF2B5EF4-FFF2-40B4-BE49-F238E27FC236}">
                <a16:creationId xmlns:a16="http://schemas.microsoft.com/office/drawing/2014/main" id="{0B3AEB92-0414-0561-AF9C-7373EF21BFFD}"/>
              </a:ext>
            </a:extLst>
          </p:cNvPr>
          <p:cNvSpPr/>
          <p:nvPr/>
        </p:nvSpPr>
        <p:spPr>
          <a:xfrm>
            <a:off x="6358334" y="3827918"/>
            <a:ext cx="691691"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solidFill>
                <a:srgbClr val="00B050"/>
              </a:solidFill>
              <a:highlight>
                <a:srgbClr val="00FF00"/>
              </a:highlight>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8781972F-B18C-59A3-D7AA-168C723AC1E0}"/>
              </a:ext>
            </a:extLst>
          </p:cNvPr>
          <p:cNvSpPr txBox="1"/>
          <p:nvPr/>
        </p:nvSpPr>
        <p:spPr>
          <a:xfrm>
            <a:off x="6844744" y="1707749"/>
            <a:ext cx="659780" cy="369332"/>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solidFill>
                  <a:srgbClr val="FF0000"/>
                </a:solidFill>
                <a:latin typeface="Arial" panose="020B0604020202020204" pitchFamily="34" charset="0"/>
                <a:cs typeface="Arial" panose="020B0604020202020204" pitchFamily="34" charset="0"/>
              </a:rPr>
              <a:t>+ 30</a:t>
            </a:r>
          </a:p>
        </p:txBody>
      </p:sp>
      <p:sp>
        <p:nvSpPr>
          <p:cNvPr id="25" name="Arrow: Curved Left 24">
            <a:extLst>
              <a:ext uri="{FF2B5EF4-FFF2-40B4-BE49-F238E27FC236}">
                <a16:creationId xmlns:a16="http://schemas.microsoft.com/office/drawing/2014/main" id="{2A0EDBD1-ED3E-CDDA-0735-F98748FCE388}"/>
              </a:ext>
            </a:extLst>
          </p:cNvPr>
          <p:cNvSpPr/>
          <p:nvPr/>
        </p:nvSpPr>
        <p:spPr>
          <a:xfrm>
            <a:off x="6595743" y="1328551"/>
            <a:ext cx="258792" cy="963283"/>
          </a:xfrm>
          <a:prstGeom prst="curvedLeft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latin typeface="Arial" panose="020B0604020202020204" pitchFamily="34" charset="0"/>
              <a:cs typeface="Arial" panose="020B0604020202020204" pitchFamily="34" charset="0"/>
            </a:endParaRPr>
          </a:p>
        </p:txBody>
      </p:sp>
      <p:grpSp>
        <p:nvGrpSpPr>
          <p:cNvPr id="27" name="Group 26" descr="Worksheet available icon">
            <a:extLst>
              <a:ext uri="{FF2B5EF4-FFF2-40B4-BE49-F238E27FC236}">
                <a16:creationId xmlns:a16="http://schemas.microsoft.com/office/drawing/2014/main" id="{E3C937F6-5C75-4A17-AAB3-DF85AAA44326}"/>
              </a:ext>
            </a:extLst>
          </p:cNvPr>
          <p:cNvGrpSpPr/>
          <p:nvPr/>
        </p:nvGrpSpPr>
        <p:grpSpPr>
          <a:xfrm>
            <a:off x="9495879" y="211521"/>
            <a:ext cx="2102384" cy="753403"/>
            <a:chOff x="9495879" y="211521"/>
            <a:chExt cx="2102384" cy="753403"/>
          </a:xfrm>
        </p:grpSpPr>
        <p:pic>
          <p:nvPicPr>
            <p:cNvPr id="28" name="Graphic 6" descr="Document">
              <a:extLst>
                <a:ext uri="{FF2B5EF4-FFF2-40B4-BE49-F238E27FC236}">
                  <a16:creationId xmlns:a16="http://schemas.microsoft.com/office/drawing/2014/main" id="{4100F262-CEBD-4558-9259-CCD271C8C6F8}"/>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29" name="TextBox 28">
              <a:extLst>
                <a:ext uri="{FF2B5EF4-FFF2-40B4-BE49-F238E27FC236}">
                  <a16:creationId xmlns:a16="http://schemas.microsoft.com/office/drawing/2014/main" id="{AD882B21-8824-42CF-A610-741181B39427}"/>
                </a:ext>
              </a:extLst>
            </p:cNvPr>
            <p:cNvSpPr txBox="1"/>
            <p:nvPr/>
          </p:nvSpPr>
          <p:spPr>
            <a:xfrm>
              <a:off x="9495879" y="228785"/>
              <a:ext cx="2091590" cy="707886"/>
            </a:xfrm>
            <a:prstGeom prst="rect">
              <a:avLst/>
            </a:prstGeom>
            <a:noFill/>
            <a:ln w="38100">
              <a:solidFill>
                <a:schemeClr val="accent1"/>
              </a:solidFill>
            </a:ln>
          </p:spPr>
          <p:txBody>
            <a:bodyPr wrap="square" lIns="91440" tIns="45720" rIns="91440" bIns="45720" rtlCol="0" anchor="t">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Tree>
    <p:extLst>
      <p:ext uri="{BB962C8B-B14F-4D97-AF65-F5344CB8AC3E}">
        <p14:creationId xmlns:p14="http://schemas.microsoft.com/office/powerpoint/2010/main" val="37670147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16</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TextBox 13">
            <a:extLst>
              <a:ext uri="{FF2B5EF4-FFF2-40B4-BE49-F238E27FC236}">
                <a16:creationId xmlns:a16="http://schemas.microsoft.com/office/drawing/2014/main" id="{0F82D19D-1FB9-47B5-A87D-36C07F3B87C2}"/>
              </a:ext>
            </a:extLst>
          </p:cNvPr>
          <p:cNvSpPr txBox="1"/>
          <p:nvPr/>
        </p:nvSpPr>
        <p:spPr>
          <a:xfrm>
            <a:off x="-3815" y="112166"/>
            <a:ext cx="4302720" cy="461665"/>
          </a:xfrm>
          <a:prstGeom prst="rect">
            <a:avLst/>
          </a:prstGeom>
          <a:noFill/>
          <a:ln>
            <a:noFill/>
          </a:ln>
          <a:effectLst/>
        </p:spPr>
        <p:txBody>
          <a:bodyPr wrap="square" lIns="91440" tIns="45720" rIns="91440" bIns="45720" rtlCol="0" anchor="t">
            <a:spAutoFit/>
          </a:bodyPr>
          <a:lstStyle/>
          <a:p>
            <a:r>
              <a:rPr lang="en-GB" sz="2400" b="1" dirty="0">
                <a:solidFill>
                  <a:schemeClr val="bg1"/>
                </a:solidFill>
                <a:latin typeface="Arial" panose="020B0604020202020204" pitchFamily="34" charset="0"/>
                <a:cs typeface="Arial" panose="020B0604020202020204" pitchFamily="34" charset="0"/>
              </a:rPr>
              <a:t>REVIEW</a:t>
            </a:r>
          </a:p>
        </p:txBody>
      </p:sp>
      <p:sp>
        <p:nvSpPr>
          <p:cNvPr id="6" name="Title 1">
            <a:extLst>
              <a:ext uri="{FF2B5EF4-FFF2-40B4-BE49-F238E27FC236}">
                <a16:creationId xmlns:a16="http://schemas.microsoft.com/office/drawing/2014/main" id="{9086ACA7-8D4B-3312-7752-789C630C1BFF}"/>
              </a:ext>
            </a:extLst>
          </p:cNvPr>
          <p:cNvSpPr txBox="1">
            <a:spLocks noGrp="1"/>
          </p:cNvSpPr>
          <p:nvPr>
            <p:ph type="title" idx="4294967295"/>
          </p:nvPr>
        </p:nvSpPr>
        <p:spPr>
          <a:xfrm>
            <a:off x="4636410" y="-17231"/>
            <a:ext cx="3966085" cy="1031424"/>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a:ea typeface="+mj-ea"/>
                <a:cs typeface="Arial"/>
              </a:rPr>
              <a:t>True or false?</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graphicFrame>
        <p:nvGraphicFramePr>
          <p:cNvPr id="3" name="Table 2">
            <a:extLst>
              <a:ext uri="{FF2B5EF4-FFF2-40B4-BE49-F238E27FC236}">
                <a16:creationId xmlns:a16="http://schemas.microsoft.com/office/drawing/2014/main" id="{3EA177EE-EA14-43CB-6403-A4E5C3B01570}"/>
              </a:ext>
            </a:extLst>
          </p:cNvPr>
          <p:cNvGraphicFramePr>
            <a:graphicFrameLocks noGrp="1"/>
          </p:cNvGraphicFramePr>
          <p:nvPr>
            <p:extLst>
              <p:ext uri="{D42A27DB-BD31-4B8C-83A1-F6EECF244321}">
                <p14:modId xmlns:p14="http://schemas.microsoft.com/office/powerpoint/2010/main" val="572732951"/>
              </p:ext>
            </p:extLst>
          </p:nvPr>
        </p:nvGraphicFramePr>
        <p:xfrm>
          <a:off x="2756170" y="1300044"/>
          <a:ext cx="7100056" cy="2077074"/>
        </p:xfrm>
        <a:graphic>
          <a:graphicData uri="http://schemas.openxmlformats.org/drawingml/2006/table">
            <a:tbl>
              <a:tblPr firstRow="1" firstCol="1" bandRow="1"/>
              <a:tblGrid>
                <a:gridCol w="1972501">
                  <a:extLst>
                    <a:ext uri="{9D8B030D-6E8A-4147-A177-3AD203B41FA5}">
                      <a16:colId xmlns:a16="http://schemas.microsoft.com/office/drawing/2014/main" val="506151735"/>
                    </a:ext>
                  </a:extLst>
                </a:gridCol>
                <a:gridCol w="1069247">
                  <a:extLst>
                    <a:ext uri="{9D8B030D-6E8A-4147-A177-3AD203B41FA5}">
                      <a16:colId xmlns:a16="http://schemas.microsoft.com/office/drawing/2014/main" val="1073348637"/>
                    </a:ext>
                  </a:extLst>
                </a:gridCol>
                <a:gridCol w="806823">
                  <a:extLst>
                    <a:ext uri="{9D8B030D-6E8A-4147-A177-3AD203B41FA5}">
                      <a16:colId xmlns:a16="http://schemas.microsoft.com/office/drawing/2014/main" val="1874415336"/>
                    </a:ext>
                  </a:extLst>
                </a:gridCol>
                <a:gridCol w="742569">
                  <a:extLst>
                    <a:ext uri="{9D8B030D-6E8A-4147-A177-3AD203B41FA5}">
                      <a16:colId xmlns:a16="http://schemas.microsoft.com/office/drawing/2014/main" val="307384775"/>
                    </a:ext>
                  </a:extLst>
                </a:gridCol>
                <a:gridCol w="810791">
                  <a:extLst>
                    <a:ext uri="{9D8B030D-6E8A-4147-A177-3AD203B41FA5}">
                      <a16:colId xmlns:a16="http://schemas.microsoft.com/office/drawing/2014/main" val="3314211716"/>
                    </a:ext>
                  </a:extLst>
                </a:gridCol>
                <a:gridCol w="859619">
                  <a:extLst>
                    <a:ext uri="{9D8B030D-6E8A-4147-A177-3AD203B41FA5}">
                      <a16:colId xmlns:a16="http://schemas.microsoft.com/office/drawing/2014/main" val="4087266666"/>
                    </a:ext>
                  </a:extLst>
                </a:gridCol>
                <a:gridCol w="838506">
                  <a:extLst>
                    <a:ext uri="{9D8B030D-6E8A-4147-A177-3AD203B41FA5}">
                      <a16:colId xmlns:a16="http://schemas.microsoft.com/office/drawing/2014/main" val="22863665"/>
                    </a:ext>
                  </a:extLst>
                </a:gridCol>
              </a:tblGrid>
              <a:tr h="0">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No. o</a:t>
                      </a:r>
                      <a:r>
                        <a:rPr lang="en-GB" sz="2400" kern="1200" dirty="0">
                          <a:solidFill>
                            <a:srgbClr val="404040"/>
                          </a:solidFill>
                          <a:effectLst/>
                          <a:latin typeface="Arial" panose="020B0604020202020204" pitchFamily="34" charset="0"/>
                          <a:ea typeface="Arial" panose="020B0604020202020204" pitchFamily="34" charset="0"/>
                          <a:cs typeface="Arial" panose="020B0604020202020204" pitchFamily="34" charset="0"/>
                        </a:rPr>
                        <a:t>f Cooki</a:t>
                      </a: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es</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12</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6</a:t>
                      </a:r>
                    </a:p>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364468"/>
                  </a:ext>
                </a:extLst>
              </a:tr>
              <a:tr h="1170040">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Cocoa powder</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60 g</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30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3031916"/>
                  </a:ext>
                </a:extLst>
              </a:tr>
            </a:tbl>
          </a:graphicData>
        </a:graphic>
      </p:graphicFrame>
      <p:sp>
        <p:nvSpPr>
          <p:cNvPr id="5" name="TextBox 4">
            <a:extLst>
              <a:ext uri="{FF2B5EF4-FFF2-40B4-BE49-F238E27FC236}">
                <a16:creationId xmlns:a16="http://schemas.microsoft.com/office/drawing/2014/main" id="{DAC1631C-8B4F-4F19-A521-7A8BD08CF9CB}"/>
              </a:ext>
            </a:extLst>
          </p:cNvPr>
          <p:cNvSpPr txBox="1"/>
          <p:nvPr/>
        </p:nvSpPr>
        <p:spPr>
          <a:xfrm>
            <a:off x="509180" y="5791727"/>
            <a:ext cx="11105646" cy="523220"/>
          </a:xfrm>
          <a:prstGeom prst="rect">
            <a:avLst/>
          </a:prstGeom>
          <a:noFill/>
        </p:spPr>
        <p:txBody>
          <a:bodyPr wrap="square" rtlCol="0">
            <a:spAutoFit/>
          </a:bodyPr>
          <a:lstStyle/>
          <a:p>
            <a:r>
              <a:rPr lang="en-GB" sz="2800" dirty="0">
                <a:solidFill>
                  <a:srgbClr val="FF0000"/>
                </a:solidFill>
                <a:latin typeface="Arial" panose="020B0604020202020204" pitchFamily="34" charset="0"/>
                <a:cs typeface="Arial" panose="020B0604020202020204" pitchFamily="34" charset="0"/>
              </a:rPr>
              <a:t>Ratio tables work both vertically and horizontally – multiplicatively!</a:t>
            </a:r>
          </a:p>
        </p:txBody>
      </p:sp>
      <p:graphicFrame>
        <p:nvGraphicFramePr>
          <p:cNvPr id="9" name="Table 8">
            <a:extLst>
              <a:ext uri="{FF2B5EF4-FFF2-40B4-BE49-F238E27FC236}">
                <a16:creationId xmlns:a16="http://schemas.microsoft.com/office/drawing/2014/main" id="{B72FE291-2341-4977-96B8-5E299847A585}"/>
              </a:ext>
            </a:extLst>
          </p:cNvPr>
          <p:cNvGraphicFramePr>
            <a:graphicFrameLocks noGrp="1"/>
          </p:cNvGraphicFramePr>
          <p:nvPr>
            <p:extLst>
              <p:ext uri="{D42A27DB-BD31-4B8C-83A1-F6EECF244321}">
                <p14:modId xmlns:p14="http://schemas.microsoft.com/office/powerpoint/2010/main" val="749152185"/>
              </p:ext>
            </p:extLst>
          </p:nvPr>
        </p:nvGraphicFramePr>
        <p:xfrm>
          <a:off x="2756170" y="3500638"/>
          <a:ext cx="7100056" cy="2077074"/>
        </p:xfrm>
        <a:graphic>
          <a:graphicData uri="http://schemas.openxmlformats.org/drawingml/2006/table">
            <a:tbl>
              <a:tblPr firstRow="1" firstCol="1" bandRow="1"/>
              <a:tblGrid>
                <a:gridCol w="1972501">
                  <a:extLst>
                    <a:ext uri="{9D8B030D-6E8A-4147-A177-3AD203B41FA5}">
                      <a16:colId xmlns:a16="http://schemas.microsoft.com/office/drawing/2014/main" val="506151735"/>
                    </a:ext>
                  </a:extLst>
                </a:gridCol>
                <a:gridCol w="1069247">
                  <a:extLst>
                    <a:ext uri="{9D8B030D-6E8A-4147-A177-3AD203B41FA5}">
                      <a16:colId xmlns:a16="http://schemas.microsoft.com/office/drawing/2014/main" val="1073348637"/>
                    </a:ext>
                  </a:extLst>
                </a:gridCol>
                <a:gridCol w="806823">
                  <a:extLst>
                    <a:ext uri="{9D8B030D-6E8A-4147-A177-3AD203B41FA5}">
                      <a16:colId xmlns:a16="http://schemas.microsoft.com/office/drawing/2014/main" val="1874415336"/>
                    </a:ext>
                  </a:extLst>
                </a:gridCol>
                <a:gridCol w="742569">
                  <a:extLst>
                    <a:ext uri="{9D8B030D-6E8A-4147-A177-3AD203B41FA5}">
                      <a16:colId xmlns:a16="http://schemas.microsoft.com/office/drawing/2014/main" val="307384775"/>
                    </a:ext>
                  </a:extLst>
                </a:gridCol>
                <a:gridCol w="810791">
                  <a:extLst>
                    <a:ext uri="{9D8B030D-6E8A-4147-A177-3AD203B41FA5}">
                      <a16:colId xmlns:a16="http://schemas.microsoft.com/office/drawing/2014/main" val="3314211716"/>
                    </a:ext>
                  </a:extLst>
                </a:gridCol>
                <a:gridCol w="859619">
                  <a:extLst>
                    <a:ext uri="{9D8B030D-6E8A-4147-A177-3AD203B41FA5}">
                      <a16:colId xmlns:a16="http://schemas.microsoft.com/office/drawing/2014/main" val="4087266666"/>
                    </a:ext>
                  </a:extLst>
                </a:gridCol>
                <a:gridCol w="838506">
                  <a:extLst>
                    <a:ext uri="{9D8B030D-6E8A-4147-A177-3AD203B41FA5}">
                      <a16:colId xmlns:a16="http://schemas.microsoft.com/office/drawing/2014/main" val="22863665"/>
                    </a:ext>
                  </a:extLst>
                </a:gridCol>
              </a:tblGrid>
              <a:tr h="332871">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No. of Cookies</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12</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6</a:t>
                      </a:r>
                    </a:p>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endParaRPr lang="en-GB" sz="2400" dirty="0">
                        <a:solidFill>
                          <a:srgbClr val="404040"/>
                        </a:solidFill>
                        <a:effectLst/>
                        <a:latin typeface="Calibri"/>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364468"/>
                  </a:ext>
                </a:extLst>
              </a:tr>
              <a:tr h="1170040">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Cocoa powder</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60 g</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30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3031916"/>
                  </a:ext>
                </a:extLst>
              </a:tr>
            </a:tbl>
          </a:graphicData>
        </a:graphic>
      </p:graphicFrame>
      <p:sp>
        <p:nvSpPr>
          <p:cNvPr id="7" name="Arrow: Curved Left 6">
            <a:extLst>
              <a:ext uri="{FF2B5EF4-FFF2-40B4-BE49-F238E27FC236}">
                <a16:creationId xmlns:a16="http://schemas.microsoft.com/office/drawing/2014/main" id="{FCCFA0E7-90C0-9996-9628-5331F602BAB6}"/>
              </a:ext>
            </a:extLst>
          </p:cNvPr>
          <p:cNvSpPr/>
          <p:nvPr/>
        </p:nvSpPr>
        <p:spPr>
          <a:xfrm>
            <a:off x="5485541" y="1464908"/>
            <a:ext cx="234461" cy="879230"/>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798012E6-EE70-0EA8-C192-DBEA2997D65E}"/>
              </a:ext>
            </a:extLst>
          </p:cNvPr>
          <p:cNvSpPr txBox="1"/>
          <p:nvPr/>
        </p:nvSpPr>
        <p:spPr>
          <a:xfrm>
            <a:off x="5900063" y="1700951"/>
            <a:ext cx="51776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solidFill>
                  <a:srgbClr val="FF0000"/>
                </a:solidFill>
                <a:latin typeface="Arial" panose="020B0604020202020204" pitchFamily="34" charset="0"/>
                <a:cs typeface="Arial" panose="020B0604020202020204" pitchFamily="34" charset="0"/>
              </a:rPr>
              <a:t>×5</a:t>
            </a:r>
          </a:p>
        </p:txBody>
      </p:sp>
      <p:sp>
        <p:nvSpPr>
          <p:cNvPr id="13" name="Arrow: Curved Left 12">
            <a:extLst>
              <a:ext uri="{FF2B5EF4-FFF2-40B4-BE49-F238E27FC236}">
                <a16:creationId xmlns:a16="http://schemas.microsoft.com/office/drawing/2014/main" id="{63823792-7C4E-634A-7E07-E510F845E059}"/>
              </a:ext>
            </a:extLst>
          </p:cNvPr>
          <p:cNvSpPr/>
          <p:nvPr/>
        </p:nvSpPr>
        <p:spPr>
          <a:xfrm>
            <a:off x="6424102" y="1464908"/>
            <a:ext cx="234461" cy="879230"/>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0A37E269-6128-8451-3679-A2FEE08A8729}"/>
              </a:ext>
            </a:extLst>
          </p:cNvPr>
          <p:cNvSpPr txBox="1"/>
          <p:nvPr/>
        </p:nvSpPr>
        <p:spPr>
          <a:xfrm>
            <a:off x="4965534" y="1700951"/>
            <a:ext cx="51776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solidFill>
                  <a:srgbClr val="FF0000"/>
                </a:solidFill>
                <a:latin typeface="Arial" panose="020B0604020202020204" pitchFamily="34" charset="0"/>
                <a:cs typeface="Arial" panose="020B0604020202020204" pitchFamily="34" charset="0"/>
              </a:rPr>
              <a:t>×5</a:t>
            </a:r>
          </a:p>
        </p:txBody>
      </p:sp>
      <p:sp>
        <p:nvSpPr>
          <p:cNvPr id="20" name="Arrow: Curved Up 19">
            <a:extLst>
              <a:ext uri="{FF2B5EF4-FFF2-40B4-BE49-F238E27FC236}">
                <a16:creationId xmlns:a16="http://schemas.microsoft.com/office/drawing/2014/main" id="{F16A3046-78F4-D3B7-77A6-9EC7CFFB4CDC}"/>
              </a:ext>
            </a:extLst>
          </p:cNvPr>
          <p:cNvSpPr/>
          <p:nvPr/>
        </p:nvSpPr>
        <p:spPr>
          <a:xfrm>
            <a:off x="5343293" y="3848047"/>
            <a:ext cx="864219"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solidFill>
                <a:srgbClr val="00B050"/>
              </a:solidFill>
              <a:highlight>
                <a:srgbClr val="00FF00"/>
              </a:highlight>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F11FC70D-7910-A2FD-0407-179E2EAF2E54}"/>
              </a:ext>
            </a:extLst>
          </p:cNvPr>
          <p:cNvSpPr txBox="1"/>
          <p:nvPr/>
        </p:nvSpPr>
        <p:spPr>
          <a:xfrm>
            <a:off x="5399049" y="5064511"/>
            <a:ext cx="56685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solidFill>
                  <a:srgbClr val="375623"/>
                </a:solidFill>
                <a:latin typeface="Arial" panose="020B0604020202020204" pitchFamily="34" charset="0"/>
                <a:cs typeface="Arial" panose="020B0604020202020204" pitchFamily="34" charset="0"/>
              </a:rPr>
              <a:t>÷2</a:t>
            </a:r>
          </a:p>
        </p:txBody>
      </p:sp>
      <p:sp>
        <p:nvSpPr>
          <p:cNvPr id="24" name="TextBox 23">
            <a:extLst>
              <a:ext uri="{FF2B5EF4-FFF2-40B4-BE49-F238E27FC236}">
                <a16:creationId xmlns:a16="http://schemas.microsoft.com/office/drawing/2014/main" id="{72861505-EC99-2680-ECA1-E62DDD51AB32}"/>
              </a:ext>
            </a:extLst>
          </p:cNvPr>
          <p:cNvSpPr txBox="1"/>
          <p:nvPr/>
        </p:nvSpPr>
        <p:spPr>
          <a:xfrm>
            <a:off x="5399049" y="3986560"/>
            <a:ext cx="56685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solidFill>
                  <a:srgbClr val="375623"/>
                </a:solidFill>
                <a:latin typeface="Arial" panose="020B0604020202020204" pitchFamily="34" charset="0"/>
                <a:cs typeface="Arial" panose="020B0604020202020204" pitchFamily="34" charset="0"/>
              </a:rPr>
              <a:t>÷2</a:t>
            </a:r>
          </a:p>
        </p:txBody>
      </p:sp>
      <p:sp>
        <p:nvSpPr>
          <p:cNvPr id="26" name="Arrow: Curved Up 25">
            <a:extLst>
              <a:ext uri="{FF2B5EF4-FFF2-40B4-BE49-F238E27FC236}">
                <a16:creationId xmlns:a16="http://schemas.microsoft.com/office/drawing/2014/main" id="{102D4D7E-20BF-FFFF-8961-9207053ECF3B}"/>
              </a:ext>
            </a:extLst>
          </p:cNvPr>
          <p:cNvSpPr/>
          <p:nvPr/>
        </p:nvSpPr>
        <p:spPr>
          <a:xfrm>
            <a:off x="5257204" y="4846046"/>
            <a:ext cx="864219"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C4A76578-8E80-83DE-1D32-E980E8B6614B}"/>
              </a:ext>
            </a:extLst>
          </p:cNvPr>
          <p:cNvSpPr txBox="1"/>
          <p:nvPr/>
        </p:nvSpPr>
        <p:spPr>
          <a:xfrm>
            <a:off x="10253862" y="2264959"/>
            <a:ext cx="1356731"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4000" b="1" dirty="0">
                <a:solidFill>
                  <a:srgbClr val="0070C0"/>
                </a:solidFill>
                <a:latin typeface="Arial" panose="020B0604020202020204" pitchFamily="34" charset="0"/>
                <a:ea typeface="+mn-lt"/>
                <a:cs typeface="Arial" panose="020B0604020202020204" pitchFamily="34" charset="0"/>
              </a:rPr>
              <a:t>True</a:t>
            </a:r>
            <a:endParaRPr lang="en-US" sz="4000" dirty="0">
              <a:solidFill>
                <a:srgbClr val="0070C0"/>
              </a:solidFil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ACDE3D4F-A7A7-CB2B-49B8-92A84BE09AB5}"/>
              </a:ext>
            </a:extLst>
          </p:cNvPr>
          <p:cNvSpPr txBox="1"/>
          <p:nvPr/>
        </p:nvSpPr>
        <p:spPr>
          <a:xfrm>
            <a:off x="10253861" y="4263412"/>
            <a:ext cx="1356731"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4000" b="1" dirty="0">
                <a:solidFill>
                  <a:srgbClr val="0070C0"/>
                </a:solidFill>
                <a:latin typeface="Arial" panose="020B0604020202020204" pitchFamily="34" charset="0"/>
                <a:ea typeface="+mn-lt"/>
                <a:cs typeface="Arial" panose="020B0604020202020204" pitchFamily="34" charset="0"/>
              </a:rPr>
              <a:t>True</a:t>
            </a:r>
            <a:endParaRPr lang="en-US" sz="4000" dirty="0">
              <a:solidFill>
                <a:srgbClr val="0070C0"/>
              </a:solidFill>
              <a:latin typeface="Arial" panose="020B0604020202020204" pitchFamily="34" charset="0"/>
              <a:cs typeface="Arial" panose="020B0604020202020204" pitchFamily="34" charset="0"/>
            </a:endParaRPr>
          </a:p>
        </p:txBody>
      </p:sp>
      <p:grpSp>
        <p:nvGrpSpPr>
          <p:cNvPr id="21" name="Group 20" descr="Worksheet available icon">
            <a:extLst>
              <a:ext uri="{FF2B5EF4-FFF2-40B4-BE49-F238E27FC236}">
                <a16:creationId xmlns:a16="http://schemas.microsoft.com/office/drawing/2014/main" id="{E78949DF-FEB4-421D-921E-434C2A8A3434}"/>
              </a:ext>
            </a:extLst>
          </p:cNvPr>
          <p:cNvGrpSpPr/>
          <p:nvPr/>
        </p:nvGrpSpPr>
        <p:grpSpPr>
          <a:xfrm>
            <a:off x="9495879" y="211521"/>
            <a:ext cx="2102384" cy="753403"/>
            <a:chOff x="9495879" y="211521"/>
            <a:chExt cx="2102384" cy="753403"/>
          </a:xfrm>
        </p:grpSpPr>
        <p:pic>
          <p:nvPicPr>
            <p:cNvPr id="23" name="Graphic 6" descr="Document">
              <a:extLst>
                <a:ext uri="{FF2B5EF4-FFF2-40B4-BE49-F238E27FC236}">
                  <a16:creationId xmlns:a16="http://schemas.microsoft.com/office/drawing/2014/main" id="{464A8D36-4A39-4C86-99ED-B77BAA7ACED0}"/>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25" name="TextBox 24">
              <a:extLst>
                <a:ext uri="{FF2B5EF4-FFF2-40B4-BE49-F238E27FC236}">
                  <a16:creationId xmlns:a16="http://schemas.microsoft.com/office/drawing/2014/main" id="{CA3B6FF9-EED1-45CC-BE52-7036C0EDCF46}"/>
                </a:ext>
              </a:extLst>
            </p:cNvPr>
            <p:cNvSpPr txBox="1"/>
            <p:nvPr/>
          </p:nvSpPr>
          <p:spPr>
            <a:xfrm>
              <a:off x="9495879" y="228785"/>
              <a:ext cx="2091590" cy="707886"/>
            </a:xfrm>
            <a:prstGeom prst="rect">
              <a:avLst/>
            </a:prstGeom>
            <a:noFill/>
            <a:ln w="38100">
              <a:solidFill>
                <a:schemeClr val="accent1"/>
              </a:solidFill>
            </a:ln>
          </p:spPr>
          <p:txBody>
            <a:bodyPr wrap="square" lIns="91440" tIns="45720" rIns="91440" bIns="45720" rtlCol="0" anchor="t">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Tree>
    <p:extLst>
      <p:ext uri="{BB962C8B-B14F-4D97-AF65-F5344CB8AC3E}">
        <p14:creationId xmlns:p14="http://schemas.microsoft.com/office/powerpoint/2010/main" val="3068310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17</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TextBox 13">
            <a:extLst>
              <a:ext uri="{FF2B5EF4-FFF2-40B4-BE49-F238E27FC236}">
                <a16:creationId xmlns:a16="http://schemas.microsoft.com/office/drawing/2014/main" id="{0F82D19D-1FB9-47B5-A87D-36C07F3B87C2}"/>
              </a:ext>
            </a:extLst>
          </p:cNvPr>
          <p:cNvSpPr txBox="1"/>
          <p:nvPr/>
        </p:nvSpPr>
        <p:spPr>
          <a:xfrm>
            <a:off x="-3815" y="112166"/>
            <a:ext cx="4302720" cy="461665"/>
          </a:xfrm>
          <a:prstGeom prst="rect">
            <a:avLst/>
          </a:prstGeom>
          <a:noFill/>
          <a:ln>
            <a:noFill/>
          </a:ln>
          <a:effectLst/>
        </p:spPr>
        <p:txBody>
          <a:bodyPr wrap="square" lIns="91440" tIns="45720" rIns="91440" bIns="45720" rtlCol="0" anchor="t">
            <a:spAutoFit/>
          </a:bodyPr>
          <a:lstStyle/>
          <a:p>
            <a:r>
              <a:rPr lang="en-GB" sz="2400" b="1" dirty="0">
                <a:solidFill>
                  <a:schemeClr val="bg1"/>
                </a:solidFill>
                <a:latin typeface="Arial"/>
                <a:cs typeface="Arial"/>
              </a:rPr>
              <a:t> REVIEW</a:t>
            </a:r>
            <a:endParaRPr lang="en-GB" sz="2400" b="1" dirty="0">
              <a:solidFill>
                <a:schemeClr val="bg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9086ACA7-8D4B-3312-7752-789C630C1BFF}"/>
              </a:ext>
            </a:extLst>
          </p:cNvPr>
          <p:cNvSpPr txBox="1">
            <a:spLocks noGrp="1"/>
          </p:cNvSpPr>
          <p:nvPr>
            <p:ph type="title" idx="4294967295"/>
          </p:nvPr>
        </p:nvSpPr>
        <p:spPr>
          <a:xfrm>
            <a:off x="4636410" y="2060"/>
            <a:ext cx="6647553" cy="101213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a:ea typeface="+mj-ea"/>
                <a:cs typeface="Arial"/>
              </a:rPr>
              <a:t>Clarifying misconceptions</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graphicFrame>
        <p:nvGraphicFramePr>
          <p:cNvPr id="3" name="Table 2">
            <a:extLst>
              <a:ext uri="{FF2B5EF4-FFF2-40B4-BE49-F238E27FC236}">
                <a16:creationId xmlns:a16="http://schemas.microsoft.com/office/drawing/2014/main" id="{3EA177EE-EA14-43CB-6403-A4E5C3B01570}"/>
              </a:ext>
            </a:extLst>
          </p:cNvPr>
          <p:cNvGraphicFramePr>
            <a:graphicFrameLocks noGrp="1"/>
          </p:cNvGraphicFramePr>
          <p:nvPr>
            <p:extLst>
              <p:ext uri="{D42A27DB-BD31-4B8C-83A1-F6EECF244321}">
                <p14:modId xmlns:p14="http://schemas.microsoft.com/office/powerpoint/2010/main" val="1062943409"/>
              </p:ext>
            </p:extLst>
          </p:nvPr>
        </p:nvGraphicFramePr>
        <p:xfrm>
          <a:off x="1818324" y="1181666"/>
          <a:ext cx="6275927" cy="2077074"/>
        </p:xfrm>
        <a:graphic>
          <a:graphicData uri="http://schemas.openxmlformats.org/drawingml/2006/table">
            <a:tbl>
              <a:tblPr firstRow="1" firstCol="1" bandRow="1"/>
              <a:tblGrid>
                <a:gridCol w="1977030">
                  <a:extLst>
                    <a:ext uri="{9D8B030D-6E8A-4147-A177-3AD203B41FA5}">
                      <a16:colId xmlns:a16="http://schemas.microsoft.com/office/drawing/2014/main" val="506151735"/>
                    </a:ext>
                  </a:extLst>
                </a:gridCol>
                <a:gridCol w="1071702">
                  <a:extLst>
                    <a:ext uri="{9D8B030D-6E8A-4147-A177-3AD203B41FA5}">
                      <a16:colId xmlns:a16="http://schemas.microsoft.com/office/drawing/2014/main" val="1073348637"/>
                    </a:ext>
                  </a:extLst>
                </a:gridCol>
                <a:gridCol w="808675">
                  <a:extLst>
                    <a:ext uri="{9D8B030D-6E8A-4147-A177-3AD203B41FA5}">
                      <a16:colId xmlns:a16="http://schemas.microsoft.com/office/drawing/2014/main" val="1874415336"/>
                    </a:ext>
                  </a:extLst>
                </a:gridCol>
                <a:gridCol w="744274">
                  <a:extLst>
                    <a:ext uri="{9D8B030D-6E8A-4147-A177-3AD203B41FA5}">
                      <a16:colId xmlns:a16="http://schemas.microsoft.com/office/drawing/2014/main" val="307384775"/>
                    </a:ext>
                  </a:extLst>
                </a:gridCol>
                <a:gridCol w="812653">
                  <a:extLst>
                    <a:ext uri="{9D8B030D-6E8A-4147-A177-3AD203B41FA5}">
                      <a16:colId xmlns:a16="http://schemas.microsoft.com/office/drawing/2014/main" val="3314211716"/>
                    </a:ext>
                  </a:extLst>
                </a:gridCol>
                <a:gridCol w="861593">
                  <a:extLst>
                    <a:ext uri="{9D8B030D-6E8A-4147-A177-3AD203B41FA5}">
                      <a16:colId xmlns:a16="http://schemas.microsoft.com/office/drawing/2014/main" val="4087266666"/>
                    </a:ext>
                  </a:extLst>
                </a:gridCol>
              </a:tblGrid>
              <a:tr h="332871">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No. o</a:t>
                      </a:r>
                      <a:r>
                        <a:rPr lang="en-GB" sz="2400" kern="1200" dirty="0">
                          <a:solidFill>
                            <a:srgbClr val="404040"/>
                          </a:solidFill>
                          <a:effectLst/>
                          <a:latin typeface="Arial" panose="020B0604020202020204" pitchFamily="34" charset="0"/>
                          <a:ea typeface="Arial" panose="020B0604020202020204" pitchFamily="34" charset="0"/>
                          <a:cs typeface="Arial" panose="020B0604020202020204" pitchFamily="34" charset="0"/>
                        </a:rPr>
                        <a:t>f Cooki</a:t>
                      </a: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es</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12</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6</a:t>
                      </a:r>
                    </a:p>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364468"/>
                  </a:ext>
                </a:extLst>
              </a:tr>
              <a:tr h="1170040">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Cocoa powder</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60 g</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30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5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3031916"/>
                  </a:ext>
                </a:extLst>
              </a:tr>
            </a:tbl>
          </a:graphicData>
        </a:graphic>
      </p:graphicFrame>
      <p:sp>
        <p:nvSpPr>
          <p:cNvPr id="5" name="TextBox 4">
            <a:extLst>
              <a:ext uri="{FF2B5EF4-FFF2-40B4-BE49-F238E27FC236}">
                <a16:creationId xmlns:a16="http://schemas.microsoft.com/office/drawing/2014/main" id="{DAC1631C-8B4F-4F19-A521-7A8BD08CF9CB}"/>
              </a:ext>
            </a:extLst>
          </p:cNvPr>
          <p:cNvSpPr txBox="1"/>
          <p:nvPr/>
        </p:nvSpPr>
        <p:spPr>
          <a:xfrm>
            <a:off x="537935" y="5906746"/>
            <a:ext cx="11105646" cy="523220"/>
          </a:xfrm>
          <a:prstGeom prst="rect">
            <a:avLst/>
          </a:prstGeom>
          <a:noFill/>
        </p:spPr>
        <p:txBody>
          <a:bodyPr wrap="square" rtlCol="0">
            <a:spAutoFit/>
          </a:bodyPr>
          <a:lstStyle/>
          <a:p>
            <a:r>
              <a:rPr lang="en-GB" sz="2800" dirty="0">
                <a:solidFill>
                  <a:srgbClr val="FF0000"/>
                </a:solidFill>
                <a:latin typeface="Arial" panose="020B0604020202020204" pitchFamily="34" charset="0"/>
                <a:cs typeface="Arial" panose="020B0604020202020204" pitchFamily="34" charset="0"/>
              </a:rPr>
              <a:t>Ratio tables work both vertically and horizontally – multiplicatively!</a:t>
            </a:r>
          </a:p>
        </p:txBody>
      </p:sp>
      <p:graphicFrame>
        <p:nvGraphicFramePr>
          <p:cNvPr id="9" name="Table 8">
            <a:extLst>
              <a:ext uri="{FF2B5EF4-FFF2-40B4-BE49-F238E27FC236}">
                <a16:creationId xmlns:a16="http://schemas.microsoft.com/office/drawing/2014/main" id="{B72FE291-2341-4977-96B8-5E299847A585}"/>
              </a:ext>
            </a:extLst>
          </p:cNvPr>
          <p:cNvGraphicFramePr>
            <a:graphicFrameLocks noGrp="1"/>
          </p:cNvGraphicFramePr>
          <p:nvPr>
            <p:extLst>
              <p:ext uri="{D42A27DB-BD31-4B8C-83A1-F6EECF244321}">
                <p14:modId xmlns:p14="http://schemas.microsoft.com/office/powerpoint/2010/main" val="2300899876"/>
              </p:ext>
            </p:extLst>
          </p:nvPr>
        </p:nvGraphicFramePr>
        <p:xfrm>
          <a:off x="1832701" y="3476492"/>
          <a:ext cx="6261550" cy="2396098"/>
        </p:xfrm>
        <a:graphic>
          <a:graphicData uri="http://schemas.openxmlformats.org/drawingml/2006/table">
            <a:tbl>
              <a:tblPr firstRow="1" firstCol="1" bandRow="1"/>
              <a:tblGrid>
                <a:gridCol w="1972501">
                  <a:extLst>
                    <a:ext uri="{9D8B030D-6E8A-4147-A177-3AD203B41FA5}">
                      <a16:colId xmlns:a16="http://schemas.microsoft.com/office/drawing/2014/main" val="506151735"/>
                    </a:ext>
                  </a:extLst>
                </a:gridCol>
                <a:gridCol w="1069247">
                  <a:extLst>
                    <a:ext uri="{9D8B030D-6E8A-4147-A177-3AD203B41FA5}">
                      <a16:colId xmlns:a16="http://schemas.microsoft.com/office/drawing/2014/main" val="1073348637"/>
                    </a:ext>
                  </a:extLst>
                </a:gridCol>
                <a:gridCol w="806823">
                  <a:extLst>
                    <a:ext uri="{9D8B030D-6E8A-4147-A177-3AD203B41FA5}">
                      <a16:colId xmlns:a16="http://schemas.microsoft.com/office/drawing/2014/main" val="1874415336"/>
                    </a:ext>
                  </a:extLst>
                </a:gridCol>
                <a:gridCol w="742569">
                  <a:extLst>
                    <a:ext uri="{9D8B030D-6E8A-4147-A177-3AD203B41FA5}">
                      <a16:colId xmlns:a16="http://schemas.microsoft.com/office/drawing/2014/main" val="307384775"/>
                    </a:ext>
                  </a:extLst>
                </a:gridCol>
                <a:gridCol w="810791">
                  <a:extLst>
                    <a:ext uri="{9D8B030D-6E8A-4147-A177-3AD203B41FA5}">
                      <a16:colId xmlns:a16="http://schemas.microsoft.com/office/drawing/2014/main" val="3314211716"/>
                    </a:ext>
                  </a:extLst>
                </a:gridCol>
                <a:gridCol w="859619">
                  <a:extLst>
                    <a:ext uri="{9D8B030D-6E8A-4147-A177-3AD203B41FA5}">
                      <a16:colId xmlns:a16="http://schemas.microsoft.com/office/drawing/2014/main" val="4087266666"/>
                    </a:ext>
                  </a:extLst>
                </a:gridCol>
              </a:tblGrid>
              <a:tr h="332871">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No. of Cookies</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b="0" i="0" u="none" strike="noStrike" noProof="0" dirty="0">
                          <a:effectLst/>
                          <a:latin typeface="Arial" panose="020B0604020202020204" pitchFamily="34" charset="0"/>
                          <a:cs typeface="Arial" panose="020B0604020202020204" pitchFamily="34" charset="0"/>
                        </a:rPr>
                        <a:t>     12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6</a:t>
                      </a:r>
                    </a:p>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364468"/>
                  </a:ext>
                </a:extLst>
              </a:tr>
              <a:tr h="1170040">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Cocoa powder</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60 g</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30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3031916"/>
                  </a:ext>
                </a:extLst>
              </a:tr>
            </a:tbl>
          </a:graphicData>
        </a:graphic>
      </p:graphicFrame>
      <p:sp>
        <p:nvSpPr>
          <p:cNvPr id="8" name="TextBox 7">
            <a:extLst>
              <a:ext uri="{FF2B5EF4-FFF2-40B4-BE49-F238E27FC236}">
                <a16:creationId xmlns:a16="http://schemas.microsoft.com/office/drawing/2014/main" id="{90D8C2DF-775B-B7A3-88D8-4EEC4F49BB21}"/>
              </a:ext>
            </a:extLst>
          </p:cNvPr>
          <p:cNvSpPr txBox="1"/>
          <p:nvPr/>
        </p:nvSpPr>
        <p:spPr>
          <a:xfrm>
            <a:off x="8479692" y="1191846"/>
            <a:ext cx="26669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Arial" panose="020B0604020202020204" pitchFamily="34" charset="0"/>
                <a:cs typeface="Arial" panose="020B0604020202020204" pitchFamily="34" charset="0"/>
              </a:rPr>
              <a:t>Finding the multiplier:</a:t>
            </a:r>
          </a:p>
        </p:txBody>
      </p:sp>
      <p:sp>
        <p:nvSpPr>
          <p:cNvPr id="10" name="TextBox 9">
            <a:extLst>
              <a:ext uri="{FF2B5EF4-FFF2-40B4-BE49-F238E27FC236}">
                <a16:creationId xmlns:a16="http://schemas.microsoft.com/office/drawing/2014/main" id="{37B99E43-5CCE-469C-8F7B-A2A33C198DB2}"/>
              </a:ext>
            </a:extLst>
          </p:cNvPr>
          <p:cNvSpPr txBox="1"/>
          <p:nvPr/>
        </p:nvSpPr>
        <p:spPr>
          <a:xfrm>
            <a:off x="8548076" y="1758461"/>
            <a:ext cx="254000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solidFill>
                  <a:srgbClr val="FF0000"/>
                </a:solidFill>
                <a:latin typeface="Arial" panose="020B0604020202020204" pitchFamily="34" charset="0"/>
                <a:cs typeface="Arial" panose="020B0604020202020204" pitchFamily="34" charset="0"/>
              </a:rPr>
              <a:t>60 ÷ 12 = 5</a:t>
            </a:r>
          </a:p>
        </p:txBody>
      </p:sp>
      <p:sp>
        <p:nvSpPr>
          <p:cNvPr id="11" name="TextBox 10">
            <a:extLst>
              <a:ext uri="{FF2B5EF4-FFF2-40B4-BE49-F238E27FC236}">
                <a16:creationId xmlns:a16="http://schemas.microsoft.com/office/drawing/2014/main" id="{14081BCD-E195-A8E2-5D3A-A5BF66D67D42}"/>
              </a:ext>
            </a:extLst>
          </p:cNvPr>
          <p:cNvSpPr txBox="1"/>
          <p:nvPr/>
        </p:nvSpPr>
        <p:spPr>
          <a:xfrm>
            <a:off x="8548076" y="2334846"/>
            <a:ext cx="3516922"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Arial" panose="020B0604020202020204" pitchFamily="34" charset="0"/>
                <a:cs typeface="Arial" panose="020B0604020202020204" pitchFamily="34" charset="0"/>
              </a:rPr>
              <a:t>60 grams for 12 cookies, so 5 grams for a single cookie. </a:t>
            </a:r>
          </a:p>
        </p:txBody>
      </p:sp>
      <p:sp>
        <p:nvSpPr>
          <p:cNvPr id="13" name="TextBox 12">
            <a:extLst>
              <a:ext uri="{FF2B5EF4-FFF2-40B4-BE49-F238E27FC236}">
                <a16:creationId xmlns:a16="http://schemas.microsoft.com/office/drawing/2014/main" id="{AA484B68-A812-A24F-A486-D6E3A424DFAD}"/>
              </a:ext>
            </a:extLst>
          </p:cNvPr>
          <p:cNvSpPr txBox="1"/>
          <p:nvPr/>
        </p:nvSpPr>
        <p:spPr>
          <a:xfrm>
            <a:off x="6022895" y="1700951"/>
            <a:ext cx="51776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solidFill>
                  <a:srgbClr val="FF0000"/>
                </a:solidFill>
                <a:latin typeface="Arial" panose="020B0604020202020204" pitchFamily="34" charset="0"/>
                <a:cs typeface="Arial" panose="020B0604020202020204" pitchFamily="34" charset="0"/>
              </a:rPr>
              <a:t>×5</a:t>
            </a:r>
          </a:p>
        </p:txBody>
      </p:sp>
      <p:sp>
        <p:nvSpPr>
          <p:cNvPr id="16" name="Arrow: Curved Left 15">
            <a:extLst>
              <a:ext uri="{FF2B5EF4-FFF2-40B4-BE49-F238E27FC236}">
                <a16:creationId xmlns:a16="http://schemas.microsoft.com/office/drawing/2014/main" id="{BDEC61E7-5239-DD2D-8095-A99BC3CA6AFC}"/>
              </a:ext>
            </a:extLst>
          </p:cNvPr>
          <p:cNvSpPr/>
          <p:nvPr/>
        </p:nvSpPr>
        <p:spPr>
          <a:xfrm>
            <a:off x="6277446" y="1455615"/>
            <a:ext cx="234461" cy="879230"/>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797D51D5-68B4-6371-D296-1A245621A1CF}"/>
              </a:ext>
            </a:extLst>
          </p:cNvPr>
          <p:cNvSpPr txBox="1"/>
          <p:nvPr/>
        </p:nvSpPr>
        <p:spPr>
          <a:xfrm>
            <a:off x="8396932" y="3263107"/>
            <a:ext cx="3614613"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Arial" panose="020B0604020202020204" pitchFamily="34" charset="0"/>
                <a:cs typeface="Arial" panose="020B0604020202020204" pitchFamily="34" charset="0"/>
              </a:rPr>
              <a:t>Divide the gram quantity by the number of cookies to determine the multiplier value.</a:t>
            </a:r>
          </a:p>
        </p:txBody>
      </p:sp>
      <p:sp>
        <p:nvSpPr>
          <p:cNvPr id="19" name="TextBox 18">
            <a:extLst>
              <a:ext uri="{FF2B5EF4-FFF2-40B4-BE49-F238E27FC236}">
                <a16:creationId xmlns:a16="http://schemas.microsoft.com/office/drawing/2014/main" id="{40001897-4BFD-1738-0AF0-637E9699192C}"/>
              </a:ext>
            </a:extLst>
          </p:cNvPr>
          <p:cNvSpPr txBox="1"/>
          <p:nvPr/>
        </p:nvSpPr>
        <p:spPr>
          <a:xfrm>
            <a:off x="5088366" y="1700951"/>
            <a:ext cx="51776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solidFill>
                  <a:srgbClr val="FF0000"/>
                </a:solidFill>
                <a:latin typeface="Arial" panose="020B0604020202020204" pitchFamily="34" charset="0"/>
                <a:cs typeface="Arial" panose="020B0604020202020204" pitchFamily="34" charset="0"/>
              </a:rPr>
              <a:t>×5</a:t>
            </a:r>
          </a:p>
        </p:txBody>
      </p:sp>
      <p:sp>
        <p:nvSpPr>
          <p:cNvPr id="20" name="TextBox 19">
            <a:extLst>
              <a:ext uri="{FF2B5EF4-FFF2-40B4-BE49-F238E27FC236}">
                <a16:creationId xmlns:a16="http://schemas.microsoft.com/office/drawing/2014/main" id="{155DBFF1-E537-6FCE-F56A-7C7D20DA032E}"/>
              </a:ext>
            </a:extLst>
          </p:cNvPr>
          <p:cNvSpPr txBox="1"/>
          <p:nvPr/>
        </p:nvSpPr>
        <p:spPr>
          <a:xfrm>
            <a:off x="4153838" y="1700951"/>
            <a:ext cx="51776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solidFill>
                  <a:srgbClr val="FF0000"/>
                </a:solidFill>
                <a:latin typeface="Arial" panose="020B0604020202020204" pitchFamily="34" charset="0"/>
                <a:cs typeface="Arial" panose="020B0604020202020204" pitchFamily="34" charset="0"/>
              </a:rPr>
              <a:t>×5</a:t>
            </a:r>
          </a:p>
        </p:txBody>
      </p:sp>
      <p:sp>
        <p:nvSpPr>
          <p:cNvPr id="23" name="Arrow: Curved Left 22">
            <a:extLst>
              <a:ext uri="{FF2B5EF4-FFF2-40B4-BE49-F238E27FC236}">
                <a16:creationId xmlns:a16="http://schemas.microsoft.com/office/drawing/2014/main" id="{2D979ACB-7913-BA9A-0BCD-88F55B62D209}"/>
              </a:ext>
            </a:extLst>
          </p:cNvPr>
          <p:cNvSpPr/>
          <p:nvPr/>
        </p:nvSpPr>
        <p:spPr>
          <a:xfrm>
            <a:off x="4669812" y="1455615"/>
            <a:ext cx="234461" cy="879230"/>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latin typeface="Arial" panose="020B0604020202020204" pitchFamily="34" charset="0"/>
              <a:cs typeface="Arial" panose="020B0604020202020204" pitchFamily="34" charset="0"/>
            </a:endParaRPr>
          </a:p>
        </p:txBody>
      </p:sp>
      <p:sp>
        <p:nvSpPr>
          <p:cNvPr id="24" name="Arrow: Curved Left 23">
            <a:extLst>
              <a:ext uri="{FF2B5EF4-FFF2-40B4-BE49-F238E27FC236}">
                <a16:creationId xmlns:a16="http://schemas.microsoft.com/office/drawing/2014/main" id="{EB0E596D-53F7-3F74-1095-994FF5B4EB22}"/>
              </a:ext>
            </a:extLst>
          </p:cNvPr>
          <p:cNvSpPr/>
          <p:nvPr/>
        </p:nvSpPr>
        <p:spPr>
          <a:xfrm>
            <a:off x="5608372" y="1464907"/>
            <a:ext cx="234461" cy="879230"/>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latin typeface="Arial" panose="020B0604020202020204" pitchFamily="34" charset="0"/>
              <a:cs typeface="Arial" panose="020B0604020202020204" pitchFamily="34" charset="0"/>
            </a:endParaRPr>
          </a:p>
        </p:txBody>
      </p:sp>
      <p:sp>
        <p:nvSpPr>
          <p:cNvPr id="15" name="Arrow: Curved Up 14">
            <a:extLst>
              <a:ext uri="{FF2B5EF4-FFF2-40B4-BE49-F238E27FC236}">
                <a16:creationId xmlns:a16="http://schemas.microsoft.com/office/drawing/2014/main" id="{FEE4B34A-C30F-0696-B0C5-2EC3CF5AE4D0}"/>
              </a:ext>
            </a:extLst>
          </p:cNvPr>
          <p:cNvSpPr/>
          <p:nvPr/>
        </p:nvSpPr>
        <p:spPr>
          <a:xfrm>
            <a:off x="4402277" y="5143412"/>
            <a:ext cx="864219"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18" name="Arrow: Curved Up 17">
            <a:extLst>
              <a:ext uri="{FF2B5EF4-FFF2-40B4-BE49-F238E27FC236}">
                <a16:creationId xmlns:a16="http://schemas.microsoft.com/office/drawing/2014/main" id="{704C0D64-2775-B61A-4FC5-9F387AF937AA}"/>
              </a:ext>
            </a:extLst>
          </p:cNvPr>
          <p:cNvSpPr/>
          <p:nvPr/>
        </p:nvSpPr>
        <p:spPr>
          <a:xfrm>
            <a:off x="4395439" y="3885218"/>
            <a:ext cx="864219"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solidFill>
                <a:srgbClr val="00B050"/>
              </a:solidFill>
              <a:highlight>
                <a:srgbClr val="00FF00"/>
              </a:highlight>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421CF824-F688-185E-E94C-4BF9EC9BAE6B}"/>
              </a:ext>
            </a:extLst>
          </p:cNvPr>
          <p:cNvSpPr txBox="1"/>
          <p:nvPr/>
        </p:nvSpPr>
        <p:spPr>
          <a:xfrm>
            <a:off x="4526119" y="5361877"/>
            <a:ext cx="56685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solidFill>
                  <a:srgbClr val="375623"/>
                </a:solidFill>
                <a:latin typeface="Arial" panose="020B0604020202020204" pitchFamily="34" charset="0"/>
                <a:cs typeface="Arial" panose="020B0604020202020204" pitchFamily="34" charset="0"/>
              </a:rPr>
              <a:t>÷2</a:t>
            </a:r>
          </a:p>
        </p:txBody>
      </p:sp>
      <p:sp>
        <p:nvSpPr>
          <p:cNvPr id="22" name="TextBox 21">
            <a:extLst>
              <a:ext uri="{FF2B5EF4-FFF2-40B4-BE49-F238E27FC236}">
                <a16:creationId xmlns:a16="http://schemas.microsoft.com/office/drawing/2014/main" id="{E76CD9FB-0999-7939-F38B-9B7B5CBE047B}"/>
              </a:ext>
            </a:extLst>
          </p:cNvPr>
          <p:cNvSpPr txBox="1"/>
          <p:nvPr/>
        </p:nvSpPr>
        <p:spPr>
          <a:xfrm>
            <a:off x="4512471" y="4107365"/>
            <a:ext cx="56685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solidFill>
                  <a:srgbClr val="375623"/>
                </a:solidFill>
                <a:latin typeface="Arial" panose="020B0604020202020204" pitchFamily="34" charset="0"/>
                <a:cs typeface="Arial" panose="020B0604020202020204" pitchFamily="34" charset="0"/>
              </a:rPr>
              <a:t>÷2</a:t>
            </a:r>
          </a:p>
        </p:txBody>
      </p:sp>
      <p:sp>
        <p:nvSpPr>
          <p:cNvPr id="2" name="TextBox 1">
            <a:extLst>
              <a:ext uri="{FF2B5EF4-FFF2-40B4-BE49-F238E27FC236}">
                <a16:creationId xmlns:a16="http://schemas.microsoft.com/office/drawing/2014/main" id="{2F1384C9-DB38-2FA4-4426-B8ED49A8150B}"/>
              </a:ext>
            </a:extLst>
          </p:cNvPr>
          <p:cNvSpPr txBox="1"/>
          <p:nvPr/>
        </p:nvSpPr>
        <p:spPr>
          <a:xfrm>
            <a:off x="8475628" y="4599703"/>
            <a:ext cx="2590193"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latin typeface="Arial" panose="020B0604020202020204" pitchFamily="34" charset="0"/>
                <a:cs typeface="Arial" panose="020B0604020202020204" pitchFamily="34" charset="0"/>
              </a:rPr>
              <a:t>How would you describe the </a:t>
            </a:r>
          </a:p>
          <a:p>
            <a:r>
              <a:rPr lang="en-US" b="1" dirty="0">
                <a:latin typeface="Arial" panose="020B0604020202020204" pitchFamily="34" charset="0"/>
                <a:cs typeface="Arial" panose="020B0604020202020204" pitchFamily="34" charset="0"/>
              </a:rPr>
              <a:t>relationship in the table?</a:t>
            </a:r>
          </a:p>
        </p:txBody>
      </p:sp>
    </p:spTree>
    <p:extLst>
      <p:ext uri="{BB962C8B-B14F-4D97-AF65-F5344CB8AC3E}">
        <p14:creationId xmlns:p14="http://schemas.microsoft.com/office/powerpoint/2010/main" val="4098475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22"/>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1"/>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15"/>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10" grpId="0"/>
      <p:bldP spid="11" grpId="0"/>
      <p:bldP spid="17" grpId="0"/>
      <p:bldP spid="15" grpId="0" animBg="1"/>
      <p:bldP spid="18" grpId="0" animBg="1"/>
      <p:bldP spid="21" grpId="0"/>
      <p:bldP spid="2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18</a:t>
            </a:fld>
            <a:endParaRPr lang="en-US" dirty="0"/>
          </a:p>
        </p:txBody>
      </p:sp>
      <p:sp>
        <p:nvSpPr>
          <p:cNvPr id="6" name="Title 1">
            <a:extLst>
              <a:ext uri="{FF2B5EF4-FFF2-40B4-BE49-F238E27FC236}">
                <a16:creationId xmlns:a16="http://schemas.microsoft.com/office/drawing/2014/main" id="{9086ACA7-8D4B-3312-7752-789C630C1BFF}"/>
              </a:ext>
            </a:extLst>
          </p:cNvPr>
          <p:cNvSpPr txBox="1">
            <a:spLocks noGrp="1"/>
          </p:cNvSpPr>
          <p:nvPr>
            <p:ph type="title" idx="4294967295"/>
          </p:nvPr>
        </p:nvSpPr>
        <p:spPr>
          <a:xfrm>
            <a:off x="4636410" y="-17231"/>
            <a:ext cx="3966085" cy="1031424"/>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a:ea typeface="+mj-ea"/>
                <a:cs typeface="Arial"/>
              </a:rPr>
              <a:t>Spot the error</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graphicFrame>
        <p:nvGraphicFramePr>
          <p:cNvPr id="3" name="Table 2">
            <a:extLst>
              <a:ext uri="{FF2B5EF4-FFF2-40B4-BE49-F238E27FC236}">
                <a16:creationId xmlns:a16="http://schemas.microsoft.com/office/drawing/2014/main" id="{1F67D27E-8EBE-4719-8D1A-353DF1C93D0F}"/>
              </a:ext>
            </a:extLst>
          </p:cNvPr>
          <p:cNvGraphicFramePr>
            <a:graphicFrameLocks noGrp="1"/>
          </p:cNvGraphicFramePr>
          <p:nvPr>
            <p:extLst>
              <p:ext uri="{D42A27DB-BD31-4B8C-83A1-F6EECF244321}">
                <p14:modId xmlns:p14="http://schemas.microsoft.com/office/powerpoint/2010/main" val="3818923424"/>
              </p:ext>
            </p:extLst>
          </p:nvPr>
        </p:nvGraphicFramePr>
        <p:xfrm>
          <a:off x="5391509" y="4241320"/>
          <a:ext cx="6072085" cy="1750145"/>
        </p:xfrm>
        <a:graphic>
          <a:graphicData uri="http://schemas.openxmlformats.org/drawingml/2006/table">
            <a:tbl>
              <a:tblPr firstRow="1" bandRow="1">
                <a:tableStyleId>{5940675A-B579-460E-94D1-54222C63F5DA}</a:tableStyleId>
              </a:tblPr>
              <a:tblGrid>
                <a:gridCol w="1904999">
                  <a:extLst>
                    <a:ext uri="{9D8B030D-6E8A-4147-A177-3AD203B41FA5}">
                      <a16:colId xmlns:a16="http://schemas.microsoft.com/office/drawing/2014/main" val="717701226"/>
                    </a:ext>
                  </a:extLst>
                </a:gridCol>
                <a:gridCol w="949155">
                  <a:extLst>
                    <a:ext uri="{9D8B030D-6E8A-4147-A177-3AD203B41FA5}">
                      <a16:colId xmlns:a16="http://schemas.microsoft.com/office/drawing/2014/main" val="1035876903"/>
                    </a:ext>
                  </a:extLst>
                </a:gridCol>
                <a:gridCol w="878416">
                  <a:extLst>
                    <a:ext uri="{9D8B030D-6E8A-4147-A177-3AD203B41FA5}">
                      <a16:colId xmlns:a16="http://schemas.microsoft.com/office/drawing/2014/main" val="1424570775"/>
                    </a:ext>
                  </a:extLst>
                </a:gridCol>
                <a:gridCol w="1125098">
                  <a:extLst>
                    <a:ext uri="{9D8B030D-6E8A-4147-A177-3AD203B41FA5}">
                      <a16:colId xmlns:a16="http://schemas.microsoft.com/office/drawing/2014/main" val="2887943343"/>
                    </a:ext>
                  </a:extLst>
                </a:gridCol>
                <a:gridCol w="1214417">
                  <a:extLst>
                    <a:ext uri="{9D8B030D-6E8A-4147-A177-3AD203B41FA5}">
                      <a16:colId xmlns:a16="http://schemas.microsoft.com/office/drawing/2014/main" val="266915976"/>
                    </a:ext>
                  </a:extLst>
                </a:gridCol>
              </a:tblGrid>
              <a:tr h="874058">
                <a:tc>
                  <a:txBody>
                    <a:bodyPr/>
                    <a:lstStyle/>
                    <a:p>
                      <a:endParaRPr lang="en-GB" dirty="0">
                        <a:latin typeface="Arial" panose="020B0604020202020204" pitchFamily="34" charset="0"/>
                        <a:cs typeface="Arial" panose="020B0604020202020204" pitchFamily="34" charset="0"/>
                      </a:endParaRPr>
                    </a:p>
                    <a:p>
                      <a:pPr lvl="0">
                        <a:buNone/>
                      </a:pPr>
                      <a:r>
                        <a:rPr lang="en-GB" dirty="0">
                          <a:latin typeface="Arial" panose="020B0604020202020204" pitchFamily="34" charset="0"/>
                          <a:cs typeface="Arial" panose="020B0604020202020204" pitchFamily="34" charset="0"/>
                        </a:rPr>
                        <a:t>No. of flapjacks</a:t>
                      </a:r>
                    </a:p>
                  </a:txBody>
                  <a:tcPr/>
                </a:tc>
                <a:tc>
                  <a:txBody>
                    <a:bodyPr/>
                    <a:lstStyle/>
                    <a:p>
                      <a:r>
                        <a:rPr lang="en-GB" sz="3200" dirty="0">
                          <a:latin typeface="Arial" panose="020B0604020202020204" pitchFamily="34" charset="0"/>
                          <a:cs typeface="Arial" panose="020B0604020202020204" pitchFamily="34" charset="0"/>
                        </a:rPr>
                        <a:t>20</a:t>
                      </a:r>
                    </a:p>
                  </a:txBody>
                  <a:tcPr/>
                </a:tc>
                <a:tc>
                  <a:txBody>
                    <a:bodyPr/>
                    <a:lstStyle/>
                    <a:p>
                      <a:pPr lvl="0">
                        <a:buNone/>
                      </a:pPr>
                      <a:r>
                        <a:rPr lang="en-GB" sz="3200" b="0" i="0" u="none" strike="noStrike" noProof="0" dirty="0">
                          <a:latin typeface="Arial" panose="020B0604020202020204" pitchFamily="34" charset="0"/>
                          <a:cs typeface="Arial" panose="020B0604020202020204" pitchFamily="34" charset="0"/>
                        </a:rPr>
                        <a:t>40</a:t>
                      </a:r>
                      <a:endParaRPr lang="en-US" sz="3200" dirty="0">
                        <a:latin typeface="Arial" panose="020B0604020202020204" pitchFamily="34" charset="0"/>
                        <a:cs typeface="Arial" panose="020B0604020202020204" pitchFamily="34" charset="0"/>
                      </a:endParaRPr>
                    </a:p>
                  </a:txBody>
                  <a:tcPr/>
                </a:tc>
                <a:tc>
                  <a:txBody>
                    <a:bodyPr/>
                    <a:lstStyle/>
                    <a:p>
                      <a:r>
                        <a:rPr lang="en-GB" sz="3200" dirty="0">
                          <a:latin typeface="Arial" panose="020B0604020202020204" pitchFamily="34" charset="0"/>
                          <a:cs typeface="Arial" panose="020B0604020202020204" pitchFamily="34" charset="0"/>
                        </a:rPr>
                        <a:t>50</a:t>
                      </a:r>
                    </a:p>
                  </a:txBody>
                  <a:tcPr/>
                </a:tc>
                <a:tc>
                  <a:txBody>
                    <a:bodyPr/>
                    <a:lstStyle/>
                    <a:p>
                      <a:endParaRPr lang="en-GB" dirty="0"/>
                    </a:p>
                  </a:txBody>
                  <a:tcPr/>
                </a:tc>
                <a:extLst>
                  <a:ext uri="{0D108BD9-81ED-4DB2-BD59-A6C34878D82A}">
                    <a16:rowId xmlns:a16="http://schemas.microsoft.com/office/drawing/2014/main" val="1738551251"/>
                  </a:ext>
                </a:extLst>
              </a:tr>
              <a:tr h="876087">
                <a:tc>
                  <a:txBody>
                    <a:bodyPr/>
                    <a:lstStyle/>
                    <a:p>
                      <a:endParaRPr lang="en-GB" dirty="0">
                        <a:latin typeface="Arial" panose="020B0604020202020204" pitchFamily="34" charset="0"/>
                        <a:cs typeface="Arial" panose="020B0604020202020204" pitchFamily="34" charset="0"/>
                      </a:endParaRPr>
                    </a:p>
                    <a:p>
                      <a:pPr lvl="0">
                        <a:buNone/>
                      </a:pPr>
                      <a:r>
                        <a:rPr lang="en-GB" dirty="0">
                          <a:latin typeface="Arial" panose="020B0604020202020204" pitchFamily="34" charset="0"/>
                          <a:cs typeface="Arial" panose="020B0604020202020204" pitchFamily="34" charset="0"/>
                        </a:rPr>
                        <a:t> Flour (g)</a:t>
                      </a:r>
                    </a:p>
                  </a:txBody>
                  <a:tcPr/>
                </a:tc>
                <a:tc>
                  <a:txBody>
                    <a:bodyPr/>
                    <a:lstStyle/>
                    <a:p>
                      <a:r>
                        <a:rPr lang="en-GB" sz="3200" dirty="0">
                          <a:latin typeface="Arial" panose="020B0604020202020204" pitchFamily="34" charset="0"/>
                          <a:cs typeface="Arial" panose="020B0604020202020204" pitchFamily="34" charset="0"/>
                        </a:rPr>
                        <a:t>100</a:t>
                      </a:r>
                    </a:p>
                  </a:txBody>
                  <a:tcPr/>
                </a:tc>
                <a:tc>
                  <a:txBody>
                    <a:bodyPr/>
                    <a:lstStyle/>
                    <a:p>
                      <a:r>
                        <a:rPr lang="en-GB" sz="3200" dirty="0">
                          <a:latin typeface="Arial" panose="020B0604020202020204" pitchFamily="34" charset="0"/>
                          <a:cs typeface="Arial" panose="020B0604020202020204" pitchFamily="34" charset="0"/>
                        </a:rPr>
                        <a:t>200</a:t>
                      </a:r>
                    </a:p>
                  </a:txBody>
                  <a:tcPr/>
                </a:tc>
                <a:tc>
                  <a:txBody>
                    <a:bodyPr/>
                    <a:lstStyle/>
                    <a:p>
                      <a:r>
                        <a:rPr lang="en-GB" sz="3200" dirty="0">
                          <a:latin typeface="Arial" panose="020B0604020202020204" pitchFamily="34" charset="0"/>
                          <a:cs typeface="Arial" panose="020B0604020202020204" pitchFamily="34" charset="0"/>
                        </a:rPr>
                        <a:t>210</a:t>
                      </a:r>
                    </a:p>
                  </a:txBody>
                  <a:tcPr/>
                </a:tc>
                <a:tc>
                  <a:txBody>
                    <a:bodyPr/>
                    <a:lstStyle/>
                    <a:p>
                      <a:endParaRPr lang="en-GB" dirty="0"/>
                    </a:p>
                  </a:txBody>
                  <a:tcPr/>
                </a:tc>
                <a:extLst>
                  <a:ext uri="{0D108BD9-81ED-4DB2-BD59-A6C34878D82A}">
                    <a16:rowId xmlns:a16="http://schemas.microsoft.com/office/drawing/2014/main" val="1228618409"/>
                  </a:ext>
                </a:extLst>
              </a:tr>
            </a:tbl>
          </a:graphicData>
        </a:graphic>
      </p:graphicFrame>
      <p:sp>
        <p:nvSpPr>
          <p:cNvPr id="7" name="Arrow: Curved Left 6">
            <a:extLst>
              <a:ext uri="{FF2B5EF4-FFF2-40B4-BE49-F238E27FC236}">
                <a16:creationId xmlns:a16="http://schemas.microsoft.com/office/drawing/2014/main" id="{2583FC08-61FC-04F2-E838-6976F9F52650}"/>
              </a:ext>
            </a:extLst>
          </p:cNvPr>
          <p:cNvSpPr/>
          <p:nvPr/>
        </p:nvSpPr>
        <p:spPr>
          <a:xfrm rot="16200000">
            <a:off x="7781886" y="3655351"/>
            <a:ext cx="234461" cy="879230"/>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10" name="Arrow: Curved Left 9">
            <a:extLst>
              <a:ext uri="{FF2B5EF4-FFF2-40B4-BE49-F238E27FC236}">
                <a16:creationId xmlns:a16="http://schemas.microsoft.com/office/drawing/2014/main" id="{C6604EC0-38C1-5F4F-5F09-6E5DDDD572F2}"/>
              </a:ext>
            </a:extLst>
          </p:cNvPr>
          <p:cNvSpPr/>
          <p:nvPr/>
        </p:nvSpPr>
        <p:spPr>
          <a:xfrm rot="16200000">
            <a:off x="9075848" y="3655350"/>
            <a:ext cx="234461" cy="879230"/>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13" name="Arrow: Curved Up 12">
            <a:extLst>
              <a:ext uri="{FF2B5EF4-FFF2-40B4-BE49-F238E27FC236}">
                <a16:creationId xmlns:a16="http://schemas.microsoft.com/office/drawing/2014/main" id="{921941F6-59EB-2A7A-54B1-860E812E39E6}"/>
              </a:ext>
            </a:extLst>
          </p:cNvPr>
          <p:cNvSpPr/>
          <p:nvPr/>
        </p:nvSpPr>
        <p:spPr>
          <a:xfrm>
            <a:off x="7464655" y="5761639"/>
            <a:ext cx="864219"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Arrow: Curved Up 14">
            <a:extLst>
              <a:ext uri="{FF2B5EF4-FFF2-40B4-BE49-F238E27FC236}">
                <a16:creationId xmlns:a16="http://schemas.microsoft.com/office/drawing/2014/main" id="{01673202-E901-3773-5507-4A8562AC7544}"/>
              </a:ext>
            </a:extLst>
          </p:cNvPr>
          <p:cNvSpPr/>
          <p:nvPr/>
        </p:nvSpPr>
        <p:spPr>
          <a:xfrm>
            <a:off x="8830503" y="5761638"/>
            <a:ext cx="864219"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extBox 1">
            <a:extLst>
              <a:ext uri="{FF2B5EF4-FFF2-40B4-BE49-F238E27FC236}">
                <a16:creationId xmlns:a16="http://schemas.microsoft.com/office/drawing/2014/main" id="{71EEDED3-CB87-E26B-0D89-8B39DBDD273C}"/>
              </a:ext>
            </a:extLst>
          </p:cNvPr>
          <p:cNvSpPr txBox="1"/>
          <p:nvPr/>
        </p:nvSpPr>
        <p:spPr>
          <a:xfrm>
            <a:off x="8800170" y="3698488"/>
            <a:ext cx="64119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cs typeface="Calibri"/>
              </a:rPr>
              <a:t>+10</a:t>
            </a:r>
            <a:endParaRPr lang="en-US" dirty="0"/>
          </a:p>
        </p:txBody>
      </p:sp>
      <p:sp>
        <p:nvSpPr>
          <p:cNvPr id="5" name="TextBox 4">
            <a:extLst>
              <a:ext uri="{FF2B5EF4-FFF2-40B4-BE49-F238E27FC236}">
                <a16:creationId xmlns:a16="http://schemas.microsoft.com/office/drawing/2014/main" id="{4F31C3F1-353A-2ADE-397A-5F70186CA218}"/>
              </a:ext>
            </a:extLst>
          </p:cNvPr>
          <p:cNvSpPr txBox="1"/>
          <p:nvPr/>
        </p:nvSpPr>
        <p:spPr>
          <a:xfrm>
            <a:off x="8975967" y="5920462"/>
            <a:ext cx="64119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cs typeface="Calibri"/>
              </a:rPr>
              <a:t>+10</a:t>
            </a:r>
            <a:endParaRPr lang="en-US" dirty="0"/>
          </a:p>
        </p:txBody>
      </p:sp>
      <p:sp>
        <p:nvSpPr>
          <p:cNvPr id="11" name="TextBox 10">
            <a:extLst>
              <a:ext uri="{FF2B5EF4-FFF2-40B4-BE49-F238E27FC236}">
                <a16:creationId xmlns:a16="http://schemas.microsoft.com/office/drawing/2014/main" id="{1AA3278E-87C2-487B-9364-1AB7A5F2BEE7}"/>
              </a:ext>
            </a:extLst>
          </p:cNvPr>
          <p:cNvSpPr txBox="1"/>
          <p:nvPr/>
        </p:nvSpPr>
        <p:spPr>
          <a:xfrm>
            <a:off x="7635077" y="5920461"/>
            <a:ext cx="64119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cs typeface="Calibri"/>
              </a:rPr>
              <a:t>x 2</a:t>
            </a:r>
            <a:endParaRPr lang="en-US" dirty="0"/>
          </a:p>
        </p:txBody>
      </p:sp>
      <p:sp>
        <p:nvSpPr>
          <p:cNvPr id="16" name="TextBox 15">
            <a:extLst>
              <a:ext uri="{FF2B5EF4-FFF2-40B4-BE49-F238E27FC236}">
                <a16:creationId xmlns:a16="http://schemas.microsoft.com/office/drawing/2014/main" id="{5CD56D1B-7E53-48C7-F53F-B1CA3C8B6D2D}"/>
              </a:ext>
            </a:extLst>
          </p:cNvPr>
          <p:cNvSpPr txBox="1"/>
          <p:nvPr/>
        </p:nvSpPr>
        <p:spPr>
          <a:xfrm>
            <a:off x="7638585" y="3605560"/>
            <a:ext cx="52968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cs typeface="Calibri"/>
              </a:rPr>
              <a:t>×2</a:t>
            </a:r>
            <a:endParaRPr lang="en-US" dirty="0"/>
          </a:p>
        </p:txBody>
      </p:sp>
      <p:sp>
        <p:nvSpPr>
          <p:cNvPr id="23" name="TextBox 22">
            <a:extLst>
              <a:ext uri="{FF2B5EF4-FFF2-40B4-BE49-F238E27FC236}">
                <a16:creationId xmlns:a16="http://schemas.microsoft.com/office/drawing/2014/main" id="{0EE28686-5146-43F6-4D0B-0F6561FEC011}"/>
              </a:ext>
            </a:extLst>
          </p:cNvPr>
          <p:cNvSpPr txBox="1"/>
          <p:nvPr/>
        </p:nvSpPr>
        <p:spPr>
          <a:xfrm>
            <a:off x="887104" y="1542197"/>
            <a:ext cx="4012442" cy="4662815"/>
          </a:xfrm>
          <a:prstGeom prst="rect">
            <a:avLst/>
          </a:prstGeom>
          <a:noFill/>
        </p:spPr>
        <p:txBody>
          <a:bodyPr wrap="square" rtlCol="0">
            <a:spAutoFit/>
          </a:bodyPr>
          <a:lstStyle/>
          <a:p>
            <a:r>
              <a:rPr lang="en-GB" sz="1800" dirty="0">
                <a:effectLst/>
                <a:latin typeface="Arial" panose="020B0604020202020204" pitchFamily="34" charset="0"/>
                <a:ea typeface="Calibri" panose="020F0502020204030204" pitchFamily="34" charset="0"/>
              </a:rPr>
              <a:t>Here are the ingredients needed to make a tray of 20 flapjacks:</a:t>
            </a:r>
            <a:r>
              <a:rPr lang="en-GB" dirty="0">
                <a:effectLst/>
              </a:rPr>
              <a:t> </a:t>
            </a:r>
          </a:p>
          <a:p>
            <a:endParaRPr lang="en-GB" dirty="0">
              <a:effectLst/>
            </a:endParaRPr>
          </a:p>
          <a:p>
            <a:pPr>
              <a:spcAft>
                <a:spcPts val="600"/>
              </a:spcAft>
            </a:pPr>
            <a:r>
              <a:rPr lang="en-GB" dirty="0"/>
              <a:t>	</a:t>
            </a:r>
            <a:r>
              <a:rPr lang="en-GB" sz="1800" dirty="0">
                <a:effectLst/>
                <a:latin typeface="Arial" panose="020B0604020202020204" pitchFamily="34" charset="0"/>
                <a:ea typeface="Calibri" panose="020F0502020204030204" pitchFamily="34" charset="0"/>
              </a:rPr>
              <a:t>200 g of margarine</a:t>
            </a:r>
          </a:p>
          <a:p>
            <a:pPr indent="457200">
              <a:spcAft>
                <a:spcPts val="600"/>
              </a:spcAft>
            </a:pPr>
            <a:r>
              <a:rPr lang="en-GB" sz="1800" dirty="0">
                <a:effectLst/>
                <a:latin typeface="Arial" panose="020B0604020202020204" pitchFamily="34" charset="0"/>
                <a:ea typeface="Calibri" panose="020F0502020204030204" pitchFamily="34" charset="0"/>
              </a:rPr>
              <a:t>	250 g of oats</a:t>
            </a:r>
          </a:p>
          <a:p>
            <a:pPr indent="457200">
              <a:spcAft>
                <a:spcPts val="600"/>
              </a:spcAft>
            </a:pPr>
            <a:r>
              <a:rPr lang="en-GB" sz="1800" dirty="0">
                <a:effectLst/>
                <a:latin typeface="Arial" panose="020B0604020202020204" pitchFamily="34" charset="0"/>
                <a:ea typeface="Calibri" panose="020F0502020204030204" pitchFamily="34" charset="0"/>
              </a:rPr>
              <a:t>	200 g of sugar</a:t>
            </a:r>
          </a:p>
          <a:p>
            <a:pPr indent="457200">
              <a:spcAft>
                <a:spcPts val="600"/>
              </a:spcAft>
            </a:pPr>
            <a:r>
              <a:rPr lang="en-GB" sz="1800" dirty="0">
                <a:effectLst/>
                <a:latin typeface="Arial" panose="020B0604020202020204" pitchFamily="34" charset="0"/>
                <a:ea typeface="Calibri" panose="020F0502020204030204" pitchFamily="34" charset="0"/>
              </a:rPr>
              <a:t>	100 g of flour</a:t>
            </a:r>
          </a:p>
          <a:p>
            <a:pPr indent="457200">
              <a:spcAft>
                <a:spcPts val="600"/>
              </a:spcAft>
            </a:pPr>
            <a:r>
              <a:rPr lang="en-GB" sz="1800" dirty="0">
                <a:effectLst/>
                <a:latin typeface="Arial" panose="020B0604020202020204" pitchFamily="34" charset="0"/>
                <a:ea typeface="Calibri" panose="020F0502020204030204" pitchFamily="34" charset="0"/>
              </a:rPr>
              <a:t>	3 tablespoons of syrup</a:t>
            </a:r>
          </a:p>
          <a:p>
            <a:pPr>
              <a:spcAft>
                <a:spcPts val="600"/>
              </a:spcAft>
            </a:pPr>
            <a:r>
              <a:rPr lang="en-GB" sz="1800" dirty="0">
                <a:effectLst/>
                <a:latin typeface="Arial" panose="020B0604020202020204" pitchFamily="34" charset="0"/>
                <a:ea typeface="Calibri" panose="020F0502020204030204" pitchFamily="34" charset="0"/>
              </a:rPr>
              <a:t> </a:t>
            </a:r>
          </a:p>
          <a:p>
            <a:pPr>
              <a:spcAft>
                <a:spcPts val="600"/>
              </a:spcAft>
            </a:pPr>
            <a:r>
              <a:rPr lang="en-GB" sz="1800" dirty="0">
                <a:effectLst/>
                <a:latin typeface="Arial" panose="020B0604020202020204" pitchFamily="34" charset="0"/>
                <a:ea typeface="Calibri" panose="020F0502020204030204" pitchFamily="34" charset="0"/>
              </a:rPr>
              <a:t>Kelly needs to make 50 flapjacks for a party.</a:t>
            </a:r>
          </a:p>
          <a:p>
            <a:pPr>
              <a:spcAft>
                <a:spcPts val="600"/>
              </a:spcAft>
            </a:pPr>
            <a:endParaRPr lang="en-GB" sz="1800" dirty="0">
              <a:effectLst/>
              <a:latin typeface="Arial" panose="020B0604020202020204" pitchFamily="34" charset="0"/>
              <a:ea typeface="Calibri" panose="020F0502020204030204" pitchFamily="34" charset="0"/>
            </a:endParaRPr>
          </a:p>
          <a:p>
            <a:pPr>
              <a:spcAft>
                <a:spcPts val="600"/>
              </a:spcAft>
            </a:pPr>
            <a:r>
              <a:rPr lang="en-GB" sz="1800" b="1" dirty="0">
                <a:effectLst/>
                <a:latin typeface="Arial" panose="020B0604020202020204" pitchFamily="34" charset="0"/>
                <a:ea typeface="Calibri" panose="020F0502020204030204" pitchFamily="34" charset="0"/>
              </a:rPr>
              <a:t>How much flour does she need?</a:t>
            </a:r>
          </a:p>
          <a:p>
            <a:endParaRPr lang="en-US" dirty="0"/>
          </a:p>
        </p:txBody>
      </p:sp>
      <p:sp>
        <p:nvSpPr>
          <p:cNvPr id="9" name="Isosceles Triangle 8">
            <a:extLst>
              <a:ext uri="{FF2B5EF4-FFF2-40B4-BE49-F238E27FC236}">
                <a16:creationId xmlns:a16="http://schemas.microsoft.com/office/drawing/2014/main" id="{668E36F1-15F8-698A-AF1B-6BB193B4A2E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TextBox 16">
            <a:extLst>
              <a:ext uri="{FF2B5EF4-FFF2-40B4-BE49-F238E27FC236}">
                <a16:creationId xmlns:a16="http://schemas.microsoft.com/office/drawing/2014/main" id="{C8F55D59-20B7-5B0E-B03E-6B9D4876B0AB}"/>
              </a:ext>
            </a:extLst>
          </p:cNvPr>
          <p:cNvSpPr txBox="1"/>
          <p:nvPr/>
        </p:nvSpPr>
        <p:spPr>
          <a:xfrm>
            <a:off x="-27606" y="-17453"/>
            <a:ext cx="4302720" cy="400110"/>
          </a:xfrm>
          <a:prstGeom prst="rect">
            <a:avLst/>
          </a:prstGeom>
          <a:noFill/>
          <a:ln>
            <a:noFill/>
          </a:ln>
          <a:effectLst/>
        </p:spPr>
        <p:txBody>
          <a:bodyPr wrap="square" lIns="91440" tIns="45720" rIns="91440" bIns="45720" rtlCol="0" anchor="t">
            <a:spAutoFit/>
          </a:bodyPr>
          <a:lstStyle/>
          <a:p>
            <a:r>
              <a:rPr lang="en-GB" sz="2000" b="1" dirty="0">
                <a:solidFill>
                  <a:schemeClr val="bg1"/>
                </a:solidFill>
                <a:latin typeface="Arial"/>
                <a:cs typeface="Arial"/>
              </a:rPr>
              <a:t>EXPLORE </a:t>
            </a:r>
            <a:endParaRPr lang="en-GB" sz="2000" b="1" dirty="0">
              <a:solidFill>
                <a:schemeClr val="bg1"/>
              </a:solidFill>
              <a:latin typeface="Arial" panose="020B0604020202020204" pitchFamily="34" charset="0"/>
              <a:cs typeface="Arial" panose="020B0604020202020204" pitchFamily="34" charset="0"/>
            </a:endParaRPr>
          </a:p>
        </p:txBody>
      </p:sp>
      <p:pic>
        <p:nvPicPr>
          <p:cNvPr id="12" name="Picture 11" descr="A tray of flapjack divided into twenty equal squares in a five-by-four arrangement">
            <a:extLst>
              <a:ext uri="{FF2B5EF4-FFF2-40B4-BE49-F238E27FC236}">
                <a16:creationId xmlns:a16="http://schemas.microsoft.com/office/drawing/2014/main" id="{607B248B-DC3D-030F-78EB-D8F0BFC5482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866965" y="1166169"/>
            <a:ext cx="3617865" cy="2410267"/>
          </a:xfrm>
          <a:prstGeom prst="rect">
            <a:avLst/>
          </a:prstGeom>
        </p:spPr>
      </p:pic>
    </p:spTree>
    <p:extLst>
      <p:ext uri="{BB962C8B-B14F-4D97-AF65-F5344CB8AC3E}">
        <p14:creationId xmlns:p14="http://schemas.microsoft.com/office/powerpoint/2010/main" val="32200503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19</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TextBox 13">
            <a:extLst>
              <a:ext uri="{FF2B5EF4-FFF2-40B4-BE49-F238E27FC236}">
                <a16:creationId xmlns:a16="http://schemas.microsoft.com/office/drawing/2014/main" id="{0F82D19D-1FB9-47B5-A87D-36C07F3B87C2}"/>
              </a:ext>
            </a:extLst>
          </p:cNvPr>
          <p:cNvSpPr txBox="1"/>
          <p:nvPr/>
        </p:nvSpPr>
        <p:spPr>
          <a:xfrm>
            <a:off x="-27606" y="-17453"/>
            <a:ext cx="4302720" cy="400110"/>
          </a:xfrm>
          <a:prstGeom prst="rect">
            <a:avLst/>
          </a:prstGeom>
          <a:noFill/>
          <a:ln>
            <a:noFill/>
          </a:ln>
          <a:effectLst/>
        </p:spPr>
        <p:txBody>
          <a:bodyPr wrap="square" lIns="91440" tIns="45720" rIns="91440" bIns="45720" rtlCol="0" anchor="t">
            <a:spAutoFit/>
          </a:bodyPr>
          <a:lstStyle/>
          <a:p>
            <a:r>
              <a:rPr lang="en-GB" sz="2000" b="1" dirty="0">
                <a:solidFill>
                  <a:schemeClr val="bg1"/>
                </a:solidFill>
                <a:latin typeface="Arial"/>
                <a:cs typeface="Arial"/>
              </a:rPr>
              <a:t>EXPLORE</a:t>
            </a:r>
            <a:endParaRPr lang="en-GB" sz="2000" b="1" dirty="0">
              <a:solidFill>
                <a:schemeClr val="bg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9086ACA7-8D4B-3312-7752-789C630C1BFF}"/>
              </a:ext>
            </a:extLst>
          </p:cNvPr>
          <p:cNvSpPr txBox="1">
            <a:spLocks noGrp="1"/>
          </p:cNvSpPr>
          <p:nvPr>
            <p:ph type="title" idx="4294967295"/>
          </p:nvPr>
        </p:nvSpPr>
        <p:spPr>
          <a:xfrm>
            <a:off x="4636410" y="-17231"/>
            <a:ext cx="3966085" cy="1031424"/>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a:ea typeface="+mj-ea"/>
                <a:cs typeface="Arial"/>
              </a:rPr>
              <a:t>Spot the error</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graphicFrame>
        <p:nvGraphicFramePr>
          <p:cNvPr id="3" name="Table 2">
            <a:extLst>
              <a:ext uri="{FF2B5EF4-FFF2-40B4-BE49-F238E27FC236}">
                <a16:creationId xmlns:a16="http://schemas.microsoft.com/office/drawing/2014/main" id="{1F67D27E-8EBE-4719-8D1A-353DF1C93D0F}"/>
              </a:ext>
            </a:extLst>
          </p:cNvPr>
          <p:cNvGraphicFramePr>
            <a:graphicFrameLocks noGrp="1"/>
          </p:cNvGraphicFramePr>
          <p:nvPr>
            <p:extLst>
              <p:ext uri="{D42A27DB-BD31-4B8C-83A1-F6EECF244321}">
                <p14:modId xmlns:p14="http://schemas.microsoft.com/office/powerpoint/2010/main" val="373042787"/>
              </p:ext>
            </p:extLst>
          </p:nvPr>
        </p:nvGraphicFramePr>
        <p:xfrm>
          <a:off x="5436849" y="4257986"/>
          <a:ext cx="6072085" cy="1750145"/>
        </p:xfrm>
        <a:graphic>
          <a:graphicData uri="http://schemas.openxmlformats.org/drawingml/2006/table">
            <a:tbl>
              <a:tblPr firstRow="1" bandRow="1">
                <a:tableStyleId>{5940675A-B579-460E-94D1-54222C63F5DA}</a:tableStyleId>
              </a:tblPr>
              <a:tblGrid>
                <a:gridCol w="1904999">
                  <a:extLst>
                    <a:ext uri="{9D8B030D-6E8A-4147-A177-3AD203B41FA5}">
                      <a16:colId xmlns:a16="http://schemas.microsoft.com/office/drawing/2014/main" val="717701226"/>
                    </a:ext>
                  </a:extLst>
                </a:gridCol>
                <a:gridCol w="949155">
                  <a:extLst>
                    <a:ext uri="{9D8B030D-6E8A-4147-A177-3AD203B41FA5}">
                      <a16:colId xmlns:a16="http://schemas.microsoft.com/office/drawing/2014/main" val="1035876903"/>
                    </a:ext>
                  </a:extLst>
                </a:gridCol>
                <a:gridCol w="878416">
                  <a:extLst>
                    <a:ext uri="{9D8B030D-6E8A-4147-A177-3AD203B41FA5}">
                      <a16:colId xmlns:a16="http://schemas.microsoft.com/office/drawing/2014/main" val="1424570775"/>
                    </a:ext>
                  </a:extLst>
                </a:gridCol>
                <a:gridCol w="1125098">
                  <a:extLst>
                    <a:ext uri="{9D8B030D-6E8A-4147-A177-3AD203B41FA5}">
                      <a16:colId xmlns:a16="http://schemas.microsoft.com/office/drawing/2014/main" val="2887943343"/>
                    </a:ext>
                  </a:extLst>
                </a:gridCol>
                <a:gridCol w="1214417">
                  <a:extLst>
                    <a:ext uri="{9D8B030D-6E8A-4147-A177-3AD203B41FA5}">
                      <a16:colId xmlns:a16="http://schemas.microsoft.com/office/drawing/2014/main" val="266915976"/>
                    </a:ext>
                  </a:extLst>
                </a:gridCol>
              </a:tblGrid>
              <a:tr h="874058">
                <a:tc>
                  <a:txBody>
                    <a:bodyPr/>
                    <a:lstStyle/>
                    <a:p>
                      <a:endParaRPr lang="en-GB" dirty="0">
                        <a:latin typeface="Arial" panose="020B0604020202020204" pitchFamily="34" charset="0"/>
                        <a:cs typeface="Arial" panose="020B0604020202020204" pitchFamily="34" charset="0"/>
                      </a:endParaRPr>
                    </a:p>
                    <a:p>
                      <a:pPr lvl="0">
                        <a:buNone/>
                      </a:pPr>
                      <a:r>
                        <a:rPr lang="en-GB" dirty="0">
                          <a:latin typeface="Arial" panose="020B0604020202020204" pitchFamily="34" charset="0"/>
                          <a:cs typeface="Arial" panose="020B0604020202020204" pitchFamily="34" charset="0"/>
                        </a:rPr>
                        <a:t>No. of flapjacks</a:t>
                      </a:r>
                    </a:p>
                  </a:txBody>
                  <a:tcPr/>
                </a:tc>
                <a:tc>
                  <a:txBody>
                    <a:bodyPr/>
                    <a:lstStyle/>
                    <a:p>
                      <a:r>
                        <a:rPr lang="en-GB" sz="3200" dirty="0"/>
                        <a:t>20</a:t>
                      </a:r>
                    </a:p>
                  </a:txBody>
                  <a:tcPr/>
                </a:tc>
                <a:tc>
                  <a:txBody>
                    <a:bodyPr/>
                    <a:lstStyle/>
                    <a:p>
                      <a:pPr lvl="0">
                        <a:buNone/>
                      </a:pPr>
                      <a:r>
                        <a:rPr lang="en-GB" sz="3200" b="0" i="0" u="none" strike="noStrike" noProof="0" dirty="0">
                          <a:latin typeface="Calibri"/>
                        </a:rPr>
                        <a:t>40</a:t>
                      </a:r>
                      <a:endParaRPr lang="en-US" sz="3200" dirty="0"/>
                    </a:p>
                  </a:txBody>
                  <a:tcPr/>
                </a:tc>
                <a:tc>
                  <a:txBody>
                    <a:bodyPr/>
                    <a:lstStyle/>
                    <a:p>
                      <a:r>
                        <a:rPr lang="en-GB" sz="3200" dirty="0"/>
                        <a:t>10</a:t>
                      </a:r>
                    </a:p>
                  </a:txBody>
                  <a:tcPr/>
                </a:tc>
                <a:tc>
                  <a:txBody>
                    <a:bodyPr/>
                    <a:lstStyle/>
                    <a:p>
                      <a:r>
                        <a:rPr lang="en-GB" sz="3200" dirty="0"/>
                        <a:t>50</a:t>
                      </a:r>
                    </a:p>
                  </a:txBody>
                  <a:tcPr/>
                </a:tc>
                <a:extLst>
                  <a:ext uri="{0D108BD9-81ED-4DB2-BD59-A6C34878D82A}">
                    <a16:rowId xmlns:a16="http://schemas.microsoft.com/office/drawing/2014/main" val="1738551251"/>
                  </a:ext>
                </a:extLst>
              </a:tr>
              <a:tr h="876087">
                <a:tc>
                  <a:txBody>
                    <a:bodyPr/>
                    <a:lstStyle/>
                    <a:p>
                      <a:endParaRPr lang="en-GB" dirty="0">
                        <a:latin typeface="Arial" panose="020B0604020202020204" pitchFamily="34" charset="0"/>
                        <a:cs typeface="Arial" panose="020B0604020202020204" pitchFamily="34" charset="0"/>
                      </a:endParaRPr>
                    </a:p>
                    <a:p>
                      <a:pPr lvl="0">
                        <a:buNone/>
                      </a:pPr>
                      <a:r>
                        <a:rPr lang="en-GB" dirty="0">
                          <a:latin typeface="Arial" panose="020B0604020202020204" pitchFamily="34" charset="0"/>
                          <a:cs typeface="Arial" panose="020B0604020202020204" pitchFamily="34" charset="0"/>
                        </a:rPr>
                        <a:t> Flour (g)</a:t>
                      </a:r>
                    </a:p>
                  </a:txBody>
                  <a:tcPr/>
                </a:tc>
                <a:tc>
                  <a:txBody>
                    <a:bodyPr/>
                    <a:lstStyle/>
                    <a:p>
                      <a:r>
                        <a:rPr lang="en-GB" sz="3200" dirty="0"/>
                        <a:t>100</a:t>
                      </a:r>
                    </a:p>
                  </a:txBody>
                  <a:tcPr/>
                </a:tc>
                <a:tc>
                  <a:txBody>
                    <a:bodyPr/>
                    <a:lstStyle/>
                    <a:p>
                      <a:r>
                        <a:rPr lang="en-GB" sz="3200" dirty="0"/>
                        <a:t>200</a:t>
                      </a:r>
                    </a:p>
                  </a:txBody>
                  <a:tcPr/>
                </a:tc>
                <a:tc>
                  <a:txBody>
                    <a:bodyPr/>
                    <a:lstStyle/>
                    <a:p>
                      <a:r>
                        <a:rPr lang="en-US" sz="3200" dirty="0"/>
                        <a:t>5</a:t>
                      </a:r>
                      <a:r>
                        <a:rPr lang="en-GB" sz="3200" dirty="0"/>
                        <a:t>0</a:t>
                      </a:r>
                    </a:p>
                  </a:txBody>
                  <a:tcPr/>
                </a:tc>
                <a:tc>
                  <a:txBody>
                    <a:bodyPr/>
                    <a:lstStyle/>
                    <a:p>
                      <a:r>
                        <a:rPr lang="en-US" sz="3200" dirty="0"/>
                        <a:t>250</a:t>
                      </a:r>
                      <a:endParaRPr lang="en-GB" sz="3200" dirty="0"/>
                    </a:p>
                  </a:txBody>
                  <a:tcPr/>
                </a:tc>
                <a:extLst>
                  <a:ext uri="{0D108BD9-81ED-4DB2-BD59-A6C34878D82A}">
                    <a16:rowId xmlns:a16="http://schemas.microsoft.com/office/drawing/2014/main" val="1228618409"/>
                  </a:ext>
                </a:extLst>
              </a:tr>
            </a:tbl>
          </a:graphicData>
        </a:graphic>
      </p:graphicFrame>
      <p:sp>
        <p:nvSpPr>
          <p:cNvPr id="7" name="Arrow: Curved Left 6">
            <a:extLst>
              <a:ext uri="{FF2B5EF4-FFF2-40B4-BE49-F238E27FC236}">
                <a16:creationId xmlns:a16="http://schemas.microsoft.com/office/drawing/2014/main" id="{2583FC08-61FC-04F2-E838-6976F9F52650}"/>
              </a:ext>
            </a:extLst>
          </p:cNvPr>
          <p:cNvSpPr/>
          <p:nvPr/>
        </p:nvSpPr>
        <p:spPr>
          <a:xfrm rot="16200000">
            <a:off x="7781886" y="3655351"/>
            <a:ext cx="234461" cy="879230"/>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10" name="Arrow: Curved Left 9">
            <a:extLst>
              <a:ext uri="{FF2B5EF4-FFF2-40B4-BE49-F238E27FC236}">
                <a16:creationId xmlns:a16="http://schemas.microsoft.com/office/drawing/2014/main" id="{C6604EC0-38C1-5F4F-5F09-6E5DDDD572F2}"/>
              </a:ext>
            </a:extLst>
          </p:cNvPr>
          <p:cNvSpPr/>
          <p:nvPr/>
        </p:nvSpPr>
        <p:spPr>
          <a:xfrm rot="16200000">
            <a:off x="8357252" y="2842677"/>
            <a:ext cx="299275" cy="2094779"/>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13" name="Arrow: Curved Up 12">
            <a:extLst>
              <a:ext uri="{FF2B5EF4-FFF2-40B4-BE49-F238E27FC236}">
                <a16:creationId xmlns:a16="http://schemas.microsoft.com/office/drawing/2014/main" id="{921941F6-59EB-2A7A-54B1-860E812E39E6}"/>
              </a:ext>
            </a:extLst>
          </p:cNvPr>
          <p:cNvSpPr/>
          <p:nvPr/>
        </p:nvSpPr>
        <p:spPr>
          <a:xfrm>
            <a:off x="7464655" y="5761639"/>
            <a:ext cx="864219"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Arrow: Curved Up 14">
            <a:extLst>
              <a:ext uri="{FF2B5EF4-FFF2-40B4-BE49-F238E27FC236}">
                <a16:creationId xmlns:a16="http://schemas.microsoft.com/office/drawing/2014/main" id="{01673202-E901-3773-5507-4A8562AC7544}"/>
              </a:ext>
            </a:extLst>
          </p:cNvPr>
          <p:cNvSpPr/>
          <p:nvPr/>
        </p:nvSpPr>
        <p:spPr>
          <a:xfrm>
            <a:off x="7474513" y="5889656"/>
            <a:ext cx="1810164"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TextBox 10">
            <a:extLst>
              <a:ext uri="{FF2B5EF4-FFF2-40B4-BE49-F238E27FC236}">
                <a16:creationId xmlns:a16="http://schemas.microsoft.com/office/drawing/2014/main" id="{1AA3278E-87C2-487B-9364-1AB7A5F2BEE7}"/>
              </a:ext>
            </a:extLst>
          </p:cNvPr>
          <p:cNvSpPr txBox="1"/>
          <p:nvPr/>
        </p:nvSpPr>
        <p:spPr>
          <a:xfrm>
            <a:off x="7635077" y="5920461"/>
            <a:ext cx="64119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cs typeface="Calibri"/>
              </a:rPr>
              <a:t>× 2</a:t>
            </a:r>
            <a:endParaRPr lang="en-US" dirty="0"/>
          </a:p>
        </p:txBody>
      </p:sp>
      <p:sp>
        <p:nvSpPr>
          <p:cNvPr id="16" name="TextBox 15">
            <a:extLst>
              <a:ext uri="{FF2B5EF4-FFF2-40B4-BE49-F238E27FC236}">
                <a16:creationId xmlns:a16="http://schemas.microsoft.com/office/drawing/2014/main" id="{5CD56D1B-7E53-48C7-F53F-B1CA3C8B6D2D}"/>
              </a:ext>
            </a:extLst>
          </p:cNvPr>
          <p:cNvSpPr txBox="1"/>
          <p:nvPr/>
        </p:nvSpPr>
        <p:spPr>
          <a:xfrm>
            <a:off x="7638585" y="3605560"/>
            <a:ext cx="52968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cs typeface="Calibri"/>
              </a:rPr>
              <a:t>×2</a:t>
            </a:r>
            <a:endParaRPr lang="en-US" dirty="0"/>
          </a:p>
        </p:txBody>
      </p:sp>
      <p:sp>
        <p:nvSpPr>
          <p:cNvPr id="17" name="TextBox 16">
            <a:extLst>
              <a:ext uri="{FF2B5EF4-FFF2-40B4-BE49-F238E27FC236}">
                <a16:creationId xmlns:a16="http://schemas.microsoft.com/office/drawing/2014/main" id="{8384C464-51C5-4C8C-9593-79D21B00B257}"/>
              </a:ext>
            </a:extLst>
          </p:cNvPr>
          <p:cNvSpPr txBox="1"/>
          <p:nvPr/>
        </p:nvSpPr>
        <p:spPr>
          <a:xfrm>
            <a:off x="8405931" y="3392591"/>
            <a:ext cx="56685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solidFill>
                  <a:srgbClr val="375623"/>
                </a:solidFill>
                <a:cs typeface="Calibri"/>
              </a:rPr>
              <a:t>÷2</a:t>
            </a:r>
            <a:endParaRPr lang="en-US" dirty="0">
              <a:solidFill>
                <a:srgbClr val="375623"/>
              </a:solidFill>
            </a:endParaRPr>
          </a:p>
        </p:txBody>
      </p:sp>
      <p:sp>
        <p:nvSpPr>
          <p:cNvPr id="18" name="TextBox 17">
            <a:extLst>
              <a:ext uri="{FF2B5EF4-FFF2-40B4-BE49-F238E27FC236}">
                <a16:creationId xmlns:a16="http://schemas.microsoft.com/office/drawing/2014/main" id="{DACAF544-17FE-460F-A6B6-B41A446AE529}"/>
              </a:ext>
            </a:extLst>
          </p:cNvPr>
          <p:cNvSpPr txBox="1"/>
          <p:nvPr/>
        </p:nvSpPr>
        <p:spPr>
          <a:xfrm>
            <a:off x="8506889" y="6041747"/>
            <a:ext cx="56685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solidFill>
                  <a:srgbClr val="375623"/>
                </a:solidFill>
                <a:cs typeface="Calibri"/>
              </a:rPr>
              <a:t>÷2</a:t>
            </a:r>
            <a:endParaRPr lang="en-US" dirty="0">
              <a:solidFill>
                <a:srgbClr val="375623"/>
              </a:solidFill>
            </a:endParaRPr>
          </a:p>
        </p:txBody>
      </p:sp>
      <p:sp>
        <p:nvSpPr>
          <p:cNvPr id="2" name="TextBox 1">
            <a:extLst>
              <a:ext uri="{FF2B5EF4-FFF2-40B4-BE49-F238E27FC236}">
                <a16:creationId xmlns:a16="http://schemas.microsoft.com/office/drawing/2014/main" id="{6055990F-5C4C-B9D7-2292-4511743CCB48}"/>
              </a:ext>
            </a:extLst>
          </p:cNvPr>
          <p:cNvSpPr txBox="1"/>
          <p:nvPr/>
        </p:nvSpPr>
        <p:spPr>
          <a:xfrm>
            <a:off x="955343" y="1460310"/>
            <a:ext cx="3848669" cy="4662815"/>
          </a:xfrm>
          <a:prstGeom prst="rect">
            <a:avLst/>
          </a:prstGeom>
          <a:noFill/>
        </p:spPr>
        <p:txBody>
          <a:bodyPr wrap="square" rtlCol="0">
            <a:spAutoFit/>
          </a:bodyPr>
          <a:lstStyle/>
          <a:p>
            <a:r>
              <a:rPr lang="en-GB" sz="1800" dirty="0">
                <a:effectLst/>
                <a:latin typeface="Arial" panose="020B0604020202020204" pitchFamily="34" charset="0"/>
                <a:ea typeface="Calibri" panose="020F0502020204030204" pitchFamily="34" charset="0"/>
              </a:rPr>
              <a:t>Here are the ingredients needed to make a tray of 20 flapjacks:</a:t>
            </a:r>
            <a:r>
              <a:rPr lang="en-GB" dirty="0">
                <a:effectLst/>
              </a:rPr>
              <a:t> </a:t>
            </a:r>
          </a:p>
          <a:p>
            <a:endParaRPr lang="en-GB" dirty="0">
              <a:effectLst/>
            </a:endParaRPr>
          </a:p>
          <a:p>
            <a:pPr>
              <a:spcAft>
                <a:spcPts val="600"/>
              </a:spcAft>
            </a:pPr>
            <a:r>
              <a:rPr lang="en-GB" dirty="0"/>
              <a:t>	</a:t>
            </a:r>
            <a:r>
              <a:rPr lang="en-GB" sz="1800" dirty="0">
                <a:effectLst/>
                <a:latin typeface="Arial" panose="020B0604020202020204" pitchFamily="34" charset="0"/>
                <a:ea typeface="Calibri" panose="020F0502020204030204" pitchFamily="34" charset="0"/>
              </a:rPr>
              <a:t>200 g of margarine</a:t>
            </a:r>
          </a:p>
          <a:p>
            <a:pPr indent="457200">
              <a:spcAft>
                <a:spcPts val="600"/>
              </a:spcAft>
            </a:pPr>
            <a:r>
              <a:rPr lang="en-GB" sz="1800" dirty="0">
                <a:effectLst/>
                <a:latin typeface="Arial" panose="020B0604020202020204" pitchFamily="34" charset="0"/>
                <a:ea typeface="Calibri" panose="020F0502020204030204" pitchFamily="34" charset="0"/>
              </a:rPr>
              <a:t>	250 g of oats</a:t>
            </a:r>
          </a:p>
          <a:p>
            <a:pPr indent="457200">
              <a:spcAft>
                <a:spcPts val="600"/>
              </a:spcAft>
            </a:pPr>
            <a:r>
              <a:rPr lang="en-GB" sz="1800" dirty="0">
                <a:effectLst/>
                <a:latin typeface="Arial" panose="020B0604020202020204" pitchFamily="34" charset="0"/>
                <a:ea typeface="Calibri" panose="020F0502020204030204" pitchFamily="34" charset="0"/>
              </a:rPr>
              <a:t>	200 g of sugar</a:t>
            </a:r>
          </a:p>
          <a:p>
            <a:pPr indent="457200">
              <a:spcAft>
                <a:spcPts val="600"/>
              </a:spcAft>
            </a:pPr>
            <a:r>
              <a:rPr lang="en-GB" sz="1800" dirty="0">
                <a:effectLst/>
                <a:latin typeface="Arial" panose="020B0604020202020204" pitchFamily="34" charset="0"/>
                <a:ea typeface="Calibri" panose="020F0502020204030204" pitchFamily="34" charset="0"/>
              </a:rPr>
              <a:t>	100 g of flour</a:t>
            </a:r>
          </a:p>
          <a:p>
            <a:pPr indent="457200">
              <a:spcAft>
                <a:spcPts val="600"/>
              </a:spcAft>
            </a:pPr>
            <a:r>
              <a:rPr lang="en-GB" sz="1800" dirty="0">
                <a:effectLst/>
                <a:latin typeface="Arial" panose="020B0604020202020204" pitchFamily="34" charset="0"/>
                <a:ea typeface="Calibri" panose="020F0502020204030204" pitchFamily="34" charset="0"/>
              </a:rPr>
              <a:t>	3 tablespoons of syrup</a:t>
            </a:r>
          </a:p>
          <a:p>
            <a:pPr>
              <a:spcAft>
                <a:spcPts val="600"/>
              </a:spcAft>
            </a:pPr>
            <a:r>
              <a:rPr lang="en-GB" sz="1800" dirty="0">
                <a:effectLst/>
                <a:latin typeface="Arial" panose="020B0604020202020204" pitchFamily="34" charset="0"/>
                <a:ea typeface="Calibri" panose="020F0502020204030204" pitchFamily="34" charset="0"/>
              </a:rPr>
              <a:t> </a:t>
            </a:r>
          </a:p>
          <a:p>
            <a:pPr>
              <a:spcAft>
                <a:spcPts val="600"/>
              </a:spcAft>
            </a:pPr>
            <a:r>
              <a:rPr lang="en-GB" sz="1800" dirty="0">
                <a:effectLst/>
                <a:latin typeface="Arial" panose="020B0604020202020204" pitchFamily="34" charset="0"/>
                <a:ea typeface="Calibri" panose="020F0502020204030204" pitchFamily="34" charset="0"/>
              </a:rPr>
              <a:t>Kelly needs to make 50 flapjacks for a party.</a:t>
            </a:r>
          </a:p>
          <a:p>
            <a:pPr>
              <a:spcAft>
                <a:spcPts val="600"/>
              </a:spcAft>
            </a:pPr>
            <a:endParaRPr lang="en-GB" sz="1800" dirty="0">
              <a:effectLst/>
              <a:latin typeface="Arial" panose="020B0604020202020204" pitchFamily="34" charset="0"/>
              <a:ea typeface="Calibri" panose="020F0502020204030204" pitchFamily="34" charset="0"/>
            </a:endParaRPr>
          </a:p>
          <a:p>
            <a:pPr>
              <a:spcAft>
                <a:spcPts val="600"/>
              </a:spcAft>
            </a:pPr>
            <a:r>
              <a:rPr lang="en-GB" sz="1800" b="1" dirty="0">
                <a:effectLst/>
                <a:latin typeface="Arial" panose="020B0604020202020204" pitchFamily="34" charset="0"/>
                <a:ea typeface="Calibri" panose="020F0502020204030204" pitchFamily="34" charset="0"/>
              </a:rPr>
              <a:t>How much flour does she need?</a:t>
            </a:r>
          </a:p>
          <a:p>
            <a:endParaRPr lang="en-US" dirty="0"/>
          </a:p>
        </p:txBody>
      </p:sp>
      <p:pic>
        <p:nvPicPr>
          <p:cNvPr id="9" name="Picture 8" descr="A tray of flapjack divided into twenty equal squares in a five-by-four arrangement">
            <a:extLst>
              <a:ext uri="{FF2B5EF4-FFF2-40B4-BE49-F238E27FC236}">
                <a16:creationId xmlns:a16="http://schemas.microsoft.com/office/drawing/2014/main" id="{5AF84D4B-DF0B-36F6-E3D2-E94A4FE83C2F}"/>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866348" y="1242549"/>
            <a:ext cx="3281082" cy="2185898"/>
          </a:xfrm>
          <a:prstGeom prst="rect">
            <a:avLst/>
          </a:prstGeom>
        </p:spPr>
      </p:pic>
    </p:spTree>
    <p:extLst>
      <p:ext uri="{BB962C8B-B14F-4D97-AF65-F5344CB8AC3E}">
        <p14:creationId xmlns:p14="http://schemas.microsoft.com/office/powerpoint/2010/main" val="3463436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a:t>
            </a:fld>
            <a:endParaRPr lang="en-US" dirty="0"/>
          </a:p>
        </p:txBody>
      </p:sp>
      <p:pic>
        <p:nvPicPr>
          <p:cNvPr id="2" name="Picture 1" descr="A line graph the x-axis is labelled number of people, on the y-axis is labelled with a question mark. The first meets the plotted line at approximately x = 1, y = 5. The second meets the plotted line at x = 2, y = 10.  The third is x=3 and 7= 15. The fourth is x-= 7 y= 35.  The final point is x= 10 and y = 50">
            <a:extLst>
              <a:ext uri="{FF2B5EF4-FFF2-40B4-BE49-F238E27FC236}">
                <a16:creationId xmlns:a16="http://schemas.microsoft.com/office/drawing/2014/main" id="{17DFBE0E-3A8D-54C1-87FC-1345BC021A26}"/>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l="2229"/>
          <a:stretch/>
        </p:blipFill>
        <p:spPr bwMode="auto">
          <a:xfrm>
            <a:off x="1724025" y="1954054"/>
            <a:ext cx="3854909" cy="3603115"/>
          </a:xfrm>
          <a:prstGeom prst="rect">
            <a:avLst/>
          </a:prstGeom>
          <a:noFill/>
        </p:spPr>
      </p:pic>
      <p:sp>
        <p:nvSpPr>
          <p:cNvPr id="6" name="TextBox 5">
            <a:extLst>
              <a:ext uri="{FF2B5EF4-FFF2-40B4-BE49-F238E27FC236}">
                <a16:creationId xmlns:a16="http://schemas.microsoft.com/office/drawing/2014/main" id="{1EA72910-895C-4B5D-7C98-667895D4EA9F}"/>
              </a:ext>
            </a:extLst>
          </p:cNvPr>
          <p:cNvSpPr txBox="1"/>
          <p:nvPr/>
        </p:nvSpPr>
        <p:spPr>
          <a:xfrm>
            <a:off x="2882214" y="5533504"/>
            <a:ext cx="2443548" cy="392159"/>
          </a:xfrm>
          <a:prstGeom prst="rect">
            <a:avLst/>
          </a:prstGeom>
          <a:noFill/>
        </p:spPr>
        <p:txBody>
          <a:bodyPr wrap="square">
            <a:spAutoFit/>
          </a:bodyPr>
          <a:lstStyle/>
          <a:p>
            <a:pPr algn="ctr">
              <a:lnSpc>
                <a:spcPct val="115000"/>
              </a:lnSpc>
              <a:spcBef>
                <a:spcPts val="400"/>
              </a:spcBef>
              <a:spcAft>
                <a:spcPts val="400"/>
              </a:spcAft>
            </a:pPr>
            <a:r>
              <a:rPr lang="en-GB" sz="1800" b="1" dirty="0">
                <a:solidFill>
                  <a:srgbClr val="404040"/>
                </a:solidFill>
                <a:effectLst/>
                <a:latin typeface="Arial" panose="020B0604020202020204" pitchFamily="34" charset="0"/>
                <a:ea typeface="Calibri" panose="020F0502020204030204" pitchFamily="34" charset="0"/>
                <a:cs typeface="Arial" panose="020B0604020202020204" pitchFamily="34" charset="0"/>
              </a:rPr>
              <a:t>Number of people</a:t>
            </a:r>
            <a:endParaRPr lang="en-GB" sz="12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E0646DE2-BACF-B8C4-1FF3-56BCB7554AAC}"/>
              </a:ext>
            </a:extLst>
          </p:cNvPr>
          <p:cNvSpPr txBox="1"/>
          <p:nvPr/>
        </p:nvSpPr>
        <p:spPr>
          <a:xfrm>
            <a:off x="6224955" y="3167390"/>
            <a:ext cx="5128846" cy="523220"/>
          </a:xfrm>
          <a:prstGeom prst="rect">
            <a:avLst/>
          </a:prstGeom>
          <a:noFill/>
        </p:spPr>
        <p:txBody>
          <a:bodyPr wrap="square">
            <a:spAutoFit/>
          </a:bodyPr>
          <a:lstStyle/>
          <a:p>
            <a:r>
              <a:rPr lang="en-GB" sz="2800" dirty="0">
                <a:highlight>
                  <a:srgbClr val="FFFFFF"/>
                </a:highlight>
                <a:latin typeface="Arial" panose="020B0604020202020204" pitchFamily="34" charset="0"/>
                <a:ea typeface="Helvetica Neue"/>
                <a:cs typeface="Arial" panose="020B0604020202020204" pitchFamily="34" charset="0"/>
              </a:rPr>
              <a:t>2</a:t>
            </a:r>
            <a:r>
              <a:rPr lang="en-GB" sz="2800" dirty="0">
                <a:effectLst/>
                <a:highlight>
                  <a:srgbClr val="FFFFFF"/>
                </a:highlight>
                <a:latin typeface="Arial" panose="020B0604020202020204" pitchFamily="34" charset="0"/>
                <a:ea typeface="Helvetica Neue"/>
                <a:cs typeface="Arial" panose="020B0604020202020204" pitchFamily="34" charset="0"/>
              </a:rPr>
              <a:t>. Think of a title for this graph</a:t>
            </a:r>
            <a:endParaRPr lang="en-GB" sz="2800" dirty="0">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D9B8AF79-D672-018B-72FD-EA9DE9029F50}"/>
              </a:ext>
            </a:extLst>
          </p:cNvPr>
          <p:cNvSpPr txBox="1"/>
          <p:nvPr/>
        </p:nvSpPr>
        <p:spPr>
          <a:xfrm>
            <a:off x="6224954" y="2067005"/>
            <a:ext cx="5430233" cy="523220"/>
          </a:xfrm>
          <a:prstGeom prst="rect">
            <a:avLst/>
          </a:prstGeom>
          <a:noFill/>
        </p:spPr>
        <p:txBody>
          <a:bodyPr wrap="square">
            <a:spAutoFit/>
          </a:bodyPr>
          <a:lstStyle/>
          <a:p>
            <a:r>
              <a:rPr lang="en-GB" sz="2800" dirty="0">
                <a:highlight>
                  <a:srgbClr val="FFFFFF"/>
                </a:highlight>
                <a:latin typeface="Arial" panose="020B0604020202020204" pitchFamily="34" charset="0"/>
                <a:ea typeface="Helvetica Neue"/>
                <a:cs typeface="Arial" panose="020B0604020202020204" pitchFamily="34" charset="0"/>
              </a:rPr>
              <a:t>1</a:t>
            </a:r>
            <a:r>
              <a:rPr lang="en-GB" sz="2800" dirty="0">
                <a:effectLst/>
                <a:highlight>
                  <a:srgbClr val="FFFFFF"/>
                </a:highlight>
                <a:latin typeface="Arial" panose="020B0604020202020204" pitchFamily="34" charset="0"/>
                <a:ea typeface="Helvetica Neue"/>
                <a:cs typeface="Arial" panose="020B0604020202020204" pitchFamily="34" charset="0"/>
              </a:rPr>
              <a:t>. </a:t>
            </a:r>
            <a:r>
              <a:rPr lang="en-GB" sz="2800" dirty="0">
                <a:highlight>
                  <a:srgbClr val="FFFFFF"/>
                </a:highlight>
                <a:latin typeface="Arial" panose="020B0604020202020204" pitchFamily="34" charset="0"/>
                <a:ea typeface="Helvetica Neue"/>
                <a:cs typeface="Arial" panose="020B0604020202020204" pitchFamily="34" charset="0"/>
              </a:rPr>
              <a:t>Consider</a:t>
            </a:r>
            <a:r>
              <a:rPr lang="en-GB" sz="2800" dirty="0">
                <a:effectLst/>
                <a:highlight>
                  <a:srgbClr val="FFFFFF"/>
                </a:highlight>
                <a:latin typeface="Arial" panose="020B0604020202020204" pitchFamily="34" charset="0"/>
                <a:ea typeface="Helvetica Neue"/>
                <a:cs typeface="Arial" panose="020B0604020202020204" pitchFamily="34" charset="0"/>
              </a:rPr>
              <a:t> a label for the y-axis</a:t>
            </a:r>
            <a:endParaRPr lang="en-GB" sz="2800" dirty="0">
              <a:latin typeface="Arial" panose="020B0604020202020204" pitchFamily="34" charset="0"/>
              <a:cs typeface="Arial" panose="020B0604020202020204" pitchFamily="34" charset="0"/>
            </a:endParaRPr>
          </a:p>
        </p:txBody>
      </p:sp>
      <p:sp>
        <p:nvSpPr>
          <p:cNvPr id="38" name="TextBox 37">
            <a:extLst>
              <a:ext uri="{FF2B5EF4-FFF2-40B4-BE49-F238E27FC236}">
                <a16:creationId xmlns:a16="http://schemas.microsoft.com/office/drawing/2014/main" id="{3E97D91F-73A7-6401-1378-0DE78E727C41}"/>
              </a:ext>
            </a:extLst>
          </p:cNvPr>
          <p:cNvSpPr txBox="1"/>
          <p:nvPr/>
        </p:nvSpPr>
        <p:spPr>
          <a:xfrm>
            <a:off x="6027391" y="4267776"/>
            <a:ext cx="6456551" cy="954107"/>
          </a:xfrm>
          <a:prstGeom prst="rect">
            <a:avLst/>
          </a:prstGeom>
          <a:noFill/>
        </p:spPr>
        <p:txBody>
          <a:bodyPr wrap="square" lIns="91440" tIns="45720" rIns="91440" bIns="45720" anchor="t">
            <a:spAutoFit/>
          </a:bodyPr>
          <a:lstStyle/>
          <a:p>
            <a:r>
              <a:rPr lang="en-GB" sz="2800" dirty="0">
                <a:highlight>
                  <a:srgbClr val="FFFFFF"/>
                </a:highlight>
                <a:latin typeface="Arial" panose="020B0604020202020204" pitchFamily="34" charset="0"/>
                <a:ea typeface="Helvetica Neue"/>
                <a:cs typeface="Arial" panose="020B0604020202020204" pitchFamily="34" charset="0"/>
              </a:rPr>
              <a:t>  3. Explain how the plotted points        are related</a:t>
            </a:r>
            <a:r>
              <a:rPr lang="en-GB" sz="2800" dirty="0">
                <a:effectLst/>
                <a:highlight>
                  <a:srgbClr val="FFFFFF"/>
                </a:highlight>
                <a:latin typeface="Arial" panose="020B0604020202020204" pitchFamily="34" charset="0"/>
                <a:ea typeface="Helvetica Neue"/>
                <a:cs typeface="Arial" panose="020B0604020202020204" pitchFamily="34" charset="0"/>
              </a:rPr>
              <a:t>?</a:t>
            </a:r>
          </a:p>
        </p:txBody>
      </p:sp>
      <p:sp>
        <p:nvSpPr>
          <p:cNvPr id="7" name="TextBox 6">
            <a:extLst>
              <a:ext uri="{FF2B5EF4-FFF2-40B4-BE49-F238E27FC236}">
                <a16:creationId xmlns:a16="http://schemas.microsoft.com/office/drawing/2014/main" id="{07BB471B-0873-1867-847A-A54929BDDCA2}"/>
              </a:ext>
            </a:extLst>
          </p:cNvPr>
          <p:cNvSpPr txBox="1"/>
          <p:nvPr/>
        </p:nvSpPr>
        <p:spPr>
          <a:xfrm>
            <a:off x="1056357" y="1347110"/>
            <a:ext cx="6456551" cy="523220"/>
          </a:xfrm>
          <a:prstGeom prst="rect">
            <a:avLst/>
          </a:prstGeom>
          <a:noFill/>
        </p:spPr>
        <p:txBody>
          <a:bodyPr wrap="square">
            <a:spAutoFit/>
          </a:bodyPr>
          <a:lstStyle/>
          <a:p>
            <a:pPr algn="ctr"/>
            <a:r>
              <a:rPr lang="en-GB" sz="2800" dirty="0">
                <a:solidFill>
                  <a:srgbClr val="FF0000"/>
                </a:solidFill>
                <a:highlight>
                  <a:srgbClr val="FFFFFF"/>
                </a:highlight>
                <a:latin typeface="Arial" panose="020B0604020202020204" pitchFamily="34" charset="0"/>
                <a:ea typeface="Helvetica Neue"/>
                <a:cs typeface="Arial" panose="020B0604020202020204" pitchFamily="34" charset="0"/>
              </a:rPr>
              <a:t>Graph to show …?</a:t>
            </a:r>
            <a:endParaRPr lang="en-GB" sz="2800" dirty="0">
              <a:solidFill>
                <a:srgbClr val="FF0000"/>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8F432F63-89A1-7844-8A36-0BB2D5E4D7BE}"/>
              </a:ext>
            </a:extLst>
          </p:cNvPr>
          <p:cNvSpPr txBox="1"/>
          <p:nvPr/>
        </p:nvSpPr>
        <p:spPr>
          <a:xfrm>
            <a:off x="1169680" y="3103232"/>
            <a:ext cx="466467" cy="707886"/>
          </a:xfrm>
          <a:prstGeom prst="rect">
            <a:avLst/>
          </a:prstGeom>
          <a:noFill/>
        </p:spPr>
        <p:txBody>
          <a:bodyPr wrap="square">
            <a:spAutoFit/>
          </a:bodyPr>
          <a:lstStyle/>
          <a:p>
            <a:r>
              <a:rPr lang="en-GB" sz="4000" b="1" dirty="0">
                <a:solidFill>
                  <a:srgbClr val="FF0000"/>
                </a:solidFill>
                <a:effectLst/>
                <a:highlight>
                  <a:srgbClr val="FFFFFF"/>
                </a:highlight>
                <a:latin typeface="Arial" panose="020B0604020202020204" pitchFamily="34" charset="0"/>
                <a:ea typeface="Helvetica Neue"/>
                <a:cs typeface="Arial" panose="020B0604020202020204" pitchFamily="34" charset="0"/>
              </a:rPr>
              <a:t>?</a:t>
            </a:r>
            <a:endParaRPr lang="en-GB" sz="4000" dirty="0">
              <a:solidFill>
                <a:srgbClr val="FF0000"/>
              </a:solidFill>
              <a:latin typeface="Arial" panose="020B0604020202020204" pitchFamily="34" charset="0"/>
              <a:cs typeface="Arial" panose="020B0604020202020204" pitchFamily="34" charset="0"/>
            </a:endParaRPr>
          </a:p>
        </p:txBody>
      </p:sp>
      <p:sp>
        <p:nvSpPr>
          <p:cNvPr id="10" name="Isosceles Triangle 9">
            <a:extLst>
              <a:ext uri="{FF2B5EF4-FFF2-40B4-BE49-F238E27FC236}">
                <a16:creationId xmlns:a16="http://schemas.microsoft.com/office/drawing/2014/main" id="{CDF05FAA-50E7-70ED-FB93-2EB0B0980CA0}"/>
              </a:ext>
              <a:ext uri="{C183D7F6-B498-43B3-948B-1728B52AA6E4}">
                <adec:decorative xmlns:adec="http://schemas.microsoft.com/office/drawing/2017/decorative" val="1"/>
              </a:ext>
            </a:extLst>
          </p:cNvPr>
          <p:cNvSpPr/>
          <p:nvPr/>
        </p:nvSpPr>
        <p:spPr>
          <a:xfrm flipV="1">
            <a:off x="-3816" y="-11374"/>
            <a:ext cx="2378048" cy="2078377"/>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4">
            <a:extLst>
              <a:ext uri="{FF2B5EF4-FFF2-40B4-BE49-F238E27FC236}">
                <a16:creationId xmlns:a16="http://schemas.microsoft.com/office/drawing/2014/main" id="{D4069C72-1158-133F-5A38-60D278658DD3}"/>
              </a:ext>
            </a:extLst>
          </p:cNvPr>
          <p:cNvSpPr txBox="1">
            <a:spLocks noGrp="1"/>
          </p:cNvSpPr>
          <p:nvPr>
            <p:ph type="title" idx="4294967295"/>
          </p:nvPr>
        </p:nvSpPr>
        <p:spPr>
          <a:xfrm>
            <a:off x="-75068" y="29042"/>
            <a:ext cx="2141372"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chemeClr val="bg1"/>
                </a:solidFill>
                <a:effectLst/>
                <a:uLnTx/>
                <a:uFillTx/>
                <a:latin typeface="Arial"/>
                <a:ea typeface="+mn-ea"/>
                <a:cs typeface="Arial"/>
              </a:rPr>
              <a:t>INTRODUCTION</a:t>
            </a:r>
            <a:endParaRPr kumimoji="0" lang="en-GB"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252136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6">
                                            <p:txEl>
                                              <p:pRg st="0" end="0"/>
                                            </p:txEl>
                                          </p:spTgt>
                                        </p:tgtEl>
                                        <p:attrNameLst>
                                          <p:attrName>style.visibility</p:attrName>
                                        </p:attrNameLst>
                                      </p:cBhvr>
                                      <p:to>
                                        <p:strVal val="visible"/>
                                      </p:to>
                                    </p:set>
                                    <p:anim calcmode="lin" valueType="num">
                                      <p:cBhvr additive="base">
                                        <p:cTn id="7" dur="500" fill="hold"/>
                                        <p:tgtEl>
                                          <p:spTgt spid="3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additive="base">
                                        <p:cTn id="1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4">
                                            <p:txEl>
                                              <p:pRg st="0" end="0"/>
                                            </p:txEl>
                                          </p:spTgt>
                                        </p:tgtEl>
                                        <p:attrNameLst>
                                          <p:attrName>style.visibility</p:attrName>
                                        </p:attrNameLst>
                                      </p:cBhvr>
                                      <p:to>
                                        <p:strVal val="visible"/>
                                      </p:to>
                                    </p:set>
                                    <p:anim calcmode="lin" valueType="num">
                                      <p:cBhvr additive="base">
                                        <p:cTn id="19"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additive="base">
                                        <p:cTn id="2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8">
                                            <p:txEl>
                                              <p:pRg st="0" end="0"/>
                                            </p:txEl>
                                          </p:spTgt>
                                        </p:tgtEl>
                                        <p:attrNameLst>
                                          <p:attrName>style.visibility</p:attrName>
                                        </p:attrNameLst>
                                      </p:cBhvr>
                                      <p:to>
                                        <p:strVal val="visible"/>
                                      </p:to>
                                    </p:set>
                                    <p:anim calcmode="lin" valueType="num">
                                      <p:cBhvr additive="base">
                                        <p:cTn id="31" dur="500" fill="hold"/>
                                        <p:tgtEl>
                                          <p:spTgt spid="38">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417"/>
        <p:cNvGrpSpPr/>
        <p:nvPr/>
      </p:nvGrpSpPr>
      <p:grpSpPr>
        <a:xfrm>
          <a:off x="0" y="0"/>
          <a:ext cx="0" cy="0"/>
          <a:chOff x="0" y="0"/>
          <a:chExt cx="0" cy="0"/>
        </a:xfrm>
      </p:grpSpPr>
      <p:sp>
        <p:nvSpPr>
          <p:cNvPr id="419" name="Google Shape;419;p15"/>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20</a:t>
            </a:fld>
            <a:endParaRPr dirty="0"/>
          </a:p>
        </p:txBody>
      </p:sp>
      <p:sp>
        <p:nvSpPr>
          <p:cNvPr id="418" name="Google Shape;418;p15"/>
          <p:cNvSpPr txBox="1">
            <a:spLocks noGrp="1"/>
          </p:cNvSpPr>
          <p:nvPr>
            <p:ph type="title" idx="4294967295"/>
          </p:nvPr>
        </p:nvSpPr>
        <p:spPr>
          <a:xfrm>
            <a:off x="2184225" y="-10575"/>
            <a:ext cx="7948613" cy="1016000"/>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chemeClr val="accent1"/>
              </a:buClr>
              <a:buSzPts val="3600"/>
              <a:buFont typeface="Arial"/>
              <a:buNone/>
            </a:pPr>
            <a:r>
              <a:rPr lang="en-GB" sz="3600" b="1" i="0" u="none" strike="noStrike" cap="none" dirty="0">
                <a:solidFill>
                  <a:schemeClr val="accent1"/>
                </a:solidFill>
                <a:latin typeface="Arial"/>
                <a:ea typeface="Arial"/>
                <a:cs typeface="Arial"/>
                <a:sym typeface="Arial"/>
              </a:rPr>
              <a:t>Practice questions</a:t>
            </a:r>
            <a:endParaRPr dirty="0"/>
          </a:p>
        </p:txBody>
      </p:sp>
      <p:sp>
        <p:nvSpPr>
          <p:cNvPr id="420" name="Google Shape;420;p15"/>
          <p:cNvSpPr/>
          <p:nvPr/>
        </p:nvSpPr>
        <p:spPr>
          <a:xfrm rot="10800000" flipH="1">
            <a:off x="-27606" y="-17453"/>
            <a:ext cx="2091590" cy="1923564"/>
          </a:xfrm>
          <a:prstGeom prst="triangle">
            <a:avLst>
              <a:gd name="adj" fmla="val 0"/>
            </a:avLst>
          </a:prstGeom>
          <a:solidFill>
            <a:schemeClr val="accent1"/>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21" name="Google Shape;421;p15"/>
          <p:cNvSpPr txBox="1"/>
          <p:nvPr/>
        </p:nvSpPr>
        <p:spPr>
          <a:xfrm>
            <a:off x="-19845" y="165505"/>
            <a:ext cx="1511714" cy="461665"/>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en-GB" sz="2400" b="1" dirty="0">
                <a:solidFill>
                  <a:schemeClr val="lt1"/>
                </a:solidFill>
                <a:latin typeface="Arial"/>
                <a:ea typeface="Arial"/>
                <a:cs typeface="Arial"/>
                <a:sym typeface="Arial"/>
              </a:rPr>
              <a:t>REVIEW</a:t>
            </a:r>
            <a:endParaRPr dirty="0"/>
          </a:p>
        </p:txBody>
      </p:sp>
      <p:grpSp>
        <p:nvGrpSpPr>
          <p:cNvPr id="422" name="Google Shape;422;p15" descr="Worksheet available icon"/>
          <p:cNvGrpSpPr/>
          <p:nvPr/>
        </p:nvGrpSpPr>
        <p:grpSpPr>
          <a:xfrm>
            <a:off x="9420817" y="211521"/>
            <a:ext cx="2177446" cy="753403"/>
            <a:chOff x="9420817" y="211521"/>
            <a:chExt cx="2177446" cy="753403"/>
          </a:xfrm>
        </p:grpSpPr>
        <p:pic>
          <p:nvPicPr>
            <p:cNvPr id="423" name="Google Shape;423;p15" descr="Document"/>
            <p:cNvPicPr preferRelativeResize="0"/>
            <p:nvPr/>
          </p:nvPicPr>
          <p:blipFill rotWithShape="1">
            <a:blip r:embed="rId3" cstate="email">
              <a:alphaModFix/>
              <a:extLst>
                <a:ext uri="{28A0092B-C50C-407E-A947-70E740481C1C}">
                  <a14:useLocalDpi xmlns:a14="http://schemas.microsoft.com/office/drawing/2010/main"/>
                </a:ext>
              </a:extLst>
            </a:blip>
            <a:srcRect/>
            <a:stretch/>
          </p:blipFill>
          <p:spPr>
            <a:xfrm>
              <a:off x="10844860" y="211521"/>
              <a:ext cx="753403" cy="753403"/>
            </a:xfrm>
            <a:prstGeom prst="rect">
              <a:avLst/>
            </a:prstGeom>
            <a:noFill/>
            <a:ln>
              <a:noFill/>
            </a:ln>
          </p:spPr>
        </p:pic>
        <p:sp>
          <p:nvSpPr>
            <p:cNvPr id="424" name="Google Shape;424;p15"/>
            <p:cNvSpPr txBox="1"/>
            <p:nvPr/>
          </p:nvSpPr>
          <p:spPr>
            <a:xfrm>
              <a:off x="9420817" y="257038"/>
              <a:ext cx="2091590" cy="707886"/>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GB" sz="2000" b="1" dirty="0">
                  <a:solidFill>
                    <a:schemeClr val="dk1"/>
                  </a:solidFill>
                  <a:latin typeface="Arial"/>
                  <a:ea typeface="Arial"/>
                  <a:cs typeface="Arial"/>
                  <a:sym typeface="Arial"/>
                </a:rPr>
                <a:t>Handout</a:t>
              </a:r>
              <a:br>
                <a:rPr lang="en-GB" sz="2000" b="1" dirty="0">
                  <a:solidFill>
                    <a:schemeClr val="dk1"/>
                  </a:solidFill>
                  <a:latin typeface="Arial"/>
                  <a:ea typeface="Arial"/>
                  <a:cs typeface="Arial"/>
                  <a:sym typeface="Arial"/>
                </a:rPr>
              </a:br>
              <a:r>
                <a:rPr lang="en-GB" sz="2000" b="1" dirty="0">
                  <a:solidFill>
                    <a:schemeClr val="dk1"/>
                  </a:solidFill>
                  <a:latin typeface="Arial"/>
                  <a:ea typeface="Arial"/>
                  <a:cs typeface="Arial"/>
                  <a:sym typeface="Arial"/>
                </a:rPr>
                <a:t>available</a:t>
              </a:r>
              <a:endParaRPr dirty="0"/>
            </a:p>
          </p:txBody>
        </p:sp>
      </p:grpSp>
      <p:sp>
        <p:nvSpPr>
          <p:cNvPr id="426" name="Google Shape;426;p15"/>
          <p:cNvSpPr/>
          <p:nvPr/>
        </p:nvSpPr>
        <p:spPr>
          <a:xfrm>
            <a:off x="9198254" y="5132568"/>
            <a:ext cx="2117302" cy="971999"/>
          </a:xfrm>
          <a:prstGeom prst="roundRect">
            <a:avLst>
              <a:gd name="adj" fmla="val 16667"/>
            </a:avLst>
          </a:prstGeom>
          <a:noFill/>
          <a:ln w="12700" cap="flat" cmpd="sng">
            <a:solidFill>
              <a:srgbClr val="A5A5A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427" name="Google Shape;427;p15"/>
          <p:cNvSpPr txBox="1"/>
          <p:nvPr/>
        </p:nvSpPr>
        <p:spPr>
          <a:xfrm>
            <a:off x="9420817" y="5473884"/>
            <a:ext cx="1688673"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dirty="0">
                <a:solidFill>
                  <a:schemeClr val="dk1"/>
                </a:solidFill>
                <a:latin typeface="Arial" panose="020B0604020202020204" pitchFamily="34" charset="0"/>
                <a:ea typeface="Calibri"/>
                <a:cs typeface="Arial" panose="020B0604020202020204" pitchFamily="34" charset="0"/>
                <a:sym typeface="Calibri"/>
              </a:rPr>
              <a:t>180.9</a:t>
            </a:r>
            <a:endParaRPr dirty="0">
              <a:latin typeface="Arial" panose="020B0604020202020204" pitchFamily="34" charset="0"/>
              <a:cs typeface="Arial" panose="020B0604020202020204" pitchFamily="34" charset="0"/>
            </a:endParaRPr>
          </a:p>
        </p:txBody>
      </p:sp>
      <p:sp>
        <p:nvSpPr>
          <p:cNvPr id="428" name="Google Shape;428;p15" descr="Pink rectangle covering the answer"/>
          <p:cNvSpPr/>
          <p:nvPr/>
        </p:nvSpPr>
        <p:spPr>
          <a:xfrm>
            <a:off x="9339942" y="5257094"/>
            <a:ext cx="1769548" cy="722945"/>
          </a:xfrm>
          <a:prstGeom prst="rect">
            <a:avLst/>
          </a:prstGeom>
          <a:solidFill>
            <a:schemeClr val="accent1"/>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429" name="Google Shape;429;p15"/>
          <p:cNvSpPr/>
          <p:nvPr/>
        </p:nvSpPr>
        <p:spPr>
          <a:xfrm>
            <a:off x="5233830" y="1129212"/>
            <a:ext cx="95319273" cy="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3" name="TextBox 2">
            <a:extLst>
              <a:ext uri="{FF2B5EF4-FFF2-40B4-BE49-F238E27FC236}">
                <a16:creationId xmlns:a16="http://schemas.microsoft.com/office/drawing/2014/main" id="{1C0827DA-873C-A383-4F20-9F6F3844FDE3}"/>
              </a:ext>
            </a:extLst>
          </p:cNvPr>
          <p:cNvSpPr txBox="1"/>
          <p:nvPr/>
        </p:nvSpPr>
        <p:spPr>
          <a:xfrm>
            <a:off x="1491868" y="1542197"/>
            <a:ext cx="7848073" cy="2662267"/>
          </a:xfrm>
          <a:prstGeom prst="rect">
            <a:avLst/>
          </a:prstGeom>
          <a:noFill/>
        </p:spPr>
        <p:txBody>
          <a:bodyPr wrap="square" rtlCol="0">
            <a:spAutoFit/>
          </a:bodyPr>
          <a:lstStyle/>
          <a:p>
            <a:pPr>
              <a:spcAft>
                <a:spcPts val="600"/>
              </a:spcAft>
            </a:pPr>
            <a:r>
              <a:rPr lang="en-GB" sz="1800" dirty="0">
                <a:effectLst/>
                <a:latin typeface="Arial" panose="020B0604020202020204" pitchFamily="34" charset="0"/>
                <a:ea typeface="Calibri" panose="020F0502020204030204" pitchFamily="34" charset="0"/>
                <a:cs typeface="Arial" panose="020B0604020202020204" pitchFamily="34" charset="0"/>
              </a:rPr>
              <a:t> </a:t>
            </a:r>
          </a:p>
          <a:p>
            <a:pPr lvl="0"/>
            <a:r>
              <a:rPr lang="en-GB" dirty="0">
                <a:latin typeface="Arial" panose="020B0604020202020204" pitchFamily="34" charset="0"/>
                <a:ea typeface="Calibri" panose="020F0502020204030204" pitchFamily="34" charset="0"/>
                <a:cs typeface="Arial" panose="020B0604020202020204" pitchFamily="34" charset="0"/>
              </a:rPr>
              <a:t>      </a:t>
            </a:r>
            <a:r>
              <a:rPr lang="en-GB" sz="1800" dirty="0">
                <a:effectLst/>
                <a:latin typeface="Arial" panose="020B0604020202020204" pitchFamily="34" charset="0"/>
                <a:ea typeface="Calibri" panose="020F0502020204030204" pitchFamily="34" charset="0"/>
                <a:cs typeface="Arial" panose="020B0604020202020204" pitchFamily="34" charset="0"/>
              </a:rPr>
              <a:t>There are </a:t>
            </a:r>
            <a:r>
              <a:rPr lang="en-GB" sz="1800" b="1" dirty="0">
                <a:effectLst/>
                <a:latin typeface="Arial" panose="020B0604020202020204" pitchFamily="34" charset="0"/>
                <a:ea typeface="Calibri" panose="020F0502020204030204" pitchFamily="34" charset="0"/>
                <a:cs typeface="Arial" panose="020B0604020202020204" pitchFamily="34" charset="0"/>
              </a:rPr>
              <a:t>84 calories</a:t>
            </a:r>
            <a:r>
              <a:rPr lang="en-GB" sz="1800" dirty="0">
                <a:effectLst/>
                <a:latin typeface="Arial" panose="020B0604020202020204" pitchFamily="34" charset="0"/>
                <a:ea typeface="Calibri" panose="020F0502020204030204" pitchFamily="34" charset="0"/>
                <a:cs typeface="Arial" panose="020B0604020202020204" pitchFamily="34" charset="0"/>
              </a:rPr>
              <a:t> in </a:t>
            </a:r>
            <a:r>
              <a:rPr lang="en-GB" sz="1800" b="1" dirty="0">
                <a:effectLst/>
                <a:latin typeface="Arial" panose="020B0604020202020204" pitchFamily="34" charset="0"/>
                <a:ea typeface="Calibri" panose="020F0502020204030204" pitchFamily="34" charset="0"/>
                <a:cs typeface="Arial" panose="020B0604020202020204" pitchFamily="34" charset="0"/>
              </a:rPr>
              <a:t>100 g of banana</a:t>
            </a:r>
            <a:r>
              <a:rPr lang="en-GB" sz="1800" dirty="0">
                <a:effectLst/>
                <a:latin typeface="Arial" panose="020B0604020202020204" pitchFamily="34" charset="0"/>
                <a:ea typeface="Calibri" panose="020F0502020204030204" pitchFamily="34" charset="0"/>
                <a:cs typeface="Arial" panose="020B0604020202020204" pitchFamily="34" charset="0"/>
              </a:rPr>
              <a:t>.</a:t>
            </a:r>
          </a:p>
          <a:p>
            <a:pPr lvl="0"/>
            <a:endParaRPr lang="en-GB" sz="1800" dirty="0">
              <a:effectLst/>
              <a:latin typeface="Arial" panose="020B0604020202020204" pitchFamily="34" charset="0"/>
              <a:ea typeface="Calibri" panose="020F0502020204030204" pitchFamily="34" charset="0"/>
              <a:cs typeface="Arial" panose="020B0604020202020204" pitchFamily="34" charset="0"/>
            </a:endParaRPr>
          </a:p>
          <a:p>
            <a:pPr lvl="0"/>
            <a:r>
              <a:rPr lang="en-GB" sz="1800" dirty="0">
                <a:effectLst/>
                <a:latin typeface="Arial" panose="020B0604020202020204" pitchFamily="34" charset="0"/>
                <a:ea typeface="Calibri" panose="020F0502020204030204" pitchFamily="34" charset="0"/>
                <a:cs typeface="Arial" panose="020B0604020202020204" pitchFamily="34" charset="0"/>
              </a:rPr>
              <a:t>      There are </a:t>
            </a:r>
            <a:r>
              <a:rPr lang="en-GB" sz="1800" b="1" dirty="0">
                <a:effectLst/>
                <a:latin typeface="Arial" panose="020B0604020202020204" pitchFamily="34" charset="0"/>
                <a:ea typeface="Calibri" panose="020F0502020204030204" pitchFamily="34" charset="0"/>
                <a:cs typeface="Arial" panose="020B0604020202020204" pitchFamily="34" charset="0"/>
              </a:rPr>
              <a:t>87 calories</a:t>
            </a:r>
            <a:r>
              <a:rPr lang="en-GB" sz="1800" dirty="0">
                <a:effectLst/>
                <a:latin typeface="Arial" panose="020B0604020202020204" pitchFamily="34" charset="0"/>
                <a:ea typeface="Calibri" panose="020F0502020204030204" pitchFamily="34" charset="0"/>
                <a:cs typeface="Arial" panose="020B0604020202020204" pitchFamily="34" charset="0"/>
              </a:rPr>
              <a:t> in </a:t>
            </a:r>
            <a:r>
              <a:rPr lang="en-GB" sz="1800" b="1" dirty="0">
                <a:effectLst/>
                <a:latin typeface="Arial" panose="020B0604020202020204" pitchFamily="34" charset="0"/>
                <a:ea typeface="Calibri" panose="020F0502020204030204" pitchFamily="34" charset="0"/>
                <a:cs typeface="Arial" panose="020B0604020202020204" pitchFamily="34" charset="0"/>
              </a:rPr>
              <a:t>100 g of yogurt</a:t>
            </a:r>
            <a:r>
              <a:rPr lang="en-GB" sz="1800" dirty="0">
                <a:effectLst/>
                <a:latin typeface="Arial" panose="020B0604020202020204" pitchFamily="34" charset="0"/>
                <a:ea typeface="Calibri" panose="020F0502020204030204" pitchFamily="34" charset="0"/>
                <a:cs typeface="Arial" panose="020B0604020202020204" pitchFamily="34" charset="0"/>
              </a:rPr>
              <a:t>.</a:t>
            </a:r>
          </a:p>
          <a:p>
            <a:pPr lvl="0"/>
            <a:endParaRPr lang="en-GB" dirty="0">
              <a:latin typeface="Arial" panose="020B0604020202020204" pitchFamily="34" charset="0"/>
              <a:ea typeface="Calibri" panose="020F0502020204030204" pitchFamily="34" charset="0"/>
              <a:cs typeface="Arial" panose="020B0604020202020204" pitchFamily="34" charset="0"/>
            </a:endParaRPr>
          </a:p>
          <a:p>
            <a:pPr lvl="0"/>
            <a:r>
              <a:rPr lang="en-GB" sz="1800" dirty="0">
                <a:effectLst/>
                <a:latin typeface="Arial" panose="020B0604020202020204" pitchFamily="34" charset="0"/>
                <a:ea typeface="Calibri" panose="020F0502020204030204" pitchFamily="34" charset="0"/>
                <a:cs typeface="Arial" panose="020B0604020202020204" pitchFamily="34" charset="0"/>
              </a:rPr>
              <a:t>      Priti has </a:t>
            </a:r>
            <a:r>
              <a:rPr lang="en-GB" sz="1800" b="1" dirty="0">
                <a:effectLst/>
                <a:latin typeface="Arial" panose="020B0604020202020204" pitchFamily="34" charset="0"/>
                <a:ea typeface="Calibri" panose="020F0502020204030204" pitchFamily="34" charset="0"/>
                <a:cs typeface="Arial" panose="020B0604020202020204" pitchFamily="34" charset="0"/>
              </a:rPr>
              <a:t>60 g of banana</a:t>
            </a:r>
            <a:r>
              <a:rPr lang="en-GB" sz="1800" dirty="0">
                <a:effectLst/>
                <a:latin typeface="Arial" panose="020B0604020202020204" pitchFamily="34" charset="0"/>
                <a:ea typeface="Calibri" panose="020F0502020204030204" pitchFamily="34" charset="0"/>
                <a:cs typeface="Arial" panose="020B0604020202020204" pitchFamily="34" charset="0"/>
              </a:rPr>
              <a:t> and </a:t>
            </a:r>
            <a:r>
              <a:rPr lang="en-GB" sz="1800" b="1" dirty="0">
                <a:effectLst/>
                <a:latin typeface="Arial" panose="020B0604020202020204" pitchFamily="34" charset="0"/>
                <a:ea typeface="Calibri" panose="020F0502020204030204" pitchFamily="34" charset="0"/>
                <a:cs typeface="Arial" panose="020B0604020202020204" pitchFamily="34" charset="0"/>
              </a:rPr>
              <a:t>150 g of yogurt</a:t>
            </a:r>
            <a:r>
              <a:rPr lang="en-GB" sz="1800" dirty="0">
                <a:effectLst/>
                <a:latin typeface="Arial" panose="020B0604020202020204" pitchFamily="34" charset="0"/>
                <a:ea typeface="Calibri" panose="020F0502020204030204" pitchFamily="34" charset="0"/>
                <a:cs typeface="Arial" panose="020B0604020202020204" pitchFamily="34" charset="0"/>
              </a:rPr>
              <a:t> for breakfast.</a:t>
            </a:r>
          </a:p>
          <a:p>
            <a:pPr lvl="0"/>
            <a:endParaRPr lang="en-GB" dirty="0">
              <a:latin typeface="Arial" panose="020B0604020202020204" pitchFamily="34" charset="0"/>
              <a:ea typeface="Calibri" panose="020F0502020204030204" pitchFamily="34" charset="0"/>
              <a:cs typeface="Arial" panose="020B0604020202020204" pitchFamily="34" charset="0"/>
            </a:endParaRPr>
          </a:p>
          <a:p>
            <a:pPr lvl="0"/>
            <a:r>
              <a:rPr lang="en-GB" dirty="0">
                <a:latin typeface="Arial" panose="020B0604020202020204" pitchFamily="34" charset="0"/>
                <a:ea typeface="Calibri" panose="020F0502020204030204" pitchFamily="34" charset="0"/>
                <a:cs typeface="Arial" panose="020B0604020202020204" pitchFamily="34" charset="0"/>
              </a:rPr>
              <a:t>      </a:t>
            </a:r>
            <a:r>
              <a:rPr lang="en-GB" sz="1800" dirty="0">
                <a:effectLst/>
                <a:latin typeface="Arial" panose="020B0604020202020204" pitchFamily="34" charset="0"/>
                <a:ea typeface="Calibri" panose="020F0502020204030204" pitchFamily="34" charset="0"/>
                <a:cs typeface="Arial" panose="020B0604020202020204" pitchFamily="34" charset="0"/>
              </a:rPr>
              <a:t>Work out the total </a:t>
            </a:r>
            <a:r>
              <a:rPr lang="en-GB" sz="1800" b="1" dirty="0">
                <a:effectLst/>
                <a:latin typeface="Arial" panose="020B0604020202020204" pitchFamily="34" charset="0"/>
                <a:ea typeface="Calibri" panose="020F0502020204030204" pitchFamily="34" charset="0"/>
                <a:cs typeface="Arial" panose="020B0604020202020204" pitchFamily="34" charset="0"/>
              </a:rPr>
              <a:t>number of calories</a:t>
            </a:r>
            <a:r>
              <a:rPr lang="en-GB" sz="1800" dirty="0">
                <a:effectLst/>
                <a:latin typeface="Arial" panose="020B0604020202020204" pitchFamily="34" charset="0"/>
                <a:ea typeface="Calibri" panose="020F0502020204030204" pitchFamily="34" charset="0"/>
                <a:cs typeface="Arial" panose="020B0604020202020204" pitchFamily="34" charset="0"/>
              </a:rPr>
              <a:t> in this breakfast.</a:t>
            </a:r>
          </a:p>
          <a:p>
            <a:endParaRPr lang="en-US" dirty="0">
              <a:latin typeface="Arial" panose="020B0604020202020204" pitchFamily="34" charset="0"/>
              <a:cs typeface="Arial" panose="020B0604020202020204" pitchFamily="34" charset="0"/>
            </a:endParaRPr>
          </a:p>
        </p:txBody>
      </p:sp>
      <p:graphicFrame>
        <p:nvGraphicFramePr>
          <p:cNvPr id="7" name="Table 6">
            <a:extLst>
              <a:ext uri="{FF2B5EF4-FFF2-40B4-BE49-F238E27FC236}">
                <a16:creationId xmlns:a16="http://schemas.microsoft.com/office/drawing/2014/main" id="{5156F246-D849-46DB-A775-3593C7CEA3F1}"/>
              </a:ext>
            </a:extLst>
          </p:cNvPr>
          <p:cNvGraphicFramePr>
            <a:graphicFrameLocks noGrp="1"/>
          </p:cNvGraphicFramePr>
          <p:nvPr>
            <p:extLst>
              <p:ext uri="{D42A27DB-BD31-4B8C-83A1-F6EECF244321}">
                <p14:modId xmlns:p14="http://schemas.microsoft.com/office/powerpoint/2010/main" val="1438164073"/>
              </p:ext>
            </p:extLst>
          </p:nvPr>
        </p:nvGraphicFramePr>
        <p:xfrm>
          <a:off x="1645919" y="4204464"/>
          <a:ext cx="5272465" cy="890344"/>
        </p:xfrm>
        <a:graphic>
          <a:graphicData uri="http://schemas.openxmlformats.org/drawingml/2006/table">
            <a:tbl>
              <a:tblPr firstRow="1" firstCol="1" bandRow="1"/>
              <a:tblGrid>
                <a:gridCol w="1270195">
                  <a:extLst>
                    <a:ext uri="{9D8B030D-6E8A-4147-A177-3AD203B41FA5}">
                      <a16:colId xmlns:a16="http://schemas.microsoft.com/office/drawing/2014/main" val="1587563269"/>
                    </a:ext>
                  </a:extLst>
                </a:gridCol>
                <a:gridCol w="800454">
                  <a:extLst>
                    <a:ext uri="{9D8B030D-6E8A-4147-A177-3AD203B41FA5}">
                      <a16:colId xmlns:a16="http://schemas.microsoft.com/office/drawing/2014/main" val="1967070420"/>
                    </a:ext>
                  </a:extLst>
                </a:gridCol>
                <a:gridCol w="800454">
                  <a:extLst>
                    <a:ext uri="{9D8B030D-6E8A-4147-A177-3AD203B41FA5}">
                      <a16:colId xmlns:a16="http://schemas.microsoft.com/office/drawing/2014/main" val="3658520182"/>
                    </a:ext>
                  </a:extLst>
                </a:gridCol>
                <a:gridCol w="800454">
                  <a:extLst>
                    <a:ext uri="{9D8B030D-6E8A-4147-A177-3AD203B41FA5}">
                      <a16:colId xmlns:a16="http://schemas.microsoft.com/office/drawing/2014/main" val="1751393852"/>
                    </a:ext>
                  </a:extLst>
                </a:gridCol>
                <a:gridCol w="800454">
                  <a:extLst>
                    <a:ext uri="{9D8B030D-6E8A-4147-A177-3AD203B41FA5}">
                      <a16:colId xmlns:a16="http://schemas.microsoft.com/office/drawing/2014/main" val="3332875660"/>
                    </a:ext>
                  </a:extLst>
                </a:gridCol>
                <a:gridCol w="800454">
                  <a:extLst>
                    <a:ext uri="{9D8B030D-6E8A-4147-A177-3AD203B41FA5}">
                      <a16:colId xmlns:a16="http://schemas.microsoft.com/office/drawing/2014/main" val="1842857900"/>
                    </a:ext>
                  </a:extLst>
                </a:gridCol>
              </a:tblGrid>
              <a:tr h="474850">
                <a:tc>
                  <a:txBody>
                    <a:bodyPr/>
                    <a:lstStyle/>
                    <a:p>
                      <a:pPr>
                        <a:spcAft>
                          <a:spcPts val="600"/>
                        </a:spcAft>
                        <a:tabLst>
                          <a:tab pos="3571875" algn="l"/>
                        </a:tabLst>
                      </a:pPr>
                      <a:r>
                        <a:rPr lang="en-GB" sz="1400" dirty="0">
                          <a:effectLst/>
                          <a:latin typeface="Arial" panose="020B0604020202020204" pitchFamily="34" charset="0"/>
                          <a:ea typeface="Calibri" panose="020F0502020204030204" pitchFamily="34" charset="0"/>
                          <a:cs typeface="Times New Roman" panose="02020603050405020304" pitchFamily="18" charset="0"/>
                        </a:rPr>
                        <a:t>Banana (g)</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3571875" algn="l"/>
                        </a:tabLst>
                      </a:pPr>
                      <a:r>
                        <a:rPr lang="en-GB" sz="1600">
                          <a:effectLst/>
                          <a:latin typeface="Arial" panose="020B0604020202020204" pitchFamily="34" charset="0"/>
                          <a:ea typeface="Calibri" panose="020F0502020204030204" pitchFamily="34" charset="0"/>
                          <a:cs typeface="Times New Roman" panose="02020603050405020304" pitchFamily="18" charset="0"/>
                        </a:rPr>
                        <a:t>100</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3571875" algn="l"/>
                        </a:tabLst>
                      </a:pPr>
                      <a:r>
                        <a:rPr lang="en-GB" sz="1400">
                          <a:effectLst/>
                          <a:latin typeface="Arial" panose="020B0604020202020204" pitchFamily="34" charset="0"/>
                          <a:ea typeface="Calibri" panose="020F0502020204030204" pitchFamily="34" charset="0"/>
                          <a:cs typeface="Times New Roman" panose="02020603050405020304" pitchFamily="18" charset="0"/>
                        </a:rPr>
                        <a:t> </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3571875" algn="l"/>
                        </a:tabLst>
                      </a:pPr>
                      <a:r>
                        <a:rPr lang="en-GB" sz="1400">
                          <a:effectLst/>
                          <a:latin typeface="Arial" panose="020B0604020202020204" pitchFamily="34" charset="0"/>
                          <a:ea typeface="Calibri" panose="020F0502020204030204" pitchFamily="34" charset="0"/>
                          <a:cs typeface="Times New Roman" panose="02020603050405020304" pitchFamily="18" charset="0"/>
                        </a:rPr>
                        <a:t> </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3571875" algn="l"/>
                        </a:tabLst>
                      </a:pPr>
                      <a:r>
                        <a:rPr lang="en-GB" sz="1400">
                          <a:effectLst/>
                          <a:latin typeface="Arial" panose="020B0604020202020204" pitchFamily="34" charset="0"/>
                          <a:ea typeface="Calibri" panose="020F0502020204030204" pitchFamily="34" charset="0"/>
                          <a:cs typeface="Times New Roman" panose="02020603050405020304" pitchFamily="18" charset="0"/>
                        </a:rPr>
                        <a:t> </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3571875" algn="l"/>
                        </a:tabLst>
                      </a:pPr>
                      <a:r>
                        <a:rPr lang="en-GB" sz="1400">
                          <a:effectLst/>
                          <a:latin typeface="Arial" panose="020B0604020202020204" pitchFamily="34" charset="0"/>
                          <a:ea typeface="Calibri" panose="020F0502020204030204" pitchFamily="34" charset="0"/>
                          <a:cs typeface="Times New Roman" panose="02020603050405020304" pitchFamily="18" charset="0"/>
                        </a:rPr>
                        <a:t> </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3725834"/>
                  </a:ext>
                </a:extLst>
              </a:tr>
              <a:tr h="415494">
                <a:tc>
                  <a:txBody>
                    <a:bodyPr/>
                    <a:lstStyle/>
                    <a:p>
                      <a:pPr>
                        <a:spcAft>
                          <a:spcPts val="600"/>
                        </a:spcAft>
                        <a:tabLst>
                          <a:tab pos="3571875" algn="l"/>
                        </a:tabLst>
                      </a:pPr>
                      <a:r>
                        <a:rPr lang="en-GB" sz="1400" dirty="0">
                          <a:effectLst/>
                          <a:latin typeface="Arial" panose="020B0604020202020204" pitchFamily="34" charset="0"/>
                          <a:ea typeface="Calibri" panose="020F0502020204030204" pitchFamily="34" charset="0"/>
                          <a:cs typeface="Times New Roman" panose="02020603050405020304" pitchFamily="18" charset="0"/>
                        </a:rPr>
                        <a:t>Calories</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3571875" algn="l"/>
                        </a:tabLst>
                      </a:pPr>
                      <a:r>
                        <a:rPr lang="en-GB" sz="1400" dirty="0">
                          <a:effectLst/>
                          <a:latin typeface="Arial" panose="020B0604020202020204" pitchFamily="34" charset="0"/>
                          <a:ea typeface="Calibri" panose="020F0502020204030204" pitchFamily="34" charset="0"/>
                          <a:cs typeface="Times New Roman" panose="02020603050405020304" pitchFamily="18" charset="0"/>
                        </a:rPr>
                        <a:t> </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3571875" algn="l"/>
                        </a:tabLst>
                      </a:pPr>
                      <a:r>
                        <a:rPr lang="en-GB" sz="1400">
                          <a:effectLst/>
                          <a:latin typeface="Arial" panose="020B0604020202020204" pitchFamily="34" charset="0"/>
                          <a:ea typeface="Calibri" panose="020F0502020204030204" pitchFamily="34" charset="0"/>
                          <a:cs typeface="Times New Roman" panose="02020603050405020304" pitchFamily="18" charset="0"/>
                        </a:rPr>
                        <a:t> </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3571875" algn="l"/>
                        </a:tabLst>
                      </a:pPr>
                      <a:r>
                        <a:rPr lang="en-GB" sz="1400">
                          <a:effectLst/>
                          <a:latin typeface="Arial" panose="020B0604020202020204" pitchFamily="34" charset="0"/>
                          <a:ea typeface="Calibri" panose="020F0502020204030204" pitchFamily="34" charset="0"/>
                          <a:cs typeface="Times New Roman" panose="02020603050405020304" pitchFamily="18" charset="0"/>
                        </a:rPr>
                        <a:t> </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3571875" algn="l"/>
                        </a:tabLst>
                      </a:pPr>
                      <a:r>
                        <a:rPr lang="en-GB" sz="1400">
                          <a:effectLst/>
                          <a:latin typeface="Arial" panose="020B0604020202020204" pitchFamily="34" charset="0"/>
                          <a:ea typeface="Calibri" panose="020F0502020204030204" pitchFamily="34" charset="0"/>
                          <a:cs typeface="Times New Roman" panose="02020603050405020304" pitchFamily="18" charset="0"/>
                        </a:rPr>
                        <a:t> </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3571875" algn="l"/>
                        </a:tabLst>
                      </a:pPr>
                      <a:r>
                        <a:rPr lang="en-GB" sz="1400" dirty="0">
                          <a:effectLst/>
                          <a:latin typeface="Arial" panose="020B0604020202020204" pitchFamily="34" charset="0"/>
                          <a:ea typeface="Calibri" panose="020F0502020204030204" pitchFamily="34" charset="0"/>
                          <a:cs typeface="Times New Roman" panose="02020603050405020304" pitchFamily="18" charset="0"/>
                        </a:rPr>
                        <a:t> </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8247319"/>
                  </a:ext>
                </a:extLst>
              </a:tr>
            </a:tbl>
          </a:graphicData>
        </a:graphic>
      </p:graphicFrame>
      <p:graphicFrame>
        <p:nvGraphicFramePr>
          <p:cNvPr id="8" name="Table 7">
            <a:extLst>
              <a:ext uri="{FF2B5EF4-FFF2-40B4-BE49-F238E27FC236}">
                <a16:creationId xmlns:a16="http://schemas.microsoft.com/office/drawing/2014/main" id="{ED4DADAA-65EF-404E-AF9E-01ED6038694D}"/>
              </a:ext>
            </a:extLst>
          </p:cNvPr>
          <p:cNvGraphicFramePr>
            <a:graphicFrameLocks noGrp="1"/>
          </p:cNvGraphicFramePr>
          <p:nvPr>
            <p:extLst>
              <p:ext uri="{D42A27DB-BD31-4B8C-83A1-F6EECF244321}">
                <p14:modId xmlns:p14="http://schemas.microsoft.com/office/powerpoint/2010/main" val="3422725882"/>
              </p:ext>
            </p:extLst>
          </p:nvPr>
        </p:nvGraphicFramePr>
        <p:xfrm>
          <a:off x="1645919" y="5231207"/>
          <a:ext cx="5272465" cy="873359"/>
        </p:xfrm>
        <a:graphic>
          <a:graphicData uri="http://schemas.openxmlformats.org/drawingml/2006/table">
            <a:tbl>
              <a:tblPr firstRow="1" firstCol="1" bandRow="1"/>
              <a:tblGrid>
                <a:gridCol w="1274214">
                  <a:extLst>
                    <a:ext uri="{9D8B030D-6E8A-4147-A177-3AD203B41FA5}">
                      <a16:colId xmlns:a16="http://schemas.microsoft.com/office/drawing/2014/main" val="3116702291"/>
                    </a:ext>
                  </a:extLst>
                </a:gridCol>
                <a:gridCol w="799369">
                  <a:extLst>
                    <a:ext uri="{9D8B030D-6E8A-4147-A177-3AD203B41FA5}">
                      <a16:colId xmlns:a16="http://schemas.microsoft.com/office/drawing/2014/main" val="3229269606"/>
                    </a:ext>
                  </a:extLst>
                </a:gridCol>
                <a:gridCol w="799369">
                  <a:extLst>
                    <a:ext uri="{9D8B030D-6E8A-4147-A177-3AD203B41FA5}">
                      <a16:colId xmlns:a16="http://schemas.microsoft.com/office/drawing/2014/main" val="2806517360"/>
                    </a:ext>
                  </a:extLst>
                </a:gridCol>
                <a:gridCol w="799369">
                  <a:extLst>
                    <a:ext uri="{9D8B030D-6E8A-4147-A177-3AD203B41FA5}">
                      <a16:colId xmlns:a16="http://schemas.microsoft.com/office/drawing/2014/main" val="842299941"/>
                    </a:ext>
                  </a:extLst>
                </a:gridCol>
                <a:gridCol w="800072">
                  <a:extLst>
                    <a:ext uri="{9D8B030D-6E8A-4147-A177-3AD203B41FA5}">
                      <a16:colId xmlns:a16="http://schemas.microsoft.com/office/drawing/2014/main" val="4075723645"/>
                    </a:ext>
                  </a:extLst>
                </a:gridCol>
                <a:gridCol w="800072">
                  <a:extLst>
                    <a:ext uri="{9D8B030D-6E8A-4147-A177-3AD203B41FA5}">
                      <a16:colId xmlns:a16="http://schemas.microsoft.com/office/drawing/2014/main" val="3339285025"/>
                    </a:ext>
                  </a:extLst>
                </a:gridCol>
              </a:tblGrid>
              <a:tr h="407568">
                <a:tc>
                  <a:txBody>
                    <a:bodyPr/>
                    <a:lstStyle/>
                    <a:p>
                      <a:pPr algn="l">
                        <a:spcAft>
                          <a:spcPts val="600"/>
                        </a:spcAft>
                        <a:tabLst>
                          <a:tab pos="581025" algn="l"/>
                        </a:tabLst>
                      </a:pPr>
                      <a:r>
                        <a:rPr lang="en-GB" sz="1400" dirty="0">
                          <a:effectLst/>
                          <a:latin typeface="Arial" panose="020B0604020202020204" pitchFamily="34" charset="0"/>
                          <a:ea typeface="Calibri" panose="020F0502020204030204" pitchFamily="34" charset="0"/>
                          <a:cs typeface="Times New Roman" panose="02020603050405020304" pitchFamily="18" charset="0"/>
                        </a:rPr>
                        <a:t>Yogurt (g)</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600"/>
                        </a:spcAft>
                        <a:tabLst>
                          <a:tab pos="581025" algn="l"/>
                        </a:tabLst>
                      </a:pPr>
                      <a:r>
                        <a:rPr lang="en-GB" sz="1400">
                          <a:effectLst/>
                          <a:latin typeface="Arial" panose="020B0604020202020204" pitchFamily="34" charset="0"/>
                          <a:ea typeface="Calibri" panose="020F0502020204030204" pitchFamily="34" charset="0"/>
                          <a:cs typeface="Times New Roman" panose="02020603050405020304" pitchFamily="18" charset="0"/>
                        </a:rPr>
                        <a:t> </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600"/>
                        </a:spcAft>
                        <a:tabLst>
                          <a:tab pos="581025" algn="l"/>
                        </a:tabLst>
                      </a:pPr>
                      <a:r>
                        <a:rPr lang="en-GB" sz="1400">
                          <a:effectLst/>
                          <a:latin typeface="Arial" panose="020B0604020202020204" pitchFamily="34" charset="0"/>
                          <a:ea typeface="Calibri" panose="020F0502020204030204" pitchFamily="34" charset="0"/>
                          <a:cs typeface="Times New Roman" panose="02020603050405020304" pitchFamily="18" charset="0"/>
                        </a:rPr>
                        <a:t> </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600"/>
                        </a:spcAft>
                        <a:tabLst>
                          <a:tab pos="581025" algn="l"/>
                        </a:tabLst>
                      </a:pPr>
                      <a:r>
                        <a:rPr lang="en-GB" sz="1400">
                          <a:effectLst/>
                          <a:latin typeface="Arial" panose="020B0604020202020204" pitchFamily="34" charset="0"/>
                          <a:ea typeface="Calibri" panose="020F0502020204030204" pitchFamily="34" charset="0"/>
                          <a:cs typeface="Times New Roman" panose="02020603050405020304" pitchFamily="18" charset="0"/>
                        </a:rPr>
                        <a:t> </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581025" algn="l"/>
                        </a:tabLst>
                      </a:pPr>
                      <a:r>
                        <a:rPr lang="en-GB" sz="1400">
                          <a:effectLst/>
                          <a:latin typeface="Arial" panose="020B0604020202020204" pitchFamily="34" charset="0"/>
                          <a:ea typeface="Calibri" panose="020F0502020204030204" pitchFamily="34" charset="0"/>
                          <a:cs typeface="Times New Roman" panose="02020603050405020304" pitchFamily="18" charset="0"/>
                        </a:rPr>
                        <a:t> </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581025" algn="l"/>
                        </a:tabLst>
                      </a:pPr>
                      <a:r>
                        <a:rPr lang="en-GB" sz="1400">
                          <a:effectLst/>
                          <a:latin typeface="Arial" panose="020B0604020202020204" pitchFamily="34" charset="0"/>
                          <a:ea typeface="Calibri" panose="020F0502020204030204" pitchFamily="34" charset="0"/>
                          <a:cs typeface="Times New Roman" panose="02020603050405020304" pitchFamily="18" charset="0"/>
                        </a:rPr>
                        <a:t> </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35923218"/>
                  </a:ext>
                </a:extLst>
              </a:tr>
              <a:tr h="465791">
                <a:tc>
                  <a:txBody>
                    <a:bodyPr/>
                    <a:lstStyle/>
                    <a:p>
                      <a:pPr algn="l">
                        <a:spcAft>
                          <a:spcPts val="600"/>
                        </a:spcAft>
                        <a:tabLst>
                          <a:tab pos="581025" algn="l"/>
                        </a:tabLst>
                      </a:pPr>
                      <a:r>
                        <a:rPr lang="en-GB" sz="1400">
                          <a:effectLst/>
                          <a:latin typeface="Arial" panose="020B0604020202020204" pitchFamily="34" charset="0"/>
                          <a:ea typeface="Calibri" panose="020F0502020204030204" pitchFamily="34" charset="0"/>
                          <a:cs typeface="Times New Roman" panose="02020603050405020304" pitchFamily="18" charset="0"/>
                        </a:rPr>
                        <a:t>Calories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tabLst>
                          <a:tab pos="581025" algn="l"/>
                        </a:tabLst>
                      </a:pPr>
                      <a:r>
                        <a:rPr lang="en-GB" sz="1600">
                          <a:effectLst/>
                          <a:latin typeface="Arial" panose="020B0604020202020204" pitchFamily="34" charset="0"/>
                          <a:ea typeface="Calibri" panose="020F0502020204030204" pitchFamily="34" charset="0"/>
                          <a:cs typeface="Times New Roman" panose="02020603050405020304" pitchFamily="18" charset="0"/>
                        </a:rPr>
                        <a:t>87</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600"/>
                        </a:spcAft>
                        <a:tabLst>
                          <a:tab pos="581025" algn="l"/>
                        </a:tabLst>
                      </a:pPr>
                      <a:r>
                        <a:rPr lang="en-GB" sz="1400">
                          <a:effectLst/>
                          <a:latin typeface="Arial" panose="020B0604020202020204" pitchFamily="34" charset="0"/>
                          <a:ea typeface="Calibri" panose="020F0502020204030204" pitchFamily="34" charset="0"/>
                          <a:cs typeface="Times New Roman" panose="02020603050405020304" pitchFamily="18" charset="0"/>
                        </a:rPr>
                        <a:t> </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600"/>
                        </a:spcAft>
                        <a:tabLst>
                          <a:tab pos="581025" algn="l"/>
                        </a:tabLst>
                      </a:pPr>
                      <a:r>
                        <a:rPr lang="en-GB" sz="1400">
                          <a:effectLst/>
                          <a:latin typeface="Arial" panose="020B0604020202020204" pitchFamily="34" charset="0"/>
                          <a:ea typeface="Calibri" panose="020F0502020204030204" pitchFamily="34" charset="0"/>
                          <a:cs typeface="Times New Roman" panose="02020603050405020304" pitchFamily="18" charset="0"/>
                        </a:rPr>
                        <a:t> </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600"/>
                        </a:spcAft>
                        <a:tabLst>
                          <a:tab pos="581025" algn="l"/>
                        </a:tabLst>
                      </a:pPr>
                      <a:r>
                        <a:rPr lang="en-GB" sz="1400">
                          <a:effectLst/>
                          <a:latin typeface="Arial" panose="020B0604020202020204" pitchFamily="34" charset="0"/>
                          <a:ea typeface="Calibri" panose="020F0502020204030204" pitchFamily="34" charset="0"/>
                          <a:cs typeface="Times New Roman" panose="02020603050405020304" pitchFamily="18" charset="0"/>
                        </a:rPr>
                        <a:t> </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600"/>
                        </a:spcAft>
                        <a:tabLst>
                          <a:tab pos="581025" algn="l"/>
                        </a:tabLst>
                      </a:pPr>
                      <a:r>
                        <a:rPr lang="en-GB" sz="1400" dirty="0">
                          <a:effectLst/>
                          <a:latin typeface="Arial" panose="020B0604020202020204" pitchFamily="34" charset="0"/>
                          <a:ea typeface="Calibri" panose="020F0502020204030204" pitchFamily="34" charset="0"/>
                          <a:cs typeface="Times New Roman" panose="02020603050405020304" pitchFamily="18" charset="0"/>
                        </a:rPr>
                        <a:t> </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68740260"/>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1"/>
                                          </p:stCondLst>
                                        </p:cTn>
                                        <p:tgtEl>
                                          <p:spTgt spid="42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417"/>
        <p:cNvGrpSpPr/>
        <p:nvPr/>
      </p:nvGrpSpPr>
      <p:grpSpPr>
        <a:xfrm>
          <a:off x="0" y="0"/>
          <a:ext cx="0" cy="0"/>
          <a:chOff x="0" y="0"/>
          <a:chExt cx="0" cy="0"/>
        </a:xfrm>
      </p:grpSpPr>
      <p:sp>
        <p:nvSpPr>
          <p:cNvPr id="7" name="Google Shape;427;p15">
            <a:extLst>
              <a:ext uri="{FF2B5EF4-FFF2-40B4-BE49-F238E27FC236}">
                <a16:creationId xmlns:a16="http://schemas.microsoft.com/office/drawing/2014/main" id="{BBA03677-C7CE-834D-5F27-0576C36E8589}"/>
              </a:ext>
            </a:extLst>
          </p:cNvPr>
          <p:cNvSpPr txBox="1"/>
          <p:nvPr/>
        </p:nvSpPr>
        <p:spPr>
          <a:xfrm>
            <a:off x="9420817" y="5473884"/>
            <a:ext cx="1688673"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dirty="0">
                <a:solidFill>
                  <a:schemeClr val="dk1"/>
                </a:solidFill>
                <a:latin typeface="Calibri"/>
                <a:ea typeface="Calibri"/>
                <a:cs typeface="Calibri"/>
                <a:sym typeface="Calibri"/>
              </a:rPr>
              <a:t>5</a:t>
            </a:r>
            <a:endParaRPr dirty="0"/>
          </a:p>
        </p:txBody>
      </p:sp>
      <p:sp>
        <p:nvSpPr>
          <p:cNvPr id="419" name="Google Shape;419;p15"/>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21</a:t>
            </a:fld>
            <a:endParaRPr dirty="0"/>
          </a:p>
        </p:txBody>
      </p:sp>
      <p:sp>
        <p:nvSpPr>
          <p:cNvPr id="418" name="Google Shape;418;p15"/>
          <p:cNvSpPr txBox="1">
            <a:spLocks noGrp="1"/>
          </p:cNvSpPr>
          <p:nvPr>
            <p:ph type="title" idx="4294967295"/>
          </p:nvPr>
        </p:nvSpPr>
        <p:spPr>
          <a:xfrm>
            <a:off x="1852551" y="112713"/>
            <a:ext cx="7948613" cy="1016000"/>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chemeClr val="accent1"/>
              </a:buClr>
              <a:buSzPts val="3600"/>
              <a:buFont typeface="Arial"/>
              <a:buNone/>
            </a:pPr>
            <a:r>
              <a:rPr lang="en-GB" sz="3600" b="1" i="0" u="none" strike="noStrike" cap="none" dirty="0">
                <a:solidFill>
                  <a:schemeClr val="accent1"/>
                </a:solidFill>
                <a:latin typeface="Arial"/>
                <a:ea typeface="Arial"/>
                <a:cs typeface="Arial"/>
                <a:sym typeface="Arial"/>
              </a:rPr>
              <a:t>Practice questions</a:t>
            </a:r>
            <a:endParaRPr dirty="0"/>
          </a:p>
        </p:txBody>
      </p:sp>
      <p:sp>
        <p:nvSpPr>
          <p:cNvPr id="420" name="Google Shape;420;p15"/>
          <p:cNvSpPr/>
          <p:nvPr/>
        </p:nvSpPr>
        <p:spPr>
          <a:xfrm rot="10800000" flipH="1">
            <a:off x="-27606" y="-17453"/>
            <a:ext cx="2091590" cy="1923564"/>
          </a:xfrm>
          <a:prstGeom prst="triangle">
            <a:avLst>
              <a:gd name="adj" fmla="val 0"/>
            </a:avLst>
          </a:prstGeom>
          <a:solidFill>
            <a:schemeClr val="accent1"/>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21" name="Google Shape;421;p15"/>
          <p:cNvSpPr txBox="1"/>
          <p:nvPr/>
        </p:nvSpPr>
        <p:spPr>
          <a:xfrm>
            <a:off x="-19845" y="165505"/>
            <a:ext cx="1511714" cy="461665"/>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None/>
            </a:pPr>
            <a:r>
              <a:rPr lang="en-GB" sz="2400" b="1" dirty="0">
                <a:solidFill>
                  <a:schemeClr val="lt1"/>
                </a:solidFill>
                <a:latin typeface="Arial"/>
                <a:ea typeface="Arial"/>
                <a:cs typeface="Arial"/>
                <a:sym typeface="Arial"/>
              </a:rPr>
              <a:t>REVIEW</a:t>
            </a:r>
            <a:endParaRPr dirty="0"/>
          </a:p>
        </p:txBody>
      </p:sp>
      <p:grpSp>
        <p:nvGrpSpPr>
          <p:cNvPr id="422" name="Google Shape;422;p15" descr="Worksheet available icon"/>
          <p:cNvGrpSpPr/>
          <p:nvPr/>
        </p:nvGrpSpPr>
        <p:grpSpPr>
          <a:xfrm>
            <a:off x="9495879" y="211521"/>
            <a:ext cx="2102384" cy="753403"/>
            <a:chOff x="9495879" y="211521"/>
            <a:chExt cx="2102384" cy="753403"/>
          </a:xfrm>
        </p:grpSpPr>
        <p:pic>
          <p:nvPicPr>
            <p:cNvPr id="423" name="Google Shape;423;p15" descr="Document"/>
            <p:cNvPicPr preferRelativeResize="0"/>
            <p:nvPr/>
          </p:nvPicPr>
          <p:blipFill rotWithShape="1">
            <a:blip r:embed="rId3" cstate="email">
              <a:alphaModFix/>
              <a:extLst>
                <a:ext uri="{28A0092B-C50C-407E-A947-70E740481C1C}">
                  <a14:useLocalDpi xmlns:a14="http://schemas.microsoft.com/office/drawing/2010/main"/>
                </a:ext>
              </a:extLst>
            </a:blip>
            <a:srcRect/>
            <a:stretch/>
          </p:blipFill>
          <p:spPr>
            <a:xfrm>
              <a:off x="10844860" y="211521"/>
              <a:ext cx="753403" cy="753403"/>
            </a:xfrm>
            <a:prstGeom prst="rect">
              <a:avLst/>
            </a:prstGeom>
            <a:noFill/>
            <a:ln>
              <a:noFill/>
            </a:ln>
          </p:spPr>
        </p:pic>
        <p:sp>
          <p:nvSpPr>
            <p:cNvPr id="424" name="Google Shape;424;p15"/>
            <p:cNvSpPr txBox="1"/>
            <p:nvPr/>
          </p:nvSpPr>
          <p:spPr>
            <a:xfrm>
              <a:off x="9495879" y="228785"/>
              <a:ext cx="2091590" cy="707886"/>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GB" sz="2000" b="1" dirty="0">
                  <a:solidFill>
                    <a:schemeClr val="dk1"/>
                  </a:solidFill>
                  <a:latin typeface="Arial"/>
                  <a:ea typeface="Arial"/>
                  <a:cs typeface="Arial"/>
                  <a:sym typeface="Arial"/>
                </a:rPr>
                <a:t>Handout</a:t>
              </a:r>
              <a:br>
                <a:rPr lang="en-GB" sz="2000" b="1" dirty="0">
                  <a:solidFill>
                    <a:schemeClr val="dk1"/>
                  </a:solidFill>
                  <a:latin typeface="Arial"/>
                  <a:ea typeface="Arial"/>
                  <a:cs typeface="Arial"/>
                  <a:sym typeface="Arial"/>
                </a:rPr>
              </a:br>
              <a:r>
                <a:rPr lang="en-GB" sz="2000" b="1" dirty="0">
                  <a:solidFill>
                    <a:schemeClr val="dk1"/>
                  </a:solidFill>
                  <a:latin typeface="Arial"/>
                  <a:ea typeface="Arial"/>
                  <a:cs typeface="Arial"/>
                  <a:sym typeface="Arial"/>
                </a:rPr>
                <a:t>available</a:t>
              </a:r>
              <a:endParaRPr dirty="0"/>
            </a:p>
          </p:txBody>
        </p:sp>
      </p:grpSp>
      <p:sp>
        <p:nvSpPr>
          <p:cNvPr id="429" name="Google Shape;429;p15"/>
          <p:cNvSpPr/>
          <p:nvPr/>
        </p:nvSpPr>
        <p:spPr>
          <a:xfrm>
            <a:off x="5233830" y="1129212"/>
            <a:ext cx="95319273" cy="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6" name="TextBox 5">
            <a:extLst>
              <a:ext uri="{FF2B5EF4-FFF2-40B4-BE49-F238E27FC236}">
                <a16:creationId xmlns:a16="http://schemas.microsoft.com/office/drawing/2014/main" id="{36CD881D-4744-63C0-4C24-25F0B5EA97CE}"/>
              </a:ext>
            </a:extLst>
          </p:cNvPr>
          <p:cNvSpPr txBox="1"/>
          <p:nvPr/>
        </p:nvSpPr>
        <p:spPr>
          <a:xfrm>
            <a:off x="1187355" y="1624084"/>
            <a:ext cx="7779224" cy="2339102"/>
          </a:xfrm>
          <a:prstGeom prst="rect">
            <a:avLst/>
          </a:prstGeom>
          <a:noFill/>
        </p:spPr>
        <p:txBody>
          <a:bodyPr wrap="square" rtlCol="0">
            <a:spAutoFit/>
          </a:bodyPr>
          <a:lstStyle/>
          <a:p>
            <a:pPr lvl="0"/>
            <a:r>
              <a:rPr lang="en-GB" dirty="0">
                <a:latin typeface="Arial" panose="020B0604020202020204" pitchFamily="34" charset="0"/>
                <a:ea typeface="Calibri" panose="020F0502020204030204" pitchFamily="34" charset="0"/>
              </a:rPr>
              <a:t>     </a:t>
            </a:r>
            <a:r>
              <a:rPr lang="en-GB" sz="1800" dirty="0">
                <a:effectLst/>
                <a:latin typeface="Arial" panose="020B0604020202020204" pitchFamily="34" charset="0"/>
                <a:ea typeface="Calibri" panose="020F0502020204030204" pitchFamily="34" charset="0"/>
              </a:rPr>
              <a:t> Scott wants to make orange juice. </a:t>
            </a:r>
          </a:p>
          <a:p>
            <a:pPr lvl="0"/>
            <a:r>
              <a:rPr lang="en-GB" sz="1800" dirty="0">
                <a:effectLst/>
                <a:latin typeface="Arial" panose="020B0604020202020204" pitchFamily="34" charset="0"/>
                <a:ea typeface="Calibri" panose="020F0502020204030204" pitchFamily="34" charset="0"/>
              </a:rPr>
              <a:t>      He is going to buy boxes of oranges. </a:t>
            </a:r>
          </a:p>
          <a:p>
            <a:pPr>
              <a:spcAft>
                <a:spcPts val="600"/>
              </a:spcAft>
            </a:pPr>
            <a:r>
              <a:rPr lang="en-GB" sz="1800" dirty="0">
                <a:effectLst/>
                <a:latin typeface="Arial" panose="020B0604020202020204" pitchFamily="34" charset="0"/>
                <a:ea typeface="Calibri" panose="020F0502020204030204" pitchFamily="34" charset="0"/>
              </a:rPr>
              <a:t> 	</a:t>
            </a:r>
          </a:p>
          <a:p>
            <a:pPr>
              <a:spcAft>
                <a:spcPts val="600"/>
              </a:spcAft>
            </a:pPr>
            <a:r>
              <a:rPr lang="en-GB" b="1" dirty="0">
                <a:latin typeface="Arial" panose="020B0604020202020204" pitchFamily="34" charset="0"/>
                <a:ea typeface="Calibri" panose="020F0502020204030204" pitchFamily="34" charset="0"/>
              </a:rPr>
              <a:t>      </a:t>
            </a:r>
            <a:r>
              <a:rPr lang="en-GB" sz="1800" b="1" dirty="0">
                <a:effectLst/>
                <a:latin typeface="Arial" panose="020B0604020202020204" pitchFamily="34" charset="0"/>
                <a:ea typeface="Calibri" panose="020F0502020204030204" pitchFamily="34" charset="0"/>
              </a:rPr>
              <a:t>30 oranges</a:t>
            </a:r>
            <a:r>
              <a:rPr lang="en-GB" sz="1800" dirty="0">
                <a:effectLst/>
                <a:latin typeface="Arial" panose="020B0604020202020204" pitchFamily="34" charset="0"/>
                <a:ea typeface="Calibri" panose="020F0502020204030204" pitchFamily="34" charset="0"/>
              </a:rPr>
              <a:t> make </a:t>
            </a:r>
            <a:r>
              <a:rPr lang="en-GB" sz="1800" b="1" dirty="0">
                <a:effectLst/>
                <a:latin typeface="Arial" panose="020B0604020202020204" pitchFamily="34" charset="0"/>
                <a:ea typeface="Calibri" panose="020F0502020204030204" pitchFamily="34" charset="0"/>
              </a:rPr>
              <a:t>2 litres</a:t>
            </a:r>
            <a:r>
              <a:rPr lang="en-GB" sz="1800" dirty="0">
                <a:effectLst/>
                <a:latin typeface="Arial" panose="020B0604020202020204" pitchFamily="34" charset="0"/>
                <a:ea typeface="Calibri" panose="020F0502020204030204" pitchFamily="34" charset="0"/>
              </a:rPr>
              <a:t> of orange juice.</a:t>
            </a:r>
          </a:p>
          <a:p>
            <a:pPr>
              <a:spcAft>
                <a:spcPts val="600"/>
              </a:spcAft>
            </a:pPr>
            <a:r>
              <a:rPr lang="en-GB" dirty="0">
                <a:latin typeface="Arial" panose="020B0604020202020204" pitchFamily="34" charset="0"/>
                <a:ea typeface="Calibri" panose="020F0502020204030204" pitchFamily="34" charset="0"/>
              </a:rPr>
              <a:t>      </a:t>
            </a:r>
            <a:r>
              <a:rPr lang="en-GB" sz="1800" dirty="0">
                <a:effectLst/>
                <a:latin typeface="Arial" panose="020B0604020202020204" pitchFamily="34" charset="0"/>
                <a:ea typeface="Calibri" panose="020F0502020204030204" pitchFamily="34" charset="0"/>
              </a:rPr>
              <a:t>Scott needs to buy enough oranges to make </a:t>
            </a:r>
            <a:r>
              <a:rPr lang="en-GB" sz="1800" b="1" dirty="0">
                <a:effectLst/>
                <a:latin typeface="Arial" panose="020B0604020202020204" pitchFamily="34" charset="0"/>
                <a:ea typeface="Calibri" panose="020F0502020204030204" pitchFamily="34" charset="0"/>
              </a:rPr>
              <a:t>8 litres </a:t>
            </a:r>
            <a:r>
              <a:rPr lang="en-GB" sz="1800" dirty="0">
                <a:effectLst/>
                <a:latin typeface="Arial" panose="020B0604020202020204" pitchFamily="34" charset="0"/>
                <a:ea typeface="Calibri" panose="020F0502020204030204" pitchFamily="34" charset="0"/>
              </a:rPr>
              <a:t>of orange juice. </a:t>
            </a:r>
          </a:p>
          <a:p>
            <a:pPr>
              <a:spcAft>
                <a:spcPts val="600"/>
              </a:spcAft>
            </a:pPr>
            <a:r>
              <a:rPr lang="en-GB" dirty="0">
                <a:latin typeface="Arial" panose="020B0604020202020204" pitchFamily="34" charset="0"/>
                <a:ea typeface="Calibri" panose="020F0502020204030204" pitchFamily="34" charset="0"/>
              </a:rPr>
              <a:t>      </a:t>
            </a:r>
            <a:r>
              <a:rPr lang="en-GB" sz="1800" dirty="0">
                <a:effectLst/>
                <a:latin typeface="Arial" panose="020B0604020202020204" pitchFamily="34" charset="0"/>
                <a:ea typeface="Calibri" panose="020F0502020204030204" pitchFamily="34" charset="0"/>
              </a:rPr>
              <a:t>Work out the number of boxes of oranges that Scott needs to buy. </a:t>
            </a:r>
          </a:p>
          <a:p>
            <a:pPr lvl="0"/>
            <a:endParaRPr lang="en-GB" sz="1800" dirty="0">
              <a:effectLst/>
              <a:latin typeface="Arial" panose="020B0604020202020204" pitchFamily="34" charset="0"/>
              <a:ea typeface="Calibri" panose="020F0502020204030204" pitchFamily="34" charset="0"/>
            </a:endParaRPr>
          </a:p>
        </p:txBody>
      </p:sp>
      <p:sp>
        <p:nvSpPr>
          <p:cNvPr id="4" name="Google Shape;428;p15" descr="Pink rectangle covering the answer">
            <a:extLst>
              <a:ext uri="{FF2B5EF4-FFF2-40B4-BE49-F238E27FC236}">
                <a16:creationId xmlns:a16="http://schemas.microsoft.com/office/drawing/2014/main" id="{24BDAA7F-B8B1-6954-439B-2EE41EAC8EDC}"/>
              </a:ext>
            </a:extLst>
          </p:cNvPr>
          <p:cNvSpPr/>
          <p:nvPr/>
        </p:nvSpPr>
        <p:spPr>
          <a:xfrm>
            <a:off x="9380379" y="5343243"/>
            <a:ext cx="1769548" cy="722945"/>
          </a:xfrm>
          <a:prstGeom prst="rect">
            <a:avLst/>
          </a:prstGeom>
          <a:solidFill>
            <a:schemeClr val="accent1"/>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 name="Google Shape;426;p15">
            <a:extLst>
              <a:ext uri="{FF2B5EF4-FFF2-40B4-BE49-F238E27FC236}">
                <a16:creationId xmlns:a16="http://schemas.microsoft.com/office/drawing/2014/main" id="{2AD7346A-08A1-DCB1-0D6A-A839FF20DBC2}"/>
              </a:ext>
            </a:extLst>
          </p:cNvPr>
          <p:cNvSpPr/>
          <p:nvPr/>
        </p:nvSpPr>
        <p:spPr>
          <a:xfrm>
            <a:off x="9198254" y="5192819"/>
            <a:ext cx="2117302" cy="971999"/>
          </a:xfrm>
          <a:prstGeom prst="roundRect">
            <a:avLst>
              <a:gd name="adj" fmla="val 16667"/>
            </a:avLst>
          </a:prstGeom>
          <a:noFill/>
          <a:ln w="12700" cap="flat" cmpd="sng">
            <a:solidFill>
              <a:srgbClr val="A5A5A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pic>
        <p:nvPicPr>
          <p:cNvPr id="14" name="Picture 13">
            <a:extLst>
              <a:ext uri="{FF2B5EF4-FFF2-40B4-BE49-F238E27FC236}">
                <a16:creationId xmlns:a16="http://schemas.microsoft.com/office/drawing/2014/main" id="{017EE413-EDE4-7A4D-BF07-E88AA5E73FDB}"/>
              </a:ext>
            </a:extLst>
          </p:cNvPr>
          <p:cNvPicPr>
            <a:picLocks noChangeAspect="1"/>
          </p:cNvPicPr>
          <p:nvPr/>
        </p:nvPicPr>
        <p:blipFill>
          <a:blip r:embed="rId4"/>
          <a:stretch>
            <a:fillRect/>
          </a:stretch>
        </p:blipFill>
        <p:spPr>
          <a:xfrm>
            <a:off x="7111936" y="1517698"/>
            <a:ext cx="4475533" cy="824983"/>
          </a:xfrm>
          <a:prstGeom prst="rect">
            <a:avLst/>
          </a:prstGeom>
        </p:spPr>
      </p:pic>
      <p:graphicFrame>
        <p:nvGraphicFramePr>
          <p:cNvPr id="3" name="Table 2">
            <a:extLst>
              <a:ext uri="{FF2B5EF4-FFF2-40B4-BE49-F238E27FC236}">
                <a16:creationId xmlns:a16="http://schemas.microsoft.com/office/drawing/2014/main" id="{D1B2FE7B-DB89-4942-86AC-C8FF1914C0B8}"/>
              </a:ext>
            </a:extLst>
          </p:cNvPr>
          <p:cNvGraphicFramePr>
            <a:graphicFrameLocks noGrp="1"/>
          </p:cNvGraphicFramePr>
          <p:nvPr>
            <p:extLst>
              <p:ext uri="{D42A27DB-BD31-4B8C-83A1-F6EECF244321}">
                <p14:modId xmlns:p14="http://schemas.microsoft.com/office/powerpoint/2010/main" val="475241238"/>
              </p:ext>
            </p:extLst>
          </p:nvPr>
        </p:nvGraphicFramePr>
        <p:xfrm>
          <a:off x="1656255" y="3861388"/>
          <a:ext cx="6036202" cy="880976"/>
        </p:xfrm>
        <a:graphic>
          <a:graphicData uri="http://schemas.openxmlformats.org/drawingml/2006/table">
            <a:tbl>
              <a:tblPr firstRow="1" firstCol="1" bandRow="1"/>
              <a:tblGrid>
                <a:gridCol w="1681620">
                  <a:extLst>
                    <a:ext uri="{9D8B030D-6E8A-4147-A177-3AD203B41FA5}">
                      <a16:colId xmlns:a16="http://schemas.microsoft.com/office/drawing/2014/main" val="1241411015"/>
                    </a:ext>
                  </a:extLst>
                </a:gridCol>
                <a:gridCol w="998801">
                  <a:extLst>
                    <a:ext uri="{9D8B030D-6E8A-4147-A177-3AD203B41FA5}">
                      <a16:colId xmlns:a16="http://schemas.microsoft.com/office/drawing/2014/main" val="339622680"/>
                    </a:ext>
                  </a:extLst>
                </a:gridCol>
                <a:gridCol w="1057115">
                  <a:extLst>
                    <a:ext uri="{9D8B030D-6E8A-4147-A177-3AD203B41FA5}">
                      <a16:colId xmlns:a16="http://schemas.microsoft.com/office/drawing/2014/main" val="3594349186"/>
                    </a:ext>
                  </a:extLst>
                </a:gridCol>
                <a:gridCol w="1149333">
                  <a:extLst>
                    <a:ext uri="{9D8B030D-6E8A-4147-A177-3AD203B41FA5}">
                      <a16:colId xmlns:a16="http://schemas.microsoft.com/office/drawing/2014/main" val="3067373928"/>
                    </a:ext>
                  </a:extLst>
                </a:gridCol>
                <a:gridCol w="1149333">
                  <a:extLst>
                    <a:ext uri="{9D8B030D-6E8A-4147-A177-3AD203B41FA5}">
                      <a16:colId xmlns:a16="http://schemas.microsoft.com/office/drawing/2014/main" val="1311686443"/>
                    </a:ext>
                  </a:extLst>
                </a:gridCol>
              </a:tblGrid>
              <a:tr h="440488">
                <a:tc>
                  <a:txBody>
                    <a:bodyPr/>
                    <a:lstStyle/>
                    <a:p>
                      <a:pPr marL="457200" algn="l"/>
                      <a:r>
                        <a:rPr lang="en-GB" sz="1200" dirty="0">
                          <a:effectLst/>
                          <a:latin typeface="Arial" panose="020B0604020202020204" pitchFamily="34" charset="0"/>
                          <a:ea typeface="Calibri" panose="020F0502020204030204" pitchFamily="34" charset="0"/>
                          <a:cs typeface="Times New Roman" panose="02020603050405020304" pitchFamily="18" charset="0"/>
                        </a:rPr>
                        <a:t>Number of litres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r>
                        <a:rPr lang="en-GB" sz="1200">
                          <a:effectLst/>
                          <a:latin typeface="Arial" panose="020B060402020202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r>
                        <a:rPr lang="en-GB" sz="1200">
                          <a:effectLst/>
                          <a:latin typeface="Arial" panose="020B060402020202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r>
                        <a:rPr lang="en-GB" sz="1200" dirty="0">
                          <a:effectLst/>
                          <a:latin typeface="Arial" panose="020B060402020202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spcAft>
                          <a:spcPts val="600"/>
                        </a:spcAft>
                      </a:pPr>
                      <a:r>
                        <a:rPr lang="en-GB" sz="1200">
                          <a:effectLst/>
                          <a:latin typeface="Arial" panose="020B0604020202020204" pitchFamily="34" charset="0"/>
                          <a:ea typeface="Calibri" panose="020F0502020204030204" pitchFamily="34" charset="0"/>
                          <a:cs typeface="Times New Roman" panose="02020603050405020304" pitchFamily="18" charset="0"/>
                        </a:rPr>
                        <a:t>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94550616"/>
                  </a:ext>
                </a:extLst>
              </a:tr>
              <a:tr h="440488">
                <a:tc>
                  <a:txBody>
                    <a:bodyPr/>
                    <a:lstStyle/>
                    <a:p>
                      <a:pPr marL="457200" algn="l"/>
                      <a:r>
                        <a:rPr lang="en-GB" sz="1200" dirty="0">
                          <a:effectLst/>
                          <a:latin typeface="Arial" panose="020B0604020202020204" pitchFamily="34" charset="0"/>
                          <a:ea typeface="Calibri" panose="020F0502020204030204" pitchFamily="34" charset="0"/>
                          <a:cs typeface="Times New Roman" panose="02020603050405020304" pitchFamily="18" charset="0"/>
                        </a:rPr>
                        <a:t>Number of oranges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r>
                        <a:rPr lang="en-GB" sz="1200">
                          <a:effectLst/>
                          <a:latin typeface="Arial" panose="020B0604020202020204" pitchFamily="34" charset="0"/>
                          <a:ea typeface="Calibri" panose="020F0502020204030204" pitchFamily="34" charset="0"/>
                          <a:cs typeface="Times New Roman" panose="02020603050405020304" pitchFamily="18" charset="0"/>
                        </a:rPr>
                        <a:t>30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r>
                        <a:rPr lang="en-GB" sz="1200">
                          <a:effectLst/>
                          <a:latin typeface="Arial" panose="020B060402020202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r>
                        <a:rPr lang="en-GB" sz="1200">
                          <a:effectLst/>
                          <a:latin typeface="Arial" panose="020B060402020202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spcAft>
                          <a:spcPts val="600"/>
                        </a:spcAft>
                      </a:pPr>
                      <a:r>
                        <a:rPr lang="en-GB" sz="1200" dirty="0">
                          <a:effectLst/>
                          <a:latin typeface="Arial" panose="020B060402020202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0973375"/>
                  </a:ext>
                </a:extLst>
              </a:tr>
            </a:tbl>
          </a:graphicData>
        </a:graphic>
      </p:graphicFrame>
      <p:graphicFrame>
        <p:nvGraphicFramePr>
          <p:cNvPr id="8" name="Table 7">
            <a:extLst>
              <a:ext uri="{FF2B5EF4-FFF2-40B4-BE49-F238E27FC236}">
                <a16:creationId xmlns:a16="http://schemas.microsoft.com/office/drawing/2014/main" id="{C3DF600F-1BED-481E-BFE4-227B4677C6F5}"/>
              </a:ext>
            </a:extLst>
          </p:cNvPr>
          <p:cNvGraphicFramePr>
            <a:graphicFrameLocks noGrp="1"/>
          </p:cNvGraphicFramePr>
          <p:nvPr>
            <p:extLst>
              <p:ext uri="{D42A27DB-BD31-4B8C-83A1-F6EECF244321}">
                <p14:modId xmlns:p14="http://schemas.microsoft.com/office/powerpoint/2010/main" val="304270929"/>
              </p:ext>
            </p:extLst>
          </p:nvPr>
        </p:nvGraphicFramePr>
        <p:xfrm>
          <a:off x="1697848" y="4974542"/>
          <a:ext cx="5994609" cy="754246"/>
        </p:xfrm>
        <a:graphic>
          <a:graphicData uri="http://schemas.openxmlformats.org/drawingml/2006/table">
            <a:tbl>
              <a:tblPr firstRow="1" firstCol="1" bandRow="1"/>
              <a:tblGrid>
                <a:gridCol w="1733249">
                  <a:extLst>
                    <a:ext uri="{9D8B030D-6E8A-4147-A177-3AD203B41FA5}">
                      <a16:colId xmlns:a16="http://schemas.microsoft.com/office/drawing/2014/main" val="574003040"/>
                    </a:ext>
                  </a:extLst>
                </a:gridCol>
                <a:gridCol w="852272">
                  <a:extLst>
                    <a:ext uri="{9D8B030D-6E8A-4147-A177-3AD203B41FA5}">
                      <a16:colId xmlns:a16="http://schemas.microsoft.com/office/drawing/2014/main" val="1984632169"/>
                    </a:ext>
                  </a:extLst>
                </a:gridCol>
                <a:gridCol w="852272">
                  <a:extLst>
                    <a:ext uri="{9D8B030D-6E8A-4147-A177-3AD203B41FA5}">
                      <a16:colId xmlns:a16="http://schemas.microsoft.com/office/drawing/2014/main" val="628809950"/>
                    </a:ext>
                  </a:extLst>
                </a:gridCol>
                <a:gridCol w="852272">
                  <a:extLst>
                    <a:ext uri="{9D8B030D-6E8A-4147-A177-3AD203B41FA5}">
                      <a16:colId xmlns:a16="http://schemas.microsoft.com/office/drawing/2014/main" val="2490075808"/>
                    </a:ext>
                  </a:extLst>
                </a:gridCol>
                <a:gridCol w="852272">
                  <a:extLst>
                    <a:ext uri="{9D8B030D-6E8A-4147-A177-3AD203B41FA5}">
                      <a16:colId xmlns:a16="http://schemas.microsoft.com/office/drawing/2014/main" val="525814769"/>
                    </a:ext>
                  </a:extLst>
                </a:gridCol>
                <a:gridCol w="852272">
                  <a:extLst>
                    <a:ext uri="{9D8B030D-6E8A-4147-A177-3AD203B41FA5}">
                      <a16:colId xmlns:a16="http://schemas.microsoft.com/office/drawing/2014/main" val="3653470933"/>
                    </a:ext>
                  </a:extLst>
                </a:gridCol>
              </a:tblGrid>
              <a:tr h="377123">
                <a:tc>
                  <a:txBody>
                    <a:bodyPr/>
                    <a:lstStyle/>
                    <a:p>
                      <a:pPr marL="457200" algn="l"/>
                      <a:r>
                        <a:rPr lang="en-GB" sz="1200" dirty="0">
                          <a:effectLst/>
                          <a:latin typeface="Arial" panose="020B0604020202020204" pitchFamily="34" charset="0"/>
                          <a:ea typeface="Calibri" panose="020F0502020204030204" pitchFamily="34" charset="0"/>
                          <a:cs typeface="Times New Roman" panose="02020603050405020304" pitchFamily="18" charset="0"/>
                        </a:rPr>
                        <a:t>Number of boxes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r>
                        <a:rPr lang="en-GB" sz="1200">
                          <a:effectLst/>
                          <a:latin typeface="Arial" panose="020B060402020202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r>
                        <a:rPr lang="en-GB" sz="1200">
                          <a:effectLst/>
                          <a:latin typeface="Arial" panose="020B060402020202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r>
                        <a:rPr lang="en-GB" sz="1200">
                          <a:effectLst/>
                          <a:latin typeface="Arial" panose="020B060402020202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r>
                        <a:rPr lang="en-GB" sz="1200">
                          <a:effectLst/>
                          <a:latin typeface="Arial" panose="020B060402020202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spcAft>
                          <a:spcPts val="600"/>
                        </a:spcAft>
                      </a:pPr>
                      <a:r>
                        <a:rPr lang="en-GB" sz="1200" dirty="0">
                          <a:effectLst/>
                          <a:latin typeface="Arial" panose="020B060402020202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5498909"/>
                  </a:ext>
                </a:extLst>
              </a:tr>
              <a:tr h="377123">
                <a:tc>
                  <a:txBody>
                    <a:bodyPr/>
                    <a:lstStyle/>
                    <a:p>
                      <a:pPr marL="457200" algn="l"/>
                      <a:r>
                        <a:rPr lang="en-GB" sz="1200" dirty="0">
                          <a:effectLst/>
                          <a:latin typeface="Arial" panose="020B0604020202020204" pitchFamily="34" charset="0"/>
                          <a:ea typeface="Calibri" panose="020F0502020204030204" pitchFamily="34" charset="0"/>
                          <a:cs typeface="Times New Roman" panose="02020603050405020304" pitchFamily="18" charset="0"/>
                        </a:rPr>
                        <a:t>Number of oranges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r>
                        <a:rPr lang="en-GB" sz="1200">
                          <a:effectLst/>
                          <a:latin typeface="Arial" panose="020B0604020202020204" pitchFamily="34" charset="0"/>
                          <a:ea typeface="Calibri" panose="020F0502020204030204" pitchFamily="34" charset="0"/>
                          <a:cs typeface="Times New Roman" panose="02020603050405020304" pitchFamily="18" charset="0"/>
                        </a:rPr>
                        <a:t>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r>
                        <a:rPr lang="en-GB" sz="1200">
                          <a:effectLst/>
                          <a:latin typeface="Arial" panose="020B060402020202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r>
                        <a:rPr lang="en-GB" sz="1200">
                          <a:effectLst/>
                          <a:latin typeface="Arial" panose="020B060402020202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r>
                        <a:rPr lang="en-GB" sz="1200">
                          <a:effectLst/>
                          <a:latin typeface="Arial" panose="020B060402020202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spcAft>
                          <a:spcPts val="600"/>
                        </a:spcAft>
                      </a:pPr>
                      <a:r>
                        <a:rPr lang="en-GB" sz="1200" dirty="0">
                          <a:effectLst/>
                          <a:latin typeface="Arial" panose="020B060402020202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28753745"/>
                  </a:ext>
                </a:extLst>
              </a:tr>
            </a:tbl>
          </a:graphicData>
        </a:graphic>
      </p:graphicFrame>
    </p:spTree>
    <p:extLst>
      <p:ext uri="{BB962C8B-B14F-4D97-AF65-F5344CB8AC3E}">
        <p14:creationId xmlns:p14="http://schemas.microsoft.com/office/powerpoint/2010/main" val="2122118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1"/>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Title 13">
            <a:extLst>
              <a:ext uri="{FF2B5EF4-FFF2-40B4-BE49-F238E27FC236}">
                <a16:creationId xmlns:a16="http://schemas.microsoft.com/office/drawing/2014/main" id="{0F82D19D-1FB9-47B5-A87D-36C07F3B87C2}"/>
              </a:ext>
            </a:extLst>
          </p:cNvPr>
          <p:cNvSpPr txBox="1">
            <a:spLocks noGrp="1"/>
          </p:cNvSpPr>
          <p:nvPr>
            <p:ph type="title" idx="4294967295"/>
          </p:nvPr>
        </p:nvSpPr>
        <p:spPr>
          <a:xfrm>
            <a:off x="-51356" y="-10684"/>
            <a:ext cx="2197658"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PRACTICE</a:t>
            </a:r>
          </a:p>
        </p:txBody>
      </p:sp>
      <p:sp>
        <p:nvSpPr>
          <p:cNvPr id="6" name="Title 1">
            <a:extLst>
              <a:ext uri="{FF2B5EF4-FFF2-40B4-BE49-F238E27FC236}">
                <a16:creationId xmlns:a16="http://schemas.microsoft.com/office/drawing/2014/main" id="{9086ACA7-8D4B-3312-7752-789C630C1BFF}"/>
              </a:ext>
            </a:extLst>
          </p:cNvPr>
          <p:cNvSpPr txBox="1">
            <a:spLocks/>
          </p:cNvSpPr>
          <p:nvPr/>
        </p:nvSpPr>
        <p:spPr>
          <a:xfrm>
            <a:off x="4636410" y="-17231"/>
            <a:ext cx="3966085" cy="1031424"/>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endParaRPr lang="en-US" sz="3600" b="1" dirty="0">
              <a:solidFill>
                <a:schemeClr val="accent1"/>
              </a:solidFill>
              <a:latin typeface="Arial" panose="020B060402020202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1F67D27E-8EBE-4719-8D1A-353DF1C93D0F}"/>
              </a:ext>
            </a:extLst>
          </p:cNvPr>
          <p:cNvGraphicFramePr>
            <a:graphicFrameLocks noGrp="1"/>
          </p:cNvGraphicFramePr>
          <p:nvPr>
            <p:extLst>
              <p:ext uri="{D42A27DB-BD31-4B8C-83A1-F6EECF244321}">
                <p14:modId xmlns:p14="http://schemas.microsoft.com/office/powerpoint/2010/main" val="3182708644"/>
              </p:ext>
            </p:extLst>
          </p:nvPr>
        </p:nvGraphicFramePr>
        <p:xfrm>
          <a:off x="2401489" y="1454851"/>
          <a:ext cx="6072085" cy="1750145"/>
        </p:xfrm>
        <a:graphic>
          <a:graphicData uri="http://schemas.openxmlformats.org/drawingml/2006/table">
            <a:tbl>
              <a:tblPr firstRow="1" bandRow="1">
                <a:tableStyleId>{5940675A-B579-460E-94D1-54222C63F5DA}</a:tableStyleId>
              </a:tblPr>
              <a:tblGrid>
                <a:gridCol w="1904999">
                  <a:extLst>
                    <a:ext uri="{9D8B030D-6E8A-4147-A177-3AD203B41FA5}">
                      <a16:colId xmlns:a16="http://schemas.microsoft.com/office/drawing/2014/main" val="717701226"/>
                    </a:ext>
                  </a:extLst>
                </a:gridCol>
                <a:gridCol w="949155">
                  <a:extLst>
                    <a:ext uri="{9D8B030D-6E8A-4147-A177-3AD203B41FA5}">
                      <a16:colId xmlns:a16="http://schemas.microsoft.com/office/drawing/2014/main" val="1035876903"/>
                    </a:ext>
                  </a:extLst>
                </a:gridCol>
                <a:gridCol w="878416">
                  <a:extLst>
                    <a:ext uri="{9D8B030D-6E8A-4147-A177-3AD203B41FA5}">
                      <a16:colId xmlns:a16="http://schemas.microsoft.com/office/drawing/2014/main" val="1424570775"/>
                    </a:ext>
                  </a:extLst>
                </a:gridCol>
                <a:gridCol w="1125098">
                  <a:extLst>
                    <a:ext uri="{9D8B030D-6E8A-4147-A177-3AD203B41FA5}">
                      <a16:colId xmlns:a16="http://schemas.microsoft.com/office/drawing/2014/main" val="2887943343"/>
                    </a:ext>
                  </a:extLst>
                </a:gridCol>
                <a:gridCol w="1214417">
                  <a:extLst>
                    <a:ext uri="{9D8B030D-6E8A-4147-A177-3AD203B41FA5}">
                      <a16:colId xmlns:a16="http://schemas.microsoft.com/office/drawing/2014/main" val="266915976"/>
                    </a:ext>
                  </a:extLst>
                </a:gridCol>
              </a:tblGrid>
              <a:tr h="874058">
                <a:tc>
                  <a:txBody>
                    <a:bodyPr/>
                    <a:lstStyle/>
                    <a:p>
                      <a:endParaRPr lang="en-GB" dirty="0">
                        <a:latin typeface="Arial" panose="020B0604020202020204" pitchFamily="34" charset="0"/>
                        <a:cs typeface="Arial" panose="020B0604020202020204" pitchFamily="34" charset="0"/>
                      </a:endParaRPr>
                    </a:p>
                    <a:p>
                      <a:pPr lvl="0">
                        <a:buNone/>
                      </a:pPr>
                      <a:r>
                        <a:rPr lang="en-GB" dirty="0">
                          <a:latin typeface="Arial" panose="020B0604020202020204" pitchFamily="34" charset="0"/>
                          <a:cs typeface="Arial" panose="020B0604020202020204" pitchFamily="34" charset="0"/>
                        </a:rPr>
                        <a:t>Grams</a:t>
                      </a:r>
                    </a:p>
                  </a:txBody>
                  <a:tcPr/>
                </a:tc>
                <a:tc>
                  <a:txBody>
                    <a:bodyPr/>
                    <a:lstStyle/>
                    <a:p>
                      <a:pPr algn="ctr"/>
                      <a:r>
                        <a:rPr lang="en-GB" sz="3200" dirty="0"/>
                        <a:t>100</a:t>
                      </a:r>
                    </a:p>
                  </a:txBody>
                  <a:tcPr/>
                </a:tc>
                <a:tc>
                  <a:txBody>
                    <a:bodyPr/>
                    <a:lstStyle/>
                    <a:p>
                      <a:pPr lvl="0" algn="ctr">
                        <a:buNone/>
                      </a:pPr>
                      <a:r>
                        <a:rPr lang="en-GB" sz="3200" b="0" i="0" u="none" strike="noStrike" noProof="0" dirty="0">
                          <a:latin typeface="Calibri"/>
                        </a:rPr>
                        <a:t>10</a:t>
                      </a:r>
                      <a:endParaRPr lang="en-US" sz="3200" dirty="0"/>
                    </a:p>
                  </a:txBody>
                  <a:tcPr/>
                </a:tc>
                <a:tc>
                  <a:txBody>
                    <a:bodyPr/>
                    <a:lstStyle/>
                    <a:p>
                      <a:pPr algn="ctr"/>
                      <a:r>
                        <a:rPr lang="en-GB" sz="3200" dirty="0"/>
                        <a:t>60</a:t>
                      </a:r>
                    </a:p>
                  </a:txBody>
                  <a:tcPr/>
                </a:tc>
                <a:tc>
                  <a:txBody>
                    <a:bodyPr/>
                    <a:lstStyle/>
                    <a:p>
                      <a:pPr algn="ctr"/>
                      <a:endParaRPr lang="en-GB" sz="3200" dirty="0"/>
                    </a:p>
                  </a:txBody>
                  <a:tcPr/>
                </a:tc>
                <a:extLst>
                  <a:ext uri="{0D108BD9-81ED-4DB2-BD59-A6C34878D82A}">
                    <a16:rowId xmlns:a16="http://schemas.microsoft.com/office/drawing/2014/main" val="1738551251"/>
                  </a:ext>
                </a:extLst>
              </a:tr>
              <a:tr h="876087">
                <a:tc>
                  <a:txBody>
                    <a:bodyPr/>
                    <a:lstStyle/>
                    <a:p>
                      <a:endParaRPr lang="en-GB" dirty="0">
                        <a:latin typeface="Arial" panose="020B0604020202020204" pitchFamily="34" charset="0"/>
                        <a:cs typeface="Arial" panose="020B0604020202020204" pitchFamily="34" charset="0"/>
                      </a:endParaRPr>
                    </a:p>
                    <a:p>
                      <a:pPr lvl="0">
                        <a:buNone/>
                      </a:pPr>
                      <a:r>
                        <a:rPr lang="en-GB" dirty="0">
                          <a:latin typeface="Arial" panose="020B0604020202020204" pitchFamily="34" charset="0"/>
                          <a:cs typeface="Arial" panose="020B0604020202020204" pitchFamily="34" charset="0"/>
                        </a:rPr>
                        <a:t>Banana</a:t>
                      </a:r>
                    </a:p>
                  </a:txBody>
                  <a:tcPr/>
                </a:tc>
                <a:tc>
                  <a:txBody>
                    <a:bodyPr/>
                    <a:lstStyle/>
                    <a:p>
                      <a:pPr algn="ctr"/>
                      <a:r>
                        <a:rPr lang="en-US" sz="3200" dirty="0"/>
                        <a:t>84</a:t>
                      </a:r>
                      <a:endParaRPr lang="en-GB" sz="3200" dirty="0"/>
                    </a:p>
                  </a:txBody>
                  <a:tcPr/>
                </a:tc>
                <a:tc>
                  <a:txBody>
                    <a:bodyPr/>
                    <a:lstStyle/>
                    <a:p>
                      <a:pPr algn="ctr"/>
                      <a:r>
                        <a:rPr lang="en-US" sz="3200" dirty="0"/>
                        <a:t>8.4</a:t>
                      </a:r>
                      <a:endParaRPr lang="en-GB" sz="3200" dirty="0"/>
                    </a:p>
                  </a:txBody>
                  <a:tcPr/>
                </a:tc>
                <a:tc>
                  <a:txBody>
                    <a:bodyPr/>
                    <a:lstStyle/>
                    <a:p>
                      <a:pPr algn="ctr"/>
                      <a:r>
                        <a:rPr lang="en-US" sz="3200" dirty="0"/>
                        <a:t>50.4</a:t>
                      </a:r>
                      <a:endParaRPr lang="en-GB" sz="3200" dirty="0"/>
                    </a:p>
                  </a:txBody>
                  <a:tcPr/>
                </a:tc>
                <a:tc>
                  <a:txBody>
                    <a:bodyPr/>
                    <a:lstStyle/>
                    <a:p>
                      <a:pPr algn="ctr"/>
                      <a:endParaRPr lang="en-GB" sz="3200" dirty="0"/>
                    </a:p>
                  </a:txBody>
                  <a:tcPr/>
                </a:tc>
                <a:extLst>
                  <a:ext uri="{0D108BD9-81ED-4DB2-BD59-A6C34878D82A}">
                    <a16:rowId xmlns:a16="http://schemas.microsoft.com/office/drawing/2014/main" val="1228618409"/>
                  </a:ext>
                </a:extLst>
              </a:tr>
            </a:tbl>
          </a:graphicData>
        </a:graphic>
      </p:graphicFrame>
      <p:sp>
        <p:nvSpPr>
          <p:cNvPr id="7" name="Arrow: Curved Left 6">
            <a:extLst>
              <a:ext uri="{FF2B5EF4-FFF2-40B4-BE49-F238E27FC236}">
                <a16:creationId xmlns:a16="http://schemas.microsoft.com/office/drawing/2014/main" id="{2583FC08-61FC-04F2-E838-6976F9F52650}"/>
              </a:ext>
            </a:extLst>
          </p:cNvPr>
          <p:cNvSpPr/>
          <p:nvPr/>
        </p:nvSpPr>
        <p:spPr>
          <a:xfrm rot="16200000">
            <a:off x="4746526" y="852216"/>
            <a:ext cx="234461" cy="879230"/>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latin typeface="Arial" panose="020B0604020202020204" pitchFamily="34" charset="0"/>
              <a:cs typeface="Arial" panose="020B0604020202020204" pitchFamily="34" charset="0"/>
            </a:endParaRPr>
          </a:p>
        </p:txBody>
      </p:sp>
      <p:sp>
        <p:nvSpPr>
          <p:cNvPr id="13" name="Arrow: Curved Up 12">
            <a:extLst>
              <a:ext uri="{FF2B5EF4-FFF2-40B4-BE49-F238E27FC236}">
                <a16:creationId xmlns:a16="http://schemas.microsoft.com/office/drawing/2014/main" id="{921941F6-59EB-2A7A-54B1-860E812E39E6}"/>
              </a:ext>
            </a:extLst>
          </p:cNvPr>
          <p:cNvSpPr/>
          <p:nvPr/>
        </p:nvSpPr>
        <p:spPr>
          <a:xfrm>
            <a:off x="4429295" y="2958504"/>
            <a:ext cx="864219"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8384C464-51C5-4C8C-9593-79D21B00B257}"/>
              </a:ext>
            </a:extLst>
          </p:cNvPr>
          <p:cNvSpPr txBox="1"/>
          <p:nvPr/>
        </p:nvSpPr>
        <p:spPr>
          <a:xfrm>
            <a:off x="5627717" y="799357"/>
            <a:ext cx="56685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latin typeface="Arial" panose="020B0604020202020204" pitchFamily="34" charset="0"/>
                <a:cs typeface="Arial" panose="020B0604020202020204" pitchFamily="34" charset="0"/>
              </a:rPr>
              <a:t>×6</a:t>
            </a:r>
            <a:endParaRPr lang="en-US" dirty="0">
              <a:solidFill>
                <a:srgbClr val="375623"/>
              </a:solidFill>
              <a:latin typeface="Arial" panose="020B0604020202020204" pitchFamily="34" charset="0"/>
              <a:cs typeface="Arial" panose="020B0604020202020204" pitchFamily="34" charset="0"/>
            </a:endParaRPr>
          </a:p>
        </p:txBody>
      </p:sp>
      <p:graphicFrame>
        <p:nvGraphicFramePr>
          <p:cNvPr id="19" name="Table 18">
            <a:extLst>
              <a:ext uri="{FF2B5EF4-FFF2-40B4-BE49-F238E27FC236}">
                <a16:creationId xmlns:a16="http://schemas.microsoft.com/office/drawing/2014/main" id="{5DA34451-4077-4141-88A0-AF4A365C98FF}"/>
              </a:ext>
            </a:extLst>
          </p:cNvPr>
          <p:cNvGraphicFramePr>
            <a:graphicFrameLocks noGrp="1"/>
          </p:cNvGraphicFramePr>
          <p:nvPr>
            <p:extLst>
              <p:ext uri="{D42A27DB-BD31-4B8C-83A1-F6EECF244321}">
                <p14:modId xmlns:p14="http://schemas.microsoft.com/office/powerpoint/2010/main" val="3407938486"/>
              </p:ext>
            </p:extLst>
          </p:nvPr>
        </p:nvGraphicFramePr>
        <p:xfrm>
          <a:off x="2391958" y="4100264"/>
          <a:ext cx="6072085" cy="1750145"/>
        </p:xfrm>
        <a:graphic>
          <a:graphicData uri="http://schemas.openxmlformats.org/drawingml/2006/table">
            <a:tbl>
              <a:tblPr firstRow="1" bandRow="1">
                <a:tableStyleId>{5940675A-B579-460E-94D1-54222C63F5DA}</a:tableStyleId>
              </a:tblPr>
              <a:tblGrid>
                <a:gridCol w="1904999">
                  <a:extLst>
                    <a:ext uri="{9D8B030D-6E8A-4147-A177-3AD203B41FA5}">
                      <a16:colId xmlns:a16="http://schemas.microsoft.com/office/drawing/2014/main" val="717701226"/>
                    </a:ext>
                  </a:extLst>
                </a:gridCol>
                <a:gridCol w="949155">
                  <a:extLst>
                    <a:ext uri="{9D8B030D-6E8A-4147-A177-3AD203B41FA5}">
                      <a16:colId xmlns:a16="http://schemas.microsoft.com/office/drawing/2014/main" val="1035876903"/>
                    </a:ext>
                  </a:extLst>
                </a:gridCol>
                <a:gridCol w="878416">
                  <a:extLst>
                    <a:ext uri="{9D8B030D-6E8A-4147-A177-3AD203B41FA5}">
                      <a16:colId xmlns:a16="http://schemas.microsoft.com/office/drawing/2014/main" val="1424570775"/>
                    </a:ext>
                  </a:extLst>
                </a:gridCol>
                <a:gridCol w="1125098">
                  <a:extLst>
                    <a:ext uri="{9D8B030D-6E8A-4147-A177-3AD203B41FA5}">
                      <a16:colId xmlns:a16="http://schemas.microsoft.com/office/drawing/2014/main" val="2887943343"/>
                    </a:ext>
                  </a:extLst>
                </a:gridCol>
                <a:gridCol w="1214417">
                  <a:extLst>
                    <a:ext uri="{9D8B030D-6E8A-4147-A177-3AD203B41FA5}">
                      <a16:colId xmlns:a16="http://schemas.microsoft.com/office/drawing/2014/main" val="266915976"/>
                    </a:ext>
                  </a:extLst>
                </a:gridCol>
              </a:tblGrid>
              <a:tr h="874058">
                <a:tc>
                  <a:txBody>
                    <a:bodyPr/>
                    <a:lstStyle/>
                    <a:p>
                      <a:endParaRPr lang="en-GB" dirty="0">
                        <a:latin typeface="Arial" panose="020B0604020202020204" pitchFamily="34" charset="0"/>
                        <a:cs typeface="Arial" panose="020B0604020202020204" pitchFamily="34" charset="0"/>
                      </a:endParaRPr>
                    </a:p>
                    <a:p>
                      <a:pPr lvl="0">
                        <a:buNone/>
                      </a:pPr>
                      <a:r>
                        <a:rPr lang="en-GB" dirty="0">
                          <a:latin typeface="Arial" panose="020B0604020202020204" pitchFamily="34" charset="0"/>
                          <a:cs typeface="Arial" panose="020B0604020202020204" pitchFamily="34" charset="0"/>
                        </a:rPr>
                        <a:t>Grams</a:t>
                      </a:r>
                    </a:p>
                  </a:txBody>
                  <a:tcPr/>
                </a:tc>
                <a:tc>
                  <a:txBody>
                    <a:bodyPr/>
                    <a:lstStyle/>
                    <a:p>
                      <a:pPr algn="ctr"/>
                      <a:r>
                        <a:rPr lang="en-US" sz="3200" dirty="0"/>
                        <a:t>100</a:t>
                      </a:r>
                      <a:endParaRPr lang="en-GB" sz="3200" dirty="0"/>
                    </a:p>
                  </a:txBody>
                  <a:tcPr/>
                </a:tc>
                <a:tc>
                  <a:txBody>
                    <a:bodyPr/>
                    <a:lstStyle/>
                    <a:p>
                      <a:pPr lvl="0" algn="ctr">
                        <a:buNone/>
                      </a:pPr>
                      <a:r>
                        <a:rPr lang="en-US" sz="3200" b="0" i="0" u="none" strike="noStrike" noProof="0" dirty="0">
                          <a:latin typeface="Calibri"/>
                        </a:rPr>
                        <a:t>10</a:t>
                      </a:r>
                      <a:endParaRPr lang="en-US" sz="3200" dirty="0"/>
                    </a:p>
                  </a:txBody>
                  <a:tcPr/>
                </a:tc>
                <a:tc>
                  <a:txBody>
                    <a:bodyPr/>
                    <a:lstStyle/>
                    <a:p>
                      <a:pPr algn="ctr"/>
                      <a:r>
                        <a:rPr lang="en-US" sz="3200" dirty="0"/>
                        <a:t>50</a:t>
                      </a:r>
                      <a:endParaRPr lang="en-GB" sz="3200" dirty="0"/>
                    </a:p>
                  </a:txBody>
                  <a:tcPr/>
                </a:tc>
                <a:tc>
                  <a:txBody>
                    <a:bodyPr/>
                    <a:lstStyle/>
                    <a:p>
                      <a:pPr algn="ctr"/>
                      <a:r>
                        <a:rPr lang="en-GB" sz="3200" b="0" dirty="0"/>
                        <a:t>150</a:t>
                      </a:r>
                    </a:p>
                  </a:txBody>
                  <a:tcPr/>
                </a:tc>
                <a:extLst>
                  <a:ext uri="{0D108BD9-81ED-4DB2-BD59-A6C34878D82A}">
                    <a16:rowId xmlns:a16="http://schemas.microsoft.com/office/drawing/2014/main" val="1738551251"/>
                  </a:ext>
                </a:extLst>
              </a:tr>
              <a:tr h="876087">
                <a:tc>
                  <a:txBody>
                    <a:bodyPr/>
                    <a:lstStyle/>
                    <a:p>
                      <a:endParaRPr lang="en-GB" dirty="0">
                        <a:latin typeface="Arial" panose="020B0604020202020204" pitchFamily="34" charset="0"/>
                        <a:cs typeface="Arial" panose="020B0604020202020204" pitchFamily="34" charset="0"/>
                      </a:endParaRPr>
                    </a:p>
                    <a:p>
                      <a:pPr lvl="0">
                        <a:buNone/>
                      </a:pPr>
                      <a:r>
                        <a:rPr lang="en-GB" dirty="0">
                          <a:latin typeface="Arial" panose="020B0604020202020204" pitchFamily="34" charset="0"/>
                          <a:cs typeface="Arial" panose="020B0604020202020204" pitchFamily="34" charset="0"/>
                        </a:rPr>
                        <a:t> Yogurt</a:t>
                      </a:r>
                    </a:p>
                  </a:txBody>
                  <a:tcPr/>
                </a:tc>
                <a:tc>
                  <a:txBody>
                    <a:bodyPr/>
                    <a:lstStyle/>
                    <a:p>
                      <a:pPr algn="ctr"/>
                      <a:r>
                        <a:rPr lang="en-US" sz="3200" dirty="0"/>
                        <a:t>87</a:t>
                      </a:r>
                      <a:endParaRPr lang="en-GB" sz="3200" dirty="0"/>
                    </a:p>
                  </a:txBody>
                  <a:tcPr/>
                </a:tc>
                <a:tc>
                  <a:txBody>
                    <a:bodyPr/>
                    <a:lstStyle/>
                    <a:p>
                      <a:pPr algn="ctr"/>
                      <a:r>
                        <a:rPr lang="en-US" sz="3200" dirty="0"/>
                        <a:t>8.7</a:t>
                      </a:r>
                      <a:endParaRPr lang="en-GB" sz="3200" dirty="0"/>
                    </a:p>
                  </a:txBody>
                  <a:tcPr/>
                </a:tc>
                <a:tc>
                  <a:txBody>
                    <a:bodyPr/>
                    <a:lstStyle/>
                    <a:p>
                      <a:pPr algn="ctr"/>
                      <a:r>
                        <a:rPr lang="en-US" sz="3200" dirty="0"/>
                        <a:t>43.5</a:t>
                      </a:r>
                      <a:endParaRPr lang="en-GB" sz="3200" dirty="0"/>
                    </a:p>
                  </a:txBody>
                  <a:tcPr/>
                </a:tc>
                <a:tc>
                  <a:txBody>
                    <a:bodyPr/>
                    <a:lstStyle/>
                    <a:p>
                      <a:pPr algn="ctr"/>
                      <a:r>
                        <a:rPr lang="en-US" sz="3200" dirty="0"/>
                        <a:t>130.5</a:t>
                      </a:r>
                      <a:endParaRPr lang="en-GB" sz="3200" dirty="0"/>
                    </a:p>
                  </a:txBody>
                  <a:tcPr/>
                </a:tc>
                <a:extLst>
                  <a:ext uri="{0D108BD9-81ED-4DB2-BD59-A6C34878D82A}">
                    <a16:rowId xmlns:a16="http://schemas.microsoft.com/office/drawing/2014/main" val="1228618409"/>
                  </a:ext>
                </a:extLst>
              </a:tr>
            </a:tbl>
          </a:graphicData>
        </a:graphic>
      </p:graphicFrame>
      <p:sp>
        <p:nvSpPr>
          <p:cNvPr id="20" name="Arrow: Curved Left 19">
            <a:extLst>
              <a:ext uri="{FF2B5EF4-FFF2-40B4-BE49-F238E27FC236}">
                <a16:creationId xmlns:a16="http://schemas.microsoft.com/office/drawing/2014/main" id="{CDC84060-B8BA-4043-B6B8-EE3E08F4AC57}"/>
              </a:ext>
            </a:extLst>
          </p:cNvPr>
          <p:cNvSpPr/>
          <p:nvPr/>
        </p:nvSpPr>
        <p:spPr>
          <a:xfrm rot="16200000">
            <a:off x="5793914" y="820553"/>
            <a:ext cx="234461" cy="879230"/>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latin typeface="Arial" panose="020B0604020202020204" pitchFamily="34" charset="0"/>
              <a:cs typeface="Arial" panose="020B0604020202020204" pitchFamily="34" charset="0"/>
            </a:endParaRPr>
          </a:p>
        </p:txBody>
      </p:sp>
      <p:sp>
        <p:nvSpPr>
          <p:cNvPr id="21" name="Arrow: Curved Up 20">
            <a:extLst>
              <a:ext uri="{FF2B5EF4-FFF2-40B4-BE49-F238E27FC236}">
                <a16:creationId xmlns:a16="http://schemas.microsoft.com/office/drawing/2014/main" id="{3D0AB8F4-9D2E-416F-A2A9-98F91C6C79E7}"/>
              </a:ext>
            </a:extLst>
          </p:cNvPr>
          <p:cNvSpPr/>
          <p:nvPr/>
        </p:nvSpPr>
        <p:spPr>
          <a:xfrm>
            <a:off x="5428001" y="2903962"/>
            <a:ext cx="864219"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B615D94E-D5F6-4BDE-8315-CDE6B1E88378}"/>
              </a:ext>
            </a:extLst>
          </p:cNvPr>
          <p:cNvSpPr txBox="1"/>
          <p:nvPr/>
        </p:nvSpPr>
        <p:spPr>
          <a:xfrm>
            <a:off x="5590546" y="3139711"/>
            <a:ext cx="64119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Arial" panose="020B0604020202020204" pitchFamily="34" charset="0"/>
                <a:cs typeface="Arial" panose="020B0604020202020204" pitchFamily="34" charset="0"/>
              </a:rPr>
              <a:t>×6</a:t>
            </a:r>
          </a:p>
        </p:txBody>
      </p:sp>
      <p:sp>
        <p:nvSpPr>
          <p:cNvPr id="15" name="TextBox 14">
            <a:extLst>
              <a:ext uri="{FF2B5EF4-FFF2-40B4-BE49-F238E27FC236}">
                <a16:creationId xmlns:a16="http://schemas.microsoft.com/office/drawing/2014/main" id="{B9826EAD-472F-44EB-A059-EA17E6640822}"/>
              </a:ext>
            </a:extLst>
          </p:cNvPr>
          <p:cNvSpPr txBox="1"/>
          <p:nvPr/>
        </p:nvSpPr>
        <p:spPr>
          <a:xfrm>
            <a:off x="4577977" y="759479"/>
            <a:ext cx="56685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solidFill>
                  <a:srgbClr val="375623"/>
                </a:solidFill>
                <a:latin typeface="Arial" panose="020B0604020202020204" pitchFamily="34" charset="0"/>
                <a:cs typeface="Arial" panose="020B0604020202020204" pitchFamily="34" charset="0"/>
              </a:rPr>
              <a:t>÷10</a:t>
            </a:r>
          </a:p>
        </p:txBody>
      </p:sp>
      <p:sp>
        <p:nvSpPr>
          <p:cNvPr id="18" name="TextBox 17">
            <a:extLst>
              <a:ext uri="{FF2B5EF4-FFF2-40B4-BE49-F238E27FC236}">
                <a16:creationId xmlns:a16="http://schemas.microsoft.com/office/drawing/2014/main" id="{C4290836-44CE-4D3B-ABB2-1FAFF3C995BA}"/>
              </a:ext>
            </a:extLst>
          </p:cNvPr>
          <p:cNvSpPr txBox="1"/>
          <p:nvPr/>
        </p:nvSpPr>
        <p:spPr>
          <a:xfrm>
            <a:off x="4510478" y="3188843"/>
            <a:ext cx="56685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solidFill>
                  <a:srgbClr val="375623"/>
                </a:solidFill>
                <a:latin typeface="Arial" panose="020B0604020202020204" pitchFamily="34" charset="0"/>
                <a:cs typeface="Arial" panose="020B0604020202020204" pitchFamily="34" charset="0"/>
              </a:rPr>
              <a:t>÷10</a:t>
            </a:r>
          </a:p>
        </p:txBody>
      </p:sp>
      <p:sp>
        <p:nvSpPr>
          <p:cNvPr id="2" name="TextBox 1">
            <a:extLst>
              <a:ext uri="{FF2B5EF4-FFF2-40B4-BE49-F238E27FC236}">
                <a16:creationId xmlns:a16="http://schemas.microsoft.com/office/drawing/2014/main" id="{1DACFBDA-F4DE-4017-A7BD-73407BEB9593}"/>
              </a:ext>
            </a:extLst>
          </p:cNvPr>
          <p:cNvSpPr txBox="1"/>
          <p:nvPr/>
        </p:nvSpPr>
        <p:spPr>
          <a:xfrm>
            <a:off x="9329732" y="5405455"/>
            <a:ext cx="2532677" cy="830997"/>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50.4 + 130.5 = 180.9 calories</a:t>
            </a:r>
            <a:endParaRPr lang="en-GB" sz="2400" dirty="0">
              <a:latin typeface="Arial" panose="020B0604020202020204" pitchFamily="34" charset="0"/>
              <a:cs typeface="Arial" panose="020B0604020202020204" pitchFamily="34" charset="0"/>
            </a:endParaRPr>
          </a:p>
        </p:txBody>
      </p:sp>
      <p:sp>
        <p:nvSpPr>
          <p:cNvPr id="24" name="Arrow: Curved Left 23">
            <a:extLst>
              <a:ext uri="{FF2B5EF4-FFF2-40B4-BE49-F238E27FC236}">
                <a16:creationId xmlns:a16="http://schemas.microsoft.com/office/drawing/2014/main" id="{B586DBB2-A961-4A9D-B4DF-D01151F6F1B1}"/>
              </a:ext>
            </a:extLst>
          </p:cNvPr>
          <p:cNvSpPr/>
          <p:nvPr/>
        </p:nvSpPr>
        <p:spPr>
          <a:xfrm rot="16200000">
            <a:off x="4934773" y="3549993"/>
            <a:ext cx="234461" cy="879230"/>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B37A7012-D251-4029-B045-30923FE8DFAD}"/>
              </a:ext>
            </a:extLst>
          </p:cNvPr>
          <p:cNvSpPr txBox="1"/>
          <p:nvPr/>
        </p:nvSpPr>
        <p:spPr>
          <a:xfrm>
            <a:off x="5489265" y="3568330"/>
            <a:ext cx="56685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latin typeface="Arial" panose="020B0604020202020204" pitchFamily="34" charset="0"/>
                <a:cs typeface="Arial" panose="020B0604020202020204" pitchFamily="34" charset="0"/>
              </a:rPr>
              <a:t>×5</a:t>
            </a:r>
            <a:endParaRPr lang="en-US" dirty="0">
              <a:solidFill>
                <a:srgbClr val="375623"/>
              </a:solidFill>
              <a:latin typeface="Arial" panose="020B0604020202020204" pitchFamily="34" charset="0"/>
              <a:cs typeface="Arial" panose="020B0604020202020204" pitchFamily="34" charset="0"/>
            </a:endParaRPr>
          </a:p>
        </p:txBody>
      </p:sp>
      <p:sp>
        <p:nvSpPr>
          <p:cNvPr id="26" name="Arrow: Curved Left 25">
            <a:extLst>
              <a:ext uri="{FF2B5EF4-FFF2-40B4-BE49-F238E27FC236}">
                <a16:creationId xmlns:a16="http://schemas.microsoft.com/office/drawing/2014/main" id="{5A563AA6-0FD8-457F-B167-6895BC9B0BED}"/>
              </a:ext>
            </a:extLst>
          </p:cNvPr>
          <p:cNvSpPr/>
          <p:nvPr/>
        </p:nvSpPr>
        <p:spPr>
          <a:xfrm rot="16200000">
            <a:off x="5982161" y="3518330"/>
            <a:ext cx="234461" cy="879230"/>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351CBF88-966A-4B5A-8FD8-62AE05578F16}"/>
              </a:ext>
            </a:extLst>
          </p:cNvPr>
          <p:cNvSpPr txBox="1"/>
          <p:nvPr/>
        </p:nvSpPr>
        <p:spPr>
          <a:xfrm>
            <a:off x="4372026" y="3585464"/>
            <a:ext cx="56685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solidFill>
                  <a:srgbClr val="375623"/>
                </a:solidFill>
                <a:latin typeface="Arial" panose="020B0604020202020204" pitchFamily="34" charset="0"/>
                <a:cs typeface="Arial" panose="020B0604020202020204" pitchFamily="34" charset="0"/>
              </a:rPr>
              <a:t>÷10</a:t>
            </a:r>
          </a:p>
        </p:txBody>
      </p:sp>
      <p:sp>
        <p:nvSpPr>
          <p:cNvPr id="28" name="Arrow: Curved Up 27">
            <a:extLst>
              <a:ext uri="{FF2B5EF4-FFF2-40B4-BE49-F238E27FC236}">
                <a16:creationId xmlns:a16="http://schemas.microsoft.com/office/drawing/2014/main" id="{8A97DBFE-FFA6-4796-9E1C-CF34885DE8E1}"/>
              </a:ext>
            </a:extLst>
          </p:cNvPr>
          <p:cNvSpPr/>
          <p:nvPr/>
        </p:nvSpPr>
        <p:spPr>
          <a:xfrm>
            <a:off x="4538104" y="5875497"/>
            <a:ext cx="864219"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29" name="Arrow: Curved Up 28">
            <a:extLst>
              <a:ext uri="{FF2B5EF4-FFF2-40B4-BE49-F238E27FC236}">
                <a16:creationId xmlns:a16="http://schemas.microsoft.com/office/drawing/2014/main" id="{27ADA327-21C6-48F5-B9EB-9E8E55F70121}"/>
              </a:ext>
            </a:extLst>
          </p:cNvPr>
          <p:cNvSpPr/>
          <p:nvPr/>
        </p:nvSpPr>
        <p:spPr>
          <a:xfrm>
            <a:off x="5536810" y="5820955"/>
            <a:ext cx="864219"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30" name="TextBox 29">
            <a:extLst>
              <a:ext uri="{FF2B5EF4-FFF2-40B4-BE49-F238E27FC236}">
                <a16:creationId xmlns:a16="http://schemas.microsoft.com/office/drawing/2014/main" id="{7F7F18E4-AE1C-4DF0-99E6-C429175EE4A9}"/>
              </a:ext>
            </a:extLst>
          </p:cNvPr>
          <p:cNvSpPr txBox="1"/>
          <p:nvPr/>
        </p:nvSpPr>
        <p:spPr>
          <a:xfrm>
            <a:off x="4790781" y="6110065"/>
            <a:ext cx="56685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solidFill>
                  <a:srgbClr val="375623"/>
                </a:solidFill>
                <a:latin typeface="Arial" panose="020B0604020202020204" pitchFamily="34" charset="0"/>
                <a:cs typeface="Arial" panose="020B0604020202020204" pitchFamily="34" charset="0"/>
              </a:rPr>
              <a:t>÷10</a:t>
            </a:r>
          </a:p>
        </p:txBody>
      </p:sp>
      <p:sp>
        <p:nvSpPr>
          <p:cNvPr id="31" name="TextBox 30">
            <a:extLst>
              <a:ext uri="{FF2B5EF4-FFF2-40B4-BE49-F238E27FC236}">
                <a16:creationId xmlns:a16="http://schemas.microsoft.com/office/drawing/2014/main" id="{9AB1A865-EE5B-48D9-B230-530796E384AE}"/>
              </a:ext>
            </a:extLst>
          </p:cNvPr>
          <p:cNvSpPr txBox="1"/>
          <p:nvPr/>
        </p:nvSpPr>
        <p:spPr>
          <a:xfrm>
            <a:off x="5859862" y="6087786"/>
            <a:ext cx="64119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Arial" panose="020B0604020202020204" pitchFamily="34" charset="0"/>
                <a:cs typeface="Arial" panose="020B0604020202020204" pitchFamily="34" charset="0"/>
              </a:rPr>
              <a:t>×5</a:t>
            </a:r>
          </a:p>
        </p:txBody>
      </p:sp>
      <p:sp>
        <p:nvSpPr>
          <p:cNvPr id="4" name="Google Shape;428;p15" descr="Pink rectangle covering the answer">
            <a:extLst>
              <a:ext uri="{FF2B5EF4-FFF2-40B4-BE49-F238E27FC236}">
                <a16:creationId xmlns:a16="http://schemas.microsoft.com/office/drawing/2014/main" id="{7572F182-D48A-8105-5F30-602640C6AA9B}"/>
              </a:ext>
            </a:extLst>
          </p:cNvPr>
          <p:cNvSpPr/>
          <p:nvPr/>
        </p:nvSpPr>
        <p:spPr>
          <a:xfrm>
            <a:off x="9384850" y="5343870"/>
            <a:ext cx="2007065" cy="1013077"/>
          </a:xfrm>
          <a:prstGeom prst="rect">
            <a:avLst/>
          </a:prstGeom>
          <a:solidFill>
            <a:schemeClr val="accent1"/>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5" name="Google Shape;426;p15">
            <a:extLst>
              <a:ext uri="{FF2B5EF4-FFF2-40B4-BE49-F238E27FC236}">
                <a16:creationId xmlns:a16="http://schemas.microsoft.com/office/drawing/2014/main" id="{4CBB5235-3759-7298-741F-898B76A3BC82}"/>
              </a:ext>
            </a:extLst>
          </p:cNvPr>
          <p:cNvSpPr/>
          <p:nvPr/>
        </p:nvSpPr>
        <p:spPr>
          <a:xfrm>
            <a:off x="9329732" y="5334955"/>
            <a:ext cx="2117302" cy="971999"/>
          </a:xfrm>
          <a:prstGeom prst="roundRect">
            <a:avLst>
              <a:gd name="adj" fmla="val 16667"/>
            </a:avLst>
          </a:prstGeom>
          <a:noFill/>
          <a:ln w="12700" cap="flat" cmpd="sng">
            <a:solidFill>
              <a:srgbClr val="A5A5A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257359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1"/>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4"/>
            <a:ext cx="2085006" cy="1980871"/>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9086ACA7-8D4B-3312-7752-789C630C1BFF}"/>
              </a:ext>
            </a:extLst>
          </p:cNvPr>
          <p:cNvSpPr txBox="1">
            <a:spLocks/>
          </p:cNvSpPr>
          <p:nvPr/>
        </p:nvSpPr>
        <p:spPr>
          <a:xfrm>
            <a:off x="4636410" y="-17231"/>
            <a:ext cx="3966085" cy="1031424"/>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endParaRPr lang="en-US" sz="3600" b="1" dirty="0">
              <a:solidFill>
                <a:schemeClr val="accent1"/>
              </a:solidFill>
              <a:latin typeface="Arial" panose="020B060402020202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1F67D27E-8EBE-4719-8D1A-353DF1C93D0F}"/>
              </a:ext>
            </a:extLst>
          </p:cNvPr>
          <p:cNvGraphicFramePr>
            <a:graphicFrameLocks noGrp="1"/>
          </p:cNvGraphicFramePr>
          <p:nvPr>
            <p:extLst>
              <p:ext uri="{D42A27DB-BD31-4B8C-83A1-F6EECF244321}">
                <p14:modId xmlns:p14="http://schemas.microsoft.com/office/powerpoint/2010/main" val="223971113"/>
              </p:ext>
            </p:extLst>
          </p:nvPr>
        </p:nvGraphicFramePr>
        <p:xfrm>
          <a:off x="2637378" y="2009207"/>
          <a:ext cx="6072085" cy="1750145"/>
        </p:xfrm>
        <a:graphic>
          <a:graphicData uri="http://schemas.openxmlformats.org/drawingml/2006/table">
            <a:tbl>
              <a:tblPr firstRow="1" bandRow="1">
                <a:tableStyleId>{5940675A-B579-460E-94D1-54222C63F5DA}</a:tableStyleId>
              </a:tblPr>
              <a:tblGrid>
                <a:gridCol w="1904999">
                  <a:extLst>
                    <a:ext uri="{9D8B030D-6E8A-4147-A177-3AD203B41FA5}">
                      <a16:colId xmlns:a16="http://schemas.microsoft.com/office/drawing/2014/main" val="717701226"/>
                    </a:ext>
                  </a:extLst>
                </a:gridCol>
                <a:gridCol w="949155">
                  <a:extLst>
                    <a:ext uri="{9D8B030D-6E8A-4147-A177-3AD203B41FA5}">
                      <a16:colId xmlns:a16="http://schemas.microsoft.com/office/drawing/2014/main" val="1035876903"/>
                    </a:ext>
                  </a:extLst>
                </a:gridCol>
                <a:gridCol w="878416">
                  <a:extLst>
                    <a:ext uri="{9D8B030D-6E8A-4147-A177-3AD203B41FA5}">
                      <a16:colId xmlns:a16="http://schemas.microsoft.com/office/drawing/2014/main" val="1424570775"/>
                    </a:ext>
                  </a:extLst>
                </a:gridCol>
                <a:gridCol w="1125098">
                  <a:extLst>
                    <a:ext uri="{9D8B030D-6E8A-4147-A177-3AD203B41FA5}">
                      <a16:colId xmlns:a16="http://schemas.microsoft.com/office/drawing/2014/main" val="2887943343"/>
                    </a:ext>
                  </a:extLst>
                </a:gridCol>
                <a:gridCol w="1214417">
                  <a:extLst>
                    <a:ext uri="{9D8B030D-6E8A-4147-A177-3AD203B41FA5}">
                      <a16:colId xmlns:a16="http://schemas.microsoft.com/office/drawing/2014/main" val="266915976"/>
                    </a:ext>
                  </a:extLst>
                </a:gridCol>
              </a:tblGrid>
              <a:tr h="874058">
                <a:tc>
                  <a:txBody>
                    <a:bodyPr/>
                    <a:lstStyle/>
                    <a:p>
                      <a:endParaRPr lang="en-GB" dirty="0">
                        <a:latin typeface="Arial" panose="020B0604020202020204" pitchFamily="34" charset="0"/>
                        <a:cs typeface="Arial" panose="020B0604020202020204" pitchFamily="34" charset="0"/>
                      </a:endParaRPr>
                    </a:p>
                    <a:p>
                      <a:pPr lvl="0">
                        <a:buNone/>
                      </a:pPr>
                      <a:r>
                        <a:rPr lang="en-GB" dirty="0">
                          <a:latin typeface="Arial" panose="020B0604020202020204" pitchFamily="34" charset="0"/>
                          <a:cs typeface="Arial" panose="020B0604020202020204" pitchFamily="34" charset="0"/>
                        </a:rPr>
                        <a:t>Oranges</a:t>
                      </a:r>
                    </a:p>
                  </a:txBody>
                  <a:tcPr/>
                </a:tc>
                <a:tc>
                  <a:txBody>
                    <a:bodyPr/>
                    <a:lstStyle/>
                    <a:p>
                      <a:pPr algn="ctr"/>
                      <a:r>
                        <a:rPr lang="en-GB" sz="3200" dirty="0"/>
                        <a:t>30</a:t>
                      </a:r>
                    </a:p>
                  </a:txBody>
                  <a:tcPr/>
                </a:tc>
                <a:tc>
                  <a:txBody>
                    <a:bodyPr/>
                    <a:lstStyle/>
                    <a:p>
                      <a:pPr lvl="0" algn="ctr">
                        <a:buNone/>
                      </a:pPr>
                      <a:r>
                        <a:rPr lang="en-GB" sz="3200" b="0" i="0" u="none" strike="noStrike" noProof="0" dirty="0">
                          <a:latin typeface="Calibri"/>
                        </a:rPr>
                        <a:t>60</a:t>
                      </a:r>
                      <a:endParaRPr lang="en-US" sz="3200" dirty="0"/>
                    </a:p>
                  </a:txBody>
                  <a:tcPr/>
                </a:tc>
                <a:tc>
                  <a:txBody>
                    <a:bodyPr/>
                    <a:lstStyle/>
                    <a:p>
                      <a:pPr algn="ctr"/>
                      <a:r>
                        <a:rPr lang="en-GB" sz="3200" dirty="0"/>
                        <a:t>120</a:t>
                      </a:r>
                    </a:p>
                  </a:txBody>
                  <a:tcPr/>
                </a:tc>
                <a:tc>
                  <a:txBody>
                    <a:bodyPr/>
                    <a:lstStyle/>
                    <a:p>
                      <a:pPr algn="ctr"/>
                      <a:endParaRPr lang="en-GB" sz="3200" dirty="0"/>
                    </a:p>
                  </a:txBody>
                  <a:tcPr/>
                </a:tc>
                <a:extLst>
                  <a:ext uri="{0D108BD9-81ED-4DB2-BD59-A6C34878D82A}">
                    <a16:rowId xmlns:a16="http://schemas.microsoft.com/office/drawing/2014/main" val="1738551251"/>
                  </a:ext>
                </a:extLst>
              </a:tr>
              <a:tr h="876087">
                <a:tc>
                  <a:txBody>
                    <a:bodyPr/>
                    <a:lstStyle/>
                    <a:p>
                      <a:endParaRPr lang="en-GB" dirty="0">
                        <a:latin typeface="Arial" panose="020B0604020202020204" pitchFamily="34" charset="0"/>
                        <a:cs typeface="Arial" panose="020B0604020202020204" pitchFamily="34" charset="0"/>
                      </a:endParaRPr>
                    </a:p>
                    <a:p>
                      <a:pPr lvl="0">
                        <a:buNone/>
                      </a:pPr>
                      <a:r>
                        <a:rPr lang="en-GB" dirty="0">
                          <a:latin typeface="Arial" panose="020B0604020202020204" pitchFamily="34" charset="0"/>
                          <a:cs typeface="Arial" panose="020B0604020202020204" pitchFamily="34" charset="0"/>
                        </a:rPr>
                        <a:t> Litres</a:t>
                      </a:r>
                    </a:p>
                  </a:txBody>
                  <a:tcPr/>
                </a:tc>
                <a:tc>
                  <a:txBody>
                    <a:bodyPr/>
                    <a:lstStyle/>
                    <a:p>
                      <a:pPr algn="ctr"/>
                      <a:r>
                        <a:rPr lang="en-US" sz="3200" dirty="0"/>
                        <a:t>2</a:t>
                      </a:r>
                      <a:endParaRPr lang="en-GB" sz="3200" dirty="0"/>
                    </a:p>
                  </a:txBody>
                  <a:tcPr/>
                </a:tc>
                <a:tc>
                  <a:txBody>
                    <a:bodyPr/>
                    <a:lstStyle/>
                    <a:p>
                      <a:pPr algn="ctr"/>
                      <a:r>
                        <a:rPr lang="en-US" sz="3200" dirty="0"/>
                        <a:t>4</a:t>
                      </a:r>
                      <a:endParaRPr lang="en-GB" sz="3200" dirty="0"/>
                    </a:p>
                  </a:txBody>
                  <a:tcPr/>
                </a:tc>
                <a:tc>
                  <a:txBody>
                    <a:bodyPr/>
                    <a:lstStyle/>
                    <a:p>
                      <a:pPr algn="ctr"/>
                      <a:r>
                        <a:rPr lang="en-US" sz="3200" dirty="0"/>
                        <a:t>8</a:t>
                      </a:r>
                      <a:endParaRPr lang="en-GB" sz="3200" dirty="0"/>
                    </a:p>
                  </a:txBody>
                  <a:tcPr/>
                </a:tc>
                <a:tc>
                  <a:txBody>
                    <a:bodyPr/>
                    <a:lstStyle/>
                    <a:p>
                      <a:pPr algn="ctr"/>
                      <a:endParaRPr lang="en-GB" sz="3200" dirty="0"/>
                    </a:p>
                  </a:txBody>
                  <a:tcPr/>
                </a:tc>
                <a:extLst>
                  <a:ext uri="{0D108BD9-81ED-4DB2-BD59-A6C34878D82A}">
                    <a16:rowId xmlns:a16="http://schemas.microsoft.com/office/drawing/2014/main" val="1228618409"/>
                  </a:ext>
                </a:extLst>
              </a:tr>
            </a:tbl>
          </a:graphicData>
        </a:graphic>
      </p:graphicFrame>
      <p:sp>
        <p:nvSpPr>
          <p:cNvPr id="7" name="Arrow: Curved Left 6">
            <a:extLst>
              <a:ext uri="{FF2B5EF4-FFF2-40B4-BE49-F238E27FC236}">
                <a16:creationId xmlns:a16="http://schemas.microsoft.com/office/drawing/2014/main" id="{2583FC08-61FC-04F2-E838-6976F9F52650}"/>
              </a:ext>
            </a:extLst>
          </p:cNvPr>
          <p:cNvSpPr/>
          <p:nvPr/>
        </p:nvSpPr>
        <p:spPr>
          <a:xfrm rot="16200000">
            <a:off x="4982415" y="1406572"/>
            <a:ext cx="234461" cy="879230"/>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13" name="Arrow: Curved Up 12">
            <a:extLst>
              <a:ext uri="{FF2B5EF4-FFF2-40B4-BE49-F238E27FC236}">
                <a16:creationId xmlns:a16="http://schemas.microsoft.com/office/drawing/2014/main" id="{921941F6-59EB-2A7A-54B1-860E812E39E6}"/>
              </a:ext>
            </a:extLst>
          </p:cNvPr>
          <p:cNvSpPr/>
          <p:nvPr/>
        </p:nvSpPr>
        <p:spPr>
          <a:xfrm>
            <a:off x="4665184" y="3512860"/>
            <a:ext cx="864219"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TextBox 10">
            <a:extLst>
              <a:ext uri="{FF2B5EF4-FFF2-40B4-BE49-F238E27FC236}">
                <a16:creationId xmlns:a16="http://schemas.microsoft.com/office/drawing/2014/main" id="{1AA3278E-87C2-487B-9364-1AB7A5F2BEE7}"/>
              </a:ext>
            </a:extLst>
          </p:cNvPr>
          <p:cNvSpPr txBox="1"/>
          <p:nvPr/>
        </p:nvSpPr>
        <p:spPr>
          <a:xfrm>
            <a:off x="4835606" y="3671682"/>
            <a:ext cx="64119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cs typeface="Calibri"/>
              </a:rPr>
              <a:t>x 2</a:t>
            </a:r>
            <a:endParaRPr lang="en-US" dirty="0"/>
          </a:p>
        </p:txBody>
      </p:sp>
      <p:sp>
        <p:nvSpPr>
          <p:cNvPr id="16" name="TextBox 15">
            <a:extLst>
              <a:ext uri="{FF2B5EF4-FFF2-40B4-BE49-F238E27FC236}">
                <a16:creationId xmlns:a16="http://schemas.microsoft.com/office/drawing/2014/main" id="{5CD56D1B-7E53-48C7-F53F-B1CA3C8B6D2D}"/>
              </a:ext>
            </a:extLst>
          </p:cNvPr>
          <p:cNvSpPr txBox="1"/>
          <p:nvPr/>
        </p:nvSpPr>
        <p:spPr>
          <a:xfrm>
            <a:off x="4839114" y="1356781"/>
            <a:ext cx="52968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cs typeface="Calibri"/>
              </a:rPr>
              <a:t>x2</a:t>
            </a:r>
            <a:endParaRPr lang="en-US" dirty="0"/>
          </a:p>
        </p:txBody>
      </p:sp>
      <p:sp>
        <p:nvSpPr>
          <p:cNvPr id="17" name="TextBox 16">
            <a:extLst>
              <a:ext uri="{FF2B5EF4-FFF2-40B4-BE49-F238E27FC236}">
                <a16:creationId xmlns:a16="http://schemas.microsoft.com/office/drawing/2014/main" id="{8384C464-51C5-4C8C-9593-79D21B00B257}"/>
              </a:ext>
            </a:extLst>
          </p:cNvPr>
          <p:cNvSpPr txBox="1"/>
          <p:nvPr/>
        </p:nvSpPr>
        <p:spPr>
          <a:xfrm>
            <a:off x="5863606" y="1353713"/>
            <a:ext cx="56685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cs typeface="Calibri"/>
              </a:rPr>
              <a:t>x</a:t>
            </a:r>
            <a:r>
              <a:rPr lang="en-US" dirty="0">
                <a:solidFill>
                  <a:srgbClr val="375623"/>
                </a:solidFill>
                <a:cs typeface="Calibri"/>
              </a:rPr>
              <a:t>2</a:t>
            </a:r>
            <a:endParaRPr lang="en-US" dirty="0">
              <a:solidFill>
                <a:srgbClr val="375623"/>
              </a:solidFill>
            </a:endParaRPr>
          </a:p>
        </p:txBody>
      </p:sp>
      <p:graphicFrame>
        <p:nvGraphicFramePr>
          <p:cNvPr id="19" name="Table 18">
            <a:extLst>
              <a:ext uri="{FF2B5EF4-FFF2-40B4-BE49-F238E27FC236}">
                <a16:creationId xmlns:a16="http://schemas.microsoft.com/office/drawing/2014/main" id="{5DA34451-4077-4141-88A0-AF4A365C98FF}"/>
              </a:ext>
            </a:extLst>
          </p:cNvPr>
          <p:cNvGraphicFramePr>
            <a:graphicFrameLocks noGrp="1"/>
          </p:cNvGraphicFramePr>
          <p:nvPr>
            <p:extLst>
              <p:ext uri="{D42A27DB-BD31-4B8C-83A1-F6EECF244321}">
                <p14:modId xmlns:p14="http://schemas.microsoft.com/office/powerpoint/2010/main" val="1237237579"/>
              </p:ext>
            </p:extLst>
          </p:nvPr>
        </p:nvGraphicFramePr>
        <p:xfrm>
          <a:off x="2637378" y="4255380"/>
          <a:ext cx="6072085" cy="1750145"/>
        </p:xfrm>
        <a:graphic>
          <a:graphicData uri="http://schemas.openxmlformats.org/drawingml/2006/table">
            <a:tbl>
              <a:tblPr firstRow="1" bandRow="1">
                <a:tableStyleId>{5940675A-B579-460E-94D1-54222C63F5DA}</a:tableStyleId>
              </a:tblPr>
              <a:tblGrid>
                <a:gridCol w="1904999">
                  <a:extLst>
                    <a:ext uri="{9D8B030D-6E8A-4147-A177-3AD203B41FA5}">
                      <a16:colId xmlns:a16="http://schemas.microsoft.com/office/drawing/2014/main" val="717701226"/>
                    </a:ext>
                  </a:extLst>
                </a:gridCol>
                <a:gridCol w="949155">
                  <a:extLst>
                    <a:ext uri="{9D8B030D-6E8A-4147-A177-3AD203B41FA5}">
                      <a16:colId xmlns:a16="http://schemas.microsoft.com/office/drawing/2014/main" val="1035876903"/>
                    </a:ext>
                  </a:extLst>
                </a:gridCol>
                <a:gridCol w="878416">
                  <a:extLst>
                    <a:ext uri="{9D8B030D-6E8A-4147-A177-3AD203B41FA5}">
                      <a16:colId xmlns:a16="http://schemas.microsoft.com/office/drawing/2014/main" val="1424570775"/>
                    </a:ext>
                  </a:extLst>
                </a:gridCol>
                <a:gridCol w="1125098">
                  <a:extLst>
                    <a:ext uri="{9D8B030D-6E8A-4147-A177-3AD203B41FA5}">
                      <a16:colId xmlns:a16="http://schemas.microsoft.com/office/drawing/2014/main" val="2887943343"/>
                    </a:ext>
                  </a:extLst>
                </a:gridCol>
                <a:gridCol w="1214417">
                  <a:extLst>
                    <a:ext uri="{9D8B030D-6E8A-4147-A177-3AD203B41FA5}">
                      <a16:colId xmlns:a16="http://schemas.microsoft.com/office/drawing/2014/main" val="266915976"/>
                    </a:ext>
                  </a:extLst>
                </a:gridCol>
              </a:tblGrid>
              <a:tr h="874058">
                <a:tc>
                  <a:txBody>
                    <a:bodyPr/>
                    <a:lstStyle/>
                    <a:p>
                      <a:endParaRPr lang="en-GB" dirty="0">
                        <a:latin typeface="Arial" panose="020B0604020202020204" pitchFamily="34" charset="0"/>
                        <a:cs typeface="Arial" panose="020B0604020202020204" pitchFamily="34" charset="0"/>
                      </a:endParaRPr>
                    </a:p>
                    <a:p>
                      <a:pPr lvl="0">
                        <a:buNone/>
                      </a:pPr>
                      <a:r>
                        <a:rPr lang="en-GB" dirty="0">
                          <a:latin typeface="Arial" panose="020B0604020202020204" pitchFamily="34" charset="0"/>
                          <a:cs typeface="Arial" panose="020B0604020202020204" pitchFamily="34" charset="0"/>
                        </a:rPr>
                        <a:t>No. of boxes</a:t>
                      </a:r>
                    </a:p>
                  </a:txBody>
                  <a:tcPr/>
                </a:tc>
                <a:tc>
                  <a:txBody>
                    <a:bodyPr/>
                    <a:lstStyle/>
                    <a:p>
                      <a:pPr algn="ctr"/>
                      <a:r>
                        <a:rPr lang="en-US" sz="3200" dirty="0"/>
                        <a:t>1</a:t>
                      </a:r>
                      <a:endParaRPr lang="en-GB" sz="3200" dirty="0"/>
                    </a:p>
                  </a:txBody>
                  <a:tcPr/>
                </a:tc>
                <a:tc>
                  <a:txBody>
                    <a:bodyPr/>
                    <a:lstStyle/>
                    <a:p>
                      <a:pPr lvl="0" algn="ctr">
                        <a:buNone/>
                      </a:pPr>
                      <a:r>
                        <a:rPr lang="en-US" sz="3200" b="0" i="0" u="none" strike="noStrike" noProof="0" dirty="0">
                          <a:latin typeface="Calibri"/>
                        </a:rPr>
                        <a:t>2</a:t>
                      </a:r>
                      <a:endParaRPr lang="en-US" sz="3200" dirty="0"/>
                    </a:p>
                  </a:txBody>
                  <a:tcPr/>
                </a:tc>
                <a:tc>
                  <a:txBody>
                    <a:bodyPr/>
                    <a:lstStyle/>
                    <a:p>
                      <a:pPr algn="ctr"/>
                      <a:r>
                        <a:rPr lang="en-US" sz="3200" dirty="0"/>
                        <a:t>4</a:t>
                      </a:r>
                      <a:endParaRPr lang="en-GB" sz="3200" dirty="0"/>
                    </a:p>
                  </a:txBody>
                  <a:tcPr/>
                </a:tc>
                <a:tc>
                  <a:txBody>
                    <a:bodyPr/>
                    <a:lstStyle/>
                    <a:p>
                      <a:pPr algn="ctr"/>
                      <a:r>
                        <a:rPr lang="en-GB" sz="3200" b="1" dirty="0"/>
                        <a:t>5</a:t>
                      </a:r>
                    </a:p>
                  </a:txBody>
                  <a:tcPr/>
                </a:tc>
                <a:extLst>
                  <a:ext uri="{0D108BD9-81ED-4DB2-BD59-A6C34878D82A}">
                    <a16:rowId xmlns:a16="http://schemas.microsoft.com/office/drawing/2014/main" val="1738551251"/>
                  </a:ext>
                </a:extLst>
              </a:tr>
              <a:tr h="876087">
                <a:tc>
                  <a:txBody>
                    <a:bodyPr/>
                    <a:lstStyle/>
                    <a:p>
                      <a:endParaRPr lang="en-GB" dirty="0">
                        <a:latin typeface="Arial" panose="020B0604020202020204" pitchFamily="34" charset="0"/>
                        <a:cs typeface="Arial" panose="020B0604020202020204" pitchFamily="34" charset="0"/>
                      </a:endParaRPr>
                    </a:p>
                    <a:p>
                      <a:pPr lvl="0">
                        <a:buNone/>
                      </a:pPr>
                      <a:r>
                        <a:rPr lang="en-GB" dirty="0">
                          <a:latin typeface="Arial" panose="020B0604020202020204" pitchFamily="34" charset="0"/>
                          <a:cs typeface="Arial" panose="020B0604020202020204" pitchFamily="34" charset="0"/>
                        </a:rPr>
                        <a:t>Oranges</a:t>
                      </a:r>
                    </a:p>
                  </a:txBody>
                  <a:tcPr/>
                </a:tc>
                <a:tc>
                  <a:txBody>
                    <a:bodyPr/>
                    <a:lstStyle/>
                    <a:p>
                      <a:pPr algn="ctr"/>
                      <a:r>
                        <a:rPr lang="en-US" sz="3200" dirty="0"/>
                        <a:t>2</a:t>
                      </a:r>
                      <a:r>
                        <a:rPr lang="en-GB" sz="3200" dirty="0"/>
                        <a:t>4</a:t>
                      </a:r>
                    </a:p>
                  </a:txBody>
                  <a:tcPr/>
                </a:tc>
                <a:tc>
                  <a:txBody>
                    <a:bodyPr/>
                    <a:lstStyle/>
                    <a:p>
                      <a:pPr algn="ctr"/>
                      <a:r>
                        <a:rPr lang="en-US" sz="3200" dirty="0"/>
                        <a:t>4</a:t>
                      </a:r>
                      <a:r>
                        <a:rPr lang="en-GB" sz="3200" dirty="0"/>
                        <a:t>8</a:t>
                      </a:r>
                    </a:p>
                  </a:txBody>
                  <a:tcPr/>
                </a:tc>
                <a:tc>
                  <a:txBody>
                    <a:bodyPr/>
                    <a:lstStyle/>
                    <a:p>
                      <a:pPr algn="ctr"/>
                      <a:r>
                        <a:rPr lang="en-US" sz="3200" dirty="0"/>
                        <a:t>96</a:t>
                      </a:r>
                      <a:endParaRPr lang="en-GB" sz="3200" dirty="0"/>
                    </a:p>
                  </a:txBody>
                  <a:tcPr/>
                </a:tc>
                <a:tc>
                  <a:txBody>
                    <a:bodyPr/>
                    <a:lstStyle/>
                    <a:p>
                      <a:pPr algn="ctr"/>
                      <a:r>
                        <a:rPr lang="en-US" sz="3200" dirty="0"/>
                        <a:t>120</a:t>
                      </a:r>
                      <a:endParaRPr lang="en-GB" sz="3200" dirty="0"/>
                    </a:p>
                  </a:txBody>
                  <a:tcPr/>
                </a:tc>
                <a:extLst>
                  <a:ext uri="{0D108BD9-81ED-4DB2-BD59-A6C34878D82A}">
                    <a16:rowId xmlns:a16="http://schemas.microsoft.com/office/drawing/2014/main" val="1228618409"/>
                  </a:ext>
                </a:extLst>
              </a:tr>
            </a:tbl>
          </a:graphicData>
        </a:graphic>
      </p:graphicFrame>
      <p:sp>
        <p:nvSpPr>
          <p:cNvPr id="20" name="Arrow: Curved Left 19">
            <a:extLst>
              <a:ext uri="{FF2B5EF4-FFF2-40B4-BE49-F238E27FC236}">
                <a16:creationId xmlns:a16="http://schemas.microsoft.com/office/drawing/2014/main" id="{CDC84060-B8BA-4043-B6B8-EE3E08F4AC57}"/>
              </a:ext>
            </a:extLst>
          </p:cNvPr>
          <p:cNvSpPr/>
          <p:nvPr/>
        </p:nvSpPr>
        <p:spPr>
          <a:xfrm rot="16200000">
            <a:off x="6029803" y="1374909"/>
            <a:ext cx="234461" cy="879230"/>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21" name="Arrow: Curved Up 20">
            <a:extLst>
              <a:ext uri="{FF2B5EF4-FFF2-40B4-BE49-F238E27FC236}">
                <a16:creationId xmlns:a16="http://schemas.microsoft.com/office/drawing/2014/main" id="{3D0AB8F4-9D2E-416F-A2A9-98F91C6C79E7}"/>
              </a:ext>
            </a:extLst>
          </p:cNvPr>
          <p:cNvSpPr/>
          <p:nvPr/>
        </p:nvSpPr>
        <p:spPr>
          <a:xfrm>
            <a:off x="5663890" y="3458318"/>
            <a:ext cx="864219" cy="223024"/>
          </a:xfrm>
          <a:prstGeom prst="curved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2" name="TextBox 21">
            <a:extLst>
              <a:ext uri="{FF2B5EF4-FFF2-40B4-BE49-F238E27FC236}">
                <a16:creationId xmlns:a16="http://schemas.microsoft.com/office/drawing/2014/main" id="{B615D94E-D5F6-4BDE-8315-CDE6B1E88378}"/>
              </a:ext>
            </a:extLst>
          </p:cNvPr>
          <p:cNvSpPr txBox="1"/>
          <p:nvPr/>
        </p:nvSpPr>
        <p:spPr>
          <a:xfrm>
            <a:off x="5826435" y="3694067"/>
            <a:ext cx="64119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cs typeface="Calibri"/>
              </a:rPr>
              <a:t>x 2</a:t>
            </a:r>
            <a:endParaRPr lang="en-US" dirty="0"/>
          </a:p>
        </p:txBody>
      </p:sp>
      <p:sp>
        <p:nvSpPr>
          <p:cNvPr id="8" name="Title 7">
            <a:extLst>
              <a:ext uri="{FF2B5EF4-FFF2-40B4-BE49-F238E27FC236}">
                <a16:creationId xmlns:a16="http://schemas.microsoft.com/office/drawing/2014/main" id="{27B800F1-1DF6-CE6B-24CD-40349152A844}"/>
              </a:ext>
            </a:extLst>
          </p:cNvPr>
          <p:cNvSpPr txBox="1">
            <a:spLocks noGrp="1"/>
          </p:cNvSpPr>
          <p:nvPr>
            <p:ph type="title" idx="4294967295"/>
          </p:nvPr>
        </p:nvSpPr>
        <p:spPr>
          <a:xfrm>
            <a:off x="-27606" y="47889"/>
            <a:ext cx="1795446"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PRACTICE</a:t>
            </a:r>
            <a:endParaRPr kumimoji="0" lang="en-GB" sz="24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7668743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24</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latin typeface="Arial" panose="020B0604020202020204" pitchFamily="34" charset="0"/>
              <a:cs typeface="Arial" panose="020B0604020202020204" pitchFamily="34" charset="0"/>
            </a:endParaRPr>
          </a:p>
        </p:txBody>
      </p:sp>
      <p:sp>
        <p:nvSpPr>
          <p:cNvPr id="21" name="Title 20">
            <a:extLst>
              <a:ext uri="{FF2B5EF4-FFF2-40B4-BE49-F238E27FC236}">
                <a16:creationId xmlns:a16="http://schemas.microsoft.com/office/drawing/2014/main" id="{4D970DDE-3331-43C7-8808-F643520183D1}"/>
              </a:ext>
            </a:extLst>
          </p:cNvPr>
          <p:cNvSpPr txBox="1">
            <a:spLocks noGrp="1"/>
          </p:cNvSpPr>
          <p:nvPr>
            <p:ph type="title" idx="4294967295"/>
          </p:nvPr>
        </p:nvSpPr>
        <p:spPr>
          <a:xfrm>
            <a:off x="-19845" y="165505"/>
            <a:ext cx="1511714"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REVIEW</a:t>
            </a:r>
          </a:p>
        </p:txBody>
      </p:sp>
      <p:pic>
        <p:nvPicPr>
          <p:cNvPr id="9" name="Picture 8" descr="A line graph the x-axis is labelled number of people, on the y-axis is labelled with a cocoa powder (grams). The first meets the plotted line at approximately x = 1, y = 5. The second meets the plotted line at x = 2, y = 10.  The third is x=3 and 7= 15. The fourth is x-= 7 y= 35.  The final point is x= 10 and y = 50">
            <a:extLst>
              <a:ext uri="{FF2B5EF4-FFF2-40B4-BE49-F238E27FC236}">
                <a16:creationId xmlns:a16="http://schemas.microsoft.com/office/drawing/2014/main" id="{9C3084F5-1ADF-4C9A-9FDC-56843BD72AB6}"/>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1935007" y="1930389"/>
            <a:ext cx="3793524" cy="3603115"/>
          </a:xfrm>
          <a:prstGeom prst="rect">
            <a:avLst/>
          </a:prstGeom>
          <a:noFill/>
        </p:spPr>
      </p:pic>
      <p:sp>
        <p:nvSpPr>
          <p:cNvPr id="10" name="TextBox 9">
            <a:extLst>
              <a:ext uri="{FF2B5EF4-FFF2-40B4-BE49-F238E27FC236}">
                <a16:creationId xmlns:a16="http://schemas.microsoft.com/office/drawing/2014/main" id="{5CBB3959-22F6-46CB-A4F2-2AF4CE341CC7}"/>
              </a:ext>
            </a:extLst>
          </p:cNvPr>
          <p:cNvSpPr txBox="1"/>
          <p:nvPr/>
        </p:nvSpPr>
        <p:spPr>
          <a:xfrm>
            <a:off x="2882214" y="5533504"/>
            <a:ext cx="2443548" cy="392159"/>
          </a:xfrm>
          <a:prstGeom prst="rect">
            <a:avLst/>
          </a:prstGeom>
          <a:noFill/>
        </p:spPr>
        <p:txBody>
          <a:bodyPr wrap="square">
            <a:spAutoFit/>
          </a:bodyPr>
          <a:lstStyle/>
          <a:p>
            <a:pPr algn="ctr">
              <a:lnSpc>
                <a:spcPct val="115000"/>
              </a:lnSpc>
              <a:spcBef>
                <a:spcPts val="400"/>
              </a:spcBef>
              <a:spcAft>
                <a:spcPts val="400"/>
              </a:spcAft>
            </a:pPr>
            <a:r>
              <a:rPr lang="en-GB" sz="1800" b="1" dirty="0">
                <a:solidFill>
                  <a:srgbClr val="404040"/>
                </a:solidFill>
                <a:effectLst/>
                <a:latin typeface="Calibri" panose="020F0502020204030204" pitchFamily="34" charset="0"/>
                <a:ea typeface="Calibri" panose="020F0502020204030204" pitchFamily="34" charset="0"/>
              </a:rPr>
              <a:t>Number of people</a:t>
            </a:r>
            <a:endParaRPr lang="en-GB" sz="1200" dirty="0">
              <a:solidFill>
                <a:srgbClr val="404040"/>
              </a:solidFill>
              <a:effectLst/>
              <a:latin typeface="Calibri" panose="020F0502020204030204" pitchFamily="34" charset="0"/>
              <a:ea typeface="Calibri" panose="020F0502020204030204" pitchFamily="34" charset="0"/>
            </a:endParaRPr>
          </a:p>
        </p:txBody>
      </p:sp>
      <p:sp>
        <p:nvSpPr>
          <p:cNvPr id="11" name="TextBox 10">
            <a:extLst>
              <a:ext uri="{FF2B5EF4-FFF2-40B4-BE49-F238E27FC236}">
                <a16:creationId xmlns:a16="http://schemas.microsoft.com/office/drawing/2014/main" id="{018F7085-927A-4759-8FCB-62D0D1AD22D5}"/>
              </a:ext>
            </a:extLst>
          </p:cNvPr>
          <p:cNvSpPr txBox="1"/>
          <p:nvPr/>
        </p:nvSpPr>
        <p:spPr>
          <a:xfrm>
            <a:off x="3661" y="3112218"/>
            <a:ext cx="2443548" cy="813300"/>
          </a:xfrm>
          <a:prstGeom prst="rect">
            <a:avLst/>
          </a:prstGeom>
          <a:noFill/>
        </p:spPr>
        <p:txBody>
          <a:bodyPr wrap="square">
            <a:spAutoFit/>
          </a:bodyPr>
          <a:lstStyle/>
          <a:p>
            <a:pPr algn="ctr">
              <a:lnSpc>
                <a:spcPct val="115000"/>
              </a:lnSpc>
              <a:spcBef>
                <a:spcPts val="400"/>
              </a:spcBef>
              <a:spcAft>
                <a:spcPts val="400"/>
              </a:spcAft>
            </a:pPr>
            <a:r>
              <a:rPr lang="en-GB" b="1" dirty="0">
                <a:latin typeface="Calibri" panose="020F0502020204030204" pitchFamily="34" charset="0"/>
                <a:ea typeface="Calibri" panose="020F0502020204030204" pitchFamily="34" charset="0"/>
              </a:rPr>
              <a:t>Cocoa powder</a:t>
            </a:r>
          </a:p>
          <a:p>
            <a:pPr algn="ctr">
              <a:lnSpc>
                <a:spcPct val="115000"/>
              </a:lnSpc>
              <a:spcBef>
                <a:spcPts val="400"/>
              </a:spcBef>
              <a:spcAft>
                <a:spcPts val="400"/>
              </a:spcAft>
            </a:pPr>
            <a:r>
              <a:rPr lang="en-GB" b="1" dirty="0">
                <a:latin typeface="Calibri" panose="020F0502020204030204" pitchFamily="34" charset="0"/>
                <a:ea typeface="Calibri" panose="020F0502020204030204" pitchFamily="34" charset="0"/>
              </a:rPr>
              <a:t>(grams)</a:t>
            </a:r>
            <a:endParaRPr lang="en-GB" sz="1200" dirty="0">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BF51C0A-1319-4AB6-9D33-767962538B17}"/>
              </a:ext>
            </a:extLst>
          </p:cNvPr>
          <p:cNvSpPr txBox="1"/>
          <p:nvPr/>
        </p:nvSpPr>
        <p:spPr>
          <a:xfrm>
            <a:off x="1046099" y="1134625"/>
            <a:ext cx="6988512" cy="830997"/>
          </a:xfrm>
          <a:prstGeom prst="rect">
            <a:avLst/>
          </a:prstGeom>
          <a:noFill/>
        </p:spPr>
        <p:txBody>
          <a:bodyPr wrap="square" lIns="91440" tIns="45720" rIns="91440" bIns="45720" anchor="t">
            <a:spAutoFit/>
          </a:bodyPr>
          <a:lstStyle/>
          <a:p>
            <a:pPr algn="ctr"/>
            <a:r>
              <a:rPr lang="en-GB" sz="2400" b="1" dirty="0">
                <a:highlight>
                  <a:srgbClr val="FFFFFF"/>
                </a:highlight>
                <a:latin typeface="Arial" panose="020B0604020202020204" pitchFamily="34" charset="0"/>
                <a:ea typeface="Helvetica Neue"/>
                <a:cs typeface="Arial" panose="020B0604020202020204" pitchFamily="34" charset="0"/>
              </a:rPr>
              <a:t>Amount of cocoa powder (in grams) needed for each chocolate cookie per person</a:t>
            </a:r>
            <a:endParaRPr lang="en-GB" sz="2400" b="1" dirty="0">
              <a:highlight>
                <a:srgbClr val="FFFFFF"/>
              </a:highlight>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F566B72D-A6C0-4609-8F91-9E33FCB1A223}"/>
              </a:ext>
            </a:extLst>
          </p:cNvPr>
          <p:cNvSpPr txBox="1"/>
          <p:nvPr/>
        </p:nvSpPr>
        <p:spPr>
          <a:xfrm>
            <a:off x="6698621" y="2780273"/>
            <a:ext cx="4899642" cy="2527808"/>
          </a:xfrm>
          <a:prstGeom prst="rect">
            <a:avLst/>
          </a:prstGeom>
          <a:noFill/>
        </p:spPr>
        <p:txBody>
          <a:bodyPr wrap="square">
            <a:spAutoFit/>
          </a:bodyPr>
          <a:lstStyle/>
          <a:p>
            <a:pPr algn="ctr">
              <a:lnSpc>
                <a:spcPct val="115000"/>
              </a:lnSpc>
              <a:spcBef>
                <a:spcPts val="400"/>
              </a:spcBef>
              <a:spcAft>
                <a:spcPts val="400"/>
              </a:spcAft>
            </a:pPr>
            <a:r>
              <a:rPr lang="en-GB" sz="2800" dirty="0">
                <a:solidFill>
                  <a:srgbClr val="0070C0"/>
                </a:solidFill>
                <a:latin typeface="Arial" panose="020B0604020202020204" pitchFamily="34" charset="0"/>
                <a:ea typeface="Calibri" panose="020F0502020204030204" pitchFamily="34" charset="0"/>
                <a:cs typeface="Arial" panose="020B0604020202020204" pitchFamily="34" charset="0"/>
              </a:rPr>
              <a:t>How can the information presented in this graph help to find, for example, the amount of Cocoa powder for 17 people?</a:t>
            </a:r>
          </a:p>
        </p:txBody>
      </p:sp>
    </p:spTree>
    <p:extLst>
      <p:ext uri="{BB962C8B-B14F-4D97-AF65-F5344CB8AC3E}">
        <p14:creationId xmlns:p14="http://schemas.microsoft.com/office/powerpoint/2010/main" val="2996927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anim calcmode="lin" valueType="num">
                                      <p:cBhvr additive="base">
                                        <p:cTn id="11"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6">
                                            <p:txEl>
                                              <p:pRg st="0" end="0"/>
                                            </p:txEl>
                                          </p:spTgt>
                                        </p:tgtEl>
                                        <p:attrNameLst>
                                          <p:attrName>style.visibility</p:attrName>
                                        </p:attrNameLst>
                                      </p:cBhvr>
                                      <p:to>
                                        <p:strVal val="visible"/>
                                      </p:to>
                                    </p:set>
                                    <p:anim calcmode="lin" valueType="num">
                                      <p:cBhvr additive="base">
                                        <p:cTn id="17" dur="500" fill="hold"/>
                                        <p:tgtEl>
                                          <p:spTgt spid="16">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7">
                                            <p:txEl>
                                              <p:pRg st="0" end="0"/>
                                            </p:txEl>
                                          </p:spTgt>
                                        </p:tgtEl>
                                        <p:attrNameLst>
                                          <p:attrName>style.visibility</p:attrName>
                                        </p:attrNameLst>
                                      </p:cBhvr>
                                      <p:to>
                                        <p:strVal val="visible"/>
                                      </p:to>
                                    </p:set>
                                    <p:anim calcmode="lin" valueType="num">
                                      <p:cBhvr additive="base">
                                        <p:cTn id="23"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25</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1" name="Title 20">
            <a:extLst>
              <a:ext uri="{FF2B5EF4-FFF2-40B4-BE49-F238E27FC236}">
                <a16:creationId xmlns:a16="http://schemas.microsoft.com/office/drawing/2014/main" id="{4D970DDE-3331-43C7-8808-F643520183D1}"/>
              </a:ext>
            </a:extLst>
          </p:cNvPr>
          <p:cNvSpPr txBox="1">
            <a:spLocks noGrp="1"/>
          </p:cNvSpPr>
          <p:nvPr>
            <p:ph type="title" idx="4294967295"/>
          </p:nvPr>
        </p:nvSpPr>
        <p:spPr>
          <a:xfrm>
            <a:off x="-19845" y="165505"/>
            <a:ext cx="1511714"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REVIEW</a:t>
            </a:r>
          </a:p>
        </p:txBody>
      </p:sp>
      <p:sp>
        <p:nvSpPr>
          <p:cNvPr id="17" name="TextBox 16">
            <a:extLst>
              <a:ext uri="{FF2B5EF4-FFF2-40B4-BE49-F238E27FC236}">
                <a16:creationId xmlns:a16="http://schemas.microsoft.com/office/drawing/2014/main" id="{F566B72D-A6C0-4609-8F91-9E33FCB1A223}"/>
              </a:ext>
            </a:extLst>
          </p:cNvPr>
          <p:cNvSpPr txBox="1"/>
          <p:nvPr/>
        </p:nvSpPr>
        <p:spPr>
          <a:xfrm>
            <a:off x="8855062" y="1661071"/>
            <a:ext cx="2743201" cy="4522905"/>
          </a:xfrm>
          <a:prstGeom prst="rect">
            <a:avLst/>
          </a:prstGeom>
          <a:noFill/>
        </p:spPr>
        <p:txBody>
          <a:bodyPr wrap="square" lIns="91440" tIns="45720" rIns="91440" bIns="45720" anchor="t">
            <a:spAutoFit/>
          </a:bodyPr>
          <a:lstStyle/>
          <a:p>
            <a:pPr>
              <a:lnSpc>
                <a:spcPct val="115000"/>
              </a:lnSpc>
              <a:spcBef>
                <a:spcPts val="400"/>
              </a:spcBef>
              <a:spcAft>
                <a:spcPts val="400"/>
              </a:spcAft>
            </a:pPr>
            <a:r>
              <a:rPr lang="en-GB" sz="2800" dirty="0">
                <a:solidFill>
                  <a:srgbClr val="0070C0"/>
                </a:solidFill>
                <a:latin typeface="Arial" panose="020B0604020202020204" pitchFamily="34" charset="0"/>
                <a:ea typeface="Calibri" panose="020F0502020204030204" pitchFamily="34" charset="0"/>
                <a:cs typeface="Arial" panose="020B0604020202020204" pitchFamily="34" charset="0"/>
              </a:rPr>
              <a:t>How can the information presented in this graph help in calculating the  number of gallons equivalent to 170 litres?</a:t>
            </a:r>
            <a:endParaRPr lang="en-US"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6739DECA-16C9-C776-825D-92BB87B6F977}"/>
              </a:ext>
            </a:extLst>
          </p:cNvPr>
          <p:cNvSpPr txBox="1"/>
          <p:nvPr/>
        </p:nvSpPr>
        <p:spPr>
          <a:xfrm>
            <a:off x="1123462" y="1230923"/>
            <a:ext cx="8254998"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Arial" panose="020B0604020202020204" pitchFamily="34" charset="0"/>
                <a:cs typeface="Arial" panose="020B0604020202020204" pitchFamily="34" charset="0"/>
              </a:rPr>
              <a:t>This graph can be used to convert between gallons and litres.</a:t>
            </a:r>
          </a:p>
        </p:txBody>
      </p:sp>
      <p:pic>
        <p:nvPicPr>
          <p:cNvPr id="6" name="Picture 5" descr="A line graph converting gallons, on the y-axis, to litres, on the x-axis. A straight line is plotted, starting at x = 0, y = 0 with y increasing as x increases. There are two dotted lines that connect the plotted line horizontally to the y-axis and vertically to the x-axis. The first meets the plotted line at approximately x = 70, y = 15. The second meets the plotted line at x = 100, y = 22">
            <a:extLst>
              <a:ext uri="{FF2B5EF4-FFF2-40B4-BE49-F238E27FC236}">
                <a16:creationId xmlns:a16="http://schemas.microsoft.com/office/drawing/2014/main" id="{64B0A180-D931-D028-E8D7-06113815FD6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491868" y="1933198"/>
            <a:ext cx="7136899" cy="4037296"/>
          </a:xfrm>
          <a:prstGeom prst="rect">
            <a:avLst/>
          </a:prstGeom>
        </p:spPr>
      </p:pic>
    </p:spTree>
    <p:extLst>
      <p:ext uri="{BB962C8B-B14F-4D97-AF65-F5344CB8AC3E}">
        <p14:creationId xmlns:p14="http://schemas.microsoft.com/office/powerpoint/2010/main" val="1512364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 calcmode="lin" valueType="num">
                                      <p:cBhvr additive="base">
                                        <p:cTn id="7"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35"/>
        <p:cNvGrpSpPr/>
        <p:nvPr/>
      </p:nvGrpSpPr>
      <p:grpSpPr>
        <a:xfrm>
          <a:off x="0" y="0"/>
          <a:ext cx="0" cy="0"/>
          <a:chOff x="0" y="0"/>
          <a:chExt cx="0" cy="0"/>
        </a:xfrm>
      </p:grpSpPr>
      <p:sp>
        <p:nvSpPr>
          <p:cNvPr id="437" name="Google Shape;437;p16"/>
          <p:cNvSpPr txBox="1">
            <a:spLocks noGrp="1"/>
          </p:cNvSpPr>
          <p:nvPr>
            <p:ph type="sldNum" sz="quarter" idx="12"/>
          </p:nvPr>
        </p:nvSpPr>
        <p:spPr>
          <a:xfrm>
            <a:off x="9539987"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26</a:t>
            </a:fld>
            <a:endParaRPr dirty="0"/>
          </a:p>
        </p:txBody>
      </p:sp>
      <p:sp>
        <p:nvSpPr>
          <p:cNvPr id="436" name="Google Shape;436;p16"/>
          <p:cNvSpPr txBox="1">
            <a:spLocks noGrp="1"/>
          </p:cNvSpPr>
          <p:nvPr>
            <p:ph type="ctrTitle" idx="4294967295"/>
          </p:nvPr>
        </p:nvSpPr>
        <p:spPr>
          <a:xfrm>
            <a:off x="929387" y="433388"/>
            <a:ext cx="9144000" cy="1395412"/>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000"/>
              <a:buFont typeface="Arial"/>
              <a:buNone/>
            </a:pPr>
            <a:r>
              <a:rPr lang="en-GB" sz="4000" b="1" dirty="0">
                <a:solidFill>
                  <a:schemeClr val="lt1"/>
                </a:solidFill>
                <a:latin typeface="Arial"/>
                <a:ea typeface="Arial"/>
                <a:cs typeface="Arial"/>
                <a:sym typeface="Arial"/>
              </a:rPr>
              <a:t>Lesson review: </a:t>
            </a:r>
            <a:br>
              <a:rPr lang="en-GB" sz="4000" b="1" dirty="0">
                <a:solidFill>
                  <a:schemeClr val="lt1"/>
                </a:solidFill>
                <a:latin typeface="Arial"/>
                <a:ea typeface="Arial"/>
                <a:cs typeface="Arial"/>
                <a:sym typeface="Arial"/>
              </a:rPr>
            </a:br>
            <a:r>
              <a:rPr lang="en-GB" sz="4000" b="1" dirty="0">
                <a:solidFill>
                  <a:schemeClr val="lt1"/>
                </a:solidFill>
                <a:latin typeface="Arial"/>
                <a:ea typeface="Arial"/>
                <a:cs typeface="Arial"/>
                <a:sym typeface="Arial"/>
              </a:rPr>
              <a:t>3 Direct proportion </a:t>
            </a:r>
            <a:endParaRPr sz="4000" dirty="0"/>
          </a:p>
        </p:txBody>
      </p:sp>
      <p:sp>
        <p:nvSpPr>
          <p:cNvPr id="7" name="Google Shape;168;p1">
            <a:extLst>
              <a:ext uri="{FF2B5EF4-FFF2-40B4-BE49-F238E27FC236}">
                <a16:creationId xmlns:a16="http://schemas.microsoft.com/office/drawing/2014/main" id="{59C39623-0DF5-4B9A-8EC4-8FEFB788A4B2}"/>
              </a:ext>
            </a:extLst>
          </p:cNvPr>
          <p:cNvSpPr txBox="1">
            <a:spLocks noGrp="1"/>
          </p:cNvSpPr>
          <p:nvPr>
            <p:ph type="subTitle" idx="4294967295"/>
          </p:nvPr>
        </p:nvSpPr>
        <p:spPr>
          <a:xfrm>
            <a:off x="929387" y="2295525"/>
            <a:ext cx="9144000" cy="2733675"/>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normAutofit fontScale="70000" lnSpcReduction="20000"/>
          </a:bodyPr>
          <a:lstStyle/>
          <a:p>
            <a:pPr marL="0" lvl="0" indent="0" algn="l" rtl="0">
              <a:lnSpc>
                <a:spcPct val="110714"/>
              </a:lnSpc>
              <a:spcBef>
                <a:spcPts val="0"/>
              </a:spcBef>
              <a:spcAft>
                <a:spcPts val="0"/>
              </a:spcAft>
              <a:buClr>
                <a:schemeClr val="accent1"/>
              </a:buClr>
              <a:buSzPct val="100000"/>
              <a:buNone/>
            </a:pPr>
            <a:r>
              <a:rPr lang="en-GB" sz="4600" b="1" dirty="0">
                <a:solidFill>
                  <a:schemeClr val="accent1"/>
                </a:solidFill>
                <a:latin typeface="Arial"/>
                <a:ea typeface="Arial"/>
                <a:cs typeface="Arial"/>
                <a:sym typeface="Arial"/>
              </a:rPr>
              <a:t>Objectives</a:t>
            </a:r>
            <a:endParaRPr sz="4600" dirty="0">
              <a:solidFill>
                <a:schemeClr val="accent1"/>
              </a:solidFill>
              <a:latin typeface="Arial"/>
              <a:ea typeface="Arial"/>
              <a:cs typeface="Arial"/>
              <a:sym typeface="Arial"/>
            </a:endParaRPr>
          </a:p>
          <a:p>
            <a:pPr marL="231775" lvl="0" indent="-231775" algn="l" rtl="0">
              <a:lnSpc>
                <a:spcPct val="120000"/>
              </a:lnSpc>
              <a:spcBef>
                <a:spcPts val="600"/>
              </a:spcBef>
              <a:spcAft>
                <a:spcPts val="0"/>
              </a:spcAft>
              <a:buClr>
                <a:schemeClr val="dk1"/>
              </a:buClr>
              <a:buSzPct val="100000"/>
              <a:buFont typeface="Arial"/>
              <a:buChar char="•"/>
            </a:pPr>
            <a:r>
              <a:rPr lang="en-US" sz="3100" dirty="0">
                <a:latin typeface="Arial"/>
                <a:ea typeface="Arial"/>
                <a:cs typeface="Arial"/>
                <a:sym typeface="Arial"/>
              </a:rPr>
              <a:t>Identify when two quantities differ in direct proportion to one another</a:t>
            </a:r>
          </a:p>
          <a:p>
            <a:pPr marL="231775" lvl="0" indent="-231775" algn="l" rtl="0">
              <a:lnSpc>
                <a:spcPct val="120000"/>
              </a:lnSpc>
              <a:spcBef>
                <a:spcPts val="600"/>
              </a:spcBef>
              <a:spcAft>
                <a:spcPts val="0"/>
              </a:spcAft>
              <a:buClr>
                <a:schemeClr val="dk1"/>
              </a:buClr>
              <a:buSzPct val="100000"/>
              <a:buFont typeface="Arial"/>
              <a:buChar char="•"/>
            </a:pPr>
            <a:r>
              <a:rPr lang="en-US" sz="3100" dirty="0">
                <a:latin typeface="Arial"/>
                <a:ea typeface="Arial"/>
                <a:cs typeface="Arial"/>
                <a:sym typeface="Arial"/>
              </a:rPr>
              <a:t>Understand the multiplicative relationship between two quantities (non-calculator)</a:t>
            </a:r>
          </a:p>
          <a:p>
            <a:pPr marL="231775" lvl="0" indent="-231775" algn="l" rtl="0">
              <a:lnSpc>
                <a:spcPct val="120000"/>
              </a:lnSpc>
              <a:spcBef>
                <a:spcPts val="600"/>
              </a:spcBef>
              <a:spcAft>
                <a:spcPts val="0"/>
              </a:spcAft>
              <a:buClr>
                <a:schemeClr val="dk1"/>
              </a:buClr>
              <a:buSzPct val="100000"/>
              <a:buFont typeface="Arial"/>
              <a:buChar char="•"/>
            </a:pPr>
            <a:r>
              <a:rPr lang="en-US" sz="3100" dirty="0">
                <a:latin typeface="Arial"/>
                <a:ea typeface="Arial"/>
                <a:cs typeface="Arial"/>
                <a:sym typeface="Arial"/>
              </a:rPr>
              <a:t>Solve simple proportional problems using efficient methods with ratio tables</a:t>
            </a:r>
          </a:p>
          <a:p>
            <a:pPr marL="0" lvl="0" indent="0" algn="l" rtl="0">
              <a:lnSpc>
                <a:spcPct val="90000"/>
              </a:lnSpc>
              <a:spcBef>
                <a:spcPts val="1000"/>
              </a:spcBef>
              <a:spcAft>
                <a:spcPts val="0"/>
              </a:spcAft>
              <a:buClr>
                <a:schemeClr val="dk1"/>
              </a:buClr>
              <a:buSzPct val="100000"/>
              <a:buNone/>
            </a:pPr>
            <a:endParaRPr dirty="0"/>
          </a:p>
        </p:txBody>
      </p:sp>
      <p:sp>
        <p:nvSpPr>
          <p:cNvPr id="439" name="Google Shape;439;p16"/>
          <p:cNvSpPr txBox="1"/>
          <p:nvPr/>
        </p:nvSpPr>
        <p:spPr>
          <a:xfrm>
            <a:off x="929387" y="5344535"/>
            <a:ext cx="9558936" cy="1080077"/>
          </a:xfrm>
          <a:prstGeom prst="rect">
            <a:avLst/>
          </a:prstGeom>
          <a:noFill/>
          <a:ln>
            <a:noFill/>
          </a:ln>
        </p:spPr>
        <p:txBody>
          <a:bodyPr spcFirstLastPara="1" wrap="square" lIns="91425" tIns="45700" rIns="91425" bIns="45700" anchor="t" anchorCtr="0">
            <a:normAutofit fontScale="92500" lnSpcReduction="10000"/>
          </a:bodyPr>
          <a:lstStyle/>
          <a:p>
            <a:pPr marL="0" marR="0" lvl="0" indent="0" algn="l" rtl="0">
              <a:lnSpc>
                <a:spcPct val="110714"/>
              </a:lnSpc>
              <a:spcBef>
                <a:spcPts val="0"/>
              </a:spcBef>
              <a:spcAft>
                <a:spcPts val="0"/>
              </a:spcAft>
              <a:buClr>
                <a:schemeClr val="accent1"/>
              </a:buClr>
              <a:buSzPct val="100000"/>
              <a:buFont typeface="Arial"/>
              <a:buNone/>
            </a:pPr>
            <a:r>
              <a:rPr lang="en-GB" sz="2800" b="1" dirty="0">
                <a:solidFill>
                  <a:schemeClr val="accent1"/>
                </a:solidFill>
                <a:latin typeface="Arial"/>
                <a:ea typeface="Arial"/>
                <a:cs typeface="Arial"/>
                <a:sym typeface="Arial"/>
              </a:rPr>
              <a:t>Suggested further steps/areas to work on</a:t>
            </a:r>
            <a:endParaRPr dirty="0"/>
          </a:p>
          <a:p>
            <a:pPr marL="231775" marR="0" lvl="0" indent="-231775" algn="l" rtl="0">
              <a:lnSpc>
                <a:spcPct val="110714"/>
              </a:lnSpc>
              <a:spcBef>
                <a:spcPts val="1600"/>
              </a:spcBef>
              <a:spcAft>
                <a:spcPts val="0"/>
              </a:spcAft>
              <a:buClr>
                <a:schemeClr val="dk1"/>
              </a:buClr>
              <a:buSzPct val="100000"/>
              <a:buFont typeface="Arial"/>
              <a:buChar char="•"/>
            </a:pPr>
            <a:r>
              <a:rPr lang="en-GB" sz="2600" dirty="0">
                <a:solidFill>
                  <a:schemeClr val="dk1"/>
                </a:solidFill>
                <a:latin typeface="Arial"/>
                <a:ea typeface="Arial"/>
                <a:cs typeface="Arial"/>
                <a:sym typeface="Arial"/>
              </a:rPr>
              <a:t>Conversion graphs</a:t>
            </a:r>
            <a:endParaRPr sz="2600" dirty="0"/>
          </a:p>
        </p:txBody>
      </p:sp>
      <p:sp>
        <p:nvSpPr>
          <p:cNvPr id="6" name="Google Shape;165;p1">
            <a:extLst>
              <a:ext uri="{FF2B5EF4-FFF2-40B4-BE49-F238E27FC236}">
                <a16:creationId xmlns:a16="http://schemas.microsoft.com/office/drawing/2014/main" id="{9391332F-3D15-44D2-A26A-C4F254A2D820}"/>
              </a:ext>
            </a:extLst>
          </p:cNvPr>
          <p:cNvSpPr txBox="1">
            <a:spLocks/>
          </p:cNvSpPr>
          <p:nvPr/>
        </p:nvSpPr>
        <p:spPr>
          <a:xfrm>
            <a:off x="10466262" y="5223290"/>
            <a:ext cx="27432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a:xfrm>
            <a:off x="9210201" y="6356350"/>
            <a:ext cx="2743200" cy="365125"/>
          </a:xfrm>
        </p:spPr>
        <p:txBody>
          <a:bodyPr/>
          <a:lstStyle/>
          <a:p>
            <a:fld id="{A75AAEF5-C690-5D4B-B5C7-510283CCFE4D}" type="slidenum">
              <a:rPr lang="en-US" smtClean="0"/>
              <a:t>27</a:t>
            </a:fld>
            <a:endParaRPr lang="en-US" dirty="0"/>
          </a:p>
        </p:txBody>
      </p:sp>
      <p:sp>
        <p:nvSpPr>
          <p:cNvPr id="2" name="Title 1">
            <a:extLst>
              <a:ext uri="{FF2B5EF4-FFF2-40B4-BE49-F238E27FC236}">
                <a16:creationId xmlns:a16="http://schemas.microsoft.com/office/drawing/2014/main" id="{71B8AF66-BDEC-4533-9866-E930CF55A033}"/>
              </a:ext>
            </a:extLst>
          </p:cNvPr>
          <p:cNvSpPr>
            <a:spLocks noGrp="1"/>
          </p:cNvSpPr>
          <p:nvPr>
            <p:ph type="ctrTitle" idx="4294967295"/>
          </p:nvPr>
        </p:nvSpPr>
        <p:spPr>
          <a:xfrm>
            <a:off x="1217118" y="1466850"/>
            <a:ext cx="9144000" cy="1322388"/>
          </a:xfrm>
          <a:prstGeom prst="rect">
            <a:avLst/>
          </a:prstGeo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3: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Credits</a:t>
            </a:r>
            <a:endParaRPr lang="en-GB" sz="4000" dirty="0"/>
          </a:p>
        </p:txBody>
      </p:sp>
      <p:sp>
        <p:nvSpPr>
          <p:cNvPr id="3" name="Subtitle 2">
            <a:extLst>
              <a:ext uri="{FF2B5EF4-FFF2-40B4-BE49-F238E27FC236}">
                <a16:creationId xmlns:a16="http://schemas.microsoft.com/office/drawing/2014/main" id="{6D17EB91-628E-46AE-9928-24046C5C62CF}"/>
              </a:ext>
            </a:extLst>
          </p:cNvPr>
          <p:cNvSpPr>
            <a:spLocks noGrp="1"/>
          </p:cNvSpPr>
          <p:nvPr>
            <p:ph type="subTitle" idx="4294967295"/>
          </p:nvPr>
        </p:nvSpPr>
        <p:spPr>
          <a:xfrm>
            <a:off x="1217118" y="3048000"/>
            <a:ext cx="9144000" cy="2343150"/>
          </a:xfrm>
          <a:prstGeom prst="rect">
            <a:avLst/>
          </a:prstGeom>
          <a:solidFill>
            <a:schemeClr val="bg1"/>
          </a:solidFill>
          <a:ln w="38100">
            <a:solidFill>
              <a:schemeClr val="accent1"/>
            </a:solidFill>
          </a:ln>
        </p:spPr>
        <p:txBody>
          <a:bodyPr>
            <a:normAutofit fontScale="85000" lnSpcReduction="20000"/>
          </a:bodyPr>
          <a:lstStyle/>
          <a:p>
            <a:pPr algn="l">
              <a:lnSpc>
                <a:spcPct val="120000"/>
              </a:lnSpc>
              <a:spcBef>
                <a:spcPts val="0"/>
              </a:spcBef>
            </a:pPr>
            <a:r>
              <a:rPr kumimoji="0" lang="en-US" sz="34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Text acknowledgements</a:t>
            </a:r>
          </a:p>
          <a:p>
            <a:pPr algn="l">
              <a:lnSpc>
                <a:spcPct val="120000"/>
              </a:lnSpc>
              <a:spcBef>
                <a:spcPts val="0"/>
              </a:spcBef>
            </a:pPr>
            <a:r>
              <a:rPr lang="en-GB" sz="3400" b="1" dirty="0">
                <a:latin typeface="Arial" panose="020B0604020202020204" pitchFamily="34" charset="0"/>
                <a:cs typeface="Arial" panose="020B0604020202020204" pitchFamily="34" charset="0"/>
              </a:rPr>
              <a:t>Pearson Education Ltd:</a:t>
            </a:r>
            <a:r>
              <a:rPr lang="en-GB" sz="3400" dirty="0">
                <a:latin typeface="Arial" panose="020B0604020202020204" pitchFamily="34" charset="0"/>
                <a:cs typeface="Arial" panose="020B0604020202020204" pitchFamily="34" charset="0"/>
              </a:rPr>
              <a:t> Pearson Edexcel </a:t>
            </a:r>
            <a:br>
              <a:rPr lang="en-GB" sz="3400" dirty="0">
                <a:latin typeface="Arial" panose="020B0604020202020204" pitchFamily="34" charset="0"/>
                <a:cs typeface="Arial" panose="020B0604020202020204" pitchFamily="34" charset="0"/>
              </a:rPr>
            </a:br>
            <a:r>
              <a:rPr lang="en-GB" sz="3400" dirty="0">
                <a:latin typeface="Arial" panose="020B0604020202020204" pitchFamily="34" charset="0"/>
                <a:cs typeface="Arial" panose="020B0604020202020204" pitchFamily="34" charset="0"/>
              </a:rPr>
              <a:t>GCSE (9-1) In Mathematics (1MA1) Foundation (Calculator) Paper 2F, Q17, June 2019, (Non-Calculator) Paper 1F, Q17 November 2020.</a:t>
            </a:r>
          </a:p>
          <a:p>
            <a:pPr marL="231775" indent="-231775" algn="l">
              <a:lnSpc>
                <a:spcPts val="3100"/>
              </a:lnSpc>
              <a:spcAft>
                <a:spcPts val="600"/>
              </a:spcAft>
              <a:buFont typeface="Arial" panose="020B0604020202020204" pitchFamily="34" charset="0"/>
              <a:buChar char="•"/>
            </a:pPr>
            <a:endParaRPr lang="en-GB" sz="11200" dirty="0">
              <a:latin typeface="Arial" panose="020B0604020202020204" pitchFamily="34" charset="0"/>
              <a:cs typeface="Arial" panose="020B0604020202020204" pitchFamily="34" charset="0"/>
            </a:endParaRPr>
          </a:p>
          <a:p>
            <a:pPr algn="l"/>
            <a:endParaRPr lang="en-GB"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995065" y="262672"/>
            <a:ext cx="2123825" cy="638948"/>
          </a:xfrm>
          <a:prstGeom prst="rect">
            <a:avLst/>
          </a:prstGeom>
        </p:spPr>
      </p:pic>
      <p:pic>
        <p:nvPicPr>
          <p:cNvPr id="8" name="Picture 7" descr="A picture containing text, plate, tableware, dishware&#10;&#10;Description automatically generated">
            <a:extLst>
              <a:ext uri="{FF2B5EF4-FFF2-40B4-BE49-F238E27FC236}">
                <a16:creationId xmlns:a16="http://schemas.microsoft.com/office/drawing/2014/main" id="{49167B76-A173-4E16-8C0C-58FB911E5F7E}"/>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00400" y="348932"/>
            <a:ext cx="3367835" cy="552688"/>
          </a:xfrm>
          <a:prstGeom prst="rect">
            <a:avLst/>
          </a:prstGeom>
        </p:spPr>
      </p:pic>
      <p:pic>
        <p:nvPicPr>
          <p:cNvPr id="6" name="Picture 5" descr="Graphical user interface&#10;&#10;Description automatically generated">
            <a:extLst>
              <a:ext uri="{FF2B5EF4-FFF2-40B4-BE49-F238E27FC236}">
                <a16:creationId xmlns:a16="http://schemas.microsoft.com/office/drawing/2014/main" id="{E284C135-65B3-AAAE-30F7-10BCAB0CDC86}"/>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291214" y="199267"/>
            <a:ext cx="2632553" cy="989013"/>
          </a:xfrm>
          <a:prstGeom prst="rect">
            <a:avLst/>
          </a:prstGeom>
        </p:spPr>
      </p:pic>
    </p:spTree>
    <p:extLst>
      <p:ext uri="{BB962C8B-B14F-4D97-AF65-F5344CB8AC3E}">
        <p14:creationId xmlns:p14="http://schemas.microsoft.com/office/powerpoint/2010/main" val="3114241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3</a:t>
            </a:fld>
            <a:endParaRPr lang="en-US" dirty="0"/>
          </a:p>
        </p:txBody>
      </p:sp>
      <p:pic>
        <p:nvPicPr>
          <p:cNvPr id="2" name="Picture 1" descr="A line graph the x-axis is labelled number of people, on the y-axis is labelled with a cocoa powder (grams). The first meets the plotted line at approximately x = 1, y = 5. The second meets the plotted line at x = 2, y = 10.  The third is x=3 and 7= 15. The fourth is x-= 7 y= 35.  The final point is x= 10 and y = 50">
            <a:extLst>
              <a:ext uri="{FF2B5EF4-FFF2-40B4-BE49-F238E27FC236}">
                <a16:creationId xmlns:a16="http://schemas.microsoft.com/office/drawing/2014/main" id="{17DFBE0E-3A8D-54C1-87FC-1345BC021A26}"/>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l="749"/>
          <a:stretch/>
        </p:blipFill>
        <p:spPr bwMode="auto">
          <a:xfrm>
            <a:off x="2028274" y="1934599"/>
            <a:ext cx="3785431" cy="3603115"/>
          </a:xfrm>
          <a:prstGeom prst="rect">
            <a:avLst/>
          </a:prstGeom>
          <a:noFill/>
        </p:spPr>
      </p:pic>
      <p:sp>
        <p:nvSpPr>
          <p:cNvPr id="6" name="TextBox 5">
            <a:extLst>
              <a:ext uri="{FF2B5EF4-FFF2-40B4-BE49-F238E27FC236}">
                <a16:creationId xmlns:a16="http://schemas.microsoft.com/office/drawing/2014/main" id="{1EA72910-895C-4B5D-7C98-667895D4EA9F}"/>
              </a:ext>
            </a:extLst>
          </p:cNvPr>
          <p:cNvSpPr txBox="1"/>
          <p:nvPr/>
        </p:nvSpPr>
        <p:spPr>
          <a:xfrm>
            <a:off x="2882214" y="5533504"/>
            <a:ext cx="2443548" cy="392159"/>
          </a:xfrm>
          <a:prstGeom prst="rect">
            <a:avLst/>
          </a:prstGeom>
          <a:noFill/>
        </p:spPr>
        <p:txBody>
          <a:bodyPr wrap="square">
            <a:spAutoFit/>
          </a:bodyPr>
          <a:lstStyle/>
          <a:p>
            <a:pPr algn="ctr">
              <a:lnSpc>
                <a:spcPct val="115000"/>
              </a:lnSpc>
              <a:spcBef>
                <a:spcPts val="400"/>
              </a:spcBef>
              <a:spcAft>
                <a:spcPts val="400"/>
              </a:spcAft>
            </a:pPr>
            <a:r>
              <a:rPr lang="en-GB" sz="1800" b="1" dirty="0">
                <a:solidFill>
                  <a:srgbClr val="404040"/>
                </a:solidFill>
                <a:effectLst/>
                <a:latin typeface="Calibri" panose="020F0502020204030204" pitchFamily="34" charset="0"/>
                <a:ea typeface="Calibri" panose="020F0502020204030204" pitchFamily="34" charset="0"/>
              </a:rPr>
              <a:t>Number of people</a:t>
            </a:r>
            <a:endParaRPr lang="en-GB" sz="1200" dirty="0">
              <a:solidFill>
                <a:srgbClr val="404040"/>
              </a:solidFill>
              <a:effectLst/>
              <a:latin typeface="Calibri" panose="020F0502020204030204" pitchFamily="34" charset="0"/>
              <a:ea typeface="Calibri" panose="020F0502020204030204" pitchFamily="34" charset="0"/>
            </a:endParaRPr>
          </a:p>
        </p:txBody>
      </p:sp>
      <p:sp>
        <p:nvSpPr>
          <p:cNvPr id="3" name="TextBox 2">
            <a:extLst>
              <a:ext uri="{FF2B5EF4-FFF2-40B4-BE49-F238E27FC236}">
                <a16:creationId xmlns:a16="http://schemas.microsoft.com/office/drawing/2014/main" id="{78BB343B-146A-8404-E4C9-CB19422BC73D}"/>
              </a:ext>
            </a:extLst>
          </p:cNvPr>
          <p:cNvSpPr txBox="1"/>
          <p:nvPr/>
        </p:nvSpPr>
        <p:spPr>
          <a:xfrm>
            <a:off x="3661" y="3112218"/>
            <a:ext cx="2443548" cy="813300"/>
          </a:xfrm>
          <a:prstGeom prst="rect">
            <a:avLst/>
          </a:prstGeom>
          <a:noFill/>
        </p:spPr>
        <p:txBody>
          <a:bodyPr wrap="square">
            <a:spAutoFit/>
          </a:bodyPr>
          <a:lstStyle/>
          <a:p>
            <a:pPr algn="ctr">
              <a:lnSpc>
                <a:spcPct val="115000"/>
              </a:lnSpc>
              <a:spcBef>
                <a:spcPts val="400"/>
              </a:spcBef>
              <a:spcAft>
                <a:spcPts val="400"/>
              </a:spcAft>
            </a:pPr>
            <a:r>
              <a:rPr lang="en-GB" b="1" dirty="0">
                <a:solidFill>
                  <a:srgbClr val="FF0000"/>
                </a:solidFill>
                <a:latin typeface="Arial" panose="020B0604020202020204" pitchFamily="34" charset="0"/>
                <a:ea typeface="Calibri" panose="020F0502020204030204" pitchFamily="34" charset="0"/>
                <a:cs typeface="Arial" panose="020B0604020202020204" pitchFamily="34" charset="0"/>
              </a:rPr>
              <a:t>Cocoa powder</a:t>
            </a:r>
          </a:p>
          <a:p>
            <a:pPr algn="ctr">
              <a:lnSpc>
                <a:spcPct val="115000"/>
              </a:lnSpc>
              <a:spcBef>
                <a:spcPts val="400"/>
              </a:spcBef>
              <a:spcAft>
                <a:spcPts val="400"/>
              </a:spcAft>
            </a:pPr>
            <a:r>
              <a:rPr lang="en-GB" b="1" dirty="0">
                <a:solidFill>
                  <a:srgbClr val="FF0000"/>
                </a:solidFill>
                <a:latin typeface="Arial" panose="020B0604020202020204" pitchFamily="34" charset="0"/>
                <a:ea typeface="Calibri" panose="020F0502020204030204" pitchFamily="34" charset="0"/>
                <a:cs typeface="Arial" panose="020B0604020202020204" pitchFamily="34" charset="0"/>
              </a:rPr>
              <a:t>(grams)</a:t>
            </a:r>
            <a:endParaRPr lang="en-GB" sz="12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7" name="TextBox 6">
            <a:extLst>
              <a:ext uri="{FF2B5EF4-FFF2-40B4-BE49-F238E27FC236}">
                <a16:creationId xmlns:a16="http://schemas.microsoft.com/office/drawing/2014/main" id="{07BB471B-0873-1867-847A-A54929BDDCA2}"/>
              </a:ext>
            </a:extLst>
          </p:cNvPr>
          <p:cNvSpPr txBox="1"/>
          <p:nvPr/>
        </p:nvSpPr>
        <p:spPr>
          <a:xfrm>
            <a:off x="1046099" y="1134625"/>
            <a:ext cx="6988512" cy="830997"/>
          </a:xfrm>
          <a:prstGeom prst="rect">
            <a:avLst/>
          </a:prstGeom>
          <a:noFill/>
        </p:spPr>
        <p:txBody>
          <a:bodyPr wrap="square" lIns="91440" tIns="45720" rIns="91440" bIns="45720" anchor="t">
            <a:spAutoFit/>
          </a:bodyPr>
          <a:lstStyle/>
          <a:p>
            <a:pPr algn="ctr"/>
            <a:r>
              <a:rPr lang="en-GB" sz="2400" b="1" dirty="0">
                <a:solidFill>
                  <a:srgbClr val="FF0000"/>
                </a:solidFill>
                <a:highlight>
                  <a:srgbClr val="FFFFFF"/>
                </a:highlight>
                <a:latin typeface="Arial" panose="020B0604020202020204" pitchFamily="34" charset="0"/>
                <a:ea typeface="Helvetica Neue"/>
                <a:cs typeface="Arial" panose="020B0604020202020204" pitchFamily="34" charset="0"/>
              </a:rPr>
              <a:t>Amount of cocoa powder (in grams) needed for each chocolate cookie per person</a:t>
            </a:r>
            <a:endParaRPr lang="en-GB" sz="2400" b="1" dirty="0">
              <a:solidFill>
                <a:srgbClr val="FF0000"/>
              </a:solidFill>
              <a:highlight>
                <a:srgbClr val="FFFFFF"/>
              </a:highlight>
              <a:latin typeface="Arial" panose="020B0604020202020204" pitchFamily="34" charset="0"/>
              <a:cs typeface="Arial" panose="020B0604020202020204" pitchFamily="34" charset="0"/>
            </a:endParaRPr>
          </a:p>
        </p:txBody>
      </p:sp>
      <p:graphicFrame>
        <p:nvGraphicFramePr>
          <p:cNvPr id="13" name="Table 13">
            <a:extLst>
              <a:ext uri="{FF2B5EF4-FFF2-40B4-BE49-F238E27FC236}">
                <a16:creationId xmlns:a16="http://schemas.microsoft.com/office/drawing/2014/main" id="{E5615DBF-9559-73D5-B562-B1E7446B2681}"/>
              </a:ext>
            </a:extLst>
          </p:cNvPr>
          <p:cNvGraphicFramePr>
            <a:graphicFrameLocks noGrp="1"/>
          </p:cNvGraphicFramePr>
          <p:nvPr>
            <p:extLst>
              <p:ext uri="{D42A27DB-BD31-4B8C-83A1-F6EECF244321}">
                <p14:modId xmlns:p14="http://schemas.microsoft.com/office/powerpoint/2010/main" val="4011088567"/>
              </p:ext>
            </p:extLst>
          </p:nvPr>
        </p:nvGraphicFramePr>
        <p:xfrm>
          <a:off x="6350091" y="2182493"/>
          <a:ext cx="1987175" cy="1357824"/>
        </p:xfrm>
        <a:graphic>
          <a:graphicData uri="http://schemas.openxmlformats.org/drawingml/2006/table">
            <a:tbl>
              <a:tblPr firstRow="1" bandRow="1">
                <a:tableStyleId>{5940675A-B579-460E-94D1-54222C63F5DA}</a:tableStyleId>
              </a:tblPr>
              <a:tblGrid>
                <a:gridCol w="1314823">
                  <a:extLst>
                    <a:ext uri="{9D8B030D-6E8A-4147-A177-3AD203B41FA5}">
                      <a16:colId xmlns:a16="http://schemas.microsoft.com/office/drawing/2014/main" val="1511512888"/>
                    </a:ext>
                  </a:extLst>
                </a:gridCol>
                <a:gridCol w="672352">
                  <a:extLst>
                    <a:ext uri="{9D8B030D-6E8A-4147-A177-3AD203B41FA5}">
                      <a16:colId xmlns:a16="http://schemas.microsoft.com/office/drawing/2014/main" val="1049584969"/>
                    </a:ext>
                  </a:extLst>
                </a:gridCol>
              </a:tblGrid>
              <a:tr h="678912">
                <a:tc>
                  <a:txBody>
                    <a:bodyPr/>
                    <a:lstStyle/>
                    <a:p>
                      <a:r>
                        <a:rPr lang="en-US" dirty="0">
                          <a:latin typeface="Arial" panose="020B0604020202020204" pitchFamily="34" charset="0"/>
                          <a:cs typeface="Arial" panose="020B0604020202020204" pitchFamily="34" charset="0"/>
                        </a:rPr>
                        <a:t>Number of people</a:t>
                      </a:r>
                    </a:p>
                  </a:txBody>
                  <a:tcPr/>
                </a:tc>
                <a:tc>
                  <a:txBody>
                    <a:bodyPr/>
                    <a:lstStyle/>
                    <a:p>
                      <a:pPr algn="ctr"/>
                      <a:r>
                        <a:rPr lang="en-US" sz="2800" dirty="0">
                          <a:latin typeface="Arial" panose="020B0604020202020204" pitchFamily="34" charset="0"/>
                          <a:cs typeface="Arial" panose="020B0604020202020204" pitchFamily="34" charset="0"/>
                        </a:rPr>
                        <a:t>1</a:t>
                      </a:r>
                    </a:p>
                  </a:txBody>
                  <a:tcPr anchor="ctr"/>
                </a:tc>
                <a:extLst>
                  <a:ext uri="{0D108BD9-81ED-4DB2-BD59-A6C34878D82A}">
                    <a16:rowId xmlns:a16="http://schemas.microsoft.com/office/drawing/2014/main" val="610859746"/>
                  </a:ext>
                </a:extLst>
              </a:tr>
              <a:tr h="678912">
                <a:tc>
                  <a:txBody>
                    <a:bodyPr/>
                    <a:lstStyle/>
                    <a:p>
                      <a:r>
                        <a:rPr lang="en-US" dirty="0">
                          <a:latin typeface="Arial" panose="020B0604020202020204" pitchFamily="34" charset="0"/>
                          <a:cs typeface="Arial" panose="020B0604020202020204" pitchFamily="34" charset="0"/>
                        </a:rPr>
                        <a:t>Cocoa powder (g)</a:t>
                      </a:r>
                    </a:p>
                  </a:txBody>
                  <a:tcPr/>
                </a:tc>
                <a:tc>
                  <a:txBody>
                    <a:bodyPr/>
                    <a:lstStyle/>
                    <a:p>
                      <a:pPr algn="ctr"/>
                      <a:r>
                        <a:rPr lang="en-US" sz="2800" dirty="0">
                          <a:latin typeface="Arial" panose="020B0604020202020204" pitchFamily="34" charset="0"/>
                          <a:cs typeface="Arial" panose="020B0604020202020204" pitchFamily="34" charset="0"/>
                        </a:rPr>
                        <a:t>5</a:t>
                      </a:r>
                    </a:p>
                  </a:txBody>
                  <a:tcPr anchor="ctr"/>
                </a:tc>
                <a:extLst>
                  <a:ext uri="{0D108BD9-81ED-4DB2-BD59-A6C34878D82A}">
                    <a16:rowId xmlns:a16="http://schemas.microsoft.com/office/drawing/2014/main" val="3010868028"/>
                  </a:ext>
                </a:extLst>
              </a:tr>
            </a:tbl>
          </a:graphicData>
        </a:graphic>
      </p:graphicFrame>
      <p:graphicFrame>
        <p:nvGraphicFramePr>
          <p:cNvPr id="9" name="Table 8">
            <a:extLst>
              <a:ext uri="{FF2B5EF4-FFF2-40B4-BE49-F238E27FC236}">
                <a16:creationId xmlns:a16="http://schemas.microsoft.com/office/drawing/2014/main" id="{C1462B7A-99BB-4BD8-B1DF-E30A4185E18C}"/>
              </a:ext>
            </a:extLst>
          </p:cNvPr>
          <p:cNvGraphicFramePr>
            <a:graphicFrameLocks noGrp="1"/>
          </p:cNvGraphicFramePr>
          <p:nvPr>
            <p:extLst>
              <p:ext uri="{D42A27DB-BD31-4B8C-83A1-F6EECF244321}">
                <p14:modId xmlns:p14="http://schemas.microsoft.com/office/powerpoint/2010/main" val="1121672703"/>
              </p:ext>
            </p:extLst>
          </p:nvPr>
        </p:nvGraphicFramePr>
        <p:xfrm>
          <a:off x="8342072" y="2182493"/>
          <a:ext cx="612588" cy="1357824"/>
        </p:xfrm>
        <a:graphic>
          <a:graphicData uri="http://schemas.openxmlformats.org/drawingml/2006/table">
            <a:tbl>
              <a:tblPr firstRow="1" bandRow="1">
                <a:tableStyleId>{5940675A-B579-460E-94D1-54222C63F5DA}</a:tableStyleId>
              </a:tblPr>
              <a:tblGrid>
                <a:gridCol w="612588">
                  <a:extLst>
                    <a:ext uri="{9D8B030D-6E8A-4147-A177-3AD203B41FA5}">
                      <a16:colId xmlns:a16="http://schemas.microsoft.com/office/drawing/2014/main" val="4054474010"/>
                    </a:ext>
                  </a:extLst>
                </a:gridCol>
              </a:tblGrid>
              <a:tr h="678912">
                <a:tc>
                  <a:txBody>
                    <a:bodyPr/>
                    <a:lstStyle/>
                    <a:p>
                      <a:pPr algn="ctr"/>
                      <a:r>
                        <a:rPr lang="en-US" sz="2800" dirty="0"/>
                        <a:t>2</a:t>
                      </a:r>
                    </a:p>
                  </a:txBody>
                  <a:tcPr anchor="ctr"/>
                </a:tc>
                <a:extLst>
                  <a:ext uri="{0D108BD9-81ED-4DB2-BD59-A6C34878D82A}">
                    <a16:rowId xmlns:a16="http://schemas.microsoft.com/office/drawing/2014/main" val="3689036499"/>
                  </a:ext>
                </a:extLst>
              </a:tr>
              <a:tr h="678912">
                <a:tc>
                  <a:txBody>
                    <a:bodyPr/>
                    <a:lstStyle/>
                    <a:p>
                      <a:pPr algn="ctr"/>
                      <a:r>
                        <a:rPr lang="en-US" sz="2800" dirty="0"/>
                        <a:t>10</a:t>
                      </a:r>
                    </a:p>
                  </a:txBody>
                  <a:tcPr anchor="ctr"/>
                </a:tc>
                <a:extLst>
                  <a:ext uri="{0D108BD9-81ED-4DB2-BD59-A6C34878D82A}">
                    <a16:rowId xmlns:a16="http://schemas.microsoft.com/office/drawing/2014/main" val="17608306"/>
                  </a:ext>
                </a:extLst>
              </a:tr>
            </a:tbl>
          </a:graphicData>
        </a:graphic>
      </p:graphicFrame>
      <p:graphicFrame>
        <p:nvGraphicFramePr>
          <p:cNvPr id="12" name="Table 11">
            <a:extLst>
              <a:ext uri="{FF2B5EF4-FFF2-40B4-BE49-F238E27FC236}">
                <a16:creationId xmlns:a16="http://schemas.microsoft.com/office/drawing/2014/main" id="{FFE957AE-AECD-4DD6-9B12-4CC40B20E1B1}"/>
              </a:ext>
            </a:extLst>
          </p:cNvPr>
          <p:cNvGraphicFramePr>
            <a:graphicFrameLocks noGrp="1"/>
          </p:cNvGraphicFramePr>
          <p:nvPr>
            <p:extLst>
              <p:ext uri="{D42A27DB-BD31-4B8C-83A1-F6EECF244321}">
                <p14:modId xmlns:p14="http://schemas.microsoft.com/office/powerpoint/2010/main" val="1479240933"/>
              </p:ext>
            </p:extLst>
          </p:nvPr>
        </p:nvGraphicFramePr>
        <p:xfrm>
          <a:off x="8971186" y="2182493"/>
          <a:ext cx="567760" cy="1357824"/>
        </p:xfrm>
        <a:graphic>
          <a:graphicData uri="http://schemas.openxmlformats.org/drawingml/2006/table">
            <a:tbl>
              <a:tblPr firstRow="1" bandRow="1">
                <a:tableStyleId>{5940675A-B579-460E-94D1-54222C63F5DA}</a:tableStyleId>
              </a:tblPr>
              <a:tblGrid>
                <a:gridCol w="567760">
                  <a:extLst>
                    <a:ext uri="{9D8B030D-6E8A-4147-A177-3AD203B41FA5}">
                      <a16:colId xmlns:a16="http://schemas.microsoft.com/office/drawing/2014/main" val="2988983114"/>
                    </a:ext>
                  </a:extLst>
                </a:gridCol>
              </a:tblGrid>
              <a:tr h="678912">
                <a:tc>
                  <a:txBody>
                    <a:bodyPr/>
                    <a:lstStyle/>
                    <a:p>
                      <a:pPr algn="ctr"/>
                      <a:r>
                        <a:rPr lang="en-US" sz="2800" dirty="0"/>
                        <a:t>3</a:t>
                      </a:r>
                    </a:p>
                  </a:txBody>
                  <a:tcPr anchor="ctr"/>
                </a:tc>
                <a:extLst>
                  <a:ext uri="{0D108BD9-81ED-4DB2-BD59-A6C34878D82A}">
                    <a16:rowId xmlns:a16="http://schemas.microsoft.com/office/drawing/2014/main" val="248804967"/>
                  </a:ext>
                </a:extLst>
              </a:tr>
              <a:tr h="678912">
                <a:tc>
                  <a:txBody>
                    <a:bodyPr/>
                    <a:lstStyle/>
                    <a:p>
                      <a:pPr algn="ctr"/>
                      <a:r>
                        <a:rPr lang="en-US" sz="2800" dirty="0"/>
                        <a:t>15</a:t>
                      </a:r>
                    </a:p>
                  </a:txBody>
                  <a:tcPr anchor="ctr"/>
                </a:tc>
                <a:extLst>
                  <a:ext uri="{0D108BD9-81ED-4DB2-BD59-A6C34878D82A}">
                    <a16:rowId xmlns:a16="http://schemas.microsoft.com/office/drawing/2014/main" val="1106354416"/>
                  </a:ext>
                </a:extLst>
              </a:tr>
            </a:tbl>
          </a:graphicData>
        </a:graphic>
      </p:graphicFrame>
      <p:graphicFrame>
        <p:nvGraphicFramePr>
          <p:cNvPr id="14" name="Table 13">
            <a:extLst>
              <a:ext uri="{FF2B5EF4-FFF2-40B4-BE49-F238E27FC236}">
                <a16:creationId xmlns:a16="http://schemas.microsoft.com/office/drawing/2014/main" id="{0A5DCA76-773B-461A-82E9-1358625ABB2E}"/>
              </a:ext>
            </a:extLst>
          </p:cNvPr>
          <p:cNvGraphicFramePr>
            <a:graphicFrameLocks noGrp="1"/>
          </p:cNvGraphicFramePr>
          <p:nvPr>
            <p:extLst>
              <p:ext uri="{D42A27DB-BD31-4B8C-83A1-F6EECF244321}">
                <p14:modId xmlns:p14="http://schemas.microsoft.com/office/powerpoint/2010/main" val="2040329956"/>
              </p:ext>
            </p:extLst>
          </p:nvPr>
        </p:nvGraphicFramePr>
        <p:xfrm>
          <a:off x="9551138" y="2179850"/>
          <a:ext cx="612588" cy="1357824"/>
        </p:xfrm>
        <a:graphic>
          <a:graphicData uri="http://schemas.openxmlformats.org/drawingml/2006/table">
            <a:tbl>
              <a:tblPr firstRow="1" bandRow="1">
                <a:tableStyleId>{5940675A-B579-460E-94D1-54222C63F5DA}</a:tableStyleId>
              </a:tblPr>
              <a:tblGrid>
                <a:gridCol w="612588">
                  <a:extLst>
                    <a:ext uri="{9D8B030D-6E8A-4147-A177-3AD203B41FA5}">
                      <a16:colId xmlns:a16="http://schemas.microsoft.com/office/drawing/2014/main" val="1672164758"/>
                    </a:ext>
                  </a:extLst>
                </a:gridCol>
              </a:tblGrid>
              <a:tr h="678912">
                <a:tc>
                  <a:txBody>
                    <a:bodyPr/>
                    <a:lstStyle/>
                    <a:p>
                      <a:pPr algn="ctr"/>
                      <a:r>
                        <a:rPr lang="en-US" sz="2800" dirty="0"/>
                        <a:t>7</a:t>
                      </a:r>
                    </a:p>
                  </a:txBody>
                  <a:tcPr anchor="ctr"/>
                </a:tc>
                <a:extLst>
                  <a:ext uri="{0D108BD9-81ED-4DB2-BD59-A6C34878D82A}">
                    <a16:rowId xmlns:a16="http://schemas.microsoft.com/office/drawing/2014/main" val="4077717740"/>
                  </a:ext>
                </a:extLst>
              </a:tr>
              <a:tr h="678912">
                <a:tc>
                  <a:txBody>
                    <a:bodyPr/>
                    <a:lstStyle/>
                    <a:p>
                      <a:pPr algn="ctr"/>
                      <a:r>
                        <a:rPr lang="en-US" sz="2800" dirty="0"/>
                        <a:t>35</a:t>
                      </a:r>
                    </a:p>
                  </a:txBody>
                  <a:tcPr anchor="ctr"/>
                </a:tc>
                <a:extLst>
                  <a:ext uri="{0D108BD9-81ED-4DB2-BD59-A6C34878D82A}">
                    <a16:rowId xmlns:a16="http://schemas.microsoft.com/office/drawing/2014/main" val="430575198"/>
                  </a:ext>
                </a:extLst>
              </a:tr>
            </a:tbl>
          </a:graphicData>
        </a:graphic>
      </p:graphicFrame>
      <p:graphicFrame>
        <p:nvGraphicFramePr>
          <p:cNvPr id="15" name="Table 14">
            <a:extLst>
              <a:ext uri="{FF2B5EF4-FFF2-40B4-BE49-F238E27FC236}">
                <a16:creationId xmlns:a16="http://schemas.microsoft.com/office/drawing/2014/main" id="{2BA19199-FFC9-4AC4-A3D5-09A9AA43C484}"/>
              </a:ext>
            </a:extLst>
          </p:cNvPr>
          <p:cNvGraphicFramePr>
            <a:graphicFrameLocks noGrp="1"/>
          </p:cNvGraphicFramePr>
          <p:nvPr>
            <p:extLst>
              <p:ext uri="{D42A27DB-BD31-4B8C-83A1-F6EECF244321}">
                <p14:modId xmlns:p14="http://schemas.microsoft.com/office/powerpoint/2010/main" val="777235323"/>
              </p:ext>
            </p:extLst>
          </p:nvPr>
        </p:nvGraphicFramePr>
        <p:xfrm>
          <a:off x="10150787" y="2179850"/>
          <a:ext cx="621610" cy="1357824"/>
        </p:xfrm>
        <a:graphic>
          <a:graphicData uri="http://schemas.openxmlformats.org/drawingml/2006/table">
            <a:tbl>
              <a:tblPr firstRow="1" bandRow="1">
                <a:tableStyleId>{5940675A-B579-460E-94D1-54222C63F5DA}</a:tableStyleId>
              </a:tblPr>
              <a:tblGrid>
                <a:gridCol w="621610">
                  <a:extLst>
                    <a:ext uri="{9D8B030D-6E8A-4147-A177-3AD203B41FA5}">
                      <a16:colId xmlns:a16="http://schemas.microsoft.com/office/drawing/2014/main" val="4137387217"/>
                    </a:ext>
                  </a:extLst>
                </a:gridCol>
              </a:tblGrid>
              <a:tr h="678912">
                <a:tc>
                  <a:txBody>
                    <a:bodyPr/>
                    <a:lstStyle/>
                    <a:p>
                      <a:pPr algn="ctr"/>
                      <a:r>
                        <a:rPr lang="en-US" sz="2800" dirty="0"/>
                        <a:t>10</a:t>
                      </a:r>
                    </a:p>
                  </a:txBody>
                  <a:tcPr anchor="ctr"/>
                </a:tc>
                <a:extLst>
                  <a:ext uri="{0D108BD9-81ED-4DB2-BD59-A6C34878D82A}">
                    <a16:rowId xmlns:a16="http://schemas.microsoft.com/office/drawing/2014/main" val="444955708"/>
                  </a:ext>
                </a:extLst>
              </a:tr>
              <a:tr h="678912">
                <a:tc>
                  <a:txBody>
                    <a:bodyPr/>
                    <a:lstStyle/>
                    <a:p>
                      <a:pPr algn="ctr"/>
                      <a:r>
                        <a:rPr lang="en-US" sz="2800" dirty="0"/>
                        <a:t>50</a:t>
                      </a:r>
                    </a:p>
                  </a:txBody>
                  <a:tcPr anchor="ctr"/>
                </a:tc>
                <a:extLst>
                  <a:ext uri="{0D108BD9-81ED-4DB2-BD59-A6C34878D82A}">
                    <a16:rowId xmlns:a16="http://schemas.microsoft.com/office/drawing/2014/main" val="955663227"/>
                  </a:ext>
                </a:extLst>
              </a:tr>
            </a:tbl>
          </a:graphicData>
        </a:graphic>
      </p:graphicFrame>
      <p:graphicFrame>
        <p:nvGraphicFramePr>
          <p:cNvPr id="16" name="Table 15">
            <a:extLst>
              <a:ext uri="{FF2B5EF4-FFF2-40B4-BE49-F238E27FC236}">
                <a16:creationId xmlns:a16="http://schemas.microsoft.com/office/drawing/2014/main" id="{62C5EAAD-CEBB-4D48-8C25-6D1AC19AF715}"/>
              </a:ext>
            </a:extLst>
          </p:cNvPr>
          <p:cNvGraphicFramePr>
            <a:graphicFrameLocks noGrp="1"/>
          </p:cNvGraphicFramePr>
          <p:nvPr>
            <p:extLst>
              <p:ext uri="{D42A27DB-BD31-4B8C-83A1-F6EECF244321}">
                <p14:modId xmlns:p14="http://schemas.microsoft.com/office/powerpoint/2010/main" val="2757649291"/>
              </p:ext>
            </p:extLst>
          </p:nvPr>
        </p:nvGraphicFramePr>
        <p:xfrm>
          <a:off x="10784588" y="2179850"/>
          <a:ext cx="502972" cy="1357824"/>
        </p:xfrm>
        <a:graphic>
          <a:graphicData uri="http://schemas.openxmlformats.org/drawingml/2006/table">
            <a:tbl>
              <a:tblPr firstRow="1" bandRow="1">
                <a:tableStyleId>{5940675A-B579-460E-94D1-54222C63F5DA}</a:tableStyleId>
              </a:tblPr>
              <a:tblGrid>
                <a:gridCol w="502972">
                  <a:extLst>
                    <a:ext uri="{9D8B030D-6E8A-4147-A177-3AD203B41FA5}">
                      <a16:colId xmlns:a16="http://schemas.microsoft.com/office/drawing/2014/main" val="972246921"/>
                    </a:ext>
                  </a:extLst>
                </a:gridCol>
              </a:tblGrid>
              <a:tr h="678912">
                <a:tc>
                  <a:txBody>
                    <a:bodyPr/>
                    <a:lstStyle/>
                    <a:p>
                      <a:pPr algn="ctr"/>
                      <a:r>
                        <a:rPr lang="en-US" sz="2800" dirty="0"/>
                        <a:t>?</a:t>
                      </a:r>
                    </a:p>
                  </a:txBody>
                  <a:tcPr anchor="ctr"/>
                </a:tc>
                <a:extLst>
                  <a:ext uri="{0D108BD9-81ED-4DB2-BD59-A6C34878D82A}">
                    <a16:rowId xmlns:a16="http://schemas.microsoft.com/office/drawing/2014/main" val="547579697"/>
                  </a:ext>
                </a:extLst>
              </a:tr>
              <a:tr h="678912">
                <a:tc>
                  <a:txBody>
                    <a:bodyPr/>
                    <a:lstStyle/>
                    <a:p>
                      <a:pPr algn="ctr"/>
                      <a:r>
                        <a:rPr lang="en-US" sz="2800" dirty="0"/>
                        <a:t>?</a:t>
                      </a:r>
                    </a:p>
                  </a:txBody>
                  <a:tcPr anchor="ctr"/>
                </a:tc>
                <a:extLst>
                  <a:ext uri="{0D108BD9-81ED-4DB2-BD59-A6C34878D82A}">
                    <a16:rowId xmlns:a16="http://schemas.microsoft.com/office/drawing/2014/main" val="1009130620"/>
                  </a:ext>
                </a:extLst>
              </a:tr>
            </a:tbl>
          </a:graphicData>
        </a:graphic>
      </p:graphicFrame>
      <p:sp>
        <p:nvSpPr>
          <p:cNvPr id="8" name="Isosceles Triangle 7">
            <a:extLst>
              <a:ext uri="{FF2B5EF4-FFF2-40B4-BE49-F238E27FC236}">
                <a16:creationId xmlns:a16="http://schemas.microsoft.com/office/drawing/2014/main" id="{165D1292-F723-08A9-956E-285479E1DB79}"/>
              </a:ext>
              <a:ext uri="{C183D7F6-B498-43B3-948B-1728B52AA6E4}">
                <adec:decorative xmlns:adec="http://schemas.microsoft.com/office/drawing/2017/decorative" val="1"/>
              </a:ext>
            </a:extLst>
          </p:cNvPr>
          <p:cNvSpPr/>
          <p:nvPr/>
        </p:nvSpPr>
        <p:spPr>
          <a:xfrm flipV="1">
            <a:off x="-3816" y="-11373"/>
            <a:ext cx="2295753" cy="2078377"/>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Title 16">
            <a:extLst>
              <a:ext uri="{FF2B5EF4-FFF2-40B4-BE49-F238E27FC236}">
                <a16:creationId xmlns:a16="http://schemas.microsoft.com/office/drawing/2014/main" id="{D1141B4B-0C6A-354A-707C-6E0DCADACE45}"/>
              </a:ext>
            </a:extLst>
          </p:cNvPr>
          <p:cNvSpPr txBox="1">
            <a:spLocks noGrp="1"/>
          </p:cNvSpPr>
          <p:nvPr>
            <p:ph type="title" idx="4294967295"/>
          </p:nvPr>
        </p:nvSpPr>
        <p:spPr>
          <a:xfrm>
            <a:off x="-75068" y="29042"/>
            <a:ext cx="2141372"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chemeClr val="bg1"/>
                </a:solidFill>
                <a:effectLst/>
                <a:uLnTx/>
                <a:uFillTx/>
                <a:latin typeface="Arial"/>
                <a:ea typeface="+mn-ea"/>
                <a:cs typeface="Arial"/>
              </a:rPr>
              <a:t>INTRODUCTION</a:t>
            </a:r>
            <a:endParaRPr kumimoji="0" lang="en-GB" sz="1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pic>
        <p:nvPicPr>
          <p:cNvPr id="11" name="Picture 10" descr="A stack of seven double chocolate chip cookies, with an eight leaning against the stack">
            <a:extLst>
              <a:ext uri="{FF2B5EF4-FFF2-40B4-BE49-F238E27FC236}">
                <a16:creationId xmlns:a16="http://schemas.microsoft.com/office/drawing/2014/main" id="{9312B7BB-789A-8FA1-D53D-60A45404BB7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flipH="1">
            <a:off x="7987345" y="3723230"/>
            <a:ext cx="2999961" cy="2000145"/>
          </a:xfrm>
          <a:prstGeom prst="rect">
            <a:avLst/>
          </a:prstGeom>
        </p:spPr>
      </p:pic>
    </p:spTree>
    <p:extLst>
      <p:ext uri="{BB962C8B-B14F-4D97-AF65-F5344CB8AC3E}">
        <p14:creationId xmlns:p14="http://schemas.microsoft.com/office/powerpoint/2010/main" val="2109956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 calcmode="lin" valueType="num">
                                      <p:cBhvr additive="base">
                                        <p:cTn id="1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fade">
                                      <p:cBhvr>
                                        <p:cTn id="23" dur="1000"/>
                                        <p:tgtEl>
                                          <p:spTgt spid="13"/>
                                        </p:tgtEl>
                                      </p:cBhvr>
                                    </p:animEffect>
                                    <p:anim calcmode="lin" valueType="num">
                                      <p:cBhvr>
                                        <p:cTn id="24" dur="1000" fill="hold"/>
                                        <p:tgtEl>
                                          <p:spTgt spid="13"/>
                                        </p:tgtEl>
                                        <p:attrNameLst>
                                          <p:attrName>ppt_x</p:attrName>
                                        </p:attrNameLst>
                                      </p:cBhvr>
                                      <p:tavLst>
                                        <p:tav tm="0">
                                          <p:val>
                                            <p:strVal val="#ppt_x"/>
                                          </p:val>
                                        </p:tav>
                                        <p:tav tm="100000">
                                          <p:val>
                                            <p:strVal val="#ppt_x"/>
                                          </p:val>
                                        </p:tav>
                                      </p:tavLst>
                                    </p:anim>
                                    <p:anim calcmode="lin" valueType="num">
                                      <p:cBhvr>
                                        <p:cTn id="25"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fade">
                                      <p:cBhvr>
                                        <p:cTn id="30" dur="1000"/>
                                        <p:tgtEl>
                                          <p:spTgt spid="9"/>
                                        </p:tgtEl>
                                      </p:cBhvr>
                                    </p:animEffect>
                                    <p:anim calcmode="lin" valueType="num">
                                      <p:cBhvr>
                                        <p:cTn id="31" dur="1000" fill="hold"/>
                                        <p:tgtEl>
                                          <p:spTgt spid="9"/>
                                        </p:tgtEl>
                                        <p:attrNameLst>
                                          <p:attrName>ppt_x</p:attrName>
                                        </p:attrNameLst>
                                      </p:cBhvr>
                                      <p:tavLst>
                                        <p:tav tm="0">
                                          <p:val>
                                            <p:strVal val="#ppt_x"/>
                                          </p:val>
                                        </p:tav>
                                        <p:tav tm="100000">
                                          <p:val>
                                            <p:strVal val="#ppt_x"/>
                                          </p:val>
                                        </p:tav>
                                      </p:tavLst>
                                    </p:anim>
                                    <p:anim calcmode="lin" valueType="num">
                                      <p:cBhvr>
                                        <p:cTn id="32"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1000"/>
                                        <p:tgtEl>
                                          <p:spTgt spid="12"/>
                                        </p:tgtEl>
                                      </p:cBhvr>
                                    </p:animEffect>
                                    <p:anim calcmode="lin" valueType="num">
                                      <p:cBhvr>
                                        <p:cTn id="38" dur="1000" fill="hold"/>
                                        <p:tgtEl>
                                          <p:spTgt spid="12"/>
                                        </p:tgtEl>
                                        <p:attrNameLst>
                                          <p:attrName>ppt_x</p:attrName>
                                        </p:attrNameLst>
                                      </p:cBhvr>
                                      <p:tavLst>
                                        <p:tav tm="0">
                                          <p:val>
                                            <p:strVal val="#ppt_x"/>
                                          </p:val>
                                        </p:tav>
                                        <p:tav tm="100000">
                                          <p:val>
                                            <p:strVal val="#ppt_x"/>
                                          </p:val>
                                        </p:tav>
                                      </p:tavLst>
                                    </p:anim>
                                    <p:anim calcmode="lin" valueType="num">
                                      <p:cBhvr>
                                        <p:cTn id="3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nodeType="click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fade">
                                      <p:cBhvr>
                                        <p:cTn id="44" dur="1000"/>
                                        <p:tgtEl>
                                          <p:spTgt spid="14"/>
                                        </p:tgtEl>
                                      </p:cBhvr>
                                    </p:animEffect>
                                    <p:anim calcmode="lin" valueType="num">
                                      <p:cBhvr>
                                        <p:cTn id="45" dur="1000" fill="hold"/>
                                        <p:tgtEl>
                                          <p:spTgt spid="14"/>
                                        </p:tgtEl>
                                        <p:attrNameLst>
                                          <p:attrName>ppt_x</p:attrName>
                                        </p:attrNameLst>
                                      </p:cBhvr>
                                      <p:tavLst>
                                        <p:tav tm="0">
                                          <p:val>
                                            <p:strVal val="#ppt_x"/>
                                          </p:val>
                                        </p:tav>
                                        <p:tav tm="100000">
                                          <p:val>
                                            <p:strVal val="#ppt_x"/>
                                          </p:val>
                                        </p:tav>
                                      </p:tavLst>
                                    </p:anim>
                                    <p:anim calcmode="lin" valueType="num">
                                      <p:cBhvr>
                                        <p:cTn id="4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nodeType="clickEffect">
                                  <p:stCondLst>
                                    <p:cond delay="0"/>
                                  </p:stCondLst>
                                  <p:childTnLst>
                                    <p:set>
                                      <p:cBhvr>
                                        <p:cTn id="50" dur="1" fill="hold">
                                          <p:stCondLst>
                                            <p:cond delay="0"/>
                                          </p:stCondLst>
                                        </p:cTn>
                                        <p:tgtEl>
                                          <p:spTgt spid="15"/>
                                        </p:tgtEl>
                                        <p:attrNameLst>
                                          <p:attrName>style.visibility</p:attrName>
                                        </p:attrNameLst>
                                      </p:cBhvr>
                                      <p:to>
                                        <p:strVal val="visible"/>
                                      </p:to>
                                    </p:set>
                                    <p:animEffect transition="in" filter="fade">
                                      <p:cBhvr>
                                        <p:cTn id="51" dur="1000"/>
                                        <p:tgtEl>
                                          <p:spTgt spid="15"/>
                                        </p:tgtEl>
                                      </p:cBhvr>
                                    </p:animEffect>
                                    <p:anim calcmode="lin" valueType="num">
                                      <p:cBhvr>
                                        <p:cTn id="52" dur="1000" fill="hold"/>
                                        <p:tgtEl>
                                          <p:spTgt spid="15"/>
                                        </p:tgtEl>
                                        <p:attrNameLst>
                                          <p:attrName>ppt_x</p:attrName>
                                        </p:attrNameLst>
                                      </p:cBhvr>
                                      <p:tavLst>
                                        <p:tav tm="0">
                                          <p:val>
                                            <p:strVal val="#ppt_x"/>
                                          </p:val>
                                        </p:tav>
                                        <p:tav tm="100000">
                                          <p:val>
                                            <p:strVal val="#ppt_x"/>
                                          </p:val>
                                        </p:tav>
                                      </p:tavLst>
                                    </p:anim>
                                    <p:anim calcmode="lin" valueType="num">
                                      <p:cBhvr>
                                        <p:cTn id="53"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nodeType="clickEffect">
                                  <p:stCondLst>
                                    <p:cond delay="0"/>
                                  </p:stCondLst>
                                  <p:childTnLst>
                                    <p:set>
                                      <p:cBhvr>
                                        <p:cTn id="57" dur="1" fill="hold">
                                          <p:stCondLst>
                                            <p:cond delay="0"/>
                                          </p:stCondLst>
                                        </p:cTn>
                                        <p:tgtEl>
                                          <p:spTgt spid="16"/>
                                        </p:tgtEl>
                                        <p:attrNameLst>
                                          <p:attrName>style.visibility</p:attrName>
                                        </p:attrNameLst>
                                      </p:cBhvr>
                                      <p:to>
                                        <p:strVal val="visible"/>
                                      </p:to>
                                    </p:set>
                                    <p:animEffect transition="in" filter="fade">
                                      <p:cBhvr>
                                        <p:cTn id="58" dur="1000"/>
                                        <p:tgtEl>
                                          <p:spTgt spid="16"/>
                                        </p:tgtEl>
                                      </p:cBhvr>
                                    </p:animEffect>
                                    <p:anim calcmode="lin" valueType="num">
                                      <p:cBhvr>
                                        <p:cTn id="59" dur="1000" fill="hold"/>
                                        <p:tgtEl>
                                          <p:spTgt spid="16"/>
                                        </p:tgtEl>
                                        <p:attrNameLst>
                                          <p:attrName>ppt_x</p:attrName>
                                        </p:attrNameLst>
                                      </p:cBhvr>
                                      <p:tavLst>
                                        <p:tav tm="0">
                                          <p:val>
                                            <p:strVal val="#ppt_x"/>
                                          </p:val>
                                        </p:tav>
                                        <p:tav tm="100000">
                                          <p:val>
                                            <p:strVal val="#ppt_x"/>
                                          </p:val>
                                        </p:tav>
                                      </p:tavLst>
                                    </p:anim>
                                    <p:anim calcmode="lin" valueType="num">
                                      <p:cBhvr>
                                        <p:cTn id="60"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4</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0" y="112713"/>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Direct proportion</a:t>
            </a:r>
          </a:p>
        </p:txBody>
      </p:sp>
      <p:pic>
        <p:nvPicPr>
          <p:cNvPr id="100" name="Graphic 99">
            <a:extLst>
              <a:ext uri="{FF2B5EF4-FFF2-40B4-BE49-F238E27FC236}">
                <a16:creationId xmlns:a16="http://schemas.microsoft.com/office/drawing/2014/main" id="{CE9DEDD1-D640-4CD7-8399-24A6221E2BA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855453" y="1215478"/>
            <a:ext cx="914400" cy="914400"/>
          </a:xfrm>
          <a:prstGeom prst="rect">
            <a:avLst/>
          </a:prstGeom>
        </p:spPr>
      </p:pic>
      <p:grpSp>
        <p:nvGrpSpPr>
          <p:cNvPr id="99" name="Group 98">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1769853" y="1470805"/>
            <a:ext cx="8212347" cy="3916390"/>
            <a:chOff x="1259457" y="1949570"/>
            <a:chExt cx="8212347" cy="3381422"/>
          </a:xfrm>
        </p:grpSpPr>
        <p:sp>
          <p:nvSpPr>
            <p:cNvPr id="6" name="TextBox 5">
              <a:extLst>
                <a:ext uri="{FF2B5EF4-FFF2-40B4-BE49-F238E27FC236}">
                  <a16:creationId xmlns:a16="http://schemas.microsoft.com/office/drawing/2014/main" id="{755AD8CD-D355-45F4-8A8D-03865C1297C0}"/>
                </a:ext>
              </a:extLst>
            </p:cNvPr>
            <p:cNvSpPr txBox="1"/>
            <p:nvPr/>
          </p:nvSpPr>
          <p:spPr>
            <a:xfrm>
              <a:off x="1259457" y="1949570"/>
              <a:ext cx="1990237" cy="523220"/>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dirty="0"/>
            </a:p>
          </p:txBody>
        </p:sp>
        <p:sp>
          <p:nvSpPr>
            <p:cNvPr id="98" name="Rectangle 97">
              <a:extLst>
                <a:ext uri="{FF2B5EF4-FFF2-40B4-BE49-F238E27FC236}">
                  <a16:creationId xmlns:a16="http://schemas.microsoft.com/office/drawing/2014/main" id="{CAAA4A74-A70B-4650-8E46-6F6AAFBACCA0}"/>
                </a:ext>
              </a:extLst>
            </p:cNvPr>
            <p:cNvSpPr/>
            <p:nvPr/>
          </p:nvSpPr>
          <p:spPr>
            <a:xfrm>
              <a:off x="1259457" y="1949570"/>
              <a:ext cx="8212347" cy="338142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 name="TextBox 11">
            <a:extLst>
              <a:ext uri="{FF2B5EF4-FFF2-40B4-BE49-F238E27FC236}">
                <a16:creationId xmlns:a16="http://schemas.microsoft.com/office/drawing/2014/main" id="{B0AB6807-1007-2C40-ACD3-85A647021B46}"/>
              </a:ext>
            </a:extLst>
          </p:cNvPr>
          <p:cNvSpPr txBox="1"/>
          <p:nvPr/>
        </p:nvSpPr>
        <p:spPr>
          <a:xfrm>
            <a:off x="2043531" y="2181054"/>
            <a:ext cx="7551002" cy="3382977"/>
          </a:xfrm>
          <a:prstGeom prst="rect">
            <a:avLst/>
          </a:prstGeom>
          <a:noFill/>
        </p:spPr>
        <p:txBody>
          <a:bodyPr wrap="square" rtlCol="0">
            <a:spAutoFit/>
          </a:bodyPr>
          <a:lstStyle/>
          <a:p>
            <a:pPr>
              <a:spcAft>
                <a:spcPts val="600"/>
              </a:spcAft>
            </a:pPr>
            <a:r>
              <a:rPr lang="en-GB" sz="2800" dirty="0">
                <a:latin typeface="Arial" panose="020B0604020202020204" pitchFamily="34" charset="0"/>
                <a:cs typeface="Arial" panose="020B0604020202020204" pitchFamily="34" charset="0"/>
              </a:rPr>
              <a:t>If two quantities are in direct proportion:</a:t>
            </a:r>
          </a:p>
          <a:p>
            <a:pPr marL="457200" indent="-457200">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As one value gets bigger, so does the other (by the same multiplier).</a:t>
            </a:r>
          </a:p>
          <a:p>
            <a:pPr marL="457200" indent="-457200">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A​s one value gets smaller, so does the other (by the same divisor).</a:t>
            </a:r>
          </a:p>
          <a:p>
            <a:pPr marL="457200" indent="-457200">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If one value is 0, then the other value is 0.</a:t>
            </a:r>
            <a:r>
              <a:rPr lang="en-US" sz="2800" dirty="0">
                <a:latin typeface="Arial" panose="020B0604020202020204" pitchFamily="34" charset="0"/>
                <a:cs typeface="Arial" panose="020B0604020202020204" pitchFamily="34" charset="0"/>
              </a:rPr>
              <a:t> </a:t>
            </a:r>
          </a:p>
          <a:p>
            <a:pPr>
              <a:lnSpc>
                <a:spcPts val="3100"/>
              </a:lnSpc>
              <a:spcAft>
                <a:spcPts val="600"/>
              </a:spcAft>
            </a:pPr>
            <a:r>
              <a:rPr lang="en-US" sz="28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741934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nodeType="clickEffect">
                                  <p:stCondLst>
                                    <p:cond delay="0"/>
                                  </p:stCondLst>
                                  <p:childTnLst>
                                    <p:set>
                                      <p:cBhvr>
                                        <p:cTn id="15" dur="1" fill="hold">
                                          <p:stCondLst>
                                            <p:cond delay="0"/>
                                          </p:stCondLst>
                                        </p:cTn>
                                        <p:tgtEl>
                                          <p:spTgt spid="12">
                                            <p:txEl>
                                              <p:pRg st="0" end="0"/>
                                            </p:txEl>
                                          </p:spTgt>
                                        </p:tgtEl>
                                        <p:attrNameLst>
                                          <p:attrName>style.visibility</p:attrName>
                                        </p:attrNameLst>
                                      </p:cBhvr>
                                      <p:to>
                                        <p:strVal val="visible"/>
                                      </p:to>
                                    </p:set>
                                    <p:animEffect transition="in" filter="fade">
                                      <p:cBhvr>
                                        <p:cTn id="16" dur="1000"/>
                                        <p:tgtEl>
                                          <p:spTgt spid="12">
                                            <p:txEl>
                                              <p:pRg st="0" end="0"/>
                                            </p:txEl>
                                          </p:spTgt>
                                        </p:tgtEl>
                                      </p:cBhvr>
                                    </p:animEffect>
                                    <p:anim calcmode="lin" valueType="num">
                                      <p:cBhvr>
                                        <p:cTn id="17" dur="10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1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12">
                                            <p:txEl>
                                              <p:pRg st="1" end="1"/>
                                            </p:txEl>
                                          </p:spTgt>
                                        </p:tgtEl>
                                        <p:attrNameLst>
                                          <p:attrName>style.visibility</p:attrName>
                                        </p:attrNameLst>
                                      </p:cBhvr>
                                      <p:to>
                                        <p:strVal val="visible"/>
                                      </p:to>
                                    </p:set>
                                    <p:animEffect transition="in" filter="fade">
                                      <p:cBhvr>
                                        <p:cTn id="23" dur="1000"/>
                                        <p:tgtEl>
                                          <p:spTgt spid="12">
                                            <p:txEl>
                                              <p:pRg st="1" end="1"/>
                                            </p:txEl>
                                          </p:spTgt>
                                        </p:tgtEl>
                                      </p:cBhvr>
                                    </p:animEffect>
                                    <p:anim calcmode="lin" valueType="num">
                                      <p:cBhvr>
                                        <p:cTn id="24" dur="1000" fill="hold"/>
                                        <p:tgtEl>
                                          <p:spTgt spid="12">
                                            <p:txEl>
                                              <p:pRg st="1" end="1"/>
                                            </p:txEl>
                                          </p:spTgt>
                                        </p:tgtEl>
                                        <p:attrNameLst>
                                          <p:attrName>ppt_x</p:attrName>
                                        </p:attrNameLst>
                                      </p:cBhvr>
                                      <p:tavLst>
                                        <p:tav tm="0">
                                          <p:val>
                                            <p:strVal val="#ppt_x"/>
                                          </p:val>
                                        </p:tav>
                                        <p:tav tm="100000">
                                          <p:val>
                                            <p:strVal val="#ppt_x"/>
                                          </p:val>
                                        </p:tav>
                                      </p:tavLst>
                                    </p:anim>
                                    <p:anim calcmode="lin" valueType="num">
                                      <p:cBhvr>
                                        <p:cTn id="25" dur="1000" fill="hold"/>
                                        <p:tgtEl>
                                          <p:spTgt spid="1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nodeType="clickEffect">
                                  <p:stCondLst>
                                    <p:cond delay="0"/>
                                  </p:stCondLst>
                                  <p:childTnLst>
                                    <p:set>
                                      <p:cBhvr>
                                        <p:cTn id="29" dur="1" fill="hold">
                                          <p:stCondLst>
                                            <p:cond delay="0"/>
                                          </p:stCondLst>
                                        </p:cTn>
                                        <p:tgtEl>
                                          <p:spTgt spid="12">
                                            <p:txEl>
                                              <p:pRg st="2" end="2"/>
                                            </p:txEl>
                                          </p:spTgt>
                                        </p:tgtEl>
                                        <p:attrNameLst>
                                          <p:attrName>style.visibility</p:attrName>
                                        </p:attrNameLst>
                                      </p:cBhvr>
                                      <p:to>
                                        <p:strVal val="visible"/>
                                      </p:to>
                                    </p:set>
                                    <p:animEffect transition="in" filter="fade">
                                      <p:cBhvr>
                                        <p:cTn id="30" dur="1000"/>
                                        <p:tgtEl>
                                          <p:spTgt spid="12">
                                            <p:txEl>
                                              <p:pRg st="2" end="2"/>
                                            </p:txEl>
                                          </p:spTgt>
                                        </p:tgtEl>
                                      </p:cBhvr>
                                    </p:animEffect>
                                    <p:anim calcmode="lin" valueType="num">
                                      <p:cBhvr>
                                        <p:cTn id="31" dur="1000" fill="hold"/>
                                        <p:tgtEl>
                                          <p:spTgt spid="12">
                                            <p:txEl>
                                              <p:pRg st="2" end="2"/>
                                            </p:txEl>
                                          </p:spTgt>
                                        </p:tgtEl>
                                        <p:attrNameLst>
                                          <p:attrName>ppt_x</p:attrName>
                                        </p:attrNameLst>
                                      </p:cBhvr>
                                      <p:tavLst>
                                        <p:tav tm="0">
                                          <p:val>
                                            <p:strVal val="#ppt_x"/>
                                          </p:val>
                                        </p:tav>
                                        <p:tav tm="100000">
                                          <p:val>
                                            <p:strVal val="#ppt_x"/>
                                          </p:val>
                                        </p:tav>
                                      </p:tavLst>
                                    </p:anim>
                                    <p:anim calcmode="lin" valueType="num">
                                      <p:cBhvr>
                                        <p:cTn id="32" dur="1000" fill="hold"/>
                                        <p:tgtEl>
                                          <p:spTgt spid="1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12">
                                            <p:txEl>
                                              <p:pRg st="3" end="3"/>
                                            </p:txEl>
                                          </p:spTgt>
                                        </p:tgtEl>
                                        <p:attrNameLst>
                                          <p:attrName>style.visibility</p:attrName>
                                        </p:attrNameLst>
                                      </p:cBhvr>
                                      <p:to>
                                        <p:strVal val="visible"/>
                                      </p:to>
                                    </p:set>
                                    <p:animEffect transition="in" filter="fade">
                                      <p:cBhvr>
                                        <p:cTn id="37" dur="1000"/>
                                        <p:tgtEl>
                                          <p:spTgt spid="12">
                                            <p:txEl>
                                              <p:pRg st="3" end="3"/>
                                            </p:txEl>
                                          </p:spTgt>
                                        </p:tgtEl>
                                      </p:cBhvr>
                                    </p:animEffect>
                                    <p:anim calcmode="lin" valueType="num">
                                      <p:cBhvr>
                                        <p:cTn id="38" dur="1000" fill="hold"/>
                                        <p:tgtEl>
                                          <p:spTgt spid="12">
                                            <p:txEl>
                                              <p:pRg st="3" end="3"/>
                                            </p:txEl>
                                          </p:spTgt>
                                        </p:tgtEl>
                                        <p:attrNameLst>
                                          <p:attrName>ppt_x</p:attrName>
                                        </p:attrNameLst>
                                      </p:cBhvr>
                                      <p:tavLst>
                                        <p:tav tm="0">
                                          <p:val>
                                            <p:strVal val="#ppt_x"/>
                                          </p:val>
                                        </p:tav>
                                        <p:tav tm="100000">
                                          <p:val>
                                            <p:strVal val="#ppt_x"/>
                                          </p:val>
                                        </p:tav>
                                      </p:tavLst>
                                    </p:anim>
                                    <p:anim calcmode="lin" valueType="num">
                                      <p:cBhvr>
                                        <p:cTn id="39" dur="1000" fill="hold"/>
                                        <p:tgtEl>
                                          <p:spTgt spid="1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5</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3006725" y="77577"/>
            <a:ext cx="4799013" cy="1017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500" b="1" dirty="0">
                <a:solidFill>
                  <a:schemeClr val="accent1"/>
                </a:solidFill>
                <a:latin typeface="Arial" panose="020B0604020202020204" pitchFamily="34" charset="0"/>
                <a:cs typeface="Arial" panose="020B0604020202020204" pitchFamily="34" charset="0"/>
              </a:rPr>
              <a:t>Investigating Recipes</a:t>
            </a:r>
            <a:endParaRPr kumimoji="0" lang="en-US" sz="35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graphicFrame>
        <p:nvGraphicFramePr>
          <p:cNvPr id="15" name="Table 14">
            <a:extLst>
              <a:ext uri="{FF2B5EF4-FFF2-40B4-BE49-F238E27FC236}">
                <a16:creationId xmlns:a16="http://schemas.microsoft.com/office/drawing/2014/main" id="{A6579C4E-4E2A-E994-1623-B88E2B33775B}"/>
              </a:ext>
            </a:extLst>
          </p:cNvPr>
          <p:cNvGraphicFramePr>
            <a:graphicFrameLocks noGrp="1"/>
          </p:cNvGraphicFramePr>
          <p:nvPr>
            <p:extLst>
              <p:ext uri="{D42A27DB-BD31-4B8C-83A1-F6EECF244321}">
                <p14:modId xmlns:p14="http://schemas.microsoft.com/office/powerpoint/2010/main" val="3486191537"/>
              </p:ext>
            </p:extLst>
          </p:nvPr>
        </p:nvGraphicFramePr>
        <p:xfrm>
          <a:off x="3671248" y="1507196"/>
          <a:ext cx="3980010" cy="3108738"/>
        </p:xfrm>
        <a:graphic>
          <a:graphicData uri="http://schemas.openxmlformats.org/drawingml/2006/table">
            <a:tbl>
              <a:tblPr firstRow="1" firstCol="1" bandRow="1"/>
              <a:tblGrid>
                <a:gridCol w="1951630">
                  <a:extLst>
                    <a:ext uri="{9D8B030D-6E8A-4147-A177-3AD203B41FA5}">
                      <a16:colId xmlns:a16="http://schemas.microsoft.com/office/drawing/2014/main" val="2422445284"/>
                    </a:ext>
                  </a:extLst>
                </a:gridCol>
                <a:gridCol w="2028380">
                  <a:extLst>
                    <a:ext uri="{9D8B030D-6E8A-4147-A177-3AD203B41FA5}">
                      <a16:colId xmlns:a16="http://schemas.microsoft.com/office/drawing/2014/main" val="451817636"/>
                    </a:ext>
                  </a:extLst>
                </a:gridCol>
              </a:tblGrid>
              <a:tr h="499290">
                <a:tc>
                  <a:txBody>
                    <a:bodyPr/>
                    <a:lstStyle/>
                    <a:p>
                      <a:pPr algn="l">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No. of Cookies</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12</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33956156"/>
                  </a:ext>
                </a:extLst>
              </a:tr>
              <a:tr h="499290">
                <a:tc>
                  <a:txBody>
                    <a:bodyPr/>
                    <a:lstStyle/>
                    <a:p>
                      <a:pPr algn="l">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Flour</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300 g</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12921562"/>
                  </a:ext>
                </a:extLst>
              </a:tr>
              <a:tr h="499290">
                <a:tc>
                  <a:txBody>
                    <a:bodyPr/>
                    <a:lstStyle/>
                    <a:p>
                      <a:pPr algn="l">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Sugar</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150 g</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2646413"/>
                  </a:ext>
                </a:extLst>
              </a:tr>
              <a:tr h="499290">
                <a:tc>
                  <a:txBody>
                    <a:bodyPr/>
                    <a:lstStyle/>
                    <a:p>
                      <a:pPr algn="l">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Butter</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200 g</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848106"/>
                  </a:ext>
                </a:extLst>
              </a:tr>
              <a:tr h="504000">
                <a:tc>
                  <a:txBody>
                    <a:bodyPr/>
                    <a:lstStyle/>
                    <a:p>
                      <a:pPr algn="l">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Cocoa powder</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60 g</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59377744"/>
                  </a:ext>
                </a:extLst>
              </a:tr>
            </a:tbl>
          </a:graphicData>
        </a:graphic>
      </p:graphicFrame>
      <p:sp>
        <p:nvSpPr>
          <p:cNvPr id="2" name="TextBox 1">
            <a:extLst>
              <a:ext uri="{FF2B5EF4-FFF2-40B4-BE49-F238E27FC236}">
                <a16:creationId xmlns:a16="http://schemas.microsoft.com/office/drawing/2014/main" id="{6DB4AA2B-BE5F-EAC4-52A9-29E9696B22D3}"/>
              </a:ext>
            </a:extLst>
          </p:cNvPr>
          <p:cNvSpPr txBox="1"/>
          <p:nvPr/>
        </p:nvSpPr>
        <p:spPr>
          <a:xfrm>
            <a:off x="8264769" y="1923564"/>
            <a:ext cx="2965938" cy="2677656"/>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Here are the ingredient proportions in grams required to make 12 cookies</a:t>
            </a:r>
            <a:r>
              <a:rPr lang="en-GB" sz="2800" dirty="0"/>
              <a:t>. </a:t>
            </a:r>
          </a:p>
        </p:txBody>
      </p:sp>
      <p:sp>
        <p:nvSpPr>
          <p:cNvPr id="6" name="Isosceles Triangle 5">
            <a:extLst>
              <a:ext uri="{FF2B5EF4-FFF2-40B4-BE49-F238E27FC236}">
                <a16:creationId xmlns:a16="http://schemas.microsoft.com/office/drawing/2014/main" id="{38FB6C15-5189-5A39-17CF-A748A0FD8712}"/>
              </a:ext>
              <a:ext uri="{C183D7F6-B498-43B3-948B-1728B52AA6E4}">
                <adec:decorative xmlns:adec="http://schemas.microsoft.com/office/drawing/2017/decorative" val="1"/>
              </a:ext>
            </a:extLst>
          </p:cNvPr>
          <p:cNvSpPr/>
          <p:nvPr/>
        </p:nvSpPr>
        <p:spPr>
          <a:xfrm flipV="1">
            <a:off x="-3816" y="-11373"/>
            <a:ext cx="2295753" cy="2078377"/>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a:extLst>
              <a:ext uri="{FF2B5EF4-FFF2-40B4-BE49-F238E27FC236}">
                <a16:creationId xmlns:a16="http://schemas.microsoft.com/office/drawing/2014/main" id="{7B3E9BC4-0447-CD08-599A-B3870C34FBE9}"/>
              </a:ext>
            </a:extLst>
          </p:cNvPr>
          <p:cNvSpPr txBox="1"/>
          <p:nvPr/>
        </p:nvSpPr>
        <p:spPr>
          <a:xfrm>
            <a:off x="-75068" y="29042"/>
            <a:ext cx="2141372" cy="400110"/>
          </a:xfrm>
          <a:prstGeom prst="rect">
            <a:avLst/>
          </a:prstGeom>
          <a:noFill/>
          <a:ln>
            <a:noFill/>
          </a:ln>
          <a:effectLst/>
        </p:spPr>
        <p:txBody>
          <a:bodyPr wrap="square" lIns="91440" tIns="45720" rIns="91440" bIns="45720" rtlCol="0" anchor="t">
            <a:spAutoFit/>
          </a:bodyPr>
          <a:lstStyle/>
          <a:p>
            <a:pPr algn="ctr"/>
            <a:r>
              <a:rPr lang="en-GB" sz="2000" b="1" dirty="0">
                <a:solidFill>
                  <a:schemeClr val="bg1"/>
                </a:solidFill>
                <a:latin typeface="Arial"/>
                <a:cs typeface="Arial"/>
              </a:rPr>
              <a:t>INVESTIGATE</a:t>
            </a:r>
            <a:endParaRPr lang="en-GB" b="1" dirty="0">
              <a:solidFill>
                <a:schemeClr val="bg1"/>
              </a:solidFill>
              <a:latin typeface="Arial" panose="020B0604020202020204" pitchFamily="34" charset="0"/>
              <a:cs typeface="Arial" panose="020B0604020202020204" pitchFamily="34" charset="0"/>
            </a:endParaRPr>
          </a:p>
        </p:txBody>
      </p:sp>
      <p:pic>
        <p:nvPicPr>
          <p:cNvPr id="5" name="Picture 4" descr="A stack of seven double chocolate chip cookies, with an eight leaning against the stack">
            <a:extLst>
              <a:ext uri="{FF2B5EF4-FFF2-40B4-BE49-F238E27FC236}">
                <a16:creationId xmlns:a16="http://schemas.microsoft.com/office/drawing/2014/main" id="{FFB82844-5CAF-E665-4CE0-67ACC25F632F}"/>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18815" y="3908655"/>
            <a:ext cx="3117299" cy="2078378"/>
          </a:xfrm>
          <a:prstGeom prst="rect">
            <a:avLst/>
          </a:prstGeom>
        </p:spPr>
      </p:pic>
    </p:spTree>
    <p:extLst>
      <p:ext uri="{BB962C8B-B14F-4D97-AF65-F5344CB8AC3E}">
        <p14:creationId xmlns:p14="http://schemas.microsoft.com/office/powerpoint/2010/main" val="1303375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arn(inVertical)">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pPr/>
              <a:t>6</a:t>
            </a:fld>
            <a:endParaRPr lang="en-US" dirty="0"/>
          </a:p>
        </p:txBody>
      </p:sp>
      <p:graphicFrame>
        <p:nvGraphicFramePr>
          <p:cNvPr id="5" name="Table 4">
            <a:extLst>
              <a:ext uri="{FF2B5EF4-FFF2-40B4-BE49-F238E27FC236}">
                <a16:creationId xmlns:a16="http://schemas.microsoft.com/office/drawing/2014/main" id="{D00BA5FD-513D-6FA2-A0FB-3CDE4261D6DA}"/>
              </a:ext>
            </a:extLst>
          </p:cNvPr>
          <p:cNvGraphicFramePr>
            <a:graphicFrameLocks noGrp="1"/>
          </p:cNvGraphicFramePr>
          <p:nvPr>
            <p:extLst>
              <p:ext uri="{D42A27DB-BD31-4B8C-83A1-F6EECF244321}">
                <p14:modId xmlns:p14="http://schemas.microsoft.com/office/powerpoint/2010/main" val="552300357"/>
              </p:ext>
            </p:extLst>
          </p:nvPr>
        </p:nvGraphicFramePr>
        <p:xfrm>
          <a:off x="3667489" y="1330468"/>
          <a:ext cx="7541748" cy="3077015"/>
        </p:xfrm>
        <a:graphic>
          <a:graphicData uri="http://schemas.openxmlformats.org/drawingml/2006/table">
            <a:tbl>
              <a:tblPr firstRow="1" firstCol="1" bandRow="1"/>
              <a:tblGrid>
                <a:gridCol w="1972501">
                  <a:extLst>
                    <a:ext uri="{9D8B030D-6E8A-4147-A177-3AD203B41FA5}">
                      <a16:colId xmlns:a16="http://schemas.microsoft.com/office/drawing/2014/main" val="506151735"/>
                    </a:ext>
                  </a:extLst>
                </a:gridCol>
                <a:gridCol w="1069247">
                  <a:extLst>
                    <a:ext uri="{9D8B030D-6E8A-4147-A177-3AD203B41FA5}">
                      <a16:colId xmlns:a16="http://schemas.microsoft.com/office/drawing/2014/main" val="1073348637"/>
                    </a:ext>
                  </a:extLst>
                </a:gridCol>
                <a:gridCol w="900000">
                  <a:extLst>
                    <a:ext uri="{9D8B030D-6E8A-4147-A177-3AD203B41FA5}">
                      <a16:colId xmlns:a16="http://schemas.microsoft.com/office/drawing/2014/main" val="1874415336"/>
                    </a:ext>
                  </a:extLst>
                </a:gridCol>
                <a:gridCol w="900000">
                  <a:extLst>
                    <a:ext uri="{9D8B030D-6E8A-4147-A177-3AD203B41FA5}">
                      <a16:colId xmlns:a16="http://schemas.microsoft.com/office/drawing/2014/main" val="307384775"/>
                    </a:ext>
                  </a:extLst>
                </a:gridCol>
                <a:gridCol w="900000">
                  <a:extLst>
                    <a:ext uri="{9D8B030D-6E8A-4147-A177-3AD203B41FA5}">
                      <a16:colId xmlns:a16="http://schemas.microsoft.com/office/drawing/2014/main" val="3314211716"/>
                    </a:ext>
                  </a:extLst>
                </a:gridCol>
                <a:gridCol w="900000">
                  <a:extLst>
                    <a:ext uri="{9D8B030D-6E8A-4147-A177-3AD203B41FA5}">
                      <a16:colId xmlns:a16="http://schemas.microsoft.com/office/drawing/2014/main" val="4087266666"/>
                    </a:ext>
                  </a:extLst>
                </a:gridCol>
                <a:gridCol w="900000">
                  <a:extLst>
                    <a:ext uri="{9D8B030D-6E8A-4147-A177-3AD203B41FA5}">
                      <a16:colId xmlns:a16="http://schemas.microsoft.com/office/drawing/2014/main" val="22863665"/>
                    </a:ext>
                  </a:extLst>
                </a:gridCol>
              </a:tblGrid>
              <a:tr h="816055">
                <a:tc>
                  <a:txBody>
                    <a:bodyPr/>
                    <a:lstStyle/>
                    <a:p>
                      <a:pPr algn="l">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No. of Cookies</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12</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15000"/>
                        </a:lnSpc>
                        <a:spcBef>
                          <a:spcPts val="400"/>
                        </a:spcBef>
                        <a:spcAft>
                          <a:spcPts val="400"/>
                        </a:spcAft>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chemeClr val="tx1"/>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364468"/>
                  </a:ext>
                </a:extLst>
              </a:tr>
              <a:tr h="454849">
                <a:tc>
                  <a:txBody>
                    <a:bodyPr/>
                    <a:lstStyle/>
                    <a:p>
                      <a:pPr algn="l">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Flour</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300 g</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chemeClr val="tx1"/>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9788113"/>
                  </a:ext>
                </a:extLst>
              </a:tr>
              <a:tr h="454849">
                <a:tc>
                  <a:txBody>
                    <a:bodyPr/>
                    <a:lstStyle/>
                    <a:p>
                      <a:pPr algn="l">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Sugar</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150 g</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chemeClr val="tx1"/>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6675288"/>
                  </a:ext>
                </a:extLst>
              </a:tr>
              <a:tr h="454849">
                <a:tc>
                  <a:txBody>
                    <a:bodyPr/>
                    <a:lstStyle/>
                    <a:p>
                      <a:pPr algn="l">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Butter</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200 g</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900" dirty="0">
                          <a:solidFill>
                            <a:schemeClr val="tx1"/>
                          </a:solidFill>
                          <a:effectLst/>
                          <a:latin typeface="Calibri" panose="020F0502020204030204" pitchFamily="34" charset="0"/>
                          <a:ea typeface="Arial" panose="020B0604020202020204" pitchFamily="34" charset="0"/>
                          <a:cs typeface="Times New Roman" panose="02020603050405020304" pitchFamily="18" charset="0"/>
                        </a:rPr>
                        <a:t> </a:t>
                      </a:r>
                      <a:endParaRPr lang="en-GB" sz="900" dirty="0">
                        <a:solidFill>
                          <a:schemeClr val="tx1"/>
                        </a:solidFill>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5059620"/>
                  </a:ext>
                </a:extLst>
              </a:tr>
              <a:tr h="457200">
                <a:tc>
                  <a:txBody>
                    <a:bodyPr/>
                    <a:lstStyle/>
                    <a:p>
                      <a:pPr algn="l">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Cocoa powder</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60 g</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900" dirty="0">
                          <a:solidFill>
                            <a:schemeClr val="tx1"/>
                          </a:solidFill>
                          <a:effectLst/>
                          <a:latin typeface="Calibri" panose="020F0502020204030204" pitchFamily="34" charset="0"/>
                          <a:ea typeface="Arial" panose="020B0604020202020204" pitchFamily="34" charset="0"/>
                          <a:cs typeface="Times New Roman" panose="02020603050405020304" pitchFamily="18" charset="0"/>
                        </a:rPr>
                        <a:t> </a:t>
                      </a:r>
                      <a:endParaRPr lang="en-GB" sz="900" dirty="0">
                        <a:solidFill>
                          <a:schemeClr val="tx1"/>
                        </a:solidFill>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3031916"/>
                  </a:ext>
                </a:extLst>
              </a:tr>
            </a:tbl>
          </a:graphicData>
        </a:graphic>
      </p:graphicFrame>
      <p:sp>
        <p:nvSpPr>
          <p:cNvPr id="6" name="TextBox 5">
            <a:extLst>
              <a:ext uri="{FF2B5EF4-FFF2-40B4-BE49-F238E27FC236}">
                <a16:creationId xmlns:a16="http://schemas.microsoft.com/office/drawing/2014/main" id="{F06E0ECF-EF6A-16A5-7EC2-51D9835EE148}"/>
              </a:ext>
            </a:extLst>
          </p:cNvPr>
          <p:cNvSpPr txBox="1"/>
          <p:nvPr/>
        </p:nvSpPr>
        <p:spPr>
          <a:xfrm>
            <a:off x="405103" y="4934437"/>
            <a:ext cx="10948697" cy="1384995"/>
          </a:xfrm>
          <a:prstGeom prst="rect">
            <a:avLst/>
          </a:prstGeom>
          <a:noFill/>
        </p:spPr>
        <p:txBody>
          <a:bodyPr wrap="square" lIns="91440" tIns="45720" rIns="91440" bIns="45720" anchor="t">
            <a:spAutoFit/>
          </a:bodyPr>
          <a:lstStyle/>
          <a:p>
            <a:r>
              <a:rPr lang="en-GB" sz="2800" dirty="0">
                <a:latin typeface="Arial" panose="020B0604020202020204" pitchFamily="34" charset="0"/>
                <a:ea typeface="+mn-lt"/>
                <a:cs typeface="Arial" panose="020B0604020202020204" pitchFamily="34" charset="0"/>
              </a:rPr>
              <a:t>Using this recipe, how </a:t>
            </a:r>
            <a:r>
              <a:rPr lang="en-GB" sz="2800" dirty="0">
                <a:effectLst/>
                <a:latin typeface="Arial" panose="020B0604020202020204" pitchFamily="34" charset="0"/>
                <a:ea typeface="+mn-lt"/>
                <a:cs typeface="Arial" panose="020B0604020202020204" pitchFamily="34" charset="0"/>
              </a:rPr>
              <a:t>much of each ingredient would you need </a:t>
            </a:r>
            <a:r>
              <a:rPr lang="en-GB" sz="2800" dirty="0">
                <a:latin typeface="Arial" panose="020B0604020202020204" pitchFamily="34" charset="0"/>
                <a:ea typeface="+mn-lt"/>
                <a:cs typeface="Arial" panose="020B0604020202020204" pitchFamily="34" charset="0"/>
              </a:rPr>
              <a:t>to make a different number of chocolate cookies</a:t>
            </a:r>
            <a:r>
              <a:rPr lang="en-GB" sz="2800" dirty="0">
                <a:effectLst/>
                <a:latin typeface="Arial" panose="020B0604020202020204" pitchFamily="34" charset="0"/>
                <a:ea typeface="+mn-lt"/>
                <a:cs typeface="Arial" panose="020B0604020202020204" pitchFamily="34" charset="0"/>
              </a:rPr>
              <a:t>?</a:t>
            </a:r>
            <a:r>
              <a:rPr lang="en-GB" sz="2800" dirty="0">
                <a:latin typeface="Arial" panose="020B0604020202020204" pitchFamily="34" charset="0"/>
                <a:ea typeface="+mn-lt"/>
                <a:cs typeface="Arial" panose="020B0604020202020204" pitchFamily="34" charset="0"/>
              </a:rPr>
              <a:t> </a:t>
            </a:r>
            <a:endParaRPr lang="en-US" dirty="0">
              <a:latin typeface="Arial" panose="020B0604020202020204" pitchFamily="34" charset="0"/>
              <a:ea typeface="+mn-lt"/>
              <a:cs typeface="Arial" panose="020B0604020202020204" pitchFamily="34" charset="0"/>
            </a:endParaRPr>
          </a:p>
          <a:p>
            <a:r>
              <a:rPr lang="en-GB" sz="2800" b="1" dirty="0">
                <a:latin typeface="Arial" panose="020B0604020202020204" pitchFamily="34" charset="0"/>
                <a:ea typeface="+mn-lt"/>
                <a:cs typeface="Arial" panose="020B0604020202020204" pitchFamily="34" charset="0"/>
              </a:rPr>
              <a:t>Fill in as many columns as you can – without using a calculator</a:t>
            </a:r>
            <a:endParaRPr lang="en-US" b="1" dirty="0">
              <a:latin typeface="Arial" panose="020B0604020202020204" pitchFamily="34" charset="0"/>
              <a:ea typeface="+mn-lt"/>
              <a:cs typeface="Arial" panose="020B0604020202020204" pitchFamily="34" charset="0"/>
            </a:endParaRPr>
          </a:p>
        </p:txBody>
      </p:sp>
      <p:grpSp>
        <p:nvGrpSpPr>
          <p:cNvPr id="10" name="Group 9"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2"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3" name="TextBox 12">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8" name="Title 1">
            <a:extLst>
              <a:ext uri="{FF2B5EF4-FFF2-40B4-BE49-F238E27FC236}">
                <a16:creationId xmlns:a16="http://schemas.microsoft.com/office/drawing/2014/main" id="{F437BE9D-5FEE-6715-3C9A-20F87E332214}"/>
              </a:ext>
            </a:extLst>
          </p:cNvPr>
          <p:cNvSpPr txBox="1">
            <a:spLocks noGrp="1"/>
          </p:cNvSpPr>
          <p:nvPr>
            <p:ph type="title" idx="4294967295"/>
          </p:nvPr>
        </p:nvSpPr>
        <p:spPr>
          <a:xfrm>
            <a:off x="2409460" y="232431"/>
            <a:ext cx="4798694"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Investigating Recipes</a:t>
            </a:r>
          </a:p>
        </p:txBody>
      </p:sp>
      <p:sp>
        <p:nvSpPr>
          <p:cNvPr id="9" name="Isosceles Triangle 8">
            <a:extLst>
              <a:ext uri="{FF2B5EF4-FFF2-40B4-BE49-F238E27FC236}">
                <a16:creationId xmlns:a16="http://schemas.microsoft.com/office/drawing/2014/main" id="{D73F4FAA-D805-AC9C-50FF-388CEE16920C}"/>
              </a:ext>
              <a:ext uri="{C183D7F6-B498-43B3-948B-1728B52AA6E4}">
                <adec:decorative xmlns:adec="http://schemas.microsoft.com/office/drawing/2017/decorative" val="1"/>
              </a:ext>
            </a:extLst>
          </p:cNvPr>
          <p:cNvSpPr/>
          <p:nvPr/>
        </p:nvSpPr>
        <p:spPr>
          <a:xfrm flipV="1">
            <a:off x="-3816" y="-11373"/>
            <a:ext cx="2295753" cy="2078377"/>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TextBox 13">
            <a:extLst>
              <a:ext uri="{FF2B5EF4-FFF2-40B4-BE49-F238E27FC236}">
                <a16:creationId xmlns:a16="http://schemas.microsoft.com/office/drawing/2014/main" id="{7E15CAC2-A870-463D-C227-6C157C35CA74}"/>
              </a:ext>
            </a:extLst>
          </p:cNvPr>
          <p:cNvSpPr txBox="1"/>
          <p:nvPr/>
        </p:nvSpPr>
        <p:spPr>
          <a:xfrm>
            <a:off x="-75068" y="29042"/>
            <a:ext cx="2141372" cy="677108"/>
          </a:xfrm>
          <a:prstGeom prst="rect">
            <a:avLst/>
          </a:prstGeom>
          <a:noFill/>
          <a:ln>
            <a:noFill/>
          </a:ln>
          <a:effectLst/>
        </p:spPr>
        <p:txBody>
          <a:bodyPr wrap="square" lIns="91440" tIns="45720" rIns="91440" bIns="45720" rtlCol="0" anchor="t">
            <a:spAutoFit/>
          </a:bodyPr>
          <a:lstStyle/>
          <a:p>
            <a:pPr algn="ctr"/>
            <a:r>
              <a:rPr lang="en-GB" sz="2000" b="1" dirty="0">
                <a:solidFill>
                  <a:schemeClr val="bg1"/>
                </a:solidFill>
                <a:latin typeface="Arial"/>
                <a:cs typeface="Arial"/>
              </a:rPr>
              <a:t>EXPLORE 1</a:t>
            </a:r>
            <a:endParaRPr lang="en-GB" sz="2000" b="1" dirty="0">
              <a:solidFill>
                <a:schemeClr val="bg1"/>
              </a:solidFill>
              <a:latin typeface="Arial" panose="020B0604020202020204" pitchFamily="34" charset="0"/>
              <a:cs typeface="Arial" panose="020B0604020202020204" pitchFamily="34" charset="0"/>
            </a:endParaRPr>
          </a:p>
          <a:p>
            <a:pPr algn="ctr"/>
            <a:endParaRPr lang="en-GB" b="1" dirty="0">
              <a:solidFill>
                <a:schemeClr val="bg1"/>
              </a:solidFill>
              <a:latin typeface="Arial" panose="020B0604020202020204" pitchFamily="34" charset="0"/>
              <a:cs typeface="Arial" panose="020B0604020202020204" pitchFamily="34" charset="0"/>
            </a:endParaRPr>
          </a:p>
        </p:txBody>
      </p:sp>
      <p:pic>
        <p:nvPicPr>
          <p:cNvPr id="7" name="Picture 6" descr="A stack of seven double chocolate chip cookies, with an eight leaning against the stack">
            <a:extLst>
              <a:ext uri="{FF2B5EF4-FFF2-40B4-BE49-F238E27FC236}">
                <a16:creationId xmlns:a16="http://schemas.microsoft.com/office/drawing/2014/main" id="{C28E8003-2D1A-B0C6-1985-032154D3BD84}"/>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9222" y="2823834"/>
            <a:ext cx="2950491" cy="1967163"/>
          </a:xfrm>
          <a:prstGeom prst="rect">
            <a:avLst/>
          </a:prstGeom>
        </p:spPr>
      </p:pic>
    </p:spTree>
    <p:extLst>
      <p:ext uri="{BB962C8B-B14F-4D97-AF65-F5344CB8AC3E}">
        <p14:creationId xmlns:p14="http://schemas.microsoft.com/office/powerpoint/2010/main" val="3019960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pPr/>
              <a:t>7</a:t>
            </a:fld>
            <a:endParaRPr lang="en-US" dirty="0"/>
          </a:p>
        </p:txBody>
      </p:sp>
      <p:graphicFrame>
        <p:nvGraphicFramePr>
          <p:cNvPr id="5" name="Table 4">
            <a:extLst>
              <a:ext uri="{FF2B5EF4-FFF2-40B4-BE49-F238E27FC236}">
                <a16:creationId xmlns:a16="http://schemas.microsoft.com/office/drawing/2014/main" id="{D00BA5FD-513D-6FA2-A0FB-3CDE4261D6DA}"/>
              </a:ext>
            </a:extLst>
          </p:cNvPr>
          <p:cNvGraphicFramePr>
            <a:graphicFrameLocks noGrp="1"/>
          </p:cNvGraphicFramePr>
          <p:nvPr>
            <p:extLst>
              <p:ext uri="{D42A27DB-BD31-4B8C-83A1-F6EECF244321}">
                <p14:modId xmlns:p14="http://schemas.microsoft.com/office/powerpoint/2010/main" val="2998314724"/>
              </p:ext>
            </p:extLst>
          </p:nvPr>
        </p:nvGraphicFramePr>
        <p:xfrm>
          <a:off x="3667489" y="1330468"/>
          <a:ext cx="7641606" cy="3414389"/>
        </p:xfrm>
        <a:graphic>
          <a:graphicData uri="http://schemas.openxmlformats.org/drawingml/2006/table">
            <a:tbl>
              <a:tblPr firstRow="1" firstCol="1" bandRow="1"/>
              <a:tblGrid>
                <a:gridCol w="1972501">
                  <a:extLst>
                    <a:ext uri="{9D8B030D-6E8A-4147-A177-3AD203B41FA5}">
                      <a16:colId xmlns:a16="http://schemas.microsoft.com/office/drawing/2014/main" val="506151735"/>
                    </a:ext>
                  </a:extLst>
                </a:gridCol>
                <a:gridCol w="1069247">
                  <a:extLst>
                    <a:ext uri="{9D8B030D-6E8A-4147-A177-3AD203B41FA5}">
                      <a16:colId xmlns:a16="http://schemas.microsoft.com/office/drawing/2014/main" val="1073348637"/>
                    </a:ext>
                  </a:extLst>
                </a:gridCol>
                <a:gridCol w="999858">
                  <a:extLst>
                    <a:ext uri="{9D8B030D-6E8A-4147-A177-3AD203B41FA5}">
                      <a16:colId xmlns:a16="http://schemas.microsoft.com/office/drawing/2014/main" val="1874415336"/>
                    </a:ext>
                  </a:extLst>
                </a:gridCol>
                <a:gridCol w="900000">
                  <a:extLst>
                    <a:ext uri="{9D8B030D-6E8A-4147-A177-3AD203B41FA5}">
                      <a16:colId xmlns:a16="http://schemas.microsoft.com/office/drawing/2014/main" val="307384775"/>
                    </a:ext>
                  </a:extLst>
                </a:gridCol>
                <a:gridCol w="900000">
                  <a:extLst>
                    <a:ext uri="{9D8B030D-6E8A-4147-A177-3AD203B41FA5}">
                      <a16:colId xmlns:a16="http://schemas.microsoft.com/office/drawing/2014/main" val="3314211716"/>
                    </a:ext>
                  </a:extLst>
                </a:gridCol>
                <a:gridCol w="900000">
                  <a:extLst>
                    <a:ext uri="{9D8B030D-6E8A-4147-A177-3AD203B41FA5}">
                      <a16:colId xmlns:a16="http://schemas.microsoft.com/office/drawing/2014/main" val="4087266666"/>
                    </a:ext>
                  </a:extLst>
                </a:gridCol>
                <a:gridCol w="900000">
                  <a:extLst>
                    <a:ext uri="{9D8B030D-6E8A-4147-A177-3AD203B41FA5}">
                      <a16:colId xmlns:a16="http://schemas.microsoft.com/office/drawing/2014/main" val="22863665"/>
                    </a:ext>
                  </a:extLst>
                </a:gridCol>
              </a:tblGrid>
              <a:tr h="332871">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No. of Cookies</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12</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rPr>
                        <a:t>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364468"/>
                  </a:ext>
                </a:extLst>
              </a:tr>
              <a:tr h="567307">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Flour</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300 g</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9788113"/>
                  </a:ext>
                </a:extLst>
              </a:tr>
              <a:tr h="567307">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Sugar</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150 g</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6675288"/>
                  </a:ext>
                </a:extLst>
              </a:tr>
              <a:tr h="567307">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Butter</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200 g</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900" dirty="0">
                          <a:solidFill>
                            <a:srgbClr val="404040"/>
                          </a:solidFill>
                          <a:effectLst/>
                          <a:latin typeface="Arial" panose="020B0604020202020204" pitchFamily="34" charset="0"/>
                          <a:ea typeface="Arial" panose="020B0604020202020204" pitchFamily="34" charset="0"/>
                          <a:cs typeface="Arial" panose="020B0604020202020204" pitchFamily="34" charset="0"/>
                        </a:rPr>
                        <a:t> </a:t>
                      </a:r>
                      <a:endParaRPr lang="en-GB" sz="9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5059620"/>
                  </a:ext>
                </a:extLst>
              </a:tr>
              <a:tr h="568800">
                <a:tc>
                  <a:txBody>
                    <a:bodyPr/>
                    <a:lstStyle/>
                    <a:p>
                      <a:pPr algn="l">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Cocoa powder</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Arial" panose="020B0604020202020204" pitchFamily="34" charset="0"/>
                          <a:ea typeface="Arial" panose="020B0604020202020204" pitchFamily="34" charset="0"/>
                          <a:cs typeface="Arial" panose="020B0604020202020204" pitchFamily="34" charset="0"/>
                        </a:rPr>
                        <a:t>   60 g</a:t>
                      </a:r>
                      <a:endParaRPr lang="en-GB" sz="24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9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900" dirty="0">
                          <a:solidFill>
                            <a:srgbClr val="404040"/>
                          </a:solidFill>
                          <a:effectLst/>
                          <a:latin typeface="Arial" panose="020B0604020202020204" pitchFamily="34" charset="0"/>
                          <a:ea typeface="Arial" panose="020B0604020202020204" pitchFamily="34" charset="0"/>
                          <a:cs typeface="Arial" panose="020B0604020202020204" pitchFamily="34" charset="0"/>
                        </a:rPr>
                        <a:t> </a:t>
                      </a:r>
                      <a:endParaRPr lang="en-GB" sz="900" dirty="0">
                        <a:solidFill>
                          <a:srgbClr val="40404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3031916"/>
                  </a:ext>
                </a:extLst>
              </a:tr>
            </a:tbl>
          </a:graphicData>
        </a:graphic>
      </p:graphicFrame>
      <p:grpSp>
        <p:nvGrpSpPr>
          <p:cNvPr id="10" name="Group 9"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2"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3" name="TextBox 12">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8" name="Title 1">
            <a:extLst>
              <a:ext uri="{FF2B5EF4-FFF2-40B4-BE49-F238E27FC236}">
                <a16:creationId xmlns:a16="http://schemas.microsoft.com/office/drawing/2014/main" id="{F437BE9D-5FEE-6715-3C9A-20F87E332214}"/>
              </a:ext>
            </a:extLst>
          </p:cNvPr>
          <p:cNvSpPr txBox="1">
            <a:spLocks noGrp="1"/>
          </p:cNvSpPr>
          <p:nvPr>
            <p:ph type="title" idx="4294967295"/>
          </p:nvPr>
        </p:nvSpPr>
        <p:spPr>
          <a:xfrm>
            <a:off x="2403265" y="116522"/>
            <a:ext cx="4798694"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Investigating Recipes</a:t>
            </a:r>
          </a:p>
        </p:txBody>
      </p:sp>
      <p:sp>
        <p:nvSpPr>
          <p:cNvPr id="2" name="TextBox 1">
            <a:extLst>
              <a:ext uri="{FF2B5EF4-FFF2-40B4-BE49-F238E27FC236}">
                <a16:creationId xmlns:a16="http://schemas.microsoft.com/office/drawing/2014/main" id="{78F6D872-0929-9FDD-3B93-7BFE3E5152DA}"/>
              </a:ext>
            </a:extLst>
          </p:cNvPr>
          <p:cNvSpPr txBox="1"/>
          <p:nvPr/>
        </p:nvSpPr>
        <p:spPr>
          <a:xfrm>
            <a:off x="591816" y="5359753"/>
            <a:ext cx="10463841" cy="954107"/>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800" dirty="0">
                <a:latin typeface="Arial" panose="020B0604020202020204" pitchFamily="34" charset="0"/>
                <a:ea typeface="Arial" panose="020B0604020202020204" pitchFamily="34" charset="0"/>
                <a:cs typeface="Arial" panose="020B0604020202020204" pitchFamily="34" charset="0"/>
              </a:rPr>
              <a:t>H</a:t>
            </a:r>
            <a:r>
              <a:rPr lang="en-GB" sz="2800" dirty="0">
                <a:effectLst/>
                <a:latin typeface="Arial" panose="020B0604020202020204" pitchFamily="34" charset="0"/>
                <a:ea typeface="Arial" panose="020B0604020202020204" pitchFamily="34" charset="0"/>
                <a:cs typeface="Arial" panose="020B0604020202020204" pitchFamily="34" charset="0"/>
              </a:rPr>
              <a:t>ow much of each ingredient would be required to make 18 cookies?</a:t>
            </a:r>
            <a:endParaRPr lang="en-GB" sz="28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2DFF1255-9833-A6BD-B4A7-4AA232403370}"/>
              </a:ext>
            </a:extLst>
          </p:cNvPr>
          <p:cNvSpPr txBox="1"/>
          <p:nvPr/>
        </p:nvSpPr>
        <p:spPr>
          <a:xfrm>
            <a:off x="6900334" y="1301750"/>
            <a:ext cx="60325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dirty="0">
                <a:cs typeface="Calibri"/>
              </a:rPr>
              <a:t>6</a:t>
            </a:r>
          </a:p>
        </p:txBody>
      </p:sp>
      <p:sp>
        <p:nvSpPr>
          <p:cNvPr id="15" name="Arrow: Curved Down 14">
            <a:extLst>
              <a:ext uri="{FF2B5EF4-FFF2-40B4-BE49-F238E27FC236}">
                <a16:creationId xmlns:a16="http://schemas.microsoft.com/office/drawing/2014/main" id="{48ECE812-6B83-980E-B738-4B2B30DC235A}"/>
              </a:ext>
            </a:extLst>
          </p:cNvPr>
          <p:cNvSpPr/>
          <p:nvPr/>
        </p:nvSpPr>
        <p:spPr>
          <a:xfrm>
            <a:off x="6358457" y="1665799"/>
            <a:ext cx="675735" cy="37381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TextBox 16">
            <a:extLst>
              <a:ext uri="{FF2B5EF4-FFF2-40B4-BE49-F238E27FC236}">
                <a16:creationId xmlns:a16="http://schemas.microsoft.com/office/drawing/2014/main" id="{2BF2D677-7FFB-F2E8-B036-CF9E22C393F5}"/>
              </a:ext>
            </a:extLst>
          </p:cNvPr>
          <p:cNvSpPr txBox="1"/>
          <p:nvPr/>
        </p:nvSpPr>
        <p:spPr>
          <a:xfrm>
            <a:off x="6397642" y="1407008"/>
            <a:ext cx="58270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b="1" dirty="0">
                <a:solidFill>
                  <a:srgbClr val="0070C0"/>
                </a:solidFill>
                <a:cs typeface="Calibri"/>
              </a:rPr>
              <a:t>÷2</a:t>
            </a:r>
            <a:endParaRPr lang="en-US" dirty="0">
              <a:solidFill>
                <a:srgbClr val="0070C0"/>
              </a:solidFill>
              <a:cs typeface="Calibri"/>
            </a:endParaRPr>
          </a:p>
        </p:txBody>
      </p:sp>
      <p:sp>
        <p:nvSpPr>
          <p:cNvPr id="18" name="TextBox 17">
            <a:extLst>
              <a:ext uri="{FF2B5EF4-FFF2-40B4-BE49-F238E27FC236}">
                <a16:creationId xmlns:a16="http://schemas.microsoft.com/office/drawing/2014/main" id="{2349DE74-D84B-A7CD-3620-4E34FCC36EFC}"/>
              </a:ext>
            </a:extLst>
          </p:cNvPr>
          <p:cNvSpPr txBox="1"/>
          <p:nvPr/>
        </p:nvSpPr>
        <p:spPr>
          <a:xfrm>
            <a:off x="6688667" y="2258703"/>
            <a:ext cx="87841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dirty="0">
                <a:cs typeface="Calibri"/>
              </a:rPr>
              <a:t>150 g</a:t>
            </a:r>
            <a:endParaRPr lang="en-US" sz="2400" dirty="0"/>
          </a:p>
        </p:txBody>
      </p:sp>
      <p:sp>
        <p:nvSpPr>
          <p:cNvPr id="19" name="TextBox 18">
            <a:extLst>
              <a:ext uri="{FF2B5EF4-FFF2-40B4-BE49-F238E27FC236}">
                <a16:creationId xmlns:a16="http://schemas.microsoft.com/office/drawing/2014/main" id="{4C15D44B-62A8-157C-5E81-6F0F0E1C8F5E}"/>
              </a:ext>
            </a:extLst>
          </p:cNvPr>
          <p:cNvSpPr txBox="1"/>
          <p:nvPr/>
        </p:nvSpPr>
        <p:spPr>
          <a:xfrm>
            <a:off x="6835730" y="2824075"/>
            <a:ext cx="804332"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dirty="0">
                <a:cs typeface="Calibri"/>
              </a:rPr>
              <a:t>75 g</a:t>
            </a:r>
            <a:endParaRPr lang="en-US" sz="2400" dirty="0"/>
          </a:p>
        </p:txBody>
      </p:sp>
      <p:sp>
        <p:nvSpPr>
          <p:cNvPr id="20" name="TextBox 19">
            <a:extLst>
              <a:ext uri="{FF2B5EF4-FFF2-40B4-BE49-F238E27FC236}">
                <a16:creationId xmlns:a16="http://schemas.microsoft.com/office/drawing/2014/main" id="{69A73734-6641-221D-8428-8CDC6E218252}"/>
              </a:ext>
            </a:extLst>
          </p:cNvPr>
          <p:cNvSpPr txBox="1"/>
          <p:nvPr/>
        </p:nvSpPr>
        <p:spPr>
          <a:xfrm>
            <a:off x="6699249" y="3380251"/>
            <a:ext cx="87841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dirty="0">
                <a:cs typeface="Calibri"/>
              </a:rPr>
              <a:t>100 g</a:t>
            </a:r>
          </a:p>
        </p:txBody>
      </p:sp>
      <p:sp>
        <p:nvSpPr>
          <p:cNvPr id="21" name="TextBox 20">
            <a:extLst>
              <a:ext uri="{FF2B5EF4-FFF2-40B4-BE49-F238E27FC236}">
                <a16:creationId xmlns:a16="http://schemas.microsoft.com/office/drawing/2014/main" id="{9C749DA2-A1AE-5991-FCC4-5B3275501AB4}"/>
              </a:ext>
            </a:extLst>
          </p:cNvPr>
          <p:cNvSpPr txBox="1"/>
          <p:nvPr/>
        </p:nvSpPr>
        <p:spPr>
          <a:xfrm>
            <a:off x="6741583" y="3955102"/>
            <a:ext cx="82550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dirty="0">
                <a:cs typeface="Calibri"/>
              </a:rPr>
              <a:t> 30 g    </a:t>
            </a:r>
          </a:p>
        </p:txBody>
      </p:sp>
      <p:sp>
        <p:nvSpPr>
          <p:cNvPr id="6" name="Isosceles Triangle 5">
            <a:extLst>
              <a:ext uri="{FF2B5EF4-FFF2-40B4-BE49-F238E27FC236}">
                <a16:creationId xmlns:a16="http://schemas.microsoft.com/office/drawing/2014/main" id="{082E411C-CF48-6DE8-5E55-5DF6C88AB7AC}"/>
              </a:ext>
              <a:ext uri="{C183D7F6-B498-43B3-948B-1728B52AA6E4}">
                <adec:decorative xmlns:adec="http://schemas.microsoft.com/office/drawing/2017/decorative" val="1"/>
              </a:ext>
            </a:extLst>
          </p:cNvPr>
          <p:cNvSpPr/>
          <p:nvPr/>
        </p:nvSpPr>
        <p:spPr>
          <a:xfrm flipV="1">
            <a:off x="-3816" y="-11373"/>
            <a:ext cx="2295753" cy="2078377"/>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03652D51-436E-CB73-A82B-1A50A0FB15BF}"/>
              </a:ext>
            </a:extLst>
          </p:cNvPr>
          <p:cNvSpPr txBox="1"/>
          <p:nvPr/>
        </p:nvSpPr>
        <p:spPr>
          <a:xfrm>
            <a:off x="-75068" y="29042"/>
            <a:ext cx="2141372" cy="400110"/>
          </a:xfrm>
          <a:prstGeom prst="rect">
            <a:avLst/>
          </a:prstGeom>
          <a:noFill/>
          <a:ln>
            <a:noFill/>
          </a:ln>
          <a:effectLst/>
        </p:spPr>
        <p:txBody>
          <a:bodyPr wrap="square" lIns="91440" tIns="45720" rIns="91440" bIns="45720" rtlCol="0" anchor="t">
            <a:spAutoFit/>
          </a:bodyPr>
          <a:lstStyle/>
          <a:p>
            <a:pPr algn="ctr"/>
            <a:r>
              <a:rPr lang="en-GB" sz="2000" b="1" dirty="0">
                <a:solidFill>
                  <a:schemeClr val="bg1"/>
                </a:solidFill>
                <a:latin typeface="Arial"/>
                <a:cs typeface="Arial"/>
              </a:rPr>
              <a:t>INVESTIGATE</a:t>
            </a:r>
            <a:endParaRPr lang="en-GB" b="1" dirty="0">
              <a:solidFill>
                <a:schemeClr val="bg1"/>
              </a:solidFill>
              <a:latin typeface="Arial" panose="020B0604020202020204" pitchFamily="34" charset="0"/>
              <a:cs typeface="Arial" panose="020B0604020202020204" pitchFamily="34" charset="0"/>
            </a:endParaRPr>
          </a:p>
        </p:txBody>
      </p:sp>
      <p:pic>
        <p:nvPicPr>
          <p:cNvPr id="14" name="Picture 13" descr="A stack of seven double chocolate chip cookies, with an eight leaning against the stack">
            <a:extLst>
              <a:ext uri="{FF2B5EF4-FFF2-40B4-BE49-F238E27FC236}">
                <a16:creationId xmlns:a16="http://schemas.microsoft.com/office/drawing/2014/main" id="{35817A60-DDC1-298D-2A64-06528D753905}"/>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1537" y="2877415"/>
            <a:ext cx="3232782" cy="2155373"/>
          </a:xfrm>
          <a:prstGeom prst="rect">
            <a:avLst/>
          </a:prstGeom>
        </p:spPr>
      </p:pic>
    </p:spTree>
    <p:extLst>
      <p:ext uri="{BB962C8B-B14F-4D97-AF65-F5344CB8AC3E}">
        <p14:creationId xmlns:p14="http://schemas.microsoft.com/office/powerpoint/2010/main" val="3081856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7" grpId="0"/>
      <p:bldP spid="18" grpId="0"/>
      <p:bldP spid="19" grpId="0"/>
      <p:bldP spid="20" grpId="0"/>
      <p:bldP spid="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pPr/>
              <a:t>8</a:t>
            </a:fld>
            <a:endParaRPr lang="en-US" dirty="0"/>
          </a:p>
        </p:txBody>
      </p:sp>
      <p:graphicFrame>
        <p:nvGraphicFramePr>
          <p:cNvPr id="5" name="Table 4">
            <a:extLst>
              <a:ext uri="{FF2B5EF4-FFF2-40B4-BE49-F238E27FC236}">
                <a16:creationId xmlns:a16="http://schemas.microsoft.com/office/drawing/2014/main" id="{D00BA5FD-513D-6FA2-A0FB-3CDE4261D6DA}"/>
              </a:ext>
            </a:extLst>
          </p:cNvPr>
          <p:cNvGraphicFramePr>
            <a:graphicFrameLocks noGrp="1"/>
          </p:cNvGraphicFramePr>
          <p:nvPr>
            <p:extLst>
              <p:ext uri="{D42A27DB-BD31-4B8C-83A1-F6EECF244321}">
                <p14:modId xmlns:p14="http://schemas.microsoft.com/office/powerpoint/2010/main" val="2675484885"/>
              </p:ext>
            </p:extLst>
          </p:nvPr>
        </p:nvGraphicFramePr>
        <p:xfrm>
          <a:off x="3547467" y="1371323"/>
          <a:ext cx="7247912" cy="3414389"/>
        </p:xfrm>
        <a:graphic>
          <a:graphicData uri="http://schemas.openxmlformats.org/drawingml/2006/table">
            <a:tbl>
              <a:tblPr firstRow="1" firstCol="1" bandRow="1"/>
              <a:tblGrid>
                <a:gridCol w="1972501">
                  <a:extLst>
                    <a:ext uri="{9D8B030D-6E8A-4147-A177-3AD203B41FA5}">
                      <a16:colId xmlns:a16="http://schemas.microsoft.com/office/drawing/2014/main" val="506151735"/>
                    </a:ext>
                  </a:extLst>
                </a:gridCol>
                <a:gridCol w="1069247">
                  <a:extLst>
                    <a:ext uri="{9D8B030D-6E8A-4147-A177-3AD203B41FA5}">
                      <a16:colId xmlns:a16="http://schemas.microsoft.com/office/drawing/2014/main" val="1073348637"/>
                    </a:ext>
                  </a:extLst>
                </a:gridCol>
                <a:gridCol w="1190009">
                  <a:extLst>
                    <a:ext uri="{9D8B030D-6E8A-4147-A177-3AD203B41FA5}">
                      <a16:colId xmlns:a16="http://schemas.microsoft.com/office/drawing/2014/main" val="1874415336"/>
                    </a:ext>
                  </a:extLst>
                </a:gridCol>
                <a:gridCol w="529849">
                  <a:extLst>
                    <a:ext uri="{9D8B030D-6E8A-4147-A177-3AD203B41FA5}">
                      <a16:colId xmlns:a16="http://schemas.microsoft.com/office/drawing/2014/main" val="307384775"/>
                    </a:ext>
                  </a:extLst>
                </a:gridCol>
                <a:gridCol w="720000">
                  <a:extLst>
                    <a:ext uri="{9D8B030D-6E8A-4147-A177-3AD203B41FA5}">
                      <a16:colId xmlns:a16="http://schemas.microsoft.com/office/drawing/2014/main" val="3314211716"/>
                    </a:ext>
                  </a:extLst>
                </a:gridCol>
                <a:gridCol w="720000">
                  <a:extLst>
                    <a:ext uri="{9D8B030D-6E8A-4147-A177-3AD203B41FA5}">
                      <a16:colId xmlns:a16="http://schemas.microsoft.com/office/drawing/2014/main" val="4087266666"/>
                    </a:ext>
                  </a:extLst>
                </a:gridCol>
                <a:gridCol w="1046306">
                  <a:extLst>
                    <a:ext uri="{9D8B030D-6E8A-4147-A177-3AD203B41FA5}">
                      <a16:colId xmlns:a16="http://schemas.microsoft.com/office/drawing/2014/main" val="22863665"/>
                    </a:ext>
                  </a:extLst>
                </a:gridCol>
              </a:tblGrid>
              <a:tr h="332871">
                <a:tc>
                  <a:txBody>
                    <a:bodyPr/>
                    <a:lstStyle/>
                    <a:p>
                      <a:pPr algn="l">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No. of Cookies</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12</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r>
                        <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6</a:t>
                      </a:r>
                    </a:p>
                    <a:p>
                      <a:pPr algn="ctr">
                        <a:lnSpc>
                          <a:spcPct val="115000"/>
                        </a:lnSpc>
                        <a:spcBef>
                          <a:spcPts val="400"/>
                        </a:spcBef>
                        <a:spcAft>
                          <a:spcPts val="400"/>
                        </a:spcAft>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14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364468"/>
                  </a:ext>
                </a:extLst>
              </a:tr>
              <a:tr h="567307">
                <a:tc>
                  <a:txBody>
                    <a:bodyPr/>
                    <a:lstStyle/>
                    <a:p>
                      <a:pPr algn="l">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Flour</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300 g</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lnSpc>
                          <a:spcPct val="114999"/>
                        </a:lnSpc>
                        <a:spcBef>
                          <a:spcPts val="400"/>
                        </a:spcBef>
                        <a:spcAft>
                          <a:spcPts val="400"/>
                        </a:spcAft>
                        <a:buNone/>
                      </a:pPr>
                      <a:r>
                        <a:rPr lang="en-GB" sz="2400" b="0" i="0" u="none" strike="noStrike" noProof="0" dirty="0">
                          <a:solidFill>
                            <a:schemeClr val="tx1"/>
                          </a:solidFill>
                          <a:effectLst/>
                          <a:latin typeface="Arial" panose="020B0604020202020204" pitchFamily="34" charset="0"/>
                          <a:cs typeface="Arial" panose="020B0604020202020204" pitchFamily="34" charset="0"/>
                        </a:rPr>
                        <a:t>  150 g</a:t>
                      </a:r>
                      <a:endParaRPr lang="en-US" sz="2400" dirty="0">
                        <a:solidFill>
                          <a:schemeClr val="tx1"/>
                        </a:solidFill>
                        <a:latin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9788113"/>
                  </a:ext>
                </a:extLst>
              </a:tr>
              <a:tr h="567307">
                <a:tc>
                  <a:txBody>
                    <a:bodyPr/>
                    <a:lstStyle/>
                    <a:p>
                      <a:pPr algn="l">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Sugar</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150 g</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75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6675288"/>
                  </a:ext>
                </a:extLst>
              </a:tr>
              <a:tr h="567307">
                <a:tc>
                  <a:txBody>
                    <a:bodyPr/>
                    <a:lstStyle/>
                    <a:p>
                      <a:pPr algn="l">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Butter</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200 g</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  100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5059620"/>
                  </a:ext>
                </a:extLst>
              </a:tr>
              <a:tr h="568800">
                <a:tc>
                  <a:txBody>
                    <a:bodyPr/>
                    <a:lstStyle/>
                    <a:p>
                      <a:pPr algn="l">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Cocoa powder</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chemeClr val="tx1"/>
                          </a:solidFill>
                          <a:effectLst/>
                          <a:latin typeface="Arial" panose="020B0604020202020204" pitchFamily="34" charset="0"/>
                          <a:ea typeface="Arial" panose="020B0604020202020204" pitchFamily="34" charset="0"/>
                          <a:cs typeface="Arial" panose="020B0604020202020204" pitchFamily="34" charset="0"/>
                        </a:rPr>
                        <a:t>60 g</a:t>
                      </a: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 30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3031916"/>
                  </a:ext>
                </a:extLst>
              </a:tr>
            </a:tbl>
          </a:graphicData>
        </a:graphic>
      </p:graphicFrame>
      <p:sp>
        <p:nvSpPr>
          <p:cNvPr id="8" name="Title 1">
            <a:extLst>
              <a:ext uri="{FF2B5EF4-FFF2-40B4-BE49-F238E27FC236}">
                <a16:creationId xmlns:a16="http://schemas.microsoft.com/office/drawing/2014/main" id="{F437BE9D-5FEE-6715-3C9A-20F87E332214}"/>
              </a:ext>
            </a:extLst>
          </p:cNvPr>
          <p:cNvSpPr txBox="1">
            <a:spLocks noGrp="1"/>
          </p:cNvSpPr>
          <p:nvPr>
            <p:ph type="title" idx="4294967295"/>
          </p:nvPr>
        </p:nvSpPr>
        <p:spPr>
          <a:xfrm>
            <a:off x="2409460" y="232431"/>
            <a:ext cx="4798694"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Investigating Recipes</a:t>
            </a:r>
          </a:p>
        </p:txBody>
      </p:sp>
      <p:sp>
        <p:nvSpPr>
          <p:cNvPr id="2" name="TextBox 1">
            <a:extLst>
              <a:ext uri="{FF2B5EF4-FFF2-40B4-BE49-F238E27FC236}">
                <a16:creationId xmlns:a16="http://schemas.microsoft.com/office/drawing/2014/main" id="{78F6D872-0929-9FDD-3B93-7BFE3E5152DA}"/>
              </a:ext>
            </a:extLst>
          </p:cNvPr>
          <p:cNvSpPr txBox="1"/>
          <p:nvPr/>
        </p:nvSpPr>
        <p:spPr>
          <a:xfrm>
            <a:off x="591816" y="5359753"/>
            <a:ext cx="10463841" cy="954107"/>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800" dirty="0">
                <a:latin typeface="Arial" panose="020B0604020202020204" pitchFamily="34" charset="0"/>
                <a:ea typeface="Arial" panose="020B0604020202020204" pitchFamily="34" charset="0"/>
                <a:cs typeface="Arial" panose="020B0604020202020204" pitchFamily="34" charset="0"/>
              </a:rPr>
              <a:t>H</a:t>
            </a:r>
            <a:r>
              <a:rPr lang="en-GB" sz="2800" dirty="0">
                <a:effectLst/>
                <a:latin typeface="Arial" panose="020B0604020202020204" pitchFamily="34" charset="0"/>
                <a:ea typeface="Arial" panose="020B0604020202020204" pitchFamily="34" charset="0"/>
                <a:cs typeface="Arial" panose="020B0604020202020204" pitchFamily="34" charset="0"/>
              </a:rPr>
              <a:t>ow much of each ingredient would be required to make 18 cookies?</a:t>
            </a:r>
            <a:endParaRPr lang="en-GB" sz="2800"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83A68B01-076A-B96C-C2F2-D18245006D43}"/>
              </a:ext>
            </a:extLst>
          </p:cNvPr>
          <p:cNvSpPr txBox="1"/>
          <p:nvPr/>
        </p:nvSpPr>
        <p:spPr>
          <a:xfrm>
            <a:off x="7873042" y="583721"/>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dirty="0">
                <a:solidFill>
                  <a:srgbClr val="FF0000"/>
                </a:solidFill>
                <a:latin typeface="Arial" panose="020B0604020202020204" pitchFamily="34" charset="0"/>
                <a:cs typeface="Arial" panose="020B0604020202020204" pitchFamily="34" charset="0"/>
              </a:rPr>
              <a:t>12 + 6 = 18</a:t>
            </a:r>
            <a:endParaRPr lang="en-US" dirty="0">
              <a:latin typeface="Arial" panose="020B0604020202020204" pitchFamily="34" charset="0"/>
              <a:cs typeface="Arial" panose="020B0604020202020204" pitchFamily="34" charset="0"/>
            </a:endParaRPr>
          </a:p>
        </p:txBody>
      </p:sp>
      <p:cxnSp>
        <p:nvCxnSpPr>
          <p:cNvPr id="17" name="Straight Arrow Connector 16">
            <a:extLst>
              <a:ext uri="{FF2B5EF4-FFF2-40B4-BE49-F238E27FC236}">
                <a16:creationId xmlns:a16="http://schemas.microsoft.com/office/drawing/2014/main" id="{5E417C32-6E99-85E7-0870-2BF83F896759}"/>
              </a:ext>
            </a:extLst>
          </p:cNvPr>
          <p:cNvCxnSpPr/>
          <p:nvPr/>
        </p:nvCxnSpPr>
        <p:spPr>
          <a:xfrm flipV="1">
            <a:off x="6415177" y="866956"/>
            <a:ext cx="1431986" cy="48020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F1428263-EA1A-C603-7B57-76133B439567}"/>
              </a:ext>
            </a:extLst>
          </p:cNvPr>
          <p:cNvCxnSpPr>
            <a:cxnSpLocks/>
          </p:cNvCxnSpPr>
          <p:nvPr/>
        </p:nvCxnSpPr>
        <p:spPr>
          <a:xfrm flipV="1">
            <a:off x="7249064" y="924465"/>
            <a:ext cx="626854" cy="52333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8F64D41-152D-CBCD-8EF3-C6D89BABAAF0}"/>
              </a:ext>
            </a:extLst>
          </p:cNvPr>
          <p:cNvSpPr txBox="1"/>
          <p:nvPr/>
        </p:nvSpPr>
        <p:spPr>
          <a:xfrm>
            <a:off x="6478438" y="2179608"/>
            <a:ext cx="356559"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3600" b="1" dirty="0">
                <a:solidFill>
                  <a:srgbClr val="FF0000"/>
                </a:solidFill>
              </a:rPr>
              <a:t>+</a:t>
            </a:r>
            <a:endParaRPr lang="en-US" sz="3600" dirty="0"/>
          </a:p>
        </p:txBody>
      </p:sp>
      <p:sp>
        <p:nvSpPr>
          <p:cNvPr id="20" name="TextBox 19">
            <a:extLst>
              <a:ext uri="{FF2B5EF4-FFF2-40B4-BE49-F238E27FC236}">
                <a16:creationId xmlns:a16="http://schemas.microsoft.com/office/drawing/2014/main" id="{A4A1C7E8-1BAF-FD9C-B1FA-B79C57E5E0E5}"/>
              </a:ext>
            </a:extLst>
          </p:cNvPr>
          <p:cNvSpPr txBox="1"/>
          <p:nvPr/>
        </p:nvSpPr>
        <p:spPr>
          <a:xfrm>
            <a:off x="9765966" y="2305291"/>
            <a:ext cx="102514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dirty="0">
                <a:latin typeface="Arial" panose="020B0604020202020204" pitchFamily="34" charset="0"/>
                <a:cs typeface="Arial" panose="020B0604020202020204" pitchFamily="34" charset="0"/>
              </a:rPr>
              <a:t>450 g</a:t>
            </a:r>
          </a:p>
        </p:txBody>
      </p:sp>
      <p:sp>
        <p:nvSpPr>
          <p:cNvPr id="22" name="TextBox 21">
            <a:extLst>
              <a:ext uri="{FF2B5EF4-FFF2-40B4-BE49-F238E27FC236}">
                <a16:creationId xmlns:a16="http://schemas.microsoft.com/office/drawing/2014/main" id="{6AB41740-3E42-3695-48B4-D842A99684CF}"/>
              </a:ext>
            </a:extLst>
          </p:cNvPr>
          <p:cNvSpPr txBox="1"/>
          <p:nvPr/>
        </p:nvSpPr>
        <p:spPr>
          <a:xfrm>
            <a:off x="6478437" y="2740324"/>
            <a:ext cx="356559"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3600" b="1" dirty="0">
                <a:solidFill>
                  <a:srgbClr val="FF0000"/>
                </a:solidFill>
              </a:rPr>
              <a:t>+</a:t>
            </a:r>
            <a:endParaRPr lang="en-US" sz="3600" dirty="0"/>
          </a:p>
        </p:txBody>
      </p:sp>
      <p:sp>
        <p:nvSpPr>
          <p:cNvPr id="23" name="TextBox 22">
            <a:extLst>
              <a:ext uri="{FF2B5EF4-FFF2-40B4-BE49-F238E27FC236}">
                <a16:creationId xmlns:a16="http://schemas.microsoft.com/office/drawing/2014/main" id="{E883D121-A532-5284-9B6D-DA721EC701BD}"/>
              </a:ext>
            </a:extLst>
          </p:cNvPr>
          <p:cNvSpPr txBox="1"/>
          <p:nvPr/>
        </p:nvSpPr>
        <p:spPr>
          <a:xfrm>
            <a:off x="9765966" y="2941898"/>
            <a:ext cx="969551"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dirty="0">
                <a:latin typeface="Arial" panose="020B0604020202020204" pitchFamily="34" charset="0"/>
                <a:cs typeface="Arial" panose="020B0604020202020204" pitchFamily="34" charset="0"/>
              </a:rPr>
              <a:t>225 g</a:t>
            </a:r>
          </a:p>
        </p:txBody>
      </p:sp>
      <p:sp>
        <p:nvSpPr>
          <p:cNvPr id="25" name="TextBox 24">
            <a:extLst>
              <a:ext uri="{FF2B5EF4-FFF2-40B4-BE49-F238E27FC236}">
                <a16:creationId xmlns:a16="http://schemas.microsoft.com/office/drawing/2014/main" id="{E4E905D0-73B6-A21C-5881-8EB3298F511A}"/>
              </a:ext>
            </a:extLst>
          </p:cNvPr>
          <p:cNvSpPr txBox="1"/>
          <p:nvPr/>
        </p:nvSpPr>
        <p:spPr>
          <a:xfrm>
            <a:off x="6508178" y="3293625"/>
            <a:ext cx="356559"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3600" b="1" dirty="0">
                <a:solidFill>
                  <a:srgbClr val="FF0000"/>
                </a:solidFill>
              </a:rPr>
              <a:t>+</a:t>
            </a:r>
            <a:endParaRPr lang="en-US" sz="3600" dirty="0"/>
          </a:p>
        </p:txBody>
      </p:sp>
      <p:sp>
        <p:nvSpPr>
          <p:cNvPr id="26" name="TextBox 25">
            <a:extLst>
              <a:ext uri="{FF2B5EF4-FFF2-40B4-BE49-F238E27FC236}">
                <a16:creationId xmlns:a16="http://schemas.microsoft.com/office/drawing/2014/main" id="{F209BE4A-4CF5-E493-7BB6-DA26D9E90733}"/>
              </a:ext>
            </a:extLst>
          </p:cNvPr>
          <p:cNvSpPr txBox="1"/>
          <p:nvPr/>
        </p:nvSpPr>
        <p:spPr>
          <a:xfrm>
            <a:off x="9765964" y="3462759"/>
            <a:ext cx="969553"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dirty="0">
                <a:latin typeface="Arial" panose="020B0604020202020204" pitchFamily="34" charset="0"/>
                <a:cs typeface="Arial" panose="020B0604020202020204" pitchFamily="34" charset="0"/>
              </a:rPr>
              <a:t>300 g</a:t>
            </a:r>
          </a:p>
        </p:txBody>
      </p:sp>
      <p:sp>
        <p:nvSpPr>
          <p:cNvPr id="28" name="TextBox 27">
            <a:extLst>
              <a:ext uri="{FF2B5EF4-FFF2-40B4-BE49-F238E27FC236}">
                <a16:creationId xmlns:a16="http://schemas.microsoft.com/office/drawing/2014/main" id="{47FDFB30-3977-4E58-BD7C-A2E9DB691AFA}"/>
              </a:ext>
            </a:extLst>
          </p:cNvPr>
          <p:cNvSpPr txBox="1"/>
          <p:nvPr/>
        </p:nvSpPr>
        <p:spPr>
          <a:xfrm>
            <a:off x="6508178" y="3837461"/>
            <a:ext cx="38630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3600" b="1" dirty="0">
                <a:solidFill>
                  <a:srgbClr val="FF0000"/>
                </a:solidFill>
              </a:rPr>
              <a:t>+</a:t>
            </a:r>
            <a:endParaRPr lang="en-US" sz="3600" dirty="0"/>
          </a:p>
        </p:txBody>
      </p:sp>
      <p:sp>
        <p:nvSpPr>
          <p:cNvPr id="29" name="TextBox 28">
            <a:extLst>
              <a:ext uri="{FF2B5EF4-FFF2-40B4-BE49-F238E27FC236}">
                <a16:creationId xmlns:a16="http://schemas.microsoft.com/office/drawing/2014/main" id="{F6B008F5-0C4F-CB80-1B8E-9DF066CF08E1}"/>
              </a:ext>
            </a:extLst>
          </p:cNvPr>
          <p:cNvSpPr txBox="1"/>
          <p:nvPr/>
        </p:nvSpPr>
        <p:spPr>
          <a:xfrm>
            <a:off x="9954227" y="4089721"/>
            <a:ext cx="836879"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dirty="0">
                <a:latin typeface="Arial" panose="020B0604020202020204" pitchFamily="34" charset="0"/>
                <a:cs typeface="Arial" panose="020B0604020202020204" pitchFamily="34" charset="0"/>
              </a:rPr>
              <a:t>90 g</a:t>
            </a:r>
          </a:p>
        </p:txBody>
      </p:sp>
      <p:sp>
        <p:nvSpPr>
          <p:cNvPr id="9" name="Isosceles Triangle 8">
            <a:extLst>
              <a:ext uri="{FF2B5EF4-FFF2-40B4-BE49-F238E27FC236}">
                <a16:creationId xmlns:a16="http://schemas.microsoft.com/office/drawing/2014/main" id="{C88AB7F6-E966-A887-A15F-093B7996F60D}"/>
              </a:ext>
              <a:ext uri="{C183D7F6-B498-43B3-948B-1728B52AA6E4}">
                <adec:decorative xmlns:adec="http://schemas.microsoft.com/office/drawing/2017/decorative" val="1"/>
              </a:ext>
            </a:extLst>
          </p:cNvPr>
          <p:cNvSpPr/>
          <p:nvPr/>
        </p:nvSpPr>
        <p:spPr>
          <a:xfrm flipV="1">
            <a:off x="-3816" y="-11373"/>
            <a:ext cx="2295753" cy="2078377"/>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extBox 9">
            <a:extLst>
              <a:ext uri="{FF2B5EF4-FFF2-40B4-BE49-F238E27FC236}">
                <a16:creationId xmlns:a16="http://schemas.microsoft.com/office/drawing/2014/main" id="{5E3D19A2-2C1E-CD93-629D-7C4F801E7680}"/>
              </a:ext>
            </a:extLst>
          </p:cNvPr>
          <p:cNvSpPr txBox="1"/>
          <p:nvPr/>
        </p:nvSpPr>
        <p:spPr>
          <a:xfrm>
            <a:off x="-75068" y="29042"/>
            <a:ext cx="2141372" cy="400110"/>
          </a:xfrm>
          <a:prstGeom prst="rect">
            <a:avLst/>
          </a:prstGeom>
          <a:noFill/>
          <a:ln>
            <a:noFill/>
          </a:ln>
          <a:effectLst/>
        </p:spPr>
        <p:txBody>
          <a:bodyPr wrap="square" lIns="91440" tIns="45720" rIns="91440" bIns="45720" rtlCol="0" anchor="t">
            <a:spAutoFit/>
          </a:bodyPr>
          <a:lstStyle/>
          <a:p>
            <a:pPr algn="ctr"/>
            <a:r>
              <a:rPr lang="en-GB" sz="2000" b="1" dirty="0">
                <a:solidFill>
                  <a:schemeClr val="bg1"/>
                </a:solidFill>
                <a:latin typeface="Arial"/>
                <a:cs typeface="Arial"/>
              </a:rPr>
              <a:t>INVESTIGATE</a:t>
            </a:r>
            <a:endParaRPr lang="en-GB" b="1" dirty="0">
              <a:solidFill>
                <a:schemeClr val="bg1"/>
              </a:solidFill>
              <a:latin typeface="Arial" panose="020B0604020202020204" pitchFamily="34" charset="0"/>
              <a:cs typeface="Arial" panose="020B0604020202020204" pitchFamily="34" charset="0"/>
            </a:endParaRPr>
          </a:p>
        </p:txBody>
      </p:sp>
      <p:pic>
        <p:nvPicPr>
          <p:cNvPr id="7" name="Picture 6" descr="A stack of seven double chocolate chip cookies, with an eight leaning against the stack">
            <a:extLst>
              <a:ext uri="{FF2B5EF4-FFF2-40B4-BE49-F238E27FC236}">
                <a16:creationId xmlns:a16="http://schemas.microsoft.com/office/drawing/2014/main" id="{AF4F28DC-6A95-119A-C941-E03DB119E1E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4579" y="2875372"/>
            <a:ext cx="3117296" cy="2078376"/>
          </a:xfrm>
          <a:prstGeom prst="rect">
            <a:avLst/>
          </a:prstGeom>
        </p:spPr>
      </p:pic>
    </p:spTree>
    <p:extLst>
      <p:ext uri="{BB962C8B-B14F-4D97-AF65-F5344CB8AC3E}">
        <p14:creationId xmlns:p14="http://schemas.microsoft.com/office/powerpoint/2010/main" val="3626006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2" grpId="0"/>
      <p:bldP spid="23" grpId="0"/>
      <p:bldP spid="25" grpId="0"/>
      <p:bldP spid="26" grpId="0"/>
      <p:bldP spid="28" grpId="0"/>
      <p:bldP spid="2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pPr/>
              <a:t>9</a:t>
            </a:fld>
            <a:endParaRPr lang="en-US" dirty="0"/>
          </a:p>
        </p:txBody>
      </p:sp>
      <p:graphicFrame>
        <p:nvGraphicFramePr>
          <p:cNvPr id="5" name="Table 4">
            <a:extLst>
              <a:ext uri="{FF2B5EF4-FFF2-40B4-BE49-F238E27FC236}">
                <a16:creationId xmlns:a16="http://schemas.microsoft.com/office/drawing/2014/main" id="{D00BA5FD-513D-6FA2-A0FB-3CDE4261D6DA}"/>
              </a:ext>
            </a:extLst>
          </p:cNvPr>
          <p:cNvGraphicFramePr>
            <a:graphicFrameLocks noGrp="1"/>
          </p:cNvGraphicFramePr>
          <p:nvPr>
            <p:extLst>
              <p:ext uri="{D42A27DB-BD31-4B8C-83A1-F6EECF244321}">
                <p14:modId xmlns:p14="http://schemas.microsoft.com/office/powerpoint/2010/main" val="2455773786"/>
              </p:ext>
            </p:extLst>
          </p:nvPr>
        </p:nvGraphicFramePr>
        <p:xfrm>
          <a:off x="3667489" y="1330468"/>
          <a:ext cx="7210160" cy="3188868"/>
        </p:xfrm>
        <a:graphic>
          <a:graphicData uri="http://schemas.openxmlformats.org/drawingml/2006/table">
            <a:tbl>
              <a:tblPr firstRow="1" firstCol="1" bandRow="1"/>
              <a:tblGrid>
                <a:gridCol w="1972501">
                  <a:extLst>
                    <a:ext uri="{9D8B030D-6E8A-4147-A177-3AD203B41FA5}">
                      <a16:colId xmlns:a16="http://schemas.microsoft.com/office/drawing/2014/main" val="506151735"/>
                    </a:ext>
                  </a:extLst>
                </a:gridCol>
                <a:gridCol w="1069247">
                  <a:extLst>
                    <a:ext uri="{9D8B030D-6E8A-4147-A177-3AD203B41FA5}">
                      <a16:colId xmlns:a16="http://schemas.microsoft.com/office/drawing/2014/main" val="1073348637"/>
                    </a:ext>
                  </a:extLst>
                </a:gridCol>
                <a:gridCol w="915452">
                  <a:extLst>
                    <a:ext uri="{9D8B030D-6E8A-4147-A177-3AD203B41FA5}">
                      <a16:colId xmlns:a16="http://schemas.microsoft.com/office/drawing/2014/main" val="1874415336"/>
                    </a:ext>
                  </a:extLst>
                </a:gridCol>
                <a:gridCol w="777600">
                  <a:extLst>
                    <a:ext uri="{9D8B030D-6E8A-4147-A177-3AD203B41FA5}">
                      <a16:colId xmlns:a16="http://schemas.microsoft.com/office/drawing/2014/main" val="307384775"/>
                    </a:ext>
                  </a:extLst>
                </a:gridCol>
                <a:gridCol w="777600">
                  <a:extLst>
                    <a:ext uri="{9D8B030D-6E8A-4147-A177-3AD203B41FA5}">
                      <a16:colId xmlns:a16="http://schemas.microsoft.com/office/drawing/2014/main" val="3314211716"/>
                    </a:ext>
                  </a:extLst>
                </a:gridCol>
                <a:gridCol w="777600">
                  <a:extLst>
                    <a:ext uri="{9D8B030D-6E8A-4147-A177-3AD203B41FA5}">
                      <a16:colId xmlns:a16="http://schemas.microsoft.com/office/drawing/2014/main" val="4087266666"/>
                    </a:ext>
                  </a:extLst>
                </a:gridCol>
                <a:gridCol w="920160">
                  <a:extLst>
                    <a:ext uri="{9D8B030D-6E8A-4147-A177-3AD203B41FA5}">
                      <a16:colId xmlns:a16="http://schemas.microsoft.com/office/drawing/2014/main" val="22863665"/>
                    </a:ext>
                  </a:extLst>
                </a:gridCol>
              </a:tblGrid>
              <a:tr h="332871">
                <a:tc>
                  <a:txBody>
                    <a:bodyPr/>
                    <a:lstStyle/>
                    <a:p>
                      <a:pPr algn="l">
                        <a:lnSpc>
                          <a:spcPct val="115000"/>
                        </a:lnSpc>
                        <a:spcBef>
                          <a:spcPts val="400"/>
                        </a:spcBef>
                        <a:spcAft>
                          <a:spcPts val="400"/>
                        </a:spcAft>
                      </a:pPr>
                      <a:r>
                        <a:rPr lang="en-GB" sz="2400" dirty="0">
                          <a:solidFill>
                            <a:srgbClr val="404040"/>
                          </a:solidFill>
                          <a:effectLst/>
                          <a:latin typeface="Calibri" panose="020F0502020204030204" pitchFamily="34" charset="0"/>
                          <a:ea typeface="Arial" panose="020B0604020202020204" pitchFamily="34" charset="0"/>
                          <a:cs typeface="Times New Roman" panose="02020603050405020304" pitchFamily="18" charset="0"/>
                        </a:rPr>
                        <a:t>No. of Cookies</a:t>
                      </a:r>
                      <a:endParaRPr lang="en-GB" sz="2400" dirty="0">
                        <a:solidFill>
                          <a:srgbClr val="404040"/>
                        </a:solidFill>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panose="020F0502020204030204" pitchFamily="34" charset="0"/>
                          <a:ea typeface="Arial" panose="020B0604020202020204" pitchFamily="34" charset="0"/>
                          <a:cs typeface="Times New Roman" panose="02020603050405020304" pitchFamily="18" charset="0"/>
                        </a:rPr>
                        <a:t>12</a:t>
                      </a:r>
                      <a:endParaRPr lang="en-GB" sz="2400" dirty="0">
                        <a:solidFill>
                          <a:srgbClr val="404040"/>
                        </a:solidFill>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400"/>
                        </a:spcBef>
                        <a:spcAft>
                          <a:spcPts val="400"/>
                        </a:spcAft>
                        <a:buClrTx/>
                        <a:buSzTx/>
                        <a:buFontTx/>
                        <a:buNone/>
                        <a:tabLst/>
                        <a:defRPr/>
                      </a:pPr>
                      <a:r>
                        <a:rPr lang="en-GB" sz="2400" dirty="0">
                          <a:solidFill>
                            <a:srgbClr val="404040"/>
                          </a:solidFill>
                          <a:effectLst/>
                          <a:latin typeface="Calibri"/>
                          <a:ea typeface="Calibri" panose="020F0502020204030204" pitchFamily="34" charset="0"/>
                        </a:rPr>
                        <a:t>6</a:t>
                      </a:r>
                    </a:p>
                    <a:p>
                      <a:pPr algn="ctr">
                        <a:lnSpc>
                          <a:spcPct val="115000"/>
                        </a:lnSpc>
                        <a:spcBef>
                          <a:spcPts val="400"/>
                        </a:spcBef>
                        <a:spcAft>
                          <a:spcPts val="400"/>
                        </a:spcAft>
                      </a:pPr>
                      <a:endParaRPr lang="en-GB" sz="2400" dirty="0">
                        <a:solidFill>
                          <a:srgbClr val="404040"/>
                        </a:solidFill>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Arial"/>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Calibri" panose="020F0502020204030204" pitchFamily="34" charset="0"/>
                          <a:cs typeface="Times New Roman"/>
                        </a:rPr>
                        <a:t>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Calibri" panose="020F0502020204030204" pitchFamily="34" charset="0"/>
                          <a:cs typeface="Times New Roman"/>
                        </a:rPr>
                        <a:t>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364468"/>
                  </a:ext>
                </a:extLst>
              </a:tr>
              <a:tr h="567307">
                <a:tc>
                  <a:txBody>
                    <a:bodyPr/>
                    <a:lstStyle/>
                    <a:p>
                      <a:pPr algn="l">
                        <a:lnSpc>
                          <a:spcPct val="115000"/>
                        </a:lnSpc>
                        <a:spcBef>
                          <a:spcPts val="400"/>
                        </a:spcBef>
                        <a:spcAft>
                          <a:spcPts val="400"/>
                        </a:spcAft>
                      </a:pPr>
                      <a:r>
                        <a:rPr lang="en-GB" sz="2400" dirty="0">
                          <a:solidFill>
                            <a:srgbClr val="404040"/>
                          </a:solidFill>
                          <a:effectLst/>
                          <a:latin typeface="Calibri"/>
                          <a:ea typeface="Arial" panose="020B0604020202020204" pitchFamily="34" charset="0"/>
                          <a:cs typeface="Times New Roman"/>
                        </a:rPr>
                        <a:t>Flour</a:t>
                      </a: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Arial" panose="020B0604020202020204" pitchFamily="34" charset="0"/>
                          <a:cs typeface="Times New Roman"/>
                        </a:rPr>
                        <a:t>300 g</a:t>
                      </a: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lvl="0" algn="ctr">
                        <a:lnSpc>
                          <a:spcPct val="114999"/>
                        </a:lnSpc>
                        <a:spcBef>
                          <a:spcPts val="400"/>
                        </a:spcBef>
                        <a:spcAft>
                          <a:spcPts val="400"/>
                        </a:spcAft>
                        <a:buNone/>
                      </a:pPr>
                      <a:r>
                        <a:rPr lang="en-GB" sz="2400" b="0" i="0" u="none" strike="noStrike" noProof="0" dirty="0">
                          <a:solidFill>
                            <a:srgbClr val="404040"/>
                          </a:solidFill>
                          <a:effectLst/>
                          <a:latin typeface="Calibri"/>
                        </a:rPr>
                        <a:t>150 g</a:t>
                      </a:r>
                      <a:endParaRPr lang="en-US" sz="2400"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Calibri" panose="020F0502020204030204" pitchFamily="34" charset="0"/>
                          <a:cs typeface="Times New Roman"/>
                        </a:rPr>
                        <a:t>450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9788113"/>
                  </a:ext>
                </a:extLst>
              </a:tr>
              <a:tr h="567307">
                <a:tc>
                  <a:txBody>
                    <a:bodyPr/>
                    <a:lstStyle/>
                    <a:p>
                      <a:pPr algn="l">
                        <a:lnSpc>
                          <a:spcPct val="115000"/>
                        </a:lnSpc>
                        <a:spcBef>
                          <a:spcPts val="400"/>
                        </a:spcBef>
                        <a:spcAft>
                          <a:spcPts val="400"/>
                        </a:spcAft>
                      </a:pPr>
                      <a:r>
                        <a:rPr lang="en-GB" sz="2400" dirty="0">
                          <a:solidFill>
                            <a:srgbClr val="404040"/>
                          </a:solidFill>
                          <a:effectLst/>
                          <a:latin typeface="Calibri"/>
                          <a:ea typeface="Arial" panose="020B0604020202020204" pitchFamily="34" charset="0"/>
                          <a:cs typeface="Times New Roman"/>
                        </a:rPr>
                        <a:t>Sugar</a:t>
                      </a: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Arial" panose="020B0604020202020204" pitchFamily="34" charset="0"/>
                          <a:cs typeface="Times New Roman"/>
                        </a:rPr>
                        <a:t>150 g</a:t>
                      </a: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Calibri" panose="020F0502020204030204" pitchFamily="34" charset="0"/>
                          <a:cs typeface="Times New Roman"/>
                        </a:rPr>
                        <a:t>  75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Calibri" panose="020F0502020204030204" pitchFamily="34" charset="0"/>
                          <a:cs typeface="Times New Roman"/>
                        </a:rPr>
                        <a:t>225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6675288"/>
                  </a:ext>
                </a:extLst>
              </a:tr>
              <a:tr h="567307">
                <a:tc>
                  <a:txBody>
                    <a:bodyPr/>
                    <a:lstStyle/>
                    <a:p>
                      <a:pPr algn="l">
                        <a:lnSpc>
                          <a:spcPct val="115000"/>
                        </a:lnSpc>
                        <a:spcBef>
                          <a:spcPts val="400"/>
                        </a:spcBef>
                        <a:spcAft>
                          <a:spcPts val="400"/>
                        </a:spcAft>
                      </a:pPr>
                      <a:r>
                        <a:rPr lang="en-GB" sz="2400" dirty="0">
                          <a:solidFill>
                            <a:srgbClr val="404040"/>
                          </a:solidFill>
                          <a:effectLst/>
                          <a:latin typeface="Calibri"/>
                          <a:ea typeface="Arial" panose="020B0604020202020204" pitchFamily="34" charset="0"/>
                          <a:cs typeface="Times New Roman"/>
                        </a:rPr>
                        <a:t>Butter</a:t>
                      </a: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Arial" panose="020B0604020202020204" pitchFamily="34" charset="0"/>
                          <a:cs typeface="Times New Roman"/>
                        </a:rPr>
                        <a:t>200 g</a:t>
                      </a: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Calibri" panose="020F0502020204030204" pitchFamily="34" charset="0"/>
                          <a:cs typeface="Times New Roman"/>
                        </a:rPr>
                        <a:t>100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Calibri" panose="020F0502020204030204" pitchFamily="34" charset="0"/>
                          <a:cs typeface="Times New Roman"/>
                        </a:rPr>
                        <a:t>300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5059620"/>
                  </a:ext>
                </a:extLst>
              </a:tr>
              <a:tr h="568800">
                <a:tc>
                  <a:txBody>
                    <a:bodyPr/>
                    <a:lstStyle/>
                    <a:p>
                      <a:pPr algn="l">
                        <a:lnSpc>
                          <a:spcPct val="115000"/>
                        </a:lnSpc>
                        <a:spcBef>
                          <a:spcPts val="400"/>
                        </a:spcBef>
                        <a:spcAft>
                          <a:spcPts val="400"/>
                        </a:spcAft>
                      </a:pPr>
                      <a:r>
                        <a:rPr lang="en-GB" sz="2400" dirty="0">
                          <a:solidFill>
                            <a:srgbClr val="404040"/>
                          </a:solidFill>
                          <a:effectLst/>
                          <a:latin typeface="Calibri"/>
                          <a:ea typeface="Arial" panose="020B0604020202020204" pitchFamily="34" charset="0"/>
                          <a:cs typeface="Times New Roman"/>
                        </a:rPr>
                        <a:t>Cocoa powder</a:t>
                      </a: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panose="020F0502020204030204" pitchFamily="34" charset="0"/>
                          <a:ea typeface="Arial" panose="020B0604020202020204" pitchFamily="34" charset="0"/>
                          <a:cs typeface="Times New Roman" panose="02020603050405020304" pitchFamily="18" charset="0"/>
                        </a:rPr>
                        <a:t>  60 g</a:t>
                      </a:r>
                      <a:endParaRPr lang="en-GB" sz="2400" dirty="0">
                        <a:solidFill>
                          <a:srgbClr val="404040"/>
                        </a:solidFill>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Calibri" panose="020F0502020204030204" pitchFamily="34" charset="0"/>
                          <a:cs typeface="Times New Roman"/>
                        </a:rPr>
                        <a:t>  30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endParaRPr lang="en-GB" sz="2400" dirty="0">
                        <a:solidFill>
                          <a:srgbClr val="404040"/>
                        </a:solidFill>
                        <a:effectLst/>
                        <a:latin typeface="Calibri"/>
                        <a:ea typeface="Calibri" panose="020F0502020204030204" pitchFamily="34" charset="0"/>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400"/>
                        </a:spcBef>
                        <a:spcAft>
                          <a:spcPts val="400"/>
                        </a:spcAft>
                      </a:pPr>
                      <a:r>
                        <a:rPr lang="en-GB" sz="2400" dirty="0">
                          <a:solidFill>
                            <a:srgbClr val="404040"/>
                          </a:solidFill>
                          <a:effectLst/>
                          <a:latin typeface="Calibri"/>
                          <a:ea typeface="Calibri" panose="020F0502020204030204" pitchFamily="34" charset="0"/>
                          <a:cs typeface="Times New Roman"/>
                        </a:rPr>
                        <a:t>  90 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3031916"/>
                  </a:ext>
                </a:extLst>
              </a:tr>
            </a:tbl>
          </a:graphicData>
        </a:graphic>
      </p:graphicFrame>
      <p:sp>
        <p:nvSpPr>
          <p:cNvPr id="6" name="TextBox 5">
            <a:extLst>
              <a:ext uri="{FF2B5EF4-FFF2-40B4-BE49-F238E27FC236}">
                <a16:creationId xmlns:a16="http://schemas.microsoft.com/office/drawing/2014/main" id="{F06E0ECF-EF6A-16A5-7EC2-51D9835EE148}"/>
              </a:ext>
            </a:extLst>
          </p:cNvPr>
          <p:cNvSpPr txBox="1"/>
          <p:nvPr/>
        </p:nvSpPr>
        <p:spPr>
          <a:xfrm>
            <a:off x="466225" y="5047649"/>
            <a:ext cx="10948697" cy="523220"/>
          </a:xfrm>
          <a:prstGeom prst="rect">
            <a:avLst/>
          </a:prstGeom>
          <a:noFill/>
        </p:spPr>
        <p:txBody>
          <a:bodyPr wrap="square" lIns="91440" tIns="45720" rIns="91440" bIns="45720" anchor="t">
            <a:spAutoFit/>
          </a:bodyPr>
          <a:lstStyle/>
          <a:p>
            <a:endParaRPr lang="en-GB" sz="2800" dirty="0">
              <a:ea typeface="+mn-lt"/>
              <a:cs typeface="+mn-lt"/>
            </a:endParaRPr>
          </a:p>
        </p:txBody>
      </p:sp>
      <p:sp>
        <p:nvSpPr>
          <p:cNvPr id="8" name="Title 1">
            <a:extLst>
              <a:ext uri="{FF2B5EF4-FFF2-40B4-BE49-F238E27FC236}">
                <a16:creationId xmlns:a16="http://schemas.microsoft.com/office/drawing/2014/main" id="{F437BE9D-5FEE-6715-3C9A-20F87E332214}"/>
              </a:ext>
            </a:extLst>
          </p:cNvPr>
          <p:cNvSpPr txBox="1">
            <a:spLocks noGrp="1"/>
          </p:cNvSpPr>
          <p:nvPr>
            <p:ph type="title" idx="4294967295"/>
          </p:nvPr>
        </p:nvSpPr>
        <p:spPr>
          <a:xfrm>
            <a:off x="2409460" y="232431"/>
            <a:ext cx="4798694"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Investigating Recipes</a:t>
            </a:r>
          </a:p>
        </p:txBody>
      </p:sp>
      <p:sp>
        <p:nvSpPr>
          <p:cNvPr id="2" name="TextBox 1">
            <a:extLst>
              <a:ext uri="{FF2B5EF4-FFF2-40B4-BE49-F238E27FC236}">
                <a16:creationId xmlns:a16="http://schemas.microsoft.com/office/drawing/2014/main" id="{78F6D872-0929-9FDD-3B93-7BFE3E5152DA}"/>
              </a:ext>
            </a:extLst>
          </p:cNvPr>
          <p:cNvSpPr txBox="1"/>
          <p:nvPr/>
        </p:nvSpPr>
        <p:spPr>
          <a:xfrm>
            <a:off x="591816" y="5359753"/>
            <a:ext cx="10463841" cy="954107"/>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800" dirty="0">
                <a:latin typeface="Arial" panose="020B0604020202020204" pitchFamily="34" charset="0"/>
                <a:ea typeface="Arial" panose="020B0604020202020204" pitchFamily="34" charset="0"/>
                <a:cs typeface="Arial" panose="020B0604020202020204" pitchFamily="34" charset="0"/>
              </a:rPr>
              <a:t>H</a:t>
            </a:r>
            <a:r>
              <a:rPr lang="en-GB" sz="2800" dirty="0">
                <a:effectLst/>
                <a:latin typeface="Arial" panose="020B0604020202020204" pitchFamily="34" charset="0"/>
                <a:ea typeface="Arial" panose="020B0604020202020204" pitchFamily="34" charset="0"/>
                <a:cs typeface="Arial" panose="020B0604020202020204" pitchFamily="34" charset="0"/>
              </a:rPr>
              <a:t>ow much of each ingredient would be required to make </a:t>
            </a:r>
            <a:r>
              <a:rPr lang="en-GB" sz="2800" dirty="0">
                <a:latin typeface="Arial" panose="020B0604020202020204" pitchFamily="34" charset="0"/>
                <a:ea typeface="Arial" panose="020B0604020202020204" pitchFamily="34" charset="0"/>
                <a:cs typeface="Arial" panose="020B0604020202020204" pitchFamily="34" charset="0"/>
              </a:rPr>
              <a:t>15</a:t>
            </a:r>
            <a:r>
              <a:rPr lang="en-GB" sz="2800" dirty="0">
                <a:effectLst/>
                <a:latin typeface="Arial" panose="020B0604020202020204" pitchFamily="34" charset="0"/>
                <a:ea typeface="Arial" panose="020B0604020202020204" pitchFamily="34" charset="0"/>
                <a:cs typeface="Arial" panose="020B0604020202020204" pitchFamily="34" charset="0"/>
              </a:rPr>
              <a:t> cookies?</a:t>
            </a:r>
            <a:endParaRPr lang="en-GB" sz="2800" dirty="0">
              <a:latin typeface="Arial" panose="020B0604020202020204" pitchFamily="34" charset="0"/>
              <a:cs typeface="Arial" panose="020B0604020202020204" pitchFamily="34" charset="0"/>
            </a:endParaRPr>
          </a:p>
        </p:txBody>
      </p:sp>
      <p:sp>
        <p:nvSpPr>
          <p:cNvPr id="10" name="Isosceles Triangle 9">
            <a:extLst>
              <a:ext uri="{FF2B5EF4-FFF2-40B4-BE49-F238E27FC236}">
                <a16:creationId xmlns:a16="http://schemas.microsoft.com/office/drawing/2014/main" id="{2BD335FD-4DC1-3818-DC91-38B0891F00EF}"/>
              </a:ext>
              <a:ext uri="{C183D7F6-B498-43B3-948B-1728B52AA6E4}">
                <adec:decorative xmlns:adec="http://schemas.microsoft.com/office/drawing/2017/decorative" val="1"/>
              </a:ext>
            </a:extLst>
          </p:cNvPr>
          <p:cNvSpPr/>
          <p:nvPr/>
        </p:nvSpPr>
        <p:spPr>
          <a:xfrm flipV="1">
            <a:off x="-3816" y="-11373"/>
            <a:ext cx="2295753" cy="2078377"/>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TextBox 11">
            <a:extLst>
              <a:ext uri="{FF2B5EF4-FFF2-40B4-BE49-F238E27FC236}">
                <a16:creationId xmlns:a16="http://schemas.microsoft.com/office/drawing/2014/main" id="{C621B7AE-F367-764F-E1AF-4886A3662E5B}"/>
              </a:ext>
            </a:extLst>
          </p:cNvPr>
          <p:cNvSpPr txBox="1"/>
          <p:nvPr/>
        </p:nvSpPr>
        <p:spPr>
          <a:xfrm>
            <a:off x="-51318" y="29042"/>
            <a:ext cx="2141372" cy="400110"/>
          </a:xfrm>
          <a:prstGeom prst="rect">
            <a:avLst/>
          </a:prstGeom>
          <a:noFill/>
          <a:ln>
            <a:noFill/>
          </a:ln>
          <a:effectLst/>
        </p:spPr>
        <p:txBody>
          <a:bodyPr wrap="square" lIns="91440" tIns="45720" rIns="91440" bIns="45720" rtlCol="0" anchor="t">
            <a:spAutoFit/>
          </a:bodyPr>
          <a:lstStyle/>
          <a:p>
            <a:r>
              <a:rPr lang="en-GB" sz="2000" b="1" dirty="0">
                <a:solidFill>
                  <a:schemeClr val="bg1"/>
                </a:solidFill>
                <a:latin typeface="Arial"/>
                <a:cs typeface="Arial"/>
              </a:rPr>
              <a:t>INVESTIGATE</a:t>
            </a:r>
            <a:endParaRPr lang="en-GB" b="1" dirty="0">
              <a:solidFill>
                <a:schemeClr val="bg1"/>
              </a:solidFill>
              <a:latin typeface="Arial" panose="020B0604020202020204" pitchFamily="34" charset="0"/>
              <a:cs typeface="Arial" panose="020B0604020202020204" pitchFamily="34" charset="0"/>
            </a:endParaRPr>
          </a:p>
        </p:txBody>
      </p:sp>
      <p:pic>
        <p:nvPicPr>
          <p:cNvPr id="9" name="Picture 8" descr="A stack of seven double chocolate chip cookies, with an eight leaning against the stack">
            <a:extLst>
              <a:ext uri="{FF2B5EF4-FFF2-40B4-BE49-F238E27FC236}">
                <a16:creationId xmlns:a16="http://schemas.microsoft.com/office/drawing/2014/main" id="{530AF1B3-6567-26C5-D19E-2293EC3915AD}"/>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2778184"/>
            <a:ext cx="3403905" cy="2269465"/>
          </a:xfrm>
          <a:prstGeom prst="rect">
            <a:avLst/>
          </a:prstGeom>
        </p:spPr>
      </p:pic>
    </p:spTree>
    <p:extLst>
      <p:ext uri="{BB962C8B-B14F-4D97-AF65-F5344CB8AC3E}">
        <p14:creationId xmlns:p14="http://schemas.microsoft.com/office/powerpoint/2010/main" val="35351228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1A5EAA7B92BF643A9DF7FB42895D1F6" ma:contentTypeVersion="18" ma:contentTypeDescription="Create a new document." ma:contentTypeScope="" ma:versionID="c62f68ab48f709daf7a1cf300eba7c75">
  <xsd:schema xmlns:xsd="http://www.w3.org/2001/XMLSchema" xmlns:xs="http://www.w3.org/2001/XMLSchema" xmlns:p="http://schemas.microsoft.com/office/2006/metadata/properties" xmlns:ns2="d8465555-14fc-4b2a-bc04-d86be66f091c" xmlns:ns3="24ec57ad-4400-4e6b-b0ee-7b1e20d69afc" targetNamespace="http://schemas.microsoft.com/office/2006/metadata/properties" ma:root="true" ma:fieldsID="de1bd6db52eb86d31f395a493fb595d2" ns2:_="" ns3:_="">
    <xsd:import namespace="d8465555-14fc-4b2a-bc04-d86be66f091c"/>
    <xsd:import namespace="24ec57ad-4400-4e6b-b0ee-7b1e20d69af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465555-14fc-4b2a-bc04-d86be66f09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4ec57ad-4400-4e6b-b0ee-7b1e20d69af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d742d19-9655-4749-864c-21a7180a672d}" ma:internalName="TaxCatchAll" ma:showField="CatchAllData" ma:web="24ec57ad-4400-4e6b-b0ee-7b1e20d69af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24ec57ad-4400-4e6b-b0ee-7b1e20d69afc" xsi:nil="true"/>
    <lcf76f155ced4ddcb4097134ff3c332f xmlns="d8465555-14fc-4b2a-bc04-d86be66f091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5750DE2-DA89-48CE-9F79-28D425E37724}">
  <ds:schemaRefs>
    <ds:schemaRef ds:uri="http://schemas.microsoft.com/sharepoint/v3/contenttype/forms"/>
  </ds:schemaRefs>
</ds:datastoreItem>
</file>

<file path=customXml/itemProps2.xml><?xml version="1.0" encoding="utf-8"?>
<ds:datastoreItem xmlns:ds="http://schemas.openxmlformats.org/officeDocument/2006/customXml" ds:itemID="{771E215C-1B7F-4325-9928-D0FD3BB6AD8B}"/>
</file>

<file path=customXml/itemProps3.xml><?xml version="1.0" encoding="utf-8"?>
<ds:datastoreItem xmlns:ds="http://schemas.openxmlformats.org/officeDocument/2006/customXml" ds:itemID="{F054519A-5C88-4765-8DF4-097EB505FC69}">
  <ds:schemaRefs>
    <ds:schemaRef ds:uri="http://schemas.microsoft.com/office/2006/metadata/properties"/>
    <ds:schemaRef ds:uri="http://purl.org/dc/dcmitype/"/>
    <ds:schemaRef ds:uri="http://schemas.microsoft.com/office/2006/documentManagement/types"/>
    <ds:schemaRef ds:uri="http://purl.org/dc/elements/1.1/"/>
    <ds:schemaRef ds:uri="http://schemas.openxmlformats.org/package/2006/metadata/core-properties"/>
    <ds:schemaRef ds:uri="http://www.w3.org/XML/1998/namespace"/>
    <ds:schemaRef ds:uri="http://purl.org/dc/terms/"/>
    <ds:schemaRef ds:uri="http://schemas.microsoft.com/office/infopath/2007/PartnerControls"/>
    <ds:schemaRef ds:uri="c5cf19a6-e467-491d-9af0-5a70f09a6a41"/>
    <ds:schemaRef ds:uri="a943fffa-545b-4eca-b17d-5f9a138dda08"/>
  </ds:schemaRefs>
</ds:datastoreItem>
</file>

<file path=docProps/app.xml><?xml version="1.0" encoding="utf-8"?>
<Properties xmlns="http://schemas.openxmlformats.org/officeDocument/2006/extended-properties" xmlns:vt="http://schemas.openxmlformats.org/officeDocument/2006/docPropsVTypes">
  <TotalTime>4245</TotalTime>
  <Words>3327</Words>
  <Application>Microsoft Macintosh PowerPoint</Application>
  <PresentationFormat>Widescreen</PresentationFormat>
  <Paragraphs>726</Paragraphs>
  <Slides>27</Slides>
  <Notes>26</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27</vt:i4>
      </vt:variant>
    </vt:vector>
  </HeadingPairs>
  <TitlesOfParts>
    <vt:vector size="35" baseType="lpstr">
      <vt:lpstr>Arial</vt:lpstr>
      <vt:lpstr>Calibri</vt:lpstr>
      <vt:lpstr>Calibri Light</vt:lpstr>
      <vt:lpstr>Noto Sans Symbols</vt:lpstr>
      <vt:lpstr>Office Theme</vt:lpstr>
      <vt:lpstr>Custom Design</vt:lpstr>
      <vt:lpstr>1_Custom Design</vt:lpstr>
      <vt:lpstr>1_Office Theme</vt:lpstr>
      <vt:lpstr> Lesson 3:  Direct proportion  </vt:lpstr>
      <vt:lpstr>INTRODUCTION</vt:lpstr>
      <vt:lpstr>INTRODUCTION</vt:lpstr>
      <vt:lpstr>Direct proportion</vt:lpstr>
      <vt:lpstr>Investigating Recipes</vt:lpstr>
      <vt:lpstr>Investigating Recipes</vt:lpstr>
      <vt:lpstr>Investigating Recipes</vt:lpstr>
      <vt:lpstr>Investigating Recipes</vt:lpstr>
      <vt:lpstr>Investigating Recipes</vt:lpstr>
      <vt:lpstr>Investigating Recipes</vt:lpstr>
      <vt:lpstr>EXPLORE 2 </vt:lpstr>
      <vt:lpstr>Answers</vt:lpstr>
      <vt:lpstr>True or false?</vt:lpstr>
      <vt:lpstr>True or false?</vt:lpstr>
      <vt:lpstr>True or false?</vt:lpstr>
      <vt:lpstr>True or false?</vt:lpstr>
      <vt:lpstr>Clarifying misconceptions</vt:lpstr>
      <vt:lpstr>Spot the error</vt:lpstr>
      <vt:lpstr>Spot the error</vt:lpstr>
      <vt:lpstr>Practice questions</vt:lpstr>
      <vt:lpstr>Practice questions</vt:lpstr>
      <vt:lpstr>PRACTICE</vt:lpstr>
      <vt:lpstr>PRACTICE</vt:lpstr>
      <vt:lpstr>REVIEW</vt:lpstr>
      <vt:lpstr>REVIEW</vt:lpstr>
      <vt:lpstr>Lesson review:  3 Direct proportion </vt:lpstr>
      <vt:lpstr>Lesson 3:  Credits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Centres for Excellence Mastery Lesson Slides</dc:title>
  <dc:subject/>
  <dc:creator>Pearson</dc:creator>
  <cp:keywords/>
  <dc:description/>
  <cp:lastModifiedBy>Steve Pardoe</cp:lastModifiedBy>
  <cp:revision>54</cp:revision>
  <dcterms:created xsi:type="dcterms:W3CDTF">2019-07-11T15:46:02Z</dcterms:created>
  <dcterms:modified xsi:type="dcterms:W3CDTF">2023-03-22T05:25:54Z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0x010100E1A5EAA7B92BF643A9DF7FB42895D1F6</vt:lpwstr>
  </property>
  <property fmtid="{D5CDD505-2E9C-101B-9397-08002B2CF9AE}" pid="3" name="MediaServiceImageTags">
    <vt:lpwstr/>
  </property>
</Properties>
</file>