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39"/>
  </p:notesMasterIdLst>
  <p:sldIdLst>
    <p:sldId id="327" r:id="rId8"/>
    <p:sldId id="328" r:id="rId9"/>
    <p:sldId id="329" r:id="rId10"/>
    <p:sldId id="331" r:id="rId11"/>
    <p:sldId id="330" r:id="rId12"/>
    <p:sldId id="332" r:id="rId13"/>
    <p:sldId id="334" r:id="rId14"/>
    <p:sldId id="341" r:id="rId15"/>
    <p:sldId id="348" r:id="rId16"/>
    <p:sldId id="350" r:id="rId17"/>
    <p:sldId id="365" r:id="rId18"/>
    <p:sldId id="385" r:id="rId19"/>
    <p:sldId id="386" r:id="rId20"/>
    <p:sldId id="360" r:id="rId21"/>
    <p:sldId id="361" r:id="rId22"/>
    <p:sldId id="355" r:id="rId23"/>
    <p:sldId id="372" r:id="rId24"/>
    <p:sldId id="373" r:id="rId25"/>
    <p:sldId id="374" r:id="rId26"/>
    <p:sldId id="375" r:id="rId27"/>
    <p:sldId id="376" r:id="rId28"/>
    <p:sldId id="377" r:id="rId29"/>
    <p:sldId id="269" r:id="rId30"/>
    <p:sldId id="358" r:id="rId31"/>
    <p:sldId id="378" r:id="rId32"/>
    <p:sldId id="379" r:id="rId33"/>
    <p:sldId id="380" r:id="rId34"/>
    <p:sldId id="381" r:id="rId35"/>
    <p:sldId id="382" r:id="rId36"/>
    <p:sldId id="270" r:id="rId37"/>
    <p:sldId id="32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CE21D-A44F-DFDE-2216-6A83308448DE}" name="PR" initials="WRG" userId="PR" providerId="None"/>
  <p188:author id="{DB168830-51D4-4CC1-7858-D21AD9F13162}" name="Sarah Stafford" initials="SS" userId="Sarah Stafford" providerId="None"/>
  <p188:author id="{DEDC1C44-8BBF-B382-5329-523553A782EE}" name="Jan Schubert" initials="JS" userId="Jan Schubert" providerId="None"/>
  <p188:author id="{13731D61-6EEF-166B-55A1-BE9FB9519EDD}" name="Tingting Han (Staff)" initials="TH(" userId="S::t.han@bbk.ac.uk::9e8bedea-f974-4041-a7f3-2d91e0e4dcb7" providerId="AD"/>
  <p188:author id="{6EAC9880-9F95-82CD-7BDE-5A307FA106F4}" name="Sarah" initials="S" userId="Sarah" providerId="None"/>
  <p188:author id="{A3B5DB84-950D-7B36-4E01-DE48024E119B}" name="Olesya Gilmutdinova" initials="OG" userId="S::olesya@newgenpublishing.co.uk::0ad0dfd8-c78a-45b1-8302-82c733b1cefb" providerId="AD"/>
  <p188:author id="{2BCBF286-F53E-EE91-8295-F8C133533240}" name="Stephanie Bentley" initials="SB" userId="2fb974b8e90647fd" providerId="Windows Live"/>
  <p188:author id="{6C085DBD-E017-59BB-A493-C212501941EA}" name="Elizabeth Parker" initials="EP" userId="S::elizabeth.parker@newgenpublishing.co.uk::48ed7c66-aa06-4dbb-a923-e20f8fac58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llett, Clare" initials="CC" lastIdx="18" clrIdx="0">
    <p:extLst>
      <p:ext uri="{19B8F6BF-5375-455C-9EA6-DF929625EA0E}">
        <p15:presenceInfo xmlns:p15="http://schemas.microsoft.com/office/powerpoint/2012/main" userId="S::Clare.Collett@Pearson.com::a376c1f8-5148-4d55-9c90-6113c98c8476" providerId="AD"/>
      </p:ext>
    </p:extLst>
  </p:cmAuthor>
  <p:cmAuthor id="2" name="Veronica Wastell" initials="VW" lastIdx="3" clrIdx="1">
    <p:extLst>
      <p:ext uri="{19B8F6BF-5375-455C-9EA6-DF929625EA0E}">
        <p15:presenceInfo xmlns:p15="http://schemas.microsoft.com/office/powerpoint/2012/main" userId="Veronica Wastell" providerId="None"/>
      </p:ext>
    </p:extLst>
  </p:cmAuthor>
  <p:cmAuthor id="3" name="Marie Joubert" initials="MJ" lastIdx="6" clrIdx="2">
    <p:extLst>
      <p:ext uri="{19B8F6BF-5375-455C-9EA6-DF929625EA0E}">
        <p15:presenceInfo xmlns:p15="http://schemas.microsoft.com/office/powerpoint/2012/main" userId="S::marie.joubert1@nottingham.ac.uk::8784a254-284d-4fcc-ace7-66743a4258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8D9"/>
    <a:srgbClr val="BE0064"/>
    <a:srgbClr val="0071F8"/>
    <a:srgbClr val="9BC8FF"/>
    <a:srgbClr val="008FC9"/>
    <a:srgbClr val="DD3D4C"/>
    <a:srgbClr val="F9D09E"/>
    <a:srgbClr val="C96035"/>
    <a:srgbClr val="DDB17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85" autoAdjust="0"/>
    <p:restoredTop sz="73009" autoAdjust="0"/>
  </p:normalViewPr>
  <p:slideViewPr>
    <p:cSldViewPr snapToGrid="0">
      <p:cViewPr varScale="1">
        <p:scale>
          <a:sx n="48" d="100"/>
          <a:sy n="48" d="100"/>
        </p:scale>
        <p:origin x="3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5C08C-1EE7-2E4B-BEDD-2CD36E772CA0}" type="datetimeFigureOut">
              <a:rPr lang="en-US" smtClean="0"/>
              <a:t>4/13/2023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292A9-7A47-3844-B146-D6E152DCFCB4}" type="slidenum">
              <a:rPr lang="en-US" smtClean="0"/>
              <a:t>‹#›</a:t>
            </a:fld>
            <a:endParaRPr lang="en-US" dirty="0"/>
          </a:p>
        </p:txBody>
      </p:sp>
    </p:spTree>
    <p:extLst>
      <p:ext uri="{BB962C8B-B14F-4D97-AF65-F5344CB8AC3E}">
        <p14:creationId xmlns:p14="http://schemas.microsoft.com/office/powerpoint/2010/main" val="391170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Tutor guidance</a:t>
            </a:r>
            <a:r>
              <a:rPr lang="en-GB" dirty="0"/>
              <a:t> </a:t>
            </a:r>
            <a:r>
              <a:rPr lang="en-GB" sz="1200" kern="1200" dirty="0">
                <a:solidFill>
                  <a:schemeClr val="tx1"/>
                </a:solidFill>
                <a:effectLst/>
                <a:latin typeface="+mn-lt"/>
                <a:ea typeface="+mn-ea"/>
                <a:cs typeface="+mn-cs"/>
              </a:rPr>
              <a:t>for lesson introduction:</a:t>
            </a:r>
            <a:r>
              <a:rPr lang="en-GB" dirty="0"/>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Ask a confident/fluent learner to read the lesson objectives to the group.</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Reiterate and clarify learning objectives.</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dirty="0"/>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p>
          <a:p>
            <a:endParaRPr lang="en-GB" b="1" dirty="0"/>
          </a:p>
          <a:p>
            <a:r>
              <a:rPr lang="en-GB" dirty="0"/>
              <a:t>Use chocolate cookie recipe (unless not explored already with learner examples) to ask learners to find recipe for 15 chocolate cookies. </a:t>
            </a:r>
          </a:p>
          <a:p>
            <a:r>
              <a:rPr lang="en-GB" dirty="0"/>
              <a:t>Explore  12 + 6 method (slide 7 – slide 23).</a:t>
            </a:r>
          </a:p>
          <a:p>
            <a:r>
              <a:rPr lang="en-GB" dirty="0"/>
              <a:t>Use learner feedback to explore any other methods learners can think of (unitary method, multiplicative method e.g., 18/12 = 1.5, vertical multiplier(s)). Ask learners whether they have used a different approach to that used above when solving proportion problems. How has their thinking changed? What have they learned about multiplicative structure?</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10</a:t>
            </a:fld>
            <a:endParaRPr lang="en-US" dirty="0"/>
          </a:p>
        </p:txBody>
      </p:sp>
    </p:spTree>
    <p:extLst>
      <p:ext uri="{BB962C8B-B14F-4D97-AF65-F5344CB8AC3E}">
        <p14:creationId xmlns:p14="http://schemas.microsoft.com/office/powerpoint/2010/main" val="3746522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Tutor guidance: </a:t>
            </a:r>
            <a:endParaRPr lang="en-GB"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GB" kern="1200" dirty="0">
                <a:solidFill>
                  <a:schemeClr val="tx1"/>
                </a:solidFill>
                <a:effectLst/>
                <a:latin typeface="Arial" panose="020B0604020202020204" pitchFamily="34" charset="0"/>
                <a:cs typeface="Arial" panose="020B0604020202020204" pitchFamily="34" charset="0"/>
              </a:rPr>
              <a:t>Ask learners to work in pairs and </a:t>
            </a:r>
            <a:r>
              <a:rPr lang="en-GB" dirty="0">
                <a:latin typeface="Arial" panose="020B0604020202020204" pitchFamily="34" charset="0"/>
                <a:cs typeface="Arial" panose="020B0604020202020204" pitchFamily="34" charset="0"/>
              </a:rPr>
              <a:t>give</a:t>
            </a:r>
            <a:r>
              <a:rPr lang="en-GB" kern="1200" dirty="0">
                <a:solidFill>
                  <a:schemeClr val="tx1"/>
                </a:solidFill>
                <a:effectLst/>
                <a:latin typeface="Arial" panose="020B0604020202020204" pitchFamily="34" charset="0"/>
                <a:cs typeface="Arial" panose="020B0604020202020204" pitchFamily="34" charset="0"/>
              </a:rPr>
              <a:t> each pair a copy of ‘Explore 2’ handout. It is important that learners answer the questions in order, because they have been carefully designed to guide them to complete the table in a way that explores different relationships in a sequential way. Ask them not to be tempted just to fill in the table.</a:t>
            </a:r>
            <a:endParaRPr lang="en-US" dirty="0">
              <a:latin typeface="Arial" panose="020B0604020202020204" pitchFamily="34" charset="0"/>
              <a:cs typeface="Arial" panose="020B0604020202020204" pitchFamily="34" charset="0"/>
            </a:endParaRPr>
          </a:p>
          <a:p>
            <a:pPr marL="285750" indent="-285750">
              <a:buFont typeface="Arial"/>
              <a:buChar char="•"/>
            </a:pPr>
            <a:r>
              <a:rPr lang="en-GB" kern="1200" dirty="0">
                <a:solidFill>
                  <a:schemeClr val="tx1"/>
                </a:solidFill>
                <a:effectLst/>
                <a:latin typeface="Arial" panose="020B0604020202020204" pitchFamily="34" charset="0"/>
                <a:cs typeface="Arial" panose="020B0604020202020204" pitchFamily="34" charset="0"/>
              </a:rPr>
              <a:t>Make sure that learners explain their approach to their partner, working together to agree on a solution and to develop their own understanding. If you notice that one learner is answering all the questions, or that they are not working collaboratively, ask a learner to explain a question that has been answered by their partner.</a:t>
            </a:r>
            <a:endParaRPr lang="en-US" dirty="0">
              <a:latin typeface="Arial" panose="020B0604020202020204" pitchFamily="34" charset="0"/>
              <a:cs typeface="Arial" panose="020B0604020202020204" pitchFamily="34" charset="0"/>
            </a:endParaRPr>
          </a:p>
          <a:p>
            <a:pPr marL="285750" indent="-285750">
              <a:buFont typeface="Arial"/>
              <a:buChar char="•"/>
            </a:pPr>
            <a:r>
              <a:rPr lang="en-GB" kern="1200" dirty="0">
                <a:solidFill>
                  <a:schemeClr val="tx1"/>
                </a:solidFill>
                <a:effectLst/>
                <a:latin typeface="Arial" panose="020B0604020202020204" pitchFamily="34" charset="0"/>
                <a:cs typeface="Arial" panose="020B0604020202020204" pitchFamily="34" charset="0"/>
              </a:rPr>
              <a:t>Observe learners as they complete this task but do not intervene unless necessary. As learners work on the task, notice how they illustrate their strategy. As you observe them, identify those with different approaches. You can call on them to explain their thinking in the next part of the lesson.</a:t>
            </a:r>
            <a:r>
              <a:rPr lang="en-GB" dirty="0">
                <a:latin typeface="Arial" panose="020B0604020202020204" pitchFamily="34" charset="0"/>
                <a:cs typeface="Arial" panose="020B0604020202020204" pitchFamily="34" charset="0"/>
              </a:rPr>
              <a:t> </a:t>
            </a:r>
            <a:endParaRPr lang="en-US" kern="1200" dirty="0">
              <a:solidFill>
                <a:schemeClr val="tx1"/>
              </a:solidFill>
              <a:effectLst/>
              <a:latin typeface="Arial" panose="020B0604020202020204" pitchFamily="34" charset="0"/>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292A9-7A47-3844-B146-D6E152DCFC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9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questions 1 and 2, and how they used ratio tables.</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154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questions 3 and 4, and how they used ratio tables.</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cs typeface="Calibri"/>
            </a:endParaRPr>
          </a:p>
          <a:p>
            <a:endParaRPr lang="en-US" dirty="0">
              <a:cs typeface="Calibri"/>
            </a:endParaRPr>
          </a:p>
          <a:p>
            <a:pPr marL="171450" indent="-171450">
              <a:buFont typeface="Arial"/>
              <a:buChar char="•"/>
            </a:pPr>
            <a:r>
              <a:rPr lang="en-US" dirty="0">
                <a:cs typeface="Calibri"/>
              </a:rPr>
              <a:t>Learners explore the multiplicative relationship between columns and rows to decide whether the graphic shown for calculating direct proportion is true or false in each instance.</a:t>
            </a:r>
          </a:p>
          <a:p>
            <a:pPr marL="171450" indent="-171450">
              <a:buFont typeface="Arial"/>
              <a:buChar char="•"/>
            </a:pPr>
            <a:r>
              <a:rPr lang="en-US" dirty="0">
                <a:cs typeface="Calibri"/>
              </a:rPr>
              <a:t>Open discussion to highlight this common misconception - that learners calculate differences between adjacent columns and/or rows by using addition and/or multiplication.</a:t>
            </a: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14</a:t>
            </a:fld>
            <a:endParaRPr lang="en-US" dirty="0"/>
          </a:p>
        </p:txBody>
      </p:sp>
    </p:spTree>
    <p:extLst>
      <p:ext uri="{BB962C8B-B14F-4D97-AF65-F5344CB8AC3E}">
        <p14:creationId xmlns:p14="http://schemas.microsoft.com/office/powerpoint/2010/main" val="10110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endParaRPr lang="en-US" dirty="0"/>
          </a:p>
          <a:p>
            <a:endParaRPr lang="en-US" dirty="0">
              <a:cs typeface="Calibri"/>
            </a:endParaRPr>
          </a:p>
          <a:p>
            <a:r>
              <a:rPr lang="en-US" dirty="0">
                <a:cs typeface="Calibri"/>
              </a:rPr>
              <a:t>Allow learners to explore the multiplicative relationship between these columns and rows to decide whether the graphic shown is a true or a false representation for calculating direct proportion.</a:t>
            </a:r>
          </a:p>
        </p:txBody>
      </p:sp>
      <p:sp>
        <p:nvSpPr>
          <p:cNvPr id="4" name="Slide Number Placeholder 3"/>
          <p:cNvSpPr>
            <a:spLocks noGrp="1"/>
          </p:cNvSpPr>
          <p:nvPr>
            <p:ph type="sldNum" sz="quarter" idx="10"/>
          </p:nvPr>
        </p:nvSpPr>
        <p:spPr/>
        <p:txBody>
          <a:bodyPr/>
          <a:lstStyle/>
          <a:p>
            <a:fld id="{C30292A9-7A47-3844-B146-D6E152DCFCB4}" type="slidenum">
              <a:rPr lang="en-US" smtClean="0"/>
              <a:t>15</a:t>
            </a:fld>
            <a:endParaRPr lang="en-US" dirty="0"/>
          </a:p>
        </p:txBody>
      </p:sp>
    </p:spTree>
    <p:extLst>
      <p:ext uri="{BB962C8B-B14F-4D97-AF65-F5344CB8AC3E}">
        <p14:creationId xmlns:p14="http://schemas.microsoft.com/office/powerpoint/2010/main" val="253785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Tutor guidance: </a:t>
            </a:r>
          </a:p>
          <a:p>
            <a:endParaRPr lang="en-US" dirty="0"/>
          </a:p>
          <a:p>
            <a:r>
              <a:rPr lang="en-US" dirty="0"/>
              <a:t>Allow learners time to explore the multiplicative relationship between columns and rows to decide whether this statement is true or false in all instances.</a:t>
            </a:r>
          </a:p>
        </p:txBody>
      </p:sp>
      <p:sp>
        <p:nvSpPr>
          <p:cNvPr id="4" name="Slide Number Placeholder 3"/>
          <p:cNvSpPr>
            <a:spLocks noGrp="1"/>
          </p:cNvSpPr>
          <p:nvPr>
            <p:ph type="sldNum" sz="quarter" idx="10"/>
          </p:nvPr>
        </p:nvSpPr>
        <p:spPr/>
        <p:txBody>
          <a:bodyPr/>
          <a:lstStyle/>
          <a:p>
            <a:fld id="{C30292A9-7A47-3844-B146-D6E152DCFCB4}" type="slidenum">
              <a:rPr lang="en-US" smtClean="0"/>
              <a:t>16</a:t>
            </a:fld>
            <a:endParaRPr lang="en-US" dirty="0"/>
          </a:p>
        </p:txBody>
      </p:sp>
    </p:spTree>
    <p:extLst>
      <p:ext uri="{BB962C8B-B14F-4D97-AF65-F5344CB8AC3E}">
        <p14:creationId xmlns:p14="http://schemas.microsoft.com/office/powerpoint/2010/main" val="102848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pPr marL="171450" indent="-171450">
              <a:buFont typeface="Arial" panose="020B0604020202020204" pitchFamily="34" charset="0"/>
              <a:buChar char="•"/>
            </a:pPr>
            <a:r>
              <a:rPr lang="en-GB" dirty="0"/>
              <a:t>Up to this point, the focus has been on solving relatively straightforward proportion problems, which don’t require the use of a calculator.  These questions are usually suitable for using a ratio table.</a:t>
            </a:r>
          </a:p>
          <a:p>
            <a:pPr marL="171450" indent="-171450">
              <a:buFont typeface="Arial" panose="020B0604020202020204" pitchFamily="34" charset="0"/>
              <a:buChar char="•"/>
            </a:pPr>
            <a:r>
              <a:rPr lang="en-GB" dirty="0"/>
              <a:t>The next section looks at calculator questions, where the use of ratio tables can be limited and inefficient. The double number line (DNL) is introduced as a more appropriate model for solving such problems.</a:t>
            </a:r>
          </a:p>
          <a:p>
            <a:pPr marL="171450" indent="-171450">
              <a:buFont typeface="Arial" panose="020B0604020202020204" pitchFamily="34" charset="0"/>
              <a:buChar char="•"/>
            </a:pPr>
            <a:r>
              <a:rPr lang="en-GB" dirty="0"/>
              <a:t>Talk through this question, then allow learners to discuss in pairs how they would solve it. Take feedback on methods used and address any misconceptions that arise. Did anyone try using a ratio table? Was it effective? Why not?</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090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Tutor guidance:</a:t>
            </a:r>
          </a:p>
          <a:p>
            <a:endParaRPr lang="en-GB" b="1" dirty="0"/>
          </a:p>
          <a:p>
            <a:pPr marL="171450" indent="-171450">
              <a:buFont typeface="Arial" panose="020B0604020202020204" pitchFamily="34" charset="0"/>
              <a:buChar char="•"/>
            </a:pPr>
            <a:r>
              <a:rPr lang="en-GB" b="0" dirty="0"/>
              <a:t>Use this animated slide to model the use of a DNL to answer the question.</a:t>
            </a:r>
          </a:p>
          <a:p>
            <a:pPr marL="171450" indent="-171450">
              <a:buFont typeface="Arial" panose="020B0604020202020204" pitchFamily="34" charset="0"/>
              <a:buChar char="•"/>
            </a:pPr>
            <a:r>
              <a:rPr lang="en-GB" b="0" dirty="0"/>
              <a:t>Start by highlighting the relationship between the number of packets and the amount of cocoa – would they expect this to be proportional?  If you doubled the number of packets, would you double the amount of cocoa needed?</a:t>
            </a:r>
          </a:p>
          <a:p>
            <a:pPr marL="171450" indent="-171450">
              <a:buFont typeface="Arial" panose="020B0604020202020204" pitchFamily="34" charset="0"/>
              <a:buChar char="•"/>
            </a:pPr>
            <a:r>
              <a:rPr lang="en-GB" b="0" dirty="0"/>
              <a:t>Ask how 416 relates to 26, and highlight that if you divide 416 by 26 you get 16. Or if you divide 416 by 16 you get 26. In other words 416 is 16 times 26.</a:t>
            </a:r>
          </a:p>
          <a:p>
            <a:pPr marL="171450" indent="-171450">
              <a:buFont typeface="Arial" panose="020B0604020202020204" pitchFamily="34" charset="0"/>
              <a:buChar char="•"/>
            </a:pPr>
            <a:r>
              <a:rPr lang="en-GB" b="0" dirty="0"/>
              <a:t>Because it is proportional, the same relationship applies between the 1020 cookies produced and the amount of cocoa used – so 1020 divided by 16 = 63.75. So 63.75 kg of cocoa will be needed.</a:t>
            </a:r>
          </a:p>
          <a:p>
            <a:pPr marL="171450" indent="-171450">
              <a:buFont typeface="Arial" panose="020B0604020202020204" pitchFamily="34" charset="0"/>
              <a:buChar char="•"/>
            </a:pPr>
            <a:r>
              <a:rPr lang="en-GB" b="0" dirty="0"/>
              <a:t>The answer can be checked by multiplying along the number line: 1020 divided by 416 = 2.45. In other words 2.45 times more cookies are to be made next week compared to last.</a:t>
            </a:r>
          </a:p>
          <a:p>
            <a:pPr marL="171450" indent="-171450">
              <a:buFont typeface="Arial" panose="020B0604020202020204" pitchFamily="34" charset="0"/>
              <a:buChar char="•"/>
            </a:pPr>
            <a:r>
              <a:rPr lang="en-GB" b="0" dirty="0"/>
              <a:t>So, 2.45 times as much cocoa will be required.  26 × 2.45 = 63.7 kg (note there may be some error here due to rounding).</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53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Tutor guidance: </a:t>
            </a:r>
            <a:endParaRPr lang="en-GB" dirty="0"/>
          </a:p>
          <a:p>
            <a:endParaRPr lang="en-GB" b="1" dirty="0">
              <a:cs typeface="Calibri"/>
            </a:endParaRPr>
          </a:p>
          <a:p>
            <a:endParaRPr lang="en-GB" dirty="0"/>
          </a:p>
          <a:p>
            <a:pPr marL="285750" indent="-285750">
              <a:buFont typeface="Arial"/>
              <a:buChar char="•"/>
            </a:pPr>
            <a:r>
              <a:rPr lang="en-GB" sz="1200" kern="1200" dirty="0">
                <a:solidFill>
                  <a:schemeClr val="tx1"/>
                </a:solidFill>
                <a:effectLst/>
                <a:latin typeface="+mn-lt"/>
                <a:ea typeface="+mn-ea"/>
                <a:cs typeface="+mn-cs"/>
              </a:rPr>
              <a:t>Ask learners to work in pairs and </a:t>
            </a:r>
            <a:r>
              <a:rPr lang="en-GB" dirty="0"/>
              <a:t>give</a:t>
            </a:r>
            <a:r>
              <a:rPr lang="en-GB" sz="1200" kern="1200" dirty="0">
                <a:solidFill>
                  <a:schemeClr val="tx1"/>
                </a:solidFill>
                <a:effectLst/>
                <a:latin typeface="+mn-lt"/>
                <a:ea typeface="+mn-ea"/>
                <a:cs typeface="+mn-cs"/>
              </a:rPr>
              <a:t> each pair a copy of the </a:t>
            </a:r>
            <a:r>
              <a:rPr lang="en-GB" dirty="0"/>
              <a:t>‘Explore 4’</a:t>
            </a:r>
            <a:r>
              <a:rPr lang="en-GB" sz="1200" kern="1200" dirty="0">
                <a:solidFill>
                  <a:schemeClr val="tx1"/>
                </a:solidFill>
                <a:effectLst/>
                <a:latin typeface="+mn-lt"/>
                <a:ea typeface="+mn-ea"/>
                <a:cs typeface="+mn-cs"/>
              </a:rPr>
              <a:t> handout. It is important that learners answer the questions in order because they have been carefully designed to guide them to complete questions in a way that explores different relationships in a sequential way.</a:t>
            </a:r>
            <a:endParaRPr lang="en-US" dirty="0">
              <a:cs typeface="Calibri"/>
            </a:endParaRPr>
          </a:p>
          <a:p>
            <a:pPr marL="285750" indent="-285750">
              <a:buFont typeface="Arial"/>
              <a:buChar char="•"/>
            </a:pPr>
            <a:r>
              <a:rPr lang="en-GB" sz="1200" kern="1200" dirty="0">
                <a:solidFill>
                  <a:schemeClr val="tx1"/>
                </a:solidFill>
                <a:effectLst/>
                <a:latin typeface="+mn-lt"/>
                <a:ea typeface="+mn-ea"/>
                <a:cs typeface="+mn-cs"/>
              </a:rPr>
              <a:t>Make sure that learners explain their approach to their partner, working together to agree a solution and develop their own understanding. If you notice that one learner is answering all the questions, or they are not working collaboratively, ask a learner to explain a question that has been answered by their partner.</a:t>
            </a:r>
            <a:endParaRPr lang="en-US" dirty="0"/>
          </a:p>
          <a:p>
            <a:pPr marL="285750" indent="-285750">
              <a:buFont typeface="Arial"/>
              <a:buChar char="•"/>
            </a:pPr>
            <a:r>
              <a:rPr lang="en-GB" sz="1200" kern="1200" dirty="0">
                <a:solidFill>
                  <a:schemeClr val="tx1"/>
                </a:solidFill>
                <a:effectLst/>
                <a:latin typeface="+mn-lt"/>
                <a:ea typeface="+mn-ea"/>
                <a:cs typeface="+mn-cs"/>
              </a:rPr>
              <a:t>Observe learners as they complete this task but do not intervene unless necessary. As learners work on the task, notice how they illustrate their strategy. As you observe them, identify those with different approaches whom you can call on to explain in the next part of the lesson.</a:t>
            </a:r>
            <a:r>
              <a:rPr lang="en-GB" dirty="0"/>
              <a:t> </a:t>
            </a:r>
            <a:endParaRPr lang="en-US" sz="1200" kern="1200" dirty="0">
              <a:solidFill>
                <a:schemeClr val="tx1"/>
              </a:solidFill>
              <a:effectLst/>
              <a:latin typeface="+mn-lt"/>
              <a:cs typeface="Calibri"/>
            </a:endParaRP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41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Tutor guidance: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Present information for individual and/or small group work.</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Encourage learners</a:t>
            </a:r>
            <a:r>
              <a:rPr lang="en-GB" sz="1200" kern="1200" dirty="0">
                <a:solidFill>
                  <a:schemeClr val="tx1"/>
                </a:solidFill>
                <a:effectLst/>
                <a:latin typeface="+mn-lt"/>
                <a:ea typeface="+mn-ea"/>
                <a:cs typeface="+mn-cs"/>
              </a:rPr>
              <a:t> </a:t>
            </a:r>
            <a:r>
              <a:rPr lang="en-GB" dirty="0"/>
              <a:t>to </a:t>
            </a:r>
            <a:r>
              <a:rPr lang="en-GB" sz="1200" kern="1200" dirty="0">
                <a:solidFill>
                  <a:schemeClr val="tx1"/>
                </a:solidFill>
                <a:effectLst/>
                <a:latin typeface="+mn-lt"/>
                <a:ea typeface="+mn-ea"/>
                <a:cs typeface="+mn-cs"/>
              </a:rPr>
              <a:t>discuss</a:t>
            </a:r>
            <a:r>
              <a:rPr lang="en-GB" dirty="0"/>
              <a:t> and share</a:t>
            </a:r>
            <a:r>
              <a:rPr lang="en-GB" sz="1200" kern="1200" dirty="0">
                <a:solidFill>
                  <a:schemeClr val="tx1"/>
                </a:solidFill>
                <a:effectLst/>
                <a:latin typeface="+mn-lt"/>
                <a:ea typeface="+mn-ea"/>
                <a:cs typeface="+mn-cs"/>
              </a:rPr>
              <a:t> ideas </a:t>
            </a:r>
            <a:r>
              <a:rPr lang="en-GB" dirty="0"/>
              <a:t>in their groups, agree on</a:t>
            </a:r>
            <a:r>
              <a:rPr lang="en-GB" sz="1200" kern="1200" dirty="0">
                <a:solidFill>
                  <a:schemeClr val="tx1"/>
                </a:solidFill>
                <a:effectLst/>
                <a:latin typeface="+mn-lt"/>
                <a:ea typeface="+mn-ea"/>
                <a:cs typeface="+mn-cs"/>
              </a:rPr>
              <a:t> </a:t>
            </a:r>
            <a:r>
              <a:rPr lang="en-GB" dirty="0"/>
              <a:t>a y</a:t>
            </a:r>
            <a:r>
              <a:rPr lang="en-GB" sz="1200" kern="1200" dirty="0">
                <a:solidFill>
                  <a:schemeClr val="tx1"/>
                </a:solidFill>
                <a:effectLst/>
                <a:latin typeface="+mn-lt"/>
                <a:ea typeface="+mn-ea"/>
                <a:cs typeface="+mn-cs"/>
              </a:rPr>
              <a:t>-axis label </a:t>
            </a:r>
            <a:r>
              <a:rPr lang="en-GB" dirty="0"/>
              <a:t>and </a:t>
            </a:r>
            <a:r>
              <a:rPr lang="en-GB" sz="1200" kern="1200" dirty="0">
                <a:solidFill>
                  <a:schemeClr val="tx1"/>
                </a:solidFill>
                <a:effectLst/>
                <a:latin typeface="+mn-lt"/>
                <a:ea typeface="+mn-ea"/>
                <a:cs typeface="+mn-cs"/>
              </a:rPr>
              <a:t>include units</a:t>
            </a:r>
            <a:r>
              <a:rPr lang="en-GB" dirty="0"/>
              <a: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Allow a minute </a:t>
            </a:r>
            <a:r>
              <a:rPr lang="en-GB" sz="1200" kern="1200" dirty="0">
                <a:solidFill>
                  <a:schemeClr val="tx1"/>
                </a:solidFill>
                <a:effectLst/>
                <a:latin typeface="+mn-lt"/>
                <a:ea typeface="+mn-ea"/>
                <a:cs typeface="+mn-cs"/>
              </a:rPr>
              <a:t>for individuals/groups to decide.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share their idea choices with the </a:t>
            </a:r>
            <a:r>
              <a:rPr lang="en-GB" dirty="0"/>
              <a:t>class (5–10 minutes)</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dirty="0"/>
          </a:p>
        </p:txBody>
      </p:sp>
    </p:spTree>
    <p:extLst>
      <p:ext uri="{BB962C8B-B14F-4D97-AF65-F5344CB8AC3E}">
        <p14:creationId xmlns:p14="http://schemas.microsoft.com/office/powerpoint/2010/main" val="2222374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 1, and how a double number line was used.</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479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 2, and how a double number line was used.</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109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Tutor guidance: </a:t>
            </a:r>
            <a:endParaRPr lang="en-GB" dirty="0"/>
          </a:p>
          <a:p>
            <a:endParaRPr lang="en-GB" dirty="0"/>
          </a:p>
          <a:p>
            <a:r>
              <a:rPr lang="en-GB" dirty="0"/>
              <a:t>Ask groups to feedback on how they solved question 3, and how a double number line was used.</a:t>
            </a:r>
          </a:p>
          <a:p>
            <a:endParaRPr lang="en-GB" dirty="0"/>
          </a:p>
          <a:p>
            <a:r>
              <a:rPr lang="en-GB" dirty="0"/>
              <a:t>Use the animated slides, as required, to model use of ratio tables.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892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Tutor guidance: </a:t>
            </a:r>
            <a:endParaRPr lang="en-US" dirty="0"/>
          </a:p>
          <a:p>
            <a:endParaRPr lang="en-US" b="1"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 (Bronze, Silver &amp; Gold).</a:t>
            </a:r>
            <a:br>
              <a:rPr lang="en-GB" dirty="0">
                <a:cs typeface="+mn-lt"/>
              </a:rPr>
            </a:br>
            <a:r>
              <a:rPr lang="en-GB" dirty="0">
                <a:cs typeface="Calibri"/>
              </a:rPr>
              <a:t>Despite learners on GCSE course, use FS questions as the starting point to build confidence in these questions.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Tutor guidance: </a:t>
            </a:r>
            <a:endParaRPr lang="en-US" dirty="0"/>
          </a:p>
          <a:p>
            <a:endParaRPr lang="en-US" b="1"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 (Bronze, Silver &amp; Gold).</a:t>
            </a:r>
            <a:br>
              <a:rPr lang="en-GB" dirty="0">
                <a:cs typeface="+mn-lt"/>
              </a:rPr>
            </a:br>
            <a:r>
              <a:rPr lang="en-GB" dirty="0">
                <a:cs typeface="Calibri"/>
              </a:rPr>
              <a:t>Despite learners on GCSE course, use FS questions as the starting point to build confidence in these questions.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dirty="0"/>
          </a:p>
        </p:txBody>
      </p:sp>
    </p:spTree>
    <p:extLst>
      <p:ext uri="{BB962C8B-B14F-4D97-AF65-F5344CB8AC3E}">
        <p14:creationId xmlns:p14="http://schemas.microsoft.com/office/powerpoint/2010/main" val="1996338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cs typeface="Calibri"/>
              </a:rPr>
              <a:t>Tutor guidance:</a:t>
            </a:r>
          </a:p>
          <a:p>
            <a:endParaRPr lang="en-GB"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a:t>
            </a:r>
          </a:p>
          <a:p>
            <a:r>
              <a:rPr lang="en-GB" dirty="0">
                <a:cs typeface="Calibri"/>
              </a:rPr>
              <a:t>Questions 3 and 4 are calculator questions, so are likely to require the use of DNLs.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598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cs typeface="Calibri"/>
              </a:rPr>
              <a:t>Tutor guidance:</a:t>
            </a:r>
          </a:p>
          <a:p>
            <a:endParaRPr lang="en-GB" dirty="0">
              <a:cs typeface="Calibri"/>
            </a:endParaRPr>
          </a:p>
          <a:p>
            <a:r>
              <a:rPr lang="en-GB" dirty="0">
                <a:cs typeface="Calibri"/>
              </a:rPr>
              <a:t>Refer to handout worksheets.</a:t>
            </a:r>
          </a:p>
          <a:p>
            <a:r>
              <a:rPr lang="en-GB" dirty="0">
                <a:cs typeface="Calibri"/>
              </a:rPr>
              <a:t>Encourage learners to work at a level suitable for them or direct specific learners to a particular level.</a:t>
            </a:r>
          </a:p>
          <a:p>
            <a:r>
              <a:rPr lang="en-GB" dirty="0">
                <a:cs typeface="Calibri"/>
              </a:rPr>
              <a:t>Questions 3 and 4 are calculator questions, so are likely to require the use of DNLs.</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54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cs typeface="Calibri"/>
              </a:rPr>
              <a:t>Tutor guidance:</a:t>
            </a:r>
          </a:p>
          <a:p>
            <a:endParaRPr lang="en-GB" dirty="0">
              <a:cs typeface="Calibri"/>
            </a:endParaRPr>
          </a:p>
          <a:p>
            <a:r>
              <a:rPr lang="en-GB" dirty="0">
                <a:cs typeface="Calibri"/>
              </a:rPr>
              <a:t>Use this animated slide to model the use of a DNL for Q3, as required.</a:t>
            </a:r>
          </a:p>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748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cs typeface="Calibri"/>
              </a:rPr>
              <a:t>Tutor guidance:</a:t>
            </a:r>
          </a:p>
          <a:p>
            <a:endParaRPr lang="en-GB" dirty="0">
              <a:cs typeface="Calibri"/>
            </a:endParaRPr>
          </a:p>
          <a:p>
            <a:r>
              <a:rPr lang="en-GB" dirty="0">
                <a:cs typeface="Calibri"/>
              </a:rPr>
              <a:t>Q4 is in two parts. This slide models how a ratio table can be used to calculate the number of coins from Building A.</a:t>
            </a:r>
          </a:p>
          <a:p>
            <a:endParaRPr lang="en-GB" b="1" dirty="0">
              <a:cs typeface="Calibri"/>
            </a:endParaRPr>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217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cs typeface="Calibri"/>
              </a:rPr>
              <a:t>Tutor guidance:</a:t>
            </a:r>
          </a:p>
          <a:p>
            <a:endParaRPr lang="en-GB" dirty="0">
              <a:cs typeface="Calibri"/>
            </a:endParaRPr>
          </a:p>
          <a:p>
            <a:r>
              <a:rPr lang="en-GB" dirty="0">
                <a:cs typeface="Calibri"/>
              </a:rPr>
              <a:t>The calculation for Building B is more challenging. Although a ratio table could still be used, it becomes inefficient.</a:t>
            </a:r>
          </a:p>
          <a:p>
            <a:r>
              <a:rPr lang="en-GB" dirty="0">
                <a:cs typeface="Calibri"/>
              </a:rPr>
              <a:t>This slide models how a DNL can be used to calculate the number of coins from Building B.  You may want to compare it with using a ratio table for the same calculation.</a:t>
            </a:r>
          </a:p>
          <a:p>
            <a:endParaRPr lang="en-GB" b="1" dirty="0">
              <a:cs typeface="Calibri"/>
            </a:endParaRPr>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98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kern="1200" dirty="0">
                <a:solidFill>
                  <a:schemeClr val="tx1"/>
                </a:solidFill>
                <a:effectLst/>
                <a:latin typeface="+mn-lt"/>
                <a:ea typeface="+mn-ea"/>
                <a:cs typeface="+mn-cs"/>
              </a:rPr>
              <a:t>Tutor guidance: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Present graph title</a:t>
            </a:r>
            <a:r>
              <a:rPr lang="en-GB" dirty="0"/>
              <a:t> and y-axis label</a:t>
            </a:r>
            <a:r>
              <a:rPr lang="en-GB" sz="1200" kern="1200" dirty="0">
                <a:solidFill>
                  <a:schemeClr val="tx1"/>
                </a:solidFill>
                <a:effectLst/>
                <a:latin typeface="+mn-lt"/>
                <a:ea typeface="+mn-ea"/>
                <a:cs typeface="+mn-cs"/>
              </a:rPr>
              <a:t> to learners.</a:t>
            </a:r>
            <a:r>
              <a:rPr lang="en-GB" dirty="0"/>
              <a:t> </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highlight>
                  <a:srgbClr val="FFFFFF"/>
                </a:highlight>
                <a:latin typeface="+mn-lt"/>
                <a:ea typeface="+mn-ea"/>
                <a:cs typeface="+mn-cs"/>
              </a:rPr>
              <a:t>Allow </a:t>
            </a:r>
            <a:r>
              <a:rPr lang="en-GB" sz="1800" dirty="0">
                <a:effectLst/>
                <a:highlight>
                  <a:srgbClr val="FFFFFF"/>
                </a:highlight>
                <a:latin typeface="Calibri"/>
                <a:ea typeface="Helvetica Neue"/>
                <a:cs typeface="Calibri"/>
              </a:rPr>
              <a:t>exploration, through discussion, of what direct proportion means</a:t>
            </a:r>
            <a:r>
              <a:rPr lang="en-GB" sz="1200" kern="1200" dirty="0">
                <a:solidFill>
                  <a:schemeClr val="tx1"/>
                </a:solidFill>
                <a:effectLst/>
                <a:latin typeface="+mn-lt"/>
                <a:ea typeface="+mn-ea"/>
                <a:cs typeface="+mn-cs"/>
              </a:rPr>
              <a:t>. </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Reveal table of plotted values using learner responses (e.g. ‘Learner A, can you determine the grams of cocoa powder needed for 3 people, from the graph</a:t>
            </a:r>
            <a:r>
              <a:rPr lang="en-GB" dirty="0"/>
              <a:t> and/or ratio table?’)</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dirty="0"/>
              <a:t>Emphasise the proportional relationship between the number of people and the grams of cocoa. </a:t>
            </a:r>
          </a:p>
          <a:p>
            <a:pPr marL="171450" indent="-171450">
              <a:buFont typeface="Arial" panose="020B0604020202020204" pitchFamily="34" charset="0"/>
              <a:buChar char="•"/>
            </a:pPr>
            <a:r>
              <a:rPr lang="en-GB" dirty="0"/>
              <a:t>Highlight the constant of proportionality in both horizontal and vertical approaches – noting that in either approach a multiplicative calculation is required.</a:t>
            </a:r>
            <a:endParaRPr lang="en-GB" dirty="0">
              <a:cs typeface="Calibri"/>
            </a:endParaRPr>
          </a:p>
          <a:p>
            <a:pPr marL="171450" indent="-171450">
              <a:buFont typeface="Arial" panose="020B0604020202020204" pitchFamily="34" charset="0"/>
              <a:buChar char="•"/>
            </a:pPr>
            <a:r>
              <a:rPr lang="en-GB" dirty="0">
                <a:cs typeface="Calibri"/>
              </a:rPr>
              <a:t>Use '?’ column to explore an extrapolated number of people for learners to use horizontal or vertical multiplication.</a:t>
            </a:r>
            <a:endParaRPr lang="en-GB" dirty="0"/>
          </a:p>
          <a:p>
            <a:pPr marL="171450" indent="-171450">
              <a:buFont typeface="Arial" panose="020B0604020202020204" pitchFamily="34" charset="0"/>
              <a:buChar char="•"/>
            </a:pPr>
            <a:r>
              <a:rPr lang="en-GB" sz="1200" kern="1200" dirty="0">
                <a:solidFill>
                  <a:schemeClr val="tx1"/>
                </a:solidFill>
                <a:effectLst/>
                <a:latin typeface="+mn-lt"/>
                <a:ea typeface="+mn-ea"/>
                <a:cs typeface="+mn-cs"/>
              </a:rPr>
              <a:t>Allow 5 minutes for individuals/groups to decide on definition/meaning of direct proportion</a:t>
            </a:r>
            <a:r>
              <a:rPr lang="en-GB" dirty="0"/>
              <a: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Learners share their definitions with the group</a:t>
            </a:r>
            <a:r>
              <a:rPr lang="en-GB" dirty="0"/>
              <a:t> and key words/phrases are placed on the board. (5–15 minutes)</a:t>
            </a:r>
            <a:endParaRPr lang="en-GB" sz="1200" kern="1200" dirty="0">
              <a:solidFill>
                <a:schemeClr val="tx1"/>
              </a:solidFill>
              <a:effectLst/>
              <a:latin typeface="+mn-lt"/>
              <a:cs typeface="Calibri"/>
            </a:endParaRPr>
          </a:p>
          <a:p>
            <a:endParaRPr lang="en-GB" sz="1800" kern="1200" dirty="0">
              <a:solidFill>
                <a:schemeClr val="tx1"/>
              </a:solidFill>
              <a:effectLst/>
              <a:highlight>
                <a:srgbClr val="FFFFFF"/>
              </a:highlight>
              <a:latin typeface="Calibri"/>
              <a:cs typeface="Calibri"/>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3</a:t>
            </a:fld>
            <a:endParaRPr lang="en-US" dirty="0"/>
          </a:p>
        </p:txBody>
      </p:sp>
    </p:spTree>
    <p:extLst>
      <p:ext uri="{BB962C8B-B14F-4D97-AF65-F5344CB8AC3E}">
        <p14:creationId xmlns:p14="http://schemas.microsoft.com/office/powerpoint/2010/main" val="78341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31</a:t>
            </a:fld>
            <a:endParaRPr lang="en-US" dirty="0"/>
          </a:p>
        </p:txBody>
      </p:sp>
    </p:spTree>
    <p:extLst>
      <p:ext uri="{BB962C8B-B14F-4D97-AF65-F5344CB8AC3E}">
        <p14:creationId xmlns:p14="http://schemas.microsoft.com/office/powerpoint/2010/main" val="146445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a:p>
            <a:pPr marL="171450" indent="-171450">
              <a:buFont typeface="Arial"/>
              <a:buChar char="•"/>
            </a:pPr>
            <a:r>
              <a:rPr lang="en-US" dirty="0">
                <a:cs typeface="Calibri"/>
              </a:rPr>
              <a:t>Share a formal definition of direct proportion with learners.</a:t>
            </a:r>
            <a:endParaRPr lang="en-US" dirty="0"/>
          </a:p>
          <a:p>
            <a:pPr marL="171450" indent="-171450">
              <a:buFont typeface="Arial"/>
              <a:buChar char="•"/>
            </a:pPr>
            <a:r>
              <a:rPr lang="en-US" dirty="0">
                <a:cs typeface="Calibri"/>
              </a:rPr>
              <a:t>Explore values from 0 and link these to people vs cocoa (grams). </a:t>
            </a:r>
          </a:p>
          <a:p>
            <a:pPr marL="171450" indent="-171450">
              <a:buFont typeface="Arial"/>
              <a:buChar char="•"/>
            </a:pPr>
            <a:r>
              <a:rPr lang="en-US" dirty="0">
                <a:cs typeface="Calibri"/>
              </a:rPr>
              <a:t>Contextualise as required.</a:t>
            </a: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t>4</a:t>
            </a:fld>
            <a:endParaRPr lang="en-US" dirty="0"/>
          </a:p>
        </p:txBody>
      </p:sp>
    </p:spTree>
    <p:extLst>
      <p:ext uri="{BB962C8B-B14F-4D97-AF65-F5344CB8AC3E}">
        <p14:creationId xmlns:p14="http://schemas.microsoft.com/office/powerpoint/2010/main" val="15478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(slides 5 and 6):</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15-minute exercise</a:t>
            </a:r>
          </a:p>
          <a:p>
            <a:pPr marL="0" indent="0">
              <a:buFont typeface="Arial" panose="020B0604020202020204" pitchFamily="34" charset="0"/>
              <a:buNone/>
            </a:pPr>
            <a:r>
              <a:rPr lang="en-GB" sz="1200" kern="1200" dirty="0">
                <a:solidFill>
                  <a:schemeClr val="tx1"/>
                </a:solidFill>
                <a:effectLst/>
                <a:latin typeface="+mn-lt"/>
                <a:ea typeface="+mn-ea"/>
                <a:cs typeface="+mn-cs"/>
              </a:rPr>
              <a:t>Present this information outlining full recipe for 12 cookies.</a:t>
            </a:r>
          </a:p>
          <a:p>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t>5</a:t>
            </a:fld>
            <a:endParaRPr lang="en-US" dirty="0"/>
          </a:p>
        </p:txBody>
      </p:sp>
    </p:spTree>
    <p:extLst>
      <p:ext uri="{BB962C8B-B14F-4D97-AF65-F5344CB8AC3E}">
        <p14:creationId xmlns:p14="http://schemas.microsoft.com/office/powerpoint/2010/main" val="358152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a:t>
            </a:r>
            <a:endParaRPr lang="en-GB" sz="1200" kern="1200" dirty="0">
              <a:solidFill>
                <a:schemeClr val="tx1"/>
              </a:solidFill>
              <a:effectLst/>
              <a:latin typeface="+mn-lt"/>
              <a:ea typeface="+mn-ea"/>
              <a:cs typeface="+mn-cs"/>
            </a:endParaRPr>
          </a:p>
          <a:p>
            <a:endParaRPr lang="en-GB" b="1" dirty="0"/>
          </a:p>
          <a:p>
            <a:pPr marL="171450" indent="-171450" algn="l">
              <a:buFont typeface="Arial" panose="020B0604020202020204" pitchFamily="34" charset="0"/>
              <a:buChar char="•"/>
            </a:pPr>
            <a:r>
              <a:rPr lang="en-GB" sz="1200" kern="1200" dirty="0">
                <a:solidFill>
                  <a:schemeClr val="tx1"/>
                </a:solidFill>
                <a:latin typeface="+mn-lt"/>
                <a:ea typeface="+mn-ea"/>
                <a:cs typeface="+mn-cs"/>
              </a:rPr>
              <a:t>Offer learners blank copies the of table presented in this slide,</a:t>
            </a:r>
            <a:r>
              <a:rPr lang="en-GB" dirty="0"/>
              <a:t> </a:t>
            </a:r>
            <a:r>
              <a:rPr lang="en-GB" sz="1800" dirty="0">
                <a:effectLst/>
                <a:latin typeface="Calibri" panose="020F0502020204030204" pitchFamily="34" charset="0"/>
                <a:ea typeface="Calibri" panose="020F0502020204030204" pitchFamily="34" charset="0"/>
                <a:cs typeface="Calibri" panose="020F0502020204030204" pitchFamily="34" charset="0"/>
              </a:rPr>
              <a:t>Handout 1: Recipes.</a:t>
            </a:r>
            <a:endParaRPr lang="en-GB"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Ask learners to complete as many columns as possible for the full recipe of a different number of cookies using the recipe given to them for 12.</a:t>
            </a:r>
            <a:r>
              <a:rPr lang="en-GB" dirty="0"/>
              <a:t> </a:t>
            </a:r>
            <a:endParaRPr lang="en-GB" sz="1200" kern="1200" dirty="0">
              <a:solidFill>
                <a:schemeClr val="tx1"/>
              </a:solidFill>
              <a:latin typeface="+mn-lt"/>
              <a:ea typeface="+mn-ea"/>
              <a:cs typeface="Calibri"/>
            </a:endParaRPr>
          </a:p>
          <a:p>
            <a:pPr marL="171450" indent="-171450" algn="l">
              <a:buFont typeface="Arial" panose="020B0604020202020204" pitchFamily="34" charset="0"/>
              <a:buChar char="•"/>
            </a:pPr>
            <a:r>
              <a:rPr lang="en-GB" sz="1200" kern="1200" dirty="0">
                <a:solidFill>
                  <a:schemeClr val="tx1"/>
                </a:solidFill>
                <a:latin typeface="+mn-lt"/>
                <a:ea typeface="+mn-ea"/>
                <a:cs typeface="+mn-cs"/>
              </a:rPr>
              <a:t>If weaker learners need more scaffolding, offer this help while circulating in class, by filling in the top row of recipe for making 6, 3 and 24 cookies (pre-selected values).</a:t>
            </a:r>
            <a:endParaRPr lang="en-GB" sz="1200" kern="1200" dirty="0">
              <a:solidFill>
                <a:schemeClr val="tx1"/>
              </a:solidFill>
              <a:latin typeface="+mn-lt"/>
              <a:ea typeface="+mn-ea"/>
              <a:cs typeface="Calibri"/>
            </a:endParaRPr>
          </a:p>
          <a:p>
            <a:pPr marL="171450" indent="-171450" algn="l">
              <a:buFont typeface="Arial" panose="020B0604020202020204" pitchFamily="34" charset="0"/>
              <a:buChar char="•"/>
            </a:pPr>
            <a:r>
              <a:rPr lang="en-GB" dirty="0">
                <a:cs typeface="Calibri"/>
              </a:rPr>
              <a:t>Encourage completion without a calculator in the first instance.</a:t>
            </a:r>
            <a:endParaRPr lang="en-GB" sz="1200" kern="1200" dirty="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6</a:t>
            </a:fld>
            <a:endParaRPr lang="en-US" dirty="0"/>
          </a:p>
        </p:txBody>
      </p:sp>
    </p:spTree>
    <p:extLst>
      <p:ext uri="{BB962C8B-B14F-4D97-AF65-F5344CB8AC3E}">
        <p14:creationId xmlns:p14="http://schemas.microsoft.com/office/powerpoint/2010/main" val="208391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Tutor guidance:</a:t>
            </a:r>
            <a:r>
              <a:rPr lang="en-GB" b="1" dirty="0"/>
              <a:t> </a:t>
            </a:r>
            <a:endParaRPr lang="en-GB" sz="1200" kern="1200" dirty="0">
              <a:solidFill>
                <a:schemeClr val="tx1"/>
              </a:solidFill>
              <a:effectLst/>
              <a:latin typeface="+mn-lt"/>
              <a:ea typeface="+mn-ea"/>
              <a:cs typeface="+mn-cs"/>
            </a:endParaRPr>
          </a:p>
          <a:p>
            <a:endParaRPr lang="en-GB" b="1" dirty="0"/>
          </a:p>
          <a:p>
            <a:r>
              <a:rPr lang="en-GB" sz="1200" kern="1200" dirty="0">
                <a:solidFill>
                  <a:schemeClr val="tx1"/>
                </a:solidFill>
                <a:latin typeface="+mn-lt"/>
                <a:ea typeface="+mn-ea"/>
                <a:cs typeface="+mn-cs"/>
              </a:rPr>
              <a:t>Use chocolate cookie recipe (unless not explored already with learner examples) to ask learners to find recipe for </a:t>
            </a:r>
            <a:r>
              <a:rPr lang="en-GB" dirty="0"/>
              <a:t>18 </a:t>
            </a:r>
            <a:r>
              <a:rPr lang="en-GB" sz="1200" kern="1200" dirty="0">
                <a:solidFill>
                  <a:schemeClr val="tx1"/>
                </a:solidFill>
                <a:latin typeface="+mn-lt"/>
                <a:ea typeface="+mn-ea"/>
                <a:cs typeface="+mn-cs"/>
              </a:rPr>
              <a:t>chocolate cookies.</a:t>
            </a:r>
            <a:r>
              <a:rPr lang="en-GB" dirty="0"/>
              <a:t> </a:t>
            </a:r>
            <a:endParaRPr lang="en-GB" sz="1200" kern="1200" dirty="0">
              <a:solidFill>
                <a:schemeClr val="tx1"/>
              </a:solidFill>
              <a:latin typeface="+mn-lt"/>
              <a:cs typeface="Calibri"/>
            </a:endParaRPr>
          </a:p>
          <a:p>
            <a:r>
              <a:rPr lang="en-GB" sz="1200" kern="1200" dirty="0">
                <a:solidFill>
                  <a:schemeClr val="tx1"/>
                </a:solidFill>
                <a:latin typeface="+mn-lt"/>
                <a:ea typeface="+mn-ea"/>
                <a:cs typeface="+mn-cs"/>
              </a:rPr>
              <a:t>Explore</a:t>
            </a:r>
            <a:r>
              <a:rPr lang="en-GB" dirty="0"/>
              <a:t> </a:t>
            </a:r>
            <a:r>
              <a:rPr lang="en-GB" sz="1200" kern="1200" dirty="0">
                <a:solidFill>
                  <a:schemeClr val="tx1"/>
                </a:solidFill>
                <a:latin typeface="+mn-lt"/>
                <a:ea typeface="+mn-ea"/>
                <a:cs typeface="+mn-cs"/>
              </a:rPr>
              <a:t> 12 + </a:t>
            </a:r>
            <a:r>
              <a:rPr lang="en-GB" dirty="0"/>
              <a:t>6 </a:t>
            </a:r>
            <a:r>
              <a:rPr lang="en-GB" sz="1200" kern="1200" dirty="0">
                <a:solidFill>
                  <a:schemeClr val="tx1"/>
                </a:solidFill>
                <a:latin typeface="+mn-lt"/>
                <a:ea typeface="+mn-ea"/>
                <a:cs typeface="+mn-cs"/>
              </a:rPr>
              <a:t>method </a:t>
            </a:r>
            <a:r>
              <a:rPr lang="en-GB" dirty="0"/>
              <a:t>(slide 7 – slide 23).</a:t>
            </a:r>
            <a:endParaRPr lang="en-GB" sz="1200" kern="1200" dirty="0">
              <a:solidFill>
                <a:schemeClr val="tx1"/>
              </a:solidFill>
              <a:latin typeface="+mn-lt"/>
              <a:cs typeface="Calibri"/>
            </a:endParaRPr>
          </a:p>
          <a:p>
            <a:r>
              <a:rPr lang="en-GB" dirty="0">
                <a:cs typeface="Calibri"/>
              </a:rPr>
              <a:t>Use learner feedback to explore any other methods learners can think of (unitary method, multiplicative method e.g., 18/12 = 1.5, vertical multiplier(s)). </a:t>
            </a:r>
            <a:r>
              <a:rPr lang="en-GB" dirty="0"/>
              <a:t>Ask learners whether they have used a different approach to that used above when solving proportion problems. How has their thinking changed? What have they learned about multiplicative structure?</a:t>
            </a:r>
            <a:endParaRPr lang="en-GB" kern="1200" dirty="0">
              <a:effectLs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7</a:t>
            </a:fld>
            <a:endParaRPr lang="en-US" dirty="0"/>
          </a:p>
        </p:txBody>
      </p:sp>
    </p:spTree>
    <p:extLst>
      <p:ext uri="{BB962C8B-B14F-4D97-AF65-F5344CB8AC3E}">
        <p14:creationId xmlns:p14="http://schemas.microsoft.com/office/powerpoint/2010/main" val="424638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Tutor guidance:</a:t>
            </a:r>
            <a:r>
              <a:rPr lang="en-GB" b="1" dirty="0"/>
              <a:t> </a:t>
            </a:r>
            <a:endParaRPr lang="en-GB" b="0" kern="1200" dirty="0">
              <a:effectLst/>
            </a:endParaRPr>
          </a:p>
          <a:p>
            <a:endParaRPr lang="en-GB" b="1" dirty="0"/>
          </a:p>
          <a:p>
            <a:r>
              <a:rPr lang="en-GB" kern="1200" dirty="0"/>
              <a:t>Use chocolate cookie recipe (unless not explored already with learner examples) to ask learners to find recipe for </a:t>
            </a:r>
            <a:r>
              <a:rPr lang="en-GB" dirty="0"/>
              <a:t>18 </a:t>
            </a:r>
            <a:r>
              <a:rPr lang="en-GB" kern="1200" dirty="0"/>
              <a:t>chocolate cookies.</a:t>
            </a:r>
            <a:r>
              <a:rPr lang="en-GB" dirty="0"/>
              <a:t> </a:t>
            </a:r>
            <a:endParaRPr lang="en-GB" kern="1200" dirty="0">
              <a:cs typeface="Calibri"/>
            </a:endParaRPr>
          </a:p>
          <a:p>
            <a:r>
              <a:rPr lang="en-GB" kern="1200" dirty="0"/>
              <a:t>Explore</a:t>
            </a:r>
            <a:r>
              <a:rPr lang="en-GB" dirty="0"/>
              <a:t>  12 + 6 method (slide 7 – slide 23).</a:t>
            </a:r>
            <a:endParaRPr lang="en-GB" dirty="0">
              <a:cs typeface="Calibri"/>
            </a:endParaRPr>
          </a:p>
          <a:p>
            <a:r>
              <a:rPr lang="en-GB" dirty="0"/>
              <a:t>Use learner feedback to explore any other methods learner can think of (</a:t>
            </a:r>
            <a:r>
              <a:rPr lang="en-GB" kern="1200" dirty="0"/>
              <a:t>unitary method, </a:t>
            </a:r>
            <a:r>
              <a:rPr lang="en-GB" dirty="0"/>
              <a:t>multiplicative </a:t>
            </a:r>
            <a:r>
              <a:rPr lang="en-GB" kern="1200" dirty="0"/>
              <a:t>method </a:t>
            </a:r>
            <a:r>
              <a:rPr lang="en-GB" dirty="0"/>
              <a:t>e.g., 18/12 = 1.5, </a:t>
            </a:r>
            <a:r>
              <a:rPr lang="en-GB" kern="1200" dirty="0"/>
              <a:t>vertical multiplier</a:t>
            </a:r>
            <a:r>
              <a:rPr lang="en-GB" dirty="0"/>
              <a:t>(s)). Ask learners whether they have used a different approach to that used above when solving proportion problems. How has their thinking changed? What have they learned about multiplicative structure?</a:t>
            </a:r>
            <a:endParaRPr lang="en-US" dirty="0"/>
          </a:p>
          <a:p>
            <a:endParaRPr lang="en-GB" dirty="0"/>
          </a:p>
          <a:p>
            <a:endParaRPr lang="en-US" dirty="0">
              <a:cs typeface="Calibri"/>
            </a:endParaRPr>
          </a:p>
        </p:txBody>
      </p:sp>
      <p:sp>
        <p:nvSpPr>
          <p:cNvPr id="4" name="Slide Number Placeholder 3"/>
          <p:cNvSpPr>
            <a:spLocks noGrp="1"/>
          </p:cNvSpPr>
          <p:nvPr>
            <p:ph type="sldNum" sz="quarter" idx="10"/>
          </p:nvPr>
        </p:nvSpPr>
        <p:spPr/>
        <p:txBody>
          <a:bodyPr/>
          <a:lstStyle/>
          <a:p>
            <a:fld id="{C30292A9-7A47-3844-B146-D6E152DCFCB4}" type="slidenum">
              <a:rPr lang="en-US" smtClean="0"/>
              <a:pPr/>
              <a:t>8</a:t>
            </a:fld>
            <a:endParaRPr lang="en-US" dirty="0"/>
          </a:p>
        </p:txBody>
      </p:sp>
    </p:spTree>
    <p:extLst>
      <p:ext uri="{BB962C8B-B14F-4D97-AF65-F5344CB8AC3E}">
        <p14:creationId xmlns:p14="http://schemas.microsoft.com/office/powerpoint/2010/main" val="280728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Tutor guidance: </a:t>
            </a:r>
            <a:endParaRPr lang="en-GB" dirty="0"/>
          </a:p>
          <a:p>
            <a:endParaRPr lang="en-GB" b="1" dirty="0"/>
          </a:p>
          <a:p>
            <a:r>
              <a:rPr lang="en-GB" dirty="0"/>
              <a:t>Use chocolate cookie recipe (unless not explored already with learner examples) to ask learners to find recipe for 15 chocolate cookies. </a:t>
            </a:r>
          </a:p>
          <a:p>
            <a:r>
              <a:rPr lang="en-GB" dirty="0"/>
              <a:t>Explore  12 + 6 method (slide 7 – slide 23).</a:t>
            </a:r>
          </a:p>
          <a:p>
            <a:r>
              <a:rPr lang="en-GB" dirty="0"/>
              <a:t>Use learner feedback to explore any other methods learners can think of (unitary method, multiplicative method e.g., 18/12 = 1.5, vertical multiplier(s)). Ask learners whether they have used a different approach to that used above when solving proportion problems. How has their thinking changed? What have they learned about multiplicative structure?</a:t>
            </a:r>
            <a:endParaRPr lang="en-US" dirty="0"/>
          </a:p>
        </p:txBody>
      </p:sp>
      <p:sp>
        <p:nvSpPr>
          <p:cNvPr id="4" name="Slide Number Placeholder 3"/>
          <p:cNvSpPr>
            <a:spLocks noGrp="1"/>
          </p:cNvSpPr>
          <p:nvPr>
            <p:ph type="sldNum" sz="quarter" idx="10"/>
          </p:nvPr>
        </p:nvSpPr>
        <p:spPr/>
        <p:txBody>
          <a:bodyPr/>
          <a:lstStyle/>
          <a:p>
            <a:fld id="{C30292A9-7A47-3844-B146-D6E152DCFCB4}" type="slidenum">
              <a:rPr lang="en-US" smtClean="0"/>
              <a:pPr/>
              <a:t>9</a:t>
            </a:fld>
            <a:endParaRPr lang="en-US" dirty="0"/>
          </a:p>
        </p:txBody>
      </p:sp>
    </p:spTree>
    <p:extLst>
      <p:ext uri="{BB962C8B-B14F-4D97-AF65-F5344CB8AC3E}">
        <p14:creationId xmlns:p14="http://schemas.microsoft.com/office/powerpoint/2010/main" val="1693498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E9299-7A4A-CF4C-8CAB-26B755E61A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D758C2-1153-B944-8767-1B9FC695E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95346-481B-9148-9F45-047F4B17DC95}"/>
              </a:ext>
            </a:extLst>
          </p:cNvPr>
          <p:cNvSpPr>
            <a:spLocks noGrp="1"/>
          </p:cNvSpPr>
          <p:nvPr>
            <p:ph type="dt" sz="half" idx="10"/>
          </p:nvPr>
        </p:nvSpPr>
        <p:spPr/>
        <p:txBody>
          <a:bodyPr/>
          <a:lstStyle/>
          <a:p>
            <a:fld id="{43EAE151-B8B4-7F4D-B3B7-EF3C5955438F}" type="datetime1">
              <a:rPr lang="en-GB" smtClean="0"/>
              <a:t>13/04/2023</a:t>
            </a:fld>
            <a:endParaRPr lang="en-US" dirty="0"/>
          </a:p>
        </p:txBody>
      </p:sp>
      <p:sp>
        <p:nvSpPr>
          <p:cNvPr id="5" name="Footer Placeholder 4">
            <a:extLst>
              <a:ext uri="{FF2B5EF4-FFF2-40B4-BE49-F238E27FC236}">
                <a16:creationId xmlns:a16="http://schemas.microsoft.com/office/drawing/2014/main" id="{614CA7E3-54F5-CE4C-A0C9-173A337E03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58FADA-7263-6346-880C-D8050662ABC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409968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6B33-5A5D-9340-BCC9-7C2AC9BE89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C00CF-AFD8-BF4A-A0BA-E817DCCDFC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B277A-C330-5846-877B-A41F5A6FD899}"/>
              </a:ext>
            </a:extLst>
          </p:cNvPr>
          <p:cNvSpPr>
            <a:spLocks noGrp="1"/>
          </p:cNvSpPr>
          <p:nvPr>
            <p:ph type="dt" sz="half" idx="10"/>
          </p:nvPr>
        </p:nvSpPr>
        <p:spPr/>
        <p:txBody>
          <a:bodyPr/>
          <a:lstStyle/>
          <a:p>
            <a:fld id="{A7651A27-2AAE-4B4B-B496-8977D04DA442}" type="datetime1">
              <a:rPr lang="en-GB" smtClean="0"/>
              <a:t>13/04/2023</a:t>
            </a:fld>
            <a:endParaRPr lang="en-US" dirty="0"/>
          </a:p>
        </p:txBody>
      </p:sp>
      <p:sp>
        <p:nvSpPr>
          <p:cNvPr id="5" name="Footer Placeholder 4">
            <a:extLst>
              <a:ext uri="{FF2B5EF4-FFF2-40B4-BE49-F238E27FC236}">
                <a16:creationId xmlns:a16="http://schemas.microsoft.com/office/drawing/2014/main" id="{F1DDB542-32A0-B041-ABC1-F2BF9E7F78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FB01DE-E4A2-9E4A-9F5E-920011075211}"/>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86069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888DED-5D49-0D49-9626-848FD149FA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705394-05C5-2442-AEE2-630A13F3B7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01C0A-FBB6-AF43-BCEF-0A9F36242D25}"/>
              </a:ext>
            </a:extLst>
          </p:cNvPr>
          <p:cNvSpPr>
            <a:spLocks noGrp="1"/>
          </p:cNvSpPr>
          <p:nvPr>
            <p:ph type="dt" sz="half" idx="10"/>
          </p:nvPr>
        </p:nvSpPr>
        <p:spPr/>
        <p:txBody>
          <a:bodyPr/>
          <a:lstStyle/>
          <a:p>
            <a:fld id="{DA78C02A-7A21-B04E-86BA-2E7BD08A9850}" type="datetime1">
              <a:rPr lang="en-GB" smtClean="0"/>
              <a:t>13/04/2023</a:t>
            </a:fld>
            <a:endParaRPr lang="en-US" dirty="0"/>
          </a:p>
        </p:txBody>
      </p:sp>
      <p:sp>
        <p:nvSpPr>
          <p:cNvPr id="5" name="Footer Placeholder 4">
            <a:extLst>
              <a:ext uri="{FF2B5EF4-FFF2-40B4-BE49-F238E27FC236}">
                <a16:creationId xmlns:a16="http://schemas.microsoft.com/office/drawing/2014/main" id="{5FE63140-48CF-E94E-B47A-EB7847D178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4FDEEE-7B90-9644-8191-DDC372D97522}"/>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276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B59FAD35-104D-4140-86C5-EC9F3E79F7E8}" type="datetime1">
              <a:rPr lang="en-GB" smtClean="0"/>
              <a:t>13/04/2023</a:t>
            </a:fld>
            <a:endParaRPr lang="en-US" dirty="0"/>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131801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459E58DE-0839-0F4C-A6B0-16E007084722}" type="datetime1">
              <a:rPr lang="en-GB" smtClean="0"/>
              <a:t>13/04/2023</a:t>
            </a:fld>
            <a:endParaRPr lang="en-US" dirty="0"/>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4209329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04F45CF5-29E7-694A-9E3B-8D53E94B209B}" type="datetime1">
              <a:rPr lang="en-GB" smtClean="0"/>
              <a:t>13/04/2023</a:t>
            </a:fld>
            <a:endParaRPr lang="en-US" dirty="0"/>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0516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2640624E-8391-2341-9AF0-3B8C45808198}" type="datetime1">
              <a:rPr lang="en-GB" smtClean="0"/>
              <a:t>13/04/2023</a:t>
            </a:fld>
            <a:endParaRPr lang="en-US" dirty="0"/>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332109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CCD6F1EA-4D9D-A248-AAE5-1E726A759FFB}" type="datetime1">
              <a:rPr lang="en-GB" smtClean="0"/>
              <a:t>13/04/2023</a:t>
            </a:fld>
            <a:endParaRPr lang="en-US" dirty="0"/>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63757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3B0499C5-100E-8248-B722-4550C16D7CE7}" type="datetime1">
              <a:rPr lang="en-GB" smtClean="0"/>
              <a:t>13/04/2023</a:t>
            </a:fld>
            <a:endParaRPr lang="en-US" dirty="0"/>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5669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FDB4EBBA-FBDF-6B4D-8783-3FD56CABB760}" type="datetime1">
              <a:rPr lang="en-GB" smtClean="0"/>
              <a:t>13/04/2023</a:t>
            </a:fld>
            <a:endParaRPr lang="en-US" dirty="0"/>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1588038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E9BF4900-FAD4-DE43-8E6F-898BAFA04039}" type="datetime1">
              <a:rPr lang="en-GB" smtClean="0"/>
              <a:t>13/04/2023</a:t>
            </a:fld>
            <a:endParaRPr lang="en-US" dirty="0"/>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53831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BBF6-712C-894B-B338-770EE55BCD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FE58E9-0799-7844-87FB-63296043F8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A0A057-D11A-AF46-A095-382D89609D75}"/>
              </a:ext>
            </a:extLst>
          </p:cNvPr>
          <p:cNvSpPr>
            <a:spLocks noGrp="1"/>
          </p:cNvSpPr>
          <p:nvPr>
            <p:ph type="dt" sz="half" idx="10"/>
          </p:nvPr>
        </p:nvSpPr>
        <p:spPr/>
        <p:txBody>
          <a:bodyPr/>
          <a:lstStyle/>
          <a:p>
            <a:fld id="{9E2A73DF-7AD3-F844-999C-D63A6CA59E1E}" type="datetime1">
              <a:rPr lang="en-GB" smtClean="0"/>
              <a:t>13/04/2023</a:t>
            </a:fld>
            <a:endParaRPr lang="en-US" dirty="0"/>
          </a:p>
        </p:txBody>
      </p:sp>
      <p:sp>
        <p:nvSpPr>
          <p:cNvPr id="5" name="Footer Placeholder 4">
            <a:extLst>
              <a:ext uri="{FF2B5EF4-FFF2-40B4-BE49-F238E27FC236}">
                <a16:creationId xmlns:a16="http://schemas.microsoft.com/office/drawing/2014/main" id="{071B5B23-F3DA-BA40-BDB9-E14D617B76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3DFE2-06A3-8A4B-A944-ECD3E22A4A0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98320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AE309DAF-E538-6B40-BB81-68A7BD5FB0B4}" type="datetime1">
              <a:rPr lang="en-GB" smtClean="0"/>
              <a:t>13/04/2023</a:t>
            </a:fld>
            <a:endParaRPr lang="en-US" dirty="0"/>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700429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962376FE-78D7-D742-AFAD-D03AC3958783}" type="datetime1">
              <a:rPr lang="en-GB" smtClean="0"/>
              <a:t>13/04/2023</a:t>
            </a:fld>
            <a:endParaRPr lang="en-US" dirty="0"/>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274266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4A5565CD-40DF-8944-BC39-0ED0D588AC0F}" type="datetime1">
              <a:rPr lang="en-GB" smtClean="0"/>
              <a:t>13/04/2023</a:t>
            </a:fld>
            <a:endParaRPr lang="en-US" dirty="0"/>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dirty="0"/>
          </a:p>
        </p:txBody>
      </p:sp>
    </p:spTree>
    <p:extLst>
      <p:ext uri="{BB962C8B-B14F-4D97-AF65-F5344CB8AC3E}">
        <p14:creationId xmlns:p14="http://schemas.microsoft.com/office/powerpoint/2010/main" val="3004239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3724E5A3-FE57-3949-B6E2-71F403601E82}" type="datetime1">
              <a:rPr lang="en-GB" smtClean="0"/>
              <a:t>13/04/2023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318036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4BFDEF66-A959-AE41-806A-61A7B2DE9A90}" type="datetime1">
              <a:rPr lang="en-GB" smtClean="0"/>
              <a:t>13/04/2023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63544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E8D5A14C-702D-A04D-86E3-F6A265624DD1}" type="datetime1">
              <a:rPr lang="en-GB" smtClean="0"/>
              <a:t>13/04/2023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95199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ABA49CA5-605C-2B40-980B-0F9102B8ABB1}" type="datetime1">
              <a:rPr lang="en-GB" smtClean="0"/>
              <a:t>13/04/2023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60950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671BBFDF-4C8A-E549-A20C-54815D6B65F0}" type="datetime1">
              <a:rPr lang="en-GB" smtClean="0"/>
              <a:t>13/04/2023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725828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2B4DC4A2-FE2B-F24F-88BC-620AED22C9BC}" type="datetime1">
              <a:rPr lang="en-GB" smtClean="0"/>
              <a:t>13/04/2023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552194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F168D960-1C64-F445-9EC3-A873A7B368BA}" type="datetime1">
              <a:rPr lang="en-GB" smtClean="0"/>
              <a:t>13/04/2023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6214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B25C-5BC8-5741-96E2-575DEB0A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7A4623-1CC0-D846-B84F-4C72F5F13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7FA13E-7A12-1042-9D21-E96427238DD3}"/>
              </a:ext>
            </a:extLst>
          </p:cNvPr>
          <p:cNvSpPr>
            <a:spLocks noGrp="1"/>
          </p:cNvSpPr>
          <p:nvPr>
            <p:ph type="dt" sz="half" idx="10"/>
          </p:nvPr>
        </p:nvSpPr>
        <p:spPr/>
        <p:txBody>
          <a:bodyPr/>
          <a:lstStyle/>
          <a:p>
            <a:fld id="{84B89E7D-913D-7C49-B151-34F7F8C4FCA5}" type="datetime1">
              <a:rPr lang="en-GB" smtClean="0"/>
              <a:t>13/04/2023</a:t>
            </a:fld>
            <a:endParaRPr lang="en-US" dirty="0"/>
          </a:p>
        </p:txBody>
      </p:sp>
      <p:sp>
        <p:nvSpPr>
          <p:cNvPr id="5" name="Footer Placeholder 4">
            <a:extLst>
              <a:ext uri="{FF2B5EF4-FFF2-40B4-BE49-F238E27FC236}">
                <a16:creationId xmlns:a16="http://schemas.microsoft.com/office/drawing/2014/main" id="{5400A479-4CBC-5B4D-8D62-578763717E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8F5A7C-FA91-BE4F-A72B-317008C8822D}"/>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89544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6F1D8B6A-9B77-234B-ABE9-3D193AE6B8FF}" type="datetime1">
              <a:rPr lang="en-GB" smtClean="0"/>
              <a:t>13/04/2023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67980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8611261-53BD-E848-9315-7B2924695780}" type="datetime1">
              <a:rPr lang="en-GB" smtClean="0"/>
              <a:t>13/04/2023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614914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3B9DEFA4-58CD-3246-B7F3-333AD3B0F370}" type="datetime1">
              <a:rPr lang="en-GB" smtClean="0"/>
              <a:t>13/04/2023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15125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8E870323-2543-C947-851A-8EE928D68DE6}" type="datetime1">
              <a:rPr lang="en-GB" smtClean="0"/>
              <a:t>13/04/2023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227753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3F05-BBC5-47F3-B9A9-FF78C23743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B79893-8588-43D4-8CD6-36FD54447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8B1A50-7359-4C21-8BBB-55EDF3EA52AD}"/>
              </a:ext>
            </a:extLst>
          </p:cNvPr>
          <p:cNvSpPr>
            <a:spLocks noGrp="1"/>
          </p:cNvSpPr>
          <p:nvPr>
            <p:ph type="dt" sz="half" idx="10"/>
          </p:nvPr>
        </p:nvSpPr>
        <p:spPr/>
        <p:txBody>
          <a:bodyPr/>
          <a:lstStyle/>
          <a:p>
            <a:fld id="{46F699FD-F418-4E4D-8E0E-A481B61B46D9}" type="datetime1">
              <a:rPr lang="en-GB" smtClean="0"/>
              <a:t>13/04/2023</a:t>
            </a:fld>
            <a:endParaRPr lang="en-GB"/>
          </a:p>
        </p:txBody>
      </p:sp>
      <p:sp>
        <p:nvSpPr>
          <p:cNvPr id="5" name="Footer Placeholder 4">
            <a:extLst>
              <a:ext uri="{FF2B5EF4-FFF2-40B4-BE49-F238E27FC236}">
                <a16:creationId xmlns:a16="http://schemas.microsoft.com/office/drawing/2014/main" id="{8829D360-74EF-4B8E-8092-99746E9A9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2AB6E-80CA-4CEB-8315-E33C3A198B8F}"/>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450741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F0C4-B5AA-45C6-A247-888B1B1B2D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1DCAD-88B2-4E3E-A23B-739935F259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05BA7-C416-4ABC-9044-7103223AC8DB}"/>
              </a:ext>
            </a:extLst>
          </p:cNvPr>
          <p:cNvSpPr>
            <a:spLocks noGrp="1"/>
          </p:cNvSpPr>
          <p:nvPr>
            <p:ph type="dt" sz="half" idx="10"/>
          </p:nvPr>
        </p:nvSpPr>
        <p:spPr/>
        <p:txBody>
          <a:bodyPr/>
          <a:lstStyle/>
          <a:p>
            <a:fld id="{45C5C4D2-313F-BE4E-B960-63D60FDD1AB9}" type="datetime1">
              <a:rPr lang="en-GB" smtClean="0"/>
              <a:t>13/04/2023</a:t>
            </a:fld>
            <a:endParaRPr lang="en-GB"/>
          </a:p>
        </p:txBody>
      </p:sp>
      <p:sp>
        <p:nvSpPr>
          <p:cNvPr id="5" name="Footer Placeholder 4">
            <a:extLst>
              <a:ext uri="{FF2B5EF4-FFF2-40B4-BE49-F238E27FC236}">
                <a16:creationId xmlns:a16="http://schemas.microsoft.com/office/drawing/2014/main" id="{5392CBD7-2A14-4C40-93D0-6922DAB07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345F9-70F5-446C-83B7-709E48100ABD}"/>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432362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300A-6812-416F-8830-9DF825F1F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5677FC-0FDD-4B76-9858-A3B5B4FBE4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8EB30F-1AFC-432D-BB40-32466FD5276C}"/>
              </a:ext>
            </a:extLst>
          </p:cNvPr>
          <p:cNvSpPr>
            <a:spLocks noGrp="1"/>
          </p:cNvSpPr>
          <p:nvPr>
            <p:ph type="dt" sz="half" idx="10"/>
          </p:nvPr>
        </p:nvSpPr>
        <p:spPr/>
        <p:txBody>
          <a:bodyPr/>
          <a:lstStyle/>
          <a:p>
            <a:fld id="{0759031A-65A2-5944-936A-AB32A85D78C1}" type="datetime1">
              <a:rPr lang="en-GB" smtClean="0"/>
              <a:t>13/04/2023</a:t>
            </a:fld>
            <a:endParaRPr lang="en-GB"/>
          </a:p>
        </p:txBody>
      </p:sp>
      <p:sp>
        <p:nvSpPr>
          <p:cNvPr id="5" name="Footer Placeholder 4">
            <a:extLst>
              <a:ext uri="{FF2B5EF4-FFF2-40B4-BE49-F238E27FC236}">
                <a16:creationId xmlns:a16="http://schemas.microsoft.com/office/drawing/2014/main" id="{6FC725AB-E2AA-4D7B-8C66-924334263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4A24C6-3089-4B20-94F2-575FA0668DD3}"/>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2080922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7174-D645-4F34-BA88-59F6E870DC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5AEE04-F025-4C49-B1AA-4FF8D4A5D4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00874F-56C9-4ACB-97C3-0D9CE7686B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2B6E2F-F724-4A5B-A31B-916AE55C9896}"/>
              </a:ext>
            </a:extLst>
          </p:cNvPr>
          <p:cNvSpPr>
            <a:spLocks noGrp="1"/>
          </p:cNvSpPr>
          <p:nvPr>
            <p:ph type="dt" sz="half" idx="10"/>
          </p:nvPr>
        </p:nvSpPr>
        <p:spPr/>
        <p:txBody>
          <a:bodyPr/>
          <a:lstStyle/>
          <a:p>
            <a:fld id="{304980D8-BB88-994D-9A0C-3266221B0042}" type="datetime1">
              <a:rPr lang="en-GB" smtClean="0"/>
              <a:t>13/04/2023</a:t>
            </a:fld>
            <a:endParaRPr lang="en-GB"/>
          </a:p>
        </p:txBody>
      </p:sp>
      <p:sp>
        <p:nvSpPr>
          <p:cNvPr id="6" name="Footer Placeholder 5">
            <a:extLst>
              <a:ext uri="{FF2B5EF4-FFF2-40B4-BE49-F238E27FC236}">
                <a16:creationId xmlns:a16="http://schemas.microsoft.com/office/drawing/2014/main" id="{95E05C30-5F88-4D90-9D1E-CC15303508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BC8128-B7E0-4AC6-8ABB-442F1F2C9C5B}"/>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245621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E69D-E0C6-478D-9E82-B0C185025B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FAA3B4-CCC1-4521-A535-BDEF6A2ED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15288-3A57-4680-8F14-6C8A8CBDA3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ABE802-6342-43EB-88F5-C3BCF0291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2817C7-B2FD-41E0-990C-00D2607D3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7128314-CB17-4FC2-8189-4B40500A1D6C}"/>
              </a:ext>
            </a:extLst>
          </p:cNvPr>
          <p:cNvSpPr>
            <a:spLocks noGrp="1"/>
          </p:cNvSpPr>
          <p:nvPr>
            <p:ph type="dt" sz="half" idx="10"/>
          </p:nvPr>
        </p:nvSpPr>
        <p:spPr/>
        <p:txBody>
          <a:bodyPr/>
          <a:lstStyle/>
          <a:p>
            <a:fld id="{D6BC19AA-8ADE-6D4A-9EA5-EB3B54A7E7AD}" type="datetime1">
              <a:rPr lang="en-GB" smtClean="0"/>
              <a:t>13/04/2023</a:t>
            </a:fld>
            <a:endParaRPr lang="en-GB"/>
          </a:p>
        </p:txBody>
      </p:sp>
      <p:sp>
        <p:nvSpPr>
          <p:cNvPr id="8" name="Footer Placeholder 7">
            <a:extLst>
              <a:ext uri="{FF2B5EF4-FFF2-40B4-BE49-F238E27FC236}">
                <a16:creationId xmlns:a16="http://schemas.microsoft.com/office/drawing/2014/main" id="{0147A004-BA79-44F7-B0CF-95BCA5AD19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1795C1-428F-45CA-AEAC-A8E827EA1620}"/>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8223089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C9C59-96F6-4B5C-BF4B-96B790439B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FE8832-EBB1-4887-ADA5-6462528A19F9}"/>
              </a:ext>
            </a:extLst>
          </p:cNvPr>
          <p:cNvSpPr>
            <a:spLocks noGrp="1"/>
          </p:cNvSpPr>
          <p:nvPr>
            <p:ph type="dt" sz="half" idx="10"/>
          </p:nvPr>
        </p:nvSpPr>
        <p:spPr/>
        <p:txBody>
          <a:bodyPr/>
          <a:lstStyle/>
          <a:p>
            <a:fld id="{88C3FCCC-59EA-A840-AD7E-E16D30B1C44C}" type="datetime1">
              <a:rPr lang="en-GB" smtClean="0"/>
              <a:t>13/04/2023</a:t>
            </a:fld>
            <a:endParaRPr lang="en-GB"/>
          </a:p>
        </p:txBody>
      </p:sp>
      <p:sp>
        <p:nvSpPr>
          <p:cNvPr id="4" name="Footer Placeholder 3">
            <a:extLst>
              <a:ext uri="{FF2B5EF4-FFF2-40B4-BE49-F238E27FC236}">
                <a16:creationId xmlns:a16="http://schemas.microsoft.com/office/drawing/2014/main" id="{AB6C2B2C-E95B-41CF-8973-5BE876D7B9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C846E8-C949-44CC-9E56-F79453049B8D}"/>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94006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71B6-3CF8-454F-AAA8-40717B48C2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FEDA33-B84D-6F4D-A145-D2B700B5F5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DF14CB-76BE-E74C-B7EB-9E8528374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DD26B-D800-9244-BC67-6035178ABCAB}"/>
              </a:ext>
            </a:extLst>
          </p:cNvPr>
          <p:cNvSpPr>
            <a:spLocks noGrp="1"/>
          </p:cNvSpPr>
          <p:nvPr>
            <p:ph type="dt" sz="half" idx="10"/>
          </p:nvPr>
        </p:nvSpPr>
        <p:spPr/>
        <p:txBody>
          <a:bodyPr/>
          <a:lstStyle/>
          <a:p>
            <a:fld id="{5854613B-FADE-1F4D-9874-66AE19940013}" type="datetime1">
              <a:rPr lang="en-GB" smtClean="0"/>
              <a:t>13/04/2023</a:t>
            </a:fld>
            <a:endParaRPr lang="en-US" dirty="0"/>
          </a:p>
        </p:txBody>
      </p:sp>
      <p:sp>
        <p:nvSpPr>
          <p:cNvPr id="6" name="Footer Placeholder 5">
            <a:extLst>
              <a:ext uri="{FF2B5EF4-FFF2-40B4-BE49-F238E27FC236}">
                <a16:creationId xmlns:a16="http://schemas.microsoft.com/office/drawing/2014/main" id="{80FA71B0-1356-CE44-839D-14B49C3AC0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BD825-FDD3-AE47-868C-0405C300388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738437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AD477-0050-4141-A3DA-607554399B6D}"/>
              </a:ext>
            </a:extLst>
          </p:cNvPr>
          <p:cNvSpPr>
            <a:spLocks noGrp="1"/>
          </p:cNvSpPr>
          <p:nvPr>
            <p:ph type="dt" sz="half" idx="10"/>
          </p:nvPr>
        </p:nvSpPr>
        <p:spPr/>
        <p:txBody>
          <a:bodyPr/>
          <a:lstStyle/>
          <a:p>
            <a:fld id="{276DF4CC-D026-AF46-85DC-E146F1F95CBE}" type="datetime1">
              <a:rPr lang="en-GB" smtClean="0"/>
              <a:t>13/04/2023</a:t>
            </a:fld>
            <a:endParaRPr lang="en-GB"/>
          </a:p>
        </p:txBody>
      </p:sp>
      <p:sp>
        <p:nvSpPr>
          <p:cNvPr id="3" name="Footer Placeholder 2">
            <a:extLst>
              <a:ext uri="{FF2B5EF4-FFF2-40B4-BE49-F238E27FC236}">
                <a16:creationId xmlns:a16="http://schemas.microsoft.com/office/drawing/2014/main" id="{A8C6C6E3-B935-4DFF-87AF-CBD6CAE262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D5FE0C-67B0-488E-AF0B-09E3FE3E8E2E}"/>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483093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0C30-ABC5-4038-8C1C-A0D781A24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D3DBE4-197C-4CE4-8C40-BB5F629C67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757D3AF-A252-40DD-AB30-F4D6D8F3D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B46ED-156A-4D4F-AE38-FD326E402803}"/>
              </a:ext>
            </a:extLst>
          </p:cNvPr>
          <p:cNvSpPr>
            <a:spLocks noGrp="1"/>
          </p:cNvSpPr>
          <p:nvPr>
            <p:ph type="dt" sz="half" idx="10"/>
          </p:nvPr>
        </p:nvSpPr>
        <p:spPr/>
        <p:txBody>
          <a:bodyPr/>
          <a:lstStyle/>
          <a:p>
            <a:fld id="{66CD0A3D-644D-484A-B67A-91299992F8DF}" type="datetime1">
              <a:rPr lang="en-GB" smtClean="0"/>
              <a:t>13/04/2023</a:t>
            </a:fld>
            <a:endParaRPr lang="en-GB"/>
          </a:p>
        </p:txBody>
      </p:sp>
      <p:sp>
        <p:nvSpPr>
          <p:cNvPr id="6" name="Footer Placeholder 5">
            <a:extLst>
              <a:ext uri="{FF2B5EF4-FFF2-40B4-BE49-F238E27FC236}">
                <a16:creationId xmlns:a16="http://schemas.microsoft.com/office/drawing/2014/main" id="{E95AD67F-8E7D-4108-A66F-8245A1B046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C41A5D-71FD-4D42-AFDE-4C509FDA1FE3}"/>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2342607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8F53-F289-4BAB-AB1E-F66ABBBABF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AE1D4D-59D1-4845-A4E6-948DBD14F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CB3BF6-FA17-4BFC-8BE6-2F4596792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C8DEC7-CE48-45B8-A379-8E967460504C}"/>
              </a:ext>
            </a:extLst>
          </p:cNvPr>
          <p:cNvSpPr>
            <a:spLocks noGrp="1"/>
          </p:cNvSpPr>
          <p:nvPr>
            <p:ph type="dt" sz="half" idx="10"/>
          </p:nvPr>
        </p:nvSpPr>
        <p:spPr/>
        <p:txBody>
          <a:bodyPr/>
          <a:lstStyle/>
          <a:p>
            <a:fld id="{43864D0D-9456-2446-AA63-36DC17919E7D}" type="datetime1">
              <a:rPr lang="en-GB" smtClean="0"/>
              <a:t>13/04/2023</a:t>
            </a:fld>
            <a:endParaRPr lang="en-GB"/>
          </a:p>
        </p:txBody>
      </p:sp>
      <p:sp>
        <p:nvSpPr>
          <p:cNvPr id="6" name="Footer Placeholder 5">
            <a:extLst>
              <a:ext uri="{FF2B5EF4-FFF2-40B4-BE49-F238E27FC236}">
                <a16:creationId xmlns:a16="http://schemas.microsoft.com/office/drawing/2014/main" id="{B7EBC881-090B-4468-8B25-341247ECA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6C111F-1995-4B6D-9C77-A16B1CDD0F95}"/>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1059465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D800-55EF-46FA-910B-32ED4A09A2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586859-A41A-49D3-B8A4-89AD8CD3B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CECCF2-4697-42C6-AB7E-57039F1FA53F}"/>
              </a:ext>
            </a:extLst>
          </p:cNvPr>
          <p:cNvSpPr>
            <a:spLocks noGrp="1"/>
          </p:cNvSpPr>
          <p:nvPr>
            <p:ph type="dt" sz="half" idx="10"/>
          </p:nvPr>
        </p:nvSpPr>
        <p:spPr/>
        <p:txBody>
          <a:bodyPr/>
          <a:lstStyle/>
          <a:p>
            <a:fld id="{917EEBE9-8626-5349-9B47-40BCF3DE91D5}" type="datetime1">
              <a:rPr lang="en-GB" smtClean="0"/>
              <a:t>13/04/2023</a:t>
            </a:fld>
            <a:endParaRPr lang="en-GB"/>
          </a:p>
        </p:txBody>
      </p:sp>
      <p:sp>
        <p:nvSpPr>
          <p:cNvPr id="5" name="Footer Placeholder 4">
            <a:extLst>
              <a:ext uri="{FF2B5EF4-FFF2-40B4-BE49-F238E27FC236}">
                <a16:creationId xmlns:a16="http://schemas.microsoft.com/office/drawing/2014/main" id="{661542FD-909E-44D7-BDBC-CF9C7BC71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F98751-39FD-4B58-B760-077497F51D4B}"/>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354263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AC8AAE-E90F-4A6B-A5E4-4AE877722E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497453-F3A9-4435-BC34-2ABE6B103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26978-DCEF-454A-8F10-6BF2D31FECA0}"/>
              </a:ext>
            </a:extLst>
          </p:cNvPr>
          <p:cNvSpPr>
            <a:spLocks noGrp="1"/>
          </p:cNvSpPr>
          <p:nvPr>
            <p:ph type="dt" sz="half" idx="10"/>
          </p:nvPr>
        </p:nvSpPr>
        <p:spPr/>
        <p:txBody>
          <a:bodyPr/>
          <a:lstStyle/>
          <a:p>
            <a:fld id="{4ABDBBC9-8BB1-2949-BFA9-97FD76B63FB5}" type="datetime1">
              <a:rPr lang="en-GB" smtClean="0"/>
              <a:t>13/04/2023</a:t>
            </a:fld>
            <a:endParaRPr lang="en-GB"/>
          </a:p>
        </p:txBody>
      </p:sp>
      <p:sp>
        <p:nvSpPr>
          <p:cNvPr id="5" name="Footer Placeholder 4">
            <a:extLst>
              <a:ext uri="{FF2B5EF4-FFF2-40B4-BE49-F238E27FC236}">
                <a16:creationId xmlns:a16="http://schemas.microsoft.com/office/drawing/2014/main" id="{4810A2F1-F27F-45E1-B837-6AA58DB3F0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A34F13-A97D-42A8-BE53-3AAD30227CFC}"/>
              </a:ext>
            </a:extLst>
          </p:cNvPr>
          <p:cNvSpPr>
            <a:spLocks noGrp="1"/>
          </p:cNvSpPr>
          <p:nvPr>
            <p:ph type="sldNum" sz="quarter" idx="12"/>
          </p:nvPr>
        </p:nvSpPr>
        <p:spPr/>
        <p:txBody>
          <a:bodyPr/>
          <a:lstStyle/>
          <a:p>
            <a:fld id="{17B7E9E2-379A-441A-811C-F228B2303B76}" type="slidenum">
              <a:rPr lang="en-GB" smtClean="0"/>
              <a:t>‹#›</a:t>
            </a:fld>
            <a:endParaRPr lang="en-GB"/>
          </a:p>
        </p:txBody>
      </p:sp>
    </p:spTree>
    <p:extLst>
      <p:ext uri="{BB962C8B-B14F-4D97-AF65-F5344CB8AC3E}">
        <p14:creationId xmlns:p14="http://schemas.microsoft.com/office/powerpoint/2010/main" val="2231530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DBAD-EF53-8641-957C-47C8A0CF6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38973-FBEB-0B45-8B22-E682B7775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04063-3ECF-2A40-B4B2-D79860702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B636-F832-FE46-AFAC-A65515448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6203D1-709A-F440-A2B2-2354D0328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105BDA-E7DE-A54B-A53D-AA1179002A8E}"/>
              </a:ext>
            </a:extLst>
          </p:cNvPr>
          <p:cNvSpPr>
            <a:spLocks noGrp="1"/>
          </p:cNvSpPr>
          <p:nvPr>
            <p:ph type="dt" sz="half" idx="10"/>
          </p:nvPr>
        </p:nvSpPr>
        <p:spPr/>
        <p:txBody>
          <a:bodyPr/>
          <a:lstStyle/>
          <a:p>
            <a:fld id="{9A6D62BB-3033-4D46-9BD0-2F371E5F12E6}" type="datetime1">
              <a:rPr lang="en-GB" smtClean="0"/>
              <a:t>13/04/2023</a:t>
            </a:fld>
            <a:endParaRPr lang="en-US" dirty="0"/>
          </a:p>
        </p:txBody>
      </p:sp>
      <p:sp>
        <p:nvSpPr>
          <p:cNvPr id="8" name="Footer Placeholder 7">
            <a:extLst>
              <a:ext uri="{FF2B5EF4-FFF2-40B4-BE49-F238E27FC236}">
                <a16:creationId xmlns:a16="http://schemas.microsoft.com/office/drawing/2014/main" id="{F763DB5F-F468-FE46-A96D-BDEFCD3C69B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046405-2AE0-C14B-8959-4DBC7D1B1D4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58752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6E30-01CA-B54F-A141-0B9C6CC42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7C3E65-99BB-E540-A491-F9EE12CBA358}"/>
              </a:ext>
            </a:extLst>
          </p:cNvPr>
          <p:cNvSpPr>
            <a:spLocks noGrp="1"/>
          </p:cNvSpPr>
          <p:nvPr>
            <p:ph type="dt" sz="half" idx="10"/>
          </p:nvPr>
        </p:nvSpPr>
        <p:spPr/>
        <p:txBody>
          <a:bodyPr/>
          <a:lstStyle/>
          <a:p>
            <a:fld id="{F9BA7FD3-DC0B-AD40-8CC5-E5E17EEF3D68}" type="datetime1">
              <a:rPr lang="en-GB" smtClean="0"/>
              <a:t>13/04/2023</a:t>
            </a:fld>
            <a:endParaRPr lang="en-US" dirty="0"/>
          </a:p>
        </p:txBody>
      </p:sp>
      <p:sp>
        <p:nvSpPr>
          <p:cNvPr id="4" name="Footer Placeholder 3">
            <a:extLst>
              <a:ext uri="{FF2B5EF4-FFF2-40B4-BE49-F238E27FC236}">
                <a16:creationId xmlns:a16="http://schemas.microsoft.com/office/drawing/2014/main" id="{87000866-511C-3941-A764-EBB155AE57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C9C672-EE08-4046-BB96-26736A94282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317247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C9E546-42AD-D14C-9301-45E199364AE9}"/>
              </a:ext>
            </a:extLst>
          </p:cNvPr>
          <p:cNvSpPr>
            <a:spLocks noGrp="1"/>
          </p:cNvSpPr>
          <p:nvPr>
            <p:ph type="dt" sz="half" idx="10"/>
          </p:nvPr>
        </p:nvSpPr>
        <p:spPr/>
        <p:txBody>
          <a:bodyPr/>
          <a:lstStyle/>
          <a:p>
            <a:fld id="{7F82EDB5-CF32-6542-BAB6-8837626BE241}" type="datetime1">
              <a:rPr lang="en-GB" smtClean="0"/>
              <a:t>13/04/2023</a:t>
            </a:fld>
            <a:endParaRPr lang="en-US" dirty="0"/>
          </a:p>
        </p:txBody>
      </p:sp>
      <p:sp>
        <p:nvSpPr>
          <p:cNvPr id="3" name="Footer Placeholder 2">
            <a:extLst>
              <a:ext uri="{FF2B5EF4-FFF2-40B4-BE49-F238E27FC236}">
                <a16:creationId xmlns:a16="http://schemas.microsoft.com/office/drawing/2014/main" id="{9615A7F6-2EC6-B54D-8FA8-D9EF76EC53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D52C0A-9B3B-624B-A092-B4A616BDE35F}"/>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64666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682B-29D1-9B46-A84B-E30E72B0F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C740C-FBAA-6C4B-A863-5BBBA5CBC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1B158-757E-AE41-B565-37ED88B1A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865F3C-6C02-BB45-8932-C69F3CAAFBCB}"/>
              </a:ext>
            </a:extLst>
          </p:cNvPr>
          <p:cNvSpPr>
            <a:spLocks noGrp="1"/>
          </p:cNvSpPr>
          <p:nvPr>
            <p:ph type="dt" sz="half" idx="10"/>
          </p:nvPr>
        </p:nvSpPr>
        <p:spPr/>
        <p:txBody>
          <a:bodyPr/>
          <a:lstStyle/>
          <a:p>
            <a:fld id="{58B73FAB-53DA-834A-99CD-BFD02303CCFA}" type="datetime1">
              <a:rPr lang="en-GB" smtClean="0"/>
              <a:t>13/04/2023</a:t>
            </a:fld>
            <a:endParaRPr lang="en-US" dirty="0"/>
          </a:p>
        </p:txBody>
      </p:sp>
      <p:sp>
        <p:nvSpPr>
          <p:cNvPr id="6" name="Footer Placeholder 5">
            <a:extLst>
              <a:ext uri="{FF2B5EF4-FFF2-40B4-BE49-F238E27FC236}">
                <a16:creationId xmlns:a16="http://schemas.microsoft.com/office/drawing/2014/main" id="{92C2AC59-F5EC-594E-9C3B-39CA8EF72D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941DF19-4F9F-5340-B271-B255C0A916D7}"/>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213695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186C-FEC9-2943-96A2-78568536F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2AED95-B008-8747-B10E-38272F70F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E3CE7C-B467-854B-B6A6-FB7EC70DF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A31EA-73C9-F847-BC58-915C2EFC2DF6}"/>
              </a:ext>
            </a:extLst>
          </p:cNvPr>
          <p:cNvSpPr>
            <a:spLocks noGrp="1"/>
          </p:cNvSpPr>
          <p:nvPr>
            <p:ph type="dt" sz="half" idx="10"/>
          </p:nvPr>
        </p:nvSpPr>
        <p:spPr/>
        <p:txBody>
          <a:bodyPr/>
          <a:lstStyle/>
          <a:p>
            <a:fld id="{3A79ABF4-E888-7E41-933C-3BFFB84F4D35}" type="datetime1">
              <a:rPr lang="en-GB" smtClean="0"/>
              <a:t>13/04/2023</a:t>
            </a:fld>
            <a:endParaRPr lang="en-US" dirty="0"/>
          </a:p>
        </p:txBody>
      </p:sp>
      <p:sp>
        <p:nvSpPr>
          <p:cNvPr id="6" name="Footer Placeholder 5">
            <a:extLst>
              <a:ext uri="{FF2B5EF4-FFF2-40B4-BE49-F238E27FC236}">
                <a16:creationId xmlns:a16="http://schemas.microsoft.com/office/drawing/2014/main" id="{4975143B-FCE1-B642-A9D9-CA2BA60397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6B9DFA-1F03-D14A-88EF-5089C19F4D7A}"/>
              </a:ext>
            </a:extLst>
          </p:cNvPr>
          <p:cNvSpPr>
            <a:spLocks noGrp="1"/>
          </p:cNvSpPr>
          <p:nvPr>
            <p:ph type="sldNum" sz="quarter" idx="12"/>
          </p:nvPr>
        </p:nvSpPr>
        <p:spPr/>
        <p:txBody>
          <a:bodyPr/>
          <a:lstStyle/>
          <a:p>
            <a:fld id="{A75AAEF5-C690-5D4B-B5C7-510283CCFE4D}" type="slidenum">
              <a:rPr lang="en-US" smtClean="0"/>
              <a:t>‹#›</a:t>
            </a:fld>
            <a:endParaRPr lang="en-US" dirty="0"/>
          </a:p>
        </p:txBody>
      </p:sp>
    </p:spTree>
    <p:extLst>
      <p:ext uri="{BB962C8B-B14F-4D97-AF65-F5344CB8AC3E}">
        <p14:creationId xmlns:p14="http://schemas.microsoft.com/office/powerpoint/2010/main" val="1234630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9BE31-4571-0E40-805F-BA98CF6C5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6792C-EF41-644D-8712-B3CE832D5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5CA98-0782-2A49-B1CA-9A7E99284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F46940-786A-CE4A-BC33-A546B6BD19B6}" type="datetime1">
              <a:rPr lang="en-GB" smtClean="0"/>
              <a:t>13/04/2023</a:t>
            </a:fld>
            <a:endParaRPr lang="en-US" dirty="0"/>
          </a:p>
        </p:txBody>
      </p:sp>
      <p:sp>
        <p:nvSpPr>
          <p:cNvPr id="5" name="Footer Placeholder 4">
            <a:extLst>
              <a:ext uri="{FF2B5EF4-FFF2-40B4-BE49-F238E27FC236}">
                <a16:creationId xmlns:a16="http://schemas.microsoft.com/office/drawing/2014/main" id="{6D0E0CFD-0BC6-8842-AFDB-7AAC0BAD59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CDDF30-F721-7F45-97FF-8B0353251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AEF5-C690-5D4B-B5C7-510283CCFE4D}" type="slidenum">
              <a:rPr lang="en-US" smtClean="0"/>
              <a:t>‹#›</a:t>
            </a:fld>
            <a:endParaRPr lang="en-US" dirty="0"/>
          </a:p>
        </p:txBody>
      </p:sp>
    </p:spTree>
    <p:extLst>
      <p:ext uri="{BB962C8B-B14F-4D97-AF65-F5344CB8AC3E}">
        <p14:creationId xmlns:p14="http://schemas.microsoft.com/office/powerpoint/2010/main" val="407891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D4755-B70C-AE44-A37A-014FBC7852A0}" type="datetime1">
              <a:rPr lang="en-GB" smtClean="0"/>
              <a:t>13/04/2023</a:t>
            </a:fld>
            <a:endParaRPr lang="en-US" dirty="0"/>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rgbClr val="BE0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837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A57E-D419-494A-B54A-7FD599316D96}" type="datetime1">
              <a:rPr lang="en-GB" smtClean="0"/>
              <a:t>13/04/2023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20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97F87D-1AA0-430F-8EF0-1B4CE5633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C1D8BA-8D05-415C-9F32-C216725AD1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60CBB1-36B4-4FBC-BC18-D4E69E602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74F5E-2366-9945-B8F5-191288EC9C49}" type="datetime1">
              <a:rPr lang="en-GB" smtClean="0"/>
              <a:t>13/04/2023</a:t>
            </a:fld>
            <a:endParaRPr lang="en-GB"/>
          </a:p>
        </p:txBody>
      </p:sp>
      <p:sp>
        <p:nvSpPr>
          <p:cNvPr id="5" name="Footer Placeholder 4">
            <a:extLst>
              <a:ext uri="{FF2B5EF4-FFF2-40B4-BE49-F238E27FC236}">
                <a16:creationId xmlns:a16="http://schemas.microsoft.com/office/drawing/2014/main" id="{1FB2C02E-7BFF-4AEC-A4E5-2637B1CBB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5A235D-64A2-43B3-B898-E12E78F97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7E9E2-379A-441A-811C-F228B2303B76}" type="slidenum">
              <a:rPr lang="en-GB" smtClean="0"/>
              <a:t>‹#›</a:t>
            </a:fld>
            <a:endParaRPr lang="en-GB"/>
          </a:p>
        </p:txBody>
      </p:sp>
    </p:spTree>
    <p:extLst>
      <p:ext uri="{BB962C8B-B14F-4D97-AF65-F5344CB8AC3E}">
        <p14:creationId xmlns:p14="http://schemas.microsoft.com/office/powerpoint/2010/main" val="4050338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10.png"/><Relationship Id="rId4" Type="http://schemas.openxmlformats.org/officeDocument/2006/relationships/image" Target="../media/image10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9.xml"/><Relationship Id="rId6" Type="http://schemas.openxmlformats.org/officeDocument/2006/relationships/image" Target="../media/image27.png"/><Relationship Id="rId5" Type="http://schemas.openxmlformats.org/officeDocument/2006/relationships/image" Target="../media/image190.png"/><Relationship Id="rId4" Type="http://schemas.openxmlformats.org/officeDocument/2006/relationships/image" Target="../media/image18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5.jp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341912" y="1358536"/>
            <a:ext cx="9326088" cy="1850229"/>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Lesson 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Direct proportion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Level 2 </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41912" y="3500437"/>
            <a:ext cx="9326088" cy="2533388"/>
          </a:xfrm>
          <a:ln w="38100">
            <a:solidFill>
              <a:schemeClr val="accent1"/>
            </a:solidFill>
          </a:ln>
        </p:spPr>
        <p:txBody>
          <a:bodyPr vert="horz" lIns="91440" tIns="45720" rIns="91440" bIns="45720" rtlCol="0" anchor="t">
            <a:normAutofit fontScale="92500"/>
          </a:bodyPr>
          <a:lstStyle/>
          <a:p>
            <a:pPr algn="l">
              <a:lnSpc>
                <a:spcPts val="3100"/>
              </a:lnSpc>
              <a:spcAft>
                <a:spcPts val="600"/>
              </a:spcAft>
            </a:pPr>
            <a:r>
              <a:rPr lang="en-GB" sz="2800" b="1" dirty="0">
                <a:solidFill>
                  <a:schemeClr val="accent1"/>
                </a:solidFill>
                <a:latin typeface="Arial" panose="020B0604020202020204" pitchFamily="34" charset="0"/>
                <a:cs typeface="Arial" panose="020B0604020202020204" pitchFamily="34" charset="0"/>
              </a:rPr>
              <a:t>Objectives</a:t>
            </a:r>
            <a:endParaRPr lang="en-GB" sz="2600" dirty="0">
              <a:solidFill>
                <a:schemeClr val="accent1"/>
              </a:solidFill>
              <a:latin typeface="Arial" panose="020B0604020202020204" pitchFamily="34" charset="0"/>
              <a:cs typeface="Arial" panose="020B0604020202020204" pitchFamily="34" charset="0"/>
            </a:endParaRPr>
          </a:p>
          <a:p>
            <a:pPr marL="266700" indent="-266700" algn="l">
              <a:lnSpc>
                <a:spcPct val="110000"/>
              </a:lnSpc>
              <a:spcBef>
                <a:spcPts val="600"/>
              </a:spcBef>
              <a:buClr>
                <a:schemeClr val="dk1"/>
              </a:buClr>
              <a:buSzPct val="100000"/>
              <a:buFont typeface="Arial"/>
              <a:buChar char="•"/>
            </a:pPr>
            <a:r>
              <a:rPr lang="en-GB" dirty="0">
                <a:latin typeface="Arial"/>
                <a:ea typeface="Arial"/>
                <a:cs typeface="Arial"/>
              </a:rPr>
              <a:t>Identify when two quantities differ in direct proportion to each other</a:t>
            </a:r>
            <a:endParaRPr lang="en-US" dirty="0">
              <a:latin typeface="Arial"/>
              <a:ea typeface="Arial"/>
              <a:cs typeface="Arial"/>
            </a:endParaRPr>
          </a:p>
          <a:p>
            <a:pPr marL="231775" indent="-231775" algn="l">
              <a:lnSpc>
                <a:spcPct val="110000"/>
              </a:lnSpc>
              <a:spcBef>
                <a:spcPts val="600"/>
              </a:spcBef>
              <a:buClr>
                <a:schemeClr val="dk1"/>
              </a:buClr>
              <a:buSzPct val="100000"/>
              <a:buFont typeface="Arial"/>
              <a:buChar char="•"/>
            </a:pPr>
            <a:r>
              <a:rPr lang="en-GB" dirty="0">
                <a:latin typeface="Arial"/>
                <a:ea typeface="Arial"/>
                <a:cs typeface="Arial"/>
              </a:rPr>
              <a:t>Understand the multiplicative relationship between two quantities </a:t>
            </a:r>
          </a:p>
          <a:p>
            <a:pPr marL="231775" indent="-231775" algn="l">
              <a:lnSpc>
                <a:spcPct val="110000"/>
              </a:lnSpc>
              <a:spcBef>
                <a:spcPts val="600"/>
              </a:spcBef>
              <a:buClr>
                <a:schemeClr val="dk1"/>
              </a:buClr>
              <a:buSzPct val="100000"/>
              <a:buFont typeface="Arial"/>
              <a:buChar char="•"/>
            </a:pPr>
            <a:r>
              <a:rPr lang="en-GB" dirty="0">
                <a:latin typeface="Arial"/>
                <a:ea typeface="Arial"/>
                <a:cs typeface="Arial"/>
              </a:rPr>
              <a:t>Solve simple proportional problems using efficient methods with ratio tables and double number lines</a:t>
            </a:r>
          </a:p>
          <a:p>
            <a:pPr marL="231775" indent="-231775" algn="l">
              <a:lnSpc>
                <a:spcPct val="120000"/>
              </a:lnSpc>
              <a:spcBef>
                <a:spcPts val="0"/>
              </a:spcBef>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p:txBody>
      </p:sp>
      <p:pic>
        <p:nvPicPr>
          <p:cNvPr id="8" name="Picture 7" descr="A picture containing text, plate, tableware, dishware&#10;&#10;Description automatically generated">
            <a:extLst>
              <a:ext uri="{FF2B5EF4-FFF2-40B4-BE49-F238E27FC236}">
                <a16:creationId xmlns:a16="http://schemas.microsoft.com/office/drawing/2014/main" id="{BA019637-EC80-4AF4-B07C-CD43BBF59A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47" y="248030"/>
            <a:ext cx="3893465" cy="638948"/>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2478E771-C5B3-6A2B-7D45-1F9B50E899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069" y="217417"/>
            <a:ext cx="2123825" cy="797891"/>
          </a:xfrm>
          <a:prstGeom prst="rect">
            <a:avLst/>
          </a:prstGeom>
        </p:spPr>
      </p:pic>
    </p:spTree>
    <p:extLst>
      <p:ext uri="{BB962C8B-B14F-4D97-AF65-F5344CB8AC3E}">
        <p14:creationId xmlns:p14="http://schemas.microsoft.com/office/powerpoint/2010/main" val="11877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10</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2439066106"/>
              </p:ext>
            </p:extLst>
          </p:nvPr>
        </p:nvGraphicFramePr>
        <p:xfrm>
          <a:off x="3667489" y="1330468"/>
          <a:ext cx="7588501"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936000">
                  <a:extLst>
                    <a:ext uri="{9D8B030D-6E8A-4147-A177-3AD203B41FA5}">
                      <a16:colId xmlns:a16="http://schemas.microsoft.com/office/drawing/2014/main" val="1073348637"/>
                    </a:ext>
                  </a:extLst>
                </a:gridCol>
                <a:gridCol w="936000">
                  <a:extLst>
                    <a:ext uri="{9D8B030D-6E8A-4147-A177-3AD203B41FA5}">
                      <a16:colId xmlns:a16="http://schemas.microsoft.com/office/drawing/2014/main" val="1874415336"/>
                    </a:ext>
                  </a:extLst>
                </a:gridCol>
                <a:gridCol w="936000">
                  <a:extLst>
                    <a:ext uri="{9D8B030D-6E8A-4147-A177-3AD203B41FA5}">
                      <a16:colId xmlns:a16="http://schemas.microsoft.com/office/drawing/2014/main" val="307384775"/>
                    </a:ext>
                  </a:extLst>
                </a:gridCol>
                <a:gridCol w="808552">
                  <a:extLst>
                    <a:ext uri="{9D8B030D-6E8A-4147-A177-3AD203B41FA5}">
                      <a16:colId xmlns:a16="http://schemas.microsoft.com/office/drawing/2014/main" val="3314211716"/>
                    </a:ext>
                  </a:extLst>
                </a:gridCol>
                <a:gridCol w="1063448">
                  <a:extLst>
                    <a:ext uri="{9D8B030D-6E8A-4147-A177-3AD203B41FA5}">
                      <a16:colId xmlns:a16="http://schemas.microsoft.com/office/drawing/2014/main" val="4087266666"/>
                    </a:ext>
                  </a:extLst>
                </a:gridCol>
                <a:gridCol w="93600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rgbClr val="404040"/>
                          </a:solidFill>
                          <a:effectLst/>
                          <a:latin typeface="Arial" panose="020B0604020202020204" pitchFamily="34" charset="0"/>
                          <a:cs typeface="Arial" panose="020B0604020202020204" pitchFamily="34" charset="0"/>
                        </a:rPr>
                        <a:t>150 g</a:t>
                      </a:r>
                      <a:endParaRPr lang="en-US" sz="2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endParaRPr lang="en-US" sz="2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450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225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  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90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2409460" y="232431"/>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a:t>
            </a:r>
            <a:r>
              <a:rPr lang="en-GB" sz="2800" dirty="0">
                <a:latin typeface="Arial" panose="020B0604020202020204" pitchFamily="34" charset="0"/>
                <a:ea typeface="Arial" panose="020B0604020202020204" pitchFamily="34" charset="0"/>
                <a:cs typeface="Arial" panose="020B0604020202020204" pitchFamily="34" charset="0"/>
              </a:rPr>
              <a:t>15</a:t>
            </a:r>
            <a:r>
              <a:rPr lang="en-GB" sz="2800" dirty="0">
                <a:effectLst/>
                <a:latin typeface="Arial" panose="020B0604020202020204" pitchFamily="34" charset="0"/>
                <a:ea typeface="Arial" panose="020B0604020202020204" pitchFamily="34" charset="0"/>
                <a:cs typeface="Arial" panose="020B0604020202020204" pitchFamily="34" charset="0"/>
              </a:rPr>
              <a:t> cookies?</a:t>
            </a:r>
            <a:endParaRPr lang="en-GB" sz="2800" dirty="0">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AFDC7D0A-F0D6-4E4A-98ED-5FB48BB8994C}"/>
              </a:ext>
            </a:extLst>
          </p:cNvPr>
          <p:cNvGrpSpPr/>
          <p:nvPr/>
        </p:nvGrpSpPr>
        <p:grpSpPr>
          <a:xfrm>
            <a:off x="7208154" y="1342183"/>
            <a:ext cx="675735" cy="632602"/>
            <a:chOff x="7208154" y="1342183"/>
            <a:chExt cx="675735" cy="632602"/>
          </a:xfrm>
        </p:grpSpPr>
        <p:sp>
          <p:nvSpPr>
            <p:cNvPr id="14" name="Arrow: Curved Down 13">
              <a:extLst>
                <a:ext uri="{FF2B5EF4-FFF2-40B4-BE49-F238E27FC236}">
                  <a16:creationId xmlns:a16="http://schemas.microsoft.com/office/drawing/2014/main" id="{E12ADAF3-4738-4364-858E-D2B9C61E4F54}"/>
                </a:ext>
              </a:extLst>
            </p:cNvPr>
            <p:cNvSpPr/>
            <p:nvPr/>
          </p:nvSpPr>
          <p:spPr>
            <a:xfrm>
              <a:off x="7208154" y="1600974"/>
              <a:ext cx="675735" cy="3738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6A6A892A-E9A2-4943-8151-C323C83DE6A2}"/>
                </a:ext>
              </a:extLst>
            </p:cNvPr>
            <p:cNvSpPr txBox="1"/>
            <p:nvPr/>
          </p:nvSpPr>
          <p:spPr>
            <a:xfrm>
              <a:off x="7247339" y="1342183"/>
              <a:ext cx="582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rPr>
                <a:t>÷2</a:t>
              </a:r>
              <a:endParaRPr lang="en-US" dirty="0">
                <a:solidFill>
                  <a:srgbClr val="0070C0"/>
                </a:solidFill>
                <a:cs typeface="Calibri"/>
              </a:endParaRPr>
            </a:p>
          </p:txBody>
        </p:sp>
      </p:grpSp>
      <p:sp>
        <p:nvSpPr>
          <p:cNvPr id="7" name="Rectangle 6">
            <a:extLst>
              <a:ext uri="{FF2B5EF4-FFF2-40B4-BE49-F238E27FC236}">
                <a16:creationId xmlns:a16="http://schemas.microsoft.com/office/drawing/2014/main" id="{35568C8C-0AD4-4AC2-B0B0-F4062ABAB2CA}"/>
              </a:ext>
            </a:extLst>
          </p:cNvPr>
          <p:cNvSpPr/>
          <p:nvPr/>
        </p:nvSpPr>
        <p:spPr>
          <a:xfrm>
            <a:off x="7686639" y="2213962"/>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75 g</a:t>
            </a:r>
            <a:endParaRPr lang="en-US" sz="2400" dirty="0"/>
          </a:p>
        </p:txBody>
      </p:sp>
      <p:sp>
        <p:nvSpPr>
          <p:cNvPr id="17" name="Rectangle 16">
            <a:extLst>
              <a:ext uri="{FF2B5EF4-FFF2-40B4-BE49-F238E27FC236}">
                <a16:creationId xmlns:a16="http://schemas.microsoft.com/office/drawing/2014/main" id="{7D6D911C-D919-4344-BF5D-E339A99AAF02}"/>
              </a:ext>
            </a:extLst>
          </p:cNvPr>
          <p:cNvSpPr/>
          <p:nvPr/>
        </p:nvSpPr>
        <p:spPr>
          <a:xfrm>
            <a:off x="7466285" y="2787074"/>
            <a:ext cx="941284"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37.5 g</a:t>
            </a:r>
            <a:endParaRPr lang="en-US" sz="2400" dirty="0"/>
          </a:p>
        </p:txBody>
      </p:sp>
      <p:sp>
        <p:nvSpPr>
          <p:cNvPr id="18" name="Rectangle 17">
            <a:extLst>
              <a:ext uri="{FF2B5EF4-FFF2-40B4-BE49-F238E27FC236}">
                <a16:creationId xmlns:a16="http://schemas.microsoft.com/office/drawing/2014/main" id="{3C3B5AA3-B5BD-4218-863E-38A5C290B9F8}"/>
              </a:ext>
            </a:extLst>
          </p:cNvPr>
          <p:cNvSpPr/>
          <p:nvPr/>
        </p:nvSpPr>
        <p:spPr>
          <a:xfrm>
            <a:off x="7667949" y="3367774"/>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50 g</a:t>
            </a:r>
            <a:endParaRPr lang="en-US" sz="2400" dirty="0"/>
          </a:p>
        </p:txBody>
      </p:sp>
      <p:sp>
        <p:nvSpPr>
          <p:cNvPr id="19" name="Rectangle 18">
            <a:extLst>
              <a:ext uri="{FF2B5EF4-FFF2-40B4-BE49-F238E27FC236}">
                <a16:creationId xmlns:a16="http://schemas.microsoft.com/office/drawing/2014/main" id="{A79F59B3-3EB1-4A54-8F1F-AA70F6BC7D00}"/>
              </a:ext>
            </a:extLst>
          </p:cNvPr>
          <p:cNvSpPr/>
          <p:nvPr/>
        </p:nvSpPr>
        <p:spPr>
          <a:xfrm>
            <a:off x="7660031" y="3925939"/>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15 g</a:t>
            </a:r>
            <a:endParaRPr lang="en-US" sz="2400" dirty="0"/>
          </a:p>
        </p:txBody>
      </p:sp>
      <p:grpSp>
        <p:nvGrpSpPr>
          <p:cNvPr id="25" name="Group 24">
            <a:extLst>
              <a:ext uri="{FF2B5EF4-FFF2-40B4-BE49-F238E27FC236}">
                <a16:creationId xmlns:a16="http://schemas.microsoft.com/office/drawing/2014/main" id="{6DE008E0-0DDD-40A2-BC3F-59193508A3DC}"/>
              </a:ext>
            </a:extLst>
          </p:cNvPr>
          <p:cNvGrpSpPr/>
          <p:nvPr/>
        </p:nvGrpSpPr>
        <p:grpSpPr>
          <a:xfrm>
            <a:off x="6415177" y="583721"/>
            <a:ext cx="4201065" cy="763438"/>
            <a:chOff x="6415177" y="583721"/>
            <a:chExt cx="4201065" cy="763438"/>
          </a:xfrm>
        </p:grpSpPr>
        <p:sp>
          <p:nvSpPr>
            <p:cNvPr id="20" name="TextBox 19">
              <a:extLst>
                <a:ext uri="{FF2B5EF4-FFF2-40B4-BE49-F238E27FC236}">
                  <a16:creationId xmlns:a16="http://schemas.microsoft.com/office/drawing/2014/main" id="{A3BB7FC9-1B67-4CDD-8C49-1C5522478C10}"/>
                </a:ext>
              </a:extLst>
            </p:cNvPr>
            <p:cNvSpPr txBox="1"/>
            <p:nvPr/>
          </p:nvSpPr>
          <p:spPr>
            <a:xfrm>
              <a:off x="7873042" y="583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rPr>
                <a:t>12 + 3 = 15</a:t>
              </a:r>
              <a:endParaRPr lang="en-US" dirty="0"/>
            </a:p>
          </p:txBody>
        </p:sp>
        <p:cxnSp>
          <p:nvCxnSpPr>
            <p:cNvPr id="21" name="Straight Arrow Connector 20">
              <a:extLst>
                <a:ext uri="{FF2B5EF4-FFF2-40B4-BE49-F238E27FC236}">
                  <a16:creationId xmlns:a16="http://schemas.microsoft.com/office/drawing/2014/main" id="{B7AF0F25-8BE9-4D34-8BB7-DC9D40BDE47F}"/>
                </a:ext>
              </a:extLst>
            </p:cNvPr>
            <p:cNvCxnSpPr>
              <a:cxnSpLocks/>
            </p:cNvCxnSpPr>
            <p:nvPr/>
          </p:nvCxnSpPr>
          <p:spPr>
            <a:xfrm flipV="1">
              <a:off x="6415177" y="866957"/>
              <a:ext cx="1431986" cy="4802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D3F9D19-8EB7-4EA7-AF4E-84793E4489A5}"/>
                </a:ext>
              </a:extLst>
            </p:cNvPr>
            <p:cNvCxnSpPr>
              <a:cxnSpLocks/>
            </p:cNvCxnSpPr>
            <p:nvPr/>
          </p:nvCxnSpPr>
          <p:spPr>
            <a:xfrm flipV="1">
              <a:off x="7873042" y="924466"/>
              <a:ext cx="2876" cy="4226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46714ED5-3BAF-4945-BE46-C128D92642D7}"/>
              </a:ext>
            </a:extLst>
          </p:cNvPr>
          <p:cNvSpPr/>
          <p:nvPr/>
        </p:nvSpPr>
        <p:spPr>
          <a:xfrm>
            <a:off x="9429474" y="2184060"/>
            <a:ext cx="864340"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375 g</a:t>
            </a:r>
            <a:endParaRPr lang="en-US" sz="2400" dirty="0"/>
          </a:p>
        </p:txBody>
      </p:sp>
      <p:sp>
        <p:nvSpPr>
          <p:cNvPr id="27" name="Rectangle 26">
            <a:extLst>
              <a:ext uri="{FF2B5EF4-FFF2-40B4-BE49-F238E27FC236}">
                <a16:creationId xmlns:a16="http://schemas.microsoft.com/office/drawing/2014/main" id="{A62E99DD-F92B-404F-A99C-82718C90FD4F}"/>
              </a:ext>
            </a:extLst>
          </p:cNvPr>
          <p:cNvSpPr/>
          <p:nvPr/>
        </p:nvSpPr>
        <p:spPr>
          <a:xfrm>
            <a:off x="9228852" y="2787074"/>
            <a:ext cx="1096775"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187.5 g</a:t>
            </a:r>
            <a:endParaRPr lang="en-US" sz="2400" dirty="0"/>
          </a:p>
        </p:txBody>
      </p:sp>
      <p:sp>
        <p:nvSpPr>
          <p:cNvPr id="28" name="Rectangle 27">
            <a:extLst>
              <a:ext uri="{FF2B5EF4-FFF2-40B4-BE49-F238E27FC236}">
                <a16:creationId xmlns:a16="http://schemas.microsoft.com/office/drawing/2014/main" id="{13B81035-2894-4DA8-8CD2-EA56C65292AD}"/>
              </a:ext>
            </a:extLst>
          </p:cNvPr>
          <p:cNvSpPr/>
          <p:nvPr/>
        </p:nvSpPr>
        <p:spPr>
          <a:xfrm>
            <a:off x="9443540" y="3390088"/>
            <a:ext cx="864340"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250 g</a:t>
            </a:r>
            <a:endParaRPr lang="en-US" sz="2400" dirty="0"/>
          </a:p>
        </p:txBody>
      </p:sp>
      <p:sp>
        <p:nvSpPr>
          <p:cNvPr id="29" name="Rectangle 28">
            <a:extLst>
              <a:ext uri="{FF2B5EF4-FFF2-40B4-BE49-F238E27FC236}">
                <a16:creationId xmlns:a16="http://schemas.microsoft.com/office/drawing/2014/main" id="{DC32B135-E5AF-4C8E-A65A-CFBBF5CD7DFB}"/>
              </a:ext>
            </a:extLst>
          </p:cNvPr>
          <p:cNvSpPr/>
          <p:nvPr/>
        </p:nvSpPr>
        <p:spPr>
          <a:xfrm>
            <a:off x="9619756" y="3906928"/>
            <a:ext cx="708848" cy="492122"/>
          </a:xfrm>
          <a:prstGeom prst="rect">
            <a:avLst/>
          </a:prstGeom>
        </p:spPr>
        <p:txBody>
          <a:bodyPr wrap="none">
            <a:spAutoFit/>
          </a:bodyPr>
          <a:lstStyle/>
          <a:p>
            <a:pPr lvl="0" algn="ctr">
              <a:lnSpc>
                <a:spcPct val="114999"/>
              </a:lnSpc>
              <a:spcBef>
                <a:spcPts val="400"/>
              </a:spcBef>
              <a:spcAft>
                <a:spcPts val="400"/>
              </a:spcAft>
              <a:buNone/>
            </a:pPr>
            <a:r>
              <a:rPr lang="en-GB" sz="2400" dirty="0">
                <a:solidFill>
                  <a:srgbClr val="404040"/>
                </a:solidFill>
              </a:rPr>
              <a:t>75 g</a:t>
            </a:r>
            <a:endParaRPr lang="en-US" sz="2400" dirty="0"/>
          </a:p>
        </p:txBody>
      </p:sp>
      <p:sp>
        <p:nvSpPr>
          <p:cNvPr id="6" name="Isosceles Triangle 5">
            <a:extLst>
              <a:ext uri="{FF2B5EF4-FFF2-40B4-BE49-F238E27FC236}">
                <a16:creationId xmlns:a16="http://schemas.microsoft.com/office/drawing/2014/main" id="{586BEDB0-DD69-9581-3926-F6C1F6357334}"/>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2" name="TextBox 11">
            <a:extLst>
              <a:ext uri="{FF2B5EF4-FFF2-40B4-BE49-F238E27FC236}">
                <a16:creationId xmlns:a16="http://schemas.microsoft.com/office/drawing/2014/main" id="{56F04367-046C-17E4-1774-214D3840BD41}"/>
              </a:ext>
            </a:extLst>
          </p:cNvPr>
          <p:cNvSpPr txBox="1"/>
          <p:nvPr/>
        </p:nvSpPr>
        <p:spPr>
          <a:xfrm>
            <a:off x="-51318" y="29042"/>
            <a:ext cx="2141372" cy="400110"/>
          </a:xfrm>
          <a:prstGeom prst="rect">
            <a:avLst/>
          </a:prstGeom>
          <a:noFill/>
          <a:ln>
            <a:noFill/>
          </a:ln>
          <a:effectLst/>
        </p:spPr>
        <p:txBody>
          <a:bodyPr wrap="square" lIns="91440" tIns="45720" rIns="91440" bIns="45720" rtlCol="0" anchor="t">
            <a:spAutoFit/>
          </a:bodyPr>
          <a:lstStyle/>
          <a:p>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10" name="Picture 9" descr="A stack of seven double chocolate chip cookies, with an eight leaning against the stack">
            <a:extLst>
              <a:ext uri="{FF2B5EF4-FFF2-40B4-BE49-F238E27FC236}">
                <a16:creationId xmlns:a16="http://schemas.microsoft.com/office/drawing/2014/main" id="{EEDE4492-5803-643C-90BA-F7DB97136AB9}"/>
              </a:ext>
            </a:extLst>
          </p:cNvPr>
          <p:cNvPicPr>
            <a:picLocks noChangeAspect="1"/>
          </p:cNvPicPr>
          <p:nvPr/>
        </p:nvPicPr>
        <p:blipFill>
          <a:blip r:embed="rId3"/>
          <a:stretch>
            <a:fillRect/>
          </a:stretch>
        </p:blipFill>
        <p:spPr>
          <a:xfrm>
            <a:off x="125506" y="3046182"/>
            <a:ext cx="2916545" cy="1944530"/>
          </a:xfrm>
          <a:prstGeom prst="rect">
            <a:avLst/>
          </a:prstGeom>
        </p:spPr>
      </p:pic>
    </p:spTree>
    <p:extLst>
      <p:ext uri="{BB962C8B-B14F-4D97-AF65-F5344CB8AC3E}">
        <p14:creationId xmlns:p14="http://schemas.microsoft.com/office/powerpoint/2010/main" val="383365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a:xfrm>
            <a:off x="8392236" y="618519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7" y="-17454"/>
            <a:ext cx="2295793" cy="1988343"/>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3">
            <a:extLst>
              <a:ext uri="{FF2B5EF4-FFF2-40B4-BE49-F238E27FC236}">
                <a16:creationId xmlns:a16="http://schemas.microsoft.com/office/drawing/2014/main" id="{0F82D19D-1FB9-47B5-A87D-36C07F3B87C2}"/>
              </a:ext>
            </a:extLst>
          </p:cNvPr>
          <p:cNvSpPr txBox="1">
            <a:spLocks noGrp="1"/>
          </p:cNvSpPr>
          <p:nvPr>
            <p:ph type="title" idx="4294967295"/>
          </p:nvPr>
        </p:nvSpPr>
        <p:spPr>
          <a:xfrm>
            <a:off x="-3815" y="5292"/>
            <a:ext cx="1951368"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EXPLORE 2 </a:t>
            </a:r>
            <a:endPar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8" name="Group 17"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9"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0" name="TextBox 19">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mn-ea"/>
                  <a:cs typeface="Arial"/>
                </a:rPr>
                <a:t>Handout</a:t>
              </a:r>
              <a:b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black"/>
                  </a:solidFill>
                  <a:effectLst/>
                  <a:uLnTx/>
                  <a:uFillTx/>
                  <a:latin typeface="Arial"/>
                  <a:ea typeface="+mn-ea"/>
                  <a:cs typeface="Arial"/>
                </a:rPr>
                <a:t>available</a:t>
              </a:r>
            </a:p>
          </p:txBody>
        </p:sp>
      </p:grpSp>
      <p:grpSp>
        <p:nvGrpSpPr>
          <p:cNvPr id="10" name="Group 9">
            <a:extLst>
              <a:ext uri="{FF2B5EF4-FFF2-40B4-BE49-F238E27FC236}">
                <a16:creationId xmlns:a16="http://schemas.microsoft.com/office/drawing/2014/main" id="{BAC2A95E-2AAF-306D-ED7E-FF3882CF17EC}"/>
              </a:ext>
              <a:ext uri="{C183D7F6-B498-43B3-948B-1728B52AA6E4}">
                <adec:decorative xmlns:adec="http://schemas.microsoft.com/office/drawing/2017/decorative" val="1"/>
              </a:ext>
            </a:extLst>
          </p:cNvPr>
          <p:cNvGrpSpPr/>
          <p:nvPr/>
        </p:nvGrpSpPr>
        <p:grpSpPr>
          <a:xfrm>
            <a:off x="1494494" y="936671"/>
            <a:ext cx="9874611" cy="4943429"/>
            <a:chOff x="1259457" y="1949570"/>
            <a:chExt cx="8212347" cy="3381422"/>
          </a:xfrm>
        </p:grpSpPr>
        <p:sp>
          <p:nvSpPr>
            <p:cNvPr id="8" name="TextBox 7">
              <a:extLst>
                <a:ext uri="{FF2B5EF4-FFF2-40B4-BE49-F238E27FC236}">
                  <a16:creationId xmlns:a16="http://schemas.microsoft.com/office/drawing/2014/main" id="{DC0C5A7F-CE0A-55E9-F980-C7641C75EFEA}"/>
                </a:ext>
              </a:extLst>
            </p:cNvPr>
            <p:cNvSpPr txBox="1"/>
            <p:nvPr/>
          </p:nvSpPr>
          <p:spPr>
            <a:xfrm>
              <a:off x="1259457" y="1949570"/>
              <a:ext cx="2148387" cy="318353"/>
            </a:xfrm>
            <a:prstGeom prst="rect">
              <a:avLst/>
            </a:prstGeom>
            <a:solidFill>
              <a:schemeClr val="accent1"/>
            </a:solidFill>
            <a:ln w="38100">
              <a:solidFill>
                <a:schemeClr val="accent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PRACTICE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3232C265-4917-4DF1-52BC-BCF747F13BDD}"/>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3" name="TextBox 12">
            <a:extLst>
              <a:ext uri="{FF2B5EF4-FFF2-40B4-BE49-F238E27FC236}">
                <a16:creationId xmlns:a16="http://schemas.microsoft.com/office/drawing/2014/main" id="{2AB43EDF-625B-DAA9-AEB1-EBDFB3019298}"/>
              </a:ext>
            </a:extLst>
          </p:cNvPr>
          <p:cNvSpPr txBox="1"/>
          <p:nvPr/>
        </p:nvSpPr>
        <p:spPr>
          <a:xfrm>
            <a:off x="2344190" y="1970888"/>
            <a:ext cx="8353316" cy="247760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the ratio tables on the handout to answer the questions.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you show your working out.</a:t>
            </a:r>
          </a:p>
        </p:txBody>
      </p:sp>
    </p:spTree>
    <p:extLst>
      <p:ext uri="{BB962C8B-B14F-4D97-AF65-F5344CB8AC3E}">
        <p14:creationId xmlns:p14="http://schemas.microsoft.com/office/powerpoint/2010/main" val="19301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Answers</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1" name="Google Shape;421;p15"/>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678E8E68-008A-F634-9647-606416D7C46A}"/>
              </a:ext>
            </a:extLst>
          </p:cNvPr>
          <p:cNvGraphicFramePr>
            <a:graphicFrameLocks noGrp="1"/>
          </p:cNvGraphicFramePr>
          <p:nvPr>
            <p:extLst>
              <p:ext uri="{D42A27DB-BD31-4B8C-83A1-F6EECF244321}">
                <p14:modId xmlns:p14="http://schemas.microsoft.com/office/powerpoint/2010/main" val="1505214492"/>
              </p:ext>
            </p:extLst>
          </p:nvPr>
        </p:nvGraphicFramePr>
        <p:xfrm>
          <a:off x="1808349" y="1994967"/>
          <a:ext cx="7188505" cy="1325563"/>
        </p:xfrm>
        <a:graphic>
          <a:graphicData uri="http://schemas.openxmlformats.org/drawingml/2006/table">
            <a:tbl>
              <a:tblPr firstCol="1" bandRow="1">
                <a:tableStyleId>{5940675A-B579-460E-94D1-54222C63F5DA}</a:tableStyleId>
              </a:tblPr>
              <a:tblGrid>
                <a:gridCol w="2534135">
                  <a:extLst>
                    <a:ext uri="{9D8B030D-6E8A-4147-A177-3AD203B41FA5}">
                      <a16:colId xmlns:a16="http://schemas.microsoft.com/office/drawing/2014/main" val="1786099274"/>
                    </a:ext>
                  </a:extLst>
                </a:gridCol>
                <a:gridCol w="930874">
                  <a:extLst>
                    <a:ext uri="{9D8B030D-6E8A-4147-A177-3AD203B41FA5}">
                      <a16:colId xmlns:a16="http://schemas.microsoft.com/office/drawing/2014/main" val="835945698"/>
                    </a:ext>
                  </a:extLst>
                </a:gridCol>
                <a:gridCol w="930874">
                  <a:extLst>
                    <a:ext uri="{9D8B030D-6E8A-4147-A177-3AD203B41FA5}">
                      <a16:colId xmlns:a16="http://schemas.microsoft.com/office/drawing/2014/main" val="1084629905"/>
                    </a:ext>
                  </a:extLst>
                </a:gridCol>
                <a:gridCol w="930874">
                  <a:extLst>
                    <a:ext uri="{9D8B030D-6E8A-4147-A177-3AD203B41FA5}">
                      <a16:colId xmlns:a16="http://schemas.microsoft.com/office/drawing/2014/main" val="973089982"/>
                    </a:ext>
                  </a:extLst>
                </a:gridCol>
                <a:gridCol w="930874">
                  <a:extLst>
                    <a:ext uri="{9D8B030D-6E8A-4147-A177-3AD203B41FA5}">
                      <a16:colId xmlns:a16="http://schemas.microsoft.com/office/drawing/2014/main" val="4066677523"/>
                    </a:ext>
                  </a:extLst>
                </a:gridCol>
                <a:gridCol w="930874">
                  <a:extLst>
                    <a:ext uri="{9D8B030D-6E8A-4147-A177-3AD203B41FA5}">
                      <a16:colId xmlns:a16="http://schemas.microsoft.com/office/drawing/2014/main" val="3951326732"/>
                    </a:ext>
                  </a:extLst>
                </a:gridCol>
              </a:tblGrid>
              <a:tr h="712318">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Length of pipe (m)</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60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4065506806"/>
                  </a:ext>
                </a:extLst>
              </a:tr>
              <a:tr h="613245">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Cost (£)</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22</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214458476"/>
                  </a:ext>
                </a:extLst>
              </a:tr>
            </a:tbl>
          </a:graphicData>
        </a:graphic>
      </p:graphicFrame>
      <p:graphicFrame>
        <p:nvGraphicFramePr>
          <p:cNvPr id="17" name="Table 16">
            <a:extLst>
              <a:ext uri="{FF2B5EF4-FFF2-40B4-BE49-F238E27FC236}">
                <a16:creationId xmlns:a16="http://schemas.microsoft.com/office/drawing/2014/main" id="{BBA3FBEA-4233-6623-5D32-5FC13DEEB028}"/>
              </a:ext>
            </a:extLst>
          </p:cNvPr>
          <p:cNvGraphicFramePr>
            <a:graphicFrameLocks noGrp="1"/>
          </p:cNvGraphicFramePr>
          <p:nvPr>
            <p:extLst>
              <p:ext uri="{D42A27DB-BD31-4B8C-83A1-F6EECF244321}">
                <p14:modId xmlns:p14="http://schemas.microsoft.com/office/powerpoint/2010/main" val="3266188786"/>
              </p:ext>
            </p:extLst>
          </p:nvPr>
        </p:nvGraphicFramePr>
        <p:xfrm>
          <a:off x="1808349" y="4787799"/>
          <a:ext cx="7188506" cy="1325563"/>
        </p:xfrm>
        <a:graphic>
          <a:graphicData uri="http://schemas.openxmlformats.org/drawingml/2006/table">
            <a:tbl>
              <a:tblPr firstCol="1" bandRow="1">
                <a:tableStyleId>{5940675A-B579-460E-94D1-54222C63F5DA}</a:tableStyleId>
              </a:tblPr>
              <a:tblGrid>
                <a:gridCol w="2534136">
                  <a:extLst>
                    <a:ext uri="{9D8B030D-6E8A-4147-A177-3AD203B41FA5}">
                      <a16:colId xmlns:a16="http://schemas.microsoft.com/office/drawing/2014/main" val="2813877028"/>
                    </a:ext>
                  </a:extLst>
                </a:gridCol>
                <a:gridCol w="930874">
                  <a:extLst>
                    <a:ext uri="{9D8B030D-6E8A-4147-A177-3AD203B41FA5}">
                      <a16:colId xmlns:a16="http://schemas.microsoft.com/office/drawing/2014/main" val="2964711606"/>
                    </a:ext>
                  </a:extLst>
                </a:gridCol>
                <a:gridCol w="930874">
                  <a:extLst>
                    <a:ext uri="{9D8B030D-6E8A-4147-A177-3AD203B41FA5}">
                      <a16:colId xmlns:a16="http://schemas.microsoft.com/office/drawing/2014/main" val="2391776692"/>
                    </a:ext>
                  </a:extLst>
                </a:gridCol>
                <a:gridCol w="930874">
                  <a:extLst>
                    <a:ext uri="{9D8B030D-6E8A-4147-A177-3AD203B41FA5}">
                      <a16:colId xmlns:a16="http://schemas.microsoft.com/office/drawing/2014/main" val="1719346025"/>
                    </a:ext>
                  </a:extLst>
                </a:gridCol>
                <a:gridCol w="930874">
                  <a:extLst>
                    <a:ext uri="{9D8B030D-6E8A-4147-A177-3AD203B41FA5}">
                      <a16:colId xmlns:a16="http://schemas.microsoft.com/office/drawing/2014/main" val="3704956528"/>
                    </a:ext>
                  </a:extLst>
                </a:gridCol>
                <a:gridCol w="930874">
                  <a:extLst>
                    <a:ext uri="{9D8B030D-6E8A-4147-A177-3AD203B41FA5}">
                      <a16:colId xmlns:a16="http://schemas.microsoft.com/office/drawing/2014/main" val="2791268728"/>
                    </a:ext>
                  </a:extLst>
                </a:gridCol>
              </a:tblGrid>
              <a:tr h="712318">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Copies</a:t>
                      </a:r>
                      <a:endParaRPr lang="en-GB" sz="20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rPr>
                        <a:t>25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rPr>
                        <a:t>150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3948276942"/>
                  </a:ext>
                </a:extLst>
              </a:tr>
              <a:tr h="613245">
                <a:tc>
                  <a:txBody>
                    <a:bodyPr/>
                    <a:lstStyle/>
                    <a:p>
                      <a:pPr>
                        <a:lnSpc>
                          <a:spcPct val="115000"/>
                        </a:lnSpc>
                        <a:spcAft>
                          <a:spcPts val="1000"/>
                        </a:spcAft>
                      </a:pPr>
                      <a:r>
                        <a:rPr lang="en-GB" sz="2000" dirty="0">
                          <a:solidFill>
                            <a:schemeClr val="bg1"/>
                          </a:solidFill>
                          <a:effectLst/>
                          <a:latin typeface="Arial" panose="020B0604020202020204" pitchFamily="34" charset="0"/>
                          <a:cs typeface="Arial" panose="020B0604020202020204" pitchFamily="34" charset="0"/>
                        </a:rPr>
                        <a:t>Time (sec)</a:t>
                      </a:r>
                      <a:endParaRPr lang="en-GB"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rPr>
                        <a:t>30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1470150"/>
                  </a:ext>
                </a:extLst>
              </a:tr>
            </a:tbl>
          </a:graphicData>
        </a:graphic>
      </p:graphicFrame>
      <p:sp>
        <p:nvSpPr>
          <p:cNvPr id="18" name="TextBox 17">
            <a:extLst>
              <a:ext uri="{FF2B5EF4-FFF2-40B4-BE49-F238E27FC236}">
                <a16:creationId xmlns:a16="http://schemas.microsoft.com/office/drawing/2014/main" id="{919E1214-547E-1609-2035-541D4DC0CC48}"/>
              </a:ext>
            </a:extLst>
          </p:cNvPr>
          <p:cNvSpPr txBox="1"/>
          <p:nvPr/>
        </p:nvSpPr>
        <p:spPr>
          <a:xfrm>
            <a:off x="1319048" y="1278981"/>
            <a:ext cx="9725004" cy="480901"/>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mj-lt"/>
              <a:buAutoNum type="arabicPeriod"/>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metres of copper pipe costs £22. How much will 60 metres cost?</a:t>
            </a:r>
          </a:p>
        </p:txBody>
      </p:sp>
      <p:sp>
        <p:nvSpPr>
          <p:cNvPr id="19" name="TextBox 18">
            <a:extLst>
              <a:ext uri="{FF2B5EF4-FFF2-40B4-BE49-F238E27FC236}">
                <a16:creationId xmlns:a16="http://schemas.microsoft.com/office/drawing/2014/main" id="{470C3710-30F8-49A8-D2C0-869EA4CC9086}"/>
              </a:ext>
            </a:extLst>
          </p:cNvPr>
          <p:cNvSpPr txBox="1"/>
          <p:nvPr/>
        </p:nvSpPr>
        <p:spPr>
          <a:xfrm>
            <a:off x="1319049" y="3780515"/>
            <a:ext cx="8854965" cy="916854"/>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1000"/>
              </a:spcAft>
              <a:buClrTx/>
              <a:buSzTx/>
              <a:buFont typeface="+mj-lt"/>
              <a:buAutoNum type="arabicPeriod" startAt="2"/>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photocopier can produce 25 copies in 30 seconds. How long will it take to make 150 copies?</a:t>
            </a:r>
          </a:p>
        </p:txBody>
      </p:sp>
      <p:sp>
        <p:nvSpPr>
          <p:cNvPr id="20" name="TextBox 19">
            <a:extLst>
              <a:ext uri="{FF2B5EF4-FFF2-40B4-BE49-F238E27FC236}">
                <a16:creationId xmlns:a16="http://schemas.microsoft.com/office/drawing/2014/main" id="{A334CF39-4FDC-2724-17F0-2424B6897A2B}"/>
              </a:ext>
            </a:extLst>
          </p:cNvPr>
          <p:cNvSpPr txBox="1"/>
          <p:nvPr/>
        </p:nvSpPr>
        <p:spPr>
          <a:xfrm>
            <a:off x="5402601" y="2127707"/>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30</a:t>
            </a:r>
          </a:p>
        </p:txBody>
      </p:sp>
      <p:sp>
        <p:nvSpPr>
          <p:cNvPr id="21" name="TextBox 20">
            <a:extLst>
              <a:ext uri="{FF2B5EF4-FFF2-40B4-BE49-F238E27FC236}">
                <a16:creationId xmlns:a16="http://schemas.microsoft.com/office/drawing/2014/main" id="{9B0C1CFB-94DB-CEDB-A00F-6860A387264B}"/>
              </a:ext>
            </a:extLst>
          </p:cNvPr>
          <p:cNvSpPr txBox="1"/>
          <p:nvPr/>
        </p:nvSpPr>
        <p:spPr>
          <a:xfrm>
            <a:off x="5412827" y="2818524"/>
            <a:ext cx="8109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220</a:t>
            </a:r>
          </a:p>
        </p:txBody>
      </p:sp>
      <p:sp>
        <p:nvSpPr>
          <p:cNvPr id="22" name="TextBox 21">
            <a:extLst>
              <a:ext uri="{FF2B5EF4-FFF2-40B4-BE49-F238E27FC236}">
                <a16:creationId xmlns:a16="http://schemas.microsoft.com/office/drawing/2014/main" id="{BEDE9C4C-DA06-7DE5-8B46-B8DD53FA171E}"/>
              </a:ext>
            </a:extLst>
          </p:cNvPr>
          <p:cNvSpPr txBox="1"/>
          <p:nvPr/>
        </p:nvSpPr>
        <p:spPr>
          <a:xfrm>
            <a:off x="8185886" y="2787324"/>
            <a:ext cx="81096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440</a:t>
            </a:r>
          </a:p>
        </p:txBody>
      </p:sp>
      <p:sp>
        <p:nvSpPr>
          <p:cNvPr id="23" name="TextBox 22">
            <a:extLst>
              <a:ext uri="{FF2B5EF4-FFF2-40B4-BE49-F238E27FC236}">
                <a16:creationId xmlns:a16="http://schemas.microsoft.com/office/drawing/2014/main" id="{E00180F7-1E8B-5D00-7A2D-36382B68070C}"/>
              </a:ext>
            </a:extLst>
          </p:cNvPr>
          <p:cNvSpPr txBox="1"/>
          <p:nvPr/>
        </p:nvSpPr>
        <p:spPr>
          <a:xfrm>
            <a:off x="5412828" y="492376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a:t>
            </a:r>
          </a:p>
        </p:txBody>
      </p:sp>
      <p:sp>
        <p:nvSpPr>
          <p:cNvPr id="24" name="TextBox 23">
            <a:extLst>
              <a:ext uri="{FF2B5EF4-FFF2-40B4-BE49-F238E27FC236}">
                <a16:creationId xmlns:a16="http://schemas.microsoft.com/office/drawing/2014/main" id="{06DCE800-5C01-E55C-5642-ED7E43C4B90A}"/>
              </a:ext>
            </a:extLst>
          </p:cNvPr>
          <p:cNvSpPr txBox="1"/>
          <p:nvPr/>
        </p:nvSpPr>
        <p:spPr>
          <a:xfrm>
            <a:off x="5412828" y="554110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60</a:t>
            </a:r>
          </a:p>
        </p:txBody>
      </p:sp>
      <p:sp>
        <p:nvSpPr>
          <p:cNvPr id="25" name="TextBox 24">
            <a:extLst>
              <a:ext uri="{FF2B5EF4-FFF2-40B4-BE49-F238E27FC236}">
                <a16:creationId xmlns:a16="http://schemas.microsoft.com/office/drawing/2014/main" id="{558D194C-B051-DE47-14FA-3673C264C242}"/>
              </a:ext>
            </a:extLst>
          </p:cNvPr>
          <p:cNvSpPr txBox="1"/>
          <p:nvPr/>
        </p:nvSpPr>
        <p:spPr>
          <a:xfrm>
            <a:off x="6252340" y="4923759"/>
            <a:ext cx="8395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100</a:t>
            </a:r>
          </a:p>
        </p:txBody>
      </p:sp>
      <p:sp>
        <p:nvSpPr>
          <p:cNvPr id="26" name="TextBox 25">
            <a:extLst>
              <a:ext uri="{FF2B5EF4-FFF2-40B4-BE49-F238E27FC236}">
                <a16:creationId xmlns:a16="http://schemas.microsoft.com/office/drawing/2014/main" id="{13B24C48-45C8-3EC0-FCE4-C11F144FAAC8}"/>
              </a:ext>
            </a:extLst>
          </p:cNvPr>
          <p:cNvSpPr txBox="1"/>
          <p:nvPr/>
        </p:nvSpPr>
        <p:spPr>
          <a:xfrm>
            <a:off x="6252341" y="5541100"/>
            <a:ext cx="8395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120</a:t>
            </a:r>
          </a:p>
        </p:txBody>
      </p:sp>
      <p:sp>
        <p:nvSpPr>
          <p:cNvPr id="27" name="TextBox 26">
            <a:extLst>
              <a:ext uri="{FF2B5EF4-FFF2-40B4-BE49-F238E27FC236}">
                <a16:creationId xmlns:a16="http://schemas.microsoft.com/office/drawing/2014/main" id="{5AE4A275-C525-3037-EE9A-EEC813E0D139}"/>
              </a:ext>
            </a:extLst>
          </p:cNvPr>
          <p:cNvSpPr txBox="1"/>
          <p:nvPr/>
        </p:nvSpPr>
        <p:spPr>
          <a:xfrm>
            <a:off x="8185887" y="5541100"/>
            <a:ext cx="81096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180</a:t>
            </a:r>
          </a:p>
        </p:txBody>
      </p:sp>
    </p:spTree>
    <p:extLst>
      <p:ext uri="{BB962C8B-B14F-4D97-AF65-F5344CB8AC3E}">
        <p14:creationId xmlns:p14="http://schemas.microsoft.com/office/powerpoint/2010/main" val="394052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ssolv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dissolv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1" i="0" u="none" strike="noStrike" kern="1200" cap="none" spc="0" normalizeH="0" baseline="0" noProof="0" dirty="0">
              <a:ln>
                <a:noFill/>
              </a:ln>
              <a:solidFill>
                <a:srgbClr val="000000"/>
              </a:solidFill>
              <a:effectLst/>
              <a:uLnTx/>
              <a:uFillTx/>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Answers</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D89902F6-589A-8246-68C0-1BCE9925C8FB}"/>
              </a:ext>
            </a:extLst>
          </p:cNvPr>
          <p:cNvSpPr txBox="1"/>
          <p:nvPr/>
        </p:nvSpPr>
        <p:spPr>
          <a:xfrm>
            <a:off x="943301" y="3283196"/>
            <a:ext cx="10620703" cy="1755096"/>
          </a:xfrm>
          <a:prstGeom prst="rect">
            <a:avLst/>
          </a:prstGeom>
          <a:noFill/>
        </p:spPr>
        <p:txBody>
          <a:bodyPr wrap="square">
            <a:spAutoFit/>
          </a:bodyPr>
          <a:lstStyle/>
          <a:p>
            <a:pPr marL="457200" indent="-457200">
              <a:lnSpc>
                <a:spcPct val="115000"/>
              </a:lnSpc>
              <a:spcAft>
                <a:spcPts val="1000"/>
              </a:spcAft>
              <a:buFont typeface="+mj-lt"/>
              <a:buAutoNum type="arabicPeriod" startAt="4"/>
              <a:defRPr/>
            </a:pP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Naz buys a fridge from a shop for £189. The cost of delivery is proportional to the distance from the shop. For 15 miles, the cost is £9.  Naz lives 24 miles from the shop. Is the total cost for the fridge and delivery more than £200?</a:t>
            </a:r>
          </a:p>
        </p:txBody>
      </p:sp>
      <p:graphicFrame>
        <p:nvGraphicFramePr>
          <p:cNvPr id="4" name="Table 3">
            <a:extLst>
              <a:ext uri="{FF2B5EF4-FFF2-40B4-BE49-F238E27FC236}">
                <a16:creationId xmlns:a16="http://schemas.microsoft.com/office/drawing/2014/main" id="{2BB18A1F-87E4-4548-6571-B9EF5FF109BD}"/>
              </a:ext>
            </a:extLst>
          </p:cNvPr>
          <p:cNvGraphicFramePr>
            <a:graphicFrameLocks noGrp="1"/>
          </p:cNvGraphicFramePr>
          <p:nvPr>
            <p:extLst>
              <p:ext uri="{D42A27DB-BD31-4B8C-83A1-F6EECF244321}">
                <p14:modId xmlns:p14="http://schemas.microsoft.com/office/powerpoint/2010/main" val="4138070627"/>
              </p:ext>
            </p:extLst>
          </p:nvPr>
        </p:nvGraphicFramePr>
        <p:xfrm>
          <a:off x="1584543" y="2089070"/>
          <a:ext cx="7159601" cy="1056650"/>
        </p:xfrm>
        <a:graphic>
          <a:graphicData uri="http://schemas.openxmlformats.org/drawingml/2006/table">
            <a:tbl>
              <a:tblPr firstCol="1" bandRow="1">
                <a:tableStyleId>{5940675A-B579-460E-94D1-54222C63F5DA}</a:tableStyleId>
              </a:tblPr>
              <a:tblGrid>
                <a:gridCol w="2523946">
                  <a:extLst>
                    <a:ext uri="{9D8B030D-6E8A-4147-A177-3AD203B41FA5}">
                      <a16:colId xmlns:a16="http://schemas.microsoft.com/office/drawing/2014/main" val="765150293"/>
                    </a:ext>
                  </a:extLst>
                </a:gridCol>
                <a:gridCol w="927131">
                  <a:extLst>
                    <a:ext uri="{9D8B030D-6E8A-4147-A177-3AD203B41FA5}">
                      <a16:colId xmlns:a16="http://schemas.microsoft.com/office/drawing/2014/main" val="2109118205"/>
                    </a:ext>
                  </a:extLst>
                </a:gridCol>
                <a:gridCol w="927131">
                  <a:extLst>
                    <a:ext uri="{9D8B030D-6E8A-4147-A177-3AD203B41FA5}">
                      <a16:colId xmlns:a16="http://schemas.microsoft.com/office/drawing/2014/main" val="3980750320"/>
                    </a:ext>
                  </a:extLst>
                </a:gridCol>
                <a:gridCol w="927131">
                  <a:extLst>
                    <a:ext uri="{9D8B030D-6E8A-4147-A177-3AD203B41FA5}">
                      <a16:colId xmlns:a16="http://schemas.microsoft.com/office/drawing/2014/main" val="3494924576"/>
                    </a:ext>
                  </a:extLst>
                </a:gridCol>
                <a:gridCol w="927131">
                  <a:extLst>
                    <a:ext uri="{9D8B030D-6E8A-4147-A177-3AD203B41FA5}">
                      <a16:colId xmlns:a16="http://schemas.microsoft.com/office/drawing/2014/main" val="1131718061"/>
                    </a:ext>
                  </a:extLst>
                </a:gridCol>
                <a:gridCol w="927131">
                  <a:extLst>
                    <a:ext uri="{9D8B030D-6E8A-4147-A177-3AD203B41FA5}">
                      <a16:colId xmlns:a16="http://schemas.microsoft.com/office/drawing/2014/main" val="2411456960"/>
                    </a:ext>
                  </a:extLst>
                </a:gridCol>
              </a:tblGrid>
              <a:tr h="567812">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Distance (km)</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4</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10</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823273861"/>
                  </a:ext>
                </a:extLst>
              </a:tr>
              <a:tr h="488838">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Time (min)</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25</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532096044"/>
                  </a:ext>
                </a:extLst>
              </a:tr>
            </a:tbl>
          </a:graphicData>
        </a:graphic>
      </p:graphicFrame>
      <p:sp>
        <p:nvSpPr>
          <p:cNvPr id="5" name="TextBox 4">
            <a:extLst>
              <a:ext uri="{FF2B5EF4-FFF2-40B4-BE49-F238E27FC236}">
                <a16:creationId xmlns:a16="http://schemas.microsoft.com/office/drawing/2014/main" id="{28C5D1DD-1975-A86A-A218-EDBFC46B3296}"/>
              </a:ext>
            </a:extLst>
          </p:cNvPr>
          <p:cNvSpPr txBox="1"/>
          <p:nvPr/>
        </p:nvSpPr>
        <p:spPr>
          <a:xfrm>
            <a:off x="5159302" y="2155730"/>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8</a:t>
            </a:r>
          </a:p>
        </p:txBody>
      </p:sp>
      <p:sp>
        <p:nvSpPr>
          <p:cNvPr id="6" name="TextBox 5">
            <a:extLst>
              <a:ext uri="{FF2B5EF4-FFF2-40B4-BE49-F238E27FC236}">
                <a16:creationId xmlns:a16="http://schemas.microsoft.com/office/drawing/2014/main" id="{BA425F80-5190-7383-85C1-30447BDC8B0D}"/>
              </a:ext>
            </a:extLst>
          </p:cNvPr>
          <p:cNvSpPr txBox="1"/>
          <p:nvPr/>
        </p:nvSpPr>
        <p:spPr>
          <a:xfrm>
            <a:off x="5159302" y="2677893"/>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943E4EC0-E830-85BE-F706-DD40148893D5}"/>
              </a:ext>
            </a:extLst>
          </p:cNvPr>
          <p:cNvSpPr txBox="1"/>
          <p:nvPr/>
        </p:nvSpPr>
        <p:spPr>
          <a:xfrm>
            <a:off x="6113115" y="2177426"/>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721A3472-CFB2-E6E4-8D21-58F0EE6F307F}"/>
              </a:ext>
            </a:extLst>
          </p:cNvPr>
          <p:cNvSpPr txBox="1"/>
          <p:nvPr/>
        </p:nvSpPr>
        <p:spPr>
          <a:xfrm>
            <a:off x="6052023" y="2689087"/>
            <a:ext cx="781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12.5</a:t>
            </a:r>
          </a:p>
        </p:txBody>
      </p:sp>
      <p:sp>
        <p:nvSpPr>
          <p:cNvPr id="9" name="TextBox 8">
            <a:extLst>
              <a:ext uri="{FF2B5EF4-FFF2-40B4-BE49-F238E27FC236}">
                <a16:creationId xmlns:a16="http://schemas.microsoft.com/office/drawing/2014/main" id="{944D3447-4865-0CDB-0C2C-6D7DD21E804E}"/>
              </a:ext>
            </a:extLst>
          </p:cNvPr>
          <p:cNvSpPr txBox="1"/>
          <p:nvPr/>
        </p:nvSpPr>
        <p:spPr>
          <a:xfrm>
            <a:off x="7974262" y="2642234"/>
            <a:ext cx="781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62.5</a:t>
            </a:r>
          </a:p>
        </p:txBody>
      </p:sp>
      <p:sp>
        <p:nvSpPr>
          <p:cNvPr id="10" name="TextBox 9">
            <a:extLst>
              <a:ext uri="{FF2B5EF4-FFF2-40B4-BE49-F238E27FC236}">
                <a16:creationId xmlns:a16="http://schemas.microsoft.com/office/drawing/2014/main" id="{1DC3B7D3-9909-9709-FC13-E7066C52B14C}"/>
              </a:ext>
            </a:extLst>
          </p:cNvPr>
          <p:cNvSpPr txBox="1"/>
          <p:nvPr/>
        </p:nvSpPr>
        <p:spPr>
          <a:xfrm>
            <a:off x="943301" y="1126630"/>
            <a:ext cx="10095187" cy="905633"/>
          </a:xfrm>
          <a:prstGeom prst="rect">
            <a:avLst/>
          </a:prstGeom>
          <a:noFill/>
        </p:spPr>
        <p:txBody>
          <a:bodyPr wrap="square">
            <a:spAutoFit/>
          </a:bodyPr>
          <a:lstStyle/>
          <a:p>
            <a:pPr marL="457200" marR="0" lvl="0" indent="-457200" algn="l" defTabSz="914400" rtl="0" eaLnBrk="1" fontAlgn="auto" latinLnBrk="0" hangingPunct="1">
              <a:lnSpc>
                <a:spcPct val="115000"/>
              </a:lnSpc>
              <a:spcBef>
                <a:spcPts val="0"/>
              </a:spcBef>
              <a:spcAft>
                <a:spcPts val="1000"/>
              </a:spcAft>
              <a:buClrTx/>
              <a:buSzTx/>
              <a:buFont typeface="+mj-lt"/>
              <a:buAutoNum type="arabicPeriod" startAt="3"/>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Sarah likes to keep fit by running. She can cover 4 km in 25 min. She thinks she can do a 10 km run in less than an hour. Is she right?</a:t>
            </a: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8" name="Table 17">
            <a:extLst>
              <a:ext uri="{FF2B5EF4-FFF2-40B4-BE49-F238E27FC236}">
                <a16:creationId xmlns:a16="http://schemas.microsoft.com/office/drawing/2014/main" id="{5A8EDFEC-C944-B7D6-9C43-8315823830BF}"/>
              </a:ext>
            </a:extLst>
          </p:cNvPr>
          <p:cNvGraphicFramePr>
            <a:graphicFrameLocks noGrp="1"/>
          </p:cNvGraphicFramePr>
          <p:nvPr>
            <p:extLst>
              <p:ext uri="{D42A27DB-BD31-4B8C-83A1-F6EECF244321}">
                <p14:modId xmlns:p14="http://schemas.microsoft.com/office/powerpoint/2010/main" val="946307170"/>
              </p:ext>
            </p:extLst>
          </p:nvPr>
        </p:nvGraphicFramePr>
        <p:xfrm>
          <a:off x="1572718" y="5122601"/>
          <a:ext cx="7159601" cy="1056650"/>
        </p:xfrm>
        <a:graphic>
          <a:graphicData uri="http://schemas.openxmlformats.org/drawingml/2006/table">
            <a:tbl>
              <a:tblPr firstCol="1" bandRow="1">
                <a:tableStyleId>{5940675A-B579-460E-94D1-54222C63F5DA}</a:tableStyleId>
              </a:tblPr>
              <a:tblGrid>
                <a:gridCol w="2523946">
                  <a:extLst>
                    <a:ext uri="{9D8B030D-6E8A-4147-A177-3AD203B41FA5}">
                      <a16:colId xmlns:a16="http://schemas.microsoft.com/office/drawing/2014/main" val="765150293"/>
                    </a:ext>
                  </a:extLst>
                </a:gridCol>
                <a:gridCol w="927131">
                  <a:extLst>
                    <a:ext uri="{9D8B030D-6E8A-4147-A177-3AD203B41FA5}">
                      <a16:colId xmlns:a16="http://schemas.microsoft.com/office/drawing/2014/main" val="2109118205"/>
                    </a:ext>
                  </a:extLst>
                </a:gridCol>
                <a:gridCol w="927131">
                  <a:extLst>
                    <a:ext uri="{9D8B030D-6E8A-4147-A177-3AD203B41FA5}">
                      <a16:colId xmlns:a16="http://schemas.microsoft.com/office/drawing/2014/main" val="3980750320"/>
                    </a:ext>
                  </a:extLst>
                </a:gridCol>
                <a:gridCol w="927131">
                  <a:extLst>
                    <a:ext uri="{9D8B030D-6E8A-4147-A177-3AD203B41FA5}">
                      <a16:colId xmlns:a16="http://schemas.microsoft.com/office/drawing/2014/main" val="3494924576"/>
                    </a:ext>
                  </a:extLst>
                </a:gridCol>
                <a:gridCol w="927131">
                  <a:extLst>
                    <a:ext uri="{9D8B030D-6E8A-4147-A177-3AD203B41FA5}">
                      <a16:colId xmlns:a16="http://schemas.microsoft.com/office/drawing/2014/main" val="1131718061"/>
                    </a:ext>
                  </a:extLst>
                </a:gridCol>
                <a:gridCol w="927131">
                  <a:extLst>
                    <a:ext uri="{9D8B030D-6E8A-4147-A177-3AD203B41FA5}">
                      <a16:colId xmlns:a16="http://schemas.microsoft.com/office/drawing/2014/main" val="2411456960"/>
                    </a:ext>
                  </a:extLst>
                </a:gridCol>
              </a:tblGrid>
              <a:tr h="567812">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Distance (miles)</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algn="ctr">
                        <a:lnSpc>
                          <a:spcPct val="115000"/>
                        </a:lnSpc>
                        <a:spcAft>
                          <a:spcPts val="1000"/>
                        </a:spcAft>
                      </a:pPr>
                      <a:r>
                        <a:rPr lang="en-GB" sz="2400" dirty="0">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extLst>
                  <a:ext uri="{0D108BD9-81ED-4DB2-BD59-A6C34878D82A}">
                    <a16:rowId xmlns:a16="http://schemas.microsoft.com/office/drawing/2014/main" val="1823273861"/>
                  </a:ext>
                </a:extLst>
              </a:tr>
              <a:tr h="488838">
                <a:tc>
                  <a:txBody>
                    <a:bodyPr/>
                    <a:lstStyle/>
                    <a:p>
                      <a:pPr>
                        <a:lnSpc>
                          <a:spcPct val="115000"/>
                        </a:lnSpc>
                        <a:spcAft>
                          <a:spcPts val="1000"/>
                        </a:spcAft>
                      </a:pPr>
                      <a:r>
                        <a:rPr lang="en-GB" sz="2400" dirty="0">
                          <a:solidFill>
                            <a:schemeClr val="bg1"/>
                          </a:solidFill>
                          <a:effectLst/>
                          <a:latin typeface="Arial" panose="020B0604020202020204" pitchFamily="34" charset="0"/>
                          <a:cs typeface="Arial" panose="020B0604020202020204" pitchFamily="34" charset="0"/>
                        </a:rPr>
                        <a:t>Cost (£)</a:t>
                      </a:r>
                      <a:endParaRPr lang="en-GB"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algn="ctr">
                        <a:lnSpc>
                          <a:spcPct val="115000"/>
                        </a:lnSpc>
                        <a:spcAft>
                          <a:spcPts val="1000"/>
                        </a:spcAft>
                      </a:pPr>
                      <a:r>
                        <a:rPr lang="en-GB" sz="2400" dirty="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r>
                        <a:rPr lang="en-GB" sz="2400" dirty="0">
                          <a:effectLst/>
                          <a:latin typeface="Arial" panose="020B060402020202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a:lnSpc>
                          <a:spcPct val="115000"/>
                        </a:lnSpc>
                        <a:spcAft>
                          <a:spcPts val="1000"/>
                        </a:spcAft>
                      </a:pPr>
                      <a:endParaRPr lang="en-GB"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532096044"/>
                  </a:ext>
                </a:extLst>
              </a:tr>
            </a:tbl>
          </a:graphicData>
        </a:graphic>
      </p:graphicFrame>
      <p:sp>
        <p:nvSpPr>
          <p:cNvPr id="19" name="TextBox 18">
            <a:extLst>
              <a:ext uri="{FF2B5EF4-FFF2-40B4-BE49-F238E27FC236}">
                <a16:creationId xmlns:a16="http://schemas.microsoft.com/office/drawing/2014/main" id="{D9D9294B-9658-DC5F-EC72-15B3C8FDD090}"/>
              </a:ext>
            </a:extLst>
          </p:cNvPr>
          <p:cNvSpPr txBox="1"/>
          <p:nvPr/>
        </p:nvSpPr>
        <p:spPr>
          <a:xfrm>
            <a:off x="5147477" y="5189261"/>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latin typeface="Arial" panose="020B0604020202020204" pitchFamily="34" charset="0"/>
                <a:cs typeface="Arial" panose="020B0604020202020204" pitchFamily="34" charset="0"/>
              </a:rPr>
              <a:t>5</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9EB8812-C033-F60F-540C-A08D7EA86B96}"/>
              </a:ext>
            </a:extLst>
          </p:cNvPr>
          <p:cNvSpPr txBox="1"/>
          <p:nvPr/>
        </p:nvSpPr>
        <p:spPr>
          <a:xfrm>
            <a:off x="5147477" y="5711424"/>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latin typeface="Arial" panose="020B0604020202020204" pitchFamily="34" charset="0"/>
                <a:cs typeface="Arial" panose="020B0604020202020204" pitchFamily="34" charset="0"/>
              </a:rPr>
              <a:t>3</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B8BC196-F59C-BA14-C349-91F5B1FC9A98}"/>
              </a:ext>
            </a:extLst>
          </p:cNvPr>
          <p:cNvSpPr txBox="1"/>
          <p:nvPr/>
        </p:nvSpPr>
        <p:spPr>
          <a:xfrm>
            <a:off x="6101290" y="5210957"/>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latin typeface="Arial" panose="020B0604020202020204" pitchFamily="34" charset="0"/>
                <a:cs typeface="Arial" panose="020B0604020202020204" pitchFamily="34" charset="0"/>
              </a:rPr>
              <a:t>10</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C4AF05A-3E09-1FF1-9F95-84AB03E73884}"/>
              </a:ext>
            </a:extLst>
          </p:cNvPr>
          <p:cNvSpPr txBox="1"/>
          <p:nvPr/>
        </p:nvSpPr>
        <p:spPr>
          <a:xfrm>
            <a:off x="6040198" y="5722618"/>
            <a:ext cx="7817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srgbClr val="FF0000"/>
                </a:solidFill>
                <a:latin typeface="Arial" panose="020B0604020202020204" pitchFamily="34" charset="0"/>
                <a:cs typeface="Arial" panose="020B0604020202020204" pitchFamily="34" charset="0"/>
              </a:rPr>
              <a:t>6</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6751D6F-F129-E2B2-F954-254137A83A9B}"/>
              </a:ext>
            </a:extLst>
          </p:cNvPr>
          <p:cNvSpPr txBox="1"/>
          <p:nvPr/>
        </p:nvSpPr>
        <p:spPr>
          <a:xfrm>
            <a:off x="7962437" y="5675765"/>
            <a:ext cx="7817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14.4</a:t>
            </a:r>
          </a:p>
        </p:txBody>
      </p:sp>
      <p:sp>
        <p:nvSpPr>
          <p:cNvPr id="24" name="TextBox 23">
            <a:extLst>
              <a:ext uri="{FF2B5EF4-FFF2-40B4-BE49-F238E27FC236}">
                <a16:creationId xmlns:a16="http://schemas.microsoft.com/office/drawing/2014/main" id="{473CC9C4-FC36-F48B-D5BC-9CD1D8792956}"/>
              </a:ext>
            </a:extLst>
          </p:cNvPr>
          <p:cNvSpPr txBox="1"/>
          <p:nvPr/>
        </p:nvSpPr>
        <p:spPr>
          <a:xfrm>
            <a:off x="6960305" y="5203384"/>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FF0000"/>
                </a:solidFill>
                <a:latin typeface="Arial" panose="020B0604020202020204" pitchFamily="34" charset="0"/>
                <a:cs typeface="Arial" panose="020B0604020202020204" pitchFamily="34" charset="0"/>
              </a:rPr>
              <a:t>1</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7185F86-7617-0054-6CB4-C4D23D6644B5}"/>
              </a:ext>
            </a:extLst>
          </p:cNvPr>
          <p:cNvSpPr txBox="1"/>
          <p:nvPr/>
        </p:nvSpPr>
        <p:spPr>
          <a:xfrm>
            <a:off x="6960305" y="5709756"/>
            <a:ext cx="683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srgbClr val="FF0000"/>
                </a:solidFill>
                <a:latin typeface="Arial" panose="020B0604020202020204" pitchFamily="34" charset="0"/>
                <a:cs typeface="Arial" panose="020B0604020202020204" pitchFamily="34" charset="0"/>
              </a:rPr>
              <a:t>0.6</a:t>
            </a: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dissolv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dissolv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dissolve">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dissolv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dissolv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9" grpId="0"/>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14</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2034133274"/>
              </p:ext>
            </p:extLst>
          </p:nvPr>
        </p:nvGraphicFramePr>
        <p:xfrm>
          <a:off x="2756170" y="1191435"/>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25</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Calibri"/>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55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09180" y="5791727"/>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450002525"/>
              </p:ext>
            </p:extLst>
          </p:nvPr>
        </p:nvGraphicFramePr>
        <p:xfrm>
          <a:off x="2756170" y="3500638"/>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80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effectLst/>
                          <a:latin typeface="Arial" panose="020B0604020202020204" pitchFamily="34" charset="0"/>
                          <a:cs typeface="Arial" panose="020B0604020202020204" pitchFamily="34" charset="0"/>
                        </a:rPr>
                        <a:t>85 g</a:t>
                      </a:r>
                      <a:endParaRPr lang="en-US"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20" name="Arrow: Curved Up 19">
            <a:extLst>
              <a:ext uri="{FF2B5EF4-FFF2-40B4-BE49-F238E27FC236}">
                <a16:creationId xmlns:a16="http://schemas.microsoft.com/office/drawing/2014/main" id="{F16A3046-78F4-D3B7-77A6-9EC7CFFB4CDC}"/>
              </a:ext>
            </a:extLst>
          </p:cNvPr>
          <p:cNvSpPr/>
          <p:nvPr/>
        </p:nvSpPr>
        <p:spPr>
          <a:xfrm>
            <a:off x="5343293" y="3848047"/>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2861505-EC99-2680-ECA1-E62DDD51AB32}"/>
              </a:ext>
            </a:extLst>
          </p:cNvPr>
          <p:cNvSpPr txBox="1"/>
          <p:nvPr/>
        </p:nvSpPr>
        <p:spPr>
          <a:xfrm>
            <a:off x="5198998" y="4007727"/>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375623"/>
              </a:solidFill>
              <a:latin typeface="Arial" panose="020B0604020202020204" pitchFamily="34" charset="0"/>
              <a:cs typeface="Arial" panose="020B0604020202020204" pitchFamily="34" charset="0"/>
            </a:endParaRPr>
          </a:p>
        </p:txBody>
      </p:sp>
      <p:sp>
        <p:nvSpPr>
          <p:cNvPr id="26" name="Arrow: Curved Up 25">
            <a:extLst>
              <a:ext uri="{FF2B5EF4-FFF2-40B4-BE49-F238E27FC236}">
                <a16:creationId xmlns:a16="http://schemas.microsoft.com/office/drawing/2014/main" id="{102D4D7E-20BF-FFFF-8961-9207053ECF3B}"/>
              </a:ext>
            </a:extLst>
          </p:cNvPr>
          <p:cNvSpPr/>
          <p:nvPr/>
        </p:nvSpPr>
        <p:spPr>
          <a:xfrm>
            <a:off x="5257204" y="4846046"/>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 name="Arrow: Curved Up 1">
            <a:extLst>
              <a:ext uri="{FF2B5EF4-FFF2-40B4-BE49-F238E27FC236}">
                <a16:creationId xmlns:a16="http://schemas.microsoft.com/office/drawing/2014/main" id="{AFAFFD52-C85C-2B4F-EA58-6EA0B6798965}"/>
              </a:ext>
            </a:extLst>
          </p:cNvPr>
          <p:cNvSpPr/>
          <p:nvPr/>
        </p:nvSpPr>
        <p:spPr>
          <a:xfrm rot="5280000">
            <a:off x="4346072" y="1684304"/>
            <a:ext cx="947852" cy="223023"/>
          </a:xfrm>
          <a:prstGeom prst="curvedUp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E880B1D-3546-6EBC-315F-B3F965EF2594}"/>
              </a:ext>
            </a:extLst>
          </p:cNvPr>
          <p:cNvSpPr txBox="1"/>
          <p:nvPr/>
        </p:nvSpPr>
        <p:spPr>
          <a:xfrm>
            <a:off x="4122528" y="1736504"/>
            <a:ext cx="65978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+ 30</a:t>
            </a:r>
          </a:p>
        </p:txBody>
      </p:sp>
      <p:sp>
        <p:nvSpPr>
          <p:cNvPr id="11" name="TextBox 10">
            <a:extLst>
              <a:ext uri="{FF2B5EF4-FFF2-40B4-BE49-F238E27FC236}">
                <a16:creationId xmlns:a16="http://schemas.microsoft.com/office/drawing/2014/main" id="{A59D8BB4-8D72-8A72-B6C7-722F2AB9E447}"/>
              </a:ext>
            </a:extLst>
          </p:cNvPr>
          <p:cNvSpPr txBox="1">
            <a:spLocks/>
          </p:cNvSpPr>
          <p:nvPr/>
        </p:nvSpPr>
        <p:spPr>
          <a:xfrm>
            <a:off x="10134108" y="1902719"/>
            <a:ext cx="17088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False</a:t>
            </a:r>
          </a:p>
        </p:txBody>
      </p:sp>
      <p:sp>
        <p:nvSpPr>
          <p:cNvPr id="15" name="TextBox 14">
            <a:extLst>
              <a:ext uri="{FF2B5EF4-FFF2-40B4-BE49-F238E27FC236}">
                <a16:creationId xmlns:a16="http://schemas.microsoft.com/office/drawing/2014/main" id="{711B6770-627A-B761-86C0-15C825FA43AE}"/>
              </a:ext>
            </a:extLst>
          </p:cNvPr>
          <p:cNvSpPr txBox="1"/>
          <p:nvPr/>
        </p:nvSpPr>
        <p:spPr>
          <a:xfrm>
            <a:off x="10192932" y="3893453"/>
            <a:ext cx="15911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cs typeface="Arial" panose="020B0604020202020204" pitchFamily="34" charset="0"/>
              </a:rPr>
              <a:t>False</a:t>
            </a:r>
          </a:p>
        </p:txBody>
      </p:sp>
      <p:sp>
        <p:nvSpPr>
          <p:cNvPr id="10" name="TextBox 9">
            <a:extLst>
              <a:ext uri="{FF2B5EF4-FFF2-40B4-BE49-F238E27FC236}">
                <a16:creationId xmlns:a16="http://schemas.microsoft.com/office/drawing/2014/main" id="{A7A5EF44-8CCC-3931-430A-5687A726D34C}"/>
              </a:ext>
            </a:extLst>
          </p:cNvPr>
          <p:cNvSpPr txBox="1"/>
          <p:nvPr/>
        </p:nvSpPr>
        <p:spPr>
          <a:xfrm>
            <a:off x="5338419" y="4086556"/>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×2</a:t>
            </a:r>
            <a:r>
              <a:rPr lang="en-US" dirty="0">
                <a:solidFill>
                  <a:srgbClr val="375623"/>
                </a:solidFill>
                <a:latin typeface="Arial" panose="020B0604020202020204" pitchFamily="34" charset="0"/>
                <a:cs typeface="Arial" panose="020B0604020202020204" pitchFamily="34" charset="0"/>
              </a:rPr>
              <a:t> </a:t>
            </a:r>
          </a:p>
        </p:txBody>
      </p:sp>
      <p:sp>
        <p:nvSpPr>
          <p:cNvPr id="16" name="TextBox 15">
            <a:extLst>
              <a:ext uri="{FF2B5EF4-FFF2-40B4-BE49-F238E27FC236}">
                <a16:creationId xmlns:a16="http://schemas.microsoft.com/office/drawing/2014/main" id="{2D4CB9D6-62DE-B248-1970-8F6D69ACC2EA}"/>
              </a:ext>
            </a:extLst>
          </p:cNvPr>
          <p:cNvSpPr txBox="1"/>
          <p:nvPr/>
        </p:nvSpPr>
        <p:spPr>
          <a:xfrm>
            <a:off x="5280909" y="5073488"/>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×2 </a:t>
            </a:r>
            <a:endParaRPr lang="en-US" dirty="0">
              <a:solidFill>
                <a:srgbClr val="375623"/>
              </a:solidFill>
              <a:latin typeface="Arial" panose="020B0604020202020204" pitchFamily="34" charset="0"/>
              <a:cs typeface="Arial" panose="020B0604020202020204" pitchFamily="34" charset="0"/>
            </a:endParaRPr>
          </a:p>
        </p:txBody>
      </p:sp>
      <p:sp>
        <p:nvSpPr>
          <p:cNvPr id="17" name="Arrow: Curved Up 16">
            <a:extLst>
              <a:ext uri="{FF2B5EF4-FFF2-40B4-BE49-F238E27FC236}">
                <a16:creationId xmlns:a16="http://schemas.microsoft.com/office/drawing/2014/main" id="{A15A652B-2D5D-C8E7-2F00-43C48166C293}"/>
              </a:ext>
            </a:extLst>
          </p:cNvPr>
          <p:cNvSpPr/>
          <p:nvPr/>
        </p:nvSpPr>
        <p:spPr>
          <a:xfrm>
            <a:off x="6378636" y="4846045"/>
            <a:ext cx="677315"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920FCA2-2ECD-B052-4B70-774D74D1A329}"/>
              </a:ext>
            </a:extLst>
          </p:cNvPr>
          <p:cNvSpPr txBox="1"/>
          <p:nvPr/>
        </p:nvSpPr>
        <p:spPr>
          <a:xfrm>
            <a:off x="6392470" y="4102400"/>
            <a:ext cx="69850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+ 5</a:t>
            </a:r>
          </a:p>
        </p:txBody>
      </p:sp>
      <p:sp>
        <p:nvSpPr>
          <p:cNvPr id="13" name="TextBox 12">
            <a:extLst>
              <a:ext uri="{FF2B5EF4-FFF2-40B4-BE49-F238E27FC236}">
                <a16:creationId xmlns:a16="http://schemas.microsoft.com/office/drawing/2014/main" id="{1B4A986E-770A-D006-813E-2882CEBA4908}"/>
              </a:ext>
            </a:extLst>
          </p:cNvPr>
          <p:cNvSpPr txBox="1"/>
          <p:nvPr/>
        </p:nvSpPr>
        <p:spPr>
          <a:xfrm>
            <a:off x="6400154" y="5130996"/>
            <a:ext cx="7991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+ 5 </a:t>
            </a:r>
          </a:p>
        </p:txBody>
      </p:sp>
      <p:sp>
        <p:nvSpPr>
          <p:cNvPr id="21" name="Arrow: Curved Up 20">
            <a:extLst>
              <a:ext uri="{FF2B5EF4-FFF2-40B4-BE49-F238E27FC236}">
                <a16:creationId xmlns:a16="http://schemas.microsoft.com/office/drawing/2014/main" id="{0B3AEB92-0414-0561-AF9C-7373EF21BFFD}"/>
              </a:ext>
            </a:extLst>
          </p:cNvPr>
          <p:cNvSpPr/>
          <p:nvPr/>
        </p:nvSpPr>
        <p:spPr>
          <a:xfrm>
            <a:off x="6358334" y="3827918"/>
            <a:ext cx="691691"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781972F-B18C-59A3-D7AA-168C723AC1E0}"/>
              </a:ext>
            </a:extLst>
          </p:cNvPr>
          <p:cNvSpPr txBox="1"/>
          <p:nvPr/>
        </p:nvSpPr>
        <p:spPr>
          <a:xfrm>
            <a:off x="6844744" y="1707749"/>
            <a:ext cx="659780"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panose="020B0604020202020204" pitchFamily="34" charset="0"/>
                <a:cs typeface="Arial" panose="020B0604020202020204" pitchFamily="34" charset="0"/>
              </a:rPr>
              <a:t>+ 30</a:t>
            </a:r>
          </a:p>
        </p:txBody>
      </p:sp>
      <p:sp>
        <p:nvSpPr>
          <p:cNvPr id="25" name="Arrow: Curved Left 24">
            <a:extLst>
              <a:ext uri="{FF2B5EF4-FFF2-40B4-BE49-F238E27FC236}">
                <a16:creationId xmlns:a16="http://schemas.microsoft.com/office/drawing/2014/main" id="{2A0EDBD1-ED3E-CDDA-0735-F98748FCE388}"/>
              </a:ext>
            </a:extLst>
          </p:cNvPr>
          <p:cNvSpPr/>
          <p:nvPr/>
        </p:nvSpPr>
        <p:spPr>
          <a:xfrm>
            <a:off x="6595743" y="1328551"/>
            <a:ext cx="258792" cy="963283"/>
          </a:xfrm>
          <a:prstGeom prst="curved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grpSp>
        <p:nvGrpSpPr>
          <p:cNvPr id="27" name="Group 26" descr="Worksheet available icon">
            <a:extLst>
              <a:ext uri="{FF2B5EF4-FFF2-40B4-BE49-F238E27FC236}">
                <a16:creationId xmlns:a16="http://schemas.microsoft.com/office/drawing/2014/main" id="{E3C937F6-5C75-4A17-AAB3-DF85AAA44326}"/>
              </a:ext>
            </a:extLst>
          </p:cNvPr>
          <p:cNvGrpSpPr/>
          <p:nvPr/>
        </p:nvGrpSpPr>
        <p:grpSpPr>
          <a:xfrm>
            <a:off x="9495879" y="211521"/>
            <a:ext cx="2102384" cy="753403"/>
            <a:chOff x="9495879" y="211521"/>
            <a:chExt cx="2102384" cy="753403"/>
          </a:xfrm>
        </p:grpSpPr>
        <p:pic>
          <p:nvPicPr>
            <p:cNvPr id="28" name="Graphic 6" descr="Document">
              <a:extLst>
                <a:ext uri="{FF2B5EF4-FFF2-40B4-BE49-F238E27FC236}">
                  <a16:creationId xmlns:a16="http://schemas.microsoft.com/office/drawing/2014/main" id="{4100F262-CEBD-4558-9259-CCD271C8C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9" name="TextBox 28">
              <a:extLst>
                <a:ext uri="{FF2B5EF4-FFF2-40B4-BE49-F238E27FC236}">
                  <a16:creationId xmlns:a16="http://schemas.microsoft.com/office/drawing/2014/main" id="{AD882B21-8824-42CF-A610-741181B39427}"/>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19" name="Title 1">
            <a:extLst>
              <a:ext uri="{FF2B5EF4-FFF2-40B4-BE49-F238E27FC236}">
                <a16:creationId xmlns:a16="http://schemas.microsoft.com/office/drawing/2014/main" id="{A48A5ABC-24EA-E15B-FF9A-2C6BC725EA56}"/>
              </a:ext>
            </a:extLst>
          </p:cNvPr>
          <p:cNvSpPr txBox="1">
            <a:spLocks/>
          </p:cNvSpPr>
          <p:nvPr/>
        </p:nvSpPr>
        <p:spPr>
          <a:xfrm>
            <a:off x="1670400" y="111600"/>
            <a:ext cx="3966085" cy="1031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a:cs typeface="Arial"/>
              </a:rPr>
              <a:t>True or false?</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01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15</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panose="020B0604020202020204" pitchFamily="34" charset="0"/>
                <a:cs typeface="Arial" panose="020B0604020202020204" pitchFamily="34" charset="0"/>
              </a:rPr>
              <a:t>REVIEW</a:t>
            </a: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2153561090"/>
              </p:ext>
            </p:extLst>
          </p:nvPr>
        </p:nvGraphicFramePr>
        <p:xfrm>
          <a:off x="2756170" y="1300044"/>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09180" y="5791727"/>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3101529414"/>
              </p:ext>
            </p:extLst>
          </p:nvPr>
        </p:nvGraphicFramePr>
        <p:xfrm>
          <a:off x="2756170" y="3500638"/>
          <a:ext cx="7100056" cy="2077074"/>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gridCol w="8385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7" name="Arrow: Curved Left 6">
            <a:extLst>
              <a:ext uri="{FF2B5EF4-FFF2-40B4-BE49-F238E27FC236}">
                <a16:creationId xmlns:a16="http://schemas.microsoft.com/office/drawing/2014/main" id="{FCCFA0E7-90C0-9996-9628-5331F602BAB6}"/>
              </a:ext>
            </a:extLst>
          </p:cNvPr>
          <p:cNvSpPr/>
          <p:nvPr/>
        </p:nvSpPr>
        <p:spPr>
          <a:xfrm>
            <a:off x="5485541" y="1464908"/>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98012E6-EE70-0EA8-C192-DBEA2997D65E}"/>
              </a:ext>
            </a:extLst>
          </p:cNvPr>
          <p:cNvSpPr txBox="1"/>
          <p:nvPr/>
        </p:nvSpPr>
        <p:spPr>
          <a:xfrm>
            <a:off x="5900063"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13" name="Arrow: Curved Left 12">
            <a:extLst>
              <a:ext uri="{FF2B5EF4-FFF2-40B4-BE49-F238E27FC236}">
                <a16:creationId xmlns:a16="http://schemas.microsoft.com/office/drawing/2014/main" id="{63823792-7C4E-634A-7E07-E510F845E059}"/>
              </a:ext>
            </a:extLst>
          </p:cNvPr>
          <p:cNvSpPr/>
          <p:nvPr/>
        </p:nvSpPr>
        <p:spPr>
          <a:xfrm>
            <a:off x="6424102" y="1464908"/>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A37E269-6128-8451-3679-A2FEE08A8729}"/>
              </a:ext>
            </a:extLst>
          </p:cNvPr>
          <p:cNvSpPr txBox="1"/>
          <p:nvPr/>
        </p:nvSpPr>
        <p:spPr>
          <a:xfrm>
            <a:off x="4965534"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0" name="Arrow: Curved Up 19">
            <a:extLst>
              <a:ext uri="{FF2B5EF4-FFF2-40B4-BE49-F238E27FC236}">
                <a16:creationId xmlns:a16="http://schemas.microsoft.com/office/drawing/2014/main" id="{F16A3046-78F4-D3B7-77A6-9EC7CFFB4CDC}"/>
              </a:ext>
            </a:extLst>
          </p:cNvPr>
          <p:cNvSpPr/>
          <p:nvPr/>
        </p:nvSpPr>
        <p:spPr>
          <a:xfrm>
            <a:off x="5343293" y="3848047"/>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11FC70D-7910-A2FD-0407-179E2EAF2E54}"/>
              </a:ext>
            </a:extLst>
          </p:cNvPr>
          <p:cNvSpPr txBox="1"/>
          <p:nvPr/>
        </p:nvSpPr>
        <p:spPr>
          <a:xfrm>
            <a:off x="5399049" y="5064511"/>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4" name="TextBox 23">
            <a:extLst>
              <a:ext uri="{FF2B5EF4-FFF2-40B4-BE49-F238E27FC236}">
                <a16:creationId xmlns:a16="http://schemas.microsoft.com/office/drawing/2014/main" id="{72861505-EC99-2680-ECA1-E62DDD51AB32}"/>
              </a:ext>
            </a:extLst>
          </p:cNvPr>
          <p:cNvSpPr txBox="1"/>
          <p:nvPr/>
        </p:nvSpPr>
        <p:spPr>
          <a:xfrm>
            <a:off x="5399049" y="3986560"/>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6" name="Arrow: Curved Up 25">
            <a:extLst>
              <a:ext uri="{FF2B5EF4-FFF2-40B4-BE49-F238E27FC236}">
                <a16:creationId xmlns:a16="http://schemas.microsoft.com/office/drawing/2014/main" id="{102D4D7E-20BF-FFFF-8961-9207053ECF3B}"/>
              </a:ext>
            </a:extLst>
          </p:cNvPr>
          <p:cNvSpPr/>
          <p:nvPr/>
        </p:nvSpPr>
        <p:spPr>
          <a:xfrm>
            <a:off x="5257204" y="4846046"/>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A76578-8E80-83DE-1D32-E980E8B6614B}"/>
              </a:ext>
            </a:extLst>
          </p:cNvPr>
          <p:cNvSpPr txBox="1"/>
          <p:nvPr/>
        </p:nvSpPr>
        <p:spPr>
          <a:xfrm>
            <a:off x="10253862" y="2264959"/>
            <a:ext cx="13567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ea typeface="+mn-lt"/>
                <a:cs typeface="Arial" panose="020B0604020202020204" pitchFamily="34" charset="0"/>
              </a:rPr>
              <a:t>True</a:t>
            </a:r>
            <a:endParaRPr lang="en-US" sz="4000" dirty="0">
              <a:solidFill>
                <a:srgbClr val="0070C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CDE3D4F-A7A7-CB2B-49B8-92A84BE09AB5}"/>
              </a:ext>
            </a:extLst>
          </p:cNvPr>
          <p:cNvSpPr txBox="1"/>
          <p:nvPr/>
        </p:nvSpPr>
        <p:spPr>
          <a:xfrm>
            <a:off x="10253861" y="4263412"/>
            <a:ext cx="13567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b="1" dirty="0">
                <a:solidFill>
                  <a:srgbClr val="0070C0"/>
                </a:solidFill>
                <a:latin typeface="Arial" panose="020B0604020202020204" pitchFamily="34" charset="0"/>
                <a:ea typeface="+mn-lt"/>
                <a:cs typeface="Arial" panose="020B0604020202020204" pitchFamily="34" charset="0"/>
              </a:rPr>
              <a:t>True</a:t>
            </a:r>
            <a:endParaRPr lang="en-US" sz="4000" dirty="0">
              <a:solidFill>
                <a:srgbClr val="0070C0"/>
              </a:solidFill>
              <a:latin typeface="Arial" panose="020B0604020202020204" pitchFamily="34" charset="0"/>
              <a:cs typeface="Arial" panose="020B0604020202020204" pitchFamily="34" charset="0"/>
            </a:endParaRPr>
          </a:p>
        </p:txBody>
      </p:sp>
      <p:grpSp>
        <p:nvGrpSpPr>
          <p:cNvPr id="21" name="Group 20" descr="Worksheet available icon">
            <a:extLst>
              <a:ext uri="{FF2B5EF4-FFF2-40B4-BE49-F238E27FC236}">
                <a16:creationId xmlns:a16="http://schemas.microsoft.com/office/drawing/2014/main" id="{E78949DF-FEB4-421D-921E-434C2A8A3434}"/>
              </a:ext>
            </a:extLst>
          </p:cNvPr>
          <p:cNvGrpSpPr/>
          <p:nvPr/>
        </p:nvGrpSpPr>
        <p:grpSpPr>
          <a:xfrm>
            <a:off x="9495879" y="211521"/>
            <a:ext cx="2102384" cy="753403"/>
            <a:chOff x="9495879" y="211521"/>
            <a:chExt cx="2102384" cy="753403"/>
          </a:xfrm>
        </p:grpSpPr>
        <p:pic>
          <p:nvPicPr>
            <p:cNvPr id="23" name="Graphic 6" descr="Document">
              <a:extLst>
                <a:ext uri="{FF2B5EF4-FFF2-40B4-BE49-F238E27FC236}">
                  <a16:creationId xmlns:a16="http://schemas.microsoft.com/office/drawing/2014/main" id="{464A8D36-4A39-4C86-99ED-B77BAA7ACE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25" name="TextBox 24">
              <a:extLst>
                <a:ext uri="{FF2B5EF4-FFF2-40B4-BE49-F238E27FC236}">
                  <a16:creationId xmlns:a16="http://schemas.microsoft.com/office/drawing/2014/main" id="{CA3B6FF9-EED1-45CC-BE52-7036C0EDCF46}"/>
                </a:ext>
              </a:extLst>
            </p:cNvPr>
            <p:cNvSpPr txBox="1"/>
            <p:nvPr/>
          </p:nvSpPr>
          <p:spPr>
            <a:xfrm>
              <a:off x="9495879" y="228785"/>
              <a:ext cx="2091590" cy="707886"/>
            </a:xfrm>
            <a:prstGeom prst="rect">
              <a:avLst/>
            </a:prstGeom>
            <a:noFill/>
            <a:ln w="38100">
              <a:solidFill>
                <a:schemeClr val="accent1"/>
              </a:solidFill>
            </a:ln>
          </p:spPr>
          <p:txBody>
            <a:bodyPr wrap="square" lIns="91440" tIns="45720" rIns="91440" bIns="45720" rtlCol="0" anchor="t">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2" name="Title 1">
            <a:extLst>
              <a:ext uri="{FF2B5EF4-FFF2-40B4-BE49-F238E27FC236}">
                <a16:creationId xmlns:a16="http://schemas.microsoft.com/office/drawing/2014/main" id="{21A18963-AF1A-E645-B0A9-E8D20BF89D83}"/>
              </a:ext>
            </a:extLst>
          </p:cNvPr>
          <p:cNvSpPr txBox="1">
            <a:spLocks/>
          </p:cNvSpPr>
          <p:nvPr/>
        </p:nvSpPr>
        <p:spPr>
          <a:xfrm>
            <a:off x="1670400" y="111600"/>
            <a:ext cx="3966085" cy="1031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a:solidFill>
                  <a:schemeClr val="accent1"/>
                </a:solidFill>
                <a:latin typeface="Arial"/>
                <a:cs typeface="Arial"/>
              </a:rPr>
              <a:t>True or false?</a:t>
            </a:r>
            <a:endParaRPr lang="en-US" sz="36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831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16</a:t>
            </a:fld>
            <a:endParaRPr lang="en-US" dirty="0"/>
          </a:p>
        </p:txBody>
      </p:sp>
      <p:sp>
        <p:nvSpPr>
          <p:cNvPr id="12" name="Isosceles Triangle 11">
            <a:extLst>
              <a:ext uri="{FF2B5EF4-FFF2-40B4-BE49-F238E27FC236}">
                <a16:creationId xmlns:a16="http://schemas.microsoft.com/office/drawing/2014/main" id="{3BC48BB1-3C2E-44DD-9D65-D2AF24FF2E87}"/>
              </a:ext>
              <a:ext uri="{C183D7F6-B498-43B3-948B-1728B52AA6E4}">
                <adec:decorative xmlns:adec="http://schemas.microsoft.com/office/drawing/2017/decorative" val="1"/>
              </a:ext>
            </a:extLst>
          </p:cNvPr>
          <p:cNvSpPr/>
          <p:nvPr/>
        </p:nvSpPr>
        <p:spPr>
          <a:xfrm flipV="1">
            <a:off x="-27606" y="-17453"/>
            <a:ext cx="2091590" cy="1923564"/>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F82D19D-1FB9-47B5-A87D-36C07F3B87C2}"/>
              </a:ext>
            </a:extLst>
          </p:cNvPr>
          <p:cNvSpPr txBox="1"/>
          <p:nvPr/>
        </p:nvSpPr>
        <p:spPr>
          <a:xfrm>
            <a:off x="-3815" y="112166"/>
            <a:ext cx="4302720" cy="461665"/>
          </a:xfrm>
          <a:prstGeom prst="rect">
            <a:avLst/>
          </a:prstGeom>
          <a:noFill/>
          <a:ln>
            <a:noFill/>
          </a:ln>
          <a:effectLst/>
        </p:spPr>
        <p:txBody>
          <a:bodyPr wrap="square" lIns="91440" tIns="45720" rIns="91440" bIns="45720" rtlCol="0" anchor="t">
            <a:spAutoFit/>
          </a:bodyPr>
          <a:lstStyle/>
          <a:p>
            <a:r>
              <a:rPr lang="en-GB" sz="2400" b="1" dirty="0">
                <a:solidFill>
                  <a:schemeClr val="bg1"/>
                </a:solidFill>
                <a:latin typeface="Arial"/>
                <a:cs typeface="Arial"/>
              </a:rPr>
              <a:t> REVIEW</a:t>
            </a:r>
            <a:endParaRPr lang="en-GB" sz="24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086ACA7-8D4B-3312-7752-789C630C1BFF}"/>
              </a:ext>
            </a:extLst>
          </p:cNvPr>
          <p:cNvSpPr txBox="1">
            <a:spLocks noGrp="1"/>
          </p:cNvSpPr>
          <p:nvPr>
            <p:ph type="title" idx="4294967295"/>
          </p:nvPr>
        </p:nvSpPr>
        <p:spPr>
          <a:xfrm>
            <a:off x="1670400" y="111600"/>
            <a:ext cx="6647553" cy="10121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a:ea typeface="+mj-ea"/>
                <a:cs typeface="Arial"/>
              </a:rPr>
              <a:t>Clarifying misconceptions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3EA177EE-EA14-43CB-6403-A4E5C3B01570}"/>
              </a:ext>
            </a:extLst>
          </p:cNvPr>
          <p:cNvGraphicFramePr>
            <a:graphicFrameLocks noGrp="1"/>
          </p:cNvGraphicFramePr>
          <p:nvPr>
            <p:extLst>
              <p:ext uri="{D42A27DB-BD31-4B8C-83A1-F6EECF244321}">
                <p14:modId xmlns:p14="http://schemas.microsoft.com/office/powerpoint/2010/main" val="597913079"/>
              </p:ext>
            </p:extLst>
          </p:nvPr>
        </p:nvGraphicFramePr>
        <p:xfrm>
          <a:off x="1818324" y="1181666"/>
          <a:ext cx="6275927" cy="2077074"/>
        </p:xfrm>
        <a:graphic>
          <a:graphicData uri="http://schemas.openxmlformats.org/drawingml/2006/table">
            <a:tbl>
              <a:tblPr firstRow="1" firstCol="1" bandRow="1"/>
              <a:tblGrid>
                <a:gridCol w="1977030">
                  <a:extLst>
                    <a:ext uri="{9D8B030D-6E8A-4147-A177-3AD203B41FA5}">
                      <a16:colId xmlns:a16="http://schemas.microsoft.com/office/drawing/2014/main" val="506151735"/>
                    </a:ext>
                  </a:extLst>
                </a:gridCol>
                <a:gridCol w="1071702">
                  <a:extLst>
                    <a:ext uri="{9D8B030D-6E8A-4147-A177-3AD203B41FA5}">
                      <a16:colId xmlns:a16="http://schemas.microsoft.com/office/drawing/2014/main" val="1073348637"/>
                    </a:ext>
                  </a:extLst>
                </a:gridCol>
                <a:gridCol w="808675">
                  <a:extLst>
                    <a:ext uri="{9D8B030D-6E8A-4147-A177-3AD203B41FA5}">
                      <a16:colId xmlns:a16="http://schemas.microsoft.com/office/drawing/2014/main" val="1874415336"/>
                    </a:ext>
                  </a:extLst>
                </a:gridCol>
                <a:gridCol w="744274">
                  <a:extLst>
                    <a:ext uri="{9D8B030D-6E8A-4147-A177-3AD203B41FA5}">
                      <a16:colId xmlns:a16="http://schemas.microsoft.com/office/drawing/2014/main" val="307384775"/>
                    </a:ext>
                  </a:extLst>
                </a:gridCol>
                <a:gridCol w="812653">
                  <a:extLst>
                    <a:ext uri="{9D8B030D-6E8A-4147-A177-3AD203B41FA5}">
                      <a16:colId xmlns:a16="http://schemas.microsoft.com/office/drawing/2014/main" val="3314211716"/>
                    </a:ext>
                  </a:extLst>
                </a:gridCol>
                <a:gridCol w="861593">
                  <a:extLst>
                    <a:ext uri="{9D8B030D-6E8A-4147-A177-3AD203B41FA5}">
                      <a16:colId xmlns:a16="http://schemas.microsoft.com/office/drawing/2014/main" val="4087266666"/>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a:t>
                      </a:r>
                      <a:r>
                        <a:rPr lang="en-GB" sz="2400" kern="1200" dirty="0">
                          <a:solidFill>
                            <a:srgbClr val="404040"/>
                          </a:solidFill>
                          <a:effectLst/>
                          <a:latin typeface="Arial" panose="020B0604020202020204" pitchFamily="34" charset="0"/>
                          <a:ea typeface="Arial" panose="020B0604020202020204" pitchFamily="34" charset="0"/>
                          <a:cs typeface="Arial" panose="020B0604020202020204" pitchFamily="34" charset="0"/>
                        </a:rPr>
                        <a:t>f Cooki</a:t>
                      </a: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5" name="TextBox 4">
            <a:extLst>
              <a:ext uri="{FF2B5EF4-FFF2-40B4-BE49-F238E27FC236}">
                <a16:creationId xmlns:a16="http://schemas.microsoft.com/office/drawing/2014/main" id="{DAC1631C-8B4F-4F19-A521-7A8BD08CF9CB}"/>
              </a:ext>
            </a:extLst>
          </p:cNvPr>
          <p:cNvSpPr txBox="1"/>
          <p:nvPr/>
        </p:nvSpPr>
        <p:spPr>
          <a:xfrm>
            <a:off x="537935" y="5906746"/>
            <a:ext cx="11105646" cy="523220"/>
          </a:xfrm>
          <a:prstGeom prst="rect">
            <a:avLst/>
          </a:prstGeom>
          <a:noFill/>
        </p:spPr>
        <p:txBody>
          <a:bodyPr wrap="square" rtlCol="0">
            <a:spAutoFit/>
          </a:bodyPr>
          <a:lstStyle/>
          <a:p>
            <a:r>
              <a:rPr lang="en-GB" sz="2800" dirty="0">
                <a:solidFill>
                  <a:srgbClr val="FF0000"/>
                </a:solidFill>
                <a:latin typeface="Arial" panose="020B0604020202020204" pitchFamily="34" charset="0"/>
                <a:cs typeface="Arial" panose="020B0604020202020204" pitchFamily="34" charset="0"/>
              </a:rPr>
              <a:t>Ratio tables work both vertically and horizontally – multiplicatively!</a:t>
            </a:r>
          </a:p>
        </p:txBody>
      </p:sp>
      <p:graphicFrame>
        <p:nvGraphicFramePr>
          <p:cNvPr id="9" name="Table 8">
            <a:extLst>
              <a:ext uri="{FF2B5EF4-FFF2-40B4-BE49-F238E27FC236}">
                <a16:creationId xmlns:a16="http://schemas.microsoft.com/office/drawing/2014/main" id="{B72FE291-2341-4977-96B8-5E299847A585}"/>
              </a:ext>
            </a:extLst>
          </p:cNvPr>
          <p:cNvGraphicFramePr>
            <a:graphicFrameLocks noGrp="1"/>
          </p:cNvGraphicFramePr>
          <p:nvPr>
            <p:extLst>
              <p:ext uri="{D42A27DB-BD31-4B8C-83A1-F6EECF244321}">
                <p14:modId xmlns:p14="http://schemas.microsoft.com/office/powerpoint/2010/main" val="2899548064"/>
              </p:ext>
            </p:extLst>
          </p:nvPr>
        </p:nvGraphicFramePr>
        <p:xfrm>
          <a:off x="1832701" y="3476492"/>
          <a:ext cx="6261550" cy="2396098"/>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806823">
                  <a:extLst>
                    <a:ext uri="{9D8B030D-6E8A-4147-A177-3AD203B41FA5}">
                      <a16:colId xmlns:a16="http://schemas.microsoft.com/office/drawing/2014/main" val="1874415336"/>
                    </a:ext>
                  </a:extLst>
                </a:gridCol>
                <a:gridCol w="742569">
                  <a:extLst>
                    <a:ext uri="{9D8B030D-6E8A-4147-A177-3AD203B41FA5}">
                      <a16:colId xmlns:a16="http://schemas.microsoft.com/office/drawing/2014/main" val="307384775"/>
                    </a:ext>
                  </a:extLst>
                </a:gridCol>
                <a:gridCol w="810791">
                  <a:extLst>
                    <a:ext uri="{9D8B030D-6E8A-4147-A177-3AD203B41FA5}">
                      <a16:colId xmlns:a16="http://schemas.microsoft.com/office/drawing/2014/main" val="3314211716"/>
                    </a:ext>
                  </a:extLst>
                </a:gridCol>
                <a:gridCol w="859619">
                  <a:extLst>
                    <a:ext uri="{9D8B030D-6E8A-4147-A177-3AD203B41FA5}">
                      <a16:colId xmlns:a16="http://schemas.microsoft.com/office/drawing/2014/main" val="4087266666"/>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i="0" u="none" strike="noStrike" noProof="0" dirty="0">
                          <a:effectLst/>
                          <a:latin typeface="Arial" panose="020B0604020202020204" pitchFamily="34" charset="0"/>
                          <a:cs typeface="Arial" panose="020B0604020202020204" pitchFamily="34" charset="0"/>
                        </a:rPr>
                        <a:t>     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7004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extBox 7">
            <a:extLst>
              <a:ext uri="{FF2B5EF4-FFF2-40B4-BE49-F238E27FC236}">
                <a16:creationId xmlns:a16="http://schemas.microsoft.com/office/drawing/2014/main" id="{90D8C2DF-775B-B7A3-88D8-4EEC4F49BB21}"/>
              </a:ext>
            </a:extLst>
          </p:cNvPr>
          <p:cNvSpPr txBox="1"/>
          <p:nvPr/>
        </p:nvSpPr>
        <p:spPr>
          <a:xfrm>
            <a:off x="8479692" y="1191846"/>
            <a:ext cx="2666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Finding the multiplier:</a:t>
            </a:r>
          </a:p>
        </p:txBody>
      </p:sp>
      <p:sp>
        <p:nvSpPr>
          <p:cNvPr id="10" name="TextBox 9">
            <a:extLst>
              <a:ext uri="{FF2B5EF4-FFF2-40B4-BE49-F238E27FC236}">
                <a16:creationId xmlns:a16="http://schemas.microsoft.com/office/drawing/2014/main" id="{37B99E43-5CCE-469C-8F7B-A2A33C198DB2}"/>
              </a:ext>
            </a:extLst>
          </p:cNvPr>
          <p:cNvSpPr txBox="1"/>
          <p:nvPr/>
        </p:nvSpPr>
        <p:spPr>
          <a:xfrm>
            <a:off x="8548076" y="1758461"/>
            <a:ext cx="2540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0000"/>
                </a:solidFill>
                <a:latin typeface="Arial" panose="020B0604020202020204" pitchFamily="34" charset="0"/>
                <a:cs typeface="Arial" panose="020B0604020202020204" pitchFamily="34" charset="0"/>
              </a:rPr>
              <a:t>60 ÷ 12 = 5</a:t>
            </a:r>
          </a:p>
        </p:txBody>
      </p:sp>
      <p:sp>
        <p:nvSpPr>
          <p:cNvPr id="11" name="TextBox 10">
            <a:extLst>
              <a:ext uri="{FF2B5EF4-FFF2-40B4-BE49-F238E27FC236}">
                <a16:creationId xmlns:a16="http://schemas.microsoft.com/office/drawing/2014/main" id="{14081BCD-E195-A8E2-5D3A-A5BF66D67D42}"/>
              </a:ext>
            </a:extLst>
          </p:cNvPr>
          <p:cNvSpPr txBox="1"/>
          <p:nvPr/>
        </p:nvSpPr>
        <p:spPr>
          <a:xfrm>
            <a:off x="8548076" y="2334846"/>
            <a:ext cx="351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60 grams for 12 cookies, so 5 grams for a single cookie. </a:t>
            </a:r>
          </a:p>
        </p:txBody>
      </p:sp>
      <p:sp>
        <p:nvSpPr>
          <p:cNvPr id="13" name="TextBox 12">
            <a:extLst>
              <a:ext uri="{FF2B5EF4-FFF2-40B4-BE49-F238E27FC236}">
                <a16:creationId xmlns:a16="http://schemas.microsoft.com/office/drawing/2014/main" id="{AA484B68-A812-A24F-A486-D6E3A424DFAD}"/>
              </a:ext>
            </a:extLst>
          </p:cNvPr>
          <p:cNvSpPr txBox="1"/>
          <p:nvPr/>
        </p:nvSpPr>
        <p:spPr>
          <a:xfrm>
            <a:off x="6022895"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16" name="Arrow: Curved Left 15">
            <a:extLst>
              <a:ext uri="{FF2B5EF4-FFF2-40B4-BE49-F238E27FC236}">
                <a16:creationId xmlns:a16="http://schemas.microsoft.com/office/drawing/2014/main" id="{BDEC61E7-5239-DD2D-8095-A99BC3CA6AFC}"/>
              </a:ext>
            </a:extLst>
          </p:cNvPr>
          <p:cNvSpPr/>
          <p:nvPr/>
        </p:nvSpPr>
        <p:spPr>
          <a:xfrm>
            <a:off x="6277446" y="1455615"/>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97D51D5-68B4-6371-D296-1A245621A1CF}"/>
              </a:ext>
            </a:extLst>
          </p:cNvPr>
          <p:cNvSpPr txBox="1"/>
          <p:nvPr/>
        </p:nvSpPr>
        <p:spPr>
          <a:xfrm>
            <a:off x="8396932" y="3263107"/>
            <a:ext cx="361461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Divide the gram quantity by the number of cookies to determine the multiplier value.</a:t>
            </a:r>
          </a:p>
        </p:txBody>
      </p:sp>
      <p:sp>
        <p:nvSpPr>
          <p:cNvPr id="19" name="TextBox 18">
            <a:extLst>
              <a:ext uri="{FF2B5EF4-FFF2-40B4-BE49-F238E27FC236}">
                <a16:creationId xmlns:a16="http://schemas.microsoft.com/office/drawing/2014/main" id="{40001897-4BFD-1738-0AF0-637E9699192C}"/>
              </a:ext>
            </a:extLst>
          </p:cNvPr>
          <p:cNvSpPr txBox="1"/>
          <p:nvPr/>
        </p:nvSpPr>
        <p:spPr>
          <a:xfrm>
            <a:off x="5088366"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0" name="TextBox 19">
            <a:extLst>
              <a:ext uri="{FF2B5EF4-FFF2-40B4-BE49-F238E27FC236}">
                <a16:creationId xmlns:a16="http://schemas.microsoft.com/office/drawing/2014/main" id="{155DBFF1-E537-6FCE-F56A-7C7D20DA032E}"/>
              </a:ext>
            </a:extLst>
          </p:cNvPr>
          <p:cNvSpPr txBox="1"/>
          <p:nvPr/>
        </p:nvSpPr>
        <p:spPr>
          <a:xfrm>
            <a:off x="4153838" y="1700951"/>
            <a:ext cx="5177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panose="020B0604020202020204" pitchFamily="34" charset="0"/>
                <a:cs typeface="Arial" panose="020B0604020202020204" pitchFamily="34" charset="0"/>
              </a:rPr>
              <a:t>×5</a:t>
            </a:r>
          </a:p>
        </p:txBody>
      </p:sp>
      <p:sp>
        <p:nvSpPr>
          <p:cNvPr id="23" name="Arrow: Curved Left 22">
            <a:extLst>
              <a:ext uri="{FF2B5EF4-FFF2-40B4-BE49-F238E27FC236}">
                <a16:creationId xmlns:a16="http://schemas.microsoft.com/office/drawing/2014/main" id="{2D979ACB-7913-BA9A-0BCD-88F55B62D209}"/>
              </a:ext>
            </a:extLst>
          </p:cNvPr>
          <p:cNvSpPr/>
          <p:nvPr/>
        </p:nvSpPr>
        <p:spPr>
          <a:xfrm>
            <a:off x="4669812" y="1455615"/>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24" name="Arrow: Curved Left 23">
            <a:extLst>
              <a:ext uri="{FF2B5EF4-FFF2-40B4-BE49-F238E27FC236}">
                <a16:creationId xmlns:a16="http://schemas.microsoft.com/office/drawing/2014/main" id="{EB0E596D-53F7-3F74-1095-994FF5B4EB22}"/>
              </a:ext>
            </a:extLst>
          </p:cNvPr>
          <p:cNvSpPr/>
          <p:nvPr/>
        </p:nvSpPr>
        <p:spPr>
          <a:xfrm>
            <a:off x="5608372" y="1464907"/>
            <a:ext cx="234461" cy="87923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cs typeface="Arial" panose="020B0604020202020204" pitchFamily="34" charset="0"/>
            </a:endParaRPr>
          </a:p>
        </p:txBody>
      </p:sp>
      <p:sp>
        <p:nvSpPr>
          <p:cNvPr id="15" name="Arrow: Curved Up 14">
            <a:extLst>
              <a:ext uri="{FF2B5EF4-FFF2-40B4-BE49-F238E27FC236}">
                <a16:creationId xmlns:a16="http://schemas.microsoft.com/office/drawing/2014/main" id="{FEE4B34A-C30F-0696-B0C5-2EC3CF5AE4D0}"/>
              </a:ext>
            </a:extLst>
          </p:cNvPr>
          <p:cNvSpPr/>
          <p:nvPr/>
        </p:nvSpPr>
        <p:spPr>
          <a:xfrm>
            <a:off x="4402277" y="5143412"/>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18" name="Arrow: Curved Up 17">
            <a:extLst>
              <a:ext uri="{FF2B5EF4-FFF2-40B4-BE49-F238E27FC236}">
                <a16:creationId xmlns:a16="http://schemas.microsoft.com/office/drawing/2014/main" id="{704C0D64-2775-B61A-4FC5-9F387AF937AA}"/>
              </a:ext>
            </a:extLst>
          </p:cNvPr>
          <p:cNvSpPr/>
          <p:nvPr/>
        </p:nvSpPr>
        <p:spPr>
          <a:xfrm>
            <a:off x="4395439" y="3885218"/>
            <a:ext cx="864219" cy="223024"/>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00B050"/>
              </a:solidFill>
              <a:highlight>
                <a:srgbClr val="00FF00"/>
              </a:highligh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21CF824-F688-185E-E94C-4BF9EC9BAE6B}"/>
              </a:ext>
            </a:extLst>
          </p:cNvPr>
          <p:cNvSpPr txBox="1"/>
          <p:nvPr/>
        </p:nvSpPr>
        <p:spPr>
          <a:xfrm>
            <a:off x="4526119" y="5361877"/>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2" name="TextBox 21">
            <a:extLst>
              <a:ext uri="{FF2B5EF4-FFF2-40B4-BE49-F238E27FC236}">
                <a16:creationId xmlns:a16="http://schemas.microsoft.com/office/drawing/2014/main" id="{E76CD9FB-0999-7939-F38B-9B7B5CBE047B}"/>
              </a:ext>
            </a:extLst>
          </p:cNvPr>
          <p:cNvSpPr txBox="1"/>
          <p:nvPr/>
        </p:nvSpPr>
        <p:spPr>
          <a:xfrm>
            <a:off x="4512471" y="4107365"/>
            <a:ext cx="566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375623"/>
                </a:solidFill>
                <a:latin typeface="Arial" panose="020B0604020202020204" pitchFamily="34" charset="0"/>
                <a:cs typeface="Arial" panose="020B0604020202020204" pitchFamily="34" charset="0"/>
              </a:rPr>
              <a:t>÷2</a:t>
            </a:r>
          </a:p>
        </p:txBody>
      </p:sp>
      <p:sp>
        <p:nvSpPr>
          <p:cNvPr id="2" name="TextBox 1">
            <a:extLst>
              <a:ext uri="{FF2B5EF4-FFF2-40B4-BE49-F238E27FC236}">
                <a16:creationId xmlns:a16="http://schemas.microsoft.com/office/drawing/2014/main" id="{2F1384C9-DB38-2FA4-4426-B8ED49A8150B}"/>
              </a:ext>
            </a:extLst>
          </p:cNvPr>
          <p:cNvSpPr txBox="1"/>
          <p:nvPr/>
        </p:nvSpPr>
        <p:spPr>
          <a:xfrm>
            <a:off x="8475628" y="4599703"/>
            <a:ext cx="25901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panose="020B0604020202020204" pitchFamily="34" charset="0"/>
                <a:cs typeface="Arial" panose="020B0604020202020204" pitchFamily="34" charset="0"/>
              </a:rPr>
              <a:t>How would you describe the </a:t>
            </a:r>
          </a:p>
          <a:p>
            <a:r>
              <a:rPr lang="en-US" b="1" dirty="0">
                <a:latin typeface="Arial" panose="020B0604020202020204" pitchFamily="34" charset="0"/>
                <a:cs typeface="Arial" panose="020B0604020202020204" pitchFamily="34" charset="0"/>
              </a:rPr>
              <a:t>relationship in the table?</a:t>
            </a:r>
          </a:p>
        </p:txBody>
      </p:sp>
    </p:spTree>
    <p:extLst>
      <p:ext uri="{BB962C8B-B14F-4D97-AF65-F5344CB8AC3E}">
        <p14:creationId xmlns:p14="http://schemas.microsoft.com/office/powerpoint/2010/main" val="4098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7" grpId="0"/>
      <p:bldP spid="15" grpId="0" animBg="1"/>
      <p:bldP spid="18" grpId="0" animBg="1"/>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44AD934B-BE26-401B-E025-7D58B78AD432}"/>
              </a:ext>
            </a:extLst>
          </p:cNvPr>
          <p:cNvSpPr txBox="1"/>
          <p:nvPr/>
        </p:nvSpPr>
        <p:spPr>
          <a:xfrm>
            <a:off x="861247" y="1457986"/>
            <a:ext cx="7948614" cy="440120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A bakery starts to manufacture the cookies to sell to local shops.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Last week the bakery made 416 packets of cookies and used 26 kg of cocoa.</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Next week the bakery has orders for 1020 packets of cookies.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How much cocoa does the bakery need?</a:t>
            </a:r>
          </a:p>
        </p:txBody>
      </p:sp>
      <p:pic>
        <p:nvPicPr>
          <p:cNvPr id="3" name="Picture 2" descr="A stack of seven double chocolate chip cookies, with an eight leaning against the stack">
            <a:extLst>
              <a:ext uri="{FF2B5EF4-FFF2-40B4-BE49-F238E27FC236}">
                <a16:creationId xmlns:a16="http://schemas.microsoft.com/office/drawing/2014/main" id="{2644E473-D942-71AF-09D7-87562C90C597}"/>
              </a:ext>
            </a:extLst>
          </p:cNvPr>
          <p:cNvPicPr>
            <a:picLocks noChangeAspect="1"/>
          </p:cNvPicPr>
          <p:nvPr/>
        </p:nvPicPr>
        <p:blipFill>
          <a:blip r:embed="rId3"/>
          <a:stretch>
            <a:fillRect/>
          </a:stretch>
        </p:blipFill>
        <p:spPr>
          <a:xfrm>
            <a:off x="8610600" y="3658588"/>
            <a:ext cx="2916545" cy="1944530"/>
          </a:xfrm>
          <a:prstGeom prst="rect">
            <a:avLst/>
          </a:prstGeom>
        </p:spPr>
      </p:pic>
    </p:spTree>
    <p:extLst>
      <p:ext uri="{BB962C8B-B14F-4D97-AF65-F5344CB8AC3E}">
        <p14:creationId xmlns:p14="http://schemas.microsoft.com/office/powerpoint/2010/main" val="399805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 double number lines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6FCD40FB-C1C5-F83F-9AD5-A7227C6AEECF}"/>
              </a:ext>
            </a:extLst>
          </p:cNvPr>
          <p:cNvGraphicFramePr>
            <a:graphicFrameLocks noGrp="1"/>
          </p:cNvGraphicFramePr>
          <p:nvPr>
            <p:extLst>
              <p:ext uri="{D42A27DB-BD31-4B8C-83A1-F6EECF244321}">
                <p14:modId xmlns:p14="http://schemas.microsoft.com/office/powerpoint/2010/main" val="3904428287"/>
              </p:ext>
            </p:extLst>
          </p:nvPr>
        </p:nvGraphicFramePr>
        <p:xfrm>
          <a:off x="2063984" y="2383098"/>
          <a:ext cx="7185921" cy="2307910"/>
        </p:xfrm>
        <a:graphic>
          <a:graphicData uri="http://schemas.openxmlformats.org/drawingml/2006/table">
            <a:tbl>
              <a:tblPr firstRow="1" firstCol="1" bandRow="1"/>
              <a:tblGrid>
                <a:gridCol w="2648757">
                  <a:extLst>
                    <a:ext uri="{9D8B030D-6E8A-4147-A177-3AD203B41FA5}">
                      <a16:colId xmlns:a16="http://schemas.microsoft.com/office/drawing/2014/main" val="506151735"/>
                    </a:ext>
                  </a:extLst>
                </a:gridCol>
                <a:gridCol w="1134291">
                  <a:extLst>
                    <a:ext uri="{9D8B030D-6E8A-4147-A177-3AD203B41FA5}">
                      <a16:colId xmlns:a16="http://schemas.microsoft.com/office/drawing/2014/main" val="1073348637"/>
                    </a:ext>
                  </a:extLst>
                </a:gridCol>
                <a:gridCol w="1134291">
                  <a:extLst>
                    <a:ext uri="{9D8B030D-6E8A-4147-A177-3AD203B41FA5}">
                      <a16:colId xmlns:a16="http://schemas.microsoft.com/office/drawing/2014/main" val="307384775"/>
                    </a:ext>
                  </a:extLst>
                </a:gridCol>
                <a:gridCol w="1134291">
                  <a:extLst>
                    <a:ext uri="{9D8B030D-6E8A-4147-A177-3AD203B41FA5}">
                      <a16:colId xmlns:a16="http://schemas.microsoft.com/office/drawing/2014/main" val="3314211716"/>
                    </a:ext>
                  </a:extLst>
                </a:gridCol>
                <a:gridCol w="1134291">
                  <a:extLst>
                    <a:ext uri="{9D8B030D-6E8A-4147-A177-3AD203B41FA5}">
                      <a16:colId xmlns:a16="http://schemas.microsoft.com/office/drawing/2014/main" val="4087266666"/>
                    </a:ext>
                  </a:extLst>
                </a:gridCol>
              </a:tblGrid>
              <a:tr h="1153955">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Packets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53955">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 (kg)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grpSp>
        <p:nvGrpSpPr>
          <p:cNvPr id="4" name="Group 3">
            <a:extLst>
              <a:ext uri="{FF2B5EF4-FFF2-40B4-BE49-F238E27FC236}">
                <a16:creationId xmlns:a16="http://schemas.microsoft.com/office/drawing/2014/main" id="{38CD39B4-A282-3D8C-5CBD-5E7B6069246F}"/>
              </a:ext>
            </a:extLst>
          </p:cNvPr>
          <p:cNvGrpSpPr/>
          <p:nvPr/>
        </p:nvGrpSpPr>
        <p:grpSpPr>
          <a:xfrm>
            <a:off x="5541695" y="2942316"/>
            <a:ext cx="897642" cy="1254928"/>
            <a:chOff x="4819123" y="3295300"/>
            <a:chExt cx="897642" cy="1254928"/>
          </a:xfrm>
        </p:grpSpPr>
        <p:sp>
          <p:nvSpPr>
            <p:cNvPr id="5" name="Arrow: Curved Left 22">
              <a:extLst>
                <a:ext uri="{FF2B5EF4-FFF2-40B4-BE49-F238E27FC236}">
                  <a16:creationId xmlns:a16="http://schemas.microsoft.com/office/drawing/2014/main" id="{39AC1EB8-D458-3D1A-A866-38AE486AD7F3}"/>
                </a:ext>
              </a:extLst>
            </p:cNvPr>
            <p:cNvSpPr/>
            <p:nvPr/>
          </p:nvSpPr>
          <p:spPr>
            <a:xfrm>
              <a:off x="4819123" y="3295300"/>
              <a:ext cx="275391" cy="1254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FE2CBDE-449A-1C4C-2EC3-874020A1E3BE}"/>
                    </a:ext>
                  </a:extLst>
                </p:cNvPr>
                <p:cNvSpPr txBox="1"/>
                <p:nvPr/>
              </p:nvSpPr>
              <p:spPr>
                <a:xfrm>
                  <a:off x="5094514" y="3553432"/>
                  <a:ext cx="6222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16</m:t>
                        </m:r>
                      </m:oMath>
                    </m:oMathPara>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53D52E23-2575-1F0A-54CC-0364F67DE6AE}"/>
                    </a:ext>
                  </a:extLst>
                </p:cNvPr>
                <p:cNvSpPr txBox="1">
                  <a:spLocks noRot="1" noChangeAspect="1" noMove="1" noResize="1" noEditPoints="1" noAdjustHandles="1" noChangeArrowheads="1" noChangeShapeType="1" noTextEdit="1"/>
                </p:cNvSpPr>
                <p:nvPr/>
              </p:nvSpPr>
              <p:spPr>
                <a:xfrm>
                  <a:off x="5094514" y="3553432"/>
                  <a:ext cx="622251" cy="369332"/>
                </a:xfrm>
                <a:prstGeom prst="rect">
                  <a:avLst/>
                </a:prstGeom>
                <a:blipFill>
                  <a:blip r:embed="rId4"/>
                  <a:stretch>
                    <a:fillRect r="-4000"/>
                  </a:stretch>
                </a:blipFill>
              </p:spPr>
              <p:txBody>
                <a:bodyPr/>
                <a:lstStyle/>
                <a:p>
                  <a:r>
                    <a:rPr lang="en-GB">
                      <a:noFill/>
                    </a:rPr>
                    <a:t> </a:t>
                  </a:r>
                </a:p>
              </p:txBody>
            </p:sp>
          </mc:Fallback>
        </mc:AlternateContent>
      </p:grpSp>
      <p:grpSp>
        <p:nvGrpSpPr>
          <p:cNvPr id="7" name="Group 6">
            <a:extLst>
              <a:ext uri="{FF2B5EF4-FFF2-40B4-BE49-F238E27FC236}">
                <a16:creationId xmlns:a16="http://schemas.microsoft.com/office/drawing/2014/main" id="{2FCA18DF-3E43-856D-0658-FB5B6297A3B7}"/>
              </a:ext>
            </a:extLst>
          </p:cNvPr>
          <p:cNvGrpSpPr/>
          <p:nvPr/>
        </p:nvGrpSpPr>
        <p:grpSpPr>
          <a:xfrm>
            <a:off x="9076475" y="2942316"/>
            <a:ext cx="897642" cy="1254928"/>
            <a:chOff x="8335209" y="3262575"/>
            <a:chExt cx="897642" cy="1254928"/>
          </a:xfrm>
        </p:grpSpPr>
        <p:sp>
          <p:nvSpPr>
            <p:cNvPr id="8" name="Arrow: Curved Left 22">
              <a:extLst>
                <a:ext uri="{FF2B5EF4-FFF2-40B4-BE49-F238E27FC236}">
                  <a16:creationId xmlns:a16="http://schemas.microsoft.com/office/drawing/2014/main" id="{9FCCCB46-6A52-773C-264F-1D907C505075}"/>
                </a:ext>
              </a:extLst>
            </p:cNvPr>
            <p:cNvSpPr/>
            <p:nvPr/>
          </p:nvSpPr>
          <p:spPr>
            <a:xfrm>
              <a:off x="8335209" y="3262575"/>
              <a:ext cx="275391" cy="1254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93D4E01-FBF0-11CC-9CCB-4C9D94A53318}"/>
                    </a:ext>
                  </a:extLst>
                </p:cNvPr>
                <p:cNvSpPr txBox="1"/>
                <p:nvPr/>
              </p:nvSpPr>
              <p:spPr>
                <a:xfrm>
                  <a:off x="8610600" y="3588262"/>
                  <a:ext cx="6222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solidFill>
                              <a:srgbClr val="FF0000"/>
                            </a:solidFill>
                            <a:latin typeface="Cambria Math" panose="02040503050406030204" pitchFamily="18" charset="0"/>
                            <a:ea typeface="Cambria Math" panose="02040503050406030204" pitchFamily="18" charset="0"/>
                          </a:rPr>
                          <m:t>÷</m:t>
                        </m:r>
                        <m:r>
                          <a:rPr lang="en-GB" b="0" i="1" smtClean="0">
                            <a:solidFill>
                              <a:srgbClr val="FF0000"/>
                            </a:solidFill>
                            <a:latin typeface="Cambria Math" panose="02040503050406030204" pitchFamily="18" charset="0"/>
                            <a:ea typeface="Cambria Math" panose="02040503050406030204" pitchFamily="18" charset="0"/>
                          </a:rPr>
                          <m:t>16</m:t>
                        </m:r>
                      </m:oMath>
                    </m:oMathPara>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C4E1CA54-36FF-7DB6-EF0E-65C0307D1AAE}"/>
                    </a:ext>
                  </a:extLst>
                </p:cNvPr>
                <p:cNvSpPr txBox="1">
                  <a:spLocks noRot="1" noChangeAspect="1" noMove="1" noResize="1" noEditPoints="1" noAdjustHandles="1" noChangeArrowheads="1" noChangeShapeType="1" noTextEdit="1"/>
                </p:cNvSpPr>
                <p:nvPr/>
              </p:nvSpPr>
              <p:spPr>
                <a:xfrm>
                  <a:off x="8610600" y="3588262"/>
                  <a:ext cx="622251" cy="369332"/>
                </a:xfrm>
                <a:prstGeom prst="rect">
                  <a:avLst/>
                </a:prstGeom>
                <a:blipFill>
                  <a:blip r:embed="rId5"/>
                  <a:stretch>
                    <a:fillRect r="-4000"/>
                  </a:stretch>
                </a:blipFill>
              </p:spPr>
              <p:txBody>
                <a:bodyPr/>
                <a:lstStyle/>
                <a:p>
                  <a:r>
                    <a:rPr lang="en-GB">
                      <a:noFill/>
                    </a:rPr>
                    <a:t> </a:t>
                  </a:r>
                </a:p>
              </p:txBody>
            </p:sp>
          </mc:Fallback>
        </mc:AlternateContent>
      </p:grpSp>
      <p:sp>
        <p:nvSpPr>
          <p:cNvPr id="10" name="Arrow: Curved Left 12">
            <a:extLst>
              <a:ext uri="{FF2B5EF4-FFF2-40B4-BE49-F238E27FC236}">
                <a16:creationId xmlns:a16="http://schemas.microsoft.com/office/drawing/2014/main" id="{00FA2260-58E9-6E88-E756-49FDA483D181}"/>
              </a:ext>
            </a:extLst>
          </p:cNvPr>
          <p:cNvSpPr/>
          <p:nvPr/>
        </p:nvSpPr>
        <p:spPr>
          <a:xfrm rot="16200000">
            <a:off x="6835990" y="791163"/>
            <a:ext cx="455025" cy="345076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p:sp>
        <p:nvSpPr>
          <p:cNvPr id="11" name="Arrow: Curved Left 10">
            <a:extLst>
              <a:ext uri="{FF2B5EF4-FFF2-40B4-BE49-F238E27FC236}">
                <a16:creationId xmlns:a16="http://schemas.microsoft.com/office/drawing/2014/main" id="{6A267C8F-F61E-F62D-E2A1-2A82CA946AA8}"/>
              </a:ext>
            </a:extLst>
          </p:cNvPr>
          <p:cNvSpPr/>
          <p:nvPr/>
        </p:nvSpPr>
        <p:spPr>
          <a:xfrm rot="5400000" flipV="1">
            <a:off x="6835990" y="2928248"/>
            <a:ext cx="455025" cy="345076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DDD6CD-635E-8939-2B95-5EE4810760A0}"/>
                  </a:ext>
                </a:extLst>
              </p:cNvPr>
              <p:cNvSpPr txBox="1"/>
              <p:nvPr/>
            </p:nvSpPr>
            <p:spPr>
              <a:xfrm>
                <a:off x="6561875" y="1906112"/>
                <a:ext cx="915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ea typeface="Cambria Math" panose="02040503050406030204" pitchFamily="18" charset="0"/>
                        </a:rPr>
                        <m:t>× 2.45</m:t>
                      </m:r>
                    </m:oMath>
                  </m:oMathPara>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2EDDD6CD-635E-8939-2B95-5EE4810760A0}"/>
                  </a:ext>
                </a:extLst>
              </p:cNvPr>
              <p:cNvSpPr txBox="1">
                <a:spLocks noRot="1" noChangeAspect="1" noMove="1" noResize="1" noEditPoints="1" noAdjustHandles="1" noChangeArrowheads="1" noChangeShapeType="1" noTextEdit="1"/>
              </p:cNvSpPr>
              <p:nvPr/>
            </p:nvSpPr>
            <p:spPr>
              <a:xfrm>
                <a:off x="6561875" y="1906112"/>
                <a:ext cx="915729" cy="369332"/>
              </a:xfrm>
              <a:prstGeom prst="rect">
                <a:avLst/>
              </a:prstGeom>
              <a:blipFill>
                <a:blip r:embed="rId6"/>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BCE76B2-D263-C201-4894-B5160C489CEB}"/>
                  </a:ext>
                </a:extLst>
              </p:cNvPr>
              <p:cNvSpPr txBox="1"/>
              <p:nvPr/>
            </p:nvSpPr>
            <p:spPr>
              <a:xfrm>
                <a:off x="6561874" y="4925354"/>
                <a:ext cx="9157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panose="02040503050406030204" pitchFamily="18" charset="0"/>
                          <a:ea typeface="Cambria Math" panose="02040503050406030204" pitchFamily="18" charset="0"/>
                        </a:rPr>
                        <m:t>× 2.45</m:t>
                      </m:r>
                    </m:oMath>
                  </m:oMathPara>
                </a14:m>
                <a:endParaRPr lang="en-GB" dirty="0">
                  <a:solidFill>
                    <a:srgbClr val="FF0000"/>
                  </a:solidFill>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6BCE76B2-D263-C201-4894-B5160C489CEB}"/>
                  </a:ext>
                </a:extLst>
              </p:cNvPr>
              <p:cNvSpPr txBox="1">
                <a:spLocks noRot="1" noChangeAspect="1" noMove="1" noResize="1" noEditPoints="1" noAdjustHandles="1" noChangeArrowheads="1" noChangeShapeType="1" noTextEdit="1"/>
              </p:cNvSpPr>
              <p:nvPr/>
            </p:nvSpPr>
            <p:spPr>
              <a:xfrm>
                <a:off x="6561874" y="4925354"/>
                <a:ext cx="915729" cy="369332"/>
              </a:xfrm>
              <a:prstGeom prst="rect">
                <a:avLst/>
              </a:prstGeom>
              <a:blipFill>
                <a:blip r:embed="rId7"/>
                <a:stretch>
                  <a:fillRect b="-16129"/>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D9A9BC-9A80-A4B7-7EEC-0C495422889D}"/>
              </a:ext>
            </a:extLst>
          </p:cNvPr>
          <p:cNvSpPr txBox="1"/>
          <p:nvPr/>
        </p:nvSpPr>
        <p:spPr>
          <a:xfrm>
            <a:off x="8152162" y="3868927"/>
            <a:ext cx="1062008" cy="492122"/>
          </a:xfrm>
          <a:prstGeom prst="rect">
            <a:avLst/>
          </a:prstGeom>
          <a:noFill/>
        </p:spPr>
        <p:txBody>
          <a:bodyPr wrap="square" rtlCol="0">
            <a:spAutoFit/>
          </a:bodyPr>
          <a:lstStyle/>
          <a:p>
            <a:pPr algn="ctr">
              <a:lnSpc>
                <a:spcPct val="115000"/>
              </a:lnSpc>
              <a:spcBef>
                <a:spcPts val="400"/>
              </a:spcBef>
              <a:spcAft>
                <a:spcPts val="400"/>
              </a:spcAft>
            </a:pPr>
            <a:r>
              <a:rPr lang="en-GB"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63.75</a:t>
            </a:r>
          </a:p>
        </p:txBody>
      </p:sp>
    </p:spTree>
    <p:extLst>
      <p:ext uri="{BB962C8B-B14F-4D97-AF65-F5344CB8AC3E}">
        <p14:creationId xmlns:p14="http://schemas.microsoft.com/office/powerpoint/2010/main" val="32949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862294"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prstClr val="white"/>
                </a:solidFill>
                <a:effectLst/>
                <a:uLnTx/>
                <a:uFillTx/>
                <a:latin typeface="Arial"/>
                <a:ea typeface="Arial"/>
                <a:cs typeface="Arial"/>
                <a:sym typeface="Arial"/>
              </a:rPr>
              <a:t>PRACTICE</a:t>
            </a:r>
            <a:endParaRPr kumimoji="0" sz="23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B2241523-55C2-62D9-7E7B-063F843592EC}"/>
              </a:ext>
              <a:ext uri="{C183D7F6-B498-43B3-948B-1728B52AA6E4}">
                <adec:decorative xmlns:adec="http://schemas.microsoft.com/office/drawing/2017/decorative" val="1"/>
              </a:ext>
            </a:extLst>
          </p:cNvPr>
          <p:cNvGrpSpPr/>
          <p:nvPr/>
        </p:nvGrpSpPr>
        <p:grpSpPr>
          <a:xfrm>
            <a:off x="1769853" y="1470807"/>
            <a:ext cx="8212347" cy="3916393"/>
            <a:chOff x="1259457" y="1949570"/>
            <a:chExt cx="8212347" cy="3381422"/>
          </a:xfrm>
        </p:grpSpPr>
        <p:sp>
          <p:nvSpPr>
            <p:cNvPr id="5" name="TextBox 4">
              <a:extLst>
                <a:ext uri="{FF2B5EF4-FFF2-40B4-BE49-F238E27FC236}">
                  <a16:creationId xmlns:a16="http://schemas.microsoft.com/office/drawing/2014/main" id="{BD763975-9D88-797A-9B61-49B1954A7354}"/>
                </a:ext>
              </a:extLst>
            </p:cNvPr>
            <p:cNvSpPr txBox="1"/>
            <p:nvPr/>
          </p:nvSpPr>
          <p:spPr>
            <a:xfrm>
              <a:off x="1259457" y="1949570"/>
              <a:ext cx="2148387" cy="451749"/>
            </a:xfrm>
            <a:prstGeom prst="rect">
              <a:avLst/>
            </a:prstGeom>
            <a:solidFill>
              <a:schemeClr val="accent1"/>
            </a:solidFill>
            <a:ln w="38100">
              <a:solidFill>
                <a:schemeClr val="accent1"/>
              </a:solidFill>
            </a:ln>
          </p:spPr>
          <p:txBody>
            <a:bodyPr wrap="square" lIns="91440" tIns="45720" rIns="91440" bIns="45720" rtlCol="0" anchor="t">
              <a:spAutoFit/>
            </a:bodyPr>
            <a:lstStyle/>
            <a:p>
              <a:r>
                <a:rPr lang="en-GB" sz="2800" b="1" dirty="0">
                  <a:solidFill>
                    <a:schemeClr val="bg1"/>
                  </a:solidFill>
                  <a:latin typeface="Arial"/>
                  <a:cs typeface="Arial"/>
                </a:rPr>
                <a:t>PRACTICE</a:t>
              </a:r>
              <a:endParaRPr lang="en-GB" dirty="0"/>
            </a:p>
          </p:txBody>
        </p:sp>
        <p:sp>
          <p:nvSpPr>
            <p:cNvPr id="6" name="Rectangle 5">
              <a:extLst>
                <a:ext uri="{FF2B5EF4-FFF2-40B4-BE49-F238E27FC236}">
                  <a16:creationId xmlns:a16="http://schemas.microsoft.com/office/drawing/2014/main" id="{E635E3CA-F875-B680-E4EE-5DED1F1B4C66}"/>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BA10B3B2-6286-28BC-7021-705423F4E265}"/>
              </a:ext>
            </a:extLst>
          </p:cNvPr>
          <p:cNvSpPr txBox="1"/>
          <p:nvPr/>
        </p:nvSpPr>
        <p:spPr>
          <a:xfrm>
            <a:off x="2043531" y="2181054"/>
            <a:ext cx="7551002" cy="2444259"/>
          </a:xfrm>
          <a:prstGeom prst="rect">
            <a:avLst/>
          </a:prstGeom>
          <a:noFill/>
        </p:spPr>
        <p:txBody>
          <a:bodyPr wrap="square" lIns="91440" tIns="45720" rIns="91440" bIns="45720" rtlCol="0" anchor="t">
            <a:spAutoFit/>
          </a:bodyPr>
          <a:lstStyle/>
          <a:p>
            <a:pPr>
              <a:spcAft>
                <a:spcPts val="600"/>
              </a:spcAft>
            </a:pPr>
            <a:r>
              <a:rPr lang="en-US" sz="2800" dirty="0">
                <a:latin typeface="Arial" panose="020B0604020202020204" pitchFamily="34" charset="0"/>
                <a:cs typeface="Arial" panose="020B0604020202020204" pitchFamily="34" charset="0"/>
              </a:rPr>
              <a:t>Use double number lines on the worksheet to answer the questions.</a:t>
            </a:r>
          </a:p>
          <a:p>
            <a:pPr>
              <a:spcAft>
                <a:spcPts val="600"/>
              </a:spcAft>
            </a:pPr>
            <a:endParaRPr lang="en-US" sz="2800" dirty="0">
              <a:latin typeface="Arial" panose="020B0604020202020204" pitchFamily="34" charset="0"/>
              <a:cs typeface="Arial" panose="020B0604020202020204" pitchFamily="34" charset="0"/>
            </a:endParaRPr>
          </a:p>
          <a:p>
            <a:pPr>
              <a:spcAft>
                <a:spcPts val="600"/>
              </a:spcAft>
            </a:pPr>
            <a:r>
              <a:rPr lang="en-US" sz="2800" dirty="0">
                <a:latin typeface="Arial" panose="020B0604020202020204" pitchFamily="34" charset="0"/>
                <a:cs typeface="Arial" panose="020B0604020202020204" pitchFamily="34" charset="0"/>
              </a:rPr>
              <a:t>Ensure you show your working out.</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grpSp>
        <p:nvGrpSpPr>
          <p:cNvPr id="2" name="Google Shape;422;p15" descr="Worksheet available icon">
            <a:extLst>
              <a:ext uri="{FF2B5EF4-FFF2-40B4-BE49-F238E27FC236}">
                <a16:creationId xmlns:a16="http://schemas.microsoft.com/office/drawing/2014/main" id="{82352362-90D8-E31F-B66B-10AB8B97332E}"/>
              </a:ext>
            </a:extLst>
          </p:cNvPr>
          <p:cNvGrpSpPr/>
          <p:nvPr/>
        </p:nvGrpSpPr>
        <p:grpSpPr>
          <a:xfrm>
            <a:off x="9788952" y="124055"/>
            <a:ext cx="2177446" cy="753403"/>
            <a:chOff x="9420817" y="211521"/>
            <a:chExt cx="2177446" cy="753403"/>
          </a:xfrm>
        </p:grpSpPr>
        <p:pic>
          <p:nvPicPr>
            <p:cNvPr id="3" name="Google Shape;423;p15" descr="Document">
              <a:extLst>
                <a:ext uri="{FF2B5EF4-FFF2-40B4-BE49-F238E27FC236}">
                  <a16:creationId xmlns:a16="http://schemas.microsoft.com/office/drawing/2014/main" id="{FAEDE82F-87B9-C088-B970-0665B712EF67}"/>
                </a:ext>
              </a:extLst>
            </p:cNvPr>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8" name="Google Shape;424;p15">
              <a:extLst>
                <a:ext uri="{FF2B5EF4-FFF2-40B4-BE49-F238E27FC236}">
                  <a16:creationId xmlns:a16="http://schemas.microsoft.com/office/drawing/2014/main" id="{738EA0D2-91A0-FBC0-E02A-90BB070BA5D3}"/>
                </a:ext>
              </a:extLst>
            </p:cNvPr>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73993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pic>
        <p:nvPicPr>
          <p:cNvPr id="2" name="Picture 1" descr="A line graph the x-axis is labelled number of people, on the y-axis is labelled with a question mark. The first meets the plotted line at approximately x = 1, y = 5. The second meets the plotted line at x = 2, y = 10.  The third is x=3 and 7= 15. The fourth is x-= 7 y= 35.  The final point is x= 10 and y = 50">
            <a:extLst>
              <a:ext uri="{FF2B5EF4-FFF2-40B4-BE49-F238E27FC236}">
                <a16:creationId xmlns:a16="http://schemas.microsoft.com/office/drawing/2014/main" id="{17DFBE0E-3A8D-54C1-87FC-1345BC021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5410" y="1954054"/>
            <a:ext cx="3793524" cy="3603115"/>
          </a:xfrm>
          <a:prstGeom prst="rect">
            <a:avLst/>
          </a:prstGeom>
          <a:noFill/>
        </p:spPr>
      </p:pic>
      <p:sp>
        <p:nvSpPr>
          <p:cNvPr id="6" name="TextBox 5">
            <a:extLst>
              <a:ext uri="{FF2B5EF4-FFF2-40B4-BE49-F238E27FC236}">
                <a16:creationId xmlns:a16="http://schemas.microsoft.com/office/drawing/2014/main" id="{1EA72910-895C-4B5D-7C98-667895D4EA9F}"/>
              </a:ext>
            </a:extLst>
          </p:cNvPr>
          <p:cNvSpPr txBox="1"/>
          <p:nvPr/>
        </p:nvSpPr>
        <p:spPr>
          <a:xfrm>
            <a:off x="2882214" y="5533504"/>
            <a:ext cx="2443548" cy="392159"/>
          </a:xfrm>
          <a:prstGeom prst="rect">
            <a:avLst/>
          </a:prstGeom>
          <a:noFill/>
        </p:spPr>
        <p:txBody>
          <a:bodyPr wrap="square">
            <a:spAutoFit/>
          </a:bodyPr>
          <a:lstStyle/>
          <a:p>
            <a:pPr algn="ctr">
              <a:lnSpc>
                <a:spcPct val="115000"/>
              </a:lnSpc>
              <a:spcBef>
                <a:spcPts val="400"/>
              </a:spcBef>
              <a:spcAft>
                <a:spcPts val="400"/>
              </a:spcAft>
            </a:pPr>
            <a:r>
              <a:rPr lang="en-GB" sz="18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Number of people</a:t>
            </a:r>
            <a:endParaRPr lang="en-GB" sz="12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E0646DE2-BACF-B8C4-1FF3-56BCB7554AAC}"/>
              </a:ext>
            </a:extLst>
          </p:cNvPr>
          <p:cNvSpPr txBox="1"/>
          <p:nvPr/>
        </p:nvSpPr>
        <p:spPr>
          <a:xfrm>
            <a:off x="6224955" y="3167390"/>
            <a:ext cx="5128846" cy="523220"/>
          </a:xfrm>
          <a:prstGeom prst="rect">
            <a:avLst/>
          </a:prstGeom>
          <a:noFill/>
        </p:spPr>
        <p:txBody>
          <a:bodyPr wrap="square">
            <a:spAutoFit/>
          </a:bodyPr>
          <a:lstStyle/>
          <a:p>
            <a:r>
              <a:rPr lang="en-GB" sz="2800" dirty="0">
                <a:highlight>
                  <a:srgbClr val="FFFFFF"/>
                </a:highlight>
                <a:latin typeface="Arial" panose="020B0604020202020204" pitchFamily="34" charset="0"/>
                <a:ea typeface="Helvetica Neue"/>
                <a:cs typeface="Arial" panose="020B0604020202020204" pitchFamily="34" charset="0"/>
              </a:rPr>
              <a:t>2</a:t>
            </a:r>
            <a:r>
              <a:rPr lang="en-GB" sz="2800" dirty="0">
                <a:effectLst/>
                <a:highlight>
                  <a:srgbClr val="FFFFFF"/>
                </a:highlight>
                <a:latin typeface="Arial" panose="020B0604020202020204" pitchFamily="34" charset="0"/>
                <a:ea typeface="Helvetica Neue"/>
                <a:cs typeface="Arial" panose="020B0604020202020204" pitchFamily="34" charset="0"/>
              </a:rPr>
              <a:t>. Think of a title for this graph</a:t>
            </a:r>
            <a:endParaRPr lang="en-GB" sz="28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9B8AF79-D672-018B-72FD-EA9DE9029F50}"/>
              </a:ext>
            </a:extLst>
          </p:cNvPr>
          <p:cNvSpPr txBox="1"/>
          <p:nvPr/>
        </p:nvSpPr>
        <p:spPr>
          <a:xfrm>
            <a:off x="6224954" y="2067005"/>
            <a:ext cx="5430233" cy="523220"/>
          </a:xfrm>
          <a:prstGeom prst="rect">
            <a:avLst/>
          </a:prstGeom>
          <a:noFill/>
        </p:spPr>
        <p:txBody>
          <a:bodyPr wrap="square">
            <a:spAutoFit/>
          </a:bodyPr>
          <a:lstStyle/>
          <a:p>
            <a:r>
              <a:rPr lang="en-GB" sz="2800" dirty="0">
                <a:highlight>
                  <a:srgbClr val="FFFFFF"/>
                </a:highlight>
                <a:latin typeface="Arial" panose="020B0604020202020204" pitchFamily="34" charset="0"/>
                <a:ea typeface="Helvetica Neue"/>
                <a:cs typeface="Arial" panose="020B0604020202020204" pitchFamily="34" charset="0"/>
              </a:rPr>
              <a:t>1</a:t>
            </a:r>
            <a:r>
              <a:rPr lang="en-GB" sz="2800" dirty="0">
                <a:effectLst/>
                <a:highlight>
                  <a:srgbClr val="FFFFFF"/>
                </a:highlight>
                <a:latin typeface="Arial" panose="020B0604020202020204" pitchFamily="34" charset="0"/>
                <a:ea typeface="Helvetica Neue"/>
                <a:cs typeface="Arial" panose="020B0604020202020204" pitchFamily="34" charset="0"/>
              </a:rPr>
              <a:t>. </a:t>
            </a:r>
            <a:r>
              <a:rPr lang="en-GB" sz="2800" dirty="0">
                <a:highlight>
                  <a:srgbClr val="FFFFFF"/>
                </a:highlight>
                <a:latin typeface="Arial" panose="020B0604020202020204" pitchFamily="34" charset="0"/>
                <a:ea typeface="Helvetica Neue"/>
                <a:cs typeface="Arial" panose="020B0604020202020204" pitchFamily="34" charset="0"/>
              </a:rPr>
              <a:t>Consider</a:t>
            </a:r>
            <a:r>
              <a:rPr lang="en-GB" sz="2800" dirty="0">
                <a:effectLst/>
                <a:highlight>
                  <a:srgbClr val="FFFFFF"/>
                </a:highlight>
                <a:latin typeface="Arial" panose="020B0604020202020204" pitchFamily="34" charset="0"/>
                <a:ea typeface="Helvetica Neue"/>
                <a:cs typeface="Arial" panose="020B0604020202020204" pitchFamily="34" charset="0"/>
              </a:rPr>
              <a:t> a label for the y-axis</a:t>
            </a:r>
            <a:endParaRPr lang="en-GB" sz="28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E97D91F-73A7-6401-1378-0DE78E727C41}"/>
              </a:ext>
            </a:extLst>
          </p:cNvPr>
          <p:cNvSpPr txBox="1"/>
          <p:nvPr/>
        </p:nvSpPr>
        <p:spPr>
          <a:xfrm>
            <a:off x="6027391" y="4267776"/>
            <a:ext cx="6456551" cy="954107"/>
          </a:xfrm>
          <a:prstGeom prst="rect">
            <a:avLst/>
          </a:prstGeom>
          <a:noFill/>
        </p:spPr>
        <p:txBody>
          <a:bodyPr wrap="square" lIns="91440" tIns="45720" rIns="91440" bIns="45720" anchor="t">
            <a:spAutoFit/>
          </a:bodyPr>
          <a:lstStyle/>
          <a:p>
            <a:r>
              <a:rPr lang="en-GB" sz="2800" dirty="0">
                <a:highlight>
                  <a:srgbClr val="FFFFFF"/>
                </a:highlight>
                <a:latin typeface="Arial" panose="020B0604020202020204" pitchFamily="34" charset="0"/>
                <a:ea typeface="Helvetica Neue"/>
                <a:cs typeface="Arial" panose="020B0604020202020204" pitchFamily="34" charset="0"/>
              </a:rPr>
              <a:t>  3. Explain how the plotted points        are related</a:t>
            </a:r>
            <a:r>
              <a:rPr lang="en-GB" sz="2800" dirty="0">
                <a:effectLst/>
                <a:highlight>
                  <a:srgbClr val="FFFFFF"/>
                </a:highlight>
                <a:latin typeface="Arial" panose="020B0604020202020204" pitchFamily="34" charset="0"/>
                <a:ea typeface="Helvetica Neue"/>
                <a:cs typeface="Arial" panose="020B0604020202020204" pitchFamily="34" charset="0"/>
              </a:rPr>
              <a:t>?</a:t>
            </a:r>
          </a:p>
        </p:txBody>
      </p:sp>
      <p:sp>
        <p:nvSpPr>
          <p:cNvPr id="7" name="TextBox 6">
            <a:extLst>
              <a:ext uri="{FF2B5EF4-FFF2-40B4-BE49-F238E27FC236}">
                <a16:creationId xmlns:a16="http://schemas.microsoft.com/office/drawing/2014/main" id="{07BB471B-0873-1867-847A-A54929BDDCA2}"/>
              </a:ext>
            </a:extLst>
          </p:cNvPr>
          <p:cNvSpPr txBox="1"/>
          <p:nvPr/>
        </p:nvSpPr>
        <p:spPr>
          <a:xfrm>
            <a:off x="1056357" y="1347110"/>
            <a:ext cx="6456551" cy="523220"/>
          </a:xfrm>
          <a:prstGeom prst="rect">
            <a:avLst/>
          </a:prstGeom>
          <a:noFill/>
        </p:spPr>
        <p:txBody>
          <a:bodyPr wrap="square">
            <a:spAutoFit/>
          </a:bodyPr>
          <a:lstStyle/>
          <a:p>
            <a:pPr algn="ctr"/>
            <a:r>
              <a:rPr lang="en-GB" sz="2800" dirty="0">
                <a:solidFill>
                  <a:srgbClr val="FF0000"/>
                </a:solidFill>
                <a:highlight>
                  <a:srgbClr val="FFFFFF"/>
                </a:highlight>
                <a:latin typeface="Arial" panose="020B0604020202020204" pitchFamily="34" charset="0"/>
                <a:ea typeface="Helvetica Neue"/>
                <a:cs typeface="Arial" panose="020B0604020202020204" pitchFamily="34" charset="0"/>
              </a:rPr>
              <a:t>Graph to show …?</a:t>
            </a:r>
            <a:endParaRPr lang="en-GB" sz="2800" dirty="0">
              <a:solidFill>
                <a:srgbClr val="FF00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F432F63-89A1-7844-8A36-0BB2D5E4D7BE}"/>
              </a:ext>
            </a:extLst>
          </p:cNvPr>
          <p:cNvSpPr txBox="1"/>
          <p:nvPr/>
        </p:nvSpPr>
        <p:spPr>
          <a:xfrm>
            <a:off x="1169680" y="3103232"/>
            <a:ext cx="466467" cy="707886"/>
          </a:xfrm>
          <a:prstGeom prst="rect">
            <a:avLst/>
          </a:prstGeom>
          <a:noFill/>
        </p:spPr>
        <p:txBody>
          <a:bodyPr wrap="square">
            <a:spAutoFit/>
          </a:bodyPr>
          <a:lstStyle/>
          <a:p>
            <a:r>
              <a:rPr lang="en-GB" sz="4000" b="1" dirty="0">
                <a:solidFill>
                  <a:srgbClr val="FF0000"/>
                </a:solidFill>
                <a:effectLst/>
                <a:highlight>
                  <a:srgbClr val="FFFFFF"/>
                </a:highlight>
                <a:latin typeface="Arial" panose="020B0604020202020204" pitchFamily="34" charset="0"/>
                <a:ea typeface="Helvetica Neue"/>
                <a:cs typeface="Arial" panose="020B0604020202020204" pitchFamily="34" charset="0"/>
              </a:rPr>
              <a:t>?</a:t>
            </a:r>
            <a:endParaRPr lang="en-GB" sz="4000" dirty="0">
              <a:solidFill>
                <a:srgbClr val="FF0000"/>
              </a:solidFill>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CDF05FAA-50E7-70ED-FB93-2EB0B0980CA0}"/>
              </a:ext>
              <a:ext uri="{C183D7F6-B498-43B3-948B-1728B52AA6E4}">
                <adec:decorative xmlns:adec="http://schemas.microsoft.com/office/drawing/2017/decorative" val="1"/>
              </a:ext>
            </a:extLst>
          </p:cNvPr>
          <p:cNvSpPr/>
          <p:nvPr/>
        </p:nvSpPr>
        <p:spPr>
          <a:xfrm flipV="1">
            <a:off x="-3816" y="-11374"/>
            <a:ext cx="2378048"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4">
            <a:extLst>
              <a:ext uri="{FF2B5EF4-FFF2-40B4-BE49-F238E27FC236}">
                <a16:creationId xmlns:a16="http://schemas.microsoft.com/office/drawing/2014/main" id="{D4069C72-1158-133F-5A38-60D278658DD3}"/>
              </a:ext>
            </a:extLst>
          </p:cNvPr>
          <p:cNvSpPr txBox="1">
            <a:spLocks noGrp="1"/>
          </p:cNvSpPr>
          <p:nvPr>
            <p:ph type="title" idx="4294967295"/>
          </p:nvPr>
        </p:nvSpPr>
        <p:spPr>
          <a:xfrm>
            <a:off x="-75068" y="29042"/>
            <a:ext cx="214137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mn-ea"/>
                <a:cs typeface="Arial"/>
              </a:rPr>
              <a:t>INTRODUCTION</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213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 calcmode="lin" valueType="num">
                                      <p:cBhvr additive="base">
                                        <p:cTn id="1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anim calcmode="lin" valueType="num">
                                      <p:cBhvr additive="base">
                                        <p:cTn id="3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 double number lines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 name="Straight Connector 1">
            <a:extLst>
              <a:ext uri="{FF2B5EF4-FFF2-40B4-BE49-F238E27FC236}">
                <a16:creationId xmlns:a16="http://schemas.microsoft.com/office/drawing/2014/main" id="{33DCDE7C-4E46-36A2-6660-371165BD9FF8}"/>
              </a:ext>
            </a:extLst>
          </p:cNvPr>
          <p:cNvCxnSpPr>
            <a:cxnSpLocks/>
          </p:cNvCxnSpPr>
          <p:nvPr/>
        </p:nvCxnSpPr>
        <p:spPr>
          <a:xfrm>
            <a:off x="4082293" y="3729973"/>
            <a:ext cx="0" cy="814374"/>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28CA10-4ED7-D991-486D-43B450C31452}"/>
              </a:ext>
            </a:extLst>
          </p:cNvPr>
          <p:cNvCxnSpPr>
            <a:cxnSpLocks/>
          </p:cNvCxnSpPr>
          <p:nvPr/>
        </p:nvCxnSpPr>
        <p:spPr>
          <a:xfrm>
            <a:off x="2717459" y="3701854"/>
            <a:ext cx="0" cy="814374"/>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143E8-BF2A-4DE8-7858-40F24282EAE9}"/>
              </a:ext>
            </a:extLst>
          </p:cNvPr>
          <p:cNvCxnSpPr>
            <a:cxnSpLocks/>
          </p:cNvCxnSpPr>
          <p:nvPr/>
        </p:nvCxnSpPr>
        <p:spPr>
          <a:xfrm>
            <a:off x="2522483" y="3733691"/>
            <a:ext cx="5551607"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2201F2-EB66-74C4-3C64-CCA29C5B3976}"/>
              </a:ext>
            </a:extLst>
          </p:cNvPr>
          <p:cNvCxnSpPr>
            <a:cxnSpLocks/>
          </p:cNvCxnSpPr>
          <p:nvPr/>
        </p:nvCxnSpPr>
        <p:spPr>
          <a:xfrm>
            <a:off x="2522483" y="4516228"/>
            <a:ext cx="5551372" cy="2094"/>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a:extLst>
              <a:ext uri="{FF2B5EF4-FFF2-40B4-BE49-F238E27FC236}">
                <a16:creationId xmlns:a16="http://schemas.microsoft.com/office/drawing/2014/main" id="{A57BB1A2-A25F-9AD4-5D2A-6A24D18381E5}"/>
              </a:ext>
            </a:extLst>
          </p:cNvPr>
          <p:cNvSpPr txBox="1"/>
          <p:nvPr/>
        </p:nvSpPr>
        <p:spPr>
          <a:xfrm>
            <a:off x="2522483" y="4724959"/>
            <a:ext cx="312278" cy="521444"/>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2">
            <a:extLst>
              <a:ext uri="{FF2B5EF4-FFF2-40B4-BE49-F238E27FC236}">
                <a16:creationId xmlns:a16="http://schemas.microsoft.com/office/drawing/2014/main" id="{ECAF42C4-3664-E76E-2F31-5C39A19586FD}"/>
              </a:ext>
            </a:extLst>
          </p:cNvPr>
          <p:cNvSpPr txBox="1"/>
          <p:nvPr/>
        </p:nvSpPr>
        <p:spPr>
          <a:xfrm>
            <a:off x="2522483" y="3083119"/>
            <a:ext cx="312278" cy="521444"/>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055CD603-75D0-C621-AFF7-FA633EA524AA}"/>
              </a:ext>
            </a:extLst>
          </p:cNvPr>
          <p:cNvCxnSpPr>
            <a:cxnSpLocks/>
          </p:cNvCxnSpPr>
          <p:nvPr/>
        </p:nvCxnSpPr>
        <p:spPr>
          <a:xfrm>
            <a:off x="4080111" y="3510644"/>
            <a:ext cx="0" cy="38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026CC4D-F84E-3776-D2FA-D17CB425C14C}"/>
              </a:ext>
            </a:extLst>
          </p:cNvPr>
          <p:cNvCxnSpPr>
            <a:cxnSpLocks/>
          </p:cNvCxnSpPr>
          <p:nvPr/>
        </p:nvCxnSpPr>
        <p:spPr>
          <a:xfrm>
            <a:off x="2715278" y="3510644"/>
            <a:ext cx="0" cy="382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51B5F5-7F74-277B-777A-CAA2384B1A5A}"/>
              </a:ext>
            </a:extLst>
          </p:cNvPr>
          <p:cNvCxnSpPr>
            <a:cxnSpLocks/>
          </p:cNvCxnSpPr>
          <p:nvPr/>
        </p:nvCxnSpPr>
        <p:spPr>
          <a:xfrm>
            <a:off x="2715278" y="4326097"/>
            <a:ext cx="0" cy="3825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3D83101-678B-9691-E8EE-3594EF6A0A07}"/>
              </a:ext>
            </a:extLst>
          </p:cNvPr>
          <p:cNvCxnSpPr>
            <a:cxnSpLocks/>
          </p:cNvCxnSpPr>
          <p:nvPr/>
        </p:nvCxnSpPr>
        <p:spPr>
          <a:xfrm>
            <a:off x="4080111" y="4326097"/>
            <a:ext cx="0" cy="3825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2">
            <a:extLst>
              <a:ext uri="{FF2B5EF4-FFF2-40B4-BE49-F238E27FC236}">
                <a16:creationId xmlns:a16="http://schemas.microsoft.com/office/drawing/2014/main" id="{A92A69D9-0962-2CA7-5AE2-E007331E4186}"/>
              </a:ext>
            </a:extLst>
          </p:cNvPr>
          <p:cNvSpPr txBox="1"/>
          <p:nvPr/>
        </p:nvSpPr>
        <p:spPr>
          <a:xfrm>
            <a:off x="8122388" y="3561052"/>
            <a:ext cx="761002" cy="521444"/>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weeks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3">
            <a:extLst>
              <a:ext uri="{FF2B5EF4-FFF2-40B4-BE49-F238E27FC236}">
                <a16:creationId xmlns:a16="http://schemas.microsoft.com/office/drawing/2014/main" id="{45A1FA93-94C5-F3FD-C04A-EA0778F4B731}"/>
              </a:ext>
            </a:extLst>
          </p:cNvPr>
          <p:cNvSpPr txBox="1"/>
          <p:nvPr/>
        </p:nvSpPr>
        <p:spPr>
          <a:xfrm>
            <a:off x="8122413" y="4348235"/>
            <a:ext cx="618929" cy="521444"/>
          </a:xfrm>
          <a:prstGeom prst="rect">
            <a:avLst/>
          </a:prstGeom>
          <a:noFill/>
        </p:spPr>
        <p:txBody>
          <a:bodyPr wrap="none" rtlCol="0">
            <a:spAutoFit/>
          </a:bodyPr>
          <a:lstStyle/>
          <a:p>
            <a:pPr>
              <a:lnSpc>
                <a:spcPct val="115000"/>
              </a:lnSpc>
              <a:spcAft>
                <a:spcPts val="1000"/>
              </a:spcAft>
            </a:pPr>
            <a:r>
              <a:rPr lang="en-US" sz="1400" kern="120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litres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
            <a:extLst>
              <a:ext uri="{FF2B5EF4-FFF2-40B4-BE49-F238E27FC236}">
                <a16:creationId xmlns:a16="http://schemas.microsoft.com/office/drawing/2014/main" id="{A1A0ADC8-75C3-4AD7-FF7A-95ED2F36BAFC}"/>
              </a:ext>
            </a:extLst>
          </p:cNvPr>
          <p:cNvSpPr txBox="1"/>
          <p:nvPr/>
        </p:nvSpPr>
        <p:spPr>
          <a:xfrm>
            <a:off x="3924808" y="3167461"/>
            <a:ext cx="312278" cy="521444"/>
          </a:xfrm>
          <a:prstGeom prst="rect">
            <a:avLst/>
          </a:prstGeom>
          <a:noFill/>
        </p:spPr>
        <p:txBody>
          <a:bodyPr wrap="none" rtlCol="0">
            <a:spAutoFit/>
          </a:bodyPr>
          <a:lstStyle/>
          <a:p>
            <a:pPr>
              <a:lnSpc>
                <a:spcPct val="115000"/>
              </a:lnSpc>
              <a:spcAft>
                <a:spcPts val="10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5">
            <a:extLst>
              <a:ext uri="{FF2B5EF4-FFF2-40B4-BE49-F238E27FC236}">
                <a16:creationId xmlns:a16="http://schemas.microsoft.com/office/drawing/2014/main" id="{27ACDA81-39B0-9077-7022-E6D601CF71AA}"/>
              </a:ext>
            </a:extLst>
          </p:cNvPr>
          <p:cNvSpPr txBox="1"/>
          <p:nvPr/>
        </p:nvSpPr>
        <p:spPr>
          <a:xfrm>
            <a:off x="3887309" y="4679976"/>
            <a:ext cx="421997" cy="521444"/>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0">
            <a:extLst>
              <a:ext uri="{FF2B5EF4-FFF2-40B4-BE49-F238E27FC236}">
                <a16:creationId xmlns:a16="http://schemas.microsoft.com/office/drawing/2014/main" id="{A7706F6E-3594-8903-1491-A1244B165C3C}"/>
              </a:ext>
            </a:extLst>
          </p:cNvPr>
          <p:cNvSpPr txBox="1"/>
          <p:nvPr/>
        </p:nvSpPr>
        <p:spPr>
          <a:xfrm>
            <a:off x="6681976" y="3111354"/>
            <a:ext cx="461384" cy="400941"/>
          </a:xfrm>
          <a:prstGeom prst="rect">
            <a:avLst/>
          </a:prstGeom>
          <a:noFill/>
        </p:spPr>
        <p:txBody>
          <a:bodyPr wrap="square" rtlCol="0">
            <a:noAutofit/>
          </a:bodyPr>
          <a:lstStyle/>
          <a:p>
            <a:pPr algn="ct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D5A5052D-452D-1D5B-376D-73D9CE99DA0F}"/>
              </a:ext>
            </a:extLst>
          </p:cNvPr>
          <p:cNvCxnSpPr>
            <a:cxnSpLocks/>
          </p:cNvCxnSpPr>
          <p:nvPr/>
        </p:nvCxnSpPr>
        <p:spPr>
          <a:xfrm>
            <a:off x="6885602" y="3510644"/>
            <a:ext cx="0" cy="38706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CE2CA-E9C2-86E3-0890-9A13F48B94AF}"/>
              </a:ext>
            </a:extLst>
          </p:cNvPr>
          <p:cNvCxnSpPr>
            <a:cxnSpLocks/>
          </p:cNvCxnSpPr>
          <p:nvPr/>
        </p:nvCxnSpPr>
        <p:spPr>
          <a:xfrm>
            <a:off x="6887784" y="3848074"/>
            <a:ext cx="0" cy="5457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F6DE9733-FA61-EB1B-5805-9FFAB8727899}"/>
              </a:ext>
            </a:extLst>
          </p:cNvPr>
          <p:cNvCxnSpPr>
            <a:cxnSpLocks/>
          </p:cNvCxnSpPr>
          <p:nvPr/>
        </p:nvCxnSpPr>
        <p:spPr>
          <a:xfrm>
            <a:off x="6880186" y="4326097"/>
            <a:ext cx="0" cy="340813"/>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7" name="TextBox 44">
            <a:extLst>
              <a:ext uri="{FF2B5EF4-FFF2-40B4-BE49-F238E27FC236}">
                <a16:creationId xmlns:a16="http://schemas.microsoft.com/office/drawing/2014/main" id="{94ECE361-303A-77AD-7F96-97AF366C3061}"/>
              </a:ext>
            </a:extLst>
          </p:cNvPr>
          <p:cNvSpPr txBox="1"/>
          <p:nvPr/>
        </p:nvSpPr>
        <p:spPr>
          <a:xfrm>
            <a:off x="6633209" y="4640618"/>
            <a:ext cx="580949" cy="521444"/>
          </a:xfrm>
          <a:prstGeom prst="rect">
            <a:avLst/>
          </a:prstGeom>
          <a:noFill/>
        </p:spPr>
        <p:txBody>
          <a:bodyPr wrap="square" rtlCol="0">
            <a:spAutoFit/>
          </a:bodyPr>
          <a:lstStyle/>
          <a:p>
            <a:pPr algn="ctr">
              <a:lnSpc>
                <a:spcPct val="115000"/>
              </a:lnSpc>
              <a:spcAft>
                <a:spcPts val="1000"/>
              </a:spcAft>
            </a:pPr>
            <a:r>
              <a:rPr lang="en-US" sz="140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559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21" name="Group 420">
            <a:extLst>
              <a:ext uri="{FF2B5EF4-FFF2-40B4-BE49-F238E27FC236}">
                <a16:creationId xmlns:a16="http://schemas.microsoft.com/office/drawing/2014/main" id="{ADA2DE01-0D5B-0F36-BAC3-48D58986183A}"/>
              </a:ext>
            </a:extLst>
          </p:cNvPr>
          <p:cNvGrpSpPr/>
          <p:nvPr/>
        </p:nvGrpSpPr>
        <p:grpSpPr>
          <a:xfrm>
            <a:off x="3138637" y="3332088"/>
            <a:ext cx="1389443" cy="1493128"/>
            <a:chOff x="3138637" y="3332088"/>
            <a:chExt cx="1389443" cy="1493128"/>
          </a:xfrm>
        </p:grpSpPr>
        <p:sp>
          <p:nvSpPr>
            <p:cNvPr id="422" name="Arc 421">
              <a:extLst>
                <a:ext uri="{FF2B5EF4-FFF2-40B4-BE49-F238E27FC236}">
                  <a16:creationId xmlns:a16="http://schemas.microsoft.com/office/drawing/2014/main" id="{CBED4DB5-CD84-C10F-ECE6-FCFC60ED90B3}"/>
                </a:ext>
              </a:extLst>
            </p:cNvPr>
            <p:cNvSpPr/>
            <p:nvPr/>
          </p:nvSpPr>
          <p:spPr>
            <a:xfrm rot="5400000" flipV="1">
              <a:off x="3240725" y="3537860"/>
              <a:ext cx="1493128" cy="1081583"/>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23" name="TextBox 18">
                  <a:extLst>
                    <a:ext uri="{FF2B5EF4-FFF2-40B4-BE49-F238E27FC236}">
                      <a16:creationId xmlns:a16="http://schemas.microsoft.com/office/drawing/2014/main" id="{7AAF9221-6591-6EAF-8B2E-00DA2BB44243}"/>
                    </a:ext>
                  </a:extLst>
                </p:cNvPr>
                <p:cNvSpPr txBox="1"/>
                <p:nvPr/>
              </p:nvSpPr>
              <p:spPr>
                <a:xfrm rot="16200000">
                  <a:off x="2934980" y="3933631"/>
                  <a:ext cx="875647" cy="468333"/>
                </a:xfrm>
                <a:prstGeom prst="rect">
                  <a:avLst/>
                </a:prstGeom>
                <a:noFill/>
              </p:spPr>
              <p:txBody>
                <a:bodyPr wrap="squar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b="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10.75</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3" name="TextBox 18">
                  <a:extLst>
                    <a:ext uri="{FF2B5EF4-FFF2-40B4-BE49-F238E27FC236}">
                      <a16:creationId xmlns:a16="http://schemas.microsoft.com/office/drawing/2014/main" id="{7AAF9221-6591-6EAF-8B2E-00DA2BB44243}"/>
                    </a:ext>
                  </a:extLst>
                </p:cNvPr>
                <p:cNvSpPr txBox="1">
                  <a:spLocks noRot="1" noChangeAspect="1" noMove="1" noResize="1" noEditPoints="1" noAdjustHandles="1" noChangeArrowheads="1" noChangeShapeType="1" noTextEdit="1"/>
                </p:cNvSpPr>
                <p:nvPr/>
              </p:nvSpPr>
              <p:spPr>
                <a:xfrm rot="16200000">
                  <a:off x="2934980" y="3933631"/>
                  <a:ext cx="875647" cy="468333"/>
                </a:xfrm>
                <a:prstGeom prst="rect">
                  <a:avLst/>
                </a:prstGeom>
                <a:blipFill>
                  <a:blip r:embed="rId4"/>
                  <a:stretch>
                    <a:fillRect/>
                  </a:stretch>
                </a:blipFill>
              </p:spPr>
              <p:txBody>
                <a:bodyPr/>
                <a:lstStyle/>
                <a:p>
                  <a:r>
                    <a:rPr lang="en-US">
                      <a:noFill/>
                    </a:rPr>
                    <a:t> </a:t>
                  </a:r>
                </a:p>
              </p:txBody>
            </p:sp>
          </mc:Fallback>
        </mc:AlternateContent>
      </p:grpSp>
      <p:grpSp>
        <p:nvGrpSpPr>
          <p:cNvPr id="424" name="Group 423">
            <a:extLst>
              <a:ext uri="{FF2B5EF4-FFF2-40B4-BE49-F238E27FC236}">
                <a16:creationId xmlns:a16="http://schemas.microsoft.com/office/drawing/2014/main" id="{3AE0F798-B37F-E922-5853-C9D928A4B02C}"/>
              </a:ext>
            </a:extLst>
          </p:cNvPr>
          <p:cNvGrpSpPr/>
          <p:nvPr/>
        </p:nvGrpSpPr>
        <p:grpSpPr>
          <a:xfrm>
            <a:off x="5828624" y="3331240"/>
            <a:ext cx="1439840" cy="1494588"/>
            <a:chOff x="5828624" y="3331240"/>
            <a:chExt cx="1439840" cy="1494588"/>
          </a:xfrm>
        </p:grpSpPr>
        <p:sp>
          <p:nvSpPr>
            <p:cNvPr id="425" name="Arc 424">
              <a:extLst>
                <a:ext uri="{FF2B5EF4-FFF2-40B4-BE49-F238E27FC236}">
                  <a16:creationId xmlns:a16="http://schemas.microsoft.com/office/drawing/2014/main" id="{628E3238-2C35-CD2B-40F3-1AEF0100B1C9}"/>
                </a:ext>
              </a:extLst>
            </p:cNvPr>
            <p:cNvSpPr/>
            <p:nvPr/>
          </p:nvSpPr>
          <p:spPr>
            <a:xfrm rot="5400000" flipV="1">
              <a:off x="5968179" y="3525542"/>
              <a:ext cx="1494588" cy="1105983"/>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26" name="TextBox 27">
                  <a:extLst>
                    <a:ext uri="{FF2B5EF4-FFF2-40B4-BE49-F238E27FC236}">
                      <a16:creationId xmlns:a16="http://schemas.microsoft.com/office/drawing/2014/main" id="{E4407037-2F41-EDFF-2726-B05936E5A869}"/>
                    </a:ext>
                  </a:extLst>
                </p:cNvPr>
                <p:cNvSpPr txBox="1"/>
                <p:nvPr/>
              </p:nvSpPr>
              <p:spPr>
                <a:xfrm rot="5400000" flipV="1">
                  <a:off x="5604179" y="3929454"/>
                  <a:ext cx="880029" cy="431140"/>
                </a:xfrm>
                <a:prstGeom prst="rect">
                  <a:avLst/>
                </a:prstGeom>
                <a:noFill/>
              </p:spPr>
              <p:txBody>
                <a:bodyPr wrap="square" rtlCol="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10.75</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6" name="TextBox 27">
                  <a:extLst>
                    <a:ext uri="{FF2B5EF4-FFF2-40B4-BE49-F238E27FC236}">
                      <a16:creationId xmlns:a16="http://schemas.microsoft.com/office/drawing/2014/main" id="{E4407037-2F41-EDFF-2726-B05936E5A869}"/>
                    </a:ext>
                  </a:extLst>
                </p:cNvPr>
                <p:cNvSpPr txBox="1">
                  <a:spLocks noRot="1" noChangeAspect="1" noMove="1" noResize="1" noEditPoints="1" noAdjustHandles="1" noChangeArrowheads="1" noChangeShapeType="1" noTextEdit="1"/>
                </p:cNvSpPr>
                <p:nvPr/>
              </p:nvSpPr>
              <p:spPr>
                <a:xfrm rot="5400000" flipV="1">
                  <a:off x="5604179" y="3929454"/>
                  <a:ext cx="880029" cy="431140"/>
                </a:xfrm>
                <a:prstGeom prst="rect">
                  <a:avLst/>
                </a:prstGeom>
                <a:blipFill>
                  <a:blip r:embed="rId5"/>
                  <a:stretch>
                    <a:fillRect/>
                  </a:stretch>
                </a:blipFill>
              </p:spPr>
              <p:txBody>
                <a:bodyPr/>
                <a:lstStyle/>
                <a:p>
                  <a:r>
                    <a:rPr lang="en-US">
                      <a:noFill/>
                    </a:rPr>
                    <a:t> </a:t>
                  </a:r>
                </a:p>
              </p:txBody>
            </p:sp>
          </mc:Fallback>
        </mc:AlternateContent>
      </p:grpSp>
      <p:grpSp>
        <p:nvGrpSpPr>
          <p:cNvPr id="427" name="Group 426">
            <a:extLst>
              <a:ext uri="{FF2B5EF4-FFF2-40B4-BE49-F238E27FC236}">
                <a16:creationId xmlns:a16="http://schemas.microsoft.com/office/drawing/2014/main" id="{D0928875-69EE-A25F-8851-B3616818D508}"/>
              </a:ext>
            </a:extLst>
          </p:cNvPr>
          <p:cNvGrpSpPr/>
          <p:nvPr/>
        </p:nvGrpSpPr>
        <p:grpSpPr>
          <a:xfrm>
            <a:off x="4098540" y="4191126"/>
            <a:ext cx="2780492" cy="1699385"/>
            <a:chOff x="4098540" y="4191126"/>
            <a:chExt cx="2780492" cy="1699385"/>
          </a:xfrm>
        </p:grpSpPr>
        <mc:AlternateContent xmlns:mc="http://schemas.openxmlformats.org/markup-compatibility/2006" xmlns:a14="http://schemas.microsoft.com/office/drawing/2010/main">
          <mc:Choice Requires="a14">
            <p:sp>
              <p:nvSpPr>
                <p:cNvPr id="428" name="TextBox 29">
                  <a:extLst>
                    <a:ext uri="{FF2B5EF4-FFF2-40B4-BE49-F238E27FC236}">
                      <a16:creationId xmlns:a16="http://schemas.microsoft.com/office/drawing/2014/main" id="{A4004BA4-05A0-22C2-C017-A238D3C42DF6}"/>
                    </a:ext>
                  </a:extLst>
                </p:cNvPr>
                <p:cNvSpPr txBox="1"/>
                <p:nvPr/>
              </p:nvSpPr>
              <p:spPr>
                <a:xfrm>
                  <a:off x="5208807" y="5422178"/>
                  <a:ext cx="591829"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28" name="TextBox 29">
                  <a:extLst>
                    <a:ext uri="{FF2B5EF4-FFF2-40B4-BE49-F238E27FC236}">
                      <a16:creationId xmlns:a16="http://schemas.microsoft.com/office/drawing/2014/main" id="{A4004BA4-05A0-22C2-C017-A238D3C42DF6}"/>
                    </a:ext>
                  </a:extLst>
                </p:cNvPr>
                <p:cNvSpPr txBox="1">
                  <a:spLocks noRot="1" noChangeAspect="1" noMove="1" noResize="1" noEditPoints="1" noAdjustHandles="1" noChangeArrowheads="1" noChangeShapeType="1" noTextEdit="1"/>
                </p:cNvSpPr>
                <p:nvPr/>
              </p:nvSpPr>
              <p:spPr>
                <a:xfrm>
                  <a:off x="5208807" y="5422178"/>
                  <a:ext cx="591829" cy="468333"/>
                </a:xfrm>
                <a:prstGeom prst="rect">
                  <a:avLst/>
                </a:prstGeom>
                <a:blipFill>
                  <a:blip r:embed="rId6"/>
                  <a:stretch>
                    <a:fillRect/>
                  </a:stretch>
                </a:blipFill>
              </p:spPr>
              <p:txBody>
                <a:bodyPr/>
                <a:lstStyle/>
                <a:p>
                  <a:r>
                    <a:rPr lang="en-US">
                      <a:noFill/>
                    </a:rPr>
                    <a:t> </a:t>
                  </a:r>
                </a:p>
              </p:txBody>
            </p:sp>
          </mc:Fallback>
        </mc:AlternateContent>
        <p:sp>
          <p:nvSpPr>
            <p:cNvPr id="430" name="Arc 429">
              <a:extLst>
                <a:ext uri="{FF2B5EF4-FFF2-40B4-BE49-F238E27FC236}">
                  <a16:creationId xmlns:a16="http://schemas.microsoft.com/office/drawing/2014/main" id="{7651991F-4889-96EB-B199-43429F4BEF09}"/>
                </a:ext>
              </a:extLst>
            </p:cNvPr>
            <p:cNvSpPr/>
            <p:nvPr/>
          </p:nvSpPr>
          <p:spPr>
            <a:xfrm flipV="1">
              <a:off x="4098540" y="4191126"/>
              <a:ext cx="2780492" cy="157163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31" name="Group 430">
            <a:extLst>
              <a:ext uri="{FF2B5EF4-FFF2-40B4-BE49-F238E27FC236}">
                <a16:creationId xmlns:a16="http://schemas.microsoft.com/office/drawing/2014/main" id="{D3BE0CC6-016A-C658-5012-D29D10D64026}"/>
              </a:ext>
            </a:extLst>
          </p:cNvPr>
          <p:cNvGrpSpPr/>
          <p:nvPr/>
        </p:nvGrpSpPr>
        <p:grpSpPr>
          <a:xfrm>
            <a:off x="4074695" y="2484846"/>
            <a:ext cx="2813314" cy="1398065"/>
            <a:chOff x="4074695" y="2484846"/>
            <a:chExt cx="2813314" cy="1398065"/>
          </a:xfrm>
        </p:grpSpPr>
        <mc:AlternateContent xmlns:mc="http://schemas.openxmlformats.org/markup-compatibility/2006" xmlns:a14="http://schemas.microsoft.com/office/drawing/2010/main">
          <mc:Choice Requires="a14">
            <p:sp>
              <p:nvSpPr>
                <p:cNvPr id="432" name="TextBox 34">
                  <a:extLst>
                    <a:ext uri="{FF2B5EF4-FFF2-40B4-BE49-F238E27FC236}">
                      <a16:creationId xmlns:a16="http://schemas.microsoft.com/office/drawing/2014/main" id="{BDFBBCD8-DDA4-B3A3-FC46-B2BACFA78789}"/>
                    </a:ext>
                  </a:extLst>
                </p:cNvPr>
                <p:cNvSpPr txBox="1"/>
                <p:nvPr/>
              </p:nvSpPr>
              <p:spPr>
                <a:xfrm>
                  <a:off x="5219640" y="2492735"/>
                  <a:ext cx="591829"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32" name="TextBox 34">
                  <a:extLst>
                    <a:ext uri="{FF2B5EF4-FFF2-40B4-BE49-F238E27FC236}">
                      <a16:creationId xmlns:a16="http://schemas.microsoft.com/office/drawing/2014/main" id="{BDFBBCD8-DDA4-B3A3-FC46-B2BACFA78789}"/>
                    </a:ext>
                  </a:extLst>
                </p:cNvPr>
                <p:cNvSpPr txBox="1">
                  <a:spLocks noRot="1" noChangeAspect="1" noMove="1" noResize="1" noEditPoints="1" noAdjustHandles="1" noChangeArrowheads="1" noChangeShapeType="1" noTextEdit="1"/>
                </p:cNvSpPr>
                <p:nvPr/>
              </p:nvSpPr>
              <p:spPr>
                <a:xfrm>
                  <a:off x="5219640" y="2492735"/>
                  <a:ext cx="591829" cy="468333"/>
                </a:xfrm>
                <a:prstGeom prst="rect">
                  <a:avLst/>
                </a:prstGeom>
                <a:blipFill>
                  <a:blip r:embed="rId7"/>
                  <a:stretch>
                    <a:fillRect/>
                  </a:stretch>
                </a:blipFill>
              </p:spPr>
              <p:txBody>
                <a:bodyPr/>
                <a:lstStyle/>
                <a:p>
                  <a:r>
                    <a:rPr lang="en-US">
                      <a:noFill/>
                    </a:rPr>
                    <a:t> </a:t>
                  </a:r>
                </a:p>
              </p:txBody>
            </p:sp>
          </mc:Fallback>
        </mc:AlternateContent>
        <p:sp>
          <p:nvSpPr>
            <p:cNvPr id="433" name="Arc 432">
              <a:extLst>
                <a:ext uri="{FF2B5EF4-FFF2-40B4-BE49-F238E27FC236}">
                  <a16:creationId xmlns:a16="http://schemas.microsoft.com/office/drawing/2014/main" id="{9A2BE845-E0FE-4C9E-319F-C61E6B2A45C9}"/>
                </a:ext>
              </a:extLst>
            </p:cNvPr>
            <p:cNvSpPr/>
            <p:nvPr/>
          </p:nvSpPr>
          <p:spPr>
            <a:xfrm>
              <a:off x="4074695" y="2484846"/>
              <a:ext cx="2813314" cy="1398065"/>
            </a:xfrm>
            <a:prstGeom prst="arc">
              <a:avLst>
                <a:gd name="adj1" fmla="val 10853929"/>
                <a:gd name="adj2" fmla="val 40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a:p>
          </p:txBody>
        </p:sp>
      </p:grpSp>
      <p:sp>
        <p:nvSpPr>
          <p:cNvPr id="434" name="TextBox 433">
            <a:extLst>
              <a:ext uri="{FF2B5EF4-FFF2-40B4-BE49-F238E27FC236}">
                <a16:creationId xmlns:a16="http://schemas.microsoft.com/office/drawing/2014/main" id="{A2573B42-D69A-251D-E471-C91F2BC1E34C}"/>
              </a:ext>
            </a:extLst>
          </p:cNvPr>
          <p:cNvSpPr txBox="1"/>
          <p:nvPr/>
        </p:nvSpPr>
        <p:spPr>
          <a:xfrm>
            <a:off x="1057488" y="1298518"/>
            <a:ext cx="10296312" cy="779444"/>
          </a:xfrm>
          <a:prstGeom prst="rect">
            <a:avLst/>
          </a:prstGeom>
          <a:noFill/>
        </p:spPr>
        <p:txBody>
          <a:bodyPr wrap="square">
            <a:spAutoFit/>
          </a:bodyPr>
          <a:lstStyle/>
          <a:p>
            <a:pPr lvl="0">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1.  A hair salon uses 43 litres of shampoo over a 4-week period. The manager wants to place an order for a full 52-week year. How much shampoo should he order?  </a:t>
            </a:r>
          </a:p>
        </p:txBody>
      </p:sp>
      <p:grpSp>
        <p:nvGrpSpPr>
          <p:cNvPr id="3" name="Google Shape;422;p15" descr="Worksheet available icon">
            <a:extLst>
              <a:ext uri="{FF2B5EF4-FFF2-40B4-BE49-F238E27FC236}">
                <a16:creationId xmlns:a16="http://schemas.microsoft.com/office/drawing/2014/main" id="{AC747DC8-BE5B-4FD0-C3B9-D0E120235BC6}"/>
              </a:ext>
            </a:extLst>
          </p:cNvPr>
          <p:cNvGrpSpPr/>
          <p:nvPr/>
        </p:nvGrpSpPr>
        <p:grpSpPr>
          <a:xfrm>
            <a:off x="9788952" y="124055"/>
            <a:ext cx="2177446" cy="753403"/>
            <a:chOff x="9420817" y="211521"/>
            <a:chExt cx="2177446" cy="753403"/>
          </a:xfrm>
        </p:grpSpPr>
        <p:pic>
          <p:nvPicPr>
            <p:cNvPr id="4" name="Google Shape;423;p15" descr="Document">
              <a:extLst>
                <a:ext uri="{FF2B5EF4-FFF2-40B4-BE49-F238E27FC236}">
                  <a16:creationId xmlns:a16="http://schemas.microsoft.com/office/drawing/2014/main" id="{D8F4711E-FE4F-1D56-C56D-37BC6774352B}"/>
                </a:ext>
              </a:extLst>
            </p:cNvPr>
            <p:cNvPicPr preferRelativeResize="0"/>
            <p:nvPr/>
          </p:nvPicPr>
          <p:blipFill rotWithShape="1">
            <a:blip r:embed="rId8">
              <a:alphaModFix/>
            </a:blip>
            <a:srcRect/>
            <a:stretch/>
          </p:blipFill>
          <p:spPr>
            <a:xfrm>
              <a:off x="10844860" y="211521"/>
              <a:ext cx="753403" cy="753403"/>
            </a:xfrm>
            <a:prstGeom prst="rect">
              <a:avLst/>
            </a:prstGeom>
            <a:noFill/>
            <a:ln>
              <a:noFill/>
            </a:ln>
          </p:spPr>
        </p:pic>
        <p:sp>
          <p:nvSpPr>
            <p:cNvPr id="5" name="Google Shape;424;p15">
              <a:extLst>
                <a:ext uri="{FF2B5EF4-FFF2-40B4-BE49-F238E27FC236}">
                  <a16:creationId xmlns:a16="http://schemas.microsoft.com/office/drawing/2014/main" id="{E7B7DDC8-FF66-77D7-E4A9-46A483B333E3}"/>
                </a:ext>
              </a:extLst>
            </p:cNvPr>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299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dissolve">
                                      <p:cBhvr>
                                        <p:cTn id="7" dur="5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dissolve">
                                      <p:cBhvr>
                                        <p:cTn id="12" dur="5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7"/>
                                        </p:tgtEl>
                                        <p:attrNameLst>
                                          <p:attrName>style.visibility</p:attrName>
                                        </p:attrNameLst>
                                      </p:cBhvr>
                                      <p:to>
                                        <p:strVal val="visible"/>
                                      </p:to>
                                    </p:set>
                                    <p:animEffect transition="in" filter="dissolve">
                                      <p:cBhvr>
                                        <p:cTn id="17" dur="500"/>
                                        <p:tgtEl>
                                          <p:spTgt spid="4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21"/>
                                        </p:tgtEl>
                                        <p:attrNameLst>
                                          <p:attrName>style.visibility</p:attrName>
                                        </p:attrNameLst>
                                      </p:cBhvr>
                                      <p:to>
                                        <p:strVal val="visible"/>
                                      </p:to>
                                    </p:set>
                                    <p:animEffect transition="in" filter="dissolve">
                                      <p:cBhvr>
                                        <p:cTn id="22" dur="500"/>
                                        <p:tgtEl>
                                          <p:spTgt spid="4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4"/>
                                        </p:tgtEl>
                                        <p:attrNameLst>
                                          <p:attrName>style.visibility</p:attrName>
                                        </p:attrNameLst>
                                      </p:cBhvr>
                                      <p:to>
                                        <p:strVal val="visible"/>
                                      </p:to>
                                    </p:set>
                                    <p:animEffect transition="in" filter="dissolve">
                                      <p:cBhvr>
                                        <p:cTn id="27"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 double number lines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598DFD4F-AF95-C974-56AC-803AEA5DB618}"/>
              </a:ext>
            </a:extLst>
          </p:cNvPr>
          <p:cNvSpPr txBox="1"/>
          <p:nvPr/>
        </p:nvSpPr>
        <p:spPr>
          <a:xfrm>
            <a:off x="1018189" y="1391483"/>
            <a:ext cx="9975632" cy="779444"/>
          </a:xfrm>
          <a:prstGeom prst="rect">
            <a:avLst/>
          </a:prstGeom>
          <a:noFill/>
        </p:spPr>
        <p:txBody>
          <a:bodyPr wrap="square">
            <a:spAutoFit/>
          </a:bodyPr>
          <a:lstStyle/>
          <a:p>
            <a:pPr lvl="0">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2.  A baker produces 38 loaves of bread every 20 minutes. How many loaves could he expect to make during a 7-hour shift?</a:t>
            </a:r>
          </a:p>
        </p:txBody>
      </p:sp>
      <p:cxnSp>
        <p:nvCxnSpPr>
          <p:cNvPr id="4" name="Straight Connector 3">
            <a:extLst>
              <a:ext uri="{FF2B5EF4-FFF2-40B4-BE49-F238E27FC236}">
                <a16:creationId xmlns:a16="http://schemas.microsoft.com/office/drawing/2014/main" id="{F53B257A-F95E-7DC0-07E4-799F7CB3A28F}"/>
              </a:ext>
            </a:extLst>
          </p:cNvPr>
          <p:cNvCxnSpPr>
            <a:cxnSpLocks/>
          </p:cNvCxnSpPr>
          <p:nvPr/>
        </p:nvCxnSpPr>
        <p:spPr>
          <a:xfrm>
            <a:off x="2728833" y="3561799"/>
            <a:ext cx="0" cy="8025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75BC5BD-7392-10D6-1AFF-8D0BEFE3620A}"/>
              </a:ext>
            </a:extLst>
          </p:cNvPr>
          <p:cNvCxnSpPr>
            <a:cxnSpLocks/>
          </p:cNvCxnSpPr>
          <p:nvPr/>
        </p:nvCxnSpPr>
        <p:spPr>
          <a:xfrm>
            <a:off x="3920975" y="3592508"/>
            <a:ext cx="0" cy="8025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F032974-0C4A-4688-F260-18B735EACD4C}"/>
              </a:ext>
            </a:extLst>
          </p:cNvPr>
          <p:cNvCxnSpPr>
            <a:cxnSpLocks/>
          </p:cNvCxnSpPr>
          <p:nvPr/>
        </p:nvCxnSpPr>
        <p:spPr>
          <a:xfrm>
            <a:off x="2247391" y="3561799"/>
            <a:ext cx="0" cy="8025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5DFFCA-21D4-D6AA-FCE8-94FAF17D92CF}"/>
              </a:ext>
            </a:extLst>
          </p:cNvPr>
          <p:cNvCxnSpPr>
            <a:cxnSpLocks/>
          </p:cNvCxnSpPr>
          <p:nvPr/>
        </p:nvCxnSpPr>
        <p:spPr>
          <a:xfrm>
            <a:off x="2063984" y="3564678"/>
            <a:ext cx="5922264" cy="2878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9406EED-26A5-66DA-4A5D-785F04BAD752}"/>
              </a:ext>
            </a:extLst>
          </p:cNvPr>
          <p:cNvCxnSpPr>
            <a:cxnSpLocks/>
          </p:cNvCxnSpPr>
          <p:nvPr/>
        </p:nvCxnSpPr>
        <p:spPr>
          <a:xfrm>
            <a:off x="2063984" y="4340069"/>
            <a:ext cx="5922264" cy="22312"/>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TextBox 9">
            <a:extLst>
              <a:ext uri="{FF2B5EF4-FFF2-40B4-BE49-F238E27FC236}">
                <a16:creationId xmlns:a16="http://schemas.microsoft.com/office/drawing/2014/main" id="{7DB9AD16-F5D2-35A3-B4D4-21510A11CF18}"/>
              </a:ext>
            </a:extLst>
          </p:cNvPr>
          <p:cNvSpPr txBox="1"/>
          <p:nvPr/>
        </p:nvSpPr>
        <p:spPr>
          <a:xfrm>
            <a:off x="2063984" y="4536618"/>
            <a:ext cx="318096" cy="51388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12">
            <a:extLst>
              <a:ext uri="{FF2B5EF4-FFF2-40B4-BE49-F238E27FC236}">
                <a16:creationId xmlns:a16="http://schemas.microsoft.com/office/drawing/2014/main" id="{EE673D40-1B7E-C96A-2986-03ED2474C46F}"/>
              </a:ext>
            </a:extLst>
          </p:cNvPr>
          <p:cNvSpPr txBox="1"/>
          <p:nvPr/>
        </p:nvSpPr>
        <p:spPr>
          <a:xfrm>
            <a:off x="2063984" y="3032022"/>
            <a:ext cx="318096" cy="51388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743A00B1-0A95-FA8B-ABAB-B6CB0B5AE177}"/>
              </a:ext>
            </a:extLst>
          </p:cNvPr>
          <p:cNvCxnSpPr>
            <a:cxnSpLocks/>
          </p:cNvCxnSpPr>
          <p:nvPr/>
        </p:nvCxnSpPr>
        <p:spPr>
          <a:xfrm>
            <a:off x="3920021" y="3377547"/>
            <a:ext cx="0" cy="377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92D64F-8859-4BA0-A280-C18F483E8CCF}"/>
              </a:ext>
            </a:extLst>
          </p:cNvPr>
          <p:cNvCxnSpPr>
            <a:cxnSpLocks/>
          </p:cNvCxnSpPr>
          <p:nvPr/>
        </p:nvCxnSpPr>
        <p:spPr>
          <a:xfrm>
            <a:off x="2254078" y="3377547"/>
            <a:ext cx="0" cy="377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7D3D50-9F0E-CEF7-A9D0-07868A26309C}"/>
              </a:ext>
            </a:extLst>
          </p:cNvPr>
          <p:cNvCxnSpPr>
            <a:cxnSpLocks/>
          </p:cNvCxnSpPr>
          <p:nvPr/>
        </p:nvCxnSpPr>
        <p:spPr>
          <a:xfrm>
            <a:off x="2246436" y="4160615"/>
            <a:ext cx="0" cy="37704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27BD3DA-A796-8EE9-0FC6-727BBB5AE533}"/>
              </a:ext>
            </a:extLst>
          </p:cNvPr>
          <p:cNvCxnSpPr>
            <a:cxnSpLocks/>
          </p:cNvCxnSpPr>
          <p:nvPr/>
        </p:nvCxnSpPr>
        <p:spPr>
          <a:xfrm>
            <a:off x="3920021" y="4175970"/>
            <a:ext cx="0" cy="37704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5" name="TextBox 22">
            <a:extLst>
              <a:ext uri="{FF2B5EF4-FFF2-40B4-BE49-F238E27FC236}">
                <a16:creationId xmlns:a16="http://schemas.microsoft.com/office/drawing/2014/main" id="{2A02E358-A406-96AD-DC5C-F846FFF6BC15}"/>
              </a:ext>
            </a:extLst>
          </p:cNvPr>
          <p:cNvSpPr txBox="1"/>
          <p:nvPr/>
        </p:nvSpPr>
        <p:spPr>
          <a:xfrm>
            <a:off x="8039510" y="3423524"/>
            <a:ext cx="631904" cy="324128"/>
          </a:xfrm>
          <a:prstGeom prst="rect">
            <a:avLst/>
          </a:prstGeom>
          <a:noFill/>
        </p:spPr>
        <p:txBody>
          <a:bodyPr wrap="none" rtlCol="0">
            <a:spAutoFit/>
          </a:bodyPr>
          <a:lstStyle/>
          <a:p>
            <a:pPr>
              <a:lnSpc>
                <a:spcPct val="115000"/>
              </a:lnSpc>
              <a:spcAft>
                <a:spcPts val="1000"/>
              </a:spcAft>
            </a:pP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h</a:t>
            </a: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6" name="TextBox 23">
            <a:extLst>
              <a:ext uri="{FF2B5EF4-FFF2-40B4-BE49-F238E27FC236}">
                <a16:creationId xmlns:a16="http://schemas.microsoft.com/office/drawing/2014/main" id="{22C85D76-C160-5EBD-474D-FDA98AB43AC1}"/>
              </a:ext>
            </a:extLst>
          </p:cNvPr>
          <p:cNvSpPr txBox="1"/>
          <p:nvPr/>
        </p:nvSpPr>
        <p:spPr>
          <a:xfrm>
            <a:off x="8031869" y="4198851"/>
            <a:ext cx="1199367" cy="324128"/>
          </a:xfrm>
          <a:prstGeom prst="rect">
            <a:avLst/>
          </a:prstGeom>
          <a:noFill/>
        </p:spPr>
        <p:txBody>
          <a:bodyPr wrap="none" rtlCol="0">
            <a:spAutoFit/>
          </a:bodyPr>
          <a:lstStyle/>
          <a:p>
            <a:pPr>
              <a:lnSpc>
                <a:spcPct val="115000"/>
              </a:lnSpc>
              <a:spcAft>
                <a:spcPts val="1000"/>
              </a:spcAft>
            </a:pPr>
            <a:r>
              <a:rPr lang="en-US" sz="1400" dirty="0">
                <a:solidFill>
                  <a:srgbClr val="4472C4"/>
                </a:solidFill>
                <a:latin typeface="Arial" panose="020B0604020202020204" pitchFamily="34" charset="0"/>
                <a:ea typeface="Calibri" panose="020F0502020204030204" pitchFamily="34" charset="0"/>
                <a:cs typeface="Times New Roman" panose="02020603050405020304" pitchFamily="18" charset="0"/>
              </a:rPr>
              <a:t>n</a:t>
            </a:r>
            <a:r>
              <a:rPr lang="en-US" sz="1400" kern="1200" dirty="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o. of loaves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7" name="TextBox 2">
            <a:extLst>
              <a:ext uri="{FF2B5EF4-FFF2-40B4-BE49-F238E27FC236}">
                <a16:creationId xmlns:a16="http://schemas.microsoft.com/office/drawing/2014/main" id="{81D0F6A9-2F4F-C5D9-41C5-2F542AF4FAE2}"/>
              </a:ext>
            </a:extLst>
          </p:cNvPr>
          <p:cNvSpPr txBox="1"/>
          <p:nvPr/>
        </p:nvSpPr>
        <p:spPr>
          <a:xfrm>
            <a:off x="3768121" y="3039698"/>
            <a:ext cx="318096" cy="513888"/>
          </a:xfrm>
          <a:prstGeom prst="rect">
            <a:avLst/>
          </a:prstGeom>
          <a:noFill/>
        </p:spPr>
        <p:txBody>
          <a:bodyPr wrap="none" rtlCol="0">
            <a:spAutoFit/>
          </a:bodyPr>
          <a:lstStyle/>
          <a:p>
            <a:pPr>
              <a:lnSpc>
                <a:spcPct val="115000"/>
              </a:lnSpc>
              <a:spcAft>
                <a:spcPts val="10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8" name="TextBox 25">
            <a:extLst>
              <a:ext uri="{FF2B5EF4-FFF2-40B4-BE49-F238E27FC236}">
                <a16:creationId xmlns:a16="http://schemas.microsoft.com/office/drawing/2014/main" id="{5AF09FAB-79FD-CC9F-D78A-DAE819AC1C1F}"/>
              </a:ext>
            </a:extLst>
          </p:cNvPr>
          <p:cNvSpPr txBox="1"/>
          <p:nvPr/>
        </p:nvSpPr>
        <p:spPr>
          <a:xfrm>
            <a:off x="3722270" y="4513588"/>
            <a:ext cx="557384" cy="513888"/>
          </a:xfrm>
          <a:prstGeom prst="rect">
            <a:avLst/>
          </a:prstGeom>
          <a:noFill/>
        </p:spPr>
        <p:txBody>
          <a:bodyPr wrap="square" rtlCol="0">
            <a:spAutoFit/>
          </a:bodyPr>
          <a:lstStyle/>
          <a:p>
            <a:pPr>
              <a:lnSpc>
                <a:spcPct val="115000"/>
              </a:lnSpc>
              <a:spcAft>
                <a:spcPts val="100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9" name="TextBox 40">
            <a:extLst>
              <a:ext uri="{FF2B5EF4-FFF2-40B4-BE49-F238E27FC236}">
                <a16:creationId xmlns:a16="http://schemas.microsoft.com/office/drawing/2014/main" id="{D63F51C7-3A4E-04A3-1416-6248603E651B}"/>
              </a:ext>
            </a:extLst>
          </p:cNvPr>
          <p:cNvSpPr txBox="1"/>
          <p:nvPr/>
        </p:nvSpPr>
        <p:spPr>
          <a:xfrm>
            <a:off x="6565087" y="2978337"/>
            <a:ext cx="469979" cy="395132"/>
          </a:xfrm>
          <a:prstGeom prst="rect">
            <a:avLst/>
          </a:prstGeom>
          <a:noFill/>
        </p:spPr>
        <p:txBody>
          <a:bodyPr wrap="square" rtlCol="0">
            <a:noAutofit/>
          </a:bodyPr>
          <a:lstStyle/>
          <a:p>
            <a:pPr algn="ct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40" name="Straight Connector 439">
            <a:extLst>
              <a:ext uri="{FF2B5EF4-FFF2-40B4-BE49-F238E27FC236}">
                <a16:creationId xmlns:a16="http://schemas.microsoft.com/office/drawing/2014/main" id="{EDF0B004-5730-BB08-DAF2-CE7B449A3954}"/>
              </a:ext>
            </a:extLst>
          </p:cNvPr>
          <p:cNvCxnSpPr>
            <a:cxnSpLocks/>
          </p:cNvCxnSpPr>
          <p:nvPr/>
        </p:nvCxnSpPr>
        <p:spPr>
          <a:xfrm>
            <a:off x="6778105" y="3369871"/>
            <a:ext cx="0" cy="381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8717170B-6960-2A96-FD86-65AEDB41BDD9}"/>
              </a:ext>
            </a:extLst>
          </p:cNvPr>
          <p:cNvCxnSpPr>
            <a:cxnSpLocks/>
          </p:cNvCxnSpPr>
          <p:nvPr/>
        </p:nvCxnSpPr>
        <p:spPr>
          <a:xfrm>
            <a:off x="6779060" y="3707665"/>
            <a:ext cx="0" cy="53788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BD4EDA91-6D67-787E-E95E-2A574E6F83A4}"/>
              </a:ext>
            </a:extLst>
          </p:cNvPr>
          <p:cNvCxnSpPr>
            <a:cxnSpLocks/>
          </p:cNvCxnSpPr>
          <p:nvPr/>
        </p:nvCxnSpPr>
        <p:spPr>
          <a:xfrm>
            <a:off x="6770463" y="4175970"/>
            <a:ext cx="0" cy="33587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3" name="TextBox 44">
            <a:extLst>
              <a:ext uri="{FF2B5EF4-FFF2-40B4-BE49-F238E27FC236}">
                <a16:creationId xmlns:a16="http://schemas.microsoft.com/office/drawing/2014/main" id="{26F59812-FDFF-751D-3DAF-571840F3A1EB}"/>
              </a:ext>
            </a:extLst>
          </p:cNvPr>
          <p:cNvSpPr txBox="1"/>
          <p:nvPr/>
        </p:nvSpPr>
        <p:spPr>
          <a:xfrm>
            <a:off x="6519193" y="4490560"/>
            <a:ext cx="591773" cy="513888"/>
          </a:xfrm>
          <a:prstGeom prst="rect">
            <a:avLst/>
          </a:prstGeom>
          <a:noFill/>
        </p:spPr>
        <p:txBody>
          <a:bodyPr wrap="square" rtlCol="0">
            <a:spAutoFit/>
          </a:bodyPr>
          <a:lstStyle/>
          <a:p>
            <a:pPr algn="ctr">
              <a:lnSpc>
                <a:spcPct val="115000"/>
              </a:lnSpc>
              <a:spcAft>
                <a:spcPts val="1000"/>
              </a:spcAft>
            </a:pPr>
            <a:r>
              <a:rPr lang="en-US" sz="140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798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44" name="Group 443">
            <a:extLst>
              <a:ext uri="{FF2B5EF4-FFF2-40B4-BE49-F238E27FC236}">
                <a16:creationId xmlns:a16="http://schemas.microsoft.com/office/drawing/2014/main" id="{0EC73C14-B635-35F4-86A9-C253F7DE96D4}"/>
              </a:ext>
            </a:extLst>
          </p:cNvPr>
          <p:cNvGrpSpPr/>
          <p:nvPr/>
        </p:nvGrpSpPr>
        <p:grpSpPr>
          <a:xfrm>
            <a:off x="3137547" y="3204094"/>
            <a:ext cx="1060688" cy="1471131"/>
            <a:chOff x="3137547" y="3204094"/>
            <a:chExt cx="1060688" cy="1471131"/>
          </a:xfrm>
        </p:grpSpPr>
        <p:sp>
          <p:nvSpPr>
            <p:cNvPr id="445" name="Arc 444">
              <a:extLst>
                <a:ext uri="{FF2B5EF4-FFF2-40B4-BE49-F238E27FC236}">
                  <a16:creationId xmlns:a16="http://schemas.microsoft.com/office/drawing/2014/main" id="{6E5842D2-271C-8564-CD90-4ACBDCDD4FA3}"/>
                </a:ext>
              </a:extLst>
            </p:cNvPr>
            <p:cNvSpPr/>
            <p:nvPr/>
          </p:nvSpPr>
          <p:spPr>
            <a:xfrm rot="5400000" flipV="1">
              <a:off x="3091914" y="3568905"/>
              <a:ext cx="1471131" cy="741510"/>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46" name="TextBox 18">
                  <a:extLst>
                    <a:ext uri="{FF2B5EF4-FFF2-40B4-BE49-F238E27FC236}">
                      <a16:creationId xmlns:a16="http://schemas.microsoft.com/office/drawing/2014/main" id="{73575112-4703-FA79-1FD4-16A506EA2871}"/>
                    </a:ext>
                  </a:extLst>
                </p:cNvPr>
                <p:cNvSpPr txBox="1"/>
                <p:nvPr/>
              </p:nvSpPr>
              <p:spPr>
                <a:xfrm rot="16200000">
                  <a:off x="3018685" y="3745978"/>
                  <a:ext cx="706057" cy="468333"/>
                </a:xfrm>
                <a:prstGeom prst="rect">
                  <a:avLst/>
                </a:prstGeom>
                <a:noFill/>
              </p:spPr>
              <p:txBody>
                <a:bodyPr wrap="squar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b="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GB" sz="1400" i="1" kern="120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114</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46" name="TextBox 18">
                  <a:extLst>
                    <a:ext uri="{FF2B5EF4-FFF2-40B4-BE49-F238E27FC236}">
                      <a16:creationId xmlns:a16="http://schemas.microsoft.com/office/drawing/2014/main" id="{73575112-4703-FA79-1FD4-16A506EA2871}"/>
                    </a:ext>
                  </a:extLst>
                </p:cNvPr>
                <p:cNvSpPr txBox="1">
                  <a:spLocks noRot="1" noChangeAspect="1" noMove="1" noResize="1" noEditPoints="1" noAdjustHandles="1" noChangeArrowheads="1" noChangeShapeType="1" noTextEdit="1"/>
                </p:cNvSpPr>
                <p:nvPr/>
              </p:nvSpPr>
              <p:spPr>
                <a:xfrm rot="16200000">
                  <a:off x="3018685" y="3745978"/>
                  <a:ext cx="706057" cy="468333"/>
                </a:xfrm>
                <a:prstGeom prst="rect">
                  <a:avLst/>
                </a:prstGeom>
                <a:blipFill>
                  <a:blip r:embed="rId4"/>
                  <a:stretch>
                    <a:fillRect/>
                  </a:stretch>
                </a:blipFill>
              </p:spPr>
              <p:txBody>
                <a:bodyPr/>
                <a:lstStyle/>
                <a:p>
                  <a:r>
                    <a:rPr lang="en-US">
                      <a:noFill/>
                    </a:rPr>
                    <a:t> </a:t>
                  </a:r>
                </a:p>
              </p:txBody>
            </p:sp>
          </mc:Fallback>
        </mc:AlternateContent>
      </p:grpSp>
      <p:grpSp>
        <p:nvGrpSpPr>
          <p:cNvPr id="447" name="Group 446">
            <a:extLst>
              <a:ext uri="{FF2B5EF4-FFF2-40B4-BE49-F238E27FC236}">
                <a16:creationId xmlns:a16="http://schemas.microsoft.com/office/drawing/2014/main" id="{ABBA06A0-EF1C-E55C-F30C-7853ED3B97B4}"/>
              </a:ext>
            </a:extLst>
          </p:cNvPr>
          <p:cNvGrpSpPr/>
          <p:nvPr/>
        </p:nvGrpSpPr>
        <p:grpSpPr>
          <a:xfrm>
            <a:off x="5844832" y="3176623"/>
            <a:ext cx="1270834" cy="1472571"/>
            <a:chOff x="5844832" y="3176623"/>
            <a:chExt cx="1270834" cy="1472571"/>
          </a:xfrm>
        </p:grpSpPr>
        <p:sp>
          <p:nvSpPr>
            <p:cNvPr id="448" name="Arc 447">
              <a:extLst>
                <a:ext uri="{FF2B5EF4-FFF2-40B4-BE49-F238E27FC236}">
                  <a16:creationId xmlns:a16="http://schemas.microsoft.com/office/drawing/2014/main" id="{DD132E2E-C650-95CD-A4B2-037AB4F73DA9}"/>
                </a:ext>
              </a:extLst>
            </p:cNvPr>
            <p:cNvSpPr/>
            <p:nvPr/>
          </p:nvSpPr>
          <p:spPr>
            <a:xfrm rot="5400000" flipV="1">
              <a:off x="5916565" y="3450093"/>
              <a:ext cx="1472571" cy="925631"/>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49" name="TextBox 27">
                  <a:extLst>
                    <a:ext uri="{FF2B5EF4-FFF2-40B4-BE49-F238E27FC236}">
                      <a16:creationId xmlns:a16="http://schemas.microsoft.com/office/drawing/2014/main" id="{0AAAD4B4-6745-3289-1202-C6E25617111D}"/>
                    </a:ext>
                  </a:extLst>
                </p:cNvPr>
                <p:cNvSpPr txBox="1"/>
                <p:nvPr/>
              </p:nvSpPr>
              <p:spPr>
                <a:xfrm rot="5400000" flipV="1">
                  <a:off x="5630780" y="3685645"/>
                  <a:ext cx="867277" cy="439173"/>
                </a:xfrm>
                <a:prstGeom prst="rect">
                  <a:avLst/>
                </a:prstGeom>
                <a:noFill/>
              </p:spPr>
              <p:txBody>
                <a:bodyPr wrap="square" rtlCol="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114</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49" name="TextBox 27">
                  <a:extLst>
                    <a:ext uri="{FF2B5EF4-FFF2-40B4-BE49-F238E27FC236}">
                      <a16:creationId xmlns:a16="http://schemas.microsoft.com/office/drawing/2014/main" id="{0AAAD4B4-6745-3289-1202-C6E25617111D}"/>
                    </a:ext>
                  </a:extLst>
                </p:cNvPr>
                <p:cNvSpPr txBox="1">
                  <a:spLocks noRot="1" noChangeAspect="1" noMove="1" noResize="1" noEditPoints="1" noAdjustHandles="1" noChangeArrowheads="1" noChangeShapeType="1" noTextEdit="1"/>
                </p:cNvSpPr>
                <p:nvPr/>
              </p:nvSpPr>
              <p:spPr>
                <a:xfrm rot="5400000" flipV="1">
                  <a:off x="5630780" y="3685645"/>
                  <a:ext cx="867277" cy="439173"/>
                </a:xfrm>
                <a:prstGeom prst="rect">
                  <a:avLst/>
                </a:prstGeom>
                <a:blipFill>
                  <a:blip r:embed="rId5"/>
                  <a:stretch>
                    <a:fillRect/>
                  </a:stretch>
                </a:blipFill>
              </p:spPr>
              <p:txBody>
                <a:bodyPr/>
                <a:lstStyle/>
                <a:p>
                  <a:r>
                    <a:rPr lang="en-US">
                      <a:noFill/>
                    </a:rPr>
                    <a:t> </a:t>
                  </a:r>
                </a:p>
              </p:txBody>
            </p:sp>
          </mc:Fallback>
        </mc:AlternateContent>
      </p:grpSp>
      <p:grpSp>
        <p:nvGrpSpPr>
          <p:cNvPr id="450" name="Group 449">
            <a:extLst>
              <a:ext uri="{FF2B5EF4-FFF2-40B4-BE49-F238E27FC236}">
                <a16:creationId xmlns:a16="http://schemas.microsoft.com/office/drawing/2014/main" id="{15F88B69-4FCE-A4F7-5175-FC85B6EC81C0}"/>
              </a:ext>
            </a:extLst>
          </p:cNvPr>
          <p:cNvGrpSpPr/>
          <p:nvPr/>
        </p:nvGrpSpPr>
        <p:grpSpPr>
          <a:xfrm>
            <a:off x="3982111" y="4037782"/>
            <a:ext cx="2787159" cy="1681084"/>
            <a:chOff x="3982111" y="4037782"/>
            <a:chExt cx="2787159" cy="1681084"/>
          </a:xfrm>
        </p:grpSpPr>
        <mc:AlternateContent xmlns:mc="http://schemas.openxmlformats.org/markup-compatibility/2006" xmlns:a14="http://schemas.microsoft.com/office/drawing/2010/main">
          <mc:Choice Requires="a14">
            <p:sp>
              <p:nvSpPr>
                <p:cNvPr id="451" name="TextBox 29">
                  <a:extLst>
                    <a:ext uri="{FF2B5EF4-FFF2-40B4-BE49-F238E27FC236}">
                      <a16:creationId xmlns:a16="http://schemas.microsoft.com/office/drawing/2014/main" id="{19DDF1FB-4ED6-A905-ECE8-DC954C01EC6C}"/>
                    </a:ext>
                  </a:extLst>
                </p:cNvPr>
                <p:cNvSpPr txBox="1"/>
                <p:nvPr/>
              </p:nvSpPr>
              <p:spPr>
                <a:xfrm>
                  <a:off x="5067238" y="5250533"/>
                  <a:ext cx="492443"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51" name="TextBox 29">
                  <a:extLst>
                    <a:ext uri="{FF2B5EF4-FFF2-40B4-BE49-F238E27FC236}">
                      <a16:creationId xmlns:a16="http://schemas.microsoft.com/office/drawing/2014/main" id="{19DDF1FB-4ED6-A905-ECE8-DC954C01EC6C}"/>
                    </a:ext>
                  </a:extLst>
                </p:cNvPr>
                <p:cNvSpPr txBox="1">
                  <a:spLocks noRot="1" noChangeAspect="1" noMove="1" noResize="1" noEditPoints="1" noAdjustHandles="1" noChangeArrowheads="1" noChangeShapeType="1" noTextEdit="1"/>
                </p:cNvSpPr>
                <p:nvPr/>
              </p:nvSpPr>
              <p:spPr>
                <a:xfrm>
                  <a:off x="5067238" y="5250533"/>
                  <a:ext cx="492443" cy="468333"/>
                </a:xfrm>
                <a:prstGeom prst="rect">
                  <a:avLst/>
                </a:prstGeom>
                <a:blipFill>
                  <a:blip r:embed="rId6"/>
                  <a:stretch>
                    <a:fillRect/>
                  </a:stretch>
                </a:blipFill>
              </p:spPr>
              <p:txBody>
                <a:bodyPr/>
                <a:lstStyle/>
                <a:p>
                  <a:r>
                    <a:rPr lang="en-US">
                      <a:noFill/>
                    </a:rPr>
                    <a:t> </a:t>
                  </a:r>
                </a:p>
              </p:txBody>
            </p:sp>
          </mc:Fallback>
        </mc:AlternateContent>
        <p:sp>
          <p:nvSpPr>
            <p:cNvPr id="452" name="Arc 451">
              <a:extLst>
                <a:ext uri="{FF2B5EF4-FFF2-40B4-BE49-F238E27FC236}">
                  <a16:creationId xmlns:a16="http://schemas.microsoft.com/office/drawing/2014/main" id="{C21D8127-BD84-9EB0-01EE-717D62E6B78D}"/>
                </a:ext>
              </a:extLst>
            </p:cNvPr>
            <p:cNvSpPr/>
            <p:nvPr/>
          </p:nvSpPr>
          <p:spPr>
            <a:xfrm flipV="1">
              <a:off x="3982111" y="4037782"/>
              <a:ext cx="2787159" cy="1548863"/>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53" name="Group 452">
            <a:extLst>
              <a:ext uri="{FF2B5EF4-FFF2-40B4-BE49-F238E27FC236}">
                <a16:creationId xmlns:a16="http://schemas.microsoft.com/office/drawing/2014/main" id="{4361AE28-9284-B14F-92E5-5B9B71CB6C9B}"/>
              </a:ext>
            </a:extLst>
          </p:cNvPr>
          <p:cNvGrpSpPr/>
          <p:nvPr/>
        </p:nvGrpSpPr>
        <p:grpSpPr>
          <a:xfrm>
            <a:off x="3981155" y="2370883"/>
            <a:ext cx="2795994" cy="1368930"/>
            <a:chOff x="3981155" y="2370883"/>
            <a:chExt cx="2795994" cy="1368930"/>
          </a:xfrm>
        </p:grpSpPr>
        <mc:AlternateContent xmlns:mc="http://schemas.openxmlformats.org/markup-compatibility/2006" xmlns:a14="http://schemas.microsoft.com/office/drawing/2010/main">
          <mc:Choice Requires="a14">
            <p:sp>
              <p:nvSpPr>
                <p:cNvPr id="454" name="TextBox 34">
                  <a:extLst>
                    <a:ext uri="{FF2B5EF4-FFF2-40B4-BE49-F238E27FC236}">
                      <a16:creationId xmlns:a16="http://schemas.microsoft.com/office/drawing/2014/main" id="{67F0E2A3-D895-FDC7-84E7-209192ED8A7C}"/>
                    </a:ext>
                  </a:extLst>
                </p:cNvPr>
                <p:cNvSpPr txBox="1"/>
                <p:nvPr/>
              </p:nvSpPr>
              <p:spPr>
                <a:xfrm>
                  <a:off x="5074880" y="2371843"/>
                  <a:ext cx="492443"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54" name="TextBox 34">
                  <a:extLst>
                    <a:ext uri="{FF2B5EF4-FFF2-40B4-BE49-F238E27FC236}">
                      <a16:creationId xmlns:a16="http://schemas.microsoft.com/office/drawing/2014/main" id="{67F0E2A3-D895-FDC7-84E7-209192ED8A7C}"/>
                    </a:ext>
                  </a:extLst>
                </p:cNvPr>
                <p:cNvSpPr txBox="1">
                  <a:spLocks noRot="1" noChangeAspect="1" noMove="1" noResize="1" noEditPoints="1" noAdjustHandles="1" noChangeArrowheads="1" noChangeShapeType="1" noTextEdit="1"/>
                </p:cNvSpPr>
                <p:nvPr/>
              </p:nvSpPr>
              <p:spPr>
                <a:xfrm>
                  <a:off x="5074880" y="2371843"/>
                  <a:ext cx="492443" cy="468333"/>
                </a:xfrm>
                <a:prstGeom prst="rect">
                  <a:avLst/>
                </a:prstGeom>
                <a:blipFill>
                  <a:blip r:embed="rId7"/>
                  <a:stretch>
                    <a:fillRect/>
                  </a:stretch>
                </a:blipFill>
              </p:spPr>
              <p:txBody>
                <a:bodyPr/>
                <a:lstStyle/>
                <a:p>
                  <a:r>
                    <a:rPr lang="en-US">
                      <a:noFill/>
                    </a:rPr>
                    <a:t> </a:t>
                  </a:r>
                </a:p>
              </p:txBody>
            </p:sp>
          </mc:Fallback>
        </mc:AlternateContent>
        <p:sp>
          <p:nvSpPr>
            <p:cNvPr id="455" name="Arc 454">
              <a:extLst>
                <a:ext uri="{FF2B5EF4-FFF2-40B4-BE49-F238E27FC236}">
                  <a16:creationId xmlns:a16="http://schemas.microsoft.com/office/drawing/2014/main" id="{AFFB0615-5293-4CE1-F42E-CF9E4BDB58FE}"/>
                </a:ext>
              </a:extLst>
            </p:cNvPr>
            <p:cNvSpPr/>
            <p:nvPr/>
          </p:nvSpPr>
          <p:spPr>
            <a:xfrm>
              <a:off x="3981155" y="2370883"/>
              <a:ext cx="2795994" cy="1368930"/>
            </a:xfrm>
            <a:prstGeom prst="arc">
              <a:avLst>
                <a:gd name="adj1" fmla="val 10853929"/>
                <a:gd name="adj2" fmla="val 40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a:p>
          </p:txBody>
        </p:sp>
      </p:grpSp>
      <p:cxnSp>
        <p:nvCxnSpPr>
          <p:cNvPr id="456" name="Straight Connector 455">
            <a:extLst>
              <a:ext uri="{FF2B5EF4-FFF2-40B4-BE49-F238E27FC236}">
                <a16:creationId xmlns:a16="http://schemas.microsoft.com/office/drawing/2014/main" id="{61255FDA-145C-0764-E544-9A934EDAAF2F}"/>
              </a:ext>
            </a:extLst>
          </p:cNvPr>
          <p:cNvCxnSpPr>
            <a:cxnSpLocks/>
          </p:cNvCxnSpPr>
          <p:nvPr/>
        </p:nvCxnSpPr>
        <p:spPr>
          <a:xfrm>
            <a:off x="2727878" y="3377547"/>
            <a:ext cx="0" cy="3770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a:extLst>
              <a:ext uri="{FF2B5EF4-FFF2-40B4-BE49-F238E27FC236}">
                <a16:creationId xmlns:a16="http://schemas.microsoft.com/office/drawing/2014/main" id="{7F82B48F-BB7A-4C6A-8A5E-ADDA07CD2C82}"/>
              </a:ext>
            </a:extLst>
          </p:cNvPr>
          <p:cNvCxnSpPr>
            <a:cxnSpLocks/>
          </p:cNvCxnSpPr>
          <p:nvPr/>
        </p:nvCxnSpPr>
        <p:spPr>
          <a:xfrm>
            <a:off x="2727878" y="4122230"/>
            <a:ext cx="0" cy="37704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8" name="TextBox 12">
            <a:extLst>
              <a:ext uri="{FF2B5EF4-FFF2-40B4-BE49-F238E27FC236}">
                <a16:creationId xmlns:a16="http://schemas.microsoft.com/office/drawing/2014/main" id="{B6B9D238-E700-6649-4008-F68A4C904047}"/>
              </a:ext>
            </a:extLst>
          </p:cNvPr>
          <p:cNvSpPr txBox="1"/>
          <p:nvPr/>
        </p:nvSpPr>
        <p:spPr>
          <a:xfrm>
            <a:off x="2499571" y="3039655"/>
            <a:ext cx="485741" cy="51388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9" name="TextBox 12">
            <a:extLst>
              <a:ext uri="{FF2B5EF4-FFF2-40B4-BE49-F238E27FC236}">
                <a16:creationId xmlns:a16="http://schemas.microsoft.com/office/drawing/2014/main" id="{3A0BFCF3-F048-D0D4-D71C-6C4C8DF79D2B}"/>
              </a:ext>
            </a:extLst>
          </p:cNvPr>
          <p:cNvSpPr txBox="1"/>
          <p:nvPr/>
        </p:nvSpPr>
        <p:spPr>
          <a:xfrm>
            <a:off x="2499571" y="4513450"/>
            <a:ext cx="429859" cy="51388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60" name="Group 459">
            <a:extLst>
              <a:ext uri="{FF2B5EF4-FFF2-40B4-BE49-F238E27FC236}">
                <a16:creationId xmlns:a16="http://schemas.microsoft.com/office/drawing/2014/main" id="{6E671F0D-8D5F-FF54-D267-736DD462D676}"/>
              </a:ext>
            </a:extLst>
          </p:cNvPr>
          <p:cNvGrpSpPr/>
          <p:nvPr/>
        </p:nvGrpSpPr>
        <p:grpSpPr>
          <a:xfrm>
            <a:off x="2766087" y="2425575"/>
            <a:ext cx="1078469" cy="993716"/>
            <a:chOff x="2766087" y="2425575"/>
            <a:chExt cx="1078469" cy="993716"/>
          </a:xfrm>
        </p:grpSpPr>
        <p:sp>
          <p:nvSpPr>
            <p:cNvPr id="461" name="Arc 460">
              <a:extLst>
                <a:ext uri="{FF2B5EF4-FFF2-40B4-BE49-F238E27FC236}">
                  <a16:creationId xmlns:a16="http://schemas.microsoft.com/office/drawing/2014/main" id="{B12B1F3A-C65B-683D-BC2C-DBD5A0F12B4E}"/>
                </a:ext>
              </a:extLst>
            </p:cNvPr>
            <p:cNvSpPr/>
            <p:nvPr/>
          </p:nvSpPr>
          <p:spPr>
            <a:xfrm>
              <a:off x="2766087" y="2708677"/>
              <a:ext cx="1078469" cy="710614"/>
            </a:xfrm>
            <a:prstGeom prst="arc">
              <a:avLst>
                <a:gd name="adj1" fmla="val 10853929"/>
                <a:gd name="adj2" fmla="val 136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a:p>
          </p:txBody>
        </p:sp>
        <mc:AlternateContent xmlns:mc="http://schemas.openxmlformats.org/markup-compatibility/2006" xmlns:a14="http://schemas.microsoft.com/office/drawing/2010/main">
          <mc:Choice Requires="a14">
            <p:sp>
              <p:nvSpPr>
                <p:cNvPr id="462" name="TextBox 34">
                  <a:extLst>
                    <a:ext uri="{FF2B5EF4-FFF2-40B4-BE49-F238E27FC236}">
                      <a16:creationId xmlns:a16="http://schemas.microsoft.com/office/drawing/2014/main" id="{D42E6CC5-624A-C9B9-5C08-559122802D62}"/>
                    </a:ext>
                  </a:extLst>
                </p:cNvPr>
                <p:cNvSpPr txBox="1"/>
                <p:nvPr/>
              </p:nvSpPr>
              <p:spPr>
                <a:xfrm>
                  <a:off x="3049785" y="2425575"/>
                  <a:ext cx="492443"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2" name="TextBox 34">
                  <a:extLst>
                    <a:ext uri="{FF2B5EF4-FFF2-40B4-BE49-F238E27FC236}">
                      <a16:creationId xmlns:a16="http://schemas.microsoft.com/office/drawing/2014/main" id="{D42E6CC5-624A-C9B9-5C08-559122802D62}"/>
                    </a:ext>
                  </a:extLst>
                </p:cNvPr>
                <p:cNvSpPr txBox="1">
                  <a:spLocks noRot="1" noChangeAspect="1" noMove="1" noResize="1" noEditPoints="1" noAdjustHandles="1" noChangeArrowheads="1" noChangeShapeType="1" noTextEdit="1"/>
                </p:cNvSpPr>
                <p:nvPr/>
              </p:nvSpPr>
              <p:spPr>
                <a:xfrm>
                  <a:off x="3049785" y="2425575"/>
                  <a:ext cx="492443" cy="468333"/>
                </a:xfrm>
                <a:prstGeom prst="rect">
                  <a:avLst/>
                </a:prstGeom>
                <a:blipFill>
                  <a:blip r:embed="rId8"/>
                  <a:stretch>
                    <a:fillRect/>
                  </a:stretch>
                </a:blipFill>
              </p:spPr>
              <p:txBody>
                <a:bodyPr/>
                <a:lstStyle/>
                <a:p>
                  <a:r>
                    <a:rPr lang="en-US">
                      <a:noFill/>
                    </a:rPr>
                    <a:t> </a:t>
                  </a:r>
                </a:p>
              </p:txBody>
            </p:sp>
          </mc:Fallback>
        </mc:AlternateContent>
      </p:grpSp>
      <p:grpSp>
        <p:nvGrpSpPr>
          <p:cNvPr id="463" name="Group 462">
            <a:extLst>
              <a:ext uri="{FF2B5EF4-FFF2-40B4-BE49-F238E27FC236}">
                <a16:creationId xmlns:a16="http://schemas.microsoft.com/office/drawing/2014/main" id="{1E7E4769-2F0B-8DDE-ED71-F707E614A795}"/>
              </a:ext>
            </a:extLst>
          </p:cNvPr>
          <p:cNvGrpSpPr/>
          <p:nvPr/>
        </p:nvGrpSpPr>
        <p:grpSpPr>
          <a:xfrm>
            <a:off x="2767043" y="4475378"/>
            <a:ext cx="1078469" cy="1212597"/>
            <a:chOff x="2767043" y="4475378"/>
            <a:chExt cx="1078469" cy="1212597"/>
          </a:xfrm>
        </p:grpSpPr>
        <p:sp>
          <p:nvSpPr>
            <p:cNvPr id="464" name="Arc 463">
              <a:extLst>
                <a:ext uri="{FF2B5EF4-FFF2-40B4-BE49-F238E27FC236}">
                  <a16:creationId xmlns:a16="http://schemas.microsoft.com/office/drawing/2014/main" id="{86A17920-372D-C17E-A760-DA2433507431}"/>
                </a:ext>
              </a:extLst>
            </p:cNvPr>
            <p:cNvSpPr/>
            <p:nvPr/>
          </p:nvSpPr>
          <p:spPr>
            <a:xfrm flipV="1">
              <a:off x="2767043" y="4475378"/>
              <a:ext cx="1078469" cy="710614"/>
            </a:xfrm>
            <a:prstGeom prst="arc">
              <a:avLst>
                <a:gd name="adj1" fmla="val 10853929"/>
                <a:gd name="adj2" fmla="val 136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a:p>
          </p:txBody>
        </p:sp>
        <mc:AlternateContent xmlns:mc="http://schemas.openxmlformats.org/markup-compatibility/2006" xmlns:a14="http://schemas.microsoft.com/office/drawing/2010/main">
          <mc:Choice Requires="a14">
            <p:sp>
              <p:nvSpPr>
                <p:cNvPr id="465" name="TextBox 34">
                  <a:extLst>
                    <a:ext uri="{FF2B5EF4-FFF2-40B4-BE49-F238E27FC236}">
                      <a16:creationId xmlns:a16="http://schemas.microsoft.com/office/drawing/2014/main" id="{E79F0AB0-620D-7787-B7B3-602FFE7BF35A}"/>
                    </a:ext>
                  </a:extLst>
                </p:cNvPr>
                <p:cNvSpPr txBox="1"/>
                <p:nvPr/>
              </p:nvSpPr>
              <p:spPr>
                <a:xfrm>
                  <a:off x="2988650" y="5219642"/>
                  <a:ext cx="492443"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5" name="TextBox 34">
                  <a:extLst>
                    <a:ext uri="{FF2B5EF4-FFF2-40B4-BE49-F238E27FC236}">
                      <a16:creationId xmlns:a16="http://schemas.microsoft.com/office/drawing/2014/main" id="{E79F0AB0-620D-7787-B7B3-602FFE7BF35A}"/>
                    </a:ext>
                  </a:extLst>
                </p:cNvPr>
                <p:cNvSpPr txBox="1">
                  <a:spLocks noRot="1" noChangeAspect="1" noMove="1" noResize="1" noEditPoints="1" noAdjustHandles="1" noChangeArrowheads="1" noChangeShapeType="1" noTextEdit="1"/>
                </p:cNvSpPr>
                <p:nvPr/>
              </p:nvSpPr>
              <p:spPr>
                <a:xfrm>
                  <a:off x="2988650" y="5219642"/>
                  <a:ext cx="492443" cy="468333"/>
                </a:xfrm>
                <a:prstGeom prst="rect">
                  <a:avLst/>
                </a:prstGeom>
                <a:blipFill>
                  <a:blip r:embed="rId9"/>
                  <a:stretch>
                    <a:fillRect/>
                  </a:stretch>
                </a:blipFill>
              </p:spPr>
              <p:txBody>
                <a:bodyPr/>
                <a:lstStyle/>
                <a:p>
                  <a:r>
                    <a:rPr lang="en-US">
                      <a:noFill/>
                    </a:rPr>
                    <a:t> </a:t>
                  </a:r>
                </a:p>
              </p:txBody>
            </p:sp>
          </mc:Fallback>
        </mc:AlternateContent>
      </p:grpSp>
      <p:grpSp>
        <p:nvGrpSpPr>
          <p:cNvPr id="2" name="Google Shape;422;p15" descr="Worksheet available icon">
            <a:extLst>
              <a:ext uri="{FF2B5EF4-FFF2-40B4-BE49-F238E27FC236}">
                <a16:creationId xmlns:a16="http://schemas.microsoft.com/office/drawing/2014/main" id="{F837C955-BCDA-1572-B1DB-6E43D661524B}"/>
              </a:ext>
            </a:extLst>
          </p:cNvPr>
          <p:cNvGrpSpPr/>
          <p:nvPr/>
        </p:nvGrpSpPr>
        <p:grpSpPr>
          <a:xfrm>
            <a:off x="9788952" y="124055"/>
            <a:ext cx="2177446" cy="753403"/>
            <a:chOff x="9420817" y="211521"/>
            <a:chExt cx="2177446" cy="753403"/>
          </a:xfrm>
        </p:grpSpPr>
        <p:pic>
          <p:nvPicPr>
            <p:cNvPr id="15" name="Google Shape;423;p15" descr="Document">
              <a:extLst>
                <a:ext uri="{FF2B5EF4-FFF2-40B4-BE49-F238E27FC236}">
                  <a16:creationId xmlns:a16="http://schemas.microsoft.com/office/drawing/2014/main" id="{D30D72DF-884D-E4F9-38A4-A7367E73A346}"/>
                </a:ext>
              </a:extLst>
            </p:cNvPr>
            <p:cNvPicPr preferRelativeResize="0"/>
            <p:nvPr/>
          </p:nvPicPr>
          <p:blipFill rotWithShape="1">
            <a:blip r:embed="rId10">
              <a:alphaModFix/>
            </a:blip>
            <a:srcRect/>
            <a:stretch/>
          </p:blipFill>
          <p:spPr>
            <a:xfrm>
              <a:off x="10844860" y="211521"/>
              <a:ext cx="753403" cy="753403"/>
            </a:xfrm>
            <a:prstGeom prst="rect">
              <a:avLst/>
            </a:prstGeom>
            <a:noFill/>
            <a:ln>
              <a:noFill/>
            </a:ln>
          </p:spPr>
        </p:pic>
        <p:sp>
          <p:nvSpPr>
            <p:cNvPr id="16" name="Google Shape;424;p15">
              <a:extLst>
                <a:ext uri="{FF2B5EF4-FFF2-40B4-BE49-F238E27FC236}">
                  <a16:creationId xmlns:a16="http://schemas.microsoft.com/office/drawing/2014/main" id="{5B346823-44B2-89F7-80C6-83FFD5616F1F}"/>
                </a:ext>
              </a:extLst>
            </p:cNvPr>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01727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dissolve">
                                      <p:cBhvr>
                                        <p:cTn id="7" dur="500"/>
                                        <p:tgtEl>
                                          <p:spTgt spid="4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7"/>
                                        </p:tgtEl>
                                        <p:attrNameLst>
                                          <p:attrName>style.visibility</p:attrName>
                                        </p:attrNameLst>
                                      </p:cBhvr>
                                      <p:to>
                                        <p:strVal val="visible"/>
                                      </p:to>
                                    </p:set>
                                    <p:animEffect transition="in" filter="dissolve">
                                      <p:cBhvr>
                                        <p:cTn id="12" dur="500"/>
                                        <p:tgtEl>
                                          <p:spTgt spid="43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63"/>
                                        </p:tgtEl>
                                        <p:attrNameLst>
                                          <p:attrName>style.visibility</p:attrName>
                                        </p:attrNameLst>
                                      </p:cBhvr>
                                      <p:to>
                                        <p:strVal val="visible"/>
                                      </p:to>
                                    </p:set>
                                    <p:animEffect transition="in" filter="dissolve">
                                      <p:cBhvr>
                                        <p:cTn id="17" dur="500"/>
                                        <p:tgtEl>
                                          <p:spTgt spid="46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8"/>
                                        </p:tgtEl>
                                        <p:attrNameLst>
                                          <p:attrName>style.visibility</p:attrName>
                                        </p:attrNameLst>
                                      </p:cBhvr>
                                      <p:to>
                                        <p:strVal val="visible"/>
                                      </p:to>
                                    </p:set>
                                    <p:animEffect transition="in" filter="dissolve">
                                      <p:cBhvr>
                                        <p:cTn id="22" dur="500"/>
                                        <p:tgtEl>
                                          <p:spTgt spid="4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53"/>
                                        </p:tgtEl>
                                        <p:attrNameLst>
                                          <p:attrName>style.visibility</p:attrName>
                                        </p:attrNameLst>
                                      </p:cBhvr>
                                      <p:to>
                                        <p:strVal val="visible"/>
                                      </p:to>
                                    </p:set>
                                    <p:animEffect transition="in" filter="dissolve">
                                      <p:cBhvr>
                                        <p:cTn id="27" dur="500"/>
                                        <p:tgtEl>
                                          <p:spTgt spid="45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50"/>
                                        </p:tgtEl>
                                        <p:attrNameLst>
                                          <p:attrName>style.visibility</p:attrName>
                                        </p:attrNameLst>
                                      </p:cBhvr>
                                      <p:to>
                                        <p:strVal val="visible"/>
                                      </p:to>
                                    </p:set>
                                    <p:animEffect transition="in" filter="dissolve">
                                      <p:cBhvr>
                                        <p:cTn id="32" dur="500"/>
                                        <p:tgtEl>
                                          <p:spTgt spid="4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43"/>
                                        </p:tgtEl>
                                        <p:attrNameLst>
                                          <p:attrName>style.visibility</p:attrName>
                                        </p:attrNameLst>
                                      </p:cBhvr>
                                      <p:to>
                                        <p:strVal val="visible"/>
                                      </p:to>
                                    </p:set>
                                    <p:animEffect transition="in" filter="dissolve">
                                      <p:cBhvr>
                                        <p:cTn id="37" dur="500"/>
                                        <p:tgtEl>
                                          <p:spTgt spid="44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44"/>
                                        </p:tgtEl>
                                        <p:attrNameLst>
                                          <p:attrName>style.visibility</p:attrName>
                                        </p:attrNameLst>
                                      </p:cBhvr>
                                      <p:to>
                                        <p:strVal val="visible"/>
                                      </p:to>
                                    </p:set>
                                    <p:animEffect transition="in" filter="dissolve">
                                      <p:cBhvr>
                                        <p:cTn id="42" dur="500"/>
                                        <p:tgtEl>
                                          <p:spTgt spid="44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47"/>
                                        </p:tgtEl>
                                        <p:attrNameLst>
                                          <p:attrName>style.visibility</p:attrName>
                                        </p:attrNameLst>
                                      </p:cBhvr>
                                      <p:to>
                                        <p:strVal val="visible"/>
                                      </p:to>
                                    </p:set>
                                    <p:animEffect transition="in" filter="dissolve">
                                      <p:cBhvr>
                                        <p:cTn id="47" dur="500"/>
                                        <p:tgtEl>
                                          <p:spTgt spid="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 grpId="0"/>
      <p:bldP spid="438" grpId="0"/>
      <p:bldP spid="4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Using a calculator: double number lines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61DFC9C7-8E50-2209-B1EE-7FACA1761B10}"/>
              </a:ext>
            </a:extLst>
          </p:cNvPr>
          <p:cNvSpPr txBox="1"/>
          <p:nvPr/>
        </p:nvSpPr>
        <p:spPr>
          <a:xfrm>
            <a:off x="909146" y="1361829"/>
            <a:ext cx="10242330" cy="1133387"/>
          </a:xfrm>
          <a:prstGeom prst="rect">
            <a:avLst/>
          </a:prstGeom>
          <a:noFill/>
        </p:spPr>
        <p:txBody>
          <a:bodyPr wrap="square">
            <a:spAutoFit/>
          </a:bodyPr>
          <a:lstStyle/>
          <a:p>
            <a:pPr lvl="0">
              <a:lnSpc>
                <a:spcPct val="115000"/>
              </a:lnSpc>
              <a:spcAft>
                <a:spcPts val="1000"/>
              </a:spcAft>
            </a:pPr>
            <a:r>
              <a:rPr lang="en-GB" sz="2000" dirty="0">
                <a:effectLst/>
                <a:latin typeface="Arial" panose="020B0604020202020204" pitchFamily="34" charset="0"/>
                <a:ea typeface="Calibri" panose="020F0502020204030204" pitchFamily="34" charset="0"/>
                <a:cs typeface="Arial" panose="020B0604020202020204" pitchFamily="34" charset="0"/>
              </a:rPr>
              <a:t>3.  Aisha’s car can do 312 miles on a full tank of 45 litres. Next week she is driving from London to Glasgow </a:t>
            </a:r>
            <a:r>
              <a:rPr lang="en-GB" sz="2000" b="1" dirty="0">
                <a:effectLst/>
                <a:latin typeface="Arial" panose="020B0604020202020204" pitchFamily="34" charset="0"/>
                <a:ea typeface="Calibri" panose="020F0502020204030204" pitchFamily="34" charset="0"/>
                <a:cs typeface="Arial" panose="020B0604020202020204" pitchFamily="34" charset="0"/>
              </a:rPr>
              <a:t>and back</a:t>
            </a:r>
            <a:r>
              <a:rPr lang="en-GB" sz="2000" dirty="0">
                <a:effectLst/>
                <a:latin typeface="Arial" panose="020B0604020202020204" pitchFamily="34" charset="0"/>
                <a:ea typeface="Calibri" panose="020F0502020204030204" pitchFamily="34" charset="0"/>
                <a:cs typeface="Arial" panose="020B0604020202020204" pitchFamily="34" charset="0"/>
              </a:rPr>
              <a:t>. The distance from London to Glasgow is 415 miles. How many litres of petrol will she use?</a:t>
            </a:r>
          </a:p>
        </p:txBody>
      </p:sp>
      <p:cxnSp>
        <p:nvCxnSpPr>
          <p:cNvPr id="15" name="Straight Connector 14">
            <a:extLst>
              <a:ext uri="{FF2B5EF4-FFF2-40B4-BE49-F238E27FC236}">
                <a16:creationId xmlns:a16="http://schemas.microsoft.com/office/drawing/2014/main" id="{B2076DF4-765C-2B85-9954-0D1C12A76484}"/>
              </a:ext>
            </a:extLst>
          </p:cNvPr>
          <p:cNvCxnSpPr>
            <a:cxnSpLocks/>
          </p:cNvCxnSpPr>
          <p:nvPr/>
        </p:nvCxnSpPr>
        <p:spPr>
          <a:xfrm>
            <a:off x="4080408" y="3872102"/>
            <a:ext cx="0" cy="84345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6FD1B-49DB-EC08-7715-D4A5379EDA37}"/>
              </a:ext>
            </a:extLst>
          </p:cNvPr>
          <p:cNvCxnSpPr>
            <a:cxnSpLocks/>
          </p:cNvCxnSpPr>
          <p:nvPr/>
        </p:nvCxnSpPr>
        <p:spPr>
          <a:xfrm>
            <a:off x="2668219" y="3839828"/>
            <a:ext cx="0" cy="84345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3519E5-32BA-6B66-8793-50BAEBA97989}"/>
              </a:ext>
            </a:extLst>
          </p:cNvPr>
          <p:cNvCxnSpPr>
            <a:cxnSpLocks/>
          </p:cNvCxnSpPr>
          <p:nvPr/>
        </p:nvCxnSpPr>
        <p:spPr>
          <a:xfrm>
            <a:off x="2466477" y="3842854"/>
            <a:ext cx="5741627" cy="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4AAE02-0F5F-E0F8-70B3-7F9CD13A17BE}"/>
              </a:ext>
            </a:extLst>
          </p:cNvPr>
          <p:cNvCxnSpPr>
            <a:cxnSpLocks/>
            <a:endCxn id="27" idx="1"/>
          </p:cNvCxnSpPr>
          <p:nvPr/>
        </p:nvCxnSpPr>
        <p:spPr>
          <a:xfrm>
            <a:off x="2466477" y="4702281"/>
            <a:ext cx="5788165" cy="1800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9">
            <a:extLst>
              <a:ext uri="{FF2B5EF4-FFF2-40B4-BE49-F238E27FC236}">
                <a16:creationId xmlns:a16="http://schemas.microsoft.com/office/drawing/2014/main" id="{D7230861-472D-2533-9751-50676EF51513}"/>
              </a:ext>
            </a:extLst>
          </p:cNvPr>
          <p:cNvSpPr txBox="1"/>
          <p:nvPr/>
        </p:nvSpPr>
        <p:spPr>
          <a:xfrm>
            <a:off x="2466477" y="4896433"/>
            <a:ext cx="322980" cy="54006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12">
            <a:extLst>
              <a:ext uri="{FF2B5EF4-FFF2-40B4-BE49-F238E27FC236}">
                <a16:creationId xmlns:a16="http://schemas.microsoft.com/office/drawing/2014/main" id="{1C603E75-9795-68C6-C46F-E4F05821A4A3}"/>
              </a:ext>
            </a:extLst>
          </p:cNvPr>
          <p:cNvSpPr txBox="1"/>
          <p:nvPr/>
        </p:nvSpPr>
        <p:spPr>
          <a:xfrm>
            <a:off x="2466477" y="3202347"/>
            <a:ext cx="322980" cy="54006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E4952DB9-8EF8-DE7C-CEEB-E7F07EDE0266}"/>
              </a:ext>
            </a:extLst>
          </p:cNvPr>
          <p:cNvCxnSpPr>
            <a:cxnSpLocks/>
          </p:cNvCxnSpPr>
          <p:nvPr/>
        </p:nvCxnSpPr>
        <p:spPr>
          <a:xfrm>
            <a:off x="4079438" y="3646190"/>
            <a:ext cx="0" cy="3962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86B97A-C560-CD07-0868-AF0646C34306}"/>
              </a:ext>
            </a:extLst>
          </p:cNvPr>
          <p:cNvCxnSpPr>
            <a:cxnSpLocks/>
          </p:cNvCxnSpPr>
          <p:nvPr/>
        </p:nvCxnSpPr>
        <p:spPr>
          <a:xfrm>
            <a:off x="2667248" y="3646190"/>
            <a:ext cx="0" cy="39625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8D93CA-12CA-973F-E9F3-FBB63D661989}"/>
              </a:ext>
            </a:extLst>
          </p:cNvPr>
          <p:cNvCxnSpPr>
            <a:cxnSpLocks/>
          </p:cNvCxnSpPr>
          <p:nvPr/>
        </p:nvCxnSpPr>
        <p:spPr>
          <a:xfrm>
            <a:off x="2667248" y="4485288"/>
            <a:ext cx="0" cy="39625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F94897F-5738-83E9-54AA-DC367841AB5D}"/>
              </a:ext>
            </a:extLst>
          </p:cNvPr>
          <p:cNvCxnSpPr>
            <a:cxnSpLocks/>
          </p:cNvCxnSpPr>
          <p:nvPr/>
        </p:nvCxnSpPr>
        <p:spPr>
          <a:xfrm>
            <a:off x="4079438" y="4485288"/>
            <a:ext cx="0" cy="39625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Box 22">
            <a:extLst>
              <a:ext uri="{FF2B5EF4-FFF2-40B4-BE49-F238E27FC236}">
                <a16:creationId xmlns:a16="http://schemas.microsoft.com/office/drawing/2014/main" id="{C9F35A5F-D4CE-0A85-73BB-1BB66E07D2FE}"/>
              </a:ext>
            </a:extLst>
          </p:cNvPr>
          <p:cNvSpPr txBox="1"/>
          <p:nvPr/>
        </p:nvSpPr>
        <p:spPr>
          <a:xfrm>
            <a:off x="8261988" y="3694438"/>
            <a:ext cx="685242" cy="54006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miles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3">
            <a:extLst>
              <a:ext uri="{FF2B5EF4-FFF2-40B4-BE49-F238E27FC236}">
                <a16:creationId xmlns:a16="http://schemas.microsoft.com/office/drawing/2014/main" id="{882B8D59-C978-3556-4848-55349FFCC590}"/>
              </a:ext>
            </a:extLst>
          </p:cNvPr>
          <p:cNvSpPr txBox="1"/>
          <p:nvPr/>
        </p:nvSpPr>
        <p:spPr>
          <a:xfrm>
            <a:off x="8254642" y="4509213"/>
            <a:ext cx="640141" cy="540068"/>
          </a:xfrm>
          <a:prstGeom prst="rect">
            <a:avLst/>
          </a:prstGeom>
          <a:noFill/>
        </p:spPr>
        <p:txBody>
          <a:bodyPr wrap="none" rtlCol="0">
            <a:spAutoFit/>
          </a:bodyPr>
          <a:lstStyle/>
          <a:p>
            <a:pPr>
              <a:lnSpc>
                <a:spcPct val="115000"/>
              </a:lnSpc>
              <a:spcAft>
                <a:spcPts val="1000"/>
              </a:spcAft>
            </a:pPr>
            <a:r>
              <a:rPr lang="en-US" sz="1400" kern="1200">
                <a:solidFill>
                  <a:srgbClr val="4472C4"/>
                </a:solidFill>
                <a:effectLst/>
                <a:latin typeface="Arial" panose="020B0604020202020204" pitchFamily="34" charset="0"/>
                <a:ea typeface="Calibri" panose="020F0502020204030204" pitchFamily="34" charset="0"/>
                <a:cs typeface="Times New Roman" panose="02020603050405020304" pitchFamily="18" charset="0"/>
              </a:rPr>
              <a:t>litres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
            <a:extLst>
              <a:ext uri="{FF2B5EF4-FFF2-40B4-BE49-F238E27FC236}">
                <a16:creationId xmlns:a16="http://schemas.microsoft.com/office/drawing/2014/main" id="{EF33BF6D-D33B-E50B-5628-4646030E4BC5}"/>
              </a:ext>
            </a:extLst>
          </p:cNvPr>
          <p:cNvSpPr txBox="1"/>
          <p:nvPr/>
        </p:nvSpPr>
        <p:spPr>
          <a:xfrm>
            <a:off x="3886302" y="3283017"/>
            <a:ext cx="549939" cy="54006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5">
            <a:extLst>
              <a:ext uri="{FF2B5EF4-FFF2-40B4-BE49-F238E27FC236}">
                <a16:creationId xmlns:a16="http://schemas.microsoft.com/office/drawing/2014/main" id="{63E96331-160C-9DDC-824C-ADE4F1DF7311}"/>
              </a:ext>
            </a:extLst>
          </p:cNvPr>
          <p:cNvSpPr txBox="1"/>
          <p:nvPr/>
        </p:nvSpPr>
        <p:spPr>
          <a:xfrm>
            <a:off x="3878543" y="4848031"/>
            <a:ext cx="436460" cy="540068"/>
          </a:xfrm>
          <a:prstGeom prst="rect">
            <a:avLst/>
          </a:prstGeom>
          <a:noFill/>
        </p:spPr>
        <p:txBody>
          <a:bodyPr wrap="none" rtlCol="0">
            <a:spAutoFit/>
          </a:bodyPr>
          <a:lstStyle/>
          <a:p>
            <a:pPr>
              <a:lnSpc>
                <a:spcPct val="115000"/>
              </a:lnSpc>
              <a:spcAft>
                <a:spcPts val="1000"/>
              </a:spcAft>
            </a:pPr>
            <a:r>
              <a:rPr lang="en-US" sz="14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0">
            <a:extLst>
              <a:ext uri="{FF2B5EF4-FFF2-40B4-BE49-F238E27FC236}">
                <a16:creationId xmlns:a16="http://schemas.microsoft.com/office/drawing/2014/main" id="{08EDFB93-C9E7-865E-F48E-7BE3A097A362}"/>
              </a:ext>
            </a:extLst>
          </p:cNvPr>
          <p:cNvSpPr txBox="1"/>
          <p:nvPr/>
        </p:nvSpPr>
        <p:spPr>
          <a:xfrm>
            <a:off x="6765121" y="3283120"/>
            <a:ext cx="554304" cy="414506"/>
          </a:xfrm>
          <a:prstGeom prst="rect">
            <a:avLst/>
          </a:prstGeom>
          <a:noFill/>
        </p:spPr>
        <p:txBody>
          <a:bodyPr wrap="square" rtlCol="0">
            <a:noAutofit/>
          </a:bodyPr>
          <a:lstStyle/>
          <a:p>
            <a:pPr algn="ctr">
              <a:lnSpc>
                <a:spcPct val="115000"/>
              </a:lnSpc>
              <a:spcAft>
                <a:spcPts val="1000"/>
              </a:spcAft>
            </a:pPr>
            <a:r>
              <a:rPr lang="en-US"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8</a:t>
            </a: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C3AC640D-D285-9AA9-94E9-F6289240AC79}"/>
              </a:ext>
            </a:extLst>
          </p:cNvPr>
          <p:cNvCxnSpPr>
            <a:cxnSpLocks/>
          </p:cNvCxnSpPr>
          <p:nvPr/>
        </p:nvCxnSpPr>
        <p:spPr>
          <a:xfrm>
            <a:off x="6981410" y="3638122"/>
            <a:ext cx="0" cy="4008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C07FE756-3459-D63C-6338-77CAB82C64B9}"/>
              </a:ext>
            </a:extLst>
          </p:cNvPr>
          <p:cNvCxnSpPr>
            <a:cxnSpLocks/>
          </p:cNvCxnSpPr>
          <p:nvPr/>
        </p:nvCxnSpPr>
        <p:spPr>
          <a:xfrm>
            <a:off x="6982380" y="3993125"/>
            <a:ext cx="0" cy="565281"/>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ACA9F21C-1FB5-0830-7421-42B579987F22}"/>
              </a:ext>
            </a:extLst>
          </p:cNvPr>
          <p:cNvCxnSpPr>
            <a:cxnSpLocks/>
          </p:cNvCxnSpPr>
          <p:nvPr/>
        </p:nvCxnSpPr>
        <p:spPr>
          <a:xfrm>
            <a:off x="6973651" y="4485288"/>
            <a:ext cx="0" cy="3529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8" name="TextBox 44">
            <a:extLst>
              <a:ext uri="{FF2B5EF4-FFF2-40B4-BE49-F238E27FC236}">
                <a16:creationId xmlns:a16="http://schemas.microsoft.com/office/drawing/2014/main" id="{2180161A-DE6C-D2C3-170D-4E1F539590B3}"/>
              </a:ext>
            </a:extLst>
          </p:cNvPr>
          <p:cNvSpPr txBox="1"/>
          <p:nvPr/>
        </p:nvSpPr>
        <p:spPr>
          <a:xfrm>
            <a:off x="6718191" y="4815763"/>
            <a:ext cx="736889" cy="324128"/>
          </a:xfrm>
          <a:prstGeom prst="rect">
            <a:avLst/>
          </a:prstGeom>
          <a:noFill/>
        </p:spPr>
        <p:txBody>
          <a:bodyPr wrap="square" rtlCol="0">
            <a:spAutoFit/>
          </a:bodyPr>
          <a:lstStyle/>
          <a:p>
            <a:pPr algn="ctr">
              <a:lnSpc>
                <a:spcPct val="115000"/>
              </a:lnSpc>
              <a:spcAft>
                <a:spcPts val="1000"/>
              </a:spcAft>
            </a:pPr>
            <a:r>
              <a:rPr lang="en-US" sz="1400" b="1" kern="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119.7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69" name="Group 468">
            <a:extLst>
              <a:ext uri="{FF2B5EF4-FFF2-40B4-BE49-F238E27FC236}">
                <a16:creationId xmlns:a16="http://schemas.microsoft.com/office/drawing/2014/main" id="{328780D5-4A40-3B2E-28AE-183BD5234CEF}"/>
              </a:ext>
            </a:extLst>
          </p:cNvPr>
          <p:cNvGrpSpPr/>
          <p:nvPr/>
        </p:nvGrpSpPr>
        <p:grpSpPr>
          <a:xfrm>
            <a:off x="3063102" y="3451482"/>
            <a:ext cx="1483166" cy="1546455"/>
            <a:chOff x="3063102" y="3451482"/>
            <a:chExt cx="1483166" cy="1546455"/>
          </a:xfrm>
        </p:grpSpPr>
        <p:sp>
          <p:nvSpPr>
            <p:cNvPr id="470" name="Arc 469">
              <a:extLst>
                <a:ext uri="{FF2B5EF4-FFF2-40B4-BE49-F238E27FC236}">
                  <a16:creationId xmlns:a16="http://schemas.microsoft.com/office/drawing/2014/main" id="{351130C0-6051-2BA3-F091-CC4CFD6EA919}"/>
                </a:ext>
              </a:extLst>
            </p:cNvPr>
            <p:cNvSpPr/>
            <p:nvPr/>
          </p:nvSpPr>
          <p:spPr>
            <a:xfrm rot="5400000" flipV="1">
              <a:off x="3186608" y="3638277"/>
              <a:ext cx="1546455" cy="1172865"/>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71" name="TextBox 18">
                  <a:extLst>
                    <a:ext uri="{FF2B5EF4-FFF2-40B4-BE49-F238E27FC236}">
                      <a16:creationId xmlns:a16="http://schemas.microsoft.com/office/drawing/2014/main" id="{DBD6C6BF-C219-3077-6063-D63E93C1EC6C}"/>
                    </a:ext>
                  </a:extLst>
                </p:cNvPr>
                <p:cNvSpPr txBox="1"/>
                <p:nvPr/>
              </p:nvSpPr>
              <p:spPr>
                <a:xfrm rot="16200000">
                  <a:off x="2871867" y="3985839"/>
                  <a:ext cx="907677" cy="525207"/>
                </a:xfrm>
                <a:prstGeom prst="rect">
                  <a:avLst/>
                </a:prstGeom>
                <a:noFill/>
              </p:spPr>
              <p:txBody>
                <a:bodyPr wrap="squar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6.93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Box 18">
                  <a:extLst>
                    <a:ext uri="{FF2B5EF4-FFF2-40B4-BE49-F238E27FC236}">
                      <a16:creationId xmlns:a16="http://schemas.microsoft.com/office/drawing/2014/main" id="{F4B487AF-CD60-73E5-D7B1-CCF40F69587D}"/>
                    </a:ext>
                  </a:extLst>
                </p:cNvPr>
                <p:cNvSpPr txBox="1">
                  <a:spLocks noRot="1" noChangeAspect="1" noMove="1" noResize="1" noEditPoints="1" noAdjustHandles="1" noChangeArrowheads="1" noChangeShapeType="1" noTextEdit="1"/>
                </p:cNvSpPr>
                <p:nvPr/>
              </p:nvSpPr>
              <p:spPr>
                <a:xfrm rot="16200000">
                  <a:off x="2871867" y="3985839"/>
                  <a:ext cx="907677" cy="525207"/>
                </a:xfrm>
                <a:prstGeom prst="rect">
                  <a:avLst/>
                </a:prstGeom>
                <a:blipFill>
                  <a:blip r:embed="rId4"/>
                  <a:stretch>
                    <a:fillRect/>
                  </a:stretch>
                </a:blipFill>
              </p:spPr>
              <p:txBody>
                <a:bodyPr/>
                <a:lstStyle/>
                <a:p>
                  <a:r>
                    <a:rPr lang="en-GB">
                      <a:noFill/>
                    </a:rPr>
                    <a:t> </a:t>
                  </a:r>
                </a:p>
              </p:txBody>
            </p:sp>
          </mc:Fallback>
        </mc:AlternateContent>
      </p:grpSp>
      <p:grpSp>
        <p:nvGrpSpPr>
          <p:cNvPr id="472" name="Group 471">
            <a:extLst>
              <a:ext uri="{FF2B5EF4-FFF2-40B4-BE49-F238E27FC236}">
                <a16:creationId xmlns:a16="http://schemas.microsoft.com/office/drawing/2014/main" id="{70FCF882-1FE6-17DC-FFA3-50609E67E998}"/>
              </a:ext>
            </a:extLst>
          </p:cNvPr>
          <p:cNvGrpSpPr/>
          <p:nvPr/>
        </p:nvGrpSpPr>
        <p:grpSpPr>
          <a:xfrm>
            <a:off x="5922365" y="3452173"/>
            <a:ext cx="1457435" cy="1547967"/>
            <a:chOff x="5922365" y="3452173"/>
            <a:chExt cx="1457435" cy="1547967"/>
          </a:xfrm>
        </p:grpSpPr>
        <p:sp>
          <p:nvSpPr>
            <p:cNvPr id="473" name="Arc 472">
              <a:extLst>
                <a:ext uri="{FF2B5EF4-FFF2-40B4-BE49-F238E27FC236}">
                  <a16:creationId xmlns:a16="http://schemas.microsoft.com/office/drawing/2014/main" id="{9CD1CEC2-4F88-15B0-AA25-2B3D0AED6B62}"/>
                </a:ext>
              </a:extLst>
            </p:cNvPr>
            <p:cNvSpPr/>
            <p:nvPr/>
          </p:nvSpPr>
          <p:spPr>
            <a:xfrm rot="5400000" flipV="1">
              <a:off x="6033873" y="3654214"/>
              <a:ext cx="1547967" cy="114388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mc:AlternateContent xmlns:mc="http://schemas.openxmlformats.org/markup-compatibility/2006" xmlns:a14="http://schemas.microsoft.com/office/drawing/2010/main">
          <mc:Choice Requires="a14">
            <p:sp>
              <p:nvSpPr>
                <p:cNvPr id="474" name="TextBox 27">
                  <a:extLst>
                    <a:ext uri="{FF2B5EF4-FFF2-40B4-BE49-F238E27FC236}">
                      <a16:creationId xmlns:a16="http://schemas.microsoft.com/office/drawing/2014/main" id="{995F23F2-BD70-2A65-F921-DF0241D195D3}"/>
                    </a:ext>
                  </a:extLst>
                </p:cNvPr>
                <p:cNvSpPr txBox="1"/>
                <p:nvPr/>
              </p:nvSpPr>
              <p:spPr>
                <a:xfrm rot="5400000" flipV="1">
                  <a:off x="5689593" y="4070873"/>
                  <a:ext cx="911459" cy="445916"/>
                </a:xfrm>
                <a:prstGeom prst="rect">
                  <a:avLst/>
                </a:prstGeom>
                <a:noFill/>
              </p:spPr>
              <p:txBody>
                <a:bodyPr wrap="square" rtlCol="0">
                  <a:no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GB" sz="1400" i="1" kern="1200">
                            <a:solidFill>
                              <a:srgbClr val="FF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6.93</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TextBox 27">
                  <a:extLst>
                    <a:ext uri="{FF2B5EF4-FFF2-40B4-BE49-F238E27FC236}">
                      <a16:creationId xmlns:a16="http://schemas.microsoft.com/office/drawing/2014/main" id="{8033AE2C-2E2C-DAF1-7E8B-FDF153056225}"/>
                    </a:ext>
                  </a:extLst>
                </p:cNvPr>
                <p:cNvSpPr txBox="1">
                  <a:spLocks noRot="1" noChangeAspect="1" noMove="1" noResize="1" noEditPoints="1" noAdjustHandles="1" noChangeArrowheads="1" noChangeShapeType="1" noTextEdit="1"/>
                </p:cNvSpPr>
                <p:nvPr/>
              </p:nvSpPr>
              <p:spPr>
                <a:xfrm rot="5400000" flipV="1">
                  <a:off x="5689593" y="4070873"/>
                  <a:ext cx="911459" cy="445916"/>
                </a:xfrm>
                <a:prstGeom prst="rect">
                  <a:avLst/>
                </a:prstGeom>
                <a:blipFill>
                  <a:blip r:embed="rId5"/>
                  <a:stretch>
                    <a:fillRect/>
                  </a:stretch>
                </a:blipFill>
              </p:spPr>
              <p:txBody>
                <a:bodyPr/>
                <a:lstStyle/>
                <a:p>
                  <a:r>
                    <a:rPr lang="en-GB">
                      <a:noFill/>
                    </a:rPr>
                    <a:t> </a:t>
                  </a:r>
                </a:p>
              </p:txBody>
            </p:sp>
          </mc:Fallback>
        </mc:AlternateContent>
      </p:grpSp>
      <p:grpSp>
        <p:nvGrpSpPr>
          <p:cNvPr id="475" name="Group 474">
            <a:extLst>
              <a:ext uri="{FF2B5EF4-FFF2-40B4-BE49-F238E27FC236}">
                <a16:creationId xmlns:a16="http://schemas.microsoft.com/office/drawing/2014/main" id="{45AA657F-91B2-C744-E718-62DF320FA9FC}"/>
              </a:ext>
            </a:extLst>
          </p:cNvPr>
          <p:cNvGrpSpPr/>
          <p:nvPr/>
        </p:nvGrpSpPr>
        <p:grpSpPr>
          <a:xfrm>
            <a:off x="4095927" y="4340059"/>
            <a:ext cx="2875784" cy="1734609"/>
            <a:chOff x="4095927" y="4340059"/>
            <a:chExt cx="2875784" cy="1734609"/>
          </a:xfrm>
        </p:grpSpPr>
        <mc:AlternateContent xmlns:mc="http://schemas.openxmlformats.org/markup-compatibility/2006" xmlns:a14="http://schemas.microsoft.com/office/drawing/2010/main">
          <mc:Choice Requires="a14">
            <p:sp>
              <p:nvSpPr>
                <p:cNvPr id="476" name="TextBox 29">
                  <a:extLst>
                    <a:ext uri="{FF2B5EF4-FFF2-40B4-BE49-F238E27FC236}">
                      <a16:creationId xmlns:a16="http://schemas.microsoft.com/office/drawing/2014/main" id="{2E787F6F-F5F1-D189-4E32-DF4E01CF3B71}"/>
                    </a:ext>
                  </a:extLst>
                </p:cNvPr>
                <p:cNvSpPr txBox="1"/>
                <p:nvPr/>
              </p:nvSpPr>
              <p:spPr>
                <a:xfrm>
                  <a:off x="5135437" y="5606335"/>
                  <a:ext cx="767967"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66</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6" name="TextBox 29">
                  <a:extLst>
                    <a:ext uri="{FF2B5EF4-FFF2-40B4-BE49-F238E27FC236}">
                      <a16:creationId xmlns:a16="http://schemas.microsoft.com/office/drawing/2014/main" id="{2E787F6F-F5F1-D189-4E32-DF4E01CF3B71}"/>
                    </a:ext>
                  </a:extLst>
                </p:cNvPr>
                <p:cNvSpPr txBox="1">
                  <a:spLocks noRot="1" noChangeAspect="1" noMove="1" noResize="1" noEditPoints="1" noAdjustHandles="1" noChangeArrowheads="1" noChangeShapeType="1" noTextEdit="1"/>
                </p:cNvSpPr>
                <p:nvPr/>
              </p:nvSpPr>
              <p:spPr>
                <a:xfrm>
                  <a:off x="5135437" y="5606335"/>
                  <a:ext cx="767967" cy="468333"/>
                </a:xfrm>
                <a:prstGeom prst="rect">
                  <a:avLst/>
                </a:prstGeom>
                <a:blipFill>
                  <a:blip r:embed="rId6"/>
                  <a:stretch>
                    <a:fillRect/>
                  </a:stretch>
                </a:blipFill>
              </p:spPr>
              <p:txBody>
                <a:bodyPr/>
                <a:lstStyle/>
                <a:p>
                  <a:r>
                    <a:rPr lang="en-GB">
                      <a:noFill/>
                    </a:rPr>
                    <a:t> </a:t>
                  </a:r>
                </a:p>
              </p:txBody>
            </p:sp>
          </mc:Fallback>
        </mc:AlternateContent>
        <p:sp>
          <p:nvSpPr>
            <p:cNvPr id="477" name="Arc 476">
              <a:extLst>
                <a:ext uri="{FF2B5EF4-FFF2-40B4-BE49-F238E27FC236}">
                  <a16:creationId xmlns:a16="http://schemas.microsoft.com/office/drawing/2014/main" id="{6F81D38D-1F8E-1768-DB16-16935BABFC21}"/>
                </a:ext>
              </a:extLst>
            </p:cNvPr>
            <p:cNvSpPr/>
            <p:nvPr/>
          </p:nvSpPr>
          <p:spPr>
            <a:xfrm flipV="1">
              <a:off x="4095927" y="4340059"/>
              <a:ext cx="2875784" cy="1627767"/>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78" name="Group 477">
            <a:extLst>
              <a:ext uri="{FF2B5EF4-FFF2-40B4-BE49-F238E27FC236}">
                <a16:creationId xmlns:a16="http://schemas.microsoft.com/office/drawing/2014/main" id="{BE076067-0095-072F-2190-75CE9D65B83C}"/>
              </a:ext>
            </a:extLst>
          </p:cNvPr>
          <p:cNvGrpSpPr/>
          <p:nvPr/>
        </p:nvGrpSpPr>
        <p:grpSpPr>
          <a:xfrm>
            <a:off x="4071678" y="2573115"/>
            <a:ext cx="2909731" cy="1455057"/>
            <a:chOff x="4071678" y="2573115"/>
            <a:chExt cx="2909731" cy="1455057"/>
          </a:xfrm>
        </p:grpSpPr>
        <mc:AlternateContent xmlns:mc="http://schemas.openxmlformats.org/markup-compatibility/2006" xmlns:a14="http://schemas.microsoft.com/office/drawing/2010/main">
          <mc:Choice Requires="a14">
            <p:sp>
              <p:nvSpPr>
                <p:cNvPr id="479" name="TextBox 34">
                  <a:extLst>
                    <a:ext uri="{FF2B5EF4-FFF2-40B4-BE49-F238E27FC236}">
                      <a16:creationId xmlns:a16="http://schemas.microsoft.com/office/drawing/2014/main" id="{EF963DE2-E652-3B97-47DE-8F258A08E2DB}"/>
                    </a:ext>
                  </a:extLst>
                </p:cNvPr>
                <p:cNvSpPr txBox="1"/>
                <p:nvPr/>
              </p:nvSpPr>
              <p:spPr>
                <a:xfrm>
                  <a:off x="5096644" y="2573115"/>
                  <a:ext cx="767967" cy="468333"/>
                </a:xfrm>
                <a:prstGeom prst="rect">
                  <a:avLst/>
                </a:prstGeom>
                <a:noFill/>
              </p:spPr>
              <p:txBody>
                <a:bodyPr wrap="none" rtlCol="0">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r>
                          <a:rPr lang="en-US" sz="140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GB" sz="1400" kern="120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GB" sz="1400" b="0" i="0" kern="120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66</m:t>
                        </m:r>
                      </m:oMath>
                    </m:oMathPara>
                  </a14:m>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9" name="TextBox 34">
                  <a:extLst>
                    <a:ext uri="{FF2B5EF4-FFF2-40B4-BE49-F238E27FC236}">
                      <a16:creationId xmlns:a16="http://schemas.microsoft.com/office/drawing/2014/main" id="{EF963DE2-E652-3B97-47DE-8F258A08E2DB}"/>
                    </a:ext>
                  </a:extLst>
                </p:cNvPr>
                <p:cNvSpPr txBox="1">
                  <a:spLocks noRot="1" noChangeAspect="1" noMove="1" noResize="1" noEditPoints="1" noAdjustHandles="1" noChangeArrowheads="1" noChangeShapeType="1" noTextEdit="1"/>
                </p:cNvSpPr>
                <p:nvPr/>
              </p:nvSpPr>
              <p:spPr>
                <a:xfrm>
                  <a:off x="5096644" y="2573115"/>
                  <a:ext cx="767967" cy="468333"/>
                </a:xfrm>
                <a:prstGeom prst="rect">
                  <a:avLst/>
                </a:prstGeom>
                <a:blipFill>
                  <a:blip r:embed="rId7"/>
                  <a:stretch>
                    <a:fillRect/>
                  </a:stretch>
                </a:blipFill>
              </p:spPr>
              <p:txBody>
                <a:bodyPr/>
                <a:lstStyle/>
                <a:p>
                  <a:r>
                    <a:rPr lang="en-GB">
                      <a:noFill/>
                    </a:rPr>
                    <a:t> </a:t>
                  </a:r>
                </a:p>
              </p:txBody>
            </p:sp>
          </mc:Fallback>
        </mc:AlternateContent>
        <p:sp>
          <p:nvSpPr>
            <p:cNvPr id="416" name="Arc 415">
              <a:extLst>
                <a:ext uri="{FF2B5EF4-FFF2-40B4-BE49-F238E27FC236}">
                  <a16:creationId xmlns:a16="http://schemas.microsoft.com/office/drawing/2014/main" id="{92896530-9E6F-6090-89C3-F803B7A05544}"/>
                </a:ext>
              </a:extLst>
            </p:cNvPr>
            <p:cNvSpPr/>
            <p:nvPr/>
          </p:nvSpPr>
          <p:spPr>
            <a:xfrm>
              <a:off x="4071678" y="2580175"/>
              <a:ext cx="2909731" cy="1447997"/>
            </a:xfrm>
            <a:prstGeom prst="arc">
              <a:avLst>
                <a:gd name="adj1" fmla="val 10853929"/>
                <a:gd name="adj2" fmla="val 40994"/>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endParaRPr lang="en-GB"/>
            </a:p>
          </p:txBody>
        </p:sp>
      </p:grpSp>
      <p:grpSp>
        <p:nvGrpSpPr>
          <p:cNvPr id="3" name="Google Shape;422;p15" descr="Worksheet available icon">
            <a:extLst>
              <a:ext uri="{FF2B5EF4-FFF2-40B4-BE49-F238E27FC236}">
                <a16:creationId xmlns:a16="http://schemas.microsoft.com/office/drawing/2014/main" id="{B59B21D4-F81D-0DCB-1F4F-C59039C7ACBF}"/>
              </a:ext>
            </a:extLst>
          </p:cNvPr>
          <p:cNvGrpSpPr/>
          <p:nvPr/>
        </p:nvGrpSpPr>
        <p:grpSpPr>
          <a:xfrm>
            <a:off x="9788952" y="124055"/>
            <a:ext cx="2177446" cy="753403"/>
            <a:chOff x="9420817" y="211521"/>
            <a:chExt cx="2177446" cy="753403"/>
          </a:xfrm>
        </p:grpSpPr>
        <p:pic>
          <p:nvPicPr>
            <p:cNvPr id="4" name="Google Shape;423;p15" descr="Document">
              <a:extLst>
                <a:ext uri="{FF2B5EF4-FFF2-40B4-BE49-F238E27FC236}">
                  <a16:creationId xmlns:a16="http://schemas.microsoft.com/office/drawing/2014/main" id="{C7F8958A-5F42-9572-409C-49071FE25F87}"/>
                </a:ext>
              </a:extLst>
            </p:cNvPr>
            <p:cNvPicPr preferRelativeResize="0"/>
            <p:nvPr/>
          </p:nvPicPr>
          <p:blipFill rotWithShape="1">
            <a:blip r:embed="rId8">
              <a:alphaModFix/>
            </a:blip>
            <a:srcRect/>
            <a:stretch/>
          </p:blipFill>
          <p:spPr>
            <a:xfrm>
              <a:off x="10844860" y="211521"/>
              <a:ext cx="753403" cy="753403"/>
            </a:xfrm>
            <a:prstGeom prst="rect">
              <a:avLst/>
            </a:prstGeom>
            <a:noFill/>
            <a:ln>
              <a:noFill/>
            </a:ln>
          </p:spPr>
        </p:pic>
        <p:sp>
          <p:nvSpPr>
            <p:cNvPr id="5" name="Google Shape;424;p15">
              <a:extLst>
                <a:ext uri="{FF2B5EF4-FFF2-40B4-BE49-F238E27FC236}">
                  <a16:creationId xmlns:a16="http://schemas.microsoft.com/office/drawing/2014/main" id="{551E232C-BB88-3B5B-B33D-8B65630685F7}"/>
                </a:ext>
              </a:extLst>
            </p:cNvPr>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Handout</a:t>
              </a:r>
              <a:b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br>
              <a:r>
                <a:rPr kumimoji="0" lang="en-GB" sz="2000" b="1" i="0" u="none" strike="noStrike" kern="1200" cap="none" spc="0" normalizeH="0" baseline="0" noProof="0" dirty="0">
                  <a:ln>
                    <a:noFill/>
                  </a:ln>
                  <a:solidFill>
                    <a:prstClr val="black"/>
                  </a:solidFill>
                  <a:effectLst/>
                  <a:uLnTx/>
                  <a:uFillTx/>
                  <a:latin typeface="Arial"/>
                  <a:ea typeface="Arial"/>
                  <a:cs typeface="Arial"/>
                  <a:sym typeface="Arial"/>
                </a:rPr>
                <a:t>available</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2184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dissolve">
                                      <p:cBhvr>
                                        <p:cTn id="7" dur="500"/>
                                        <p:tgtEl>
                                          <p:spTgt spid="4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Effect transition="in" filter="dissolve">
                                      <p:cBhvr>
                                        <p:cTn id="12" dur="500"/>
                                        <p:tgtEl>
                                          <p:spTgt spid="47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8"/>
                                        </p:tgtEl>
                                        <p:attrNameLst>
                                          <p:attrName>style.visibility</p:attrName>
                                        </p:attrNameLst>
                                      </p:cBhvr>
                                      <p:to>
                                        <p:strVal val="visible"/>
                                      </p:to>
                                    </p:set>
                                    <p:animEffect transition="in" filter="dissolve">
                                      <p:cBhvr>
                                        <p:cTn id="17" dur="500"/>
                                        <p:tgtEl>
                                          <p:spTgt spid="4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78"/>
                                        </p:tgtEl>
                                        <p:attrNameLst>
                                          <p:attrName>style.visibility</p:attrName>
                                        </p:attrNameLst>
                                      </p:cBhvr>
                                      <p:to>
                                        <p:strVal val="visible"/>
                                      </p:to>
                                    </p:set>
                                    <p:animEffect transition="in" filter="dissolve">
                                      <p:cBhvr>
                                        <p:cTn id="22" dur="500"/>
                                        <p:tgtEl>
                                          <p:spTgt spid="47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75"/>
                                        </p:tgtEl>
                                        <p:attrNameLst>
                                          <p:attrName>style.visibility</p:attrName>
                                        </p:attrNameLst>
                                      </p:cBhvr>
                                      <p:to>
                                        <p:strVal val="visible"/>
                                      </p:to>
                                    </p:set>
                                    <p:animEffect transition="in" filter="dissolve">
                                      <p:cBhvr>
                                        <p:cTn id="27"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dirty="0"/>
          </a:p>
        </p:txBody>
      </p:sp>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Practice question (1)</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1" dirty="0">
                <a:solidFill>
                  <a:schemeClr val="lt1"/>
                </a:solidFill>
                <a:latin typeface="Arial"/>
                <a:ea typeface="Arial"/>
                <a:cs typeface="Arial"/>
                <a:sym typeface="Arial"/>
              </a:rPr>
              <a:t>REVIEW</a:t>
            </a:r>
            <a:endParaRPr dirty="0"/>
          </a:p>
        </p:txBody>
      </p:sp>
      <p:grpSp>
        <p:nvGrpSpPr>
          <p:cNvPr id="422" name="Google Shape;422;p15" descr="Worksheet available icon"/>
          <p:cNvGrpSpPr/>
          <p:nvPr/>
        </p:nvGrpSpPr>
        <p:grpSpPr>
          <a:xfrm>
            <a:off x="9420817" y="211521"/>
            <a:ext cx="2177446" cy="753403"/>
            <a:chOff x="9420817" y="211521"/>
            <a:chExt cx="2177446"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20817" y="257038"/>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Handout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6" name="Google Shape;426;p15"/>
          <p:cNvSpPr/>
          <p:nvPr/>
        </p:nvSpPr>
        <p:spPr>
          <a:xfrm>
            <a:off x="9198254" y="513256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F39E8BFA-9973-98F4-2BF5-1FB97F8159BD}"/>
              </a:ext>
            </a:extLst>
          </p:cNvPr>
          <p:cNvSpPr txBox="1"/>
          <p:nvPr/>
        </p:nvSpPr>
        <p:spPr>
          <a:xfrm>
            <a:off x="7929469" y="5326179"/>
            <a:ext cx="3582938"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           7.5 ounces</a:t>
            </a:r>
          </a:p>
        </p:txBody>
      </p:sp>
      <p:sp>
        <p:nvSpPr>
          <p:cNvPr id="6" name="Google Shape;336;p12" descr="Pink rectangle covering the answer">
            <a:extLst>
              <a:ext uri="{FF2B5EF4-FFF2-40B4-BE49-F238E27FC236}">
                <a16:creationId xmlns:a16="http://schemas.microsoft.com/office/drawing/2014/main" id="{FB27803D-E3E0-0458-8276-74F570D7B2F6}"/>
              </a:ext>
            </a:extLst>
          </p:cNvPr>
          <p:cNvSpPr/>
          <p:nvPr/>
        </p:nvSpPr>
        <p:spPr>
          <a:xfrm>
            <a:off x="9200913" y="5132568"/>
            <a:ext cx="2020648" cy="97199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6FA997F9-5473-F0CE-06AD-C26AB8A9A586}"/>
              </a:ext>
            </a:extLst>
          </p:cNvPr>
          <p:cNvSpPr/>
          <p:nvPr/>
        </p:nvSpPr>
        <p:spPr>
          <a:xfrm>
            <a:off x="1268903" y="1419622"/>
            <a:ext cx="6096000" cy="369332"/>
          </a:xfrm>
          <a:prstGeom prst="rect">
            <a:avLst/>
          </a:prstGeom>
        </p:spPr>
        <p:txBody>
          <a:bodyPr>
            <a:spAutoFit/>
          </a:bodyPr>
          <a:lstStyle/>
          <a:p>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45EDFAA-AE97-E9F2-E346-C9EF817AC53B}"/>
              </a:ext>
            </a:extLst>
          </p:cNvPr>
          <p:cNvSpPr/>
          <p:nvPr/>
        </p:nvSpPr>
        <p:spPr>
          <a:xfrm>
            <a:off x="1268902" y="1419231"/>
            <a:ext cx="7856561" cy="2308324"/>
          </a:xfrm>
          <a:prstGeom prst="rect">
            <a:avLst/>
          </a:prstGeom>
        </p:spPr>
        <p:txBody>
          <a:bodyPr wrap="square">
            <a:spAutoFit/>
          </a:bodyPr>
          <a:lstStyle/>
          <a:p>
            <a:r>
              <a:rPr lang="en-US" dirty="0">
                <a:latin typeface="Arial" panose="020B0604020202020204" pitchFamily="34" charset="0"/>
                <a:cs typeface="Arial" panose="020B0604020202020204" pitchFamily="34" charset="0"/>
              </a:rPr>
              <a:t>Kate is making some pastry.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She will use 20 ounces of flour.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Kate has a recipe that uses 8 ounces of flour with 3 ounces of butter.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Work out how many ounces of butter Kate needs to use. </a:t>
            </a: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1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dirty="0"/>
          </a:p>
        </p:txBody>
      </p:sp>
      <p:sp>
        <p:nvSpPr>
          <p:cNvPr id="418" name="Google Shape;418;p15"/>
          <p:cNvSpPr txBox="1">
            <a:spLocks noGrp="1"/>
          </p:cNvSpPr>
          <p:nvPr>
            <p:ph type="title" idx="4294967295"/>
          </p:nvPr>
        </p:nvSpPr>
        <p:spPr>
          <a:xfrm>
            <a:off x="1634400" y="112713"/>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i="0" u="none" strike="noStrike" cap="none" dirty="0">
                <a:solidFill>
                  <a:schemeClr val="accent1"/>
                </a:solidFill>
                <a:latin typeface="Arial"/>
                <a:ea typeface="Arial"/>
                <a:cs typeface="Arial"/>
                <a:sym typeface="Arial"/>
              </a:rPr>
              <a:t>Practice question (2)</a:t>
            </a:r>
            <a:endParaRPr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2400" b="1" dirty="0">
                <a:solidFill>
                  <a:schemeClr val="lt1"/>
                </a:solidFill>
                <a:latin typeface="Arial"/>
                <a:ea typeface="Arial"/>
                <a:cs typeface="Arial"/>
                <a:sym typeface="Arial"/>
              </a:rPr>
              <a:t>REVIEW</a:t>
            </a:r>
            <a:endParaRPr dirty="0"/>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Handout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 name="Google Shape;426;p15">
            <a:extLst>
              <a:ext uri="{FF2B5EF4-FFF2-40B4-BE49-F238E27FC236}">
                <a16:creationId xmlns:a16="http://schemas.microsoft.com/office/drawing/2014/main" id="{6552A53E-5C77-F6D3-A6F4-D0D0D5510C1F}"/>
              </a:ext>
            </a:extLst>
          </p:cNvPr>
          <p:cNvSpPr/>
          <p:nvPr/>
        </p:nvSpPr>
        <p:spPr>
          <a:xfrm>
            <a:off x="9363819" y="5149318"/>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0A7FEE06-C7D0-6DA5-26B4-91832B2EBEF6}"/>
              </a:ext>
            </a:extLst>
          </p:cNvPr>
          <p:cNvSpPr txBox="1"/>
          <p:nvPr/>
        </p:nvSpPr>
        <p:spPr>
          <a:xfrm>
            <a:off x="8811428" y="5384175"/>
            <a:ext cx="2532185" cy="584775"/>
          </a:xfrm>
          <a:prstGeom prst="rect">
            <a:avLst/>
          </a:prstGeom>
          <a:noFill/>
        </p:spPr>
        <p:txBody>
          <a:bodyPr wrap="square" rtlCol="0">
            <a:spAutoFit/>
          </a:bodyPr>
          <a:lstStyle/>
          <a:p>
            <a:r>
              <a:rPr lang="en-US" sz="3200" dirty="0"/>
              <a:t>           </a:t>
            </a:r>
            <a:r>
              <a:rPr lang="en-US" sz="3200" dirty="0">
                <a:latin typeface="Arial" panose="020B0604020202020204" pitchFamily="34" charset="0"/>
                <a:cs typeface="Arial" panose="020B0604020202020204" pitchFamily="34" charset="0"/>
              </a:rPr>
              <a:t>7.5 kg</a:t>
            </a:r>
          </a:p>
        </p:txBody>
      </p:sp>
      <p:sp>
        <p:nvSpPr>
          <p:cNvPr id="8" name="Google Shape;336;p12" descr="Pink rectangle covering the answer">
            <a:extLst>
              <a:ext uri="{FF2B5EF4-FFF2-40B4-BE49-F238E27FC236}">
                <a16:creationId xmlns:a16="http://schemas.microsoft.com/office/drawing/2014/main" id="{52BBA7CA-03A7-0BDD-F6CA-282C39A357E6}"/>
              </a:ext>
            </a:extLst>
          </p:cNvPr>
          <p:cNvSpPr/>
          <p:nvPr/>
        </p:nvSpPr>
        <p:spPr>
          <a:xfrm>
            <a:off x="9507857" y="5254222"/>
            <a:ext cx="1835756" cy="762189"/>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377B5B52-B5E3-2173-4252-22A77F72812D}"/>
              </a:ext>
            </a:extLst>
          </p:cNvPr>
          <p:cNvSpPr/>
          <p:nvPr/>
        </p:nvSpPr>
        <p:spPr>
          <a:xfrm>
            <a:off x="1064847" y="1494243"/>
            <a:ext cx="8337966"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Bill is a builder. </a:t>
            </a:r>
          </a:p>
        </p:txBody>
      </p:sp>
      <p:sp>
        <p:nvSpPr>
          <p:cNvPr id="4" name="Rectangle 3">
            <a:extLst>
              <a:ext uri="{FF2B5EF4-FFF2-40B4-BE49-F238E27FC236}">
                <a16:creationId xmlns:a16="http://schemas.microsoft.com/office/drawing/2014/main" id="{93253A28-AB6C-24D3-08A0-12021BCADC8C}"/>
              </a:ext>
            </a:extLst>
          </p:cNvPr>
          <p:cNvSpPr/>
          <p:nvPr/>
        </p:nvSpPr>
        <p:spPr>
          <a:xfrm>
            <a:off x="1064847" y="1860772"/>
            <a:ext cx="6096000" cy="1477328"/>
          </a:xfrm>
          <a:prstGeom prst="rect">
            <a:avLst/>
          </a:prstGeom>
        </p:spPr>
        <p:txBody>
          <a:bodyPr>
            <a:spAutoFit/>
          </a:bodyPr>
          <a:lstStyle/>
          <a:p>
            <a:r>
              <a:rPr lang="en-US" dirty="0">
                <a:latin typeface="Arial" panose="020B0604020202020204" pitchFamily="34" charset="0"/>
                <a:cs typeface="Arial" panose="020B0604020202020204" pitchFamily="34" charset="0"/>
              </a:rPr>
              <a:t>On Monday he made mortar mix.</a:t>
            </a:r>
          </a:p>
          <a:p>
            <a:r>
              <a:rPr lang="en-US" dirty="0">
                <a:latin typeface="Arial" panose="020B0604020202020204" pitchFamily="34" charset="0"/>
                <a:cs typeface="Arial" panose="020B0604020202020204" pitchFamily="34" charset="0"/>
              </a:rPr>
              <a:t>He used 24 kg of sand and 5 kg of cement.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Tuesday Bill will make the same type of mortar mix. He will use 36 kg of sand. </a:t>
            </a:r>
          </a:p>
        </p:txBody>
      </p:sp>
      <p:sp>
        <p:nvSpPr>
          <p:cNvPr id="5" name="Rectangle 4">
            <a:extLst>
              <a:ext uri="{FF2B5EF4-FFF2-40B4-BE49-F238E27FC236}">
                <a16:creationId xmlns:a16="http://schemas.microsoft.com/office/drawing/2014/main" id="{DD30679D-ADE7-B66A-7564-668F80E7DF78}"/>
              </a:ext>
            </a:extLst>
          </p:cNvPr>
          <p:cNvSpPr/>
          <p:nvPr/>
        </p:nvSpPr>
        <p:spPr>
          <a:xfrm>
            <a:off x="1064847" y="3588942"/>
            <a:ext cx="6265608"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How much cement does he need to make the same type of mortar mix? </a:t>
            </a:r>
          </a:p>
        </p:txBody>
      </p:sp>
    </p:spTree>
    <p:extLst>
      <p:ext uri="{BB962C8B-B14F-4D97-AF65-F5344CB8AC3E}">
        <p14:creationId xmlns:p14="http://schemas.microsoft.com/office/powerpoint/2010/main" val="21221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Practice question (3)</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9">
            <a:extLst>
              <a:ext uri="{FF2B5EF4-FFF2-40B4-BE49-F238E27FC236}">
                <a16:creationId xmlns:a16="http://schemas.microsoft.com/office/drawing/2014/main" id="{C32BA0B6-5A38-F88C-6616-7D3713BBF2E3}"/>
              </a:ext>
            </a:extLst>
          </p:cNvPr>
          <p:cNvSpPr txBox="1"/>
          <p:nvPr/>
        </p:nvSpPr>
        <p:spPr>
          <a:xfrm>
            <a:off x="6898792" y="5000073"/>
            <a:ext cx="36015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47 employees</a:t>
            </a:r>
          </a:p>
        </p:txBody>
      </p:sp>
      <p:sp>
        <p:nvSpPr>
          <p:cNvPr id="11" name="Google Shape;333;p12">
            <a:extLst>
              <a:ext uri="{FF2B5EF4-FFF2-40B4-BE49-F238E27FC236}">
                <a16:creationId xmlns:a16="http://schemas.microsoft.com/office/drawing/2014/main" id="{3CB9CCCA-FFE7-88B8-ADDC-4FA93A7F8E75}"/>
              </a:ext>
            </a:extLst>
          </p:cNvPr>
          <p:cNvSpPr/>
          <p:nvPr/>
        </p:nvSpPr>
        <p:spPr>
          <a:xfrm>
            <a:off x="7361799" y="4806462"/>
            <a:ext cx="3138507"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Google Shape;336;p12" descr="Pink rectangle covering the answer">
            <a:extLst>
              <a:ext uri="{FF2B5EF4-FFF2-40B4-BE49-F238E27FC236}">
                <a16:creationId xmlns:a16="http://schemas.microsoft.com/office/drawing/2014/main" id="{28765EFE-6942-DBEC-9D5E-C62B0FDC7CF3}"/>
              </a:ext>
            </a:extLst>
          </p:cNvPr>
          <p:cNvSpPr/>
          <p:nvPr/>
        </p:nvSpPr>
        <p:spPr>
          <a:xfrm>
            <a:off x="7532555" y="4930987"/>
            <a:ext cx="2796994" cy="72294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 name="Rectangle 1">
            <a:extLst>
              <a:ext uri="{FF2B5EF4-FFF2-40B4-BE49-F238E27FC236}">
                <a16:creationId xmlns:a16="http://schemas.microsoft.com/office/drawing/2014/main" id="{690D378F-43C4-CEFD-AC9B-478DEF398980}"/>
              </a:ext>
            </a:extLst>
          </p:cNvPr>
          <p:cNvSpPr/>
          <p:nvPr/>
        </p:nvSpPr>
        <p:spPr>
          <a:xfrm>
            <a:off x="1198030" y="1794066"/>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Sasha is the manager at a factory.</a:t>
            </a:r>
          </a:p>
        </p:txBody>
      </p:sp>
      <p:sp>
        <p:nvSpPr>
          <p:cNvPr id="3" name="Rectangle 2">
            <a:extLst>
              <a:ext uri="{FF2B5EF4-FFF2-40B4-BE49-F238E27FC236}">
                <a16:creationId xmlns:a16="http://schemas.microsoft.com/office/drawing/2014/main" id="{56EF957A-03B6-2E38-BC7C-F67DFB1DCC00}"/>
              </a:ext>
            </a:extLst>
          </p:cNvPr>
          <p:cNvSpPr/>
          <p:nvPr/>
        </p:nvSpPr>
        <p:spPr>
          <a:xfrm>
            <a:off x="1198030" y="2152880"/>
            <a:ext cx="881426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Last weekend 15 employees assembled 390 identical wardrobes.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Sasha wants 1200 of these wardrobes to be assembled next weekend. </a:t>
            </a:r>
          </a:p>
        </p:txBody>
      </p:sp>
      <p:sp>
        <p:nvSpPr>
          <p:cNvPr id="4" name="Rectangle 3">
            <a:extLst>
              <a:ext uri="{FF2B5EF4-FFF2-40B4-BE49-F238E27FC236}">
                <a16:creationId xmlns:a16="http://schemas.microsoft.com/office/drawing/2014/main" id="{68E27CA7-FDFC-E5EA-3AFF-C988E8B6C13B}"/>
              </a:ext>
            </a:extLst>
          </p:cNvPr>
          <p:cNvSpPr/>
          <p:nvPr/>
        </p:nvSpPr>
        <p:spPr>
          <a:xfrm>
            <a:off x="1217230" y="3256546"/>
            <a:ext cx="83058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How many employees does Sasha need next weekend?</a:t>
            </a:r>
          </a:p>
          <a:p>
            <a:r>
              <a:rPr lang="en-US" dirty="0">
                <a:latin typeface="Arial" panose="020B0604020202020204" pitchFamily="34" charset="0"/>
                <a:cs typeface="Arial" panose="020B0604020202020204" pitchFamily="34" charset="0"/>
              </a:rPr>
              <a:t>You </a:t>
            </a:r>
            <a:r>
              <a:rPr lang="en-US" b="1"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show your working. </a:t>
            </a:r>
          </a:p>
        </p:txBody>
      </p:sp>
      <p:sp>
        <p:nvSpPr>
          <p:cNvPr id="6" name="Slide Number Placeholder 5">
            <a:extLst>
              <a:ext uri="{FF2B5EF4-FFF2-40B4-BE49-F238E27FC236}">
                <a16:creationId xmlns:a16="http://schemas.microsoft.com/office/drawing/2014/main" id="{ABC01707-04A4-0204-1B08-989DB1985A39}"/>
              </a:ext>
            </a:extLst>
          </p:cNvPr>
          <p:cNvSpPr>
            <a:spLocks noGrp="1"/>
          </p:cNvSpPr>
          <p:nvPr>
            <p:ph type="sldNum" sz="quarter" idx="12"/>
          </p:nvPr>
        </p:nvSpPr>
        <p:spPr/>
        <p:txBody>
          <a:bodyPr/>
          <a:lstStyle/>
          <a:p>
            <a:fld id="{892959B6-490E-A144-8C7C-88267F972F69}" type="slidenum">
              <a:rPr lang="en-US" smtClean="0"/>
              <a:t>25</a:t>
            </a:fld>
            <a:endParaRPr lang="en-US"/>
          </a:p>
        </p:txBody>
      </p:sp>
    </p:spTree>
    <p:extLst>
      <p:ext uri="{BB962C8B-B14F-4D97-AF65-F5344CB8AC3E}">
        <p14:creationId xmlns:p14="http://schemas.microsoft.com/office/powerpoint/2010/main" val="262998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Practice question (4)</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4954E8EE-0F68-5213-A97D-51FDA8BCA52F}"/>
              </a:ext>
            </a:extLst>
          </p:cNvPr>
          <p:cNvSpPr txBox="1"/>
          <p:nvPr/>
        </p:nvSpPr>
        <p:spPr>
          <a:xfrm>
            <a:off x="7041346" y="5017869"/>
            <a:ext cx="31385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3861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 Luke is </a:t>
            </a:r>
            <a:r>
              <a:rPr lang="en-US" sz="2400" dirty="0">
                <a:solidFill>
                  <a:prstClr val="black"/>
                </a:solidFill>
                <a:latin typeface="Calibri"/>
              </a:rPr>
              <a:t>not correct</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Google Shape;333;p12">
            <a:extLst>
              <a:ext uri="{FF2B5EF4-FFF2-40B4-BE49-F238E27FC236}">
                <a16:creationId xmlns:a16="http://schemas.microsoft.com/office/drawing/2014/main" id="{B5B0A822-5D6D-1268-1072-8358CC827FA5}"/>
              </a:ext>
            </a:extLst>
          </p:cNvPr>
          <p:cNvSpPr/>
          <p:nvPr/>
        </p:nvSpPr>
        <p:spPr>
          <a:xfrm>
            <a:off x="6858002" y="4947022"/>
            <a:ext cx="3138507"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6" name="Google Shape;336;p12" descr="Pink rectangle covering the answer">
            <a:extLst>
              <a:ext uri="{FF2B5EF4-FFF2-40B4-BE49-F238E27FC236}">
                <a16:creationId xmlns:a16="http://schemas.microsoft.com/office/drawing/2014/main" id="{5AC1455C-F2D9-7259-6D9F-EF9FEBC93FD8}"/>
              </a:ext>
            </a:extLst>
          </p:cNvPr>
          <p:cNvSpPr/>
          <p:nvPr/>
        </p:nvSpPr>
        <p:spPr>
          <a:xfrm>
            <a:off x="7120090" y="5082491"/>
            <a:ext cx="2796994" cy="766375"/>
          </a:xfrm>
          <a:prstGeom prst="rect">
            <a:avLst/>
          </a:prstGeom>
          <a:solidFill>
            <a:schemeClr val="accent1"/>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800"/>
              <a:buFont typeface="Calibri"/>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8" name="Rectangle 7">
            <a:extLst>
              <a:ext uri="{FF2B5EF4-FFF2-40B4-BE49-F238E27FC236}">
                <a16:creationId xmlns:a16="http://schemas.microsoft.com/office/drawing/2014/main" id="{91578AA3-EE56-BC60-CA27-7A3F3C27F8CD}"/>
              </a:ext>
            </a:extLst>
          </p:cNvPr>
          <p:cNvSpPr/>
          <p:nvPr/>
        </p:nvSpPr>
        <p:spPr>
          <a:xfrm>
            <a:off x="944880" y="1310558"/>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Luke plays a computer game where he manages a city. </a:t>
            </a:r>
          </a:p>
        </p:txBody>
      </p:sp>
      <p:sp>
        <p:nvSpPr>
          <p:cNvPr id="9" name="Rectangle 8">
            <a:extLst>
              <a:ext uri="{FF2B5EF4-FFF2-40B4-BE49-F238E27FC236}">
                <a16:creationId xmlns:a16="http://schemas.microsoft.com/office/drawing/2014/main" id="{AB0659D1-6D45-23D6-C363-A8BE9426291C}"/>
              </a:ext>
            </a:extLst>
          </p:cNvPr>
          <p:cNvSpPr/>
          <p:nvPr/>
        </p:nvSpPr>
        <p:spPr>
          <a:xfrm>
            <a:off x="944880" y="1718125"/>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He buys two buildings. </a:t>
            </a:r>
          </a:p>
        </p:txBody>
      </p:sp>
      <p:sp>
        <p:nvSpPr>
          <p:cNvPr id="10" name="Rectangle 9">
            <a:extLst>
              <a:ext uri="{FF2B5EF4-FFF2-40B4-BE49-F238E27FC236}">
                <a16:creationId xmlns:a16="http://schemas.microsoft.com/office/drawing/2014/main" id="{EFB1679D-A29B-05FB-1FA1-D0A41F74EDA0}"/>
              </a:ext>
            </a:extLst>
          </p:cNvPr>
          <p:cNvSpPr/>
          <p:nvPr/>
        </p:nvSpPr>
        <p:spPr>
          <a:xfrm>
            <a:off x="944880" y="2216489"/>
            <a:ext cx="6096000" cy="369332"/>
          </a:xfrm>
          <a:prstGeom prst="rect">
            <a:avLst/>
          </a:prstGeom>
        </p:spPr>
        <p:txBody>
          <a:bodyPr>
            <a:spAutoFit/>
          </a:bodyPr>
          <a:lstStyle/>
          <a:p>
            <a:r>
              <a:rPr lang="en-US" dirty="0">
                <a:latin typeface="Arial" panose="020B0604020202020204" pitchFamily="34" charset="0"/>
                <a:cs typeface="Arial" panose="020B0604020202020204" pitchFamily="34" charset="0"/>
              </a:rPr>
              <a:t>Luke receives </a:t>
            </a:r>
          </a:p>
        </p:txBody>
      </p:sp>
      <p:sp>
        <p:nvSpPr>
          <p:cNvPr id="11" name="Rectangle 10">
            <a:extLst>
              <a:ext uri="{FF2B5EF4-FFF2-40B4-BE49-F238E27FC236}">
                <a16:creationId xmlns:a16="http://schemas.microsoft.com/office/drawing/2014/main" id="{E3A6592E-3B00-F650-3466-445F730A5D2B}"/>
              </a:ext>
            </a:extLst>
          </p:cNvPr>
          <p:cNvSpPr/>
          <p:nvPr/>
        </p:nvSpPr>
        <p:spPr>
          <a:xfrm>
            <a:off x="1343474" y="2629348"/>
            <a:ext cx="6096000" cy="646331"/>
          </a:xfrm>
          <a:prstGeom prst="rect">
            <a:avLst/>
          </a:prstGeom>
        </p:spPr>
        <p:txBody>
          <a:bodyPr>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135 coins every 8 hours from building 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36 coins every 15 minutes from building B. </a:t>
            </a:r>
          </a:p>
        </p:txBody>
      </p:sp>
      <p:sp>
        <p:nvSpPr>
          <p:cNvPr id="12" name="Rectangle 11">
            <a:extLst>
              <a:ext uri="{FF2B5EF4-FFF2-40B4-BE49-F238E27FC236}">
                <a16:creationId xmlns:a16="http://schemas.microsoft.com/office/drawing/2014/main" id="{ABBE11B8-F948-7D12-A623-99A54C44AFEB}"/>
              </a:ext>
            </a:extLst>
          </p:cNvPr>
          <p:cNvSpPr/>
          <p:nvPr/>
        </p:nvSpPr>
        <p:spPr>
          <a:xfrm>
            <a:off x="944880" y="3355905"/>
            <a:ext cx="8972204"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Luke thinks he receives a total of 4000 coins in 24 hours from these buildings. </a:t>
            </a:r>
          </a:p>
        </p:txBody>
      </p:sp>
      <p:sp>
        <p:nvSpPr>
          <p:cNvPr id="13" name="Rectangle 12">
            <a:extLst>
              <a:ext uri="{FF2B5EF4-FFF2-40B4-BE49-F238E27FC236}">
                <a16:creationId xmlns:a16="http://schemas.microsoft.com/office/drawing/2014/main" id="{0A474EE3-FEBC-D3C8-F724-20F1D6CC047C}"/>
              </a:ext>
            </a:extLst>
          </p:cNvPr>
          <p:cNvSpPr/>
          <p:nvPr/>
        </p:nvSpPr>
        <p:spPr>
          <a:xfrm>
            <a:off x="944880" y="3934209"/>
            <a:ext cx="714340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Is Luke correct?</a:t>
            </a:r>
          </a:p>
          <a:p>
            <a:r>
              <a:rPr lang="en-US" dirty="0">
                <a:latin typeface="Arial" panose="020B0604020202020204" pitchFamily="34" charset="0"/>
                <a:cs typeface="Arial" panose="020B0604020202020204" pitchFamily="34" charset="0"/>
              </a:rPr>
              <a:t>Show why you think this. </a:t>
            </a:r>
          </a:p>
        </p:txBody>
      </p:sp>
      <p:sp>
        <p:nvSpPr>
          <p:cNvPr id="2" name="Slide Number Placeholder 1">
            <a:extLst>
              <a:ext uri="{FF2B5EF4-FFF2-40B4-BE49-F238E27FC236}">
                <a16:creationId xmlns:a16="http://schemas.microsoft.com/office/drawing/2014/main" id="{F0171B46-E0CC-E441-9238-477A085FE5B4}"/>
              </a:ext>
            </a:extLst>
          </p:cNvPr>
          <p:cNvSpPr>
            <a:spLocks noGrp="1"/>
          </p:cNvSpPr>
          <p:nvPr>
            <p:ph type="sldNum" sz="quarter" idx="12"/>
          </p:nvPr>
        </p:nvSpPr>
        <p:spPr/>
        <p:txBody>
          <a:bodyPr/>
          <a:lstStyle/>
          <a:p>
            <a:fld id="{892959B6-490E-A144-8C7C-88267F972F69}" type="slidenum">
              <a:rPr lang="en-US" smtClean="0"/>
              <a:t>26</a:t>
            </a:fld>
            <a:endParaRPr lang="en-US"/>
          </a:p>
        </p:txBody>
      </p:sp>
    </p:spTree>
    <p:extLst>
      <p:ext uri="{BB962C8B-B14F-4D97-AF65-F5344CB8AC3E}">
        <p14:creationId xmlns:p14="http://schemas.microsoft.com/office/powerpoint/2010/main" val="16274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Practice question (3) – answers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3">
            <a:extLst>
              <a:ext uri="{FF2B5EF4-FFF2-40B4-BE49-F238E27FC236}">
                <a16:creationId xmlns:a16="http://schemas.microsoft.com/office/drawing/2014/main" id="{5490313D-E0A4-5C7E-1566-EDEB6066A07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 name="Straight Connector 2">
            <a:extLst>
              <a:ext uri="{FF2B5EF4-FFF2-40B4-BE49-F238E27FC236}">
                <a16:creationId xmlns:a16="http://schemas.microsoft.com/office/drawing/2014/main" id="{32617A74-0912-A34F-A220-2E84E86AEEA9}"/>
              </a:ext>
            </a:extLst>
          </p:cNvPr>
          <p:cNvCxnSpPr>
            <a:cxnSpLocks/>
          </p:cNvCxnSpPr>
          <p:nvPr/>
        </p:nvCxnSpPr>
        <p:spPr>
          <a:xfrm>
            <a:off x="2888697" y="2928145"/>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BCCC4A7-B655-0537-B917-2F15062FD500}"/>
              </a:ext>
            </a:extLst>
          </p:cNvPr>
          <p:cNvCxnSpPr>
            <a:cxnSpLocks/>
          </p:cNvCxnSpPr>
          <p:nvPr/>
        </p:nvCxnSpPr>
        <p:spPr>
          <a:xfrm>
            <a:off x="1655971" y="2905174"/>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CA3FCE-50C4-663C-E122-DDA2DBD03429}"/>
              </a:ext>
            </a:extLst>
          </p:cNvPr>
          <p:cNvCxnSpPr>
            <a:cxnSpLocks/>
          </p:cNvCxnSpPr>
          <p:nvPr/>
        </p:nvCxnSpPr>
        <p:spPr>
          <a:xfrm>
            <a:off x="1480274" y="2905174"/>
            <a:ext cx="8643175" cy="22971"/>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380C7D-5A73-33DC-9268-52B197E58AE1}"/>
              </a:ext>
            </a:extLst>
          </p:cNvPr>
          <p:cNvCxnSpPr>
            <a:cxnSpLocks/>
          </p:cNvCxnSpPr>
          <p:nvPr/>
        </p:nvCxnSpPr>
        <p:spPr>
          <a:xfrm>
            <a:off x="1480274" y="3636233"/>
            <a:ext cx="8643175" cy="0"/>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B473DBD-1A60-E4F3-7E1A-DDAEE8D1671B}"/>
              </a:ext>
            </a:extLst>
          </p:cNvPr>
          <p:cNvSpPr txBox="1"/>
          <p:nvPr/>
        </p:nvSpPr>
        <p:spPr>
          <a:xfrm>
            <a:off x="1480273" y="3792970"/>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3" name="TextBox 12">
            <a:extLst>
              <a:ext uri="{FF2B5EF4-FFF2-40B4-BE49-F238E27FC236}">
                <a16:creationId xmlns:a16="http://schemas.microsoft.com/office/drawing/2014/main" id="{E9FAB91B-9E79-E527-B174-51BC94BBF1C6}"/>
              </a:ext>
            </a:extLst>
          </p:cNvPr>
          <p:cNvSpPr txBox="1"/>
          <p:nvPr/>
        </p:nvSpPr>
        <p:spPr>
          <a:xfrm>
            <a:off x="1480273" y="2365753"/>
            <a:ext cx="3273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4" name="TextBox 13">
            <a:extLst>
              <a:ext uri="{FF2B5EF4-FFF2-40B4-BE49-F238E27FC236}">
                <a16:creationId xmlns:a16="http://schemas.microsoft.com/office/drawing/2014/main" id="{F059E367-41F5-93BF-68B7-1A2377204158}"/>
              </a:ext>
            </a:extLst>
          </p:cNvPr>
          <p:cNvSpPr txBox="1"/>
          <p:nvPr/>
        </p:nvSpPr>
        <p:spPr>
          <a:xfrm>
            <a:off x="2587293" y="3768834"/>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906691DA-B855-0DCD-E875-B52000FD104B}"/>
              </a:ext>
            </a:extLst>
          </p:cNvPr>
          <p:cNvSpPr txBox="1"/>
          <p:nvPr/>
        </p:nvSpPr>
        <p:spPr>
          <a:xfrm>
            <a:off x="2653636" y="2356984"/>
            <a:ext cx="6126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390</a:t>
            </a:r>
          </a:p>
        </p:txBody>
      </p:sp>
      <p:cxnSp>
        <p:nvCxnSpPr>
          <p:cNvPr id="16" name="Straight Connector 15">
            <a:extLst>
              <a:ext uri="{FF2B5EF4-FFF2-40B4-BE49-F238E27FC236}">
                <a16:creationId xmlns:a16="http://schemas.microsoft.com/office/drawing/2014/main" id="{7AA43793-14F6-793F-4A0D-021C9717535A}"/>
              </a:ext>
            </a:extLst>
          </p:cNvPr>
          <p:cNvCxnSpPr>
            <a:cxnSpLocks/>
          </p:cNvCxnSpPr>
          <p:nvPr/>
        </p:nvCxnSpPr>
        <p:spPr>
          <a:xfrm>
            <a:off x="2888636"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66647-3F13-E4C9-31C6-89A2D5223995}"/>
              </a:ext>
            </a:extLst>
          </p:cNvPr>
          <p:cNvCxnSpPr>
            <a:cxnSpLocks/>
          </p:cNvCxnSpPr>
          <p:nvPr/>
        </p:nvCxnSpPr>
        <p:spPr>
          <a:xfrm>
            <a:off x="1655971" y="2738845"/>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BE7746-B122-DFC5-06CB-8070C33A8410}"/>
              </a:ext>
            </a:extLst>
          </p:cNvPr>
          <p:cNvCxnSpPr>
            <a:cxnSpLocks/>
          </p:cNvCxnSpPr>
          <p:nvPr/>
        </p:nvCxnSpPr>
        <p:spPr>
          <a:xfrm>
            <a:off x="1655971"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1BAFD3A-1E91-B8A5-AB8B-14B7FD0DA1C3}"/>
              </a:ext>
            </a:extLst>
          </p:cNvPr>
          <p:cNvCxnSpPr>
            <a:cxnSpLocks/>
          </p:cNvCxnSpPr>
          <p:nvPr/>
        </p:nvCxnSpPr>
        <p:spPr>
          <a:xfrm>
            <a:off x="2888636" y="3446934"/>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FA18DFA-2776-225D-CB8B-6AF61D6122E5}"/>
              </a:ext>
            </a:extLst>
          </p:cNvPr>
          <p:cNvCxnSpPr>
            <a:cxnSpLocks/>
          </p:cNvCxnSpPr>
          <p:nvPr/>
        </p:nvCxnSpPr>
        <p:spPr>
          <a:xfrm>
            <a:off x="8159569" y="2786699"/>
            <a:ext cx="0" cy="3326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EB8B08-1C27-ADA1-1C17-B245B8090600}"/>
              </a:ext>
            </a:extLst>
          </p:cNvPr>
          <p:cNvCxnSpPr>
            <a:cxnSpLocks/>
          </p:cNvCxnSpPr>
          <p:nvPr/>
        </p:nvCxnSpPr>
        <p:spPr>
          <a:xfrm>
            <a:off x="8159630" y="2975999"/>
            <a:ext cx="0" cy="708089"/>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BED4D8-64A2-0477-63C5-A6333AF569E6}"/>
              </a:ext>
            </a:extLst>
          </p:cNvPr>
          <p:cNvCxnSpPr>
            <a:cxnSpLocks/>
          </p:cNvCxnSpPr>
          <p:nvPr/>
        </p:nvCxnSpPr>
        <p:spPr>
          <a:xfrm>
            <a:off x="8159569" y="3494788"/>
            <a:ext cx="0" cy="3326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0F151F1-9257-D2F0-8E6B-4888EDFFD7EF}"/>
              </a:ext>
            </a:extLst>
          </p:cNvPr>
          <p:cNvSpPr txBox="1"/>
          <p:nvPr/>
        </p:nvSpPr>
        <p:spPr>
          <a:xfrm>
            <a:off x="7817969" y="3848710"/>
            <a:ext cx="82586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46.15</a:t>
            </a:r>
          </a:p>
        </p:txBody>
      </p:sp>
      <p:sp>
        <p:nvSpPr>
          <p:cNvPr id="25" name="TextBox 24">
            <a:extLst>
              <a:ext uri="{FF2B5EF4-FFF2-40B4-BE49-F238E27FC236}">
                <a16:creationId xmlns:a16="http://schemas.microsoft.com/office/drawing/2014/main" id="{9B6B6E16-D885-FD7B-076E-BCAB35768A55}"/>
              </a:ext>
            </a:extLst>
          </p:cNvPr>
          <p:cNvSpPr txBox="1"/>
          <p:nvPr/>
        </p:nvSpPr>
        <p:spPr>
          <a:xfrm>
            <a:off x="10205129" y="2750890"/>
            <a:ext cx="13821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wardrobes</a:t>
            </a:r>
          </a:p>
        </p:txBody>
      </p:sp>
      <p:sp>
        <p:nvSpPr>
          <p:cNvPr id="26" name="TextBox 25">
            <a:extLst>
              <a:ext uri="{FF2B5EF4-FFF2-40B4-BE49-F238E27FC236}">
                <a16:creationId xmlns:a16="http://schemas.microsoft.com/office/drawing/2014/main" id="{0517C0A5-A54B-FC8E-3E99-CC83D836A3EB}"/>
              </a:ext>
            </a:extLst>
          </p:cNvPr>
          <p:cNvSpPr txBox="1"/>
          <p:nvPr/>
        </p:nvSpPr>
        <p:spPr>
          <a:xfrm>
            <a:off x="10196615" y="3476966"/>
            <a:ext cx="142539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employees</a:t>
            </a:r>
          </a:p>
        </p:txBody>
      </p:sp>
      <p:sp>
        <p:nvSpPr>
          <p:cNvPr id="27" name="TextBox 26">
            <a:extLst>
              <a:ext uri="{FF2B5EF4-FFF2-40B4-BE49-F238E27FC236}">
                <a16:creationId xmlns:a16="http://schemas.microsoft.com/office/drawing/2014/main" id="{8E18063E-C590-7C20-9A35-A6CBAAAC1ECD}"/>
              </a:ext>
            </a:extLst>
          </p:cNvPr>
          <p:cNvSpPr txBox="1"/>
          <p:nvPr/>
        </p:nvSpPr>
        <p:spPr>
          <a:xfrm>
            <a:off x="2717860" y="3837597"/>
            <a:ext cx="4700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28" name="TextBox 27">
            <a:extLst>
              <a:ext uri="{FF2B5EF4-FFF2-40B4-BE49-F238E27FC236}">
                <a16:creationId xmlns:a16="http://schemas.microsoft.com/office/drawing/2014/main" id="{3065A448-68C9-B4CD-D72F-A8955AA695C6}"/>
              </a:ext>
            </a:extLst>
          </p:cNvPr>
          <p:cNvSpPr txBox="1"/>
          <p:nvPr/>
        </p:nvSpPr>
        <p:spPr>
          <a:xfrm>
            <a:off x="4009921" y="3768834"/>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66E951CF-4884-C353-8771-07CDB4789BDD}"/>
              </a:ext>
            </a:extLst>
          </p:cNvPr>
          <p:cNvSpPr txBox="1"/>
          <p:nvPr/>
        </p:nvSpPr>
        <p:spPr>
          <a:xfrm>
            <a:off x="5376450" y="3744844"/>
            <a:ext cx="18473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609801C9-A38A-CAB5-AB4B-D9A6E45A571B}"/>
              </a:ext>
            </a:extLst>
          </p:cNvPr>
          <p:cNvSpPr txBox="1"/>
          <p:nvPr/>
        </p:nvSpPr>
        <p:spPr>
          <a:xfrm>
            <a:off x="7853235" y="2327352"/>
            <a:ext cx="7553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1200</a:t>
            </a:r>
          </a:p>
        </p:txBody>
      </p:sp>
      <p:grpSp>
        <p:nvGrpSpPr>
          <p:cNvPr id="31" name="Group 30">
            <a:extLst>
              <a:ext uri="{FF2B5EF4-FFF2-40B4-BE49-F238E27FC236}">
                <a16:creationId xmlns:a16="http://schemas.microsoft.com/office/drawing/2014/main" id="{C9841388-50D0-67D0-5703-4D7D13D4DC89}"/>
              </a:ext>
            </a:extLst>
          </p:cNvPr>
          <p:cNvGrpSpPr/>
          <p:nvPr/>
        </p:nvGrpSpPr>
        <p:grpSpPr>
          <a:xfrm>
            <a:off x="1737652" y="2599942"/>
            <a:ext cx="1509652" cy="1416968"/>
            <a:chOff x="2888578" y="2584006"/>
            <a:chExt cx="1509652" cy="1416968"/>
          </a:xfrm>
        </p:grpSpPr>
        <p:sp>
          <p:nvSpPr>
            <p:cNvPr id="416" name="Arc 415">
              <a:extLst>
                <a:ext uri="{FF2B5EF4-FFF2-40B4-BE49-F238E27FC236}">
                  <a16:creationId xmlns:a16="http://schemas.microsoft.com/office/drawing/2014/main" id="{BE7125A6-A4F4-557C-D09A-9FABF44BC9BA}"/>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17" name="TextBox 416">
                  <a:extLst>
                    <a:ext uri="{FF2B5EF4-FFF2-40B4-BE49-F238E27FC236}">
                      <a16:creationId xmlns:a16="http://schemas.microsoft.com/office/drawing/2014/main" id="{71B5134A-F1ED-80C7-4056-9B1951C2F8E1}"/>
                    </a:ext>
                  </a:extLst>
                </p:cNvPr>
                <p:cNvSpPr txBox="1"/>
                <p:nvPr/>
              </p:nvSpPr>
              <p:spPr>
                <a:xfrm rot="16200000">
                  <a:off x="2663340" y="3140541"/>
                  <a:ext cx="8505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m:t>
                      </m:r>
                    </m:oMath>
                  </a14:m>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mc:Choice>
          <mc:Fallback xmlns="">
            <p:sp>
              <p:nvSpPr>
                <p:cNvPr id="32" name="TextBox 31">
                  <a:extLst>
                    <a:ext uri="{FF2B5EF4-FFF2-40B4-BE49-F238E27FC236}">
                      <a16:creationId xmlns:a16="http://schemas.microsoft.com/office/drawing/2014/main" id="{C6737009-3E7F-C003-B20D-77AC7AD1456E}"/>
                    </a:ext>
                  </a:extLst>
                </p:cNvPr>
                <p:cNvSpPr txBox="1">
                  <a:spLocks noRot="1" noChangeAspect="1" noMove="1" noResize="1" noEditPoints="1" noAdjustHandles="1" noChangeArrowheads="1" noChangeShapeType="1" noTextEdit="1"/>
                </p:cNvSpPr>
                <p:nvPr/>
              </p:nvSpPr>
              <p:spPr>
                <a:xfrm rot="16200000">
                  <a:off x="2663340" y="3140541"/>
                  <a:ext cx="850586" cy="400110"/>
                </a:xfrm>
                <a:prstGeom prst="rect">
                  <a:avLst/>
                </a:prstGeom>
                <a:blipFill>
                  <a:blip r:embed="rId4"/>
                  <a:stretch>
                    <a:fillRect l="-6061" t="-2941" r="-24242"/>
                  </a:stretch>
                </a:blipFill>
              </p:spPr>
              <p:txBody>
                <a:bodyPr/>
                <a:lstStyle/>
                <a:p>
                  <a:r>
                    <a:rPr lang="en-GB">
                      <a:noFill/>
                    </a:rPr>
                    <a:t> </a:t>
                  </a:r>
                </a:p>
              </p:txBody>
            </p:sp>
          </mc:Fallback>
        </mc:AlternateContent>
      </p:grpSp>
      <p:grpSp>
        <p:nvGrpSpPr>
          <p:cNvPr id="419" name="Group 418">
            <a:extLst>
              <a:ext uri="{FF2B5EF4-FFF2-40B4-BE49-F238E27FC236}">
                <a16:creationId xmlns:a16="http://schemas.microsoft.com/office/drawing/2014/main" id="{8A7B65E3-37F8-A833-20CF-3D552B39FD9E}"/>
              </a:ext>
            </a:extLst>
          </p:cNvPr>
          <p:cNvGrpSpPr/>
          <p:nvPr/>
        </p:nvGrpSpPr>
        <p:grpSpPr>
          <a:xfrm>
            <a:off x="6910537" y="2599943"/>
            <a:ext cx="1509652" cy="1416968"/>
            <a:chOff x="2888578" y="2584006"/>
            <a:chExt cx="1509652" cy="1416968"/>
          </a:xfrm>
        </p:grpSpPr>
        <p:sp>
          <p:nvSpPr>
            <p:cNvPr id="421" name="Arc 420">
              <a:extLst>
                <a:ext uri="{FF2B5EF4-FFF2-40B4-BE49-F238E27FC236}">
                  <a16:creationId xmlns:a16="http://schemas.microsoft.com/office/drawing/2014/main" id="{8587AD0D-73BA-F171-8901-D6C5D27980D4}"/>
                </a:ext>
              </a:extLst>
            </p:cNvPr>
            <p:cNvSpPr/>
            <p:nvPr/>
          </p:nvSpPr>
          <p:spPr>
            <a:xfrm rot="5400000" flipV="1">
              <a:off x="3125744" y="2728488"/>
              <a:ext cx="1416968" cy="1128004"/>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2" name="TextBox 421">
                  <a:extLst>
                    <a:ext uri="{FF2B5EF4-FFF2-40B4-BE49-F238E27FC236}">
                      <a16:creationId xmlns:a16="http://schemas.microsoft.com/office/drawing/2014/main" id="{A10CBF45-2454-6816-FDAA-04852A9A5991}"/>
                    </a:ext>
                  </a:extLst>
                </p:cNvPr>
                <p:cNvSpPr txBox="1"/>
                <p:nvPr/>
              </p:nvSpPr>
              <p:spPr>
                <a:xfrm rot="16200000">
                  <a:off x="2663340" y="3140541"/>
                  <a:ext cx="8505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m:t>
                      </m:r>
                      <m:r>
                        <a:rPr kumimoji="0" lang="en-GB"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Arial" panose="020B0604020202020204" pitchFamily="34" charset="0"/>
                        </a:rPr>
                        <m:t> </m:t>
                      </m:r>
                    </m:oMath>
                  </a14:m>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mc:Choice>
          <mc:Fallback xmlns="">
            <p:sp>
              <p:nvSpPr>
                <p:cNvPr id="35" name="TextBox 34">
                  <a:extLst>
                    <a:ext uri="{FF2B5EF4-FFF2-40B4-BE49-F238E27FC236}">
                      <a16:creationId xmlns:a16="http://schemas.microsoft.com/office/drawing/2014/main" id="{B82BD3E7-F02B-65C8-EA70-FF7846A53127}"/>
                    </a:ext>
                  </a:extLst>
                </p:cNvPr>
                <p:cNvSpPr txBox="1">
                  <a:spLocks noRot="1" noChangeAspect="1" noMove="1" noResize="1" noEditPoints="1" noAdjustHandles="1" noChangeArrowheads="1" noChangeShapeType="1" noTextEdit="1"/>
                </p:cNvSpPr>
                <p:nvPr/>
              </p:nvSpPr>
              <p:spPr>
                <a:xfrm rot="16200000">
                  <a:off x="2663340" y="3140541"/>
                  <a:ext cx="850586" cy="400110"/>
                </a:xfrm>
                <a:prstGeom prst="rect">
                  <a:avLst/>
                </a:prstGeom>
                <a:blipFill>
                  <a:blip r:embed="rId5"/>
                  <a:stretch>
                    <a:fillRect l="-9375" t="-2941" r="-28125"/>
                  </a:stretch>
                </a:blipFill>
              </p:spPr>
              <p:txBody>
                <a:bodyPr/>
                <a:lstStyle/>
                <a:p>
                  <a:r>
                    <a:rPr lang="en-GB">
                      <a:noFill/>
                    </a:rPr>
                    <a:t> </a:t>
                  </a:r>
                </a:p>
              </p:txBody>
            </p:sp>
          </mc:Fallback>
        </mc:AlternateContent>
      </p:grpSp>
      <p:grpSp>
        <p:nvGrpSpPr>
          <p:cNvPr id="423" name="Group 422">
            <a:extLst>
              <a:ext uri="{FF2B5EF4-FFF2-40B4-BE49-F238E27FC236}">
                <a16:creationId xmlns:a16="http://schemas.microsoft.com/office/drawing/2014/main" id="{52D0DDF1-A94C-A654-86F3-3E66BF7FFCA3}"/>
              </a:ext>
            </a:extLst>
          </p:cNvPr>
          <p:cNvGrpSpPr/>
          <p:nvPr/>
        </p:nvGrpSpPr>
        <p:grpSpPr>
          <a:xfrm>
            <a:off x="2888575" y="1789445"/>
            <a:ext cx="5189307" cy="1152119"/>
            <a:chOff x="2865653" y="1478711"/>
            <a:chExt cx="5293856" cy="1321746"/>
          </a:xfrm>
        </p:grpSpPr>
        <mc:AlternateContent xmlns:mc="http://schemas.openxmlformats.org/markup-compatibility/2006" xmlns:a14="http://schemas.microsoft.com/office/drawing/2010/main">
          <mc:Choice Requires="a14">
            <p:sp>
              <p:nvSpPr>
                <p:cNvPr id="424" name="TextBox 423">
                  <a:extLst>
                    <a:ext uri="{FF2B5EF4-FFF2-40B4-BE49-F238E27FC236}">
                      <a16:creationId xmlns:a16="http://schemas.microsoft.com/office/drawing/2014/main" id="{755BEB0E-7A8A-483E-6D11-AD572AFE1F48}"/>
                    </a:ext>
                  </a:extLst>
                </p:cNvPr>
                <p:cNvSpPr txBox="1"/>
                <p:nvPr/>
              </p:nvSpPr>
              <p:spPr>
                <a:xfrm>
                  <a:off x="4897226" y="1482717"/>
                  <a:ext cx="1140131" cy="4590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3.077</m:t>
                        </m:r>
                      </m:oMath>
                    </m:oMathPara>
                  </a14:m>
                  <a:endParaRPr kumimoji="0" lang="en-GB" sz="20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Choice>
          <mc:Fallback xmlns="">
            <p:sp>
              <p:nvSpPr>
                <p:cNvPr id="424" name="TextBox 423">
                  <a:extLst>
                    <a:ext uri="{FF2B5EF4-FFF2-40B4-BE49-F238E27FC236}">
                      <a16:creationId xmlns:a16="http://schemas.microsoft.com/office/drawing/2014/main" id="{755BEB0E-7A8A-483E-6D11-AD572AFE1F48}"/>
                    </a:ext>
                  </a:extLst>
                </p:cNvPr>
                <p:cNvSpPr txBox="1">
                  <a:spLocks noRot="1" noChangeAspect="1" noMove="1" noResize="1" noEditPoints="1" noAdjustHandles="1" noChangeArrowheads="1" noChangeShapeType="1" noTextEdit="1"/>
                </p:cNvSpPr>
                <p:nvPr/>
              </p:nvSpPr>
              <p:spPr>
                <a:xfrm>
                  <a:off x="4897226" y="1482717"/>
                  <a:ext cx="1140131" cy="459018"/>
                </a:xfrm>
                <a:prstGeom prst="rect">
                  <a:avLst/>
                </a:prstGeom>
                <a:blipFill>
                  <a:blip r:embed="rId6"/>
                  <a:stretch>
                    <a:fillRect b="-18750"/>
                  </a:stretch>
                </a:blipFill>
              </p:spPr>
              <p:txBody>
                <a:bodyPr/>
                <a:lstStyle/>
                <a:p>
                  <a:r>
                    <a:rPr lang="en-US">
                      <a:noFill/>
                    </a:rPr>
                    <a:t> </a:t>
                  </a:r>
                </a:p>
              </p:txBody>
            </p:sp>
          </mc:Fallback>
        </mc:AlternateContent>
        <p:sp>
          <p:nvSpPr>
            <p:cNvPr id="425" name="Arc 424">
              <a:extLst>
                <a:ext uri="{FF2B5EF4-FFF2-40B4-BE49-F238E27FC236}">
                  <a16:creationId xmlns:a16="http://schemas.microsoft.com/office/drawing/2014/main" id="{EB17A5E7-386E-5E81-FC93-78EB2A72E281}"/>
                </a:ext>
              </a:extLst>
            </p:cNvPr>
            <p:cNvSpPr/>
            <p:nvPr/>
          </p:nvSpPr>
          <p:spPr>
            <a:xfrm>
              <a:off x="2865653" y="1478711"/>
              <a:ext cx="5293856"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26" name="Group 425">
            <a:extLst>
              <a:ext uri="{FF2B5EF4-FFF2-40B4-BE49-F238E27FC236}">
                <a16:creationId xmlns:a16="http://schemas.microsoft.com/office/drawing/2014/main" id="{9F25971C-C035-19F9-A78B-793F55E63A28}"/>
              </a:ext>
            </a:extLst>
          </p:cNvPr>
          <p:cNvGrpSpPr/>
          <p:nvPr/>
        </p:nvGrpSpPr>
        <p:grpSpPr>
          <a:xfrm>
            <a:off x="2916523" y="3544891"/>
            <a:ext cx="5242984" cy="1321746"/>
            <a:chOff x="2888637" y="3720668"/>
            <a:chExt cx="5310621" cy="1321746"/>
          </a:xfrm>
        </p:grpSpPr>
        <mc:AlternateContent xmlns:mc="http://schemas.openxmlformats.org/markup-compatibility/2006" xmlns:a14="http://schemas.microsoft.com/office/drawing/2010/main">
          <mc:Choice Requires="a14">
            <p:sp>
              <p:nvSpPr>
                <p:cNvPr id="427" name="TextBox 426">
                  <a:extLst>
                    <a:ext uri="{FF2B5EF4-FFF2-40B4-BE49-F238E27FC236}">
                      <a16:creationId xmlns:a16="http://schemas.microsoft.com/office/drawing/2014/main" id="{E3F00A7F-20F8-1B4B-3384-ED9F4600F1C5}"/>
                    </a:ext>
                  </a:extLst>
                </p:cNvPr>
                <p:cNvSpPr txBox="1"/>
                <p:nvPr/>
              </p:nvSpPr>
              <p:spPr>
                <a:xfrm>
                  <a:off x="4877469" y="4621231"/>
                  <a:ext cx="1132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0" u="none" strike="noStrike" kern="1200" cap="none" spc="0" normalizeH="0" baseline="0" noProof="0" smtClean="0">
                            <a:ln>
                              <a:noFill/>
                            </a:ln>
                            <a:solidFill>
                              <a:srgbClr val="FF0000"/>
                            </a:solidFill>
                            <a:effectLst/>
                            <a:uLnTx/>
                            <a:uFillTx/>
                            <a:latin typeface="Cambria Math" charset="0"/>
                            <a:ea typeface="+mn-ea"/>
                            <a:cs typeface="+mn-cs"/>
                          </a:rPr>
                          <m:t>×</m:t>
                        </m:r>
                        <m:r>
                          <a:rPr kumimoji="0" lang="en-GB" sz="2000" b="0" i="0"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 3.077</m:t>
                        </m:r>
                      </m:oMath>
                    </m:oMathPara>
                  </a14:m>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7" name="TextBox 426">
                  <a:extLst>
                    <a:ext uri="{FF2B5EF4-FFF2-40B4-BE49-F238E27FC236}">
                      <a16:creationId xmlns:a16="http://schemas.microsoft.com/office/drawing/2014/main" id="{E3F00A7F-20F8-1B4B-3384-ED9F4600F1C5}"/>
                    </a:ext>
                  </a:extLst>
                </p:cNvPr>
                <p:cNvSpPr txBox="1">
                  <a:spLocks noRot="1" noChangeAspect="1" noMove="1" noResize="1" noEditPoints="1" noAdjustHandles="1" noChangeArrowheads="1" noChangeShapeType="1" noTextEdit="1"/>
                </p:cNvSpPr>
                <p:nvPr/>
              </p:nvSpPr>
              <p:spPr>
                <a:xfrm>
                  <a:off x="4877469" y="4621231"/>
                  <a:ext cx="1132032" cy="400110"/>
                </a:xfrm>
                <a:prstGeom prst="rect">
                  <a:avLst/>
                </a:prstGeom>
                <a:blipFill>
                  <a:blip r:embed="rId7"/>
                  <a:stretch>
                    <a:fillRect b="-18182"/>
                  </a:stretch>
                </a:blipFill>
              </p:spPr>
              <p:txBody>
                <a:bodyPr/>
                <a:lstStyle/>
                <a:p>
                  <a:r>
                    <a:rPr lang="en-US">
                      <a:noFill/>
                    </a:rPr>
                    <a:t> </a:t>
                  </a:r>
                </a:p>
              </p:txBody>
            </p:sp>
          </mc:Fallback>
        </mc:AlternateContent>
        <p:grpSp>
          <p:nvGrpSpPr>
            <p:cNvPr id="428" name="Group 427">
              <a:extLst>
                <a:ext uri="{FF2B5EF4-FFF2-40B4-BE49-F238E27FC236}">
                  <a16:creationId xmlns:a16="http://schemas.microsoft.com/office/drawing/2014/main" id="{EC29B2C3-24A8-4FA4-53ED-E1E9AC1DE7F5}"/>
                </a:ext>
              </a:extLst>
            </p:cNvPr>
            <p:cNvGrpSpPr/>
            <p:nvPr/>
          </p:nvGrpSpPr>
          <p:grpSpPr>
            <a:xfrm>
              <a:off x="2888637" y="3720668"/>
              <a:ext cx="5310621" cy="1321746"/>
              <a:chOff x="2888637" y="3720668"/>
              <a:chExt cx="5310621" cy="1321746"/>
            </a:xfrm>
          </p:grpSpPr>
          <p:sp>
            <p:nvSpPr>
              <p:cNvPr id="430" name="Arc 429">
                <a:extLst>
                  <a:ext uri="{FF2B5EF4-FFF2-40B4-BE49-F238E27FC236}">
                    <a16:creationId xmlns:a16="http://schemas.microsoft.com/office/drawing/2014/main" id="{DE5CD156-06D3-4D7D-B5A7-F25D38588145}"/>
                  </a:ext>
                </a:extLst>
              </p:cNvPr>
              <p:cNvSpPr/>
              <p:nvPr/>
            </p:nvSpPr>
            <p:spPr>
              <a:xfrm flipV="1">
                <a:off x="2888637" y="3720668"/>
                <a:ext cx="5242440" cy="1321746"/>
              </a:xfrm>
              <a:prstGeom prst="arc">
                <a:avLst>
                  <a:gd name="adj1" fmla="val 10853929"/>
                  <a:gd name="adj2" fmla="val 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1" name="TextBox 430">
                <a:extLst>
                  <a:ext uri="{FF2B5EF4-FFF2-40B4-BE49-F238E27FC236}">
                    <a16:creationId xmlns:a16="http://schemas.microsoft.com/office/drawing/2014/main" id="{0CEBF993-23F5-D0F7-38BE-3A99A47823CE}"/>
                  </a:ext>
                </a:extLst>
              </p:cNvPr>
              <p:cNvSpPr txBox="1"/>
              <p:nvPr/>
            </p:nvSpPr>
            <p:spPr>
              <a:xfrm>
                <a:off x="7876679" y="3873387"/>
                <a:ext cx="32257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grpSp>
      <p:sp>
        <p:nvSpPr>
          <p:cNvPr id="432" name="TextBox 431">
            <a:extLst>
              <a:ext uri="{FF2B5EF4-FFF2-40B4-BE49-F238E27FC236}">
                <a16:creationId xmlns:a16="http://schemas.microsoft.com/office/drawing/2014/main" id="{C1B871F6-1AB9-A6A3-DDAC-49CCA6DA0936}"/>
              </a:ext>
            </a:extLst>
          </p:cNvPr>
          <p:cNvSpPr txBox="1"/>
          <p:nvPr/>
        </p:nvSpPr>
        <p:spPr>
          <a:xfrm>
            <a:off x="2916523" y="5469964"/>
            <a:ext cx="58328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So 47 employees will be needed</a:t>
            </a:r>
          </a:p>
        </p:txBody>
      </p:sp>
    </p:spTree>
    <p:extLst>
      <p:ext uri="{BB962C8B-B14F-4D97-AF65-F5344CB8AC3E}">
        <p14:creationId xmlns:p14="http://schemas.microsoft.com/office/powerpoint/2010/main" val="303645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5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6"/>
                                        </p:tgtEl>
                                        <p:attrNameLst>
                                          <p:attrName>style.visibility</p:attrName>
                                        </p:attrNameLst>
                                      </p:cBhvr>
                                      <p:to>
                                        <p:strVal val="visible"/>
                                      </p:to>
                                    </p:set>
                                    <p:animEffect transition="in" filter="fade">
                                      <p:cBhvr>
                                        <p:cTn id="27" dur="500"/>
                                        <p:tgtEl>
                                          <p:spTgt spid="4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32"/>
                                        </p:tgtEl>
                                        <p:attrNameLst>
                                          <p:attrName>style.visibility</p:attrName>
                                        </p:attrNameLst>
                                      </p:cBhvr>
                                      <p:to>
                                        <p:strVal val="visible"/>
                                      </p:to>
                                    </p:set>
                                    <p:animEffect transition="in" filter="dissolve">
                                      <p:cBhvr>
                                        <p:cTn id="32" dur="5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idx="4294967295"/>
          </p:nvPr>
        </p:nvSpPr>
        <p:spPr>
          <a:xfrm>
            <a:off x="1670400" y="11160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Practice question (4) – answers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3">
            <a:extLst>
              <a:ext uri="{FF2B5EF4-FFF2-40B4-BE49-F238E27FC236}">
                <a16:creationId xmlns:a16="http://schemas.microsoft.com/office/drawing/2014/main" id="{5490313D-E0A4-5C7E-1566-EDEB6066A07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8" name="Table 7">
            <a:extLst>
              <a:ext uri="{FF2B5EF4-FFF2-40B4-BE49-F238E27FC236}">
                <a16:creationId xmlns:a16="http://schemas.microsoft.com/office/drawing/2014/main" id="{D57F52C2-D135-82A3-A8DA-B6DDF60B7FAC}"/>
              </a:ext>
            </a:extLst>
          </p:cNvPr>
          <p:cNvGraphicFramePr>
            <a:graphicFrameLocks noGrp="1"/>
          </p:cNvGraphicFramePr>
          <p:nvPr>
            <p:extLst>
              <p:ext uri="{D42A27DB-BD31-4B8C-83A1-F6EECF244321}">
                <p14:modId xmlns:p14="http://schemas.microsoft.com/office/powerpoint/2010/main" val="984157101"/>
              </p:ext>
            </p:extLst>
          </p:nvPr>
        </p:nvGraphicFramePr>
        <p:xfrm>
          <a:off x="2291324" y="2275045"/>
          <a:ext cx="6051630" cy="2307910"/>
        </p:xfrm>
        <a:graphic>
          <a:graphicData uri="http://schemas.openxmlformats.org/drawingml/2006/table">
            <a:tbl>
              <a:tblPr firstRow="1" firstCol="1" bandRow="1"/>
              <a:tblGrid>
                <a:gridCol w="2648757">
                  <a:extLst>
                    <a:ext uri="{9D8B030D-6E8A-4147-A177-3AD203B41FA5}">
                      <a16:colId xmlns:a16="http://schemas.microsoft.com/office/drawing/2014/main" val="506151735"/>
                    </a:ext>
                  </a:extLst>
                </a:gridCol>
                <a:gridCol w="1134291">
                  <a:extLst>
                    <a:ext uri="{9D8B030D-6E8A-4147-A177-3AD203B41FA5}">
                      <a16:colId xmlns:a16="http://schemas.microsoft.com/office/drawing/2014/main" val="1073348637"/>
                    </a:ext>
                  </a:extLst>
                </a:gridCol>
                <a:gridCol w="1134291">
                  <a:extLst>
                    <a:ext uri="{9D8B030D-6E8A-4147-A177-3AD203B41FA5}">
                      <a16:colId xmlns:a16="http://schemas.microsoft.com/office/drawing/2014/main" val="307384775"/>
                    </a:ext>
                  </a:extLst>
                </a:gridCol>
                <a:gridCol w="1134291">
                  <a:extLst>
                    <a:ext uri="{9D8B030D-6E8A-4147-A177-3AD203B41FA5}">
                      <a16:colId xmlns:a16="http://schemas.microsoft.com/office/drawing/2014/main" val="4087266666"/>
                    </a:ext>
                  </a:extLst>
                </a:gridCol>
              </a:tblGrid>
              <a:tr h="1153955">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Time (hours)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1153955">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No. of coins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405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3" name="TextBox 2">
            <a:extLst>
              <a:ext uri="{FF2B5EF4-FFF2-40B4-BE49-F238E27FC236}">
                <a16:creationId xmlns:a16="http://schemas.microsoft.com/office/drawing/2014/main" id="{74393267-FE60-A11F-C3AE-910E8A849E38}"/>
              </a:ext>
            </a:extLst>
          </p:cNvPr>
          <p:cNvSpPr txBox="1"/>
          <p:nvPr/>
        </p:nvSpPr>
        <p:spPr>
          <a:xfrm>
            <a:off x="1018188" y="1444447"/>
            <a:ext cx="1708929" cy="461665"/>
          </a:xfrm>
          <a:prstGeom prst="rect">
            <a:avLst/>
          </a:prstGeom>
          <a:noFill/>
        </p:spPr>
        <p:txBody>
          <a:bodyPr wrap="none" rtlCol="0">
            <a:spAutoFit/>
          </a:bodyPr>
          <a:lstStyle/>
          <a:p>
            <a:r>
              <a:rPr lang="en-GB" sz="2400" b="1" dirty="0">
                <a:latin typeface="Arial"/>
                <a:cs typeface="Arial"/>
                <a:sym typeface="Arial"/>
              </a:rPr>
              <a:t>Building A</a:t>
            </a:r>
            <a:endParaRPr lang="en-GB" sz="2400" dirty="0"/>
          </a:p>
        </p:txBody>
      </p:sp>
    </p:spTree>
    <p:extLst>
      <p:ext uri="{BB962C8B-B14F-4D97-AF65-F5344CB8AC3E}">
        <p14:creationId xmlns:p14="http://schemas.microsoft.com/office/powerpoint/2010/main" val="3236006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5"/>
          <p:cNvSpPr txBox="1">
            <a:spLocks noGrp="1"/>
          </p:cNvSpPr>
          <p:nvPr>
            <p:ph type="title" idx="4294967295"/>
          </p:nvPr>
        </p:nvSpPr>
        <p:spPr>
          <a:xfrm>
            <a:off x="1670400" y="111600"/>
            <a:ext cx="9683400"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cs typeface="Arial"/>
                <a:sym typeface="Arial"/>
              </a:rPr>
              <a:t>Practice question (4) – answers</a:t>
            </a:r>
            <a:endParaRPr lang="en-GB" dirty="0"/>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17" name="Google Shape;421;p15">
            <a:extLst>
              <a:ext uri="{FF2B5EF4-FFF2-40B4-BE49-F238E27FC236}">
                <a16:creationId xmlns:a16="http://schemas.microsoft.com/office/drawing/2014/main" id="{ACF7522C-E524-27C1-CFDC-03D30C4A471D}"/>
              </a:ext>
            </a:extLst>
          </p:cNvPr>
          <p:cNvSpPr txBox="1"/>
          <p:nvPr/>
        </p:nvSpPr>
        <p:spPr>
          <a:xfrm>
            <a:off x="-19846" y="165505"/>
            <a:ext cx="160438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Arial"/>
                <a:cs typeface="Arial"/>
                <a:sym typeface="Arial"/>
              </a:rPr>
              <a:t>DISCUSS</a:t>
            </a: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lide Number Placeholder 3">
            <a:extLst>
              <a:ext uri="{FF2B5EF4-FFF2-40B4-BE49-F238E27FC236}">
                <a16:creationId xmlns:a16="http://schemas.microsoft.com/office/drawing/2014/main" id="{5490313D-E0A4-5C7E-1566-EDEB6066A07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2959B6-490E-A144-8C7C-88267F972F69}" type="slidenum">
              <a:rPr kumimoji="0" lang="en-US" sz="1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798007D-DFC9-DCA2-016E-224D1086AFB1}"/>
              </a:ext>
            </a:extLst>
          </p:cNvPr>
          <p:cNvGraphicFramePr>
            <a:graphicFrameLocks noGrp="1"/>
          </p:cNvGraphicFramePr>
          <p:nvPr>
            <p:extLst>
              <p:ext uri="{D42A27DB-BD31-4B8C-83A1-F6EECF244321}">
                <p14:modId xmlns:p14="http://schemas.microsoft.com/office/powerpoint/2010/main" val="3824836964"/>
              </p:ext>
            </p:extLst>
          </p:nvPr>
        </p:nvGraphicFramePr>
        <p:xfrm>
          <a:off x="1623906" y="1885136"/>
          <a:ext cx="8464470" cy="1995764"/>
        </p:xfrm>
        <a:graphic>
          <a:graphicData uri="http://schemas.openxmlformats.org/drawingml/2006/table">
            <a:tbl>
              <a:tblPr firstRow="1" firstCol="1" bandRow="1"/>
              <a:tblGrid>
                <a:gridCol w="1912494">
                  <a:extLst>
                    <a:ext uri="{9D8B030D-6E8A-4147-A177-3AD203B41FA5}">
                      <a16:colId xmlns:a16="http://schemas.microsoft.com/office/drawing/2014/main" val="506151735"/>
                    </a:ext>
                  </a:extLst>
                </a:gridCol>
                <a:gridCol w="818997">
                  <a:extLst>
                    <a:ext uri="{9D8B030D-6E8A-4147-A177-3AD203B41FA5}">
                      <a16:colId xmlns:a16="http://schemas.microsoft.com/office/drawing/2014/main" val="1073348637"/>
                    </a:ext>
                  </a:extLst>
                </a:gridCol>
                <a:gridCol w="818997">
                  <a:extLst>
                    <a:ext uri="{9D8B030D-6E8A-4147-A177-3AD203B41FA5}">
                      <a16:colId xmlns:a16="http://schemas.microsoft.com/office/drawing/2014/main" val="307384775"/>
                    </a:ext>
                  </a:extLst>
                </a:gridCol>
                <a:gridCol w="818997">
                  <a:extLst>
                    <a:ext uri="{9D8B030D-6E8A-4147-A177-3AD203B41FA5}">
                      <a16:colId xmlns:a16="http://schemas.microsoft.com/office/drawing/2014/main" val="4087266666"/>
                    </a:ext>
                  </a:extLst>
                </a:gridCol>
                <a:gridCol w="818997">
                  <a:extLst>
                    <a:ext uri="{9D8B030D-6E8A-4147-A177-3AD203B41FA5}">
                      <a16:colId xmlns:a16="http://schemas.microsoft.com/office/drawing/2014/main" val="882739812"/>
                    </a:ext>
                  </a:extLst>
                </a:gridCol>
                <a:gridCol w="818997">
                  <a:extLst>
                    <a:ext uri="{9D8B030D-6E8A-4147-A177-3AD203B41FA5}">
                      <a16:colId xmlns:a16="http://schemas.microsoft.com/office/drawing/2014/main" val="400484741"/>
                    </a:ext>
                  </a:extLst>
                </a:gridCol>
                <a:gridCol w="818997">
                  <a:extLst>
                    <a:ext uri="{9D8B030D-6E8A-4147-A177-3AD203B41FA5}">
                      <a16:colId xmlns:a16="http://schemas.microsoft.com/office/drawing/2014/main" val="3355996611"/>
                    </a:ext>
                  </a:extLst>
                </a:gridCol>
                <a:gridCol w="818997">
                  <a:extLst>
                    <a:ext uri="{9D8B030D-6E8A-4147-A177-3AD203B41FA5}">
                      <a16:colId xmlns:a16="http://schemas.microsoft.com/office/drawing/2014/main" val="3440689210"/>
                    </a:ext>
                  </a:extLst>
                </a:gridCol>
                <a:gridCol w="818997">
                  <a:extLst>
                    <a:ext uri="{9D8B030D-6E8A-4147-A177-3AD203B41FA5}">
                      <a16:colId xmlns:a16="http://schemas.microsoft.com/office/drawing/2014/main" val="613558564"/>
                    </a:ext>
                  </a:extLst>
                </a:gridCol>
              </a:tblGrid>
              <a:tr h="997882">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Time (hours)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997882">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No. of coins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576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1152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2304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3456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4" name="TextBox 3">
            <a:extLst>
              <a:ext uri="{FF2B5EF4-FFF2-40B4-BE49-F238E27FC236}">
                <a16:creationId xmlns:a16="http://schemas.microsoft.com/office/drawing/2014/main" id="{2CC59CDD-9072-D138-ACAC-E88A3B17A083}"/>
              </a:ext>
            </a:extLst>
          </p:cNvPr>
          <p:cNvSpPr txBox="1"/>
          <p:nvPr/>
        </p:nvSpPr>
        <p:spPr>
          <a:xfrm>
            <a:off x="1584543" y="4746949"/>
            <a:ext cx="9432371"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Building A + Building B = 405 + 3456</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 3861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 Luke was </a:t>
            </a:r>
            <a:r>
              <a:rPr lang="en-GB" sz="2800" dirty="0">
                <a:solidFill>
                  <a:prstClr val="black"/>
                </a:solidFill>
                <a:latin typeface="Arial" panose="020B0604020202020204" pitchFamily="34" charset="0"/>
                <a:cs typeface="Arial" panose="020B0604020202020204" pitchFamily="34" charset="0"/>
              </a:rPr>
              <a:t>not correct</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as he has less than 4000 coins.</a:t>
            </a:r>
          </a:p>
        </p:txBody>
      </p:sp>
      <p:grpSp>
        <p:nvGrpSpPr>
          <p:cNvPr id="5" name="Group 4">
            <a:extLst>
              <a:ext uri="{FF2B5EF4-FFF2-40B4-BE49-F238E27FC236}">
                <a16:creationId xmlns:a16="http://schemas.microsoft.com/office/drawing/2014/main" id="{5B04794F-F90B-AE54-1A81-F80270EFB972}"/>
              </a:ext>
            </a:extLst>
          </p:cNvPr>
          <p:cNvGrpSpPr/>
          <p:nvPr/>
        </p:nvGrpSpPr>
        <p:grpSpPr>
          <a:xfrm>
            <a:off x="5580448" y="1339505"/>
            <a:ext cx="4268091" cy="455026"/>
            <a:chOff x="5580448" y="1339505"/>
            <a:chExt cx="4268091" cy="455026"/>
          </a:xfrm>
        </p:grpSpPr>
        <p:sp>
          <p:nvSpPr>
            <p:cNvPr id="6" name="Arrow: Curved Left 12">
              <a:extLst>
                <a:ext uri="{FF2B5EF4-FFF2-40B4-BE49-F238E27FC236}">
                  <a16:creationId xmlns:a16="http://schemas.microsoft.com/office/drawing/2014/main" id="{BADE211B-552C-C4B0-0263-74DAB482F2C4}"/>
                </a:ext>
              </a:extLst>
            </p:cNvPr>
            <p:cNvSpPr/>
            <p:nvPr/>
          </p:nvSpPr>
          <p:spPr>
            <a:xfrm rot="16200000">
              <a:off x="7486981" y="-567027"/>
              <a:ext cx="455025" cy="426809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E508F0-C06C-674C-65C2-F3F542712E29}"/>
                    </a:ext>
                  </a:extLst>
                </p:cNvPr>
                <p:cNvSpPr txBox="1"/>
                <p:nvPr/>
              </p:nvSpPr>
              <p:spPr>
                <a:xfrm>
                  <a:off x="7120328" y="1339505"/>
                  <a:ext cx="10043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24</m:t>
                        </m:r>
                      </m:oMath>
                    </m:oMathPara>
                  </a14:m>
                  <a:endParaRPr kumimoji="0" lang="en-GB" sz="1800" b="0"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7" name="TextBox 6">
                  <a:extLst>
                    <a:ext uri="{FF2B5EF4-FFF2-40B4-BE49-F238E27FC236}">
                      <a16:creationId xmlns:a16="http://schemas.microsoft.com/office/drawing/2014/main" id="{00E508F0-C06C-674C-65C2-F3F542712E29}"/>
                    </a:ext>
                  </a:extLst>
                </p:cNvPr>
                <p:cNvSpPr txBox="1">
                  <a:spLocks noRot="1" noChangeAspect="1" noMove="1" noResize="1" noEditPoints="1" noAdjustHandles="1" noChangeArrowheads="1" noChangeShapeType="1" noTextEdit="1"/>
                </p:cNvSpPr>
                <p:nvPr/>
              </p:nvSpPr>
              <p:spPr>
                <a:xfrm>
                  <a:off x="7120328" y="1339505"/>
                  <a:ext cx="1004341" cy="369332"/>
                </a:xfrm>
                <a:prstGeom prst="rect">
                  <a:avLst/>
                </a:prstGeom>
                <a:blipFill>
                  <a:blip r:embed="rId4"/>
                  <a:stretch>
                    <a:fillRect b="-16667"/>
                  </a:stretch>
                </a:blipFill>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044C7DE4-5B14-3879-6411-B2D45A278354}"/>
              </a:ext>
            </a:extLst>
          </p:cNvPr>
          <p:cNvGrpSpPr/>
          <p:nvPr/>
        </p:nvGrpSpPr>
        <p:grpSpPr>
          <a:xfrm>
            <a:off x="5580447" y="3951418"/>
            <a:ext cx="4268091" cy="502812"/>
            <a:chOff x="5580447" y="3951418"/>
            <a:chExt cx="4268091" cy="502812"/>
          </a:xfrm>
        </p:grpSpPr>
        <p:sp>
          <p:nvSpPr>
            <p:cNvPr id="10" name="Arrow: Curved Left 12">
              <a:extLst>
                <a:ext uri="{FF2B5EF4-FFF2-40B4-BE49-F238E27FC236}">
                  <a16:creationId xmlns:a16="http://schemas.microsoft.com/office/drawing/2014/main" id="{1B90D3C8-8177-3DB6-B28D-F1F39E6AE60E}"/>
                </a:ext>
              </a:extLst>
            </p:cNvPr>
            <p:cNvSpPr/>
            <p:nvPr/>
          </p:nvSpPr>
          <p:spPr>
            <a:xfrm rot="5400000" flipV="1">
              <a:off x="7486980" y="2044885"/>
              <a:ext cx="455025" cy="4268091"/>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067DD4-B1A6-C074-F80B-6984492383E4}"/>
                    </a:ext>
                  </a:extLst>
                </p:cNvPr>
                <p:cNvSpPr txBox="1"/>
                <p:nvPr/>
              </p:nvSpPr>
              <p:spPr>
                <a:xfrm>
                  <a:off x="7120327" y="4084898"/>
                  <a:ext cx="10043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24</m:t>
                        </m:r>
                      </m:oMath>
                    </m:oMathPara>
                  </a14:m>
                  <a:endParaRPr kumimoji="0" lang="en-GB" sz="1800" b="0"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11" name="TextBox 10">
                  <a:extLst>
                    <a:ext uri="{FF2B5EF4-FFF2-40B4-BE49-F238E27FC236}">
                      <a16:creationId xmlns:a16="http://schemas.microsoft.com/office/drawing/2014/main" id="{A3067DD4-B1A6-C074-F80B-6984492383E4}"/>
                    </a:ext>
                  </a:extLst>
                </p:cNvPr>
                <p:cNvSpPr txBox="1">
                  <a:spLocks noRot="1" noChangeAspect="1" noMove="1" noResize="1" noEditPoints="1" noAdjustHandles="1" noChangeArrowheads="1" noChangeShapeType="1" noTextEdit="1"/>
                </p:cNvSpPr>
                <p:nvPr/>
              </p:nvSpPr>
              <p:spPr>
                <a:xfrm>
                  <a:off x="7120327" y="4084898"/>
                  <a:ext cx="1004341" cy="369332"/>
                </a:xfrm>
                <a:prstGeom prst="rect">
                  <a:avLst/>
                </a:prstGeom>
                <a:blipFill>
                  <a:blip r:embed="rId4"/>
                  <a:stretch>
                    <a:fillRect b="-16667"/>
                  </a:stretch>
                </a:blipFill>
              </p:spPr>
              <p:txBody>
                <a:bodyPr/>
                <a:lstStyle/>
                <a:p>
                  <a:r>
                    <a:rPr lang="en-US">
                      <a:noFill/>
                    </a:rPr>
                    <a:t> </a:t>
                  </a:r>
                </a:p>
              </p:txBody>
            </p:sp>
          </mc:Fallback>
        </mc:AlternateContent>
      </p:grpSp>
      <p:grpSp>
        <p:nvGrpSpPr>
          <p:cNvPr id="12" name="Group 11">
            <a:extLst>
              <a:ext uri="{FF2B5EF4-FFF2-40B4-BE49-F238E27FC236}">
                <a16:creationId xmlns:a16="http://schemas.microsoft.com/office/drawing/2014/main" id="{ED6AAD82-E144-A724-909C-E3D934D95F2C}"/>
              </a:ext>
            </a:extLst>
          </p:cNvPr>
          <p:cNvGrpSpPr/>
          <p:nvPr/>
        </p:nvGrpSpPr>
        <p:grpSpPr>
          <a:xfrm>
            <a:off x="5856141" y="2412635"/>
            <a:ext cx="897642" cy="1066654"/>
            <a:chOff x="4819123" y="3295300"/>
            <a:chExt cx="897642" cy="1254928"/>
          </a:xfrm>
        </p:grpSpPr>
        <p:sp>
          <p:nvSpPr>
            <p:cNvPr id="13" name="Arrow: Curved Left 22">
              <a:extLst>
                <a:ext uri="{FF2B5EF4-FFF2-40B4-BE49-F238E27FC236}">
                  <a16:creationId xmlns:a16="http://schemas.microsoft.com/office/drawing/2014/main" id="{F14B12D3-A71F-8A67-A4D8-1AE68D732C04}"/>
                </a:ext>
              </a:extLst>
            </p:cNvPr>
            <p:cNvSpPr/>
            <p:nvPr/>
          </p:nvSpPr>
          <p:spPr>
            <a:xfrm>
              <a:off x="4819123" y="3295300"/>
              <a:ext cx="275391" cy="1254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98A5CE0-C450-8577-181E-9845E47D5263}"/>
                    </a:ext>
                  </a:extLst>
                </p:cNvPr>
                <p:cNvSpPr txBox="1"/>
                <p:nvPr/>
              </p:nvSpPr>
              <p:spPr>
                <a:xfrm>
                  <a:off x="5094514" y="3553432"/>
                  <a:ext cx="622251" cy="4345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144</m:t>
                        </m:r>
                      </m:oMath>
                    </m:oMathPara>
                  </a14:m>
                  <a:endParaRPr kumimoji="0" lang="en-GB" sz="1800" b="0"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14" name="TextBox 13">
                  <a:extLst>
                    <a:ext uri="{FF2B5EF4-FFF2-40B4-BE49-F238E27FC236}">
                      <a16:creationId xmlns:a16="http://schemas.microsoft.com/office/drawing/2014/main" id="{298A5CE0-C450-8577-181E-9845E47D5263}"/>
                    </a:ext>
                  </a:extLst>
                </p:cNvPr>
                <p:cNvSpPr txBox="1">
                  <a:spLocks noRot="1" noChangeAspect="1" noMove="1" noResize="1" noEditPoints="1" noAdjustHandles="1" noChangeArrowheads="1" noChangeShapeType="1" noTextEdit="1"/>
                </p:cNvSpPr>
                <p:nvPr/>
              </p:nvSpPr>
              <p:spPr>
                <a:xfrm>
                  <a:off x="5094514" y="3553432"/>
                  <a:ext cx="622251" cy="434522"/>
                </a:xfrm>
                <a:prstGeom prst="rect">
                  <a:avLst/>
                </a:prstGeom>
                <a:blipFill>
                  <a:blip r:embed="rId5"/>
                  <a:stretch>
                    <a:fillRect r="-22000" b="-1333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AACA4654-ABF7-639E-2CC8-E486A8A1EBEC}"/>
              </a:ext>
            </a:extLst>
          </p:cNvPr>
          <p:cNvGrpSpPr/>
          <p:nvPr/>
        </p:nvGrpSpPr>
        <p:grpSpPr>
          <a:xfrm>
            <a:off x="10119273" y="2405871"/>
            <a:ext cx="897642" cy="1066654"/>
            <a:chOff x="4819123" y="3295300"/>
            <a:chExt cx="897642" cy="1254928"/>
          </a:xfrm>
        </p:grpSpPr>
        <p:sp>
          <p:nvSpPr>
            <p:cNvPr id="16" name="Arrow: Curved Left 22">
              <a:extLst>
                <a:ext uri="{FF2B5EF4-FFF2-40B4-BE49-F238E27FC236}">
                  <a16:creationId xmlns:a16="http://schemas.microsoft.com/office/drawing/2014/main" id="{B25995B3-3377-9CB1-4424-24D1FAB2228B}"/>
                </a:ext>
              </a:extLst>
            </p:cNvPr>
            <p:cNvSpPr/>
            <p:nvPr/>
          </p:nvSpPr>
          <p:spPr>
            <a:xfrm>
              <a:off x="4819123" y="3295300"/>
              <a:ext cx="275391" cy="1254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64BE709-D1F7-56B4-367C-22B3E56E8D4B}"/>
                    </a:ext>
                  </a:extLst>
                </p:cNvPr>
                <p:cNvSpPr txBox="1"/>
                <p:nvPr/>
              </p:nvSpPr>
              <p:spPr>
                <a:xfrm>
                  <a:off x="5094514" y="3553432"/>
                  <a:ext cx="622251" cy="4345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18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 144</m:t>
                        </m:r>
                      </m:oMath>
                    </m:oMathPara>
                  </a14:m>
                  <a:endParaRPr kumimoji="0" lang="en-GB" sz="1800" b="0" i="0" u="none" strike="noStrike" kern="1200" cap="none" spc="0" normalizeH="0" baseline="0" noProof="0" dirty="0">
                    <a:ln>
                      <a:noFill/>
                    </a:ln>
                    <a:solidFill>
                      <a:srgbClr val="FF0000"/>
                    </a:solidFill>
                    <a:effectLst/>
                    <a:uLnTx/>
                    <a:uFillTx/>
                    <a:latin typeface="Calibri"/>
                    <a:ea typeface="+mn-ea"/>
                    <a:cs typeface="+mn-cs"/>
                  </a:endParaRPr>
                </a:p>
              </p:txBody>
            </p:sp>
          </mc:Choice>
          <mc:Fallback xmlns="">
            <p:sp>
              <p:nvSpPr>
                <p:cNvPr id="18" name="TextBox 17">
                  <a:extLst>
                    <a:ext uri="{FF2B5EF4-FFF2-40B4-BE49-F238E27FC236}">
                      <a16:creationId xmlns:a16="http://schemas.microsoft.com/office/drawing/2014/main" id="{F64BE709-D1F7-56B4-367C-22B3E56E8D4B}"/>
                    </a:ext>
                  </a:extLst>
                </p:cNvPr>
                <p:cNvSpPr txBox="1">
                  <a:spLocks noRot="1" noChangeAspect="1" noMove="1" noResize="1" noEditPoints="1" noAdjustHandles="1" noChangeArrowheads="1" noChangeShapeType="1" noTextEdit="1"/>
                </p:cNvSpPr>
                <p:nvPr/>
              </p:nvSpPr>
              <p:spPr>
                <a:xfrm>
                  <a:off x="5094514" y="3553432"/>
                  <a:ext cx="622251" cy="434522"/>
                </a:xfrm>
                <a:prstGeom prst="rect">
                  <a:avLst/>
                </a:prstGeom>
                <a:blipFill>
                  <a:blip r:embed="rId6"/>
                  <a:stretch>
                    <a:fillRect r="-22000" b="-16667"/>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52A05C80-9461-990E-99CA-B44F184A0EC2}"/>
              </a:ext>
            </a:extLst>
          </p:cNvPr>
          <p:cNvSpPr txBox="1"/>
          <p:nvPr/>
        </p:nvSpPr>
        <p:spPr>
          <a:xfrm>
            <a:off x="1018188" y="1218205"/>
            <a:ext cx="1720343" cy="461665"/>
          </a:xfrm>
          <a:prstGeom prst="rect">
            <a:avLst/>
          </a:prstGeom>
          <a:noFill/>
        </p:spPr>
        <p:txBody>
          <a:bodyPr wrap="none" rtlCol="0">
            <a:spAutoFit/>
          </a:bodyPr>
          <a:lstStyle/>
          <a:p>
            <a:r>
              <a:rPr lang="en-GB" sz="2400" b="1" dirty="0">
                <a:latin typeface="Arial"/>
                <a:cs typeface="Arial"/>
                <a:sym typeface="Arial"/>
              </a:rPr>
              <a:t>Building B</a:t>
            </a:r>
            <a:endParaRPr lang="en-GB" sz="2400" dirty="0"/>
          </a:p>
        </p:txBody>
      </p:sp>
    </p:spTree>
    <p:extLst>
      <p:ext uri="{BB962C8B-B14F-4D97-AF65-F5344CB8AC3E}">
        <p14:creationId xmlns:p14="http://schemas.microsoft.com/office/powerpoint/2010/main" val="10125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3</a:t>
            </a:fld>
            <a:endParaRPr lang="en-US" dirty="0"/>
          </a:p>
        </p:txBody>
      </p:sp>
      <p:pic>
        <p:nvPicPr>
          <p:cNvPr id="2" name="Picture 1" descr="A line graph the x-axis is labelled number of people, on the y-axis is labelled with a cocoa powder (grams). The first meets the plotted line at approximately x = 1, y = 5. The second meets the plotted line at x = 2, y = 10.  The third is x=3 and 7= 15. The fourth is x-= 7 y= 35.  The final point is x= 10 and y = 50">
            <a:extLst>
              <a:ext uri="{FF2B5EF4-FFF2-40B4-BE49-F238E27FC236}">
                <a16:creationId xmlns:a16="http://schemas.microsoft.com/office/drawing/2014/main" id="{17DFBE0E-3A8D-54C1-87FC-1345BC021A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007" y="1930389"/>
            <a:ext cx="3793524" cy="3603115"/>
          </a:xfrm>
          <a:prstGeom prst="rect">
            <a:avLst/>
          </a:prstGeom>
          <a:noFill/>
        </p:spPr>
      </p:pic>
      <p:sp>
        <p:nvSpPr>
          <p:cNvPr id="6" name="TextBox 5">
            <a:extLst>
              <a:ext uri="{FF2B5EF4-FFF2-40B4-BE49-F238E27FC236}">
                <a16:creationId xmlns:a16="http://schemas.microsoft.com/office/drawing/2014/main" id="{1EA72910-895C-4B5D-7C98-667895D4EA9F}"/>
              </a:ext>
            </a:extLst>
          </p:cNvPr>
          <p:cNvSpPr txBox="1"/>
          <p:nvPr/>
        </p:nvSpPr>
        <p:spPr>
          <a:xfrm>
            <a:off x="2882214" y="5533504"/>
            <a:ext cx="2443548" cy="392159"/>
          </a:xfrm>
          <a:prstGeom prst="rect">
            <a:avLst/>
          </a:prstGeom>
          <a:noFill/>
        </p:spPr>
        <p:txBody>
          <a:bodyPr wrap="square">
            <a:spAutoFit/>
          </a:bodyPr>
          <a:lstStyle/>
          <a:p>
            <a:pPr algn="ctr">
              <a:lnSpc>
                <a:spcPct val="115000"/>
              </a:lnSpc>
              <a:spcBef>
                <a:spcPts val="400"/>
              </a:spcBef>
              <a:spcAft>
                <a:spcPts val="400"/>
              </a:spcAft>
            </a:pPr>
            <a:r>
              <a:rPr lang="en-GB" sz="1800" b="1" dirty="0">
                <a:solidFill>
                  <a:srgbClr val="404040"/>
                </a:solidFill>
                <a:effectLst/>
                <a:latin typeface="Calibri" panose="020F0502020204030204" pitchFamily="34" charset="0"/>
                <a:ea typeface="Calibri" panose="020F0502020204030204" pitchFamily="34" charset="0"/>
              </a:rPr>
              <a:t>Number of people</a:t>
            </a:r>
            <a:endParaRPr lang="en-GB" sz="1200" dirty="0">
              <a:solidFill>
                <a:srgbClr val="404040"/>
              </a:solidFill>
              <a:effectLst/>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78BB343B-146A-8404-E4C9-CB19422BC73D}"/>
              </a:ext>
            </a:extLst>
          </p:cNvPr>
          <p:cNvSpPr txBox="1"/>
          <p:nvPr/>
        </p:nvSpPr>
        <p:spPr>
          <a:xfrm>
            <a:off x="3661" y="3112218"/>
            <a:ext cx="2443548" cy="813300"/>
          </a:xfrm>
          <a:prstGeom prst="rect">
            <a:avLst/>
          </a:prstGeom>
          <a:noFill/>
        </p:spPr>
        <p:txBody>
          <a:bodyPr wrap="square">
            <a:spAutoFit/>
          </a:bodyPr>
          <a:lstStyle/>
          <a:p>
            <a:pPr algn="ctr">
              <a:lnSpc>
                <a:spcPct val="115000"/>
              </a:lnSpc>
              <a:spcBef>
                <a:spcPts val="400"/>
              </a:spcBef>
              <a:spcAft>
                <a:spcPts val="40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Cocoa powder</a:t>
            </a:r>
          </a:p>
          <a:p>
            <a:pPr algn="ctr">
              <a:lnSpc>
                <a:spcPct val="115000"/>
              </a:lnSpc>
              <a:spcBef>
                <a:spcPts val="400"/>
              </a:spcBef>
              <a:spcAft>
                <a:spcPts val="400"/>
              </a:spcAft>
            </a:pPr>
            <a:r>
              <a:rPr lang="en-GB" b="1" dirty="0">
                <a:solidFill>
                  <a:srgbClr val="FF0000"/>
                </a:solidFill>
                <a:latin typeface="Arial" panose="020B0604020202020204" pitchFamily="34" charset="0"/>
                <a:ea typeface="Calibri" panose="020F0502020204030204" pitchFamily="34" charset="0"/>
                <a:cs typeface="Arial" panose="020B0604020202020204" pitchFamily="34" charset="0"/>
              </a:rPr>
              <a:t>(grams)</a:t>
            </a:r>
            <a:endParaRPr lang="en-GB" sz="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7BB471B-0873-1867-847A-A54929BDDCA2}"/>
              </a:ext>
            </a:extLst>
          </p:cNvPr>
          <p:cNvSpPr txBox="1"/>
          <p:nvPr/>
        </p:nvSpPr>
        <p:spPr>
          <a:xfrm>
            <a:off x="1046099" y="1134625"/>
            <a:ext cx="6988512" cy="830997"/>
          </a:xfrm>
          <a:prstGeom prst="rect">
            <a:avLst/>
          </a:prstGeom>
          <a:noFill/>
        </p:spPr>
        <p:txBody>
          <a:bodyPr wrap="square" lIns="91440" tIns="45720" rIns="91440" bIns="45720" anchor="t">
            <a:spAutoFit/>
          </a:bodyPr>
          <a:lstStyle/>
          <a:p>
            <a:pPr algn="ctr"/>
            <a:r>
              <a:rPr lang="en-GB" sz="2400" b="1" dirty="0">
                <a:solidFill>
                  <a:srgbClr val="FF0000"/>
                </a:solidFill>
                <a:highlight>
                  <a:srgbClr val="FFFFFF"/>
                </a:highlight>
                <a:latin typeface="Arial" panose="020B0604020202020204" pitchFamily="34" charset="0"/>
                <a:ea typeface="Helvetica Neue"/>
                <a:cs typeface="Arial" panose="020B0604020202020204" pitchFamily="34" charset="0"/>
              </a:rPr>
              <a:t>Amount of cocoa powder (in grams) needed for each chocolate cookie per person</a:t>
            </a:r>
            <a:endParaRPr lang="en-GB" sz="2400" b="1" dirty="0">
              <a:solidFill>
                <a:srgbClr val="FF0000"/>
              </a:solidFill>
              <a:highlight>
                <a:srgbClr val="FFFFFF"/>
              </a:highlight>
              <a:latin typeface="Arial" panose="020B0604020202020204" pitchFamily="34" charset="0"/>
              <a:cs typeface="Arial" panose="020B0604020202020204" pitchFamily="34" charset="0"/>
            </a:endParaRPr>
          </a:p>
        </p:txBody>
      </p:sp>
      <p:graphicFrame>
        <p:nvGraphicFramePr>
          <p:cNvPr id="13" name="Table 13">
            <a:extLst>
              <a:ext uri="{FF2B5EF4-FFF2-40B4-BE49-F238E27FC236}">
                <a16:creationId xmlns:a16="http://schemas.microsoft.com/office/drawing/2014/main" id="{E5615DBF-9559-73D5-B562-B1E7446B2681}"/>
              </a:ext>
            </a:extLst>
          </p:cNvPr>
          <p:cNvGraphicFramePr>
            <a:graphicFrameLocks noGrp="1"/>
          </p:cNvGraphicFramePr>
          <p:nvPr>
            <p:extLst>
              <p:ext uri="{D42A27DB-BD31-4B8C-83A1-F6EECF244321}">
                <p14:modId xmlns:p14="http://schemas.microsoft.com/office/powerpoint/2010/main" val="4011088567"/>
              </p:ext>
            </p:extLst>
          </p:nvPr>
        </p:nvGraphicFramePr>
        <p:xfrm>
          <a:off x="6350091" y="2182493"/>
          <a:ext cx="1987175" cy="1357824"/>
        </p:xfrm>
        <a:graphic>
          <a:graphicData uri="http://schemas.openxmlformats.org/drawingml/2006/table">
            <a:tbl>
              <a:tblPr firstRow="1" bandRow="1">
                <a:tableStyleId>{5940675A-B579-460E-94D1-54222C63F5DA}</a:tableStyleId>
              </a:tblPr>
              <a:tblGrid>
                <a:gridCol w="1314823">
                  <a:extLst>
                    <a:ext uri="{9D8B030D-6E8A-4147-A177-3AD203B41FA5}">
                      <a16:colId xmlns:a16="http://schemas.microsoft.com/office/drawing/2014/main" val="1511512888"/>
                    </a:ext>
                  </a:extLst>
                </a:gridCol>
                <a:gridCol w="672352">
                  <a:extLst>
                    <a:ext uri="{9D8B030D-6E8A-4147-A177-3AD203B41FA5}">
                      <a16:colId xmlns:a16="http://schemas.microsoft.com/office/drawing/2014/main" val="1049584969"/>
                    </a:ext>
                  </a:extLst>
                </a:gridCol>
              </a:tblGrid>
              <a:tr h="678912">
                <a:tc>
                  <a:txBody>
                    <a:bodyPr/>
                    <a:lstStyle/>
                    <a:p>
                      <a:r>
                        <a:rPr lang="en-US" dirty="0">
                          <a:latin typeface="Arial" panose="020B0604020202020204" pitchFamily="34" charset="0"/>
                          <a:cs typeface="Arial" panose="020B0604020202020204" pitchFamily="34" charset="0"/>
                        </a:rPr>
                        <a:t>Number of people</a:t>
                      </a:r>
                    </a:p>
                  </a:txBody>
                  <a:tcPr/>
                </a:tc>
                <a:tc>
                  <a:txBody>
                    <a:bodyPr/>
                    <a:lstStyle/>
                    <a:p>
                      <a:pPr algn="ctr"/>
                      <a:r>
                        <a:rPr lang="en-US" sz="28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val="610859746"/>
                  </a:ext>
                </a:extLst>
              </a:tr>
              <a:tr h="678912">
                <a:tc>
                  <a:txBody>
                    <a:bodyPr/>
                    <a:lstStyle/>
                    <a:p>
                      <a:r>
                        <a:rPr lang="en-US" dirty="0">
                          <a:latin typeface="Arial" panose="020B0604020202020204" pitchFamily="34" charset="0"/>
                          <a:cs typeface="Arial" panose="020B0604020202020204" pitchFamily="34" charset="0"/>
                        </a:rPr>
                        <a:t>Cocoa powder (g)</a:t>
                      </a:r>
                    </a:p>
                  </a:txBody>
                  <a:tcPr/>
                </a:tc>
                <a:tc>
                  <a:txBody>
                    <a:bodyPr/>
                    <a:lstStyle/>
                    <a:p>
                      <a:pPr algn="ctr"/>
                      <a:r>
                        <a:rPr lang="en-US" sz="2800" dirty="0">
                          <a:latin typeface="Arial" panose="020B0604020202020204" pitchFamily="34" charset="0"/>
                          <a:cs typeface="Arial" panose="020B0604020202020204" pitchFamily="34" charset="0"/>
                        </a:rPr>
                        <a:t>5</a:t>
                      </a:r>
                    </a:p>
                  </a:txBody>
                  <a:tcPr anchor="ctr"/>
                </a:tc>
                <a:extLst>
                  <a:ext uri="{0D108BD9-81ED-4DB2-BD59-A6C34878D82A}">
                    <a16:rowId xmlns:a16="http://schemas.microsoft.com/office/drawing/2014/main" val="3010868028"/>
                  </a:ext>
                </a:extLst>
              </a:tr>
            </a:tbl>
          </a:graphicData>
        </a:graphic>
      </p:graphicFrame>
      <p:graphicFrame>
        <p:nvGraphicFramePr>
          <p:cNvPr id="9" name="Table 8">
            <a:extLst>
              <a:ext uri="{FF2B5EF4-FFF2-40B4-BE49-F238E27FC236}">
                <a16:creationId xmlns:a16="http://schemas.microsoft.com/office/drawing/2014/main" id="{C1462B7A-99BB-4BD8-B1DF-E30A4185E18C}"/>
              </a:ext>
            </a:extLst>
          </p:cNvPr>
          <p:cNvGraphicFramePr>
            <a:graphicFrameLocks noGrp="1"/>
          </p:cNvGraphicFramePr>
          <p:nvPr>
            <p:extLst>
              <p:ext uri="{D42A27DB-BD31-4B8C-83A1-F6EECF244321}">
                <p14:modId xmlns:p14="http://schemas.microsoft.com/office/powerpoint/2010/main" val="1121672703"/>
              </p:ext>
            </p:extLst>
          </p:nvPr>
        </p:nvGraphicFramePr>
        <p:xfrm>
          <a:off x="8342072" y="2182493"/>
          <a:ext cx="612588" cy="1357824"/>
        </p:xfrm>
        <a:graphic>
          <a:graphicData uri="http://schemas.openxmlformats.org/drawingml/2006/table">
            <a:tbl>
              <a:tblPr firstRow="1" bandRow="1">
                <a:tableStyleId>{5940675A-B579-460E-94D1-54222C63F5DA}</a:tableStyleId>
              </a:tblPr>
              <a:tblGrid>
                <a:gridCol w="612588">
                  <a:extLst>
                    <a:ext uri="{9D8B030D-6E8A-4147-A177-3AD203B41FA5}">
                      <a16:colId xmlns:a16="http://schemas.microsoft.com/office/drawing/2014/main" val="4054474010"/>
                    </a:ext>
                  </a:extLst>
                </a:gridCol>
              </a:tblGrid>
              <a:tr h="678912">
                <a:tc>
                  <a:txBody>
                    <a:bodyPr/>
                    <a:lstStyle/>
                    <a:p>
                      <a:pPr algn="ctr"/>
                      <a:r>
                        <a:rPr lang="en-US" sz="2800" dirty="0"/>
                        <a:t>2</a:t>
                      </a:r>
                    </a:p>
                  </a:txBody>
                  <a:tcPr anchor="ctr"/>
                </a:tc>
                <a:extLst>
                  <a:ext uri="{0D108BD9-81ED-4DB2-BD59-A6C34878D82A}">
                    <a16:rowId xmlns:a16="http://schemas.microsoft.com/office/drawing/2014/main" val="3689036499"/>
                  </a:ext>
                </a:extLst>
              </a:tr>
              <a:tr h="678912">
                <a:tc>
                  <a:txBody>
                    <a:bodyPr/>
                    <a:lstStyle/>
                    <a:p>
                      <a:pPr algn="ctr"/>
                      <a:r>
                        <a:rPr lang="en-US" sz="2800" dirty="0"/>
                        <a:t>10</a:t>
                      </a:r>
                    </a:p>
                  </a:txBody>
                  <a:tcPr anchor="ctr"/>
                </a:tc>
                <a:extLst>
                  <a:ext uri="{0D108BD9-81ED-4DB2-BD59-A6C34878D82A}">
                    <a16:rowId xmlns:a16="http://schemas.microsoft.com/office/drawing/2014/main" val="17608306"/>
                  </a:ext>
                </a:extLst>
              </a:tr>
            </a:tbl>
          </a:graphicData>
        </a:graphic>
      </p:graphicFrame>
      <p:graphicFrame>
        <p:nvGraphicFramePr>
          <p:cNvPr id="12" name="Table 11">
            <a:extLst>
              <a:ext uri="{FF2B5EF4-FFF2-40B4-BE49-F238E27FC236}">
                <a16:creationId xmlns:a16="http://schemas.microsoft.com/office/drawing/2014/main" id="{FFE957AE-AECD-4DD6-9B12-4CC40B20E1B1}"/>
              </a:ext>
            </a:extLst>
          </p:cNvPr>
          <p:cNvGraphicFramePr>
            <a:graphicFrameLocks noGrp="1"/>
          </p:cNvGraphicFramePr>
          <p:nvPr>
            <p:extLst>
              <p:ext uri="{D42A27DB-BD31-4B8C-83A1-F6EECF244321}">
                <p14:modId xmlns:p14="http://schemas.microsoft.com/office/powerpoint/2010/main" val="1479240933"/>
              </p:ext>
            </p:extLst>
          </p:nvPr>
        </p:nvGraphicFramePr>
        <p:xfrm>
          <a:off x="8971186" y="2182493"/>
          <a:ext cx="567760" cy="1357824"/>
        </p:xfrm>
        <a:graphic>
          <a:graphicData uri="http://schemas.openxmlformats.org/drawingml/2006/table">
            <a:tbl>
              <a:tblPr firstRow="1" bandRow="1">
                <a:tableStyleId>{5940675A-B579-460E-94D1-54222C63F5DA}</a:tableStyleId>
              </a:tblPr>
              <a:tblGrid>
                <a:gridCol w="567760">
                  <a:extLst>
                    <a:ext uri="{9D8B030D-6E8A-4147-A177-3AD203B41FA5}">
                      <a16:colId xmlns:a16="http://schemas.microsoft.com/office/drawing/2014/main" val="2988983114"/>
                    </a:ext>
                  </a:extLst>
                </a:gridCol>
              </a:tblGrid>
              <a:tr h="678912">
                <a:tc>
                  <a:txBody>
                    <a:bodyPr/>
                    <a:lstStyle/>
                    <a:p>
                      <a:pPr algn="ctr"/>
                      <a:r>
                        <a:rPr lang="en-US" sz="2800" dirty="0"/>
                        <a:t>3</a:t>
                      </a:r>
                    </a:p>
                  </a:txBody>
                  <a:tcPr anchor="ctr"/>
                </a:tc>
                <a:extLst>
                  <a:ext uri="{0D108BD9-81ED-4DB2-BD59-A6C34878D82A}">
                    <a16:rowId xmlns:a16="http://schemas.microsoft.com/office/drawing/2014/main" val="248804967"/>
                  </a:ext>
                </a:extLst>
              </a:tr>
              <a:tr h="678912">
                <a:tc>
                  <a:txBody>
                    <a:bodyPr/>
                    <a:lstStyle/>
                    <a:p>
                      <a:pPr algn="ctr"/>
                      <a:r>
                        <a:rPr lang="en-US" sz="2800" dirty="0"/>
                        <a:t>15</a:t>
                      </a:r>
                    </a:p>
                  </a:txBody>
                  <a:tcPr anchor="ctr"/>
                </a:tc>
                <a:extLst>
                  <a:ext uri="{0D108BD9-81ED-4DB2-BD59-A6C34878D82A}">
                    <a16:rowId xmlns:a16="http://schemas.microsoft.com/office/drawing/2014/main" val="1106354416"/>
                  </a:ext>
                </a:extLst>
              </a:tr>
            </a:tbl>
          </a:graphicData>
        </a:graphic>
      </p:graphicFrame>
      <p:graphicFrame>
        <p:nvGraphicFramePr>
          <p:cNvPr id="14" name="Table 13">
            <a:extLst>
              <a:ext uri="{FF2B5EF4-FFF2-40B4-BE49-F238E27FC236}">
                <a16:creationId xmlns:a16="http://schemas.microsoft.com/office/drawing/2014/main" id="{0A5DCA76-773B-461A-82E9-1358625ABB2E}"/>
              </a:ext>
            </a:extLst>
          </p:cNvPr>
          <p:cNvGraphicFramePr>
            <a:graphicFrameLocks noGrp="1"/>
          </p:cNvGraphicFramePr>
          <p:nvPr>
            <p:extLst>
              <p:ext uri="{D42A27DB-BD31-4B8C-83A1-F6EECF244321}">
                <p14:modId xmlns:p14="http://schemas.microsoft.com/office/powerpoint/2010/main" val="2040329956"/>
              </p:ext>
            </p:extLst>
          </p:nvPr>
        </p:nvGraphicFramePr>
        <p:xfrm>
          <a:off x="9551138" y="2179850"/>
          <a:ext cx="612588" cy="1357824"/>
        </p:xfrm>
        <a:graphic>
          <a:graphicData uri="http://schemas.openxmlformats.org/drawingml/2006/table">
            <a:tbl>
              <a:tblPr firstRow="1" bandRow="1">
                <a:tableStyleId>{5940675A-B579-460E-94D1-54222C63F5DA}</a:tableStyleId>
              </a:tblPr>
              <a:tblGrid>
                <a:gridCol w="612588">
                  <a:extLst>
                    <a:ext uri="{9D8B030D-6E8A-4147-A177-3AD203B41FA5}">
                      <a16:colId xmlns:a16="http://schemas.microsoft.com/office/drawing/2014/main" val="1672164758"/>
                    </a:ext>
                  </a:extLst>
                </a:gridCol>
              </a:tblGrid>
              <a:tr h="678912">
                <a:tc>
                  <a:txBody>
                    <a:bodyPr/>
                    <a:lstStyle/>
                    <a:p>
                      <a:pPr algn="ctr"/>
                      <a:r>
                        <a:rPr lang="en-US" sz="2800" dirty="0"/>
                        <a:t>7</a:t>
                      </a:r>
                    </a:p>
                  </a:txBody>
                  <a:tcPr anchor="ctr"/>
                </a:tc>
                <a:extLst>
                  <a:ext uri="{0D108BD9-81ED-4DB2-BD59-A6C34878D82A}">
                    <a16:rowId xmlns:a16="http://schemas.microsoft.com/office/drawing/2014/main" val="4077717740"/>
                  </a:ext>
                </a:extLst>
              </a:tr>
              <a:tr h="678912">
                <a:tc>
                  <a:txBody>
                    <a:bodyPr/>
                    <a:lstStyle/>
                    <a:p>
                      <a:pPr algn="ctr"/>
                      <a:r>
                        <a:rPr lang="en-US" sz="2800" dirty="0"/>
                        <a:t>35</a:t>
                      </a:r>
                    </a:p>
                  </a:txBody>
                  <a:tcPr anchor="ctr"/>
                </a:tc>
                <a:extLst>
                  <a:ext uri="{0D108BD9-81ED-4DB2-BD59-A6C34878D82A}">
                    <a16:rowId xmlns:a16="http://schemas.microsoft.com/office/drawing/2014/main" val="430575198"/>
                  </a:ext>
                </a:extLst>
              </a:tr>
            </a:tbl>
          </a:graphicData>
        </a:graphic>
      </p:graphicFrame>
      <p:graphicFrame>
        <p:nvGraphicFramePr>
          <p:cNvPr id="15" name="Table 14">
            <a:extLst>
              <a:ext uri="{FF2B5EF4-FFF2-40B4-BE49-F238E27FC236}">
                <a16:creationId xmlns:a16="http://schemas.microsoft.com/office/drawing/2014/main" id="{2BA19199-FFC9-4AC4-A3D5-09A9AA43C484}"/>
              </a:ext>
            </a:extLst>
          </p:cNvPr>
          <p:cNvGraphicFramePr>
            <a:graphicFrameLocks noGrp="1"/>
          </p:cNvGraphicFramePr>
          <p:nvPr>
            <p:extLst>
              <p:ext uri="{D42A27DB-BD31-4B8C-83A1-F6EECF244321}">
                <p14:modId xmlns:p14="http://schemas.microsoft.com/office/powerpoint/2010/main" val="777235323"/>
              </p:ext>
            </p:extLst>
          </p:nvPr>
        </p:nvGraphicFramePr>
        <p:xfrm>
          <a:off x="10150787" y="2179850"/>
          <a:ext cx="621610" cy="1357824"/>
        </p:xfrm>
        <a:graphic>
          <a:graphicData uri="http://schemas.openxmlformats.org/drawingml/2006/table">
            <a:tbl>
              <a:tblPr firstRow="1" bandRow="1">
                <a:tableStyleId>{5940675A-B579-460E-94D1-54222C63F5DA}</a:tableStyleId>
              </a:tblPr>
              <a:tblGrid>
                <a:gridCol w="621610">
                  <a:extLst>
                    <a:ext uri="{9D8B030D-6E8A-4147-A177-3AD203B41FA5}">
                      <a16:colId xmlns:a16="http://schemas.microsoft.com/office/drawing/2014/main" val="4137387217"/>
                    </a:ext>
                  </a:extLst>
                </a:gridCol>
              </a:tblGrid>
              <a:tr h="678912">
                <a:tc>
                  <a:txBody>
                    <a:bodyPr/>
                    <a:lstStyle/>
                    <a:p>
                      <a:pPr algn="ctr"/>
                      <a:r>
                        <a:rPr lang="en-US" sz="2800" dirty="0"/>
                        <a:t>10</a:t>
                      </a:r>
                    </a:p>
                  </a:txBody>
                  <a:tcPr anchor="ctr"/>
                </a:tc>
                <a:extLst>
                  <a:ext uri="{0D108BD9-81ED-4DB2-BD59-A6C34878D82A}">
                    <a16:rowId xmlns:a16="http://schemas.microsoft.com/office/drawing/2014/main" val="444955708"/>
                  </a:ext>
                </a:extLst>
              </a:tr>
              <a:tr h="678912">
                <a:tc>
                  <a:txBody>
                    <a:bodyPr/>
                    <a:lstStyle/>
                    <a:p>
                      <a:pPr algn="ctr"/>
                      <a:r>
                        <a:rPr lang="en-US" sz="2800" dirty="0"/>
                        <a:t>50</a:t>
                      </a:r>
                    </a:p>
                  </a:txBody>
                  <a:tcPr anchor="ctr"/>
                </a:tc>
                <a:extLst>
                  <a:ext uri="{0D108BD9-81ED-4DB2-BD59-A6C34878D82A}">
                    <a16:rowId xmlns:a16="http://schemas.microsoft.com/office/drawing/2014/main" val="955663227"/>
                  </a:ext>
                </a:extLst>
              </a:tr>
            </a:tbl>
          </a:graphicData>
        </a:graphic>
      </p:graphicFrame>
      <p:graphicFrame>
        <p:nvGraphicFramePr>
          <p:cNvPr id="16" name="Table 15">
            <a:extLst>
              <a:ext uri="{FF2B5EF4-FFF2-40B4-BE49-F238E27FC236}">
                <a16:creationId xmlns:a16="http://schemas.microsoft.com/office/drawing/2014/main" id="{62C5EAAD-CEBB-4D48-8C25-6D1AC19AF715}"/>
              </a:ext>
            </a:extLst>
          </p:cNvPr>
          <p:cNvGraphicFramePr>
            <a:graphicFrameLocks noGrp="1"/>
          </p:cNvGraphicFramePr>
          <p:nvPr>
            <p:extLst>
              <p:ext uri="{D42A27DB-BD31-4B8C-83A1-F6EECF244321}">
                <p14:modId xmlns:p14="http://schemas.microsoft.com/office/powerpoint/2010/main" val="2757649291"/>
              </p:ext>
            </p:extLst>
          </p:nvPr>
        </p:nvGraphicFramePr>
        <p:xfrm>
          <a:off x="10784588" y="2179850"/>
          <a:ext cx="502972" cy="1357824"/>
        </p:xfrm>
        <a:graphic>
          <a:graphicData uri="http://schemas.openxmlformats.org/drawingml/2006/table">
            <a:tbl>
              <a:tblPr firstRow="1" bandRow="1">
                <a:tableStyleId>{5940675A-B579-460E-94D1-54222C63F5DA}</a:tableStyleId>
              </a:tblPr>
              <a:tblGrid>
                <a:gridCol w="502972">
                  <a:extLst>
                    <a:ext uri="{9D8B030D-6E8A-4147-A177-3AD203B41FA5}">
                      <a16:colId xmlns:a16="http://schemas.microsoft.com/office/drawing/2014/main" val="972246921"/>
                    </a:ext>
                  </a:extLst>
                </a:gridCol>
              </a:tblGrid>
              <a:tr h="678912">
                <a:tc>
                  <a:txBody>
                    <a:bodyPr/>
                    <a:lstStyle/>
                    <a:p>
                      <a:pPr algn="ctr"/>
                      <a:r>
                        <a:rPr lang="en-US" sz="2800" dirty="0"/>
                        <a:t>?</a:t>
                      </a:r>
                    </a:p>
                  </a:txBody>
                  <a:tcPr anchor="ctr"/>
                </a:tc>
                <a:extLst>
                  <a:ext uri="{0D108BD9-81ED-4DB2-BD59-A6C34878D82A}">
                    <a16:rowId xmlns:a16="http://schemas.microsoft.com/office/drawing/2014/main" val="547579697"/>
                  </a:ext>
                </a:extLst>
              </a:tr>
              <a:tr h="678912">
                <a:tc>
                  <a:txBody>
                    <a:bodyPr/>
                    <a:lstStyle/>
                    <a:p>
                      <a:pPr algn="ctr"/>
                      <a:r>
                        <a:rPr lang="en-US" sz="2800" dirty="0"/>
                        <a:t>?</a:t>
                      </a:r>
                    </a:p>
                  </a:txBody>
                  <a:tcPr anchor="ctr"/>
                </a:tc>
                <a:extLst>
                  <a:ext uri="{0D108BD9-81ED-4DB2-BD59-A6C34878D82A}">
                    <a16:rowId xmlns:a16="http://schemas.microsoft.com/office/drawing/2014/main" val="1009130620"/>
                  </a:ext>
                </a:extLst>
              </a:tr>
            </a:tbl>
          </a:graphicData>
        </a:graphic>
      </p:graphicFrame>
      <p:sp>
        <p:nvSpPr>
          <p:cNvPr id="8" name="Isosceles Triangle 7">
            <a:extLst>
              <a:ext uri="{FF2B5EF4-FFF2-40B4-BE49-F238E27FC236}">
                <a16:creationId xmlns:a16="http://schemas.microsoft.com/office/drawing/2014/main" id="{165D1292-F723-08A9-956E-285479E1DB79}"/>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le 16">
            <a:extLst>
              <a:ext uri="{FF2B5EF4-FFF2-40B4-BE49-F238E27FC236}">
                <a16:creationId xmlns:a16="http://schemas.microsoft.com/office/drawing/2014/main" id="{D1141B4B-0C6A-354A-707C-6E0DCADACE45}"/>
              </a:ext>
            </a:extLst>
          </p:cNvPr>
          <p:cNvSpPr txBox="1">
            <a:spLocks noGrp="1"/>
          </p:cNvSpPr>
          <p:nvPr>
            <p:ph type="title" idx="4294967295"/>
          </p:nvPr>
        </p:nvSpPr>
        <p:spPr>
          <a:xfrm>
            <a:off x="-75068" y="29042"/>
            <a:ext cx="2141372"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a:ea typeface="+mn-ea"/>
                <a:cs typeface="Arial"/>
              </a:rPr>
              <a:t>INTRODUCTION</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pic>
        <p:nvPicPr>
          <p:cNvPr id="11" name="Picture 10" descr="A stack of seven double chocolate chip cookies, with an eight leaning against the stack">
            <a:extLst>
              <a:ext uri="{FF2B5EF4-FFF2-40B4-BE49-F238E27FC236}">
                <a16:creationId xmlns:a16="http://schemas.microsoft.com/office/drawing/2014/main" id="{9312B7BB-789A-8FA1-D53D-60A45404BB76}"/>
              </a:ext>
            </a:extLst>
          </p:cNvPr>
          <p:cNvPicPr>
            <a:picLocks noChangeAspect="1"/>
          </p:cNvPicPr>
          <p:nvPr/>
        </p:nvPicPr>
        <p:blipFill>
          <a:blip r:embed="rId4"/>
          <a:stretch>
            <a:fillRect/>
          </a:stretch>
        </p:blipFill>
        <p:spPr>
          <a:xfrm flipH="1">
            <a:off x="7987345" y="3723230"/>
            <a:ext cx="2999961" cy="2000145"/>
          </a:xfrm>
          <a:prstGeom prst="rect">
            <a:avLst/>
          </a:prstGeom>
        </p:spPr>
      </p:pic>
    </p:spTree>
    <p:extLst>
      <p:ext uri="{BB962C8B-B14F-4D97-AF65-F5344CB8AC3E}">
        <p14:creationId xmlns:p14="http://schemas.microsoft.com/office/powerpoint/2010/main" val="21099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7" name="Google Shape;437;p16"/>
          <p:cNvSpPr txBox="1">
            <a:spLocks noGrp="1"/>
          </p:cNvSpPr>
          <p:nvPr>
            <p:ph type="sldNum" sz="quarter" idx="12"/>
          </p:nvPr>
        </p:nvSpPr>
        <p:spPr>
          <a:xfrm>
            <a:off x="9116723" y="625464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30</a:t>
            </a:fld>
            <a:endParaRPr dirty="0"/>
          </a:p>
        </p:txBody>
      </p:sp>
      <p:sp>
        <p:nvSpPr>
          <p:cNvPr id="436" name="Google Shape;436;p16"/>
          <p:cNvSpPr txBox="1">
            <a:spLocks noGrp="1"/>
          </p:cNvSpPr>
          <p:nvPr>
            <p:ph type="ctrTitle" idx="4294967295"/>
          </p:nvPr>
        </p:nvSpPr>
        <p:spPr>
          <a:xfrm>
            <a:off x="929387" y="433388"/>
            <a:ext cx="9144000" cy="1666976"/>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Direct proportion </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Level 2 </a:t>
            </a:r>
            <a:endParaRPr sz="4000" dirty="0"/>
          </a:p>
        </p:txBody>
      </p:sp>
      <p:sp>
        <p:nvSpPr>
          <p:cNvPr id="7" name="Google Shape;168;p1">
            <a:extLst>
              <a:ext uri="{FF2B5EF4-FFF2-40B4-BE49-F238E27FC236}">
                <a16:creationId xmlns:a16="http://schemas.microsoft.com/office/drawing/2014/main" id="{59C39623-0DF5-4B9A-8EC4-8FEFB788A4B2}"/>
              </a:ext>
            </a:extLst>
          </p:cNvPr>
          <p:cNvSpPr txBox="1">
            <a:spLocks noGrp="1"/>
          </p:cNvSpPr>
          <p:nvPr>
            <p:ph type="subTitle" idx="4294967295"/>
          </p:nvPr>
        </p:nvSpPr>
        <p:spPr>
          <a:xfrm>
            <a:off x="929387" y="2295525"/>
            <a:ext cx="9144000" cy="2733675"/>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70000" lnSpcReduction="20000"/>
          </a:bodyPr>
          <a:lstStyle/>
          <a:p>
            <a:pPr marL="0" lvl="0" indent="0" algn="l" rtl="0">
              <a:lnSpc>
                <a:spcPct val="110714"/>
              </a:lnSpc>
              <a:spcBef>
                <a:spcPts val="0"/>
              </a:spcBef>
              <a:spcAft>
                <a:spcPts val="0"/>
              </a:spcAft>
              <a:buClr>
                <a:schemeClr val="accent1"/>
              </a:buClr>
              <a:buSzPct val="100000"/>
              <a:buNone/>
            </a:pPr>
            <a:r>
              <a:rPr lang="en-GB" sz="4600" b="1" dirty="0">
                <a:solidFill>
                  <a:schemeClr val="accent1"/>
                </a:solidFill>
                <a:latin typeface="Arial"/>
                <a:ea typeface="Arial"/>
                <a:cs typeface="Arial"/>
                <a:sym typeface="Arial"/>
              </a:rPr>
              <a:t>Objectives</a:t>
            </a:r>
            <a:endParaRPr sz="4600" dirty="0">
              <a:solidFill>
                <a:schemeClr val="accent1"/>
              </a:solidFill>
              <a:latin typeface="Arial"/>
              <a:ea typeface="Arial"/>
              <a:cs typeface="Arial"/>
              <a:sym typeface="Arial"/>
            </a:endParaRP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Identify when two quantities differ in direct proportion to each other</a:t>
            </a: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Understand the multiplicative relationship between two quantities (non-calculator)</a:t>
            </a:r>
          </a:p>
          <a:p>
            <a:pPr marL="231775" lvl="0" indent="-231775" algn="l" rtl="0">
              <a:lnSpc>
                <a:spcPct val="120000"/>
              </a:lnSpc>
              <a:spcBef>
                <a:spcPts val="600"/>
              </a:spcBef>
              <a:spcAft>
                <a:spcPts val="0"/>
              </a:spcAft>
              <a:buClr>
                <a:schemeClr val="dk1"/>
              </a:buClr>
              <a:buSzPct val="100000"/>
              <a:buFont typeface="Arial"/>
              <a:buChar char="•"/>
            </a:pPr>
            <a:r>
              <a:rPr lang="en-US" sz="3100" dirty="0">
                <a:latin typeface="Arial"/>
                <a:ea typeface="Arial"/>
                <a:cs typeface="Arial"/>
                <a:sym typeface="Arial"/>
              </a:rPr>
              <a:t>Solve simple proportional problems using efficient methods with ratio tables and double number lines</a:t>
            </a:r>
          </a:p>
        </p:txBody>
      </p:sp>
      <p:sp>
        <p:nvSpPr>
          <p:cNvPr id="439" name="Google Shape;439;p16"/>
          <p:cNvSpPr txBox="1"/>
          <p:nvPr/>
        </p:nvSpPr>
        <p:spPr>
          <a:xfrm>
            <a:off x="929387" y="5344535"/>
            <a:ext cx="9558936" cy="1080077"/>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10714"/>
              </a:lnSpc>
              <a:spcBef>
                <a:spcPts val="0"/>
              </a:spcBef>
              <a:spcAft>
                <a:spcPts val="0"/>
              </a:spcAft>
              <a:buClr>
                <a:schemeClr val="accent1"/>
              </a:buClr>
              <a:buSzPct val="100000"/>
              <a:buFont typeface="Arial"/>
              <a:buNone/>
            </a:pPr>
            <a:r>
              <a:rPr lang="en-GB" sz="2800" b="1" dirty="0">
                <a:solidFill>
                  <a:schemeClr val="accent1"/>
                </a:solidFill>
                <a:latin typeface="Arial"/>
                <a:ea typeface="Arial"/>
                <a:cs typeface="Arial"/>
                <a:sym typeface="Arial"/>
              </a:rPr>
              <a:t>Suggested further steps/areas to work on</a:t>
            </a:r>
            <a:endParaRPr dirty="0"/>
          </a:p>
          <a:p>
            <a:pPr marL="231775" marR="0" lvl="0" indent="-231775" algn="l" rtl="0">
              <a:lnSpc>
                <a:spcPct val="110714"/>
              </a:lnSpc>
              <a:spcBef>
                <a:spcPts val="1600"/>
              </a:spcBef>
              <a:spcAft>
                <a:spcPts val="0"/>
              </a:spcAft>
              <a:buClr>
                <a:schemeClr val="dk1"/>
              </a:buClr>
              <a:buSzPct val="100000"/>
              <a:buFont typeface="Arial"/>
              <a:buChar char="•"/>
            </a:pPr>
            <a:r>
              <a:rPr lang="en-GB" sz="2600" dirty="0">
                <a:solidFill>
                  <a:schemeClr val="dk1"/>
                </a:solidFill>
                <a:latin typeface="Arial"/>
                <a:ea typeface="Arial"/>
                <a:cs typeface="Arial"/>
                <a:sym typeface="Arial"/>
              </a:rPr>
              <a:t>Interpret and use fractions in another context</a:t>
            </a:r>
            <a:endParaRPr sz="2600" dirty="0"/>
          </a:p>
        </p:txBody>
      </p:sp>
      <p:sp>
        <p:nvSpPr>
          <p:cNvPr id="6" name="Google Shape;165;p1">
            <a:extLst>
              <a:ext uri="{FF2B5EF4-FFF2-40B4-BE49-F238E27FC236}">
                <a16:creationId xmlns:a16="http://schemas.microsoft.com/office/drawing/2014/main" id="{9391332F-3D15-44D2-A26A-C4F254A2D820}"/>
              </a:ext>
            </a:extLst>
          </p:cNvPr>
          <p:cNvSpPr txBox="1">
            <a:spLocks/>
          </p:cNvSpPr>
          <p:nvPr/>
        </p:nvSpPr>
        <p:spPr>
          <a:xfrm>
            <a:off x="10466262" y="522329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a:xfrm>
            <a:off x="9210201" y="6356350"/>
            <a:ext cx="2743200" cy="365125"/>
          </a:xfrm>
        </p:spPr>
        <p:txBody>
          <a:bodyPr/>
          <a:lstStyle/>
          <a:p>
            <a:fld id="{A75AAEF5-C690-5D4B-B5C7-510283CCFE4D}" type="slidenum">
              <a:rPr lang="en-US" smtClean="0"/>
              <a:t>31</a:t>
            </a:fld>
            <a:endParaRPr lang="en-US" dirty="0"/>
          </a:p>
        </p:txBody>
      </p:sp>
      <p:sp>
        <p:nvSpPr>
          <p:cNvPr id="2" name="Title 1">
            <a:extLst>
              <a:ext uri="{FF2B5EF4-FFF2-40B4-BE49-F238E27FC236}">
                <a16:creationId xmlns:a16="http://schemas.microsoft.com/office/drawing/2014/main" id="{71B8AF66-BDEC-4533-9866-E930CF55A033}"/>
              </a:ext>
            </a:extLst>
          </p:cNvPr>
          <p:cNvSpPr>
            <a:spLocks noGrp="1"/>
          </p:cNvSpPr>
          <p:nvPr>
            <p:ph type="ctrTitle" idx="4294967295"/>
          </p:nvPr>
        </p:nvSpPr>
        <p:spPr>
          <a:xfrm>
            <a:off x="1217118" y="1466850"/>
            <a:ext cx="9144000" cy="1119596"/>
          </a:xfrm>
          <a:prstGeom prst="rect">
            <a:avLst/>
          </a:prstGeom>
          <a:solidFill>
            <a:schemeClr val="accent1"/>
          </a:solidFill>
        </p:spPr>
        <p:txBody>
          <a:bodyPr>
            <a:normAutofit fontScale="90000"/>
          </a:bodyPr>
          <a:lstStyle/>
          <a:p>
            <a:pPr algn="l"/>
            <a:r>
              <a:rPr lang="en-US" sz="4000" b="1" dirty="0">
                <a:solidFill>
                  <a:schemeClr val="bg1"/>
                </a:solidFill>
                <a:latin typeface="Arial" panose="020B0604020202020204" pitchFamily="34" charset="0"/>
                <a:cs typeface="Arial" panose="020B0604020202020204" pitchFamily="34" charset="0"/>
              </a:rPr>
              <a:t>Lesson 5: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3" name="Subtitle 2">
            <a:extLst>
              <a:ext uri="{FF2B5EF4-FFF2-40B4-BE49-F238E27FC236}">
                <a16:creationId xmlns:a16="http://schemas.microsoft.com/office/drawing/2014/main" id="{6D17EB91-628E-46AE-9928-24046C5C62CF}"/>
              </a:ext>
            </a:extLst>
          </p:cNvPr>
          <p:cNvSpPr>
            <a:spLocks noGrp="1"/>
          </p:cNvSpPr>
          <p:nvPr>
            <p:ph type="subTitle" idx="4294967295"/>
          </p:nvPr>
        </p:nvSpPr>
        <p:spPr>
          <a:xfrm>
            <a:off x="1217118" y="2704011"/>
            <a:ext cx="9144000" cy="3652339"/>
          </a:xfrm>
          <a:prstGeom prst="rect">
            <a:avLst/>
          </a:prstGeom>
          <a:solidFill>
            <a:schemeClr val="bg1"/>
          </a:solidFill>
          <a:ln w="38100">
            <a:solidFill>
              <a:schemeClr val="accent1"/>
            </a:solidFill>
          </a:ln>
        </p:spPr>
        <p:txBody>
          <a:bodyPr>
            <a:normAutofit fontScale="62500" lnSpcReduction="20000"/>
          </a:bodyPr>
          <a:lstStyle/>
          <a:p>
            <a:pPr marL="0" indent="0" algn="l">
              <a:lnSpc>
                <a:spcPct val="120000"/>
              </a:lnSpc>
              <a:spcBef>
                <a:spcPts val="0"/>
              </a:spcBef>
              <a:buNone/>
            </a:pPr>
            <a:r>
              <a:rPr kumimoji="0" lang="en-US" sz="38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Photo acknowledgements:</a:t>
            </a:r>
          </a:p>
          <a:p>
            <a:pPr marL="0" indent="0" algn="l">
              <a:lnSpc>
                <a:spcPct val="120000"/>
              </a:lnSpc>
              <a:spcBef>
                <a:spcPts val="0"/>
              </a:spcBef>
              <a:buNone/>
            </a:pPr>
            <a:r>
              <a:rPr kumimoji="0" lang="en-US" sz="30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123RF.com: </a:t>
            </a:r>
            <a:r>
              <a:rPr kumimoji="0" lang="en-US" sz="3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Natthapon</a:t>
            </a:r>
            <a:r>
              <a:rPr kumimoji="0" lang="en-US" sz="3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a:t>
            </a:r>
            <a:r>
              <a:rPr kumimoji="0" lang="en-US" sz="3000" i="0" u="none" strike="noStrike" kern="1200" cap="none" spc="0" normalizeH="0" baseline="0" noProof="0" dirty="0" err="1">
                <a:ln>
                  <a:noFill/>
                </a:ln>
                <a:effectLst/>
                <a:uLnTx/>
                <a:uFillTx/>
                <a:latin typeface="Arial" panose="020B0604020202020204" pitchFamily="34" charset="0"/>
                <a:ea typeface="+mj-ea"/>
                <a:cs typeface="Arial" panose="020B0604020202020204" pitchFamily="34" charset="0"/>
              </a:rPr>
              <a:t>Ngamnithiporn</a:t>
            </a:r>
            <a:endParaRPr kumimoji="0" lang="en-US" sz="3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marL="0" indent="0" algn="l">
              <a:lnSpc>
                <a:spcPct val="120000"/>
              </a:lnSpc>
              <a:spcBef>
                <a:spcPts val="0"/>
              </a:spcBef>
              <a:buNone/>
            </a:pPr>
            <a:endParaRPr kumimoji="0" lang="en-US" sz="20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a:p>
            <a:pPr marL="0" indent="0" algn="l">
              <a:lnSpc>
                <a:spcPct val="120000"/>
              </a:lnSpc>
              <a:spcBef>
                <a:spcPts val="0"/>
              </a:spcBef>
              <a:buNone/>
            </a:pPr>
            <a:r>
              <a:rPr kumimoji="0" lang="en-US" sz="38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Text acknowledgements:</a:t>
            </a:r>
          </a:p>
          <a:p>
            <a:pPr marL="0" indent="0" algn="l">
              <a:lnSpc>
                <a:spcPct val="120000"/>
              </a:lnSpc>
              <a:spcBef>
                <a:spcPts val="0"/>
              </a:spcBef>
              <a:buNone/>
            </a:pPr>
            <a:r>
              <a:rPr lang="en-GB" sz="3000" dirty="0">
                <a:latin typeface="Arial" panose="020B0604020202020204" pitchFamily="34" charset="0"/>
                <a:cs typeface="Arial" panose="020B0604020202020204" pitchFamily="34" charset="0"/>
              </a:rPr>
              <a:t>Pearson Edexcel Functional Skills, Past Paper 4 – Mathematics Level 1 (Non Calculator) PMAT1/N04 Question 3, Pearson Edexcel Functional Skills, Past Paper 2 – Mathematics Level 1 (Calculator) PMAT1/C02 Question 9, Pearson Edexcel Functional Skills, Practice paper (Sept 2019) – Mathematics Level 2 (Non-Calculator) PRACL2/01 Question 1, Pearson Edexcel Functional Skills, Practice Set 2 – Mathematics Level 2 (Calculator) PRACL2/C02 Question 4, Pearson Edexcel Functional Skills, Practice Set 2 – Mathematics Level 2 (Calculator) PRACL2/C02 Question 1</a:t>
            </a:r>
          </a:p>
          <a:p>
            <a:pPr marL="0" indent="0" algn="l">
              <a:buNone/>
            </a:pPr>
            <a:endParaRPr lang="en-GB" dirty="0"/>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10201" y="305802"/>
            <a:ext cx="2123825" cy="638948"/>
          </a:xfrm>
          <a:prstGeom prst="rect">
            <a:avLst/>
          </a:prstGeom>
        </p:spPr>
      </p:pic>
      <p:pic>
        <p:nvPicPr>
          <p:cNvPr id="8" name="Picture 7" descr="A picture containing text, plate, tableware, dishware&#10;&#10;Description automatically generated">
            <a:extLst>
              <a:ext uri="{FF2B5EF4-FFF2-40B4-BE49-F238E27FC236}">
                <a16:creationId xmlns:a16="http://schemas.microsoft.com/office/drawing/2014/main" id="{49167B76-A173-4E16-8C0C-58FB911E5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400" y="348932"/>
            <a:ext cx="3367835" cy="552688"/>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E284C135-65B3-AAAE-30F7-10BCAB0CDC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214" y="199267"/>
            <a:ext cx="2632553" cy="989013"/>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4</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450000" y="112713"/>
            <a:ext cx="9144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Direct proportion</a:t>
            </a:r>
          </a:p>
        </p:txBody>
      </p:sp>
      <p:pic>
        <p:nvPicPr>
          <p:cNvPr id="100" name="Graphic 99">
            <a:extLst>
              <a:ext uri="{FF2B5EF4-FFF2-40B4-BE49-F238E27FC236}">
                <a16:creationId xmlns:a16="http://schemas.microsoft.com/office/drawing/2014/main" id="{CE9DEDD1-D640-4CD7-8399-24A6221E2B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453" y="1215478"/>
            <a:ext cx="914400" cy="914400"/>
          </a:xfrm>
          <a:prstGeom prst="rect">
            <a:avLst/>
          </a:prstGeom>
        </p:spPr>
      </p:pic>
      <p:grpSp>
        <p:nvGrpSpPr>
          <p:cNvPr id="99" name="Group 98">
            <a:extLst>
              <a:ext uri="{FF2B5EF4-FFF2-40B4-BE49-F238E27FC236}">
                <a16:creationId xmlns:a16="http://schemas.microsoft.com/office/drawing/2014/main" id="{C6BE3F2C-E77F-4309-A3C2-357F13AC7A5E}"/>
              </a:ext>
              <a:ext uri="{C183D7F6-B498-43B3-948B-1728B52AA6E4}">
                <adec:decorative xmlns:adec="http://schemas.microsoft.com/office/drawing/2017/decorative" val="1"/>
              </a:ext>
            </a:extLst>
          </p:cNvPr>
          <p:cNvGrpSpPr/>
          <p:nvPr/>
        </p:nvGrpSpPr>
        <p:grpSpPr>
          <a:xfrm>
            <a:off x="1769853" y="1470805"/>
            <a:ext cx="8212347" cy="3916390"/>
            <a:chOff x="1259457" y="1949570"/>
            <a:chExt cx="8212347" cy="3381422"/>
          </a:xfrm>
        </p:grpSpPr>
        <p:sp>
          <p:nvSpPr>
            <p:cNvPr id="6" name="TextBox 5">
              <a:extLst>
                <a:ext uri="{FF2B5EF4-FFF2-40B4-BE49-F238E27FC236}">
                  <a16:creationId xmlns:a16="http://schemas.microsoft.com/office/drawing/2014/main" id="{755AD8CD-D355-45F4-8A8D-03865C1297C0}"/>
                </a:ext>
              </a:extLst>
            </p:cNvPr>
            <p:cNvSpPr txBox="1"/>
            <p:nvPr/>
          </p:nvSpPr>
          <p:spPr>
            <a:xfrm>
              <a:off x="1259457" y="1949570"/>
              <a:ext cx="1990237" cy="523220"/>
            </a:xfrm>
            <a:prstGeom prst="rect">
              <a:avLst/>
            </a:prstGeom>
            <a:solidFill>
              <a:schemeClr val="accent1"/>
            </a:solidFill>
            <a:ln w="38100">
              <a:solidFill>
                <a:schemeClr val="accent1"/>
              </a:solidFill>
            </a:ln>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KEY IDEA</a:t>
              </a:r>
              <a:endParaRPr lang="en-GB" dirty="0"/>
            </a:p>
          </p:txBody>
        </p:sp>
        <p:sp>
          <p:nvSpPr>
            <p:cNvPr id="98" name="Rectangle 97">
              <a:extLst>
                <a:ext uri="{FF2B5EF4-FFF2-40B4-BE49-F238E27FC236}">
                  <a16:creationId xmlns:a16="http://schemas.microsoft.com/office/drawing/2014/main" id="{CAAA4A74-A70B-4650-8E46-6F6AAFBACCA0}"/>
                </a:ext>
              </a:extLst>
            </p:cNvPr>
            <p:cNvSpPr/>
            <p:nvPr/>
          </p:nvSpPr>
          <p:spPr>
            <a:xfrm>
              <a:off x="1259457" y="1949570"/>
              <a:ext cx="8212347" cy="338142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B0AB6807-1007-2C40-ACD3-85A647021B46}"/>
              </a:ext>
            </a:extLst>
          </p:cNvPr>
          <p:cNvSpPr txBox="1"/>
          <p:nvPr/>
        </p:nvSpPr>
        <p:spPr>
          <a:xfrm>
            <a:off x="2043531" y="2181054"/>
            <a:ext cx="7551002" cy="3382977"/>
          </a:xfrm>
          <a:prstGeom prst="rect">
            <a:avLst/>
          </a:prstGeom>
          <a:noFill/>
        </p:spPr>
        <p:txBody>
          <a:bodyPr wrap="square" rtlCol="0">
            <a:spAutoFit/>
          </a:bodyPr>
          <a:lstStyle/>
          <a:p>
            <a:pPr>
              <a:spcAft>
                <a:spcPts val="600"/>
              </a:spcAft>
            </a:pPr>
            <a:r>
              <a:rPr lang="en-GB" sz="2800" dirty="0">
                <a:latin typeface="Arial" panose="020B0604020202020204" pitchFamily="34" charset="0"/>
                <a:cs typeface="Arial" panose="020B0604020202020204" pitchFamily="34" charset="0"/>
              </a:rPr>
              <a:t>If two quantities are in direct proportion:</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As one value gets bigger, so does the other (by the same multiplier).</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A​s one value gets smaller, so does the other (by the same divisor).</a:t>
            </a:r>
          </a:p>
          <a:p>
            <a:pPr marL="457200" indent="-457200">
              <a:spcAft>
                <a:spcPts val="600"/>
              </a:spcAft>
              <a:buFont typeface="Arial" panose="020B0604020202020204" pitchFamily="34" charset="0"/>
              <a:buChar char="•"/>
            </a:pPr>
            <a:r>
              <a:rPr lang="en-GB" sz="2800" dirty="0">
                <a:latin typeface="Arial" panose="020B0604020202020204" pitchFamily="34" charset="0"/>
                <a:cs typeface="Arial" panose="020B0604020202020204" pitchFamily="34" charset="0"/>
              </a:rPr>
              <a:t>If one value is 0, then the other value is 0.</a:t>
            </a:r>
            <a:r>
              <a:rPr lang="en-US" sz="2800" dirty="0">
                <a:latin typeface="Arial" panose="020B0604020202020204" pitchFamily="34" charset="0"/>
                <a:cs typeface="Arial" panose="020B0604020202020204" pitchFamily="34" charset="0"/>
              </a:rPr>
              <a:t> </a:t>
            </a:r>
          </a:p>
          <a:p>
            <a:pPr>
              <a:lnSpc>
                <a:spcPts val="3100"/>
              </a:lnSpc>
              <a:spcAft>
                <a:spcPts val="600"/>
              </a:spcAft>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193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1000"/>
                                        <p:tgtEl>
                                          <p:spTgt spid="12">
                                            <p:txEl>
                                              <p:pRg st="0" end="0"/>
                                            </p:txEl>
                                          </p:spTgt>
                                        </p:tgtEl>
                                      </p:cBhvr>
                                    </p:animEffect>
                                    <p:anim calcmode="lin" valueType="num">
                                      <p:cBhvr>
                                        <p:cTn id="1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1000"/>
                                        <p:tgtEl>
                                          <p:spTgt spid="12">
                                            <p:txEl>
                                              <p:pRg st="1" end="1"/>
                                            </p:txEl>
                                          </p:spTgt>
                                        </p:tgtEl>
                                      </p:cBhvr>
                                    </p:animEffect>
                                    <p:anim calcmode="lin" valueType="num">
                                      <p:cBhvr>
                                        <p:cTn id="24"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1000"/>
                                        <p:tgtEl>
                                          <p:spTgt spid="12">
                                            <p:txEl>
                                              <p:pRg st="2" end="2"/>
                                            </p:txEl>
                                          </p:spTgt>
                                        </p:tgtEl>
                                      </p:cBhvr>
                                    </p:animEffect>
                                    <p:anim calcmode="lin" valueType="num">
                                      <p:cBhvr>
                                        <p:cTn id="3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3" end="3"/>
                                            </p:txEl>
                                          </p:spTgt>
                                        </p:tgtEl>
                                        <p:attrNameLst>
                                          <p:attrName>style.visibility</p:attrName>
                                        </p:attrNameLst>
                                      </p:cBhvr>
                                      <p:to>
                                        <p:strVal val="visible"/>
                                      </p:to>
                                    </p:set>
                                    <p:animEffect transition="in" filter="fade">
                                      <p:cBhvr>
                                        <p:cTn id="37" dur="1000"/>
                                        <p:tgtEl>
                                          <p:spTgt spid="12">
                                            <p:txEl>
                                              <p:pRg st="3" end="3"/>
                                            </p:txEl>
                                          </p:spTgt>
                                        </p:tgtEl>
                                      </p:cBhvr>
                                    </p:animEffect>
                                    <p:anim calcmode="lin" valueType="num">
                                      <p:cBhvr>
                                        <p:cTn id="38"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5</a:t>
            </a:fld>
            <a:endParaRPr lang="en-US" dirty="0"/>
          </a:p>
        </p:txBody>
      </p:sp>
      <p:sp>
        <p:nvSpPr>
          <p:cNvPr id="22" name="Title 1">
            <a:extLst>
              <a:ext uri="{FF2B5EF4-FFF2-40B4-BE49-F238E27FC236}">
                <a16:creationId xmlns:a16="http://schemas.microsoft.com/office/drawing/2014/main" id="{02AABD48-7F62-174B-98BD-03D513E3B1A1}"/>
              </a:ext>
            </a:extLst>
          </p:cNvPr>
          <p:cNvSpPr txBox="1">
            <a:spLocks noGrp="1"/>
          </p:cNvSpPr>
          <p:nvPr>
            <p:ph type="title" idx="4294967295"/>
          </p:nvPr>
        </p:nvSpPr>
        <p:spPr>
          <a:xfrm>
            <a:off x="1670400" y="111600"/>
            <a:ext cx="6639852" cy="10175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b="1" dirty="0">
                <a:solidFill>
                  <a:schemeClr val="accent1"/>
                </a:solidFill>
                <a:latin typeface="Arial" panose="020B0604020202020204" pitchFamily="34" charset="0"/>
                <a:cs typeface="Arial" panose="020B0604020202020204" pitchFamily="34" charset="0"/>
              </a:rPr>
              <a:t>Investigating recipes</a:t>
            </a:r>
            <a:endPar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graphicFrame>
        <p:nvGraphicFramePr>
          <p:cNvPr id="15" name="Table 14">
            <a:extLst>
              <a:ext uri="{FF2B5EF4-FFF2-40B4-BE49-F238E27FC236}">
                <a16:creationId xmlns:a16="http://schemas.microsoft.com/office/drawing/2014/main" id="{A6579C4E-4E2A-E994-1623-B88E2B33775B}"/>
              </a:ext>
            </a:extLst>
          </p:cNvPr>
          <p:cNvGraphicFramePr>
            <a:graphicFrameLocks noGrp="1"/>
          </p:cNvGraphicFramePr>
          <p:nvPr>
            <p:extLst>
              <p:ext uri="{D42A27DB-BD31-4B8C-83A1-F6EECF244321}">
                <p14:modId xmlns:p14="http://schemas.microsoft.com/office/powerpoint/2010/main" val="3486191537"/>
              </p:ext>
            </p:extLst>
          </p:nvPr>
        </p:nvGraphicFramePr>
        <p:xfrm>
          <a:off x="3671248" y="1507196"/>
          <a:ext cx="3980010" cy="3108738"/>
        </p:xfrm>
        <a:graphic>
          <a:graphicData uri="http://schemas.openxmlformats.org/drawingml/2006/table">
            <a:tbl>
              <a:tblPr firstRow="1" firstCol="1" bandRow="1"/>
              <a:tblGrid>
                <a:gridCol w="1951630">
                  <a:extLst>
                    <a:ext uri="{9D8B030D-6E8A-4147-A177-3AD203B41FA5}">
                      <a16:colId xmlns:a16="http://schemas.microsoft.com/office/drawing/2014/main" val="2422445284"/>
                    </a:ext>
                  </a:extLst>
                </a:gridCol>
                <a:gridCol w="2028380">
                  <a:extLst>
                    <a:ext uri="{9D8B030D-6E8A-4147-A177-3AD203B41FA5}">
                      <a16:colId xmlns:a16="http://schemas.microsoft.com/office/drawing/2014/main" val="451817636"/>
                    </a:ext>
                  </a:extLst>
                </a:gridCol>
              </a:tblGrid>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956156"/>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2921562"/>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646413"/>
                  </a:ext>
                </a:extLst>
              </a:tr>
              <a:tr h="49929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8106"/>
                  </a:ext>
                </a:extLst>
              </a:tr>
              <a:tr h="5040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377744"/>
                  </a:ext>
                </a:extLst>
              </a:tr>
            </a:tbl>
          </a:graphicData>
        </a:graphic>
      </p:graphicFrame>
      <p:sp>
        <p:nvSpPr>
          <p:cNvPr id="2" name="TextBox 1">
            <a:extLst>
              <a:ext uri="{FF2B5EF4-FFF2-40B4-BE49-F238E27FC236}">
                <a16:creationId xmlns:a16="http://schemas.microsoft.com/office/drawing/2014/main" id="{6DB4AA2B-BE5F-EAC4-52A9-29E9696B22D3}"/>
              </a:ext>
            </a:extLst>
          </p:cNvPr>
          <p:cNvSpPr txBox="1"/>
          <p:nvPr/>
        </p:nvSpPr>
        <p:spPr>
          <a:xfrm>
            <a:off x="8264769" y="1923564"/>
            <a:ext cx="2965938" cy="2246769"/>
          </a:xfrm>
          <a:prstGeom prst="rect">
            <a:avLst/>
          </a:prstGeom>
          <a:noFill/>
        </p:spPr>
        <p:txBody>
          <a:bodyPr wrap="square" rtlCol="0">
            <a:spAutoFit/>
          </a:bodyPr>
          <a:lstStyle/>
          <a:p>
            <a:r>
              <a:rPr lang="en-GB" sz="2800" dirty="0"/>
              <a:t>Here are the ingredient proportions in grams required to make 12 cookies. </a:t>
            </a:r>
          </a:p>
        </p:txBody>
      </p:sp>
      <p:sp>
        <p:nvSpPr>
          <p:cNvPr id="6" name="Isosceles Triangle 5">
            <a:extLst>
              <a:ext uri="{FF2B5EF4-FFF2-40B4-BE49-F238E27FC236}">
                <a16:creationId xmlns:a16="http://schemas.microsoft.com/office/drawing/2014/main" id="{38FB6C15-5189-5A39-17CF-A748A0FD8712}"/>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B3E9BC4-0447-CD08-599A-B3870C34FBE9}"/>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5" name="Picture 4" descr="A stack of seven double chocolate chip cookies, with an eight leaning against the stack">
            <a:extLst>
              <a:ext uri="{FF2B5EF4-FFF2-40B4-BE49-F238E27FC236}">
                <a16:creationId xmlns:a16="http://schemas.microsoft.com/office/drawing/2014/main" id="{FFB82844-5CAF-E665-4CE0-67ACC25F632F}"/>
              </a:ext>
            </a:extLst>
          </p:cNvPr>
          <p:cNvPicPr>
            <a:picLocks noChangeAspect="1"/>
          </p:cNvPicPr>
          <p:nvPr/>
        </p:nvPicPr>
        <p:blipFill>
          <a:blip r:embed="rId3"/>
          <a:stretch>
            <a:fillRect/>
          </a:stretch>
        </p:blipFill>
        <p:spPr>
          <a:xfrm>
            <a:off x="418815" y="3908655"/>
            <a:ext cx="3117299" cy="2078378"/>
          </a:xfrm>
          <a:prstGeom prst="rect">
            <a:avLst/>
          </a:prstGeom>
        </p:spPr>
      </p:pic>
    </p:spTree>
    <p:extLst>
      <p:ext uri="{BB962C8B-B14F-4D97-AF65-F5344CB8AC3E}">
        <p14:creationId xmlns:p14="http://schemas.microsoft.com/office/powerpoint/2010/main" val="13033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6</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552300357"/>
              </p:ext>
            </p:extLst>
          </p:nvPr>
        </p:nvGraphicFramePr>
        <p:xfrm>
          <a:off x="3667489" y="1330468"/>
          <a:ext cx="7541748" cy="3077015"/>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00000">
                  <a:extLst>
                    <a:ext uri="{9D8B030D-6E8A-4147-A177-3AD203B41FA5}">
                      <a16:colId xmlns:a16="http://schemas.microsoft.com/office/drawing/2014/main" val="1874415336"/>
                    </a:ext>
                  </a:extLst>
                </a:gridCol>
                <a:gridCol w="900000">
                  <a:extLst>
                    <a:ext uri="{9D8B030D-6E8A-4147-A177-3AD203B41FA5}">
                      <a16:colId xmlns:a16="http://schemas.microsoft.com/office/drawing/2014/main" val="307384775"/>
                    </a:ext>
                  </a:extLst>
                </a:gridCol>
                <a:gridCol w="900000">
                  <a:extLst>
                    <a:ext uri="{9D8B030D-6E8A-4147-A177-3AD203B41FA5}">
                      <a16:colId xmlns:a16="http://schemas.microsoft.com/office/drawing/2014/main" val="3314211716"/>
                    </a:ext>
                  </a:extLst>
                </a:gridCol>
                <a:gridCol w="900000">
                  <a:extLst>
                    <a:ext uri="{9D8B030D-6E8A-4147-A177-3AD203B41FA5}">
                      <a16:colId xmlns:a16="http://schemas.microsoft.com/office/drawing/2014/main" val="4087266666"/>
                    </a:ext>
                  </a:extLst>
                </a:gridCol>
                <a:gridCol w="900000">
                  <a:extLst>
                    <a:ext uri="{9D8B030D-6E8A-4147-A177-3AD203B41FA5}">
                      <a16:colId xmlns:a16="http://schemas.microsoft.com/office/drawing/2014/main" val="22863665"/>
                    </a:ext>
                  </a:extLst>
                </a:gridCol>
              </a:tblGrid>
              <a:tr h="816055">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Calibri"/>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454849">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lang="en-GB" sz="9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4572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lang="en-GB" sz="90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6" name="TextBox 5">
            <a:extLst>
              <a:ext uri="{FF2B5EF4-FFF2-40B4-BE49-F238E27FC236}">
                <a16:creationId xmlns:a16="http://schemas.microsoft.com/office/drawing/2014/main" id="{F06E0ECF-EF6A-16A5-7EC2-51D9835EE148}"/>
              </a:ext>
            </a:extLst>
          </p:cNvPr>
          <p:cNvSpPr txBox="1"/>
          <p:nvPr/>
        </p:nvSpPr>
        <p:spPr>
          <a:xfrm>
            <a:off x="405103" y="4934437"/>
            <a:ext cx="10948697" cy="1384995"/>
          </a:xfrm>
          <a:prstGeom prst="rect">
            <a:avLst/>
          </a:prstGeom>
          <a:noFill/>
        </p:spPr>
        <p:txBody>
          <a:bodyPr wrap="square" lIns="91440" tIns="45720" rIns="91440" bIns="45720" anchor="t">
            <a:spAutoFit/>
          </a:bodyPr>
          <a:lstStyle/>
          <a:p>
            <a:r>
              <a:rPr lang="en-GB" sz="2800" dirty="0">
                <a:latin typeface="Arial" panose="020B0604020202020204" pitchFamily="34" charset="0"/>
                <a:ea typeface="+mn-lt"/>
                <a:cs typeface="Arial" panose="020B0604020202020204" pitchFamily="34" charset="0"/>
              </a:rPr>
              <a:t>Using this recipe, how </a:t>
            </a:r>
            <a:r>
              <a:rPr lang="en-GB" sz="2800" dirty="0">
                <a:effectLst/>
                <a:latin typeface="Arial" panose="020B0604020202020204" pitchFamily="34" charset="0"/>
                <a:ea typeface="+mn-lt"/>
                <a:cs typeface="Arial" panose="020B0604020202020204" pitchFamily="34" charset="0"/>
              </a:rPr>
              <a:t>much of each ingredient would you need </a:t>
            </a:r>
            <a:r>
              <a:rPr lang="en-GB" sz="2800" dirty="0">
                <a:latin typeface="Arial" panose="020B0604020202020204" pitchFamily="34" charset="0"/>
                <a:ea typeface="+mn-lt"/>
                <a:cs typeface="Arial" panose="020B0604020202020204" pitchFamily="34" charset="0"/>
              </a:rPr>
              <a:t>to make a different number of chocolate cookies</a:t>
            </a:r>
            <a:r>
              <a:rPr lang="en-GB" sz="2800" dirty="0">
                <a:effectLst/>
                <a:latin typeface="Arial" panose="020B0604020202020204" pitchFamily="34" charset="0"/>
                <a:ea typeface="+mn-lt"/>
                <a:cs typeface="Arial" panose="020B0604020202020204" pitchFamily="34" charset="0"/>
              </a:rPr>
              <a:t>?</a:t>
            </a:r>
            <a:r>
              <a:rPr lang="en-GB" sz="2800" dirty="0">
                <a:latin typeface="Arial" panose="020B0604020202020204" pitchFamily="34" charset="0"/>
                <a:ea typeface="+mn-lt"/>
                <a:cs typeface="Arial" panose="020B0604020202020204" pitchFamily="34" charset="0"/>
              </a:rPr>
              <a:t> </a:t>
            </a:r>
            <a:endParaRPr lang="en-US" dirty="0">
              <a:latin typeface="Arial" panose="020B0604020202020204" pitchFamily="34" charset="0"/>
              <a:ea typeface="+mn-lt"/>
              <a:cs typeface="Arial" panose="020B0604020202020204" pitchFamily="34" charset="0"/>
            </a:endParaRPr>
          </a:p>
          <a:p>
            <a:r>
              <a:rPr lang="en-GB" sz="2800" b="1" dirty="0">
                <a:latin typeface="Arial" panose="020B0604020202020204" pitchFamily="34" charset="0"/>
                <a:ea typeface="+mn-lt"/>
                <a:cs typeface="Arial" panose="020B0604020202020204" pitchFamily="34" charset="0"/>
              </a:rPr>
              <a:t>Fill in as many columns as you can – without using a calculator</a:t>
            </a:r>
            <a:endParaRPr lang="en-US" b="1" dirty="0">
              <a:latin typeface="Arial" panose="020B0604020202020204" pitchFamily="34" charset="0"/>
              <a:ea typeface="+mn-lt"/>
              <a:cs typeface="Arial" panose="020B0604020202020204" pitchFamily="34" charset="0"/>
            </a:endParaRPr>
          </a:p>
        </p:txBody>
      </p:sp>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2"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1670399" y="111600"/>
            <a:ext cx="551417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9" name="Isosceles Triangle 8">
            <a:extLst>
              <a:ext uri="{FF2B5EF4-FFF2-40B4-BE49-F238E27FC236}">
                <a16:creationId xmlns:a16="http://schemas.microsoft.com/office/drawing/2014/main" id="{D73F4FAA-D805-AC9C-50FF-388CEE16920C}"/>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E15CAC2-A870-463D-C227-6C157C35CA74}"/>
              </a:ext>
            </a:extLst>
          </p:cNvPr>
          <p:cNvSpPr txBox="1"/>
          <p:nvPr/>
        </p:nvSpPr>
        <p:spPr>
          <a:xfrm>
            <a:off x="-75068" y="29042"/>
            <a:ext cx="2141372" cy="677108"/>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EXPLORE 1</a:t>
            </a:r>
            <a:endParaRPr lang="en-GB" sz="2000" b="1" dirty="0">
              <a:solidFill>
                <a:schemeClr val="bg1"/>
              </a:solidFill>
              <a:latin typeface="Arial" panose="020B0604020202020204" pitchFamily="34" charset="0"/>
              <a:cs typeface="Arial" panose="020B0604020202020204" pitchFamily="34" charset="0"/>
            </a:endParaRPr>
          </a:p>
          <a:p>
            <a:pPr algn="ctr"/>
            <a:endParaRPr lang="en-GB" b="1" dirty="0">
              <a:solidFill>
                <a:schemeClr val="bg1"/>
              </a:solidFill>
              <a:latin typeface="Arial" panose="020B0604020202020204" pitchFamily="34" charset="0"/>
              <a:cs typeface="Arial" panose="020B0604020202020204" pitchFamily="34" charset="0"/>
            </a:endParaRPr>
          </a:p>
        </p:txBody>
      </p:sp>
      <p:pic>
        <p:nvPicPr>
          <p:cNvPr id="7" name="Picture 6" descr="A stack of seven double chocolate chip cookies, with an eight leaning against the stack">
            <a:extLst>
              <a:ext uri="{FF2B5EF4-FFF2-40B4-BE49-F238E27FC236}">
                <a16:creationId xmlns:a16="http://schemas.microsoft.com/office/drawing/2014/main" id="{C28E8003-2D1A-B0C6-1985-032154D3BD84}"/>
              </a:ext>
            </a:extLst>
          </p:cNvPr>
          <p:cNvPicPr>
            <a:picLocks noChangeAspect="1"/>
          </p:cNvPicPr>
          <p:nvPr/>
        </p:nvPicPr>
        <p:blipFill>
          <a:blip r:embed="rId5"/>
          <a:stretch>
            <a:fillRect/>
          </a:stretch>
        </p:blipFill>
        <p:spPr>
          <a:xfrm>
            <a:off x="29222" y="2823834"/>
            <a:ext cx="2950491" cy="1967163"/>
          </a:xfrm>
          <a:prstGeom prst="rect">
            <a:avLst/>
          </a:prstGeom>
        </p:spPr>
      </p:pic>
    </p:spTree>
    <p:extLst>
      <p:ext uri="{BB962C8B-B14F-4D97-AF65-F5344CB8AC3E}">
        <p14:creationId xmlns:p14="http://schemas.microsoft.com/office/powerpoint/2010/main" val="301996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7</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2998314724"/>
              </p:ext>
            </p:extLst>
          </p:nvPr>
        </p:nvGraphicFramePr>
        <p:xfrm>
          <a:off x="3667489" y="1330468"/>
          <a:ext cx="7641606"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99858">
                  <a:extLst>
                    <a:ext uri="{9D8B030D-6E8A-4147-A177-3AD203B41FA5}">
                      <a16:colId xmlns:a16="http://schemas.microsoft.com/office/drawing/2014/main" val="1874415336"/>
                    </a:ext>
                  </a:extLst>
                </a:gridCol>
                <a:gridCol w="900000">
                  <a:extLst>
                    <a:ext uri="{9D8B030D-6E8A-4147-A177-3AD203B41FA5}">
                      <a16:colId xmlns:a16="http://schemas.microsoft.com/office/drawing/2014/main" val="307384775"/>
                    </a:ext>
                  </a:extLst>
                </a:gridCol>
                <a:gridCol w="900000">
                  <a:extLst>
                    <a:ext uri="{9D8B030D-6E8A-4147-A177-3AD203B41FA5}">
                      <a16:colId xmlns:a16="http://schemas.microsoft.com/office/drawing/2014/main" val="3314211716"/>
                    </a:ext>
                  </a:extLst>
                </a:gridCol>
                <a:gridCol w="900000">
                  <a:extLst>
                    <a:ext uri="{9D8B030D-6E8A-4147-A177-3AD203B41FA5}">
                      <a16:colId xmlns:a16="http://schemas.microsoft.com/office/drawing/2014/main" val="4087266666"/>
                    </a:ext>
                  </a:extLst>
                </a:gridCol>
                <a:gridCol w="90000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rgbClr val="404040"/>
                          </a:solidFill>
                          <a:effectLst/>
                          <a:latin typeface="Arial" panose="020B0604020202020204" pitchFamily="34" charset="0"/>
                          <a:ea typeface="Arial" panose="020B0604020202020204" pitchFamily="34" charset="0"/>
                          <a:cs typeface="Arial" panose="020B0604020202020204" pitchFamily="34" charset="0"/>
                        </a:rPr>
                        <a:t> </a:t>
                      </a: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   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900" dirty="0">
                          <a:solidFill>
                            <a:srgbClr val="404040"/>
                          </a:solidFill>
                          <a:effectLst/>
                          <a:latin typeface="Arial" panose="020B0604020202020204" pitchFamily="34" charset="0"/>
                          <a:ea typeface="Arial" panose="020B0604020202020204" pitchFamily="34" charset="0"/>
                          <a:cs typeface="Arial" panose="020B0604020202020204" pitchFamily="34" charset="0"/>
                        </a:rPr>
                        <a:t> </a:t>
                      </a:r>
                      <a:endParaRPr lang="en-GB" sz="9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grpSp>
        <p:nvGrpSpPr>
          <p:cNvPr id="10" name="Group 9" descr="Worksheet available icon">
            <a:extLst>
              <a:ext uri="{FF2B5EF4-FFF2-40B4-BE49-F238E27FC236}">
                <a16:creationId xmlns:a16="http://schemas.microsoft.com/office/drawing/2014/main" id="{F829BE98-8723-412A-A7EC-94B8C90B3E33}"/>
              </a:ext>
            </a:extLst>
          </p:cNvPr>
          <p:cNvGrpSpPr/>
          <p:nvPr/>
        </p:nvGrpSpPr>
        <p:grpSpPr>
          <a:xfrm>
            <a:off x="9495879" y="211521"/>
            <a:ext cx="2102384" cy="753403"/>
            <a:chOff x="9495879" y="211521"/>
            <a:chExt cx="2102384" cy="753403"/>
          </a:xfrm>
        </p:grpSpPr>
        <p:pic>
          <p:nvPicPr>
            <p:cNvPr id="12" name="Graphic 6" descr="Document">
              <a:extLst>
                <a:ext uri="{FF2B5EF4-FFF2-40B4-BE49-F238E27FC236}">
                  <a16:creationId xmlns:a16="http://schemas.microsoft.com/office/drawing/2014/main" id="{C7E7981D-5965-45BC-9305-693E1A6D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4860" y="211521"/>
              <a:ext cx="753403" cy="753403"/>
            </a:xfrm>
            <a:prstGeom prst="rect">
              <a:avLst/>
            </a:prstGeom>
          </p:spPr>
        </p:pic>
        <p:sp>
          <p:nvSpPr>
            <p:cNvPr id="13" name="TextBox 12">
              <a:extLst>
                <a:ext uri="{FF2B5EF4-FFF2-40B4-BE49-F238E27FC236}">
                  <a16:creationId xmlns:a16="http://schemas.microsoft.com/office/drawing/2014/main" id="{F725BA4D-B44C-44A3-AC6B-84C2B4A0D54B}"/>
                </a:ext>
              </a:extLst>
            </p:cNvPr>
            <p:cNvSpPr txBox="1"/>
            <p:nvPr/>
          </p:nvSpPr>
          <p:spPr>
            <a:xfrm>
              <a:off x="9495879" y="228785"/>
              <a:ext cx="2091590" cy="707886"/>
            </a:xfrm>
            <a:prstGeom prst="rect">
              <a:avLst/>
            </a:prstGeom>
            <a:noFill/>
            <a:ln w="38100">
              <a:solidFill>
                <a:schemeClr val="accent1"/>
              </a:solidFill>
            </a:ln>
          </p:spPr>
          <p:txBody>
            <a:bodyPr wrap="square" rtlCol="0">
              <a:spAutoFit/>
            </a:bodyPr>
            <a:lstStyle/>
            <a:p>
              <a:r>
                <a:rPr lang="en-GB" sz="2000" b="1" dirty="0">
                  <a:latin typeface="Arial" panose="020B0604020202020204" pitchFamily="34" charset="0"/>
                  <a:cs typeface="Arial" panose="020B0604020202020204" pitchFamily="34" charset="0"/>
                </a:rPr>
                <a:t>Handout</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available</a:t>
              </a:r>
            </a:p>
          </p:txBody>
        </p:sp>
      </p:gr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2403265" y="116522"/>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18 cookies?</a:t>
            </a: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FF1255-9833-A6BD-B4A7-4AA232403370}"/>
              </a:ext>
            </a:extLst>
          </p:cNvPr>
          <p:cNvSpPr txBox="1"/>
          <p:nvPr/>
        </p:nvSpPr>
        <p:spPr>
          <a:xfrm>
            <a:off x="6900334" y="1301750"/>
            <a:ext cx="6032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6</a:t>
            </a:r>
          </a:p>
        </p:txBody>
      </p:sp>
      <p:sp>
        <p:nvSpPr>
          <p:cNvPr id="15" name="Arrow: Curved Down 14">
            <a:extLst>
              <a:ext uri="{FF2B5EF4-FFF2-40B4-BE49-F238E27FC236}">
                <a16:creationId xmlns:a16="http://schemas.microsoft.com/office/drawing/2014/main" id="{48ECE812-6B83-980E-B738-4B2B30DC235A}"/>
              </a:ext>
            </a:extLst>
          </p:cNvPr>
          <p:cNvSpPr/>
          <p:nvPr/>
        </p:nvSpPr>
        <p:spPr>
          <a:xfrm>
            <a:off x="6358457" y="1665799"/>
            <a:ext cx="675735" cy="3738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a:extLst>
              <a:ext uri="{FF2B5EF4-FFF2-40B4-BE49-F238E27FC236}">
                <a16:creationId xmlns:a16="http://schemas.microsoft.com/office/drawing/2014/main" id="{2BF2D677-7FFB-F2E8-B036-CF9E22C393F5}"/>
              </a:ext>
            </a:extLst>
          </p:cNvPr>
          <p:cNvSpPr txBox="1"/>
          <p:nvPr/>
        </p:nvSpPr>
        <p:spPr>
          <a:xfrm>
            <a:off x="6397642" y="1407008"/>
            <a:ext cx="5827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cs typeface="Calibri"/>
              </a:rPr>
              <a:t>÷2</a:t>
            </a:r>
            <a:endParaRPr lang="en-US" dirty="0">
              <a:solidFill>
                <a:srgbClr val="0070C0"/>
              </a:solidFill>
              <a:cs typeface="Calibri"/>
            </a:endParaRPr>
          </a:p>
        </p:txBody>
      </p:sp>
      <p:sp>
        <p:nvSpPr>
          <p:cNvPr id="18" name="TextBox 17">
            <a:extLst>
              <a:ext uri="{FF2B5EF4-FFF2-40B4-BE49-F238E27FC236}">
                <a16:creationId xmlns:a16="http://schemas.microsoft.com/office/drawing/2014/main" id="{2349DE74-D84B-A7CD-3620-4E34FCC36EFC}"/>
              </a:ext>
            </a:extLst>
          </p:cNvPr>
          <p:cNvSpPr txBox="1"/>
          <p:nvPr/>
        </p:nvSpPr>
        <p:spPr>
          <a:xfrm>
            <a:off x="6688667" y="2258703"/>
            <a:ext cx="8784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150 g</a:t>
            </a:r>
            <a:endParaRPr lang="en-US" sz="2400" dirty="0"/>
          </a:p>
        </p:txBody>
      </p:sp>
      <p:sp>
        <p:nvSpPr>
          <p:cNvPr id="19" name="TextBox 18">
            <a:extLst>
              <a:ext uri="{FF2B5EF4-FFF2-40B4-BE49-F238E27FC236}">
                <a16:creationId xmlns:a16="http://schemas.microsoft.com/office/drawing/2014/main" id="{4C15D44B-62A8-157C-5E81-6F0F0E1C8F5E}"/>
              </a:ext>
            </a:extLst>
          </p:cNvPr>
          <p:cNvSpPr txBox="1"/>
          <p:nvPr/>
        </p:nvSpPr>
        <p:spPr>
          <a:xfrm>
            <a:off x="6835730" y="2824075"/>
            <a:ext cx="80433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75 g</a:t>
            </a:r>
            <a:endParaRPr lang="en-US" sz="2400" dirty="0"/>
          </a:p>
        </p:txBody>
      </p:sp>
      <p:sp>
        <p:nvSpPr>
          <p:cNvPr id="20" name="TextBox 19">
            <a:extLst>
              <a:ext uri="{FF2B5EF4-FFF2-40B4-BE49-F238E27FC236}">
                <a16:creationId xmlns:a16="http://schemas.microsoft.com/office/drawing/2014/main" id="{69A73734-6641-221D-8428-8CDC6E218252}"/>
              </a:ext>
            </a:extLst>
          </p:cNvPr>
          <p:cNvSpPr txBox="1"/>
          <p:nvPr/>
        </p:nvSpPr>
        <p:spPr>
          <a:xfrm>
            <a:off x="6699249" y="3380251"/>
            <a:ext cx="8784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100 g</a:t>
            </a:r>
          </a:p>
        </p:txBody>
      </p:sp>
      <p:sp>
        <p:nvSpPr>
          <p:cNvPr id="21" name="TextBox 20">
            <a:extLst>
              <a:ext uri="{FF2B5EF4-FFF2-40B4-BE49-F238E27FC236}">
                <a16:creationId xmlns:a16="http://schemas.microsoft.com/office/drawing/2014/main" id="{9C749DA2-A1AE-5991-FCC4-5B3275501AB4}"/>
              </a:ext>
            </a:extLst>
          </p:cNvPr>
          <p:cNvSpPr txBox="1"/>
          <p:nvPr/>
        </p:nvSpPr>
        <p:spPr>
          <a:xfrm>
            <a:off x="6741583" y="3955102"/>
            <a:ext cx="8255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cs typeface="Calibri"/>
              </a:rPr>
              <a:t> 30 g    </a:t>
            </a:r>
          </a:p>
        </p:txBody>
      </p:sp>
      <p:sp>
        <p:nvSpPr>
          <p:cNvPr id="6" name="Isosceles Triangle 5">
            <a:extLst>
              <a:ext uri="{FF2B5EF4-FFF2-40B4-BE49-F238E27FC236}">
                <a16:creationId xmlns:a16="http://schemas.microsoft.com/office/drawing/2014/main" id="{082E411C-CF48-6DE8-5E55-5DF6C88AB7AC}"/>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03652D51-436E-CB73-A82B-1A50A0FB15BF}"/>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14" name="Picture 13" descr="A stack of seven double chocolate chip cookies, with an eight leaning against the stack">
            <a:extLst>
              <a:ext uri="{FF2B5EF4-FFF2-40B4-BE49-F238E27FC236}">
                <a16:creationId xmlns:a16="http://schemas.microsoft.com/office/drawing/2014/main" id="{35817A60-DDC1-298D-2A64-06528D753905}"/>
              </a:ext>
            </a:extLst>
          </p:cNvPr>
          <p:cNvPicPr>
            <a:picLocks noChangeAspect="1"/>
          </p:cNvPicPr>
          <p:nvPr/>
        </p:nvPicPr>
        <p:blipFill>
          <a:blip r:embed="rId5"/>
          <a:stretch>
            <a:fillRect/>
          </a:stretch>
        </p:blipFill>
        <p:spPr>
          <a:xfrm>
            <a:off x="21537" y="2877415"/>
            <a:ext cx="3232782" cy="2155373"/>
          </a:xfrm>
          <a:prstGeom prst="rect">
            <a:avLst/>
          </a:prstGeom>
        </p:spPr>
      </p:pic>
    </p:spTree>
    <p:extLst>
      <p:ext uri="{BB962C8B-B14F-4D97-AF65-F5344CB8AC3E}">
        <p14:creationId xmlns:p14="http://schemas.microsoft.com/office/powerpoint/2010/main" val="308185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8</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3712054618"/>
              </p:ext>
            </p:extLst>
          </p:nvPr>
        </p:nvGraphicFramePr>
        <p:xfrm>
          <a:off x="3547467" y="1371323"/>
          <a:ext cx="7247912"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1190009">
                  <a:extLst>
                    <a:ext uri="{9D8B030D-6E8A-4147-A177-3AD203B41FA5}">
                      <a16:colId xmlns:a16="http://schemas.microsoft.com/office/drawing/2014/main" val="1874415336"/>
                    </a:ext>
                  </a:extLst>
                </a:gridCol>
                <a:gridCol w="529849">
                  <a:extLst>
                    <a:ext uri="{9D8B030D-6E8A-4147-A177-3AD203B41FA5}">
                      <a16:colId xmlns:a16="http://schemas.microsoft.com/office/drawing/2014/main" val="307384775"/>
                    </a:ext>
                  </a:extLst>
                </a:gridCol>
                <a:gridCol w="720000">
                  <a:extLst>
                    <a:ext uri="{9D8B030D-6E8A-4147-A177-3AD203B41FA5}">
                      <a16:colId xmlns:a16="http://schemas.microsoft.com/office/drawing/2014/main" val="3314211716"/>
                    </a:ext>
                  </a:extLst>
                </a:gridCol>
                <a:gridCol w="720000">
                  <a:extLst>
                    <a:ext uri="{9D8B030D-6E8A-4147-A177-3AD203B41FA5}">
                      <a16:colId xmlns:a16="http://schemas.microsoft.com/office/drawing/2014/main" val="4087266666"/>
                    </a:ext>
                  </a:extLst>
                </a:gridCol>
                <a:gridCol w="1046306">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chemeClr val="tx1"/>
                          </a:solidFill>
                          <a:effectLst/>
                          <a:latin typeface="Arial" panose="020B0604020202020204" pitchFamily="34" charset="0"/>
                          <a:cs typeface="Arial" panose="020B0604020202020204" pitchFamily="34" charset="0"/>
                        </a:rPr>
                        <a:t>  150 g</a:t>
                      </a:r>
                      <a:endParaRPr lang="en-US" sz="2400" dirty="0">
                        <a:solidFill>
                          <a:schemeClr val="tx1"/>
                        </a:solidFill>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60 g</a:t>
                      </a: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1670400" y="111600"/>
            <a:ext cx="6742080" cy="1217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18 cookies?</a:t>
            </a:r>
            <a:endParaRPr lang="en-GB"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3A68B01-076A-B96C-C2F2-D18245006D43}"/>
              </a:ext>
            </a:extLst>
          </p:cNvPr>
          <p:cNvSpPr txBox="1"/>
          <p:nvPr/>
        </p:nvSpPr>
        <p:spPr>
          <a:xfrm>
            <a:off x="7873042" y="58372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solidFill>
                  <a:srgbClr val="FF0000"/>
                </a:solidFill>
                <a:latin typeface="Arial" panose="020B0604020202020204" pitchFamily="34" charset="0"/>
                <a:cs typeface="Arial" panose="020B0604020202020204" pitchFamily="34" charset="0"/>
              </a:rPr>
              <a:t>12 + 6 = 18</a:t>
            </a:r>
            <a:endParaRPr lang="en-US" dirty="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5E417C32-6E99-85E7-0870-2BF83F896759}"/>
              </a:ext>
            </a:extLst>
          </p:cNvPr>
          <p:cNvCxnSpPr/>
          <p:nvPr/>
        </p:nvCxnSpPr>
        <p:spPr>
          <a:xfrm flipV="1">
            <a:off x="6415177" y="866956"/>
            <a:ext cx="1431986" cy="4802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1428263-EA1A-C603-7B57-76133B439567}"/>
              </a:ext>
            </a:extLst>
          </p:cNvPr>
          <p:cNvCxnSpPr>
            <a:cxnSpLocks/>
          </p:cNvCxnSpPr>
          <p:nvPr/>
        </p:nvCxnSpPr>
        <p:spPr>
          <a:xfrm flipV="1">
            <a:off x="7249064" y="924465"/>
            <a:ext cx="626854" cy="5233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8F64D41-152D-CBCD-8EF3-C6D89BABAAF0}"/>
              </a:ext>
            </a:extLst>
          </p:cNvPr>
          <p:cNvSpPr txBox="1"/>
          <p:nvPr/>
        </p:nvSpPr>
        <p:spPr>
          <a:xfrm>
            <a:off x="6478438" y="2179608"/>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0" name="TextBox 19">
            <a:extLst>
              <a:ext uri="{FF2B5EF4-FFF2-40B4-BE49-F238E27FC236}">
                <a16:creationId xmlns:a16="http://schemas.microsoft.com/office/drawing/2014/main" id="{A4A1C7E8-1BAF-FD9C-B1FA-B79C57E5E0E5}"/>
              </a:ext>
            </a:extLst>
          </p:cNvPr>
          <p:cNvSpPr txBox="1"/>
          <p:nvPr/>
        </p:nvSpPr>
        <p:spPr>
          <a:xfrm>
            <a:off x="9765966" y="2305291"/>
            <a:ext cx="10251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450 g</a:t>
            </a:r>
          </a:p>
        </p:txBody>
      </p:sp>
      <p:sp>
        <p:nvSpPr>
          <p:cNvPr id="22" name="TextBox 21">
            <a:extLst>
              <a:ext uri="{FF2B5EF4-FFF2-40B4-BE49-F238E27FC236}">
                <a16:creationId xmlns:a16="http://schemas.microsoft.com/office/drawing/2014/main" id="{6AB41740-3E42-3695-48B4-D842A99684CF}"/>
              </a:ext>
            </a:extLst>
          </p:cNvPr>
          <p:cNvSpPr txBox="1"/>
          <p:nvPr/>
        </p:nvSpPr>
        <p:spPr>
          <a:xfrm>
            <a:off x="6478437" y="2740324"/>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3" name="TextBox 22">
            <a:extLst>
              <a:ext uri="{FF2B5EF4-FFF2-40B4-BE49-F238E27FC236}">
                <a16:creationId xmlns:a16="http://schemas.microsoft.com/office/drawing/2014/main" id="{E883D121-A532-5284-9B6D-DA721EC701BD}"/>
              </a:ext>
            </a:extLst>
          </p:cNvPr>
          <p:cNvSpPr txBox="1"/>
          <p:nvPr/>
        </p:nvSpPr>
        <p:spPr>
          <a:xfrm>
            <a:off x="9765966" y="2941898"/>
            <a:ext cx="9695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225 g</a:t>
            </a:r>
          </a:p>
        </p:txBody>
      </p:sp>
      <p:sp>
        <p:nvSpPr>
          <p:cNvPr id="25" name="TextBox 24">
            <a:extLst>
              <a:ext uri="{FF2B5EF4-FFF2-40B4-BE49-F238E27FC236}">
                <a16:creationId xmlns:a16="http://schemas.microsoft.com/office/drawing/2014/main" id="{E4E905D0-73B6-A21C-5881-8EB3298F511A}"/>
              </a:ext>
            </a:extLst>
          </p:cNvPr>
          <p:cNvSpPr txBox="1"/>
          <p:nvPr/>
        </p:nvSpPr>
        <p:spPr>
          <a:xfrm>
            <a:off x="6508178" y="3293625"/>
            <a:ext cx="35655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6" name="TextBox 25">
            <a:extLst>
              <a:ext uri="{FF2B5EF4-FFF2-40B4-BE49-F238E27FC236}">
                <a16:creationId xmlns:a16="http://schemas.microsoft.com/office/drawing/2014/main" id="{F209BE4A-4CF5-E493-7BB6-DA26D9E90733}"/>
              </a:ext>
            </a:extLst>
          </p:cNvPr>
          <p:cNvSpPr txBox="1"/>
          <p:nvPr/>
        </p:nvSpPr>
        <p:spPr>
          <a:xfrm>
            <a:off x="9765964" y="3462759"/>
            <a:ext cx="96955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300 g</a:t>
            </a:r>
          </a:p>
        </p:txBody>
      </p:sp>
      <p:sp>
        <p:nvSpPr>
          <p:cNvPr id="28" name="TextBox 27">
            <a:extLst>
              <a:ext uri="{FF2B5EF4-FFF2-40B4-BE49-F238E27FC236}">
                <a16:creationId xmlns:a16="http://schemas.microsoft.com/office/drawing/2014/main" id="{47FDFB30-3977-4E58-BD7C-A2E9DB691AFA}"/>
              </a:ext>
            </a:extLst>
          </p:cNvPr>
          <p:cNvSpPr txBox="1"/>
          <p:nvPr/>
        </p:nvSpPr>
        <p:spPr>
          <a:xfrm>
            <a:off x="6508178" y="3837461"/>
            <a:ext cx="3863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FF0000"/>
                </a:solidFill>
              </a:rPr>
              <a:t>+</a:t>
            </a:r>
            <a:endParaRPr lang="en-US" sz="3600" dirty="0"/>
          </a:p>
        </p:txBody>
      </p:sp>
      <p:sp>
        <p:nvSpPr>
          <p:cNvPr id="29" name="TextBox 28">
            <a:extLst>
              <a:ext uri="{FF2B5EF4-FFF2-40B4-BE49-F238E27FC236}">
                <a16:creationId xmlns:a16="http://schemas.microsoft.com/office/drawing/2014/main" id="{F6B008F5-0C4F-CB80-1B8E-9DF066CF08E1}"/>
              </a:ext>
            </a:extLst>
          </p:cNvPr>
          <p:cNvSpPr txBox="1"/>
          <p:nvPr/>
        </p:nvSpPr>
        <p:spPr>
          <a:xfrm>
            <a:off x="9954227" y="4089721"/>
            <a:ext cx="8368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Arial" panose="020B0604020202020204" pitchFamily="34" charset="0"/>
                <a:cs typeface="Arial" panose="020B0604020202020204" pitchFamily="34" charset="0"/>
              </a:rPr>
              <a:t>90 g</a:t>
            </a:r>
          </a:p>
        </p:txBody>
      </p:sp>
      <p:sp>
        <p:nvSpPr>
          <p:cNvPr id="9" name="Isosceles Triangle 8">
            <a:extLst>
              <a:ext uri="{FF2B5EF4-FFF2-40B4-BE49-F238E27FC236}">
                <a16:creationId xmlns:a16="http://schemas.microsoft.com/office/drawing/2014/main" id="{C88AB7F6-E966-A887-A15F-093B7996F60D}"/>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5E3D19A2-2C1E-CD93-629D-7C4F801E7680}"/>
              </a:ext>
            </a:extLst>
          </p:cNvPr>
          <p:cNvSpPr txBox="1"/>
          <p:nvPr/>
        </p:nvSpPr>
        <p:spPr>
          <a:xfrm>
            <a:off x="-75068" y="29042"/>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7" name="Picture 6" descr="A stack of seven double chocolate chip cookies, with an eight leaning against the stack">
            <a:extLst>
              <a:ext uri="{FF2B5EF4-FFF2-40B4-BE49-F238E27FC236}">
                <a16:creationId xmlns:a16="http://schemas.microsoft.com/office/drawing/2014/main" id="{AF4F28DC-6A95-119A-C941-E03DB119E1E6}"/>
              </a:ext>
            </a:extLst>
          </p:cNvPr>
          <p:cNvPicPr>
            <a:picLocks noChangeAspect="1"/>
          </p:cNvPicPr>
          <p:nvPr/>
        </p:nvPicPr>
        <p:blipFill>
          <a:blip r:embed="rId3"/>
          <a:stretch>
            <a:fillRect/>
          </a:stretch>
        </p:blipFill>
        <p:spPr>
          <a:xfrm>
            <a:off x="134579" y="2875372"/>
            <a:ext cx="3117296" cy="2078376"/>
          </a:xfrm>
          <a:prstGeom prst="rect">
            <a:avLst/>
          </a:prstGeom>
        </p:spPr>
      </p:pic>
    </p:spTree>
    <p:extLst>
      <p:ext uri="{BB962C8B-B14F-4D97-AF65-F5344CB8AC3E}">
        <p14:creationId xmlns:p14="http://schemas.microsoft.com/office/powerpoint/2010/main" val="36260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P spid="26"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pPr/>
              <a:t>9</a:t>
            </a:fld>
            <a:endParaRPr lang="en-US" dirty="0"/>
          </a:p>
        </p:txBody>
      </p:sp>
      <p:graphicFrame>
        <p:nvGraphicFramePr>
          <p:cNvPr id="5" name="Table 4">
            <a:extLst>
              <a:ext uri="{FF2B5EF4-FFF2-40B4-BE49-F238E27FC236}">
                <a16:creationId xmlns:a16="http://schemas.microsoft.com/office/drawing/2014/main" id="{D00BA5FD-513D-6FA2-A0FB-3CDE4261D6DA}"/>
              </a:ext>
            </a:extLst>
          </p:cNvPr>
          <p:cNvGraphicFramePr>
            <a:graphicFrameLocks noGrp="1"/>
          </p:cNvGraphicFramePr>
          <p:nvPr>
            <p:extLst>
              <p:ext uri="{D42A27DB-BD31-4B8C-83A1-F6EECF244321}">
                <p14:modId xmlns:p14="http://schemas.microsoft.com/office/powerpoint/2010/main" val="3640008026"/>
              </p:ext>
            </p:extLst>
          </p:nvPr>
        </p:nvGraphicFramePr>
        <p:xfrm>
          <a:off x="3667489" y="1330468"/>
          <a:ext cx="7210160" cy="3414389"/>
        </p:xfrm>
        <a:graphic>
          <a:graphicData uri="http://schemas.openxmlformats.org/drawingml/2006/table">
            <a:tbl>
              <a:tblPr firstRow="1" firstCol="1" bandRow="1"/>
              <a:tblGrid>
                <a:gridCol w="1972501">
                  <a:extLst>
                    <a:ext uri="{9D8B030D-6E8A-4147-A177-3AD203B41FA5}">
                      <a16:colId xmlns:a16="http://schemas.microsoft.com/office/drawing/2014/main" val="506151735"/>
                    </a:ext>
                  </a:extLst>
                </a:gridCol>
                <a:gridCol w="1069247">
                  <a:extLst>
                    <a:ext uri="{9D8B030D-6E8A-4147-A177-3AD203B41FA5}">
                      <a16:colId xmlns:a16="http://schemas.microsoft.com/office/drawing/2014/main" val="1073348637"/>
                    </a:ext>
                  </a:extLst>
                </a:gridCol>
                <a:gridCol w="915452">
                  <a:extLst>
                    <a:ext uri="{9D8B030D-6E8A-4147-A177-3AD203B41FA5}">
                      <a16:colId xmlns:a16="http://schemas.microsoft.com/office/drawing/2014/main" val="1874415336"/>
                    </a:ext>
                  </a:extLst>
                </a:gridCol>
                <a:gridCol w="777600">
                  <a:extLst>
                    <a:ext uri="{9D8B030D-6E8A-4147-A177-3AD203B41FA5}">
                      <a16:colId xmlns:a16="http://schemas.microsoft.com/office/drawing/2014/main" val="307384775"/>
                    </a:ext>
                  </a:extLst>
                </a:gridCol>
                <a:gridCol w="777600">
                  <a:extLst>
                    <a:ext uri="{9D8B030D-6E8A-4147-A177-3AD203B41FA5}">
                      <a16:colId xmlns:a16="http://schemas.microsoft.com/office/drawing/2014/main" val="3314211716"/>
                    </a:ext>
                  </a:extLst>
                </a:gridCol>
                <a:gridCol w="777600">
                  <a:extLst>
                    <a:ext uri="{9D8B030D-6E8A-4147-A177-3AD203B41FA5}">
                      <a16:colId xmlns:a16="http://schemas.microsoft.com/office/drawing/2014/main" val="4087266666"/>
                    </a:ext>
                  </a:extLst>
                </a:gridCol>
                <a:gridCol w="920160">
                  <a:extLst>
                    <a:ext uri="{9D8B030D-6E8A-4147-A177-3AD203B41FA5}">
                      <a16:colId xmlns:a16="http://schemas.microsoft.com/office/drawing/2014/main" val="22863665"/>
                    </a:ext>
                  </a:extLst>
                </a:gridCol>
              </a:tblGrid>
              <a:tr h="332871">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No. of Cookies</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12</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6</a:t>
                      </a:r>
                    </a:p>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36446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Flour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300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ctr">
                        <a:lnSpc>
                          <a:spcPct val="114999"/>
                        </a:lnSpc>
                        <a:spcBef>
                          <a:spcPts val="400"/>
                        </a:spcBef>
                        <a:spcAft>
                          <a:spcPts val="400"/>
                        </a:spcAft>
                        <a:buNone/>
                      </a:pPr>
                      <a:r>
                        <a:rPr lang="en-GB" sz="2400" b="0" i="0" u="none" strike="noStrike" noProof="0" dirty="0">
                          <a:solidFill>
                            <a:srgbClr val="404040"/>
                          </a:solidFill>
                          <a:effectLst/>
                          <a:latin typeface="Arial" panose="020B0604020202020204" pitchFamily="34" charset="0"/>
                          <a:cs typeface="Arial" panose="020B0604020202020204" pitchFamily="34" charset="0"/>
                        </a:rPr>
                        <a:t>150 g</a:t>
                      </a:r>
                      <a:endParaRPr lang="en-US" sz="2400" dirty="0">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450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788113"/>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Sugar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150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75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225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675288"/>
                  </a:ext>
                </a:extLst>
              </a:tr>
              <a:tr h="567307">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Butter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200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300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059620"/>
                  </a:ext>
                </a:extLst>
              </a:tr>
              <a:tr h="568800">
                <a:tc>
                  <a:txBody>
                    <a:bodyPr/>
                    <a:lstStyle/>
                    <a:p>
                      <a:pPr algn="l">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Cocoa powder</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Arial" panose="020B0604020202020204" pitchFamily="34" charset="0"/>
                          <a:cs typeface="Arial" panose="020B0604020202020204" pitchFamily="34" charset="0"/>
                        </a:rPr>
                        <a:t>  60 g</a:t>
                      </a: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30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endPar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400"/>
                        </a:spcAft>
                      </a:pPr>
                      <a:r>
                        <a:rPr lang="en-GB" sz="2400" dirty="0">
                          <a:solidFill>
                            <a:srgbClr val="404040"/>
                          </a:solidFill>
                          <a:effectLst/>
                          <a:latin typeface="Arial" panose="020B0604020202020204" pitchFamily="34" charset="0"/>
                          <a:ea typeface="Calibri" panose="020F0502020204030204" pitchFamily="34" charset="0"/>
                          <a:cs typeface="Arial" panose="020B0604020202020204" pitchFamily="34" charset="0"/>
                        </a:rPr>
                        <a:t>  90 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031916"/>
                  </a:ext>
                </a:extLst>
              </a:tr>
            </a:tbl>
          </a:graphicData>
        </a:graphic>
      </p:graphicFrame>
      <p:sp>
        <p:nvSpPr>
          <p:cNvPr id="6" name="TextBox 5">
            <a:extLst>
              <a:ext uri="{FF2B5EF4-FFF2-40B4-BE49-F238E27FC236}">
                <a16:creationId xmlns:a16="http://schemas.microsoft.com/office/drawing/2014/main" id="{F06E0ECF-EF6A-16A5-7EC2-51D9835EE148}"/>
              </a:ext>
            </a:extLst>
          </p:cNvPr>
          <p:cNvSpPr txBox="1"/>
          <p:nvPr/>
        </p:nvSpPr>
        <p:spPr>
          <a:xfrm>
            <a:off x="466225" y="5047649"/>
            <a:ext cx="10948697" cy="523220"/>
          </a:xfrm>
          <a:prstGeom prst="rect">
            <a:avLst/>
          </a:prstGeom>
          <a:noFill/>
        </p:spPr>
        <p:txBody>
          <a:bodyPr wrap="square" lIns="91440" tIns="45720" rIns="91440" bIns="45720" anchor="t">
            <a:spAutoFit/>
          </a:bodyPr>
          <a:lstStyle/>
          <a:p>
            <a:endParaRPr lang="en-GB" sz="2800" dirty="0">
              <a:ea typeface="+mn-lt"/>
              <a:cs typeface="+mn-lt"/>
            </a:endParaRPr>
          </a:p>
        </p:txBody>
      </p:sp>
      <p:sp>
        <p:nvSpPr>
          <p:cNvPr id="8" name="Title 1">
            <a:extLst>
              <a:ext uri="{FF2B5EF4-FFF2-40B4-BE49-F238E27FC236}">
                <a16:creationId xmlns:a16="http://schemas.microsoft.com/office/drawing/2014/main" id="{F437BE9D-5FEE-6715-3C9A-20F87E332214}"/>
              </a:ext>
            </a:extLst>
          </p:cNvPr>
          <p:cNvSpPr txBox="1">
            <a:spLocks noGrp="1"/>
          </p:cNvSpPr>
          <p:nvPr>
            <p:ph type="title" idx="4294967295"/>
          </p:nvPr>
        </p:nvSpPr>
        <p:spPr>
          <a:xfrm>
            <a:off x="2090054" y="157369"/>
            <a:ext cx="4798694"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Investigating recipes</a:t>
            </a:r>
          </a:p>
        </p:txBody>
      </p:sp>
      <p:sp>
        <p:nvSpPr>
          <p:cNvPr id="2" name="TextBox 1">
            <a:extLst>
              <a:ext uri="{FF2B5EF4-FFF2-40B4-BE49-F238E27FC236}">
                <a16:creationId xmlns:a16="http://schemas.microsoft.com/office/drawing/2014/main" id="{78F6D872-0929-9FDD-3B93-7BFE3E5152DA}"/>
              </a:ext>
            </a:extLst>
          </p:cNvPr>
          <p:cNvSpPr txBox="1"/>
          <p:nvPr/>
        </p:nvSpPr>
        <p:spPr>
          <a:xfrm>
            <a:off x="591816" y="5359753"/>
            <a:ext cx="10463841" cy="95410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latin typeface="Arial" panose="020B0604020202020204" pitchFamily="34" charset="0"/>
                <a:ea typeface="Arial" panose="020B0604020202020204" pitchFamily="34" charset="0"/>
                <a:cs typeface="Arial" panose="020B0604020202020204" pitchFamily="34" charset="0"/>
              </a:rPr>
              <a:t>H</a:t>
            </a:r>
            <a:r>
              <a:rPr lang="en-GB" sz="2800" dirty="0">
                <a:effectLst/>
                <a:latin typeface="Arial" panose="020B0604020202020204" pitchFamily="34" charset="0"/>
                <a:ea typeface="Arial" panose="020B0604020202020204" pitchFamily="34" charset="0"/>
                <a:cs typeface="Arial" panose="020B0604020202020204" pitchFamily="34" charset="0"/>
              </a:rPr>
              <a:t>ow much of each ingredient would be required to make </a:t>
            </a:r>
            <a:r>
              <a:rPr lang="en-GB" sz="2800" dirty="0">
                <a:latin typeface="Arial" panose="020B0604020202020204" pitchFamily="34" charset="0"/>
                <a:ea typeface="Arial" panose="020B0604020202020204" pitchFamily="34" charset="0"/>
                <a:cs typeface="Arial" panose="020B0604020202020204" pitchFamily="34" charset="0"/>
              </a:rPr>
              <a:t>15</a:t>
            </a:r>
            <a:r>
              <a:rPr lang="en-GB" sz="2800" dirty="0">
                <a:effectLst/>
                <a:latin typeface="Arial" panose="020B0604020202020204" pitchFamily="34" charset="0"/>
                <a:ea typeface="Arial" panose="020B0604020202020204" pitchFamily="34" charset="0"/>
                <a:cs typeface="Arial" panose="020B0604020202020204" pitchFamily="34" charset="0"/>
              </a:rPr>
              <a:t> cookies?</a:t>
            </a:r>
            <a:endParaRPr lang="en-GB" sz="2800" dirty="0">
              <a:latin typeface="Arial" panose="020B0604020202020204" pitchFamily="34" charset="0"/>
              <a:cs typeface="Arial" panose="020B0604020202020204" pitchFamily="34" charset="0"/>
            </a:endParaRPr>
          </a:p>
        </p:txBody>
      </p:sp>
      <p:sp>
        <p:nvSpPr>
          <p:cNvPr id="10" name="Isosceles Triangle 9">
            <a:extLst>
              <a:ext uri="{FF2B5EF4-FFF2-40B4-BE49-F238E27FC236}">
                <a16:creationId xmlns:a16="http://schemas.microsoft.com/office/drawing/2014/main" id="{2BD335FD-4DC1-3818-DC91-38B0891F00EF}"/>
              </a:ext>
              <a:ext uri="{C183D7F6-B498-43B3-948B-1728B52AA6E4}">
                <adec:decorative xmlns:adec="http://schemas.microsoft.com/office/drawing/2017/decorative" val="1"/>
              </a:ext>
            </a:extLst>
          </p:cNvPr>
          <p:cNvSpPr/>
          <p:nvPr/>
        </p:nvSpPr>
        <p:spPr>
          <a:xfrm flipV="1">
            <a:off x="-3816" y="-1137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621B7AE-F367-764F-E1AF-4886A3662E5B}"/>
              </a:ext>
            </a:extLst>
          </p:cNvPr>
          <p:cNvSpPr txBox="1"/>
          <p:nvPr/>
        </p:nvSpPr>
        <p:spPr>
          <a:xfrm>
            <a:off x="-51318" y="29042"/>
            <a:ext cx="2141372" cy="400110"/>
          </a:xfrm>
          <a:prstGeom prst="rect">
            <a:avLst/>
          </a:prstGeom>
          <a:noFill/>
          <a:ln>
            <a:noFill/>
          </a:ln>
          <a:effectLst/>
        </p:spPr>
        <p:txBody>
          <a:bodyPr wrap="square" lIns="91440" tIns="45720" rIns="91440" bIns="45720" rtlCol="0" anchor="t">
            <a:spAutoFit/>
          </a:bodyPr>
          <a:lstStyle/>
          <a:p>
            <a:r>
              <a:rPr lang="en-GB" sz="2000" b="1" dirty="0">
                <a:solidFill>
                  <a:schemeClr val="bg1"/>
                </a:solidFill>
                <a:latin typeface="Arial"/>
                <a:cs typeface="Arial"/>
              </a:rPr>
              <a:t>INVESTIGATE</a:t>
            </a:r>
            <a:endParaRPr lang="en-GB" b="1" dirty="0">
              <a:solidFill>
                <a:schemeClr val="bg1"/>
              </a:solidFill>
              <a:latin typeface="Arial" panose="020B0604020202020204" pitchFamily="34" charset="0"/>
              <a:cs typeface="Arial" panose="020B0604020202020204" pitchFamily="34" charset="0"/>
            </a:endParaRPr>
          </a:p>
        </p:txBody>
      </p:sp>
      <p:pic>
        <p:nvPicPr>
          <p:cNvPr id="9" name="Picture 8" descr="A stack of seven double chocolate chip cookies, with an eight leaning against the stack">
            <a:extLst>
              <a:ext uri="{FF2B5EF4-FFF2-40B4-BE49-F238E27FC236}">
                <a16:creationId xmlns:a16="http://schemas.microsoft.com/office/drawing/2014/main" id="{530AF1B3-6567-26C5-D19E-2293EC3915AD}"/>
              </a:ext>
            </a:extLst>
          </p:cNvPr>
          <p:cNvPicPr>
            <a:picLocks noChangeAspect="1"/>
          </p:cNvPicPr>
          <p:nvPr/>
        </p:nvPicPr>
        <p:blipFill>
          <a:blip r:embed="rId3"/>
          <a:stretch>
            <a:fillRect/>
          </a:stretch>
        </p:blipFill>
        <p:spPr>
          <a:xfrm>
            <a:off x="0" y="2778184"/>
            <a:ext cx="3403905" cy="2269465"/>
          </a:xfrm>
          <a:prstGeom prst="rect">
            <a:avLst/>
          </a:prstGeom>
        </p:spPr>
      </p:pic>
    </p:spTree>
    <p:extLst>
      <p:ext uri="{BB962C8B-B14F-4D97-AF65-F5344CB8AC3E}">
        <p14:creationId xmlns:p14="http://schemas.microsoft.com/office/powerpoint/2010/main" val="3535122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6" ma:contentTypeDescription="Create a new document." ma:contentTypeScope="" ma:versionID="c9b06e18c8963115e3abf9b348a2b147">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0a54bbcb56302e0d3bc70941a0a2ee6d"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4519A-5C88-4765-8DF4-097EB505FC69}">
  <ds:schemaRefs>
    <ds:schemaRef ds:uri="83bdd42b-fb02-46fb-bb6b-b0ca0d8ae6de"/>
    <ds:schemaRef ds:uri="cf8cbe2d-0e71-4d38-8f38-c3c6c5b56c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943fffa-545b-4eca-b17d-5f9a138dda08"/>
    <ds:schemaRef ds:uri="c5cf19a6-e467-491d-9af0-5a70f09a6a41"/>
  </ds:schemaRefs>
</ds:datastoreItem>
</file>

<file path=customXml/itemProps2.xml><?xml version="1.0" encoding="utf-8"?>
<ds:datastoreItem xmlns:ds="http://schemas.openxmlformats.org/officeDocument/2006/customXml" ds:itemID="{5E0AC1AD-A1CF-46C0-8DC4-528ABD74FD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43fffa-545b-4eca-b17d-5f9a138dda08"/>
    <ds:schemaRef ds:uri="c5cf19a6-e467-491d-9af0-5a70f09a6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750DE2-DA89-48CE-9F79-28D425E37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5196</TotalTime>
  <Words>3997</Words>
  <Application>Microsoft Office PowerPoint</Application>
  <PresentationFormat>Widescreen</PresentationFormat>
  <Paragraphs>721</Paragraphs>
  <Slides>31</Slides>
  <Notes>31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31</vt:i4>
      </vt:variant>
    </vt:vector>
  </HeadingPairs>
  <TitlesOfParts>
    <vt:vector size="39" baseType="lpstr">
      <vt:lpstr>Arial</vt:lpstr>
      <vt:lpstr>Calibri</vt:lpstr>
      <vt:lpstr>Calibri Light</vt:lpstr>
      <vt:lpstr>Cambria Math</vt:lpstr>
      <vt:lpstr>Office Theme</vt:lpstr>
      <vt:lpstr>Custom Design</vt:lpstr>
      <vt:lpstr>1_Custom Design</vt:lpstr>
      <vt:lpstr>1_Office Theme</vt:lpstr>
      <vt:lpstr>Lesson 5:  Direct proportion  Level 2 </vt:lpstr>
      <vt:lpstr>INTRODUCTION</vt:lpstr>
      <vt:lpstr>INTRODUCTION</vt:lpstr>
      <vt:lpstr>Direct proportion</vt:lpstr>
      <vt:lpstr>Investigating recipes</vt:lpstr>
      <vt:lpstr>Investigating recipes</vt:lpstr>
      <vt:lpstr>Investigating Recipes</vt:lpstr>
      <vt:lpstr>Investigating recipes</vt:lpstr>
      <vt:lpstr>Investigating recipes</vt:lpstr>
      <vt:lpstr>Investigating recipes</vt:lpstr>
      <vt:lpstr>EXPLORE 2 </vt:lpstr>
      <vt:lpstr>Answers</vt:lpstr>
      <vt:lpstr>Answers</vt:lpstr>
      <vt:lpstr>PowerPoint Presentation</vt:lpstr>
      <vt:lpstr>PowerPoint Presentation</vt:lpstr>
      <vt:lpstr>Clarifying misconceptions</vt:lpstr>
      <vt:lpstr>Using a calculator</vt:lpstr>
      <vt:lpstr>Using a calculator: double number lines</vt:lpstr>
      <vt:lpstr>Using a calculator</vt:lpstr>
      <vt:lpstr>Using a calculator: double number lines</vt:lpstr>
      <vt:lpstr>Using a calculator: double number lines</vt:lpstr>
      <vt:lpstr>Using a calculator: double number lines</vt:lpstr>
      <vt:lpstr>Practice question (1)</vt:lpstr>
      <vt:lpstr>Practice question (2)</vt:lpstr>
      <vt:lpstr>Practice question (3)</vt:lpstr>
      <vt:lpstr>Practice question (4)</vt:lpstr>
      <vt:lpstr>Practice question (3) – answers</vt:lpstr>
      <vt:lpstr>Practice question (4) – answers</vt:lpstr>
      <vt:lpstr>Practice question (4) – answers</vt:lpstr>
      <vt:lpstr>Lesson review:  Direct proportion  Level 2 </vt:lpstr>
      <vt:lpstr>Lesson 5:  Credits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for Excellence Mastery Lesson Slides</dc:title>
  <dc:subject/>
  <dc:creator>Pearson</dc:creator>
  <cp:keywords/>
  <dc:description/>
  <cp:lastModifiedBy>Olesya Gilmutdinova</cp:lastModifiedBy>
  <cp:revision>82</cp:revision>
  <dcterms:created xsi:type="dcterms:W3CDTF">2019-07-11T15:46:02Z</dcterms:created>
  <dcterms:modified xsi:type="dcterms:W3CDTF">2023-04-13T14:12:26Z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