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2"/>
  </p:notesMasterIdLst>
  <p:handoutMasterIdLst>
    <p:handoutMasterId r:id="rId43"/>
  </p:handoutMasterIdLst>
  <p:sldIdLst>
    <p:sldId id="296" r:id="rId5"/>
    <p:sldId id="298" r:id="rId6"/>
    <p:sldId id="299" r:id="rId7"/>
    <p:sldId id="336" r:id="rId8"/>
    <p:sldId id="337" r:id="rId9"/>
    <p:sldId id="335" r:id="rId10"/>
    <p:sldId id="334" r:id="rId11"/>
    <p:sldId id="301" r:id="rId12"/>
    <p:sldId id="312" r:id="rId13"/>
    <p:sldId id="303" r:id="rId14"/>
    <p:sldId id="304" r:id="rId15"/>
    <p:sldId id="300" r:id="rId16"/>
    <p:sldId id="305" r:id="rId17"/>
    <p:sldId id="326" r:id="rId18"/>
    <p:sldId id="306" r:id="rId19"/>
    <p:sldId id="338" r:id="rId20"/>
    <p:sldId id="339" r:id="rId21"/>
    <p:sldId id="308" r:id="rId22"/>
    <p:sldId id="328" r:id="rId23"/>
    <p:sldId id="329" r:id="rId24"/>
    <p:sldId id="330" r:id="rId25"/>
    <p:sldId id="331" r:id="rId26"/>
    <p:sldId id="332" r:id="rId27"/>
    <p:sldId id="333" r:id="rId28"/>
    <p:sldId id="327" r:id="rId29"/>
    <p:sldId id="307" r:id="rId30"/>
    <p:sldId id="310" r:id="rId31"/>
    <p:sldId id="311" r:id="rId32"/>
    <p:sldId id="313" r:id="rId33"/>
    <p:sldId id="314" r:id="rId34"/>
    <p:sldId id="316" r:id="rId35"/>
    <p:sldId id="340" r:id="rId36"/>
    <p:sldId id="341" r:id="rId37"/>
    <p:sldId id="317" r:id="rId38"/>
    <p:sldId id="342" r:id="rId39"/>
    <p:sldId id="343" r:id="rId40"/>
    <p:sldId id="262" r:id="rId4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060">
          <p15:clr>
            <a:srgbClr val="A4A3A4"/>
          </p15:clr>
        </p15:guide>
        <p15:guide id="3" orient="horz" pos="169">
          <p15:clr>
            <a:srgbClr val="A4A3A4"/>
          </p15:clr>
        </p15:guide>
        <p15:guide id="4" orient="horz" pos="2890">
          <p15:clr>
            <a:srgbClr val="A4A3A4"/>
          </p15:clr>
        </p15:guide>
        <p15:guide id="5" orient="horz">
          <p15:clr>
            <a:srgbClr val="A4A3A4"/>
          </p15:clr>
        </p15:guide>
        <p15:guide id="6" orient="horz" pos="622">
          <p15:clr>
            <a:srgbClr val="A4A3A4"/>
          </p15:clr>
        </p15:guide>
        <p15:guide id="7" orient="horz" pos="1575">
          <p15:clr>
            <a:srgbClr val="A4A3A4"/>
          </p15:clr>
        </p15:guide>
        <p15:guide id="8" orient="horz" pos="868">
          <p15:clr>
            <a:srgbClr val="A4A3A4"/>
          </p15:clr>
        </p15:guide>
        <p15:guide id="9" pos="2835">
          <p15:clr>
            <a:srgbClr val="A4A3A4"/>
          </p15:clr>
        </p15:guide>
        <p15:guide id="10" pos="5583">
          <p15:clr>
            <a:srgbClr val="A4A3A4"/>
          </p15:clr>
        </p15:guide>
        <p15:guide id="11" pos="158">
          <p15:clr>
            <a:srgbClr val="A4A3A4"/>
          </p15:clr>
        </p15:guide>
        <p15:guide id="12" pos="5012">
          <p15:clr>
            <a:srgbClr val="A4A3A4"/>
          </p15:clr>
        </p15:guide>
        <p15:guide id="13" pos="1651">
          <p15:clr>
            <a:srgbClr val="A4A3A4"/>
          </p15:clr>
        </p15:guide>
        <p15:guide id="14" pos="2744">
          <p15:clr>
            <a:srgbClr val="A4A3A4"/>
          </p15:clr>
        </p15:guide>
        <p15:guide id="15" pos="5465">
          <p15:clr>
            <a:srgbClr val="A4A3A4"/>
          </p15:clr>
        </p15:guide>
        <p15:guide id="16" pos="956">
          <p15:clr>
            <a:srgbClr val="A4A3A4"/>
          </p15:clr>
        </p15:guide>
        <p15:guide id="17" pos="2562">
          <p15:clr>
            <a:srgbClr val="A4A3A4"/>
          </p15:clr>
        </p15:guide>
        <p15:guide id="18" pos="32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8DBF29-173B-1EE4-E980-EBF86C79181A}" name="Editor" initials="Ed" userId="Edito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1C41"/>
    <a:srgbClr val="0071F8"/>
    <a:srgbClr val="00A068"/>
    <a:srgbClr val="BE0064"/>
    <a:srgbClr val="FEB9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E07413-C78D-4CB6-BFC7-1B0CEFE443F4}" v="1" dt="2022-09-09T07:48:42.6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97" autoAdjust="0"/>
    <p:restoredTop sz="86395"/>
  </p:normalViewPr>
  <p:slideViewPr>
    <p:cSldViewPr showGuides="1">
      <p:cViewPr varScale="1">
        <p:scale>
          <a:sx n="83" d="100"/>
          <a:sy n="83" d="100"/>
        </p:scale>
        <p:origin x="618" y="84"/>
      </p:cViewPr>
      <p:guideLst>
        <p:guide orient="horz" pos="1620"/>
        <p:guide orient="horz" pos="3060"/>
        <p:guide orient="horz" pos="169"/>
        <p:guide orient="horz" pos="2890"/>
        <p:guide orient="horz"/>
        <p:guide orient="horz" pos="622"/>
        <p:guide orient="horz" pos="1575"/>
        <p:guide orient="horz" pos="868"/>
        <p:guide pos="2835"/>
        <p:guide pos="5583"/>
        <p:guide pos="158"/>
        <p:guide pos="5012"/>
        <p:guide pos="1651"/>
        <p:guide pos="2744"/>
        <p:guide pos="5465"/>
        <p:guide pos="956"/>
        <p:guide pos="2562"/>
        <p:guide pos="32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howGuides="1">
      <p:cViewPr varScale="1">
        <p:scale>
          <a:sx n="155" d="100"/>
          <a:sy n="155" d="100"/>
        </p:scale>
        <p:origin x="536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50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handoutMaster" Target="handoutMasters/handoutMaster1.xml"/><Relationship Id="rId48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ron Moore" userId="11e493e1b6637736" providerId="LiveId" clId="{FCE07413-C78D-4CB6-BFC7-1B0CEFE443F4}"/>
    <pc:docChg chg="modSld">
      <pc:chgData name="Sharon Moore" userId="11e493e1b6637736" providerId="LiveId" clId="{FCE07413-C78D-4CB6-BFC7-1B0CEFE443F4}" dt="2022-09-09T09:06:46.375" v="49" actId="20577"/>
      <pc:docMkLst>
        <pc:docMk/>
      </pc:docMkLst>
      <pc:sldChg chg="addSp modSp mod">
        <pc:chgData name="Sharon Moore" userId="11e493e1b6637736" providerId="LiveId" clId="{FCE07413-C78D-4CB6-BFC7-1B0CEFE443F4}" dt="2022-09-09T09:06:46.375" v="49" actId="20577"/>
        <pc:sldMkLst>
          <pc:docMk/>
          <pc:sldMk cId="3269314659" sldId="262"/>
        </pc:sldMkLst>
        <pc:spChg chg="mod">
          <ac:chgData name="Sharon Moore" userId="11e493e1b6637736" providerId="LiveId" clId="{FCE07413-C78D-4CB6-BFC7-1B0CEFE443F4}" dt="2022-09-09T09:06:46.375" v="49" actId="20577"/>
          <ac:spMkLst>
            <pc:docMk/>
            <pc:sldMk cId="3269314659" sldId="262"/>
            <ac:spMk id="17" creationId="{36B2AE06-62E2-47AC-A4B8-78F23C87D5EA}"/>
          </ac:spMkLst>
        </pc:spChg>
        <pc:picChg chg="add mod">
          <ac:chgData name="Sharon Moore" userId="11e493e1b6637736" providerId="LiveId" clId="{FCE07413-C78D-4CB6-BFC7-1B0CEFE443F4}" dt="2022-09-09T07:48:45.966" v="7" actId="1076"/>
          <ac:picMkLst>
            <pc:docMk/>
            <pc:sldMk cId="3269314659" sldId="262"/>
            <ac:picMk id="2" creationId="{0D46EEEE-B78A-BDEE-760E-DEA115250330}"/>
          </ac:picMkLst>
        </pc:picChg>
      </pc:sldChg>
      <pc:sldChg chg="modSp mod">
        <pc:chgData name="Sharon Moore" userId="11e493e1b6637736" providerId="LiveId" clId="{FCE07413-C78D-4CB6-BFC7-1B0CEFE443F4}" dt="2022-09-09T07:49:44.229" v="35" actId="255"/>
        <pc:sldMkLst>
          <pc:docMk/>
          <pc:sldMk cId="325678688" sldId="298"/>
        </pc:sldMkLst>
        <pc:spChg chg="mod">
          <ac:chgData name="Sharon Moore" userId="11e493e1b6637736" providerId="LiveId" clId="{FCE07413-C78D-4CB6-BFC7-1B0CEFE443F4}" dt="2022-09-09T07:47:36.479" v="5" actId="255"/>
          <ac:spMkLst>
            <pc:docMk/>
            <pc:sldMk cId="325678688" sldId="298"/>
            <ac:spMk id="2" creationId="{A6D78D02-1841-5541-B0EB-134EDB52DFA0}"/>
          </ac:spMkLst>
        </pc:spChg>
        <pc:spChg chg="mod">
          <ac:chgData name="Sharon Moore" userId="11e493e1b6637736" providerId="LiveId" clId="{FCE07413-C78D-4CB6-BFC7-1B0CEFE443F4}" dt="2022-09-09T07:49:44.229" v="35" actId="255"/>
          <ac:spMkLst>
            <pc:docMk/>
            <pc:sldMk cId="325678688" sldId="298"/>
            <ac:spMk id="3" creationId="{A39FE6D9-D96B-E748-810E-8BBC981DD009}"/>
          </ac:spMkLst>
        </pc:spChg>
      </pc:sldChg>
      <pc:sldChg chg="modSp mod">
        <pc:chgData name="Sharon Moore" userId="11e493e1b6637736" providerId="LiveId" clId="{FCE07413-C78D-4CB6-BFC7-1B0CEFE443F4}" dt="2022-09-09T07:50:01.025" v="42" actId="20577"/>
        <pc:sldMkLst>
          <pc:docMk/>
          <pc:sldMk cId="3072831491" sldId="300"/>
        </pc:sldMkLst>
        <pc:spChg chg="mod">
          <ac:chgData name="Sharon Moore" userId="11e493e1b6637736" providerId="LiveId" clId="{FCE07413-C78D-4CB6-BFC7-1B0CEFE443F4}" dt="2022-09-09T07:50:01.025" v="42" actId="20577"/>
          <ac:spMkLst>
            <pc:docMk/>
            <pc:sldMk cId="3072831491" sldId="300"/>
            <ac:spMk id="2" creationId="{A6D78D02-1841-5541-B0EB-134EDB52DFA0}"/>
          </ac:spMkLst>
        </pc:spChg>
      </pc:sldChg>
      <pc:sldChg chg="modSp mod">
        <pc:chgData name="Sharon Moore" userId="11e493e1b6637736" providerId="LiveId" clId="{FCE07413-C78D-4CB6-BFC7-1B0CEFE443F4}" dt="2022-09-09T07:49:53.280" v="38" actId="20577"/>
        <pc:sldMkLst>
          <pc:docMk/>
          <pc:sldMk cId="62214786" sldId="312"/>
        </pc:sldMkLst>
        <pc:spChg chg="mod">
          <ac:chgData name="Sharon Moore" userId="11e493e1b6637736" providerId="LiveId" clId="{FCE07413-C78D-4CB6-BFC7-1B0CEFE443F4}" dt="2022-09-09T07:49:53.280" v="38" actId="20577"/>
          <ac:spMkLst>
            <pc:docMk/>
            <pc:sldMk cId="62214786" sldId="312"/>
            <ac:spMk id="2" creationId="{A6D78D02-1841-5541-B0EB-134EDB52DFA0}"/>
          </ac:spMkLst>
        </pc:spChg>
      </pc:sldChg>
      <pc:sldChg chg="modSp mod">
        <pc:chgData name="Sharon Moore" userId="11e493e1b6637736" providerId="LiveId" clId="{FCE07413-C78D-4CB6-BFC7-1B0CEFE443F4}" dt="2022-09-09T07:50:22.225" v="48" actId="20577"/>
        <pc:sldMkLst>
          <pc:docMk/>
          <pc:sldMk cId="3687689920" sldId="317"/>
        </pc:sldMkLst>
        <pc:spChg chg="mod">
          <ac:chgData name="Sharon Moore" userId="11e493e1b6637736" providerId="LiveId" clId="{FCE07413-C78D-4CB6-BFC7-1B0CEFE443F4}" dt="2022-09-09T07:50:22.225" v="48" actId="20577"/>
          <ac:spMkLst>
            <pc:docMk/>
            <pc:sldMk cId="3687689920" sldId="317"/>
            <ac:spMk id="2" creationId="{A6D78D02-1841-5541-B0EB-134EDB52DFA0}"/>
          </ac:spMkLst>
        </pc:spChg>
      </pc:sldChg>
      <pc:sldChg chg="modSp mod">
        <pc:chgData name="Sharon Moore" userId="11e493e1b6637736" providerId="LiveId" clId="{FCE07413-C78D-4CB6-BFC7-1B0CEFE443F4}" dt="2022-09-09T07:50:13.055" v="45" actId="20577"/>
        <pc:sldMkLst>
          <pc:docMk/>
          <pc:sldMk cId="869069560" sldId="327"/>
        </pc:sldMkLst>
        <pc:spChg chg="mod">
          <ac:chgData name="Sharon Moore" userId="11e493e1b6637736" providerId="LiveId" clId="{FCE07413-C78D-4CB6-BFC7-1B0CEFE443F4}" dt="2022-09-09T07:50:13.055" v="45" actId="20577"/>
          <ac:spMkLst>
            <pc:docMk/>
            <pc:sldMk cId="869069560" sldId="327"/>
            <ac:spMk id="2" creationId="{A6D78D02-1841-5541-B0EB-134EDB52DFA0}"/>
          </ac:spMkLst>
        </pc:spChg>
      </pc:sldChg>
    </pc:docChg>
  </pc:docChgLst>
  <pc:docChgLst>
    <pc:chgData name="Sharon Moore" userId="11e493e1b6637736" providerId="LiveId" clId="{F20F3FEF-3253-4A86-8CAC-8736B364F101}"/>
    <pc:docChg chg="custSel modSld">
      <pc:chgData name="Sharon Moore" userId="11e493e1b6637736" providerId="LiveId" clId="{F20F3FEF-3253-4A86-8CAC-8736B364F101}" dt="2022-09-08T10:05:28.929" v="1" actId="478"/>
      <pc:docMkLst>
        <pc:docMk/>
      </pc:docMkLst>
      <pc:sldChg chg="delSp modSp mod">
        <pc:chgData name="Sharon Moore" userId="11e493e1b6637736" providerId="LiveId" clId="{F20F3FEF-3253-4A86-8CAC-8736B364F101}" dt="2022-09-08T10:05:28.929" v="1" actId="478"/>
        <pc:sldMkLst>
          <pc:docMk/>
          <pc:sldMk cId="3269314659" sldId="262"/>
        </pc:sldMkLst>
        <pc:spChg chg="del mod">
          <ac:chgData name="Sharon Moore" userId="11e493e1b6637736" providerId="LiveId" clId="{F20F3FEF-3253-4A86-8CAC-8736B364F101}" dt="2022-09-08T10:05:28.929" v="1" actId="478"/>
          <ac:spMkLst>
            <pc:docMk/>
            <pc:sldMk cId="3269314659" sldId="262"/>
            <ac:spMk id="13" creationId="{E2C579EE-E5CC-4F9A-A5AE-7CAF0043E17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82452-3B3D-4B10-B5B2-216C3ED6E0C1}" type="datetimeFigureOut">
              <a:rPr lang="en-GB" smtClean="0"/>
              <a:pPr/>
              <a:t>09/09/2022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1B1AA-12AD-4BCD-8A84-BE258AB1E1E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704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A1484-528B-4725-8337-7ACDB6138B8F}" type="datetimeFigureOut">
              <a:rPr lang="en-GB" smtClean="0"/>
              <a:pPr/>
              <a:t>09/09/2022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20340D-206C-4C41-A35B-4D72CE2F2B8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61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6982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955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577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0930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07339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1509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9827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3419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hyperlink" Target="http://www.etfoundation.co.uk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A0FFD4B0-9159-8D48-9C59-956E86C08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24601"/>
            <a:ext cx="9144000" cy="5137931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4375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769720E0-D698-5F42-AF67-74E1C999A3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8868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4DC4DA7F-C0BF-A345-96A5-A61D13AE0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8076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D626228C-9E12-7340-977D-F48BB67DE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6175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6672E05B-8780-C045-94C1-1BCBFAD70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442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F75485EA-9D62-5F49-9769-8E118236F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816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36D352E3-B478-244F-884D-70CCDAA921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98963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978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984DDA82-2029-3943-8C3A-C195DFC0A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80599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06435158-31E2-7543-A29F-F72506E2D7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112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4AF41BBD-0D71-8C40-A89F-259189C9A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4535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E99084B-0580-C247-BEE0-9D1F33375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0"/>
            <a:ext cx="9144000" cy="5137931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0663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4B1A681-2E70-0344-8855-394ECF38A0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6860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32785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1A2E7624-5EF3-EA44-AD43-B1DC7FEE3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35574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10C48A06-0A1F-954D-829D-4C1E4A989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41521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69B09CBA-4AC4-D64C-A1C2-1FC6C910E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911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DC60B778-8D96-4D47-BD16-B16AB0F5D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60983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Unlo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9144000" cy="51435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8" name="Black Box">
            <a:extLst>
              <a:ext uri="{FF2B5EF4-FFF2-40B4-BE49-F238E27FC236}">
                <a16:creationId xmlns:a16="http://schemas.microsoft.com/office/drawing/2014/main" id="{DF89CEBF-8DDB-584B-AB45-17DC44A5F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41C458-4902-0341-BDFB-9FBCE3A778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Subtitle 1">
            <a:extLst>
              <a:ext uri="{FF2B5EF4-FFF2-40B4-BE49-F238E27FC236}">
                <a16:creationId xmlns:a16="http://schemas.microsoft.com/office/drawing/2014/main" id="{C093796F-CDB1-D348-B1F0-9617A8EAE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B1A20097-0159-9E41-A93C-5431A58F80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ubtitle 3">
            <a:extLst>
              <a:ext uri="{FF2B5EF4-FFF2-40B4-BE49-F238E27FC236}">
                <a16:creationId xmlns:a16="http://schemas.microsoft.com/office/drawing/2014/main" id="{826CE89A-73E9-B24B-9078-4104E0E8B9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05037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5451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EBED1B9B-0A6E-A54B-B172-4DEE060EA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313DC36-E457-6143-9033-DA9500DC73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1248083E-C5D2-5345-8A8E-22F3D62550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B001CCC-F82B-4E4C-8FD3-D1EBA11F8D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B6AE49EF-13C0-7B41-B858-5E194465B4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7594FC0-3308-1249-AB5A-1FC574EFD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1C3437ED-F536-084E-BB10-4928099CF3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6CC2D7EA-EDA1-D043-A54E-72AC5AAF0F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2853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Option 2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61F1B003-6273-F546-86AC-FEB4DB7CA1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D77190-E00E-FF44-B20D-54BC35DB7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5FBE1DCA-D8B6-FE48-9937-B6A2AA9F81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756CB08-70E7-A44D-BD0E-86C2D1900D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67097E92-A4F7-5D4F-A639-9669B93293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D843F5A-DA33-8B4E-9FD2-492A2FD31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6A51659-C98D-9149-B758-B7D8DF54E4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AD0D8A39-9D93-964B-A10E-3DF70661A7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64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485D52BE-2C66-9A40-A0FF-6793C274E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16875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66698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FFD88681-7A12-D144-ACBC-42D6F63A3F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119204-FBC9-B94A-86B9-7775C3F96B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71F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EF925A02-0271-4142-B01E-0B08F117F8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4C739F3A-1D09-D94D-8E35-21E9F4DD5E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03857983-908D-2B43-BBE8-9B01F801C9A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27A29B06-9920-6D45-A6DA-7A94FC197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5B2018CF-28E6-7E40-8B36-5816332E0F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8B65EB05-402D-1748-8051-8034DA82D6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6442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113ABC99-B7D1-FB42-B418-1D85203F4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A128B5-1853-0442-B035-3088E4C9B6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A06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65CE4755-00FA-3641-B52A-4E4589B54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0CD1475-8388-5042-8ECB-B897D6426C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9D5F53B3-540D-2A4A-9215-E6AE82091B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8169A883-35CE-EB48-9D54-71F0DA23F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979A1F8-F02D-4D49-8042-B87C70E1BF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CAE09B20-510C-9E46-8659-338E9FB136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0762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F7BC3F4-A560-6244-B6D7-E1099F3BF5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251520" y="986400"/>
            <a:ext cx="7200900" cy="3459831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4500"/>
              </a:lnSpc>
              <a:spcBef>
                <a:spcPts val="0"/>
              </a:spcBef>
              <a:buNone/>
              <a:defRPr lang="en-US" sz="4500" b="1" kern="1200" cap="none" baseline="0" dirty="0" smtClean="0">
                <a:solidFill>
                  <a:srgbClr val="0071F8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+mj-lt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60683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34000" y="986399"/>
            <a:ext cx="8441688" cy="3601475"/>
          </a:xfrm>
        </p:spPr>
        <p:txBody>
          <a:bodyPr>
            <a:norm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>
                <a:solidFill>
                  <a:srgbClr val="BE0064"/>
                </a:solidFill>
              </a:defRPr>
            </a:lvl1pPr>
            <a:lvl2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2pPr>
            <a:lvl3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3pPr>
            <a:lvl4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4pPr>
            <a:lvl5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4441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899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282837-AA43-2B49-9719-CBE16BA36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6A42809A-0C44-5647-B234-70CCA1B7A7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1" y="288000"/>
            <a:ext cx="892437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608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224CD90-F3BD-A44D-9DC2-F84956FB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85DCD33C-489F-C44D-A742-83F6B7169F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0" y="288000"/>
            <a:ext cx="892439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96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vider 1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182004C-DBA4-0E4C-9AA6-3DDE7AECD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EFD4626C-D111-7348-A258-D06D96A03D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1650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8AC6BDB-3112-B24C-8DA2-713E005348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Subtitle 1">
            <a:extLst>
              <a:ext uri="{FF2B5EF4-FFF2-40B4-BE49-F238E27FC236}">
                <a16:creationId xmlns:a16="http://schemas.microsoft.com/office/drawing/2014/main" id="{2C7784E4-A553-854B-A891-D1209DBDD1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3"/>
            <a:ext cx="892437" cy="47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7141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3960000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buNone/>
              <a:defRPr sz="2700" b="1"/>
            </a:lvl1pPr>
            <a:lvl2pPr marL="270000" indent="-270000">
              <a:lnSpc>
                <a:spcPts val="280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2700" b="1"/>
            </a:lvl2pPr>
            <a:lvl3pPr marL="612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3pPr>
            <a:lvl4pPr marL="99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4pPr>
            <a:lvl5pPr marL="126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0" y="987425"/>
            <a:ext cx="3384550" cy="3600450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/>
            </a:lvl1pPr>
            <a:lvl2pPr marL="18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2pPr>
            <a:lvl3pPr marL="432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64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82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772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FED04D8A-2191-444A-8B92-2289689D8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18386"/>
            <a:ext cx="9144000" cy="5137931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21753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7667625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700"/>
            </a:lvl1pPr>
            <a:lvl2pPr marL="270000" indent="-270000">
              <a:lnSpc>
                <a:spcPts val="2800"/>
              </a:lnSpc>
              <a:spcBef>
                <a:spcPts val="0"/>
              </a:spcBef>
              <a:defRPr sz="2700"/>
            </a:lvl2pPr>
            <a:lvl3pPr marL="540000" indent="-270000">
              <a:lnSpc>
                <a:spcPts val="2800"/>
              </a:lnSpc>
              <a:defRPr sz="2700"/>
            </a:lvl3pPr>
            <a:lvl4pPr marL="810000" indent="-270000">
              <a:lnSpc>
                <a:spcPts val="2800"/>
              </a:lnSpc>
              <a:defRPr sz="2700"/>
            </a:lvl4pPr>
            <a:lvl5pPr marL="1080000" indent="-270000">
              <a:lnSpc>
                <a:spcPts val="2800"/>
              </a:lnSpc>
              <a:defRPr sz="2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88772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92" y="1059582"/>
            <a:ext cx="4142608" cy="273844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4A703AD-9E38-C941-B631-ABE77D2BB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5907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7098"/>
            <a:ext cx="4122737" cy="274223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425EDCA8-C39F-0A47-918D-C38807C302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8051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9582"/>
            <a:ext cx="4122737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76E5675-51D7-3D40-A986-781F0BAAB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7063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 descr="Quote mark Graphic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59582"/>
            <a:ext cx="4122736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BF5C345-1F80-854D-8834-8C51A1F8B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1387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2208"/>
            <a:ext cx="4122738" cy="28803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3421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6685"/>
            <a:ext cx="4122738" cy="279077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4FAF4B1-A891-9345-87E4-874AEEFCC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2174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,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1059582"/>
            <a:ext cx="4105275" cy="3528292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50840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37AC88C8-6C7D-3E4E-91BC-2525DB6F7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1AF2D4C-9CD0-B44D-B5CD-04B37D98F8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77239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986400"/>
            <a:ext cx="4122100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99992" y="986400"/>
            <a:ext cx="4175696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2825999"/>
            <a:ext cx="41221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499992" y="2825999"/>
            <a:ext cx="417569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86865402-09AB-6E42-B92F-B38A3A35D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FC11F3F-B757-9441-BCF0-F07A1DF6C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63729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987425"/>
            <a:ext cx="4122100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500563" y="987425"/>
            <a:ext cx="4210497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8D4D3896-89DF-784C-8D38-9C4D97F2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77960D-6F48-B34C-A702-9C399DDDF0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8567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B5D7302D-1995-3244-AE9A-AF35EA94B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14482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429021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vron etc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F46ED22D-AC95-FE4D-901B-E1150775F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51520" y="2825999"/>
            <a:ext cx="252028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Content Placeholder 13"/>
          <p:cNvSpPr>
            <a:spLocks noGrp="1"/>
          </p:cNvSpPr>
          <p:nvPr>
            <p:ph sz="quarter" idx="15"/>
          </p:nvPr>
        </p:nvSpPr>
        <p:spPr>
          <a:xfrm>
            <a:off x="3304304" y="2825999"/>
            <a:ext cx="25128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6"/>
          </p:nvPr>
        </p:nvSpPr>
        <p:spPr>
          <a:xfrm>
            <a:off x="6349607" y="2825999"/>
            <a:ext cx="251340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6129AFD6-AF4F-FA4C-BEB4-49138E48F4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70927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Logo" descr="Education and Training Foundation Logo">
            <a:extLst>
              <a:ext uri="{FF2B5EF4-FFF2-40B4-BE49-F238E27FC236}">
                <a16:creationId xmlns:a16="http://schemas.microsoft.com/office/drawing/2014/main" id="{7D7663F1-DFD6-1A44-A50B-2ABF86AF4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9A22DD6-14BC-CF43-9722-8BD9FD568B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33E0F30-4DD6-0F46-9159-49E2CB385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ubtitle 1">
            <a:extLst>
              <a:ext uri="{FF2B5EF4-FFF2-40B4-BE49-F238E27FC236}">
                <a16:creationId xmlns:a16="http://schemas.microsoft.com/office/drawing/2014/main" id="{C54FB554-6C0F-7F41-B3B1-73F3D30F82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19081514-9C2F-EE48-B61F-88BD493A9F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1" name="Web address" descr="www.ETFOUNDATION.CO.UK&#10;">
            <a:extLst>
              <a:ext uri="{FF2B5EF4-FFF2-40B4-BE49-F238E27FC236}">
                <a16:creationId xmlns:a16="http://schemas.microsoft.com/office/drawing/2014/main" id="{222C9268-0E9F-7F4E-AC14-BE45FFB3CD00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Thankyou">
            <a:extLst>
              <a:ext uri="{FF2B5EF4-FFF2-40B4-BE49-F238E27FC236}">
                <a16:creationId xmlns:a16="http://schemas.microsoft.com/office/drawing/2014/main" id="{9689DB92-3A2D-2346-92F6-716C7E5B3F6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4142600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684C190-08A9-7B48-86BA-207A5256A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7C51523-08F2-D042-A3E7-DCB147D003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Subtitle 1">
            <a:extLst>
              <a:ext uri="{FF2B5EF4-FFF2-40B4-BE49-F238E27FC236}">
                <a16:creationId xmlns:a16="http://schemas.microsoft.com/office/drawing/2014/main" id="{4A885A05-D480-E542-8856-2FDD2356CA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356FEB21-668E-AA4E-8157-C294F91A2ED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8" name="Web address" descr="www.ETFOUNDATION.CO.UK&#10;">
            <a:extLst>
              <a:ext uri="{FF2B5EF4-FFF2-40B4-BE49-F238E27FC236}">
                <a16:creationId xmlns:a16="http://schemas.microsoft.com/office/drawing/2014/main" id="{EF4484DA-A18B-B644-B29C-6C94F927DB0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Thankyou">
            <a:extLst>
              <a:ext uri="{FF2B5EF4-FFF2-40B4-BE49-F238E27FC236}">
                <a16:creationId xmlns:a16="http://schemas.microsoft.com/office/drawing/2014/main" id="{7D858E6C-DC75-9E40-AC7F-60076FD9DED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411980384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2"/>
            <a:ext cx="892437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97529D4-70E4-0041-8B6F-056EE3D6C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721C14A-31B7-6148-A122-3983818EAD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1C0714B-324D-524D-92B1-F2450FA1DA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37D56AD-C3B2-AB46-A2B1-4327E5D2A5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A8FE1C9C-9AFF-0C47-9611-FA210835632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E57FCD4B-3DCC-1E4C-BB74-B6EAA647C8E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2780957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E63377A-3CC2-8344-B0EF-E554B8397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BB5F31-C46B-6B46-8765-A0B99E1DE5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C5B034C-CB3E-0E48-9511-E30F21CA1B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8AEAAA9-A037-AD4B-A0A5-D9738C1CEF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1469E703-A0AF-004A-A767-B77B319C0AF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A1C71F6F-2074-6D4E-BBE6-997B3E223F8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401984550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CA0DB97-2BCA-4141-841F-7BAD71105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681DB3-48B8-0647-BC05-5D438496D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205C497B-39C3-2A49-93F8-852FCE3E27D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6C80702F-2DBB-E149-B3D8-399EF4336F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D0E2F9B9-B8B5-3548-AA39-96414C09D88E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Thankyou">
            <a:extLst>
              <a:ext uri="{FF2B5EF4-FFF2-40B4-BE49-F238E27FC236}">
                <a16:creationId xmlns:a16="http://schemas.microsoft.com/office/drawing/2014/main" id="{7A974F44-1579-EB49-A14C-4C34465E283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7059322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68ECBED-4C0B-B243-B45C-1A12C7394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228C37-7A6A-E246-8BB2-1FEED8564C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Subtitle 1">
            <a:extLst>
              <a:ext uri="{FF2B5EF4-FFF2-40B4-BE49-F238E27FC236}">
                <a16:creationId xmlns:a16="http://schemas.microsoft.com/office/drawing/2014/main" id="{087BDA06-0DD9-7144-9EF0-DD228DFD07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27D0E203-B1F0-FA41-8A62-C5E42D77D7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19" name="Web address" descr="www.ETFOUNDATION.CO.UK&#10;">
            <a:extLst>
              <a:ext uri="{FF2B5EF4-FFF2-40B4-BE49-F238E27FC236}">
                <a16:creationId xmlns:a16="http://schemas.microsoft.com/office/drawing/2014/main" id="{80408406-98FE-8146-A312-F81B325F91B6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" name="DfE Logo" descr="Supported by Department for Education logo">
            <a:extLst>
              <a:ext uri="{FF2B5EF4-FFF2-40B4-BE49-F238E27FC236}">
                <a16:creationId xmlns:a16="http://schemas.microsoft.com/office/drawing/2014/main" id="{A521F76D-C57A-2E48-8EAE-C6465DC662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1" name="Thankyou">
            <a:extLst>
              <a:ext uri="{FF2B5EF4-FFF2-40B4-BE49-F238E27FC236}">
                <a16:creationId xmlns:a16="http://schemas.microsoft.com/office/drawing/2014/main" id="{337F81CD-D2EF-8146-A517-8023952D1CF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8438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CE537002-A87B-444E-935A-CEE05C450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B2F1AB0-07F0-594D-99DD-0F60B1929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EBF3114F-9F3B-6645-BCD0-F4269A1A49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D706B3D9-74BC-6C4F-AA7E-3CBDA8D915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408017AF-FACE-8445-BB0A-C54625B5494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54F0724C-3C9A-2346-982B-E113412791D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24EC5AE2-90A9-3A44-BF06-DCD6334142F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9491612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24DB21A-CA66-1B4F-8E7A-E8C4908C9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1BF9886-FE14-B04D-BE46-E52E599F2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2E2B7716-7BB1-5643-A7E2-D30C875364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74B330AD-DC33-D040-ADA2-2F2E8B0C9EB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FC9728B7-31CC-6B49-8913-35DB4E2EAA94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BA390474-1B52-BB48-8EC8-346D427F2F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417A9CA5-C9C6-D446-BDEE-F4F308BBB9B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26697535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E9E8740-2721-7340-BDD2-14001A44C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7F9409B-8D8E-C14A-94D6-2A847B430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Subtitle 1">
            <a:extLst>
              <a:ext uri="{FF2B5EF4-FFF2-40B4-BE49-F238E27FC236}">
                <a16:creationId xmlns:a16="http://schemas.microsoft.com/office/drawing/2014/main" id="{7A09E294-EA43-B544-91E1-64E4A07B24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CB281233-5067-6849-9447-D3149CE7F2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33" name="Web address" descr="www.ETFOUNDATION.CO.UK&#10;">
            <a:extLst>
              <a:ext uri="{FF2B5EF4-FFF2-40B4-BE49-F238E27FC236}">
                <a16:creationId xmlns:a16="http://schemas.microsoft.com/office/drawing/2014/main" id="{B89411EB-D69E-DF4C-9844-9339F5A5A19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4" name="DfE Logo" descr="Supported by Department for Education logo">
            <a:extLst>
              <a:ext uri="{FF2B5EF4-FFF2-40B4-BE49-F238E27FC236}">
                <a16:creationId xmlns:a16="http://schemas.microsoft.com/office/drawing/2014/main" id="{0E66212B-F5A0-494D-BFD6-6A63AD9CC1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35" name="Thankyou">
            <a:extLst>
              <a:ext uri="{FF2B5EF4-FFF2-40B4-BE49-F238E27FC236}">
                <a16:creationId xmlns:a16="http://schemas.microsoft.com/office/drawing/2014/main" id="{485ACB11-D5EE-1545-B4C7-F308842FEEF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637674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ACKGROUND IMAGE">
            <a:extLst>
              <a:ext uri="{FF2B5EF4-FFF2-40B4-BE49-F238E27FC236}">
                <a16:creationId xmlns:a16="http://schemas.microsoft.com/office/drawing/2014/main" id="{A46F8847-44AC-F741-B1D7-375D33D5C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163548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34844BF-2207-ED49-9F25-85D40A0C6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259AD1-A3E5-7A4D-A666-183E96823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C45F4C38-F8FC-E947-AE4C-6E40A21167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33B29604-A962-1042-A09C-58841C9E16B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7C1BC566-1805-0A4E-95A3-525C2FE5A48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E4F7F9A6-6DDA-7847-AF6C-27013E4E94D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CCAFB428-DEA5-C440-9E4B-D7CCD0792F8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1327051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BF4AED7B-D82D-F04A-B4CB-6C63ECF0E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3843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B2B60F6C-EE8F-1745-8125-87FF48A8D8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3453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1E030DCF-B2F8-9B49-8C72-F6144F1EF0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4496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94" y="205979"/>
            <a:ext cx="8423593" cy="8572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94" y="1200151"/>
            <a:ext cx="8423593" cy="33944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000" y="4767263"/>
            <a:ext cx="7686376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700" b="1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56376" y="4767263"/>
            <a:ext cx="909464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>
                <a:solidFill>
                  <a:schemeClr val="tx1"/>
                </a:solidFill>
              </a:defRPr>
            </a:lvl1pPr>
          </a:lstStyle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08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649" r:id="rId11"/>
    <p:sldLayoutId id="2147483701" r:id="rId12"/>
    <p:sldLayoutId id="2147483690" r:id="rId13"/>
    <p:sldLayoutId id="2147483693" r:id="rId14"/>
    <p:sldLayoutId id="2147483697" r:id="rId15"/>
    <p:sldLayoutId id="2147483727" r:id="rId16"/>
    <p:sldLayoutId id="2147483728" r:id="rId17"/>
    <p:sldLayoutId id="2147483729" r:id="rId18"/>
    <p:sldLayoutId id="2147483730" r:id="rId19"/>
    <p:sldLayoutId id="2147483731" r:id="rId20"/>
    <p:sldLayoutId id="2147483747" r:id="rId21"/>
    <p:sldLayoutId id="2147483748" r:id="rId22"/>
    <p:sldLayoutId id="2147483749" r:id="rId23"/>
    <p:sldLayoutId id="2147483750" r:id="rId24"/>
    <p:sldLayoutId id="2147483751" r:id="rId25"/>
    <p:sldLayoutId id="2147483672" r:id="rId26"/>
    <p:sldLayoutId id="2147483698" r:id="rId27"/>
    <p:sldLayoutId id="2147483699" r:id="rId28"/>
    <p:sldLayoutId id="2147483680" r:id="rId29"/>
    <p:sldLayoutId id="2147483681" r:id="rId30"/>
    <p:sldLayoutId id="2147483660" r:id="rId31"/>
    <p:sldLayoutId id="2147483650" r:id="rId32"/>
    <p:sldLayoutId id="2147483661" r:id="rId33"/>
    <p:sldLayoutId id="2147483708" r:id="rId34"/>
    <p:sldLayoutId id="2147483753" r:id="rId35"/>
    <p:sldLayoutId id="2147483754" r:id="rId36"/>
    <p:sldLayoutId id="2147483755" r:id="rId37"/>
    <p:sldLayoutId id="2147483756" r:id="rId38"/>
    <p:sldLayoutId id="2147483665" r:id="rId39"/>
    <p:sldLayoutId id="2147483664" r:id="rId40"/>
    <p:sldLayoutId id="2147483757" r:id="rId41"/>
    <p:sldLayoutId id="2147483758" r:id="rId42"/>
    <p:sldLayoutId id="2147483759" r:id="rId43"/>
    <p:sldLayoutId id="2147483760" r:id="rId44"/>
    <p:sldLayoutId id="2147483761" r:id="rId45"/>
    <p:sldLayoutId id="2147483762" r:id="rId46"/>
    <p:sldLayoutId id="2147483668" r:id="rId47"/>
    <p:sldLayoutId id="2147483666" r:id="rId48"/>
    <p:sldLayoutId id="2147483671" r:id="rId49"/>
    <p:sldLayoutId id="2147483669" r:id="rId50"/>
    <p:sldLayoutId id="2147483670" r:id="rId51"/>
    <p:sldLayoutId id="2147483764" r:id="rId52"/>
    <p:sldLayoutId id="2147483765" r:id="rId53"/>
    <p:sldLayoutId id="2147483766" r:id="rId54"/>
    <p:sldLayoutId id="2147483767" r:id="rId55"/>
    <p:sldLayoutId id="2147483768" r:id="rId56"/>
    <p:sldLayoutId id="2147483769" r:id="rId57"/>
    <p:sldLayoutId id="2147483770" r:id="rId58"/>
    <p:sldLayoutId id="2147483771" r:id="rId59"/>
    <p:sldLayoutId id="2147483772" r:id="rId60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Underpinning excellence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Presenter 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CC04C-4404-2344-B3AF-3A1327FC72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Time and date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945931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EA8706-3605-4D25-AA93-0C88EB4D9F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5D8A36C-F323-4855-89E4-D8E5743E9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are proteins made of?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21EC01-A7AD-4D68-B4E9-85EF280CA5B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2400" dirty="0"/>
              <a:t>All proteins are made up of the elements carbon (C), oxygen (O), hydrogen (H) and nitrogen (N).</a:t>
            </a:r>
          </a:p>
          <a:p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Proteins are long chains of </a:t>
            </a:r>
            <a:r>
              <a:rPr lang="en-GB" sz="2400" dirty="0">
                <a:solidFill>
                  <a:srgbClr val="FF0000"/>
                </a:solidFill>
              </a:rPr>
              <a:t>amino acids </a:t>
            </a:r>
            <a:r>
              <a:rPr lang="en-GB" sz="2400" dirty="0"/>
              <a:t>joined together by </a:t>
            </a:r>
            <a:r>
              <a:rPr lang="en-GB" sz="2400" dirty="0">
                <a:solidFill>
                  <a:srgbClr val="FF0000"/>
                </a:solidFill>
              </a:rPr>
              <a:t>peptide bonds</a:t>
            </a:r>
            <a:r>
              <a:rPr lang="en-GB" sz="2400" dirty="0"/>
              <a:t>.</a:t>
            </a:r>
          </a:p>
          <a:p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B82067B5-4194-7188-D9AE-C4446D562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304739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A80E9A-4478-4EFF-8CA5-03ECCAB47A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68A56A-813A-4DB5-83CB-3EA105B75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are proteins made of?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73AFC8-22C2-4812-B445-8A03EC49ED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2400" dirty="0"/>
              <a:t>Proteins are long chains of </a:t>
            </a:r>
            <a:r>
              <a:rPr lang="en-GB" sz="2400" dirty="0">
                <a:solidFill>
                  <a:srgbClr val="FF0000"/>
                </a:solidFill>
              </a:rPr>
              <a:t>amino acids </a:t>
            </a:r>
            <a:r>
              <a:rPr lang="en-GB" sz="2400" dirty="0"/>
              <a:t>joined together by </a:t>
            </a:r>
            <a:r>
              <a:rPr lang="en-GB" sz="2400" dirty="0">
                <a:solidFill>
                  <a:srgbClr val="FF0000"/>
                </a:solidFill>
              </a:rPr>
              <a:t>peptide bonds</a:t>
            </a:r>
            <a:r>
              <a:rPr lang="en-GB" sz="2400" dirty="0"/>
              <a:t>.</a:t>
            </a:r>
          </a:p>
          <a:p>
            <a:endParaRPr lang="en-GB" sz="2400" dirty="0"/>
          </a:p>
          <a:p>
            <a:r>
              <a:rPr lang="en-GB" sz="2400" dirty="0"/>
              <a:t>This is what one amino acid looks like: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A8FCE0-689F-4044-98A9-8A2601E117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88" t="37340" r="16527" b="14134"/>
          <a:stretch/>
        </p:blipFill>
        <p:spPr>
          <a:xfrm>
            <a:off x="2051720" y="2787187"/>
            <a:ext cx="3737398" cy="1908086"/>
          </a:xfrm>
          <a:prstGeom prst="rect">
            <a:avLst/>
          </a:prstGeom>
        </p:spPr>
      </p:pic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20B3CA93-EDCB-F40C-B514-F2A9DB468B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762985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Proteins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GB" sz="9600" dirty="0"/>
              <a:t>b) What are amino acids and why are they important when thinking about proteins?</a:t>
            </a:r>
            <a:br>
              <a:rPr lang="en-GB" sz="4800" dirty="0"/>
            </a:b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72831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FC20B7-1B1F-4AF2-8745-9BE83ECB1F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B5404C-8B68-4095-A40D-128F75E79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000" dirty="0"/>
              <a:t>What are amino acids and why are they important when thinking about proteins?</a:t>
            </a:r>
            <a:br>
              <a:rPr lang="en-GB" sz="2000" dirty="0"/>
            </a:b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10652-2B87-4C18-AA87-D7C9F23944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2400" dirty="0"/>
              <a:t>Amino acids are the building blocks for proteins.</a:t>
            </a:r>
          </a:p>
          <a:p>
            <a:endParaRPr lang="en-GB" sz="2400" dirty="0"/>
          </a:p>
          <a:p>
            <a:r>
              <a:rPr lang="en-GB" sz="2400" dirty="0"/>
              <a:t>There are 20 different amino acids; each one contains C, H, N and O. In every amino acid the amine and carboxyl group is the same.</a:t>
            </a: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312EE5-4EC8-4F55-8D1A-3C5DB34149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88" t="37340" r="16527" b="14134"/>
          <a:stretch/>
        </p:blipFill>
        <p:spPr>
          <a:xfrm>
            <a:off x="2123728" y="2808744"/>
            <a:ext cx="3737398" cy="190808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480299-922B-47FF-9BF5-40085442C7B3}"/>
              </a:ext>
            </a:extLst>
          </p:cNvPr>
          <p:cNvSpPr/>
          <p:nvPr/>
        </p:nvSpPr>
        <p:spPr>
          <a:xfrm>
            <a:off x="2411760" y="2931790"/>
            <a:ext cx="1296144" cy="1706617"/>
          </a:xfrm>
          <a:prstGeom prst="rect">
            <a:avLst/>
          </a:prstGeom>
          <a:noFill/>
          <a:ln w="38100">
            <a:solidFill>
              <a:srgbClr val="E51C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1F2DC5-763C-4125-B779-A0CB05B927D4}"/>
              </a:ext>
            </a:extLst>
          </p:cNvPr>
          <p:cNvSpPr/>
          <p:nvPr/>
        </p:nvSpPr>
        <p:spPr>
          <a:xfrm>
            <a:off x="4300736" y="2932251"/>
            <a:ext cx="1296144" cy="1706617"/>
          </a:xfrm>
          <a:prstGeom prst="rect">
            <a:avLst/>
          </a:prstGeom>
          <a:noFill/>
          <a:ln w="38100">
            <a:solidFill>
              <a:srgbClr val="E51C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2EA13E-47CF-417A-9587-92442051AB75}"/>
              </a:ext>
            </a:extLst>
          </p:cNvPr>
          <p:cNvSpPr txBox="1"/>
          <p:nvPr/>
        </p:nvSpPr>
        <p:spPr>
          <a:xfrm>
            <a:off x="5652119" y="3363838"/>
            <a:ext cx="284233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400" dirty="0"/>
              <a:t>Carboxyl group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667F59-10B9-4BFC-A9A2-837F230612F1}"/>
              </a:ext>
            </a:extLst>
          </p:cNvPr>
          <p:cNvSpPr txBox="1"/>
          <p:nvPr/>
        </p:nvSpPr>
        <p:spPr>
          <a:xfrm>
            <a:off x="338053" y="3415766"/>
            <a:ext cx="20016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400" dirty="0"/>
              <a:t>Amine group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BEFBC0E4-F4B3-47B3-AFC2-B1714158B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7879587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FC20B7-1B1F-4AF2-8745-9BE83ECB1F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B5404C-8B68-4095-A40D-128F75E79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000" dirty="0"/>
              <a:t>What are amino acids and why are they important when thinking about proteins?</a:t>
            </a:r>
            <a:br>
              <a:rPr lang="en-GB" sz="2000" dirty="0"/>
            </a:b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10652-2B87-4C18-AA87-D7C9F23944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2400" dirty="0"/>
              <a:t>The </a:t>
            </a:r>
            <a:r>
              <a:rPr lang="en-GB" sz="2400" dirty="0">
                <a:solidFill>
                  <a:srgbClr val="FF0000"/>
                </a:solidFill>
              </a:rPr>
              <a:t>only difference between the 20 amino acids is their R group.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312EE5-4EC8-4F55-8D1A-3C5DB34149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88" t="37340" r="16527" b="14134"/>
          <a:stretch/>
        </p:blipFill>
        <p:spPr>
          <a:xfrm>
            <a:off x="2267744" y="2139702"/>
            <a:ext cx="3737398" cy="190808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C982546-92E0-4F40-B9BA-2AFC0128253F}"/>
              </a:ext>
            </a:extLst>
          </p:cNvPr>
          <p:cNvSpPr/>
          <p:nvPr/>
        </p:nvSpPr>
        <p:spPr>
          <a:xfrm>
            <a:off x="3920419" y="3624061"/>
            <a:ext cx="432048" cy="3384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C6137361-657B-CEAF-17DF-371F83155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5358163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FC20B7-1B1F-4AF2-8745-9BE83ECB1F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B5404C-8B68-4095-A40D-128F75E79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000" dirty="0"/>
              <a:t>What are amino acids and why are they important when thinking about proteins?</a:t>
            </a:r>
            <a:br>
              <a:rPr lang="en-GB" sz="2000" dirty="0"/>
            </a:b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10652-2B87-4C18-AA87-D7C9F23944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2400" dirty="0"/>
              <a:t>The simplest R group is hydrogen; other R groups might be more complex (</a:t>
            </a:r>
            <a:r>
              <a:rPr lang="en-GB" sz="2400" dirty="0" err="1"/>
              <a:t>eg</a:t>
            </a:r>
            <a:r>
              <a:rPr lang="en-GB" sz="2400" dirty="0"/>
              <a:t> CH</a:t>
            </a:r>
            <a:r>
              <a:rPr lang="en-GB" sz="2400" baseline="-25000" dirty="0"/>
              <a:t>2</a:t>
            </a:r>
            <a:r>
              <a:rPr lang="en-GB" sz="2400" dirty="0"/>
              <a:t>OH)</a:t>
            </a:r>
          </a:p>
          <a:p>
            <a:endParaRPr lang="en-GB" sz="2400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312EE5-4EC8-4F55-8D1A-3C5DB34149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88" t="37340" r="16527" b="14134"/>
          <a:stretch/>
        </p:blipFill>
        <p:spPr>
          <a:xfrm>
            <a:off x="2199113" y="1995686"/>
            <a:ext cx="3737398" cy="190808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C982546-92E0-4F40-B9BA-2AFC0128253F}"/>
              </a:ext>
            </a:extLst>
          </p:cNvPr>
          <p:cNvSpPr/>
          <p:nvPr/>
        </p:nvSpPr>
        <p:spPr>
          <a:xfrm>
            <a:off x="3779912" y="3473720"/>
            <a:ext cx="432048" cy="3384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7352D1B6-2AA6-A718-BC47-6841093923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3672925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F52CFD-F44B-4369-A817-E392562EBB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F492901-FB97-4539-9042-C8B626A1A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Think back to case study one: PKU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7B1301-AB05-46F1-B8AA-0937F65E7CA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PKU sufferers cannot break down the amino acid phenylalanine. Phenylalanine is different to the other amino acids because of its R group.</a:t>
            </a:r>
          </a:p>
          <a:p>
            <a:endParaRPr lang="en-GB" dirty="0"/>
          </a:p>
          <a:p>
            <a:r>
              <a:rPr lang="en-GB" dirty="0"/>
              <a:t>In this case it is: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Draw the structure of phenylalanine.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62F4D3-F1F4-4087-B148-3AD0D72D5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2571750"/>
            <a:ext cx="792088" cy="1179707"/>
          </a:xfrm>
          <a:prstGeom prst="rect">
            <a:avLst/>
          </a:prstGeom>
        </p:spPr>
      </p:pic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A9B07C47-30CA-F99E-A282-A9E5C1EA40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2040240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FC20B7-1B1F-4AF2-8745-9BE83ECB1F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B5404C-8B68-4095-A40D-128F75E79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en-GB" sz="2000" dirty="0"/>
            </a:b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10652-2B87-4C18-AA87-D7C9F23944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2400" dirty="0"/>
              <a:t>Phenylalanine has the same amine and carboxyl group as every other amino acid. Only the R group changes.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312EE5-4EC8-4F55-8D1A-3C5DB34149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88" t="37340" r="16527" b="14134"/>
          <a:stretch/>
        </p:blipFill>
        <p:spPr>
          <a:xfrm>
            <a:off x="2199113" y="1995686"/>
            <a:ext cx="3737398" cy="190808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C982546-92E0-4F40-B9BA-2AFC0128253F}"/>
              </a:ext>
            </a:extLst>
          </p:cNvPr>
          <p:cNvSpPr/>
          <p:nvPr/>
        </p:nvSpPr>
        <p:spPr>
          <a:xfrm>
            <a:off x="3779912" y="3473720"/>
            <a:ext cx="432048" cy="3384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F945892-B24C-46FF-B31A-D643170F7B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904" y="3431428"/>
            <a:ext cx="684076" cy="101883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5AD29CC-8F4E-43BB-947B-CD8B2BDEB1D8}"/>
              </a:ext>
            </a:extLst>
          </p:cNvPr>
          <p:cNvSpPr/>
          <p:nvPr/>
        </p:nvSpPr>
        <p:spPr>
          <a:xfrm>
            <a:off x="3707904" y="3435846"/>
            <a:ext cx="648072" cy="1008112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A147230A-74CD-4375-8D2D-518C2BBC5B0B}"/>
              </a:ext>
            </a:extLst>
          </p:cNvPr>
          <p:cNvSpPr txBox="1">
            <a:spLocks/>
          </p:cNvSpPr>
          <p:nvPr/>
        </p:nvSpPr>
        <p:spPr>
          <a:xfrm>
            <a:off x="173198" y="195388"/>
            <a:ext cx="8437563" cy="69942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Think back to case study one: PKU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297391A8-6EA8-A958-9EAE-934C80D5B9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0521369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4CE5D6-8A4B-4E2C-878A-6984738749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8052AC-9910-4FDF-888B-540CE17FF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Quick quiz: what can you remember so far?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0C418-95B8-4EDB-8D41-A5B448C778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7504" y="986400"/>
            <a:ext cx="8928992" cy="3601574"/>
          </a:xfrm>
        </p:spPr>
        <p:txBody>
          <a:bodyPr/>
          <a:lstStyle/>
          <a:p>
            <a:r>
              <a:rPr lang="en-GB" sz="2400" dirty="0"/>
              <a:t>1. Which four elements do all proteins contain?</a:t>
            </a:r>
          </a:p>
          <a:p>
            <a:endParaRPr lang="en-GB" sz="2400" dirty="0"/>
          </a:p>
          <a:p>
            <a:r>
              <a:rPr lang="en-GB" sz="2400" dirty="0"/>
              <a:t>2. What do we call the building blocks that make up all proteins?</a:t>
            </a:r>
          </a:p>
          <a:p>
            <a:endParaRPr lang="en-GB" sz="2400" dirty="0"/>
          </a:p>
          <a:p>
            <a:r>
              <a:rPr lang="en-GB" sz="2400" dirty="0"/>
              <a:t>3. What is the only difference between amino acids?</a:t>
            </a:r>
          </a:p>
          <a:p>
            <a:endParaRPr lang="en-GB" sz="2400" dirty="0"/>
          </a:p>
          <a:p>
            <a:r>
              <a:rPr lang="en-GB" sz="2400" dirty="0"/>
              <a:t>4. Which bond joins amino acids together?</a:t>
            </a:r>
          </a:p>
          <a:p>
            <a:endParaRPr lang="en-GB" sz="2400" dirty="0"/>
          </a:p>
          <a:p>
            <a:r>
              <a:rPr lang="en-GB" sz="2400" dirty="0"/>
              <a:t>5. How many amino acids are there?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87125FD4-10BC-8EAD-0D24-541B902E1B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4157193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4CE5D6-8A4B-4E2C-878A-6984738749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8052AC-9910-4FDF-888B-540CE17FF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make a protein we need to join amino acids into chains. How can we do that?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0C418-95B8-4EDB-8D41-A5B448C778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7504" y="1259839"/>
            <a:ext cx="8928992" cy="3601574"/>
          </a:xfrm>
        </p:spPr>
        <p:txBody>
          <a:bodyPr/>
          <a:lstStyle/>
          <a:p>
            <a:r>
              <a:rPr lang="en-GB" sz="2400" dirty="0"/>
              <a:t>All amino acids join in the same way.</a:t>
            </a:r>
          </a:p>
          <a:p>
            <a:endParaRPr lang="en-GB" sz="2400" dirty="0"/>
          </a:p>
          <a:p>
            <a:r>
              <a:rPr lang="en-GB" sz="2400" b="1" dirty="0">
                <a:solidFill>
                  <a:srgbClr val="FF0000"/>
                </a:solidFill>
              </a:rPr>
              <a:t>Condensation reaction </a:t>
            </a:r>
            <a:r>
              <a:rPr lang="en-GB" sz="2400" dirty="0"/>
              <a:t>between the carboxyl group of one amino acid and the amine group of another.</a:t>
            </a:r>
          </a:p>
          <a:p>
            <a:endParaRPr lang="en-GB" sz="2400" dirty="0"/>
          </a:p>
          <a:p>
            <a:r>
              <a:rPr lang="en-GB" sz="2400" b="1" dirty="0">
                <a:solidFill>
                  <a:srgbClr val="FF0000"/>
                </a:solidFill>
              </a:rPr>
              <a:t>This reaction results in the formation of a water molecule </a:t>
            </a:r>
            <a:r>
              <a:rPr lang="en-GB" sz="2400" dirty="0"/>
              <a:t>.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13058C33-9903-F9E3-8DBD-B15646AFC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783524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Proteins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Disorders involving proteins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56786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4CE5D6-8A4B-4E2C-878A-6984738749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8052AC-9910-4FDF-888B-540CE17FF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make a protein we need to join amino acids into chains. How can we do that?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0C418-95B8-4EDB-8D41-A5B448C778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7504" y="1259839"/>
            <a:ext cx="8928992" cy="3601574"/>
          </a:xfrm>
        </p:spPr>
        <p:txBody>
          <a:bodyPr/>
          <a:lstStyle/>
          <a:p>
            <a:r>
              <a:rPr lang="en-GB" sz="2400" dirty="0"/>
              <a:t>Imagine that we want to join these two amino acids together: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32670BC-E6D6-4AAF-AE3E-7D81ABF3F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995686"/>
            <a:ext cx="1971675" cy="12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8B42141B-147F-4AB4-A738-36989F068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95685"/>
            <a:ext cx="1971675" cy="12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F474FE0-7A0A-DAC9-4274-46498356E2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8677720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4CE5D6-8A4B-4E2C-878A-6984738749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8052AC-9910-4FDF-888B-540CE17FF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make a protein we need to join amino acids into chains. How can we do that?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0C418-95B8-4EDB-8D41-A5B448C778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7504" y="1259839"/>
            <a:ext cx="8928992" cy="3601574"/>
          </a:xfrm>
        </p:spPr>
        <p:txBody>
          <a:bodyPr/>
          <a:lstStyle/>
          <a:p>
            <a:r>
              <a:rPr lang="en-GB" sz="2400" dirty="0"/>
              <a:t>Find the OH group on the carboxyl group.</a:t>
            </a:r>
          </a:p>
          <a:p>
            <a:r>
              <a:rPr lang="en-GB" sz="2400" dirty="0"/>
              <a:t>Find the H group on the amine group.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32670BC-E6D6-4AAF-AE3E-7D81ABF3F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962" y="2414116"/>
            <a:ext cx="2985426" cy="1957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8B42141B-147F-4AB4-A738-36989F068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84921"/>
            <a:ext cx="2985426" cy="1957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6570129B-D4CB-499E-AB37-DAAD983D3E9F}"/>
              </a:ext>
            </a:extLst>
          </p:cNvPr>
          <p:cNvSpPr/>
          <p:nvPr/>
        </p:nvSpPr>
        <p:spPr>
          <a:xfrm>
            <a:off x="2987824" y="3853807"/>
            <a:ext cx="2592288" cy="47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18C4A1F-C781-F056-8047-90CD3CC7E4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6807968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4CE5D6-8A4B-4E2C-878A-6984738749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22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8052AC-9910-4FDF-888B-540CE17FF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make a protein we need to join amino acids into chains. How can we do that?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0C418-95B8-4EDB-8D41-A5B448C778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7504" y="1259839"/>
            <a:ext cx="8928992" cy="3601574"/>
          </a:xfrm>
        </p:spPr>
        <p:txBody>
          <a:bodyPr/>
          <a:lstStyle/>
          <a:p>
            <a:r>
              <a:rPr lang="en-GB" sz="2400" dirty="0"/>
              <a:t>These molecules form the resulting water molecule…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32670BC-E6D6-4AAF-AE3E-7D81ABF3F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962" y="2414116"/>
            <a:ext cx="2985426" cy="1957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8B42141B-147F-4AB4-A738-36989F068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84921"/>
            <a:ext cx="2985426" cy="1957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6570129B-D4CB-499E-AB37-DAAD983D3E9F}"/>
              </a:ext>
            </a:extLst>
          </p:cNvPr>
          <p:cNvSpPr/>
          <p:nvPr/>
        </p:nvSpPr>
        <p:spPr>
          <a:xfrm>
            <a:off x="2987824" y="3853807"/>
            <a:ext cx="2592288" cy="47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E76380DC-BA1B-9714-6846-8137805C8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8618226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4CE5D6-8A4B-4E2C-878A-6984738749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8052AC-9910-4FDF-888B-540CE17FF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make a protein we need to join amino acids into chains. How can we do that?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0C418-95B8-4EDB-8D41-A5B448C778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7504" y="1259839"/>
            <a:ext cx="8928992" cy="3601574"/>
          </a:xfrm>
        </p:spPr>
        <p:txBody>
          <a:bodyPr/>
          <a:lstStyle/>
          <a:p>
            <a:r>
              <a:rPr lang="en-GB" sz="2400" dirty="0"/>
              <a:t>…and a peptide bonds forms between C and N.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7D9D3DD-CD32-402B-B342-F9542CC706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519" y="1958045"/>
            <a:ext cx="6858423" cy="2498704"/>
          </a:xfrm>
          <a:prstGeom prst="rect">
            <a:avLst/>
          </a:prstGeom>
        </p:spPr>
      </p:pic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8C11E72B-DC71-4FE3-37DB-6371213AFC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8856283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4CE5D6-8A4B-4E2C-878A-6984738749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8052AC-9910-4FDF-888B-540CE17FF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Check your understanding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10C418-95B8-4EDB-8D41-A5B448C778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7504" y="1259839"/>
            <a:ext cx="8928992" cy="3601574"/>
          </a:xfrm>
        </p:spPr>
        <p:txBody>
          <a:bodyPr/>
          <a:lstStyle/>
          <a:p>
            <a:r>
              <a:rPr lang="en-GB" sz="2400" dirty="0"/>
              <a:t>               Glycine		  Alanine		Valine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AB8D10-1352-427B-B0F4-347B5F908A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468" y="1709617"/>
            <a:ext cx="6897063" cy="172426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2010D80-05DE-4017-806C-C171B65E921B}"/>
              </a:ext>
            </a:extLst>
          </p:cNvPr>
          <p:cNvSpPr txBox="1"/>
          <p:nvPr/>
        </p:nvSpPr>
        <p:spPr>
          <a:xfrm>
            <a:off x="827584" y="3433883"/>
            <a:ext cx="66967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Draw the product of a condensation reaction between: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err="1"/>
              <a:t>i</a:t>
            </a:r>
            <a:r>
              <a:rPr lang="en-GB" dirty="0"/>
              <a:t>) valine and glycine</a:t>
            </a:r>
          </a:p>
          <a:p>
            <a:pPr marL="300038" lvl="1" indent="0">
              <a:buNone/>
            </a:pPr>
            <a:r>
              <a:rPr lang="en-GB" dirty="0"/>
              <a:t>	ii) alanine and glycine</a:t>
            </a:r>
          </a:p>
          <a:p>
            <a:pPr marL="300038" lvl="1" indent="0">
              <a:buNone/>
            </a:pPr>
            <a:r>
              <a:rPr lang="en-GB" dirty="0"/>
              <a:t>	iii) glycine, alanine and valine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AAD3A54B-D853-B5A3-5704-F742A72FB7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0741236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 Proteins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GB" sz="9600" dirty="0"/>
              <a:t>c) How can we describe the structure of a protein?</a:t>
            </a:r>
            <a:br>
              <a:rPr lang="en-GB" sz="4800" dirty="0"/>
            </a:b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690695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607DDA-827A-491D-B8B4-4A6EBBDB47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1564AE-833C-42DE-AC22-C9992BB6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/>
              <a:t>How can we describe the structure of a protein?</a:t>
            </a:r>
            <a:br>
              <a:rPr lang="en-GB" sz="2000" dirty="0"/>
            </a:b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1C3E38-F01E-4B69-8E69-E2B689923E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436513" cy="3601574"/>
          </a:xfrm>
        </p:spPr>
        <p:txBody>
          <a:bodyPr/>
          <a:lstStyle/>
          <a:p>
            <a:r>
              <a:rPr lang="en-GB" sz="2400" dirty="0"/>
              <a:t>We describe four levels of protein structure (or stages):</a:t>
            </a:r>
          </a:p>
          <a:p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primary structure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secondary structure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tertiary structure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quaternary structure 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D62F87B8-E4C0-5D48-557C-F199596FDA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9681124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607DDA-827A-491D-B8B4-4A6EBBDB47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1564AE-833C-42DE-AC22-C9992BB6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/>
              <a:t>How can we describe the structure of a protein?</a:t>
            </a:r>
            <a:br>
              <a:rPr lang="en-GB" sz="2000" dirty="0"/>
            </a:b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1C3E38-F01E-4B69-8E69-E2B689923E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436513" cy="3601574"/>
          </a:xfrm>
        </p:spPr>
        <p:txBody>
          <a:bodyPr/>
          <a:lstStyle/>
          <a:p>
            <a:r>
              <a:rPr lang="en-GB" sz="2400" b="1" dirty="0"/>
              <a:t>Primary structure</a:t>
            </a:r>
          </a:p>
          <a:p>
            <a:endParaRPr lang="en-GB" sz="2400" dirty="0"/>
          </a:p>
          <a:p>
            <a:r>
              <a:rPr lang="en-GB" sz="2400" dirty="0"/>
              <a:t>This is the order of the amino acids. Each amino acid is joined to the next one by </a:t>
            </a:r>
            <a:r>
              <a:rPr lang="en-GB" sz="2400" dirty="0">
                <a:solidFill>
                  <a:srgbClr val="FF0000"/>
                </a:solidFill>
              </a:rPr>
              <a:t>peptide bonds</a:t>
            </a:r>
            <a:r>
              <a:rPr lang="en-GB" sz="2400" dirty="0"/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4FAD13-1142-44CB-BC02-48FBCD0C4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70" y="2653274"/>
            <a:ext cx="4458322" cy="2057687"/>
          </a:xfrm>
          <a:prstGeom prst="rect">
            <a:avLst/>
          </a:prstGeom>
        </p:spPr>
      </p:pic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88AE42F-B669-A8CF-AA39-0CBD9E0E6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9203324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607DDA-827A-491D-B8B4-4A6EBBDB47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28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1564AE-833C-42DE-AC22-C9992BB6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/>
              <a:t>How can we describe the structure of a protein?</a:t>
            </a:r>
            <a:br>
              <a:rPr lang="en-GB" sz="2000" dirty="0"/>
            </a:b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1C3E38-F01E-4B69-8E69-E2B689923E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436513" cy="3601574"/>
          </a:xfrm>
        </p:spPr>
        <p:txBody>
          <a:bodyPr/>
          <a:lstStyle/>
          <a:p>
            <a:r>
              <a:rPr lang="en-GB" sz="2400" b="1" dirty="0"/>
              <a:t>Secondary structure</a:t>
            </a:r>
          </a:p>
          <a:p>
            <a:endParaRPr lang="en-GB" sz="2400" dirty="0"/>
          </a:p>
          <a:p>
            <a:r>
              <a:rPr lang="en-GB" sz="2400" dirty="0"/>
              <a:t>The long chain of amino acids then folds in either</a:t>
            </a:r>
          </a:p>
          <a:p>
            <a:r>
              <a:rPr lang="en-GB" sz="2400" dirty="0"/>
              <a:t>an alpha helix or</a:t>
            </a:r>
            <a:r>
              <a:rPr lang="en-GB" sz="2400" b="1" dirty="0"/>
              <a:t> </a:t>
            </a:r>
            <a:r>
              <a:rPr lang="en-GB" sz="2400" dirty="0"/>
              <a:t>a beta-pleated sheet.</a:t>
            </a:r>
          </a:p>
          <a:p>
            <a:endParaRPr lang="en-GB" sz="2400" dirty="0"/>
          </a:p>
          <a:p>
            <a:r>
              <a:rPr lang="en-GB" sz="2400" dirty="0"/>
              <a:t>The alpha helix or beta-pleated sheet is held in </a:t>
            </a:r>
          </a:p>
          <a:p>
            <a:r>
              <a:rPr lang="en-GB" sz="2400" dirty="0"/>
              <a:t>its shape by </a:t>
            </a:r>
            <a:r>
              <a:rPr lang="en-GB" sz="2400" dirty="0">
                <a:solidFill>
                  <a:srgbClr val="FF0000"/>
                </a:solidFill>
              </a:rPr>
              <a:t>hydrogen bonds</a:t>
            </a:r>
            <a:r>
              <a:rPr lang="en-GB" sz="2400" dirty="0"/>
              <a:t>.</a:t>
            </a:r>
            <a:endParaRPr lang="en-GB" sz="2400" dirty="0">
              <a:solidFill>
                <a:srgbClr val="FF0000"/>
              </a:solidFill>
            </a:endParaRPr>
          </a:p>
        </p:txBody>
      </p:sp>
      <p:pic>
        <p:nvPicPr>
          <p:cNvPr id="7" name="Picture 4" descr="Image result for alpha helix and beta sheet">
            <a:extLst>
              <a:ext uri="{FF2B5EF4-FFF2-40B4-BE49-F238E27FC236}">
                <a16:creationId xmlns:a16="http://schemas.microsoft.com/office/drawing/2014/main" id="{2F8D7222-04C5-4D70-B791-1C1238DBB1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198" y="1555749"/>
            <a:ext cx="1828802" cy="203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DFC18A78-7531-DF2A-05FA-9D7431452E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683740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607DDA-827A-491D-B8B4-4A6EBBDB47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29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1564AE-833C-42DE-AC22-C9992BB6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/>
              <a:t>How can we describe the structure of a protein?</a:t>
            </a:r>
            <a:br>
              <a:rPr lang="en-GB" sz="2000" dirty="0"/>
            </a:b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1C3E38-F01E-4B69-8E69-E2B689923E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436513" cy="3601574"/>
          </a:xfrm>
        </p:spPr>
        <p:txBody>
          <a:bodyPr/>
          <a:lstStyle/>
          <a:p>
            <a:r>
              <a:rPr lang="en-GB" sz="2400" b="1" dirty="0"/>
              <a:t>Tertiary structure</a:t>
            </a:r>
          </a:p>
          <a:p>
            <a:endParaRPr lang="en-GB" sz="2400" dirty="0"/>
          </a:p>
          <a:p>
            <a:r>
              <a:rPr lang="en-GB" sz="2400" dirty="0"/>
              <a:t>The alpha helix or beta-pleated sheet twists and folds again.   The tertiary structure enables each different protein to perform its function (job).  For example, it gives each enzyme a different shaped active site. The way that it folds depends on the R group.</a:t>
            </a:r>
          </a:p>
          <a:p>
            <a:endParaRPr lang="en-GB" sz="2400" dirty="0"/>
          </a:p>
          <a:p>
            <a:r>
              <a:rPr lang="en-GB" sz="2400" dirty="0"/>
              <a:t>The tertiary structure is held in place by many </a:t>
            </a:r>
            <a:r>
              <a:rPr lang="en-GB" sz="2400" dirty="0">
                <a:solidFill>
                  <a:srgbClr val="FF0000"/>
                </a:solidFill>
              </a:rPr>
              <a:t>different bonds </a:t>
            </a:r>
            <a:r>
              <a:rPr lang="en-GB" sz="2400" dirty="0" err="1"/>
              <a:t>eg</a:t>
            </a:r>
            <a:r>
              <a:rPr lang="en-GB" sz="2400" dirty="0">
                <a:solidFill>
                  <a:srgbClr val="FF0000"/>
                </a:solidFill>
              </a:rPr>
              <a:t> hydrogen </a:t>
            </a:r>
            <a:r>
              <a:rPr lang="en-GB" sz="2400" dirty="0"/>
              <a:t>and</a:t>
            </a:r>
            <a:r>
              <a:rPr lang="en-GB" sz="2400" dirty="0">
                <a:solidFill>
                  <a:srgbClr val="FF0000"/>
                </a:solidFill>
              </a:rPr>
              <a:t> disulphide bridges</a:t>
            </a:r>
            <a:r>
              <a:rPr lang="en-GB" sz="2400" dirty="0"/>
              <a:t>.</a:t>
            </a:r>
          </a:p>
          <a:p>
            <a:endParaRPr lang="en-GB" sz="2400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A17E1ED6-1267-A6B0-613D-792042A833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767271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What do you already know?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>
                <a:solidFill>
                  <a:srgbClr val="E51C41"/>
                </a:solidFill>
              </a:rPr>
              <a:t> </a:t>
            </a:r>
            <a:br>
              <a:rPr lang="en-GB" dirty="0">
                <a:solidFill>
                  <a:schemeClr val="accent1"/>
                </a:solidFill>
              </a:rPr>
            </a:br>
            <a:r>
              <a:rPr lang="en-GB" dirty="0"/>
              <a:t>1. Name two foodstuffs that contain high levels of protein.</a:t>
            </a:r>
          </a:p>
          <a:p>
            <a:endParaRPr lang="en-GB" dirty="0"/>
          </a:p>
          <a:p>
            <a:r>
              <a:rPr lang="en-GB" dirty="0"/>
              <a:t>2. What do our bodies need protein for?</a:t>
            </a:r>
          </a:p>
          <a:p>
            <a:endParaRPr lang="en-GB" dirty="0"/>
          </a:p>
          <a:p>
            <a:r>
              <a:rPr lang="en-GB" dirty="0"/>
              <a:t>3. Name one substance in the human body that is made of protein.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1754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607DDA-827A-491D-B8B4-4A6EBBDB47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30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1564AE-833C-42DE-AC22-C9992BB6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/>
              <a:t>How can we describe the structure of a protein?</a:t>
            </a:r>
            <a:br>
              <a:rPr lang="en-GB" sz="2000" dirty="0"/>
            </a:b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1C3E38-F01E-4B69-8E69-E2B689923E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436513" cy="3601574"/>
          </a:xfrm>
        </p:spPr>
        <p:txBody>
          <a:bodyPr/>
          <a:lstStyle/>
          <a:p>
            <a:r>
              <a:rPr lang="en-GB" sz="2400" b="1" dirty="0"/>
              <a:t>Quaternary structure</a:t>
            </a:r>
          </a:p>
          <a:p>
            <a:endParaRPr lang="en-GB" sz="2400" dirty="0"/>
          </a:p>
          <a:p>
            <a:r>
              <a:rPr lang="en-GB" sz="2400" dirty="0"/>
              <a:t>Not every protein has a quaternary structure.</a:t>
            </a:r>
          </a:p>
          <a:p>
            <a:endParaRPr lang="en-GB" sz="2400" dirty="0"/>
          </a:p>
          <a:p>
            <a:r>
              <a:rPr lang="en-GB" sz="2400" dirty="0"/>
              <a:t>To have a quaternary structure a protein must be made of more than one amino acid chain and have a non-protein group.</a:t>
            </a:r>
          </a:p>
          <a:p>
            <a:endParaRPr lang="en-GB" sz="2400" dirty="0"/>
          </a:p>
          <a:p>
            <a:r>
              <a:rPr lang="en-GB" sz="2400" dirty="0"/>
              <a:t>An example is haemoglobin.</a:t>
            </a:r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4A2F4C37-7D0A-ED7A-40EE-1DC7C2F89C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0511421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607DDA-827A-491D-B8B4-4A6EBBDB47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31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1564AE-833C-42DE-AC22-C9992BB6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/>
              <a:t>How can we describe the structure of a protein?</a:t>
            </a:r>
            <a:br>
              <a:rPr lang="en-GB" sz="2000" dirty="0"/>
            </a:b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1C3E38-F01E-4B69-8E69-E2B689923E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436513" cy="3601574"/>
          </a:xfrm>
        </p:spPr>
        <p:txBody>
          <a:bodyPr/>
          <a:lstStyle/>
          <a:p>
            <a:r>
              <a:rPr lang="en-GB" sz="2400" b="1" dirty="0"/>
              <a:t>Quaternary structure</a:t>
            </a:r>
          </a:p>
          <a:p>
            <a:endParaRPr lang="en-GB" sz="2400" dirty="0"/>
          </a:p>
          <a:p>
            <a:r>
              <a:rPr lang="en-GB" sz="2400" dirty="0"/>
              <a:t>Haemoglobin is found in our red </a:t>
            </a:r>
          </a:p>
          <a:p>
            <a:r>
              <a:rPr lang="en-GB" sz="2400" dirty="0"/>
              <a:t>blood cells and carries oxygen </a:t>
            </a:r>
          </a:p>
          <a:p>
            <a:r>
              <a:rPr lang="en-GB" sz="2400" dirty="0"/>
              <a:t>around the body.</a:t>
            </a:r>
          </a:p>
          <a:p>
            <a:endParaRPr lang="en-GB" sz="2400" dirty="0"/>
          </a:p>
          <a:p>
            <a:r>
              <a:rPr lang="en-GB" sz="2400" dirty="0"/>
              <a:t>Haemoglobin has four amino </a:t>
            </a:r>
          </a:p>
          <a:p>
            <a:r>
              <a:rPr lang="en-GB" sz="2400" dirty="0"/>
              <a:t>acid chains, each containing a </a:t>
            </a:r>
          </a:p>
          <a:p>
            <a:r>
              <a:rPr lang="en-GB" sz="2400" dirty="0"/>
              <a:t>haem group (iron).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344997-D8B2-41A4-A73F-9BD1D90D1C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4877" y="1563638"/>
            <a:ext cx="3796801" cy="2348245"/>
          </a:xfrm>
          <a:prstGeom prst="rect">
            <a:avLst/>
          </a:prstGeom>
        </p:spPr>
      </p:pic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A0F34E46-F7AB-AF9A-6BA4-F93EAC83F0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8395297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774797-CEA2-4AB2-A9BC-9CDEB029EC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32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906988A-19E2-4000-8CC4-BC94C6EB9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Think back to case study two: lactose intolerance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0DA612-44DC-426A-AB58-6B668D465E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To break down lactose we need the enzyme lactase.</a:t>
            </a:r>
          </a:p>
          <a:p>
            <a:endParaRPr lang="en-GB" dirty="0"/>
          </a:p>
          <a:p>
            <a:r>
              <a:rPr lang="en-GB" dirty="0"/>
              <a:t>Lactase, like all enzymes, is a protein.</a:t>
            </a:r>
          </a:p>
          <a:p>
            <a:endParaRPr lang="en-GB" dirty="0"/>
          </a:p>
          <a:p>
            <a:r>
              <a:rPr lang="en-GB" dirty="0"/>
              <a:t>What is different about the primary and tertiary structure of lactase compared to other digestive enzymes?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CCD7B10C-4F71-7A8F-36A7-A82BEC0F7D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9815379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774797-CEA2-4AB2-A9BC-9CDEB029EC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33</a:t>
            </a:fld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906988A-19E2-4000-8CC4-BC94C6EB9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Think back to case study two: lactose intolerance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0DA612-44DC-426A-AB58-6B668D465E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910000" cy="3601574"/>
          </a:xfrm>
        </p:spPr>
        <p:txBody>
          <a:bodyPr/>
          <a:lstStyle/>
          <a:p>
            <a:r>
              <a:rPr lang="en-GB" dirty="0"/>
              <a:t>The primary structure of lactase has a different sequence of amino acids. The tertiary structure folds to give lactase its uniquely shaped active site.</a:t>
            </a:r>
          </a:p>
          <a:p>
            <a:endParaRPr lang="en-GB" dirty="0"/>
          </a:p>
          <a:p>
            <a:r>
              <a:rPr lang="en-GB" dirty="0"/>
              <a:t>The active site of lactase is complementary to the shape of lactose; a different enzyme could not carry out the same function.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3074" name="Picture 2" descr="Lock And Key Model | bartleby">
            <a:extLst>
              <a:ext uri="{FF2B5EF4-FFF2-40B4-BE49-F238E27FC236}">
                <a16:creationId xmlns:a16="http://schemas.microsoft.com/office/drawing/2014/main" id="{CEBBCB88-B661-429A-95EE-861ABE1953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8634" t="-90674" r="128420" b="90674"/>
          <a:stretch/>
        </p:blipFill>
        <p:spPr bwMode="auto">
          <a:xfrm>
            <a:off x="3275857" y="1685925"/>
            <a:ext cx="2586782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Lock And Key Model | bartleby">
            <a:extLst>
              <a:ext uri="{FF2B5EF4-FFF2-40B4-BE49-F238E27FC236}">
                <a16:creationId xmlns:a16="http://schemas.microsoft.com/office/drawing/2014/main" id="{BB28C6BA-8B32-4CCD-8477-F8E647D3D0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87"/>
          <a:stretch/>
        </p:blipFill>
        <p:spPr bwMode="auto">
          <a:xfrm>
            <a:off x="3275858" y="3135108"/>
            <a:ext cx="3672406" cy="200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65B836-1E93-41F3-8514-6F9733837538}"/>
              </a:ext>
            </a:extLst>
          </p:cNvPr>
          <p:cNvSpPr txBox="1"/>
          <p:nvPr/>
        </p:nvSpPr>
        <p:spPr>
          <a:xfrm>
            <a:off x="3867563" y="3214413"/>
            <a:ext cx="648072" cy="20774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GB" sz="1350" dirty="0"/>
              <a:t>Lactose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222845-A67B-4BB0-964D-475E2E29E515}"/>
              </a:ext>
            </a:extLst>
          </p:cNvPr>
          <p:cNvSpPr txBox="1"/>
          <p:nvPr/>
        </p:nvSpPr>
        <p:spPr>
          <a:xfrm>
            <a:off x="3563888" y="4696436"/>
            <a:ext cx="648072" cy="20774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GB" sz="1350" dirty="0"/>
              <a:t>Lactase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8587D2E-E59C-EBCF-7EA5-CE05F4CC4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9436949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 Proteins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GB" sz="8000" dirty="0"/>
              <a:t>d) How can we describe the different types of protein found in our bodies and their functions?</a:t>
            </a:r>
            <a:br>
              <a:rPr lang="en-GB" sz="4800" dirty="0"/>
            </a:b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76899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774797-CEA2-4AB2-A9BC-9CDEB029EC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906988A-19E2-4000-8CC4-BC94C6EB9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Globular and fibrous proteins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0DA612-44DC-426A-AB58-6B668D465E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8292" y="770963"/>
            <a:ext cx="8730488" cy="3601574"/>
          </a:xfrm>
        </p:spPr>
        <p:txBody>
          <a:bodyPr/>
          <a:lstStyle/>
          <a:p>
            <a:r>
              <a:rPr lang="en-GB" sz="2400" b="1" dirty="0"/>
              <a:t>Globular proteins</a:t>
            </a:r>
            <a:r>
              <a:rPr lang="en-GB" sz="2400" dirty="0"/>
              <a:t> are generally spherical in shape.</a:t>
            </a:r>
          </a:p>
          <a:p>
            <a:r>
              <a:rPr lang="en-GB" sz="2400" dirty="0"/>
              <a:t>They tend to be soluble, which means they can be transported easily around the body. They are involved in metabolic processes.</a:t>
            </a:r>
          </a:p>
          <a:p>
            <a:endParaRPr lang="en-GB" sz="2400" dirty="0"/>
          </a:p>
          <a:p>
            <a:r>
              <a:rPr lang="en-GB" sz="2400" dirty="0"/>
              <a:t>Their specific shape, caused by their tertiary structure, enables them to act as enzymes and immunoglobulins.</a:t>
            </a:r>
          </a:p>
          <a:p>
            <a:endParaRPr lang="en-GB" sz="2400" dirty="0"/>
          </a:p>
          <a:p>
            <a:r>
              <a:rPr lang="en-GB" sz="2400" dirty="0"/>
              <a:t>Insulin is an example of a globular protein. Its specific shape means that it binds to receptors on specific cells in the body.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73C9042A-5D51-67D7-0A79-0D2C36680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159175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5FC218-2988-4D34-AA41-5CACB0102D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0377EB-37AF-4A84-BC6B-2E5BB8433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Globular and fibrous proteins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A51F25-C4B5-4AEB-9B37-CD729E98A3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874504" cy="3601574"/>
          </a:xfrm>
        </p:spPr>
        <p:txBody>
          <a:bodyPr/>
          <a:lstStyle/>
          <a:p>
            <a:r>
              <a:rPr lang="en-GB" sz="2400" b="1" dirty="0"/>
              <a:t>Fibrous proteins </a:t>
            </a:r>
            <a:r>
              <a:rPr lang="en-GB" sz="2400" dirty="0"/>
              <a:t>are made of long polypeptide chains that form fibres. They are insoluble in water. They are strong and are described as structural proteins in the body.</a:t>
            </a:r>
          </a:p>
          <a:p>
            <a:endParaRPr lang="en-GB" sz="2400" dirty="0"/>
          </a:p>
          <a:p>
            <a:r>
              <a:rPr lang="en-GB" sz="2400" b="1" dirty="0"/>
              <a:t>Examples: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400" i="0" dirty="0">
                <a:solidFill>
                  <a:srgbClr val="383838"/>
                </a:solidFill>
                <a:effectLst/>
              </a:rPr>
              <a:t>keratin is found in hair and nails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400" i="0" dirty="0">
                <a:solidFill>
                  <a:srgbClr val="383838"/>
                </a:solidFill>
                <a:effectLst/>
              </a:rPr>
              <a:t>elastin is found in connective tissue, tendons, skin and bone (it can stretch and then return to its original shape)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400" i="0" dirty="0">
                <a:solidFill>
                  <a:srgbClr val="383838"/>
                </a:solidFill>
                <a:effectLst/>
              </a:rPr>
              <a:t>collagen is a connective tissue found in skin, tendons and ligaments</a:t>
            </a:r>
          </a:p>
          <a:p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13FC57-C4AE-9D34-7489-4EBCCB3B6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1274453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37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1763688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dirty="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4268"/>
            <a:ext cx="1800200" cy="8445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4675552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dirty="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4662422" y="2868565"/>
            <a:ext cx="180020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 dirty="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1583803" y="2787774"/>
            <a:ext cx="208823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 dirty="0"/>
              <a:t>Bede Academy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187624" y="3651870"/>
            <a:ext cx="65527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400" b="1" dirty="0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339502"/>
            <a:ext cx="1215103" cy="645557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0D46EEEE-B78A-BDEE-760E-DEA1152503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648" y="1586420"/>
            <a:ext cx="3355340" cy="11131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2CDFA3-01A1-4B96-9A86-FEF67B89DB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8784F8F-C58C-4A73-BBE3-46F12042B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Case study one: phenylketonuria (PKU)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98CF0C-9E72-4C71-A2E9-E23F4272B03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95536" y="770963"/>
            <a:ext cx="7667625" cy="3601574"/>
          </a:xfrm>
        </p:spPr>
        <p:txBody>
          <a:bodyPr/>
          <a:lstStyle/>
          <a:p>
            <a:pPr algn="l"/>
            <a:r>
              <a:rPr lang="en-GB" i="0" dirty="0">
                <a:solidFill>
                  <a:srgbClr val="212B32"/>
                </a:solidFill>
                <a:effectLst/>
              </a:rPr>
              <a:t>Phenylketonuria (PKU) is a rare but potentially serious inherited disorder (affecting 1 in 10,000 babies born in the UK each year)</a:t>
            </a:r>
          </a:p>
          <a:p>
            <a:pPr algn="l"/>
            <a:endParaRPr lang="en-GB" dirty="0">
              <a:solidFill>
                <a:srgbClr val="212B32"/>
              </a:solidFill>
            </a:endParaRPr>
          </a:p>
          <a:p>
            <a:endParaRPr lang="en-GB" dirty="0">
              <a:solidFill>
                <a:srgbClr val="212B32"/>
              </a:solidFill>
            </a:endParaRPr>
          </a:p>
          <a:p>
            <a:r>
              <a:rPr lang="en-GB" i="0" dirty="0">
                <a:solidFill>
                  <a:srgbClr val="212B32"/>
                </a:solidFill>
                <a:effectLst/>
              </a:rPr>
              <a:t>New-born babies are tested for the condition via  a heel prick test a few days after birth</a:t>
            </a:r>
          </a:p>
          <a:p>
            <a:pPr algn="l"/>
            <a:r>
              <a:rPr lang="en-GB" i="0" dirty="0">
                <a:solidFill>
                  <a:srgbClr val="212B32"/>
                </a:solidFill>
                <a:effectLst/>
              </a:rPr>
              <a:t> </a:t>
            </a:r>
          </a:p>
          <a:p>
            <a:endParaRPr lang="en-GB" dirty="0"/>
          </a:p>
        </p:txBody>
      </p:sp>
      <p:pic>
        <p:nvPicPr>
          <p:cNvPr id="2050" name="Picture 2" descr="Neonatal heel prick - Wikipedia">
            <a:extLst>
              <a:ext uri="{FF2B5EF4-FFF2-40B4-BE49-F238E27FC236}">
                <a16:creationId xmlns:a16="http://schemas.microsoft.com/office/drawing/2014/main" id="{7E719E2E-905C-4BC2-AC39-6B3329C41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991" y="3450432"/>
            <a:ext cx="2876550" cy="159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B6990875-9E37-FB31-F96E-DEF6B5AA17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792718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A67D95-E0F9-43FF-9619-1C77F3FE30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0B25333-C34E-4C1B-AFD9-65C9B9F45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Case study one: phenylketonuria (PKU)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0C45E4-8EFB-4B55-A64A-F8DD5B8410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0752" y="770963"/>
            <a:ext cx="8802496" cy="3601574"/>
          </a:xfrm>
        </p:spPr>
        <p:txBody>
          <a:bodyPr/>
          <a:lstStyle/>
          <a:p>
            <a:pPr algn="l"/>
            <a:r>
              <a:rPr lang="en-GB" i="0" dirty="0">
                <a:solidFill>
                  <a:srgbClr val="212B32"/>
                </a:solidFill>
                <a:effectLst/>
              </a:rPr>
              <a:t>Our bodies break down protein in foods into amino acids.</a:t>
            </a:r>
          </a:p>
          <a:p>
            <a:pPr algn="l"/>
            <a:endParaRPr lang="en-GB" i="0" dirty="0">
              <a:solidFill>
                <a:srgbClr val="212B32"/>
              </a:solidFill>
              <a:effectLst/>
            </a:endParaRPr>
          </a:p>
          <a:p>
            <a:pPr algn="l"/>
            <a:r>
              <a:rPr lang="en-GB" i="0" dirty="0">
                <a:solidFill>
                  <a:srgbClr val="212B32"/>
                </a:solidFill>
                <a:effectLst/>
              </a:rPr>
              <a:t>These amino acids are then used to make our own proteins. </a:t>
            </a:r>
          </a:p>
          <a:p>
            <a:pPr algn="l"/>
            <a:endParaRPr lang="en-GB" dirty="0">
              <a:solidFill>
                <a:srgbClr val="212B32"/>
              </a:solidFill>
            </a:endParaRPr>
          </a:p>
          <a:p>
            <a:pPr algn="l"/>
            <a:r>
              <a:rPr lang="en-GB" i="0" dirty="0">
                <a:solidFill>
                  <a:srgbClr val="212B32"/>
                </a:solidFill>
                <a:effectLst/>
              </a:rPr>
              <a:t>Any amino acids that are not needed are broken down further and removed from the body.</a:t>
            </a:r>
          </a:p>
          <a:p>
            <a:pPr algn="l"/>
            <a:endParaRPr lang="en-GB" i="0" dirty="0">
              <a:solidFill>
                <a:srgbClr val="212B32"/>
              </a:solidFill>
              <a:effectLst/>
            </a:endParaRPr>
          </a:p>
          <a:p>
            <a:pPr algn="l"/>
            <a:r>
              <a:rPr lang="en-GB" dirty="0">
                <a:solidFill>
                  <a:srgbClr val="212B32"/>
                </a:solidFill>
              </a:rPr>
              <a:t>PKU s</a:t>
            </a:r>
            <a:r>
              <a:rPr lang="en-GB" i="0" dirty="0">
                <a:solidFill>
                  <a:srgbClr val="212B32"/>
                </a:solidFill>
                <a:effectLst/>
              </a:rPr>
              <a:t>ufferers cannot break down the amino acid phenylalanine, which builds up in their blood and brain and can lead to brain damage.</a:t>
            </a:r>
          </a:p>
          <a:p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BAD95768-B7AF-D6D6-0FFF-8C50C487BE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20551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4C5B43-8A65-4FE0-91DB-421DABB2DC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6325B36-C2C1-4B25-BB23-7FB433217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Case study two: lactose intolerance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90C3C5-3C58-42BD-B414-ACB3717803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Lactose intolerance </a:t>
            </a:r>
            <a:r>
              <a:rPr lang="en-GB" i="0" dirty="0">
                <a:solidFill>
                  <a:srgbClr val="212B32"/>
                </a:solidFill>
                <a:effectLst/>
              </a:rPr>
              <a:t>is a common digestive problem in which the body is unable to digest lactose, a type of sugar mainly found in milk and dairy products.</a:t>
            </a:r>
          </a:p>
          <a:p>
            <a:endParaRPr lang="en-GB" dirty="0">
              <a:solidFill>
                <a:srgbClr val="212B32"/>
              </a:solidFill>
            </a:endParaRPr>
          </a:p>
          <a:p>
            <a:endParaRPr lang="en-GB" dirty="0">
              <a:solidFill>
                <a:srgbClr val="212B32"/>
              </a:solidFill>
            </a:endParaRPr>
          </a:p>
          <a:p>
            <a:r>
              <a:rPr lang="en-GB" dirty="0">
                <a:solidFill>
                  <a:srgbClr val="212B32"/>
                </a:solidFill>
              </a:rPr>
              <a:t>Symptoms include bloating, diarrhoea and stomach cramps.</a:t>
            </a:r>
            <a:endParaRPr lang="en-GB" dirty="0"/>
          </a:p>
        </p:txBody>
      </p:sp>
      <p:pic>
        <p:nvPicPr>
          <p:cNvPr id="1026" name="Picture 2" descr="Arla Lactofree Semi Skimmed Milk">
            <a:extLst>
              <a:ext uri="{FF2B5EF4-FFF2-40B4-BE49-F238E27FC236}">
                <a16:creationId xmlns:a16="http://schemas.microsoft.com/office/drawing/2014/main" id="{B46EF0D1-E076-41DF-959F-D59915DBF6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807111"/>
            <a:ext cx="2028825" cy="276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2AE4A9C7-7CD5-034B-925B-B1317F1536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719168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4C5B43-8A65-4FE0-91DB-421DABB2DC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6325B36-C2C1-4B25-BB23-7FB433217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Case study two: lactose intolerance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90C3C5-3C58-42BD-B414-ACB3717803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Lactose intolerance is caused by a person not producing enough of the lactase enzyme.</a:t>
            </a:r>
          </a:p>
          <a:p>
            <a:endParaRPr lang="en-GB" dirty="0"/>
          </a:p>
          <a:p>
            <a:r>
              <a:rPr lang="en-GB" dirty="0"/>
              <a:t>As a result, lactose builds up in the digestive system and is fermented by bacteria.</a:t>
            </a:r>
          </a:p>
          <a:p>
            <a:endParaRPr lang="en-GB" dirty="0"/>
          </a:p>
          <a:p>
            <a:r>
              <a:rPr lang="en-GB" dirty="0"/>
              <a:t>This leads to the production of gases, which cause the symptoms associated with lactose intolerance.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0DE3A36-D921-E026-EC79-D7128FD76C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21819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Today…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2400" dirty="0"/>
              <a:t>a) What elements are proteins made of?</a:t>
            </a:r>
          </a:p>
          <a:p>
            <a:endParaRPr lang="en-GB" sz="2400" dirty="0"/>
          </a:p>
          <a:p>
            <a:r>
              <a:rPr lang="en-GB" sz="2400" dirty="0"/>
              <a:t>b) What are amino acids and why are they important when thinking about proteins?</a:t>
            </a:r>
          </a:p>
          <a:p>
            <a:endParaRPr lang="en-GB" sz="2400" dirty="0"/>
          </a:p>
          <a:p>
            <a:r>
              <a:rPr lang="en-GB" sz="2400" dirty="0"/>
              <a:t>c) How can we describe the structure of a protein?</a:t>
            </a:r>
          </a:p>
          <a:p>
            <a:endParaRPr lang="en-GB" sz="2400" dirty="0"/>
          </a:p>
          <a:p>
            <a:r>
              <a:rPr lang="en-GB" sz="2400" dirty="0"/>
              <a:t>d) How can we describe the different types of protein found in our bodies and their functions?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E256333F-691E-304D-FA7C-8D2761535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192" y="4767263"/>
            <a:ext cx="7686376" cy="273844"/>
          </a:xfrm>
        </p:spPr>
        <p:txBody>
          <a:bodyPr/>
          <a:lstStyle/>
          <a:p>
            <a:r>
              <a:rPr lang="en-GB" cap="none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903473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 Proteins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en-GB" sz="9600" dirty="0"/>
              <a:t>a) What are proteins made of?</a:t>
            </a:r>
            <a:br>
              <a:rPr lang="en-GB" sz="4800" dirty="0"/>
            </a:b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2214786"/>
      </p:ext>
    </p:extLst>
  </p:cSld>
  <p:clrMapOvr>
    <a:masterClrMapping/>
  </p:clrMapOvr>
</p:sld>
</file>

<file path=ppt/theme/theme1.xml><?xml version="1.0" encoding="utf-8"?>
<a:theme xmlns:a="http://schemas.openxmlformats.org/drawingml/2006/main" name="ETF Master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EECE1"/>
      </a:lt2>
      <a:accent1>
        <a:srgbClr val="00A068"/>
      </a:accent1>
      <a:accent2>
        <a:srgbClr val="E51C41"/>
      </a:accent2>
      <a:accent3>
        <a:srgbClr val="FDB913"/>
      </a:accent3>
      <a:accent4>
        <a:srgbClr val="0071F8"/>
      </a:accent4>
      <a:accent5>
        <a:srgbClr val="BE0064"/>
      </a:accent5>
      <a:accent6>
        <a:srgbClr val="000000"/>
      </a:accent6>
      <a:hlink>
        <a:srgbClr val="0000FF"/>
      </a:hlink>
      <a:folHlink>
        <a:srgbClr val="800080"/>
      </a:folHlink>
    </a:clrScheme>
    <a:fontScheme name="ETF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35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ETF PPT TEMPLATE 2017 REVISION 2" id="{D9072210-44E4-4708-8F0F-C17D53D19737}" vid="{93905E69-2C3A-474D-AE1D-AE1AB7FC7A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6" ma:contentTypeDescription="Create a new document." ma:contentTypeScope="" ma:versionID="0f627ac8ac796d0912ca7dfbd8a8a9aa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a06230f52e8ad95caf0184dcb1ba937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A76E745-D9E8-4D93-8B7F-BCE1E4A491AA}">
  <ds:schemaRefs>
    <ds:schemaRef ds:uri="414d2ded-29cc-4abd-a1df-c646721ce55b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microsoft.com/sharepoint/v4"/>
    <ds:schemaRef ds:uri="http://schemas.openxmlformats.org/package/2006/metadata/core-properties"/>
    <ds:schemaRef ds:uri="http://www.w3.org/XML/1998/namespace"/>
    <ds:schemaRef ds:uri="http://purl.org/dc/elements/1.1/"/>
    <ds:schemaRef ds:uri="2847a094-2edf-4950-a853-13ec668231ed"/>
    <ds:schemaRef ds:uri="http://schemas.microsoft.com/office/2006/metadata/properties"/>
    <ds:schemaRef ds:uri="http://purl.org/dc/dcmitype/"/>
    <ds:schemaRef ds:uri="2ff69431-d625-42b0-a6d5-57182fa431d3"/>
    <ds:schemaRef ds:uri="07530afe-d844-488b-9a54-9e56863626c8"/>
    <ds:schemaRef ds:uri="1e93ca30-efe2-4bb4-90cd-d2db97fb21cd"/>
    <ds:schemaRef ds:uri="5b445847-c24f-4193-86d7-f1d3b43b6266"/>
  </ds:schemaRefs>
</ds:datastoreItem>
</file>

<file path=customXml/itemProps2.xml><?xml version="1.0" encoding="utf-8"?>
<ds:datastoreItem xmlns:ds="http://schemas.openxmlformats.org/officeDocument/2006/customXml" ds:itemID="{F9729C5E-FC3E-4187-92B8-5FE37E61E9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09F408-102E-4A0D-BE9E-35A4FA129890}"/>
</file>

<file path=docProps/app.xml><?xml version="1.0" encoding="utf-8"?>
<Properties xmlns="http://schemas.openxmlformats.org/officeDocument/2006/extended-properties" xmlns:vt="http://schemas.openxmlformats.org/officeDocument/2006/docPropsVTypes">
  <TotalTime>1394</TotalTime>
  <Words>1703</Words>
  <Application>Microsoft Office PowerPoint</Application>
  <PresentationFormat>On-screen Show (16:9)</PresentationFormat>
  <Paragraphs>269</Paragraphs>
  <Slides>37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Arial</vt:lpstr>
      <vt:lpstr>Calibri</vt:lpstr>
      <vt:lpstr>ETF Master</vt:lpstr>
      <vt:lpstr>Underpinning excellence</vt:lpstr>
      <vt:lpstr>Proteins </vt:lpstr>
      <vt:lpstr>What do you already know?</vt:lpstr>
      <vt:lpstr>Case study one: phenylketonuria (PKU)</vt:lpstr>
      <vt:lpstr>Case study one: phenylketonuria (PKU)</vt:lpstr>
      <vt:lpstr>Case study two: lactose intolerance</vt:lpstr>
      <vt:lpstr>Case study two: lactose intolerance</vt:lpstr>
      <vt:lpstr>Today…</vt:lpstr>
      <vt:lpstr> Proteins</vt:lpstr>
      <vt:lpstr>What are proteins made of?</vt:lpstr>
      <vt:lpstr>What are proteins made of?</vt:lpstr>
      <vt:lpstr>Proteins</vt:lpstr>
      <vt:lpstr>What are amino acids and why are they important when thinking about proteins? </vt:lpstr>
      <vt:lpstr>What are amino acids and why are they important when thinking about proteins? </vt:lpstr>
      <vt:lpstr>What are amino acids and why are they important when thinking about proteins? </vt:lpstr>
      <vt:lpstr>Think back to case study one: PKU</vt:lpstr>
      <vt:lpstr> </vt:lpstr>
      <vt:lpstr>Quick quiz: what can you remember so far?</vt:lpstr>
      <vt:lpstr>To make a protein we need to join amino acids into chains. How can we do that?</vt:lpstr>
      <vt:lpstr>To make a protein we need to join amino acids into chains. How can we do that?</vt:lpstr>
      <vt:lpstr>To make a protein we need to join amino acids into chains. How can we do that?</vt:lpstr>
      <vt:lpstr>To make a protein we need to join amino acids into chains. How can we do that?</vt:lpstr>
      <vt:lpstr>To make a protein we need to join amino acids into chains. How can we do that?</vt:lpstr>
      <vt:lpstr>Check your understanding</vt:lpstr>
      <vt:lpstr> Proteins</vt:lpstr>
      <vt:lpstr>How can we describe the structure of a protein? </vt:lpstr>
      <vt:lpstr>How can we describe the structure of a protein? </vt:lpstr>
      <vt:lpstr>How can we describe the structure of a protein? </vt:lpstr>
      <vt:lpstr>How can we describe the structure of a protein? </vt:lpstr>
      <vt:lpstr>How can we describe the structure of a protein? </vt:lpstr>
      <vt:lpstr>How can we describe the structure of a protein? </vt:lpstr>
      <vt:lpstr>Think back to case study two: lactose intolerance</vt:lpstr>
      <vt:lpstr>Think back to case study two: lactose intolerance</vt:lpstr>
      <vt:lpstr> Proteins</vt:lpstr>
      <vt:lpstr>Globular and fibrous proteins</vt:lpstr>
      <vt:lpstr>Globular and fibrous proteins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underpinning excellence</dc:title>
  <dc:creator>Richard Overton</dc:creator>
  <cp:lastModifiedBy>Sharon Moore</cp:lastModifiedBy>
  <cp:revision>76</cp:revision>
  <dcterms:created xsi:type="dcterms:W3CDTF">2020-10-20T08:50:32Z</dcterms:created>
  <dcterms:modified xsi:type="dcterms:W3CDTF">2022-09-09T09:06:51Z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</Properties>
</file>