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79"/>
  </p:notesMasterIdLst>
  <p:handoutMasterIdLst>
    <p:handoutMasterId r:id="rId80"/>
  </p:handoutMasterIdLst>
  <p:sldIdLst>
    <p:sldId id="260" r:id="rId5"/>
    <p:sldId id="956" r:id="rId6"/>
    <p:sldId id="1186" r:id="rId7"/>
    <p:sldId id="1192" r:id="rId8"/>
    <p:sldId id="1198" r:id="rId9"/>
    <p:sldId id="1200" r:id="rId10"/>
    <p:sldId id="1199" r:id="rId11"/>
    <p:sldId id="1201" r:id="rId12"/>
    <p:sldId id="1197" r:id="rId13"/>
    <p:sldId id="1204" r:id="rId14"/>
    <p:sldId id="1205" r:id="rId15"/>
    <p:sldId id="1202" r:id="rId16"/>
    <p:sldId id="1203" r:id="rId17"/>
    <p:sldId id="1137" r:id="rId18"/>
    <p:sldId id="1194" r:id="rId19"/>
    <p:sldId id="1206" r:id="rId20"/>
    <p:sldId id="1207" r:id="rId21"/>
    <p:sldId id="1208" r:id="rId22"/>
    <p:sldId id="1136" r:id="rId23"/>
    <p:sldId id="1195" r:id="rId24"/>
    <p:sldId id="1209" r:id="rId25"/>
    <p:sldId id="1213" r:id="rId26"/>
    <p:sldId id="1214" r:id="rId27"/>
    <p:sldId id="1138" r:id="rId28"/>
    <p:sldId id="1196" r:id="rId29"/>
    <p:sldId id="1211" r:id="rId30"/>
    <p:sldId id="1215" r:id="rId31"/>
    <p:sldId id="1219" r:id="rId32"/>
    <p:sldId id="1216" r:id="rId33"/>
    <p:sldId id="1218" r:id="rId34"/>
    <p:sldId id="1220" r:id="rId35"/>
    <p:sldId id="1221" r:id="rId36"/>
    <p:sldId id="1222" r:id="rId37"/>
    <p:sldId id="1223" r:id="rId38"/>
    <p:sldId id="1225" r:id="rId39"/>
    <p:sldId id="1226" r:id="rId40"/>
    <p:sldId id="1227" r:id="rId41"/>
    <p:sldId id="1230" r:id="rId42"/>
    <p:sldId id="1228" r:id="rId43"/>
    <p:sldId id="1231" r:id="rId44"/>
    <p:sldId id="1232" r:id="rId45"/>
    <p:sldId id="1233" r:id="rId46"/>
    <p:sldId id="1235" r:id="rId47"/>
    <p:sldId id="1237" r:id="rId48"/>
    <p:sldId id="1238" r:id="rId49"/>
    <p:sldId id="1239" r:id="rId50"/>
    <p:sldId id="1241" r:id="rId51"/>
    <p:sldId id="1242" r:id="rId52"/>
    <p:sldId id="1243" r:id="rId53"/>
    <p:sldId id="1244" r:id="rId54"/>
    <p:sldId id="1247" r:id="rId55"/>
    <p:sldId id="1248" r:id="rId56"/>
    <p:sldId id="1249" r:id="rId57"/>
    <p:sldId id="1250" r:id="rId58"/>
    <p:sldId id="1251" r:id="rId59"/>
    <p:sldId id="1253" r:id="rId60"/>
    <p:sldId id="1254" r:id="rId61"/>
    <p:sldId id="1255" r:id="rId62"/>
    <p:sldId id="1256" r:id="rId63"/>
    <p:sldId id="1258" r:id="rId64"/>
    <p:sldId id="1259" r:id="rId65"/>
    <p:sldId id="1260" r:id="rId66"/>
    <p:sldId id="1261" r:id="rId67"/>
    <p:sldId id="1262" r:id="rId68"/>
    <p:sldId id="1263" r:id="rId69"/>
    <p:sldId id="1264" r:id="rId70"/>
    <p:sldId id="1265" r:id="rId71"/>
    <p:sldId id="1266" r:id="rId72"/>
    <p:sldId id="1268" r:id="rId73"/>
    <p:sldId id="1269" r:id="rId74"/>
    <p:sldId id="1270" r:id="rId75"/>
    <p:sldId id="1272" r:id="rId76"/>
    <p:sldId id="1273" r:id="rId77"/>
    <p:sldId id="305" r:id="rId7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ntre for excellence" id="{39B68EBA-8B30-4BC4-A152-FCDC851EF164}">
          <p14:sldIdLst>
            <p14:sldId id="260"/>
            <p14:sldId id="956"/>
            <p14:sldId id="1186"/>
            <p14:sldId id="1192"/>
            <p14:sldId id="1198"/>
            <p14:sldId id="1200"/>
            <p14:sldId id="1199"/>
            <p14:sldId id="1201"/>
            <p14:sldId id="1197"/>
            <p14:sldId id="1204"/>
            <p14:sldId id="1205"/>
            <p14:sldId id="1202"/>
            <p14:sldId id="1203"/>
            <p14:sldId id="1137"/>
            <p14:sldId id="1194"/>
            <p14:sldId id="1206"/>
            <p14:sldId id="1207"/>
            <p14:sldId id="1208"/>
            <p14:sldId id="1136"/>
            <p14:sldId id="1195"/>
            <p14:sldId id="1209"/>
            <p14:sldId id="1213"/>
            <p14:sldId id="1214"/>
            <p14:sldId id="1138"/>
            <p14:sldId id="1196"/>
            <p14:sldId id="1211"/>
            <p14:sldId id="1215"/>
            <p14:sldId id="1219"/>
            <p14:sldId id="1216"/>
            <p14:sldId id="1218"/>
            <p14:sldId id="1220"/>
            <p14:sldId id="1221"/>
            <p14:sldId id="1222"/>
            <p14:sldId id="1223"/>
            <p14:sldId id="1225"/>
            <p14:sldId id="1226"/>
            <p14:sldId id="1227"/>
            <p14:sldId id="1230"/>
            <p14:sldId id="1228"/>
            <p14:sldId id="1231"/>
            <p14:sldId id="1232"/>
            <p14:sldId id="1233"/>
            <p14:sldId id="1235"/>
            <p14:sldId id="1237"/>
            <p14:sldId id="1238"/>
            <p14:sldId id="1239"/>
            <p14:sldId id="1241"/>
            <p14:sldId id="1242"/>
            <p14:sldId id="1243"/>
            <p14:sldId id="1244"/>
            <p14:sldId id="1247"/>
            <p14:sldId id="1248"/>
            <p14:sldId id="1249"/>
            <p14:sldId id="1250"/>
            <p14:sldId id="1251"/>
            <p14:sldId id="1253"/>
            <p14:sldId id="1254"/>
            <p14:sldId id="1255"/>
            <p14:sldId id="1256"/>
            <p14:sldId id="1258"/>
            <p14:sldId id="1259"/>
            <p14:sldId id="1260"/>
            <p14:sldId id="1261"/>
            <p14:sldId id="1262"/>
            <p14:sldId id="1263"/>
            <p14:sldId id="1264"/>
            <p14:sldId id="1265"/>
            <p14:sldId id="1266"/>
            <p14:sldId id="1268"/>
            <p14:sldId id="1269"/>
            <p14:sldId id="1270"/>
            <p14:sldId id="1272"/>
            <p14:sldId id="1273"/>
            <p14:sldId id="305"/>
          </p14:sldIdLst>
        </p14:section>
      </p14:sectionLst>
    </p:ex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E5F4F5-E697-B973-B40A-331E95C7042D}" name="Sebastian Gasse" initials="SG" userId="S::Sebastian.Gasse1@ccn.ac.uk::65c09a33-1e67-44dc-a08d-bfac8149a2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Francis" initials="CF" lastIdx="28" clrIdx="0">
    <p:extLst>
      <p:ext uri="{19B8F6BF-5375-455C-9EA6-DF929625EA0E}">
        <p15:presenceInfo xmlns:p15="http://schemas.microsoft.com/office/powerpoint/2012/main" userId="S::charlotte.francis@etfoundation.co.uk::10053fb5-6974-4d0e-81a3-4737cfd6ace0" providerId="AD"/>
      </p:ext>
    </p:extLst>
  </p:cmAuthor>
  <p:cmAuthor id="2" name="elaine hinchliffe-dale" initials="eh" lastIdx="2" clrIdx="1">
    <p:extLst>
      <p:ext uri="{19B8F6BF-5375-455C-9EA6-DF929625EA0E}">
        <p15:presenceInfo xmlns:p15="http://schemas.microsoft.com/office/powerpoint/2012/main" userId="1684414655b2278b" providerId="Windows Live"/>
      </p:ext>
    </p:extLst>
  </p:cmAuthor>
  <p:cmAuthor id="3" name="Elaine Dale" initials="ED" lastIdx="1" clrIdx="2">
    <p:extLst>
      <p:ext uri="{19B8F6BF-5375-455C-9EA6-DF929625EA0E}">
        <p15:presenceInfo xmlns:p15="http://schemas.microsoft.com/office/powerpoint/2012/main" userId="S::Elaine.Dale@ccn.ac.uk::3e492714-17d2-4b43-b6e3-938b173d47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5E"/>
    <a:srgbClr val="2D297D"/>
    <a:srgbClr val="CCFFCC"/>
    <a:srgbClr val="FDEDFA"/>
    <a:srgbClr val="F7C5EC"/>
    <a:srgbClr val="CE9482"/>
    <a:srgbClr val="E4FED2"/>
    <a:srgbClr val="9900CC"/>
    <a:srgbClr val="2FA162"/>
    <a:srgbClr val="A22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D0D7E-2A89-4783-ABD6-187A8470DBD7}" v="3" dt="2024-05-02T16:00:39.246"/>
    <p1510:client id="{EB8FB42F-9D20-F51E-03C5-5C262F4FDD20}" v="8" dt="2024-05-02T15:56:38.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1" autoAdjust="0"/>
    <p:restoredTop sz="94640" autoAdjust="0"/>
  </p:normalViewPr>
  <p:slideViewPr>
    <p:cSldViewPr snapToGrid="0">
      <p:cViewPr varScale="1">
        <p:scale>
          <a:sx n="100" d="100"/>
          <a:sy n="100" d="100"/>
        </p:scale>
        <p:origin x="60" y="53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76940"/>
    </p:cViewPr>
  </p:outlin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B82452-3B3D-4B10-B5B2-216C3ED6E0C1}" type="datetimeFigureOut">
              <a:rPr lang="en-GB" smtClean="0"/>
              <a:t>14/05/2024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3A1484-528B-4725-8337-7ACDB6138B8F}" type="datetimeFigureOut">
              <a:rPr lang="en-GB" smtClean="0"/>
              <a:t>14/05/2024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141839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74</a:t>
            </a:fld>
            <a:endParaRPr lang="en-GB"/>
          </a:p>
        </p:txBody>
      </p:sp>
    </p:spTree>
    <p:extLst>
      <p:ext uri="{BB962C8B-B14F-4D97-AF65-F5344CB8AC3E}">
        <p14:creationId xmlns:p14="http://schemas.microsoft.com/office/powerpoint/2010/main" val="3489983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a:extLst>
              <a:ext uri="{28A0092B-C50C-407E-A947-70E740481C1C}">
                <a14:useLocalDpi xmlns:a14="http://schemas.microsoft.com/office/drawing/2010/main" val="0"/>
              </a:ext>
            </a:extLst>
          </a:blip>
          <a:srcRect t="44" b="44"/>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Tree>
    <p:extLst>
      <p:ext uri="{BB962C8B-B14F-4D97-AF65-F5344CB8AC3E}">
        <p14:creationId xmlns:p14="http://schemas.microsoft.com/office/powerpoint/2010/main" val="406887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Tree>
    <p:extLst>
      <p:ext uri="{BB962C8B-B14F-4D97-AF65-F5344CB8AC3E}">
        <p14:creationId xmlns:p14="http://schemas.microsoft.com/office/powerpoint/2010/main" val="12677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2" name="Footer Placeholder 1"/>
          <p:cNvSpPr>
            <a:spLocks noGrp="1"/>
          </p:cNvSpPr>
          <p:nvPr>
            <p:ph type="ftr" sz="quarter" idx="17"/>
          </p:nvPr>
        </p:nvSpPr>
        <p:spPr/>
        <p:txBody>
          <a:bodyPr/>
          <a:lstStyle/>
          <a:p>
            <a:r>
              <a:rPr lang="en-GB"/>
              <a:t>Education &amp; Training Foundation</a:t>
            </a:r>
          </a:p>
        </p:txBody>
      </p:sp>
    </p:spTree>
    <p:extLst>
      <p:ext uri="{BB962C8B-B14F-4D97-AF65-F5344CB8AC3E}">
        <p14:creationId xmlns:p14="http://schemas.microsoft.com/office/powerpoint/2010/main" val="112709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a:t>name surname</a:t>
            </a:r>
            <a:endParaRPr lang="en-GB"/>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a:t>ETFOUNDATION.CO.UK</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a:t>THANK</a:t>
            </a:r>
            <a:r>
              <a:rPr lang="en-GB" sz="4500" b="1" baseline="0"/>
              <a:t> YOU</a:t>
            </a:r>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14260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C314-1556-42C4-A1A9-3BDF3D7515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8AB01F-5B40-45B0-BBDF-C4CD32E31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01A2C-94A2-4343-B97B-00E868044FFD}"/>
              </a:ext>
            </a:extLst>
          </p:cNvPr>
          <p:cNvSpPr>
            <a:spLocks noGrp="1"/>
          </p:cNvSpPr>
          <p:nvPr>
            <p:ph type="dt" sz="half" idx="10"/>
          </p:nvPr>
        </p:nvSpPr>
        <p:spPr/>
        <p:txBody>
          <a:bodyPr/>
          <a:lstStyle/>
          <a:p>
            <a:fld id="{8FB411FB-495A-4085-A548-40C5B2EA27CD}" type="datetimeFigureOut">
              <a:rPr lang="en-GB" smtClean="0"/>
              <a:t>14/05/2024</a:t>
            </a:fld>
            <a:endParaRPr lang="en-GB"/>
          </a:p>
        </p:txBody>
      </p:sp>
      <p:sp>
        <p:nvSpPr>
          <p:cNvPr id="5" name="Footer Placeholder 4">
            <a:extLst>
              <a:ext uri="{FF2B5EF4-FFF2-40B4-BE49-F238E27FC236}">
                <a16:creationId xmlns:a16="http://schemas.microsoft.com/office/drawing/2014/main" id="{791ACD11-7E46-46E6-9943-80B4CA7B6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8C8DC0-34F5-40B9-92D7-432A4E7FB20D}"/>
              </a:ext>
            </a:extLst>
          </p:cNvPr>
          <p:cNvSpPr>
            <a:spLocks noGrp="1"/>
          </p:cNvSpPr>
          <p:nvPr>
            <p:ph type="sldNum" sz="quarter" idx="12"/>
          </p:nvPr>
        </p:nvSpPr>
        <p:spPr/>
        <p:txBody>
          <a:bodyPr/>
          <a:lstStyle/>
          <a:p>
            <a:fld id="{AF25EBF2-D5D7-4830-BA38-170C7F99A0FA}" type="slidenum">
              <a:rPr lang="en-GB" smtClean="0"/>
              <a:t>‹#›</a:t>
            </a:fld>
            <a:endParaRPr lang="en-GB"/>
          </a:p>
        </p:txBody>
      </p:sp>
    </p:spTree>
    <p:extLst>
      <p:ext uri="{BB962C8B-B14F-4D97-AF65-F5344CB8AC3E}">
        <p14:creationId xmlns:p14="http://schemas.microsoft.com/office/powerpoint/2010/main" val="3279138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450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3529B8F2-833A-556D-095C-E950A5D72097}"/>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0D447B4B-89D4-C215-71CC-97AB1BB5A463}"/>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4631061"/>
            <a:ext cx="1180399" cy="401336"/>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535250"/>
            <a:ext cx="642861" cy="497147"/>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4684728"/>
            <a:ext cx="1093792" cy="347669"/>
          </a:xfrm>
          <a:prstGeom prst="rect">
            <a:avLst/>
          </a:prstGeom>
        </p:spPr>
      </p:pic>
    </p:spTree>
    <p:extLst>
      <p:ext uri="{BB962C8B-B14F-4D97-AF65-F5344CB8AC3E}">
        <p14:creationId xmlns:p14="http://schemas.microsoft.com/office/powerpoint/2010/main" val="203218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12D1CE-9904-427B-B4A2-0B8C61885210}" type="datetimeFigureOut">
              <a:rPr lang="en-GB" smtClean="0"/>
              <a:t>14/05/2024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188CEB-03FA-498F-A4CC-453BD769D220}" type="slidenum">
              <a:rPr lang="en-GB" smtClean="0"/>
              <a:t>‹#›</a:t>
            </a:fld>
            <a:endParaRPr lang="en-GB"/>
          </a:p>
        </p:txBody>
      </p:sp>
    </p:spTree>
    <p:extLst>
      <p:ext uri="{BB962C8B-B14F-4D97-AF65-F5344CB8AC3E}">
        <p14:creationId xmlns:p14="http://schemas.microsoft.com/office/powerpoint/2010/main" val="1717516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729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a:extLst>
              <a:ext uri="{28A0092B-C50C-407E-A947-70E740481C1C}">
                <a14:useLocalDpi xmlns:a14="http://schemas.microsoft.com/office/drawing/2010/main" val="0"/>
              </a:ext>
            </a:extLst>
          </a:blip>
          <a:srcRect t="62" b="62"/>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a:extLst>
              <a:ext uri="{FF2B5EF4-FFF2-40B4-BE49-F238E27FC236}">
                <a16:creationId xmlns:a16="http://schemas.microsoft.com/office/drawing/2014/main" id="{B185D58E-CD28-4254-8595-6799B56991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1"/>
            <a:ext cx="3177093" cy="915566"/>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04" r:id="rId1"/>
    <p:sldLayoutId id="2147483672" r:id="rId2"/>
    <p:sldLayoutId id="2147483673" r:id="rId3"/>
    <p:sldLayoutId id="2147483674" r:id="rId4"/>
    <p:sldLayoutId id="2147483706" r:id="rId5"/>
    <p:sldLayoutId id="2147483705" r:id="rId6"/>
    <p:sldLayoutId id="2147483708" r:id="rId7"/>
    <p:sldLayoutId id="2147483709" r:id="rId8"/>
    <p:sldLayoutId id="2147483710" r:id="rId9"/>
    <p:sldLayoutId id="2147483711" r:id="rId10"/>
    <p:sldLayoutId id="2147483712" r:id="rId11"/>
    <p:sldLayoutId id="2147483714" r:id="rId12"/>
    <p:sldLayoutId id="2147483668" r:id="rId13"/>
    <p:sldLayoutId id="2147483713" r:id="rId14"/>
    <p:sldLayoutId id="2147483671" r:id="rId15"/>
    <p:sldLayoutId id="2147483669" r:id="rId16"/>
    <p:sldLayoutId id="2147483670" r:id="rId17"/>
    <p:sldLayoutId id="2147483702" r:id="rId18"/>
    <p:sldLayoutId id="2147483728" r:id="rId19"/>
    <p:sldLayoutId id="2147483729" r:id="rId20"/>
    <p:sldLayoutId id="2147483730" r:id="rId21"/>
    <p:sldLayoutId id="2147483732" r:id="rId22"/>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7MPJauo4DdY"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hyperlink" Target="mailto:help@point-1.org.uk" TargetMode="Externa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business case for employers;  &#10;Equality Diversity and Inclusion &#10;">
            <a:extLst>
              <a:ext uri="{FF2B5EF4-FFF2-40B4-BE49-F238E27FC236}">
                <a16:creationId xmlns:a16="http://schemas.microsoft.com/office/drawing/2014/main" id="{2487E704-E3A2-4A5B-B9C3-899BD7FD737E}"/>
              </a:ext>
            </a:extLst>
          </p:cNvPr>
          <p:cNvSpPr txBox="1">
            <a:spLocks noGrp="1"/>
          </p:cNvSpPr>
          <p:nvPr>
            <p:ph type="title" idx="4294967295"/>
          </p:nvPr>
        </p:nvSpPr>
        <p:spPr>
          <a:xfrm>
            <a:off x="2692968" y="3075313"/>
            <a:ext cx="6270055" cy="83099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0"/>
              </a:spcBef>
              <a:defRPr/>
            </a:pPr>
            <a:r>
              <a:rPr lang="en-GB" sz="5400" b="1" cap="none" dirty="0">
                <a:solidFill>
                  <a:srgbClr val="B4005E"/>
                </a:solidFill>
                <a:latin typeface="+mn-lt"/>
                <a:ea typeface="+mn-ea"/>
                <a:cs typeface="+mn-cs"/>
              </a:rPr>
              <a:t>Employers</a:t>
            </a:r>
            <a:r>
              <a:rPr kumimoji="0" lang="en-GB" sz="5400" b="1" i="0" u="none" strike="noStrike" kern="1200" cap="none" spc="0" normalizeH="0" baseline="0" noProof="0" dirty="0">
                <a:ln>
                  <a:noFill/>
                </a:ln>
                <a:solidFill>
                  <a:srgbClr val="B4005E"/>
                </a:solidFill>
                <a:effectLst/>
                <a:uLnTx/>
                <a:uFillTx/>
                <a:latin typeface="+mn-lt"/>
                <a:ea typeface="+mn-ea"/>
                <a:cs typeface="+mn-cs"/>
              </a:rPr>
              <a:t> Toolkit</a:t>
            </a:r>
          </a:p>
        </p:txBody>
      </p:sp>
      <p:sp>
        <p:nvSpPr>
          <p:cNvPr id="7" name="Subtitle 50" descr="Elaine Dale and colleagues at City College Norwich &#10;">
            <a:extLst>
              <a:ext uri="{FF2B5EF4-FFF2-40B4-BE49-F238E27FC236}">
                <a16:creationId xmlns:a16="http://schemas.microsoft.com/office/drawing/2014/main" id="{2BF37DF1-EAF7-43BD-BF8C-D11EFB99BDCE}"/>
              </a:ext>
            </a:extLst>
          </p:cNvPr>
          <p:cNvSpPr txBox="1">
            <a:spLocks/>
          </p:cNvSpPr>
          <p:nvPr/>
        </p:nvSpPr>
        <p:spPr>
          <a:xfrm>
            <a:off x="2724345" y="4233333"/>
            <a:ext cx="6207303" cy="697256"/>
          </a:xfrm>
          <a:prstGeom prst="rect">
            <a:avLst/>
          </a:prstGeom>
          <a:solidFill>
            <a:schemeClr val="tx1"/>
          </a:solidFill>
        </p:spPr>
        <p:txBody>
          <a:bodyPr vert="horz" lIns="144000" tIns="108000" rIns="0" bIns="0" rtlCol="0" anchor="ctr" anchorCtr="0">
            <a:noAutofit/>
          </a:bodyPr>
          <a:lstStyle>
            <a:lvl1pPr marL="0" indent="0" algn="l" defTabSz="914400" rtl="0" eaLnBrk="1" latinLnBrk="0" hangingPunct="1">
              <a:lnSpc>
                <a:spcPts val="4500"/>
              </a:lnSpc>
              <a:spcBef>
                <a:spcPts val="0"/>
              </a:spcBef>
              <a:buFont typeface="Arial" panose="020B0604020202020204" pitchFamily="34" charset="0"/>
              <a:buNone/>
              <a:defRPr sz="45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00000"/>
              </a:lnSpc>
            </a:pPr>
            <a:r>
              <a:rPr lang="en-GB" sz="1600" cap="none" dirty="0">
                <a:cs typeface="Arial"/>
              </a:rPr>
              <a:t>Inclusive support strategies for young person with disability, difficulty or inclusion need</a:t>
            </a:r>
          </a:p>
        </p:txBody>
      </p:sp>
      <p:sp>
        <p:nvSpPr>
          <p:cNvPr id="4" name="Freeform: Shape 3">
            <a:extLst>
              <a:ext uri="{FF2B5EF4-FFF2-40B4-BE49-F238E27FC236}">
                <a16:creationId xmlns:a16="http://schemas.microsoft.com/office/drawing/2014/main" id="{6CC732A4-AEE7-4A3A-F7FD-97FFCFF116C0}"/>
              </a:ext>
              <a:ext uri="{C183D7F6-B498-43B3-948B-1728B52AA6E4}">
                <adec:decorative xmlns:adec="http://schemas.microsoft.com/office/drawing/2017/decorative" val="1"/>
              </a:ext>
            </a:extLst>
          </p:cNvPr>
          <p:cNvSpPr>
            <a:spLocks/>
          </p:cNvSpPr>
          <p:nvPr/>
        </p:nvSpPr>
        <p:spPr bwMode="auto">
          <a:xfrm>
            <a:off x="7018200" y="633699"/>
            <a:ext cx="266700" cy="274955"/>
          </a:xfrm>
          <a:custGeom>
            <a:avLst/>
            <a:gdLst>
              <a:gd name="T0" fmla="*/ 0 w 420"/>
              <a:gd name="T1" fmla="*/ 432 h 433"/>
              <a:gd name="T2" fmla="*/ 419 w 420"/>
              <a:gd name="T3" fmla="*/ 432 h 433"/>
              <a:gd name="T4" fmla="*/ 419 w 420"/>
              <a:gd name="T5" fmla="*/ 0 h 433"/>
              <a:gd name="T6" fmla="*/ 0 w 420"/>
              <a:gd name="T7" fmla="*/ 0 h 433"/>
              <a:gd name="T8" fmla="*/ 0 w 420"/>
              <a:gd name="T9" fmla="*/ 432 h 433"/>
            </a:gdLst>
            <a:ahLst/>
            <a:cxnLst>
              <a:cxn ang="0">
                <a:pos x="T0" y="T1"/>
              </a:cxn>
              <a:cxn ang="0">
                <a:pos x="T2" y="T3"/>
              </a:cxn>
              <a:cxn ang="0">
                <a:pos x="T4" y="T5"/>
              </a:cxn>
              <a:cxn ang="0">
                <a:pos x="T6" y="T7"/>
              </a:cxn>
              <a:cxn ang="0">
                <a:pos x="T8" y="T9"/>
              </a:cxn>
            </a:cxnLst>
            <a:rect l="0" t="0" r="r" b="b"/>
            <a:pathLst>
              <a:path w="420" h="433">
                <a:moveTo>
                  <a:pt x="0" y="432"/>
                </a:moveTo>
                <a:lnTo>
                  <a:pt x="419" y="432"/>
                </a:lnTo>
                <a:lnTo>
                  <a:pt x="419" y="0"/>
                </a:lnTo>
                <a:lnTo>
                  <a:pt x="0" y="0"/>
                </a:lnTo>
                <a:lnTo>
                  <a:pt x="0" y="432"/>
                </a:lnTo>
                <a:close/>
              </a:path>
            </a:pathLst>
          </a:custGeom>
          <a:solidFill>
            <a:srgbClr val="E4231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 name="Freeform: Shape 4">
            <a:extLst>
              <a:ext uri="{FF2B5EF4-FFF2-40B4-BE49-F238E27FC236}">
                <a16:creationId xmlns:a16="http://schemas.microsoft.com/office/drawing/2014/main" id="{F8C5DDB6-C4AD-3481-7BF7-AE3F8893A430}"/>
              </a:ext>
              <a:ext uri="{C183D7F6-B498-43B3-948B-1728B52AA6E4}">
                <adec:decorative xmlns:adec="http://schemas.microsoft.com/office/drawing/2017/decorative" val="1"/>
              </a:ext>
            </a:extLst>
          </p:cNvPr>
          <p:cNvSpPr>
            <a:spLocks/>
          </p:cNvSpPr>
          <p:nvPr/>
        </p:nvSpPr>
        <p:spPr bwMode="auto">
          <a:xfrm>
            <a:off x="7486195" y="633699"/>
            <a:ext cx="266700" cy="274955"/>
          </a:xfrm>
          <a:custGeom>
            <a:avLst/>
            <a:gdLst>
              <a:gd name="T0" fmla="*/ 0 w 420"/>
              <a:gd name="T1" fmla="*/ 432 h 433"/>
              <a:gd name="T2" fmla="*/ 419 w 420"/>
              <a:gd name="T3" fmla="*/ 432 h 433"/>
              <a:gd name="T4" fmla="*/ 419 w 420"/>
              <a:gd name="T5" fmla="*/ 0 h 433"/>
              <a:gd name="T6" fmla="*/ 0 w 420"/>
              <a:gd name="T7" fmla="*/ 0 h 433"/>
              <a:gd name="T8" fmla="*/ 0 w 420"/>
              <a:gd name="T9" fmla="*/ 432 h 433"/>
            </a:gdLst>
            <a:ahLst/>
            <a:cxnLst>
              <a:cxn ang="0">
                <a:pos x="T0" y="T1"/>
              </a:cxn>
              <a:cxn ang="0">
                <a:pos x="T2" y="T3"/>
              </a:cxn>
              <a:cxn ang="0">
                <a:pos x="T4" y="T5"/>
              </a:cxn>
              <a:cxn ang="0">
                <a:pos x="T6" y="T7"/>
              </a:cxn>
              <a:cxn ang="0">
                <a:pos x="T8" y="T9"/>
              </a:cxn>
            </a:cxnLst>
            <a:rect l="0" t="0" r="r" b="b"/>
            <a:pathLst>
              <a:path w="420" h="433">
                <a:moveTo>
                  <a:pt x="0" y="432"/>
                </a:moveTo>
                <a:lnTo>
                  <a:pt x="419" y="432"/>
                </a:lnTo>
                <a:lnTo>
                  <a:pt x="419" y="0"/>
                </a:lnTo>
                <a:lnTo>
                  <a:pt x="0" y="0"/>
                </a:lnTo>
                <a:lnTo>
                  <a:pt x="0" y="432"/>
                </a:lnTo>
                <a:close/>
              </a:path>
            </a:pathLst>
          </a:custGeom>
          <a:solidFill>
            <a:srgbClr val="F6A2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nvGrpSpPr>
          <p:cNvPr id="6" name="Group 5">
            <a:extLst>
              <a:ext uri="{FF2B5EF4-FFF2-40B4-BE49-F238E27FC236}">
                <a16:creationId xmlns:a16="http://schemas.microsoft.com/office/drawing/2014/main" id="{1B344FED-8D8B-49CC-BE94-6C1F16F6D391}"/>
              </a:ext>
              <a:ext uri="{C183D7F6-B498-43B3-948B-1728B52AA6E4}">
                <adec:decorative xmlns:adec="http://schemas.microsoft.com/office/drawing/2017/decorative" val="1"/>
              </a:ext>
            </a:extLst>
          </p:cNvPr>
          <p:cNvGrpSpPr>
            <a:grpSpLocks/>
          </p:cNvGrpSpPr>
          <p:nvPr/>
        </p:nvGrpSpPr>
        <p:grpSpPr bwMode="auto">
          <a:xfrm>
            <a:off x="7018200" y="203169"/>
            <a:ext cx="734060" cy="368300"/>
            <a:chOff x="8265" y="1185"/>
            <a:chExt cx="1156" cy="580"/>
          </a:xfrm>
        </p:grpSpPr>
        <p:sp>
          <p:nvSpPr>
            <p:cNvPr id="8" name="Freeform 32">
              <a:extLst>
                <a:ext uri="{FF2B5EF4-FFF2-40B4-BE49-F238E27FC236}">
                  <a16:creationId xmlns:a16="http://schemas.microsoft.com/office/drawing/2014/main" id="{2B13864A-977F-1CE3-301F-BD428B18AE81}"/>
                </a:ext>
              </a:extLst>
            </p:cNvPr>
            <p:cNvSpPr>
              <a:spLocks/>
            </p:cNvSpPr>
            <p:nvPr/>
          </p:nvSpPr>
          <p:spPr bwMode="auto">
            <a:xfrm>
              <a:off x="8265" y="1185"/>
              <a:ext cx="1156" cy="580"/>
            </a:xfrm>
            <a:custGeom>
              <a:avLst/>
              <a:gdLst>
                <a:gd name="T0" fmla="*/ 577 w 1156"/>
                <a:gd name="T1" fmla="*/ 0 h 580"/>
                <a:gd name="T2" fmla="*/ 505 w 1156"/>
                <a:gd name="T3" fmla="*/ 4 h 580"/>
                <a:gd name="T4" fmla="*/ 435 w 1156"/>
                <a:gd name="T5" fmla="*/ 17 h 580"/>
                <a:gd name="T6" fmla="*/ 368 w 1156"/>
                <a:gd name="T7" fmla="*/ 38 h 580"/>
                <a:gd name="T8" fmla="*/ 306 w 1156"/>
                <a:gd name="T9" fmla="*/ 67 h 580"/>
                <a:gd name="T10" fmla="*/ 247 w 1156"/>
                <a:gd name="T11" fmla="*/ 103 h 580"/>
                <a:gd name="T12" fmla="*/ 194 w 1156"/>
                <a:gd name="T13" fmla="*/ 145 h 580"/>
                <a:gd name="T14" fmla="*/ 145 w 1156"/>
                <a:gd name="T15" fmla="*/ 194 h 580"/>
                <a:gd name="T16" fmla="*/ 103 w 1156"/>
                <a:gd name="T17" fmla="*/ 247 h 580"/>
                <a:gd name="T18" fmla="*/ 67 w 1156"/>
                <a:gd name="T19" fmla="*/ 306 h 580"/>
                <a:gd name="T20" fmla="*/ 38 w 1156"/>
                <a:gd name="T21" fmla="*/ 369 h 580"/>
                <a:gd name="T22" fmla="*/ 17 w 1156"/>
                <a:gd name="T23" fmla="*/ 435 h 580"/>
                <a:gd name="T24" fmla="*/ 4 w 1156"/>
                <a:gd name="T25" fmla="*/ 505 h 580"/>
                <a:gd name="T26" fmla="*/ 0 w 1156"/>
                <a:gd name="T27" fmla="*/ 577 h 580"/>
                <a:gd name="T28" fmla="*/ 0 w 1156"/>
                <a:gd name="T29" fmla="*/ 579 h 580"/>
                <a:gd name="T30" fmla="*/ 419 w 1156"/>
                <a:gd name="T31" fmla="*/ 579 h 580"/>
                <a:gd name="T32" fmla="*/ 419 w 1156"/>
                <a:gd name="T33" fmla="*/ 577 h 580"/>
                <a:gd name="T34" fmla="*/ 431 w 1156"/>
                <a:gd name="T35" fmla="*/ 516 h 580"/>
                <a:gd name="T36" fmla="*/ 465 w 1156"/>
                <a:gd name="T37" fmla="*/ 465 h 580"/>
                <a:gd name="T38" fmla="*/ 516 w 1156"/>
                <a:gd name="T39" fmla="*/ 431 h 580"/>
                <a:gd name="T40" fmla="*/ 577 w 1156"/>
                <a:gd name="T41" fmla="*/ 419 h 580"/>
                <a:gd name="T42" fmla="*/ 1132 w 1156"/>
                <a:gd name="T43" fmla="*/ 419 h 580"/>
                <a:gd name="T44" fmla="*/ 1116 w 1156"/>
                <a:gd name="T45" fmla="*/ 369 h 580"/>
                <a:gd name="T46" fmla="*/ 1088 w 1156"/>
                <a:gd name="T47" fmla="*/ 306 h 580"/>
                <a:gd name="T48" fmla="*/ 1052 w 1156"/>
                <a:gd name="T49" fmla="*/ 247 h 580"/>
                <a:gd name="T50" fmla="*/ 1009 w 1156"/>
                <a:gd name="T51" fmla="*/ 194 h 580"/>
                <a:gd name="T52" fmla="*/ 961 w 1156"/>
                <a:gd name="T53" fmla="*/ 145 h 580"/>
                <a:gd name="T54" fmla="*/ 908 w 1156"/>
                <a:gd name="T55" fmla="*/ 103 h 580"/>
                <a:gd name="T56" fmla="*/ 849 w 1156"/>
                <a:gd name="T57" fmla="*/ 67 h 580"/>
                <a:gd name="T58" fmla="*/ 786 w 1156"/>
                <a:gd name="T59" fmla="*/ 38 h 580"/>
                <a:gd name="T60" fmla="*/ 720 w 1156"/>
                <a:gd name="T61" fmla="*/ 17 h 580"/>
                <a:gd name="T62" fmla="*/ 650 w 1156"/>
                <a:gd name="T63" fmla="*/ 4 h 580"/>
                <a:gd name="T64" fmla="*/ 577 w 1156"/>
                <a:gd name="T65"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6" h="580">
                  <a:moveTo>
                    <a:pt x="577" y="0"/>
                  </a:moveTo>
                  <a:lnTo>
                    <a:pt x="505" y="4"/>
                  </a:lnTo>
                  <a:lnTo>
                    <a:pt x="435" y="17"/>
                  </a:lnTo>
                  <a:lnTo>
                    <a:pt x="368" y="38"/>
                  </a:lnTo>
                  <a:lnTo>
                    <a:pt x="306" y="67"/>
                  </a:lnTo>
                  <a:lnTo>
                    <a:pt x="247" y="103"/>
                  </a:lnTo>
                  <a:lnTo>
                    <a:pt x="194" y="145"/>
                  </a:lnTo>
                  <a:lnTo>
                    <a:pt x="145" y="194"/>
                  </a:lnTo>
                  <a:lnTo>
                    <a:pt x="103" y="247"/>
                  </a:lnTo>
                  <a:lnTo>
                    <a:pt x="67" y="306"/>
                  </a:lnTo>
                  <a:lnTo>
                    <a:pt x="38" y="369"/>
                  </a:lnTo>
                  <a:lnTo>
                    <a:pt x="17" y="435"/>
                  </a:lnTo>
                  <a:lnTo>
                    <a:pt x="4" y="505"/>
                  </a:lnTo>
                  <a:lnTo>
                    <a:pt x="0" y="577"/>
                  </a:lnTo>
                  <a:lnTo>
                    <a:pt x="0" y="579"/>
                  </a:lnTo>
                  <a:lnTo>
                    <a:pt x="419" y="579"/>
                  </a:lnTo>
                  <a:lnTo>
                    <a:pt x="419" y="577"/>
                  </a:lnTo>
                  <a:lnTo>
                    <a:pt x="431" y="516"/>
                  </a:lnTo>
                  <a:lnTo>
                    <a:pt x="465" y="465"/>
                  </a:lnTo>
                  <a:lnTo>
                    <a:pt x="516" y="431"/>
                  </a:lnTo>
                  <a:lnTo>
                    <a:pt x="577" y="419"/>
                  </a:lnTo>
                  <a:lnTo>
                    <a:pt x="1132" y="419"/>
                  </a:lnTo>
                  <a:lnTo>
                    <a:pt x="1116" y="369"/>
                  </a:lnTo>
                  <a:lnTo>
                    <a:pt x="1088" y="306"/>
                  </a:lnTo>
                  <a:lnTo>
                    <a:pt x="1052" y="247"/>
                  </a:lnTo>
                  <a:lnTo>
                    <a:pt x="1009" y="194"/>
                  </a:lnTo>
                  <a:lnTo>
                    <a:pt x="961" y="145"/>
                  </a:lnTo>
                  <a:lnTo>
                    <a:pt x="908" y="103"/>
                  </a:lnTo>
                  <a:lnTo>
                    <a:pt x="849" y="67"/>
                  </a:lnTo>
                  <a:lnTo>
                    <a:pt x="786" y="38"/>
                  </a:lnTo>
                  <a:lnTo>
                    <a:pt x="720" y="17"/>
                  </a:lnTo>
                  <a:lnTo>
                    <a:pt x="650" y="4"/>
                  </a:lnTo>
                  <a:lnTo>
                    <a:pt x="577" y="0"/>
                  </a:lnTo>
                  <a:close/>
                </a:path>
              </a:pathLst>
            </a:custGeom>
            <a:solidFill>
              <a:srgbClr val="A145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33">
              <a:extLst>
                <a:ext uri="{FF2B5EF4-FFF2-40B4-BE49-F238E27FC236}">
                  <a16:creationId xmlns:a16="http://schemas.microsoft.com/office/drawing/2014/main" id="{61375075-B8E4-C295-A021-C596295C95EA}"/>
                </a:ext>
              </a:extLst>
            </p:cNvPr>
            <p:cNvSpPr>
              <a:spLocks/>
            </p:cNvSpPr>
            <p:nvPr/>
          </p:nvSpPr>
          <p:spPr bwMode="auto">
            <a:xfrm>
              <a:off x="8265" y="1185"/>
              <a:ext cx="1156" cy="580"/>
            </a:xfrm>
            <a:custGeom>
              <a:avLst/>
              <a:gdLst>
                <a:gd name="T0" fmla="*/ 1132 w 1156"/>
                <a:gd name="T1" fmla="*/ 419 h 580"/>
                <a:gd name="T2" fmla="*/ 577 w 1156"/>
                <a:gd name="T3" fmla="*/ 419 h 580"/>
                <a:gd name="T4" fmla="*/ 639 w 1156"/>
                <a:gd name="T5" fmla="*/ 431 h 580"/>
                <a:gd name="T6" fmla="*/ 690 w 1156"/>
                <a:gd name="T7" fmla="*/ 465 h 580"/>
                <a:gd name="T8" fmla="*/ 724 w 1156"/>
                <a:gd name="T9" fmla="*/ 516 h 580"/>
                <a:gd name="T10" fmla="*/ 736 w 1156"/>
                <a:gd name="T11" fmla="*/ 577 h 580"/>
                <a:gd name="T12" fmla="*/ 736 w 1156"/>
                <a:gd name="T13" fmla="*/ 579 h 580"/>
                <a:gd name="T14" fmla="*/ 1155 w 1156"/>
                <a:gd name="T15" fmla="*/ 579 h 580"/>
                <a:gd name="T16" fmla="*/ 1155 w 1156"/>
                <a:gd name="T17" fmla="*/ 577 h 580"/>
                <a:gd name="T18" fmla="*/ 1151 w 1156"/>
                <a:gd name="T19" fmla="*/ 505 h 580"/>
                <a:gd name="T20" fmla="*/ 1138 w 1156"/>
                <a:gd name="T21" fmla="*/ 435 h 580"/>
                <a:gd name="T22" fmla="*/ 1132 w 1156"/>
                <a:gd name="T23" fmla="*/ 419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6" h="580">
                  <a:moveTo>
                    <a:pt x="1132" y="419"/>
                  </a:moveTo>
                  <a:lnTo>
                    <a:pt x="577" y="419"/>
                  </a:lnTo>
                  <a:lnTo>
                    <a:pt x="639" y="431"/>
                  </a:lnTo>
                  <a:lnTo>
                    <a:pt x="690" y="465"/>
                  </a:lnTo>
                  <a:lnTo>
                    <a:pt x="724" y="516"/>
                  </a:lnTo>
                  <a:lnTo>
                    <a:pt x="736" y="577"/>
                  </a:lnTo>
                  <a:lnTo>
                    <a:pt x="736" y="579"/>
                  </a:lnTo>
                  <a:lnTo>
                    <a:pt x="1155" y="579"/>
                  </a:lnTo>
                  <a:lnTo>
                    <a:pt x="1155" y="577"/>
                  </a:lnTo>
                  <a:lnTo>
                    <a:pt x="1151" y="505"/>
                  </a:lnTo>
                  <a:lnTo>
                    <a:pt x="1138" y="435"/>
                  </a:lnTo>
                  <a:lnTo>
                    <a:pt x="1132" y="419"/>
                  </a:lnTo>
                  <a:close/>
                </a:path>
              </a:pathLst>
            </a:custGeom>
            <a:solidFill>
              <a:srgbClr val="A1459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pic>
        <p:nvPicPr>
          <p:cNvPr id="35" name="Picture 34">
            <a:extLst>
              <a:ext uri="{FF2B5EF4-FFF2-40B4-BE49-F238E27FC236}">
                <a16:creationId xmlns:a16="http://schemas.microsoft.com/office/drawing/2014/main" id="{5CE0DE19-08D1-86E5-7FEF-18B2757713E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968" y="1003943"/>
            <a:ext cx="6337300" cy="2017395"/>
          </a:xfrm>
          <a:prstGeom prst="rect">
            <a:avLst/>
          </a:prstGeom>
          <a:noFill/>
          <a:ln>
            <a:noFill/>
          </a:ln>
        </p:spPr>
      </p:pic>
      <p:sp>
        <p:nvSpPr>
          <p:cNvPr id="36" name="TextBox 35">
            <a:extLst>
              <a:ext uri="{FF2B5EF4-FFF2-40B4-BE49-F238E27FC236}">
                <a16:creationId xmlns:a16="http://schemas.microsoft.com/office/drawing/2014/main" id="{B4A249E6-FC5B-BF3B-3431-C4598A45207F}"/>
              </a:ext>
            </a:extLst>
          </p:cNvPr>
          <p:cNvSpPr txBox="1"/>
          <p:nvPr/>
        </p:nvSpPr>
        <p:spPr>
          <a:xfrm>
            <a:off x="7904480" y="250613"/>
            <a:ext cx="1027168" cy="623248"/>
          </a:xfrm>
          <a:prstGeom prst="rect">
            <a:avLst/>
          </a:prstGeom>
          <a:noFill/>
        </p:spPr>
        <p:txBody>
          <a:bodyPr wrap="square" lIns="0" tIns="0" rIns="0" bIns="0" rtlCol="0">
            <a:spAutoFit/>
          </a:bodyPr>
          <a:lstStyle/>
          <a:p>
            <a:r>
              <a:rPr lang="en-GB" sz="1350" b="1">
                <a:solidFill>
                  <a:schemeClr val="bg1"/>
                </a:solidFill>
              </a:rPr>
              <a:t>CITY</a:t>
            </a:r>
          </a:p>
          <a:p>
            <a:r>
              <a:rPr lang="en-GB" sz="1350" b="1">
                <a:solidFill>
                  <a:schemeClr val="bg1"/>
                </a:solidFill>
              </a:rPr>
              <a:t>COLLEGE</a:t>
            </a:r>
          </a:p>
          <a:p>
            <a:r>
              <a:rPr lang="en-GB" sz="1350" b="1">
                <a:solidFill>
                  <a:schemeClr val="bg1"/>
                </a:solidFill>
              </a:rPr>
              <a:t>NORWICH</a:t>
            </a:r>
          </a:p>
        </p:txBody>
      </p:sp>
    </p:spTree>
    <p:extLst>
      <p:ext uri="{BB962C8B-B14F-4D97-AF65-F5344CB8AC3E}">
        <p14:creationId xmlns:p14="http://schemas.microsoft.com/office/powerpoint/2010/main" val="98770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7330F8-5BAB-23D6-E867-466B75EBB492}"/>
              </a:ext>
              <a:ext uri="{C183D7F6-B498-43B3-948B-1728B52AA6E4}">
                <adec:decorative xmlns:adec="http://schemas.microsoft.com/office/drawing/2017/decorative" val="1"/>
              </a:ext>
            </a:extLst>
          </p:cNvPr>
          <p:cNvSpPr>
            <a:spLocks noGrp="1"/>
          </p:cNvSpPr>
          <p:nvPr>
            <p:ph type="ftr" sz="quarter" idx="10"/>
          </p:nvPr>
        </p:nvSpPr>
        <p:spPr>
          <a:xfrm>
            <a:off x="234000" y="498200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1939D00-C3FA-01A0-DFF7-5D5F1A57045C}"/>
              </a:ext>
            </a:extLst>
          </p:cNvPr>
          <p:cNvSpPr>
            <a:spLocks noGrp="1"/>
          </p:cNvSpPr>
          <p:nvPr>
            <p:ph type="title"/>
          </p:nvPr>
        </p:nvSpPr>
        <p:spPr>
          <a:xfrm>
            <a:off x="232950" y="249901"/>
            <a:ext cx="8437563" cy="305626"/>
          </a:xfrm>
        </p:spPr>
        <p:txBody>
          <a:bodyPr>
            <a:normAutofit fontScale="90000"/>
          </a:bodyPr>
          <a:lstStyle/>
          <a:p>
            <a:r>
              <a:rPr lang="en-GB" sz="1800" b="1" kern="0" cap="none" spc="-30">
                <a:solidFill>
                  <a:srgbClr val="BE0D65"/>
                </a:solidFill>
                <a:effectLst/>
                <a:latin typeface="Arial" panose="020B0604020202020204" pitchFamily="34" charset="0"/>
              </a:rPr>
              <a:t>Attention </a:t>
            </a:r>
            <a:r>
              <a:rPr lang="en-GB" sz="1800" b="1" kern="0" cap="none" spc="-25">
                <a:solidFill>
                  <a:srgbClr val="BE0D65"/>
                </a:solidFill>
                <a:effectLst/>
                <a:latin typeface="Arial" panose="020B0604020202020204" pitchFamily="34" charset="0"/>
              </a:rPr>
              <a:t>Deficit </a:t>
            </a:r>
            <a:r>
              <a:rPr lang="en-GB" sz="1800" b="1" kern="0" cap="none" spc="-30">
                <a:solidFill>
                  <a:srgbClr val="BE0D65"/>
                </a:solidFill>
                <a:effectLst/>
                <a:latin typeface="Arial" panose="020B0604020202020204" pitchFamily="34" charset="0"/>
              </a:rPr>
              <a:t>Hyperactivity Disorder</a:t>
            </a:r>
            <a:br>
              <a:rPr lang="en-GB" sz="1800" b="1" kern="0">
                <a:effectLst/>
                <a:latin typeface="Arial" panose="020B0604020202020204" pitchFamily="34" charset="0"/>
              </a:rPr>
            </a:br>
            <a:endParaRPr lang="en-GB"/>
          </a:p>
        </p:txBody>
      </p:sp>
      <p:sp>
        <p:nvSpPr>
          <p:cNvPr id="4" name="Text Placeholder 3">
            <a:extLst>
              <a:ext uri="{FF2B5EF4-FFF2-40B4-BE49-F238E27FC236}">
                <a16:creationId xmlns:a16="http://schemas.microsoft.com/office/drawing/2014/main" id="{9EDC08A4-208C-93DE-D5B4-5DFB665CBDF4}"/>
              </a:ext>
            </a:extLst>
          </p:cNvPr>
          <p:cNvSpPr>
            <a:spLocks noGrp="1"/>
          </p:cNvSpPr>
          <p:nvPr>
            <p:ph type="body" sz="quarter" idx="12"/>
          </p:nvPr>
        </p:nvSpPr>
        <p:spPr>
          <a:xfrm>
            <a:off x="234000" y="555527"/>
            <a:ext cx="3960000" cy="4211736"/>
          </a:xfrm>
        </p:spPr>
        <p:txBody>
          <a:bodyPr anchor="t"/>
          <a:lstStyle/>
          <a:p>
            <a:pPr>
              <a:lnSpc>
                <a:spcPct val="100000"/>
              </a:lnSpc>
              <a:spcBef>
                <a:spcPts val="0"/>
              </a:spcBef>
            </a:pPr>
            <a:r>
              <a:rPr lang="en-GB" sz="1400" b="1" kern="0" spc="-15">
                <a:solidFill>
                  <a:srgbClr val="000000"/>
                </a:solidFill>
                <a:effectLst/>
                <a:latin typeface="Arial" panose="020B0604020202020204" pitchFamily="34" charset="0"/>
              </a:rPr>
              <a:t>My </a:t>
            </a:r>
            <a:r>
              <a:rPr lang="en-GB" sz="1400" b="1" kern="0" spc="-30">
                <a:solidFill>
                  <a:srgbClr val="000000"/>
                </a:solidFill>
                <a:effectLst/>
                <a:latin typeface="Arial" panose="020B0604020202020204" pitchFamily="34" charset="0"/>
              </a:rPr>
              <a:t>disability</a:t>
            </a:r>
          </a:p>
          <a:p>
            <a:pPr eaLnBrk="0" hangingPunct="0">
              <a:lnSpc>
                <a:spcPct val="100000"/>
              </a:lnSpc>
              <a:spcBef>
                <a:spcPts val="0"/>
              </a:spcBef>
              <a:spcAft>
                <a:spcPts val="0"/>
              </a:spcAft>
            </a:pPr>
            <a:endParaRPr lang="en-GB" sz="1000" b="0">
              <a:effectLst/>
              <a:latin typeface="Arial" panose="020B0604020202020204" pitchFamily="34" charset="0"/>
              <a:ea typeface="Times New Roman" panose="02020603050405020304" pitchFamily="18" charset="0"/>
            </a:endParaRPr>
          </a:p>
          <a:p>
            <a:pPr eaLnBrk="0" hangingPunct="0">
              <a:lnSpc>
                <a:spcPct val="100000"/>
              </a:lnSpc>
              <a:spcBef>
                <a:spcPts val="0"/>
              </a:spcBef>
              <a:spcAft>
                <a:spcPts val="0"/>
              </a:spcAft>
            </a:pPr>
            <a:r>
              <a:rPr lang="en-GB" sz="1000" b="0">
                <a:effectLst/>
                <a:latin typeface="Arial" panose="020B0604020202020204" pitchFamily="34" charset="0"/>
                <a:ea typeface="Times New Roman" panose="02020603050405020304" pitchFamily="18" charset="0"/>
              </a:rPr>
              <a:t>Attention Deficit Hyperactivity Disorder (ADHD) is characterised by three core behaviours; inattentiveness, impulsiveness and over- activity, which are at a level inappropriate for the person’s expected development.</a:t>
            </a:r>
          </a:p>
          <a:p>
            <a:pPr eaLnBrk="0" hangingPunct="0">
              <a:lnSpc>
                <a:spcPct val="100000"/>
              </a:lnSpc>
              <a:spcBef>
                <a:spcPts val="0"/>
              </a:spcBef>
              <a:spcAft>
                <a:spcPts val="0"/>
              </a:spcAft>
            </a:pPr>
            <a:endParaRPr lang="en-GB" sz="1000" b="0">
              <a:latin typeface="Arial" panose="020B0604020202020204" pitchFamily="34" charset="0"/>
              <a:ea typeface="Times New Roman" panose="02020603050405020304" pitchFamily="18" charset="0"/>
            </a:endParaRPr>
          </a:p>
          <a:p>
            <a:pPr marR="2032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It is the medical term used when they effect the person’s development, behaviour and performance, family relationships or social interaction. ADHD is not a learning disability; most people with this condition are extremely intelligent, however it can affect other areas which can have an impact on learning.</a:t>
            </a:r>
          </a:p>
          <a:p>
            <a:pPr marR="20320"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marR="2032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Medication does not cure ADHD; it is like wearing glasses, it alleviates the symptoms while present. Medication can also have unwanted side-affects. A multi-faceted approach, including various talking therapies in the most effective way to manage the condition.</a:t>
            </a:r>
          </a:p>
          <a:p>
            <a:pPr marR="20320"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marR="20320" eaLnBrk="0" hangingPunct="0">
              <a:lnSpc>
                <a:spcPct val="100000"/>
              </a:lnSpc>
              <a:spcBef>
                <a:spcPts val="0"/>
              </a:spcBef>
            </a:pPr>
            <a:r>
              <a:rPr lang="en-GB" sz="1600" spc="-30">
                <a:solidFill>
                  <a:srgbClr val="BE0D65"/>
                </a:solidFill>
                <a:effectLst/>
                <a:latin typeface="Arial" panose="020B0604020202020204" pitchFamily="34" charset="0"/>
                <a:ea typeface="Times New Roman" panose="02020603050405020304" pitchFamily="18" charset="0"/>
              </a:rPr>
              <a:t>Attention </a:t>
            </a:r>
            <a:r>
              <a:rPr lang="en-GB" sz="1600" spc="-25">
                <a:solidFill>
                  <a:srgbClr val="BE0D65"/>
                </a:solidFill>
                <a:effectLst/>
                <a:latin typeface="Arial" panose="020B0604020202020204" pitchFamily="34" charset="0"/>
                <a:ea typeface="Times New Roman" panose="02020603050405020304" pitchFamily="18" charset="0"/>
              </a:rPr>
              <a:t>Deficit </a:t>
            </a:r>
            <a:r>
              <a:rPr lang="en-GB" sz="1600" spc="-30">
                <a:solidFill>
                  <a:srgbClr val="BE0D65"/>
                </a:solidFill>
                <a:effectLst/>
                <a:latin typeface="Arial" panose="020B0604020202020204" pitchFamily="34" charset="0"/>
                <a:ea typeface="Times New Roman" panose="02020603050405020304" pitchFamily="18" charset="0"/>
              </a:rPr>
              <a:t>Hyperactivity Disorder</a:t>
            </a:r>
          </a:p>
          <a:p>
            <a:pPr marR="20320" eaLnBrk="0" hangingPunct="0">
              <a:lnSpc>
                <a:spcPct val="100000"/>
              </a:lnSpc>
              <a:spcBef>
                <a:spcPts val="0"/>
              </a:spcBef>
            </a:pPr>
            <a:r>
              <a:rPr lang="en-GB" sz="1400" spc="-20">
                <a:solidFill>
                  <a:srgbClr val="000000"/>
                </a:solidFill>
                <a:effectLst/>
                <a:latin typeface="Arial" panose="020B0604020202020204" pitchFamily="34" charset="0"/>
                <a:ea typeface="Times New Roman" panose="02020603050405020304" pitchFamily="18" charset="0"/>
              </a:rPr>
              <a:t>How </a:t>
            </a:r>
            <a:r>
              <a:rPr lang="en-GB" sz="1400" spc="-15">
                <a:solidFill>
                  <a:srgbClr val="000000"/>
                </a:solidFill>
                <a:effectLst/>
                <a:latin typeface="Arial" panose="020B0604020202020204" pitchFamily="34" charset="0"/>
                <a:ea typeface="Times New Roman" panose="02020603050405020304" pitchFamily="18" charset="0"/>
              </a:rPr>
              <a:t>it </a:t>
            </a:r>
            <a:r>
              <a:rPr lang="en-GB" sz="1400" spc="-25">
                <a:solidFill>
                  <a:srgbClr val="000000"/>
                </a:solidFill>
                <a:effectLst/>
                <a:latin typeface="Arial" panose="020B0604020202020204" pitchFamily="34" charset="0"/>
                <a:ea typeface="Times New Roman" panose="02020603050405020304" pitchFamily="18" charset="0"/>
              </a:rPr>
              <a:t>might affect </a:t>
            </a:r>
            <a:r>
              <a:rPr lang="en-GB" sz="1400" spc="-30">
                <a:solidFill>
                  <a:srgbClr val="000000"/>
                </a:solidFill>
                <a:effectLst/>
                <a:latin typeface="Arial" panose="020B0604020202020204" pitchFamily="34" charset="0"/>
                <a:ea typeface="Times New Roman" panose="02020603050405020304" pitchFamily="18" charset="0"/>
              </a:rPr>
              <a:t>me</a:t>
            </a:r>
          </a:p>
          <a:p>
            <a:pPr marR="20320" eaLnBrk="0" hangingPunct="0">
              <a:lnSpc>
                <a:spcPct val="100000"/>
              </a:lnSpc>
              <a:spcBef>
                <a:spcPts val="0"/>
              </a:spcBef>
            </a:pPr>
            <a:endParaRPr lang="en-GB" sz="1400" spc="-30">
              <a:solidFill>
                <a:srgbClr val="000000"/>
              </a:solidFill>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A person with ADHD may have difficulties with the following areas:</a:t>
            </a:r>
          </a:p>
          <a:p>
            <a:pPr marR="20320"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marL="171450" marR="2032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Executive Functioning </a:t>
            </a:r>
            <a:r>
              <a:rPr lang="en-GB" sz="1000" b="0" spc="-30">
                <a:effectLst/>
                <a:ea typeface="Times New Roman" panose="02020603050405020304" pitchFamily="18" charset="0"/>
              </a:rPr>
              <a:t>Tasks </a:t>
            </a:r>
            <a:r>
              <a:rPr lang="en-GB" sz="1000" b="0">
                <a:effectLst/>
                <a:ea typeface="Times New Roman" panose="02020603050405020304" pitchFamily="18" charset="0"/>
              </a:rPr>
              <a:t>(organisation, planning, maintaining attention, focusing, concentration, making good decisions, impulse control, learning and remembering what has been</a:t>
            </a:r>
            <a:r>
              <a:rPr lang="en-GB" sz="1000" b="0" spc="-75">
                <a:effectLst/>
                <a:ea typeface="Times New Roman" panose="02020603050405020304" pitchFamily="18" charset="0"/>
              </a:rPr>
              <a:t> </a:t>
            </a:r>
            <a:r>
              <a:rPr lang="en-GB" sz="1000" b="0">
                <a:effectLst/>
                <a:ea typeface="Times New Roman" panose="02020603050405020304" pitchFamily="18" charset="0"/>
              </a:rPr>
              <a:t>learned).</a:t>
            </a:r>
          </a:p>
          <a:p>
            <a:pPr marR="20320"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endParaRPr lang="en-GB" sz="1600" spc="-30">
              <a:solidFill>
                <a:srgbClr val="000000"/>
              </a:solidFill>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endParaRPr lang="en-GB" sz="1600" spc="-30">
              <a:solidFill>
                <a:srgbClr val="000000"/>
              </a:solidFill>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endParaRPr lang="en-GB" sz="1600" spc="-30">
              <a:solidFill>
                <a:srgbClr val="000000"/>
              </a:solidFill>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endParaRPr lang="en-GB" sz="1600" b="0">
              <a:effectLst/>
              <a:latin typeface="Arial" panose="020B0604020202020204" pitchFamily="34" charset="0"/>
              <a:ea typeface="Times New Roman" panose="02020603050405020304" pitchFamily="18" charset="0"/>
            </a:endParaRPr>
          </a:p>
          <a:p>
            <a:pPr marR="20320"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marR="20320" eaLnBrk="0" hangingPunct="0">
              <a:spcBef>
                <a:spcPts val="25"/>
              </a:spcBef>
              <a:spcAft>
                <a:spcPts val="0"/>
              </a:spcAft>
            </a:pPr>
            <a:r>
              <a:rPr lang="en-GB" sz="1800">
                <a:effectLst/>
                <a:latin typeface="Arial" panose="020B0604020202020204" pitchFamily="34" charset="0"/>
                <a:ea typeface="Times New Roman" panose="02020603050405020304" pitchFamily="18" charset="0"/>
              </a:rPr>
              <a:t> </a:t>
            </a:r>
          </a:p>
          <a:p>
            <a:pPr eaLnBrk="0" hangingPunct="0">
              <a:lnSpc>
                <a:spcPct val="100000"/>
              </a:lnSpc>
              <a:spcBef>
                <a:spcPts val="0"/>
              </a:spcBef>
              <a:spcAft>
                <a:spcPts val="0"/>
              </a:spcAft>
            </a:pPr>
            <a:endParaRPr lang="en-GB" sz="1000" b="0">
              <a:effectLst/>
              <a:latin typeface="Arial" panose="020B0604020202020204" pitchFamily="34" charset="0"/>
              <a:ea typeface="Times New Roman" panose="02020603050405020304" pitchFamily="18" charset="0"/>
            </a:endParaRPr>
          </a:p>
          <a:p>
            <a:pPr eaLnBrk="0" hangingPunct="0">
              <a:spcBef>
                <a:spcPts val="25"/>
              </a:spcBef>
              <a:spcAft>
                <a:spcPts val="0"/>
              </a:spcAft>
            </a:pPr>
            <a:r>
              <a:rPr lang="en-GB" sz="1800">
                <a:effectLst/>
                <a:latin typeface="Arial" panose="020B0604020202020204" pitchFamily="34" charset="0"/>
                <a:ea typeface="Times New Roman" panose="02020603050405020304" pitchFamily="18" charset="0"/>
              </a:rPr>
              <a:t> </a:t>
            </a:r>
          </a:p>
          <a:p>
            <a:pPr eaLnBrk="0" hangingPunct="0">
              <a:spcBef>
                <a:spcPts val="25"/>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400" b="1" kern="0">
              <a:effectLst/>
              <a:latin typeface="Arial" panose="020B0604020202020204" pitchFamily="34" charset="0"/>
            </a:endParaRPr>
          </a:p>
          <a:p>
            <a:endParaRPr lang="en-GB"/>
          </a:p>
        </p:txBody>
      </p:sp>
      <p:sp>
        <p:nvSpPr>
          <p:cNvPr id="5" name="Content Placeholder 4">
            <a:extLst>
              <a:ext uri="{FF2B5EF4-FFF2-40B4-BE49-F238E27FC236}">
                <a16:creationId xmlns:a16="http://schemas.microsoft.com/office/drawing/2014/main" id="{5D0EF04B-B9E2-00B2-D132-6C9FA6A5F09F}"/>
              </a:ext>
            </a:extLst>
          </p:cNvPr>
          <p:cNvSpPr>
            <a:spLocks noGrp="1"/>
          </p:cNvSpPr>
          <p:nvPr>
            <p:ph sz="quarter" idx="13"/>
          </p:nvPr>
        </p:nvSpPr>
        <p:spPr>
          <a:xfrm>
            <a:off x="4572000" y="907472"/>
            <a:ext cx="4098513" cy="3859791"/>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Inhibitory Mechanisms (keeping us from being hyperactive, saying things ‘out of turn’, self-regulating emotional</a:t>
            </a:r>
            <a:r>
              <a:rPr lang="en-GB" sz="1000" spc="-35">
                <a:effectLst/>
                <a:ea typeface="Times New Roman" panose="02020603050405020304" pitchFamily="18" charset="0"/>
              </a:rPr>
              <a:t> </a:t>
            </a:r>
            <a:r>
              <a:rPr lang="en-GB" sz="1000">
                <a:effectLst/>
                <a:ea typeface="Times New Roman" panose="02020603050405020304" pitchFamily="18" charset="0"/>
              </a:rPr>
              <a:t>responses).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Limbic System (responsible for emotional changes, energy levels, sleep routines, memory and coping with</a:t>
            </a:r>
            <a:r>
              <a:rPr lang="en-GB" sz="1000" spc="-15">
                <a:effectLst/>
                <a:ea typeface="Times New Roman" panose="02020603050405020304" pitchFamily="18" charset="0"/>
              </a:rPr>
              <a:t> </a:t>
            </a:r>
            <a:r>
              <a:rPr lang="en-GB" sz="1000">
                <a:effectLst/>
                <a:ea typeface="Times New Roman" panose="02020603050405020304" pitchFamily="18" charset="0"/>
              </a:rPr>
              <a:t>stress).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82550" marR="109855" algn="just" eaLnBrk="0" hangingPunct="0">
              <a:lnSpc>
                <a:spcPct val="100000"/>
              </a:lnSpc>
              <a:spcBef>
                <a:spcPts val="0"/>
              </a:spcBef>
              <a:spcAft>
                <a:spcPts val="0"/>
              </a:spcAft>
            </a:pPr>
            <a:r>
              <a:rPr lang="en-GB" sz="1000">
                <a:effectLst/>
                <a:latin typeface="Arial" panose="020B0604020202020204" pitchFamily="34" charset="0"/>
                <a:ea typeface="Times New Roman" panose="02020603050405020304" pitchFamily="18" charset="0"/>
              </a:rPr>
              <a:t>This can impact on their personal and social life too, leading to poor self-esteem, high levels of frustration and inappropriate social skills. Negative patterns of behaviour can build up leading to some people also developing mood and conduct disorders.</a:t>
            </a:r>
          </a:p>
          <a:p>
            <a:pPr marL="82550" marR="109855" algn="just" eaLnBrk="0" hangingPunct="0">
              <a:lnSpc>
                <a:spcPct val="100000"/>
              </a:lnSpc>
              <a:spcBef>
                <a:spcPts val="0"/>
              </a:spcBef>
              <a:spcAft>
                <a:spcPts val="0"/>
              </a:spcAft>
            </a:pPr>
            <a:endParaRPr lang="en-GB" sz="1000">
              <a:effectLst/>
              <a:latin typeface="Arial" panose="020B0604020202020204" pitchFamily="34" charset="0"/>
              <a:ea typeface="Times New Roman" panose="02020603050405020304" pitchFamily="18" charset="0"/>
            </a:endParaRPr>
          </a:p>
          <a:p>
            <a:pPr marL="82550" marR="109855" eaLnBrk="0" hangingPunct="0">
              <a:lnSpc>
                <a:spcPct val="100000"/>
              </a:lnSpc>
              <a:spcBef>
                <a:spcPts val="0"/>
              </a:spcBef>
            </a:pPr>
            <a:r>
              <a:rPr lang="en-GB" sz="1600" b="1">
                <a:solidFill>
                  <a:srgbClr val="BE0D65"/>
                </a:solidFill>
                <a:effectLst/>
                <a:latin typeface="Arial" panose="020B0604020202020204" pitchFamily="34" charset="0"/>
                <a:ea typeface="Times New Roman" panose="02020603050405020304" pitchFamily="18" charset="0"/>
              </a:rPr>
              <a:t>Attention Deficit Hyperactivity Disorder</a:t>
            </a:r>
          </a:p>
          <a:p>
            <a:pPr marL="82550" marR="109855" eaLnBrk="0" hangingPunct="0">
              <a:lnSpc>
                <a:spcPct val="100000"/>
              </a:lnSpc>
              <a:spcBef>
                <a:spcPts val="0"/>
              </a:spcBef>
            </a:pPr>
            <a:r>
              <a:rPr lang="en-GB" sz="1400" b="1">
                <a:solidFill>
                  <a:srgbClr val="000000"/>
                </a:solidFill>
                <a:effectLst/>
                <a:latin typeface="Arial" panose="020B0604020202020204" pitchFamily="34" charset="0"/>
                <a:ea typeface="Times New Roman" panose="02020603050405020304" pitchFamily="18" charset="0"/>
              </a:rPr>
              <a:t>How you can help</a:t>
            </a:r>
          </a:p>
          <a:p>
            <a:pPr marL="82550" marR="109855" eaLnBrk="0" hangingPunct="0">
              <a:lnSpc>
                <a:spcPct val="100000"/>
              </a:lnSpc>
              <a:spcBef>
                <a:spcPts val="0"/>
              </a:spcBef>
            </a:pPr>
            <a:endParaRPr lang="en-GB" sz="1000" b="1">
              <a:effectLst/>
              <a:latin typeface="Arial" panose="020B0604020202020204" pitchFamily="34" charset="0"/>
            </a:endParaRPr>
          </a:p>
          <a:p>
            <a:pPr marL="82550" marR="109855" eaLnBrk="0" hangingPunct="0">
              <a:lnSpc>
                <a:spcPct val="100000"/>
              </a:lnSpc>
              <a:spcBef>
                <a:spcPts val="0"/>
              </a:spcBef>
            </a:pPr>
            <a:r>
              <a:rPr lang="en-GB" sz="1000" b="1">
                <a:effectLst/>
                <a:latin typeface="Arial" panose="020B0604020202020204" pitchFamily="34" charset="0"/>
              </a:rPr>
              <a:t>Small adjustments in approach can have a significant effect on the long-term learning outcomes of a student with ADHD</a:t>
            </a:r>
            <a:r>
              <a:rPr lang="en-GB" sz="1200" b="1">
                <a:effectLst/>
                <a:latin typeface="Arial" panose="020B0604020202020204" pitchFamily="34" charset="0"/>
              </a:rPr>
              <a:t>.</a:t>
            </a:r>
          </a:p>
          <a:p>
            <a:pPr marL="82550" marR="109855" eaLnBrk="0" hangingPunct="0">
              <a:lnSpc>
                <a:spcPct val="100000"/>
              </a:lnSpc>
              <a:spcBef>
                <a:spcPts val="0"/>
              </a:spcBef>
            </a:pPr>
            <a:endParaRPr lang="en-GB" sz="1200" b="1">
              <a:effectLst/>
              <a:latin typeface="Arial" panose="020B0604020202020204" pitchFamily="34" charset="0"/>
            </a:endParaRPr>
          </a:p>
          <a:p>
            <a:pPr marL="254000" marR="109855" indent="-171450" eaLnBrk="0" hangingPunct="0">
              <a:lnSpc>
                <a:spcPct val="100000"/>
              </a:lnSpc>
              <a:spcBef>
                <a:spcPts val="0"/>
              </a:spcBef>
              <a:buFont typeface="Arial" panose="020B0604020202020204" pitchFamily="34" charset="0"/>
              <a:buChar char="•"/>
            </a:pPr>
            <a:r>
              <a:rPr lang="en-GB" sz="1000" spc="-15">
                <a:effectLst/>
                <a:latin typeface="Arial" panose="020B0604020202020204" pitchFamily="34" charset="0"/>
                <a:ea typeface="Times New Roman" panose="02020603050405020304" pitchFamily="18" charset="0"/>
                <a:cs typeface="Arial" panose="020B0604020202020204" pitchFamily="34" charset="0"/>
              </a:rPr>
              <a:t>Try </a:t>
            </a:r>
            <a:r>
              <a:rPr lang="en-GB" sz="1000">
                <a:effectLst/>
                <a:latin typeface="Arial" panose="020B0604020202020204" pitchFamily="34" charset="0"/>
                <a:ea typeface="Times New Roman" panose="02020603050405020304" pitchFamily="18" charset="0"/>
                <a:cs typeface="Arial" panose="020B0604020202020204" pitchFamily="34" charset="0"/>
              </a:rPr>
              <a:t>to keep clear and consistently applied rules within the</a:t>
            </a:r>
            <a:r>
              <a:rPr lang="en-GB" sz="1000" spc="-25">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team.</a:t>
            </a:r>
          </a:p>
          <a:p>
            <a:pPr marL="254000" marR="109855" indent="-171450" eaLnBrk="0" hangingPunct="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cs typeface="Arial" panose="020B0604020202020204" pitchFamily="34" charset="0"/>
            </a:endParaRPr>
          </a:p>
          <a:p>
            <a:pPr marL="269875" marR="109855" indent="-187325" eaLnBrk="0" hangingPunct="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Give the student frequent and immediate feedback or consequences about behaviours, so they can more easily link this with the act which caused this.</a:t>
            </a:r>
          </a:p>
          <a:p>
            <a:pPr marL="269875" marR="109855" indent="-187325" eaLnBrk="0" hangingPunct="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marL="269875" marR="109855" indent="-187325" eaLnBrk="0" hangingPunct="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8B5A1126-FF9C-95EE-0002-E3D90C92523C}"/>
              </a:ext>
            </a:extLst>
          </p:cNvPr>
          <p:cNvSpPr>
            <a:spLocks noGrp="1"/>
          </p:cNvSpPr>
          <p:nvPr>
            <p:ph type="sldNum" sz="quarter" idx="11"/>
          </p:nvPr>
        </p:nvSpPr>
        <p:spPr/>
        <p:txBody>
          <a:bodyPr/>
          <a:lstStyle/>
          <a:p>
            <a:fld id="{DA2C159E-F13C-4A85-9A41-E7669D3E0D70}" type="slidenum">
              <a:rPr lang="en-GB" smtClean="0"/>
              <a:pPr/>
              <a:t>10</a:t>
            </a:fld>
            <a:endParaRPr lang="en-GB"/>
          </a:p>
        </p:txBody>
      </p:sp>
    </p:spTree>
    <p:extLst>
      <p:ext uri="{BB962C8B-B14F-4D97-AF65-F5344CB8AC3E}">
        <p14:creationId xmlns:p14="http://schemas.microsoft.com/office/powerpoint/2010/main" val="280186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8EAA96-CEAD-73AC-DF23-F83BEB90C1B6}"/>
              </a:ext>
              <a:ext uri="{C183D7F6-B498-43B3-948B-1728B52AA6E4}">
                <adec:decorative xmlns:adec="http://schemas.microsoft.com/office/drawing/2017/decorative" val="1"/>
              </a:ext>
            </a:extLst>
          </p:cNvPr>
          <p:cNvSpPr>
            <a:spLocks noGrp="1"/>
          </p:cNvSpPr>
          <p:nvPr>
            <p:ph type="ftr" sz="quarter" idx="10"/>
          </p:nvPr>
        </p:nvSpPr>
        <p:spPr>
          <a:xfrm>
            <a:off x="270000" y="492626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68F7B6C-BF5F-BFE2-3D30-F96B72785A7C}"/>
              </a:ext>
            </a:extLst>
          </p:cNvPr>
          <p:cNvSpPr>
            <a:spLocks noGrp="1"/>
          </p:cNvSpPr>
          <p:nvPr>
            <p:ph type="title"/>
          </p:nvPr>
        </p:nvSpPr>
        <p:spPr>
          <a:xfrm>
            <a:off x="232951" y="249901"/>
            <a:ext cx="3960000" cy="305626"/>
          </a:xfrm>
        </p:spPr>
        <p:txBody>
          <a:bodyPr>
            <a:normAutofit fontScale="90000"/>
          </a:bodyPr>
          <a:lstStyle/>
          <a:p>
            <a:r>
              <a:rPr lang="en-GB" sz="1800" b="1" cap="none">
                <a:solidFill>
                  <a:srgbClr val="BE0D65"/>
                </a:solidFill>
                <a:effectLst/>
                <a:latin typeface="Arial" panose="020B0604020202020204" pitchFamily="34" charset="0"/>
                <a:ea typeface="Times New Roman" panose="02020603050405020304" pitchFamily="18" charset="0"/>
              </a:rPr>
              <a:t>Attention Deficit Hyperactivity Disorder </a:t>
            </a:r>
            <a:br>
              <a:rPr lang="en-GB" sz="2000" b="1">
                <a:solidFill>
                  <a:srgbClr val="BE0D65"/>
                </a:solidFill>
                <a:effectLst/>
                <a:latin typeface="Arial" panose="020B0604020202020204" pitchFamily="34" charset="0"/>
                <a:ea typeface="Times New Roman" panose="02020603050405020304" pitchFamily="18" charset="0"/>
              </a:rPr>
            </a:br>
            <a:endParaRPr lang="en-GB"/>
          </a:p>
        </p:txBody>
      </p:sp>
      <p:sp>
        <p:nvSpPr>
          <p:cNvPr id="4" name="Text Placeholder 3">
            <a:extLst>
              <a:ext uri="{FF2B5EF4-FFF2-40B4-BE49-F238E27FC236}">
                <a16:creationId xmlns:a16="http://schemas.microsoft.com/office/drawing/2014/main" id="{53C123C4-C6DE-DC3C-616D-810BB33E58DC}"/>
              </a:ext>
            </a:extLst>
          </p:cNvPr>
          <p:cNvSpPr>
            <a:spLocks noGrp="1"/>
          </p:cNvSpPr>
          <p:nvPr>
            <p:ph type="body" sz="quarter" idx="12"/>
          </p:nvPr>
        </p:nvSpPr>
        <p:spPr>
          <a:xfrm>
            <a:off x="232951" y="640036"/>
            <a:ext cx="3960000" cy="3601574"/>
          </a:xfrm>
        </p:spPr>
        <p:txBody>
          <a:bodyPr/>
          <a:lstStyle/>
          <a:p>
            <a:pPr marL="171450" indent="-171450">
              <a:lnSpc>
                <a:spcPct val="100000"/>
              </a:lnSpc>
              <a:spcBef>
                <a:spcPts val="0"/>
              </a:spcBef>
              <a:buFont typeface="Arial" panose="020B0604020202020204" pitchFamily="34" charset="0"/>
              <a:buChar char="•"/>
            </a:pPr>
            <a:r>
              <a:rPr lang="en-GB" sz="1000" b="0">
                <a:effectLst/>
                <a:latin typeface="Arial" panose="020B0604020202020204" pitchFamily="34" charset="0"/>
                <a:ea typeface="Times New Roman" panose="02020603050405020304" pitchFamily="18" charset="0"/>
                <a:cs typeface="Arial" panose="020B0604020202020204" pitchFamily="34" charset="0"/>
              </a:rPr>
              <a:t>Praise ‘wanted’ behaviour frequently to encourage it and provide positive reinforcement. </a:t>
            </a:r>
            <a:r>
              <a:rPr lang="en-GB" sz="1000" b="0" spc="-15">
                <a:effectLst/>
                <a:latin typeface="Arial" panose="020B0604020202020204" pitchFamily="34" charset="0"/>
                <a:ea typeface="Times New Roman" panose="02020603050405020304" pitchFamily="18" charset="0"/>
                <a:cs typeface="Arial" panose="020B0604020202020204" pitchFamily="34" charset="0"/>
              </a:rPr>
              <a:t>Try </a:t>
            </a:r>
            <a:r>
              <a:rPr lang="en-GB" sz="1000" b="0">
                <a:effectLst/>
                <a:latin typeface="Arial" panose="020B0604020202020204" pitchFamily="34" charset="0"/>
                <a:ea typeface="Times New Roman" panose="02020603050405020304" pitchFamily="18" charset="0"/>
                <a:cs typeface="Arial" panose="020B0604020202020204" pitchFamily="34" charset="0"/>
              </a:rPr>
              <a:t>not to react to ‘unwanted’ </a:t>
            </a:r>
            <a:r>
              <a:rPr lang="en-GB" sz="1000" b="0" spc="-15">
                <a:effectLst/>
                <a:latin typeface="Arial" panose="020B0604020202020204" pitchFamily="34" charset="0"/>
                <a:ea typeface="Times New Roman" panose="02020603050405020304" pitchFamily="18" charset="0"/>
                <a:cs typeface="Arial" panose="020B0604020202020204" pitchFamily="34" charset="0"/>
              </a:rPr>
              <a:t>behaviour, </a:t>
            </a:r>
            <a:r>
              <a:rPr lang="en-GB" sz="1000" b="0">
                <a:effectLst/>
                <a:latin typeface="Arial" panose="020B0604020202020204" pitchFamily="34" charset="0"/>
                <a:ea typeface="Times New Roman" panose="02020603050405020304" pitchFamily="18" charset="0"/>
                <a:cs typeface="Arial" panose="020B0604020202020204" pitchFamily="34" charset="0"/>
              </a:rPr>
              <a:t>instead, where</a:t>
            </a:r>
            <a:r>
              <a:rPr lang="en-GB" sz="1000" b="0" spc="-105">
                <a:effectLst/>
                <a:latin typeface="Arial" panose="020B0604020202020204" pitchFamily="34" charset="0"/>
                <a:ea typeface="Times New Roman" panose="02020603050405020304" pitchFamily="18" charset="0"/>
                <a:cs typeface="Arial" panose="020B0604020202020204" pitchFamily="34" charset="0"/>
              </a:rPr>
              <a:t> </a:t>
            </a:r>
            <a:r>
              <a:rPr lang="en-GB" sz="1000" b="0">
                <a:effectLst/>
                <a:latin typeface="Arial" panose="020B0604020202020204" pitchFamily="34" charset="0"/>
                <a:ea typeface="Times New Roman" panose="02020603050405020304" pitchFamily="18" charset="0"/>
                <a:cs typeface="Arial" panose="020B0604020202020204" pitchFamily="34" charset="0"/>
              </a:rPr>
              <a:t>it does not impact on another young person, or involve risk, ignore it to disempower it and divert the conversation. All behaviour is the student communicating a feeling, try to look and react to the feeling not the behaviour (bored, frustrated, anxious, trying to make friends etc).</a:t>
            </a:r>
          </a:p>
          <a:p>
            <a:pPr>
              <a:lnSpc>
                <a:spcPct val="100000"/>
              </a:lnSpc>
              <a:spcBef>
                <a:spcPts val="0"/>
              </a:spcBef>
            </a:pPr>
            <a:endParaRPr lang="en-GB" sz="1000" b="0">
              <a:effectLst/>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If a student regularly interrupts, you could agree a discreet gesture or</a:t>
            </a:r>
            <a:r>
              <a:rPr lang="en-GB" sz="1000" b="0" spc="-85">
                <a:effectLst/>
                <a:ea typeface="Times New Roman" panose="02020603050405020304" pitchFamily="18" charset="0"/>
              </a:rPr>
              <a:t> </a:t>
            </a:r>
            <a:r>
              <a:rPr lang="en-GB" sz="1000" b="0">
                <a:effectLst/>
                <a:ea typeface="Times New Roman" panose="02020603050405020304" pitchFamily="18" charset="0"/>
              </a:rPr>
              <a:t>word to let them know they are interrupting and support them to self-manage.</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latin typeface="+mj-lt"/>
                <a:ea typeface="Times New Roman" panose="02020603050405020304" pitchFamily="18" charset="0"/>
              </a:rPr>
              <a:t>If a student cannot be motivated to concentrate for the length of the meetings allow them a break so that they have an agreed exit processes and return time. They will diffuse the tension and minimise opportunities for confrontation, supporting the student to learn to</a:t>
            </a:r>
            <a:r>
              <a:rPr lang="en-GB" sz="1000" b="0" spc="-55">
                <a:effectLst/>
                <a:latin typeface="+mj-lt"/>
                <a:ea typeface="Times New Roman" panose="02020603050405020304" pitchFamily="18" charset="0"/>
              </a:rPr>
              <a:t> </a:t>
            </a:r>
            <a:r>
              <a:rPr lang="en-GB" sz="1000" b="0">
                <a:effectLst/>
                <a:latin typeface="+mj-lt"/>
                <a:ea typeface="Times New Roman" panose="02020603050405020304" pitchFamily="18" charset="0"/>
              </a:rPr>
              <a:t>self-manage.</a:t>
            </a: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marR="445135" lvl="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latin typeface="+mj-lt"/>
                <a:ea typeface="Times New Roman" panose="02020603050405020304" pitchFamily="18" charset="0"/>
              </a:rPr>
              <a:t>Allow some restlessness at work area. Sensory distractions like</a:t>
            </a:r>
            <a:r>
              <a:rPr lang="en-GB" sz="1000" b="0" spc="-100">
                <a:effectLst/>
                <a:latin typeface="+mj-lt"/>
                <a:ea typeface="Times New Roman" panose="02020603050405020304" pitchFamily="18" charset="0"/>
              </a:rPr>
              <a:t> </a:t>
            </a:r>
            <a:r>
              <a:rPr lang="en-GB" sz="1000" b="0">
                <a:effectLst/>
                <a:latin typeface="+mj-lt"/>
                <a:ea typeface="Times New Roman" panose="02020603050405020304" pitchFamily="18" charset="0"/>
              </a:rPr>
              <a:t>tactile manipulations (stress ball) and physical breaks to move around can help maintain focus.</a:t>
            </a: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5" name="Content Placeholder 4">
            <a:extLst>
              <a:ext uri="{FF2B5EF4-FFF2-40B4-BE49-F238E27FC236}">
                <a16:creationId xmlns:a16="http://schemas.microsoft.com/office/drawing/2014/main" id="{E5B597F5-2659-6B38-807D-DF1BE585F9D6}"/>
              </a:ext>
            </a:extLst>
          </p:cNvPr>
          <p:cNvSpPr>
            <a:spLocks noGrp="1"/>
          </p:cNvSpPr>
          <p:nvPr>
            <p:ph sz="quarter" idx="13"/>
          </p:nvPr>
        </p:nvSpPr>
        <p:spPr>
          <a:xfrm>
            <a:off x="4572000" y="641160"/>
            <a:ext cx="4098513" cy="3600450"/>
          </a:xfrm>
        </p:spPr>
        <p:txBody>
          <a:bodyPr vert="horz" lIns="0" tIns="0" rIns="0" bIns="0" rtlCol="0" anchor="t">
            <a:noAutofit/>
          </a:bodyPr>
          <a:lstStyle/>
          <a:p>
            <a:pPr marL="285750" indent="-28575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Give clear step-by-step instructions with visual organisational aids, breaking down tasks into manageable</a:t>
            </a:r>
            <a:r>
              <a:rPr lang="en-GB" sz="1000" spc="-40">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pieces.</a:t>
            </a:r>
          </a:p>
          <a:p>
            <a:pPr marL="285750" indent="-28575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Encouraging the student to write down important information in a designated place.</a:t>
            </a:r>
          </a:p>
          <a:p>
            <a:pPr>
              <a:lnSpc>
                <a:spcPct val="100000"/>
              </a:lnSpc>
              <a:spcBef>
                <a:spcPts val="0"/>
              </a:spcBef>
            </a:pPr>
            <a:endParaRPr lang="en-GB" sz="1000" b="1">
              <a:latin typeface="Arial" panose="020B0604020202020204" pitchFamily="34" charset="0"/>
              <a:ea typeface="Times New Roman" panose="02020603050405020304" pitchFamily="18" charset="0"/>
            </a:endParaRPr>
          </a:p>
          <a:p>
            <a:pPr>
              <a:lnSpc>
                <a:spcPct val="100000"/>
              </a:lnSpc>
              <a:spcBef>
                <a:spcPts val="0"/>
              </a:spcBef>
            </a:pPr>
            <a:r>
              <a:rPr lang="en-GB" sz="1000">
                <a:effectLst/>
                <a:latin typeface="Arial"/>
                <a:ea typeface="Times New Roman" panose="02020603050405020304" pitchFamily="18" charset="0"/>
                <a:cs typeface="Arial"/>
              </a:rPr>
              <a:t>Encourage the student to use visual strategies, for example:</a:t>
            </a:r>
          </a:p>
          <a:p>
            <a:pPr>
              <a:lnSpc>
                <a:spcPct val="100000"/>
              </a:lnSpc>
              <a:spcBef>
                <a:spcPts val="0"/>
              </a:spcBef>
            </a:pPr>
            <a:endParaRPr lang="en-GB" sz="1000">
              <a:latin typeface="Arial" panose="020B0604020202020204" pitchFamily="34" charset="0"/>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r>
              <a:rPr lang="en-GB" sz="1000">
                <a:effectLst/>
                <a:latin typeface="Arial"/>
                <a:ea typeface="Times New Roman" panose="02020603050405020304" pitchFamily="18" charset="0"/>
                <a:cs typeface="Arial"/>
              </a:rPr>
              <a:t>Planners, organisers, timers, “to do”</a:t>
            </a:r>
            <a:r>
              <a:rPr lang="en-GB" sz="1000" spc="-55">
                <a:effectLst/>
                <a:latin typeface="Arial"/>
                <a:ea typeface="Times New Roman" panose="02020603050405020304" pitchFamily="18" charset="0"/>
                <a:cs typeface="Arial"/>
              </a:rPr>
              <a:t> </a:t>
            </a:r>
            <a:r>
              <a:rPr lang="en-GB" sz="1000">
                <a:effectLst/>
                <a:latin typeface="Arial"/>
                <a:ea typeface="Times New Roman" panose="02020603050405020304" pitchFamily="18" charset="0"/>
                <a:cs typeface="Arial"/>
              </a:rPr>
              <a:t>lists.</a:t>
            </a:r>
          </a:p>
          <a:p>
            <a:pPr>
              <a:lnSpc>
                <a:spcPct val="100000"/>
              </a:lnSpc>
              <a:spcBef>
                <a:spcPts val="0"/>
              </a:spcBef>
            </a:pPr>
            <a:endParaRPr lang="en-GB" sz="1000">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r>
              <a:rPr lang="en-GB" sz="1000">
                <a:effectLst/>
                <a:latin typeface="Arial"/>
                <a:ea typeface="Times New Roman" panose="02020603050405020304" pitchFamily="18" charset="0"/>
                <a:cs typeface="Arial"/>
              </a:rPr>
              <a:t>Visual calendars or wall</a:t>
            </a:r>
            <a:r>
              <a:rPr lang="en-GB" sz="1000" spc="-35">
                <a:effectLst/>
                <a:latin typeface="Arial"/>
                <a:ea typeface="Times New Roman" panose="02020603050405020304" pitchFamily="18" charset="0"/>
                <a:cs typeface="Arial"/>
              </a:rPr>
              <a:t> </a:t>
            </a:r>
            <a:r>
              <a:rPr lang="en-GB" sz="1000">
                <a:effectLst/>
                <a:latin typeface="Arial"/>
                <a:ea typeface="Times New Roman" panose="02020603050405020304" pitchFamily="18" charset="0"/>
                <a:cs typeface="Arial"/>
              </a:rPr>
              <a:t>planners.</a:t>
            </a:r>
          </a:p>
          <a:p>
            <a:pPr>
              <a:lnSpc>
                <a:spcPct val="100000"/>
              </a:lnSpc>
              <a:spcBef>
                <a:spcPts val="0"/>
              </a:spcBef>
            </a:pPr>
            <a:endParaRPr lang="en-GB" sz="1000">
              <a:effectLst/>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a:effectLst/>
                <a:latin typeface="Arial"/>
                <a:ea typeface="Times New Roman" panose="02020603050405020304" pitchFamily="18" charset="0"/>
                <a:cs typeface="Arial"/>
              </a:rPr>
              <a:t>Assistive technology such as </a:t>
            </a:r>
            <a:r>
              <a:rPr lang="en-GB" sz="1000" spc="-15">
                <a:effectLst/>
                <a:latin typeface="Arial"/>
                <a:ea typeface="Times New Roman" panose="02020603050405020304" pitchFamily="18" charset="0"/>
                <a:cs typeface="Arial"/>
              </a:rPr>
              <a:t>smart </a:t>
            </a:r>
            <a:r>
              <a:rPr lang="en-GB" sz="1000">
                <a:effectLst/>
                <a:latin typeface="Arial"/>
                <a:ea typeface="Times New Roman" panose="02020603050405020304" pitchFamily="18" charset="0"/>
                <a:cs typeface="Arial"/>
              </a:rPr>
              <a:t>phone planning</a:t>
            </a:r>
            <a:r>
              <a:rPr lang="en-GB" sz="1000" spc="-30">
                <a:effectLst/>
                <a:latin typeface="Arial"/>
                <a:ea typeface="Times New Roman" panose="02020603050405020304" pitchFamily="18" charset="0"/>
                <a:cs typeface="Arial"/>
              </a:rPr>
              <a:t> </a:t>
            </a:r>
            <a:r>
              <a:rPr lang="en-GB" sz="1000">
                <a:effectLst/>
                <a:latin typeface="Arial"/>
                <a:ea typeface="Times New Roman" panose="02020603050405020304" pitchFamily="18" charset="0"/>
                <a:cs typeface="Arial"/>
              </a:rPr>
              <a:t>applications.</a:t>
            </a: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a typeface="Times New Roman" panose="02020603050405020304" pitchFamily="18" charset="0"/>
            </a:endParaRPr>
          </a:p>
          <a:p>
            <a:pPr>
              <a:lnSpc>
                <a:spcPct val="100000"/>
              </a:lnSpc>
              <a:spcBef>
                <a:spcPts val="0"/>
              </a:spcBef>
            </a:pPr>
            <a:endParaRPr lang="en-GB" sz="1000" b="1">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a:latin typeface="Arial" panose="020B0604020202020204" pitchFamily="34" charset="0"/>
            </a:endParaRPr>
          </a:p>
          <a:p>
            <a:pPr>
              <a:lnSpc>
                <a:spcPct val="100000"/>
              </a:lnSpc>
              <a:spcBef>
                <a:spcPts val="0"/>
              </a:spcBef>
            </a:pPr>
            <a:endParaRPr lang="en-GB" sz="1000"/>
          </a:p>
        </p:txBody>
      </p:sp>
      <p:sp>
        <p:nvSpPr>
          <p:cNvPr id="3" name="Slide Number Placeholder 2">
            <a:extLst>
              <a:ext uri="{FF2B5EF4-FFF2-40B4-BE49-F238E27FC236}">
                <a16:creationId xmlns:a16="http://schemas.microsoft.com/office/drawing/2014/main" id="{1B131DF3-24BF-7B20-9D61-398F7A6BD2B2}"/>
              </a:ext>
            </a:extLst>
          </p:cNvPr>
          <p:cNvSpPr>
            <a:spLocks noGrp="1"/>
          </p:cNvSpPr>
          <p:nvPr>
            <p:ph type="sldNum" sz="quarter" idx="11"/>
          </p:nvPr>
        </p:nvSpPr>
        <p:spPr/>
        <p:txBody>
          <a:bodyPr/>
          <a:lstStyle/>
          <a:p>
            <a:fld id="{DA2C159E-F13C-4A85-9A41-E7669D3E0D70}" type="slidenum">
              <a:rPr lang="en-GB" smtClean="0"/>
              <a:pPr/>
              <a:t>11</a:t>
            </a:fld>
            <a:endParaRPr lang="en-GB"/>
          </a:p>
        </p:txBody>
      </p:sp>
    </p:spTree>
    <p:extLst>
      <p:ext uri="{BB962C8B-B14F-4D97-AF65-F5344CB8AC3E}">
        <p14:creationId xmlns:p14="http://schemas.microsoft.com/office/powerpoint/2010/main" val="211122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524072-6D80-67E3-8D5B-650397303541}"/>
              </a:ext>
              <a:ext uri="{C183D7F6-B498-43B3-948B-1728B52AA6E4}">
                <adec:decorative xmlns:adec="http://schemas.microsoft.com/office/drawing/2017/decorative" val="1"/>
              </a:ext>
            </a:extLst>
          </p:cNvPr>
          <p:cNvSpPr>
            <a:spLocks noGrp="1"/>
          </p:cNvSpPr>
          <p:nvPr>
            <p:ph type="ftr" sz="quarter" idx="10"/>
          </p:nvPr>
        </p:nvSpPr>
        <p:spPr>
          <a:xfrm>
            <a:off x="232950" y="486965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9718305-8D0A-2FE3-27F6-648C48CF2CF7}"/>
              </a:ext>
            </a:extLst>
          </p:cNvPr>
          <p:cNvSpPr>
            <a:spLocks noGrp="1"/>
          </p:cNvSpPr>
          <p:nvPr>
            <p:ph type="title"/>
          </p:nvPr>
        </p:nvSpPr>
        <p:spPr>
          <a:xfrm>
            <a:off x="232950" y="249901"/>
            <a:ext cx="8437563" cy="305626"/>
          </a:xfrm>
        </p:spPr>
        <p:txBody>
          <a:bodyPr>
            <a:normAutofit fontScale="90000"/>
          </a:bodyPr>
          <a:lstStyle/>
          <a:p>
            <a:r>
              <a:rPr lang="en-GB" sz="1800" b="1" kern="100" cap="none" spc="-30">
                <a:solidFill>
                  <a:srgbClr val="BE0D65"/>
                </a:solidFill>
                <a:effectLst/>
                <a:latin typeface="+mn-lt"/>
                <a:ea typeface="Calibri" panose="020F0502020204030204" pitchFamily="34" charset="0"/>
                <a:cs typeface="Arial"/>
              </a:rPr>
              <a:t>Attention </a:t>
            </a:r>
            <a:r>
              <a:rPr lang="en-GB" sz="1800" b="1" kern="100" cap="none" spc="-25">
                <a:solidFill>
                  <a:srgbClr val="BE0D65"/>
                </a:solidFill>
                <a:effectLst/>
                <a:latin typeface="+mn-lt"/>
                <a:ea typeface="Calibri" panose="020F0502020204030204" pitchFamily="34" charset="0"/>
                <a:cs typeface="Arial"/>
              </a:rPr>
              <a:t>Deficit </a:t>
            </a:r>
            <a:r>
              <a:rPr lang="en-GB" sz="1800" b="1" kern="100" cap="none" spc="-30">
                <a:solidFill>
                  <a:srgbClr val="BE0D65"/>
                </a:solidFill>
                <a:effectLst/>
                <a:latin typeface="+mn-lt"/>
                <a:ea typeface="Calibri" panose="020F0502020204030204" pitchFamily="34" charset="0"/>
                <a:cs typeface="Arial"/>
              </a:rPr>
              <a:t>Hyperactivity Disorder</a:t>
            </a:r>
            <a:r>
              <a:rPr lang="en-GB" sz="1800" kern="100" cap="none" spc="-30">
                <a:solidFill>
                  <a:srgbClr val="BE0D65"/>
                </a:solidFill>
                <a:latin typeface="+mn-lt"/>
                <a:ea typeface="Calibri" panose="020F0502020204030204" pitchFamily="34" charset="0"/>
                <a:cs typeface="Arial"/>
              </a:rPr>
              <a:t> Strategies </a:t>
            </a:r>
            <a:br>
              <a:rPr lang="en-GB" sz="1600" kern="100">
                <a:effectLst/>
                <a:latin typeface="+mn-lt"/>
                <a:ea typeface="Calibri" panose="020F0502020204030204" pitchFamily="34" charset="0"/>
                <a:cs typeface="Times New Roman" panose="02020603050405020304" pitchFamily="18" charset="0"/>
              </a:rPr>
            </a:br>
            <a:endParaRPr lang="en-GB" sz="1600">
              <a:latin typeface="+mn-lt"/>
            </a:endParaRPr>
          </a:p>
        </p:txBody>
      </p:sp>
      <p:sp>
        <p:nvSpPr>
          <p:cNvPr id="4" name="Text Placeholder 3">
            <a:extLst>
              <a:ext uri="{FF2B5EF4-FFF2-40B4-BE49-F238E27FC236}">
                <a16:creationId xmlns:a16="http://schemas.microsoft.com/office/drawing/2014/main" id="{814C29C9-241D-5A0E-F589-4A1AB5DB367D}"/>
              </a:ext>
            </a:extLst>
          </p:cNvPr>
          <p:cNvSpPr>
            <a:spLocks noGrp="1"/>
          </p:cNvSpPr>
          <p:nvPr>
            <p:ph type="body" sz="quarter" idx="12"/>
          </p:nvPr>
        </p:nvSpPr>
        <p:spPr>
          <a:xfrm>
            <a:off x="232950" y="555527"/>
            <a:ext cx="3960000" cy="3725528"/>
          </a:xfrm>
        </p:spPr>
        <p:txBody>
          <a:bodyPr vert="horz" lIns="0" tIns="0" rIns="0" bIns="0" rtlCol="0" anchor="t">
            <a:noAutofit/>
          </a:bodyPr>
          <a:lstStyle/>
          <a:p>
            <a:pPr>
              <a:lnSpc>
                <a:spcPct val="100000"/>
              </a:lnSpc>
              <a:spcBef>
                <a:spcPts val="0"/>
              </a:spcBef>
            </a:pPr>
            <a:endParaRPr lang="en-GB" sz="1200" dirty="0">
              <a:solidFill>
                <a:srgbClr val="B4005E"/>
              </a:solidFill>
              <a:cs typeface="Arial"/>
            </a:endParaRP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Signal the start of a lesson with an agreed and consistently used cue and outline your learning and behaviour expectations.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List the activities of the lesson on the board and return to the learning outcomes in mini plenaries throughout the lesson.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Tell young person exactly what materials they’ll need for each task.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latin typeface="+mj-lt"/>
                <a:ea typeface="Arial" panose="020B0604020202020204" pitchFamily="34" charset="0"/>
                <a:cs typeface="Times New Roman" panose="02020603050405020304" pitchFamily="18" charset="0"/>
              </a:rPr>
              <a:t>Establish eye contact with young person when sharing key information or giving instructions.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Keep instructions simple and structured.  Reinforce verbal instructions with written bullet points.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Vary the pace and include different kinds of activities. Many young person with ADHD do well with competitive games or other activities that are rapid and intense. </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latin typeface="+mj-lt"/>
                <a:ea typeface="Arial" panose="020B0604020202020204" pitchFamily="34" charset="0"/>
                <a:cs typeface="Times New Roman" panose="02020603050405020304" pitchFamily="18" charset="0"/>
              </a:rPr>
              <a:t>Break longer tasks up into smaller steps and give frequent reminders about the expected learning outcomes (Chunking).</a:t>
            </a:r>
          </a:p>
          <a:p>
            <a:pPr marL="171450" indent="-171450" eaLnBrk="0" hangingPunct="0">
              <a:lnSpc>
                <a:spcPct val="107000"/>
              </a:lnSpc>
              <a:spcBef>
                <a:spcPts val="60"/>
              </a:spcBef>
              <a:spcAft>
                <a:spcPts val="800"/>
              </a:spcAft>
              <a:buFont typeface="Arial" panose="020B0604020202020204" pitchFamily="34" charset="0"/>
              <a:buChar char="•"/>
            </a:pPr>
            <a:r>
              <a:rPr lang="en-GB" sz="1000" b="0" kern="0" dirty="0">
                <a:effectLst/>
                <a:ea typeface="Arial" panose="020B0604020202020204" pitchFamily="34" charset="0"/>
                <a:cs typeface="Times New Roman" panose="02020603050405020304" pitchFamily="18" charset="0"/>
              </a:rPr>
              <a:t>Use props, charts, colour-coding and other visual aids.  </a:t>
            </a:r>
          </a:p>
          <a:p>
            <a:pPr eaLnBrk="0" hangingPunct="0">
              <a:lnSpc>
                <a:spcPct val="107000"/>
              </a:lnSpc>
              <a:spcBef>
                <a:spcPts val="60"/>
              </a:spcBef>
              <a:spcAft>
                <a:spcPts val="800"/>
              </a:spcAft>
            </a:pPr>
            <a:endParaRPr lang="en-GB" sz="1000" b="0" kern="100" dirty="0">
              <a:effectLst/>
              <a:latin typeface="+mj-l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latin typeface="+mj-l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latin typeface="+mj-lt"/>
              <a:ea typeface="Arial" panose="020B060402020202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ffectLst/>
              <a:latin typeface="+mj-lt"/>
              <a:ea typeface="Arial" panose="020B060402020202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latin typeface="+mj-l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latin typeface="+mj-l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0" dirty="0">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285750" indent="-285750" eaLnBrk="0" hangingPunct="0">
              <a:lnSpc>
                <a:spcPct val="107000"/>
              </a:lnSpc>
              <a:spcBef>
                <a:spcPts val="60"/>
              </a:spcBef>
              <a:spcAft>
                <a:spcPts val="800"/>
              </a:spcAft>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en-GB" sz="1000" b="0" dirty="0">
              <a:solidFill>
                <a:srgbClr val="B4005E"/>
              </a:solidFill>
            </a:endParaRPr>
          </a:p>
          <a:p>
            <a:endParaRPr lang="en-GB" sz="1000" dirty="0">
              <a:solidFill>
                <a:srgbClr val="B4005E"/>
              </a:solidFill>
            </a:endParaRPr>
          </a:p>
        </p:txBody>
      </p:sp>
      <p:sp>
        <p:nvSpPr>
          <p:cNvPr id="5" name="Content Placeholder 4">
            <a:extLst>
              <a:ext uri="{FF2B5EF4-FFF2-40B4-BE49-F238E27FC236}">
                <a16:creationId xmlns:a16="http://schemas.microsoft.com/office/drawing/2014/main" id="{C03C91A1-2B35-5B21-18AE-AB738F55A6AD}"/>
              </a:ext>
            </a:extLst>
          </p:cNvPr>
          <p:cNvSpPr>
            <a:spLocks noGrp="1"/>
          </p:cNvSpPr>
          <p:nvPr>
            <p:ph sz="quarter" idx="13"/>
          </p:nvPr>
        </p:nvSpPr>
        <p:spPr>
          <a:xfrm>
            <a:off x="4544122" y="733623"/>
            <a:ext cx="4098513" cy="4032348"/>
          </a:xfrm>
        </p:spPr>
        <p:txBody>
          <a:bodyPr/>
          <a:lstStyle/>
          <a:p>
            <a:pPr marL="171450" indent="-171450">
              <a:lnSpc>
                <a:spcPct val="100000"/>
              </a:lnSpc>
              <a:spcBef>
                <a:spcPts val="0"/>
              </a:spcBef>
              <a:buFont typeface="Arial" panose="020B0604020202020204" pitchFamily="34" charset="0"/>
              <a:buChar char="•"/>
            </a:pPr>
            <a:r>
              <a:rPr lang="en-GB" sz="1000" b="0" kern="0" dirty="0">
                <a:effectLst/>
                <a:latin typeface="+mj-lt"/>
                <a:ea typeface="Arial" panose="020B0604020202020204" pitchFamily="34" charset="0"/>
                <a:cs typeface="Times New Roman" panose="02020603050405020304" pitchFamily="18" charset="0"/>
              </a:rPr>
              <a:t>Have an unobtrusive cue set up with the student who has ADD/ADHD, such as a hand signal to remind the student to stay on task.</a:t>
            </a:r>
            <a:endParaRPr lang="en-GB" sz="1000" kern="0" dirty="0">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dirty="0">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effectLst/>
                <a:ea typeface="Arial" panose="020B0604020202020204" pitchFamily="34" charset="0"/>
                <a:cs typeface="Times New Roman" panose="02020603050405020304" pitchFamily="18" charset="0"/>
              </a:rPr>
              <a:t>Allow a student with ADD/ADHD frequent breaks.  </a:t>
            </a:r>
          </a:p>
          <a:p>
            <a:pPr marL="285750" indent="-285750">
              <a:lnSpc>
                <a:spcPct val="100000"/>
              </a:lnSpc>
              <a:spcBef>
                <a:spcPts val="0"/>
              </a:spcBef>
              <a:buFont typeface="Arial" panose="020B0604020202020204" pitchFamily="34" charset="0"/>
              <a:buChar char="•"/>
            </a:pPr>
            <a:endParaRPr lang="en-GB" sz="1000" kern="0" dirty="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effectLst/>
                <a:latin typeface="+mj-lt"/>
                <a:ea typeface="Arial" panose="020B0604020202020204" pitchFamily="34" charset="0"/>
                <a:cs typeface="Times New Roman" panose="02020603050405020304" pitchFamily="18" charset="0"/>
              </a:rPr>
              <a:t>Let the student with ADHD squeeze a stress ball, play with </a:t>
            </a:r>
            <a:r>
              <a:rPr lang="en-GB" sz="1000" kern="0" dirty="0" err="1">
                <a:effectLst/>
                <a:latin typeface="+mj-lt"/>
                <a:ea typeface="Arial" panose="020B0604020202020204" pitchFamily="34" charset="0"/>
                <a:cs typeface="Times New Roman" panose="02020603050405020304" pitchFamily="18" charset="0"/>
              </a:rPr>
              <a:t>blu</a:t>
            </a:r>
            <a:r>
              <a:rPr lang="en-GB" sz="1000" kern="0" dirty="0">
                <a:effectLst/>
                <a:latin typeface="+mj-lt"/>
                <a:ea typeface="Arial" panose="020B0604020202020204" pitchFamily="34" charset="0"/>
                <a:cs typeface="Times New Roman" panose="02020603050405020304" pitchFamily="18" charset="0"/>
              </a:rPr>
              <a:t>-tack or tap something that doesn’t make noise as a physical outlet.  </a:t>
            </a:r>
          </a:p>
          <a:p>
            <a:pPr marL="285750" indent="-285750">
              <a:lnSpc>
                <a:spcPct val="100000"/>
              </a:lnSpc>
              <a:spcBef>
                <a:spcPts val="0"/>
              </a:spcBef>
              <a:buFont typeface="Arial" panose="020B0604020202020204" pitchFamily="34" charset="0"/>
              <a:buChar char="•"/>
            </a:pPr>
            <a:endParaRPr lang="en-GB" sz="1000" kern="0" dirty="0">
              <a:latin typeface="+mj-lt"/>
              <a:ea typeface="Arial" panose="020B0604020202020204" pitchFamily="34" charset="0"/>
              <a:cs typeface="Times New Roman" panose="02020603050405020304" pitchFamily="18" charset="0"/>
            </a:endParaRPr>
          </a:p>
          <a:p>
            <a:pPr marL="171450" lvl="0" indent="-171450">
              <a:lnSpc>
                <a:spcPct val="100000"/>
              </a:lnSpc>
              <a:spcBef>
                <a:spcPts val="0"/>
              </a:spcBef>
              <a:buFont typeface="Arial" panose="020B0604020202020204" pitchFamily="34" charset="0"/>
              <a:buChar char="•"/>
            </a:pPr>
            <a:r>
              <a:rPr lang="en-GB" sz="1000" kern="0" dirty="0">
                <a:effectLst/>
                <a:latin typeface="+mj-lt"/>
                <a:ea typeface="Arial" panose="020B0604020202020204" pitchFamily="34" charset="0"/>
                <a:cs typeface="Times New Roman" panose="02020603050405020304" pitchFamily="18" charset="0"/>
              </a:rPr>
              <a:t>Ask the young person what’s best and consistently manage seating. young person with ADD/ADHD may benefit from being away from windows, the </a:t>
            </a:r>
            <a:r>
              <a:rPr lang="en-GB" sz="1000" kern="0" dirty="0">
                <a:effectLst/>
                <a:latin typeface="+mj-lt"/>
                <a:ea typeface="Arial" panose="020B0604020202020204" pitchFamily="34" charset="0"/>
              </a:rPr>
              <a:t>doors and sources of distraction, with their back against a wall. </a:t>
            </a:r>
          </a:p>
          <a:p>
            <a:pPr marL="285750" lvl="0" indent="-285750">
              <a:lnSpc>
                <a:spcPct val="100000"/>
              </a:lnSpc>
              <a:spcBef>
                <a:spcPts val="0"/>
              </a:spcBef>
              <a:buFont typeface="Symbol" panose="05050102010706020507" pitchFamily="18" charset="2"/>
              <a:buChar char=""/>
            </a:pPr>
            <a:endParaRPr lang="en-GB" sz="1000" kern="0" dirty="0">
              <a:latin typeface="+mj-l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effectLst/>
                <a:latin typeface="+mj-lt"/>
                <a:ea typeface="Arial" panose="020B0604020202020204" pitchFamily="34" charset="0"/>
                <a:cs typeface="Times New Roman" panose="02020603050405020304" pitchFamily="18" charset="0"/>
              </a:rPr>
              <a:t>Consider the seating plan carefully to allow the student to focus on the teacher and be supported by peers with good social skills. </a:t>
            </a:r>
          </a:p>
          <a:p>
            <a:pPr marL="285750" indent="-285750">
              <a:lnSpc>
                <a:spcPct val="100000"/>
              </a:lnSpc>
              <a:spcBef>
                <a:spcPts val="0"/>
              </a:spcBef>
              <a:buFont typeface="Symbol" panose="05050102010706020507" pitchFamily="18" charset="2"/>
              <a:buChar char=""/>
            </a:pPr>
            <a:endParaRPr lang="en-GB" sz="1000" kern="0" dirty="0">
              <a:latin typeface="+mj-l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effectLst/>
                <a:latin typeface="+mj-lt"/>
                <a:ea typeface="Arial" panose="020B0604020202020204" pitchFamily="34" charset="0"/>
                <a:cs typeface="Times New Roman" panose="02020603050405020304" pitchFamily="18" charset="0"/>
              </a:rPr>
              <a:t>Create outlines for note-taking and extended writing that organize the information for the student. </a:t>
            </a:r>
            <a:endParaRPr lang="en-GB" sz="1000" kern="100" dirty="0">
              <a:effectLst/>
              <a:latin typeface="+mj-lt"/>
              <a:ea typeface="Calibri" panose="020F0502020204030204" pitchFamily="34" charset="0"/>
              <a:cs typeface="Times New Roman" panose="02020603050405020304" pitchFamily="18" charset="0"/>
            </a:endParaRPr>
          </a:p>
          <a:p>
            <a:pPr marL="285750" indent="-285750">
              <a:lnSpc>
                <a:spcPct val="100000"/>
              </a:lnSpc>
              <a:spcBef>
                <a:spcPts val="0"/>
              </a:spcBef>
              <a:buFont typeface="Symbol" panose="05050102010706020507" pitchFamily="18" charset="2"/>
              <a:buChar char=""/>
            </a:pPr>
            <a:endParaRPr lang="en-GB" sz="1000" kern="0" dirty="0">
              <a:effectLst/>
              <a:latin typeface="+mj-lt"/>
              <a:ea typeface="Arial" panose="020B0604020202020204" pitchFamily="34" charset="0"/>
              <a:cs typeface="Times New Roman" panose="02020603050405020304" pitchFamily="18" charset="0"/>
            </a:endParaRPr>
          </a:p>
          <a:p>
            <a:pPr marL="285750" indent="-285750">
              <a:lnSpc>
                <a:spcPct val="100000"/>
              </a:lnSpc>
              <a:spcBef>
                <a:spcPts val="0"/>
              </a:spcBef>
              <a:buFont typeface="Symbol" panose="05050102010706020507" pitchFamily="18" charset="2"/>
              <a:buChar char=""/>
            </a:pPr>
            <a:endParaRPr lang="en-GB" sz="1000" kern="0" dirty="0">
              <a:latin typeface="+mj-lt"/>
              <a:ea typeface="Calibri" panose="020F0502020204030204" pitchFamily="34" charset="0"/>
              <a:cs typeface="Times New Roman" panose="02020603050405020304" pitchFamily="18" charset="0"/>
            </a:endParaRPr>
          </a:p>
          <a:p>
            <a:pPr marL="285750" indent="-285750">
              <a:lnSpc>
                <a:spcPct val="100000"/>
              </a:lnSpc>
              <a:spcBef>
                <a:spcPts val="0"/>
              </a:spcBef>
              <a:buFont typeface="Symbol" panose="05050102010706020507" pitchFamily="18" charset="2"/>
              <a:buChar char=""/>
            </a:pPr>
            <a:endParaRPr lang="en-GB" sz="1000" kern="100" dirty="0">
              <a:effectLst/>
              <a:latin typeface="+mj-lt"/>
              <a:ea typeface="Calibri" panose="020F0502020204030204" pitchFamily="34" charset="0"/>
              <a:cs typeface="Times New Roman" panose="02020603050405020304" pitchFamily="18" charset="0"/>
            </a:endParaRPr>
          </a:p>
          <a:p>
            <a:pPr marL="285750" lvl="0" indent="-285750">
              <a:lnSpc>
                <a:spcPct val="100000"/>
              </a:lnSpc>
              <a:spcBef>
                <a:spcPts val="0"/>
              </a:spcBef>
              <a:buFont typeface="Symbol" panose="05050102010706020507" pitchFamily="18" charset="2"/>
              <a:buChar char=""/>
            </a:pPr>
            <a:endParaRPr lang="en-GB" sz="1000" kern="0" dirty="0">
              <a:effectLst/>
              <a:latin typeface="+mj-lt"/>
              <a:ea typeface="Arial" panose="020B06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kern="0" dirty="0">
              <a:latin typeface="+mj-lt"/>
              <a:ea typeface="Calibri" panose="020F050202020403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841EDD9A-ADDB-FA34-0271-9EDA911C2018}"/>
              </a:ext>
            </a:extLst>
          </p:cNvPr>
          <p:cNvSpPr>
            <a:spLocks noGrp="1"/>
          </p:cNvSpPr>
          <p:nvPr>
            <p:ph type="sldNum" sz="quarter" idx="11"/>
          </p:nvPr>
        </p:nvSpPr>
        <p:spPr/>
        <p:txBody>
          <a:bodyPr/>
          <a:lstStyle/>
          <a:p>
            <a:fld id="{DA2C159E-F13C-4A85-9A41-E7669D3E0D70}" type="slidenum">
              <a:rPr lang="en-GB" smtClean="0"/>
              <a:pPr/>
              <a:t>12</a:t>
            </a:fld>
            <a:endParaRPr lang="en-GB"/>
          </a:p>
        </p:txBody>
      </p:sp>
    </p:spTree>
    <p:extLst>
      <p:ext uri="{BB962C8B-B14F-4D97-AF65-F5344CB8AC3E}">
        <p14:creationId xmlns:p14="http://schemas.microsoft.com/office/powerpoint/2010/main" val="139145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8BE1B1-83B9-57AC-0BEF-66FDCEEAD21D}"/>
              </a:ext>
              <a:ext uri="{C183D7F6-B498-43B3-948B-1728B52AA6E4}">
                <adec:decorative xmlns:adec="http://schemas.microsoft.com/office/drawing/2017/decorative" val="1"/>
              </a:ext>
            </a:extLst>
          </p:cNvPr>
          <p:cNvSpPr>
            <a:spLocks noGrp="1"/>
          </p:cNvSpPr>
          <p:nvPr>
            <p:ph type="ftr" sz="quarter" idx="10"/>
          </p:nvPr>
        </p:nvSpPr>
        <p:spPr>
          <a:xfrm>
            <a:off x="232950" y="4884810"/>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BCA6AC3A-540F-1E2A-D638-67E8AA78A3E6}"/>
              </a:ext>
            </a:extLst>
          </p:cNvPr>
          <p:cNvSpPr>
            <a:spLocks noGrp="1"/>
          </p:cNvSpPr>
          <p:nvPr>
            <p:ph type="title"/>
          </p:nvPr>
        </p:nvSpPr>
        <p:spPr>
          <a:xfrm>
            <a:off x="232950" y="249901"/>
            <a:ext cx="8437563" cy="305626"/>
          </a:xfrm>
        </p:spPr>
        <p:txBody>
          <a:bodyPr>
            <a:normAutofit/>
          </a:bodyPr>
          <a:lstStyle/>
          <a:p>
            <a:r>
              <a:rPr lang="en-GB" sz="1600" b="1" kern="100" cap="none" spc="-30">
                <a:solidFill>
                  <a:srgbClr val="BE0D65"/>
                </a:solidFill>
                <a:effectLst/>
                <a:latin typeface="Arial" panose="020B0604020202020204" pitchFamily="34" charset="0"/>
                <a:ea typeface="Calibri" panose="020F0502020204030204" pitchFamily="34" charset="0"/>
                <a:cs typeface="Arial" panose="020B0604020202020204" pitchFamily="34" charset="0"/>
              </a:rPr>
              <a:t>Attention </a:t>
            </a:r>
            <a:r>
              <a:rPr lang="en-GB" sz="1600" b="1" kern="100" cap="none" spc="-25">
                <a:solidFill>
                  <a:srgbClr val="BE0D65"/>
                </a:solidFill>
                <a:effectLst/>
                <a:latin typeface="Arial" panose="020B0604020202020204" pitchFamily="34" charset="0"/>
                <a:ea typeface="Calibri" panose="020F0502020204030204" pitchFamily="34" charset="0"/>
                <a:cs typeface="Arial" panose="020B0604020202020204" pitchFamily="34" charset="0"/>
              </a:rPr>
              <a:t>Deficit </a:t>
            </a:r>
            <a:r>
              <a:rPr lang="en-GB" sz="1600" b="1" kern="100" cap="none" spc="-30">
                <a:solidFill>
                  <a:srgbClr val="BE0D65"/>
                </a:solidFill>
                <a:effectLst/>
                <a:latin typeface="Arial" panose="020B0604020202020204" pitchFamily="34" charset="0"/>
                <a:ea typeface="Calibri" panose="020F0502020204030204" pitchFamily="34" charset="0"/>
                <a:cs typeface="Arial" panose="020B0604020202020204" pitchFamily="34" charset="0"/>
              </a:rPr>
              <a:t>Hyperactivity Disorder</a:t>
            </a:r>
            <a:endParaRPr lang="en-GB" sz="1600"/>
          </a:p>
        </p:txBody>
      </p:sp>
      <p:sp>
        <p:nvSpPr>
          <p:cNvPr id="4" name="Text Placeholder 3">
            <a:extLst>
              <a:ext uri="{FF2B5EF4-FFF2-40B4-BE49-F238E27FC236}">
                <a16:creationId xmlns:a16="http://schemas.microsoft.com/office/drawing/2014/main" id="{03916394-4148-A085-74A6-26680C505406}"/>
              </a:ext>
            </a:extLst>
          </p:cNvPr>
          <p:cNvSpPr>
            <a:spLocks noGrp="1"/>
          </p:cNvSpPr>
          <p:nvPr>
            <p:ph type="body" sz="quarter" idx="12"/>
          </p:nvPr>
        </p:nvSpPr>
        <p:spPr>
          <a:xfrm>
            <a:off x="232950" y="555527"/>
            <a:ext cx="8631840" cy="3853059"/>
          </a:xfrm>
          <a:ln w="3175">
            <a:solidFill>
              <a:schemeClr val="tx1"/>
            </a:solidFill>
          </a:ln>
        </p:spPr>
        <p:txBody>
          <a:bodyPr/>
          <a:lstStyle/>
          <a:p>
            <a:pPr>
              <a:lnSpc>
                <a:spcPct val="100000"/>
              </a:lnSpc>
              <a:spcBef>
                <a:spcPts val="0"/>
              </a:spcBef>
            </a:pPr>
            <a:r>
              <a:rPr lang="en-GB" sz="1100" b="1" kern="100" spc="-30">
                <a:solidFill>
                  <a:srgbClr val="000000"/>
                </a:solidFill>
                <a:effectLst/>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80AA1B82-2186-07AC-5A55-367F6A81FF15}"/>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61488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098064-20A0-20D7-507B-D043C4C708A5}"/>
              </a:ext>
            </a:extLst>
          </p:cNvPr>
          <p:cNvSpPr txBox="1">
            <a:spLocks noGrp="1"/>
          </p:cNvSpPr>
          <p:nvPr>
            <p:ph type="title" idx="4294967295"/>
          </p:nvPr>
        </p:nvSpPr>
        <p:spPr>
          <a:xfrm>
            <a:off x="4307840" y="4362545"/>
            <a:ext cx="4649435"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Autistic Spectrum Disorder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309162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p:nvPr>
        </p:nvSpPr>
        <p:spPr>
          <a:xfrm>
            <a:off x="232950" y="249900"/>
            <a:ext cx="8437563" cy="2462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cap="none" spc="-30">
                <a:solidFill>
                  <a:srgbClr val="BE0D65"/>
                </a:solidFill>
                <a:effectLst/>
                <a:latin typeface="Arial" panose="020B0604020202020204" pitchFamily="34" charset="0"/>
                <a:ea typeface="Times New Roman" panose="02020603050405020304" pitchFamily="18" charset="0"/>
              </a:rPr>
              <a:t>Autistic Spectrum Disorder </a:t>
            </a:r>
            <a:endParaRPr kumimoji="0" lang="en-GB" sz="1600" b="1" i="0" u="none" strike="noStrike" kern="1200" cap="none" spc="0" normalizeH="0" noProof="0">
              <a:ln>
                <a:noFill/>
              </a:ln>
              <a:solidFill>
                <a:schemeClr val="accent5"/>
              </a:solidFill>
              <a:effectLst/>
              <a:uLnTx/>
              <a:uFillTx/>
              <a:latin typeface="+mn-lt"/>
              <a:ea typeface="+mn-ea"/>
              <a:cs typeface="Arial"/>
            </a:endParaRPr>
          </a:p>
        </p:txBody>
      </p:sp>
      <p:sp>
        <p:nvSpPr>
          <p:cNvPr id="2" name="Text Placeholder 1">
            <a:extLst>
              <a:ext uri="{FF2B5EF4-FFF2-40B4-BE49-F238E27FC236}">
                <a16:creationId xmlns:a16="http://schemas.microsoft.com/office/drawing/2014/main" id="{E16D1C95-BE9D-9EAE-8764-9D3DA279330D}"/>
              </a:ext>
            </a:extLst>
          </p:cNvPr>
          <p:cNvSpPr>
            <a:spLocks noGrp="1"/>
          </p:cNvSpPr>
          <p:nvPr>
            <p:ph type="body" sz="quarter" idx="12"/>
          </p:nvPr>
        </p:nvSpPr>
        <p:spPr>
          <a:xfrm>
            <a:off x="234000" y="496121"/>
            <a:ext cx="3960000" cy="4269843"/>
          </a:xfrm>
        </p:spPr>
        <p:txBody>
          <a:bodyPr/>
          <a:lstStyle/>
          <a:p>
            <a:pPr>
              <a:lnSpc>
                <a:spcPct val="100000"/>
              </a:lnSpc>
              <a:spcBef>
                <a:spcPts val="0"/>
              </a:spcBef>
            </a:pPr>
            <a:r>
              <a:rPr lang="en-GB" sz="1400" spc="-15">
                <a:solidFill>
                  <a:srgbClr val="000000"/>
                </a:solidFill>
                <a:effectLst/>
                <a:latin typeface="Arial" panose="020B0604020202020204" pitchFamily="34" charset="0"/>
                <a:ea typeface="Times New Roman" panose="02020603050405020304" pitchFamily="18" charset="0"/>
              </a:rPr>
              <a:t>My </a:t>
            </a:r>
            <a:r>
              <a:rPr lang="en-GB" sz="1400" spc="-30">
                <a:solidFill>
                  <a:srgbClr val="000000"/>
                </a:solidFill>
                <a:effectLst/>
                <a:latin typeface="Arial" panose="020B0604020202020204" pitchFamily="34" charset="0"/>
                <a:ea typeface="Times New Roman" panose="02020603050405020304" pitchFamily="18" charset="0"/>
              </a:rPr>
              <a:t>disability</a:t>
            </a:r>
          </a:p>
          <a:p>
            <a:pPr>
              <a:lnSpc>
                <a:spcPct val="100000"/>
              </a:lnSpc>
              <a:spcBef>
                <a:spcPts val="600"/>
              </a:spcBef>
            </a:pPr>
            <a:r>
              <a:rPr lang="en-GB" sz="1000">
                <a:effectLst/>
                <a:latin typeface="Arial" panose="020B0604020202020204" pitchFamily="34" charset="0"/>
              </a:rPr>
              <a:t>A student with an Autistic Spectrum Disorder will likely experience difficulties in all the identified areas: communication, social understanding, interests and information processing, sensory processing. However, this will be on a spectrum, so each area will be affected by individuals in different ways.</a:t>
            </a:r>
          </a:p>
          <a:p>
            <a:pPr>
              <a:lnSpc>
                <a:spcPct val="100000"/>
              </a:lnSpc>
              <a:spcBef>
                <a:spcPts val="600"/>
              </a:spcBef>
            </a:pPr>
            <a:endParaRPr lang="en-GB" sz="1000" b="0">
              <a:latin typeface="Arial" panose="020B0604020202020204" pitchFamily="34"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Also, many young people will have strategies in place to support themselves or be experienced in masking the challenges they face whilst at work and only reveal these at home, or when it is unavoidable</a:t>
            </a:r>
            <a:r>
              <a:rPr lang="en-GB" sz="1000" b="0">
                <a:latin typeface="+mj-lt"/>
                <a:ea typeface="Times New Roman" panose="02020603050405020304" pitchFamily="18" charset="0"/>
              </a:rPr>
              <a:t>.</a:t>
            </a:r>
          </a:p>
          <a:p>
            <a:pPr>
              <a:lnSpc>
                <a:spcPct val="100000"/>
              </a:lnSpc>
              <a:spcBef>
                <a:spcPts val="0"/>
              </a:spcBef>
            </a:pPr>
            <a:endParaRPr lang="en-GB" sz="1000" b="0">
              <a:latin typeface="+mj-lt"/>
              <a:ea typeface="Times New Roman" panose="02020603050405020304" pitchFamily="18" charset="0"/>
            </a:endParaRPr>
          </a:p>
          <a:p>
            <a:pPr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All areas of difficulty will likely be exacerbated when a student is feeling anxious, stressed and/or in unfamiliar environments.</a:t>
            </a: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600" spc="-30">
                <a:solidFill>
                  <a:srgbClr val="BE0D65"/>
                </a:solidFill>
                <a:effectLst/>
                <a:latin typeface="Arial" panose="020B0604020202020204" pitchFamily="34" charset="0"/>
                <a:ea typeface="Times New Roman" panose="02020603050405020304" pitchFamily="18" charset="0"/>
              </a:rPr>
              <a:t>Autistic Spectrum Disorder </a:t>
            </a:r>
          </a:p>
          <a:p>
            <a:pPr eaLnBrk="0" hangingPunct="0">
              <a:lnSpc>
                <a:spcPct val="100000"/>
              </a:lnSpc>
              <a:spcBef>
                <a:spcPts val="0"/>
              </a:spcBef>
            </a:pPr>
            <a:r>
              <a:rPr lang="en-GB" sz="1400" spc="-20">
                <a:solidFill>
                  <a:srgbClr val="000000"/>
                </a:solidFill>
                <a:effectLst/>
                <a:latin typeface="Arial" panose="020B0604020202020204" pitchFamily="34" charset="0"/>
                <a:ea typeface="Times New Roman" panose="02020603050405020304" pitchFamily="18" charset="0"/>
              </a:rPr>
              <a:t>How </a:t>
            </a:r>
            <a:r>
              <a:rPr lang="en-GB" sz="1400" spc="-15">
                <a:solidFill>
                  <a:srgbClr val="000000"/>
                </a:solidFill>
                <a:effectLst/>
                <a:latin typeface="Arial" panose="020B0604020202020204" pitchFamily="34" charset="0"/>
                <a:ea typeface="Times New Roman" panose="02020603050405020304" pitchFamily="18" charset="0"/>
              </a:rPr>
              <a:t>it </a:t>
            </a:r>
            <a:r>
              <a:rPr lang="en-GB" sz="1400" spc="-25">
                <a:solidFill>
                  <a:srgbClr val="000000"/>
                </a:solidFill>
                <a:effectLst/>
                <a:latin typeface="Arial" panose="020B0604020202020204" pitchFamily="34" charset="0"/>
                <a:ea typeface="Times New Roman" panose="02020603050405020304" pitchFamily="18" charset="0"/>
              </a:rPr>
              <a:t>might affect </a:t>
            </a:r>
            <a:r>
              <a:rPr lang="en-GB" sz="1400" spc="-30">
                <a:solidFill>
                  <a:srgbClr val="000000"/>
                </a:solidFill>
                <a:effectLst/>
                <a:latin typeface="Arial" panose="020B0604020202020204" pitchFamily="34" charset="0"/>
                <a:ea typeface="Times New Roman" panose="02020603050405020304" pitchFamily="18" charset="0"/>
              </a:rPr>
              <a:t>me</a:t>
            </a:r>
          </a:p>
          <a:p>
            <a:pPr eaLnBrk="0" hangingPunct="0">
              <a:lnSpc>
                <a:spcPct val="100000"/>
              </a:lnSpc>
              <a:spcBef>
                <a:spcPts val="0"/>
              </a:spcBef>
            </a:pPr>
            <a:endParaRPr lang="en-GB" sz="1400" spc="-30">
              <a:solidFill>
                <a:srgbClr val="000000"/>
              </a:solidFill>
              <a:effectLst/>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000">
                <a:effectLst/>
                <a:latin typeface="Arial" panose="020B0604020202020204" pitchFamily="34" charset="0"/>
              </a:rPr>
              <a:t>Autism is a complex neurodevelopmental disorder; it is a lifelong developmental condition that affects:</a:t>
            </a:r>
          </a:p>
          <a:p>
            <a:pPr eaLnBrk="0" hangingPunct="0">
              <a:lnSpc>
                <a:spcPct val="100000"/>
              </a:lnSpc>
              <a:spcBef>
                <a:spcPts val="0"/>
              </a:spcBef>
            </a:pPr>
            <a:endParaRPr lang="en-GB" sz="1000" b="0">
              <a:latin typeface="Arial" panose="020B0604020202020204" pitchFamily="34" charset="0"/>
            </a:endParaRPr>
          </a:p>
          <a:p>
            <a:pPr eaLnBrk="0" hangingPunct="0">
              <a:lnSpc>
                <a:spcPct val="100000"/>
              </a:lnSpc>
              <a:spcBef>
                <a:spcPts val="0"/>
              </a:spcBef>
            </a:pPr>
            <a:r>
              <a:rPr lang="en-GB" sz="1000">
                <a:effectLst/>
                <a:latin typeface="Arial" panose="020B0604020202020204" pitchFamily="34" charset="0"/>
                <a:ea typeface="Times New Roman" panose="02020603050405020304" pitchFamily="18" charset="0"/>
              </a:rPr>
              <a:t>Communication</a:t>
            </a:r>
            <a:r>
              <a:rPr lang="en-GB" sz="1000" b="0">
                <a:effectLst/>
                <a:latin typeface="Arial" panose="020B0604020202020204" pitchFamily="34" charset="0"/>
                <a:ea typeface="Times New Roman" panose="02020603050405020304" pitchFamily="18" charset="0"/>
              </a:rPr>
              <a:t>: Differences in understanding and expressing communication and language. A person with Autism may be non-verbal or highly articulate, their use of language may mask their level of understanding.</a:t>
            </a:r>
          </a:p>
          <a:p>
            <a:pPr eaLnBrk="0" hangingPunct="0">
              <a:lnSpc>
                <a:spcPct val="100000"/>
              </a:lnSpc>
              <a:spcBef>
                <a:spcPts val="0"/>
              </a:spcBef>
            </a:pPr>
            <a:endParaRPr lang="en-GB" sz="1000" b="0">
              <a:effectLst/>
              <a:latin typeface="Arial" panose="020B0604020202020204" pitchFamily="34" charset="0"/>
            </a:endParaRPr>
          </a:p>
          <a:p>
            <a:pPr eaLnBrk="0" hangingPunct="0">
              <a:lnSpc>
                <a:spcPct val="100000"/>
              </a:lnSpc>
              <a:spcBef>
                <a:spcPts val="0"/>
              </a:spcBef>
            </a:pPr>
            <a:endParaRPr lang="en-GB" sz="1400" b="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mj-lt"/>
            </a:endParaRPr>
          </a:p>
          <a:p>
            <a:pPr>
              <a:lnSpc>
                <a:spcPct val="100000"/>
              </a:lnSpc>
              <a:spcBef>
                <a:spcPts val="0"/>
              </a:spcBef>
            </a:pPr>
            <a:endParaRPr lang="en-GB" sz="1000">
              <a:latin typeface="+mj-lt"/>
            </a:endParaRPr>
          </a:p>
          <a:p>
            <a:endParaRPr lang="en-GB" sz="1400"/>
          </a:p>
        </p:txBody>
      </p:sp>
      <p:sp>
        <p:nvSpPr>
          <p:cNvPr id="3" name="Content Placeholder 2">
            <a:extLst>
              <a:ext uri="{FF2B5EF4-FFF2-40B4-BE49-F238E27FC236}">
                <a16:creationId xmlns:a16="http://schemas.microsoft.com/office/drawing/2014/main" id="{A252E208-3EAE-3EF5-4FED-5A6E6C385815}"/>
              </a:ext>
            </a:extLst>
          </p:cNvPr>
          <p:cNvSpPr>
            <a:spLocks noGrp="1"/>
          </p:cNvSpPr>
          <p:nvPr>
            <p:ph sz="quarter" idx="13"/>
          </p:nvPr>
        </p:nvSpPr>
        <p:spPr>
          <a:xfrm>
            <a:off x="4572000" y="801747"/>
            <a:ext cx="4098513" cy="4091853"/>
          </a:xfrm>
        </p:spPr>
        <p:txBody>
          <a:bodyPr vert="horz" lIns="0" tIns="0" rIns="0" bIns="0" rtlCol="0" anchor="t">
            <a:noAutofit/>
          </a:bodyPr>
          <a:lstStyle/>
          <a:p>
            <a:pPr>
              <a:lnSpc>
                <a:spcPct val="100000"/>
              </a:lnSpc>
              <a:spcBef>
                <a:spcPts val="0"/>
              </a:spcBef>
            </a:pPr>
            <a:r>
              <a:rPr lang="en-GB" sz="1000" b="1">
                <a:effectLst/>
                <a:latin typeface="Arial" panose="020B0604020202020204" pitchFamily="34" charset="0"/>
                <a:ea typeface="Times New Roman" panose="02020603050405020304" pitchFamily="18" charset="0"/>
              </a:rPr>
              <a:t>Social understanding: </a:t>
            </a:r>
            <a:r>
              <a:rPr lang="en-GB" sz="1000">
                <a:effectLst/>
                <a:latin typeface="Arial" panose="020B0604020202020204" pitchFamily="34" charset="0"/>
                <a:ea typeface="Times New Roman" panose="02020603050405020304" pitchFamily="18" charset="0"/>
              </a:rPr>
              <a:t>Differences in understanding social behaviour and the feelings of others and self-management of emotions.</a:t>
            </a:r>
            <a:endParaRPr lang="en-GB" sz="1000">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Interests and information processing: </a:t>
            </a:r>
            <a:r>
              <a:rPr lang="en-GB" sz="1000">
                <a:effectLst/>
                <a:latin typeface="Arial" panose="020B0604020202020204" pitchFamily="34" charset="0"/>
                <a:ea typeface="Times New Roman" panose="02020603050405020304" pitchFamily="18" charset="0"/>
              </a:rPr>
              <a:t>Differences in understanding concepts, generalising and managing transitions and passions for specific areas of interest, and the ability to absorb auditory information.</a:t>
            </a: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Sensory processing: </a:t>
            </a:r>
            <a:r>
              <a:rPr lang="en-GB" sz="1000">
                <a:effectLst/>
                <a:latin typeface="Arial" panose="020B0604020202020204" pitchFamily="34" charset="0"/>
                <a:ea typeface="Times New Roman" panose="02020603050405020304" pitchFamily="18" charset="0"/>
              </a:rPr>
              <a:t>Differences in how they experience sensory information heightened and lowered, including: touch, sight, hearing, smell, taste, vestibular (balance) and proprioceptive (body awareness).</a:t>
            </a: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Asperger’s Syndrome: </a:t>
            </a:r>
            <a:r>
              <a:rPr lang="en-GB" sz="1000">
                <a:effectLst/>
                <a:latin typeface="Arial" panose="020B0604020202020204" pitchFamily="34" charset="0"/>
                <a:ea typeface="Times New Roman" panose="02020603050405020304" pitchFamily="18" charset="0"/>
              </a:rPr>
              <a:t>A form of Autism, indicating difficulties in all of the above areas and characterised by an average or above average intelligence.</a:t>
            </a: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r>
              <a:rPr lang="en-GB" sz="1600" b="1" spc="-30">
                <a:solidFill>
                  <a:srgbClr val="BE0D65"/>
                </a:solidFill>
                <a:effectLst/>
                <a:latin typeface="Arial" panose="020B0604020202020204" pitchFamily="34" charset="0"/>
                <a:ea typeface="Times New Roman" panose="02020603050405020304" pitchFamily="18" charset="0"/>
              </a:rPr>
              <a:t>Autistic Spectrum Disorder </a:t>
            </a:r>
          </a:p>
          <a:p>
            <a:pPr>
              <a:lnSpc>
                <a:spcPct val="100000"/>
              </a:lnSpc>
              <a:spcBef>
                <a:spcPts val="0"/>
              </a:spcBef>
            </a:pPr>
            <a:r>
              <a:rPr lang="en-GB" sz="1400" b="1" spc="-20">
                <a:solidFill>
                  <a:srgbClr val="000000"/>
                </a:solidFill>
                <a:effectLst/>
                <a:latin typeface="Arial" panose="020B0604020202020204" pitchFamily="34" charset="0"/>
                <a:ea typeface="Times New Roman" panose="02020603050405020304" pitchFamily="18" charset="0"/>
              </a:rPr>
              <a:t>How you can </a:t>
            </a:r>
            <a:r>
              <a:rPr lang="en-GB" sz="1400" b="1" spc="-30">
                <a:solidFill>
                  <a:srgbClr val="000000"/>
                </a:solidFill>
                <a:effectLst/>
                <a:latin typeface="Arial" panose="020B0604020202020204" pitchFamily="34" charset="0"/>
                <a:ea typeface="Times New Roman" panose="02020603050405020304" pitchFamily="18" charset="0"/>
              </a:rPr>
              <a:t>help</a:t>
            </a:r>
          </a:p>
          <a:p>
            <a:pPr>
              <a:lnSpc>
                <a:spcPct val="100000"/>
              </a:lnSpc>
              <a:spcBef>
                <a:spcPts val="0"/>
              </a:spcBef>
            </a:pPr>
            <a:endParaRPr lang="en-GB" sz="1400" b="1" spc="-3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The most help for a student with Autistic Spectrum Disorder is going to be talking to them and finding out how they are affected by their condition.</a:t>
            </a:r>
          </a:p>
          <a:p>
            <a:pPr>
              <a:lnSpc>
                <a:spcPct val="100000"/>
              </a:lnSpc>
              <a:spcBef>
                <a:spcPts val="0"/>
              </a:spcBef>
            </a:pPr>
            <a:endParaRPr lang="en-GB" sz="1000" b="1">
              <a:latin typeface="Arial" panose="020B0604020202020204" pitchFamily="34" charset="0"/>
              <a:ea typeface="Times New Roman" panose="02020603050405020304" pitchFamily="18" charset="0"/>
            </a:endParaRPr>
          </a:p>
          <a:p>
            <a:pPr>
              <a:lnSpc>
                <a:spcPct val="100000"/>
              </a:lnSpc>
              <a:spcBef>
                <a:spcPts val="0"/>
              </a:spcBef>
            </a:pPr>
            <a:r>
              <a:rPr lang="en-GB" sz="1000">
                <a:effectLst/>
                <a:latin typeface="Arial" panose="020B0604020202020204" pitchFamily="34" charset="0"/>
                <a:ea typeface="Times New Roman" panose="02020603050405020304" pitchFamily="18" charset="0"/>
              </a:rPr>
              <a:t>By identifying what they find challenging and what their strengths are, all employers/teachers can adjust their approach.</a:t>
            </a:r>
          </a:p>
          <a:p>
            <a:pPr>
              <a:lnSpc>
                <a:spcPct val="100000"/>
              </a:lnSpc>
              <a:spcBef>
                <a:spcPts val="0"/>
              </a:spcBef>
            </a:pPr>
            <a:endParaRPr lang="en-GB" sz="1000" b="1">
              <a:effectLst/>
              <a:latin typeface="Arial" panose="020B0604020202020204" pitchFamily="34" charset="0"/>
              <a:ea typeface="Times New Roman" panose="02020603050405020304" pitchFamily="18" charset="0"/>
            </a:endParaRP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6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marL="0" indent="0">
              <a:buNone/>
            </a:pPr>
            <a:endParaRPr lang="en-GB" sz="1600" b="1" i="1" u="sng">
              <a:solidFill>
                <a:srgbClr val="006C47"/>
              </a:solidFill>
              <a:ea typeface="+mn-lt"/>
              <a:cs typeface="+mn-lt"/>
            </a:endParaRPr>
          </a:p>
          <a:p>
            <a:pPr marL="0" indent="0">
              <a:lnSpc>
                <a:spcPct val="100000"/>
              </a:lnSpc>
              <a:spcBef>
                <a:spcPts val="0"/>
              </a:spcBef>
              <a:buNone/>
            </a:pPr>
            <a:endParaRPr lang="en-GB" sz="1000">
              <a:cs typeface="Arial"/>
            </a:endParaRPr>
          </a:p>
          <a:p>
            <a:pPr marL="0" indent="0">
              <a:buNone/>
            </a:pPr>
            <a:endParaRPr lang="en-GB" sz="1600" b="1">
              <a:solidFill>
                <a:srgbClr val="000000"/>
              </a:solidFill>
              <a:ea typeface="+mn-lt"/>
              <a:cs typeface="+mn-lt"/>
            </a:endParaRPr>
          </a:p>
          <a:p>
            <a:endParaRPr lang="en-GB" sz="1600" b="1">
              <a:solidFill>
                <a:srgbClr val="000000"/>
              </a:solidFill>
              <a:ea typeface="+mn-lt"/>
              <a:cs typeface="+mn-lt"/>
            </a:endParaRPr>
          </a:p>
          <a:p>
            <a:pPr marL="0" indent="0">
              <a:buNone/>
            </a:pPr>
            <a:endParaRPr lang="en-GB" sz="1600" b="1">
              <a:solidFill>
                <a:srgbClr val="000000"/>
              </a:solidFill>
              <a:highlight>
                <a:srgbClr val="FFFF00"/>
              </a:highlight>
              <a:ea typeface="+mn-lt"/>
              <a:cs typeface="+mn-lt"/>
            </a:endParaRPr>
          </a:p>
          <a:p>
            <a:pPr marL="0" indent="0">
              <a:buNone/>
            </a:pPr>
            <a:endParaRPr lang="en-GB" sz="1600" b="1">
              <a:ea typeface="+mn-lt"/>
              <a:cs typeface="+mn-lt"/>
            </a:endParaRPr>
          </a:p>
          <a:p>
            <a:pPr marL="0" indent="0">
              <a:buNone/>
            </a:pPr>
            <a:endParaRPr lang="en-GB" sz="1200" b="1">
              <a:solidFill>
                <a:srgbClr val="000000"/>
              </a:solidFill>
              <a:ea typeface="+mn-lt"/>
              <a:cs typeface="+mn-lt"/>
            </a:endParaRPr>
          </a:p>
          <a:p>
            <a:pPr marL="0" indent="0">
              <a:buNone/>
            </a:pPr>
            <a:endParaRPr lang="en-GB" sz="1200" b="1">
              <a:solidFill>
                <a:srgbClr val="000000"/>
              </a:solidFill>
              <a:ea typeface="+mn-lt"/>
              <a:cs typeface="+mn-lt"/>
            </a:endParaRPr>
          </a:p>
          <a:p>
            <a:pPr marL="0" indent="0">
              <a:buNone/>
            </a:pPr>
            <a:endParaRPr lang="en-GB" sz="1200" b="1">
              <a:solidFill>
                <a:srgbClr val="000000"/>
              </a:solidFill>
              <a:ea typeface="+mn-lt"/>
              <a:cs typeface="+mn-lt"/>
            </a:endParaRPr>
          </a:p>
        </p:txBody>
      </p:sp>
      <p:sp>
        <p:nvSpPr>
          <p:cNvPr id="4" name="Footer Placeholder 1">
            <a:extLst>
              <a:ext uri="{FF2B5EF4-FFF2-40B4-BE49-F238E27FC236}">
                <a16:creationId xmlns:a16="http://schemas.microsoft.com/office/drawing/2014/main" id="{31C35383-7016-0D4F-CBD5-93FB700C0A26}"/>
              </a:ext>
              <a:ext uri="{C183D7F6-B498-43B3-948B-1728B52AA6E4}">
                <adec:decorative xmlns:adec="http://schemas.microsoft.com/office/drawing/2017/decorative" val="1"/>
              </a:ext>
            </a:extLst>
          </p:cNvPr>
          <p:cNvSpPr>
            <a:spLocks noGrp="1"/>
          </p:cNvSpPr>
          <p:nvPr>
            <p:ph type="ftr" sz="quarter" idx="10"/>
          </p:nvPr>
        </p:nvSpPr>
        <p:spPr>
          <a:xfrm>
            <a:off x="232950" y="4934668"/>
            <a:ext cx="7686376" cy="273844"/>
          </a:xfrm>
        </p:spPr>
        <p:txBody>
          <a:bodyPr/>
          <a:lstStyle/>
          <a:p>
            <a:r>
              <a:rPr lang="en-GB"/>
              <a:t>Education &amp; Training Foundation</a:t>
            </a:r>
          </a:p>
        </p:txBody>
      </p:sp>
    </p:spTree>
    <p:extLst>
      <p:ext uri="{BB962C8B-B14F-4D97-AF65-F5344CB8AC3E}">
        <p14:creationId xmlns:p14="http://schemas.microsoft.com/office/powerpoint/2010/main" val="1011310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47A51F-7CCC-3E6C-EB97-D315E04275DB}"/>
              </a:ext>
              <a:ext uri="{C183D7F6-B498-43B3-948B-1728B52AA6E4}">
                <adec:decorative xmlns:adec="http://schemas.microsoft.com/office/drawing/2017/decorative" val="1"/>
              </a:ext>
            </a:extLst>
          </p:cNvPr>
          <p:cNvSpPr>
            <a:spLocks noGrp="1"/>
          </p:cNvSpPr>
          <p:nvPr>
            <p:ph type="ftr" sz="quarter" idx="10"/>
          </p:nvPr>
        </p:nvSpPr>
        <p:spPr>
          <a:xfrm>
            <a:off x="232950" y="4935437"/>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D297766E-D9AD-4152-10DD-27DD7467989A}"/>
              </a:ext>
            </a:extLst>
          </p:cNvPr>
          <p:cNvSpPr>
            <a:spLocks noGrp="1"/>
          </p:cNvSpPr>
          <p:nvPr>
            <p:ph type="title"/>
          </p:nvPr>
        </p:nvSpPr>
        <p:spPr>
          <a:xfrm>
            <a:off x="232950" y="249901"/>
            <a:ext cx="8437563" cy="273844"/>
          </a:xfrm>
        </p:spPr>
        <p:txBody>
          <a:bodyPr>
            <a:normAutofit/>
          </a:bodyPr>
          <a:lstStyle/>
          <a:p>
            <a:r>
              <a:rPr lang="en-GB" sz="1600" cap="none" spc="-30" dirty="0">
                <a:solidFill>
                  <a:srgbClr val="BE0D65"/>
                </a:solidFill>
                <a:effectLst/>
                <a:latin typeface="Arial" panose="020B0604020202020204" pitchFamily="34" charset="0"/>
                <a:ea typeface="Times New Roman" panose="02020603050405020304" pitchFamily="18" charset="0"/>
              </a:rPr>
              <a:t>Autistic Spectrum Disorder </a:t>
            </a:r>
            <a:r>
              <a:rPr lang="en-GB" sz="1600" cap="none" spc="-30" dirty="0">
                <a:solidFill>
                  <a:schemeClr val="bg1"/>
                </a:solidFill>
                <a:effectLst/>
                <a:latin typeface="Arial" panose="020B0604020202020204" pitchFamily="34" charset="0"/>
                <a:ea typeface="Times New Roman" panose="02020603050405020304" pitchFamily="18" charset="0"/>
              </a:rPr>
              <a:t>Strategies</a:t>
            </a:r>
            <a:r>
              <a:rPr lang="en-GB" sz="1600" cap="none" spc="-30" dirty="0">
                <a:solidFill>
                  <a:srgbClr val="BE0D65"/>
                </a:solidFill>
                <a:effectLst/>
                <a:latin typeface="Arial" panose="020B0604020202020204" pitchFamily="34" charset="0"/>
                <a:ea typeface="Times New Roman" panose="02020603050405020304" pitchFamily="18" charset="0"/>
              </a:rPr>
              <a:t> </a:t>
            </a:r>
            <a:endParaRPr lang="en-GB" sz="1600" dirty="0"/>
          </a:p>
        </p:txBody>
      </p:sp>
      <p:sp>
        <p:nvSpPr>
          <p:cNvPr id="4" name="Text Placeholder 3">
            <a:extLst>
              <a:ext uri="{FF2B5EF4-FFF2-40B4-BE49-F238E27FC236}">
                <a16:creationId xmlns:a16="http://schemas.microsoft.com/office/drawing/2014/main" id="{003C3235-A3F8-23B7-AC4F-FD9ACE1A3B62}"/>
              </a:ext>
            </a:extLst>
          </p:cNvPr>
          <p:cNvSpPr>
            <a:spLocks noGrp="1"/>
          </p:cNvSpPr>
          <p:nvPr>
            <p:ph type="body" sz="quarter" idx="12"/>
          </p:nvPr>
        </p:nvSpPr>
        <p:spPr>
          <a:xfrm>
            <a:off x="232950" y="546561"/>
            <a:ext cx="3960000" cy="3816911"/>
          </a:xfrm>
        </p:spPr>
        <p:txBody>
          <a:bodyPr/>
          <a:lstStyle/>
          <a:p>
            <a:pPr>
              <a:lnSpc>
                <a:spcPct val="100000"/>
              </a:lnSpc>
              <a:spcBef>
                <a:spcPts val="0"/>
              </a:spcBef>
            </a:pPr>
            <a:r>
              <a:rPr lang="en-GB" sz="1000" b="1" dirty="0">
                <a:effectLst/>
                <a:latin typeface="Arial" panose="020B0604020202020204" pitchFamily="34" charset="0"/>
              </a:rPr>
              <a:t>Generic strategies to support Autistic Spectrum Disorder include:</a:t>
            </a:r>
          </a:p>
          <a:p>
            <a:pPr>
              <a:lnSpc>
                <a:spcPct val="100000"/>
              </a:lnSpc>
              <a:spcBef>
                <a:spcPts val="0"/>
              </a:spcBef>
            </a:pPr>
            <a:endParaRPr lang="en-GB" sz="1000" dirty="0">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Work with the student to find the most effective way to communicate with them. Some may prefer a written dialogue that gives them time for processing information and less social elements to navigate.</a:t>
            </a:r>
          </a:p>
          <a:p>
            <a:pPr marL="171450" indent="-171450">
              <a:lnSpc>
                <a:spcPct val="100000"/>
              </a:lnSpc>
              <a:spcBef>
                <a:spcPts val="0"/>
              </a:spcBef>
              <a:buFont typeface="Arial" panose="020B0604020202020204" pitchFamily="34" charset="0"/>
              <a:buChar char="•"/>
            </a:pPr>
            <a:endParaRPr lang="en-GB" sz="1000" b="0" dirty="0">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Give clear and precise information in manageable chunks.</a:t>
            </a:r>
          </a:p>
          <a:p>
            <a:pPr marL="171450" indent="-171450">
              <a:lnSpc>
                <a:spcPct val="100000"/>
              </a:lnSpc>
              <a:spcBef>
                <a:spcPts val="0"/>
              </a:spcBef>
              <a:buFont typeface="Arial" panose="020B0604020202020204" pitchFamily="34" charset="0"/>
              <a:buChar char="•"/>
            </a:pPr>
            <a:endParaRPr lang="en-GB" sz="1000" b="0" dirty="0">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spc="-30" dirty="0">
                <a:effectLst/>
                <a:latin typeface="Arial" panose="020B0604020202020204" pitchFamily="34" charset="0"/>
                <a:ea typeface="Times New Roman" panose="02020603050405020304" pitchFamily="18" charset="0"/>
                <a:cs typeface="Arial" panose="020B0604020202020204" pitchFamily="34" charset="0"/>
              </a:rPr>
              <a:t>Young </a:t>
            </a:r>
            <a:r>
              <a:rPr lang="en-GB" sz="1000" b="0" dirty="0">
                <a:effectLst/>
                <a:latin typeface="Arial" panose="020B0604020202020204" pitchFamily="34" charset="0"/>
                <a:ea typeface="Times New Roman" panose="02020603050405020304" pitchFamily="18" charset="0"/>
                <a:cs typeface="Arial" panose="020B0604020202020204" pitchFamily="34" charset="0"/>
              </a:rPr>
              <a:t>people may have difficulty in initiating conversations, asking for help or problem solving so keep an eye out and check</a:t>
            </a:r>
            <a:r>
              <a:rPr lang="en-GB" sz="1000" b="0" spc="-15" dirty="0">
                <a:effectLst/>
                <a:latin typeface="Arial" panose="020B0604020202020204" pitchFamily="34" charset="0"/>
                <a:ea typeface="Times New Roman" panose="02020603050405020304" pitchFamily="18" charset="0"/>
                <a:cs typeface="Arial" panose="020B0604020202020204" pitchFamily="34" charset="0"/>
              </a:rPr>
              <a:t> </a:t>
            </a:r>
            <a:r>
              <a:rPr lang="en-GB" sz="1000" b="0" dirty="0">
                <a:effectLst/>
                <a:latin typeface="Arial" panose="020B0604020202020204" pitchFamily="34" charset="0"/>
                <a:ea typeface="Times New Roman" panose="02020603050405020304" pitchFamily="18" charset="0"/>
                <a:cs typeface="Arial" panose="020B0604020202020204" pitchFamily="34" charset="0"/>
              </a:rPr>
              <a:t>understanding.</a:t>
            </a: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cs typeface="Arial" panose="020B0604020202020204" pitchFamily="34" charset="0"/>
            </a:endParaRPr>
          </a:p>
          <a:p>
            <a:pPr marL="179388" marR="90805" lvl="0" indent="-179388" eaLnBrk="0" hangingPunct="0">
              <a:lnSpc>
                <a:spcPct val="100000"/>
              </a:lnSpc>
              <a:spcBef>
                <a:spcPts val="0"/>
              </a:spcBef>
              <a:buSzPts val="1100"/>
              <a:buFont typeface="Arial" panose="020B0604020202020204" pitchFamily="34" charset="0"/>
              <a:buChar char="•"/>
              <a:tabLst>
                <a:tab pos="170815" algn="l"/>
              </a:tabLst>
            </a:pPr>
            <a:r>
              <a:rPr lang="en-GB" sz="1000" b="0" dirty="0">
                <a:effectLst/>
                <a:ea typeface="Times New Roman" panose="02020603050405020304" pitchFamily="18" charset="0"/>
              </a:rPr>
              <a:t>If a student has challenges with frustrations or anxieties, agree a time out process, this could help diffuse tension and support the student to</a:t>
            </a:r>
            <a:r>
              <a:rPr lang="en-GB" sz="1000" b="0" spc="-45" dirty="0">
                <a:effectLst/>
                <a:ea typeface="Times New Roman" panose="02020603050405020304" pitchFamily="18" charset="0"/>
              </a:rPr>
              <a:t> </a:t>
            </a:r>
            <a:r>
              <a:rPr lang="en-GB" sz="1000" b="0" dirty="0">
                <a:effectLst/>
                <a:ea typeface="Times New Roman" panose="02020603050405020304" pitchFamily="18" charset="0"/>
              </a:rPr>
              <a:t>learn to self-manage.</a:t>
            </a:r>
          </a:p>
          <a:p>
            <a:pPr marL="179388" marR="90805" lvl="0" indent="-179388" eaLnBrk="0" hangingPunct="0">
              <a:lnSpc>
                <a:spcPct val="100000"/>
              </a:lnSpc>
              <a:spcBef>
                <a:spcPts val="0"/>
              </a:spcBef>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9388" marR="90805" indent="-179388" eaLnBrk="0" hangingPunct="0">
              <a:lnSpc>
                <a:spcPct val="100000"/>
              </a:lnSpc>
              <a:spcBef>
                <a:spcPts val="0"/>
              </a:spcBef>
              <a:buSzPts val="1100"/>
              <a:buFont typeface="Arial" panose="020B0604020202020204" pitchFamily="34" charset="0"/>
              <a:buChar char="•"/>
              <a:tabLst>
                <a:tab pos="170815" algn="l"/>
              </a:tabLst>
            </a:pPr>
            <a:r>
              <a:rPr lang="en-GB" sz="1000" b="0" dirty="0">
                <a:effectLst/>
                <a:ea typeface="Times New Roman" panose="02020603050405020304" pitchFamily="18" charset="0"/>
              </a:rPr>
              <a:t>Give young person’s time to adjust</a:t>
            </a:r>
            <a:r>
              <a:rPr lang="en-GB" sz="1000" b="0" spc="-85" dirty="0">
                <a:effectLst/>
                <a:ea typeface="Times New Roman" panose="02020603050405020304" pitchFamily="18" charset="0"/>
              </a:rPr>
              <a:t> </a:t>
            </a:r>
            <a:r>
              <a:rPr lang="en-GB" sz="1000" b="0" dirty="0">
                <a:effectLst/>
                <a:ea typeface="Times New Roman" panose="02020603050405020304" pitchFamily="18" charset="0"/>
              </a:rPr>
              <a:t>to transitions (e.g. team to team, task </a:t>
            </a:r>
            <a:r>
              <a:rPr lang="en-GB" sz="1000" b="0" spc="-40" dirty="0">
                <a:effectLst/>
                <a:ea typeface="Times New Roman" panose="02020603050405020304" pitchFamily="18" charset="0"/>
              </a:rPr>
              <a:t>to </a:t>
            </a:r>
            <a:r>
              <a:rPr lang="en-GB" sz="1000" b="0" dirty="0">
                <a:effectLst/>
                <a:ea typeface="Times New Roman" panose="02020603050405020304" pitchFamily="18" charset="0"/>
              </a:rPr>
              <a:t>task).</a:t>
            </a:r>
          </a:p>
          <a:p>
            <a:pPr marL="179388" marR="90805" indent="-179388" eaLnBrk="0" hangingPunct="0">
              <a:lnSpc>
                <a:spcPct val="100000"/>
              </a:lnSpc>
              <a:spcBef>
                <a:spcPts val="0"/>
              </a:spcBef>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9388" marR="90805" indent="-179388" eaLnBrk="0" hangingPunct="0">
              <a:lnSpc>
                <a:spcPct val="100000"/>
              </a:lnSpc>
              <a:spcBef>
                <a:spcPts val="0"/>
              </a:spcBef>
              <a:buSzPts val="1100"/>
              <a:buFont typeface="Arial" panose="020B0604020202020204" pitchFamily="34" charset="0"/>
              <a:buChar char="•"/>
              <a:tabLst>
                <a:tab pos="170815" algn="l"/>
              </a:tabLst>
            </a:pPr>
            <a:r>
              <a:rPr lang="en-GB" sz="1000" b="0" dirty="0">
                <a:effectLst/>
                <a:latin typeface="+mj-lt"/>
                <a:ea typeface="Times New Roman" panose="02020603050405020304" pitchFamily="18" charset="0"/>
              </a:rPr>
              <a:t>Give clear guidance on appropriate times to discuss ‘special interests’ if these are dominating or distracting from work. Or use it as a tool to engage young person and encourage them to engage with peers.</a:t>
            </a:r>
          </a:p>
          <a:p>
            <a:pPr marL="179388" marR="90805" lvl="0" indent="-179388" eaLnBrk="0" hangingPunct="0">
              <a:lnSpc>
                <a:spcPct val="100000"/>
              </a:lnSpc>
              <a:spcBef>
                <a:spcPts val="0"/>
              </a:spcBef>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ndParaRPr>
          </a:p>
          <a:p>
            <a:endParaRPr lang="en-GB" dirty="0"/>
          </a:p>
        </p:txBody>
      </p:sp>
      <p:sp>
        <p:nvSpPr>
          <p:cNvPr id="5" name="Content Placeholder 4">
            <a:extLst>
              <a:ext uri="{FF2B5EF4-FFF2-40B4-BE49-F238E27FC236}">
                <a16:creationId xmlns:a16="http://schemas.microsoft.com/office/drawing/2014/main" id="{ED684A6C-51EE-BDB5-CF1B-BE6451BDB787}"/>
              </a:ext>
            </a:extLst>
          </p:cNvPr>
          <p:cNvSpPr>
            <a:spLocks noGrp="1"/>
          </p:cNvSpPr>
          <p:nvPr>
            <p:ph sz="quarter" idx="13"/>
          </p:nvPr>
        </p:nvSpPr>
        <p:spPr>
          <a:xfrm>
            <a:off x="4572000" y="956585"/>
            <a:ext cx="4098513" cy="3816912"/>
          </a:xfrm>
        </p:spPr>
        <p:txBody>
          <a:bodyPr/>
          <a:lstStyle/>
          <a:p>
            <a:pPr marL="171450" indent="-171450">
              <a:lnSpc>
                <a:spcPct val="100000"/>
              </a:lnSpc>
              <a:spcBef>
                <a:spcPts val="0"/>
              </a:spcBef>
              <a:buFont typeface="Arial" panose="020B0604020202020204" pitchFamily="34" charset="0"/>
              <a:buChar char="•"/>
            </a:pPr>
            <a:r>
              <a:rPr lang="en-GB" sz="1000">
                <a:effectLst/>
                <a:latin typeface="+mj-lt"/>
                <a:ea typeface="Times New Roman" panose="02020603050405020304" pitchFamily="18" charset="0"/>
              </a:rPr>
              <a:t>Make allowances, where possible, for routines and rituals that work to ease the young person’s anxieties (e.g. lining up pens on a</a:t>
            </a:r>
            <a:r>
              <a:rPr lang="en-GB" sz="1000" spc="-20">
                <a:effectLst/>
                <a:latin typeface="+mj-lt"/>
                <a:ea typeface="Times New Roman" panose="02020603050405020304" pitchFamily="18" charset="0"/>
              </a:rPr>
              <a:t> </a:t>
            </a:r>
            <a:r>
              <a:rPr lang="en-GB" sz="1000">
                <a:effectLst/>
                <a:latin typeface="+mj-lt"/>
                <a:ea typeface="Times New Roman" panose="02020603050405020304" pitchFamily="18" charset="0"/>
              </a:rPr>
              <a:t>desk).</a:t>
            </a:r>
          </a:p>
          <a:p>
            <a:pPr marL="171450" indent="-171450">
              <a:lnSpc>
                <a:spcPct val="100000"/>
              </a:lnSpc>
              <a:spcBef>
                <a:spcPts val="0"/>
              </a:spcBef>
              <a:buFont typeface="Arial" panose="020B0604020202020204" pitchFamily="34" charset="0"/>
              <a:buChar char="•"/>
            </a:pPr>
            <a:endParaRPr lang="en-GB" sz="100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mj-lt"/>
                <a:ea typeface="Times New Roman" panose="02020603050405020304" pitchFamily="18" charset="0"/>
              </a:rPr>
              <a:t>Be understanding that socially ‘inappropriate’ actions are unlikely to be deliberate. Eye contact, body language, </a:t>
            </a:r>
            <a:r>
              <a:rPr lang="en-GB" sz="1000" spc="-15">
                <a:effectLst/>
                <a:latin typeface="+mj-lt"/>
                <a:ea typeface="Times New Roman" panose="02020603050405020304" pitchFamily="18" charset="0"/>
              </a:rPr>
              <a:t>proximity, </a:t>
            </a:r>
            <a:r>
              <a:rPr lang="en-GB" sz="1000">
                <a:effectLst/>
                <a:latin typeface="+mj-lt"/>
                <a:ea typeface="Times New Roman" panose="02020603050405020304" pitchFamily="18" charset="0"/>
              </a:rPr>
              <a:t>voice volume and intonation can be difficult to use and</a:t>
            </a:r>
            <a:r>
              <a:rPr lang="en-GB" sz="1000" spc="-100">
                <a:effectLst/>
                <a:latin typeface="+mj-lt"/>
                <a:ea typeface="Times New Roman" panose="02020603050405020304" pitchFamily="18" charset="0"/>
              </a:rPr>
              <a:t> </a:t>
            </a:r>
            <a:r>
              <a:rPr lang="en-GB" sz="1000">
                <a:effectLst/>
                <a:latin typeface="+mj-lt"/>
                <a:ea typeface="Times New Roman" panose="02020603050405020304" pitchFamily="18" charset="0"/>
              </a:rPr>
              <a:t>understand.</a:t>
            </a:r>
          </a:p>
          <a:p>
            <a:pPr marL="171450" indent="-171450">
              <a:lnSpc>
                <a:spcPct val="100000"/>
              </a:lnSpc>
              <a:spcBef>
                <a:spcPts val="0"/>
              </a:spcBef>
              <a:buFont typeface="Arial" panose="020B0604020202020204" pitchFamily="34" charset="0"/>
              <a:buChar char="•"/>
            </a:pPr>
            <a:endParaRPr lang="en-GB" sz="100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15">
                <a:effectLst/>
                <a:latin typeface="+mj-lt"/>
                <a:ea typeface="Times New Roman" panose="02020603050405020304" pitchFamily="18" charset="0"/>
              </a:rPr>
              <a:t>Try </a:t>
            </a:r>
            <a:r>
              <a:rPr lang="en-GB" sz="1000">
                <a:effectLst/>
                <a:latin typeface="+mj-lt"/>
                <a:ea typeface="Times New Roman" panose="02020603050405020304" pitchFamily="18" charset="0"/>
              </a:rPr>
              <a:t>and avoid figures of speech or sarcasm that might confuse </a:t>
            </a:r>
            <a:r>
              <a:rPr lang="en-GB" sz="1000" spc="-20">
                <a:effectLst/>
                <a:latin typeface="+mj-lt"/>
                <a:ea typeface="Times New Roman" panose="02020603050405020304" pitchFamily="18" charset="0"/>
              </a:rPr>
              <a:t>young </a:t>
            </a:r>
            <a:r>
              <a:rPr lang="en-GB" sz="1000">
                <a:effectLst/>
                <a:latin typeface="+mj-lt"/>
                <a:ea typeface="Times New Roman" panose="02020603050405020304" pitchFamily="18" charset="0"/>
              </a:rPr>
              <a:t>persons.</a:t>
            </a:r>
          </a:p>
          <a:p>
            <a:pPr marL="171450" indent="-171450">
              <a:lnSpc>
                <a:spcPct val="100000"/>
              </a:lnSpc>
              <a:spcBef>
                <a:spcPts val="0"/>
              </a:spcBef>
              <a:buFont typeface="Arial" panose="020B0604020202020204" pitchFamily="34" charset="0"/>
              <a:buChar char="•"/>
            </a:pPr>
            <a:endParaRPr lang="en-GB" sz="100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mj-lt"/>
                <a:ea typeface="Times New Roman" panose="02020603050405020304" pitchFamily="18" charset="0"/>
              </a:rPr>
              <a:t>Allow additional time for the student to process verbal</a:t>
            </a:r>
            <a:r>
              <a:rPr lang="en-GB" sz="1000" spc="-75">
                <a:effectLst/>
                <a:latin typeface="+mj-lt"/>
                <a:ea typeface="Times New Roman" panose="02020603050405020304" pitchFamily="18" charset="0"/>
              </a:rPr>
              <a:t> </a:t>
            </a:r>
            <a:r>
              <a:rPr lang="en-GB" sz="1000">
                <a:effectLst/>
                <a:latin typeface="+mj-lt"/>
                <a:ea typeface="Times New Roman" panose="02020603050405020304" pitchFamily="18" charset="0"/>
              </a:rPr>
              <a:t>instructions/questions.</a:t>
            </a:r>
          </a:p>
          <a:p>
            <a:pPr>
              <a:lnSpc>
                <a:spcPct val="100000"/>
              </a:lnSpc>
              <a:spcBef>
                <a:spcPts val="0"/>
              </a:spcBef>
            </a:pPr>
            <a:endParaRPr lang="en-GB" sz="100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latin typeface="+mj-lt"/>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822856F1-7489-C413-88DF-9598824F560A}"/>
              </a:ext>
            </a:extLst>
          </p:cNvPr>
          <p:cNvSpPr>
            <a:spLocks noGrp="1"/>
          </p:cNvSpPr>
          <p:nvPr>
            <p:ph type="sldNum" sz="quarter" idx="11"/>
          </p:nvPr>
        </p:nvSpPr>
        <p:spPr/>
        <p:txBody>
          <a:bodyPr/>
          <a:lstStyle/>
          <a:p>
            <a:fld id="{DA2C159E-F13C-4A85-9A41-E7669D3E0D70}" type="slidenum">
              <a:rPr lang="en-GB" smtClean="0"/>
              <a:pPr/>
              <a:t>16</a:t>
            </a:fld>
            <a:endParaRPr lang="en-GB"/>
          </a:p>
        </p:txBody>
      </p:sp>
    </p:spTree>
    <p:extLst>
      <p:ext uri="{BB962C8B-B14F-4D97-AF65-F5344CB8AC3E}">
        <p14:creationId xmlns:p14="http://schemas.microsoft.com/office/powerpoint/2010/main" val="354491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1CFC72-9E75-CF21-8A1B-F7C3068896F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
        <p:nvSpPr>
          <p:cNvPr id="6" name="Title 5">
            <a:extLst>
              <a:ext uri="{FF2B5EF4-FFF2-40B4-BE49-F238E27FC236}">
                <a16:creationId xmlns:a16="http://schemas.microsoft.com/office/drawing/2014/main" id="{B036BDEF-6B98-B87A-3732-8D51B3D7679F}"/>
              </a:ext>
            </a:extLst>
          </p:cNvPr>
          <p:cNvSpPr>
            <a:spLocks noGrp="1"/>
          </p:cNvSpPr>
          <p:nvPr>
            <p:ph type="title"/>
          </p:nvPr>
        </p:nvSpPr>
        <p:spPr>
          <a:xfrm>
            <a:off x="232950" y="159297"/>
            <a:ext cx="8437563" cy="305626"/>
          </a:xfrm>
        </p:spPr>
        <p:txBody>
          <a:bodyPr>
            <a:normAutofit/>
          </a:bodyPr>
          <a:lstStyle/>
          <a:p>
            <a:r>
              <a:rPr lang="en-GB" sz="1600" cap="none" spc="-30">
                <a:solidFill>
                  <a:srgbClr val="BE0D65"/>
                </a:solidFill>
                <a:effectLst/>
                <a:latin typeface="Arial"/>
                <a:ea typeface="Times New Roman" panose="02020603050405020304" pitchFamily="18" charset="0"/>
                <a:cs typeface="Arial"/>
              </a:rPr>
              <a:t>Autistic Spectrum Disorder </a:t>
            </a:r>
            <a:r>
              <a:rPr lang="en-GB" sz="1600" cap="none" spc="-30">
                <a:solidFill>
                  <a:srgbClr val="BE0D65"/>
                </a:solidFill>
                <a:latin typeface="Arial"/>
                <a:ea typeface="Times New Roman" panose="02020603050405020304" pitchFamily="18" charset="0"/>
                <a:cs typeface="Arial"/>
              </a:rPr>
              <a:t>Strategies </a:t>
            </a:r>
            <a:endParaRPr lang="en-GB" sz="1600" cap="none"/>
          </a:p>
        </p:txBody>
      </p:sp>
      <p:sp>
        <p:nvSpPr>
          <p:cNvPr id="4" name="Text Placeholder 3">
            <a:extLst>
              <a:ext uri="{FF2B5EF4-FFF2-40B4-BE49-F238E27FC236}">
                <a16:creationId xmlns:a16="http://schemas.microsoft.com/office/drawing/2014/main" id="{30E3A5E8-80F3-592E-0CBA-852292E19E8E}"/>
              </a:ext>
            </a:extLst>
          </p:cNvPr>
          <p:cNvSpPr>
            <a:spLocks noGrp="1"/>
          </p:cNvSpPr>
          <p:nvPr>
            <p:ph type="body" sz="quarter" idx="12"/>
          </p:nvPr>
        </p:nvSpPr>
        <p:spPr>
          <a:xfrm>
            <a:off x="234000" y="555527"/>
            <a:ext cx="3960000" cy="4032447"/>
          </a:xfrm>
        </p:spPr>
        <p:txBody>
          <a:bodyPr vert="horz" lIns="0" tIns="0" rIns="0" bIns="0" rtlCol="0" anchor="t">
            <a:noAutofit/>
          </a:bodyPr>
          <a:lstStyle/>
          <a:p>
            <a:pPr>
              <a:lnSpc>
                <a:spcPct val="100000"/>
              </a:lnSpc>
              <a:spcBef>
                <a:spcPts val="0"/>
              </a:spcBef>
            </a:pPr>
            <a:endParaRPr lang="en-GB" sz="1300" dirty="0">
              <a:solidFill>
                <a:srgbClr val="B4005E"/>
              </a:solidFill>
              <a:cs typeface="Arial"/>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Times New Roman" panose="02020603050405020304" pitchFamily="18" charset="0"/>
              </a:rPr>
              <a:t>Make social expectations explicit and use visual systems to communicate these, for example, posters, information sheets for planning. </a:t>
            </a:r>
          </a:p>
          <a:p>
            <a:pPr marL="171450" indent="-171450" eaLnBrk="0" hangingPunct="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Times New Roman" panose="02020603050405020304" pitchFamily="18" charset="0"/>
              </a:rPr>
              <a:t>Make any exceptions to rules clear – for example a change in seating arrangements for group work and how this impact on expectations of behaviour.</a:t>
            </a:r>
            <a:r>
              <a:rPr lang="en-GB" sz="1000" b="0" dirty="0">
                <a:solidFill>
                  <a:srgbClr val="000000"/>
                </a:solidFill>
                <a:latin typeface="+mj-lt"/>
                <a:ea typeface="Times New Roman" panose="02020603050405020304" pitchFamily="18" charset="0"/>
              </a:rPr>
              <a:t> </a:t>
            </a:r>
            <a:endParaRPr lang="en-GB" sz="1000" b="0" dirty="0">
              <a:solidFill>
                <a:srgbClr val="000000"/>
              </a:solidFill>
              <a:effectLst/>
              <a:latin typeface="+mj-lt"/>
              <a:ea typeface="Times New Roman" panose="02020603050405020304" pitchFamily="18" charset="0"/>
              <a:cs typeface="Arial"/>
            </a:endParaRP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Times New Roman" panose="02020603050405020304" pitchFamily="18" charset="0"/>
              </a:rPr>
              <a:t>Communicate social routines clearly using visual prompts as needed, for example, hands up to ask a question, routines for sharing equipment. </a:t>
            </a: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Times New Roman" panose="02020603050405020304" pitchFamily="18" charset="0"/>
              </a:rPr>
              <a:t>Support understanding by highlighting relevant and key points using visual systems such as whiteboards, sticky notes, colour coding and highlighting, mind maps. </a:t>
            </a: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Times New Roman" panose="02020603050405020304" pitchFamily="18" charset="0"/>
              </a:rPr>
              <a:t>Embed social coaching explicitly into lessons – for example, if you are not sure what to do, put your hand up and wait for me to say your name. </a:t>
            </a: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solidFill>
                  <a:srgbClr val="000000"/>
                </a:solidFill>
                <a:effectLst/>
                <a:latin typeface="+mj-lt"/>
                <a:ea typeface="Calibri" panose="020F0502020204030204" pitchFamily="34" charset="0"/>
                <a:cs typeface="Times New Roman" panose="02020603050405020304" pitchFamily="18" charset="0"/>
              </a:rPr>
              <a:t>Ensure the nature and demands of a task are clearly understood, for example, with homework give approximate timings for each section and what needs to be covered in each, necessary equipment/tools for the activity.</a:t>
            </a:r>
            <a:endParaRPr lang="en-GB" sz="1000" b="0" dirty="0">
              <a:solidFill>
                <a:srgbClr val="000000"/>
              </a:solidFill>
              <a:effectLst/>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solidFill>
                <a:srgbClr val="000000"/>
              </a:solidFill>
              <a:effectLst/>
              <a:latin typeface="+mj-lt"/>
              <a:ea typeface="Times New Roman" panose="02020603050405020304" pitchFamily="18" charset="0"/>
            </a:endParaRPr>
          </a:p>
          <a:p>
            <a:pPr eaLnBrk="0" hangingPunct="0">
              <a:lnSpc>
                <a:spcPct val="100000"/>
              </a:lnSpc>
              <a:spcBef>
                <a:spcPts val="0"/>
              </a:spcBef>
            </a:pPr>
            <a:endParaRPr lang="en-GB" sz="1000" b="0" dirty="0">
              <a:solidFill>
                <a:srgbClr val="000000"/>
              </a:solidFill>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400" dirty="0">
              <a:solidFill>
                <a:srgbClr val="B4005E"/>
              </a:solidFill>
            </a:endParaRPr>
          </a:p>
        </p:txBody>
      </p:sp>
      <p:sp>
        <p:nvSpPr>
          <p:cNvPr id="5" name="Content Placeholder 4">
            <a:extLst>
              <a:ext uri="{FF2B5EF4-FFF2-40B4-BE49-F238E27FC236}">
                <a16:creationId xmlns:a16="http://schemas.microsoft.com/office/drawing/2014/main" id="{3DF61BF7-5B39-FBF8-9DD7-1234C0BE36E1}"/>
              </a:ext>
            </a:extLst>
          </p:cNvPr>
          <p:cNvSpPr>
            <a:spLocks noGrp="1"/>
          </p:cNvSpPr>
          <p:nvPr>
            <p:ph sz="quarter" idx="13"/>
          </p:nvPr>
        </p:nvSpPr>
        <p:spPr>
          <a:xfrm>
            <a:off x="4523509" y="402665"/>
            <a:ext cx="4098513" cy="4185309"/>
          </a:xfrm>
        </p:spPr>
        <p:txBody>
          <a:bodyPr/>
          <a:lstStyle/>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Times New Roman" panose="02020603050405020304" pitchFamily="18" charset="0"/>
              </a:rPr>
              <a:t>Use checklists to support the completion of longer tasks and develop predictable routines for each type of learning activity.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Times New Roman" panose="02020603050405020304" pitchFamily="18" charset="0"/>
              </a:rPr>
              <a:t>Use routines to support independence and provide emotional ‘anchor points’ which are embedded into the lesson, for example predictable start and end routines.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Times New Roman" panose="02020603050405020304" pitchFamily="18" charset="0"/>
              </a:rPr>
              <a:t>Create a predictable and consistent environment within the workplace and use signals and preparation for changes and transitions.</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Times New Roman" panose="02020603050405020304" pitchFamily="18" charset="0"/>
              </a:rPr>
              <a:t>Think about the skill to be taught and break it down into small, logical and sequential elements - teach one element at a time and link each new step to the previous steps.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Arial" panose="020B0604020202020204" pitchFamily="34" charset="0"/>
              </a:rPr>
              <a:t>Consider using peer reinforcement to extend skill acquisition.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Arial" panose="020B0604020202020204" pitchFamily="34" charset="0"/>
              </a:rPr>
              <a:t>Make learning as concrete as possible and eliminate any superfluous detail or confusing elements.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Arial" panose="020B0604020202020204" pitchFamily="34" charset="0"/>
              </a:rPr>
              <a:t>Consider incorporating any interests that the student may have.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Arial" panose="020B0604020202020204" pitchFamily="34" charset="0"/>
              </a:rPr>
              <a:t>Find relevant ways of extending/generalising skills – make skills explicit and name them and explore how they may be used in different situations. </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mj-lt"/>
                <a:ea typeface="Arial" panose="020B0604020202020204" pitchFamily="34" charset="0"/>
              </a:rPr>
              <a:t>Make learning meaningful by making comparisons and connecting ideas and events. </a:t>
            </a: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a:lnSpc>
                <a:spcPct val="100000"/>
              </a:lnSpc>
              <a:spcBef>
                <a:spcPts val="0"/>
              </a:spcBef>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solidFill>
                <a:srgbClr val="000000"/>
              </a:solidFill>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BEAD7F94-6716-0A45-941E-A7D3AE5B1E4C}"/>
              </a:ext>
            </a:extLst>
          </p:cNvPr>
          <p:cNvSpPr>
            <a:spLocks noGrp="1"/>
          </p:cNvSpPr>
          <p:nvPr>
            <p:ph type="sldNum" sz="quarter" idx="11"/>
          </p:nvPr>
        </p:nvSpPr>
        <p:spPr/>
        <p:txBody>
          <a:bodyPr/>
          <a:lstStyle/>
          <a:p>
            <a:fld id="{DA2C159E-F13C-4A85-9A41-E7669D3E0D70}" type="slidenum">
              <a:rPr lang="en-GB" smtClean="0"/>
              <a:pPr/>
              <a:t>17</a:t>
            </a:fld>
            <a:endParaRPr lang="en-GB"/>
          </a:p>
        </p:txBody>
      </p:sp>
    </p:spTree>
    <p:extLst>
      <p:ext uri="{BB962C8B-B14F-4D97-AF65-F5344CB8AC3E}">
        <p14:creationId xmlns:p14="http://schemas.microsoft.com/office/powerpoint/2010/main" val="254555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94AC6A-FB49-1DE5-1783-A1193423E251}"/>
              </a:ext>
              <a:ext uri="{C183D7F6-B498-43B3-948B-1728B52AA6E4}">
                <adec:decorative xmlns:adec="http://schemas.microsoft.com/office/drawing/2017/decorative" val="1"/>
              </a:ext>
            </a:extLst>
          </p:cNvPr>
          <p:cNvSpPr>
            <a:spLocks noGrp="1"/>
          </p:cNvSpPr>
          <p:nvPr>
            <p:ph type="ftr" sz="quarter" idx="10"/>
          </p:nvPr>
        </p:nvSpPr>
        <p:spPr>
          <a:xfrm>
            <a:off x="232950" y="492626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D76BF460-A7BB-3251-1094-AB3BF5BB2A8E}"/>
              </a:ext>
            </a:extLst>
          </p:cNvPr>
          <p:cNvSpPr>
            <a:spLocks noGrp="1"/>
          </p:cNvSpPr>
          <p:nvPr>
            <p:ph type="title"/>
          </p:nvPr>
        </p:nvSpPr>
        <p:spPr>
          <a:xfrm>
            <a:off x="232950" y="249901"/>
            <a:ext cx="8437563" cy="273844"/>
          </a:xfrm>
        </p:spPr>
        <p:txBody>
          <a:bodyPr>
            <a:normAutofit/>
          </a:bodyPr>
          <a:lstStyle/>
          <a:p>
            <a:r>
              <a:rPr lang="en-GB" sz="1600" b="1" kern="100" cap="none" spc="-30">
                <a:solidFill>
                  <a:srgbClr val="BE0D65"/>
                </a:solidFill>
                <a:effectLst/>
                <a:latin typeface="Arial" panose="020B0604020202020204" pitchFamily="34" charset="0"/>
                <a:ea typeface="Calibri" panose="020F0502020204030204" pitchFamily="34" charset="0"/>
                <a:cs typeface="Arial" panose="020B0604020202020204" pitchFamily="34" charset="0"/>
              </a:rPr>
              <a:t>Autistic Spectrum Disorder</a:t>
            </a:r>
            <a:endParaRPr lang="en-GB" sz="1600"/>
          </a:p>
        </p:txBody>
      </p:sp>
      <p:sp>
        <p:nvSpPr>
          <p:cNvPr id="7" name="Text Placeholder 3">
            <a:extLst>
              <a:ext uri="{FF2B5EF4-FFF2-40B4-BE49-F238E27FC236}">
                <a16:creationId xmlns:a16="http://schemas.microsoft.com/office/drawing/2014/main" id="{6A05496A-3813-BA47-B929-583A37B6F21D}"/>
              </a:ext>
            </a:extLst>
          </p:cNvPr>
          <p:cNvSpPr txBox="1">
            <a:spLocks/>
          </p:cNvSpPr>
          <p:nvPr/>
        </p:nvSpPr>
        <p:spPr>
          <a:xfrm>
            <a:off x="234000" y="523745"/>
            <a:ext cx="8631840" cy="3853059"/>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FC3FF3AC-D333-3221-6BCB-F180525D7985}"/>
              </a:ext>
            </a:extLst>
          </p:cNvPr>
          <p:cNvSpPr>
            <a:spLocks noGrp="1"/>
          </p:cNvSpPr>
          <p:nvPr>
            <p:ph type="sldNum" sz="quarter" idx="11"/>
          </p:nvPr>
        </p:nvSpPr>
        <p:spPr/>
        <p:txBody>
          <a:bodyPr/>
          <a:lstStyle/>
          <a:p>
            <a:fld id="{DA2C159E-F13C-4A85-9A41-E7669D3E0D70}" type="slidenum">
              <a:rPr lang="en-GB" smtClean="0"/>
              <a:pPr/>
              <a:t>18</a:t>
            </a:fld>
            <a:endParaRPr lang="en-GB"/>
          </a:p>
        </p:txBody>
      </p:sp>
    </p:spTree>
    <p:extLst>
      <p:ext uri="{BB962C8B-B14F-4D97-AF65-F5344CB8AC3E}">
        <p14:creationId xmlns:p14="http://schemas.microsoft.com/office/powerpoint/2010/main" val="395616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8F007-E948-47D9-801A-568E67FC5D71}"/>
              </a:ext>
            </a:extLst>
          </p:cNvPr>
          <p:cNvSpPr txBox="1">
            <a:spLocks noGrp="1"/>
          </p:cNvSpPr>
          <p:nvPr>
            <p:ph type="title" idx="4294967295"/>
          </p:nvPr>
        </p:nvSpPr>
        <p:spPr>
          <a:xfrm>
            <a:off x="7523018" y="4362545"/>
            <a:ext cx="1434256"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Dyslexia</a:t>
            </a:r>
            <a:r>
              <a:rPr kumimoji="0" lang="en-GB" sz="2800" b="1" i="0" u="none" strike="noStrike" kern="1200" cap="none" spc="-30" normalizeH="0" baseline="0" noProof="0" dirty="0">
                <a:ln>
                  <a:noFill/>
                </a:ln>
                <a:solidFill>
                  <a:srgbClr val="BE0D65"/>
                </a:solidFill>
                <a:effectLst/>
                <a:uLnTx/>
                <a:uFillTx/>
                <a:latin typeface="Arial" panose="020B0604020202020204" pitchFamily="34" charset="0"/>
                <a:ea typeface="Times New Roman" panose="02020603050405020304" pitchFamily="18" charset="0"/>
                <a:cs typeface="+mj-cs"/>
              </a:rPr>
              <a:t>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256934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idx="4294967295"/>
          </p:nvPr>
        </p:nvSpPr>
        <p:spPr>
          <a:xfrm>
            <a:off x="543710" y="226668"/>
            <a:ext cx="883215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cap="none" dirty="0">
                <a:solidFill>
                  <a:schemeClr val="accent5"/>
                </a:solidFill>
                <a:latin typeface="+mn-lt"/>
                <a:ea typeface="+mn-ea"/>
                <a:cs typeface="Arial"/>
              </a:rPr>
              <a:t>CONTENTS</a:t>
            </a:r>
            <a:endParaRPr kumimoji="0" lang="en-GB" sz="1800" b="1" i="0" u="none" strike="noStrike" kern="1200" cap="none" spc="0" normalizeH="0" baseline="0" noProof="0" dirty="0">
              <a:ln>
                <a:noFill/>
              </a:ln>
              <a:solidFill>
                <a:schemeClr val="accent5"/>
              </a:solidFill>
              <a:effectLst/>
              <a:uLnTx/>
              <a:uFillTx/>
              <a:latin typeface="+mn-lt"/>
              <a:ea typeface="+mn-ea"/>
              <a:cs typeface="Arial"/>
            </a:endParaRPr>
          </a:p>
        </p:txBody>
      </p:sp>
      <p:sp>
        <p:nvSpPr>
          <p:cNvPr id="3" name="Content Placeholder 2">
            <a:extLst>
              <a:ext uri="{FF2B5EF4-FFF2-40B4-BE49-F238E27FC236}">
                <a16:creationId xmlns:a16="http://schemas.microsoft.com/office/drawing/2014/main" id="{A252E208-3EAE-3EF5-4FED-5A6E6C385815}"/>
              </a:ext>
            </a:extLst>
          </p:cNvPr>
          <p:cNvSpPr>
            <a:spLocks noGrp="1"/>
          </p:cNvSpPr>
          <p:nvPr>
            <p:ph idx="1"/>
          </p:nvPr>
        </p:nvSpPr>
        <p:spPr>
          <a:xfrm>
            <a:off x="537132" y="-200891"/>
            <a:ext cx="3065050" cy="4959927"/>
          </a:xfrm>
        </p:spPr>
        <p:txBody>
          <a:bodyPr vert="horz" lIns="0" tIns="0" rIns="0" bIns="0" rtlCol="0" anchor="t">
            <a:noAutofit/>
          </a:bodyPr>
          <a:lstStyle/>
          <a:p>
            <a:pPr marL="0" indent="0">
              <a:buNone/>
            </a:pPr>
            <a:endParaRPr lang="en-GB" sz="1600" b="1" i="1" u="sng" dirty="0">
              <a:solidFill>
                <a:srgbClr val="006C47"/>
              </a:solidFill>
              <a:ea typeface="+mn-lt"/>
              <a:cs typeface="+mn-lt"/>
            </a:endParaRPr>
          </a:p>
          <a:p>
            <a:pPr marL="0" indent="0">
              <a:buNone/>
            </a:pPr>
            <a:endParaRPr lang="en-GB" sz="1600" dirty="0">
              <a:cs typeface="Arial"/>
            </a:endParaRPr>
          </a:p>
          <a:p>
            <a:pPr marL="0" indent="0">
              <a:buNone/>
            </a:pPr>
            <a:endParaRPr lang="en-GB" sz="1600" b="1" dirty="0">
              <a:solidFill>
                <a:srgbClr val="000000"/>
              </a:solidFill>
              <a:ea typeface="+mn-lt"/>
              <a:cs typeface="+mn-lt"/>
            </a:endParaRPr>
          </a:p>
          <a:p>
            <a:pPr marL="0" indent="0">
              <a:buNone/>
            </a:pPr>
            <a:r>
              <a:rPr lang="en-GB" sz="1300" b="1" dirty="0">
                <a:solidFill>
                  <a:srgbClr val="B4005E"/>
                </a:solidFill>
                <a:ea typeface="+mn-lt"/>
                <a:cs typeface="+mn-lt"/>
              </a:rPr>
              <a:t>Introduction</a:t>
            </a:r>
          </a:p>
          <a:p>
            <a:pPr marL="0" indent="0">
              <a:buNone/>
            </a:pPr>
            <a:r>
              <a:rPr lang="en-GB" sz="1100" b="1" dirty="0">
                <a:solidFill>
                  <a:srgbClr val="000000"/>
                </a:solidFill>
                <a:ea typeface="+mn-lt"/>
                <a:cs typeface="+mn-lt"/>
              </a:rPr>
              <a:t>Using the guide</a:t>
            </a:r>
          </a:p>
          <a:p>
            <a:pPr marL="0" indent="0">
              <a:buNone/>
            </a:pPr>
            <a:endParaRPr lang="en-GB" sz="1600" b="1" dirty="0">
              <a:solidFill>
                <a:srgbClr val="000000"/>
              </a:solidFill>
              <a:ea typeface="+mn-lt"/>
              <a:cs typeface="+mn-lt"/>
            </a:endParaRPr>
          </a:p>
          <a:p>
            <a:pPr marL="0" indent="0">
              <a:buNone/>
            </a:pPr>
            <a:r>
              <a:rPr lang="en-GB" sz="1300" b="1" dirty="0">
                <a:solidFill>
                  <a:srgbClr val="B4005E"/>
                </a:solidFill>
                <a:ea typeface="+mn-lt"/>
                <a:cs typeface="+mn-lt"/>
              </a:rPr>
              <a:t>Inclusive Approaches</a:t>
            </a:r>
          </a:p>
          <a:p>
            <a:pPr marL="0" indent="0">
              <a:buNone/>
            </a:pPr>
            <a:r>
              <a:rPr lang="en-GB" sz="1100" b="1" dirty="0">
                <a:ea typeface="+mn-lt"/>
                <a:cs typeface="+mn-lt"/>
              </a:rPr>
              <a:t>The inclusive environment</a:t>
            </a:r>
          </a:p>
          <a:p>
            <a:pPr marL="0" indent="0">
              <a:buNone/>
            </a:pPr>
            <a:r>
              <a:rPr lang="en-GB" sz="1100" b="1" dirty="0">
                <a:ea typeface="+mn-lt"/>
                <a:cs typeface="+mn-lt"/>
              </a:rPr>
              <a:t>Physical resources and IT</a:t>
            </a:r>
          </a:p>
          <a:p>
            <a:pPr marL="0" indent="0">
              <a:buNone/>
            </a:pPr>
            <a:r>
              <a:rPr lang="en-GB" sz="1100" b="1" dirty="0">
                <a:ea typeface="+mn-lt"/>
                <a:cs typeface="+mn-lt"/>
              </a:rPr>
              <a:t>Planning and preparation</a:t>
            </a:r>
          </a:p>
          <a:p>
            <a:pPr marL="0" indent="0">
              <a:buNone/>
            </a:pPr>
            <a:r>
              <a:rPr lang="en-GB" sz="1100" b="1" dirty="0">
                <a:ea typeface="+mn-lt"/>
                <a:cs typeface="+mn-lt"/>
              </a:rPr>
              <a:t>Inclusive practice</a:t>
            </a:r>
          </a:p>
          <a:p>
            <a:pPr marL="0" indent="0">
              <a:buNone/>
            </a:pPr>
            <a:r>
              <a:rPr lang="en-GB" sz="1100" b="1" dirty="0">
                <a:ea typeface="+mn-lt"/>
                <a:cs typeface="+mn-lt"/>
              </a:rPr>
              <a:t>Support in the workplace</a:t>
            </a:r>
          </a:p>
          <a:p>
            <a:pPr marL="0" indent="0">
              <a:buNone/>
            </a:pPr>
            <a:r>
              <a:rPr lang="en-GB" sz="1100" b="1" dirty="0">
                <a:ea typeface="+mn-lt"/>
                <a:cs typeface="+mn-lt"/>
              </a:rPr>
              <a:t>Invisible disability</a:t>
            </a:r>
          </a:p>
          <a:p>
            <a:pPr marL="0" indent="0">
              <a:buNone/>
            </a:pPr>
            <a:r>
              <a:rPr lang="en-GB" sz="1100" b="1" dirty="0">
                <a:ea typeface="+mn-lt"/>
                <a:cs typeface="+mn-lt"/>
              </a:rPr>
              <a:t>Assess Plan Do Review</a:t>
            </a:r>
          </a:p>
          <a:p>
            <a:pPr marL="0" indent="0">
              <a:buNone/>
            </a:pPr>
            <a:endParaRPr lang="en-GB" sz="1100" b="1" dirty="0">
              <a:ea typeface="+mn-lt"/>
              <a:cs typeface="+mn-lt"/>
            </a:endParaRPr>
          </a:p>
          <a:p>
            <a:pPr marL="0" indent="0">
              <a:buNone/>
            </a:pPr>
            <a:endParaRPr lang="en-GB" sz="1100" b="1" dirty="0">
              <a:ea typeface="+mn-lt"/>
              <a:cs typeface="+mn-lt"/>
            </a:endParaRPr>
          </a:p>
          <a:p>
            <a:pPr marL="0" indent="0">
              <a:buNone/>
            </a:pPr>
            <a:endParaRPr lang="en-GB" sz="1100" b="1" dirty="0">
              <a:ea typeface="+mn-lt"/>
              <a:cs typeface="+mn-lt"/>
            </a:endParaRPr>
          </a:p>
          <a:p>
            <a:pPr marL="0" indent="0">
              <a:buNone/>
            </a:pPr>
            <a:endParaRPr lang="en-GB" sz="1600" b="1" dirty="0">
              <a:solidFill>
                <a:srgbClr val="000000"/>
              </a:solidFill>
              <a:ea typeface="+mn-lt"/>
              <a:cs typeface="+mn-lt"/>
            </a:endParaRPr>
          </a:p>
          <a:p>
            <a:pPr marL="0" indent="0">
              <a:buNone/>
            </a:pPr>
            <a:endParaRPr lang="en-GB" sz="1600" b="1" dirty="0">
              <a:solidFill>
                <a:srgbClr val="000000"/>
              </a:solidFill>
              <a:ea typeface="+mn-lt"/>
              <a:cs typeface="+mn-lt"/>
            </a:endParaRPr>
          </a:p>
          <a:p>
            <a:pPr marL="0" indent="0">
              <a:buNone/>
            </a:pPr>
            <a:endParaRPr lang="en-GB" sz="1600" b="1" dirty="0">
              <a:solidFill>
                <a:srgbClr val="000000"/>
              </a:solidFill>
              <a:highlight>
                <a:srgbClr val="FFFF00"/>
              </a:highlight>
              <a:ea typeface="+mn-lt"/>
              <a:cs typeface="+mn-lt"/>
            </a:endParaRPr>
          </a:p>
          <a:p>
            <a:pPr marL="0" indent="0">
              <a:buNone/>
            </a:pPr>
            <a:endParaRPr lang="en-GB" sz="1600" b="1" dirty="0">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p:txBody>
      </p:sp>
      <p:sp>
        <p:nvSpPr>
          <p:cNvPr id="8" name="TextBox 7">
            <a:extLst>
              <a:ext uri="{FF2B5EF4-FFF2-40B4-BE49-F238E27FC236}">
                <a16:creationId xmlns:a16="http://schemas.microsoft.com/office/drawing/2014/main" id="{CF512BBC-CDBA-1436-6D39-A60CE09A7BD0}"/>
              </a:ext>
            </a:extLst>
          </p:cNvPr>
          <p:cNvSpPr txBox="1"/>
          <p:nvPr/>
        </p:nvSpPr>
        <p:spPr>
          <a:xfrm>
            <a:off x="463963" y="3306677"/>
            <a:ext cx="4685464" cy="1277273"/>
          </a:xfrm>
          <a:prstGeom prst="rect">
            <a:avLst/>
          </a:prstGeom>
          <a:noFill/>
        </p:spPr>
        <p:txBody>
          <a:bodyPr wrap="square">
            <a:spAutoFit/>
          </a:bodyPr>
          <a:lstStyle/>
          <a:p>
            <a:pPr marL="0" indent="0">
              <a:buFont typeface="Arial" panose="020B0604020202020204" pitchFamily="34" charset="0"/>
              <a:buNone/>
            </a:pPr>
            <a:r>
              <a:rPr lang="en-GB" sz="1100" b="1">
                <a:solidFill>
                  <a:srgbClr val="B4005E"/>
                </a:solidFill>
                <a:ea typeface="+mn-lt"/>
                <a:cs typeface="+mn-lt"/>
              </a:rPr>
              <a:t>Each disability/difficulty will cover:</a:t>
            </a:r>
          </a:p>
          <a:p>
            <a:pPr marL="0" indent="0">
              <a:buFont typeface="Arial" panose="020B0604020202020204" pitchFamily="34" charset="0"/>
              <a:buNone/>
            </a:pPr>
            <a:endParaRPr lang="en-GB" sz="1100" b="1">
              <a:solidFill>
                <a:srgbClr val="B4005E"/>
              </a:solidFill>
              <a:ea typeface="+mn-lt"/>
              <a:cs typeface="+mn-lt"/>
            </a:endParaRPr>
          </a:p>
          <a:p>
            <a:r>
              <a:rPr lang="en-GB" sz="1100" b="1">
                <a:ea typeface="+mn-lt"/>
                <a:cs typeface="+mn-lt"/>
              </a:rPr>
              <a:t>My disability</a:t>
            </a:r>
          </a:p>
          <a:p>
            <a:r>
              <a:rPr lang="en-GB" sz="1100" b="1">
                <a:ea typeface="+mn-lt"/>
                <a:cs typeface="+mn-lt"/>
              </a:rPr>
              <a:t>How it might affect me</a:t>
            </a:r>
          </a:p>
          <a:p>
            <a:r>
              <a:rPr lang="en-GB" sz="1100" b="1">
                <a:ea typeface="+mn-lt"/>
                <a:cs typeface="+mn-lt"/>
              </a:rPr>
              <a:t>How you can help</a:t>
            </a:r>
          </a:p>
          <a:p>
            <a:r>
              <a:rPr lang="en-GB" sz="1100" b="1">
                <a:ea typeface="+mn-lt"/>
                <a:cs typeface="+mn-lt"/>
              </a:rPr>
              <a:t>Strategies</a:t>
            </a:r>
          </a:p>
          <a:p>
            <a:r>
              <a:rPr lang="en-GB" sz="1100" b="1">
                <a:ea typeface="+mn-lt"/>
                <a:cs typeface="+mn-lt"/>
              </a:rPr>
              <a:t>Note your own strategies</a:t>
            </a:r>
          </a:p>
        </p:txBody>
      </p:sp>
      <p:sp>
        <p:nvSpPr>
          <p:cNvPr id="6" name="Content Placeholder 2">
            <a:extLst>
              <a:ext uri="{FF2B5EF4-FFF2-40B4-BE49-F238E27FC236}">
                <a16:creationId xmlns:a16="http://schemas.microsoft.com/office/drawing/2014/main" id="{CCDD0EAA-591B-1ED9-842C-5AE07A4B3502}"/>
              </a:ext>
            </a:extLst>
          </p:cNvPr>
          <p:cNvSpPr txBox="1">
            <a:spLocks/>
          </p:cNvSpPr>
          <p:nvPr/>
        </p:nvSpPr>
        <p:spPr>
          <a:xfrm>
            <a:off x="5435983" y="365168"/>
            <a:ext cx="3065050" cy="3915029"/>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1600" b="1" i="1" u="sng">
              <a:solidFill>
                <a:srgbClr val="006C47"/>
              </a:solidFill>
              <a:ea typeface="+mn-lt"/>
              <a:cs typeface="+mn-lt"/>
            </a:endParaRPr>
          </a:p>
          <a:p>
            <a:pPr marL="0" indent="0">
              <a:buNone/>
            </a:pPr>
            <a:r>
              <a:rPr lang="en-GB" sz="1100" b="1">
                <a:solidFill>
                  <a:srgbClr val="B4005E"/>
                </a:solidFill>
                <a:ea typeface="+mn-lt"/>
                <a:cs typeface="+mn-lt"/>
              </a:rPr>
              <a:t>Disability, difficulty, inclusion </a:t>
            </a:r>
          </a:p>
          <a:p>
            <a:pPr marL="0" indent="0">
              <a:buNone/>
            </a:pPr>
            <a:r>
              <a:rPr lang="en-GB" sz="1100" b="1">
                <a:solidFill>
                  <a:srgbClr val="B4005E"/>
                </a:solidFill>
                <a:ea typeface="+mn-lt"/>
                <a:cs typeface="+mn-lt"/>
              </a:rPr>
              <a:t>needs information</a:t>
            </a:r>
          </a:p>
          <a:p>
            <a:pPr marL="0" indent="0">
              <a:buNone/>
            </a:pPr>
            <a:endParaRPr lang="en-GB" sz="1100" b="1">
              <a:solidFill>
                <a:srgbClr val="B4005E"/>
              </a:solidFill>
              <a:ea typeface="+mn-lt"/>
              <a:cs typeface="+mn-lt"/>
            </a:endParaRPr>
          </a:p>
          <a:p>
            <a:pPr marL="0" indent="0">
              <a:buNone/>
            </a:pPr>
            <a:r>
              <a:rPr lang="en-GB" sz="1100" b="1">
                <a:ea typeface="+mn-lt"/>
                <a:cs typeface="+mn-lt"/>
              </a:rPr>
              <a:t>Attention Deficit Hyperactivity Disorder</a:t>
            </a:r>
          </a:p>
          <a:p>
            <a:pPr marL="0" indent="0">
              <a:buNone/>
            </a:pPr>
            <a:r>
              <a:rPr lang="en-GB" sz="1100" b="1">
                <a:ea typeface="+mn-lt"/>
                <a:cs typeface="+mn-lt"/>
              </a:rPr>
              <a:t>Autistic Spectrum Disorder</a:t>
            </a:r>
          </a:p>
          <a:p>
            <a:pPr marL="0" indent="0">
              <a:buNone/>
            </a:pPr>
            <a:r>
              <a:rPr lang="en-GB" sz="1100" b="1">
                <a:ea typeface="+mn-lt"/>
                <a:cs typeface="+mn-lt"/>
              </a:rPr>
              <a:t>Dyslexia</a:t>
            </a:r>
          </a:p>
          <a:p>
            <a:pPr marL="0" indent="0">
              <a:buNone/>
            </a:pPr>
            <a:r>
              <a:rPr lang="en-GB" sz="1100" b="1">
                <a:ea typeface="+mn-lt"/>
                <a:cs typeface="+mn-lt"/>
              </a:rPr>
              <a:t>Dyspraxia</a:t>
            </a:r>
          </a:p>
          <a:p>
            <a:pPr marL="0" indent="0">
              <a:buNone/>
            </a:pPr>
            <a:r>
              <a:rPr lang="en-GB" sz="1100" b="1">
                <a:ea typeface="+mn-lt"/>
                <a:cs typeface="+mn-lt"/>
              </a:rPr>
              <a:t>Dyscalculia</a:t>
            </a:r>
            <a:endParaRPr lang="en-GB" sz="1100">
              <a:cs typeface="Arial"/>
            </a:endParaRPr>
          </a:p>
          <a:p>
            <a:pPr marL="0" indent="0">
              <a:spcBef>
                <a:spcPts val="0"/>
              </a:spcBef>
              <a:buNone/>
            </a:pPr>
            <a:r>
              <a:rPr lang="en-GB" sz="1100" b="1">
                <a:ea typeface="+mn-lt"/>
                <a:cs typeface="+mn-lt"/>
              </a:rPr>
              <a:t>Mears </a:t>
            </a:r>
            <a:r>
              <a:rPr lang="en-GB" sz="1100" b="1" err="1">
                <a:ea typeface="+mn-lt"/>
                <a:cs typeface="+mn-lt"/>
              </a:rPr>
              <a:t>Urlen</a:t>
            </a:r>
            <a:r>
              <a:rPr lang="en-GB" sz="1100" b="1">
                <a:ea typeface="+mn-lt"/>
                <a:cs typeface="+mn-lt"/>
              </a:rPr>
              <a:t> Syndrome</a:t>
            </a:r>
            <a:endParaRPr lang="en-GB" sz="1100" b="1">
              <a:solidFill>
                <a:srgbClr val="000000"/>
              </a:solidFill>
              <a:ea typeface="+mn-lt"/>
              <a:cs typeface="+mn-lt"/>
            </a:endParaRPr>
          </a:p>
          <a:p>
            <a:pPr marL="0" indent="0">
              <a:buFont typeface="Arial" panose="020B0604020202020204" pitchFamily="34" charset="0"/>
              <a:buNone/>
            </a:pPr>
            <a:r>
              <a:rPr lang="en-GB" sz="1100" b="1">
                <a:ea typeface="+mn-lt"/>
                <a:cs typeface="+mn-lt"/>
              </a:rPr>
              <a:t>Physical Disability </a:t>
            </a:r>
          </a:p>
          <a:p>
            <a:pPr marL="0" indent="0">
              <a:buFont typeface="Arial" panose="020B0604020202020204" pitchFamily="34" charset="0"/>
              <a:buNone/>
            </a:pPr>
            <a:r>
              <a:rPr lang="en-GB" sz="1100" b="1">
                <a:solidFill>
                  <a:srgbClr val="000000"/>
                </a:solidFill>
                <a:ea typeface="+mn-lt"/>
                <a:cs typeface="+mn-lt"/>
              </a:rPr>
              <a:t>Epilepsy</a:t>
            </a:r>
          </a:p>
          <a:p>
            <a:pPr marL="0" indent="0">
              <a:buFont typeface="Arial" panose="020B0604020202020204" pitchFamily="34" charset="0"/>
              <a:buNone/>
            </a:pPr>
            <a:r>
              <a:rPr lang="en-GB" sz="1100" b="1">
                <a:solidFill>
                  <a:srgbClr val="000000"/>
                </a:solidFill>
                <a:ea typeface="+mn-lt"/>
                <a:cs typeface="+mn-lt"/>
              </a:rPr>
              <a:t>Diabetes</a:t>
            </a:r>
          </a:p>
          <a:p>
            <a:pPr marL="0" indent="0">
              <a:buFont typeface="Arial" panose="020B0604020202020204" pitchFamily="34" charset="0"/>
              <a:buNone/>
            </a:pPr>
            <a:r>
              <a:rPr lang="en-GB" sz="1100" b="1">
                <a:solidFill>
                  <a:srgbClr val="000000"/>
                </a:solidFill>
                <a:ea typeface="+mn-lt"/>
                <a:cs typeface="+mn-lt"/>
              </a:rPr>
              <a:t>Chronic Fatigue Syndrome</a:t>
            </a:r>
          </a:p>
          <a:p>
            <a:pPr marL="0" indent="0">
              <a:buFont typeface="Arial" panose="020B0604020202020204" pitchFamily="34" charset="0"/>
              <a:buNone/>
            </a:pPr>
            <a:r>
              <a:rPr lang="en-GB" sz="1100" b="1">
                <a:solidFill>
                  <a:srgbClr val="000000"/>
                </a:solidFill>
                <a:ea typeface="+mn-lt"/>
                <a:cs typeface="+mn-lt"/>
              </a:rPr>
              <a:t>Anxiety and Mental Health</a:t>
            </a:r>
          </a:p>
          <a:p>
            <a:pPr marL="0" indent="0">
              <a:buFont typeface="Arial" panose="020B0604020202020204" pitchFamily="34" charset="0"/>
              <a:buNone/>
            </a:pPr>
            <a:r>
              <a:rPr lang="en-GB" sz="1100" b="1">
                <a:solidFill>
                  <a:srgbClr val="000000"/>
                </a:solidFill>
                <a:ea typeface="+mn-lt"/>
                <a:cs typeface="+mn-lt"/>
              </a:rPr>
              <a:t>Moderate Learning Disability Sensory</a:t>
            </a:r>
          </a:p>
          <a:p>
            <a:pPr marL="0" indent="0">
              <a:buFont typeface="Arial" panose="020B0604020202020204" pitchFamily="34" charset="0"/>
              <a:buNone/>
            </a:pPr>
            <a:r>
              <a:rPr lang="en-GB" sz="1100" b="1">
                <a:solidFill>
                  <a:srgbClr val="000000"/>
                </a:solidFill>
                <a:ea typeface="+mn-lt"/>
                <a:cs typeface="+mn-lt"/>
              </a:rPr>
              <a:t>Impairment – Hearing Loss Sensory</a:t>
            </a:r>
          </a:p>
          <a:p>
            <a:pPr marL="0" indent="0">
              <a:buFont typeface="Arial" panose="020B0604020202020204" pitchFamily="34" charset="0"/>
              <a:buNone/>
            </a:pPr>
            <a:r>
              <a:rPr lang="en-GB" sz="1100" b="1">
                <a:solidFill>
                  <a:srgbClr val="000000"/>
                </a:solidFill>
                <a:ea typeface="+mn-lt"/>
                <a:cs typeface="+mn-lt"/>
              </a:rPr>
              <a:t>Impairment – Sight loss</a:t>
            </a:r>
          </a:p>
          <a:p>
            <a:pPr marL="0" indent="0">
              <a:buFont typeface="Arial" panose="020B0604020202020204" pitchFamily="34" charset="0"/>
              <a:buNone/>
            </a:pPr>
            <a:r>
              <a:rPr lang="en-GB" sz="1100" b="1">
                <a:solidFill>
                  <a:srgbClr val="000000"/>
                </a:solidFill>
                <a:ea typeface="+mn-lt"/>
                <a:cs typeface="+mn-lt"/>
              </a:rPr>
              <a:t>Speech and Language</a:t>
            </a:r>
          </a:p>
          <a:p>
            <a:pPr marL="0" indent="0">
              <a:buFont typeface="Arial" panose="020B0604020202020204" pitchFamily="34" charset="0"/>
              <a:buNone/>
            </a:pPr>
            <a:endParaRPr lang="en-GB" sz="1100" b="1">
              <a:solidFill>
                <a:srgbClr val="000000"/>
              </a:solidFill>
              <a:ea typeface="+mn-lt"/>
              <a:cs typeface="+mn-lt"/>
            </a:endParaRPr>
          </a:p>
          <a:p>
            <a:pPr marL="0" indent="0">
              <a:buFont typeface="Arial" panose="020B0604020202020204" pitchFamily="34" charset="0"/>
              <a:buNone/>
            </a:pPr>
            <a:endParaRPr lang="en-GB" sz="1100" b="1">
              <a:ea typeface="+mn-lt"/>
              <a:cs typeface="+mn-lt"/>
            </a:endParaRPr>
          </a:p>
          <a:p>
            <a:pPr marL="0" indent="0">
              <a:buFont typeface="Arial" panose="020B0604020202020204" pitchFamily="34" charset="0"/>
              <a:buNone/>
            </a:pPr>
            <a:endParaRPr lang="en-GB" sz="1100" b="1">
              <a:ea typeface="+mn-lt"/>
              <a:cs typeface="+mn-lt"/>
            </a:endParaRPr>
          </a:p>
          <a:p>
            <a:pPr marL="0" indent="0">
              <a:buFont typeface="Arial" panose="020B0604020202020204" pitchFamily="34" charset="0"/>
              <a:buNone/>
            </a:pPr>
            <a:endParaRPr lang="en-GB" sz="1100" b="1">
              <a:ea typeface="+mn-lt"/>
              <a:cs typeface="+mn-lt"/>
            </a:endParaRPr>
          </a:p>
          <a:p>
            <a:pPr marL="0" indent="0">
              <a:buFont typeface="Arial" panose="020B0604020202020204" pitchFamily="34" charset="0"/>
              <a:buNone/>
            </a:pPr>
            <a:endParaRPr lang="en-GB" sz="1600" b="1">
              <a:solidFill>
                <a:srgbClr val="000000"/>
              </a:solidFill>
              <a:ea typeface="+mn-lt"/>
              <a:cs typeface="+mn-lt"/>
            </a:endParaRPr>
          </a:p>
          <a:p>
            <a:pPr marL="0" indent="0">
              <a:buFont typeface="Arial" panose="020B0604020202020204" pitchFamily="34" charset="0"/>
              <a:buNone/>
            </a:pPr>
            <a:endParaRPr lang="en-GB" sz="1600" b="1">
              <a:solidFill>
                <a:srgbClr val="000000"/>
              </a:solidFill>
              <a:ea typeface="+mn-lt"/>
              <a:cs typeface="+mn-lt"/>
            </a:endParaRPr>
          </a:p>
          <a:p>
            <a:pPr marL="0" indent="0">
              <a:buFont typeface="Arial" panose="020B0604020202020204" pitchFamily="34" charset="0"/>
              <a:buNone/>
            </a:pPr>
            <a:endParaRPr lang="en-GB" sz="1600" b="1">
              <a:solidFill>
                <a:srgbClr val="000000"/>
              </a:solidFill>
              <a:highlight>
                <a:srgbClr val="FFFF00"/>
              </a:highlight>
              <a:ea typeface="+mn-lt"/>
              <a:cs typeface="+mn-lt"/>
            </a:endParaRPr>
          </a:p>
          <a:p>
            <a:pPr marL="0" indent="0">
              <a:buFont typeface="Arial" panose="020B0604020202020204" pitchFamily="34" charset="0"/>
              <a:buNone/>
            </a:pPr>
            <a:endParaRPr lang="en-GB" sz="1600" b="1">
              <a:ea typeface="+mn-lt"/>
              <a:cs typeface="+mn-lt"/>
            </a:endParaRPr>
          </a:p>
          <a:p>
            <a:pPr marL="0" indent="0">
              <a:buFont typeface="Arial" panose="020B0604020202020204" pitchFamily="34" charset="0"/>
              <a:buNone/>
            </a:pPr>
            <a:endParaRPr lang="en-GB" sz="1200" b="1">
              <a:solidFill>
                <a:srgbClr val="000000"/>
              </a:solidFill>
              <a:ea typeface="+mn-lt"/>
              <a:cs typeface="+mn-lt"/>
            </a:endParaRPr>
          </a:p>
          <a:p>
            <a:pPr marL="0" indent="0">
              <a:buFont typeface="Arial" panose="020B0604020202020204" pitchFamily="34" charset="0"/>
              <a:buNone/>
            </a:pPr>
            <a:endParaRPr lang="en-GB" sz="1200" b="1">
              <a:solidFill>
                <a:srgbClr val="000000"/>
              </a:solidFill>
              <a:ea typeface="+mn-lt"/>
              <a:cs typeface="+mn-lt"/>
            </a:endParaRPr>
          </a:p>
          <a:p>
            <a:pPr marL="0" indent="0">
              <a:buFont typeface="Arial" panose="020B0604020202020204" pitchFamily="34" charset="0"/>
              <a:buNone/>
            </a:pPr>
            <a:endParaRPr lang="en-GB" sz="1200" b="1">
              <a:solidFill>
                <a:srgbClr val="000000"/>
              </a:solidFill>
              <a:ea typeface="+mn-lt"/>
              <a:cs typeface="+mn-lt"/>
            </a:endParaRPr>
          </a:p>
        </p:txBody>
      </p:sp>
    </p:spTree>
    <p:extLst>
      <p:ext uri="{BB962C8B-B14F-4D97-AF65-F5344CB8AC3E}">
        <p14:creationId xmlns:p14="http://schemas.microsoft.com/office/powerpoint/2010/main" val="545623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p:nvPr>
        </p:nvSpPr>
        <p:spPr>
          <a:xfrm>
            <a:off x="232950" y="249900"/>
            <a:ext cx="8437563" cy="2390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82550" eaLnBrk="0" hangingPunct="0">
              <a:spcBef>
                <a:spcPts val="320"/>
              </a:spcBef>
            </a:pPr>
            <a:r>
              <a:rPr lang="en-GB" sz="1600" b="1" kern="0" cap="none">
                <a:solidFill>
                  <a:srgbClr val="BE0D65"/>
                </a:solidFill>
                <a:effectLst/>
                <a:latin typeface="Arial" panose="020B0604020202020204" pitchFamily="34" charset="0"/>
              </a:rPr>
              <a:t>Dyslexia</a:t>
            </a:r>
            <a:endParaRPr lang="en-GB" sz="1600" b="1" kern="0" cap="none">
              <a:effectLst/>
              <a:latin typeface="Arial" panose="020B0604020202020204" pitchFamily="34" charset="0"/>
            </a:endParaRPr>
          </a:p>
        </p:txBody>
      </p:sp>
      <p:sp>
        <p:nvSpPr>
          <p:cNvPr id="2" name="Text Placeholder 1">
            <a:extLst>
              <a:ext uri="{FF2B5EF4-FFF2-40B4-BE49-F238E27FC236}">
                <a16:creationId xmlns:a16="http://schemas.microsoft.com/office/drawing/2014/main" id="{E16D1C95-BE9D-9EAE-8764-9D3DA279330D}"/>
              </a:ext>
            </a:extLst>
          </p:cNvPr>
          <p:cNvSpPr>
            <a:spLocks noGrp="1"/>
          </p:cNvSpPr>
          <p:nvPr>
            <p:ph type="body" sz="quarter" idx="12"/>
          </p:nvPr>
        </p:nvSpPr>
        <p:spPr>
          <a:xfrm>
            <a:off x="304800" y="496771"/>
            <a:ext cx="3868418" cy="4710547"/>
          </a:xfrm>
        </p:spPr>
        <p:txBody>
          <a:bodyPr/>
          <a:lstStyle/>
          <a:p>
            <a:pPr>
              <a:lnSpc>
                <a:spcPct val="100000"/>
              </a:lnSpc>
              <a:spcBef>
                <a:spcPts val="0"/>
              </a:spcBef>
            </a:pPr>
            <a:r>
              <a:rPr lang="en-GB" sz="1400"/>
              <a:t>My disability</a:t>
            </a:r>
          </a:p>
          <a:p>
            <a:pPr>
              <a:lnSpc>
                <a:spcPct val="100000"/>
              </a:lnSpc>
              <a:spcBef>
                <a:spcPts val="0"/>
              </a:spcBef>
            </a:pPr>
            <a:endParaRPr lang="en-GB" sz="1400"/>
          </a:p>
          <a:p>
            <a:pPr>
              <a:lnSpc>
                <a:spcPct val="100000"/>
              </a:lnSpc>
              <a:spcBef>
                <a:spcPts val="0"/>
              </a:spcBef>
            </a:pPr>
            <a:r>
              <a:rPr lang="en-GB" sz="1000">
                <a:effectLst/>
                <a:latin typeface="Arial" panose="020B0604020202020204" pitchFamily="34" charset="0"/>
              </a:rPr>
              <a:t>Dyslexia is a learning difficulty that mostly affects the skills involved in accurate and confident word reading and spelling. Dyslexia can also occur alongside other learning difficulties. It’s estimated that up to 1 in every 10 to 20 people in the UK has some degree of </a:t>
            </a:r>
            <a:r>
              <a:rPr lang="en-GB" sz="1000">
                <a:latin typeface="Arial" panose="020B0604020202020204" pitchFamily="34" charset="0"/>
              </a:rPr>
              <a:t>d</a:t>
            </a:r>
            <a:r>
              <a:rPr lang="en-GB" sz="1000">
                <a:effectLst/>
                <a:latin typeface="Arial" panose="020B0604020202020204" pitchFamily="34" charset="0"/>
              </a:rPr>
              <a:t>yslexia</a:t>
            </a:r>
            <a:r>
              <a:rPr lang="en-GB" sz="1000" b="0">
                <a:effectLst/>
                <a:latin typeface="Arial" panose="020B0604020202020204" pitchFamily="34" charset="0"/>
              </a:rPr>
              <a:t>.</a:t>
            </a:r>
          </a:p>
          <a:p>
            <a:pPr>
              <a:lnSpc>
                <a:spcPct val="100000"/>
              </a:lnSpc>
              <a:spcBef>
                <a:spcPts val="0"/>
              </a:spcBef>
            </a:pPr>
            <a:endParaRPr lang="en-GB" sz="1000" b="0">
              <a:latin typeface="Arial" panose="020B0604020202020204" pitchFamily="34"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People with dyslexia are usually of average or above average intelligence, but tend to have specific learning difficulties with reading, spelling and writing. Math and musical notation may also be affected.</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A person with dyslexia may have a range of underlying difficulties, not immediately associated with reading and writing, including perceptual problems.</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r>
              <a:rPr lang="en-GB" sz="1600" b="1" kern="0">
                <a:solidFill>
                  <a:srgbClr val="BE0D65"/>
                </a:solidFill>
                <a:effectLst/>
                <a:latin typeface="Arial" panose="020B0604020202020204" pitchFamily="34" charset="0"/>
              </a:rPr>
              <a:t>Dyslexia</a:t>
            </a:r>
          </a:p>
          <a:p>
            <a:pPr>
              <a:lnSpc>
                <a:spcPct val="100000"/>
              </a:lnSpc>
              <a:spcBef>
                <a:spcPts val="0"/>
              </a:spcBef>
            </a:pPr>
            <a:r>
              <a:rPr lang="en-GB" sz="1400" kern="0">
                <a:latin typeface="Arial" panose="020B0604020202020204" pitchFamily="34" charset="0"/>
              </a:rPr>
              <a:t>How it might affect me</a:t>
            </a:r>
          </a:p>
          <a:p>
            <a:pPr>
              <a:lnSpc>
                <a:spcPct val="100000"/>
              </a:lnSpc>
              <a:spcBef>
                <a:spcPts val="0"/>
              </a:spcBef>
            </a:pPr>
            <a:r>
              <a:rPr lang="en-GB" sz="1000" b="1">
                <a:effectLst/>
                <a:latin typeface="Arial" panose="020B0604020202020204" pitchFamily="34" charset="0"/>
              </a:rPr>
              <a:t>Features of dyslexia can be:</a:t>
            </a:r>
          </a:p>
          <a:p>
            <a:pPr>
              <a:lnSpc>
                <a:spcPct val="100000"/>
              </a:lnSpc>
              <a:spcBef>
                <a:spcPts val="0"/>
              </a:spcBef>
            </a:pPr>
            <a:endParaRPr lang="en-GB" sz="1000" b="1">
              <a:effectLst/>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a:effectLst/>
                <a:latin typeface="+mj-lt"/>
                <a:ea typeface="Times New Roman" panose="02020603050405020304" pitchFamily="18" charset="0"/>
              </a:rPr>
              <a:t>Difficulties with blending sounds to</a:t>
            </a:r>
            <a:r>
              <a:rPr lang="en-GB" sz="1000" b="0" spc="-115">
                <a:effectLst/>
                <a:latin typeface="+mj-lt"/>
                <a:ea typeface="Times New Roman" panose="02020603050405020304" pitchFamily="18" charset="0"/>
              </a:rPr>
              <a:t> </a:t>
            </a:r>
            <a:r>
              <a:rPr lang="en-GB" sz="1000" b="0">
                <a:effectLst/>
                <a:latin typeface="+mj-lt"/>
                <a:ea typeface="Times New Roman" panose="02020603050405020304" pitchFamily="18" charset="0"/>
              </a:rPr>
              <a:t>read, say and spell</a:t>
            </a:r>
            <a:r>
              <a:rPr lang="en-GB" sz="1000" b="0" spc="-10">
                <a:effectLst/>
                <a:latin typeface="+mj-lt"/>
                <a:ea typeface="Times New Roman" panose="02020603050405020304" pitchFamily="18" charset="0"/>
              </a:rPr>
              <a:t> </a:t>
            </a:r>
            <a:r>
              <a:rPr lang="en-GB" sz="1000" b="0">
                <a:effectLst/>
                <a:latin typeface="+mj-lt"/>
                <a:ea typeface="Times New Roman" panose="02020603050405020304" pitchFamily="18" charset="0"/>
              </a:rPr>
              <a:t>words.</a:t>
            </a: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latin typeface="+mj-lt"/>
                <a:ea typeface="Times New Roman" panose="02020603050405020304" pitchFamily="18" charset="0"/>
              </a:rPr>
              <a:t>Reading things wrong and then not fully understanding.</a:t>
            </a: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latin typeface="+mj-lt"/>
                <a:ea typeface="Times New Roman" panose="02020603050405020304" pitchFamily="18" charset="0"/>
              </a:rPr>
              <a:t>Difficulties with remembering more than one thing at a</a:t>
            </a:r>
            <a:r>
              <a:rPr lang="en-GB" sz="1000" b="0" spc="-20">
                <a:effectLst/>
                <a:latin typeface="+mj-lt"/>
                <a:ea typeface="Times New Roman" panose="02020603050405020304" pitchFamily="18" charset="0"/>
              </a:rPr>
              <a:t> </a:t>
            </a:r>
            <a:r>
              <a:rPr lang="en-GB" sz="1000" b="0">
                <a:effectLst/>
                <a:latin typeface="+mj-lt"/>
                <a:ea typeface="Times New Roman" panose="02020603050405020304" pitchFamily="18" charset="0"/>
              </a:rPr>
              <a:t>time.</a:t>
            </a: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a:lnSpc>
                <a:spcPct val="100000"/>
              </a:lnSpc>
              <a:spcBef>
                <a:spcPts val="0"/>
              </a:spcBef>
            </a:pPr>
            <a:endParaRPr lang="en-GB" sz="1000" b="0">
              <a:latin typeface="+mj-lt"/>
              <a:ea typeface="Times New Roman" panose="02020603050405020304" pitchFamily="18" charset="0"/>
            </a:endParaRPr>
          </a:p>
          <a:p>
            <a:pPr>
              <a:lnSpc>
                <a:spcPct val="100000"/>
              </a:lnSpc>
              <a:spcBef>
                <a:spcPts val="0"/>
              </a:spcBef>
            </a:pPr>
            <a:endParaRPr lang="en-GB" sz="1000" b="0">
              <a:effectLst/>
              <a:latin typeface="+mj-lt"/>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ndParaRPr>
          </a:p>
          <a:p>
            <a:pPr>
              <a:lnSpc>
                <a:spcPct val="100000"/>
              </a:lnSpc>
              <a:spcBef>
                <a:spcPts val="0"/>
              </a:spcBef>
            </a:pPr>
            <a:endParaRPr lang="en-GB" sz="1400" kern="0">
              <a:effectLst/>
              <a:latin typeface="Arial" panose="020B0604020202020204" pitchFamily="34" charset="0"/>
            </a:endParaRPr>
          </a:p>
          <a:p>
            <a:pPr>
              <a:lnSpc>
                <a:spcPct val="100000"/>
              </a:lnSpc>
              <a:spcBef>
                <a:spcPts val="0"/>
              </a:spcBef>
            </a:pPr>
            <a:endParaRPr lang="en-GB" sz="1600" b="1" kern="0">
              <a:effectLst/>
              <a:latin typeface="Arial" panose="020B0604020202020204" pitchFamily="34" charset="0"/>
            </a:endParaRPr>
          </a:p>
          <a:p>
            <a:pPr>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effectLst/>
              <a:latin typeface="Arial" panose="020B0604020202020204" pitchFamily="34" charset="0"/>
            </a:endParaRPr>
          </a:p>
          <a:p>
            <a:endParaRPr lang="en-GB" sz="1400"/>
          </a:p>
          <a:p>
            <a:endParaRPr lang="en-GB" sz="1400"/>
          </a:p>
          <a:p>
            <a:endParaRPr lang="en-GB" sz="1400"/>
          </a:p>
        </p:txBody>
      </p:sp>
      <p:sp>
        <p:nvSpPr>
          <p:cNvPr id="3" name="Content Placeholder 2">
            <a:extLst>
              <a:ext uri="{FF2B5EF4-FFF2-40B4-BE49-F238E27FC236}">
                <a16:creationId xmlns:a16="http://schemas.microsoft.com/office/drawing/2014/main" id="{A252E208-3EAE-3EF5-4FED-5A6E6C385815}"/>
              </a:ext>
            </a:extLst>
          </p:cNvPr>
          <p:cNvSpPr>
            <a:spLocks noGrp="1"/>
          </p:cNvSpPr>
          <p:nvPr>
            <p:ph sz="quarter" idx="13"/>
          </p:nvPr>
        </p:nvSpPr>
        <p:spPr>
          <a:xfrm>
            <a:off x="4572000" y="907472"/>
            <a:ext cx="4098513" cy="4083110"/>
          </a:xfrm>
        </p:spPr>
        <p:txBody>
          <a:bodyPr vert="horz" lIns="0" tIns="0" rIns="0" bIns="0" rtlCol="0" anchor="t">
            <a:noAutofit/>
          </a:bodyPr>
          <a:lstStyle/>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Difficulties constructing written</a:t>
            </a:r>
            <a:r>
              <a:rPr lang="en-GB" sz="1000" spc="-80" dirty="0">
                <a:effectLst/>
                <a:latin typeface="+mj-lt"/>
                <a:ea typeface="Times New Roman" panose="02020603050405020304" pitchFamily="18" charset="0"/>
              </a:rPr>
              <a:t> </a:t>
            </a:r>
            <a:r>
              <a:rPr lang="en-GB" sz="1000" dirty="0">
                <a:effectLst/>
                <a:latin typeface="+mj-lt"/>
                <a:ea typeface="Times New Roman" panose="02020603050405020304" pitchFamily="18" charset="0"/>
              </a:rPr>
              <a:t>sentences.</a:t>
            </a:r>
          </a:p>
          <a:p>
            <a:pPr>
              <a:lnSpc>
                <a:spcPct val="100000"/>
              </a:lnSpc>
              <a:spcBef>
                <a:spcPts val="0"/>
              </a:spcBef>
            </a:pPr>
            <a:endParaRPr lang="en-GB" sz="100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Difficulties finding words when talking to someone.</a:t>
            </a:r>
          </a:p>
          <a:p>
            <a:pPr marL="171450" indent="-171450">
              <a:lnSpc>
                <a:spcPct val="100000"/>
              </a:lnSpc>
              <a:spcBef>
                <a:spcPts val="0"/>
              </a:spcBef>
              <a:buFont typeface="Arial" panose="020B0604020202020204" pitchFamily="34" charset="0"/>
              <a:buChar char="•"/>
            </a:pPr>
            <a:endParaRPr lang="en-GB" sz="100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Difficulties with organisation</a:t>
            </a:r>
            <a:r>
              <a:rPr lang="en-GB" sz="1000" spc="-140" dirty="0">
                <a:effectLst/>
                <a:latin typeface="+mj-lt"/>
                <a:ea typeface="Times New Roman" panose="02020603050405020304" pitchFamily="18" charset="0"/>
              </a:rPr>
              <a:t> </a:t>
            </a:r>
            <a:r>
              <a:rPr lang="en-GB" sz="1000" dirty="0">
                <a:effectLst/>
                <a:latin typeface="+mj-lt"/>
                <a:ea typeface="Times New Roman" panose="02020603050405020304" pitchFamily="18" charset="0"/>
              </a:rPr>
              <a:t>and time-management.</a:t>
            </a:r>
          </a:p>
          <a:p>
            <a:pPr marL="171450" indent="-171450">
              <a:lnSpc>
                <a:spcPct val="100000"/>
              </a:lnSpc>
              <a:spcBef>
                <a:spcPts val="0"/>
              </a:spcBef>
              <a:buFont typeface="Arial" panose="020B0604020202020204" pitchFamily="34" charset="0"/>
              <a:buChar char="•"/>
            </a:pPr>
            <a:endParaRPr lang="en-GB" sz="1000" dirty="0">
              <a:latin typeface="+mj-lt"/>
              <a:ea typeface="Times New Roman" panose="02020603050405020304" pitchFamily="18" charset="0"/>
            </a:endParaRPr>
          </a:p>
          <a:p>
            <a:pPr marL="171450" lvl="0" indent="-171450" eaLnBrk="0" hangingPunct="0">
              <a:lnSpc>
                <a:spcPct val="100000"/>
              </a:lnSpc>
              <a:spcBef>
                <a:spcPts val="0"/>
              </a:spcBef>
              <a:buSzPts val="1100"/>
              <a:buFont typeface="Arial" panose="020B0604020202020204" pitchFamily="34" charset="0"/>
              <a:buChar char="•"/>
              <a:tabLst>
                <a:tab pos="170815" algn="l"/>
              </a:tabLst>
            </a:pPr>
            <a:r>
              <a:rPr lang="en-GB" sz="1000" dirty="0">
                <a:effectLst/>
                <a:latin typeface="+mj-lt"/>
                <a:ea typeface="Times New Roman" panose="02020603050405020304" pitchFamily="18" charset="0"/>
              </a:rPr>
              <a:t>Slower speed of information</a:t>
            </a:r>
            <a:r>
              <a:rPr lang="en-GB" sz="1000" spc="-65" dirty="0">
                <a:effectLst/>
                <a:latin typeface="+mj-lt"/>
                <a:ea typeface="Times New Roman" panose="02020603050405020304" pitchFamily="18" charset="0"/>
              </a:rPr>
              <a:t> </a:t>
            </a:r>
            <a:r>
              <a:rPr lang="en-GB" sz="1000" dirty="0">
                <a:effectLst/>
                <a:latin typeface="+mj-lt"/>
                <a:ea typeface="Times New Roman" panose="02020603050405020304" pitchFamily="18" charset="0"/>
              </a:rPr>
              <a:t>processing (need longer to think what to</a:t>
            </a:r>
          </a:p>
          <a:p>
            <a:pPr marL="179388">
              <a:lnSpc>
                <a:spcPct val="100000"/>
              </a:lnSpc>
              <a:spcBef>
                <a:spcPts val="0"/>
              </a:spcBef>
            </a:pPr>
            <a:r>
              <a:rPr lang="en-GB" sz="1000" dirty="0">
                <a:effectLst/>
                <a:latin typeface="+mj-lt"/>
                <a:ea typeface="Times New Roman" panose="02020603050405020304" pitchFamily="18" charset="0"/>
              </a:rPr>
              <a:t>say, have difficulty with ‘word retrieval’). Slower reading speed, especially if sensitive to light – may benefit from using a coloured overlay and changing screen background.</a:t>
            </a:r>
          </a:p>
          <a:p>
            <a:pPr marL="179388">
              <a:lnSpc>
                <a:spcPct val="100000"/>
              </a:lnSpc>
              <a:spcBef>
                <a:spcPts val="0"/>
              </a:spcBef>
            </a:pPr>
            <a:endParaRPr lang="en-GB" sz="1000" spc="-15"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15" dirty="0">
                <a:effectLst/>
                <a:latin typeface="+mj-lt"/>
                <a:ea typeface="Times New Roman" panose="02020603050405020304" pitchFamily="18" charset="0"/>
              </a:rPr>
              <a:t>Time </a:t>
            </a:r>
            <a:r>
              <a:rPr lang="en-GB" sz="1000" dirty="0">
                <a:effectLst/>
                <a:latin typeface="+mj-lt"/>
                <a:ea typeface="Times New Roman" panose="02020603050405020304" pitchFamily="18" charset="0"/>
              </a:rPr>
              <a:t>management and organisation, including completing</a:t>
            </a:r>
            <a:r>
              <a:rPr lang="en-GB" sz="1000" spc="-20" dirty="0">
                <a:effectLst/>
                <a:latin typeface="+mj-lt"/>
                <a:ea typeface="Times New Roman" panose="02020603050405020304" pitchFamily="18" charset="0"/>
              </a:rPr>
              <a:t> </a:t>
            </a:r>
            <a:r>
              <a:rPr lang="en-GB" sz="1000" dirty="0">
                <a:effectLst/>
                <a:latin typeface="+mj-lt"/>
                <a:ea typeface="Times New Roman" panose="02020603050405020304" pitchFamily="18" charset="0"/>
              </a:rPr>
              <a:t>activities.</a:t>
            </a:r>
          </a:p>
          <a:p>
            <a:pPr marL="171450" indent="-171450">
              <a:lnSpc>
                <a:spcPct val="100000"/>
              </a:lnSpc>
              <a:spcBef>
                <a:spcPts val="0"/>
              </a:spcBef>
              <a:buFont typeface="Arial" panose="020B0604020202020204" pitchFamily="34" charset="0"/>
              <a:buChar char="•"/>
            </a:pPr>
            <a:endParaRPr lang="en-GB" sz="100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Frustration at own difficulties which do not reflect their</a:t>
            </a:r>
            <a:r>
              <a:rPr lang="en-GB" sz="1000" spc="-10" dirty="0">
                <a:effectLst/>
                <a:latin typeface="+mj-lt"/>
                <a:ea typeface="Times New Roman" panose="02020603050405020304" pitchFamily="18" charset="0"/>
              </a:rPr>
              <a:t> </a:t>
            </a:r>
            <a:r>
              <a:rPr lang="en-GB" sz="1000" dirty="0">
                <a:effectLst/>
                <a:latin typeface="+mj-lt"/>
                <a:ea typeface="Times New Roman" panose="02020603050405020304" pitchFamily="18" charset="0"/>
              </a:rPr>
              <a:t>ability.</a:t>
            </a:r>
          </a:p>
          <a:p>
            <a:pPr>
              <a:lnSpc>
                <a:spcPct val="100000"/>
              </a:lnSpc>
              <a:spcBef>
                <a:spcPts val="0"/>
              </a:spcBef>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Difficulties with concentration. </a:t>
            </a: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a:lnSpc>
                <a:spcPct val="100000"/>
              </a:lnSpc>
              <a:spcBef>
                <a:spcPts val="0"/>
              </a:spcBef>
            </a:pPr>
            <a:r>
              <a:rPr lang="en-GB" sz="1600" b="1" kern="0" dirty="0">
                <a:solidFill>
                  <a:srgbClr val="BE0D65"/>
                </a:solidFill>
                <a:effectLst/>
                <a:latin typeface="Arial" panose="020B0604020202020204" pitchFamily="34" charset="0"/>
              </a:rPr>
              <a:t>Dyslexia</a:t>
            </a:r>
          </a:p>
          <a:p>
            <a:pPr>
              <a:lnSpc>
                <a:spcPct val="100000"/>
              </a:lnSpc>
              <a:spcBef>
                <a:spcPts val="0"/>
              </a:spcBef>
            </a:pPr>
            <a:r>
              <a:rPr lang="en-GB" sz="1400" b="1" kern="0" dirty="0">
                <a:latin typeface="Arial" panose="020B0604020202020204" pitchFamily="34" charset="0"/>
              </a:rPr>
              <a:t>How can you help</a:t>
            </a:r>
          </a:p>
          <a:p>
            <a:pPr>
              <a:lnSpc>
                <a:spcPct val="100000"/>
              </a:lnSpc>
              <a:spcBef>
                <a:spcPts val="0"/>
              </a:spcBef>
            </a:pPr>
            <a:endParaRPr lang="en-GB" sz="1400" b="1" kern="0" dirty="0">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dirty="0">
                <a:effectLst/>
                <a:latin typeface="+mj-lt"/>
                <a:ea typeface="Times New Roman" panose="02020603050405020304" pitchFamily="18" charset="0"/>
              </a:rPr>
              <a:t>Give young person time </a:t>
            </a:r>
            <a:r>
              <a:rPr lang="en-GB" sz="1000" spc="-15" dirty="0">
                <a:effectLst/>
                <a:latin typeface="+mj-lt"/>
                <a:ea typeface="Times New Roman" panose="02020603050405020304" pitchFamily="18" charset="0"/>
              </a:rPr>
              <a:t>to </a:t>
            </a:r>
            <a:r>
              <a:rPr lang="en-GB" sz="1000" dirty="0">
                <a:effectLst/>
                <a:latin typeface="+mj-lt"/>
                <a:ea typeface="Times New Roman" panose="02020603050405020304" pitchFamily="18" charset="0"/>
              </a:rPr>
              <a:t>read things properly and check that </a:t>
            </a:r>
            <a:r>
              <a:rPr lang="en-GB" sz="1000" spc="-25" dirty="0">
                <a:effectLst/>
                <a:latin typeface="+mj-lt"/>
                <a:ea typeface="Times New Roman" panose="02020603050405020304" pitchFamily="18" charset="0"/>
              </a:rPr>
              <a:t>they </a:t>
            </a:r>
            <a:r>
              <a:rPr lang="en-GB" sz="1000" spc="-15" dirty="0">
                <a:effectLst/>
                <a:latin typeface="+mj-lt"/>
                <a:ea typeface="Times New Roman" panose="02020603050405020304" pitchFamily="18" charset="0"/>
              </a:rPr>
              <a:t>have</a:t>
            </a:r>
            <a:r>
              <a:rPr lang="en-GB" sz="1000" spc="-5" dirty="0">
                <a:effectLst/>
                <a:latin typeface="+mj-lt"/>
                <a:ea typeface="Times New Roman" panose="02020603050405020304" pitchFamily="18" charset="0"/>
              </a:rPr>
              <a:t> </a:t>
            </a:r>
            <a:r>
              <a:rPr lang="en-GB" sz="1000" dirty="0">
                <a:effectLst/>
                <a:latin typeface="+mj-lt"/>
                <a:ea typeface="Times New Roman" panose="02020603050405020304" pitchFamily="18" charset="0"/>
              </a:rPr>
              <a:t>understood.</a:t>
            </a:r>
          </a:p>
          <a:p>
            <a:pPr marL="171450" indent="-171450">
              <a:lnSpc>
                <a:spcPct val="100000"/>
              </a:lnSpc>
              <a:spcBef>
                <a:spcPts val="0"/>
              </a:spcBef>
              <a:buFont typeface="Arial" panose="020B0604020202020204" pitchFamily="34" charset="0"/>
              <a:buChar char="•"/>
            </a:pPr>
            <a:endParaRPr lang="en-GB" sz="100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20" dirty="0">
                <a:effectLst/>
                <a:latin typeface="+mj-lt"/>
                <a:ea typeface="Times New Roman" panose="02020603050405020304" pitchFamily="18" charset="0"/>
              </a:rPr>
              <a:t>Offer </a:t>
            </a:r>
            <a:r>
              <a:rPr lang="en-GB" sz="1000" dirty="0">
                <a:effectLst/>
                <a:latin typeface="+mj-lt"/>
                <a:ea typeface="Times New Roman" panose="02020603050405020304" pitchFamily="18" charset="0"/>
              </a:rPr>
              <a:t>reading support if needed, including technology if they prefer </a:t>
            </a:r>
            <a:r>
              <a:rPr lang="en-GB" sz="1000" spc="-15" dirty="0">
                <a:effectLst/>
                <a:latin typeface="+mj-lt"/>
                <a:ea typeface="Times New Roman" panose="02020603050405020304" pitchFamily="18" charset="0"/>
              </a:rPr>
              <a:t>this </a:t>
            </a:r>
            <a:r>
              <a:rPr lang="en-GB" sz="1000" dirty="0">
                <a:effectLst/>
                <a:latin typeface="+mj-lt"/>
                <a:ea typeface="Times New Roman" panose="02020603050405020304" pitchFamily="18" charset="0"/>
              </a:rPr>
              <a:t>support.</a:t>
            </a: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a:lnSpc>
                <a:spcPct val="100000"/>
              </a:lnSpc>
              <a:spcBef>
                <a:spcPts val="0"/>
              </a:spcBef>
            </a:pPr>
            <a:endParaRPr lang="en-GB" sz="1400" b="1" kern="0" dirty="0">
              <a:latin typeface="Arial" panose="020B0604020202020204" pitchFamily="34" charset="0"/>
            </a:endParaRPr>
          </a:p>
          <a:p>
            <a:pPr eaLnBrk="0" hangingPunct="0"/>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400" b="1" kern="0" dirty="0">
              <a:latin typeface="Arial" panose="020B0604020202020204" pitchFamily="34" charset="0"/>
            </a:endParaRPr>
          </a:p>
          <a:p>
            <a:pPr>
              <a:lnSpc>
                <a:spcPct val="100000"/>
              </a:lnSpc>
              <a:spcBef>
                <a:spcPts val="0"/>
              </a:spcBef>
            </a:pPr>
            <a:endParaRPr lang="en-GB" sz="1000" dirty="0">
              <a:effectLst/>
              <a:latin typeface="+mj-lt"/>
              <a:ea typeface="Times New Roman" panose="02020603050405020304" pitchFamily="18" charset="0"/>
            </a:endParaRPr>
          </a:p>
          <a:p>
            <a:pPr marL="179388">
              <a:lnSpc>
                <a:spcPct val="100000"/>
              </a:lnSpc>
              <a:spcBef>
                <a:spcPts val="0"/>
              </a:spcBef>
            </a:pPr>
            <a:endParaRPr lang="en-GB" sz="100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mj-lt"/>
              <a:ea typeface="Times New Roman" panose="02020603050405020304" pitchFamily="18" charset="0"/>
            </a:endParaRPr>
          </a:p>
          <a:p>
            <a:pPr>
              <a:lnSpc>
                <a:spcPct val="100000"/>
              </a:lnSpc>
              <a:spcBef>
                <a:spcPts val="0"/>
              </a:spcBef>
            </a:pPr>
            <a:endParaRPr lang="en-GB" sz="1000" dirty="0">
              <a:latin typeface="+mj-lt"/>
              <a:ea typeface="Times New Roman" panose="02020603050405020304" pitchFamily="18" charset="0"/>
            </a:endParaRPr>
          </a:p>
          <a:p>
            <a:pPr>
              <a:lnSpc>
                <a:spcPct val="100000"/>
              </a:lnSpc>
              <a:spcBef>
                <a:spcPts val="0"/>
              </a:spcBef>
            </a:pPr>
            <a:endParaRPr lang="en-GB" sz="1000" dirty="0">
              <a:effectLst/>
              <a:latin typeface="+mj-lt"/>
              <a:ea typeface="Times New Roman" panose="02020603050405020304" pitchFamily="18" charset="0"/>
            </a:endParaRPr>
          </a:p>
          <a:p>
            <a:pPr>
              <a:lnSpc>
                <a:spcPct val="100000"/>
              </a:lnSpc>
              <a:spcBef>
                <a:spcPts val="0"/>
              </a:spcBef>
            </a:pPr>
            <a:endParaRPr lang="en-GB" sz="1000" dirty="0">
              <a:effectLst/>
              <a:latin typeface="+mj-lt"/>
              <a:ea typeface="Times New Roman" panose="02020603050405020304" pitchFamily="18" charset="0"/>
            </a:endParaRPr>
          </a:p>
          <a:p>
            <a:pPr marL="0" indent="0">
              <a:buNone/>
            </a:pPr>
            <a:endParaRPr lang="en-GB" sz="1600" b="1" dirty="0">
              <a:solidFill>
                <a:srgbClr val="000000"/>
              </a:solidFill>
              <a:ea typeface="+mn-lt"/>
              <a:cs typeface="+mn-lt"/>
            </a:endParaRPr>
          </a:p>
          <a:p>
            <a:endParaRPr lang="en-GB" sz="1600" b="1" dirty="0">
              <a:solidFill>
                <a:srgbClr val="000000"/>
              </a:solidFill>
              <a:ea typeface="+mn-lt"/>
              <a:cs typeface="+mn-lt"/>
            </a:endParaRPr>
          </a:p>
          <a:p>
            <a:pPr marL="0" indent="0">
              <a:buNone/>
            </a:pPr>
            <a:endParaRPr lang="en-GB" sz="1600" b="1" dirty="0">
              <a:solidFill>
                <a:srgbClr val="000000"/>
              </a:solidFill>
              <a:highlight>
                <a:srgbClr val="FFFF00"/>
              </a:highlight>
              <a:ea typeface="+mn-lt"/>
              <a:cs typeface="+mn-lt"/>
            </a:endParaRPr>
          </a:p>
          <a:p>
            <a:pPr marL="0" indent="0">
              <a:buNone/>
            </a:pPr>
            <a:endParaRPr lang="en-GB" sz="1600" b="1" dirty="0">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p:txBody>
      </p:sp>
      <p:sp>
        <p:nvSpPr>
          <p:cNvPr id="4" name="Footer Placeholder 1">
            <a:extLst>
              <a:ext uri="{FF2B5EF4-FFF2-40B4-BE49-F238E27FC236}">
                <a16:creationId xmlns:a16="http://schemas.microsoft.com/office/drawing/2014/main" id="{5ABBD6A0-BA1A-9922-5767-EB6FF1E645A3}"/>
              </a:ext>
              <a:ext uri="{C183D7F6-B498-43B3-948B-1728B52AA6E4}">
                <adec:decorative xmlns:adec="http://schemas.microsoft.com/office/drawing/2017/decorative" val="1"/>
              </a:ext>
            </a:extLst>
          </p:cNvPr>
          <p:cNvSpPr>
            <a:spLocks noGrp="1"/>
          </p:cNvSpPr>
          <p:nvPr>
            <p:ph type="ftr" sz="quarter" idx="10"/>
          </p:nvPr>
        </p:nvSpPr>
        <p:spPr>
          <a:xfrm>
            <a:off x="232950" y="4941306"/>
            <a:ext cx="7686376" cy="273844"/>
          </a:xfrm>
        </p:spPr>
        <p:txBody>
          <a:bodyPr/>
          <a:lstStyle/>
          <a:p>
            <a:r>
              <a:rPr lang="en-GB"/>
              <a:t>Education &amp; Training Foundation</a:t>
            </a:r>
          </a:p>
        </p:txBody>
      </p:sp>
    </p:spTree>
    <p:extLst>
      <p:ext uri="{BB962C8B-B14F-4D97-AF65-F5344CB8AC3E}">
        <p14:creationId xmlns:p14="http://schemas.microsoft.com/office/powerpoint/2010/main" val="11607362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C37014-2C03-6FA6-255B-3BF1F9918842}"/>
              </a:ext>
              <a:ext uri="{C183D7F6-B498-43B3-948B-1728B52AA6E4}">
                <adec:decorative xmlns:adec="http://schemas.microsoft.com/office/drawing/2017/decorative" val="1"/>
              </a:ext>
            </a:extLst>
          </p:cNvPr>
          <p:cNvSpPr>
            <a:spLocks noGrp="1"/>
          </p:cNvSpPr>
          <p:nvPr>
            <p:ph type="ftr" sz="quarter" idx="10"/>
          </p:nvPr>
        </p:nvSpPr>
        <p:spPr>
          <a:xfrm>
            <a:off x="278160" y="4946651"/>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7A2C1F4-76E2-EB2D-2D72-8ABAE4288F6B}"/>
              </a:ext>
            </a:extLst>
          </p:cNvPr>
          <p:cNvSpPr>
            <a:spLocks noGrp="1"/>
          </p:cNvSpPr>
          <p:nvPr>
            <p:ph type="title"/>
          </p:nvPr>
        </p:nvSpPr>
        <p:spPr>
          <a:xfrm>
            <a:off x="293857" y="249900"/>
            <a:ext cx="3840286" cy="305626"/>
          </a:xfrm>
        </p:spPr>
        <p:txBody>
          <a:bodyPr>
            <a:normAutofit fontScale="90000"/>
          </a:bodyPr>
          <a:lstStyle/>
          <a:p>
            <a:pPr>
              <a:lnSpc>
                <a:spcPct val="100000"/>
              </a:lnSpc>
              <a:spcBef>
                <a:spcPts val="0"/>
              </a:spcBef>
            </a:pPr>
            <a:r>
              <a:rPr lang="en-GB" sz="1800" b="1" kern="0" cap="none">
                <a:solidFill>
                  <a:srgbClr val="B4005E"/>
                </a:solidFill>
                <a:effectLst/>
                <a:latin typeface="Arial" panose="020B0604020202020204" pitchFamily="34" charset="0"/>
              </a:rPr>
              <a:t>Dyslexia</a:t>
            </a:r>
            <a:br>
              <a:rPr lang="en-GB" sz="2000" b="1" kern="0">
                <a:latin typeface="Arial" panose="020B0604020202020204" pitchFamily="34" charset="0"/>
              </a:rPr>
            </a:br>
            <a:endParaRPr lang="en-GB"/>
          </a:p>
        </p:txBody>
      </p:sp>
      <p:sp>
        <p:nvSpPr>
          <p:cNvPr id="4" name="Text Placeholder 3">
            <a:extLst>
              <a:ext uri="{FF2B5EF4-FFF2-40B4-BE49-F238E27FC236}">
                <a16:creationId xmlns:a16="http://schemas.microsoft.com/office/drawing/2014/main" id="{B7100042-4FC5-A180-78C1-2C115DF16C6B}"/>
              </a:ext>
            </a:extLst>
          </p:cNvPr>
          <p:cNvSpPr>
            <a:spLocks noGrp="1"/>
          </p:cNvSpPr>
          <p:nvPr>
            <p:ph type="body" sz="quarter" idx="12"/>
          </p:nvPr>
        </p:nvSpPr>
        <p:spPr>
          <a:xfrm>
            <a:off x="293857" y="616428"/>
            <a:ext cx="3960000" cy="3971447"/>
          </a:xfrm>
        </p:spPr>
        <p:txBody>
          <a:bodyPr/>
          <a:lstStyle/>
          <a:p>
            <a:pPr marL="171450" indent="-171450">
              <a:lnSpc>
                <a:spcPct val="100000"/>
              </a:lnSpc>
              <a:spcBef>
                <a:spcPts val="0"/>
              </a:spcBef>
              <a:buFont typeface="Arial" panose="020B0604020202020204" pitchFamily="34" charset="0"/>
              <a:buChar char="•"/>
            </a:pPr>
            <a:r>
              <a:rPr lang="en-GB" sz="1000" b="0" spc="-20" dirty="0">
                <a:effectLst/>
                <a:latin typeface="+mj-lt"/>
                <a:ea typeface="Times New Roman" panose="02020603050405020304" pitchFamily="18" charset="0"/>
              </a:rPr>
              <a:t>Provide </a:t>
            </a:r>
            <a:r>
              <a:rPr lang="en-GB" sz="1000" b="0" spc="-10" dirty="0">
                <a:effectLst/>
                <a:latin typeface="+mj-lt"/>
                <a:ea typeface="Times New Roman" panose="02020603050405020304" pitchFamily="18" charset="0"/>
              </a:rPr>
              <a:t>words, </a:t>
            </a:r>
            <a:r>
              <a:rPr lang="en-GB" sz="1000" b="0" dirty="0">
                <a:effectLst/>
                <a:latin typeface="+mj-lt"/>
                <a:ea typeface="Times New Roman" panose="02020603050405020304" pitchFamily="18" charset="0"/>
              </a:rPr>
              <a:t>and definitions of new </a:t>
            </a:r>
            <a:r>
              <a:rPr lang="en-GB" sz="1000" b="0" spc="-10" dirty="0">
                <a:effectLst/>
                <a:latin typeface="+mj-lt"/>
                <a:ea typeface="Times New Roman" panose="02020603050405020304" pitchFamily="18" charset="0"/>
              </a:rPr>
              <a:t>words, </a:t>
            </a:r>
            <a:r>
              <a:rPr lang="en-GB" sz="1000" b="0" spc="-15" dirty="0">
                <a:effectLst/>
                <a:latin typeface="+mj-lt"/>
                <a:ea typeface="Times New Roman" panose="02020603050405020304" pitchFamily="18" charset="0"/>
              </a:rPr>
              <a:t>for </a:t>
            </a:r>
            <a:r>
              <a:rPr lang="en-GB" sz="1000" b="0" dirty="0">
                <a:effectLst/>
                <a:latin typeface="+mj-lt"/>
                <a:ea typeface="Times New Roman" panose="02020603050405020304" pitchFamily="18" charset="0"/>
              </a:rPr>
              <a:t>each new topic </a:t>
            </a:r>
            <a:r>
              <a:rPr lang="en-GB" sz="1000" b="0" spc="-15" dirty="0">
                <a:effectLst/>
                <a:latin typeface="+mj-lt"/>
                <a:ea typeface="Times New Roman" panose="02020603050405020304" pitchFamily="18" charset="0"/>
              </a:rPr>
              <a:t>to </a:t>
            </a:r>
            <a:r>
              <a:rPr lang="en-GB" sz="1000" b="0" dirty="0">
                <a:effectLst/>
                <a:latin typeface="+mj-lt"/>
                <a:ea typeface="Times New Roman" panose="02020603050405020304" pitchFamily="18" charset="0"/>
              </a:rPr>
              <a:t>learn in</a:t>
            </a:r>
            <a:r>
              <a:rPr lang="en-GB" sz="1000" b="0" spc="-5" dirty="0">
                <a:effectLst/>
                <a:latin typeface="+mj-lt"/>
                <a:ea typeface="Times New Roman" panose="02020603050405020304" pitchFamily="18" charset="0"/>
              </a:rPr>
              <a:t> </a:t>
            </a:r>
            <a:r>
              <a:rPr lang="en-GB" sz="1000" b="0" dirty="0">
                <a:effectLst/>
                <a:latin typeface="+mj-lt"/>
                <a:ea typeface="Times New Roman" panose="02020603050405020304" pitchFamily="18" charset="0"/>
              </a:rPr>
              <a:t>advance.</a:t>
            </a:r>
          </a:p>
          <a:p>
            <a:pPr marL="171450" indent="-171450">
              <a:lnSpc>
                <a:spcPct val="100000"/>
              </a:lnSpc>
              <a:spcBef>
                <a:spcPts val="0"/>
              </a:spcBef>
              <a:buFont typeface="Arial" panose="020B0604020202020204" pitchFamily="34" charset="0"/>
              <a:buChar char="•"/>
            </a:pPr>
            <a:endParaRPr lang="en-GB" sz="1000" b="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20" dirty="0">
                <a:effectLst/>
                <a:latin typeface="+mj-lt"/>
                <a:ea typeface="Times New Roman" panose="02020603050405020304" pitchFamily="18" charset="0"/>
              </a:rPr>
              <a:t>Provide </a:t>
            </a:r>
            <a:r>
              <a:rPr lang="en-GB" sz="1000" b="0" dirty="0">
                <a:effectLst/>
                <a:latin typeface="+mj-lt"/>
                <a:ea typeface="Times New Roman" panose="02020603050405020304" pitchFamily="18" charset="0"/>
              </a:rPr>
              <a:t>pictures diagrams, audio and images, where possible </a:t>
            </a:r>
            <a:r>
              <a:rPr lang="en-GB" sz="1000" b="0" spc="-15" dirty="0">
                <a:effectLst/>
                <a:latin typeface="+mj-lt"/>
                <a:ea typeface="Times New Roman" panose="02020603050405020304" pitchFamily="18" charset="0"/>
              </a:rPr>
              <a:t>to </a:t>
            </a:r>
            <a:r>
              <a:rPr lang="en-GB" sz="1000" b="0" dirty="0">
                <a:effectLst/>
                <a:latin typeface="+mj-lt"/>
                <a:ea typeface="Times New Roman" panose="02020603050405020304" pitchFamily="18" charset="0"/>
              </a:rPr>
              <a:t>support learning </a:t>
            </a:r>
            <a:r>
              <a:rPr lang="en-GB" sz="1000" b="0" spc="-20" dirty="0">
                <a:effectLst/>
                <a:latin typeface="+mj-lt"/>
                <a:ea typeface="Times New Roman" panose="02020603050405020304" pitchFamily="18" charset="0"/>
              </a:rPr>
              <a:t>key</a:t>
            </a:r>
            <a:r>
              <a:rPr lang="en-GB" sz="1000" b="0" dirty="0">
                <a:effectLst/>
                <a:latin typeface="+mj-lt"/>
                <a:ea typeface="Times New Roman" panose="02020603050405020304" pitchFamily="18" charset="0"/>
              </a:rPr>
              <a:t> points.</a:t>
            </a:r>
          </a:p>
          <a:p>
            <a:pPr marL="171450" indent="-171450">
              <a:lnSpc>
                <a:spcPct val="100000"/>
              </a:lnSpc>
              <a:spcBef>
                <a:spcPts val="0"/>
              </a:spcBef>
              <a:buFont typeface="Arial" panose="020B0604020202020204" pitchFamily="34" charset="0"/>
              <a:buChar char="•"/>
            </a:pPr>
            <a:endParaRPr lang="en-GB" sz="1000" b="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mj-lt"/>
                <a:ea typeface="Times New Roman" panose="02020603050405020304" pitchFamily="18" charset="0"/>
              </a:rPr>
              <a:t>Help them clarify/check notes so they can use them </a:t>
            </a:r>
            <a:r>
              <a:rPr lang="en-GB" sz="1000" b="0" spc="-15" dirty="0">
                <a:effectLst/>
                <a:latin typeface="+mj-lt"/>
                <a:ea typeface="Times New Roman" panose="02020603050405020304" pitchFamily="18" charset="0"/>
              </a:rPr>
              <a:t>for</a:t>
            </a:r>
            <a:r>
              <a:rPr lang="en-GB" sz="1000" b="0" spc="-10" dirty="0">
                <a:effectLst/>
                <a:latin typeface="+mj-lt"/>
                <a:ea typeface="Times New Roman" panose="02020603050405020304" pitchFamily="18" charset="0"/>
              </a:rPr>
              <a:t> </a:t>
            </a:r>
            <a:r>
              <a:rPr lang="en-GB" sz="1000" b="0" dirty="0">
                <a:effectLst/>
                <a:latin typeface="+mj-lt"/>
                <a:ea typeface="Times New Roman" panose="02020603050405020304" pitchFamily="18" charset="0"/>
              </a:rPr>
              <a:t>revision.</a:t>
            </a:r>
          </a:p>
          <a:p>
            <a:pPr marL="171450" indent="-171450">
              <a:lnSpc>
                <a:spcPct val="100000"/>
              </a:lnSpc>
              <a:spcBef>
                <a:spcPts val="0"/>
              </a:spcBef>
              <a:buFont typeface="Arial" panose="020B0604020202020204" pitchFamily="34" charset="0"/>
              <a:buChar char="•"/>
            </a:pPr>
            <a:endParaRPr lang="en-GB" sz="1000" b="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mj-lt"/>
                <a:ea typeface="Times New Roman" panose="02020603050405020304" pitchFamily="18" charset="0"/>
              </a:rPr>
              <a:t>Separate marking of spelling, punctuation and written expression</a:t>
            </a:r>
            <a:r>
              <a:rPr lang="en-GB" sz="1000" b="0" spc="-140" dirty="0">
                <a:effectLst/>
                <a:latin typeface="+mj-lt"/>
                <a:ea typeface="Times New Roman" panose="02020603050405020304" pitchFamily="18" charset="0"/>
              </a:rPr>
              <a:t> </a:t>
            </a:r>
            <a:r>
              <a:rPr lang="en-GB" sz="1000" b="0" spc="-25" dirty="0">
                <a:effectLst/>
                <a:latin typeface="+mj-lt"/>
                <a:ea typeface="Times New Roman" panose="02020603050405020304" pitchFamily="18" charset="0"/>
              </a:rPr>
              <a:t>from </a:t>
            </a:r>
            <a:r>
              <a:rPr lang="en-GB" sz="1000" b="0" dirty="0">
                <a:effectLst/>
                <a:latin typeface="+mj-lt"/>
                <a:ea typeface="Times New Roman" panose="02020603050405020304" pitchFamily="18" charset="0"/>
              </a:rPr>
              <a:t>content so that the young </a:t>
            </a:r>
            <a:r>
              <a:rPr lang="en-GB" sz="1000" b="0" spc="-20" dirty="0">
                <a:effectLst/>
                <a:latin typeface="+mj-lt"/>
                <a:ea typeface="Times New Roman" panose="02020603050405020304" pitchFamily="18" charset="0"/>
              </a:rPr>
              <a:t>person’s </a:t>
            </a:r>
            <a:r>
              <a:rPr lang="en-GB" sz="1000" b="0" dirty="0">
                <a:effectLst/>
                <a:latin typeface="+mj-lt"/>
                <a:ea typeface="Times New Roman" panose="02020603050405020304" pitchFamily="18" charset="0"/>
              </a:rPr>
              <a:t>knowledge and understanding is acknowledged.</a:t>
            </a:r>
          </a:p>
          <a:p>
            <a:pPr marL="171450" indent="-171450">
              <a:lnSpc>
                <a:spcPct val="100000"/>
              </a:lnSpc>
              <a:spcBef>
                <a:spcPts val="0"/>
              </a:spcBef>
              <a:buFont typeface="Arial" panose="020B0604020202020204" pitchFamily="34" charset="0"/>
              <a:buChar char="•"/>
            </a:pPr>
            <a:endParaRPr lang="en-GB" sz="1000" b="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20" dirty="0">
                <a:effectLst/>
                <a:latin typeface="+mj-lt"/>
                <a:ea typeface="Times New Roman" panose="02020603050405020304" pitchFamily="18" charset="0"/>
              </a:rPr>
              <a:t>Provide </a:t>
            </a:r>
            <a:r>
              <a:rPr lang="en-GB" sz="1000" b="0" dirty="0">
                <a:effectLst/>
                <a:latin typeface="+mj-lt"/>
                <a:ea typeface="Times New Roman" panose="02020603050405020304" pitchFamily="18" charset="0"/>
              </a:rPr>
              <a:t>hand-outs </a:t>
            </a:r>
            <a:r>
              <a:rPr lang="en-GB" sz="1000" b="0" spc="-15" dirty="0">
                <a:effectLst/>
                <a:latin typeface="+mj-lt"/>
                <a:ea typeface="Times New Roman" panose="02020603050405020304" pitchFamily="18" charset="0"/>
              </a:rPr>
              <a:t>for </a:t>
            </a:r>
            <a:r>
              <a:rPr lang="en-GB" sz="1000" b="0" dirty="0">
                <a:effectLst/>
                <a:latin typeface="+mj-lt"/>
                <a:ea typeface="Times New Roman" panose="02020603050405020304" pitchFamily="18" charset="0"/>
              </a:rPr>
              <a:t>discussions so that the young person </a:t>
            </a:r>
            <a:r>
              <a:rPr lang="en-GB" sz="1000" b="0" spc="-15" dirty="0">
                <a:effectLst/>
                <a:latin typeface="+mj-lt"/>
                <a:ea typeface="Times New Roman" panose="02020603050405020304" pitchFamily="18" charset="0"/>
              </a:rPr>
              <a:t>have </a:t>
            </a:r>
            <a:r>
              <a:rPr lang="en-GB" sz="1000" b="0" dirty="0">
                <a:effectLst/>
                <a:latin typeface="+mj-lt"/>
                <a:ea typeface="Times New Roman" panose="02020603050405020304" pitchFamily="18" charset="0"/>
              </a:rPr>
              <a:t>time</a:t>
            </a:r>
            <a:r>
              <a:rPr lang="en-GB" sz="1000" b="0" spc="50" dirty="0">
                <a:effectLst/>
                <a:latin typeface="+mj-lt"/>
                <a:ea typeface="Times New Roman" panose="02020603050405020304" pitchFamily="18" charset="0"/>
              </a:rPr>
              <a:t> </a:t>
            </a:r>
            <a:r>
              <a:rPr lang="en-GB" sz="1000" b="0" spc="-15" dirty="0">
                <a:effectLst/>
                <a:latin typeface="+mj-lt"/>
                <a:ea typeface="Times New Roman" panose="02020603050405020304" pitchFamily="18" charset="0"/>
              </a:rPr>
              <a:t>to prepare.</a:t>
            </a:r>
          </a:p>
          <a:p>
            <a:pPr marL="171450" indent="-171450">
              <a:lnSpc>
                <a:spcPct val="100000"/>
              </a:lnSpc>
              <a:spcBef>
                <a:spcPts val="0"/>
              </a:spcBef>
              <a:buFont typeface="Arial" panose="020B0604020202020204" pitchFamily="34" charset="0"/>
              <a:buChar char="•"/>
            </a:pPr>
            <a:endParaRPr lang="en-GB" sz="1000" b="0" spc="-15"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20" dirty="0">
                <a:effectLst/>
                <a:latin typeface="+mj-lt"/>
                <a:ea typeface="Times New Roman" panose="02020603050405020304" pitchFamily="18" charset="0"/>
              </a:rPr>
              <a:t>Provide </a:t>
            </a:r>
            <a:r>
              <a:rPr lang="en-GB" sz="1000" b="0" dirty="0">
                <a:effectLst/>
                <a:latin typeface="+mj-lt"/>
                <a:ea typeface="Times New Roman" panose="02020603050405020304" pitchFamily="18" charset="0"/>
              </a:rPr>
              <a:t>activity instructions on photocopied sheet/electronically so </a:t>
            </a:r>
            <a:r>
              <a:rPr lang="en-GB" sz="1000" b="0" dirty="0">
                <a:latin typeface="+mj-lt"/>
                <a:ea typeface="Times New Roman" panose="02020603050405020304" pitchFamily="18" charset="0"/>
              </a:rPr>
              <a:t>they are</a:t>
            </a:r>
            <a:r>
              <a:rPr lang="en-GB" sz="1000" b="0" spc="-35" dirty="0">
                <a:effectLst/>
                <a:latin typeface="+mj-lt"/>
                <a:ea typeface="Times New Roman" panose="02020603050405020304" pitchFamily="18" charset="0"/>
              </a:rPr>
              <a:t> </a:t>
            </a:r>
            <a:r>
              <a:rPr lang="en-GB" sz="1000" b="0" dirty="0">
                <a:effectLst/>
                <a:latin typeface="+mj-lt"/>
                <a:ea typeface="Times New Roman" panose="02020603050405020304" pitchFamily="18" charset="0"/>
              </a:rPr>
              <a:t>separate and</a:t>
            </a:r>
            <a:r>
              <a:rPr lang="en-GB" sz="1000" b="0" spc="-5" dirty="0">
                <a:effectLst/>
                <a:latin typeface="+mj-lt"/>
                <a:ea typeface="Times New Roman" panose="02020603050405020304" pitchFamily="18" charset="0"/>
              </a:rPr>
              <a:t> </a:t>
            </a:r>
            <a:r>
              <a:rPr lang="en-GB" sz="1000" b="0" dirty="0">
                <a:effectLst/>
                <a:latin typeface="+mj-lt"/>
                <a:ea typeface="Times New Roman" panose="02020603050405020304" pitchFamily="18" charset="0"/>
              </a:rPr>
              <a:t>clear.</a:t>
            </a:r>
          </a:p>
          <a:p>
            <a:pPr marL="171450" indent="-171450">
              <a:lnSpc>
                <a:spcPct val="100000"/>
              </a:lnSpc>
              <a:spcBef>
                <a:spcPts val="0"/>
              </a:spcBef>
              <a:buFont typeface="Arial" panose="020B0604020202020204" pitchFamily="34" charset="0"/>
              <a:buChar char="•"/>
            </a:pPr>
            <a:endParaRPr lang="en-GB" sz="100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mj-lt"/>
                <a:ea typeface="Times New Roman" panose="02020603050405020304" pitchFamily="18" charset="0"/>
              </a:rPr>
              <a:t>Encourage reading through learning materials outside at their leisure. If reading is a real problem, provide handouts electronically and encourage reading with Text Help.</a:t>
            </a: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Give guidelines on organising, dating and filing notes (e.g. colour</a:t>
            </a:r>
            <a:r>
              <a:rPr lang="en-GB" sz="1000" b="0" spc="-210" dirty="0">
                <a:effectLst/>
                <a:ea typeface="Times New Roman" panose="02020603050405020304" pitchFamily="18" charset="0"/>
              </a:rPr>
              <a:t> </a:t>
            </a:r>
            <a:r>
              <a:rPr lang="en-GB" sz="1000" b="0" spc="-15" dirty="0">
                <a:effectLst/>
                <a:ea typeface="Times New Roman" panose="02020603050405020304" pitchFamily="18" charset="0"/>
              </a:rPr>
              <a:t>code) </a:t>
            </a:r>
            <a:r>
              <a:rPr lang="en-GB" sz="1000" b="0" dirty="0">
                <a:effectLst/>
                <a:ea typeface="Times New Roman" panose="02020603050405020304" pitchFamily="18" charset="0"/>
              </a:rPr>
              <a:t>at the start of the</a:t>
            </a:r>
            <a:r>
              <a:rPr lang="en-GB" sz="1000" b="0" spc="-5" dirty="0">
                <a:effectLst/>
                <a:ea typeface="Times New Roman" panose="02020603050405020304" pitchFamily="18" charset="0"/>
              </a:rPr>
              <a:t> </a:t>
            </a:r>
            <a:r>
              <a:rPr lang="en-GB" sz="1000" b="0" dirty="0">
                <a:effectLst/>
                <a:ea typeface="Times New Roman" panose="02020603050405020304" pitchFamily="18" charset="0"/>
              </a:rPr>
              <a:t>employment or course.</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Support the use of voice recorders or laptops if</a:t>
            </a:r>
            <a:r>
              <a:rPr lang="en-GB" sz="1000" b="0" spc="-10" dirty="0">
                <a:effectLst/>
                <a:ea typeface="Times New Roman" panose="02020603050405020304" pitchFamily="18" charset="0"/>
              </a:rPr>
              <a:t> </a:t>
            </a:r>
            <a:r>
              <a:rPr lang="en-GB" sz="1000" b="0" dirty="0">
                <a:effectLst/>
                <a:ea typeface="Times New Roman" panose="02020603050405020304" pitchFamily="18" charset="0"/>
              </a:rPr>
              <a:t>needed.</a:t>
            </a:r>
            <a:r>
              <a:rPr lang="en-GB" sz="1000" b="0" baseline="30000" dirty="0">
                <a:effectLst/>
                <a:ea typeface="Times New Roman" panose="02020603050405020304" pitchFamily="18" charset="0"/>
              </a:rPr>
              <a:t>1</a:t>
            </a:r>
          </a:p>
          <a:p>
            <a:pPr marL="171450" indent="-171450">
              <a:lnSpc>
                <a:spcPct val="100000"/>
              </a:lnSpc>
              <a:spcBef>
                <a:spcPts val="0"/>
              </a:spcBef>
              <a:buFont typeface="Arial" panose="020B0604020202020204" pitchFamily="34" charset="0"/>
              <a:buChar char="•"/>
            </a:pPr>
            <a:endParaRPr lang="en-GB" sz="1000" b="0" baseline="30000" dirty="0">
              <a:ea typeface="Times New Roman" panose="02020603050405020304" pitchFamily="18" charset="0"/>
            </a:endParaRPr>
          </a:p>
          <a:p>
            <a:pPr>
              <a:lnSpc>
                <a:spcPct val="100000"/>
              </a:lnSpc>
              <a:spcBef>
                <a:spcPts val="0"/>
              </a:spcBef>
            </a:pPr>
            <a:r>
              <a:rPr lang="en-GB" sz="1050" b="0" baseline="30000" dirty="0">
                <a:ea typeface="Times New Roman" panose="02020603050405020304" pitchFamily="18" charset="0"/>
              </a:rPr>
              <a:t>1 </a:t>
            </a:r>
            <a:r>
              <a:rPr lang="en-GB" sz="1050" b="0" dirty="0">
                <a:ea typeface="Times New Roman" panose="02020603050405020304" pitchFamily="18" charset="0"/>
              </a:rPr>
              <a:t> </a:t>
            </a:r>
            <a:r>
              <a:rPr lang="en-GB" sz="900" b="0" i="1" dirty="0">
                <a:ea typeface="Times New Roman" panose="02020603050405020304" pitchFamily="18" charset="0"/>
              </a:rPr>
              <a:t>Please consider organisational policy on recording/check with lecturer</a:t>
            </a: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baseline="3000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mj-lt"/>
              <a:ea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1A24DB13-99A5-1B75-DF2C-1CAEF7E2E666}"/>
              </a:ext>
            </a:extLst>
          </p:cNvPr>
          <p:cNvSpPr>
            <a:spLocks noGrp="1"/>
          </p:cNvSpPr>
          <p:nvPr>
            <p:ph sz="quarter" idx="13"/>
          </p:nvPr>
        </p:nvSpPr>
        <p:spPr>
          <a:xfrm>
            <a:off x="4571999" y="665018"/>
            <a:ext cx="4098513" cy="3922857"/>
          </a:xfrm>
        </p:spPr>
        <p:txBody>
          <a:bodyPr/>
          <a:lstStyle/>
          <a:p>
            <a:pPr marL="171450" indent="-171450" eaLnBrk="0" hangingPunct="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Ensure access arrangements are sorted out in good time if the student is</a:t>
            </a:r>
            <a:r>
              <a:rPr lang="en-GB" sz="1000" spc="-5">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eligible.</a:t>
            </a:r>
          </a:p>
          <a:p>
            <a:pPr marL="171450" indent="-171450" eaLnBrk="0" hangingPunct="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Support spatial orientation (knowing </a:t>
            </a:r>
            <a:r>
              <a:rPr lang="en-GB" sz="1000" spc="-15">
                <a:effectLst/>
                <a:ea typeface="Times New Roman" panose="02020603050405020304" pitchFamily="18" charset="0"/>
              </a:rPr>
              <a:t>left </a:t>
            </a:r>
            <a:r>
              <a:rPr lang="en-GB" sz="1000">
                <a:effectLst/>
                <a:ea typeface="Times New Roman" panose="02020603050405020304" pitchFamily="18" charset="0"/>
              </a:rPr>
              <a:t>from right, working out how a map relates </a:t>
            </a:r>
            <a:r>
              <a:rPr lang="en-GB" sz="1000" spc="-15">
                <a:effectLst/>
                <a:ea typeface="Times New Roman" panose="02020603050405020304" pitchFamily="18" charset="0"/>
              </a:rPr>
              <a:t>to </a:t>
            </a:r>
            <a:r>
              <a:rPr lang="en-GB" sz="1000">
                <a:effectLst/>
                <a:ea typeface="Times New Roman" panose="02020603050405020304" pitchFamily="18" charset="0"/>
              </a:rPr>
              <a:t>a</a:t>
            </a:r>
            <a:r>
              <a:rPr lang="en-GB" sz="1000" spc="-5">
                <a:effectLst/>
                <a:ea typeface="Times New Roman" panose="02020603050405020304" pitchFamily="18" charset="0"/>
              </a:rPr>
              <a:t> </a:t>
            </a:r>
            <a:r>
              <a:rPr lang="en-GB" sz="1000">
                <a:effectLst/>
                <a:ea typeface="Times New Roman" panose="02020603050405020304" pitchFamily="18" charset="0"/>
              </a:rPr>
              <a:t>picture).</a:t>
            </a:r>
          </a:p>
          <a:p>
            <a:pPr marL="171450" indent="-171450" eaLnBrk="0" hangingPunct="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a:ea typeface="Times New Roman" panose="02020603050405020304" pitchFamily="18" charset="0"/>
              </a:rPr>
              <a:t>Explain s</a:t>
            </a:r>
            <a:r>
              <a:rPr lang="en-GB" sz="1000">
                <a:effectLst/>
                <a:ea typeface="Times New Roman" panose="02020603050405020304" pitchFamily="18" charset="0"/>
              </a:rPr>
              <a:t>equencing and other organisational skills (how </a:t>
            </a:r>
            <a:r>
              <a:rPr lang="en-GB" sz="1000" spc="-15">
                <a:effectLst/>
                <a:ea typeface="Times New Roman" panose="02020603050405020304" pitchFamily="18" charset="0"/>
              </a:rPr>
              <a:t>to </a:t>
            </a:r>
            <a:r>
              <a:rPr lang="en-GB" sz="1000">
                <a:effectLst/>
                <a:ea typeface="Times New Roman" panose="02020603050405020304" pitchFamily="18" charset="0"/>
              </a:rPr>
              <a:t>put an assignment together logically and organise study time</a:t>
            </a:r>
            <a:r>
              <a:rPr lang="en-GB" sz="1000" spc="-10">
                <a:effectLst/>
                <a:ea typeface="Times New Roman" panose="02020603050405020304" pitchFamily="18" charset="0"/>
              </a:rPr>
              <a:t> </a:t>
            </a:r>
            <a:r>
              <a:rPr lang="en-GB" sz="1000" spc="-15">
                <a:effectLst/>
                <a:ea typeface="Times New Roman" panose="02020603050405020304" pitchFamily="18" charset="0"/>
              </a:rPr>
              <a:t>effectively).</a:t>
            </a:r>
          </a:p>
          <a:p>
            <a:pPr marL="171450" indent="-171450" eaLnBrk="0" hangingPunct="0">
              <a:lnSpc>
                <a:spcPct val="100000"/>
              </a:lnSpc>
              <a:spcBef>
                <a:spcPts val="0"/>
              </a:spcBef>
              <a:buFont typeface="Arial" panose="020B0604020202020204" pitchFamily="34" charset="0"/>
              <a:buChar char="•"/>
            </a:pPr>
            <a:endParaRPr lang="en-GB" sz="1000" spc="-15">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Practise fine motor control and co-ordination (legibility of</a:t>
            </a:r>
            <a:r>
              <a:rPr lang="en-GB" sz="1000" spc="-10">
                <a:effectLst/>
                <a:latin typeface="HelveticaLTStd-Roman"/>
                <a:ea typeface="Times New Roman" panose="02020603050405020304" pitchFamily="18" charset="0"/>
              </a:rPr>
              <a:t> </a:t>
            </a:r>
            <a:r>
              <a:rPr lang="en-GB" sz="1000">
                <a:effectLst/>
                <a:latin typeface="HelveticaLTStd-Roman"/>
                <a:ea typeface="Times New Roman" panose="02020603050405020304" pitchFamily="18" charset="0"/>
              </a:rPr>
              <a:t>handwriting).</a:t>
            </a:r>
          </a:p>
          <a:p>
            <a:pPr marL="171450"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4593453C-0DF6-D11C-C060-FE1611B98A88}"/>
              </a:ext>
            </a:extLst>
          </p:cNvPr>
          <p:cNvSpPr>
            <a:spLocks noGrp="1"/>
          </p:cNvSpPr>
          <p:nvPr>
            <p:ph type="sldNum" sz="quarter" idx="11"/>
          </p:nvPr>
        </p:nvSpPr>
        <p:spPr/>
        <p:txBody>
          <a:bodyPr/>
          <a:lstStyle/>
          <a:p>
            <a:fld id="{DA2C159E-F13C-4A85-9A41-E7669D3E0D70}" type="slidenum">
              <a:rPr lang="en-GB" smtClean="0"/>
              <a:pPr/>
              <a:t>21</a:t>
            </a:fld>
            <a:endParaRPr lang="en-GB"/>
          </a:p>
        </p:txBody>
      </p:sp>
    </p:spTree>
    <p:extLst>
      <p:ext uri="{BB962C8B-B14F-4D97-AF65-F5344CB8AC3E}">
        <p14:creationId xmlns:p14="http://schemas.microsoft.com/office/powerpoint/2010/main" val="364620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4A7398-74B0-5D5C-D8FF-8F74E4942B02}"/>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BBFACBC-DD59-77AB-E229-C75D18E45146}"/>
              </a:ext>
            </a:extLst>
          </p:cNvPr>
          <p:cNvSpPr>
            <a:spLocks noGrp="1"/>
          </p:cNvSpPr>
          <p:nvPr>
            <p:ph type="title"/>
          </p:nvPr>
        </p:nvSpPr>
        <p:spPr>
          <a:xfrm>
            <a:off x="232950" y="249901"/>
            <a:ext cx="8437563" cy="305626"/>
          </a:xfrm>
        </p:spPr>
        <p:txBody>
          <a:bodyPr>
            <a:normAutofit/>
          </a:bodyPr>
          <a:lstStyle/>
          <a:p>
            <a:r>
              <a:rPr lang="en-GB" sz="1600" b="1" kern="0" cap="none">
                <a:solidFill>
                  <a:srgbClr val="BE0D65"/>
                </a:solidFill>
                <a:effectLst/>
                <a:latin typeface="Arial"/>
                <a:cs typeface="Arial"/>
              </a:rPr>
              <a:t>Dyslexia</a:t>
            </a:r>
            <a:r>
              <a:rPr lang="en-GB" sz="1600" kern="0" cap="none">
                <a:solidFill>
                  <a:srgbClr val="BE0D65"/>
                </a:solidFill>
                <a:latin typeface="Arial"/>
                <a:cs typeface="Arial"/>
              </a:rPr>
              <a:t> Strategies</a:t>
            </a:r>
            <a:endParaRPr lang="en-GB" sz="1600"/>
          </a:p>
        </p:txBody>
      </p:sp>
      <p:sp>
        <p:nvSpPr>
          <p:cNvPr id="4" name="Text Placeholder 3">
            <a:extLst>
              <a:ext uri="{FF2B5EF4-FFF2-40B4-BE49-F238E27FC236}">
                <a16:creationId xmlns:a16="http://schemas.microsoft.com/office/drawing/2014/main" id="{B7701A62-39AB-239C-FF46-0DAD41F15F79}"/>
              </a:ext>
            </a:extLst>
          </p:cNvPr>
          <p:cNvSpPr>
            <a:spLocks noGrp="1"/>
          </p:cNvSpPr>
          <p:nvPr>
            <p:ph type="body" sz="quarter" idx="12"/>
          </p:nvPr>
        </p:nvSpPr>
        <p:spPr>
          <a:xfrm>
            <a:off x="232950" y="555527"/>
            <a:ext cx="3960000" cy="4422739"/>
          </a:xfrm>
        </p:spPr>
        <p:txBody>
          <a:bodyPr vert="horz" lIns="0" tIns="0" rIns="0" bIns="0" rtlCol="0" anchor="t">
            <a:noAutofit/>
          </a:bodyPr>
          <a:lstStyle/>
          <a:p>
            <a:pPr>
              <a:lnSpc>
                <a:spcPct val="100000"/>
              </a:lnSpc>
              <a:spcBef>
                <a:spcPts val="0"/>
              </a:spcBef>
            </a:pPr>
            <a:endParaRPr lang="en-GB" sz="1300" dirty="0">
              <a:solidFill>
                <a:srgbClr val="B4005E"/>
              </a:solidFill>
              <a:cs typeface="Arial"/>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Present new information in small chunks and allow plenty of time for recall. </a:t>
            </a:r>
          </a:p>
          <a:p>
            <a:pPr>
              <a:lnSpc>
                <a:spcPct val="100000"/>
              </a:lnSpc>
              <a:spcBef>
                <a:spcPts val="0"/>
              </a:spcBef>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Make learning multisensory – use music, actions and graphics to reinforce text. </a:t>
            </a:r>
          </a:p>
          <a:p>
            <a:pPr>
              <a:lnSpc>
                <a:spcPct val="100000"/>
              </a:lnSpc>
              <a:spcBef>
                <a:spcPts val="0"/>
              </a:spcBef>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Ensure that targets are limited in number but challenging. </a:t>
            </a:r>
          </a:p>
          <a:p>
            <a:pPr>
              <a:lnSpc>
                <a:spcPct val="100000"/>
              </a:lnSpc>
              <a:spcBef>
                <a:spcPts val="0"/>
              </a:spcBef>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cs typeface="Times New Roman" panose="02020603050405020304" pitchFamily="18" charset="0"/>
              </a:rPr>
              <a:t>Allow for frequent practice using rhyme, rhythm, games and songs etc.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cs typeface="Times New Roman" panose="02020603050405020304" pitchFamily="18" charset="0"/>
              </a:rPr>
              <a:t>Have charts, lists of vocabulary, diagrams etc. on display in the workplace.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cs typeface="Times New Roman" panose="02020603050405020304" pitchFamily="18" charset="0"/>
              </a:rPr>
              <a:t>Encourage the use of spellcheckers. </a:t>
            </a: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cs typeface="Times New Roman" panose="02020603050405020304" pitchFamily="18" charset="0"/>
              </a:rPr>
              <a:t>Use memory strategies such as mnemonics.</a:t>
            </a: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rPr>
              <a:t>Allow extra time for processing information by slowing down presentation and allow response time</a:t>
            </a:r>
            <a:r>
              <a:rPr lang="en-GB" sz="1000" b="0" kern="0" dirty="0">
                <a:solidFill>
                  <a:srgbClr val="000000"/>
                </a:solidFill>
                <a:ea typeface="Times New Roman" panose="02020603050405020304" pitchFamily="18" charset="0"/>
              </a:rPr>
              <a:t>.</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Times New Roman" panose="02020603050405020304" pitchFamily="18" charset="0"/>
                <a:cs typeface="Times New Roman" panose="02020603050405020304" pitchFamily="18" charset="0"/>
              </a:rPr>
              <a:t>Allow extra time to answer questions and complete work, particularly in assessment tasks. </a:t>
            </a: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Times New Roman" panose="02020603050405020304" pitchFamily="18" charset="0"/>
              <a:cs typeface="Times New Roman"/>
            </a:endParaRPr>
          </a:p>
          <a:p>
            <a:pPr marL="171450" indent="-171450">
              <a:lnSpc>
                <a:spcPct val="100000"/>
              </a:lnSpc>
              <a:spcBef>
                <a:spcPts val="0"/>
              </a:spcBef>
              <a:buFont typeface="Arial" panose="020B0604020202020204" pitchFamily="34" charset="0"/>
              <a:buChar char="•"/>
            </a:pPr>
            <a:r>
              <a:rPr lang="en-GB" sz="1000" b="0" kern="0" dirty="0">
                <a:ea typeface="Calibri" panose="020F0502020204030204" pitchFamily="34" charset="0"/>
                <a:cs typeface="Arial"/>
              </a:rPr>
              <a:t>Make use of picture cards for association. </a:t>
            </a:r>
            <a:endParaRPr lang="en-GB" sz="1000" b="0" kern="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dirty="0">
              <a:effectLst/>
              <a:ea typeface="Calibri" panose="020F0502020204030204" pitchFamily="34" charset="0"/>
              <a:cs typeface="Arial"/>
            </a:endParaRPr>
          </a:p>
          <a:p>
            <a:pPr marL="171450" indent="-171450">
              <a:lnSpc>
                <a:spcPct val="100000"/>
              </a:lnSpc>
              <a:spcBef>
                <a:spcPts val="0"/>
              </a:spcBef>
              <a:buChar char="•"/>
            </a:pPr>
            <a:endParaRPr lang="en-GB" sz="1000" kern="100" dirty="0">
              <a:effectLst/>
              <a:latin typeface="Arial"/>
              <a:ea typeface="Calibri" panose="020F0502020204030204" pitchFamily="34" charset="0"/>
              <a:cs typeface="Times New Roman" panose="02020603050405020304" pitchFamily="18" charset="0"/>
            </a:endParaRPr>
          </a:p>
          <a:p>
            <a:pPr marL="171450" indent="-171450">
              <a:lnSpc>
                <a:spcPct val="100000"/>
              </a:lnSpc>
              <a:spcBef>
                <a:spcPts val="0"/>
              </a:spcBef>
              <a:buChar char="•"/>
            </a:pPr>
            <a:endParaRPr lang="en-GB" sz="1000" b="0" kern="100" dirty="0">
              <a:effectLst/>
              <a:latin typeface="Arial"/>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solidFill>
                <a:srgbClr val="000000"/>
              </a:solidFill>
              <a:latin typeface="Calibri" panose="020F0502020204030204" pitchFamily="34" charset="0"/>
              <a:cs typeface="Times New Roman" panose="02020603050405020304" pitchFamily="18" charset="0"/>
            </a:endParaRPr>
          </a:p>
          <a:p>
            <a:pPr>
              <a:lnSpc>
                <a:spcPct val="100000"/>
              </a:lnSpc>
              <a:spcBef>
                <a:spcPts val="0"/>
              </a:spcBef>
            </a:pPr>
            <a:endParaRPr lang="en-GB" sz="1800" kern="100" dirty="0">
              <a:solidFill>
                <a:srgbClr val="000000"/>
              </a:solidFill>
              <a:latin typeface="Calibri" panose="020F0502020204030204" pitchFamily="34" charset="0"/>
              <a:cs typeface="Times New Roman" panose="02020603050405020304" pitchFamily="18" charset="0"/>
            </a:endParaRPr>
          </a:p>
          <a:p>
            <a:pPr>
              <a:lnSpc>
                <a:spcPct val="100000"/>
              </a:lnSpc>
              <a:spcBef>
                <a:spcPts val="0"/>
              </a:spcBef>
            </a:pPr>
            <a:endParaRPr lang="en-GB" sz="1300" dirty="0">
              <a:solidFill>
                <a:srgbClr val="B4005E"/>
              </a:solidFill>
              <a:cs typeface="Arial"/>
            </a:endParaRPr>
          </a:p>
        </p:txBody>
      </p:sp>
      <p:sp>
        <p:nvSpPr>
          <p:cNvPr id="5" name="Content Placeholder 4">
            <a:extLst>
              <a:ext uri="{FF2B5EF4-FFF2-40B4-BE49-F238E27FC236}">
                <a16:creationId xmlns:a16="http://schemas.microsoft.com/office/drawing/2014/main" id="{A8CA1894-9862-BC03-390B-763A73D6C754}"/>
              </a:ext>
            </a:extLst>
          </p:cNvPr>
          <p:cNvSpPr>
            <a:spLocks noGrp="1"/>
          </p:cNvSpPr>
          <p:nvPr>
            <p:ph sz="quarter" idx="13"/>
          </p:nvPr>
        </p:nvSpPr>
        <p:spPr>
          <a:xfrm>
            <a:off x="4572000" y="598472"/>
            <a:ext cx="4161238" cy="4379216"/>
          </a:xfrm>
        </p:spPr>
        <p:txBody>
          <a:bodyPr vert="horz" lIns="0" tIns="0" rIns="0" bIns="0" rtlCol="0" anchor="t">
            <a:noAutofit/>
          </a:bodyPr>
          <a:lstStyle/>
          <a:p>
            <a:pPr>
              <a:lnSpc>
                <a:spcPct val="100000"/>
              </a:lnSpc>
              <a:spcBef>
                <a:spcPts val="0"/>
              </a:spcBef>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Use colour highlighting for word patterns, prefixes, suffixes etc. </a:t>
            </a: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Provide text and sound together exaggerate word separation at first and then as it would be spoken normally. </a:t>
            </a:r>
          </a:p>
          <a:p>
            <a:pPr marL="171450" indent="-171450">
              <a:lnSpc>
                <a:spcPct val="100000"/>
              </a:lnSpc>
              <a:spcBef>
                <a:spcPts val="0"/>
              </a:spcBef>
              <a:buFont typeface="Arial" panose="020B0604020202020204" pitchFamily="34" charset="0"/>
              <a:buChar char="•"/>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rPr>
              <a:t>Introduce new material in a multi-sensory way – show it, listen to it, look at it, hear it, say it, write it. </a:t>
            </a: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Only ask a student to read aloud if they volunteer. </a:t>
            </a: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Use audio to accompany printed materials. </a:t>
            </a:r>
          </a:p>
          <a:p>
            <a:pPr marL="171450" indent="-171450">
              <a:lnSpc>
                <a:spcPct val="100000"/>
              </a:lnSpc>
              <a:spcBef>
                <a:spcPts val="0"/>
              </a:spcBef>
              <a:buFont typeface="Arial" panose="020B0604020202020204" pitchFamily="34" charset="0"/>
              <a:buChar char="•"/>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rPr>
              <a:t>Pair the student with a good reader where possible. </a:t>
            </a: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Be explicit about the style of reading required for different tasks and teach the skills explicitly, for example, exam questions, reading for information, reading for an overview. </a:t>
            </a:r>
          </a:p>
          <a:p>
            <a:pPr marL="171450" indent="-171450">
              <a:lnSpc>
                <a:spcPct val="100000"/>
              </a:lnSpc>
              <a:spcBef>
                <a:spcPts val="0"/>
              </a:spcBef>
              <a:buFont typeface="Arial" panose="020B0604020202020204" pitchFamily="34" charset="0"/>
              <a:buChar char="•"/>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Use ICT to support reading. </a:t>
            </a: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Sans-Serif" panose="020B0604020202020204" pitchFamily="34" charset="0"/>
              <a:buChar char="•"/>
            </a:pPr>
            <a:r>
              <a:rPr lang="en-GB" sz="1000" kern="0">
                <a:cs typeface="Arial"/>
              </a:rPr>
              <a:t>Consider the use of line markers to help keep place, for example, a ruler.</a:t>
            </a:r>
            <a:endParaRPr lang="en-US" sz="1000" kern="0">
              <a:cs typeface="Arial"/>
            </a:endParaRPr>
          </a:p>
          <a:p>
            <a:pPr marL="171450" indent="-171450">
              <a:lnSpc>
                <a:spcPct val="100000"/>
              </a:lnSpc>
              <a:spcBef>
                <a:spcPts val="0"/>
              </a:spcBef>
              <a:buFont typeface="Arial,Sans-Serif" panose="020B0604020202020204" pitchFamily="34" charset="0"/>
              <a:buChar char="•"/>
            </a:pPr>
            <a:endParaRPr lang="en-GB" sz="1000" kern="0">
              <a:cs typeface="Arial"/>
            </a:endParaRPr>
          </a:p>
          <a:p>
            <a:pPr marL="171450" indent="-171450">
              <a:lnSpc>
                <a:spcPct val="100000"/>
              </a:lnSpc>
              <a:spcBef>
                <a:spcPts val="0"/>
              </a:spcBef>
              <a:buFont typeface="Arial,Sans-Serif" panose="020B0604020202020204" pitchFamily="34" charset="0"/>
              <a:buChar char="•"/>
            </a:pPr>
            <a:r>
              <a:rPr lang="en-GB" sz="1000" kern="0">
                <a:cs typeface="Arial"/>
              </a:rPr>
              <a:t>Use writing scaffolds to support planning.</a:t>
            </a:r>
            <a:endParaRPr lang="en-US" sz="1000" kern="0">
              <a:cs typeface="Arial"/>
            </a:endParaRPr>
          </a:p>
          <a:p>
            <a:pPr marL="171450" indent="-171450">
              <a:lnSpc>
                <a:spcPct val="100000"/>
              </a:lnSpc>
              <a:spcBef>
                <a:spcPts val="0"/>
              </a:spcBef>
              <a:buFont typeface="Arial,Sans-Serif" panose="020B0604020202020204" pitchFamily="34" charset="0"/>
              <a:buChar char="•"/>
            </a:pPr>
            <a:endParaRPr lang="en-GB" sz="1000" kern="0">
              <a:cs typeface="Arial"/>
            </a:endParaRPr>
          </a:p>
          <a:p>
            <a:pPr marL="171450" indent="-171450">
              <a:lnSpc>
                <a:spcPct val="100000"/>
              </a:lnSpc>
              <a:spcBef>
                <a:spcPts val="0"/>
              </a:spcBef>
              <a:buFont typeface="Arial,Sans-Serif" panose="020B0604020202020204" pitchFamily="34" charset="0"/>
              <a:buChar char="•"/>
            </a:pPr>
            <a:r>
              <a:rPr lang="en-GB" sz="1000" kern="0">
                <a:cs typeface="Arial"/>
              </a:rPr>
              <a:t>Use calendars and checklists to structure homework tasks and meet deadlines. </a:t>
            </a:r>
            <a:endParaRPr lang="en-GB"/>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Char char="•"/>
            </a:pPr>
            <a:endParaRPr lang="en-GB" sz="1000" kern="100">
              <a:cs typeface="Times New Roman" panose="02020603050405020304" pitchFamily="18" charset="0"/>
            </a:endParaRPr>
          </a:p>
          <a:p>
            <a:pPr marL="171450" indent="-171450">
              <a:lnSpc>
                <a:spcPct val="100000"/>
              </a:lnSpc>
              <a:spcBef>
                <a:spcPts val="0"/>
              </a:spcBef>
              <a:buChar char="•"/>
            </a:pPr>
            <a:endParaRPr lang="en-GB" sz="1000" kern="100">
              <a:cs typeface="Times New Roman" panose="02020603050405020304" pitchFamily="18" charset="0"/>
            </a:endParaRPr>
          </a:p>
          <a:p>
            <a:endParaRPr lang="en-GB">
              <a:cs typeface="Arial"/>
            </a:endParaRPr>
          </a:p>
        </p:txBody>
      </p:sp>
      <p:sp>
        <p:nvSpPr>
          <p:cNvPr id="3" name="Slide Number Placeholder 2">
            <a:extLst>
              <a:ext uri="{FF2B5EF4-FFF2-40B4-BE49-F238E27FC236}">
                <a16:creationId xmlns:a16="http://schemas.microsoft.com/office/drawing/2014/main" id="{93CEE67F-3066-E470-3C0E-B2782ABDAC3B}"/>
              </a:ext>
            </a:extLst>
          </p:cNvPr>
          <p:cNvSpPr>
            <a:spLocks noGrp="1"/>
          </p:cNvSpPr>
          <p:nvPr>
            <p:ph type="sldNum" sz="quarter" idx="11"/>
          </p:nvPr>
        </p:nvSpPr>
        <p:spPr/>
        <p:txBody>
          <a:bodyPr/>
          <a:lstStyle/>
          <a:p>
            <a:fld id="{DA2C159E-F13C-4A85-9A41-E7669D3E0D70}" type="slidenum">
              <a:rPr lang="en-GB" smtClean="0"/>
              <a:pPr/>
              <a:t>22</a:t>
            </a:fld>
            <a:endParaRPr lang="en-GB"/>
          </a:p>
        </p:txBody>
      </p:sp>
    </p:spTree>
    <p:extLst>
      <p:ext uri="{BB962C8B-B14F-4D97-AF65-F5344CB8AC3E}">
        <p14:creationId xmlns:p14="http://schemas.microsoft.com/office/powerpoint/2010/main" val="191473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CC5C8-0B77-A0CE-7C8C-5376A899EA7D}"/>
              </a:ext>
              <a:ext uri="{C183D7F6-B498-43B3-948B-1728B52AA6E4}">
                <adec:decorative xmlns:adec="http://schemas.microsoft.com/office/drawing/2017/decorative" val="1"/>
              </a:ext>
            </a:extLst>
          </p:cNvPr>
          <p:cNvSpPr>
            <a:spLocks noGrp="1"/>
          </p:cNvSpPr>
          <p:nvPr>
            <p:ph type="ftr" sz="quarter" idx="10"/>
          </p:nvPr>
        </p:nvSpPr>
        <p:spPr>
          <a:xfrm>
            <a:off x="233363" y="4957031"/>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96C1F466-8AC7-0759-5CEB-20E2ADF6C796}"/>
              </a:ext>
            </a:extLst>
          </p:cNvPr>
          <p:cNvSpPr>
            <a:spLocks noGrp="1"/>
          </p:cNvSpPr>
          <p:nvPr>
            <p:ph type="title"/>
          </p:nvPr>
        </p:nvSpPr>
        <p:spPr>
          <a:xfrm>
            <a:off x="233363" y="249239"/>
            <a:ext cx="8437562" cy="306288"/>
          </a:xfrm>
        </p:spPr>
        <p:txBody>
          <a:bodyPr>
            <a:normAutofit/>
          </a:bodyPr>
          <a:lstStyle/>
          <a:p>
            <a:r>
              <a:rPr lang="en-GB" sz="1600" b="1" kern="0" cap="none">
                <a:solidFill>
                  <a:srgbClr val="BE0D65"/>
                </a:solidFill>
                <a:effectLst/>
                <a:latin typeface="Arial"/>
                <a:cs typeface="Arial"/>
              </a:rPr>
              <a:t>Dyslexia</a:t>
            </a:r>
            <a:r>
              <a:rPr lang="en-GB" sz="1600" kern="0" cap="none">
                <a:solidFill>
                  <a:srgbClr val="BE0D65"/>
                </a:solidFill>
                <a:latin typeface="Arial"/>
                <a:cs typeface="Arial"/>
              </a:rPr>
              <a:t> Strategies </a:t>
            </a:r>
            <a:endParaRPr lang="en-GB" sz="1600"/>
          </a:p>
        </p:txBody>
      </p:sp>
      <p:sp>
        <p:nvSpPr>
          <p:cNvPr id="4" name="Text Placeholder 3">
            <a:extLst>
              <a:ext uri="{FF2B5EF4-FFF2-40B4-BE49-F238E27FC236}">
                <a16:creationId xmlns:a16="http://schemas.microsoft.com/office/drawing/2014/main" id="{AD958407-CB92-B486-97E3-28B8E5AA7164}"/>
              </a:ext>
            </a:extLst>
          </p:cNvPr>
          <p:cNvSpPr>
            <a:spLocks noGrp="1"/>
          </p:cNvSpPr>
          <p:nvPr>
            <p:ph type="body" sz="quarter" idx="12"/>
          </p:nvPr>
        </p:nvSpPr>
        <p:spPr>
          <a:xfrm>
            <a:off x="234000" y="555527"/>
            <a:ext cx="3960000" cy="4106528"/>
          </a:xfrm>
        </p:spPr>
        <p:txBody>
          <a:bodyPr/>
          <a:lstStyle/>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Use concept maps to plan and identify overall themes and the relationships between ideas.</a:t>
            </a: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Use the marking criteria as a stimulus when redrafting work.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a:lnSpc>
                <a:spcPct val="100000"/>
              </a:lnSpc>
              <a:spcBef>
                <a:spcPts val="0"/>
              </a:spcBef>
            </a:pPr>
            <a:r>
              <a:rPr lang="en-GB" sz="1400" b="1" kern="0">
                <a:effectLst/>
                <a:ea typeface="Times New Roman" panose="02020603050405020304" pitchFamily="18" charset="0"/>
                <a:cs typeface="Times New Roman" panose="02020603050405020304" pitchFamily="18" charset="0"/>
              </a:rPr>
              <a:t>Writing and Grammar</a:t>
            </a:r>
          </a:p>
          <a:p>
            <a:pPr>
              <a:lnSpc>
                <a:spcPct val="100000"/>
              </a:lnSpc>
              <a:spcBef>
                <a:spcPts val="0"/>
              </a:spcBef>
            </a:pPr>
            <a:endParaRPr lang="en-GB" sz="1000" b="1" kern="0">
              <a:solidFill>
                <a:srgbClr val="B4005E"/>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Limit the amount of text to be copied from the board. </a:t>
            </a:r>
          </a:p>
          <a:p>
            <a:pPr marL="171450" indent="-171450">
              <a:lnSpc>
                <a:spcPct val="100000"/>
              </a:lnSpc>
              <a:spcBef>
                <a:spcPts val="0"/>
              </a:spcBef>
              <a:buFont typeface="Arial" panose="020B0604020202020204" pitchFamily="34" charset="0"/>
              <a:buChar char="•"/>
            </a:pPr>
            <a:endParaRPr lang="en-GB" sz="1000" b="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Allow the use of ICT to overcome handwriting difficulties. </a:t>
            </a: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Provide written notes or cloze exercises to present key information.</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Allow the use of other formats to present information, for example, ICT or verbal accounts. </a:t>
            </a: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Teach new vocabulary explicitly. </a:t>
            </a:r>
          </a:p>
          <a:p>
            <a:pPr marL="171450" indent="-171450">
              <a:lnSpc>
                <a:spcPct val="100000"/>
              </a:lnSpc>
              <a:spcBef>
                <a:spcPts val="0"/>
              </a:spcBef>
              <a:buFont typeface="Arial" panose="020B0604020202020204" pitchFamily="34" charset="0"/>
              <a:buChar char="•"/>
            </a:pPr>
            <a:endParaRPr lang="en-GB" sz="1000" b="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Teach grammar rules and build in lots of reinforcement.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Use diagrams and cards to show sequences and patterns of language. </a:t>
            </a: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Try drawing grammar concepts, for example, draw what a paragraph looks like. </a:t>
            </a: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3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300">
              <a:solidFill>
                <a:srgbClr val="B4005E"/>
              </a:solidFill>
            </a:endParaRPr>
          </a:p>
          <a:p>
            <a:endParaRPr lang="en-GB"/>
          </a:p>
        </p:txBody>
      </p:sp>
      <p:sp>
        <p:nvSpPr>
          <p:cNvPr id="5" name="Content Placeholder 4">
            <a:extLst>
              <a:ext uri="{FF2B5EF4-FFF2-40B4-BE49-F238E27FC236}">
                <a16:creationId xmlns:a16="http://schemas.microsoft.com/office/drawing/2014/main" id="{0DEA9E68-59EB-9F57-FA26-B453884F0A4F}"/>
              </a:ext>
            </a:extLst>
          </p:cNvPr>
          <p:cNvSpPr>
            <a:spLocks noGrp="1"/>
          </p:cNvSpPr>
          <p:nvPr>
            <p:ph sz="quarter" idx="13"/>
          </p:nvPr>
        </p:nvSpPr>
        <p:spPr>
          <a:xfrm>
            <a:off x="4571999" y="555527"/>
            <a:ext cx="4098925" cy="4032348"/>
          </a:xfrm>
        </p:spPr>
        <p:txBody>
          <a:bodyPr/>
          <a:lstStyle/>
          <a:p>
            <a:pPr>
              <a:lnSpc>
                <a:spcPct val="100000"/>
              </a:lnSpc>
              <a:spcBef>
                <a:spcPts val="0"/>
              </a:spcBef>
            </a:pPr>
            <a:r>
              <a:rPr lang="en-GB" sz="1400" b="1" kern="0">
                <a:effectLst/>
                <a:ea typeface="Times New Roman" panose="02020603050405020304" pitchFamily="18" charset="0"/>
                <a:cs typeface="Times New Roman" panose="02020603050405020304" pitchFamily="18" charset="0"/>
              </a:rPr>
              <a:t>Supporting spelling difficulties </a:t>
            </a:r>
          </a:p>
          <a:p>
            <a:pPr>
              <a:lnSpc>
                <a:spcPct val="100000"/>
              </a:lnSpc>
              <a:spcBef>
                <a:spcPts val="0"/>
              </a:spcBef>
            </a:pPr>
            <a:endParaRPr lang="en-GB" sz="1000" kern="100">
              <a:solidFill>
                <a:srgbClr val="B4005E"/>
              </a:solidFill>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rPr>
              <a:t>Encourage the use of dictionaries and keyword lists.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rPr>
              <a:t>Encourage the use of spelling strategies, for example, mnemonics, words within words, base words and suffixes etc.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Try not to correct every spelling mistake – focus on high frequency or key words.</a:t>
            </a:r>
          </a:p>
          <a:p>
            <a:pPr>
              <a:lnSpc>
                <a:spcPct val="100000"/>
              </a:lnSpc>
              <a:spcBef>
                <a:spcPts val="0"/>
              </a:spcBef>
            </a:pPr>
            <a:endParaRPr lang="en-GB" sz="1000" kern="100">
              <a:effectLst/>
              <a:ea typeface="Calibri" panose="020F0502020204030204" pitchFamily="34" charset="0"/>
              <a:cs typeface="Times New Roman" panose="02020603050405020304" pitchFamily="18" charset="0"/>
            </a:endParaRPr>
          </a:p>
          <a:p>
            <a:endParaRPr lang="en-GB"/>
          </a:p>
        </p:txBody>
      </p:sp>
      <p:sp>
        <p:nvSpPr>
          <p:cNvPr id="6" name="Text Placeholder 3">
            <a:extLst>
              <a:ext uri="{FF2B5EF4-FFF2-40B4-BE49-F238E27FC236}">
                <a16:creationId xmlns:a16="http://schemas.microsoft.com/office/drawing/2014/main" id="{EBDE23CB-F52E-99F8-6638-4A4B893E3460}"/>
              </a:ext>
            </a:extLst>
          </p:cNvPr>
          <p:cNvSpPr txBox="1">
            <a:spLocks/>
          </p:cNvSpPr>
          <p:nvPr/>
        </p:nvSpPr>
        <p:spPr>
          <a:xfrm>
            <a:off x="4667309" y="2283130"/>
            <a:ext cx="4098925" cy="2255003"/>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b="1" kern="100" cap="none" spc="-30">
                <a:solidFill>
                  <a:srgbClr val="BE0D65"/>
                </a:solidFill>
                <a:effectLst/>
                <a:latin typeface="Arial" panose="020B0604020202020204" pitchFamily="34" charset="0"/>
                <a:ea typeface="Calibri" panose="020F0502020204030204" pitchFamily="34" charset="0"/>
                <a:cs typeface="Arial" panose="020B0604020202020204" pitchFamily="34" charset="0"/>
              </a:rPr>
              <a:t>Dyslexia </a:t>
            </a: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54D96759-3359-6B70-46C4-ED4B829CA73A}"/>
              </a:ext>
            </a:extLst>
          </p:cNvPr>
          <p:cNvSpPr>
            <a:spLocks noGrp="1"/>
          </p:cNvSpPr>
          <p:nvPr>
            <p:ph type="sldNum" sz="quarter" idx="11"/>
          </p:nvPr>
        </p:nvSpPr>
        <p:spPr/>
        <p:txBody>
          <a:bodyPr/>
          <a:lstStyle/>
          <a:p>
            <a:fld id="{DA2C159E-F13C-4A85-9A41-E7669D3E0D70}" type="slidenum">
              <a:rPr lang="en-GB" smtClean="0"/>
              <a:pPr/>
              <a:t>23</a:t>
            </a:fld>
            <a:endParaRPr lang="en-GB"/>
          </a:p>
        </p:txBody>
      </p:sp>
    </p:spTree>
    <p:extLst>
      <p:ext uri="{BB962C8B-B14F-4D97-AF65-F5344CB8AC3E}">
        <p14:creationId xmlns:p14="http://schemas.microsoft.com/office/powerpoint/2010/main" val="136880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88E4-771D-481F-0BDB-8E675DB42F5A}"/>
              </a:ext>
            </a:extLst>
          </p:cNvPr>
          <p:cNvSpPr txBox="1">
            <a:spLocks noGrp="1"/>
          </p:cNvSpPr>
          <p:nvPr>
            <p:ph type="title" idx="4294967295"/>
          </p:nvPr>
        </p:nvSpPr>
        <p:spPr>
          <a:xfrm>
            <a:off x="6996545" y="4362545"/>
            <a:ext cx="1960730"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Dyscalculia</a:t>
            </a:r>
            <a:r>
              <a:rPr kumimoji="0" lang="en-GB" sz="2800" b="1" i="0" u="none" strike="noStrike" kern="1200" cap="none" spc="-30" normalizeH="0" baseline="0" noProof="0" dirty="0">
                <a:ln>
                  <a:noFill/>
                </a:ln>
                <a:solidFill>
                  <a:srgbClr val="BE0D65"/>
                </a:solidFill>
                <a:effectLst/>
                <a:uLnTx/>
                <a:uFillTx/>
                <a:latin typeface="Arial" panose="020B0604020202020204" pitchFamily="34" charset="0"/>
                <a:ea typeface="Times New Roman" panose="02020603050405020304" pitchFamily="18" charset="0"/>
                <a:cs typeface="+mj-cs"/>
              </a:rPr>
              <a:t>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395109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p:nvPr>
        </p:nvSpPr>
        <p:spPr>
          <a:xfrm>
            <a:off x="232951" y="249900"/>
            <a:ext cx="3687886" cy="2462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cap="none" spc="-30" dirty="0">
                <a:solidFill>
                  <a:srgbClr val="BE0D65"/>
                </a:solidFill>
                <a:effectLst/>
                <a:latin typeface="Arial" panose="020B0604020202020204" pitchFamily="34" charset="0"/>
                <a:ea typeface="Times New Roman" panose="02020603050405020304" pitchFamily="18" charset="0"/>
              </a:rPr>
              <a:t>Dyscalculia </a:t>
            </a:r>
            <a:r>
              <a:rPr lang="en-GB" sz="1600" cap="none" spc="-30" dirty="0">
                <a:solidFill>
                  <a:schemeClr val="bg1"/>
                </a:solidFill>
                <a:effectLst/>
                <a:latin typeface="Arial" panose="020B0604020202020204" pitchFamily="34" charset="0"/>
                <a:ea typeface="Times New Roman" panose="02020603050405020304" pitchFamily="18" charset="0"/>
              </a:rPr>
              <a:t>Introduction </a:t>
            </a:r>
            <a:endParaRPr kumimoji="0" lang="en-GB" sz="1600" b="1" i="0" u="none" strike="noStrike" kern="1200" cap="none" spc="0" normalizeH="0" noProof="0" dirty="0">
              <a:ln>
                <a:noFill/>
              </a:ln>
              <a:solidFill>
                <a:schemeClr val="bg1"/>
              </a:solidFill>
              <a:effectLst/>
              <a:uLnTx/>
              <a:uFillTx/>
              <a:latin typeface="+mn-lt"/>
              <a:ea typeface="+mn-ea"/>
              <a:cs typeface="Arial"/>
            </a:endParaRPr>
          </a:p>
        </p:txBody>
      </p:sp>
      <p:sp>
        <p:nvSpPr>
          <p:cNvPr id="2" name="Text Placeholder 1">
            <a:extLst>
              <a:ext uri="{FF2B5EF4-FFF2-40B4-BE49-F238E27FC236}">
                <a16:creationId xmlns:a16="http://schemas.microsoft.com/office/drawing/2014/main" id="{E16D1C95-BE9D-9EAE-8764-9D3DA279330D}"/>
              </a:ext>
            </a:extLst>
          </p:cNvPr>
          <p:cNvSpPr>
            <a:spLocks noGrp="1"/>
          </p:cNvSpPr>
          <p:nvPr>
            <p:ph type="body" sz="quarter" idx="12"/>
          </p:nvPr>
        </p:nvSpPr>
        <p:spPr>
          <a:xfrm>
            <a:off x="234000" y="496121"/>
            <a:ext cx="3960000" cy="4091853"/>
          </a:xfrm>
        </p:spPr>
        <p:txBody>
          <a:bodyPr/>
          <a:lstStyle/>
          <a:p>
            <a:pPr>
              <a:lnSpc>
                <a:spcPct val="100000"/>
              </a:lnSpc>
              <a:spcBef>
                <a:spcPts val="0"/>
              </a:spcBef>
            </a:pPr>
            <a:r>
              <a:rPr lang="en-GB" sz="1400"/>
              <a:t>My disability</a:t>
            </a:r>
          </a:p>
          <a:p>
            <a:pPr>
              <a:lnSpc>
                <a:spcPct val="100000"/>
              </a:lnSpc>
              <a:spcBef>
                <a:spcPts val="0"/>
              </a:spcBef>
            </a:pPr>
            <a:endParaRPr lang="en-GB" sz="1400"/>
          </a:p>
          <a:p>
            <a:pPr>
              <a:lnSpc>
                <a:spcPct val="100000"/>
              </a:lnSpc>
              <a:spcBef>
                <a:spcPts val="0"/>
              </a:spcBef>
            </a:pPr>
            <a:r>
              <a:rPr lang="en-GB" sz="1000" b="0">
                <a:effectLst/>
                <a:latin typeface="Arial" panose="020B0604020202020204" pitchFamily="34" charset="0"/>
                <a:ea typeface="Times New Roman" panose="02020603050405020304" pitchFamily="18" charset="0"/>
              </a:rPr>
              <a:t>Dyscalculia is often associated with dyslexia and other learning difficulties.  It is identified as a specific difficulty with learning and retaining basic math skills and manipulating numbers or completing mathematical tasks. Because math is developmental, basic math skills need to be regularly reinforced.</a:t>
            </a:r>
          </a:p>
          <a:p>
            <a:pPr marR="367030" eaLnBrk="0" hangingPunct="0">
              <a:lnSpc>
                <a:spcPct val="103000"/>
              </a:lnSpc>
              <a:spcBef>
                <a:spcPts val="60"/>
              </a:spcBef>
              <a:spcAft>
                <a:spcPts val="0"/>
              </a:spcAft>
            </a:pPr>
            <a:endParaRPr lang="en-GB" sz="1000" b="0">
              <a:latin typeface="Arial" panose="020B0604020202020204" pitchFamily="34" charset="0"/>
              <a:ea typeface="Times New Roman" panose="02020603050405020304" pitchFamily="18" charset="0"/>
            </a:endParaRPr>
          </a:p>
          <a:p>
            <a:pPr marR="367030" eaLnBrk="0" hangingPunct="0">
              <a:lnSpc>
                <a:spcPct val="103000"/>
              </a:lnSpc>
              <a:spcBef>
                <a:spcPts val="60"/>
              </a:spcBef>
            </a:pPr>
            <a:r>
              <a:rPr lang="en-GB" sz="1000" b="1">
                <a:effectLst/>
                <a:latin typeface="Arial" panose="020B0604020202020204" pitchFamily="34" charset="0"/>
              </a:rPr>
              <a:t>A person with Dyscalculia may have a range of underlying difficulties such as:</a:t>
            </a:r>
          </a:p>
          <a:p>
            <a:pPr marR="367030" eaLnBrk="0" hangingPunct="0">
              <a:lnSpc>
                <a:spcPct val="103000"/>
              </a:lnSpc>
              <a:spcBef>
                <a:spcPts val="60"/>
              </a:spcBef>
            </a:pPr>
            <a:endParaRPr lang="en-GB" sz="1000">
              <a:latin typeface="Arial" panose="020B0604020202020204" pitchFamily="34" charset="0"/>
            </a:endParaRPr>
          </a:p>
          <a:p>
            <a:pPr marL="171450" marR="367030" indent="-171450" eaLnBrk="0" hangingPunct="0">
              <a:lnSpc>
                <a:spcPct val="103000"/>
              </a:lnSpc>
              <a:spcBef>
                <a:spcPts val="60"/>
              </a:spcBef>
              <a:buFont typeface="Arial" panose="020B0604020202020204" pitchFamily="34" charset="0"/>
              <a:buChar char="•"/>
            </a:pPr>
            <a:r>
              <a:rPr lang="en-GB" sz="1000" b="0">
                <a:effectLst/>
                <a:ea typeface="Times New Roman" panose="02020603050405020304" pitchFamily="18" charset="0"/>
              </a:rPr>
              <a:t>Spatial orientation (knowing left from right, working out how a map relates to a</a:t>
            </a:r>
            <a:r>
              <a:rPr lang="en-GB" sz="1000" b="0" spc="-10">
                <a:effectLst/>
                <a:ea typeface="Times New Roman" panose="02020603050405020304" pitchFamily="18" charset="0"/>
              </a:rPr>
              <a:t> </a:t>
            </a:r>
            <a:r>
              <a:rPr lang="en-GB" sz="1000" b="0">
                <a:effectLst/>
                <a:ea typeface="Times New Roman" panose="02020603050405020304" pitchFamily="18" charset="0"/>
              </a:rPr>
              <a:t>picture).</a:t>
            </a:r>
          </a:p>
          <a:p>
            <a:pPr marL="171450" marR="367030" indent="-171450" eaLnBrk="0" hangingPunct="0">
              <a:lnSpc>
                <a:spcPct val="103000"/>
              </a:lnSpc>
              <a:spcBef>
                <a:spcPts val="60"/>
              </a:spcBef>
              <a:buFont typeface="Arial" panose="020B0604020202020204" pitchFamily="34" charset="0"/>
              <a:buChar char="•"/>
            </a:pPr>
            <a:endParaRPr lang="en-GB" sz="1000" b="0">
              <a:ea typeface="Times New Roman" panose="02020603050405020304" pitchFamily="18" charset="0"/>
            </a:endParaRPr>
          </a:p>
          <a:p>
            <a:pPr marL="171450" marR="367030" indent="-171450" eaLnBrk="0" hangingPunct="0">
              <a:lnSpc>
                <a:spcPct val="103000"/>
              </a:lnSpc>
              <a:spcBef>
                <a:spcPts val="60"/>
              </a:spcBef>
              <a:buFont typeface="Arial" panose="020B0604020202020204" pitchFamily="34" charset="0"/>
              <a:buChar char="•"/>
            </a:pPr>
            <a:r>
              <a:rPr lang="en-GB" sz="1000" b="0">
                <a:effectLst/>
                <a:ea typeface="Times New Roman" panose="02020603050405020304" pitchFamily="18" charset="0"/>
              </a:rPr>
              <a:t>Sequencing and other organisational skills (how to put an assignment together logically and organise study time</a:t>
            </a:r>
            <a:r>
              <a:rPr lang="en-GB" sz="1000" b="0" spc="-35">
                <a:effectLst/>
                <a:ea typeface="Times New Roman" panose="02020603050405020304" pitchFamily="18" charset="0"/>
              </a:rPr>
              <a:t> </a:t>
            </a:r>
            <a:r>
              <a:rPr lang="en-GB" sz="1000" b="0">
                <a:effectLst/>
                <a:ea typeface="Times New Roman" panose="02020603050405020304" pitchFamily="18" charset="0"/>
              </a:rPr>
              <a:t>effectively.</a:t>
            </a:r>
          </a:p>
          <a:p>
            <a:pPr marL="171450" marR="367030" indent="-171450" eaLnBrk="0" hangingPunct="0">
              <a:lnSpc>
                <a:spcPct val="103000"/>
              </a:lnSpc>
              <a:spcBef>
                <a:spcPts val="60"/>
              </a:spcBef>
              <a:buFont typeface="Arial" panose="020B0604020202020204" pitchFamily="34" charset="0"/>
              <a:buChar char="•"/>
            </a:pPr>
            <a:endParaRPr lang="en-GB" sz="1000" b="0">
              <a:ea typeface="Times New Roman" panose="02020603050405020304" pitchFamily="18" charset="0"/>
            </a:endParaRPr>
          </a:p>
          <a:p>
            <a:pPr marL="171450" marR="367030" indent="-171450" eaLnBrk="0" hangingPunct="0">
              <a:lnSpc>
                <a:spcPct val="103000"/>
              </a:lnSpc>
              <a:spcBef>
                <a:spcPts val="60"/>
              </a:spcBef>
              <a:buFont typeface="Arial" panose="020B0604020202020204" pitchFamily="34" charset="0"/>
              <a:buChar char="•"/>
            </a:pPr>
            <a:r>
              <a:rPr lang="en-GB" sz="1000" b="0">
                <a:effectLst/>
                <a:ea typeface="Times New Roman" panose="02020603050405020304" pitchFamily="18" charset="0"/>
              </a:rPr>
              <a:t>Fine motor control and co-ordination (legibility of</a:t>
            </a:r>
            <a:r>
              <a:rPr lang="en-GB" sz="1000" b="0" spc="-80">
                <a:effectLst/>
                <a:ea typeface="Times New Roman" panose="02020603050405020304" pitchFamily="18" charset="0"/>
              </a:rPr>
              <a:t> </a:t>
            </a:r>
            <a:r>
              <a:rPr lang="en-GB" sz="1000" b="0">
                <a:effectLst/>
                <a:ea typeface="Times New Roman" panose="02020603050405020304" pitchFamily="18" charset="0"/>
              </a:rPr>
              <a:t>handwriting).</a:t>
            </a:r>
          </a:p>
          <a:p>
            <a:pPr marL="171450" marR="367030" indent="-171450" eaLnBrk="0" hangingPunct="0">
              <a:lnSpc>
                <a:spcPct val="103000"/>
              </a:lnSpc>
              <a:spcBef>
                <a:spcPts val="60"/>
              </a:spcBef>
              <a:buFont typeface="Arial" panose="020B0604020202020204" pitchFamily="34" charset="0"/>
              <a:buChar char="•"/>
            </a:pPr>
            <a:endParaRPr lang="en-GB" sz="1000" b="0">
              <a:effectLst/>
              <a:ea typeface="Times New Roman" panose="02020603050405020304" pitchFamily="18" charset="0"/>
            </a:endParaRPr>
          </a:p>
          <a:p>
            <a:pPr marL="171450" marR="367030" indent="-171450" eaLnBrk="0" hangingPunct="0">
              <a:lnSpc>
                <a:spcPct val="103000"/>
              </a:lnSpc>
              <a:spcBef>
                <a:spcPts val="60"/>
              </a:spcBef>
              <a:buFont typeface="Arial" panose="020B0604020202020204" pitchFamily="34" charset="0"/>
              <a:buChar char="•"/>
            </a:pPr>
            <a:endParaRPr lang="en-GB" sz="1000" b="0">
              <a:effectLst/>
              <a:ea typeface="Times New Roman" panose="02020603050405020304" pitchFamily="18" charset="0"/>
            </a:endParaRPr>
          </a:p>
          <a:p>
            <a:pPr marR="367030" eaLnBrk="0" hangingPunct="0">
              <a:lnSpc>
                <a:spcPct val="103000"/>
              </a:lnSpc>
              <a:spcBef>
                <a:spcPts val="60"/>
              </a:spcBef>
            </a:pPr>
            <a:endParaRPr lang="en-GB" sz="1000" b="1">
              <a:effectLst/>
              <a:latin typeface="Arial" panose="020B0604020202020204" pitchFamily="34" charset="0"/>
            </a:endParaRPr>
          </a:p>
          <a:p>
            <a:pPr marR="367030" algn="just" eaLnBrk="0" hangingPunct="0">
              <a:lnSpc>
                <a:spcPct val="103000"/>
              </a:lnSpc>
              <a:spcBef>
                <a:spcPts val="60"/>
              </a:spcBef>
            </a:pPr>
            <a:endParaRPr lang="en-GB" sz="1000">
              <a:latin typeface="Arial" panose="020B0604020202020204" pitchFamily="34" charset="0"/>
            </a:endParaRPr>
          </a:p>
          <a:p>
            <a:pPr marR="367030" algn="just" eaLnBrk="0" hangingPunct="0">
              <a:lnSpc>
                <a:spcPct val="103000"/>
              </a:lnSpc>
              <a:spcBef>
                <a:spcPts val="60"/>
              </a:spcBef>
            </a:pPr>
            <a:endParaRPr lang="en-GB" sz="1000" b="1">
              <a:effectLst/>
              <a:latin typeface="Arial" panose="020B0604020202020204" pitchFamily="34" charset="0"/>
            </a:endParaRPr>
          </a:p>
          <a:p>
            <a:pPr marR="367030" algn="just" eaLnBrk="0" hangingPunct="0">
              <a:lnSpc>
                <a:spcPct val="103000"/>
              </a:lnSpc>
              <a:spcBef>
                <a:spcPts val="60"/>
              </a:spcBef>
            </a:pPr>
            <a:endParaRPr lang="en-GB" sz="1000">
              <a:latin typeface="Arial" panose="020B0604020202020204" pitchFamily="34" charset="0"/>
            </a:endParaRPr>
          </a:p>
          <a:p>
            <a:pPr marR="367030" algn="just" eaLnBrk="0" hangingPunct="0">
              <a:lnSpc>
                <a:spcPct val="103000"/>
              </a:lnSpc>
              <a:spcBef>
                <a:spcPts val="60"/>
              </a:spcBef>
            </a:pPr>
            <a:endParaRPr lang="en-GB" sz="1000" b="1">
              <a:effectLst/>
              <a:latin typeface="Arial" panose="020B0604020202020204" pitchFamily="34" charset="0"/>
            </a:endParaRPr>
          </a:p>
          <a:p>
            <a:pPr marR="367030" algn="just" eaLnBrk="0" hangingPunct="0">
              <a:lnSpc>
                <a:spcPct val="103000"/>
              </a:lnSpc>
              <a:spcBef>
                <a:spcPts val="60"/>
              </a:spcBef>
            </a:pPr>
            <a:endParaRPr lang="en-GB" sz="1000">
              <a:latin typeface="Arial" panose="020B0604020202020204" pitchFamily="34" charset="0"/>
            </a:endParaRPr>
          </a:p>
          <a:p>
            <a:pPr marR="367030" algn="just" eaLnBrk="0" hangingPunct="0">
              <a:lnSpc>
                <a:spcPct val="103000"/>
              </a:lnSpc>
              <a:spcBef>
                <a:spcPts val="60"/>
              </a:spcBef>
            </a:pPr>
            <a:endParaRPr lang="en-GB" sz="1000" b="1">
              <a:effectLst/>
              <a:latin typeface="Arial" panose="020B0604020202020204" pitchFamily="34" charset="0"/>
            </a:endParaRPr>
          </a:p>
          <a:p>
            <a:pPr marR="367030" algn="just" eaLnBrk="0" hangingPunct="0">
              <a:lnSpc>
                <a:spcPct val="103000"/>
              </a:lnSpc>
              <a:spcBef>
                <a:spcPts val="60"/>
              </a:spcBef>
              <a:spcAft>
                <a:spcPts val="0"/>
              </a:spcAft>
            </a:pPr>
            <a:endParaRPr lang="en-GB" sz="1000" b="0">
              <a:effectLst/>
              <a:latin typeface="Arial" panose="020B0604020202020204" pitchFamily="34" charset="0"/>
              <a:ea typeface="Times New Roman" panose="02020603050405020304" pitchFamily="18" charset="0"/>
            </a:endParaRPr>
          </a:p>
          <a:p>
            <a:pPr marR="367030" algn="just" eaLnBrk="0" hangingPunct="0">
              <a:lnSpc>
                <a:spcPct val="103000"/>
              </a:lnSpc>
              <a:spcBef>
                <a:spcPts val="60"/>
              </a:spcBef>
              <a:spcAft>
                <a:spcPts val="0"/>
              </a:spcAft>
            </a:pPr>
            <a:endParaRPr lang="en-GB" sz="1000" b="0">
              <a:latin typeface="Arial" panose="020B0604020202020204" pitchFamily="34" charset="0"/>
              <a:ea typeface="Times New Roman" panose="02020603050405020304" pitchFamily="18" charset="0"/>
            </a:endParaRPr>
          </a:p>
          <a:p>
            <a:pPr marR="367030" algn="just" eaLnBrk="0" hangingPunct="0">
              <a:lnSpc>
                <a:spcPct val="103000"/>
              </a:lnSpc>
              <a:spcBef>
                <a:spcPts val="60"/>
              </a:spcBef>
              <a:spcAft>
                <a:spcPts val="0"/>
              </a:spcAft>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400"/>
          </a:p>
          <a:p>
            <a:pPr>
              <a:lnSpc>
                <a:spcPct val="100000"/>
              </a:lnSpc>
              <a:spcBef>
                <a:spcPts val="0"/>
              </a:spcBef>
            </a:pPr>
            <a:endParaRPr lang="en-GB" sz="1400"/>
          </a:p>
        </p:txBody>
      </p:sp>
      <p:sp>
        <p:nvSpPr>
          <p:cNvPr id="4" name="Title 8" descr="About Education &amp; Training Foundation &#10;">
            <a:extLst>
              <a:ext uri="{FF2B5EF4-FFF2-40B4-BE49-F238E27FC236}">
                <a16:creationId xmlns:a16="http://schemas.microsoft.com/office/drawing/2014/main" id="{6D3C7A10-83F3-B1C4-3319-DD1E77E4D135}"/>
              </a:ext>
            </a:extLst>
          </p:cNvPr>
          <p:cNvSpPr txBox="1">
            <a:spLocks/>
          </p:cNvSpPr>
          <p:nvPr/>
        </p:nvSpPr>
        <p:spPr>
          <a:xfrm>
            <a:off x="4571999" y="249899"/>
            <a:ext cx="3687886" cy="2462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ts val="2000"/>
              </a:lnSpc>
              <a:spcBef>
                <a:spcPct val="0"/>
              </a:spcBef>
              <a:buNone/>
              <a:defRPr sz="4400" b="1" kern="1200" cap="all" baseline="0">
                <a:solidFill>
                  <a:schemeClr val="tx1"/>
                </a:solidFill>
                <a:latin typeface="+mj-lt"/>
                <a:ea typeface="+mj-ea"/>
                <a:cs typeface="+mj-cs"/>
              </a:defRPr>
            </a:lvl1pPr>
          </a:lstStyle>
          <a:p>
            <a:pPr>
              <a:lnSpc>
                <a:spcPct val="100000"/>
              </a:lnSpc>
              <a:spcBef>
                <a:spcPts val="0"/>
              </a:spcBef>
              <a:defRPr/>
            </a:pPr>
            <a:r>
              <a:rPr lang="en-GB" sz="1600" cap="none" spc="-30">
                <a:solidFill>
                  <a:srgbClr val="BE0D65"/>
                </a:solidFill>
                <a:latin typeface="Arial" panose="020B0604020202020204" pitchFamily="34" charset="0"/>
                <a:ea typeface="Times New Roman" panose="02020603050405020304" pitchFamily="18" charset="0"/>
              </a:rPr>
              <a:t>Dyscalculia </a:t>
            </a:r>
            <a:endParaRPr lang="en-GB" sz="1600" cap="none">
              <a:solidFill>
                <a:schemeClr val="accent5"/>
              </a:solidFill>
              <a:latin typeface="+mn-lt"/>
              <a:ea typeface="+mn-ea"/>
              <a:cs typeface="Arial"/>
            </a:endParaRPr>
          </a:p>
        </p:txBody>
      </p:sp>
      <p:sp>
        <p:nvSpPr>
          <p:cNvPr id="6" name="Content Placeholder 5">
            <a:extLst>
              <a:ext uri="{FF2B5EF4-FFF2-40B4-BE49-F238E27FC236}">
                <a16:creationId xmlns:a16="http://schemas.microsoft.com/office/drawing/2014/main" id="{BC104A2A-C1B2-8ACA-41B8-55F39607F759}"/>
              </a:ext>
            </a:extLst>
          </p:cNvPr>
          <p:cNvSpPr>
            <a:spLocks noGrp="1"/>
          </p:cNvSpPr>
          <p:nvPr>
            <p:ph sz="quarter" idx="13"/>
          </p:nvPr>
        </p:nvSpPr>
        <p:spPr>
          <a:xfrm>
            <a:off x="4572000" y="496022"/>
            <a:ext cx="4065884" cy="4091853"/>
          </a:xfrm>
        </p:spPr>
        <p:txBody>
          <a:bodyPr/>
          <a:lstStyle/>
          <a:p>
            <a:r>
              <a:rPr lang="en-GB" sz="1400" b="1"/>
              <a:t>How it might affect me</a:t>
            </a:r>
          </a:p>
          <a:p>
            <a:endParaRPr lang="en-GB" sz="1400" b="1"/>
          </a:p>
          <a:p>
            <a:pPr>
              <a:lnSpc>
                <a:spcPct val="100000"/>
              </a:lnSpc>
              <a:spcBef>
                <a:spcPts val="0"/>
              </a:spcBef>
            </a:pPr>
            <a:r>
              <a:rPr lang="en-GB" sz="1000" b="1">
                <a:effectLst/>
              </a:rPr>
              <a:t>Typical symptoms of dyscalculia can be:</a:t>
            </a:r>
          </a:p>
          <a:p>
            <a:pPr>
              <a:lnSpc>
                <a:spcPct val="100000"/>
              </a:lnSpc>
              <a:spcBef>
                <a:spcPts val="0"/>
              </a:spcBef>
            </a:pPr>
            <a:endParaRPr lang="en-GB" sz="1000" b="1"/>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learning and retaining basic math</a:t>
            </a:r>
            <a:r>
              <a:rPr lang="en-GB" sz="1000" spc="-30">
                <a:effectLst/>
                <a:ea typeface="Times New Roman" panose="02020603050405020304" pitchFamily="18" charset="0"/>
              </a:rPr>
              <a:t> </a:t>
            </a:r>
            <a:r>
              <a:rPr lang="en-GB" sz="1000">
                <a:effectLst/>
                <a:ea typeface="Times New Roman" panose="02020603050405020304" pitchFamily="18" charset="0"/>
              </a:rPr>
              <a:t>methods.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A </a:t>
            </a:r>
            <a:r>
              <a:rPr lang="en-GB" sz="1000" spc="-255">
                <a:effectLst/>
                <a:ea typeface="Times New Roman" panose="02020603050405020304" pitchFamily="18" charset="0"/>
              </a:rPr>
              <a:t> </a:t>
            </a:r>
            <a:r>
              <a:rPr lang="en-GB" sz="1000">
                <a:effectLst/>
                <a:ea typeface="Times New Roman" panose="02020603050405020304" pitchFamily="18" charset="0"/>
              </a:rPr>
              <a:t>reliance on counting and defaulting to addition when presented with a sum or</a:t>
            </a:r>
            <a:r>
              <a:rPr lang="en-GB" sz="1000" spc="-10">
                <a:effectLst/>
                <a:ea typeface="Times New Roman" panose="02020603050405020304" pitchFamily="18" charset="0"/>
              </a:rPr>
              <a:t> </a:t>
            </a:r>
            <a:r>
              <a:rPr lang="en-GB" sz="1000">
                <a:effectLst/>
                <a:ea typeface="Times New Roman" panose="02020603050405020304" pitchFamily="18" charset="0"/>
              </a:rPr>
              <a:t>multiplication.</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navigation and</a:t>
            </a:r>
            <a:r>
              <a:rPr lang="en-GB" sz="1000" spc="-25">
                <a:effectLst/>
                <a:ea typeface="Times New Roman" panose="02020603050405020304" pitchFamily="18" charset="0"/>
              </a:rPr>
              <a:t> </a:t>
            </a:r>
            <a:r>
              <a:rPr lang="en-GB" sz="1000">
                <a:effectLst/>
                <a:ea typeface="Times New Roman" panose="02020603050405020304" pitchFamily="18" charset="0"/>
              </a:rPr>
              <a:t>orientation.</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money and</a:t>
            </a:r>
            <a:r>
              <a:rPr lang="en-GB" sz="1000" spc="-20">
                <a:effectLst/>
                <a:ea typeface="Times New Roman" panose="02020603050405020304" pitchFamily="18" charset="0"/>
              </a:rPr>
              <a:t> </a:t>
            </a:r>
            <a:r>
              <a:rPr lang="en-GB" sz="1000">
                <a:effectLst/>
                <a:ea typeface="Times New Roman" panose="02020603050405020304" pitchFamily="18" charset="0"/>
              </a:rPr>
              <a:t>budgeting.</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estimating, counting backwards and sequencing</a:t>
            </a:r>
            <a:r>
              <a:rPr lang="en-GB" sz="1000" spc="-30">
                <a:effectLst/>
                <a:ea typeface="Times New Roman" panose="02020603050405020304" pitchFamily="18" charset="0"/>
              </a:rPr>
              <a:t> </a:t>
            </a:r>
            <a:r>
              <a:rPr lang="en-GB" sz="1000">
                <a:effectLst/>
                <a:ea typeface="Times New Roman" panose="02020603050405020304" pitchFamily="18" charset="0"/>
              </a:rPr>
              <a:t>numbers.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telling the time and time</a:t>
            </a:r>
            <a:r>
              <a:rPr lang="en-GB" sz="1000" spc="-20">
                <a:effectLst/>
                <a:ea typeface="Times New Roman" panose="02020603050405020304" pitchFamily="18" charset="0"/>
              </a:rPr>
              <a:t> </a:t>
            </a:r>
            <a:r>
              <a:rPr lang="en-GB" sz="1000">
                <a:effectLst/>
                <a:ea typeface="Times New Roman" panose="02020603050405020304" pitchFamily="18" charset="0"/>
              </a:rPr>
              <a:t>management.</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High levels of anxiety associated with math and</a:t>
            </a:r>
            <a:r>
              <a:rPr lang="en-GB" sz="1000" spc="-35">
                <a:effectLst/>
                <a:ea typeface="Times New Roman" panose="02020603050405020304" pitchFamily="18" charset="0"/>
              </a:rPr>
              <a:t> </a:t>
            </a:r>
            <a:r>
              <a:rPr lang="en-GB" sz="1000" spc="-15">
                <a:effectLst/>
                <a:ea typeface="Times New Roman" panose="02020603050405020304" pitchFamily="18" charset="0"/>
              </a:rPr>
              <a:t>number.</a:t>
            </a:r>
          </a:p>
          <a:p>
            <a:pPr marL="171450" indent="-171450">
              <a:lnSpc>
                <a:spcPct val="100000"/>
              </a:lnSpc>
              <a:spcBef>
                <a:spcPts val="0"/>
              </a:spcBef>
              <a:buFont typeface="Arial" panose="020B0604020202020204" pitchFamily="34" charset="0"/>
              <a:buChar char="•"/>
            </a:pPr>
            <a:endParaRPr lang="en-GB" sz="1000" spc="-15">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a:lnSpc>
                <a:spcPct val="100000"/>
              </a:lnSpc>
              <a:spcBef>
                <a:spcPts val="0"/>
              </a:spcBef>
            </a:pPr>
            <a:endParaRPr lang="en-GB" sz="1000" b="1">
              <a:effectLst/>
            </a:endParaRPr>
          </a:p>
          <a:p>
            <a:endParaRPr lang="en-GB" sz="1400" b="1"/>
          </a:p>
        </p:txBody>
      </p:sp>
      <p:sp>
        <p:nvSpPr>
          <p:cNvPr id="3" name="Footer Placeholder 1">
            <a:extLst>
              <a:ext uri="{FF2B5EF4-FFF2-40B4-BE49-F238E27FC236}">
                <a16:creationId xmlns:a16="http://schemas.microsoft.com/office/drawing/2014/main" id="{C452E445-4387-F1D4-60BF-C86396F1DEF8}"/>
              </a:ext>
              <a:ext uri="{C183D7F6-B498-43B3-948B-1728B52AA6E4}">
                <adec:decorative xmlns:adec="http://schemas.microsoft.com/office/drawing/2017/decorative" val="1"/>
              </a:ext>
            </a:extLst>
          </p:cNvPr>
          <p:cNvSpPr>
            <a:spLocks noGrp="1"/>
          </p:cNvSpPr>
          <p:nvPr>
            <p:ph type="ftr" sz="quarter" idx="10"/>
          </p:nvPr>
        </p:nvSpPr>
        <p:spPr>
          <a:xfrm>
            <a:off x="232951" y="4947372"/>
            <a:ext cx="7686376" cy="273844"/>
          </a:xfrm>
        </p:spPr>
        <p:txBody>
          <a:bodyPr/>
          <a:lstStyle/>
          <a:p>
            <a:r>
              <a:rPr lang="en-GB"/>
              <a:t>Education &amp; Training Foundation</a:t>
            </a:r>
          </a:p>
        </p:txBody>
      </p:sp>
    </p:spTree>
    <p:extLst>
      <p:ext uri="{BB962C8B-B14F-4D97-AF65-F5344CB8AC3E}">
        <p14:creationId xmlns:p14="http://schemas.microsoft.com/office/powerpoint/2010/main" val="1281993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E651CD-74DE-0B9D-4C3E-61BE281C8DD3}"/>
              </a:ext>
              <a:ext uri="{C183D7F6-B498-43B3-948B-1728B52AA6E4}">
                <adec:decorative xmlns:adec="http://schemas.microsoft.com/office/drawing/2017/decorative" val="1"/>
              </a:ext>
            </a:extLst>
          </p:cNvPr>
          <p:cNvSpPr>
            <a:spLocks noGrp="1"/>
          </p:cNvSpPr>
          <p:nvPr>
            <p:ph type="ftr" sz="quarter" idx="10"/>
          </p:nvPr>
        </p:nvSpPr>
        <p:spPr>
          <a:xfrm>
            <a:off x="270000" y="4946651"/>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B3427738-7F66-A97C-6A14-66372EE1E435}"/>
              </a:ext>
            </a:extLst>
          </p:cNvPr>
          <p:cNvSpPr>
            <a:spLocks noGrp="1"/>
          </p:cNvSpPr>
          <p:nvPr>
            <p:ph type="title"/>
          </p:nvPr>
        </p:nvSpPr>
        <p:spPr>
          <a:xfrm>
            <a:off x="232951" y="249900"/>
            <a:ext cx="3960000" cy="273845"/>
          </a:xfrm>
        </p:spPr>
        <p:txBody>
          <a:bodyPr>
            <a:normAutofit/>
          </a:bodyPr>
          <a:lstStyle/>
          <a:p>
            <a:r>
              <a:rPr lang="en-GB" sz="1600" b="1" cap="none">
                <a:solidFill>
                  <a:srgbClr val="BE0D65"/>
                </a:solidFill>
                <a:effectLst/>
                <a:latin typeface="Arial" panose="020B0604020202020204" pitchFamily="34" charset="0"/>
                <a:ea typeface="Times New Roman" panose="02020603050405020304" pitchFamily="18" charset="0"/>
              </a:rPr>
              <a:t>Dyscalculia</a:t>
            </a:r>
            <a:endParaRPr lang="en-GB" sz="1600" cap="none"/>
          </a:p>
        </p:txBody>
      </p:sp>
      <p:sp>
        <p:nvSpPr>
          <p:cNvPr id="4" name="Text Placeholder 3">
            <a:extLst>
              <a:ext uri="{FF2B5EF4-FFF2-40B4-BE49-F238E27FC236}">
                <a16:creationId xmlns:a16="http://schemas.microsoft.com/office/drawing/2014/main" id="{130323B6-7623-0AA1-8561-5FBDDEDB3340}"/>
              </a:ext>
            </a:extLst>
          </p:cNvPr>
          <p:cNvSpPr>
            <a:spLocks noGrp="1"/>
          </p:cNvSpPr>
          <p:nvPr>
            <p:ph type="body" sz="quarter" idx="12"/>
          </p:nvPr>
        </p:nvSpPr>
        <p:spPr>
          <a:xfrm>
            <a:off x="232951" y="523646"/>
            <a:ext cx="3960000" cy="4064229"/>
          </a:xfrm>
        </p:spPr>
        <p:txBody>
          <a:bodyPr/>
          <a:lstStyle/>
          <a:p>
            <a:pPr>
              <a:lnSpc>
                <a:spcPct val="100000"/>
              </a:lnSpc>
              <a:spcBef>
                <a:spcPts val="0"/>
              </a:spcBef>
            </a:pPr>
            <a:r>
              <a:rPr lang="en-GB" sz="1400"/>
              <a:t>How you can help</a:t>
            </a:r>
          </a:p>
          <a:p>
            <a:pPr>
              <a:lnSpc>
                <a:spcPct val="100000"/>
              </a:lnSpc>
              <a:spcBef>
                <a:spcPts val="0"/>
              </a:spcBef>
            </a:pPr>
            <a:endParaRPr lang="en-GB" sz="1400"/>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Use shapes, colour, objects, etc when teaching me to help </a:t>
            </a:r>
            <a:r>
              <a:rPr lang="en-GB" sz="1000" b="0" spc="-170">
                <a:effectLst/>
                <a:ea typeface="Times New Roman" panose="02020603050405020304" pitchFamily="18" charset="0"/>
              </a:rPr>
              <a:t> </a:t>
            </a:r>
            <a:r>
              <a:rPr lang="en-GB" sz="1000" b="0">
                <a:effectLst/>
                <a:ea typeface="Times New Roman" panose="02020603050405020304" pitchFamily="18" charset="0"/>
              </a:rPr>
              <a:t>me remember stages of a</a:t>
            </a:r>
            <a:r>
              <a:rPr lang="en-GB" sz="1000" b="0" spc="-15">
                <a:effectLst/>
                <a:ea typeface="Times New Roman" panose="02020603050405020304" pitchFamily="18" charset="0"/>
              </a:rPr>
              <a:t> </a:t>
            </a:r>
            <a:r>
              <a:rPr lang="en-GB" sz="1000" b="0">
                <a:effectLst/>
                <a:ea typeface="Times New Roman" panose="02020603050405020304" pitchFamily="18" charset="0"/>
              </a:rPr>
              <a:t>process.</a:t>
            </a:r>
          </a:p>
          <a:p>
            <a:pPr marL="171450" indent="-171450">
              <a:lnSpc>
                <a:spcPct val="100000"/>
              </a:lnSpc>
              <a:spcBef>
                <a:spcPts val="0"/>
              </a:spcBef>
              <a:buFont typeface="Arial" panose="020B0604020202020204" pitchFamily="34" charset="0"/>
              <a:buChar char="•"/>
            </a:pPr>
            <a:endParaRPr lang="en-GB" sz="1000" b="0"/>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Break complex calculations and instructions down into clear step by step</a:t>
            </a:r>
            <a:r>
              <a:rPr lang="en-GB" sz="1000" b="0" spc="-10">
                <a:effectLst/>
                <a:ea typeface="Times New Roman" panose="02020603050405020304" pitchFamily="18" charset="0"/>
              </a:rPr>
              <a:t> </a:t>
            </a:r>
            <a:r>
              <a:rPr lang="en-GB" sz="1000" b="0">
                <a:effectLst/>
                <a:ea typeface="Times New Roman" panose="02020603050405020304" pitchFamily="18" charset="0"/>
              </a:rPr>
              <a:t>stages.</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Focus on functional</a:t>
            </a:r>
            <a:r>
              <a:rPr lang="en-GB" sz="1000" b="0" spc="-10">
                <a:effectLst/>
                <a:ea typeface="Times New Roman" panose="02020603050405020304" pitchFamily="18" charset="0"/>
              </a:rPr>
              <a:t> </a:t>
            </a:r>
            <a:r>
              <a:rPr lang="en-GB" sz="1000" b="0">
                <a:effectLst/>
                <a:ea typeface="Times New Roman" panose="02020603050405020304" pitchFamily="18" charset="0"/>
              </a:rPr>
              <a:t>math.</a:t>
            </a:r>
          </a:p>
          <a:p>
            <a:pPr>
              <a:lnSpc>
                <a:spcPct val="100000"/>
              </a:lnSpc>
              <a:spcBef>
                <a:spcPts val="0"/>
              </a:spcBef>
            </a:pPr>
            <a:endParaRPr lang="en-GB" sz="1000" b="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Allow the use of a calculator, where</a:t>
            </a:r>
            <a:r>
              <a:rPr lang="en-GB" sz="1000" b="0" spc="-35">
                <a:effectLst/>
                <a:ea typeface="Times New Roman" panose="02020603050405020304" pitchFamily="18" charset="0"/>
              </a:rPr>
              <a:t> </a:t>
            </a:r>
            <a:r>
              <a:rPr lang="en-GB" sz="1000" b="0">
                <a:effectLst/>
                <a:ea typeface="Times New Roman" panose="02020603050405020304" pitchFamily="18" charset="0"/>
              </a:rPr>
              <a:t>appropriate.</a:t>
            </a:r>
          </a:p>
          <a:p>
            <a:pPr eaLnBrk="0" hangingPunct="0">
              <a:lnSpc>
                <a:spcPct val="100000"/>
              </a:lnSpc>
              <a:spcBef>
                <a:spcPts val="0"/>
              </a:spcBef>
            </a:pPr>
            <a:endParaRPr lang="en-GB" sz="1000" b="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Allow additional time to complete math</a:t>
            </a:r>
            <a:r>
              <a:rPr lang="en-GB" sz="1000" b="0" spc="-10">
                <a:effectLst/>
                <a:ea typeface="Times New Roman" panose="02020603050405020304" pitchFamily="18" charset="0"/>
              </a:rPr>
              <a:t> </a:t>
            </a:r>
            <a:r>
              <a:rPr lang="en-GB" sz="1000" b="0">
                <a:effectLst/>
                <a:ea typeface="Times New Roman" panose="02020603050405020304" pitchFamily="18" charset="0"/>
              </a:rPr>
              <a:t>tasks.</a:t>
            </a:r>
          </a:p>
          <a:p>
            <a:pPr eaLnBrk="0" hangingPunct="0">
              <a:lnSpc>
                <a:spcPct val="100000"/>
              </a:lnSpc>
              <a:spcBef>
                <a:spcPts val="0"/>
              </a:spcBef>
            </a:pPr>
            <a:endParaRPr lang="en-GB" sz="1000" b="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Encourage me to visualise the mathematical</a:t>
            </a:r>
            <a:r>
              <a:rPr lang="en-GB" sz="1000" b="0" spc="-5">
                <a:effectLst/>
                <a:ea typeface="Times New Roman" panose="02020603050405020304" pitchFamily="18" charset="0"/>
              </a:rPr>
              <a:t> </a:t>
            </a:r>
            <a:r>
              <a:rPr lang="en-GB" sz="1000" b="0">
                <a:effectLst/>
                <a:ea typeface="Times New Roman" panose="02020603050405020304" pitchFamily="18" charset="0"/>
              </a:rPr>
              <a:t>problem</a:t>
            </a:r>
            <a:r>
              <a:rPr lang="en-GB" sz="1000">
                <a:effectLst/>
                <a:latin typeface="HelveticaLTStd-Roman"/>
                <a:ea typeface="Times New Roman" panose="02020603050405020304" pitchFamily="18" charset="0"/>
              </a:rPr>
              <a:t>.</a:t>
            </a:r>
          </a:p>
          <a:p>
            <a:pPr eaLnBrk="0" hangingPunct="0">
              <a:lnSpc>
                <a:spcPct val="100000"/>
              </a:lnSpc>
              <a:spcBef>
                <a:spcPts val="0"/>
              </a:spcBef>
            </a:pPr>
            <a:endParaRPr lang="en-GB" sz="1000">
              <a:effectLst/>
              <a:latin typeface="HelveticaLTStd-Roman"/>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Allow access to digital alternatives for telling the</a:t>
            </a:r>
            <a:r>
              <a:rPr lang="en-GB" sz="1000" b="0" spc="-30">
                <a:effectLst/>
                <a:ea typeface="Times New Roman" panose="02020603050405020304" pitchFamily="18" charset="0"/>
              </a:rPr>
              <a:t> </a:t>
            </a:r>
            <a:r>
              <a:rPr lang="en-GB" sz="1000" b="0">
                <a:effectLst/>
                <a:ea typeface="Times New Roman" panose="02020603050405020304" pitchFamily="18" charset="0"/>
              </a:rPr>
              <a:t>time.</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lvl="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Help me systematically learn math terms and</a:t>
            </a:r>
            <a:r>
              <a:rPr lang="en-GB" sz="1000" b="0" spc="-20">
                <a:effectLst/>
                <a:ea typeface="Times New Roman" panose="02020603050405020304" pitchFamily="18" charset="0"/>
              </a:rPr>
              <a:t> </a:t>
            </a:r>
            <a:r>
              <a:rPr lang="en-GB" sz="1000" b="0">
                <a:effectLst/>
                <a:ea typeface="Times New Roman" panose="02020603050405020304" pitchFamily="18" charset="0"/>
              </a:rPr>
              <a:t>symbols,</a:t>
            </a:r>
          </a:p>
          <a:p>
            <a:pPr marL="179388" marR="85090" eaLnBrk="0" hangingPunct="0">
              <a:lnSpc>
                <a:spcPct val="100000"/>
              </a:lnSpc>
              <a:spcBef>
                <a:spcPts val="0"/>
              </a:spcBef>
              <a:tabLst>
                <a:tab pos="170815" algn="l"/>
              </a:tabLst>
            </a:pPr>
            <a:r>
              <a:rPr lang="en-GB" sz="1000" b="0" kern="0">
                <a:effectLst/>
              </a:rPr>
              <a:t>e.g. personal math dictionary. </a:t>
            </a:r>
          </a:p>
          <a:p>
            <a:pPr marL="171450" indent="-171450" eaLnBrk="0" hangingPunct="0">
              <a:buFont typeface="Arial" panose="020B0604020202020204" pitchFamily="34" charset="0"/>
              <a:buChar char="•"/>
            </a:pPr>
            <a:endParaRPr lang="en-GB" sz="1000" b="0">
              <a:ea typeface="Times New Roman" panose="02020603050405020304" pitchFamily="18" charset="0"/>
            </a:endParaRPr>
          </a:p>
          <a:p>
            <a:pPr marL="171450" indent="-171450" eaLnBrk="0" hangingPunct="0">
              <a:buFont typeface="Arial" panose="020B0604020202020204" pitchFamily="34" charset="0"/>
              <a:buChar char="•"/>
            </a:pPr>
            <a:endParaRPr lang="en-GB" sz="1000" b="0">
              <a:effectLst/>
              <a:ea typeface="Times New Roman" panose="02020603050405020304" pitchFamily="18" charset="0"/>
            </a:endParaRPr>
          </a:p>
          <a:p>
            <a:pPr marL="171450" indent="-171450" eaLnBrk="0" hangingPunct="0">
              <a:buFont typeface="Arial" panose="020B0604020202020204" pitchFamily="34" charset="0"/>
              <a:buChar char="•"/>
            </a:pPr>
            <a:endParaRPr lang="en-GB" sz="1000">
              <a:latin typeface="HelveticaLTStd-Roman"/>
              <a:ea typeface="Times New Roman" panose="02020603050405020304" pitchFamily="18" charset="0"/>
            </a:endParaRPr>
          </a:p>
          <a:p>
            <a:pPr marL="171450" indent="-171450" eaLnBrk="0" hangingPunct="0">
              <a:buFont typeface="Arial" panose="020B0604020202020204" pitchFamily="34" charset="0"/>
              <a:buChar char="•"/>
            </a:pPr>
            <a:endParaRPr lang="en-GB" sz="1000">
              <a:effectLst/>
              <a:latin typeface="HelveticaLTStd-Roman"/>
              <a:ea typeface="Times New Roman" panose="02020603050405020304" pitchFamily="18" charset="0"/>
            </a:endParaRPr>
          </a:p>
          <a:p>
            <a:pPr marL="171450" indent="-171450" eaLnBrk="0" hangingPunct="0">
              <a:buFont typeface="Arial" panose="020B0604020202020204" pitchFamily="34" charset="0"/>
              <a:buChar char="•"/>
            </a:pPr>
            <a:endParaRPr lang="en-GB" sz="1000" b="0">
              <a:ea typeface="Times New Roman" panose="02020603050405020304" pitchFamily="18" charset="0"/>
            </a:endParaRPr>
          </a:p>
          <a:p>
            <a:pPr marL="171450" indent="-171450" eaLnBrk="0" hangingPunct="0">
              <a:buFont typeface="Arial" panose="020B0604020202020204" pitchFamily="34" charset="0"/>
              <a:buChar char="•"/>
            </a:pPr>
            <a:endParaRPr lang="en-GB" sz="1000" b="0">
              <a:ea typeface="Times New Roman" panose="02020603050405020304" pitchFamily="18" charset="0"/>
            </a:endParaRPr>
          </a:p>
          <a:p>
            <a:pPr marL="171450" indent="-171450" eaLnBrk="0" hangingPunct="0">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p>
          <a:p>
            <a:pPr>
              <a:lnSpc>
                <a:spcPct val="100000"/>
              </a:lnSpc>
              <a:spcBef>
                <a:spcPts val="0"/>
              </a:spcBef>
            </a:pPr>
            <a:endParaRPr lang="en-GB" sz="1400"/>
          </a:p>
        </p:txBody>
      </p:sp>
      <p:sp>
        <p:nvSpPr>
          <p:cNvPr id="9" name="Title 5">
            <a:extLst>
              <a:ext uri="{FF2B5EF4-FFF2-40B4-BE49-F238E27FC236}">
                <a16:creationId xmlns:a16="http://schemas.microsoft.com/office/drawing/2014/main" id="{A2621146-6DE3-D89D-E676-83016C2DDBB3}"/>
              </a:ext>
            </a:extLst>
          </p:cNvPr>
          <p:cNvSpPr>
            <a:spLocks noGrp="1"/>
          </p:cNvSpPr>
          <p:nvPr/>
        </p:nvSpPr>
        <p:spPr>
          <a:xfrm>
            <a:off x="4672942" y="332873"/>
            <a:ext cx="4039800" cy="306288"/>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sz="1600" b="1" kern="100" cap="none" spc="-30">
                <a:solidFill>
                  <a:srgbClr val="BE0D65"/>
                </a:solidFill>
                <a:effectLst/>
                <a:latin typeface="Arial"/>
                <a:ea typeface="Calibri" panose="020F0502020204030204" pitchFamily="34" charset="0"/>
                <a:cs typeface="Arial"/>
              </a:rPr>
              <a:t>Dyscalculia</a:t>
            </a:r>
            <a:r>
              <a:rPr lang="en-GB" sz="1600" kern="100" cap="none" spc="-30">
                <a:solidFill>
                  <a:srgbClr val="BE0D65"/>
                </a:solidFill>
                <a:latin typeface="Arial"/>
                <a:ea typeface="Calibri" panose="020F0502020204030204" pitchFamily="34" charset="0"/>
                <a:cs typeface="Arial"/>
              </a:rPr>
              <a:t> Strategies </a:t>
            </a:r>
            <a:endParaRPr lang="en-GB" sz="1600"/>
          </a:p>
        </p:txBody>
      </p:sp>
      <p:sp>
        <p:nvSpPr>
          <p:cNvPr id="8" name="Text Placeholder 3">
            <a:extLst>
              <a:ext uri="{FF2B5EF4-FFF2-40B4-BE49-F238E27FC236}">
                <a16:creationId xmlns:a16="http://schemas.microsoft.com/office/drawing/2014/main" id="{E94CDD97-E1B4-B55F-E279-BAF48647A9F2}"/>
              </a:ext>
            </a:extLst>
          </p:cNvPr>
          <p:cNvSpPr txBox="1">
            <a:spLocks/>
          </p:cNvSpPr>
          <p:nvPr/>
        </p:nvSpPr>
        <p:spPr>
          <a:xfrm>
            <a:off x="4694488" y="778552"/>
            <a:ext cx="3960000" cy="4032447"/>
          </a:xfrm>
          <a:prstGeom prst="rect">
            <a:avLst/>
          </a:prstGeom>
        </p:spPr>
        <p:txBody>
          <a:bodyPr vert="horz" lIns="0" tIns="0" rIns="0" bIns="0" rtlCol="0" anchor="t">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endParaRPr lang="en-GB" sz="1300">
              <a:solidFill>
                <a:srgbClr val="B4005E"/>
              </a:solidFill>
              <a:cs typeface="Arial"/>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Make the maths practical and as multisensory as possible.</a:t>
            </a:r>
          </a:p>
          <a:p>
            <a:pPr marL="171450" indent="-171450">
              <a:lnSpc>
                <a:spcPct val="100000"/>
              </a:lnSpc>
              <a:spcBef>
                <a:spcPts val="0"/>
              </a:spcBef>
              <a:buFont typeface="Arial" panose="020B0604020202020204" pitchFamily="34" charset="0"/>
              <a:buChar char="•"/>
            </a:pPr>
            <a:endParaRPr lang="en-GB" sz="1000" b="0" kern="10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Try to avoid worksheet activities. </a:t>
            </a:r>
          </a:p>
          <a:p>
            <a:pPr marL="171450" indent="-171450">
              <a:lnSpc>
                <a:spcPct val="100000"/>
              </a:lnSpc>
              <a:spcBef>
                <a:spcPts val="0"/>
              </a:spcBef>
              <a:buFont typeface="Arial" panose="020B0604020202020204" pitchFamily="34" charset="0"/>
              <a:buChar char="•"/>
            </a:pPr>
            <a:endParaRPr lang="en-GB" sz="1000" b="0" kern="10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40C28"/>
                </a:solidFill>
                <a:ea typeface="Times New Roman" panose="02020603050405020304" pitchFamily="18" charset="0"/>
                <a:cs typeface="Times New Roman" panose="02020603050405020304" pitchFamily="18" charset="0"/>
              </a:rPr>
              <a:t>Encourage the use of more efficient calculating strategies, such as counting on rather than counting everything</a:t>
            </a:r>
            <a:r>
              <a:rPr lang="en-GB" sz="1000" b="0" kern="0">
                <a:solidFill>
                  <a:srgbClr val="202124"/>
                </a:solidFill>
                <a:ea typeface="Times New Roman" panose="02020603050405020304" pitchFamily="18" charset="0"/>
                <a:cs typeface="Times New Roman" panose="02020603050405020304" pitchFamily="18" charset="0"/>
              </a:rPr>
              <a:t>. </a:t>
            </a:r>
          </a:p>
          <a:p>
            <a:pPr marL="171450" indent="-171450">
              <a:lnSpc>
                <a:spcPct val="100000"/>
              </a:lnSpc>
              <a:spcBef>
                <a:spcPts val="0"/>
              </a:spcBef>
              <a:buFont typeface="Arial" panose="020B0604020202020204" pitchFamily="34" charset="0"/>
              <a:buChar char="•"/>
            </a:pPr>
            <a:endParaRPr lang="en-GB" sz="1000" b="0" kern="0">
              <a:solidFill>
                <a:srgbClr val="202124"/>
              </a:solidFill>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Encourage visuals by drawing maths diagrams.</a:t>
            </a:r>
          </a:p>
          <a:p>
            <a:pPr marL="171450" indent="-171450">
              <a:lnSpc>
                <a:spcPct val="100000"/>
              </a:lnSpc>
              <a:spcBef>
                <a:spcPts val="0"/>
              </a:spcBef>
              <a:buFont typeface="Arial" panose="020B0604020202020204" pitchFamily="34" charset="0"/>
              <a:buChar char="•"/>
            </a:pPr>
            <a:endParaRPr lang="en-GB" sz="1000" b="0" kern="0">
              <a:solidFill>
                <a:srgbClr val="202124"/>
              </a:solidFill>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Using actual materials to model the maths. </a:t>
            </a:r>
            <a:endParaRPr lang="en-GB" sz="1000" b="0" kern="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Use real life examples. </a:t>
            </a:r>
          </a:p>
          <a:p>
            <a:pPr marL="171450" indent="-171450">
              <a:lnSpc>
                <a:spcPct val="100000"/>
              </a:lnSpc>
              <a:spcBef>
                <a:spcPts val="0"/>
              </a:spcBef>
              <a:buFont typeface="Arial" panose="020B0604020202020204" pitchFamily="34" charset="0"/>
              <a:buChar char="•"/>
            </a:pPr>
            <a:endParaRPr lang="en-GB" sz="1000" b="0" kern="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Talk or write / draw out the problem.</a:t>
            </a:r>
          </a:p>
          <a:p>
            <a:pPr marL="171450" indent="-171450">
              <a:lnSpc>
                <a:spcPct val="100000"/>
              </a:lnSpc>
              <a:spcBef>
                <a:spcPts val="0"/>
              </a:spcBef>
              <a:buFont typeface="Arial" panose="020B0604020202020204" pitchFamily="34" charset="0"/>
              <a:buChar char="•"/>
            </a:pPr>
            <a:endParaRPr lang="en-GB" sz="1000" b="0" kern="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202124"/>
                </a:solidFill>
                <a:ea typeface="Times New Roman" panose="02020603050405020304" pitchFamily="18" charset="0"/>
                <a:cs typeface="Times New Roman" panose="02020603050405020304" pitchFamily="18" charset="0"/>
              </a:rPr>
              <a:t>Use visual and verbal cues/ physical props. </a:t>
            </a:r>
          </a:p>
          <a:p>
            <a:pPr marL="171450" indent="-171450">
              <a:lnSpc>
                <a:spcPct val="100000"/>
              </a:lnSpc>
              <a:spcBef>
                <a:spcPts val="0"/>
              </a:spcBef>
              <a:buFont typeface="Arial" panose="020B0604020202020204" pitchFamily="34" charset="0"/>
              <a:buChar char="•"/>
            </a:pPr>
            <a:endParaRPr lang="en-GB" sz="1000" b="0" kern="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ea typeface="Times New Roman" panose="02020603050405020304" pitchFamily="18" charset="0"/>
              </a:rPr>
              <a:t>Break the tasks into subsets.</a:t>
            </a:r>
          </a:p>
          <a:p>
            <a:pPr marL="171450" indent="-171450">
              <a:lnSpc>
                <a:spcPct val="100000"/>
              </a:lnSpc>
              <a:spcBef>
                <a:spcPts val="0"/>
              </a:spcBef>
              <a:buFont typeface="Arial" panose="020B0604020202020204" pitchFamily="34" charset="0"/>
              <a:buChar char="•"/>
            </a:pPr>
            <a:endParaRPr lang="en-GB" sz="1000" b="0" kern="10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ea typeface="Times New Roman" panose="02020603050405020304" pitchFamily="18" charset="0"/>
                <a:cs typeface="Times New Roman" panose="02020603050405020304" pitchFamily="18" charset="0"/>
              </a:rPr>
              <a:t>Short and frequent reviews.</a:t>
            </a:r>
          </a:p>
          <a:p>
            <a:pPr marL="171450" indent="-171450">
              <a:lnSpc>
                <a:spcPct val="100000"/>
              </a:lnSpc>
              <a:spcBef>
                <a:spcPts val="0"/>
              </a:spcBef>
              <a:buFont typeface="Arial" panose="020B0604020202020204" pitchFamily="34" charset="0"/>
              <a:buChar char="•"/>
            </a:pPr>
            <a:endParaRPr lang="en-GB" sz="1000" b="0" kern="0">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ea typeface="Times New Roman" panose="02020603050405020304" pitchFamily="18" charset="0"/>
                <a:cs typeface="Times New Roman" panose="02020603050405020304" pitchFamily="18" charset="0"/>
              </a:rPr>
              <a:t>Keep information fresh and applicable. </a:t>
            </a:r>
            <a:endParaRPr lang="en-GB" sz="1000" b="0" kern="100">
              <a:ea typeface="Calibri" panose="020F0502020204030204" pitchFamily="34" charset="0"/>
              <a:cs typeface="Times New Roman" panose="02020603050405020304" pitchFamily="18" charset="0"/>
            </a:endParaRPr>
          </a:p>
          <a:p>
            <a:pPr>
              <a:lnSpc>
                <a:spcPct val="100000"/>
              </a:lnSpc>
              <a:spcBef>
                <a:spcPts val="0"/>
              </a:spcBef>
            </a:pPr>
            <a:endParaRPr lang="en-GB" sz="1800" kern="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endParaRPr lang="en-GB"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p:txBody>
      </p:sp>
      <p:sp>
        <p:nvSpPr>
          <p:cNvPr id="3" name="Slide Number Placeholder 2">
            <a:extLst>
              <a:ext uri="{FF2B5EF4-FFF2-40B4-BE49-F238E27FC236}">
                <a16:creationId xmlns:a16="http://schemas.microsoft.com/office/drawing/2014/main" id="{FE567D57-8C17-0824-D97E-8048B021B330}"/>
              </a:ext>
            </a:extLst>
          </p:cNvPr>
          <p:cNvSpPr>
            <a:spLocks noGrp="1"/>
          </p:cNvSpPr>
          <p:nvPr>
            <p:ph type="sldNum" sz="quarter" idx="11"/>
          </p:nvPr>
        </p:nvSpPr>
        <p:spPr/>
        <p:txBody>
          <a:bodyPr/>
          <a:lstStyle/>
          <a:p>
            <a:fld id="{DA2C159E-F13C-4A85-9A41-E7669D3E0D70}" type="slidenum">
              <a:rPr lang="en-GB" smtClean="0"/>
              <a:pPr/>
              <a:t>26</a:t>
            </a:fld>
            <a:endParaRPr lang="en-GB"/>
          </a:p>
        </p:txBody>
      </p:sp>
    </p:spTree>
    <p:extLst>
      <p:ext uri="{BB962C8B-B14F-4D97-AF65-F5344CB8AC3E}">
        <p14:creationId xmlns:p14="http://schemas.microsoft.com/office/powerpoint/2010/main" val="1369198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4DE81E-DAB6-E4FE-96B5-BCBCC6AB09D3}"/>
              </a:ext>
              <a:ext uri="{C183D7F6-B498-43B3-948B-1728B52AA6E4}">
                <adec:decorative xmlns:adec="http://schemas.microsoft.com/office/drawing/2017/decorative" val="1"/>
              </a:ext>
            </a:extLst>
          </p:cNvPr>
          <p:cNvSpPr>
            <a:spLocks noGrp="1"/>
          </p:cNvSpPr>
          <p:nvPr>
            <p:ph type="ftr" sz="quarter" idx="10"/>
          </p:nvPr>
        </p:nvSpPr>
        <p:spPr>
          <a:xfrm>
            <a:off x="233363" y="4952676"/>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CBBFDF35-A8D2-C1BA-9F72-E575BADDB8DD}"/>
              </a:ext>
            </a:extLst>
          </p:cNvPr>
          <p:cNvSpPr>
            <a:spLocks noGrp="1"/>
          </p:cNvSpPr>
          <p:nvPr>
            <p:ph type="title"/>
          </p:nvPr>
        </p:nvSpPr>
        <p:spPr>
          <a:xfrm>
            <a:off x="233363" y="249238"/>
            <a:ext cx="8437562" cy="273845"/>
          </a:xfrm>
        </p:spPr>
        <p:txBody>
          <a:bodyPr>
            <a:normAutofit/>
          </a:bodyPr>
          <a:lstStyle/>
          <a:p>
            <a:r>
              <a:rPr lang="en-GB" sz="1600" b="1" kern="100" cap="none" spc="-30" dirty="0">
                <a:solidFill>
                  <a:srgbClr val="BE0D65"/>
                </a:solidFill>
                <a:effectLst/>
                <a:latin typeface="Arial" panose="020B0604020202020204" pitchFamily="34" charset="0"/>
                <a:ea typeface="Calibri" panose="020F0502020204030204" pitchFamily="34" charset="0"/>
                <a:cs typeface="Arial" panose="020B0604020202020204" pitchFamily="34" charset="0"/>
              </a:rPr>
              <a:t>Dyscalculia </a:t>
            </a:r>
            <a:r>
              <a:rPr lang="en-GB" sz="1600" b="1" kern="100" cap="none" spc="-30" dirty="0">
                <a:solidFill>
                  <a:schemeClr val="bg1"/>
                </a:solidFill>
                <a:effectLst/>
                <a:latin typeface="Arial" panose="020B0604020202020204" pitchFamily="34" charset="0"/>
                <a:ea typeface="Calibri" panose="020F0502020204030204" pitchFamily="34" charset="0"/>
                <a:cs typeface="Arial" panose="020B0604020202020204" pitchFamily="34" charset="0"/>
              </a:rPr>
              <a:t>Notes</a:t>
            </a:r>
            <a:endParaRPr lang="en-GB" sz="1600" dirty="0">
              <a:solidFill>
                <a:schemeClr val="bg1"/>
              </a:solidFill>
            </a:endParaRPr>
          </a:p>
        </p:txBody>
      </p:sp>
      <p:sp>
        <p:nvSpPr>
          <p:cNvPr id="8" name="Text Placeholder 3">
            <a:extLst>
              <a:ext uri="{FF2B5EF4-FFF2-40B4-BE49-F238E27FC236}">
                <a16:creationId xmlns:a16="http://schemas.microsoft.com/office/drawing/2014/main" id="{9F87C3F6-5B5C-5716-0DF1-2CC857EED05C}"/>
              </a:ext>
            </a:extLst>
          </p:cNvPr>
          <p:cNvSpPr txBox="1">
            <a:spLocks noGrp="1"/>
          </p:cNvSpPr>
          <p:nvPr>
            <p:ph type="body" sz="quarter" idx="12"/>
          </p:nvPr>
        </p:nvSpPr>
        <p:spPr>
          <a:xfrm>
            <a:off x="233363" y="555626"/>
            <a:ext cx="8437562" cy="4032250"/>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5DABBE97-4963-5293-7CD4-28B0EFAD15A9}"/>
              </a:ext>
            </a:extLst>
          </p:cNvPr>
          <p:cNvSpPr>
            <a:spLocks noGrp="1"/>
          </p:cNvSpPr>
          <p:nvPr>
            <p:ph type="sldNum" sz="quarter" idx="11"/>
          </p:nvPr>
        </p:nvSpPr>
        <p:spPr/>
        <p:txBody>
          <a:bodyPr/>
          <a:lstStyle/>
          <a:p>
            <a:fld id="{DA2C159E-F13C-4A85-9A41-E7669D3E0D70}" type="slidenum">
              <a:rPr lang="en-GB" smtClean="0"/>
              <a:pPr/>
              <a:t>27</a:t>
            </a:fld>
            <a:endParaRPr lang="en-GB"/>
          </a:p>
        </p:txBody>
      </p:sp>
    </p:spTree>
    <p:extLst>
      <p:ext uri="{BB962C8B-B14F-4D97-AF65-F5344CB8AC3E}">
        <p14:creationId xmlns:p14="http://schemas.microsoft.com/office/powerpoint/2010/main" val="398847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1786-8FE6-F813-6534-BDDC0A03576E}"/>
              </a:ext>
            </a:extLst>
          </p:cNvPr>
          <p:cNvSpPr txBox="1">
            <a:spLocks noGrp="1"/>
          </p:cNvSpPr>
          <p:nvPr>
            <p:ph type="title" idx="4294967295"/>
          </p:nvPr>
        </p:nvSpPr>
        <p:spPr>
          <a:xfrm>
            <a:off x="7259781" y="4362545"/>
            <a:ext cx="1697493"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Dyspraxia</a:t>
            </a:r>
            <a:r>
              <a:rPr kumimoji="0" lang="en-GB" sz="2800" b="1" i="0" u="none" strike="noStrike" kern="1200" cap="none" spc="-30" normalizeH="0" baseline="0" noProof="0" dirty="0">
                <a:ln>
                  <a:noFill/>
                </a:ln>
                <a:solidFill>
                  <a:srgbClr val="BE0D65"/>
                </a:solidFill>
                <a:effectLst/>
                <a:uLnTx/>
                <a:uFillTx/>
                <a:latin typeface="Arial" panose="020B0604020202020204" pitchFamily="34" charset="0"/>
                <a:ea typeface="Times New Roman" panose="02020603050405020304" pitchFamily="18" charset="0"/>
                <a:cs typeface="+mj-cs"/>
              </a:rPr>
              <a:t>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190396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8CF967-84F8-44B7-66C4-FAAA39094E2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
        <p:nvSpPr>
          <p:cNvPr id="6" name="Title 5">
            <a:extLst>
              <a:ext uri="{FF2B5EF4-FFF2-40B4-BE49-F238E27FC236}">
                <a16:creationId xmlns:a16="http://schemas.microsoft.com/office/drawing/2014/main" id="{D2499FCC-541A-2649-4A8C-8FFEBE00F3BF}"/>
              </a:ext>
            </a:extLst>
          </p:cNvPr>
          <p:cNvSpPr>
            <a:spLocks noGrp="1"/>
          </p:cNvSpPr>
          <p:nvPr>
            <p:ph type="title"/>
          </p:nvPr>
        </p:nvSpPr>
        <p:spPr>
          <a:xfrm>
            <a:off x="232950" y="249901"/>
            <a:ext cx="8437563" cy="273844"/>
          </a:xfrm>
        </p:spPr>
        <p:txBody>
          <a:bodyPr>
            <a:normAutofit/>
          </a:bodyPr>
          <a:lstStyle/>
          <a:p>
            <a:r>
              <a:rPr lang="en-GB" sz="1600" cap="none" dirty="0">
                <a:solidFill>
                  <a:srgbClr val="BE0D65"/>
                </a:solidFill>
                <a:effectLst/>
                <a:latin typeface="Arial" panose="020B0604020202020204" pitchFamily="34" charset="0"/>
                <a:ea typeface="Times New Roman" panose="02020603050405020304" pitchFamily="18" charset="0"/>
              </a:rPr>
              <a:t>Dyspraxia </a:t>
            </a:r>
            <a:r>
              <a:rPr lang="en-GB" sz="1600" cap="none" dirty="0">
                <a:solidFill>
                  <a:schemeClr val="bg1"/>
                </a:solidFill>
                <a:effectLst/>
                <a:latin typeface="Arial" panose="020B0604020202020204" pitchFamily="34" charset="0"/>
                <a:ea typeface="Times New Roman" panose="02020603050405020304" pitchFamily="18" charset="0"/>
              </a:rPr>
              <a:t>Introduction</a:t>
            </a:r>
            <a:endParaRPr lang="en-GB" sz="1600" cap="none" dirty="0">
              <a:solidFill>
                <a:schemeClr val="bg1"/>
              </a:solidFill>
            </a:endParaRPr>
          </a:p>
        </p:txBody>
      </p:sp>
      <p:sp>
        <p:nvSpPr>
          <p:cNvPr id="4" name="Text Placeholder 3">
            <a:extLst>
              <a:ext uri="{FF2B5EF4-FFF2-40B4-BE49-F238E27FC236}">
                <a16:creationId xmlns:a16="http://schemas.microsoft.com/office/drawing/2014/main" id="{84FE5B87-24D9-4CAF-C22E-89759B053D50}"/>
              </a:ext>
            </a:extLst>
          </p:cNvPr>
          <p:cNvSpPr>
            <a:spLocks noGrp="1"/>
          </p:cNvSpPr>
          <p:nvPr>
            <p:ph type="body" sz="quarter" idx="12"/>
          </p:nvPr>
        </p:nvSpPr>
        <p:spPr>
          <a:xfrm>
            <a:off x="234000" y="523746"/>
            <a:ext cx="3960000" cy="3999764"/>
          </a:xfrm>
        </p:spPr>
        <p:txBody>
          <a:bodyPr/>
          <a:lstStyle/>
          <a:p>
            <a:pPr>
              <a:lnSpc>
                <a:spcPct val="100000"/>
              </a:lnSpc>
              <a:spcBef>
                <a:spcPts val="0"/>
              </a:spcBef>
            </a:pPr>
            <a:r>
              <a:rPr lang="en-GB" sz="1400"/>
              <a:t>My disability</a:t>
            </a:r>
          </a:p>
          <a:p>
            <a:pPr>
              <a:lnSpc>
                <a:spcPct val="100000"/>
              </a:lnSpc>
              <a:spcBef>
                <a:spcPts val="0"/>
              </a:spcBef>
            </a:pPr>
            <a:endParaRPr lang="en-GB" sz="1400"/>
          </a:p>
          <a:p>
            <a:pPr>
              <a:lnSpc>
                <a:spcPct val="100000"/>
              </a:lnSpc>
              <a:spcBef>
                <a:spcPts val="0"/>
              </a:spcBef>
            </a:pPr>
            <a:r>
              <a:rPr lang="en-GB" sz="1000">
                <a:effectLst/>
                <a:latin typeface="Arial" panose="020B0604020202020204" pitchFamily="34" charset="0"/>
                <a:ea typeface="Times New Roman" panose="02020603050405020304" pitchFamily="18" charset="0"/>
              </a:rPr>
              <a:t>Dyspraxia is a development co-ordination disorder (DCD) which affects movement and coordination. It affects the way the brain processes information and the way messages in the brain are transmitted.</a:t>
            </a: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Emotional problems, immaturity and/or obsessive behaviour are also associated with Dyspraxia.</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r>
              <a:rPr lang="en-GB" sz="1600" b="1" kern="0">
                <a:solidFill>
                  <a:srgbClr val="BE0D65"/>
                </a:solidFill>
                <a:effectLst/>
                <a:latin typeface="Arial" panose="020B0604020202020204" pitchFamily="34" charset="0"/>
              </a:rPr>
              <a:t>Dyspraxia</a:t>
            </a:r>
          </a:p>
          <a:p>
            <a:pPr>
              <a:lnSpc>
                <a:spcPct val="100000"/>
              </a:lnSpc>
              <a:spcBef>
                <a:spcPts val="0"/>
              </a:spcBef>
            </a:pPr>
            <a:r>
              <a:rPr lang="en-GB" sz="1400" b="1">
                <a:effectLst/>
                <a:latin typeface="Arial" panose="020B0604020202020204" pitchFamily="34" charset="0"/>
                <a:ea typeface="Times New Roman" panose="02020603050405020304" pitchFamily="18" charset="0"/>
              </a:rPr>
              <a:t>How it might affect me</a:t>
            </a:r>
          </a:p>
          <a:p>
            <a:pPr>
              <a:lnSpc>
                <a:spcPct val="100000"/>
              </a:lnSpc>
              <a:spcBef>
                <a:spcPts val="0"/>
              </a:spcBef>
            </a:pPr>
            <a:r>
              <a:rPr lang="en-GB" sz="1000" b="1">
                <a:effectLst/>
                <a:latin typeface="Arial" panose="020B0604020202020204" pitchFamily="34" charset="0"/>
                <a:ea typeface="Times New Roman" panose="02020603050405020304" pitchFamily="18" charset="0"/>
              </a:rPr>
              <a:t>The features of DCD can be:</a:t>
            </a:r>
          </a:p>
          <a:p>
            <a:pPr>
              <a:lnSpc>
                <a:spcPct val="100000"/>
              </a:lnSpc>
              <a:spcBef>
                <a:spcPts val="0"/>
              </a:spcBef>
            </a:pPr>
            <a:endParaRPr lang="en-GB" sz="100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Difficulties</a:t>
            </a:r>
            <a:r>
              <a:rPr lang="en-GB" sz="1000" b="0" spc="-20">
                <a:effectLst/>
                <a:ea typeface="Times New Roman" panose="02020603050405020304" pitchFamily="18" charset="0"/>
              </a:rPr>
              <a:t> </a:t>
            </a:r>
            <a:r>
              <a:rPr lang="en-GB" sz="1000" b="0">
                <a:effectLst/>
                <a:ea typeface="Times New Roman" panose="02020603050405020304" pitchFamily="18" charset="0"/>
              </a:rPr>
              <a:t>with</a:t>
            </a:r>
            <a:r>
              <a:rPr lang="en-GB" sz="1000" b="0" spc="-20">
                <a:effectLst/>
                <a:ea typeface="Times New Roman" panose="02020603050405020304" pitchFamily="18" charset="0"/>
              </a:rPr>
              <a:t> </a:t>
            </a:r>
            <a:r>
              <a:rPr lang="en-GB" sz="1000" b="0">
                <a:effectLst/>
                <a:ea typeface="Times New Roman" panose="02020603050405020304" pitchFamily="18" charset="0"/>
              </a:rPr>
              <a:t>gross</a:t>
            </a:r>
            <a:r>
              <a:rPr lang="en-GB" sz="1000" b="0" spc="-20">
                <a:effectLst/>
                <a:ea typeface="Times New Roman" panose="02020603050405020304" pitchFamily="18" charset="0"/>
              </a:rPr>
              <a:t> </a:t>
            </a:r>
            <a:r>
              <a:rPr lang="en-GB" sz="1000" b="0">
                <a:effectLst/>
                <a:ea typeface="Times New Roman" panose="02020603050405020304" pitchFamily="18" charset="0"/>
              </a:rPr>
              <a:t>and</a:t>
            </a:r>
            <a:r>
              <a:rPr lang="en-GB" sz="1000" b="0" spc="-25">
                <a:effectLst/>
                <a:ea typeface="Times New Roman" panose="02020603050405020304" pitchFamily="18" charset="0"/>
              </a:rPr>
              <a:t> </a:t>
            </a:r>
            <a:r>
              <a:rPr lang="en-GB" sz="1000" b="0">
                <a:effectLst/>
                <a:ea typeface="Times New Roman" panose="02020603050405020304" pitchFamily="18" charset="0"/>
              </a:rPr>
              <a:t>fine</a:t>
            </a:r>
            <a:r>
              <a:rPr lang="en-GB" sz="1000" b="0" spc="-20">
                <a:effectLst/>
                <a:ea typeface="Times New Roman" panose="02020603050405020304" pitchFamily="18" charset="0"/>
              </a:rPr>
              <a:t> </a:t>
            </a:r>
            <a:r>
              <a:rPr lang="en-GB" sz="1000" b="0">
                <a:effectLst/>
                <a:ea typeface="Times New Roman" panose="02020603050405020304" pitchFamily="18" charset="0"/>
              </a:rPr>
              <a:t>motor</a:t>
            </a:r>
            <a:r>
              <a:rPr lang="en-GB" sz="1000" b="0" spc="-20">
                <a:effectLst/>
                <a:ea typeface="Times New Roman" panose="02020603050405020304" pitchFamily="18" charset="0"/>
              </a:rPr>
              <a:t> </a:t>
            </a:r>
            <a:r>
              <a:rPr lang="en-GB" sz="1000" b="0">
                <a:effectLst/>
                <a:ea typeface="Times New Roman" panose="02020603050405020304" pitchFamily="18" charset="0"/>
              </a:rPr>
              <a:t>skills,</a:t>
            </a:r>
            <a:r>
              <a:rPr lang="en-GB" sz="1000" b="0" spc="-20">
                <a:effectLst/>
                <a:ea typeface="Times New Roman" panose="02020603050405020304" pitchFamily="18" charset="0"/>
              </a:rPr>
              <a:t> </a:t>
            </a:r>
            <a:r>
              <a:rPr lang="en-GB" sz="1000" b="0" spc="-15">
                <a:effectLst/>
                <a:ea typeface="Times New Roman" panose="02020603050405020304" pitchFamily="18" charset="0"/>
              </a:rPr>
              <a:t>e.g.</a:t>
            </a:r>
            <a:r>
              <a:rPr lang="en-GB" sz="1000" b="0" spc="-85">
                <a:effectLst/>
                <a:ea typeface="Times New Roman" panose="02020603050405020304" pitchFamily="18" charset="0"/>
              </a:rPr>
              <a:t> </a:t>
            </a:r>
            <a:r>
              <a:rPr lang="en-GB" sz="1000" b="0">
                <a:effectLst/>
                <a:ea typeface="Times New Roman" panose="02020603050405020304" pitchFamily="18" charset="0"/>
              </a:rPr>
              <a:t>climbing</a:t>
            </a:r>
            <a:r>
              <a:rPr lang="en-GB" sz="1000" b="0" spc="-20">
                <a:effectLst/>
                <a:ea typeface="Times New Roman" panose="02020603050405020304" pitchFamily="18" charset="0"/>
              </a:rPr>
              <a:t> </a:t>
            </a:r>
            <a:r>
              <a:rPr lang="en-GB" sz="1000" b="0">
                <a:effectLst/>
                <a:ea typeface="Times New Roman" panose="02020603050405020304" pitchFamily="18" charset="0"/>
              </a:rPr>
              <a:t>stairs,</a:t>
            </a:r>
            <a:r>
              <a:rPr lang="en-GB" sz="1000" b="0" spc="-20">
                <a:effectLst/>
                <a:ea typeface="Times New Roman" panose="02020603050405020304" pitchFamily="18" charset="0"/>
              </a:rPr>
              <a:t> </a:t>
            </a:r>
            <a:r>
              <a:rPr lang="en-GB" sz="1000" b="0">
                <a:effectLst/>
                <a:ea typeface="Times New Roman" panose="02020603050405020304" pitchFamily="18" charset="0"/>
              </a:rPr>
              <a:t>catching</a:t>
            </a:r>
            <a:r>
              <a:rPr lang="en-GB" sz="1000" b="0" spc="-20">
                <a:effectLst/>
                <a:ea typeface="Times New Roman" panose="02020603050405020304" pitchFamily="18" charset="0"/>
              </a:rPr>
              <a:t> </a:t>
            </a:r>
            <a:r>
              <a:rPr lang="en-GB" sz="1000" b="0">
                <a:effectLst/>
                <a:ea typeface="Times New Roman" panose="02020603050405020304" pitchFamily="18" charset="0"/>
              </a:rPr>
              <a:t>or</a:t>
            </a:r>
            <a:r>
              <a:rPr lang="en-GB" sz="1000" b="0" spc="-20">
                <a:effectLst/>
                <a:ea typeface="Times New Roman" panose="02020603050405020304" pitchFamily="18" charset="0"/>
              </a:rPr>
              <a:t> </a:t>
            </a:r>
            <a:r>
              <a:rPr lang="en-GB" sz="1000" b="0">
                <a:effectLst/>
                <a:ea typeface="Times New Roman" panose="02020603050405020304" pitchFamily="18" charset="0"/>
              </a:rPr>
              <a:t>kicking balls, handwriting, using scissors, doing up </a:t>
            </a:r>
            <a:r>
              <a:rPr lang="en-GB" sz="1000" b="0" spc="-15">
                <a:effectLst/>
                <a:ea typeface="Times New Roman" panose="02020603050405020304" pitchFamily="18" charset="0"/>
              </a:rPr>
              <a:t>buttons, </a:t>
            </a:r>
            <a:r>
              <a:rPr lang="en-GB" sz="1000" b="0">
                <a:effectLst/>
                <a:ea typeface="Times New Roman" panose="02020603050405020304" pitchFamily="18" charset="0"/>
              </a:rPr>
              <a:t>etc.</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Appearing clumsy or difficulties with</a:t>
            </a:r>
            <a:r>
              <a:rPr lang="en-GB" sz="1000" b="0" spc="-10">
                <a:effectLst/>
                <a:ea typeface="Times New Roman" panose="02020603050405020304" pitchFamily="18" charset="0"/>
              </a:rPr>
              <a:t> </a:t>
            </a:r>
            <a:r>
              <a:rPr lang="en-GB" sz="1000" b="0">
                <a:effectLst/>
                <a:ea typeface="Times New Roman" panose="02020603050405020304" pitchFamily="18" charset="0"/>
              </a:rPr>
              <a:t>coordination.</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Motor skills </a:t>
            </a:r>
            <a:r>
              <a:rPr lang="en-GB" sz="1000" b="0" spc="-15">
                <a:effectLst/>
                <a:ea typeface="Times New Roman" panose="02020603050405020304" pitchFamily="18" charset="0"/>
              </a:rPr>
              <a:t>may </a:t>
            </a:r>
            <a:r>
              <a:rPr lang="en-GB" sz="1000" b="0">
                <a:effectLst/>
                <a:ea typeface="Times New Roman" panose="02020603050405020304" pitchFamily="18" charset="0"/>
              </a:rPr>
              <a:t>be difficult </a:t>
            </a:r>
            <a:r>
              <a:rPr lang="en-GB" sz="1000" b="0" spc="-15">
                <a:effectLst/>
                <a:ea typeface="Times New Roman" panose="02020603050405020304" pitchFamily="18" charset="0"/>
              </a:rPr>
              <a:t>to </a:t>
            </a:r>
            <a:r>
              <a:rPr lang="en-GB" sz="1000" b="0">
                <a:effectLst/>
                <a:ea typeface="Times New Roman" panose="02020603050405020304" pitchFamily="18" charset="0"/>
              </a:rPr>
              <a:t>learn and</a:t>
            </a:r>
            <a:r>
              <a:rPr lang="en-GB" sz="1000" b="0" spc="15">
                <a:effectLst/>
                <a:ea typeface="Times New Roman" panose="02020603050405020304" pitchFamily="18" charset="0"/>
              </a:rPr>
              <a:t> </a:t>
            </a:r>
            <a:r>
              <a:rPr lang="en-GB" sz="1000" b="0">
                <a:effectLst/>
                <a:ea typeface="Times New Roman" panose="02020603050405020304" pitchFamily="18" charset="0"/>
              </a:rPr>
              <a:t>retain.</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Impaired or delayed</a:t>
            </a:r>
            <a:r>
              <a:rPr lang="en-GB" sz="1000" b="0" spc="-5">
                <a:effectLst/>
                <a:ea typeface="Times New Roman" panose="02020603050405020304" pitchFamily="18" charset="0"/>
              </a:rPr>
              <a:t> </a:t>
            </a:r>
            <a:r>
              <a:rPr lang="en-GB" sz="1000" b="0">
                <a:effectLst/>
                <a:ea typeface="Times New Roman" panose="02020603050405020304" pitchFamily="18" charset="0"/>
              </a:rPr>
              <a:t>speech.</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400">
              <a:latin typeface="Arial" panose="020B0604020202020204" pitchFamily="34" charset="0"/>
              <a:ea typeface="Times New Roman" panose="02020603050405020304" pitchFamily="18" charset="0"/>
            </a:endParaRPr>
          </a:p>
          <a:p>
            <a:pPr>
              <a:lnSpc>
                <a:spcPct val="100000"/>
              </a:lnSpc>
              <a:spcBef>
                <a:spcPts val="0"/>
              </a:spcBef>
            </a:pPr>
            <a:endParaRPr lang="en-GB" sz="1400">
              <a:effectLst/>
              <a:latin typeface="Arial" panose="020B0604020202020204" pitchFamily="34" charset="0"/>
              <a:ea typeface="Times New Roman" panose="02020603050405020304" pitchFamily="18" charset="0"/>
            </a:endParaRPr>
          </a:p>
          <a:p>
            <a:pPr>
              <a:lnSpc>
                <a:spcPct val="100000"/>
              </a:lnSpc>
              <a:spcBef>
                <a:spcPts val="0"/>
              </a:spcBef>
            </a:pPr>
            <a:endParaRPr lang="en-GB" sz="1600" b="1" kern="0">
              <a:effectLst/>
              <a:latin typeface="Arial" panose="020B0604020202020204" pitchFamily="34" charset="0"/>
            </a:endParaRPr>
          </a:p>
          <a:p>
            <a:pPr>
              <a:lnSpc>
                <a:spcPct val="100000"/>
              </a:lnSpc>
              <a:spcBef>
                <a:spcPts val="0"/>
              </a:spcBef>
            </a:pPr>
            <a:endParaRPr lang="en-GB" sz="1400"/>
          </a:p>
        </p:txBody>
      </p:sp>
      <p:sp>
        <p:nvSpPr>
          <p:cNvPr id="5" name="Content Placeholder 4">
            <a:extLst>
              <a:ext uri="{FF2B5EF4-FFF2-40B4-BE49-F238E27FC236}">
                <a16:creationId xmlns:a16="http://schemas.microsoft.com/office/drawing/2014/main" id="{67676499-757A-99E6-7756-4388A89D63C8}"/>
              </a:ext>
            </a:extLst>
          </p:cNvPr>
          <p:cNvSpPr>
            <a:spLocks noGrp="1"/>
          </p:cNvSpPr>
          <p:nvPr>
            <p:ph sz="quarter" idx="13"/>
          </p:nvPr>
        </p:nvSpPr>
        <p:spPr>
          <a:xfrm>
            <a:off x="4572000" y="911672"/>
            <a:ext cx="4098513" cy="3611837"/>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Difficulty in planning and organising thoughts and</a:t>
            </a:r>
            <a:r>
              <a:rPr lang="en-GB" sz="1000" spc="-15">
                <a:effectLst/>
                <a:ea typeface="Times New Roman" panose="02020603050405020304" pitchFamily="18" charset="0"/>
              </a:rPr>
              <a:t> </a:t>
            </a:r>
            <a:r>
              <a:rPr lang="en-GB" sz="1000">
                <a:effectLst/>
                <a:ea typeface="Times New Roman" panose="02020603050405020304" pitchFamily="18" charset="0"/>
              </a:rPr>
              <a:t>ideas.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Appearing disorientated in the physical</a:t>
            </a:r>
            <a:r>
              <a:rPr lang="en-GB" sz="1000" spc="-15">
                <a:effectLst/>
                <a:ea typeface="Times New Roman" panose="02020603050405020304" pitchFamily="18" charset="0"/>
              </a:rPr>
              <a:t> </a:t>
            </a:r>
            <a:r>
              <a:rPr lang="en-GB" sz="1000">
                <a:effectLst/>
                <a:ea typeface="Times New Roman" panose="02020603050405020304" pitchFamily="18" charset="0"/>
              </a:rPr>
              <a:t>environment.</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memory function, </a:t>
            </a:r>
            <a:r>
              <a:rPr lang="en-GB" sz="1000" spc="-15">
                <a:effectLst/>
                <a:ea typeface="Times New Roman" panose="02020603050405020304" pitchFamily="18" charset="0"/>
              </a:rPr>
              <a:t>e.g. </a:t>
            </a:r>
            <a:r>
              <a:rPr lang="en-GB" sz="1000">
                <a:effectLst/>
                <a:ea typeface="Times New Roman" panose="02020603050405020304" pitchFamily="18" charset="0"/>
              </a:rPr>
              <a:t>remembering where they </a:t>
            </a:r>
            <a:r>
              <a:rPr lang="en-GB" sz="1000" spc="-15">
                <a:effectLst/>
                <a:ea typeface="Times New Roman" panose="02020603050405020304" pitchFamily="18" charset="0"/>
              </a:rPr>
              <a:t>left </a:t>
            </a:r>
            <a:r>
              <a:rPr lang="en-GB" sz="1000">
                <a:effectLst/>
                <a:ea typeface="Times New Roman" panose="02020603050405020304" pitchFamily="18" charset="0"/>
              </a:rPr>
              <a:t>their</a:t>
            </a:r>
            <a:r>
              <a:rPr lang="en-GB" sz="1000" spc="-100">
                <a:effectLst/>
                <a:ea typeface="Times New Roman" panose="02020603050405020304" pitchFamily="18" charset="0"/>
              </a:rPr>
              <a:t> </a:t>
            </a:r>
            <a:r>
              <a:rPr lang="en-GB" sz="1000" spc="-20">
                <a:effectLst/>
                <a:ea typeface="Times New Roman" panose="02020603050405020304" pitchFamily="18" charset="0"/>
              </a:rPr>
              <a:t>keys, </a:t>
            </a:r>
            <a:r>
              <a:rPr lang="en-GB" sz="1000">
                <a:effectLst/>
                <a:ea typeface="Times New Roman" panose="02020603050405020304" pitchFamily="18" charset="0"/>
              </a:rPr>
              <a:t>recalling or retaining</a:t>
            </a:r>
            <a:r>
              <a:rPr lang="en-GB" sz="1000" spc="-5">
                <a:effectLst/>
                <a:ea typeface="Times New Roman" panose="02020603050405020304" pitchFamily="18" charset="0"/>
              </a:rPr>
              <a:t> </a:t>
            </a:r>
            <a:r>
              <a:rPr lang="en-GB" sz="1000">
                <a:effectLst/>
                <a:ea typeface="Times New Roman" panose="02020603050405020304" pitchFamily="18" charset="0"/>
              </a:rPr>
              <a:t>information.</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attention and</a:t>
            </a:r>
            <a:r>
              <a:rPr lang="en-GB" sz="1000" spc="-10">
                <a:effectLst/>
                <a:ea typeface="Times New Roman" panose="02020603050405020304" pitchFamily="18" charset="0"/>
              </a:rPr>
              <a:t> </a:t>
            </a:r>
            <a:r>
              <a:rPr lang="en-GB" sz="1000">
                <a:effectLst/>
                <a:ea typeface="Times New Roman" panose="02020603050405020304" pitchFamily="18" charset="0"/>
              </a:rPr>
              <a:t>concentration.</a:t>
            </a:r>
          </a:p>
          <a:p>
            <a:pPr>
              <a:lnSpc>
                <a:spcPct val="100000"/>
              </a:lnSpc>
              <a:spcBef>
                <a:spcPts val="0"/>
              </a:spcBef>
            </a:pPr>
            <a:endParaRPr lang="en-GB" sz="1000">
              <a:ea typeface="Times New Roman" panose="02020603050405020304" pitchFamily="18" charset="0"/>
            </a:endParaRPr>
          </a:p>
          <a:p>
            <a:pPr>
              <a:lnSpc>
                <a:spcPct val="100000"/>
              </a:lnSpc>
              <a:spcBef>
                <a:spcPts val="0"/>
              </a:spcBef>
            </a:pPr>
            <a:r>
              <a:rPr lang="en-GB" sz="1000" b="1">
                <a:effectLst/>
                <a:ea typeface="Times New Roman" panose="02020603050405020304" pitchFamily="18" charset="0"/>
              </a:rPr>
              <a:t>Reading</a:t>
            </a:r>
            <a:r>
              <a:rPr lang="en-GB" sz="1000" b="1" spc="-205">
                <a:effectLst/>
                <a:ea typeface="Times New Roman" panose="02020603050405020304" pitchFamily="18" charset="0"/>
              </a:rPr>
              <a:t>   </a:t>
            </a:r>
            <a:r>
              <a:rPr lang="en-GB" sz="1000" b="1">
                <a:effectLst/>
                <a:ea typeface="Times New Roman" panose="02020603050405020304" pitchFamily="18" charset="0"/>
              </a:rPr>
              <a:t>and </a:t>
            </a:r>
            <a:r>
              <a:rPr lang="en-GB" sz="1000" b="1" spc="-250">
                <a:effectLst/>
                <a:ea typeface="Times New Roman" panose="02020603050405020304" pitchFamily="18" charset="0"/>
              </a:rPr>
              <a:t>  </a:t>
            </a:r>
            <a:r>
              <a:rPr lang="en-GB" sz="1000" b="1">
                <a:effectLst/>
                <a:ea typeface="Times New Roman" panose="02020603050405020304" pitchFamily="18" charset="0"/>
              </a:rPr>
              <a:t>Writing: </a:t>
            </a:r>
            <a:r>
              <a:rPr lang="en-GB" sz="1000">
                <a:effectLst/>
                <a:ea typeface="Times New Roman" panose="02020603050405020304" pitchFamily="18" charset="0"/>
              </a:rPr>
              <a:t>Inaccurac</a:t>
            </a:r>
            <a:r>
              <a:rPr lang="en-GB" sz="1000">
                <a:ea typeface="Times New Roman" panose="02020603050405020304" pitchFamily="18" charset="0"/>
              </a:rPr>
              <a:t>y when copying words and/or numbers, listening to or reading instructions, understanding or making sense of information, decoding maps and charts, spelling, cohesion when writing assignments. </a:t>
            </a:r>
            <a:endParaRPr lang="en-GB" sz="1000">
              <a:effectLst/>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r>
              <a:rPr lang="en-GB" sz="1000" b="1">
                <a:effectLst/>
                <a:ea typeface="Times New Roman" panose="02020603050405020304" pitchFamily="18" charset="0"/>
              </a:rPr>
              <a:t>Multitasking:  </a:t>
            </a:r>
            <a:r>
              <a:rPr lang="en-GB" sz="1000" b="1" spc="-290">
                <a:effectLst/>
                <a:ea typeface="Times New Roman" panose="02020603050405020304" pitchFamily="18" charset="0"/>
              </a:rPr>
              <a:t> </a:t>
            </a:r>
            <a:r>
              <a:rPr lang="en-GB" sz="1000">
                <a:effectLst/>
                <a:ea typeface="Times New Roman" panose="02020603050405020304" pitchFamily="18" charset="0"/>
              </a:rPr>
              <a:t>Listening and taking notes at the same time.</a:t>
            </a:r>
          </a:p>
          <a:p>
            <a:pPr>
              <a:lnSpc>
                <a:spcPct val="100000"/>
              </a:lnSpc>
              <a:spcBef>
                <a:spcPts val="0"/>
              </a:spcBef>
            </a:pPr>
            <a:endParaRPr lang="en-GB" sz="1000">
              <a:ea typeface="Times New Roman" panose="02020603050405020304" pitchFamily="18" charset="0"/>
            </a:endParaRPr>
          </a:p>
          <a:p>
            <a:pPr>
              <a:lnSpc>
                <a:spcPct val="100000"/>
              </a:lnSpc>
              <a:spcBef>
                <a:spcPts val="0"/>
              </a:spcBef>
            </a:pPr>
            <a:r>
              <a:rPr lang="en-GB" sz="1000" b="1">
                <a:effectLst/>
                <a:ea typeface="Times New Roman" panose="02020603050405020304" pitchFamily="18" charset="0"/>
              </a:rPr>
              <a:t>Emotional and Sensory:  </a:t>
            </a:r>
            <a:r>
              <a:rPr lang="en-GB" sz="1000">
                <a:effectLst/>
                <a:ea typeface="Times New Roman" panose="02020603050405020304" pitchFamily="18" charset="0"/>
              </a:rPr>
              <a:t>Some people may have phobias, obsessive or immature behaviour, be sensitive to external stimulation, e.g. different levels of light, sound and heat intensity and or experience extremes of emotions.</a:t>
            </a: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DBE19DF1-00AA-C43E-F16D-9C101DB8B6D3}"/>
              </a:ext>
            </a:extLst>
          </p:cNvPr>
          <p:cNvSpPr>
            <a:spLocks noGrp="1"/>
          </p:cNvSpPr>
          <p:nvPr>
            <p:ph type="sldNum" sz="quarter" idx="11"/>
          </p:nvPr>
        </p:nvSpPr>
        <p:spPr/>
        <p:txBody>
          <a:bodyPr/>
          <a:lstStyle/>
          <a:p>
            <a:fld id="{DA2C159E-F13C-4A85-9A41-E7669D3E0D70}" type="slidenum">
              <a:rPr lang="en-GB" smtClean="0"/>
              <a:pPr/>
              <a:t>29</a:t>
            </a:fld>
            <a:endParaRPr lang="en-GB"/>
          </a:p>
        </p:txBody>
      </p:sp>
    </p:spTree>
    <p:extLst>
      <p:ext uri="{BB962C8B-B14F-4D97-AF65-F5344CB8AC3E}">
        <p14:creationId xmlns:p14="http://schemas.microsoft.com/office/powerpoint/2010/main" val="367180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D1C95-BE9D-9EAE-8764-9D3DA279330D}"/>
              </a:ext>
            </a:extLst>
          </p:cNvPr>
          <p:cNvSpPr>
            <a:spLocks noGrp="1"/>
          </p:cNvSpPr>
          <p:nvPr>
            <p:ph type="body" sz="quarter" idx="12"/>
          </p:nvPr>
        </p:nvSpPr>
        <p:spPr>
          <a:xfrm>
            <a:off x="232950" y="533400"/>
            <a:ext cx="3960000" cy="4114800"/>
          </a:xfrm>
        </p:spPr>
        <p:txBody>
          <a:bodyPr/>
          <a:lstStyle/>
          <a:p>
            <a:pPr>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We are committed to ensure our young person with learning difficulty, difference or inclusion need have their needs met and can achieve their aspirations and full potential by thriving independently in their community, moving on to further or higher study, an apprenticeship or into the world of work.</a:t>
            </a:r>
          </a:p>
          <a:p>
            <a:pPr>
              <a:lnSpc>
                <a:spcPct val="100000"/>
              </a:lnSpc>
              <a:spcBef>
                <a:spcPts val="0"/>
              </a:spcBef>
            </a:pPr>
            <a:endParaRPr lang="en-GB" sz="1000" dirty="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We model values and expectations, creating a culture that promotes equality of opportunity and continuously strive for excellence to provide an aspirational inclusive environment.</a:t>
            </a:r>
          </a:p>
          <a:p>
            <a:pPr>
              <a:lnSpc>
                <a:spcPct val="100000"/>
              </a:lnSpc>
              <a:spcBef>
                <a:spcPts val="0"/>
              </a:spcBef>
            </a:pPr>
            <a:endParaRPr lang="en-GB" sz="1000" dirty="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This toolkit has been developed to explain different types of inclusion needs and to give practice approaches and solutions.</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As a college we pride ourselves on outstanding teaching, learning, and assessment, having high expectations of our inclusive approaches ensures equality and diversity is at the forefront of our practice.  </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r>
              <a:rPr lang="en-US" sz="1000" b="0" dirty="0">
                <a:effectLst/>
                <a:latin typeface="Arial" panose="020B0604020202020204" pitchFamily="34" charset="0"/>
                <a:ea typeface="Arial" panose="020B0604020202020204" pitchFamily="34" charset="0"/>
              </a:rPr>
              <a:t>All young person</a:t>
            </a:r>
            <a:r>
              <a:rPr lang="en-US" sz="1000" b="0" dirty="0">
                <a:solidFill>
                  <a:srgbClr val="BE0064"/>
                </a:solidFill>
                <a:effectLst/>
                <a:latin typeface="Arial" panose="020B0604020202020204" pitchFamily="34" charset="0"/>
                <a:ea typeface="Arial" panose="020B0604020202020204" pitchFamily="34" charset="0"/>
              </a:rPr>
              <a:t> </a:t>
            </a:r>
            <a:r>
              <a:rPr lang="en-US" sz="1000" b="0" dirty="0">
                <a:solidFill>
                  <a:srgbClr val="000000"/>
                </a:solidFill>
                <a:effectLst/>
                <a:latin typeface="Arial" panose="020B0604020202020204" pitchFamily="34" charset="0"/>
                <a:ea typeface="Arial" panose="020B0604020202020204" pitchFamily="34" charset="0"/>
              </a:rPr>
              <a:t>are likely to learn at different rates and to require different levels and types of support from teachers to succeed. Seeking to understand the differences, including the different levels of prior knowledge and potential barriers to learning, </a:t>
            </a:r>
            <a:r>
              <a:rPr lang="en-GB" sz="1000" b="0" dirty="0">
                <a:solidFill>
                  <a:srgbClr val="000000"/>
                </a:solidFill>
                <a:effectLst/>
                <a:latin typeface="Arial" panose="020B0604020202020204" pitchFamily="34" charset="0"/>
                <a:ea typeface="Times New Roman" panose="02020603050405020304" pitchFamily="18" charset="0"/>
              </a:rPr>
              <a:t>inclusive differentiated approaches to young person with a disability / difficulty or inclusion needs, </a:t>
            </a:r>
            <a:r>
              <a:rPr lang="en-US" sz="1000" b="0" dirty="0">
                <a:solidFill>
                  <a:srgbClr val="000000"/>
                </a:solidFill>
                <a:effectLst/>
                <a:latin typeface="Arial" panose="020B0604020202020204" pitchFamily="34" charset="0"/>
                <a:ea typeface="Arial" panose="020B0604020202020204" pitchFamily="34" charset="0"/>
              </a:rPr>
              <a:t>is an essential part of teaching.</a:t>
            </a:r>
            <a:endParaRPr lang="en-GB" sz="1000" b="0" dirty="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endParaRPr lang="en-GB" sz="1100" dirty="0">
              <a:effectLst/>
              <a:latin typeface="Arial" panose="020B0604020202020204" pitchFamily="34" charset="0"/>
              <a:ea typeface="Times New Roman" panose="02020603050405020304" pitchFamily="18" charset="0"/>
            </a:endParaRPr>
          </a:p>
          <a:p>
            <a:endParaRPr lang="en-GB" dirty="0"/>
          </a:p>
        </p:txBody>
      </p:sp>
      <p:sp>
        <p:nvSpPr>
          <p:cNvPr id="3" name="Content Placeholder 2">
            <a:extLst>
              <a:ext uri="{FF2B5EF4-FFF2-40B4-BE49-F238E27FC236}">
                <a16:creationId xmlns:a16="http://schemas.microsoft.com/office/drawing/2014/main" id="{A252E208-3EAE-3EF5-4FED-5A6E6C385815}"/>
              </a:ext>
            </a:extLst>
          </p:cNvPr>
          <p:cNvSpPr>
            <a:spLocks noGrp="1"/>
          </p:cNvSpPr>
          <p:nvPr>
            <p:ph sz="quarter" idx="13"/>
          </p:nvPr>
        </p:nvSpPr>
        <p:spPr>
          <a:xfrm>
            <a:off x="4652695" y="511510"/>
            <a:ext cx="4017818" cy="4045527"/>
          </a:xfrm>
        </p:spPr>
        <p:txBody>
          <a:bodyPr vert="horz" lIns="0" tIns="0" rIns="0" bIns="0" rtlCol="0" anchor="t">
            <a:noAutofit/>
          </a:bodyPr>
          <a:lstStyle/>
          <a:p>
            <a:r>
              <a:rPr lang="en-GB" sz="1000" b="1" dirty="0">
                <a:solidFill>
                  <a:srgbClr val="000000"/>
                </a:solidFill>
                <a:effectLst/>
                <a:latin typeface="Arial" panose="020B0604020202020204" pitchFamily="34" charset="0"/>
              </a:rPr>
              <a:t>This toolkit will explore:</a:t>
            </a:r>
          </a:p>
          <a:p>
            <a:pPr marL="171450" indent="-171450">
              <a:buFont typeface="Arial" panose="020B0604020202020204" pitchFamily="34" charset="0"/>
              <a:buChar char="•"/>
            </a:pPr>
            <a:r>
              <a:rPr lang="en-GB" sz="1000" dirty="0">
                <a:effectLst/>
                <a:latin typeface="Arial" panose="020B0604020202020204" pitchFamily="34" charset="0"/>
                <a:ea typeface="Times New Roman" panose="02020603050405020304" pitchFamily="18" charset="0"/>
              </a:rPr>
              <a:t>developing an inclusive</a:t>
            </a:r>
            <a:r>
              <a:rPr lang="en-GB" sz="1000" spc="-2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approach.</a:t>
            </a:r>
          </a:p>
          <a:p>
            <a:pPr marL="171450" indent="-171450">
              <a:buFont typeface="Arial" panose="020B0604020202020204" pitchFamily="34" charset="0"/>
              <a:buChar char="•"/>
            </a:pPr>
            <a:r>
              <a:rPr lang="en-GB" sz="1000" dirty="0">
                <a:solidFill>
                  <a:srgbClr val="000000"/>
                </a:solidFill>
                <a:effectLst/>
                <a:latin typeface="Arial" panose="020B0604020202020204" pitchFamily="34" charset="0"/>
                <a:ea typeface="Times New Roman" panose="02020603050405020304" pitchFamily="18" charset="0"/>
              </a:rPr>
              <a:t>how all staff within an organisation has responsibility to take an inclusive</a:t>
            </a:r>
            <a:r>
              <a:rPr lang="en-GB" sz="1000" spc="-2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approach.</a:t>
            </a:r>
          </a:p>
          <a:p>
            <a:pPr marL="171450" indent="-171450">
              <a:buFont typeface="Arial" panose="020B0604020202020204" pitchFamily="34" charset="0"/>
              <a:buChar char="•"/>
            </a:pPr>
            <a:r>
              <a:rPr lang="en-GB" sz="1000" dirty="0">
                <a:solidFill>
                  <a:srgbClr val="000000"/>
                </a:solidFill>
                <a:effectLst/>
                <a:latin typeface="Arial" panose="020B0604020202020204" pitchFamily="34" charset="0"/>
                <a:ea typeface="Times New Roman" panose="02020603050405020304" pitchFamily="18" charset="0"/>
              </a:rPr>
              <a:t>practical approaches how to support a student with</a:t>
            </a:r>
            <a:r>
              <a:rPr lang="en-GB" sz="1000" spc="-1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disability or difficulty.</a:t>
            </a:r>
          </a:p>
          <a:p>
            <a:pPr marL="171450" indent="-171450">
              <a:buFont typeface="Arial" panose="020B0604020202020204" pitchFamily="34" charset="0"/>
              <a:buChar char="•"/>
            </a:pPr>
            <a:r>
              <a:rPr lang="en-GB" sz="1000" dirty="0">
                <a:solidFill>
                  <a:srgbClr val="000000"/>
                </a:solidFill>
                <a:effectLst/>
                <a:latin typeface="Arial" panose="020B0604020202020204" pitchFamily="34" charset="0"/>
                <a:ea typeface="Times New Roman" panose="02020603050405020304" pitchFamily="18" charset="0"/>
              </a:rPr>
              <a:t>strategies for staff to use and develop. </a:t>
            </a:r>
          </a:p>
          <a:p>
            <a:endParaRPr lang="en-GB" sz="1000" dirty="0">
              <a:effectLst/>
              <a:latin typeface="Arial" panose="020B0604020202020204" pitchFamily="34" charset="0"/>
              <a:ea typeface="Times New Roman" panose="02020603050405020304" pitchFamily="18" charset="0"/>
            </a:endParaRPr>
          </a:p>
          <a:p>
            <a:r>
              <a:rPr lang="en-GB" sz="1600" b="1" kern="0" spc="-25" dirty="0">
                <a:solidFill>
                  <a:srgbClr val="BE0D65"/>
                </a:solidFill>
                <a:effectLst/>
                <a:latin typeface="Arial" panose="020B0604020202020204" pitchFamily="34" charset="0"/>
              </a:rPr>
              <a:t>Using </a:t>
            </a:r>
            <a:r>
              <a:rPr lang="en-GB" sz="1600" b="1" kern="0" spc="-20" dirty="0">
                <a:solidFill>
                  <a:srgbClr val="BE0D65"/>
                </a:solidFill>
                <a:effectLst/>
                <a:latin typeface="Arial" panose="020B0604020202020204" pitchFamily="34" charset="0"/>
              </a:rPr>
              <a:t>the</a:t>
            </a:r>
            <a:r>
              <a:rPr lang="en-GB" sz="1600" b="1" kern="0" spc="-80" dirty="0">
                <a:solidFill>
                  <a:srgbClr val="BE0D65"/>
                </a:solidFill>
                <a:effectLst/>
                <a:latin typeface="Arial" panose="020B0604020202020204" pitchFamily="34" charset="0"/>
              </a:rPr>
              <a:t> </a:t>
            </a:r>
            <a:r>
              <a:rPr lang="en-GB" sz="1600" b="1" kern="0" spc="-30" dirty="0">
                <a:solidFill>
                  <a:srgbClr val="BE0D65"/>
                </a:solidFill>
                <a:effectLst/>
                <a:latin typeface="Arial" panose="020B0604020202020204" pitchFamily="34" charset="0"/>
              </a:rPr>
              <a:t>Toolkit</a:t>
            </a:r>
            <a:endParaRPr lang="en-GB" sz="1800" b="1" kern="0" dirty="0">
              <a:effectLst/>
              <a:latin typeface="Arial" panose="020B0604020202020204" pitchFamily="34" charset="0"/>
            </a:endParaRPr>
          </a:p>
          <a:p>
            <a:pPr>
              <a:lnSpc>
                <a:spcPct val="100000"/>
              </a:lnSpc>
              <a:spcBef>
                <a:spcPts val="0"/>
              </a:spcBef>
            </a:pPr>
            <a:r>
              <a:rPr lang="en-GB" sz="1000" dirty="0">
                <a:effectLst/>
                <a:latin typeface="Arial" panose="020B0604020202020204" pitchFamily="34" charset="0"/>
                <a:ea typeface="Times New Roman" panose="02020603050405020304" pitchFamily="18" charset="0"/>
              </a:rPr>
              <a:t>This toolkit is designed to create a culture of inclusivity in the workplace and across your organisation. </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r>
              <a:rPr lang="en-GB" sz="1000" dirty="0">
                <a:effectLst/>
                <a:latin typeface="Arial" panose="020B0604020202020204" pitchFamily="34" charset="0"/>
                <a:ea typeface="Times New Roman" panose="02020603050405020304" pitchFamily="18" charset="0"/>
              </a:rPr>
              <a:t>It will help inform the different types of disability / difficulties, inclusion needs and more importantly how to support them.</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r>
              <a:rPr lang="en-GB" sz="1000" dirty="0">
                <a:effectLst/>
                <a:latin typeface="Arial" panose="020B0604020202020204" pitchFamily="34" charset="0"/>
                <a:ea typeface="Times New Roman" panose="02020603050405020304" pitchFamily="18" charset="0"/>
              </a:rPr>
              <a:t>It will give a number of different strategies to support the learning environment and inform approaches to support and develop within the workplace.</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endParaRPr lang="en-GB" sz="1000" dirty="0">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endParaRPr lang="en-GB" sz="1000" dirty="0">
              <a:effectLst/>
              <a:latin typeface="Arial" panose="020B0604020202020204" pitchFamily="34" charset="0"/>
              <a:ea typeface="Times New Roman" panose="02020603050405020304" pitchFamily="18" charset="0"/>
            </a:endParaRPr>
          </a:p>
          <a:p>
            <a:endParaRPr lang="en-GB" sz="1000" dirty="0">
              <a:effectLst/>
              <a:latin typeface="Arial" panose="020B0604020202020204" pitchFamily="34" charset="0"/>
              <a:ea typeface="Times New Roman" panose="02020603050405020304" pitchFamily="18" charset="0"/>
            </a:endParaRPr>
          </a:p>
          <a:p>
            <a:endParaRPr lang="en-GB" sz="1000" b="1" dirty="0">
              <a:solidFill>
                <a:srgbClr val="000000"/>
              </a:solidFill>
              <a:effectLst/>
              <a:latin typeface="Arial" panose="020B0604020202020204" pitchFamily="34" charset="0"/>
            </a:endParaRPr>
          </a:p>
          <a:p>
            <a:endParaRPr lang="en-GB" sz="1000" b="1" dirty="0">
              <a:effectLst/>
              <a:latin typeface="Arial" panose="020B0604020202020204" pitchFamily="34" charset="0"/>
            </a:endParaRPr>
          </a:p>
          <a:p>
            <a:pPr marL="0" indent="0">
              <a:buNone/>
            </a:pPr>
            <a:endParaRPr lang="en-GB" sz="1600" b="1" i="1" u="sng" dirty="0">
              <a:solidFill>
                <a:srgbClr val="006C47"/>
              </a:solidFill>
              <a:ea typeface="+mn-lt"/>
              <a:cs typeface="+mn-lt"/>
            </a:endParaRPr>
          </a:p>
          <a:p>
            <a:pPr marL="0" indent="0">
              <a:buNone/>
            </a:pPr>
            <a:endParaRPr lang="en-GB" sz="1600" dirty="0">
              <a:cs typeface="Arial"/>
            </a:endParaRPr>
          </a:p>
          <a:p>
            <a:pPr marL="0" indent="0">
              <a:buNone/>
            </a:pPr>
            <a:endParaRPr lang="en-GB" sz="1600" b="1" dirty="0">
              <a:solidFill>
                <a:srgbClr val="000000"/>
              </a:solidFill>
              <a:ea typeface="+mn-lt"/>
              <a:cs typeface="+mn-lt"/>
            </a:endParaRPr>
          </a:p>
          <a:p>
            <a:endParaRPr lang="en-GB" sz="1600" b="1" dirty="0">
              <a:solidFill>
                <a:srgbClr val="000000"/>
              </a:solidFill>
              <a:ea typeface="+mn-lt"/>
              <a:cs typeface="+mn-lt"/>
            </a:endParaRPr>
          </a:p>
          <a:p>
            <a:pPr marL="0" indent="0">
              <a:buNone/>
            </a:pPr>
            <a:endParaRPr lang="en-GB" sz="1600" b="1" dirty="0">
              <a:solidFill>
                <a:srgbClr val="000000"/>
              </a:solidFill>
              <a:highlight>
                <a:srgbClr val="FFFF00"/>
              </a:highlight>
              <a:ea typeface="+mn-lt"/>
              <a:cs typeface="+mn-lt"/>
            </a:endParaRPr>
          </a:p>
          <a:p>
            <a:pPr marL="0" indent="0">
              <a:buNone/>
            </a:pPr>
            <a:endParaRPr lang="en-GB" sz="1600" b="1" dirty="0">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p:txBody>
      </p:sp>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p:nvPr>
        </p:nvSpPr>
        <p:spPr>
          <a:xfrm>
            <a:off x="232950" y="249900"/>
            <a:ext cx="8437563" cy="5232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a:lnSpc>
                <a:spcPct val="100000"/>
              </a:lnSpc>
              <a:spcBef>
                <a:spcPts val="0"/>
              </a:spcBef>
              <a:defRPr/>
            </a:pPr>
            <a:r>
              <a:rPr lang="en-GB" sz="1600" b="1" kern="0" cap="none">
                <a:solidFill>
                  <a:srgbClr val="BE0D65"/>
                </a:solidFill>
                <a:effectLst/>
                <a:latin typeface="Arial" panose="020B0604020202020204" pitchFamily="34" charset="0"/>
              </a:rPr>
              <a:t>Introduction</a:t>
            </a:r>
            <a:br>
              <a:rPr lang="en-GB" sz="1800" b="1" kern="0">
                <a:effectLst/>
                <a:latin typeface="Arial" panose="020B0604020202020204" pitchFamily="34" charset="0"/>
              </a:rPr>
            </a:br>
            <a:endParaRPr kumimoji="0" lang="en-GB" sz="1800" b="1" i="0" u="none" strike="noStrike" kern="1200" cap="none" spc="0" normalizeH="0" baseline="0" noProof="0">
              <a:ln>
                <a:noFill/>
              </a:ln>
              <a:solidFill>
                <a:schemeClr val="accent5"/>
              </a:solidFill>
              <a:effectLst/>
              <a:uLnTx/>
              <a:uFillTx/>
              <a:latin typeface="+mn-lt"/>
              <a:ea typeface="+mn-ea"/>
              <a:cs typeface="Arial"/>
            </a:endParaRPr>
          </a:p>
        </p:txBody>
      </p:sp>
      <p:sp>
        <p:nvSpPr>
          <p:cNvPr id="4" name="Footer Placeholder 1">
            <a:extLst>
              <a:ext uri="{FF2B5EF4-FFF2-40B4-BE49-F238E27FC236}">
                <a16:creationId xmlns:a16="http://schemas.microsoft.com/office/drawing/2014/main" id="{AA4B379E-10AE-A7FB-7158-5444F8F13BB7}"/>
              </a:ext>
            </a:extLst>
          </p:cNvPr>
          <p:cNvSpPr>
            <a:spLocks noGrp="1"/>
          </p:cNvSpPr>
          <p:nvPr>
            <p:ph type="ftr" sz="quarter" idx="10"/>
          </p:nvPr>
        </p:nvSpPr>
        <p:spPr>
          <a:xfrm>
            <a:off x="234000" y="4947372"/>
            <a:ext cx="7686376" cy="273844"/>
          </a:xfrm>
        </p:spPr>
        <p:txBody>
          <a:bodyPr/>
          <a:lstStyle/>
          <a:p>
            <a:r>
              <a:rPr lang="en-GB"/>
              <a:t>Education &amp; Training Foundation</a:t>
            </a:r>
          </a:p>
        </p:txBody>
      </p:sp>
    </p:spTree>
    <p:extLst>
      <p:ext uri="{BB962C8B-B14F-4D97-AF65-F5344CB8AC3E}">
        <p14:creationId xmlns:p14="http://schemas.microsoft.com/office/powerpoint/2010/main" val="3589172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099B63-F90D-B3B3-CAAF-7FBDDD2EC7EF}"/>
              </a:ext>
              <a:ext uri="{C183D7F6-B498-43B3-948B-1728B52AA6E4}">
                <adec:decorative xmlns:adec="http://schemas.microsoft.com/office/drawing/2017/decorative" val="1"/>
              </a:ext>
            </a:extLst>
          </p:cNvPr>
          <p:cNvSpPr>
            <a:spLocks noGrp="1"/>
          </p:cNvSpPr>
          <p:nvPr>
            <p:ph type="ftr" sz="quarter" idx="10"/>
          </p:nvPr>
        </p:nvSpPr>
        <p:spPr>
          <a:xfrm>
            <a:off x="233363" y="4912412"/>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32C302C0-506F-BD94-484B-24A4AE25AE0C}"/>
              </a:ext>
            </a:extLst>
          </p:cNvPr>
          <p:cNvSpPr>
            <a:spLocks noGrp="1"/>
          </p:cNvSpPr>
          <p:nvPr>
            <p:ph type="title"/>
          </p:nvPr>
        </p:nvSpPr>
        <p:spPr>
          <a:xfrm>
            <a:off x="233363" y="249239"/>
            <a:ext cx="4155757" cy="306288"/>
          </a:xfrm>
        </p:spPr>
        <p:txBody>
          <a:bodyPr>
            <a:normAutofit/>
          </a:bodyPr>
          <a:lstStyle/>
          <a:p>
            <a:r>
              <a:rPr lang="en-GB" sz="1600" cap="none" dirty="0">
                <a:solidFill>
                  <a:srgbClr val="BE0D65"/>
                </a:solidFill>
                <a:effectLst/>
                <a:latin typeface="Arial" panose="020B0604020202020204" pitchFamily="34" charset="0"/>
                <a:ea typeface="Times New Roman" panose="02020603050405020304" pitchFamily="18" charset="0"/>
              </a:rPr>
              <a:t>Dyspraxia </a:t>
            </a:r>
            <a:r>
              <a:rPr lang="en-GB" sz="1600" cap="none" dirty="0">
                <a:solidFill>
                  <a:schemeClr val="bg1"/>
                </a:solidFill>
                <a:effectLst/>
                <a:latin typeface="Arial" panose="020B0604020202020204" pitchFamily="34" charset="0"/>
                <a:ea typeface="Times New Roman" panose="02020603050405020304" pitchFamily="18" charset="0"/>
              </a:rPr>
              <a:t>Strategies </a:t>
            </a:r>
            <a:endParaRPr lang="en-GB" sz="1600" cap="none" dirty="0">
              <a:solidFill>
                <a:schemeClr val="bg1"/>
              </a:solidFill>
            </a:endParaRPr>
          </a:p>
        </p:txBody>
      </p:sp>
      <p:sp>
        <p:nvSpPr>
          <p:cNvPr id="4" name="Text Placeholder 3">
            <a:extLst>
              <a:ext uri="{FF2B5EF4-FFF2-40B4-BE49-F238E27FC236}">
                <a16:creationId xmlns:a16="http://schemas.microsoft.com/office/drawing/2014/main" id="{95FAA5C8-36B3-24E5-2CE0-EC829073DE06}"/>
              </a:ext>
            </a:extLst>
          </p:cNvPr>
          <p:cNvSpPr>
            <a:spLocks noGrp="1"/>
          </p:cNvSpPr>
          <p:nvPr>
            <p:ph type="body" sz="quarter" idx="12"/>
          </p:nvPr>
        </p:nvSpPr>
        <p:spPr>
          <a:xfrm>
            <a:off x="233363" y="555527"/>
            <a:ext cx="3960000" cy="3853059"/>
          </a:xfrm>
        </p:spPr>
        <p:txBody>
          <a:bodyPr/>
          <a:lstStyle/>
          <a:p>
            <a:pPr>
              <a:lnSpc>
                <a:spcPct val="100000"/>
              </a:lnSpc>
              <a:spcBef>
                <a:spcPts val="0"/>
              </a:spcBef>
            </a:pPr>
            <a:r>
              <a:rPr lang="en-GB" sz="1400" dirty="0"/>
              <a:t>How can you help</a:t>
            </a:r>
          </a:p>
          <a:p>
            <a:pPr>
              <a:lnSpc>
                <a:spcPct val="100000"/>
              </a:lnSpc>
              <a:spcBef>
                <a:spcPts val="0"/>
              </a:spcBef>
            </a:pPr>
            <a:endParaRPr lang="en-GB" sz="1300" dirty="0"/>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Get </a:t>
            </a:r>
            <a:r>
              <a:rPr lang="en-GB" sz="1000" b="0" spc="-15" dirty="0">
                <a:effectLst/>
                <a:ea typeface="Times New Roman" panose="02020603050405020304" pitchFamily="18" charset="0"/>
              </a:rPr>
              <a:t>to </a:t>
            </a:r>
            <a:r>
              <a:rPr lang="en-GB" sz="1000" b="0" dirty="0">
                <a:effectLst/>
                <a:ea typeface="Times New Roman" panose="02020603050405020304" pitchFamily="18" charset="0"/>
              </a:rPr>
              <a:t>know the individual support needs of young</a:t>
            </a:r>
            <a:r>
              <a:rPr lang="en-GB" sz="1000" b="0" spc="10" dirty="0">
                <a:effectLst/>
                <a:ea typeface="Times New Roman" panose="02020603050405020304" pitchFamily="18" charset="0"/>
              </a:rPr>
              <a:t> </a:t>
            </a:r>
            <a:r>
              <a:rPr lang="en-GB" sz="1000" b="0" dirty="0">
                <a:effectLst/>
                <a:ea typeface="Times New Roman" panose="02020603050405020304" pitchFamily="18" charset="0"/>
              </a:rPr>
              <a:t>persons.</a:t>
            </a:r>
          </a:p>
          <a:p>
            <a:pPr>
              <a:lnSpc>
                <a:spcPct val="100000"/>
              </a:lnSpc>
              <a:spcBef>
                <a:spcPts val="0"/>
              </a:spcBef>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Give a student praise and </a:t>
            </a:r>
            <a:r>
              <a:rPr lang="en-GB" sz="1000" b="0" spc="-20" dirty="0">
                <a:effectLst/>
                <a:ea typeface="Times New Roman" panose="02020603050405020304" pitchFamily="18" charset="0"/>
              </a:rPr>
              <a:t>don’t </a:t>
            </a:r>
            <a:r>
              <a:rPr lang="en-GB" sz="1000" b="0" dirty="0">
                <a:effectLst/>
                <a:ea typeface="Times New Roman" panose="02020603050405020304" pitchFamily="18" charset="0"/>
              </a:rPr>
              <a:t>compare them with others.</a:t>
            </a:r>
          </a:p>
          <a:p>
            <a:pPr>
              <a:lnSpc>
                <a:spcPct val="100000"/>
              </a:lnSpc>
              <a:spcBef>
                <a:spcPts val="0"/>
              </a:spcBef>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Allow them extra time </a:t>
            </a:r>
            <a:r>
              <a:rPr lang="en-GB" sz="1000" b="0" spc="-15" dirty="0">
                <a:effectLst/>
                <a:ea typeface="Times New Roman" panose="02020603050405020304" pitchFamily="18" charset="0"/>
              </a:rPr>
              <a:t>to </a:t>
            </a:r>
            <a:r>
              <a:rPr lang="en-GB" sz="1000" b="0" dirty="0">
                <a:effectLst/>
                <a:ea typeface="Times New Roman" panose="02020603050405020304" pitchFamily="18" charset="0"/>
              </a:rPr>
              <a:t>process information and complete</a:t>
            </a:r>
            <a:r>
              <a:rPr lang="en-GB" sz="1000" b="0" spc="-5" dirty="0">
                <a:effectLst/>
                <a:ea typeface="Times New Roman" panose="02020603050405020304" pitchFamily="18" charset="0"/>
              </a:rPr>
              <a:t> </a:t>
            </a:r>
            <a:r>
              <a:rPr lang="en-GB" sz="1000" b="0" dirty="0">
                <a:effectLst/>
                <a:ea typeface="Times New Roman" panose="02020603050405020304" pitchFamily="18" charset="0"/>
              </a:rPr>
              <a:t>tasks.</a:t>
            </a:r>
          </a:p>
          <a:p>
            <a:pPr>
              <a:lnSpc>
                <a:spcPct val="100000"/>
              </a:lnSpc>
              <a:spcBef>
                <a:spcPts val="0"/>
              </a:spcBef>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15" dirty="0">
                <a:effectLst/>
                <a:ea typeface="Times New Roman" panose="02020603050405020304" pitchFamily="18" charset="0"/>
              </a:rPr>
              <a:t>Prompt </a:t>
            </a:r>
            <a:r>
              <a:rPr lang="en-GB" sz="1000" b="0" dirty="0">
                <a:effectLst/>
                <a:ea typeface="Times New Roman" panose="02020603050405020304" pitchFamily="18" charset="0"/>
              </a:rPr>
              <a:t>them </a:t>
            </a:r>
            <a:r>
              <a:rPr lang="en-GB" sz="1000" b="0" spc="-15" dirty="0">
                <a:effectLst/>
                <a:ea typeface="Times New Roman" panose="02020603050405020304" pitchFamily="18" charset="0"/>
              </a:rPr>
              <a:t>to stay </a:t>
            </a:r>
            <a:r>
              <a:rPr lang="en-GB" sz="1000" b="0" dirty="0">
                <a:effectLst/>
                <a:ea typeface="Times New Roman" panose="02020603050405020304" pitchFamily="18" charset="0"/>
              </a:rPr>
              <a:t>on track, as they </a:t>
            </a:r>
            <a:r>
              <a:rPr lang="en-GB" sz="1000" b="0" spc="-15" dirty="0">
                <a:effectLst/>
                <a:ea typeface="Times New Roman" panose="02020603050405020304" pitchFamily="18" charset="0"/>
              </a:rPr>
              <a:t>may </a:t>
            </a:r>
            <a:r>
              <a:rPr lang="en-GB" sz="1000" b="0" dirty="0">
                <a:effectLst/>
                <a:ea typeface="Times New Roman" panose="02020603050405020304" pitchFamily="18" charset="0"/>
              </a:rPr>
              <a:t>lose concentration</a:t>
            </a:r>
            <a:r>
              <a:rPr lang="en-GB" sz="1000" b="0" spc="45" dirty="0">
                <a:effectLst/>
                <a:ea typeface="Times New Roman" panose="02020603050405020304" pitchFamily="18" charset="0"/>
              </a:rPr>
              <a:t> </a:t>
            </a:r>
            <a:r>
              <a:rPr lang="en-GB" sz="1000" b="0" dirty="0">
                <a:effectLst/>
                <a:ea typeface="Times New Roman" panose="02020603050405020304" pitchFamily="18" charset="0"/>
              </a:rPr>
              <a:t>easily.</a:t>
            </a: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Consider that young person </a:t>
            </a:r>
            <a:r>
              <a:rPr lang="en-GB" sz="1000" b="0" spc="-15" dirty="0">
                <a:effectLst/>
                <a:ea typeface="Times New Roman" panose="02020603050405020304" pitchFamily="18" charset="0"/>
              </a:rPr>
              <a:t>may </a:t>
            </a:r>
            <a:r>
              <a:rPr lang="en-GB" sz="1000" b="0" dirty="0">
                <a:effectLst/>
                <a:ea typeface="Times New Roman" panose="02020603050405020304" pitchFamily="18" charset="0"/>
              </a:rPr>
              <a:t>need adaptions </a:t>
            </a:r>
            <a:r>
              <a:rPr lang="en-GB" sz="1000" b="0" spc="-15" dirty="0">
                <a:effectLst/>
                <a:ea typeface="Times New Roman" panose="02020603050405020304" pitchFamily="18" charset="0"/>
              </a:rPr>
              <a:t>to </a:t>
            </a:r>
            <a:r>
              <a:rPr lang="en-GB" sz="1000" b="0" dirty="0">
                <a:effectLst/>
                <a:ea typeface="Times New Roman" panose="02020603050405020304" pitchFamily="18" charset="0"/>
              </a:rPr>
              <a:t>equipment or their working environment, </a:t>
            </a:r>
            <a:r>
              <a:rPr lang="en-GB" sz="1000" b="0" spc="-15" dirty="0">
                <a:effectLst/>
                <a:ea typeface="Times New Roman" panose="02020603050405020304" pitchFamily="18" charset="0"/>
              </a:rPr>
              <a:t>e.g. </a:t>
            </a:r>
            <a:r>
              <a:rPr lang="en-GB" sz="1000" b="0" dirty="0">
                <a:effectLst/>
                <a:ea typeface="Times New Roman" panose="02020603050405020304" pitchFamily="18" charset="0"/>
              </a:rPr>
              <a:t>pen—grips, use of technology or </a:t>
            </a:r>
            <a:r>
              <a:rPr lang="en-GB" sz="1000" b="0" spc="-15" dirty="0">
                <a:effectLst/>
                <a:ea typeface="Times New Roman" panose="02020603050405020304" pitchFamily="18" charset="0"/>
              </a:rPr>
              <a:t>different </a:t>
            </a:r>
            <a:r>
              <a:rPr lang="en-GB" sz="1000" b="0" dirty="0">
                <a:effectLst/>
                <a:ea typeface="Times New Roman" panose="02020603050405020304" pitchFamily="18" charset="0"/>
              </a:rPr>
              <a:t>seating arrangements.</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30" dirty="0">
                <a:effectLst/>
                <a:ea typeface="Times New Roman" panose="02020603050405020304" pitchFamily="18" charset="0"/>
              </a:rPr>
              <a:t>Teach </a:t>
            </a:r>
            <a:r>
              <a:rPr lang="en-GB" sz="1000" b="0" dirty="0">
                <a:effectLst/>
                <a:ea typeface="Times New Roman" panose="02020603050405020304" pitchFamily="18" charset="0"/>
              </a:rPr>
              <a:t>organisational skills, </a:t>
            </a:r>
            <a:r>
              <a:rPr lang="en-GB" sz="1000" b="0" spc="-15" dirty="0">
                <a:effectLst/>
                <a:ea typeface="Times New Roman" panose="02020603050405020304" pitchFamily="18" charset="0"/>
              </a:rPr>
              <a:t>diary, </a:t>
            </a:r>
            <a:r>
              <a:rPr lang="en-GB" sz="1000" b="0" dirty="0">
                <a:effectLst/>
                <a:ea typeface="Times New Roman" panose="02020603050405020304" pitchFamily="18" charset="0"/>
              </a:rPr>
              <a:t>folder</a:t>
            </a:r>
            <a:r>
              <a:rPr lang="en-GB" sz="1000" b="0" spc="40" dirty="0">
                <a:effectLst/>
                <a:ea typeface="Times New Roman" panose="02020603050405020304" pitchFamily="18" charset="0"/>
              </a:rPr>
              <a:t> </a:t>
            </a:r>
            <a:r>
              <a:rPr lang="en-GB" sz="1000" b="0" dirty="0">
                <a:effectLst/>
                <a:ea typeface="Times New Roman" panose="02020603050405020304" pitchFamily="18" charset="0"/>
              </a:rPr>
              <a:t>management.</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Ensure that where required assistance is given to the student to find his/her way around, they may forget where they are supposed to be.</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a:lnSpc>
                <a:spcPct val="100000"/>
              </a:lnSpc>
              <a:spcBef>
                <a:spcPts val="0"/>
              </a:spcBef>
            </a:pPr>
            <a:r>
              <a:rPr lang="en-GB" sz="1000" b="1" kern="0" dirty="0">
                <a:effectLst/>
                <a:latin typeface="Arial" panose="020B0604020202020204" pitchFamily="34" charset="0"/>
              </a:rPr>
              <a:t>Allow access </a:t>
            </a:r>
            <a:r>
              <a:rPr lang="en-GB" sz="1000" b="1" kern="0" spc="-15" dirty="0">
                <a:effectLst/>
                <a:latin typeface="Arial" panose="020B0604020202020204" pitchFamily="34" charset="0"/>
              </a:rPr>
              <a:t>to </a:t>
            </a:r>
            <a:r>
              <a:rPr lang="en-GB" sz="1000" b="1" kern="0" dirty="0">
                <a:effectLst/>
                <a:latin typeface="Arial" panose="020B0604020202020204" pitchFamily="34" charset="0"/>
              </a:rPr>
              <a:t>word processors/laptop/voice recorders</a:t>
            </a:r>
            <a:r>
              <a:rPr lang="en-GB" sz="1000" b="1" kern="0" spc="-5" dirty="0">
                <a:effectLst/>
                <a:latin typeface="Arial" panose="020B0604020202020204" pitchFamily="34" charset="0"/>
              </a:rPr>
              <a:t> </a:t>
            </a:r>
            <a:r>
              <a:rPr lang="en-GB" sz="1000" b="1" kern="0" dirty="0">
                <a:effectLst/>
                <a:latin typeface="Arial" panose="020B0604020202020204" pitchFamily="34" charset="0"/>
              </a:rPr>
              <a:t>etc. </a:t>
            </a:r>
            <a:r>
              <a:rPr lang="en-GB" sz="1000" b="1" kern="0" baseline="30000" dirty="0">
                <a:effectLst/>
                <a:latin typeface="Arial" panose="020B0604020202020204" pitchFamily="34" charset="0"/>
              </a:rPr>
              <a:t>1</a:t>
            </a:r>
            <a:r>
              <a:rPr lang="en-GB" sz="1000" b="1" kern="0" dirty="0">
                <a:effectLst/>
                <a:latin typeface="Arial" panose="020B0604020202020204" pitchFamily="34" charset="0"/>
              </a:rPr>
              <a:t>  </a:t>
            </a:r>
          </a:p>
          <a:p>
            <a:pPr>
              <a:lnSpc>
                <a:spcPct val="100000"/>
              </a:lnSpc>
              <a:spcBef>
                <a:spcPts val="0"/>
              </a:spcBef>
            </a:pPr>
            <a:endParaRPr lang="en-GB" sz="800" dirty="0">
              <a:latin typeface="HelveticaLTStd-Roman"/>
              <a:ea typeface="Times New Roman" panose="02020603050405020304" pitchFamily="18" charset="0"/>
            </a:endParaRPr>
          </a:p>
          <a:p>
            <a:pPr>
              <a:lnSpc>
                <a:spcPct val="100000"/>
              </a:lnSpc>
              <a:spcBef>
                <a:spcPts val="0"/>
              </a:spcBef>
            </a:pPr>
            <a:endParaRPr lang="en-GB" sz="800" dirty="0">
              <a:latin typeface="HelveticaLTStd-Roman"/>
              <a:ea typeface="Times New Roman" panose="02020603050405020304" pitchFamily="18" charset="0"/>
            </a:endParaRPr>
          </a:p>
          <a:p>
            <a:pPr>
              <a:lnSpc>
                <a:spcPct val="100000"/>
              </a:lnSpc>
              <a:spcBef>
                <a:spcPts val="0"/>
              </a:spcBef>
            </a:pPr>
            <a:endParaRPr lang="en-GB" sz="800" dirty="0">
              <a:latin typeface="HelveticaLTStd-Roman"/>
              <a:ea typeface="Times New Roman" panose="02020603050405020304" pitchFamily="18" charset="0"/>
            </a:endParaRPr>
          </a:p>
          <a:p>
            <a:pPr>
              <a:lnSpc>
                <a:spcPct val="100000"/>
              </a:lnSpc>
              <a:spcBef>
                <a:spcPts val="0"/>
              </a:spcBef>
            </a:pPr>
            <a:r>
              <a:rPr lang="en-GB" sz="900" b="0" baseline="30000" dirty="0">
                <a:ea typeface="Times New Roman" panose="02020603050405020304" pitchFamily="18" charset="0"/>
              </a:rPr>
              <a:t>1 </a:t>
            </a:r>
            <a:r>
              <a:rPr lang="en-GB" sz="900" b="0" dirty="0">
                <a:ea typeface="Times New Roman" panose="02020603050405020304" pitchFamily="18" charset="0"/>
              </a:rPr>
              <a:t> </a:t>
            </a:r>
            <a:r>
              <a:rPr lang="en-GB" sz="800" b="0" i="1" dirty="0">
                <a:ea typeface="Times New Roman" panose="02020603050405020304" pitchFamily="18" charset="0"/>
              </a:rPr>
              <a:t>Please consider organisational policy on recording/check with lecturer</a:t>
            </a:r>
            <a:endParaRPr lang="en-GB" sz="900" b="0" dirty="0">
              <a:ea typeface="Times New Roman" panose="02020603050405020304" pitchFamily="18" charset="0"/>
            </a:endParaRPr>
          </a:p>
          <a:p>
            <a:pPr>
              <a:lnSpc>
                <a:spcPct val="100000"/>
              </a:lnSpc>
              <a:spcBef>
                <a:spcPts val="0"/>
              </a:spcBef>
            </a:pPr>
            <a:endParaRPr lang="en-GB" sz="1800" dirty="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a:lnSpc>
                <a:spcPct val="100000"/>
              </a:lnSpc>
              <a:spcBef>
                <a:spcPts val="0"/>
              </a:spcBef>
            </a:pPr>
            <a:endParaRPr lang="en-GB" sz="1800" dirty="0">
              <a:effectLst/>
              <a:latin typeface="HelveticaLTStd-Roman"/>
              <a:ea typeface="Times New Roman" panose="02020603050405020304" pitchFamily="18" charset="0"/>
            </a:endParaRPr>
          </a:p>
          <a:p>
            <a:pPr>
              <a:lnSpc>
                <a:spcPct val="100000"/>
              </a:lnSpc>
              <a:spcBef>
                <a:spcPts val="0"/>
              </a:spcBef>
            </a:pPr>
            <a:endParaRPr lang="en-GB" sz="1800" dirty="0">
              <a:effectLst/>
              <a:latin typeface="HelveticaLTStd-Roman"/>
              <a:ea typeface="Times New Roman" panose="02020603050405020304" pitchFamily="18" charset="0"/>
            </a:endParaRPr>
          </a:p>
          <a:p>
            <a:pPr>
              <a:lnSpc>
                <a:spcPct val="100000"/>
              </a:lnSpc>
              <a:spcBef>
                <a:spcPts val="0"/>
              </a:spcBef>
            </a:pPr>
            <a:endParaRPr lang="en-GB" sz="1800" dirty="0">
              <a:latin typeface="HelveticaLTStd-Roman"/>
              <a:ea typeface="Times New Roman" panose="02020603050405020304" pitchFamily="18" charset="0"/>
            </a:endParaRPr>
          </a:p>
          <a:p>
            <a:pPr>
              <a:lnSpc>
                <a:spcPct val="100000"/>
              </a:lnSpc>
              <a:spcBef>
                <a:spcPts val="0"/>
              </a:spcBef>
            </a:pPr>
            <a:endParaRPr lang="en-GB" sz="1800" dirty="0">
              <a:effectLst/>
              <a:latin typeface="HelveticaLTStd-Roman"/>
              <a:ea typeface="Times New Roman" panose="02020603050405020304" pitchFamily="18" charset="0"/>
            </a:endParaRPr>
          </a:p>
          <a:p>
            <a:pPr>
              <a:lnSpc>
                <a:spcPct val="100000"/>
              </a:lnSpc>
              <a:spcBef>
                <a:spcPts val="0"/>
              </a:spcBef>
            </a:pPr>
            <a:endParaRPr lang="en-GB" sz="1300" dirty="0"/>
          </a:p>
          <a:p>
            <a:pPr>
              <a:lnSpc>
                <a:spcPct val="100000"/>
              </a:lnSpc>
              <a:spcBef>
                <a:spcPts val="0"/>
              </a:spcBef>
            </a:pPr>
            <a:endParaRPr lang="en-GB" sz="1300" dirty="0"/>
          </a:p>
        </p:txBody>
      </p:sp>
      <p:sp>
        <p:nvSpPr>
          <p:cNvPr id="8" name="Title 5">
            <a:extLst>
              <a:ext uri="{FF2B5EF4-FFF2-40B4-BE49-F238E27FC236}">
                <a16:creationId xmlns:a16="http://schemas.microsoft.com/office/drawing/2014/main" id="{94BF3918-889F-9632-AB5D-3573517A6378}"/>
              </a:ext>
            </a:extLst>
          </p:cNvPr>
          <p:cNvSpPr txBox="1">
            <a:spLocks/>
          </p:cNvSpPr>
          <p:nvPr/>
        </p:nvSpPr>
        <p:spPr>
          <a:xfrm>
            <a:off x="4571999" y="284985"/>
            <a:ext cx="4338637" cy="360186"/>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sz="1600" cap="none">
                <a:solidFill>
                  <a:srgbClr val="BE0D65"/>
                </a:solidFill>
                <a:latin typeface="Arial" panose="020B0604020202020204" pitchFamily="34" charset="0"/>
                <a:ea typeface="Times New Roman" panose="02020603050405020304" pitchFamily="18" charset="0"/>
              </a:rPr>
              <a:t>Dyspraxia </a:t>
            </a:r>
            <a:endParaRPr lang="en-GB" sz="1600" cap="none"/>
          </a:p>
        </p:txBody>
      </p:sp>
      <p:sp>
        <p:nvSpPr>
          <p:cNvPr id="6" name="Text Placeholder 3">
            <a:extLst>
              <a:ext uri="{FF2B5EF4-FFF2-40B4-BE49-F238E27FC236}">
                <a16:creationId xmlns:a16="http://schemas.microsoft.com/office/drawing/2014/main" id="{6525812E-989A-AB14-CAA0-170538DE546B}"/>
              </a:ext>
            </a:extLst>
          </p:cNvPr>
          <p:cNvSpPr txBox="1">
            <a:spLocks/>
          </p:cNvSpPr>
          <p:nvPr/>
        </p:nvSpPr>
        <p:spPr>
          <a:xfrm>
            <a:off x="4619412" y="555526"/>
            <a:ext cx="4158827" cy="4032447"/>
          </a:xfrm>
          <a:prstGeom prst="rect">
            <a:avLst/>
          </a:prstGeom>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300">
                <a:solidFill>
                  <a:srgbClr val="B4005E"/>
                </a:solidFill>
              </a:rPr>
              <a:t>Strategies</a:t>
            </a:r>
          </a:p>
          <a:p>
            <a:pPr>
              <a:lnSpc>
                <a:spcPct val="100000"/>
              </a:lnSpc>
              <a:spcBef>
                <a:spcPts val="0"/>
              </a:spcBef>
            </a:pPr>
            <a:endParaRPr lang="en-GB" sz="1300">
              <a:solidFill>
                <a:srgbClr val="B4005E"/>
              </a:solidFill>
            </a:endParaRPr>
          </a:p>
          <a:p>
            <a:pPr marL="171450" indent="-171450">
              <a:lnSpc>
                <a:spcPct val="100000"/>
              </a:lnSpc>
              <a:spcBef>
                <a:spcPts val="0"/>
              </a:spcBef>
              <a:buFont typeface="Arial" panose="020B0604020202020204" pitchFamily="34" charset="0"/>
              <a:buChar char="•"/>
            </a:pPr>
            <a:r>
              <a:rPr lang="en-GB" sz="1000" b="0">
                <a:solidFill>
                  <a:srgbClr val="000000"/>
                </a:solidFill>
                <a:ea typeface="Arial" panose="020B0604020202020204" pitchFamily="34" charset="0"/>
              </a:rPr>
              <a:t>Plan opportunities to reinforce learning and develop the ability to reflect, recall and consolidate previous learning experience.</a:t>
            </a:r>
          </a:p>
          <a:p>
            <a:pPr marL="171450" indent="-171450">
              <a:lnSpc>
                <a:spcPct val="100000"/>
              </a:lnSpc>
              <a:spcBef>
                <a:spcPts val="0"/>
              </a:spcBef>
              <a:buFont typeface="Arial" panose="020B0604020202020204" pitchFamily="34" charset="0"/>
              <a:buChar char="•"/>
            </a:pPr>
            <a:endParaRPr lang="en-GB" sz="1000" b="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a typeface="Arial" panose="020B0604020202020204" pitchFamily="34" charset="0"/>
              </a:rPr>
              <a:t>Provide modified equipment where appropriate, for example, pencil grips, adapted pens and scissors, highlighted texts, alternative methods of recording such as use of ICT. </a:t>
            </a:r>
          </a:p>
          <a:p>
            <a:pPr marL="171450" indent="-171450">
              <a:lnSpc>
                <a:spcPct val="100000"/>
              </a:lnSpc>
              <a:spcBef>
                <a:spcPts val="0"/>
              </a:spcBef>
              <a:buFont typeface="Arial" panose="020B0604020202020204" pitchFamily="34" charset="0"/>
              <a:buChar char="•"/>
            </a:pPr>
            <a:endParaRPr lang="en-GB" sz="1000" b="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latin typeface="+mj-lt"/>
                <a:ea typeface="Arial" panose="020B0604020202020204" pitchFamily="34" charset="0"/>
              </a:rPr>
              <a:t>Make allowances for homework tasks and support organisational skills by using task planners or checklists. </a:t>
            </a:r>
          </a:p>
          <a:p>
            <a:pPr marL="171450" indent="-171450">
              <a:lnSpc>
                <a:spcPct val="100000"/>
              </a:lnSpc>
              <a:spcBef>
                <a:spcPts val="0"/>
              </a:spcBef>
              <a:buFont typeface="Arial" panose="020B0604020202020204" pitchFamily="34" charset="0"/>
              <a:buChar char="•"/>
            </a:pPr>
            <a:endParaRPr lang="en-GB" sz="1000" b="0">
              <a:solidFill>
                <a:srgbClr val="000000"/>
              </a:solidFill>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latin typeface="+mj-lt"/>
                <a:ea typeface="Arial" panose="020B0604020202020204" pitchFamily="34" charset="0"/>
              </a:rPr>
              <a:t>Model and coach language skills and develop spoken language </a:t>
            </a:r>
            <a:r>
              <a:rPr lang="en-GB" sz="1000" b="0">
                <a:solidFill>
                  <a:srgbClr val="000000"/>
                </a:solidFill>
                <a:ea typeface="Arial" panose="020B0604020202020204" pitchFamily="34" charset="0"/>
              </a:rPr>
              <a:t>through planned activities. </a:t>
            </a:r>
          </a:p>
          <a:p>
            <a:pPr marL="171450" indent="-171450">
              <a:lnSpc>
                <a:spcPct val="100000"/>
              </a:lnSpc>
              <a:spcBef>
                <a:spcPts val="0"/>
              </a:spcBef>
              <a:buFont typeface="Arial" panose="020B0604020202020204" pitchFamily="34" charset="0"/>
              <a:buChar char="•"/>
            </a:pPr>
            <a:endParaRPr lang="en-GB" sz="1000" b="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a typeface="Arial" panose="020B0604020202020204" pitchFamily="34" charset="0"/>
              </a:rPr>
              <a:t>Have appropriate expectations of written work, such as decreasing the motor output of a task without changing the cognitive expectations. </a:t>
            </a:r>
          </a:p>
          <a:p>
            <a:pPr marL="171450" indent="-171450">
              <a:lnSpc>
                <a:spcPct val="100000"/>
              </a:lnSpc>
              <a:spcBef>
                <a:spcPts val="0"/>
              </a:spcBef>
              <a:buFont typeface="Arial" panose="020B0604020202020204" pitchFamily="34" charset="0"/>
              <a:buChar char="•"/>
            </a:pPr>
            <a:endParaRPr lang="en-GB" sz="1000" b="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a typeface="Arial" panose="020B0604020202020204" pitchFamily="34" charset="0"/>
              </a:rPr>
              <a:t>Use structure, routines and consistency and reinforce with visual cues. </a:t>
            </a:r>
          </a:p>
          <a:p>
            <a:pPr marL="171450" indent="-171450">
              <a:lnSpc>
                <a:spcPct val="100000"/>
              </a:lnSpc>
              <a:spcBef>
                <a:spcPts val="0"/>
              </a:spcBef>
              <a:buFont typeface="Arial" panose="020B0604020202020204" pitchFamily="34" charset="0"/>
              <a:buChar char="•"/>
            </a:pPr>
            <a:endParaRPr lang="en-GB" sz="1000" b="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a typeface="Arial" panose="020B0604020202020204" pitchFamily="34" charset="0"/>
              </a:rPr>
              <a:t>Allow additional time to complete tasks and build in assistance for written tasks, for example, use of ICT or technological aids. </a:t>
            </a:r>
          </a:p>
          <a:p>
            <a:pPr marL="171450" indent="-171450">
              <a:lnSpc>
                <a:spcPct val="100000"/>
              </a:lnSpc>
              <a:spcBef>
                <a:spcPts val="0"/>
              </a:spcBef>
              <a:buFont typeface="Arial" panose="020B0604020202020204" pitchFamily="34" charset="0"/>
              <a:buChar char="•"/>
            </a:pPr>
            <a:endParaRPr lang="en-GB" sz="1000" b="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Arial" panose="020B0604020202020204" pitchFamily="34" charset="0"/>
              </a:rPr>
              <a:t>Use simple, short instructions which are repeated and reinforced by visual prompts. </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Arial" panose="020B0604020202020204" pitchFamily="34" charset="0"/>
              </a:rPr>
              <a:t>Use a multi-sensory approach to build kinaesthetic skills. </a:t>
            </a: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a:lnSpc>
                <a:spcPct val="100000"/>
              </a:lnSpc>
              <a:spcBef>
                <a:spcPts val="0"/>
              </a:spcBef>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a:lnSpc>
                <a:spcPct val="100000"/>
              </a:lnSpc>
              <a:spcBef>
                <a:spcPts val="0"/>
              </a:spcBef>
            </a:pPr>
            <a:endParaRPr lang="en-GB" sz="1800">
              <a:latin typeface="Arial" panose="020B0604020202020204" pitchFamily="34" charset="0"/>
              <a:ea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3" name="Slide Number Placeholder 2">
            <a:extLst>
              <a:ext uri="{FF2B5EF4-FFF2-40B4-BE49-F238E27FC236}">
                <a16:creationId xmlns:a16="http://schemas.microsoft.com/office/drawing/2014/main" id="{6DCB5A7A-0934-40FD-A1D2-BBD630B244CD}"/>
              </a:ext>
            </a:extLst>
          </p:cNvPr>
          <p:cNvSpPr>
            <a:spLocks noGrp="1"/>
          </p:cNvSpPr>
          <p:nvPr>
            <p:ph type="sldNum" sz="quarter" idx="11"/>
          </p:nvPr>
        </p:nvSpPr>
        <p:spPr/>
        <p:txBody>
          <a:bodyPr/>
          <a:lstStyle/>
          <a:p>
            <a:fld id="{DA2C159E-F13C-4A85-9A41-E7669D3E0D70}" type="slidenum">
              <a:rPr lang="en-GB" smtClean="0"/>
              <a:pPr/>
              <a:t>30</a:t>
            </a:fld>
            <a:endParaRPr lang="en-GB"/>
          </a:p>
        </p:txBody>
      </p:sp>
    </p:spTree>
    <p:extLst>
      <p:ext uri="{BB962C8B-B14F-4D97-AF65-F5344CB8AC3E}">
        <p14:creationId xmlns:p14="http://schemas.microsoft.com/office/powerpoint/2010/main" val="338356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CCCC73-F724-4FCA-814F-BA9F3FDD6EE0}"/>
              </a:ext>
              <a:ext uri="{C183D7F6-B498-43B3-948B-1728B52AA6E4}">
                <adec:decorative xmlns:adec="http://schemas.microsoft.com/office/drawing/2017/decorative" val="1"/>
              </a:ext>
            </a:extLst>
          </p:cNvPr>
          <p:cNvSpPr>
            <a:spLocks noGrp="1"/>
          </p:cNvSpPr>
          <p:nvPr>
            <p:ph type="ftr" sz="quarter" idx="10"/>
          </p:nvPr>
        </p:nvSpPr>
        <p:spPr>
          <a:xfrm>
            <a:off x="233363" y="4904185"/>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766E32EA-3893-09C5-25C0-B17F95E35740}"/>
              </a:ext>
            </a:extLst>
          </p:cNvPr>
          <p:cNvSpPr>
            <a:spLocks noGrp="1"/>
          </p:cNvSpPr>
          <p:nvPr>
            <p:ph type="title"/>
          </p:nvPr>
        </p:nvSpPr>
        <p:spPr>
          <a:xfrm>
            <a:off x="233363" y="249238"/>
            <a:ext cx="8437562" cy="273845"/>
          </a:xfrm>
        </p:spPr>
        <p:txBody>
          <a:bodyPr>
            <a:normAutofit/>
          </a:bodyPr>
          <a:lstStyle/>
          <a:p>
            <a:r>
              <a:rPr lang="en-GB" sz="1600" b="1" kern="100" cap="none" spc="-30">
                <a:solidFill>
                  <a:srgbClr val="BE0D65"/>
                </a:solidFill>
                <a:effectLst/>
                <a:latin typeface="Arial" panose="020B0604020202020204" pitchFamily="34" charset="0"/>
                <a:ea typeface="Calibri" panose="020F0502020204030204" pitchFamily="34" charset="0"/>
                <a:cs typeface="Arial" panose="020B0604020202020204" pitchFamily="34" charset="0"/>
              </a:rPr>
              <a:t>Dyspraxia</a:t>
            </a:r>
            <a:endParaRPr lang="en-GB" sz="1600"/>
          </a:p>
        </p:txBody>
      </p:sp>
      <p:sp>
        <p:nvSpPr>
          <p:cNvPr id="8" name="Text Placeholder 3">
            <a:extLst>
              <a:ext uri="{FF2B5EF4-FFF2-40B4-BE49-F238E27FC236}">
                <a16:creationId xmlns:a16="http://schemas.microsoft.com/office/drawing/2014/main" id="{5D4A08E5-5AA9-FF95-E649-5B99043CD99B}"/>
              </a:ext>
            </a:extLst>
          </p:cNvPr>
          <p:cNvSpPr txBox="1">
            <a:spLocks noGrp="1"/>
          </p:cNvSpPr>
          <p:nvPr>
            <p:ph type="body" sz="quarter" idx="12"/>
          </p:nvPr>
        </p:nvSpPr>
        <p:spPr>
          <a:xfrm>
            <a:off x="233363" y="555626"/>
            <a:ext cx="8437562" cy="4032250"/>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7881CDAC-B341-7861-D956-F489467C963C}"/>
              </a:ext>
            </a:extLst>
          </p:cNvPr>
          <p:cNvSpPr>
            <a:spLocks noGrp="1"/>
          </p:cNvSpPr>
          <p:nvPr>
            <p:ph type="sldNum" sz="quarter" idx="11"/>
          </p:nvPr>
        </p:nvSpPr>
        <p:spPr/>
        <p:txBody>
          <a:bodyPr/>
          <a:lstStyle/>
          <a:p>
            <a:fld id="{DA2C159E-F13C-4A85-9A41-E7669D3E0D70}" type="slidenum">
              <a:rPr lang="en-GB" smtClean="0"/>
              <a:pPr/>
              <a:t>31</a:t>
            </a:fld>
            <a:endParaRPr lang="en-GB"/>
          </a:p>
        </p:txBody>
      </p:sp>
    </p:spTree>
    <p:extLst>
      <p:ext uri="{BB962C8B-B14F-4D97-AF65-F5344CB8AC3E}">
        <p14:creationId xmlns:p14="http://schemas.microsoft.com/office/powerpoint/2010/main" val="321190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9D91-3EE0-C9E2-D4A3-E09FA967B153}"/>
              </a:ext>
            </a:extLst>
          </p:cNvPr>
          <p:cNvSpPr txBox="1">
            <a:spLocks noGrp="1"/>
          </p:cNvSpPr>
          <p:nvPr>
            <p:ph type="title" idx="4294967295"/>
          </p:nvPr>
        </p:nvSpPr>
        <p:spPr>
          <a:xfrm>
            <a:off x="2521527" y="4362545"/>
            <a:ext cx="6435748"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Visual Stress – Meares Irlen Syndrome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1077107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7CC4C1-57A3-94C8-B082-A52CB6D2B423}"/>
              </a:ext>
              <a:ext uri="{C183D7F6-B498-43B3-948B-1728B52AA6E4}">
                <adec:decorative xmlns:adec="http://schemas.microsoft.com/office/drawing/2017/decorative" val="1"/>
              </a:ext>
            </a:extLst>
          </p:cNvPr>
          <p:cNvSpPr>
            <a:spLocks noGrp="1"/>
          </p:cNvSpPr>
          <p:nvPr>
            <p:ph type="ftr" sz="quarter" idx="10"/>
          </p:nvPr>
        </p:nvSpPr>
        <p:spPr>
          <a:xfrm>
            <a:off x="233363" y="4904185"/>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7030711E-BA33-8162-F73B-B15F222A4D5A}"/>
              </a:ext>
            </a:extLst>
          </p:cNvPr>
          <p:cNvSpPr>
            <a:spLocks noGrp="1"/>
          </p:cNvSpPr>
          <p:nvPr>
            <p:ph type="title"/>
          </p:nvPr>
        </p:nvSpPr>
        <p:spPr>
          <a:xfrm>
            <a:off x="233363" y="249239"/>
            <a:ext cx="8437562" cy="306288"/>
          </a:xfrm>
        </p:spPr>
        <p:txBody>
          <a:bodyPr>
            <a:normAutofit/>
          </a:bodyPr>
          <a:lstStyle/>
          <a:p>
            <a:r>
              <a:rPr lang="en-GB" sz="1600" kern="100" cap="none" spc="-30">
                <a:solidFill>
                  <a:srgbClr val="BE0D65"/>
                </a:solidFill>
                <a:latin typeface="Arial" panose="020B0604020202020204" pitchFamily="34" charset="0"/>
                <a:cs typeface="Arial" panose="020B0604020202020204" pitchFamily="34" charset="0"/>
              </a:rPr>
              <a:t>Visual Stress – Meares Irlen Syndrome</a:t>
            </a:r>
            <a:endParaRPr lang="en-GB" sz="1600"/>
          </a:p>
        </p:txBody>
      </p:sp>
      <p:sp>
        <p:nvSpPr>
          <p:cNvPr id="4" name="Text Placeholder 3">
            <a:extLst>
              <a:ext uri="{FF2B5EF4-FFF2-40B4-BE49-F238E27FC236}">
                <a16:creationId xmlns:a16="http://schemas.microsoft.com/office/drawing/2014/main" id="{357C6D9F-0968-7BE9-7FFF-7E0FF66BAB6C}"/>
              </a:ext>
            </a:extLst>
          </p:cNvPr>
          <p:cNvSpPr>
            <a:spLocks noGrp="1"/>
          </p:cNvSpPr>
          <p:nvPr>
            <p:ph type="body" sz="quarter" idx="12"/>
          </p:nvPr>
        </p:nvSpPr>
        <p:spPr>
          <a:xfrm>
            <a:off x="233363" y="486254"/>
            <a:ext cx="3960000" cy="4032447"/>
          </a:xfrm>
        </p:spPr>
        <p:txBody>
          <a:bodyPr/>
          <a:lstStyle/>
          <a:p>
            <a:pPr>
              <a:lnSpc>
                <a:spcPct val="100000"/>
              </a:lnSpc>
              <a:spcBef>
                <a:spcPts val="0"/>
              </a:spcBef>
            </a:pPr>
            <a:r>
              <a:rPr lang="en-GB" sz="1400">
                <a:effectLst/>
                <a:ea typeface="Times New Roman" panose="02020603050405020304" pitchFamily="18" charset="0"/>
              </a:rPr>
              <a:t>My disability </a:t>
            </a:r>
          </a:p>
          <a:p>
            <a:pPr>
              <a:lnSpc>
                <a:spcPct val="100000"/>
              </a:lnSpc>
              <a:spcBef>
                <a:spcPts val="0"/>
              </a:spcBef>
            </a:pPr>
            <a:endParaRPr lang="en-GB" sz="1300">
              <a:effectLst/>
              <a:ea typeface="Times New Roman" panose="02020603050405020304" pitchFamily="18" charset="0"/>
            </a:endParaRPr>
          </a:p>
          <a:p>
            <a:pPr>
              <a:lnSpc>
                <a:spcPct val="100000"/>
              </a:lnSpc>
              <a:spcBef>
                <a:spcPts val="0"/>
              </a:spcBef>
            </a:pPr>
            <a:r>
              <a:rPr lang="en-GB" sz="1000">
                <a:effectLst/>
                <a:latin typeface="Arial" panose="020B0604020202020204" pitchFamily="34" charset="0"/>
              </a:rPr>
              <a:t>Visual Stress (also known as visual perception dysfunction, Meares Irlen Syndrome or Irlen Syndrome) is a very specific problem associated with the photoreceptors of the eye (cells in the retina) and how wavelengths of light are absorbed and processed by the</a:t>
            </a:r>
            <a:r>
              <a:rPr lang="en-GB" sz="1000" spc="-25">
                <a:effectLst/>
                <a:latin typeface="Arial" panose="020B0604020202020204" pitchFamily="34" charset="0"/>
              </a:rPr>
              <a:t> </a:t>
            </a:r>
            <a:r>
              <a:rPr lang="en-GB" sz="1000">
                <a:effectLst/>
                <a:latin typeface="Arial" panose="020B0604020202020204" pitchFamily="34" charset="0"/>
              </a:rPr>
              <a:t>brain.</a:t>
            </a: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It is important to seek advice from a qualified medical practitioner to exclude any medical conditions that might be causing the above symptoms and make sure that an up-to-date eyesight check with a fully qualified Optician/Optometrist has been completed before screening for visual</a:t>
            </a:r>
            <a:r>
              <a:rPr lang="en-GB" sz="1000" b="0" spc="-10">
                <a:effectLst/>
                <a:latin typeface="Arial" panose="020B0604020202020204" pitchFamily="34" charset="0"/>
                <a:ea typeface="Times New Roman" panose="02020603050405020304" pitchFamily="18" charset="0"/>
              </a:rPr>
              <a:t> </a:t>
            </a:r>
            <a:r>
              <a:rPr lang="en-GB" sz="1000" b="0">
                <a:effectLst/>
                <a:latin typeface="Arial" panose="020B0604020202020204" pitchFamily="34" charset="0"/>
                <a:ea typeface="Times New Roman" panose="02020603050405020304" pitchFamily="18" charset="0"/>
              </a:rPr>
              <a:t>stress.</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600" b="1" kern="0">
                <a:solidFill>
                  <a:srgbClr val="BE0D65"/>
                </a:solidFill>
                <a:effectLst/>
                <a:latin typeface="Arial" panose="020B0604020202020204" pitchFamily="34" charset="0"/>
              </a:rPr>
              <a:t>Visual Stress - </a:t>
            </a:r>
            <a:r>
              <a:rPr lang="en-GB" sz="1600" b="1" spc="-25">
                <a:solidFill>
                  <a:srgbClr val="BE0D65"/>
                </a:solidFill>
                <a:effectLst/>
                <a:latin typeface="Arial" panose="020B0604020202020204" pitchFamily="34" charset="0"/>
                <a:ea typeface="Times New Roman" panose="02020603050405020304" pitchFamily="18" charset="0"/>
              </a:rPr>
              <a:t>Meares Irlen </a:t>
            </a:r>
            <a:r>
              <a:rPr lang="en-GB" sz="1600" b="1" spc="-30">
                <a:solidFill>
                  <a:srgbClr val="BE0D65"/>
                </a:solidFill>
                <a:effectLst/>
                <a:latin typeface="Arial" panose="020B0604020202020204" pitchFamily="34" charset="0"/>
                <a:ea typeface="Times New Roman" panose="02020603050405020304" pitchFamily="18" charset="0"/>
              </a:rPr>
              <a:t>Syndrome</a:t>
            </a:r>
          </a:p>
          <a:p>
            <a:pPr eaLnBrk="0" hangingPunct="0">
              <a:lnSpc>
                <a:spcPct val="100000"/>
              </a:lnSpc>
              <a:spcBef>
                <a:spcPts val="0"/>
              </a:spcBef>
            </a:pPr>
            <a:r>
              <a:rPr lang="en-GB" sz="1400">
                <a:ea typeface="Times New Roman" panose="02020603050405020304" pitchFamily="18" charset="0"/>
              </a:rPr>
              <a:t>How it might affect me</a:t>
            </a:r>
          </a:p>
          <a:p>
            <a:pPr eaLnBrk="0" hangingPunct="0">
              <a:lnSpc>
                <a:spcPct val="100000"/>
              </a:lnSpc>
              <a:spcBef>
                <a:spcPts val="0"/>
              </a:spcBef>
            </a:pPr>
            <a:endParaRPr lang="en-GB" sz="1300">
              <a:ea typeface="Times New Roman" panose="02020603050405020304" pitchFamily="18" charset="0"/>
            </a:endParaRPr>
          </a:p>
          <a:p>
            <a:pPr eaLnBrk="0" hangingPunct="0">
              <a:lnSpc>
                <a:spcPct val="100000"/>
              </a:lnSpc>
              <a:spcBef>
                <a:spcPts val="0"/>
              </a:spcBef>
            </a:pPr>
            <a:r>
              <a:rPr lang="en-GB" sz="1000">
                <a:effectLst/>
                <a:latin typeface="Arial" panose="020B0604020202020204" pitchFamily="34" charset="0"/>
              </a:rPr>
              <a:t>Visual stress can lead to difficulties with:</a:t>
            </a:r>
          </a:p>
          <a:p>
            <a:pPr eaLnBrk="0" hangingPunct="0">
              <a:lnSpc>
                <a:spcPct val="100000"/>
              </a:lnSpc>
              <a:spcBef>
                <a:spcPts val="0"/>
              </a:spcBef>
            </a:pPr>
            <a:endParaRPr lang="en-GB" sz="1000" b="0">
              <a:latin typeface="Arial" panose="020B0604020202020204" pitchFamily="34"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Reading accuracy and</a:t>
            </a:r>
            <a:r>
              <a:rPr lang="en-GB" sz="1000" b="0" spc="-20">
                <a:effectLst/>
                <a:ea typeface="Times New Roman" panose="02020603050405020304" pitchFamily="18" charset="0"/>
              </a:rPr>
              <a:t> </a:t>
            </a:r>
            <a:r>
              <a:rPr lang="en-GB" sz="1000" b="0">
                <a:effectLst/>
                <a:ea typeface="Times New Roman" panose="02020603050405020304" pitchFamily="18" charset="0"/>
              </a:rPr>
              <a:t>comprehension.</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Processing written</a:t>
            </a:r>
            <a:r>
              <a:rPr lang="en-GB" sz="1000" b="0" spc="-10">
                <a:effectLst/>
                <a:ea typeface="Times New Roman" panose="02020603050405020304" pitchFamily="18" charset="0"/>
              </a:rPr>
              <a:t> </a:t>
            </a:r>
            <a:r>
              <a:rPr lang="en-GB" sz="1000" b="0">
                <a:effectLst/>
                <a:ea typeface="Times New Roman" panose="02020603050405020304" pitchFamily="18" charset="0"/>
              </a:rPr>
              <a:t>text.</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Poor</a:t>
            </a:r>
            <a:r>
              <a:rPr lang="en-GB" sz="1000" b="0" spc="-5">
                <a:effectLst/>
                <a:ea typeface="Times New Roman" panose="02020603050405020304" pitchFamily="18" charset="0"/>
              </a:rPr>
              <a:t> </a:t>
            </a:r>
            <a:r>
              <a:rPr lang="en-GB" sz="1000" b="0">
                <a:effectLst/>
                <a:ea typeface="Times New Roman" panose="02020603050405020304" pitchFamily="18" charset="0"/>
              </a:rPr>
              <a:t>handwriting.</a:t>
            </a:r>
          </a:p>
          <a:p>
            <a:pPr eaLnBrk="0" hangingPunct="0">
              <a:lnSpc>
                <a:spcPct val="100000"/>
              </a:lnSpc>
              <a:spcBef>
                <a:spcPts val="0"/>
              </a:spcBef>
            </a:pPr>
            <a:endParaRPr lang="en-GB" sz="1800">
              <a:effectLst/>
              <a:latin typeface="HelveticaLTStd-Roman"/>
              <a:ea typeface="Times New Roman" panose="02020603050405020304" pitchFamily="18" charset="0"/>
            </a:endParaRPr>
          </a:p>
          <a:p>
            <a:pPr eaLnBrk="0" hangingPunct="0">
              <a:lnSpc>
                <a:spcPct val="100000"/>
              </a:lnSpc>
              <a:spcBef>
                <a:spcPts val="0"/>
              </a:spcBef>
            </a:pPr>
            <a:endParaRPr lang="en-GB" sz="1800">
              <a:effectLst/>
              <a:latin typeface="HelveticaLTStd-Roman"/>
              <a:ea typeface="Times New Roman" panose="02020603050405020304" pitchFamily="18" charset="0"/>
            </a:endParaRPr>
          </a:p>
          <a:p>
            <a:pPr eaLnBrk="0" hangingPunct="0">
              <a:lnSpc>
                <a:spcPct val="100000"/>
              </a:lnSpc>
              <a:spcBef>
                <a:spcPts val="0"/>
              </a:spcBef>
            </a:pPr>
            <a:endParaRPr lang="en-GB" sz="1000" b="0">
              <a:ea typeface="Times New Roman" panose="02020603050405020304" pitchFamily="18" charset="0"/>
            </a:endParaRPr>
          </a:p>
          <a:p>
            <a:pPr eaLnBrk="0" hangingPunct="0">
              <a:lnSpc>
                <a:spcPct val="100000"/>
              </a:lnSpc>
              <a:spcBef>
                <a:spcPts val="0"/>
              </a:spcBef>
            </a:pPr>
            <a:endParaRPr lang="en-GB" sz="1000" b="0">
              <a:effectLst/>
              <a:ea typeface="Times New Roman" panose="02020603050405020304" pitchFamily="18" charset="0"/>
            </a:endParaRPr>
          </a:p>
          <a:p>
            <a:pPr eaLnBrk="0" hangingPunct="0">
              <a:lnSpc>
                <a:spcPct val="100000"/>
              </a:lnSpc>
              <a:spcBef>
                <a:spcPts val="0"/>
              </a:spcBef>
            </a:pPr>
            <a:endParaRPr lang="en-GB" sz="1000" b="0">
              <a:effectLst/>
              <a:latin typeface="Arial" panose="020B0604020202020204" pitchFamily="34" charset="0"/>
            </a:endParaRPr>
          </a:p>
          <a:p>
            <a:pPr eaLnBrk="0" hangingPunct="0">
              <a:lnSpc>
                <a:spcPct val="100000"/>
              </a:lnSpc>
              <a:spcBef>
                <a:spcPts val="0"/>
              </a:spcBef>
            </a:pPr>
            <a:endParaRPr lang="en-GB" sz="1300">
              <a:ea typeface="Times New Roman" panose="02020603050405020304" pitchFamily="18" charset="0"/>
            </a:endParaRPr>
          </a:p>
          <a:p>
            <a:pPr eaLnBrk="0" hangingPunct="0">
              <a:lnSpc>
                <a:spcPct val="100000"/>
              </a:lnSpc>
              <a:spcBef>
                <a:spcPts val="0"/>
              </a:spcBef>
            </a:pPr>
            <a:endParaRPr lang="en-GB" sz="1300">
              <a:ea typeface="Times New Roman" panose="02020603050405020304" pitchFamily="18" charset="0"/>
            </a:endParaRPr>
          </a:p>
          <a:p>
            <a:pPr eaLnBrk="0" hangingPunct="0">
              <a:lnSpc>
                <a:spcPct val="100000"/>
              </a:lnSpc>
              <a:spcBef>
                <a:spcPts val="0"/>
              </a:spcBef>
            </a:pPr>
            <a:endParaRPr lang="en-GB" sz="1600">
              <a:ea typeface="Times New Roman" panose="02020603050405020304" pitchFamily="18" charset="0"/>
            </a:endParaRPr>
          </a:p>
          <a:p>
            <a:pPr eaLnBrk="0" hangingPunct="0">
              <a:lnSpc>
                <a:spcPct val="100000"/>
              </a:lnSpc>
              <a:spcBef>
                <a:spcPts val="0"/>
              </a:spcBef>
            </a:pPr>
            <a:r>
              <a:rPr lang="en-GB" sz="1600">
                <a:effectLst/>
                <a:ea typeface="Times New Roman" panose="02020603050405020304" pitchFamily="18" charset="0"/>
              </a:rPr>
              <a:t> </a:t>
            </a:r>
          </a:p>
          <a:p>
            <a:pPr eaLnBrk="0" hangingPunct="0">
              <a:lnSpc>
                <a:spcPct val="100000"/>
              </a:lnSpc>
              <a:spcBef>
                <a:spcPts val="0"/>
              </a:spcBef>
            </a:pPr>
            <a:endParaRPr lang="en-GB" sz="16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b="0">
              <a:effectLst/>
              <a:latin typeface="+mj-l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a:lnSpc>
                <a:spcPct val="100000"/>
              </a:lnSpc>
              <a:spcBef>
                <a:spcPts val="0"/>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5" name="Content Placeholder 4">
            <a:extLst>
              <a:ext uri="{FF2B5EF4-FFF2-40B4-BE49-F238E27FC236}">
                <a16:creationId xmlns:a16="http://schemas.microsoft.com/office/drawing/2014/main" id="{2A05936F-F17F-B4AA-08AE-25E70820B69D}"/>
              </a:ext>
            </a:extLst>
          </p:cNvPr>
          <p:cNvSpPr>
            <a:spLocks noGrp="1"/>
          </p:cNvSpPr>
          <p:nvPr>
            <p:ph sz="quarter" idx="13"/>
          </p:nvPr>
        </p:nvSpPr>
        <p:spPr>
          <a:xfrm>
            <a:off x="4572000" y="871738"/>
            <a:ext cx="4098925" cy="3804171"/>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Difficulties with attention and</a:t>
            </a:r>
            <a:r>
              <a:rPr lang="en-GB" sz="1000" spc="-25">
                <a:effectLst/>
                <a:ea typeface="Times New Roman" panose="02020603050405020304" pitchFamily="18" charset="0"/>
              </a:rPr>
              <a:t> </a:t>
            </a:r>
            <a:r>
              <a:rPr lang="en-GB" sz="1000">
                <a:effectLst/>
                <a:ea typeface="Times New Roman" panose="02020603050405020304" pitchFamily="18" charset="0"/>
              </a:rPr>
              <a:t>concentration.</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Light sensitivity and distortion/blurring of</a:t>
            </a:r>
            <a:r>
              <a:rPr lang="en-GB" sz="1000" spc="-25">
                <a:effectLst/>
                <a:ea typeface="Times New Roman" panose="02020603050405020304" pitchFamily="18" charset="0"/>
              </a:rPr>
              <a:t> </a:t>
            </a:r>
            <a:r>
              <a:rPr lang="en-GB" sz="1000">
                <a:effectLst/>
                <a:ea typeface="Times New Roman" panose="02020603050405020304" pitchFamily="18" charset="0"/>
              </a:rPr>
              <a:t>text.</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Physical effects such as headache, eye strain, dizziness and</a:t>
            </a:r>
            <a:r>
              <a:rPr lang="en-GB" sz="1000" spc="-35">
                <a:effectLst/>
                <a:ea typeface="Times New Roman" panose="02020603050405020304" pitchFamily="18" charset="0"/>
              </a:rPr>
              <a:t> </a:t>
            </a:r>
            <a:r>
              <a:rPr lang="en-GB" sz="1000">
                <a:effectLst/>
                <a:ea typeface="Times New Roman" panose="02020603050405020304" pitchFamily="18" charset="0"/>
              </a:rPr>
              <a:t>nausea.</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r>
              <a:rPr lang="en-GB" sz="1800" b="1" kern="0">
                <a:solidFill>
                  <a:srgbClr val="BE0D65"/>
                </a:solidFill>
                <a:effectLst/>
                <a:latin typeface="Arial" panose="020B0604020202020204" pitchFamily="34" charset="0"/>
              </a:rPr>
              <a:t>Visual Stress - </a:t>
            </a:r>
            <a:r>
              <a:rPr lang="en-GB" sz="1800" b="1" spc="-25">
                <a:solidFill>
                  <a:srgbClr val="BE0D65"/>
                </a:solidFill>
                <a:effectLst/>
                <a:latin typeface="Arial" panose="020B0604020202020204" pitchFamily="34" charset="0"/>
                <a:ea typeface="Times New Roman" panose="02020603050405020304" pitchFamily="18" charset="0"/>
              </a:rPr>
              <a:t>Meares Irlen </a:t>
            </a:r>
            <a:r>
              <a:rPr lang="en-GB" sz="1800" b="1" spc="-30">
                <a:solidFill>
                  <a:srgbClr val="BE0D65"/>
                </a:solidFill>
                <a:effectLst/>
                <a:latin typeface="Arial" panose="020B0604020202020204" pitchFamily="34" charset="0"/>
                <a:ea typeface="Times New Roman" panose="02020603050405020304" pitchFamily="18" charset="0"/>
              </a:rPr>
              <a:t>Syndrome</a:t>
            </a:r>
          </a:p>
          <a:p>
            <a:r>
              <a:rPr lang="en-GB" sz="1400" b="1">
                <a:ea typeface="Times New Roman" panose="02020603050405020304" pitchFamily="18" charset="0"/>
              </a:rPr>
              <a:t>How you can help</a:t>
            </a:r>
          </a:p>
          <a:p>
            <a:endParaRPr lang="en-GB" sz="1400" b="1">
              <a:ea typeface="Times New Roman" panose="02020603050405020304" pitchFamily="18" charset="0"/>
            </a:endParaRPr>
          </a:p>
          <a:p>
            <a:pPr>
              <a:lnSpc>
                <a:spcPct val="100000"/>
              </a:lnSpc>
              <a:spcBef>
                <a:spcPts val="0"/>
              </a:spcBef>
            </a:pPr>
            <a:r>
              <a:rPr lang="en-GB" sz="1000" b="1">
                <a:ea typeface="Times New Roman" panose="02020603050405020304" pitchFamily="18" charset="0"/>
              </a:rPr>
              <a:t>Understand strain or fatigue:  </a:t>
            </a:r>
            <a:r>
              <a:rPr lang="en-GB" sz="1000">
                <a:ea typeface="Times New Roman" panose="02020603050405020304" pitchFamily="18" charset="0"/>
              </a:rPr>
              <a:t>Feeling strain, tension, fatigue, sleepy or headaches with reading and other perceptual activities. </a:t>
            </a:r>
          </a:p>
          <a:p>
            <a:pPr>
              <a:lnSpc>
                <a:spcPct val="100000"/>
              </a:lnSpc>
              <a:spcBef>
                <a:spcPts val="0"/>
              </a:spcBef>
            </a:pPr>
            <a:endParaRPr lang="en-GB" sz="1000">
              <a:ea typeface="Times New Roman" panose="02020603050405020304" pitchFamily="18" charset="0"/>
            </a:endParaRPr>
          </a:p>
          <a:p>
            <a:pPr>
              <a:lnSpc>
                <a:spcPct val="100000"/>
              </a:lnSpc>
              <a:spcBef>
                <a:spcPts val="0"/>
              </a:spcBef>
            </a:pPr>
            <a:r>
              <a:rPr lang="en-GB" sz="1000" b="1">
                <a:ea typeface="Times New Roman" panose="02020603050405020304" pitchFamily="18" charset="0"/>
              </a:rPr>
              <a:t>Be aware of poor depth perception:  </a:t>
            </a:r>
            <a:r>
              <a:rPr lang="en-GB" sz="1000">
                <a:ea typeface="Times New Roman" panose="02020603050405020304" pitchFamily="18" charset="0"/>
              </a:rPr>
              <a:t>Inability to accurately recognise distance or spatial relationships.  Maybe unsure or have difficulty with such things as escalators, stairs, ball sports, or driving.</a:t>
            </a:r>
          </a:p>
          <a:p>
            <a:pPr>
              <a:lnSpc>
                <a:spcPct val="100000"/>
              </a:lnSpc>
              <a:spcBef>
                <a:spcPts val="0"/>
              </a:spcBef>
            </a:pPr>
            <a:endParaRPr lang="en-GB" sz="1000">
              <a:ea typeface="Times New Roman" panose="02020603050405020304" pitchFamily="18" charset="0"/>
            </a:endParaRPr>
          </a:p>
          <a:p>
            <a:pPr>
              <a:lnSpc>
                <a:spcPct val="100000"/>
              </a:lnSpc>
              <a:spcBef>
                <a:spcPts val="0"/>
              </a:spcBef>
            </a:pPr>
            <a:r>
              <a:rPr lang="en-GB" sz="1000" b="1" kern="0">
                <a:effectLst/>
                <a:cs typeface="HelveticaLTStd-Roman"/>
              </a:rPr>
              <a:t>A person with Meares Irlen will likely be assessed to use tinted filters worn as glasses, to reduce or eliminate perception difficulties and light sensitivity. Overlays and specific coloured paper may also support in the short term but are not ideal as they don’t support looking at a white board or writing on anything other than the coloured pad.  </a:t>
            </a:r>
            <a:endParaRPr lang="en-GB" sz="1000" b="1" kern="0">
              <a:effectLst/>
            </a:endParaRPr>
          </a:p>
          <a:p>
            <a:pPr>
              <a:lnSpc>
                <a:spcPct val="100000"/>
              </a:lnSpc>
              <a:spcBef>
                <a:spcPts val="0"/>
              </a:spcBef>
            </a:pPr>
            <a:endParaRPr lang="en-GB" sz="1000">
              <a:ea typeface="Times New Roman" panose="02020603050405020304" pitchFamily="18" charset="0"/>
            </a:endParaRPr>
          </a:p>
          <a:p>
            <a:pPr>
              <a:lnSpc>
                <a:spcPct val="100000"/>
              </a:lnSpc>
              <a:spcBef>
                <a:spcPts val="0"/>
              </a:spcBef>
            </a:pPr>
            <a:endParaRPr lang="en-GB" sz="1000">
              <a:ea typeface="Times New Roman" panose="02020603050405020304" pitchFamily="18" charset="0"/>
            </a:endParaRPr>
          </a:p>
          <a:p>
            <a:pPr>
              <a:lnSpc>
                <a:spcPct val="100000"/>
              </a:lnSpc>
              <a:spcBef>
                <a:spcPts val="0"/>
              </a:spcBef>
            </a:pPr>
            <a:endParaRPr lang="en-GB" sz="1000">
              <a:ea typeface="Times New Roman" panose="02020603050405020304" pitchFamily="18" charset="0"/>
            </a:endParaRPr>
          </a:p>
          <a:p>
            <a:pPr>
              <a:lnSpc>
                <a:spcPct val="100000"/>
              </a:lnSpc>
              <a:spcBef>
                <a:spcPts val="0"/>
              </a:spcBef>
            </a:pPr>
            <a:endParaRPr lang="en-GB" sz="1000" b="1">
              <a:ea typeface="Times New Roman" panose="02020603050405020304" pitchFamily="18" charset="0"/>
            </a:endParaRPr>
          </a:p>
          <a:p>
            <a:endParaRPr lang="en-GB" sz="1400" b="1">
              <a:ea typeface="Times New Roman" panose="02020603050405020304" pitchFamily="18" charset="0"/>
            </a:endParaRPr>
          </a:p>
          <a:p>
            <a:endParaRPr lang="en-GB" sz="1400" b="1">
              <a:ea typeface="Times New Roman" panose="02020603050405020304" pitchFamily="18" charset="0"/>
            </a:endParaRPr>
          </a:p>
          <a:p>
            <a:endParaRPr lang="en-GB" sz="1400" b="1">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D2FC94AB-9FCC-B474-1EEC-1E19BC272D3B}"/>
              </a:ext>
            </a:extLst>
          </p:cNvPr>
          <p:cNvSpPr>
            <a:spLocks noGrp="1"/>
          </p:cNvSpPr>
          <p:nvPr>
            <p:ph type="sldNum" sz="quarter" idx="11"/>
          </p:nvPr>
        </p:nvSpPr>
        <p:spPr/>
        <p:txBody>
          <a:bodyPr/>
          <a:lstStyle/>
          <a:p>
            <a:fld id="{DA2C159E-F13C-4A85-9A41-E7669D3E0D70}" type="slidenum">
              <a:rPr lang="en-GB" smtClean="0"/>
              <a:pPr/>
              <a:t>33</a:t>
            </a:fld>
            <a:endParaRPr lang="en-GB"/>
          </a:p>
        </p:txBody>
      </p:sp>
    </p:spTree>
    <p:extLst>
      <p:ext uri="{BB962C8B-B14F-4D97-AF65-F5344CB8AC3E}">
        <p14:creationId xmlns:p14="http://schemas.microsoft.com/office/powerpoint/2010/main" val="60357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5848C-6115-9EC1-D81F-AC37AC426E89}"/>
              </a:ext>
              <a:ext uri="{C183D7F6-B498-43B3-948B-1728B52AA6E4}">
                <adec:decorative xmlns:adec="http://schemas.microsoft.com/office/drawing/2017/decorative" val="1"/>
              </a:ext>
            </a:extLst>
          </p:cNvPr>
          <p:cNvSpPr>
            <a:spLocks noGrp="1"/>
          </p:cNvSpPr>
          <p:nvPr>
            <p:ph type="ftr" sz="quarter" idx="10"/>
          </p:nvPr>
        </p:nvSpPr>
        <p:spPr>
          <a:xfrm>
            <a:off x="234000" y="4915681"/>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7F8D386-BF4E-491B-6E5B-C7642D1D61DF}"/>
              </a:ext>
            </a:extLst>
          </p:cNvPr>
          <p:cNvSpPr>
            <a:spLocks noGrp="1"/>
          </p:cNvSpPr>
          <p:nvPr>
            <p:ph type="title"/>
          </p:nvPr>
        </p:nvSpPr>
        <p:spPr>
          <a:xfrm>
            <a:off x="163677" y="281681"/>
            <a:ext cx="8437563" cy="273845"/>
          </a:xfrm>
        </p:spPr>
        <p:txBody>
          <a:bodyPr>
            <a:normAutofit/>
          </a:bodyPr>
          <a:lstStyle/>
          <a:p>
            <a:pPr marL="82550" eaLnBrk="0" hangingPunct="0">
              <a:spcBef>
                <a:spcPts val="320"/>
              </a:spcBef>
            </a:pPr>
            <a:r>
              <a:rPr lang="en-GB" sz="1600" b="1" cap="none">
                <a:solidFill>
                  <a:srgbClr val="BE0D65"/>
                </a:solidFill>
                <a:effectLst/>
                <a:latin typeface="Arial" panose="020B0604020202020204" pitchFamily="34" charset="0"/>
                <a:ea typeface="Times New Roman" panose="02020603050405020304" pitchFamily="18" charset="0"/>
              </a:rPr>
              <a:t>Visual Stress - </a:t>
            </a:r>
            <a:r>
              <a:rPr lang="en-GB" sz="1600" b="1" kern="0" cap="none" spc="-25">
                <a:solidFill>
                  <a:srgbClr val="BE0D65"/>
                </a:solidFill>
                <a:effectLst/>
                <a:latin typeface="Arial" panose="020B0604020202020204" pitchFamily="34" charset="0"/>
              </a:rPr>
              <a:t>Meares Irlen </a:t>
            </a:r>
            <a:r>
              <a:rPr lang="en-GB" sz="1600" b="1" kern="0" cap="none" spc="-30">
                <a:solidFill>
                  <a:srgbClr val="BE0D65"/>
                </a:solidFill>
                <a:effectLst/>
                <a:latin typeface="Arial" panose="020B0604020202020204" pitchFamily="34" charset="0"/>
              </a:rPr>
              <a:t>Syndrome</a:t>
            </a:r>
            <a:endParaRPr lang="en-GB" sz="1600"/>
          </a:p>
        </p:txBody>
      </p:sp>
      <p:sp>
        <p:nvSpPr>
          <p:cNvPr id="4" name="Text Placeholder 3">
            <a:extLst>
              <a:ext uri="{FF2B5EF4-FFF2-40B4-BE49-F238E27FC236}">
                <a16:creationId xmlns:a16="http://schemas.microsoft.com/office/drawing/2014/main" id="{177A19DE-D034-85C9-3B27-06A03C4EFE5B}"/>
              </a:ext>
            </a:extLst>
          </p:cNvPr>
          <p:cNvSpPr>
            <a:spLocks noGrp="1"/>
          </p:cNvSpPr>
          <p:nvPr>
            <p:ph type="body" sz="quarter" idx="12"/>
          </p:nvPr>
        </p:nvSpPr>
        <p:spPr>
          <a:xfrm>
            <a:off x="234000" y="555526"/>
            <a:ext cx="3960000" cy="4064229"/>
          </a:xfrm>
        </p:spPr>
        <p:txBody>
          <a:bodyPr/>
          <a:lstStyle/>
          <a:p>
            <a:pPr>
              <a:lnSpc>
                <a:spcPct val="100000"/>
              </a:lnSpc>
              <a:spcBef>
                <a:spcPts val="0"/>
              </a:spcBef>
            </a:pPr>
            <a:r>
              <a:rPr lang="en-GB" sz="1300" dirty="0">
                <a:solidFill>
                  <a:srgbClr val="B4005E"/>
                </a:solidFill>
              </a:rPr>
              <a:t>Strategies</a:t>
            </a:r>
          </a:p>
          <a:p>
            <a:pPr>
              <a:lnSpc>
                <a:spcPct val="100000"/>
              </a:lnSpc>
              <a:spcBef>
                <a:spcPts val="0"/>
              </a:spcBef>
            </a:pPr>
            <a:endParaRPr lang="en-GB" sz="1300" dirty="0">
              <a:solidFill>
                <a:srgbClr val="B4005E"/>
              </a:solidFill>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Arial" panose="020B0604020202020204" pitchFamily="34" charset="0"/>
              </a:rPr>
              <a:t>Ensure the student is using a correct coloured tinted overlay from a qualified assessor.</a:t>
            </a:r>
          </a:p>
          <a:p>
            <a:pPr marL="171450" indent="-171450">
              <a:lnSpc>
                <a:spcPct val="100000"/>
              </a:lnSpc>
              <a:spcBef>
                <a:spcPts val="0"/>
              </a:spcBef>
              <a:buFont typeface="Arial" panose="020B0604020202020204" pitchFamily="34" charset="0"/>
              <a:buChar char="•"/>
            </a:pPr>
            <a:endParaRPr lang="en-GB" sz="1000" b="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Arial" panose="020B0604020202020204" pitchFamily="34" charset="0"/>
              </a:rPr>
              <a:t>Use correct coloured paper for the whole class.</a:t>
            </a:r>
          </a:p>
          <a:p>
            <a:pPr marL="171450" indent="-171450">
              <a:lnSpc>
                <a:spcPct val="100000"/>
              </a:lnSpc>
              <a:spcBef>
                <a:spcPts val="0"/>
              </a:spcBef>
              <a:buFont typeface="Arial" panose="020B0604020202020204" pitchFamily="34" charset="0"/>
              <a:buChar char="•"/>
            </a:pPr>
            <a:endParaRPr lang="en-GB" sz="1000" b="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Do not use white paper or digital white backgrounds on resources such as PowerPoint presentations. </a:t>
            </a:r>
          </a:p>
          <a:p>
            <a:pPr>
              <a:lnSpc>
                <a:spcPct val="100000"/>
              </a:lnSpc>
              <a:spcBef>
                <a:spcPts val="0"/>
              </a:spcBef>
            </a:pPr>
            <a:endParaRPr lang="en-GB" sz="1000" b="0" dirty="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Have low level lighting in the workplace. If this is not possible allow young person to wear flat brim hat</a:t>
            </a:r>
            <a:r>
              <a:rPr lang="en-GB" sz="1000" dirty="0">
                <a:effectLst/>
                <a:latin typeface="Arial" panose="020B0604020202020204" pitchFamily="34" charset="0"/>
                <a:ea typeface="Times New Roman" panose="02020603050405020304" pitchFamily="18" charset="0"/>
              </a:rPr>
              <a:t>. </a:t>
            </a:r>
          </a:p>
          <a:p>
            <a:pPr marL="171450" indent="-171450">
              <a:lnSpc>
                <a:spcPct val="100000"/>
              </a:lnSpc>
              <a:spcBef>
                <a:spcPts val="0"/>
              </a:spcBef>
              <a:buFont typeface="Arial" panose="020B0604020202020204" pitchFamily="34" charset="0"/>
              <a:buChar char="•"/>
            </a:pPr>
            <a:endParaRPr lang="en-GB" sz="1000" b="0" dirty="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Arial" panose="020B0604020202020204" pitchFamily="34" charset="0"/>
              </a:rPr>
              <a:t>Ensure the student has access to Text Help and applies this to their IT account by downloading it from IT catalogue.</a:t>
            </a: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panose="020B0604020202020204" pitchFamily="34" charset="0"/>
              <a:ea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Times New Roman" panose="02020603050405020304" pitchFamily="18" charset="0"/>
              </a:rPr>
              <a:t>Allow the use of ICT so the student can access Text Help to access screen tints, read aloud etc.</a:t>
            </a:r>
          </a:p>
          <a:p>
            <a:pPr marL="171450" indent="-171450">
              <a:lnSpc>
                <a:spcPct val="100000"/>
              </a:lnSpc>
              <a:spcBef>
                <a:spcPts val="0"/>
              </a:spcBef>
              <a:buFont typeface="Arial" panose="020B0604020202020204" pitchFamily="34" charset="0"/>
              <a:buChar char="•"/>
            </a:pPr>
            <a:endParaRPr lang="en-GB" sz="1000" b="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Times New Roman" panose="02020603050405020304" pitchFamily="18" charset="0"/>
              </a:rPr>
              <a:t>Encourage the read aloud feature within word to be used. </a:t>
            </a: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Use audio materials to increase understanding of text. </a:t>
            </a:r>
          </a:p>
          <a:p>
            <a:pPr marL="171450" indent="-171450">
              <a:lnSpc>
                <a:spcPct val="100000"/>
              </a:lnSpc>
              <a:spcBef>
                <a:spcPts val="0"/>
              </a:spcBef>
              <a:buFont typeface="Arial" panose="020B0604020202020204" pitchFamily="34" charset="0"/>
              <a:buChar char="•"/>
            </a:pPr>
            <a:endParaRPr lang="en-GB" sz="1000" b="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endParaRPr lang="en-GB" sz="2800" dirty="0">
              <a:solidFill>
                <a:srgbClr val="B4005E"/>
              </a:solidFill>
            </a:endParaRPr>
          </a:p>
          <a:p>
            <a:endParaRPr lang="en-GB" dirty="0"/>
          </a:p>
        </p:txBody>
      </p:sp>
      <p:sp>
        <p:nvSpPr>
          <p:cNvPr id="7" name="Title 5">
            <a:extLst>
              <a:ext uri="{FF2B5EF4-FFF2-40B4-BE49-F238E27FC236}">
                <a16:creationId xmlns:a16="http://schemas.microsoft.com/office/drawing/2014/main" id="{0FE4BBC3-743F-D719-5C2D-2035FB3F96EA}"/>
              </a:ext>
            </a:extLst>
          </p:cNvPr>
          <p:cNvSpPr txBox="1">
            <a:spLocks/>
          </p:cNvSpPr>
          <p:nvPr/>
        </p:nvSpPr>
        <p:spPr>
          <a:xfrm>
            <a:off x="4936455" y="259491"/>
            <a:ext cx="3749357" cy="27384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sz="1600" cap="none">
                <a:solidFill>
                  <a:srgbClr val="BE0D65"/>
                </a:solidFill>
                <a:latin typeface="Arial" panose="020B0604020202020204" pitchFamily="34" charset="0"/>
                <a:ea typeface="Times New Roman" panose="02020603050405020304" pitchFamily="18" charset="0"/>
              </a:rPr>
              <a:t>Visual Stress - </a:t>
            </a:r>
            <a:r>
              <a:rPr lang="en-GB" sz="1600" kern="0" cap="none" spc="-25">
                <a:solidFill>
                  <a:srgbClr val="BE0D65"/>
                </a:solidFill>
                <a:latin typeface="Arial" panose="020B0604020202020204" pitchFamily="34" charset="0"/>
              </a:rPr>
              <a:t>Meares Irlen </a:t>
            </a:r>
            <a:r>
              <a:rPr lang="en-GB" sz="1600" kern="0" cap="none" spc="-30">
                <a:solidFill>
                  <a:srgbClr val="BE0D65"/>
                </a:solidFill>
                <a:latin typeface="Arial" panose="020B0604020202020204" pitchFamily="34" charset="0"/>
              </a:rPr>
              <a:t>Syndrome</a:t>
            </a:r>
            <a:endParaRPr lang="en-GB" sz="1600"/>
          </a:p>
        </p:txBody>
      </p:sp>
      <p:sp>
        <p:nvSpPr>
          <p:cNvPr id="5" name="Text Placeholder 3">
            <a:extLst>
              <a:ext uri="{FF2B5EF4-FFF2-40B4-BE49-F238E27FC236}">
                <a16:creationId xmlns:a16="http://schemas.microsoft.com/office/drawing/2014/main" id="{CBA64E96-930D-C7F9-D359-5814CA4D88CC}"/>
              </a:ext>
            </a:extLst>
          </p:cNvPr>
          <p:cNvSpPr txBox="1">
            <a:spLocks/>
          </p:cNvSpPr>
          <p:nvPr/>
        </p:nvSpPr>
        <p:spPr>
          <a:xfrm>
            <a:off x="4950002" y="555526"/>
            <a:ext cx="3722264" cy="4294945"/>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52F33FDA-1E75-E3A9-06EE-D0358A798C67}"/>
              </a:ext>
            </a:extLst>
          </p:cNvPr>
          <p:cNvSpPr>
            <a:spLocks noGrp="1"/>
          </p:cNvSpPr>
          <p:nvPr>
            <p:ph type="sldNum" sz="quarter" idx="11"/>
          </p:nvPr>
        </p:nvSpPr>
        <p:spPr/>
        <p:txBody>
          <a:bodyPr/>
          <a:lstStyle/>
          <a:p>
            <a:fld id="{DA2C159E-F13C-4A85-9A41-E7669D3E0D70}" type="slidenum">
              <a:rPr lang="en-GB" smtClean="0"/>
              <a:pPr/>
              <a:t>34</a:t>
            </a:fld>
            <a:endParaRPr lang="en-GB"/>
          </a:p>
        </p:txBody>
      </p:sp>
    </p:spTree>
    <p:extLst>
      <p:ext uri="{BB962C8B-B14F-4D97-AF65-F5344CB8AC3E}">
        <p14:creationId xmlns:p14="http://schemas.microsoft.com/office/powerpoint/2010/main" val="173862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86AE-E73B-E015-DB7A-3FB6FD5F7959}"/>
              </a:ext>
            </a:extLst>
          </p:cNvPr>
          <p:cNvSpPr txBox="1">
            <a:spLocks noGrp="1"/>
          </p:cNvSpPr>
          <p:nvPr>
            <p:ph type="title" idx="4294967295"/>
          </p:nvPr>
        </p:nvSpPr>
        <p:spPr>
          <a:xfrm>
            <a:off x="5791199" y="4362545"/>
            <a:ext cx="3166075"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Physical Disability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56459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5848C-6115-9EC1-D81F-AC37AC426E89}"/>
              </a:ext>
              <a:ext uri="{C183D7F6-B498-43B3-948B-1728B52AA6E4}">
                <adec:decorative xmlns:adec="http://schemas.microsoft.com/office/drawing/2017/decorative" val="1"/>
              </a:ext>
            </a:extLst>
          </p:cNvPr>
          <p:cNvSpPr>
            <a:spLocks noGrp="1"/>
          </p:cNvSpPr>
          <p:nvPr>
            <p:ph type="ftr" sz="quarter" idx="10"/>
          </p:nvPr>
        </p:nvSpPr>
        <p:spPr>
          <a:xfrm>
            <a:off x="278160" y="493506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7F8D386-BF4E-491B-6E5B-C7642D1D61DF}"/>
              </a:ext>
            </a:extLst>
          </p:cNvPr>
          <p:cNvSpPr>
            <a:spLocks noGrp="1"/>
          </p:cNvSpPr>
          <p:nvPr>
            <p:ph type="title"/>
          </p:nvPr>
        </p:nvSpPr>
        <p:spPr>
          <a:xfrm>
            <a:off x="232950" y="249900"/>
            <a:ext cx="8437563" cy="273845"/>
          </a:xfrm>
        </p:spPr>
        <p:txBody>
          <a:bodyPr>
            <a:normAutofit/>
          </a:bodyPr>
          <a:lstStyle/>
          <a:p>
            <a:pPr marL="82550" eaLnBrk="0" hangingPunct="0">
              <a:spcBef>
                <a:spcPts val="320"/>
              </a:spcBef>
            </a:pPr>
            <a:r>
              <a:rPr lang="en-GB" sz="1600" cap="none" spc="-30" dirty="0">
                <a:solidFill>
                  <a:srgbClr val="BE0D65"/>
                </a:solidFill>
                <a:effectLst/>
                <a:latin typeface="Arial" panose="020B0604020202020204" pitchFamily="34" charset="0"/>
                <a:ea typeface="Times New Roman" panose="02020603050405020304" pitchFamily="18" charset="0"/>
              </a:rPr>
              <a:t>Physical Disability </a:t>
            </a:r>
            <a:r>
              <a:rPr lang="en-GB" sz="1600" cap="none" spc="-30" dirty="0">
                <a:solidFill>
                  <a:schemeClr val="bg1"/>
                </a:solidFill>
                <a:effectLst/>
                <a:latin typeface="Arial" panose="020B0604020202020204" pitchFamily="34" charset="0"/>
                <a:ea typeface="Times New Roman" panose="02020603050405020304" pitchFamily="18" charset="0"/>
              </a:rPr>
              <a:t>Introduction</a:t>
            </a:r>
            <a:r>
              <a:rPr lang="en-GB" sz="1600" cap="none" spc="-30" dirty="0">
                <a:solidFill>
                  <a:srgbClr val="BE0D65"/>
                </a:solidFill>
                <a:effectLst/>
                <a:latin typeface="Arial" panose="020B0604020202020204" pitchFamily="34" charset="0"/>
                <a:ea typeface="Times New Roman" panose="02020603050405020304" pitchFamily="18" charset="0"/>
              </a:rPr>
              <a:t> </a:t>
            </a:r>
            <a:endParaRPr lang="en-GB" sz="1600" cap="none" dirty="0"/>
          </a:p>
        </p:txBody>
      </p:sp>
      <p:sp>
        <p:nvSpPr>
          <p:cNvPr id="4" name="Text Placeholder 3">
            <a:extLst>
              <a:ext uri="{FF2B5EF4-FFF2-40B4-BE49-F238E27FC236}">
                <a16:creationId xmlns:a16="http://schemas.microsoft.com/office/drawing/2014/main" id="{177A19DE-D034-85C9-3B27-06A03C4EFE5B}"/>
              </a:ext>
            </a:extLst>
          </p:cNvPr>
          <p:cNvSpPr>
            <a:spLocks noGrp="1"/>
          </p:cNvSpPr>
          <p:nvPr>
            <p:ph type="body" sz="quarter" idx="12"/>
          </p:nvPr>
        </p:nvSpPr>
        <p:spPr>
          <a:xfrm>
            <a:off x="324053" y="523745"/>
            <a:ext cx="3960000" cy="4064229"/>
          </a:xfrm>
        </p:spPr>
        <p:txBody>
          <a:bodyPr/>
          <a:lstStyle/>
          <a:p>
            <a:pPr>
              <a:lnSpc>
                <a:spcPct val="100000"/>
              </a:lnSpc>
              <a:spcBef>
                <a:spcPts val="0"/>
              </a:spcBef>
            </a:pPr>
            <a:r>
              <a:rPr lang="en-GB" sz="1400">
                <a:effectLst/>
                <a:ea typeface="Times New Roman" panose="02020603050405020304" pitchFamily="18" charset="0"/>
              </a:rPr>
              <a:t>My disability </a:t>
            </a:r>
          </a:p>
          <a:p>
            <a:pPr>
              <a:lnSpc>
                <a:spcPct val="100000"/>
              </a:lnSpc>
              <a:spcBef>
                <a:spcPts val="0"/>
              </a:spcBef>
            </a:pPr>
            <a:endParaRPr lang="en-GB" sz="1300">
              <a:effectLst/>
              <a:ea typeface="Times New Roman" panose="02020603050405020304" pitchFamily="18" charset="0"/>
            </a:endParaRPr>
          </a:p>
          <a:p>
            <a:pPr>
              <a:lnSpc>
                <a:spcPct val="100000"/>
              </a:lnSpc>
              <a:spcBef>
                <a:spcPts val="0"/>
              </a:spcBef>
            </a:pPr>
            <a:r>
              <a:rPr lang="en-GB" sz="1000">
                <a:effectLst/>
                <a:latin typeface="Arial" panose="020B0604020202020204" pitchFamily="34" charset="0"/>
              </a:rPr>
              <a:t>The term Physical Disability indicates a limitation of a person’s physical functioning, mobility, dexterity or stamina.</a:t>
            </a:r>
          </a:p>
          <a:p>
            <a:pPr>
              <a:lnSpc>
                <a:spcPct val="100000"/>
              </a:lnSpc>
              <a:spcBef>
                <a:spcPts val="0"/>
              </a:spcBef>
            </a:pPr>
            <a:endParaRPr lang="en-GB" sz="1000">
              <a:latin typeface="Arial" panose="020B0604020202020204" pitchFamily="34"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This can include:</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Permanent</a:t>
            </a:r>
            <a:r>
              <a:rPr lang="en-GB" sz="1000" b="0" spc="-5">
                <a:effectLst/>
                <a:ea typeface="Times New Roman" panose="02020603050405020304" pitchFamily="18" charset="0"/>
              </a:rPr>
              <a:t> </a:t>
            </a:r>
            <a:r>
              <a:rPr lang="en-GB" sz="1000" b="0">
                <a:effectLst/>
                <a:ea typeface="Times New Roman" panose="02020603050405020304" pitchFamily="18" charset="0"/>
              </a:rPr>
              <a:t>disabilities.</a:t>
            </a: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20">
                <a:effectLst/>
                <a:ea typeface="Times New Roman" panose="02020603050405020304" pitchFamily="18" charset="0"/>
              </a:rPr>
              <a:t>Temporary</a:t>
            </a:r>
            <a:r>
              <a:rPr lang="en-GB" sz="1000" b="0" spc="-10">
                <a:effectLst/>
                <a:ea typeface="Times New Roman" panose="02020603050405020304" pitchFamily="18" charset="0"/>
              </a:rPr>
              <a:t> </a:t>
            </a:r>
            <a:r>
              <a:rPr lang="en-GB" sz="1000" b="0">
                <a:effectLst/>
                <a:ea typeface="Times New Roman" panose="02020603050405020304" pitchFamily="18" charset="0"/>
              </a:rPr>
              <a:t>illnesses.</a:t>
            </a: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A range of medical</a:t>
            </a:r>
            <a:r>
              <a:rPr lang="en-GB" sz="1000" b="0" spc="-80">
                <a:effectLst/>
                <a:ea typeface="Times New Roman" panose="02020603050405020304" pitchFamily="18" charset="0"/>
              </a:rPr>
              <a:t> </a:t>
            </a:r>
            <a:r>
              <a:rPr lang="en-GB" sz="1000" b="0">
                <a:effectLst/>
                <a:ea typeface="Times New Roman" panose="02020603050405020304" pitchFamily="18" charset="0"/>
              </a:rPr>
              <a:t>conditions.</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R="6985"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All of which will impact individuals differently and potentially fluctuate in different environments.</a:t>
            </a:r>
          </a:p>
          <a:p>
            <a:pPr indent="8255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 </a:t>
            </a:r>
          </a:p>
          <a:p>
            <a:pPr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Some disabilities have a name such as Cerebral Palsy or Muscular Dystrophy. This is a generic term and everyone’s experience of this will be vastly different. It’s important to work with each young person/employee appropriately for their specific needs.</a:t>
            </a: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000" b="1">
                <a:effectLst/>
                <a:latin typeface="Arial" panose="020B0604020202020204" pitchFamily="34" charset="0"/>
              </a:rPr>
              <a:t>In the workplace a physical disability could affect a person’s ability to:</a:t>
            </a:r>
          </a:p>
          <a:p>
            <a:pPr eaLnBrk="0" hangingPunct="0">
              <a:lnSpc>
                <a:spcPct val="100000"/>
              </a:lnSpc>
              <a:spcBef>
                <a:spcPts val="0"/>
              </a:spcBef>
            </a:pPr>
            <a:endParaRPr lang="en-GB" sz="1000" b="1">
              <a:effectLst/>
              <a:latin typeface="Arial" panose="020B0604020202020204" pitchFamily="34"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Communicate as well as have some speech and language</a:t>
            </a:r>
            <a:r>
              <a:rPr lang="en-GB" sz="1000" b="0" spc="-105">
                <a:effectLst/>
                <a:ea typeface="Times New Roman" panose="02020603050405020304" pitchFamily="18" charset="0"/>
              </a:rPr>
              <a:t> </a:t>
            </a:r>
            <a:r>
              <a:rPr lang="en-GB" sz="1000" b="0">
                <a:effectLst/>
                <a:ea typeface="Times New Roman" panose="02020603050405020304" pitchFamily="18" charset="0"/>
              </a:rPr>
              <a:t>difficulties.</a:t>
            </a:r>
          </a:p>
          <a:p>
            <a:pPr marL="171450" indent="-171450" eaLnBrk="0" hangingPunct="0">
              <a:lnSpc>
                <a:spcPct val="100000"/>
              </a:lnSpc>
              <a:spcBef>
                <a:spcPts val="0"/>
              </a:spcBef>
              <a:buFont typeface="Arial" panose="020B0604020202020204" pitchFamily="34" charset="0"/>
              <a:buChar char="•"/>
            </a:pPr>
            <a:r>
              <a:rPr lang="en-GB" sz="1000" b="0" spc="-40">
                <a:effectLst/>
                <a:ea typeface="Times New Roman" panose="02020603050405020304" pitchFamily="18" charset="0"/>
              </a:rPr>
              <a:t>Take </a:t>
            </a:r>
            <a:r>
              <a:rPr lang="en-GB" sz="1000" b="0">
                <a:effectLst/>
                <a:ea typeface="Times New Roman" panose="02020603050405020304" pitchFamily="18" charset="0"/>
              </a:rPr>
              <a:t>notes or undertake practical tasks as they may have limitations in their strength and/or</a:t>
            </a:r>
            <a:r>
              <a:rPr lang="en-GB" sz="1000" b="0" spc="-10">
                <a:effectLst/>
                <a:ea typeface="Times New Roman" panose="02020603050405020304" pitchFamily="18" charset="0"/>
              </a:rPr>
              <a:t> </a:t>
            </a:r>
            <a:r>
              <a:rPr lang="en-GB" sz="1000" b="0">
                <a:effectLst/>
                <a:ea typeface="Times New Roman" panose="02020603050405020304" pitchFamily="18" charset="0"/>
              </a:rPr>
              <a:t>dexterity. </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eaLnBrk="0" hangingPunct="0">
              <a:lnSpc>
                <a:spcPct val="100000"/>
              </a:lnSpc>
              <a:spcBef>
                <a:spcPts val="0"/>
              </a:spcBef>
            </a:pPr>
            <a:endParaRPr lang="en-GB" sz="1000">
              <a:latin typeface="Arial" panose="020B0604020202020204" pitchFamily="34" charset="0"/>
            </a:endParaRPr>
          </a:p>
          <a:p>
            <a:pPr eaLnBrk="0" hangingPunct="0">
              <a:lnSpc>
                <a:spcPct val="100000"/>
              </a:lnSpc>
              <a:spcBef>
                <a:spcPts val="0"/>
              </a:spcBef>
            </a:pPr>
            <a:endParaRPr lang="en-GB" sz="1000" b="1">
              <a:effectLst/>
              <a:latin typeface="Arial" panose="020B0604020202020204" pitchFamily="34" charset="0"/>
            </a:endParaRPr>
          </a:p>
          <a:p>
            <a:pPr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a:lnSpc>
                <a:spcPct val="100000"/>
              </a:lnSpc>
              <a:spcBef>
                <a:spcPts val="0"/>
              </a:spcBef>
            </a:pPr>
            <a:endParaRPr lang="en-GB" sz="1800">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ndParaRPr>
          </a:p>
          <a:p>
            <a:pPr>
              <a:lnSpc>
                <a:spcPct val="100000"/>
              </a:lnSpc>
              <a:spcBef>
                <a:spcPts val="0"/>
              </a:spcBef>
            </a:pPr>
            <a:endParaRPr lang="en-GB" sz="1300">
              <a:effectLst/>
              <a:ea typeface="Times New Roman" panose="02020603050405020304" pitchFamily="18" charset="0"/>
            </a:endParaRPr>
          </a:p>
          <a:p>
            <a:pPr>
              <a:lnSpc>
                <a:spcPct val="100000"/>
              </a:lnSpc>
              <a:spcBef>
                <a:spcPts val="0"/>
              </a:spcBef>
            </a:pPr>
            <a:endParaRPr lang="en-GB" sz="1000" b="0">
              <a:solidFill>
                <a:srgbClr val="000000"/>
              </a:solidFill>
              <a:latin typeface="Arial" panose="020B0604020202020204" pitchFamily="34" charset="0"/>
              <a:ea typeface="Times New Roman" panose="02020603050405020304" pitchFamily="18" charset="0"/>
            </a:endParaRPr>
          </a:p>
          <a:p>
            <a:pPr>
              <a:lnSpc>
                <a:spcPct val="100000"/>
              </a:lnSpc>
              <a:spcBef>
                <a:spcPts val="0"/>
              </a:spcBef>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800">
              <a:effectLst/>
              <a:latin typeface="Arial" panose="020B0604020202020204" pitchFamily="34" charset="0"/>
              <a:ea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sz="2800">
              <a:solidFill>
                <a:srgbClr val="B4005E"/>
              </a:solidFill>
            </a:endParaRPr>
          </a:p>
          <a:p>
            <a:endParaRPr lang="en-GB"/>
          </a:p>
        </p:txBody>
      </p:sp>
      <p:sp>
        <p:nvSpPr>
          <p:cNvPr id="5" name="Content Placeholder 4">
            <a:extLst>
              <a:ext uri="{FF2B5EF4-FFF2-40B4-BE49-F238E27FC236}">
                <a16:creationId xmlns:a16="http://schemas.microsoft.com/office/drawing/2014/main" id="{227D520D-AA20-E16C-B409-6056A6101D17}"/>
              </a:ext>
            </a:extLst>
          </p:cNvPr>
          <p:cNvSpPr>
            <a:spLocks noGrp="1"/>
          </p:cNvSpPr>
          <p:nvPr>
            <p:ph sz="quarter" idx="13"/>
          </p:nvPr>
        </p:nvSpPr>
        <p:spPr>
          <a:xfrm>
            <a:off x="4572000" y="607397"/>
            <a:ext cx="3959999" cy="821776"/>
          </a:xfrm>
        </p:spPr>
        <p:txBody>
          <a:bodyPr/>
          <a:lstStyle/>
          <a:p>
            <a:pPr marL="342900" marR="202565" lvl="0" indent="-342900" eaLnBrk="0" hangingPunct="0">
              <a:lnSpc>
                <a:spcPct val="100000"/>
              </a:lnSpc>
              <a:spcBef>
                <a:spcPts val="0"/>
              </a:spcBef>
              <a:buSzPts val="1100"/>
              <a:buFont typeface="Arial" panose="020B0604020202020204" pitchFamily="34" charset="0"/>
              <a:buChar char="•"/>
              <a:tabLst>
                <a:tab pos="170815" algn="l"/>
              </a:tabLst>
            </a:pPr>
            <a:endParaRPr lang="en-GB" sz="1000" dirty="0">
              <a:effectLst/>
              <a:ea typeface="Times New Roman" panose="02020603050405020304" pitchFamily="18" charset="0"/>
            </a:endParaRPr>
          </a:p>
          <a:p>
            <a:pPr marL="342900" marR="250825" lvl="0" indent="-342900" eaLnBrk="0" hangingPunct="0">
              <a:lnSpc>
                <a:spcPct val="100000"/>
              </a:lnSpc>
              <a:spcBef>
                <a:spcPts val="0"/>
              </a:spcBef>
              <a:buSzPts val="1100"/>
              <a:buFont typeface="Arial" panose="020B0604020202020204" pitchFamily="34" charset="0"/>
              <a:buChar char="•"/>
              <a:tabLst>
                <a:tab pos="170815" algn="l"/>
              </a:tabLst>
            </a:pPr>
            <a:r>
              <a:rPr lang="en-GB" sz="1000" dirty="0">
                <a:effectLst/>
                <a:ea typeface="Times New Roman" panose="02020603050405020304" pitchFamily="18" charset="0"/>
              </a:rPr>
              <a:t>Travel</a:t>
            </a:r>
            <a:r>
              <a:rPr lang="en-GB" sz="1000" spc="-20" dirty="0">
                <a:effectLst/>
                <a:ea typeface="Times New Roman" panose="02020603050405020304" pitchFamily="18" charset="0"/>
              </a:rPr>
              <a:t> </a:t>
            </a:r>
            <a:r>
              <a:rPr lang="en-GB" sz="1000" dirty="0">
                <a:effectLst/>
                <a:ea typeface="Times New Roman" panose="02020603050405020304" pitchFamily="18" charset="0"/>
              </a:rPr>
              <a:t>short</a:t>
            </a:r>
            <a:r>
              <a:rPr lang="en-GB" sz="1000" spc="-20" dirty="0">
                <a:effectLst/>
                <a:ea typeface="Times New Roman" panose="02020603050405020304" pitchFamily="18" charset="0"/>
              </a:rPr>
              <a:t> </a:t>
            </a:r>
            <a:r>
              <a:rPr lang="en-GB" sz="1000" dirty="0">
                <a:effectLst/>
                <a:ea typeface="Times New Roman" panose="02020603050405020304" pitchFamily="18" charset="0"/>
              </a:rPr>
              <a:t>or</a:t>
            </a:r>
            <a:r>
              <a:rPr lang="en-GB" sz="1000" spc="-25" dirty="0">
                <a:effectLst/>
                <a:ea typeface="Times New Roman" panose="02020603050405020304" pitchFamily="18" charset="0"/>
              </a:rPr>
              <a:t> </a:t>
            </a:r>
            <a:r>
              <a:rPr lang="en-GB" sz="1000" dirty="0">
                <a:effectLst/>
                <a:ea typeface="Times New Roman" panose="02020603050405020304" pitchFamily="18" charset="0"/>
              </a:rPr>
              <a:t>long</a:t>
            </a:r>
            <a:r>
              <a:rPr lang="en-GB" sz="1000" spc="-25" dirty="0">
                <a:effectLst/>
                <a:ea typeface="Times New Roman" panose="02020603050405020304" pitchFamily="18" charset="0"/>
              </a:rPr>
              <a:t> </a:t>
            </a:r>
            <a:r>
              <a:rPr lang="en-GB" sz="1000" dirty="0">
                <a:effectLst/>
                <a:ea typeface="Times New Roman" panose="02020603050405020304" pitchFamily="18" charset="0"/>
              </a:rPr>
              <a:t>distances,</a:t>
            </a:r>
            <a:r>
              <a:rPr lang="en-GB" sz="1000" spc="-20" dirty="0">
                <a:effectLst/>
                <a:ea typeface="Times New Roman" panose="02020603050405020304" pitchFamily="18" charset="0"/>
              </a:rPr>
              <a:t> </a:t>
            </a:r>
            <a:r>
              <a:rPr lang="en-GB" sz="1000" dirty="0">
                <a:effectLst/>
                <a:ea typeface="Times New Roman" panose="02020603050405020304" pitchFamily="18" charset="0"/>
              </a:rPr>
              <a:t>they</a:t>
            </a:r>
            <a:r>
              <a:rPr lang="en-GB" sz="1000" spc="-20" dirty="0">
                <a:effectLst/>
                <a:ea typeface="Times New Roman" panose="02020603050405020304" pitchFamily="18" charset="0"/>
              </a:rPr>
              <a:t> </a:t>
            </a:r>
            <a:r>
              <a:rPr lang="en-GB" sz="1000" dirty="0">
                <a:effectLst/>
                <a:ea typeface="Times New Roman" panose="02020603050405020304" pitchFamily="18" charset="0"/>
              </a:rPr>
              <a:t>may</a:t>
            </a:r>
            <a:r>
              <a:rPr lang="en-GB" sz="1000" spc="-20" dirty="0">
                <a:effectLst/>
                <a:ea typeface="Times New Roman" panose="02020603050405020304" pitchFamily="18" charset="0"/>
              </a:rPr>
              <a:t> </a:t>
            </a:r>
            <a:r>
              <a:rPr lang="en-GB" sz="1000" dirty="0">
                <a:effectLst/>
                <a:ea typeface="Times New Roman" panose="02020603050405020304" pitchFamily="18" charset="0"/>
              </a:rPr>
              <a:t>use</a:t>
            </a:r>
            <a:r>
              <a:rPr lang="en-GB" sz="1000" spc="-25" dirty="0">
                <a:effectLst/>
                <a:ea typeface="Times New Roman" panose="02020603050405020304" pitchFamily="18" charset="0"/>
              </a:rPr>
              <a:t> </a:t>
            </a:r>
            <a:r>
              <a:rPr lang="en-GB" sz="1000" dirty="0">
                <a:effectLst/>
                <a:ea typeface="Times New Roman" panose="02020603050405020304" pitchFamily="18" charset="0"/>
              </a:rPr>
              <a:t>manual</a:t>
            </a:r>
            <a:r>
              <a:rPr lang="en-GB" sz="1000" spc="-25" dirty="0">
                <a:effectLst/>
                <a:ea typeface="Times New Roman" panose="02020603050405020304" pitchFamily="18" charset="0"/>
              </a:rPr>
              <a:t> </a:t>
            </a:r>
            <a:r>
              <a:rPr lang="en-GB" sz="1000" dirty="0">
                <a:effectLst/>
                <a:ea typeface="Times New Roman" panose="02020603050405020304" pitchFamily="18" charset="0"/>
              </a:rPr>
              <a:t>or</a:t>
            </a:r>
            <a:r>
              <a:rPr lang="en-GB" sz="1000" spc="-20" dirty="0">
                <a:effectLst/>
                <a:ea typeface="Times New Roman" panose="02020603050405020304" pitchFamily="18" charset="0"/>
              </a:rPr>
              <a:t> </a:t>
            </a:r>
            <a:r>
              <a:rPr lang="en-GB" sz="1000" dirty="0">
                <a:effectLst/>
                <a:ea typeface="Times New Roman" panose="02020603050405020304" pitchFamily="18" charset="0"/>
              </a:rPr>
              <a:t>power</a:t>
            </a:r>
            <a:r>
              <a:rPr lang="en-GB" sz="1000" spc="-25" dirty="0">
                <a:effectLst/>
                <a:ea typeface="Times New Roman" panose="02020603050405020304" pitchFamily="18" charset="0"/>
              </a:rPr>
              <a:t> </a:t>
            </a:r>
            <a:r>
              <a:rPr lang="en-GB" sz="1000" dirty="0">
                <a:effectLst/>
                <a:ea typeface="Times New Roman" panose="02020603050405020304" pitchFamily="18" charset="0"/>
              </a:rPr>
              <a:t>wheelchairs, crutches, walking frames or may just need extra time and to use the lifts when moving around the</a:t>
            </a:r>
            <a:r>
              <a:rPr lang="en-GB" sz="1000" spc="-15" dirty="0">
                <a:effectLst/>
                <a:ea typeface="Times New Roman" panose="02020603050405020304" pitchFamily="18" charset="0"/>
              </a:rPr>
              <a:t> </a:t>
            </a:r>
            <a:r>
              <a:rPr lang="en-GB" sz="1000" dirty="0">
                <a:effectLst/>
                <a:ea typeface="Times New Roman" panose="02020603050405020304" pitchFamily="18" charset="0"/>
              </a:rPr>
              <a:t>workplace. </a:t>
            </a:r>
          </a:p>
          <a:p>
            <a:pPr>
              <a:lnSpc>
                <a:spcPct val="100000"/>
              </a:lnSpc>
              <a:spcBef>
                <a:spcPts val="0"/>
              </a:spcBef>
            </a:pPr>
            <a:endParaRPr lang="en-GB" sz="1000" b="1" dirty="0">
              <a:latin typeface="Arial" panose="020B0604020202020204" pitchFamily="34" charset="0"/>
            </a:endParaRPr>
          </a:p>
          <a:p>
            <a:pPr>
              <a:lnSpc>
                <a:spcPct val="100000"/>
              </a:lnSpc>
              <a:spcBef>
                <a:spcPts val="0"/>
              </a:spcBef>
            </a:pPr>
            <a:r>
              <a:rPr lang="en-GB" sz="1400" b="1" cap="none" spc="-30" dirty="0">
                <a:solidFill>
                  <a:srgbClr val="BE0D65"/>
                </a:solidFill>
                <a:effectLst/>
                <a:latin typeface="Arial" panose="020B0604020202020204" pitchFamily="34" charset="0"/>
                <a:ea typeface="Times New Roman" panose="02020603050405020304" pitchFamily="18" charset="0"/>
              </a:rPr>
              <a:t>Physical Disability </a:t>
            </a:r>
            <a:endParaRPr lang="en-GB" sz="1400" b="1" dirty="0">
              <a:ea typeface="Times New Roman" panose="02020603050405020304" pitchFamily="18" charset="0"/>
            </a:endParaRPr>
          </a:p>
          <a:p>
            <a:pPr>
              <a:lnSpc>
                <a:spcPct val="100000"/>
              </a:lnSpc>
              <a:spcBef>
                <a:spcPts val="0"/>
              </a:spcBef>
            </a:pPr>
            <a:r>
              <a:rPr lang="en-GB" sz="1400" b="1" dirty="0">
                <a:ea typeface="Times New Roman" panose="02020603050405020304" pitchFamily="18" charset="0"/>
              </a:rPr>
              <a:t>How it might affect me</a:t>
            </a:r>
          </a:p>
          <a:p>
            <a:pPr>
              <a:lnSpc>
                <a:spcPct val="100000"/>
              </a:lnSpc>
              <a:spcBef>
                <a:spcPts val="0"/>
              </a:spcBef>
            </a:pPr>
            <a:endParaRPr lang="en-GB" sz="1000" b="1" dirty="0">
              <a:ea typeface="Times New Roman" panose="02020603050405020304" pitchFamily="18" charset="0"/>
            </a:endParaRPr>
          </a:p>
          <a:p>
            <a:pPr>
              <a:lnSpc>
                <a:spcPct val="100000"/>
              </a:lnSpc>
              <a:spcBef>
                <a:spcPts val="0"/>
              </a:spcBef>
            </a:pPr>
            <a:r>
              <a:rPr lang="en-GB" sz="1000" b="0" dirty="0">
                <a:effectLst/>
                <a:ea typeface="Times New Roman" panose="02020603050405020304" pitchFamily="18" charset="0"/>
              </a:rPr>
              <a:t>As all young person will have differing needs, the most important thing is to communicate with the student as they are the best judge of how they are </a:t>
            </a:r>
            <a:r>
              <a:rPr lang="en-GB" sz="1000" dirty="0">
                <a:ea typeface="Times New Roman" panose="02020603050405020304" pitchFamily="18" charset="0"/>
              </a:rPr>
              <a:t>a</a:t>
            </a:r>
            <a:r>
              <a:rPr lang="en-GB" sz="1000" b="0" dirty="0">
                <a:effectLst/>
                <a:ea typeface="Times New Roman" panose="02020603050405020304" pitchFamily="18" charset="0"/>
              </a:rPr>
              <a:t>ffected and what they need in terms of support.</a:t>
            </a:r>
          </a:p>
          <a:p>
            <a:pPr>
              <a:lnSpc>
                <a:spcPct val="100000"/>
              </a:lnSpc>
              <a:spcBef>
                <a:spcPts val="0"/>
              </a:spcBef>
            </a:pPr>
            <a:endParaRPr lang="en-GB" sz="1000" b="0" dirty="0">
              <a:ea typeface="Times New Roman" panose="02020603050405020304" pitchFamily="18" charset="0"/>
            </a:endParaRPr>
          </a:p>
          <a:p>
            <a:pPr>
              <a:lnSpc>
                <a:spcPct val="100000"/>
              </a:lnSpc>
              <a:spcBef>
                <a:spcPts val="0"/>
              </a:spcBef>
            </a:pPr>
            <a:r>
              <a:rPr lang="en-GB" sz="1000" b="0" dirty="0">
                <a:effectLst/>
              </a:rPr>
              <a:t>A physical disability could affect a person’s ability to:</a:t>
            </a:r>
          </a:p>
          <a:p>
            <a:pPr>
              <a:lnSpc>
                <a:spcPct val="100000"/>
              </a:lnSpc>
              <a:spcBef>
                <a:spcPts val="0"/>
              </a:spcBef>
            </a:pPr>
            <a:endParaRPr lang="en-GB" sz="1000" b="0" dirty="0"/>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Process information – for example Cerebral Palsy or a stroke (Cerebral vascular</a:t>
            </a:r>
            <a:r>
              <a:rPr lang="en-GB" sz="1000" b="0" spc="-5" dirty="0">
                <a:effectLst/>
                <a:ea typeface="Times New Roman" panose="02020603050405020304" pitchFamily="18" charset="0"/>
              </a:rPr>
              <a:t> </a:t>
            </a:r>
            <a:r>
              <a:rPr lang="en-GB" sz="1000" b="0" dirty="0">
                <a:effectLst/>
                <a:ea typeface="Times New Roman" panose="02020603050405020304" pitchFamily="18" charset="0"/>
              </a:rPr>
              <a:t>accident).</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Speech and ability to</a:t>
            </a:r>
            <a:r>
              <a:rPr lang="en-GB" sz="1000" b="0" spc="-15" dirty="0">
                <a:effectLst/>
                <a:ea typeface="Times New Roman" panose="02020603050405020304" pitchFamily="18" charset="0"/>
              </a:rPr>
              <a:t> </a:t>
            </a:r>
            <a:r>
              <a:rPr lang="en-GB" sz="1000" b="0" dirty="0">
                <a:effectLst/>
                <a:ea typeface="Times New Roman" panose="02020603050405020304" pitchFamily="18" charset="0"/>
              </a:rPr>
              <a:t>communicate.</a:t>
            </a: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Move joints, limbs etc that will impact their ability to take notes or undertake physical tasks in the</a:t>
            </a:r>
            <a:r>
              <a:rPr lang="en-GB" sz="1000" b="0" spc="-15" dirty="0">
                <a:effectLst/>
                <a:ea typeface="Times New Roman" panose="02020603050405020304" pitchFamily="18" charset="0"/>
              </a:rPr>
              <a:t> </a:t>
            </a:r>
            <a:r>
              <a:rPr lang="en-GB" sz="1000" b="0" dirty="0">
                <a:effectLst/>
                <a:ea typeface="Times New Roman" panose="02020603050405020304" pitchFamily="18" charset="0"/>
              </a:rPr>
              <a:t>workplace.</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Travel short or long distances, they may use manual or power wheelchairs, crutches, walking frames or may just need extra time and to use the lifts when moving around the campus.</a:t>
            </a:r>
          </a:p>
          <a:p>
            <a:pPr marL="171450" indent="-171450" eaLnBrk="0" hangingPunct="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To meet their own personal daily needs independently.</a:t>
            </a:r>
            <a:endParaRPr lang="en-GB" sz="1000" b="0" dirty="0">
              <a:ea typeface="Times New Roman" panose="02020603050405020304" pitchFamily="18" charset="0"/>
            </a:endParaRPr>
          </a:p>
          <a:p>
            <a:pPr>
              <a:lnSpc>
                <a:spcPct val="100000"/>
              </a:lnSpc>
              <a:spcBef>
                <a:spcPts val="0"/>
              </a:spcBef>
            </a:pPr>
            <a:endParaRPr lang="en-GB" sz="1000" b="1" dirty="0">
              <a:effectLst/>
              <a:latin typeface="Arial" panose="020B0604020202020204" pitchFamily="34" charset="0"/>
            </a:endParaRPr>
          </a:p>
          <a:p>
            <a:pPr>
              <a:lnSpc>
                <a:spcPct val="100000"/>
              </a:lnSpc>
              <a:spcBef>
                <a:spcPts val="0"/>
              </a:spcBef>
            </a:pPr>
            <a:endParaRPr lang="en-GB" sz="1000" b="1" dirty="0">
              <a:latin typeface="Arial" panose="020B0604020202020204" pitchFamily="34" charset="0"/>
            </a:endParaRPr>
          </a:p>
          <a:p>
            <a:pPr>
              <a:lnSpc>
                <a:spcPct val="100000"/>
              </a:lnSpc>
              <a:spcBef>
                <a:spcPts val="0"/>
              </a:spcBef>
            </a:pPr>
            <a:endParaRPr lang="en-GB" sz="1000" b="1" dirty="0">
              <a:effectLst/>
              <a:latin typeface="Arial" panose="020B0604020202020204" pitchFamily="34" charset="0"/>
            </a:endParaRPr>
          </a:p>
          <a:p>
            <a:pPr>
              <a:lnSpc>
                <a:spcPct val="100000"/>
              </a:lnSpc>
              <a:spcBef>
                <a:spcPts val="0"/>
              </a:spcBef>
            </a:pPr>
            <a:endParaRPr lang="en-GB" sz="1000" b="1" dirty="0">
              <a:effectLst/>
              <a:ea typeface="Times New Roman" panose="02020603050405020304" pitchFamily="18" charset="0"/>
            </a:endParaRPr>
          </a:p>
          <a:p>
            <a:endParaRPr lang="en-GB" sz="1300" b="1" dirty="0">
              <a:effectLst/>
              <a:ea typeface="Times New Roman" panose="02020603050405020304" pitchFamily="18" charset="0"/>
            </a:endParaRPr>
          </a:p>
          <a:p>
            <a:endParaRPr lang="en-GB" sz="1300" b="1" dirty="0">
              <a:effectLst/>
              <a:ea typeface="Times New Roman" panose="02020603050405020304" pitchFamily="18" charset="0"/>
            </a:endParaRPr>
          </a:p>
          <a:p>
            <a:br>
              <a:rPr lang="en-GB" sz="1000" dirty="0">
                <a:effectLst/>
                <a:ea typeface="Times New Roman" panose="02020603050405020304" pitchFamily="18" charset="0"/>
              </a:rPr>
            </a:br>
            <a:endParaRPr lang="en-GB" sz="1000" dirty="0"/>
          </a:p>
        </p:txBody>
      </p:sp>
      <p:sp>
        <p:nvSpPr>
          <p:cNvPr id="3" name="Slide Number Placeholder 2">
            <a:extLst>
              <a:ext uri="{FF2B5EF4-FFF2-40B4-BE49-F238E27FC236}">
                <a16:creationId xmlns:a16="http://schemas.microsoft.com/office/drawing/2014/main" id="{52F33FDA-1E75-E3A9-06EE-D0358A798C67}"/>
              </a:ext>
            </a:extLst>
          </p:cNvPr>
          <p:cNvSpPr>
            <a:spLocks noGrp="1"/>
          </p:cNvSpPr>
          <p:nvPr>
            <p:ph type="sldNum" sz="quarter" idx="11"/>
          </p:nvPr>
        </p:nvSpPr>
        <p:spPr/>
        <p:txBody>
          <a:bodyPr/>
          <a:lstStyle/>
          <a:p>
            <a:fld id="{DA2C159E-F13C-4A85-9A41-E7669D3E0D70}" type="slidenum">
              <a:rPr lang="en-GB" smtClean="0"/>
              <a:pPr/>
              <a:t>36</a:t>
            </a:fld>
            <a:endParaRPr lang="en-GB"/>
          </a:p>
        </p:txBody>
      </p:sp>
    </p:spTree>
    <p:extLst>
      <p:ext uri="{BB962C8B-B14F-4D97-AF65-F5344CB8AC3E}">
        <p14:creationId xmlns:p14="http://schemas.microsoft.com/office/powerpoint/2010/main" val="2917597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79952A-FF10-D124-9F28-E927754496E1}"/>
              </a:ext>
              <a:ext uri="{C183D7F6-B498-43B3-948B-1728B52AA6E4}">
                <adec:decorative xmlns:adec="http://schemas.microsoft.com/office/drawing/2017/decorative" val="1"/>
              </a:ext>
            </a:extLst>
          </p:cNvPr>
          <p:cNvSpPr>
            <a:spLocks noGrp="1"/>
          </p:cNvSpPr>
          <p:nvPr>
            <p:ph type="ftr" sz="quarter" idx="10"/>
          </p:nvPr>
        </p:nvSpPr>
        <p:spPr>
          <a:xfrm>
            <a:off x="234000" y="4912412"/>
            <a:ext cx="7686376" cy="273844"/>
          </a:xfrm>
        </p:spPr>
        <p:txBody>
          <a:bodyPr/>
          <a:lstStyle/>
          <a:p>
            <a:r>
              <a:rPr lang="en-GB"/>
              <a:t>Education &amp; Training Foundation</a:t>
            </a:r>
          </a:p>
        </p:txBody>
      </p:sp>
      <p:sp>
        <p:nvSpPr>
          <p:cNvPr id="8" name="Title 7">
            <a:extLst>
              <a:ext uri="{FF2B5EF4-FFF2-40B4-BE49-F238E27FC236}">
                <a16:creationId xmlns:a16="http://schemas.microsoft.com/office/drawing/2014/main" id="{B6CE13DA-C371-10AE-F2DE-7651DDD8168B}"/>
              </a:ext>
            </a:extLst>
          </p:cNvPr>
          <p:cNvSpPr txBox="1">
            <a:spLocks noGrp="1"/>
          </p:cNvSpPr>
          <p:nvPr>
            <p:ph type="title" idx="4294967295"/>
          </p:nvPr>
        </p:nvSpPr>
        <p:spPr>
          <a:xfrm>
            <a:off x="159327" y="186194"/>
            <a:ext cx="4149438"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Pts val="1100"/>
              <a:buFontTx/>
              <a:buNone/>
              <a:tabLst>
                <a:tab pos="170815" algn="l"/>
              </a:tabLst>
              <a:defRPr/>
            </a:pPr>
            <a:r>
              <a:rPr kumimoji="0" lang="en-GB" sz="1600" b="1" i="0" u="none" strike="noStrike" kern="1200" cap="none" spc="-30" normalizeH="0" baseline="0" noProof="0" dirty="0">
                <a:ln>
                  <a:noFill/>
                </a:ln>
                <a:solidFill>
                  <a:srgbClr val="BE0D65"/>
                </a:solidFill>
                <a:effectLst/>
                <a:uLnTx/>
                <a:uFillTx/>
                <a:latin typeface="Arial" panose="020B0604020202020204" pitchFamily="34" charset="0"/>
                <a:ea typeface="Times New Roman" panose="02020603050405020304" pitchFamily="18" charset="0"/>
                <a:cs typeface="+mn-cs"/>
              </a:rPr>
              <a:t>Physical Disability</a:t>
            </a:r>
          </a:p>
        </p:txBody>
      </p:sp>
      <p:sp>
        <p:nvSpPr>
          <p:cNvPr id="4" name="Text Placeholder 3">
            <a:extLst>
              <a:ext uri="{FF2B5EF4-FFF2-40B4-BE49-F238E27FC236}">
                <a16:creationId xmlns:a16="http://schemas.microsoft.com/office/drawing/2014/main" id="{4AABCA1C-C166-2C54-E921-0340B3D9966F}"/>
              </a:ext>
            </a:extLst>
          </p:cNvPr>
          <p:cNvSpPr>
            <a:spLocks noGrp="1"/>
          </p:cNvSpPr>
          <p:nvPr>
            <p:ph type="body" sz="quarter" idx="12"/>
          </p:nvPr>
        </p:nvSpPr>
        <p:spPr>
          <a:xfrm>
            <a:off x="234000" y="602673"/>
            <a:ext cx="3960000" cy="3985301"/>
          </a:xfrm>
        </p:spPr>
        <p:txBody>
          <a:bodyPr/>
          <a:lstStyle/>
          <a:p>
            <a:pPr lvl="0" eaLnBrk="0" hangingPunct="0">
              <a:lnSpc>
                <a:spcPct val="100000"/>
              </a:lnSpc>
              <a:spcBef>
                <a:spcPts val="0"/>
              </a:spcBef>
              <a:buSzPts val="1100"/>
              <a:tabLst>
                <a:tab pos="170815" algn="l"/>
              </a:tabLst>
            </a:pPr>
            <a:r>
              <a:rPr lang="en-GB" sz="1400" spc="-20">
                <a:solidFill>
                  <a:srgbClr val="000000"/>
                </a:solidFill>
                <a:effectLst/>
                <a:latin typeface="Arial" panose="020B0604020202020204" pitchFamily="34" charset="0"/>
                <a:ea typeface="Times New Roman" panose="02020603050405020304" pitchFamily="18" charset="0"/>
              </a:rPr>
              <a:t>How you can </a:t>
            </a:r>
            <a:r>
              <a:rPr lang="en-GB" sz="1400" spc="-30">
                <a:solidFill>
                  <a:srgbClr val="000000"/>
                </a:solidFill>
                <a:effectLst/>
                <a:latin typeface="Arial" panose="020B0604020202020204" pitchFamily="34" charset="0"/>
                <a:ea typeface="Times New Roman" panose="02020603050405020304" pitchFamily="18" charset="0"/>
              </a:rPr>
              <a:t>help</a:t>
            </a:r>
          </a:p>
          <a:p>
            <a:pPr lvl="0" eaLnBrk="0" hangingPunct="0">
              <a:lnSpc>
                <a:spcPct val="100000"/>
              </a:lnSpc>
              <a:spcBef>
                <a:spcPts val="0"/>
              </a:spcBef>
              <a:buSzPts val="1100"/>
              <a:tabLst>
                <a:tab pos="170815" algn="l"/>
              </a:tabLst>
            </a:pPr>
            <a:endParaRPr lang="en-GB" sz="1400" spc="-30">
              <a:solidFill>
                <a:srgbClr val="000000"/>
              </a:solidFill>
              <a:effectLst/>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Be aware of the young person’s needs, and if they have a note </a:t>
            </a:r>
            <a:r>
              <a:rPr lang="en-GB" sz="1000" b="0" spc="-15">
                <a:effectLst/>
                <a:ea typeface="Times New Roman" panose="02020603050405020304" pitchFamily="18" charset="0"/>
              </a:rPr>
              <a:t>taker, </a:t>
            </a:r>
            <a:r>
              <a:rPr lang="en-GB" sz="1000" b="0">
                <a:effectLst/>
                <a:ea typeface="Times New Roman" panose="02020603050405020304" pitchFamily="18" charset="0"/>
              </a:rPr>
              <a:t>use a laptop or DVR (digital voice recorder)</a:t>
            </a:r>
            <a:r>
              <a:rPr lang="en-GB" sz="1000" b="0" baseline="30000">
                <a:effectLst/>
                <a:ea typeface="Times New Roman" panose="02020603050405020304" pitchFamily="18" charset="0"/>
              </a:rPr>
              <a:t>1</a:t>
            </a:r>
            <a:r>
              <a:rPr lang="en-GB" sz="1000" b="0">
                <a:effectLst/>
                <a:ea typeface="Times New Roman" panose="02020603050405020304" pitchFamily="18" charset="0"/>
              </a:rPr>
              <a:t> in class to capture</a:t>
            </a:r>
            <a:r>
              <a:rPr lang="en-GB" sz="1000" b="0" spc="-5">
                <a:effectLst/>
                <a:ea typeface="Times New Roman" panose="02020603050405020304" pitchFamily="18" charset="0"/>
              </a:rPr>
              <a:t> </a:t>
            </a:r>
            <a:r>
              <a:rPr lang="en-GB" sz="1000" b="0">
                <a:effectLst/>
                <a:ea typeface="Times New Roman" panose="02020603050405020304" pitchFamily="18" charset="0"/>
              </a:rPr>
              <a:t>notes.</a:t>
            </a: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Be aware of any access arrangements in place to ensure these are the young person’s normal way of working in</a:t>
            </a:r>
            <a:r>
              <a:rPr lang="en-GB" sz="1000" b="0" spc="-150">
                <a:effectLst/>
                <a:ea typeface="Times New Roman" panose="02020603050405020304" pitchFamily="18" charset="0"/>
              </a:rPr>
              <a:t> </a:t>
            </a:r>
            <a:r>
              <a:rPr lang="en-GB" sz="1000" b="0">
                <a:effectLst/>
                <a:ea typeface="Times New Roman" panose="02020603050405020304" pitchFamily="18" charset="0"/>
              </a:rPr>
              <a:t>class.</a:t>
            </a: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Always address the student and not the person with them if they are accompanied by a support</a:t>
            </a:r>
            <a:r>
              <a:rPr lang="en-GB" sz="1000" b="0" spc="-45">
                <a:effectLst/>
                <a:ea typeface="Times New Roman" panose="02020603050405020304" pitchFamily="18" charset="0"/>
              </a:rPr>
              <a:t> </a:t>
            </a:r>
            <a:r>
              <a:rPr lang="en-GB" sz="1000" b="0">
                <a:effectLst/>
                <a:ea typeface="Times New Roman" panose="02020603050405020304" pitchFamily="18" charset="0"/>
              </a:rPr>
              <a:t>worker.</a:t>
            </a:r>
            <a:endParaRPr lang="en-GB" sz="1000" b="0">
              <a:ea typeface="Times New Roman" panose="02020603050405020304" pitchFamily="18" charset="0"/>
            </a:endParaRPr>
          </a:p>
          <a:p>
            <a:pPr eaLnBrk="0" hangingPunct="0">
              <a:lnSpc>
                <a:spcPct val="100000"/>
              </a:lnSpc>
              <a:spcBef>
                <a:spcPts val="0"/>
              </a:spcBef>
            </a:pPr>
            <a:r>
              <a:rPr lang="en-GB" sz="1000" b="0">
                <a:effectLst/>
                <a:ea typeface="Times New Roman" panose="02020603050405020304" pitchFamily="18" charset="0"/>
              </a:rPr>
              <a:t> </a:t>
            </a:r>
          </a:p>
          <a:p>
            <a:pPr marL="179388" marR="24130" lvl="0" indent="-179388"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Always position yourself in front of the student when speaking and try not to have long conversations when pushing a manual wheelchair where you are behind the young</a:t>
            </a:r>
            <a:r>
              <a:rPr lang="en-GB" sz="1000" b="0" spc="-25">
                <a:effectLst/>
                <a:ea typeface="Times New Roman" panose="02020603050405020304" pitchFamily="18" charset="0"/>
              </a:rPr>
              <a:t> </a:t>
            </a:r>
            <a:r>
              <a:rPr lang="en-GB" sz="1000" b="0">
                <a:effectLst/>
                <a:ea typeface="Times New Roman" panose="02020603050405020304" pitchFamily="18" charset="0"/>
              </a:rPr>
              <a:t>person.</a:t>
            </a:r>
            <a:endParaRPr lang="en-GB" sz="1000" b="0">
              <a:ea typeface="Times New Roman" panose="02020603050405020304" pitchFamily="18" charset="0"/>
            </a:endParaRPr>
          </a:p>
          <a:p>
            <a:pPr marL="179388" marR="24130" lvl="0" indent="-179388"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171450" marR="125730" lvl="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Consider the access issues for your student– if you are not based on the ground floor – is there lift</a:t>
            </a:r>
            <a:r>
              <a:rPr lang="en-GB" sz="1000" b="0" spc="-80">
                <a:effectLst/>
                <a:ea typeface="Times New Roman" panose="02020603050405020304" pitchFamily="18" charset="0"/>
              </a:rPr>
              <a:t> </a:t>
            </a:r>
            <a:r>
              <a:rPr lang="en-GB" sz="1000" b="0">
                <a:effectLst/>
                <a:ea typeface="Times New Roman" panose="02020603050405020304" pitchFamily="18" charset="0"/>
              </a:rPr>
              <a:t>access?</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marR="71755" lvl="0" indent="-171450"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Can they safely evacuate the building in an emergency? (do they need an individualized Personal Emergency Evacuation Plan)?</a:t>
            </a: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eaLnBrk="0" hangingPunct="0">
              <a:lnSpc>
                <a:spcPct val="100000"/>
              </a:lnSpc>
              <a:spcBef>
                <a:spcPts val="0"/>
              </a:spcBef>
              <a:buSzPts val="1100"/>
              <a:tabLst>
                <a:tab pos="170815" algn="l"/>
              </a:tabLst>
            </a:pPr>
            <a:r>
              <a:rPr lang="en-GB" sz="1000" b="0" baseline="30000">
                <a:ea typeface="Times New Roman" panose="02020603050405020304" pitchFamily="18" charset="0"/>
              </a:rPr>
              <a:t>1 </a:t>
            </a:r>
            <a:r>
              <a:rPr lang="en-GB" sz="1000" b="0">
                <a:ea typeface="Times New Roman" panose="02020603050405020304" pitchFamily="18" charset="0"/>
              </a:rPr>
              <a:t> </a:t>
            </a:r>
            <a:r>
              <a:rPr lang="en-GB" sz="900" b="0" i="1">
                <a:ea typeface="Times New Roman" panose="02020603050405020304" pitchFamily="18" charset="0"/>
              </a:rPr>
              <a:t>Please consider organisational policy on recording/check with lecturer</a:t>
            </a:r>
            <a:endParaRPr lang="en-GB" sz="1000" b="0">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eaLnBrk="0" hangingPunct="0">
              <a:lnSpc>
                <a:spcPct val="100000"/>
              </a:lnSpc>
              <a:spcBef>
                <a:spcPts val="0"/>
              </a:spcBef>
              <a:buSzPts val="1100"/>
              <a:tabLst>
                <a:tab pos="170815" algn="l"/>
              </a:tabLst>
            </a:pPr>
            <a:endParaRPr lang="en-GB" sz="1800">
              <a:latin typeface="HelveticaLTStd-Roman"/>
              <a:ea typeface="Times New Roman" panose="02020603050405020304" pitchFamily="18" charset="0"/>
            </a:endParaRPr>
          </a:p>
          <a:p>
            <a:pPr eaLnBrk="0" hangingPunct="0">
              <a:lnSpc>
                <a:spcPct val="100000"/>
              </a:lnSpc>
              <a:spcBef>
                <a:spcPts val="0"/>
              </a:spcBef>
              <a:buSzPts val="1100"/>
              <a:tabLst>
                <a:tab pos="170815" algn="l"/>
              </a:tabLst>
            </a:pPr>
            <a:endParaRPr lang="en-GB" sz="1800">
              <a:effectLst/>
              <a:latin typeface="HelveticaLTStd-Roman"/>
              <a:ea typeface="Times New Roman" panose="02020603050405020304" pitchFamily="18" charset="0"/>
            </a:endParaRPr>
          </a:p>
          <a:p>
            <a:pPr lvl="0" eaLnBrk="0" hangingPunct="0">
              <a:lnSpc>
                <a:spcPct val="100000"/>
              </a:lnSpc>
              <a:spcBef>
                <a:spcPts val="0"/>
              </a:spcBef>
              <a:buSzPts val="1100"/>
              <a:tabLst>
                <a:tab pos="170815" algn="l"/>
              </a:tabLst>
            </a:pPr>
            <a:endParaRPr lang="en-GB" sz="1400" b="0" spc="-30">
              <a:solidFill>
                <a:srgbClr val="000000"/>
              </a:solidFill>
              <a:latin typeface="Arial" panose="020B0604020202020204" pitchFamily="34" charset="0"/>
              <a:ea typeface="Times New Roman" panose="02020603050405020304" pitchFamily="18" charset="0"/>
            </a:endParaRPr>
          </a:p>
          <a:p>
            <a:pPr lvl="0" eaLnBrk="0" hangingPunct="0">
              <a:lnSpc>
                <a:spcPct val="100000"/>
              </a:lnSpc>
              <a:spcBef>
                <a:spcPts val="0"/>
              </a:spcBef>
              <a:buSzPts val="1100"/>
              <a:tabLst>
                <a:tab pos="170815" algn="l"/>
              </a:tabLst>
            </a:pPr>
            <a:endParaRPr lang="en-GB" sz="1400" b="0">
              <a:effectLst/>
              <a:ea typeface="Times New Roman" panose="02020603050405020304" pitchFamily="18" charset="0"/>
            </a:endParaRPr>
          </a:p>
          <a:p>
            <a:br>
              <a:rPr lang="en-GB" sz="1800" spc="-15">
                <a:effectLst/>
                <a:latin typeface="Arial" panose="020B0604020202020204" pitchFamily="34" charset="0"/>
                <a:ea typeface="Times New Roman" panose="02020603050405020304" pitchFamily="18" charset="0"/>
              </a:rPr>
            </a:br>
            <a:endParaRPr lang="en-GB"/>
          </a:p>
        </p:txBody>
      </p:sp>
      <p:sp>
        <p:nvSpPr>
          <p:cNvPr id="5" name="Content Placeholder 4">
            <a:extLst>
              <a:ext uri="{FF2B5EF4-FFF2-40B4-BE49-F238E27FC236}">
                <a16:creationId xmlns:a16="http://schemas.microsoft.com/office/drawing/2014/main" id="{AAA3E3E3-E533-F96A-7F44-3D8DFC46DE24}"/>
              </a:ext>
            </a:extLst>
          </p:cNvPr>
          <p:cNvSpPr>
            <a:spLocks noGrp="1"/>
          </p:cNvSpPr>
          <p:nvPr>
            <p:ph sz="quarter" idx="13"/>
          </p:nvPr>
        </p:nvSpPr>
        <p:spPr>
          <a:xfrm>
            <a:off x="4627417" y="824248"/>
            <a:ext cx="4087091" cy="3186644"/>
          </a:xfrm>
        </p:spPr>
        <p:txBody>
          <a:bodyPr/>
          <a:lstStyle/>
          <a:p>
            <a:pPr marL="342900" marR="71755" lvl="0" indent="-342900" eaLnBrk="0" hangingPunct="0">
              <a:lnSpc>
                <a:spcPct val="100000"/>
              </a:lnSpc>
              <a:spcBef>
                <a:spcPts val="0"/>
              </a:spcBef>
              <a:buSzPts val="1100"/>
              <a:buFont typeface="Arial" panose="020B0604020202020204" pitchFamily="34" charset="0"/>
              <a:buChar char="•"/>
              <a:tabLst>
                <a:tab pos="170815" algn="l"/>
              </a:tabLst>
            </a:pPr>
            <a:endParaRPr lang="en-GB" sz="1000">
              <a:ea typeface="Times New Roman" panose="02020603050405020304" pitchFamily="18" charset="0"/>
            </a:endParaRPr>
          </a:p>
          <a:p>
            <a:pPr marL="171450" lvl="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Consider the class</a:t>
            </a:r>
            <a:r>
              <a:rPr lang="en-GB" sz="1000" spc="-20">
                <a:effectLst/>
                <a:ea typeface="Times New Roman" panose="02020603050405020304" pitchFamily="18" charset="0"/>
              </a:rPr>
              <a:t> </a:t>
            </a:r>
            <a:r>
              <a:rPr lang="en-GB" sz="1000">
                <a:effectLst/>
                <a:ea typeface="Times New Roman" panose="02020603050405020304" pitchFamily="18" charset="0"/>
              </a:rPr>
              <a:t>environment - does the student require a height adjustable table, alternative seating or positioning in class?</a:t>
            </a:r>
          </a:p>
          <a:p>
            <a:pPr marL="171450" lvl="0" indent="-17145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171450" marR="24130" lvl="0" indent="-171450" eaLnBrk="0" hangingPunct="0">
              <a:lnSpc>
                <a:spcPct val="100000"/>
              </a:lnSpc>
              <a:spcBef>
                <a:spcPts val="0"/>
              </a:spcBef>
              <a:buSzPts val="1100"/>
              <a:buFont typeface="Arial" panose="020B0604020202020204" pitchFamily="34" charset="0"/>
              <a:buChar char="•"/>
              <a:tabLst>
                <a:tab pos="170180" algn="l"/>
              </a:tabLst>
            </a:pPr>
            <a:r>
              <a:rPr lang="en-GB" sz="1000">
                <a:effectLst/>
                <a:ea typeface="Times New Roman" panose="02020603050405020304" pitchFamily="18" charset="0"/>
              </a:rPr>
              <a:t>If supporting a student to</a:t>
            </a:r>
            <a:r>
              <a:rPr lang="en-GB" sz="1000" spc="-85">
                <a:effectLst/>
                <a:ea typeface="Times New Roman" panose="02020603050405020304" pitchFamily="18" charset="0"/>
              </a:rPr>
              <a:t> </a:t>
            </a:r>
            <a:r>
              <a:rPr lang="en-GB" sz="1000">
                <a:effectLst/>
                <a:ea typeface="Times New Roman" panose="02020603050405020304" pitchFamily="18" charset="0"/>
              </a:rPr>
              <a:t>complete practical elements of employment work because they physically cannot, always ensure you communicate effectively with them so that they are in control of the work that is produced, and it is completed to their specification.</a:t>
            </a:r>
          </a:p>
          <a:p>
            <a:pPr marL="342900" marR="24130" lvl="0" indent="-342900" eaLnBrk="0" hangingPunct="0">
              <a:lnSpc>
                <a:spcPct val="100000"/>
              </a:lnSpc>
              <a:spcBef>
                <a:spcPts val="0"/>
              </a:spcBef>
              <a:buSzPts val="1100"/>
              <a:buFont typeface="Arial" panose="020B0604020202020204" pitchFamily="34" charset="0"/>
              <a:buChar char="•"/>
              <a:tabLst>
                <a:tab pos="170180" algn="l"/>
              </a:tabLst>
            </a:pPr>
            <a:endParaRPr lang="en-GB" sz="1000">
              <a:effectLst/>
              <a:ea typeface="Times New Roman" panose="02020603050405020304" pitchFamily="18" charset="0"/>
            </a:endParaRPr>
          </a:p>
          <a:p>
            <a:pPr marL="171450" marR="161290" lvl="0" indent="-171450" eaLnBrk="0" hangingPunct="0">
              <a:lnSpc>
                <a:spcPct val="100000"/>
              </a:lnSpc>
              <a:spcBef>
                <a:spcPts val="0"/>
              </a:spcBef>
              <a:buSzPts val="1100"/>
              <a:buFont typeface="Arial" panose="020B0604020202020204" pitchFamily="34" charset="0"/>
              <a:buChar char="•"/>
              <a:tabLst>
                <a:tab pos="170815" algn="l"/>
              </a:tabLst>
            </a:pPr>
            <a:r>
              <a:rPr lang="en-GB" sz="1000" spc="-15">
                <a:effectLst/>
                <a:ea typeface="Times New Roman" panose="02020603050405020304" pitchFamily="18" charset="0"/>
              </a:rPr>
              <a:t>Try </a:t>
            </a:r>
            <a:r>
              <a:rPr lang="en-GB" sz="1000">
                <a:effectLst/>
                <a:ea typeface="Times New Roman" panose="02020603050405020304" pitchFamily="18" charset="0"/>
              </a:rPr>
              <a:t>not to make too many assumptions before you have discussed an individual’s</a:t>
            </a:r>
            <a:r>
              <a:rPr lang="en-GB" sz="1000" spc="-5">
                <a:effectLst/>
                <a:ea typeface="Times New Roman" panose="02020603050405020304" pitchFamily="18" charset="0"/>
              </a:rPr>
              <a:t> </a:t>
            </a:r>
            <a:r>
              <a:rPr lang="en-GB" sz="1000">
                <a:effectLst/>
                <a:ea typeface="Times New Roman" panose="02020603050405020304" pitchFamily="18" charset="0"/>
              </a:rPr>
              <a:t>condition.</a:t>
            </a:r>
          </a:p>
          <a:p>
            <a:pPr marL="342900" marR="161290" lvl="0" indent="-34290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171450" marR="387350" lvl="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Patience is the key word. If you can create and maintain a relaxed atmosphere many problems will not even</a:t>
            </a:r>
            <a:r>
              <a:rPr lang="en-GB" sz="1000" spc="-10">
                <a:effectLst/>
                <a:ea typeface="Times New Roman" panose="02020603050405020304" pitchFamily="18" charset="0"/>
              </a:rPr>
              <a:t> </a:t>
            </a:r>
            <a:r>
              <a:rPr lang="en-GB" sz="1000">
                <a:effectLst/>
                <a:ea typeface="Times New Roman" panose="02020603050405020304" pitchFamily="18" charset="0"/>
              </a:rPr>
              <a:t>arise.</a:t>
            </a:r>
          </a:p>
          <a:p>
            <a:pPr eaLnBrk="0" hangingPunct="0">
              <a:lnSpc>
                <a:spcPct val="100000"/>
              </a:lnSpc>
              <a:spcBef>
                <a:spcPts val="0"/>
              </a:spcBef>
            </a:pPr>
            <a:endParaRPr lang="en-GB" sz="1000">
              <a:effectLst/>
              <a:ea typeface="Times New Roman" panose="02020603050405020304" pitchFamily="18" charset="0"/>
            </a:endParaRPr>
          </a:p>
          <a:p>
            <a:pPr marL="171450" marR="276225" lvl="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For Cerebral </a:t>
            </a:r>
            <a:r>
              <a:rPr lang="en-GB" sz="1000" spc="-15">
                <a:effectLst/>
                <a:ea typeface="Times New Roman" panose="02020603050405020304" pitchFamily="18" charset="0"/>
              </a:rPr>
              <a:t>Palsy, </a:t>
            </a:r>
            <a:r>
              <a:rPr lang="en-GB" sz="1000">
                <a:effectLst/>
                <a:ea typeface="Times New Roman" panose="02020603050405020304" pitchFamily="18" charset="0"/>
              </a:rPr>
              <a:t>people should be aware of any repeated involuntary movements.</a:t>
            </a:r>
          </a:p>
          <a:p>
            <a:pPr marL="342900" marR="276225" lvl="0" indent="-34290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171450" marR="16129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If regular exercise is part of the normal routine, you may have to plan this into activities.</a:t>
            </a:r>
          </a:p>
          <a:p>
            <a:pPr marL="342900" marR="161290" lvl="0" indent="-342900" eaLnBrk="0" hangingPunct="0">
              <a:lnSpc>
                <a:spcPct val="100000"/>
              </a:lnSpc>
              <a:spcBef>
                <a:spcPts val="0"/>
              </a:spcBef>
              <a:buSzPts val="1100"/>
              <a:buFont typeface="Arial" panose="020B0604020202020204" pitchFamily="34" charset="0"/>
              <a:buChar char="•"/>
              <a:tabLst>
                <a:tab pos="170815" algn="l"/>
              </a:tabLst>
            </a:pPr>
            <a:endParaRPr lang="en-GB" sz="1000">
              <a:ea typeface="Times New Roman" panose="02020603050405020304" pitchFamily="18" charset="0"/>
            </a:endParaRPr>
          </a:p>
          <a:p>
            <a:pPr marL="342900" marR="161290" lvl="0" indent="-34290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342900" marR="71755" lvl="0" indent="-34290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342900" marR="71755" lvl="0" indent="-342900" eaLnBrk="0" hangingPunct="0">
              <a:lnSpc>
                <a:spcPct val="100000"/>
              </a:lnSpc>
              <a:spcBef>
                <a:spcPts val="0"/>
              </a:spcBef>
              <a:buSzPts val="1100"/>
              <a:buFont typeface="Arial" panose="020B0604020202020204" pitchFamily="34" charset="0"/>
              <a:buChar char="•"/>
              <a:tabLst>
                <a:tab pos="170815" algn="l"/>
              </a:tabLst>
            </a:pPr>
            <a:endParaRPr lang="en-GB" sz="1000">
              <a:ea typeface="Times New Roman" panose="02020603050405020304" pitchFamily="18" charset="0"/>
            </a:endParaRPr>
          </a:p>
          <a:p>
            <a:pPr marL="342900" marR="71755" lvl="0" indent="-34290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653D7650-7860-8802-60FE-254F63FF652A}"/>
              </a:ext>
            </a:extLst>
          </p:cNvPr>
          <p:cNvSpPr>
            <a:spLocks noGrp="1"/>
          </p:cNvSpPr>
          <p:nvPr>
            <p:ph type="sldNum" sz="quarter" idx="11"/>
          </p:nvPr>
        </p:nvSpPr>
        <p:spPr/>
        <p:txBody>
          <a:bodyPr/>
          <a:lstStyle/>
          <a:p>
            <a:fld id="{DA2C159E-F13C-4A85-9A41-E7669D3E0D70}" type="slidenum">
              <a:rPr lang="en-GB" smtClean="0"/>
              <a:pPr/>
              <a:t>37</a:t>
            </a:fld>
            <a:endParaRPr lang="en-GB"/>
          </a:p>
        </p:txBody>
      </p:sp>
    </p:spTree>
    <p:extLst>
      <p:ext uri="{BB962C8B-B14F-4D97-AF65-F5344CB8AC3E}">
        <p14:creationId xmlns:p14="http://schemas.microsoft.com/office/powerpoint/2010/main" val="324158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D1DCAB-E342-AD4E-CEA7-D15ABC089501}"/>
              </a:ext>
              <a:ext uri="{C183D7F6-B498-43B3-948B-1728B52AA6E4}">
                <adec:decorative xmlns:adec="http://schemas.microsoft.com/office/drawing/2017/decorative" val="1"/>
              </a:ext>
            </a:extLst>
          </p:cNvPr>
          <p:cNvSpPr>
            <a:spLocks noGrp="1"/>
          </p:cNvSpPr>
          <p:nvPr>
            <p:ph type="ftr" sz="quarter" idx="10"/>
          </p:nvPr>
        </p:nvSpPr>
        <p:spPr>
          <a:xfrm>
            <a:off x="232951"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B61F618-1C0A-B6D3-DFEC-5459B85B191F}"/>
              </a:ext>
            </a:extLst>
          </p:cNvPr>
          <p:cNvSpPr>
            <a:spLocks noGrp="1"/>
          </p:cNvSpPr>
          <p:nvPr>
            <p:ph type="title"/>
          </p:nvPr>
        </p:nvSpPr>
        <p:spPr>
          <a:xfrm>
            <a:off x="232951" y="249901"/>
            <a:ext cx="3826432" cy="305626"/>
          </a:xfrm>
        </p:spPr>
        <p:txBody>
          <a:bodyPr>
            <a:noAutofit/>
          </a:bodyPr>
          <a:lstStyle/>
          <a:p>
            <a:r>
              <a:rPr lang="en-GB" sz="1600" cap="none" spc="-30">
                <a:solidFill>
                  <a:srgbClr val="BE0D65"/>
                </a:solidFill>
                <a:effectLst/>
                <a:latin typeface="Arial" panose="020B0604020202020204" pitchFamily="34" charset="0"/>
                <a:ea typeface="Times New Roman" panose="02020603050405020304" pitchFamily="18" charset="0"/>
              </a:rPr>
              <a:t>Physical Disability</a:t>
            </a:r>
            <a:br>
              <a:rPr lang="en-GB" sz="1600" cap="none" spc="-30">
                <a:solidFill>
                  <a:srgbClr val="BE0D65"/>
                </a:solidFill>
                <a:effectLst/>
                <a:latin typeface="Arial" panose="020B0604020202020204" pitchFamily="34" charset="0"/>
                <a:ea typeface="Times New Roman" panose="02020603050405020304" pitchFamily="18" charset="0"/>
              </a:rPr>
            </a:br>
            <a:br>
              <a:rPr lang="en-GB" sz="1600" spc="-30">
                <a:solidFill>
                  <a:srgbClr val="000000"/>
                </a:solidFill>
                <a:effectLst/>
                <a:latin typeface="Arial" panose="020B0604020202020204" pitchFamily="34" charset="0"/>
                <a:ea typeface="Times New Roman" panose="02020603050405020304" pitchFamily="18" charset="0"/>
              </a:rPr>
            </a:br>
            <a:br>
              <a:rPr lang="en-GB" sz="1600" spc="-30">
                <a:solidFill>
                  <a:srgbClr val="000000"/>
                </a:solidFill>
                <a:effectLst/>
                <a:latin typeface="Arial" panose="020B0604020202020204" pitchFamily="34" charset="0"/>
                <a:ea typeface="Times New Roman" panose="02020603050405020304" pitchFamily="18" charset="0"/>
              </a:rPr>
            </a:br>
            <a:endParaRPr lang="en-GB" sz="1600" cap="none"/>
          </a:p>
        </p:txBody>
      </p:sp>
      <p:sp>
        <p:nvSpPr>
          <p:cNvPr id="4" name="Text Placeholder 3">
            <a:extLst>
              <a:ext uri="{FF2B5EF4-FFF2-40B4-BE49-F238E27FC236}">
                <a16:creationId xmlns:a16="http://schemas.microsoft.com/office/drawing/2014/main" id="{D283E430-A6AE-5CEE-BEFE-7CDDFD208215}"/>
              </a:ext>
            </a:extLst>
          </p:cNvPr>
          <p:cNvSpPr>
            <a:spLocks noGrp="1"/>
          </p:cNvSpPr>
          <p:nvPr>
            <p:ph type="body" sz="quarter" idx="12"/>
          </p:nvPr>
        </p:nvSpPr>
        <p:spPr>
          <a:xfrm>
            <a:off x="232951" y="730854"/>
            <a:ext cx="3960000" cy="3957592"/>
          </a:xfrm>
        </p:spPr>
        <p:txBody>
          <a:bodyPr/>
          <a:lstStyle/>
          <a:p>
            <a:pPr marR="30480" eaLnBrk="0" hangingPunct="0">
              <a:lnSpc>
                <a:spcPct val="103000"/>
              </a:lnSpc>
              <a:spcBef>
                <a:spcPts val="5"/>
              </a:spcBef>
              <a:buSzPts val="1100"/>
              <a:tabLst>
                <a:tab pos="170815" algn="l"/>
              </a:tabLst>
            </a:pPr>
            <a:r>
              <a:rPr lang="en-GB" sz="1200" spc="-20" dirty="0">
                <a:solidFill>
                  <a:srgbClr val="000000"/>
                </a:solidFill>
                <a:effectLst/>
                <a:latin typeface="Arial" panose="020B0604020202020204" pitchFamily="34" charset="0"/>
                <a:ea typeface="Times New Roman" panose="02020603050405020304" pitchFamily="18" charset="0"/>
              </a:rPr>
              <a:t>How you can </a:t>
            </a:r>
            <a:r>
              <a:rPr lang="en-GB" sz="1200" spc="-30" dirty="0">
                <a:solidFill>
                  <a:srgbClr val="000000"/>
                </a:solidFill>
                <a:effectLst/>
                <a:latin typeface="Arial" panose="020B0604020202020204" pitchFamily="34" charset="0"/>
                <a:ea typeface="Times New Roman" panose="02020603050405020304" pitchFamily="18" charset="0"/>
              </a:rPr>
              <a:t>help</a:t>
            </a:r>
          </a:p>
          <a:p>
            <a:pPr marR="30480" lvl="0" eaLnBrk="0" hangingPunct="0">
              <a:lnSpc>
                <a:spcPct val="103000"/>
              </a:lnSpc>
              <a:spcBef>
                <a:spcPts val="5"/>
              </a:spcBef>
              <a:spcAft>
                <a:spcPts val="0"/>
              </a:spcAft>
              <a:buSzPts val="1100"/>
              <a:tabLst>
                <a:tab pos="170815" algn="l"/>
              </a:tabLst>
            </a:pPr>
            <a:endParaRPr lang="en-GB" sz="1000" b="0" dirty="0">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r>
              <a:rPr lang="en-GB" sz="1000" b="0" dirty="0">
                <a:effectLst/>
                <a:ea typeface="Times New Roman" panose="02020603050405020304" pitchFamily="18" charset="0"/>
              </a:rPr>
              <a:t>If you are arranging visits and trips, forward plan with your student to ensure they have the same opportunities and access as the rest of the</a:t>
            </a:r>
            <a:r>
              <a:rPr lang="en-GB" sz="1000" b="0" spc="-50" dirty="0">
                <a:effectLst/>
                <a:ea typeface="Times New Roman" panose="02020603050405020304" pitchFamily="18" charset="0"/>
              </a:rPr>
              <a:t> </a:t>
            </a:r>
            <a:r>
              <a:rPr lang="en-GB" sz="1000" b="0" spc="-50" dirty="0">
                <a:ea typeface="Times New Roman" panose="02020603050405020304" pitchFamily="18" charset="0"/>
              </a:rPr>
              <a:t>class</a:t>
            </a:r>
            <a:r>
              <a:rPr lang="en-GB" sz="1000" b="0" dirty="0">
                <a:effectLst/>
                <a:ea typeface="Times New Roman" panose="02020603050405020304" pitchFamily="18" charset="0"/>
              </a:rPr>
              <a:t> and take advice on risk assessments if necessary.</a:t>
            </a: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r>
              <a:rPr lang="en-GB" sz="1000" b="0" dirty="0">
                <a:effectLst/>
                <a:ea typeface="Times New Roman" panose="02020603050405020304" pitchFamily="18" charset="0"/>
              </a:rPr>
              <a:t>If young person have a condition/disability that affects their speech, ask the student to repeat what they have said, or re-frame the question if you have not understood. Never pretend. Don’t be embarrassed, they will likely be used to the situation and their speech pattern will become more familiar in</a:t>
            </a:r>
            <a:r>
              <a:rPr lang="en-GB" sz="1000" b="0" spc="-10" dirty="0">
                <a:effectLst/>
                <a:ea typeface="Times New Roman" panose="02020603050405020304" pitchFamily="18" charset="0"/>
              </a:rPr>
              <a:t> </a:t>
            </a:r>
            <a:r>
              <a:rPr lang="en-GB" sz="1000" b="0" dirty="0">
                <a:effectLst/>
                <a:ea typeface="Times New Roman" panose="02020603050405020304" pitchFamily="18" charset="0"/>
              </a:rPr>
              <a:t>time.</a:t>
            </a:r>
            <a:endParaRPr lang="en-GB" sz="1000" b="0" dirty="0">
              <a:ea typeface="Times New Roman" panose="02020603050405020304" pitchFamily="18" charset="0"/>
            </a:endParaRPr>
          </a:p>
          <a:p>
            <a:pPr marL="171450" marR="30480" lvl="0" indent="-171450" eaLnBrk="0" hangingPunct="0">
              <a:lnSpc>
                <a:spcPct val="100000"/>
              </a:lnSpc>
              <a:spcBef>
                <a:spcPts val="0"/>
              </a:spcBef>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marR="30480" indent="-171450" eaLnBrk="0" hangingPunct="0">
              <a:lnSpc>
                <a:spcPct val="100000"/>
              </a:lnSpc>
              <a:spcBef>
                <a:spcPts val="0"/>
              </a:spcBef>
              <a:buSzPts val="1100"/>
              <a:buFont typeface="Arial" panose="020B0604020202020204" pitchFamily="34" charset="0"/>
              <a:buChar char="•"/>
              <a:tabLst>
                <a:tab pos="170815" algn="l"/>
              </a:tabLst>
            </a:pPr>
            <a:r>
              <a:rPr lang="en-GB" sz="1000" b="0" spc="-30" dirty="0">
                <a:effectLst/>
                <a:ea typeface="Times New Roman" panose="02020603050405020304" pitchFamily="18" charset="0"/>
              </a:rPr>
              <a:t>young person </a:t>
            </a:r>
            <a:r>
              <a:rPr lang="en-GB" sz="1000" b="0" dirty="0">
                <a:effectLst/>
                <a:ea typeface="Times New Roman" panose="02020603050405020304" pitchFamily="18" charset="0"/>
              </a:rPr>
              <a:t>may require more time to answer questions or contribute in department</a:t>
            </a:r>
            <a:r>
              <a:rPr lang="en-GB" sz="1000" b="0" spc="-20" dirty="0">
                <a:effectLst/>
                <a:ea typeface="Times New Roman" panose="02020603050405020304" pitchFamily="18" charset="0"/>
              </a:rPr>
              <a:t> </a:t>
            </a:r>
            <a:r>
              <a:rPr lang="en-GB" sz="1000" b="0" dirty="0">
                <a:effectLst/>
                <a:ea typeface="Times New Roman" panose="02020603050405020304" pitchFamily="18" charset="0"/>
              </a:rPr>
              <a:t>debates.</a:t>
            </a:r>
          </a:p>
          <a:p>
            <a:pPr marL="171450" marR="30480" indent="-171450" eaLnBrk="0" hangingPunct="0">
              <a:lnSpc>
                <a:spcPct val="100000"/>
              </a:lnSpc>
              <a:spcBef>
                <a:spcPts val="0"/>
              </a:spcBef>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marR="30480" indent="-171450" eaLnBrk="0" hangingPunct="0">
              <a:lnSpc>
                <a:spcPct val="100000"/>
              </a:lnSpc>
              <a:spcBef>
                <a:spcPts val="0"/>
              </a:spcBef>
              <a:buSzPts val="1100"/>
              <a:buFont typeface="Arial" panose="020B0604020202020204" pitchFamily="34" charset="0"/>
              <a:buChar char="•"/>
              <a:tabLst>
                <a:tab pos="170815" algn="l"/>
              </a:tabLst>
            </a:pPr>
            <a:r>
              <a:rPr lang="en-GB" sz="1000" b="0" spc="-30" dirty="0">
                <a:effectLst/>
                <a:ea typeface="Times New Roman" panose="02020603050405020304" pitchFamily="18" charset="0"/>
              </a:rPr>
              <a:t>young person </a:t>
            </a:r>
            <a:r>
              <a:rPr lang="en-GB" sz="1000" b="0" dirty="0">
                <a:effectLst/>
                <a:ea typeface="Times New Roman" panose="02020603050405020304" pitchFamily="18" charset="0"/>
              </a:rPr>
              <a:t>may become more tired in the afternoons due to their condition and need to be aware of how to ‘pace’ their days at the</a:t>
            </a:r>
            <a:r>
              <a:rPr lang="en-GB" sz="1000" b="0" spc="-25" dirty="0">
                <a:effectLst/>
                <a:ea typeface="Times New Roman" panose="02020603050405020304" pitchFamily="18" charset="0"/>
              </a:rPr>
              <a:t> </a:t>
            </a:r>
            <a:r>
              <a:rPr lang="en-GB" sz="1000" b="0" dirty="0">
                <a:effectLst/>
                <a:ea typeface="Times New Roman" panose="02020603050405020304" pitchFamily="18" charset="0"/>
              </a:rPr>
              <a:t>workplace.</a:t>
            </a:r>
          </a:p>
          <a:p>
            <a:pPr marL="171450" marR="30480" indent="-171450" eaLnBrk="0" hangingPunct="0">
              <a:lnSpc>
                <a:spcPct val="100000"/>
              </a:lnSpc>
              <a:spcBef>
                <a:spcPts val="0"/>
              </a:spcBef>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1450" marR="30480" indent="-171450" eaLnBrk="0" hangingPunct="0">
              <a:lnSpc>
                <a:spcPct val="100000"/>
              </a:lnSpc>
              <a:spcBef>
                <a:spcPts val="0"/>
              </a:spcBef>
              <a:buSzPts val="1100"/>
              <a:buFont typeface="Arial" panose="020B0604020202020204" pitchFamily="34" charset="0"/>
              <a:buChar char="•"/>
              <a:tabLst>
                <a:tab pos="170815" algn="l"/>
              </a:tabLst>
            </a:pPr>
            <a:r>
              <a:rPr lang="en-GB" sz="1000" b="0" dirty="0">
                <a:effectLst/>
                <a:ea typeface="Times New Roman" panose="02020603050405020304" pitchFamily="18" charset="0"/>
              </a:rPr>
              <a:t>Please always ask and be discreet in your approach</a:t>
            </a:r>
            <a:r>
              <a:rPr lang="en-GB" sz="1000" b="0" spc="-10" dirty="0">
                <a:effectLst/>
                <a:ea typeface="Times New Roman" panose="02020603050405020304" pitchFamily="18" charset="0"/>
              </a:rPr>
              <a:t> </a:t>
            </a:r>
            <a:r>
              <a:rPr lang="en-GB" sz="1000" b="0" spc="-15" dirty="0">
                <a:effectLst/>
                <a:ea typeface="Times New Roman" panose="02020603050405020304" pitchFamily="18" charset="0"/>
              </a:rPr>
              <a:t>initially.</a:t>
            </a:r>
            <a:endParaRPr lang="en-GB" sz="1000" b="0" dirty="0">
              <a:effectLst/>
              <a:ea typeface="Times New Roman" panose="02020603050405020304" pitchFamily="18" charset="0"/>
            </a:endParaRPr>
          </a:p>
          <a:p>
            <a:pPr marL="171450" marR="30480" indent="-171450" eaLnBrk="0" hangingPunct="0">
              <a:lnSpc>
                <a:spcPct val="100000"/>
              </a:lnSpc>
              <a:spcBef>
                <a:spcPts val="0"/>
              </a:spcBef>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1450" marR="30480" indent="-171450" eaLnBrk="0" hangingPunct="0">
              <a:lnSpc>
                <a:spcPct val="100000"/>
              </a:lnSpc>
              <a:spcBef>
                <a:spcPts val="0"/>
              </a:spcBef>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marR="30480" indent="-171450" eaLnBrk="0" hangingPunct="0">
              <a:lnSpc>
                <a:spcPct val="103000"/>
              </a:lnSpc>
              <a:spcBef>
                <a:spcPts val="5"/>
              </a:spcBef>
              <a:buSzPts val="1100"/>
              <a:buFont typeface="Arial" panose="020B0604020202020204" pitchFamily="34" charset="0"/>
              <a:buChar char="•"/>
              <a:tabLst>
                <a:tab pos="170815" algn="l"/>
              </a:tabLst>
            </a:pPr>
            <a:endParaRPr lang="en-GB" sz="1800" dirty="0">
              <a:latin typeface="HelveticaLTStd-Roman"/>
              <a:ea typeface="Times New Roman" panose="02020603050405020304" pitchFamily="18" charset="0"/>
            </a:endParaRPr>
          </a:p>
          <a:p>
            <a:pPr marL="171450" marR="30480" indent="-171450" eaLnBrk="0" hangingPunct="0">
              <a:lnSpc>
                <a:spcPct val="103000"/>
              </a:lnSpc>
              <a:spcBef>
                <a:spcPts val="5"/>
              </a:spcBef>
              <a:buSzPts val="1100"/>
              <a:buFont typeface="Arial" panose="020B0604020202020204" pitchFamily="34" charset="0"/>
              <a:buChar char="•"/>
              <a:tabLst>
                <a:tab pos="170815" algn="l"/>
              </a:tabLst>
            </a:pPr>
            <a:endParaRPr lang="en-GB" sz="1800" dirty="0">
              <a:effectLst/>
              <a:latin typeface="HelveticaLTStd-Roman"/>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endParaRPr lang="en-GB" dirty="0"/>
          </a:p>
        </p:txBody>
      </p:sp>
      <p:sp>
        <p:nvSpPr>
          <p:cNvPr id="7" name="Text Placeholder 3">
            <a:extLst>
              <a:ext uri="{FF2B5EF4-FFF2-40B4-BE49-F238E27FC236}">
                <a16:creationId xmlns:a16="http://schemas.microsoft.com/office/drawing/2014/main" id="{C2BAD150-415E-CC37-4B94-48F5F28561A9}"/>
              </a:ext>
            </a:extLst>
          </p:cNvPr>
          <p:cNvSpPr txBox="1">
            <a:spLocks/>
          </p:cNvSpPr>
          <p:nvPr/>
        </p:nvSpPr>
        <p:spPr>
          <a:xfrm>
            <a:off x="4689440" y="54980"/>
            <a:ext cx="4221609" cy="4100947"/>
          </a:xfrm>
          <a:prstGeom prst="rect">
            <a:avLst/>
          </a:prstGeom>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endParaRPr lang="en-GB" sz="1300" dirty="0">
              <a:solidFill>
                <a:srgbClr val="B4005E"/>
              </a:solidFill>
            </a:endParaRPr>
          </a:p>
          <a:p>
            <a:pPr>
              <a:lnSpc>
                <a:spcPct val="100000"/>
              </a:lnSpc>
              <a:spcBef>
                <a:spcPts val="0"/>
              </a:spcBef>
            </a:pPr>
            <a:r>
              <a:rPr lang="en-GB" sz="1400" cap="none" spc="-30" dirty="0">
                <a:solidFill>
                  <a:srgbClr val="BE0D65"/>
                </a:solidFill>
                <a:effectLst/>
                <a:latin typeface="Arial" panose="020B0604020202020204" pitchFamily="34" charset="0"/>
                <a:ea typeface="Times New Roman" panose="02020603050405020304" pitchFamily="18" charset="0"/>
              </a:rPr>
              <a:t>Physical Disability </a:t>
            </a:r>
          </a:p>
          <a:p>
            <a:pPr>
              <a:lnSpc>
                <a:spcPct val="100000"/>
              </a:lnSpc>
              <a:spcBef>
                <a:spcPts val="0"/>
              </a:spcBef>
            </a:pPr>
            <a:r>
              <a:rPr lang="en-GB" sz="1300" dirty="0">
                <a:solidFill>
                  <a:srgbClr val="B4005E"/>
                </a:solidFill>
              </a:rPr>
              <a:t>Strategies</a:t>
            </a:r>
          </a:p>
          <a:p>
            <a:pPr>
              <a:lnSpc>
                <a:spcPct val="100000"/>
              </a:lnSpc>
              <a:spcBef>
                <a:spcPts val="0"/>
              </a:spcBef>
            </a:pPr>
            <a:endParaRPr lang="en-GB" sz="1400" dirty="0">
              <a:solidFill>
                <a:srgbClr val="B4005E"/>
              </a:solidFill>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Encourage Independence.</a:t>
            </a:r>
          </a:p>
          <a:p>
            <a:pPr>
              <a:lnSpc>
                <a:spcPct val="100000"/>
              </a:lnSpc>
              <a:spcBef>
                <a:spcPts val="0"/>
              </a:spcBef>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Consider the layout of the workplace and where the student will be seated.</a:t>
            </a:r>
          </a:p>
          <a:p>
            <a:pPr>
              <a:lnSpc>
                <a:spcPct val="100000"/>
              </a:lnSpc>
              <a:spcBef>
                <a:spcPts val="0"/>
              </a:spcBef>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Remove obstacles so the student can move freely within the workplace. </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Encourage support from the young person’ classmates.</a:t>
            </a:r>
          </a:p>
          <a:p>
            <a:pPr>
              <a:lnSpc>
                <a:spcPct val="100000"/>
              </a:lnSpc>
              <a:spcBef>
                <a:spcPts val="0"/>
              </a:spcBef>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Ensure physical access to the workplace where there are ramps, toilets, lifts</a:t>
            </a:r>
            <a:r>
              <a:rPr lang="en-GB" sz="1000" b="0" spc="-15" dirty="0">
                <a:ea typeface="Times New Roman" panose="02020603050405020304" pitchFamily="18" charset="0"/>
              </a:rPr>
              <a:t>.</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15" dirty="0">
                <a:ea typeface="Times New Roman" panose="02020603050405020304" pitchFamily="18" charset="0"/>
              </a:rPr>
              <a:t>Be aware of specialist equipment such as adaptive keyboards and riser desks.</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100" dirty="0">
                <a:ea typeface="Calibri" panose="020F0502020204030204" pitchFamily="34" charset="0"/>
                <a:cs typeface="Times New Roman" panose="02020603050405020304" pitchFamily="18" charset="0"/>
              </a:rPr>
              <a:t>Table-type desks with adequate leg space will need to be considered.</a:t>
            </a:r>
          </a:p>
          <a:p>
            <a:pPr marL="171450" indent="-171450">
              <a:lnSpc>
                <a:spcPct val="100000"/>
              </a:lnSpc>
              <a:spcBef>
                <a:spcPts val="0"/>
              </a:spcBef>
              <a:buFont typeface="Arial" panose="020B0604020202020204" pitchFamily="34" charset="0"/>
              <a:buChar char="•"/>
            </a:pPr>
            <a:endParaRPr lang="en-GB" sz="1000" b="0" kern="100" dirty="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100" dirty="0">
                <a:ea typeface="Calibri" panose="020F0502020204030204" pitchFamily="34" charset="0"/>
                <a:cs typeface="Times New Roman" panose="02020603050405020304" pitchFamily="18" charset="0"/>
              </a:rPr>
              <a:t>To facilitate young person’ reading, use easels, portable reading racks or adjustable desks.</a:t>
            </a:r>
          </a:p>
          <a:p>
            <a:pPr marL="171450" indent="-171450">
              <a:lnSpc>
                <a:spcPct val="100000"/>
              </a:lnSpc>
              <a:spcBef>
                <a:spcPts val="0"/>
              </a:spcBef>
              <a:buFont typeface="Arial" panose="020B0604020202020204" pitchFamily="34" charset="0"/>
              <a:buChar char="•"/>
            </a:pPr>
            <a:endParaRPr lang="en-GB" sz="1000" b="0" kern="100" dirty="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100" dirty="0">
                <a:ea typeface="Calibri" panose="020F0502020204030204" pitchFamily="34" charset="0"/>
                <a:cs typeface="Times New Roman" panose="02020603050405020304" pitchFamily="18" charset="0"/>
              </a:rPr>
              <a:t>The board in the workplace may have to be lowered if the student is in a wheelchair.</a:t>
            </a:r>
          </a:p>
          <a:p>
            <a:pPr marL="171450" indent="-171450">
              <a:lnSpc>
                <a:spcPct val="100000"/>
              </a:lnSpc>
              <a:spcBef>
                <a:spcPts val="0"/>
              </a:spcBef>
              <a:buFont typeface="Arial" panose="020B0604020202020204" pitchFamily="34" charset="0"/>
              <a:buChar char="•"/>
            </a:pPr>
            <a:endParaRPr lang="en-GB" sz="1000" b="0" kern="100" dirty="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a typeface="Calibri" panose="020F0502020204030204" pitchFamily="34" charset="0"/>
              <a:cs typeface="Times New Roman" panose="02020603050405020304" pitchFamily="18" charset="0"/>
            </a:endParaRPr>
          </a:p>
          <a:p>
            <a:pPr>
              <a:lnSpc>
                <a:spcPct val="100000"/>
              </a:lnSpc>
              <a:spcBef>
                <a:spcPts val="0"/>
              </a:spcBef>
            </a:pPr>
            <a:endParaRPr lang="en-GB" sz="1800" dirty="0">
              <a:latin typeface="HelveticaLTStd-Roman"/>
              <a:ea typeface="Times New Roman" panose="02020603050405020304" pitchFamily="18" charset="0"/>
            </a:endParaRPr>
          </a:p>
          <a:p>
            <a:pPr>
              <a:lnSpc>
                <a:spcPct val="100000"/>
              </a:lnSpc>
              <a:spcBef>
                <a:spcPts val="0"/>
              </a:spcBef>
            </a:pPr>
            <a:endParaRPr lang="en-GB" sz="1800" dirty="0">
              <a:latin typeface="HelveticaLTStd-Roman"/>
              <a:ea typeface="Times New Roman" panose="02020603050405020304" pitchFamily="18" charset="0"/>
            </a:endParaRPr>
          </a:p>
          <a:p>
            <a:pPr>
              <a:lnSpc>
                <a:spcPct val="100000"/>
              </a:lnSpc>
              <a:spcBef>
                <a:spcPts val="0"/>
              </a:spcBef>
            </a:pPr>
            <a:endParaRPr lang="en-GB" sz="1800" dirty="0">
              <a:latin typeface="HelveticaLTStd-Roman"/>
              <a:ea typeface="Times New Roman" panose="02020603050405020304" pitchFamily="18" charset="0"/>
            </a:endParaRPr>
          </a:p>
          <a:p>
            <a:pPr>
              <a:lnSpc>
                <a:spcPct val="100000"/>
              </a:lnSpc>
              <a:spcBef>
                <a:spcPts val="0"/>
              </a:spcBef>
            </a:pPr>
            <a:endParaRPr lang="en-GB" sz="1800" dirty="0">
              <a:latin typeface="HelveticaLTStd-Roman"/>
              <a:ea typeface="Times New Roman" panose="02020603050405020304" pitchFamily="18" charset="0"/>
            </a:endParaRPr>
          </a:p>
          <a:p>
            <a:pPr>
              <a:lnSpc>
                <a:spcPct val="100000"/>
              </a:lnSpc>
              <a:spcBef>
                <a:spcPts val="0"/>
              </a:spcBef>
            </a:pPr>
            <a:endParaRPr lang="en-GB" sz="1400" dirty="0">
              <a:solidFill>
                <a:srgbClr val="B4005E"/>
              </a:solidFill>
            </a:endParaRPr>
          </a:p>
          <a:p>
            <a:pPr>
              <a:lnSpc>
                <a:spcPct val="100000"/>
              </a:lnSpc>
              <a:spcBef>
                <a:spcPts val="0"/>
              </a:spcBef>
            </a:pPr>
            <a:endParaRPr lang="en-GB" sz="1400" dirty="0">
              <a:solidFill>
                <a:srgbClr val="B4005E"/>
              </a:solidFill>
            </a:endParaRPr>
          </a:p>
          <a:p>
            <a:pPr>
              <a:lnSpc>
                <a:spcPct val="100000"/>
              </a:lnSpc>
              <a:spcBef>
                <a:spcPts val="0"/>
              </a:spcBef>
            </a:pPr>
            <a:endParaRPr lang="en-GB" sz="1400" dirty="0">
              <a:solidFill>
                <a:srgbClr val="B4005E"/>
              </a:solidFill>
            </a:endParaRPr>
          </a:p>
          <a:p>
            <a:pPr>
              <a:lnSpc>
                <a:spcPct val="100000"/>
              </a:lnSpc>
              <a:spcBef>
                <a:spcPts val="0"/>
              </a:spcBef>
            </a:pPr>
            <a:endParaRPr lang="en-GB" sz="1400" dirty="0">
              <a:solidFill>
                <a:srgbClr val="B4005E"/>
              </a:solidFill>
            </a:endParaRPr>
          </a:p>
          <a:p>
            <a:pPr>
              <a:lnSpc>
                <a:spcPct val="100000"/>
              </a:lnSpc>
              <a:spcBef>
                <a:spcPts val="0"/>
              </a:spcBef>
            </a:pPr>
            <a:endParaRPr lang="en-GB" sz="1400" dirty="0">
              <a:solidFill>
                <a:srgbClr val="B4005E"/>
              </a:solidFill>
            </a:endParaRPr>
          </a:p>
          <a:p>
            <a:endParaRPr lang="en-GB" dirty="0"/>
          </a:p>
        </p:txBody>
      </p:sp>
      <p:sp>
        <p:nvSpPr>
          <p:cNvPr id="3" name="Slide Number Placeholder 2">
            <a:extLst>
              <a:ext uri="{FF2B5EF4-FFF2-40B4-BE49-F238E27FC236}">
                <a16:creationId xmlns:a16="http://schemas.microsoft.com/office/drawing/2014/main" id="{748637E8-8208-115A-782B-3DC078C7F985}"/>
              </a:ext>
            </a:extLst>
          </p:cNvPr>
          <p:cNvSpPr>
            <a:spLocks noGrp="1"/>
          </p:cNvSpPr>
          <p:nvPr>
            <p:ph type="sldNum" sz="quarter" idx="11"/>
          </p:nvPr>
        </p:nvSpPr>
        <p:spPr/>
        <p:txBody>
          <a:bodyPr/>
          <a:lstStyle/>
          <a:p>
            <a:fld id="{DA2C159E-F13C-4A85-9A41-E7669D3E0D70}" type="slidenum">
              <a:rPr lang="en-GB" smtClean="0"/>
              <a:pPr/>
              <a:t>38</a:t>
            </a:fld>
            <a:endParaRPr lang="en-GB"/>
          </a:p>
        </p:txBody>
      </p:sp>
    </p:spTree>
    <p:extLst>
      <p:ext uri="{BB962C8B-B14F-4D97-AF65-F5344CB8AC3E}">
        <p14:creationId xmlns:p14="http://schemas.microsoft.com/office/powerpoint/2010/main" val="3720630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AE9BA3-60F5-5F3B-FFE1-1A484E2E477A}"/>
              </a:ext>
              <a:ext uri="{C183D7F6-B498-43B3-948B-1728B52AA6E4}">
                <adec:decorative xmlns:adec="http://schemas.microsoft.com/office/drawing/2017/decorative" val="1"/>
              </a:ext>
            </a:extLst>
          </p:cNvPr>
          <p:cNvSpPr>
            <a:spLocks noGrp="1"/>
          </p:cNvSpPr>
          <p:nvPr>
            <p:ph type="ftr" sz="quarter" idx="10"/>
          </p:nvPr>
        </p:nvSpPr>
        <p:spPr>
          <a:xfrm>
            <a:off x="233363" y="4916343"/>
            <a:ext cx="7686376" cy="273844"/>
          </a:xfrm>
        </p:spPr>
        <p:txBody>
          <a:bodyPr/>
          <a:lstStyle/>
          <a:p>
            <a:r>
              <a:rPr lang="en-GB"/>
              <a:t>Education &amp; Training Foundation</a:t>
            </a:r>
          </a:p>
        </p:txBody>
      </p:sp>
      <p:sp>
        <p:nvSpPr>
          <p:cNvPr id="7" name="Title 5">
            <a:extLst>
              <a:ext uri="{FF2B5EF4-FFF2-40B4-BE49-F238E27FC236}">
                <a16:creationId xmlns:a16="http://schemas.microsoft.com/office/drawing/2014/main" id="{A4032A00-80BF-892D-D1BA-70E617425B81}"/>
              </a:ext>
            </a:extLst>
          </p:cNvPr>
          <p:cNvSpPr>
            <a:spLocks noGrp="1"/>
          </p:cNvSpPr>
          <p:nvPr>
            <p:ph type="title"/>
          </p:nvPr>
        </p:nvSpPr>
        <p:spPr>
          <a:xfrm>
            <a:off x="233363" y="249238"/>
            <a:ext cx="4812770" cy="374890"/>
          </a:xfrm>
        </p:spPr>
        <p:txBody>
          <a:bodyPr>
            <a:normAutofit/>
          </a:bodyPr>
          <a:lstStyle/>
          <a:p>
            <a:r>
              <a:rPr lang="en-GB" sz="1600" b="1" cap="none" dirty="0">
                <a:solidFill>
                  <a:srgbClr val="BE0D65"/>
                </a:solidFill>
                <a:effectLst/>
                <a:latin typeface="Arial" panose="020B0604020202020204" pitchFamily="34" charset="0"/>
                <a:ea typeface="Times New Roman" panose="02020603050405020304" pitchFamily="18" charset="0"/>
              </a:rPr>
              <a:t>Physical Disability </a:t>
            </a:r>
            <a:r>
              <a:rPr lang="en-GB" sz="1600" b="1" cap="none" dirty="0">
                <a:solidFill>
                  <a:schemeClr val="bg1"/>
                </a:solidFill>
                <a:effectLst/>
                <a:latin typeface="Arial" panose="020B0604020202020204" pitchFamily="34" charset="0"/>
                <a:ea typeface="Times New Roman" panose="02020603050405020304" pitchFamily="18" charset="0"/>
              </a:rPr>
              <a:t>Strategies </a:t>
            </a:r>
            <a:endParaRPr lang="en-GB" sz="1600" dirty="0">
              <a:solidFill>
                <a:schemeClr val="bg1"/>
              </a:solidFill>
            </a:endParaRPr>
          </a:p>
        </p:txBody>
      </p:sp>
      <p:sp>
        <p:nvSpPr>
          <p:cNvPr id="8" name="Content Placeholder 4">
            <a:extLst>
              <a:ext uri="{FF2B5EF4-FFF2-40B4-BE49-F238E27FC236}">
                <a16:creationId xmlns:a16="http://schemas.microsoft.com/office/drawing/2014/main" id="{CD3EE6B1-C308-8493-72C2-1CB4315E3456}"/>
              </a:ext>
            </a:extLst>
          </p:cNvPr>
          <p:cNvSpPr>
            <a:spLocks noGrp="1"/>
          </p:cNvSpPr>
          <p:nvPr>
            <p:ph sz="quarter" idx="13"/>
          </p:nvPr>
        </p:nvSpPr>
        <p:spPr>
          <a:xfrm>
            <a:off x="233363" y="537026"/>
            <a:ext cx="4098925" cy="3677566"/>
          </a:xfrm>
        </p:spPr>
        <p:txBody>
          <a:bodyPr/>
          <a:lstStyle/>
          <a:p>
            <a:pPr>
              <a:lnSpc>
                <a:spcPct val="100000"/>
              </a:lnSpc>
              <a:spcBef>
                <a:spcPts val="0"/>
              </a:spcBef>
            </a:pPr>
            <a:r>
              <a:rPr lang="en-GB" sz="1600" b="1" dirty="0">
                <a:solidFill>
                  <a:srgbClr val="B4005E"/>
                </a:solidFill>
              </a:rPr>
              <a:t>Strategies</a:t>
            </a:r>
          </a:p>
          <a:p>
            <a:pPr marL="171450" indent="-171450">
              <a:lnSpc>
                <a:spcPct val="100000"/>
              </a:lnSpc>
              <a:spcBef>
                <a:spcPts val="0"/>
              </a:spcBef>
              <a:buFont typeface="Arial" panose="020B0604020202020204" pitchFamily="34" charset="0"/>
              <a:buChar char="•"/>
            </a:pPr>
            <a:endParaRPr lang="en-GB" sz="1000" b="0" kern="100" dirty="0">
              <a:solidFill>
                <a:srgbClr val="333333"/>
              </a:solidFill>
              <a:effectLst/>
              <a:latin typeface="+mj-l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100" dirty="0">
                <a:solidFill>
                  <a:srgbClr val="333333"/>
                </a:solidFill>
                <a:effectLst/>
                <a:latin typeface="+mj-lt"/>
                <a:ea typeface="Calibri" panose="020F0502020204030204" pitchFamily="34" charset="0"/>
                <a:cs typeface="Times New Roman" panose="02020603050405020304" pitchFamily="18" charset="0"/>
              </a:rPr>
              <a:t>If young person use wheelchairs, where possible place yourself at their eyelevel when talking to them. A common mistake is to talk to the person pushing the wheelchair. </a:t>
            </a:r>
          </a:p>
          <a:p>
            <a:pPr marL="171450" indent="-171450">
              <a:lnSpc>
                <a:spcPct val="100000"/>
              </a:lnSpc>
              <a:spcBef>
                <a:spcPts val="0"/>
              </a:spcBef>
              <a:buFont typeface="Arial" panose="020B0604020202020204" pitchFamily="34" charset="0"/>
              <a:buChar char="•"/>
            </a:pPr>
            <a:endParaRPr lang="en-GB" sz="1000" b="0" kern="100" dirty="0">
              <a:solidFill>
                <a:srgbClr val="333333"/>
              </a:solidFill>
              <a:effectLst/>
              <a:latin typeface="+mj-lt"/>
              <a:ea typeface="Calibri" panose="020F0502020204030204" pitchFamily="34" charset="0"/>
              <a:cs typeface="Times New Roman" panose="02020603050405020304" pitchFamily="18" charset="0"/>
            </a:endParaRPr>
          </a:p>
          <a:p>
            <a:pPr marL="179388" indent="-179388">
              <a:lnSpc>
                <a:spcPct val="100000"/>
              </a:lnSpc>
              <a:spcBef>
                <a:spcPts val="0"/>
              </a:spcBef>
              <a:buFont typeface="Arial" panose="020B0604020202020204" pitchFamily="34" charset="0"/>
              <a:buChar char="•"/>
            </a:pPr>
            <a:r>
              <a:rPr lang="en-GB" sz="1000" b="0" kern="100" dirty="0">
                <a:solidFill>
                  <a:srgbClr val="333333"/>
                </a:solidFill>
                <a:effectLst/>
                <a:latin typeface="+mj-lt"/>
                <a:ea typeface="Calibri" panose="020F0502020204030204" pitchFamily="34" charset="0"/>
                <a:cs typeface="Times New Roman" panose="02020603050405020304" pitchFamily="18" charset="0"/>
              </a:rPr>
              <a:t>Incorporate advice from the occupational therapist in the student’s programme.</a:t>
            </a:r>
          </a:p>
          <a:p>
            <a:pPr indent="179388">
              <a:lnSpc>
                <a:spcPct val="100000"/>
              </a:lnSpc>
              <a:spcBef>
                <a:spcPts val="0"/>
              </a:spcBef>
              <a:buFont typeface="Arial" panose="020B0604020202020204" pitchFamily="34" charset="0"/>
              <a:buChar char="•"/>
            </a:pPr>
            <a:endParaRPr lang="en-GB" sz="1000" b="0" kern="100" dirty="0">
              <a:solidFill>
                <a:srgbClr val="333333"/>
              </a:solidFill>
              <a:latin typeface="+mj-lt"/>
              <a:ea typeface="Calibri" panose="020F0502020204030204" pitchFamily="34" charset="0"/>
              <a:cs typeface="Times New Roman" panose="02020603050405020304" pitchFamily="18" charset="0"/>
            </a:endParaRPr>
          </a:p>
          <a:p>
            <a:pPr lvl="0" indent="179388">
              <a:lnSpc>
                <a:spcPct val="100000"/>
              </a:lnSpc>
              <a:spcBef>
                <a:spcPts val="0"/>
              </a:spcBef>
              <a:buSzPts val="1100"/>
              <a:buFont typeface="Arial" panose="020B0604020202020204" pitchFamily="34" charset="0"/>
              <a:buChar char="•"/>
            </a:pPr>
            <a:r>
              <a:rPr lang="en-GB" sz="1000" b="0" kern="100" dirty="0">
                <a:solidFill>
                  <a:srgbClr val="333333"/>
                </a:solidFill>
                <a:effectLst/>
                <a:latin typeface="+mj-lt"/>
                <a:ea typeface="Calibri" panose="020F0502020204030204" pitchFamily="34" charset="0"/>
                <a:cs typeface="Times New Roman" panose="02020603050405020304" pitchFamily="18" charset="0"/>
              </a:rPr>
              <a:t>Specialised equipment may also be necessary. </a:t>
            </a:r>
          </a:p>
          <a:p>
            <a:pPr lvl="0" indent="179388">
              <a:lnSpc>
                <a:spcPct val="100000"/>
              </a:lnSpc>
              <a:spcBef>
                <a:spcPts val="0"/>
              </a:spcBef>
              <a:buSzPts val="1100"/>
              <a:buFont typeface="Arial" panose="020B0604020202020204" pitchFamily="34" charset="0"/>
              <a:buChar char="•"/>
            </a:pPr>
            <a:endParaRPr lang="en-GB" sz="1000" b="0" kern="100" dirty="0">
              <a:effectLst/>
              <a:latin typeface="+mj-lt"/>
              <a:ea typeface="Calibri" panose="020F0502020204030204" pitchFamily="34" charset="0"/>
              <a:cs typeface="Times New Roman" panose="02020603050405020304" pitchFamily="18" charset="0"/>
            </a:endParaRPr>
          </a:p>
          <a:p>
            <a:pPr marL="179388" lvl="0" indent="-179388">
              <a:lnSpc>
                <a:spcPct val="100000"/>
              </a:lnSpc>
              <a:spcBef>
                <a:spcPts val="0"/>
              </a:spcBef>
              <a:buSzPts val="1100"/>
              <a:buFont typeface="Arial" panose="020B0604020202020204" pitchFamily="34" charset="0"/>
              <a:buChar char="•"/>
            </a:pPr>
            <a:r>
              <a:rPr lang="en-GB" sz="1000" b="0" kern="100" dirty="0">
                <a:solidFill>
                  <a:srgbClr val="333333"/>
                </a:solidFill>
                <a:effectLst/>
                <a:latin typeface="+mj-lt"/>
                <a:ea typeface="Calibri" panose="020F0502020204030204" pitchFamily="34" charset="0"/>
                <a:cs typeface="Times New Roman" panose="02020603050405020304" pitchFamily="18" charset="0"/>
              </a:rPr>
              <a:t>If writing is difficult, consider using a digital voice recorder or student’s phone.</a:t>
            </a:r>
            <a:r>
              <a:rPr lang="en-GB" sz="1000" b="0" kern="100" baseline="30000" dirty="0">
                <a:solidFill>
                  <a:srgbClr val="333333"/>
                </a:solidFill>
                <a:effectLst/>
                <a:latin typeface="+mj-lt"/>
                <a:ea typeface="Calibri" panose="020F0502020204030204" pitchFamily="34" charset="0"/>
                <a:cs typeface="Times New Roman" panose="02020603050405020304" pitchFamily="18" charset="0"/>
              </a:rPr>
              <a:t>1</a:t>
            </a:r>
          </a:p>
          <a:p>
            <a:pPr marL="179388" lvl="0" indent="-179388">
              <a:lnSpc>
                <a:spcPct val="100000"/>
              </a:lnSpc>
              <a:spcBef>
                <a:spcPts val="0"/>
              </a:spcBef>
              <a:buSzPts val="1100"/>
              <a:buFont typeface="Arial" panose="020B0604020202020204" pitchFamily="34" charset="0"/>
              <a:buChar char="•"/>
            </a:pPr>
            <a:endParaRPr lang="en-GB" sz="1000" b="0" kern="100" dirty="0">
              <a:solidFill>
                <a:srgbClr val="333333"/>
              </a:solidFill>
              <a:effectLst/>
              <a:latin typeface="+mj-lt"/>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r>
              <a:rPr lang="en-GB" sz="1000" kern="100" dirty="0">
                <a:solidFill>
                  <a:srgbClr val="333333"/>
                </a:solidFill>
                <a:effectLst/>
                <a:ea typeface="Calibri" panose="020F0502020204030204" pitchFamily="34" charset="0"/>
                <a:cs typeface="Times New Roman" panose="02020603050405020304" pitchFamily="18" charset="0"/>
              </a:rPr>
              <a:t>Encourage communication to prevent isolation.</a:t>
            </a:r>
          </a:p>
          <a:p>
            <a:pPr marL="179388" indent="-179388">
              <a:lnSpc>
                <a:spcPct val="100000"/>
              </a:lnSpc>
              <a:spcBef>
                <a:spcPts val="0"/>
              </a:spcBef>
              <a:buSzPts val="1100"/>
              <a:buFont typeface="Arial" panose="020B0604020202020204" pitchFamily="34" charset="0"/>
              <a:buChar char="•"/>
            </a:pPr>
            <a:endParaRPr lang="en-GB" sz="1000" kern="100" dirty="0">
              <a:solidFill>
                <a:srgbClr val="333333"/>
              </a:solidFill>
              <a:effectLst/>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r>
              <a:rPr lang="en-GB" sz="1000" kern="100" dirty="0">
                <a:solidFill>
                  <a:srgbClr val="333333"/>
                </a:solidFill>
                <a:effectLst/>
                <a:ea typeface="Calibri" panose="020F0502020204030204" pitchFamily="34" charset="0"/>
                <a:cs typeface="Times New Roman" panose="02020603050405020304" pitchFamily="18" charset="0"/>
              </a:rPr>
              <a:t>Teach social skills if necessary.</a:t>
            </a:r>
          </a:p>
          <a:p>
            <a:pPr marL="179388" indent="-179388">
              <a:lnSpc>
                <a:spcPct val="100000"/>
              </a:lnSpc>
              <a:spcBef>
                <a:spcPts val="0"/>
              </a:spcBef>
              <a:buSzPts val="1100"/>
              <a:buFont typeface="Arial" panose="020B0604020202020204" pitchFamily="34" charset="0"/>
              <a:buChar char="•"/>
            </a:pPr>
            <a:endParaRPr lang="en-GB" sz="1000" kern="100" dirty="0">
              <a:solidFill>
                <a:srgbClr val="333333"/>
              </a:solidFill>
              <a:effectLst/>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r>
              <a:rPr lang="en-GB" sz="1000" kern="100" dirty="0">
                <a:solidFill>
                  <a:srgbClr val="333333"/>
                </a:solidFill>
                <a:effectLst/>
                <a:ea typeface="Calibri" panose="020F0502020204030204" pitchFamily="34" charset="0"/>
                <a:cs typeface="Times New Roman" panose="02020603050405020304" pitchFamily="18" charset="0"/>
              </a:rPr>
              <a:t>Allow young person extra time to complete tasks.</a:t>
            </a:r>
          </a:p>
          <a:p>
            <a:pPr marL="179388" indent="-179388">
              <a:lnSpc>
                <a:spcPct val="100000"/>
              </a:lnSpc>
              <a:spcBef>
                <a:spcPts val="0"/>
              </a:spcBef>
              <a:buSzPts val="1100"/>
              <a:buFont typeface="Arial" panose="020B0604020202020204" pitchFamily="34" charset="0"/>
              <a:buChar char="•"/>
            </a:pPr>
            <a:endParaRPr lang="en-GB" sz="1000" kern="100" dirty="0">
              <a:solidFill>
                <a:srgbClr val="333333"/>
              </a:solidFill>
              <a:effectLst/>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r>
              <a:rPr lang="en-GB" sz="1000" kern="100" dirty="0">
                <a:solidFill>
                  <a:srgbClr val="333333"/>
                </a:solidFill>
                <a:effectLst/>
                <a:ea typeface="Calibri" panose="020F0502020204030204" pitchFamily="34" charset="0"/>
                <a:cs typeface="Times New Roman" panose="02020603050405020304" pitchFamily="18" charset="0"/>
              </a:rPr>
              <a:t>If teaching Physical Education, note that slower-paced activities are better than those requiring a fast response</a:t>
            </a:r>
            <a:r>
              <a:rPr lang="en-GB" sz="1000" kern="100" dirty="0">
                <a:solidFill>
                  <a:srgbClr val="333333"/>
                </a:solidFill>
                <a:ea typeface="Calibri" panose="020F0502020204030204" pitchFamily="34" charset="0"/>
                <a:cs typeface="Times New Roman" panose="02020603050405020304" pitchFamily="18" charset="0"/>
              </a:rPr>
              <a:t>, e.g. s</a:t>
            </a:r>
            <a:r>
              <a:rPr lang="en-GB" sz="1000" kern="100" dirty="0">
                <a:solidFill>
                  <a:srgbClr val="333333"/>
                </a:solidFill>
                <a:effectLst/>
                <a:ea typeface="Calibri" panose="020F0502020204030204" pitchFamily="34" charset="0"/>
                <a:cs typeface="Times New Roman" panose="02020603050405020304" pitchFamily="18" charset="0"/>
              </a:rPr>
              <a:t>tationary ball rather than a moving one.</a:t>
            </a:r>
          </a:p>
          <a:p>
            <a:pPr marL="179388" indent="-179388">
              <a:lnSpc>
                <a:spcPct val="100000"/>
              </a:lnSpc>
              <a:spcBef>
                <a:spcPts val="0"/>
              </a:spcBef>
              <a:buSzPts val="1100"/>
              <a:buFont typeface="Arial" panose="020B0604020202020204" pitchFamily="34" charset="0"/>
              <a:buChar char="•"/>
            </a:pPr>
            <a:endParaRPr lang="en-GB" sz="1000" kern="100" dirty="0">
              <a:solidFill>
                <a:srgbClr val="333333"/>
              </a:solidFill>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r>
              <a:rPr lang="en-GB" sz="1000" kern="100" dirty="0">
                <a:solidFill>
                  <a:srgbClr val="333333"/>
                </a:solidFill>
                <a:effectLst/>
                <a:ea typeface="Calibri" panose="020F0502020204030204" pitchFamily="34" charset="0"/>
                <a:cs typeface="Times New Roman" panose="02020603050405020304" pitchFamily="18" charset="0"/>
              </a:rPr>
              <a:t>Ensure the student feels included and is encouraged and praised as they may have low self-image.</a:t>
            </a:r>
          </a:p>
          <a:p>
            <a:pPr marL="179388" indent="-179388">
              <a:lnSpc>
                <a:spcPct val="100000"/>
              </a:lnSpc>
              <a:spcBef>
                <a:spcPts val="0"/>
              </a:spcBef>
              <a:buSzPts val="1100"/>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pPr>
              <a:lnSpc>
                <a:spcPct val="100000"/>
              </a:lnSpc>
              <a:spcBef>
                <a:spcPts val="0"/>
              </a:spcBef>
              <a:buSzPts val="1100"/>
            </a:pPr>
            <a:r>
              <a:rPr lang="en-GB" sz="1050" b="0" baseline="30000" dirty="0">
                <a:ea typeface="Times New Roman" panose="02020603050405020304" pitchFamily="18" charset="0"/>
              </a:rPr>
              <a:t>1 </a:t>
            </a:r>
            <a:r>
              <a:rPr lang="en-GB" sz="1050" b="0" dirty="0">
                <a:ea typeface="Times New Roman" panose="02020603050405020304" pitchFamily="18" charset="0"/>
              </a:rPr>
              <a:t> </a:t>
            </a:r>
            <a:r>
              <a:rPr lang="en-GB" sz="1000" b="0" i="1" dirty="0">
                <a:ea typeface="Times New Roman" panose="02020603050405020304" pitchFamily="18" charset="0"/>
              </a:rPr>
              <a:t>Please consider organisational policy on recording/check with lecturer</a:t>
            </a:r>
            <a:endParaRPr lang="en-GB" sz="1000" kern="100" dirty="0">
              <a:effectLst/>
              <a:ea typeface="Calibri" panose="020F0502020204030204" pitchFamily="34" charset="0"/>
              <a:cs typeface="Times New Roman" panose="02020603050405020304" pitchFamily="18" charset="0"/>
            </a:endParaRPr>
          </a:p>
          <a:p>
            <a:pPr>
              <a:lnSpc>
                <a:spcPct val="100000"/>
              </a:lnSpc>
              <a:spcBef>
                <a:spcPts val="0"/>
              </a:spcBef>
              <a:buSzPts val="1100"/>
            </a:pPr>
            <a:endParaRPr lang="en-GB" sz="1800" kern="100" dirty="0">
              <a:effectLst/>
              <a:latin typeface="HelveticaLTStd-Roman"/>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endParaRPr lang="en-GB" sz="1800" kern="100" dirty="0">
              <a:effectLst/>
              <a:latin typeface="HelveticaLTStd-Roman"/>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endParaRPr lang="en-GB" sz="1800" kern="100" dirty="0">
              <a:solidFill>
                <a:srgbClr val="333333"/>
              </a:solidFill>
              <a:latin typeface="HelveticaLTStd-Roman"/>
              <a:ea typeface="Calibri" panose="020F0502020204030204" pitchFamily="34" charset="0"/>
              <a:cs typeface="Times New Roman" panose="02020603050405020304" pitchFamily="18" charset="0"/>
            </a:endParaRPr>
          </a:p>
          <a:p>
            <a:pPr marL="179388" indent="-179388">
              <a:lnSpc>
                <a:spcPct val="100000"/>
              </a:lnSpc>
              <a:spcBef>
                <a:spcPts val="0"/>
              </a:spcBef>
              <a:buSzPts val="1100"/>
              <a:buFont typeface="Arial" panose="020B0604020202020204" pitchFamily="34" charset="0"/>
              <a:buChar char="•"/>
            </a:pPr>
            <a:endParaRPr lang="en-GB" sz="1800" kern="100" dirty="0">
              <a:effectLst/>
              <a:latin typeface="HelveticaLTStd-Roman"/>
              <a:ea typeface="Calibri" panose="020F0502020204030204" pitchFamily="34" charset="0"/>
              <a:cs typeface="Times New Roman" panose="02020603050405020304" pitchFamily="18" charset="0"/>
            </a:endParaRPr>
          </a:p>
          <a:p>
            <a:pPr marL="179388" lvl="0" indent="-179388">
              <a:lnSpc>
                <a:spcPct val="100000"/>
              </a:lnSpc>
              <a:spcBef>
                <a:spcPts val="0"/>
              </a:spcBef>
              <a:buSzPts val="1100"/>
              <a:buFont typeface="Arial" panose="020B0604020202020204" pitchFamily="34" charset="0"/>
              <a:buChar char="•"/>
            </a:pPr>
            <a:endParaRPr lang="en-GB" sz="1000" kern="100" dirty="0">
              <a:solidFill>
                <a:srgbClr val="333333"/>
              </a:solidFill>
              <a:latin typeface="+mj-lt"/>
              <a:ea typeface="Calibri" panose="020F0502020204030204" pitchFamily="34" charset="0"/>
              <a:cs typeface="Times New Roman" panose="02020603050405020304" pitchFamily="18" charset="0"/>
            </a:endParaRPr>
          </a:p>
          <a:p>
            <a:pPr marL="179388" lvl="0" indent="-179388">
              <a:lnSpc>
                <a:spcPct val="100000"/>
              </a:lnSpc>
              <a:spcBef>
                <a:spcPts val="0"/>
              </a:spcBef>
              <a:buSzPts val="1100"/>
              <a:buFont typeface="Arial" panose="020B0604020202020204" pitchFamily="34" charset="0"/>
              <a:buChar char="•"/>
            </a:pPr>
            <a:endParaRPr lang="en-GB" sz="1000" b="0" kern="100" dirty="0">
              <a:effectLst/>
              <a:latin typeface="+mj-lt"/>
              <a:ea typeface="Calibri" panose="020F0502020204030204" pitchFamily="34"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endParaRPr>
          </a:p>
          <a:p>
            <a:endParaRPr lang="en-GB" dirty="0"/>
          </a:p>
        </p:txBody>
      </p:sp>
      <p:sp>
        <p:nvSpPr>
          <p:cNvPr id="11" name="TextBox 10">
            <a:extLst>
              <a:ext uri="{FF2B5EF4-FFF2-40B4-BE49-F238E27FC236}">
                <a16:creationId xmlns:a16="http://schemas.microsoft.com/office/drawing/2014/main" id="{1FD1401C-166B-A379-7B0F-863791D4B3AD}"/>
              </a:ext>
            </a:extLst>
          </p:cNvPr>
          <p:cNvSpPr txBox="1"/>
          <p:nvPr/>
        </p:nvSpPr>
        <p:spPr>
          <a:xfrm>
            <a:off x="5016078" y="259637"/>
            <a:ext cx="4033095" cy="369332"/>
          </a:xfrm>
          <a:prstGeom prst="rect">
            <a:avLst/>
          </a:prstGeom>
          <a:noFill/>
        </p:spPr>
        <p:txBody>
          <a:bodyPr wrap="square">
            <a:spAutoFit/>
          </a:bodyPr>
          <a:lstStyle/>
          <a:p>
            <a:r>
              <a:rPr lang="en-GB" sz="1800" b="1" cap="none">
                <a:solidFill>
                  <a:srgbClr val="BE0D65"/>
                </a:solidFill>
                <a:effectLst/>
                <a:latin typeface="Arial" panose="020B0604020202020204" pitchFamily="34" charset="0"/>
                <a:ea typeface="Times New Roman" panose="02020603050405020304" pitchFamily="18" charset="0"/>
              </a:rPr>
              <a:t>Physical Disability</a:t>
            </a:r>
            <a:endParaRPr lang="en-GB"/>
          </a:p>
        </p:txBody>
      </p:sp>
      <p:sp>
        <p:nvSpPr>
          <p:cNvPr id="9" name="Text Placeholder 3">
            <a:extLst>
              <a:ext uri="{FF2B5EF4-FFF2-40B4-BE49-F238E27FC236}">
                <a16:creationId xmlns:a16="http://schemas.microsoft.com/office/drawing/2014/main" id="{EC5E9A24-2C4A-B957-C37D-410D4C721EA5}"/>
              </a:ext>
            </a:extLst>
          </p:cNvPr>
          <p:cNvSpPr txBox="1">
            <a:spLocks noGrp="1"/>
          </p:cNvSpPr>
          <p:nvPr>
            <p:ph type="body" sz="quarter" idx="12"/>
          </p:nvPr>
        </p:nvSpPr>
        <p:spPr>
          <a:xfrm>
            <a:off x="5137257" y="624128"/>
            <a:ext cx="3424237" cy="4138294"/>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C5198F03-3FE1-A4FB-6B38-3C34CE522D41}"/>
              </a:ext>
            </a:extLst>
          </p:cNvPr>
          <p:cNvSpPr>
            <a:spLocks noGrp="1"/>
          </p:cNvSpPr>
          <p:nvPr>
            <p:ph type="sldNum" sz="quarter" idx="11"/>
          </p:nvPr>
        </p:nvSpPr>
        <p:spPr/>
        <p:txBody>
          <a:bodyPr/>
          <a:lstStyle/>
          <a:p>
            <a:fld id="{DA2C159E-F13C-4A85-9A41-E7669D3E0D70}" type="slidenum">
              <a:rPr lang="en-GB" smtClean="0"/>
              <a:pPr/>
              <a:t>39</a:t>
            </a:fld>
            <a:endParaRPr lang="en-GB"/>
          </a:p>
        </p:txBody>
      </p:sp>
    </p:spTree>
    <p:extLst>
      <p:ext uri="{BB962C8B-B14F-4D97-AF65-F5344CB8AC3E}">
        <p14:creationId xmlns:p14="http://schemas.microsoft.com/office/powerpoint/2010/main" val="67666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D1C95-BE9D-9EAE-8764-9D3DA279330D}"/>
              </a:ext>
            </a:extLst>
          </p:cNvPr>
          <p:cNvSpPr>
            <a:spLocks noGrp="1"/>
          </p:cNvSpPr>
          <p:nvPr>
            <p:ph type="body" sz="quarter" idx="12"/>
          </p:nvPr>
        </p:nvSpPr>
        <p:spPr>
          <a:xfrm>
            <a:off x="302645" y="640382"/>
            <a:ext cx="3960000" cy="4274127"/>
          </a:xfrm>
        </p:spPr>
        <p:txBody>
          <a:bodyPr vert="horz" lIns="0" tIns="0" rIns="0" bIns="0" rtlCol="0" anchor="t">
            <a:noAutofit/>
          </a:bodyPr>
          <a:lstStyle/>
          <a:p>
            <a:pPr>
              <a:lnSpc>
                <a:spcPct val="100000"/>
              </a:lnSpc>
              <a:spcBef>
                <a:spcPts val="0"/>
              </a:spcBef>
            </a:pPr>
            <a:r>
              <a:rPr lang="en-GB" sz="1000" dirty="0">
                <a:solidFill>
                  <a:srgbClr val="000000"/>
                </a:solidFill>
                <a:effectLst/>
                <a:latin typeface="Arial" panose="020B0604020202020204" pitchFamily="34" charset="0"/>
                <a:ea typeface="Times New Roman" panose="02020603050405020304" pitchFamily="18" charset="0"/>
              </a:rPr>
              <a:t>The development of inclusive practice, equality, and diversity is everyone’s responsibility.  We model values and expectations, creating a culture that promotes equality of opportunity and continuously strive for excellence to provide an aspirational inclusive environment. We do this by recognising disability/ difference and inclusion needs and create differentiated learning environment to enable young person to thrive.</a:t>
            </a:r>
            <a:endParaRPr lang="en-GB" sz="1000" dirty="0">
              <a:effectLst/>
              <a:latin typeface="Arial" panose="020B0604020202020204" pitchFamily="34" charset="0"/>
              <a:ea typeface="Times New Roman" panose="02020603050405020304" pitchFamily="18" charset="0"/>
            </a:endParaRPr>
          </a:p>
          <a:p>
            <a:r>
              <a:rPr lang="en-GB" sz="1000" b="0" dirty="0">
                <a:solidFill>
                  <a:srgbClr val="000000"/>
                </a:solidFill>
                <a:effectLst/>
                <a:latin typeface="Arial"/>
                <a:ea typeface="Times New Roman" panose="02020603050405020304" pitchFamily="18" charset="0"/>
                <a:cs typeface="Arial"/>
              </a:rPr>
              <a:t>You will do this as:</a:t>
            </a: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a:ea typeface="Times New Roman" panose="02020603050405020304" pitchFamily="18" charset="0"/>
                <a:cs typeface="Arial"/>
              </a:rPr>
              <a:t>all young person are included and can access the learning environment as independently as possible. </a:t>
            </a:r>
          </a:p>
          <a:p>
            <a:pPr>
              <a:lnSpc>
                <a:spcPct val="100000"/>
              </a:lnSpc>
              <a:spcBef>
                <a:spcPts val="0"/>
              </a:spcBef>
            </a:pPr>
            <a:endParaRPr lang="en-GB" sz="1000" b="0" dirty="0">
              <a:solidFill>
                <a:srgbClr val="000000"/>
              </a:solidFill>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a:ea typeface="Times New Roman" panose="02020603050405020304" pitchFamily="18" charset="0"/>
                <a:cs typeface="Arial"/>
              </a:rPr>
              <a:t>young person have access to provision and resources to meet their needs and overcome barriers to learning, including the use of relevant support agencies/services available under the local offer.</a:t>
            </a: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a:ea typeface="Times New Roman" panose="02020603050405020304" pitchFamily="18" charset="0"/>
                <a:cs typeface="Arial"/>
              </a:rPr>
              <a:t>some young person have chosen not to share their disabilities, difficulties or inclusion needs. The student may</a:t>
            </a:r>
            <a:r>
              <a:rPr lang="en-GB" sz="1000" b="0" spc="-15"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not</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have</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a</a:t>
            </a:r>
            <a:r>
              <a:rPr lang="en-GB" sz="1000" b="0" spc="-25"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diagnosis</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or</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even</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be</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aware</a:t>
            </a:r>
            <a:r>
              <a:rPr lang="en-GB" sz="1000" b="0" spc="-25"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of</a:t>
            </a:r>
            <a:r>
              <a:rPr lang="en-GB" sz="1000" b="0" spc="-2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their</a:t>
            </a:r>
            <a:r>
              <a:rPr lang="en-GB" sz="1000" b="0" spc="-15"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underlying needs</a:t>
            </a:r>
            <a:r>
              <a:rPr lang="en-GB" sz="1000" b="0" spc="-15"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but also may be living with the impact of a specific life event or a newly emerging</a:t>
            </a:r>
            <a:r>
              <a:rPr lang="en-GB" sz="1000" b="0" spc="-1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condition. Your inclusive approach actively encourages young person to share their inclusion needs.</a:t>
            </a:r>
          </a:p>
          <a:p>
            <a:pPr marL="171450" indent="-171450">
              <a:lnSpc>
                <a:spcPct val="100000"/>
              </a:lnSpc>
              <a:spcBef>
                <a:spcPts val="0"/>
              </a:spcBef>
              <a:buFont typeface="Arial" panose="020B0604020202020204" pitchFamily="34" charset="0"/>
              <a:buChar char="•"/>
            </a:pPr>
            <a:endParaRPr lang="en-GB" sz="1000" b="0" dirty="0">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a:ea typeface="Times New Roman" panose="02020603050405020304" pitchFamily="18" charset="0"/>
                <a:cs typeface="Arial"/>
              </a:rPr>
              <a:t>we are inclusive to all, it is vital that all staff aim to establish positive relationships and provide a safe and inclusive working environment for all, that all young person can access and feel equally</a:t>
            </a:r>
            <a:r>
              <a:rPr lang="en-GB" sz="1000" b="0" dirty="0">
                <a:solidFill>
                  <a:srgbClr val="000000"/>
                </a:solidFill>
                <a:latin typeface="Arial"/>
                <a:ea typeface="Times New Roman" panose="02020603050405020304" pitchFamily="18" charset="0"/>
                <a:cs typeface="Arial"/>
              </a:rPr>
              <a:t> </a:t>
            </a:r>
            <a:r>
              <a:rPr lang="en-GB" sz="1000" b="0" spc="-240" dirty="0">
                <a:solidFill>
                  <a:srgbClr val="000000"/>
                </a:solidFill>
                <a:effectLst/>
                <a:latin typeface="Arial"/>
                <a:ea typeface="Times New Roman" panose="02020603050405020304" pitchFamily="18" charset="0"/>
                <a:cs typeface="Arial"/>
              </a:rPr>
              <a:t> </a:t>
            </a:r>
            <a:r>
              <a:rPr lang="en-GB" sz="1000" b="0" dirty="0">
                <a:solidFill>
                  <a:srgbClr val="000000"/>
                </a:solidFill>
                <a:effectLst/>
                <a:latin typeface="Arial"/>
                <a:ea typeface="Times New Roman" panose="02020603050405020304" pitchFamily="18" charset="0"/>
                <a:cs typeface="Arial"/>
              </a:rPr>
              <a:t>valued.</a:t>
            </a:r>
            <a:endParaRPr lang="en-GB" sz="1000" b="0" dirty="0">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endParaRPr lang="en-GB" sz="1000" b="0" dirty="0">
              <a:effectLst/>
              <a:latin typeface="HelveticaLTStd-Roman"/>
              <a:ea typeface="Times New Roman" panose="02020603050405020304" pitchFamily="18" charset="0"/>
            </a:endParaRPr>
          </a:p>
          <a:p>
            <a:endParaRPr lang="en-GB" sz="1800" dirty="0">
              <a:solidFill>
                <a:srgbClr val="000000"/>
              </a:solidFill>
              <a:effectLst/>
              <a:latin typeface="HelveticaLTStd-Roman"/>
              <a:ea typeface="Times New Roman" panose="02020603050405020304" pitchFamily="18" charset="0"/>
            </a:endParaRPr>
          </a:p>
          <a:p>
            <a:endParaRPr lang="en-GB" sz="1800" dirty="0">
              <a:effectLst/>
              <a:latin typeface="HelveticaLTStd-Roman"/>
              <a:ea typeface="Times New Roman" panose="02020603050405020304" pitchFamily="18" charset="0"/>
            </a:endParaRPr>
          </a:p>
          <a:p>
            <a:endParaRPr lang="en-GB" sz="1000" b="0" dirty="0">
              <a:effectLst/>
              <a:latin typeface="Arial" panose="020B0604020202020204" pitchFamily="34" charset="0"/>
              <a:ea typeface="Times New Roman" panose="02020603050405020304" pitchFamily="18" charset="0"/>
            </a:endParaRPr>
          </a:p>
          <a:p>
            <a:endParaRPr lang="en-GB" dirty="0"/>
          </a:p>
        </p:txBody>
      </p:sp>
      <p:sp>
        <p:nvSpPr>
          <p:cNvPr id="3" name="Content Placeholder 2">
            <a:extLst>
              <a:ext uri="{FF2B5EF4-FFF2-40B4-BE49-F238E27FC236}">
                <a16:creationId xmlns:a16="http://schemas.microsoft.com/office/drawing/2014/main" id="{A252E208-3EAE-3EF5-4FED-5A6E6C385815}"/>
              </a:ext>
            </a:extLst>
          </p:cNvPr>
          <p:cNvSpPr>
            <a:spLocks noGrp="1"/>
          </p:cNvSpPr>
          <p:nvPr>
            <p:ph sz="quarter" idx="13"/>
          </p:nvPr>
        </p:nvSpPr>
        <p:spPr>
          <a:xfrm>
            <a:off x="4572000" y="422989"/>
            <a:ext cx="4156364" cy="4405319"/>
          </a:xfrm>
        </p:spPr>
        <p:txBody>
          <a:bodyPr vert="horz" lIns="0" tIns="0" rIns="0" bIns="0" rtlCol="0" anchor="t">
            <a:noAutofit/>
          </a:bodyPr>
          <a:lstStyle/>
          <a:p>
            <a:pPr marL="0" indent="0">
              <a:buNone/>
            </a:pPr>
            <a:endParaRPr lang="en-GB" sz="1600" b="1" i="1" u="sng" dirty="0">
              <a:solidFill>
                <a:srgbClr val="006C47"/>
              </a:solidFill>
              <a:ea typeface="+mn-lt"/>
              <a:cs typeface="+mn-lt"/>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Arial" panose="020B0604020202020204" pitchFamily="34" charset="0"/>
                <a:ea typeface="Times New Roman" panose="02020603050405020304" pitchFamily="18" charset="0"/>
              </a:rPr>
              <a:t>the benefits of this will also be that our young person with inclusion needs will be catered for by our usual working methods and will avoid any feelings of being singled out or</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an</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inconvenience,</a:t>
            </a:r>
            <a:r>
              <a:rPr lang="en-GB" sz="1000" spc="-2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and</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what</a:t>
            </a:r>
            <a:r>
              <a:rPr lang="en-GB" sz="1000" spc="-2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works</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well</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for</a:t>
            </a:r>
            <a:r>
              <a:rPr lang="en-GB" sz="1000" spc="-1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a</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student with</a:t>
            </a:r>
            <a:r>
              <a:rPr lang="en-GB" sz="1000" spc="-2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disabilities difference or inclusion needs, will likely work well for</a:t>
            </a:r>
            <a:r>
              <a:rPr lang="en-GB" sz="1000" spc="-2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all.</a:t>
            </a:r>
          </a:p>
          <a:p>
            <a:pPr marL="171450" indent="-171450">
              <a:lnSpc>
                <a:spcPct val="100000"/>
              </a:lnSpc>
              <a:spcBef>
                <a:spcPts val="0"/>
              </a:spcBef>
              <a:buFont typeface="Arial" panose="020B0604020202020204" pitchFamily="34" charset="0"/>
              <a:buChar char="•"/>
            </a:pPr>
            <a:endParaRPr lang="en-GB" sz="1000" dirty="0">
              <a:cs typeface="Arial"/>
            </a:endParaRPr>
          </a:p>
          <a:p>
            <a:r>
              <a:rPr lang="en-GB" sz="1600" b="1" kern="0" spc="-25" dirty="0">
                <a:solidFill>
                  <a:srgbClr val="BE0D65"/>
                </a:solidFill>
                <a:effectLst/>
                <a:latin typeface="Arial" panose="020B0604020202020204" pitchFamily="34" charset="0"/>
              </a:rPr>
              <a:t>Using R</a:t>
            </a:r>
            <a:r>
              <a:rPr lang="en-GB" sz="1600" b="1" kern="0" spc="-30" dirty="0">
                <a:solidFill>
                  <a:srgbClr val="BE0D65"/>
                </a:solidFill>
                <a:effectLst/>
                <a:latin typeface="Arial" panose="020B0604020202020204" pitchFamily="34" charset="0"/>
              </a:rPr>
              <a:t>esources </a:t>
            </a:r>
            <a:r>
              <a:rPr lang="en-GB" sz="1600" b="1" kern="0" spc="-20" dirty="0">
                <a:solidFill>
                  <a:srgbClr val="BE0D65"/>
                </a:solidFill>
                <a:effectLst/>
                <a:latin typeface="Arial" panose="020B0604020202020204" pitchFamily="34" charset="0"/>
              </a:rPr>
              <a:t>and I</a:t>
            </a:r>
            <a:r>
              <a:rPr lang="en-GB" sz="1600" b="1" kern="0" spc="-30" dirty="0">
                <a:solidFill>
                  <a:srgbClr val="BE0D65"/>
                </a:solidFill>
                <a:effectLst/>
                <a:latin typeface="Arial" panose="020B0604020202020204" pitchFamily="34" charset="0"/>
              </a:rPr>
              <a:t>nformation</a:t>
            </a:r>
          </a:p>
          <a:p>
            <a:r>
              <a:rPr lang="en-GB" sz="1600" b="1" kern="0" spc="-30" dirty="0">
                <a:solidFill>
                  <a:srgbClr val="BE0D65"/>
                </a:solidFill>
                <a:effectLst/>
                <a:latin typeface="Arial" panose="020B0604020202020204" pitchFamily="34" charset="0"/>
              </a:rPr>
              <a:t>Technology </a:t>
            </a:r>
          </a:p>
          <a:p>
            <a:r>
              <a:rPr lang="en-GB" sz="1000" dirty="0">
                <a:solidFill>
                  <a:srgbClr val="000000"/>
                </a:solidFill>
                <a:effectLst/>
                <a:latin typeface="Arial" panose="020B0604020202020204" pitchFamily="34" charset="0"/>
                <a:ea typeface="Times New Roman" panose="02020603050405020304" pitchFamily="18" charset="0"/>
              </a:rPr>
              <a:t>You will do this by:</a:t>
            </a:r>
          </a:p>
          <a:p>
            <a:pPr marL="171450" indent="-171450">
              <a:lnSpc>
                <a:spcPct val="100000"/>
              </a:lnSpc>
              <a:spcBef>
                <a:spcPts val="0"/>
              </a:spcBef>
              <a:buFont typeface="Wingdings" panose="05000000000000000000" pitchFamily="2" charset="2"/>
              <a:buChar char="§"/>
            </a:pPr>
            <a:r>
              <a:rPr lang="en-GB" sz="1000" dirty="0">
                <a:solidFill>
                  <a:srgbClr val="000000"/>
                </a:solidFill>
                <a:effectLst/>
                <a:latin typeface="Arial" panose="020B0604020202020204" pitchFamily="34" charset="0"/>
                <a:ea typeface="Times New Roman" panose="02020603050405020304" pitchFamily="18" charset="0"/>
              </a:rPr>
              <a:t>providing materials (session plans, documents, PowerPoints etc) in advance, which will enable young person to have an opportunity to become familiar with the materials, reduce anxieties about content and make the most of the information.</a:t>
            </a:r>
          </a:p>
          <a:p>
            <a:pPr marL="171450" indent="-171450">
              <a:lnSpc>
                <a:spcPct val="100000"/>
              </a:lnSpc>
              <a:spcBef>
                <a:spcPts val="0"/>
              </a:spcBef>
              <a:buFont typeface="Wingdings" panose="05000000000000000000" pitchFamily="2" charset="2"/>
              <a:buChar char="§"/>
            </a:pPr>
            <a:endParaRPr lang="en-GB" sz="100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Wingdings" panose="05000000000000000000" pitchFamily="2" charset="2"/>
              <a:buChar char="§"/>
            </a:pPr>
            <a:r>
              <a:rPr lang="en-GB" sz="1000" dirty="0">
                <a:solidFill>
                  <a:srgbClr val="000000"/>
                </a:solidFill>
                <a:effectLst/>
                <a:latin typeface="Arial" panose="020B0604020202020204" pitchFamily="34" charset="0"/>
                <a:ea typeface="Times New Roman" panose="02020603050405020304" pitchFamily="18" charset="0"/>
              </a:rPr>
              <a:t>providing materials online so that young person can access them using appropriate</a:t>
            </a:r>
            <a:r>
              <a:rPr lang="en-GB" sz="1000" spc="-180"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software and adjusted settings to remove barriers to learning. Our inhouse virtual learning environment is a useful tool for this as it also gives young person 24/7 access to learning materials, so young person can revisit and take their time to</a:t>
            </a:r>
            <a:r>
              <a:rPr lang="en-GB" sz="1000" spc="-55" dirty="0">
                <a:solidFill>
                  <a:srgbClr val="000000"/>
                </a:solidFill>
                <a:effectLst/>
                <a:latin typeface="Arial" panose="020B0604020202020204" pitchFamily="34" charset="0"/>
                <a:ea typeface="Times New Roman" panose="02020603050405020304" pitchFamily="18" charset="0"/>
              </a:rPr>
              <a:t> </a:t>
            </a:r>
            <a:r>
              <a:rPr lang="en-GB" sz="1000" dirty="0">
                <a:solidFill>
                  <a:srgbClr val="000000"/>
                </a:solidFill>
                <a:effectLst/>
                <a:latin typeface="Arial" panose="020B0604020202020204" pitchFamily="34" charset="0"/>
                <a:ea typeface="Times New Roman" panose="02020603050405020304" pitchFamily="18" charset="0"/>
              </a:rPr>
              <a:t>learn.</a:t>
            </a:r>
          </a:p>
          <a:p>
            <a:pPr marL="171450" indent="-171450">
              <a:lnSpc>
                <a:spcPct val="100000"/>
              </a:lnSpc>
              <a:spcBef>
                <a:spcPts val="0"/>
              </a:spcBef>
              <a:buFont typeface="Wingdings" panose="05000000000000000000" pitchFamily="2" charset="2"/>
              <a:buChar char="§"/>
            </a:pPr>
            <a:endParaRPr lang="en-GB" sz="10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Wingdings" panose="05000000000000000000" pitchFamily="2" charset="2"/>
              <a:buChar char="§"/>
            </a:pPr>
            <a:r>
              <a:rPr lang="en-GB" sz="1000" dirty="0">
                <a:solidFill>
                  <a:srgbClr val="000000"/>
                </a:solidFill>
                <a:effectLst/>
                <a:latin typeface="Arial" panose="020B0604020202020204" pitchFamily="34" charset="0"/>
                <a:ea typeface="Times New Roman" panose="02020603050405020304" pitchFamily="18" charset="0"/>
              </a:rPr>
              <a:t>using accessible text size 12+ point font for handouts and 28+ for PowerPoints (Arial or similar Sans Serif recommended), left aligned with capitals not used for entire words for easy reading. Enlarge photocopies and articles that are to be read. Pictures and diagrams need to be clear and readable.</a:t>
            </a:r>
            <a:endParaRPr lang="en-GB" sz="10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Wingdings" panose="05000000000000000000" pitchFamily="2" charset="2"/>
              <a:buChar char="§"/>
            </a:pPr>
            <a:endParaRPr lang="en-GB" sz="100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Wingdings" panose="05000000000000000000" pitchFamily="2" charset="2"/>
              <a:buChar char="§"/>
            </a:pPr>
            <a:endParaRPr lang="en-GB" sz="1000" dirty="0">
              <a:effectLst/>
              <a:latin typeface="Arial" panose="020B0604020202020204" pitchFamily="34" charset="0"/>
              <a:ea typeface="Times New Roman" panose="02020603050405020304" pitchFamily="18" charset="0"/>
            </a:endParaRPr>
          </a:p>
          <a:p>
            <a:endParaRPr lang="en-GB" sz="1800" b="1" kern="0" dirty="0">
              <a:effectLst/>
              <a:latin typeface="Arial" panose="020B0604020202020204" pitchFamily="34" charset="0"/>
            </a:endParaRPr>
          </a:p>
          <a:p>
            <a:pPr marL="0" indent="0">
              <a:buNone/>
            </a:pPr>
            <a:endParaRPr lang="en-GB" sz="1600" b="1" dirty="0">
              <a:solidFill>
                <a:srgbClr val="000000"/>
              </a:solidFill>
              <a:ea typeface="+mn-lt"/>
              <a:cs typeface="+mn-lt"/>
            </a:endParaRPr>
          </a:p>
          <a:p>
            <a:endParaRPr lang="en-GB" sz="1600" b="1" dirty="0">
              <a:solidFill>
                <a:srgbClr val="000000"/>
              </a:solidFill>
              <a:ea typeface="+mn-lt"/>
              <a:cs typeface="+mn-lt"/>
            </a:endParaRPr>
          </a:p>
          <a:p>
            <a:pPr marL="0" indent="0">
              <a:buNone/>
            </a:pPr>
            <a:endParaRPr lang="en-GB" sz="1600" b="1" dirty="0">
              <a:solidFill>
                <a:srgbClr val="000000"/>
              </a:solidFill>
              <a:highlight>
                <a:srgbClr val="FFFF00"/>
              </a:highlight>
              <a:ea typeface="+mn-lt"/>
              <a:cs typeface="+mn-lt"/>
            </a:endParaRPr>
          </a:p>
          <a:p>
            <a:pPr marL="0" indent="0">
              <a:buNone/>
            </a:pPr>
            <a:endParaRPr lang="en-GB" sz="1600" b="1" dirty="0">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a:p>
            <a:pPr marL="0" indent="0">
              <a:buNone/>
            </a:pPr>
            <a:endParaRPr lang="en-GB" sz="1200" b="1" dirty="0">
              <a:solidFill>
                <a:srgbClr val="000000"/>
              </a:solidFill>
              <a:ea typeface="+mn-lt"/>
              <a:cs typeface="+mn-lt"/>
            </a:endParaRPr>
          </a:p>
        </p:txBody>
      </p:sp>
      <p:sp>
        <p:nvSpPr>
          <p:cNvPr id="7" name="Title 8" descr="About Education &amp; Training Foundation &#10;">
            <a:extLst>
              <a:ext uri="{FF2B5EF4-FFF2-40B4-BE49-F238E27FC236}">
                <a16:creationId xmlns:a16="http://schemas.microsoft.com/office/drawing/2014/main" id="{B7CF3FB9-BFEB-CA3A-A31B-AB7673B284FC}"/>
              </a:ext>
            </a:extLst>
          </p:cNvPr>
          <p:cNvSpPr txBox="1">
            <a:spLocks noGrp="1"/>
          </p:cNvSpPr>
          <p:nvPr>
            <p:ph type="title"/>
          </p:nvPr>
        </p:nvSpPr>
        <p:spPr>
          <a:xfrm>
            <a:off x="232950" y="249900"/>
            <a:ext cx="8437563" cy="5232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a:lnSpc>
                <a:spcPct val="100000"/>
              </a:lnSpc>
              <a:spcBef>
                <a:spcPts val="0"/>
              </a:spcBef>
              <a:defRPr/>
            </a:pPr>
            <a:r>
              <a:rPr lang="en-GB" sz="1600" b="1" cap="none" spc="-30">
                <a:solidFill>
                  <a:srgbClr val="BE0D65"/>
                </a:solidFill>
                <a:effectLst/>
                <a:latin typeface="Arial" panose="020B0604020202020204" pitchFamily="34" charset="0"/>
                <a:ea typeface="Times New Roman" panose="02020603050405020304" pitchFamily="18" charset="0"/>
              </a:rPr>
              <a:t>Creating </a:t>
            </a:r>
            <a:r>
              <a:rPr lang="en-GB" sz="1600" b="1" cap="none" spc="-15">
                <a:solidFill>
                  <a:srgbClr val="BE0D65"/>
                </a:solidFill>
                <a:effectLst/>
                <a:latin typeface="Arial" panose="020B0604020202020204" pitchFamily="34" charset="0"/>
                <a:ea typeface="Times New Roman" panose="02020603050405020304" pitchFamily="18" charset="0"/>
              </a:rPr>
              <a:t>an </a:t>
            </a:r>
            <a:r>
              <a:rPr lang="en-GB" sz="1600" b="1" cap="none" spc="-30">
                <a:solidFill>
                  <a:srgbClr val="BE0D65"/>
                </a:solidFill>
                <a:effectLst/>
                <a:latin typeface="Arial" panose="020B0604020202020204" pitchFamily="34" charset="0"/>
                <a:ea typeface="Times New Roman" panose="02020603050405020304" pitchFamily="18" charset="0"/>
              </a:rPr>
              <a:t>Inclusive learning environment</a:t>
            </a:r>
            <a:br>
              <a:rPr lang="en-GB" sz="1800" cap="none">
                <a:effectLst/>
                <a:latin typeface="Arial" panose="020B0604020202020204" pitchFamily="34" charset="0"/>
                <a:ea typeface="Times New Roman" panose="02020603050405020304" pitchFamily="18" charset="0"/>
              </a:rPr>
            </a:br>
            <a:endParaRPr kumimoji="0" lang="en-GB" sz="1800" b="1" i="0" u="none" strike="noStrike" kern="1200" cap="none" spc="0" normalizeH="0" noProof="0">
              <a:ln>
                <a:noFill/>
              </a:ln>
              <a:solidFill>
                <a:schemeClr val="accent5"/>
              </a:solidFill>
              <a:effectLst/>
              <a:uLnTx/>
              <a:uFillTx/>
              <a:latin typeface="+mn-lt"/>
              <a:ea typeface="+mn-ea"/>
              <a:cs typeface="Arial"/>
            </a:endParaRPr>
          </a:p>
        </p:txBody>
      </p:sp>
      <p:sp>
        <p:nvSpPr>
          <p:cNvPr id="4" name="Footer Placeholder 1">
            <a:extLst>
              <a:ext uri="{FF2B5EF4-FFF2-40B4-BE49-F238E27FC236}">
                <a16:creationId xmlns:a16="http://schemas.microsoft.com/office/drawing/2014/main" id="{FE717A73-A96D-E6B6-668D-51400AE65AAA}"/>
              </a:ext>
            </a:extLst>
          </p:cNvPr>
          <p:cNvSpPr>
            <a:spLocks noGrp="1"/>
          </p:cNvSpPr>
          <p:nvPr>
            <p:ph type="ftr" sz="quarter" idx="10"/>
          </p:nvPr>
        </p:nvSpPr>
        <p:spPr>
          <a:xfrm>
            <a:off x="232950" y="4953000"/>
            <a:ext cx="7686376" cy="288998"/>
          </a:xfrm>
        </p:spPr>
        <p:txBody>
          <a:bodyPr/>
          <a:lstStyle/>
          <a:p>
            <a:r>
              <a:rPr lang="en-GB"/>
              <a:t>Education &amp; Training Foundation</a:t>
            </a:r>
          </a:p>
        </p:txBody>
      </p:sp>
    </p:spTree>
    <p:extLst>
      <p:ext uri="{BB962C8B-B14F-4D97-AF65-F5344CB8AC3E}">
        <p14:creationId xmlns:p14="http://schemas.microsoft.com/office/powerpoint/2010/main" val="4964083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D61B-6394-7BF1-6732-EC0B669FA338}"/>
              </a:ext>
            </a:extLst>
          </p:cNvPr>
          <p:cNvSpPr txBox="1">
            <a:spLocks noGrp="1"/>
          </p:cNvSpPr>
          <p:nvPr>
            <p:ph type="title" idx="4294967295"/>
          </p:nvPr>
        </p:nvSpPr>
        <p:spPr>
          <a:xfrm>
            <a:off x="7481454" y="4362545"/>
            <a:ext cx="1475819"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Epilepsy</a:t>
            </a:r>
          </a:p>
        </p:txBody>
      </p:sp>
    </p:spTree>
    <p:extLst>
      <p:ext uri="{BB962C8B-B14F-4D97-AF65-F5344CB8AC3E}">
        <p14:creationId xmlns:p14="http://schemas.microsoft.com/office/powerpoint/2010/main" val="1405662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D1DCAB-E342-AD4E-CEA7-D15ABC089501}"/>
              </a:ext>
              <a:ext uri="{C183D7F6-B498-43B3-948B-1728B52AA6E4}">
                <adec:decorative xmlns:adec="http://schemas.microsoft.com/office/drawing/2017/decorative" val="1"/>
              </a:ext>
            </a:extLst>
          </p:cNvPr>
          <p:cNvSpPr>
            <a:spLocks noGrp="1"/>
          </p:cNvSpPr>
          <p:nvPr>
            <p:ph type="ftr" sz="quarter" idx="10"/>
          </p:nvPr>
        </p:nvSpPr>
        <p:spPr>
          <a:xfrm>
            <a:off x="232949" y="491241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B61F618-1C0A-B6D3-DFEC-5459B85B191F}"/>
              </a:ext>
            </a:extLst>
          </p:cNvPr>
          <p:cNvSpPr>
            <a:spLocks noGrp="1"/>
          </p:cNvSpPr>
          <p:nvPr>
            <p:ph type="title"/>
          </p:nvPr>
        </p:nvSpPr>
        <p:spPr>
          <a:xfrm>
            <a:off x="232949" y="223326"/>
            <a:ext cx="8437563" cy="305626"/>
          </a:xfrm>
        </p:spPr>
        <p:txBody>
          <a:bodyPr>
            <a:noAutofit/>
          </a:bodyPr>
          <a:lstStyle/>
          <a:p>
            <a:r>
              <a:rPr lang="en-GB" sz="1600" cap="none" spc="-30">
                <a:solidFill>
                  <a:srgbClr val="BE0D65"/>
                </a:solidFill>
                <a:effectLst/>
                <a:latin typeface="Arial" panose="020B0604020202020204" pitchFamily="34" charset="0"/>
                <a:ea typeface="Times New Roman" panose="02020603050405020304" pitchFamily="18" charset="0"/>
              </a:rPr>
              <a:t>Epilepsy</a:t>
            </a:r>
            <a:br>
              <a:rPr lang="en-GB" sz="1600" cap="none" spc="-30">
                <a:solidFill>
                  <a:srgbClr val="BE0D65"/>
                </a:solidFill>
                <a:effectLst/>
                <a:latin typeface="Arial" panose="020B0604020202020204" pitchFamily="34" charset="0"/>
                <a:ea typeface="Times New Roman" panose="02020603050405020304" pitchFamily="18" charset="0"/>
              </a:rPr>
            </a:br>
            <a:endParaRPr lang="en-GB" sz="1600" cap="none"/>
          </a:p>
        </p:txBody>
      </p:sp>
      <p:sp>
        <p:nvSpPr>
          <p:cNvPr id="4" name="Text Placeholder 3">
            <a:extLst>
              <a:ext uri="{FF2B5EF4-FFF2-40B4-BE49-F238E27FC236}">
                <a16:creationId xmlns:a16="http://schemas.microsoft.com/office/drawing/2014/main" id="{D283E430-A6AE-5CEE-BEFE-7CDDFD208215}"/>
              </a:ext>
            </a:extLst>
          </p:cNvPr>
          <p:cNvSpPr>
            <a:spLocks noGrp="1"/>
          </p:cNvSpPr>
          <p:nvPr>
            <p:ph type="body" sz="quarter" idx="12"/>
          </p:nvPr>
        </p:nvSpPr>
        <p:spPr>
          <a:xfrm>
            <a:off x="234000" y="505691"/>
            <a:ext cx="3960000" cy="4082283"/>
          </a:xfrm>
        </p:spPr>
        <p:txBody>
          <a:bodyPr/>
          <a:lstStyle/>
          <a:p>
            <a:pPr marR="30480" eaLnBrk="0" hangingPunct="0">
              <a:lnSpc>
                <a:spcPct val="100000"/>
              </a:lnSpc>
              <a:spcBef>
                <a:spcPts val="0"/>
              </a:spcBef>
              <a:buSzPts val="1100"/>
              <a:tabLst>
                <a:tab pos="170815" algn="l"/>
              </a:tabLst>
            </a:pPr>
            <a:r>
              <a:rPr lang="en-GB" sz="1400" dirty="0">
                <a:ea typeface="Times New Roman" panose="02020603050405020304" pitchFamily="18" charset="0"/>
              </a:rPr>
              <a:t>My disability</a:t>
            </a:r>
          </a:p>
          <a:p>
            <a:pPr marR="30480" eaLnBrk="0" hangingPunct="0">
              <a:lnSpc>
                <a:spcPct val="100000"/>
              </a:lnSpc>
              <a:spcBef>
                <a:spcPts val="0"/>
              </a:spcBef>
              <a:buSzPts val="1100"/>
              <a:tabLst>
                <a:tab pos="170815" algn="l"/>
              </a:tabLst>
            </a:pPr>
            <a:endParaRPr lang="en-GB" sz="1000" dirty="0">
              <a:latin typeface="+mj-lt"/>
              <a:ea typeface="Times New Roman" panose="02020603050405020304" pitchFamily="18" charset="0"/>
            </a:endParaRPr>
          </a:p>
          <a:p>
            <a:pPr marR="30480" eaLnBrk="0" hangingPunct="0">
              <a:lnSpc>
                <a:spcPct val="100000"/>
              </a:lnSpc>
              <a:spcBef>
                <a:spcPts val="0"/>
              </a:spcBef>
              <a:buSzPts val="1100"/>
              <a:tabLst>
                <a:tab pos="170815" algn="l"/>
              </a:tabLst>
            </a:pPr>
            <a:r>
              <a:rPr lang="en-GB" sz="1000" dirty="0">
                <a:effectLst/>
                <a:latin typeface="Arial" panose="020B0604020202020204" pitchFamily="34" charset="0"/>
              </a:rPr>
              <a:t>Epilepsy is a neurological condition that affects about 1 person in every 200 and causes recurrent seizures that originate in the brain.</a:t>
            </a:r>
          </a:p>
          <a:p>
            <a:pPr marR="30480" eaLnBrk="0" hangingPunct="0">
              <a:lnSpc>
                <a:spcPct val="100000"/>
              </a:lnSpc>
              <a:spcBef>
                <a:spcPts val="0"/>
              </a:spcBef>
              <a:buSzPts val="1100"/>
              <a:tabLst>
                <a:tab pos="170815" algn="l"/>
              </a:tabLst>
            </a:pPr>
            <a:endParaRPr lang="en-GB" sz="1000" dirty="0">
              <a:latin typeface="Arial" panose="020B0604020202020204" pitchFamily="34" charset="0"/>
            </a:endParaRPr>
          </a:p>
          <a:p>
            <a:pPr marR="30480" eaLnBrk="0" hangingPunct="0">
              <a:lnSpc>
                <a:spcPct val="100000"/>
              </a:lnSpc>
              <a:spcBef>
                <a:spcPts val="0"/>
              </a:spcBef>
              <a:buSzPts val="1100"/>
              <a:tabLst>
                <a:tab pos="170815" algn="l"/>
              </a:tabLst>
            </a:pPr>
            <a:r>
              <a:rPr lang="en-GB" sz="1000" b="0" dirty="0">
                <a:effectLst/>
                <a:latin typeface="Arial" panose="020B0604020202020204" pitchFamily="34" charset="0"/>
                <a:ea typeface="Times New Roman" panose="02020603050405020304" pitchFamily="18" charset="0"/>
              </a:rPr>
              <a:t>People can experience many different types of epileptic seizures, and you will need to find out what is normal for each individual.</a:t>
            </a:r>
          </a:p>
          <a:p>
            <a:pPr marR="30480" eaLnBrk="0" hangingPunct="0">
              <a:lnSpc>
                <a:spcPct val="100000"/>
              </a:lnSpc>
              <a:spcBef>
                <a:spcPts val="0"/>
              </a:spcBef>
              <a:buSzPts val="1100"/>
              <a:tabLst>
                <a:tab pos="170815" algn="l"/>
              </a:tabLst>
            </a:pPr>
            <a:endParaRPr lang="en-GB" sz="1000" b="0" dirty="0">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r>
              <a:rPr lang="en-GB" sz="1000" b="0" dirty="0">
                <a:effectLst/>
                <a:latin typeface="Arial" panose="020B0604020202020204" pitchFamily="34" charset="0"/>
                <a:ea typeface="Times New Roman" panose="02020603050405020304" pitchFamily="18" charset="0"/>
              </a:rPr>
              <a:t>Seizures can last for different amounts of time. Once a seizure is over the individual who will need to recover, this can take much longer than the seizure itself.</a:t>
            </a:r>
          </a:p>
          <a:p>
            <a:pPr marR="30480" eaLnBrk="0" hangingPunct="0">
              <a:lnSpc>
                <a:spcPct val="100000"/>
              </a:lnSpc>
              <a:spcBef>
                <a:spcPts val="0"/>
              </a:spcBef>
              <a:buSzPts val="1100"/>
              <a:tabLst>
                <a:tab pos="170815" algn="l"/>
              </a:tabLst>
            </a:pPr>
            <a:endParaRPr lang="en-GB" sz="1000" b="0" dirty="0">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r>
              <a:rPr lang="en-GB" sz="1000" b="0" dirty="0">
                <a:effectLst/>
                <a:latin typeface="Arial" panose="020B0604020202020204" pitchFamily="34" charset="0"/>
                <a:ea typeface="Times New Roman" panose="02020603050405020304" pitchFamily="18" charset="0"/>
              </a:rPr>
              <a:t>The majority of people with epilepsy respond well to treatment and can get on with their lives. However, some people with frequent seizures of any type may need constant supervision and support.</a:t>
            </a:r>
          </a:p>
          <a:p>
            <a:pPr marR="30480" eaLnBrk="0" hangingPunct="0">
              <a:lnSpc>
                <a:spcPct val="100000"/>
              </a:lnSpc>
              <a:spcBef>
                <a:spcPts val="0"/>
              </a:spcBef>
              <a:buSzPts val="1100"/>
              <a:tabLst>
                <a:tab pos="170815" algn="l"/>
              </a:tabLst>
            </a:pPr>
            <a:endParaRPr lang="en-GB" sz="1000" b="0" dirty="0">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r>
              <a:rPr lang="en-GB" sz="1000" b="0" dirty="0">
                <a:effectLst/>
                <a:latin typeface="Arial" panose="020B0604020202020204" pitchFamily="34" charset="0"/>
                <a:ea typeface="Times New Roman" panose="02020603050405020304" pitchFamily="18" charset="0"/>
              </a:rPr>
              <a:t>young person with epilepsy will usually have an individualised care </a:t>
            </a:r>
            <a:r>
              <a:rPr lang="en-GB" sz="1000" b="0" dirty="0">
                <a:latin typeface="Arial" panose="020B0604020202020204" pitchFamily="34" charset="0"/>
                <a:ea typeface="Times New Roman" panose="02020603050405020304" pitchFamily="18" charset="0"/>
              </a:rPr>
              <a:t>p</a:t>
            </a:r>
            <a:r>
              <a:rPr lang="en-GB" sz="1000" b="0" dirty="0">
                <a:effectLst/>
                <a:latin typeface="Arial" panose="020B0604020202020204" pitchFamily="34" charset="0"/>
                <a:ea typeface="Times New Roman" panose="02020603050405020304" pitchFamily="18" charset="0"/>
              </a:rPr>
              <a:t>lan.</a:t>
            </a:r>
          </a:p>
          <a:p>
            <a:pPr marR="30480" eaLnBrk="0" hangingPunct="0">
              <a:lnSpc>
                <a:spcPct val="100000"/>
              </a:lnSpc>
              <a:spcBef>
                <a:spcPts val="0"/>
              </a:spcBef>
              <a:buSzPts val="1100"/>
              <a:tabLst>
                <a:tab pos="170815" algn="l"/>
              </a:tabLst>
            </a:pPr>
            <a:endParaRPr lang="en-GB" sz="1000" b="0" dirty="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600" b="1" kern="0" dirty="0">
                <a:solidFill>
                  <a:srgbClr val="BE0D65"/>
                </a:solidFill>
                <a:effectLst/>
                <a:latin typeface="Arial" panose="020B0604020202020204" pitchFamily="34" charset="0"/>
              </a:rPr>
              <a:t>Epilepsy</a:t>
            </a:r>
            <a:endParaRPr lang="en-GB" sz="1600" b="1" kern="0" dirty="0">
              <a:effectLst/>
              <a:latin typeface="Arial" panose="020B0604020202020204" pitchFamily="34" charset="0"/>
            </a:endParaRPr>
          </a:p>
          <a:p>
            <a:pPr eaLnBrk="0" hangingPunct="0">
              <a:lnSpc>
                <a:spcPct val="100000"/>
              </a:lnSpc>
              <a:spcBef>
                <a:spcPts val="0"/>
              </a:spcBef>
            </a:pPr>
            <a:r>
              <a:rPr lang="en-GB" sz="1400" b="1" dirty="0">
                <a:effectLst/>
                <a:latin typeface="Arial" panose="020B0604020202020204" pitchFamily="34" charset="0"/>
                <a:ea typeface="Times New Roman" panose="02020603050405020304" pitchFamily="18" charset="0"/>
              </a:rPr>
              <a:t>How it might affect me</a:t>
            </a:r>
          </a:p>
          <a:p>
            <a:pPr eaLnBrk="0" hangingPunct="0">
              <a:lnSpc>
                <a:spcPct val="100000"/>
              </a:lnSpc>
              <a:spcBef>
                <a:spcPts val="0"/>
              </a:spcBef>
            </a:pPr>
            <a:endParaRPr lang="en-GB" sz="1300" b="1" dirty="0">
              <a:effectLst/>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000" dirty="0">
                <a:effectLst/>
                <a:latin typeface="Arial" panose="020B0604020202020204" pitchFamily="34" charset="0"/>
              </a:rPr>
              <a:t>The term Physical Disability indicates a limitation of a person’s physical functioning, mobility, dexterity or stamina.</a:t>
            </a:r>
          </a:p>
          <a:p>
            <a:pPr eaLnBrk="0" hangingPunct="0">
              <a:lnSpc>
                <a:spcPct val="100000"/>
              </a:lnSpc>
              <a:spcBef>
                <a:spcPts val="0"/>
              </a:spcBef>
            </a:pPr>
            <a:endParaRPr lang="en-GB" sz="1300" dirty="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30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b="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800" dirty="0">
              <a:effectLst/>
              <a:latin typeface="Arial" panose="020B0604020202020204" pitchFamily="34" charset="0"/>
              <a:ea typeface="Times New Roman" panose="02020603050405020304" pitchFamily="18" charset="0"/>
            </a:endParaRPr>
          </a:p>
          <a:p>
            <a:pPr marR="30480" eaLnBrk="0" hangingPunct="0">
              <a:lnSpc>
                <a:spcPct val="100000"/>
              </a:lnSpc>
              <a:spcBef>
                <a:spcPts val="0"/>
              </a:spcBef>
              <a:buSzPts val="1100"/>
              <a:tabLst>
                <a:tab pos="170815" algn="l"/>
              </a:tabLst>
            </a:pPr>
            <a:endParaRPr lang="en-GB" sz="1000" dirty="0">
              <a:effectLst/>
              <a:latin typeface="Arial" panose="020B0604020202020204" pitchFamily="34" charset="0"/>
            </a:endParaRPr>
          </a:p>
          <a:p>
            <a:pPr marR="30480" eaLnBrk="0" hangingPunct="0">
              <a:lnSpc>
                <a:spcPct val="100000"/>
              </a:lnSpc>
              <a:spcBef>
                <a:spcPts val="0"/>
              </a:spcBef>
              <a:buSzPts val="1100"/>
              <a:tabLst>
                <a:tab pos="170815" algn="l"/>
              </a:tabLst>
            </a:pPr>
            <a:endParaRPr lang="en-GB" sz="1300" dirty="0">
              <a:latin typeface="+mj-lt"/>
              <a:ea typeface="Times New Roman" panose="02020603050405020304" pitchFamily="18" charset="0"/>
            </a:endParaRPr>
          </a:p>
          <a:p>
            <a:pPr marR="30480" eaLnBrk="0" hangingPunct="0">
              <a:lnSpc>
                <a:spcPct val="100000"/>
              </a:lnSpc>
              <a:spcBef>
                <a:spcPts val="0"/>
              </a:spcBef>
              <a:buSzPts val="1100"/>
              <a:tabLst>
                <a:tab pos="170815" algn="l"/>
              </a:tabLst>
            </a:pPr>
            <a:endParaRPr lang="en-GB" sz="1300" dirty="0">
              <a:latin typeface="+mj-lt"/>
              <a:ea typeface="Times New Roman" panose="02020603050405020304" pitchFamily="18" charset="0"/>
            </a:endParaRPr>
          </a:p>
          <a:p>
            <a:pPr marL="171450" marR="30480" indent="-171450" eaLnBrk="0" hangingPunct="0">
              <a:lnSpc>
                <a:spcPct val="103000"/>
              </a:lnSpc>
              <a:spcBef>
                <a:spcPts val="5"/>
              </a:spcBef>
              <a:buSzPts val="1100"/>
              <a:buFont typeface="Arial" panose="020B0604020202020204" pitchFamily="34" charset="0"/>
              <a:buChar char="•"/>
              <a:tabLst>
                <a:tab pos="170815" algn="l"/>
              </a:tabLst>
            </a:pPr>
            <a:endParaRPr lang="en-GB" sz="1800" dirty="0">
              <a:effectLst/>
              <a:latin typeface="HelveticaLTStd-Roman"/>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a typeface="Times New Roman" panose="02020603050405020304" pitchFamily="18" charset="0"/>
            </a:endParaRPr>
          </a:p>
          <a:p>
            <a:pPr marL="171450" marR="30480" lvl="0" indent="-171450" eaLnBrk="0" hangingPunct="0">
              <a:lnSpc>
                <a:spcPct val="103000"/>
              </a:lnSpc>
              <a:spcBef>
                <a:spcPts val="5"/>
              </a:spcBef>
              <a:spcAft>
                <a:spcPts val="0"/>
              </a:spcAft>
              <a:buSzPts val="1100"/>
              <a:buFont typeface="Arial" panose="020B0604020202020204" pitchFamily="34" charset="0"/>
              <a:buChar char="•"/>
              <a:tabLst>
                <a:tab pos="170815" algn="l"/>
              </a:tabLst>
            </a:pPr>
            <a:endParaRPr lang="en-GB" sz="1000" b="0" dirty="0">
              <a:effectLst/>
              <a:ea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1C9BC227-5185-9542-8B06-77B9C770011F}"/>
              </a:ext>
            </a:extLst>
          </p:cNvPr>
          <p:cNvSpPr>
            <a:spLocks noGrp="1"/>
          </p:cNvSpPr>
          <p:nvPr>
            <p:ph sz="quarter" idx="13"/>
          </p:nvPr>
        </p:nvSpPr>
        <p:spPr>
          <a:xfrm>
            <a:off x="4572000" y="855869"/>
            <a:ext cx="4098513" cy="4032348"/>
          </a:xfrm>
        </p:spPr>
        <p:txBody>
          <a:bodyPr/>
          <a:lstStyle/>
          <a:p>
            <a:pPr marR="12065" eaLnBrk="0" hangingPunct="0">
              <a:lnSpc>
                <a:spcPct val="103000"/>
              </a:lnSpc>
              <a:spcAft>
                <a:spcPts val="0"/>
              </a:spcAft>
            </a:pPr>
            <a:r>
              <a:rPr lang="en-GB" sz="1000">
                <a:effectLst/>
                <a:latin typeface="Arial" panose="020B0604020202020204" pitchFamily="34" charset="0"/>
                <a:ea typeface="Times New Roman" panose="02020603050405020304" pitchFamily="18" charset="0"/>
              </a:rPr>
              <a:t>This can include, permanent disabilities, temporary illnesses and a range of medical conditions, all of which will impact individuals differently and potentially fluctuate in different environments.</a:t>
            </a:r>
          </a:p>
          <a:p>
            <a:pPr eaLnBrk="0" hangingPunct="0">
              <a:spcBef>
                <a:spcPts val="30"/>
              </a:spcBef>
            </a:pPr>
            <a:r>
              <a:rPr lang="en-GB" sz="1000">
                <a:effectLst/>
                <a:latin typeface="Arial" panose="020B0604020202020204" pitchFamily="34" charset="0"/>
                <a:ea typeface="Times New Roman" panose="02020603050405020304" pitchFamily="18" charset="0"/>
              </a:rPr>
              <a:t> </a:t>
            </a:r>
          </a:p>
          <a:p>
            <a:pPr marR="723900" eaLnBrk="0" hangingPunct="0">
              <a:lnSpc>
                <a:spcPct val="103000"/>
              </a:lnSpc>
            </a:pPr>
            <a:r>
              <a:rPr lang="en-GB" sz="1000" b="1">
                <a:effectLst/>
                <a:latin typeface="Arial" panose="020B0604020202020204" pitchFamily="34" charset="0"/>
              </a:rPr>
              <a:t>There are three main types of seizures, which are:</a:t>
            </a:r>
          </a:p>
          <a:p>
            <a:pPr marR="723900" eaLnBrk="0" hangingPunct="0">
              <a:lnSpc>
                <a:spcPct val="100000"/>
              </a:lnSpc>
              <a:spcBef>
                <a:spcPts val="0"/>
              </a:spcBef>
            </a:pPr>
            <a:endParaRPr lang="en-GB" sz="1000" b="1">
              <a:latin typeface="+mj-lt"/>
            </a:endParaRPr>
          </a:p>
          <a:p>
            <a:pPr marL="342900" lvl="0" indent="-342900" eaLnBrk="0" hangingPunct="0">
              <a:lnSpc>
                <a:spcPct val="100000"/>
              </a:lnSpc>
              <a:spcBef>
                <a:spcPts val="0"/>
              </a:spcBef>
              <a:buSzPts val="1100"/>
              <a:buFont typeface="Arial" panose="020B0604020202020204" pitchFamily="34" charset="0"/>
              <a:buChar char="•"/>
              <a:tabLst>
                <a:tab pos="170815" algn="l"/>
              </a:tabLst>
            </a:pPr>
            <a:r>
              <a:rPr lang="en-GB" sz="1000">
                <a:effectLst/>
                <a:latin typeface="+mj-lt"/>
                <a:ea typeface="Times New Roman" panose="02020603050405020304" pitchFamily="18" charset="0"/>
              </a:rPr>
              <a:t>Primary generalised</a:t>
            </a:r>
            <a:r>
              <a:rPr lang="en-GB" sz="1000" spc="-10">
                <a:effectLst/>
                <a:latin typeface="+mj-lt"/>
                <a:ea typeface="Times New Roman" panose="02020603050405020304" pitchFamily="18" charset="0"/>
              </a:rPr>
              <a:t> </a:t>
            </a:r>
            <a:r>
              <a:rPr lang="en-GB" sz="1000">
                <a:effectLst/>
                <a:latin typeface="+mj-lt"/>
                <a:ea typeface="Times New Roman" panose="02020603050405020304" pitchFamily="18" charset="0"/>
              </a:rPr>
              <a:t>seizures</a:t>
            </a:r>
          </a:p>
          <a:p>
            <a:pPr eaLnBrk="0" hangingPunct="0">
              <a:lnSpc>
                <a:spcPct val="100000"/>
              </a:lnSpc>
              <a:spcBef>
                <a:spcPts val="0"/>
              </a:spcBef>
            </a:pPr>
            <a:r>
              <a:rPr lang="en-GB" sz="1000">
                <a:effectLst/>
                <a:latin typeface="+mj-lt"/>
                <a:ea typeface="Times New Roman" panose="02020603050405020304" pitchFamily="18" charset="0"/>
              </a:rPr>
              <a:t> </a:t>
            </a:r>
          </a:p>
          <a:p>
            <a:pPr marL="342900" lvl="0" indent="-342900" eaLnBrk="0" hangingPunct="0">
              <a:lnSpc>
                <a:spcPct val="100000"/>
              </a:lnSpc>
              <a:spcBef>
                <a:spcPts val="0"/>
              </a:spcBef>
              <a:buSzPts val="1100"/>
              <a:buFont typeface="Arial" panose="020B0604020202020204" pitchFamily="34" charset="0"/>
              <a:buChar char="•"/>
              <a:tabLst>
                <a:tab pos="170815" algn="l"/>
              </a:tabLst>
            </a:pPr>
            <a:r>
              <a:rPr lang="en-GB" sz="1000">
                <a:effectLst/>
                <a:latin typeface="+mj-lt"/>
                <a:ea typeface="Times New Roman" panose="02020603050405020304" pitchFamily="18" charset="0"/>
              </a:rPr>
              <a:t>Partial (focal) seizures</a:t>
            </a:r>
          </a:p>
          <a:p>
            <a:pPr eaLnBrk="0" hangingPunct="0">
              <a:lnSpc>
                <a:spcPct val="100000"/>
              </a:lnSpc>
              <a:spcBef>
                <a:spcPts val="0"/>
              </a:spcBef>
            </a:pPr>
            <a:r>
              <a:rPr lang="en-GB" sz="1000">
                <a:effectLst/>
                <a:latin typeface="+mj-lt"/>
                <a:ea typeface="Times New Roman" panose="02020603050405020304" pitchFamily="18" charset="0"/>
              </a:rPr>
              <a:t> </a:t>
            </a:r>
          </a:p>
          <a:p>
            <a:pPr marL="342900" lvl="0" indent="-342900" eaLnBrk="0" hangingPunct="0">
              <a:lnSpc>
                <a:spcPct val="100000"/>
              </a:lnSpc>
              <a:spcBef>
                <a:spcPts val="0"/>
              </a:spcBef>
              <a:buSzPts val="1100"/>
              <a:buFont typeface="Arial" panose="020B0604020202020204" pitchFamily="34" charset="0"/>
              <a:buChar char="•"/>
              <a:tabLst>
                <a:tab pos="170815" algn="l"/>
              </a:tabLst>
            </a:pPr>
            <a:r>
              <a:rPr lang="en-GB" sz="1000">
                <a:effectLst/>
                <a:latin typeface="+mj-lt"/>
                <a:ea typeface="Times New Roman" panose="02020603050405020304" pitchFamily="18" charset="0"/>
              </a:rPr>
              <a:t>Secondarily generalised</a:t>
            </a:r>
            <a:r>
              <a:rPr lang="en-GB" sz="1000" spc="-15">
                <a:effectLst/>
                <a:latin typeface="+mj-lt"/>
                <a:ea typeface="Times New Roman" panose="02020603050405020304" pitchFamily="18" charset="0"/>
              </a:rPr>
              <a:t> </a:t>
            </a:r>
            <a:r>
              <a:rPr lang="en-GB" sz="1000">
                <a:effectLst/>
                <a:latin typeface="+mj-lt"/>
                <a:ea typeface="Times New Roman" panose="02020603050405020304" pitchFamily="18" charset="0"/>
              </a:rPr>
              <a:t>seizures</a:t>
            </a:r>
            <a:endParaRPr lang="en-GB" sz="1800">
              <a:effectLst/>
              <a:latin typeface="Arial" panose="020B0604020202020204" pitchFamily="34" charset="0"/>
              <a:ea typeface="Times New Roman" panose="02020603050405020304" pitchFamily="18" charset="0"/>
            </a:endParaRPr>
          </a:p>
          <a:p>
            <a:pPr marL="342900" lvl="0" indent="-342900" eaLnBrk="0" hangingPunct="0">
              <a:lnSpc>
                <a:spcPct val="100000"/>
              </a:lnSpc>
              <a:spcBef>
                <a:spcPts val="0"/>
              </a:spcBef>
              <a:buSzPts val="1100"/>
              <a:buFont typeface="Arial" panose="020B0604020202020204" pitchFamily="34" charset="0"/>
              <a:buChar char="•"/>
              <a:tabLst>
                <a:tab pos="170815" algn="l"/>
              </a:tabLst>
            </a:pPr>
            <a:endParaRPr lang="en-GB" sz="1000" b="1">
              <a:ea typeface="Times New Roman" panose="02020603050405020304" pitchFamily="18" charset="0"/>
            </a:endParaRPr>
          </a:p>
          <a:p>
            <a:pPr lvl="0" eaLnBrk="0" hangingPunct="0">
              <a:lnSpc>
                <a:spcPct val="100000"/>
              </a:lnSpc>
              <a:spcBef>
                <a:spcPts val="0"/>
              </a:spcBef>
              <a:buSzPts val="1100"/>
              <a:tabLst>
                <a:tab pos="170815" algn="l"/>
              </a:tabLst>
            </a:pPr>
            <a:r>
              <a:rPr lang="en-GB" sz="1000" b="1">
                <a:effectLst/>
                <a:ea typeface="Times New Roman" panose="02020603050405020304" pitchFamily="18" charset="0"/>
              </a:rPr>
              <a:t>Primary generalised seizures – the whole brain is affected by the disruption to its usual activity and consciousness is lost. Seizures in the category include:</a:t>
            </a:r>
          </a:p>
          <a:p>
            <a:pPr lvl="0" eaLnBrk="0" hangingPunct="0">
              <a:lnSpc>
                <a:spcPct val="100000"/>
              </a:lnSpc>
              <a:spcBef>
                <a:spcPts val="0"/>
              </a:spcBef>
              <a:buSzPts val="1100"/>
              <a:tabLst>
                <a:tab pos="170815" algn="l"/>
              </a:tabLst>
            </a:pPr>
            <a:endParaRPr lang="en-GB" sz="1000" b="1">
              <a:ea typeface="Times New Roman" panose="02020603050405020304" pitchFamily="18" charset="0"/>
            </a:endParaRPr>
          </a:p>
          <a:p>
            <a:pPr eaLnBrk="0" hangingPunct="0">
              <a:lnSpc>
                <a:spcPct val="100000"/>
              </a:lnSpc>
              <a:spcBef>
                <a:spcPts val="0"/>
              </a:spcBef>
              <a:buSzPts val="1100"/>
              <a:tabLst>
                <a:tab pos="170815" algn="l"/>
              </a:tabLst>
            </a:pPr>
            <a:r>
              <a:rPr lang="en-GB" sz="1000" b="1">
                <a:effectLst/>
                <a:latin typeface="Arial" panose="020B0604020202020204" pitchFamily="34" charset="0"/>
                <a:ea typeface="Times New Roman" panose="02020603050405020304" pitchFamily="18" charset="0"/>
              </a:rPr>
              <a:t>Absences </a:t>
            </a:r>
            <a:r>
              <a:rPr lang="en-GB" sz="1000">
                <a:effectLst/>
                <a:latin typeface="Arial" panose="020B0604020202020204" pitchFamily="34" charset="0"/>
                <a:ea typeface="Times New Roman" panose="02020603050405020304" pitchFamily="18" charset="0"/>
              </a:rPr>
              <a:t>– the person looks blank for a few seconds and may not respond when spoken to or realise they have had a seizure. This type of seizure can happen repeatedly and can be mistakes for daydreaming.</a:t>
            </a:r>
          </a:p>
          <a:p>
            <a:pPr eaLnBrk="0" hangingPunct="0">
              <a:lnSpc>
                <a:spcPct val="100000"/>
              </a:lnSpc>
              <a:spcBef>
                <a:spcPts val="0"/>
              </a:spcBef>
              <a:buSzPts val="1100"/>
              <a:tabLst>
                <a:tab pos="170815" algn="l"/>
              </a:tabLst>
            </a:pPr>
            <a:endParaRPr lang="en-GB" sz="1000">
              <a:latin typeface="Arial" panose="020B0604020202020204" pitchFamily="34" charset="0"/>
              <a:ea typeface="Times New Roman" panose="02020603050405020304" pitchFamily="18" charset="0"/>
            </a:endParaRPr>
          </a:p>
          <a:p>
            <a:pPr eaLnBrk="0" hangingPunct="0">
              <a:lnSpc>
                <a:spcPct val="100000"/>
              </a:lnSpc>
              <a:spcBef>
                <a:spcPts val="0"/>
              </a:spcBef>
              <a:buSzPts val="1100"/>
              <a:tabLst>
                <a:tab pos="170815" algn="l"/>
              </a:tabLst>
            </a:pPr>
            <a:r>
              <a:rPr lang="en-GB" sz="1000" b="1">
                <a:effectLst/>
                <a:latin typeface="Arial" panose="020B0604020202020204" pitchFamily="34" charset="0"/>
                <a:ea typeface="Times New Roman" panose="02020603050405020304" pitchFamily="18" charset="0"/>
              </a:rPr>
              <a:t>Tonic-</a:t>
            </a:r>
            <a:r>
              <a:rPr lang="en-GB" sz="1000" b="1" err="1">
                <a:effectLst/>
                <a:latin typeface="Arial" panose="020B0604020202020204" pitchFamily="34" charset="0"/>
                <a:ea typeface="Times New Roman" panose="02020603050405020304" pitchFamily="18" charset="0"/>
              </a:rPr>
              <a:t>clonic</a:t>
            </a:r>
            <a:r>
              <a:rPr lang="en-GB" sz="1000" b="1">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 the person stiffens, loses consciousness, convulses and may fall. Irregular breathing and/or incontinence may happen.</a:t>
            </a:r>
          </a:p>
          <a:p>
            <a:pPr eaLnBrk="0" hangingPunct="0">
              <a:lnSpc>
                <a:spcPct val="100000"/>
              </a:lnSpc>
              <a:spcBef>
                <a:spcPts val="0"/>
              </a:spcBef>
              <a:buSzPts val="1100"/>
              <a:tabLst>
                <a:tab pos="170815" algn="l"/>
              </a:tabLst>
            </a:pPr>
            <a:endParaRPr lang="en-GB" sz="1000">
              <a:latin typeface="Arial" panose="020B0604020202020204" pitchFamily="34" charset="0"/>
              <a:ea typeface="Times New Roman" panose="02020603050405020304" pitchFamily="18" charset="0"/>
            </a:endParaRPr>
          </a:p>
          <a:p>
            <a:pPr eaLnBrk="0" hangingPunct="0">
              <a:lnSpc>
                <a:spcPct val="100000"/>
              </a:lnSpc>
              <a:spcBef>
                <a:spcPts val="0"/>
              </a:spcBef>
              <a:buSzPts val="1100"/>
              <a:tabLst>
                <a:tab pos="170815" algn="l"/>
              </a:tabLst>
            </a:pPr>
            <a:r>
              <a:rPr lang="en-GB" sz="1000" b="1">
                <a:effectLst/>
                <a:latin typeface="Arial" panose="020B0604020202020204" pitchFamily="34" charset="0"/>
                <a:ea typeface="Times New Roman" panose="02020603050405020304" pitchFamily="18" charset="0"/>
              </a:rPr>
              <a:t>Tonic and atonic seizures or drop attacks </a:t>
            </a:r>
            <a:r>
              <a:rPr lang="en-GB" sz="1000">
                <a:effectLst/>
                <a:latin typeface="Arial" panose="020B0604020202020204" pitchFamily="34" charset="0"/>
                <a:ea typeface="Times New Roman" panose="02020603050405020304" pitchFamily="18" charset="0"/>
              </a:rPr>
              <a:t>– the person may stiffen and fall heavily or lose muscle tone and crumple to the ground.</a:t>
            </a:r>
          </a:p>
          <a:p>
            <a:pPr eaLnBrk="0" hangingPunct="0">
              <a:lnSpc>
                <a:spcPct val="100000"/>
              </a:lnSpc>
              <a:spcBef>
                <a:spcPts val="0"/>
              </a:spcBef>
              <a:buSzPts val="1100"/>
              <a:tabLst>
                <a:tab pos="170815" algn="l"/>
              </a:tabLst>
            </a:pPr>
            <a:endParaRPr lang="en-GB" sz="1000">
              <a:effectLst/>
              <a:latin typeface="Arial" panose="020B0604020202020204" pitchFamily="34" charset="0"/>
              <a:ea typeface="Times New Roman" panose="02020603050405020304" pitchFamily="18" charset="0"/>
            </a:endParaRPr>
          </a:p>
          <a:p>
            <a:pPr eaLnBrk="0" hangingPunct="0">
              <a:lnSpc>
                <a:spcPct val="100000"/>
              </a:lnSpc>
              <a:spcBef>
                <a:spcPts val="0"/>
              </a:spcBef>
              <a:buSzPts val="1100"/>
              <a:tabLst>
                <a:tab pos="170815" algn="l"/>
              </a:tabLst>
            </a:pPr>
            <a:endParaRPr lang="en-GB" sz="1000">
              <a:effectLst/>
              <a:latin typeface="Arial" panose="020B0604020202020204" pitchFamily="34" charset="0"/>
              <a:ea typeface="Times New Roman" panose="02020603050405020304" pitchFamily="18" charset="0"/>
            </a:endParaRPr>
          </a:p>
          <a:p>
            <a:pPr lvl="0" eaLnBrk="0" hangingPunct="0">
              <a:lnSpc>
                <a:spcPct val="100000"/>
              </a:lnSpc>
              <a:spcBef>
                <a:spcPts val="0"/>
              </a:spcBef>
              <a:buSzPts val="1100"/>
              <a:tabLst>
                <a:tab pos="170815" algn="l"/>
              </a:tabLst>
            </a:pPr>
            <a:endParaRPr lang="en-GB" sz="1000" b="1">
              <a:effectLst/>
              <a:ea typeface="Times New Roman" panose="02020603050405020304" pitchFamily="18" charset="0"/>
            </a:endParaRPr>
          </a:p>
          <a:p>
            <a:br>
              <a:rPr lang="en-GB" sz="1800">
                <a:effectLst/>
                <a:latin typeface="Times New Roman" panose="02020603050405020304" pitchFamily="18" charset="0"/>
                <a:ea typeface="Times New Roman" panose="02020603050405020304" pitchFamily="18" charset="0"/>
              </a:rPr>
            </a:br>
            <a:endParaRPr lang="en-GB" sz="1000" b="1">
              <a:effectLst/>
              <a:latin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748637E8-8208-115A-782B-3DC078C7F985}"/>
              </a:ext>
            </a:extLst>
          </p:cNvPr>
          <p:cNvSpPr>
            <a:spLocks noGrp="1"/>
          </p:cNvSpPr>
          <p:nvPr>
            <p:ph type="sldNum" sz="quarter" idx="11"/>
          </p:nvPr>
        </p:nvSpPr>
        <p:spPr/>
        <p:txBody>
          <a:bodyPr/>
          <a:lstStyle/>
          <a:p>
            <a:fld id="{DA2C159E-F13C-4A85-9A41-E7669D3E0D70}" type="slidenum">
              <a:rPr lang="en-GB" smtClean="0"/>
              <a:pPr/>
              <a:t>41</a:t>
            </a:fld>
            <a:endParaRPr lang="en-GB"/>
          </a:p>
        </p:txBody>
      </p:sp>
    </p:spTree>
    <p:extLst>
      <p:ext uri="{BB962C8B-B14F-4D97-AF65-F5344CB8AC3E}">
        <p14:creationId xmlns:p14="http://schemas.microsoft.com/office/powerpoint/2010/main" val="3544533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EA275C-C0A1-CD87-1C76-062863C9BA27}"/>
              </a:ext>
              <a:ext uri="{C183D7F6-B498-43B3-948B-1728B52AA6E4}">
                <adec:decorative xmlns:adec="http://schemas.microsoft.com/office/drawing/2017/decorative" val="1"/>
              </a:ext>
            </a:extLst>
          </p:cNvPr>
          <p:cNvSpPr>
            <a:spLocks noGrp="1"/>
          </p:cNvSpPr>
          <p:nvPr>
            <p:ph type="ftr" sz="quarter" idx="10"/>
          </p:nvPr>
        </p:nvSpPr>
        <p:spPr>
          <a:xfrm>
            <a:off x="232951" y="493606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F659204-5CA4-CAC4-AA76-E7DFBF362616}"/>
              </a:ext>
            </a:extLst>
          </p:cNvPr>
          <p:cNvSpPr>
            <a:spLocks noGrp="1"/>
          </p:cNvSpPr>
          <p:nvPr>
            <p:ph type="title"/>
          </p:nvPr>
        </p:nvSpPr>
        <p:spPr>
          <a:xfrm>
            <a:off x="232951" y="249901"/>
            <a:ext cx="3847214" cy="305626"/>
          </a:xfrm>
        </p:spPr>
        <p:txBody>
          <a:bodyPr>
            <a:normAutofit fontScale="90000"/>
          </a:bodyPr>
          <a:lstStyle/>
          <a:p>
            <a:pPr eaLnBrk="0" hangingPunct="0">
              <a:lnSpc>
                <a:spcPct val="100000"/>
              </a:lnSpc>
              <a:spcBef>
                <a:spcPts val="0"/>
              </a:spcBef>
            </a:pPr>
            <a:r>
              <a:rPr lang="en-GB" sz="1800" b="1" kern="0" cap="none" dirty="0">
                <a:solidFill>
                  <a:srgbClr val="B4005E"/>
                </a:solidFill>
                <a:effectLst/>
                <a:latin typeface="Arial" panose="020B0604020202020204" pitchFamily="34" charset="0"/>
              </a:rPr>
              <a:t>Epilepsy </a:t>
            </a:r>
            <a:r>
              <a:rPr lang="en-GB" sz="1800" b="1" kern="0" cap="none" dirty="0">
                <a:solidFill>
                  <a:schemeClr val="bg1"/>
                </a:solidFill>
                <a:effectLst/>
                <a:latin typeface="Arial" panose="020B0604020202020204" pitchFamily="34" charset="0"/>
              </a:rPr>
              <a:t>Introduction</a:t>
            </a:r>
            <a:br>
              <a:rPr lang="en-GB" sz="2000" b="1" dirty="0">
                <a:effectLst/>
                <a:latin typeface="Arial" panose="020B0604020202020204" pitchFamily="34" charset="0"/>
                <a:ea typeface="Times New Roman" panose="02020603050405020304" pitchFamily="18" charset="0"/>
              </a:rPr>
            </a:br>
            <a:endParaRPr lang="en-GB" dirty="0"/>
          </a:p>
        </p:txBody>
      </p:sp>
      <p:sp>
        <p:nvSpPr>
          <p:cNvPr id="4" name="Text Placeholder 3">
            <a:extLst>
              <a:ext uri="{FF2B5EF4-FFF2-40B4-BE49-F238E27FC236}">
                <a16:creationId xmlns:a16="http://schemas.microsoft.com/office/drawing/2014/main" id="{D186621E-0E34-C915-4875-672BE479FBDD}"/>
              </a:ext>
            </a:extLst>
          </p:cNvPr>
          <p:cNvSpPr>
            <a:spLocks noGrp="1"/>
          </p:cNvSpPr>
          <p:nvPr>
            <p:ph type="body" sz="quarter" idx="12"/>
          </p:nvPr>
        </p:nvSpPr>
        <p:spPr>
          <a:xfrm>
            <a:off x="234000" y="734915"/>
            <a:ext cx="3960000" cy="4158684"/>
          </a:xfrm>
        </p:spPr>
        <p:txBody>
          <a:bodyPr/>
          <a:lstStyle/>
          <a:p>
            <a:pPr marL="171450" marR="79375" indent="-171450" eaLnBrk="0" hangingPunct="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Myoclonic</a:t>
            </a:r>
            <a:r>
              <a:rPr lang="en-GB" sz="1000" b="0">
                <a:effectLst/>
                <a:latin typeface="Arial" panose="020B0604020202020204" pitchFamily="34" charset="0"/>
                <a:ea typeface="Times New Roman" panose="02020603050405020304" pitchFamily="18" charset="0"/>
              </a:rPr>
              <a:t> – rhythmic, shock-like muscle jerks that can affect the whole body and can be strong enough to throw the person to the ground.</a:t>
            </a:r>
          </a:p>
          <a:p>
            <a:pPr marL="171450" indent="-171450" eaLnBrk="0" hangingPunct="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R="13335" eaLnBrk="0" hangingPunct="0">
              <a:lnSpc>
                <a:spcPct val="100000"/>
              </a:lnSpc>
              <a:spcBef>
                <a:spcPts val="0"/>
              </a:spcBef>
            </a:pPr>
            <a:r>
              <a:rPr lang="en-GB" sz="1000">
                <a:effectLst/>
                <a:latin typeface="Arial" panose="020B0604020202020204" pitchFamily="34" charset="0"/>
              </a:rPr>
              <a:t>Partial (focal) seizures – only part of the brain is affected, and consciousness may be altered but not lost. Seizures in this category include:</a:t>
            </a:r>
          </a:p>
          <a:p>
            <a:pPr marL="171450" indent="-171450" eaLnBrk="0" hangingPunct="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marR="114300" indent="-171450" eaLnBrk="0" hangingPunct="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Simple partial seizure </a:t>
            </a:r>
            <a:r>
              <a:rPr lang="en-GB" sz="1000" b="0">
                <a:effectLst/>
                <a:latin typeface="Arial" panose="020B0604020202020204" pitchFamily="34" charset="0"/>
                <a:ea typeface="Times New Roman" panose="02020603050405020304" pitchFamily="18" charset="0"/>
              </a:rPr>
              <a:t>– the person may experience unusual sensations and/or movement in one part of the body, e.g. tingling or twitching.</a:t>
            </a:r>
          </a:p>
          <a:p>
            <a:pPr marL="171450" indent="-171450" eaLnBrk="0" hangingPunct="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marR="59690" indent="-171450" eaLnBrk="0" hangingPunct="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Complex partial seizures </a:t>
            </a:r>
            <a:r>
              <a:rPr lang="en-GB" sz="1000" b="0">
                <a:effectLst/>
                <a:latin typeface="Arial" panose="020B0604020202020204" pitchFamily="34" charset="0"/>
                <a:ea typeface="Times New Roman" panose="02020603050405020304" pitchFamily="18" charset="0"/>
              </a:rPr>
              <a:t>– awareness is disturbed or lost and the person may experience unusual feelings. They may</a:t>
            </a:r>
            <a:r>
              <a:rPr lang="en-GB" sz="1000" b="0" spc="-110">
                <a:effectLst/>
                <a:latin typeface="Arial" panose="020B0604020202020204" pitchFamily="34" charset="0"/>
                <a:ea typeface="Times New Roman" panose="02020603050405020304" pitchFamily="18" charset="0"/>
              </a:rPr>
              <a:t> </a:t>
            </a:r>
            <a:r>
              <a:rPr lang="en-GB" sz="1000" b="0">
                <a:effectLst/>
                <a:latin typeface="Arial" panose="020B0604020202020204" pitchFamily="34" charset="0"/>
                <a:ea typeface="Times New Roman" panose="02020603050405020304" pitchFamily="18" charset="0"/>
              </a:rPr>
              <a:t>be unaware of their surroundings and unable to respond when spoken to and their behaviour may appear</a:t>
            </a:r>
            <a:r>
              <a:rPr lang="en-GB" sz="1000" b="0" spc="-20">
                <a:effectLst/>
                <a:latin typeface="Arial" panose="020B0604020202020204" pitchFamily="34" charset="0"/>
                <a:ea typeface="Times New Roman" panose="02020603050405020304" pitchFamily="18" charset="0"/>
              </a:rPr>
              <a:t> </a:t>
            </a:r>
            <a:r>
              <a:rPr lang="en-GB" sz="1000" b="0">
                <a:effectLst/>
                <a:latin typeface="Arial" panose="020B0604020202020204" pitchFamily="34" charset="0"/>
                <a:ea typeface="Times New Roman" panose="02020603050405020304" pitchFamily="18" charset="0"/>
              </a:rPr>
              <a:t>strange.</a:t>
            </a:r>
          </a:p>
          <a:p>
            <a:pPr marL="171450" marR="59690" indent="-171450" eaLnBrk="0" hangingPunct="0">
              <a:lnSpc>
                <a:spcPct val="100000"/>
              </a:lnSpc>
              <a:spcBef>
                <a:spcPts val="0"/>
              </a:spcBef>
              <a:buFont typeface="Arial" panose="020B0604020202020204" pitchFamily="34" charset="0"/>
              <a:buChar char="•"/>
            </a:pPr>
            <a:endParaRPr lang="en-GB" sz="1000" b="0">
              <a:latin typeface="Arial" panose="020B0604020202020204" pitchFamily="34" charset="0"/>
              <a:ea typeface="Times New Roman" panose="02020603050405020304" pitchFamily="18" charset="0"/>
            </a:endParaRPr>
          </a:p>
          <a:p>
            <a:pPr marR="100965" eaLnBrk="0" hangingPunct="0">
              <a:lnSpc>
                <a:spcPct val="103000"/>
              </a:lnSpc>
              <a:spcBef>
                <a:spcPts val="615"/>
              </a:spcBef>
              <a:spcAft>
                <a:spcPts val="0"/>
              </a:spcAft>
            </a:pPr>
            <a:r>
              <a:rPr lang="en-GB" sz="1000" b="1">
                <a:effectLst/>
                <a:latin typeface="Arial" panose="020B0604020202020204" pitchFamily="34" charset="0"/>
              </a:rPr>
              <a:t>Secondarily generalised seizures – the disruption starts in one part of the brain and spreads to the whole brain.</a:t>
            </a:r>
          </a:p>
          <a:p>
            <a:pPr marL="171450" marR="100965" indent="-171450" eaLnBrk="0" hangingPunct="0">
              <a:lnSpc>
                <a:spcPct val="103000"/>
              </a:lnSpc>
              <a:spcBef>
                <a:spcPts val="615"/>
              </a:spcBef>
              <a:spcAft>
                <a:spcPts val="0"/>
              </a:spcAft>
              <a:buFont typeface="Arial" panose="020B0604020202020204" pitchFamily="34" charset="0"/>
              <a:buChar char="•"/>
            </a:pPr>
            <a:endParaRPr lang="en-GB" sz="1000" b="1">
              <a:effectLst/>
              <a:latin typeface="Arial" panose="020B0604020202020204" pitchFamily="34" charset="0"/>
            </a:endParaRPr>
          </a:p>
          <a:p>
            <a:pPr marL="171450" marR="277495" indent="-171450" eaLnBrk="0" hangingPunct="0">
              <a:lnSpc>
                <a:spcPct val="100000"/>
              </a:lnSpc>
              <a:spcBef>
                <a:spcPts val="0"/>
              </a:spcBef>
              <a:spcAft>
                <a:spcPts val="0"/>
              </a:spcAft>
              <a:buFont typeface="Arial" panose="020B0604020202020204" pitchFamily="34" charset="0"/>
              <a:buChar char="•"/>
            </a:pPr>
            <a:r>
              <a:rPr lang="en-GB" sz="1000" b="0">
                <a:effectLst/>
                <a:latin typeface="Arial" panose="020B0604020202020204" pitchFamily="34" charset="0"/>
                <a:ea typeface="Times New Roman" panose="02020603050405020304" pitchFamily="18" charset="0"/>
              </a:rPr>
              <a:t>Status epilepticus is a condition in which seizures persist for 30 minutes or more. It can occur with all types of seizure but with tonic-</a:t>
            </a:r>
            <a:r>
              <a:rPr lang="en-GB" sz="1000" b="0" err="1">
                <a:effectLst/>
                <a:latin typeface="Arial" panose="020B0604020202020204" pitchFamily="34" charset="0"/>
                <a:ea typeface="Times New Roman" panose="02020603050405020304" pitchFamily="18" charset="0"/>
              </a:rPr>
              <a:t>clonic</a:t>
            </a:r>
            <a:r>
              <a:rPr lang="en-GB" sz="1000" b="0">
                <a:effectLst/>
                <a:latin typeface="Arial" panose="020B0604020202020204" pitchFamily="34" charset="0"/>
                <a:ea typeface="Times New Roman" panose="02020603050405020304" pitchFamily="18" charset="0"/>
              </a:rPr>
              <a:t> seizures it is a medical emergency requiring immediate medical treatment. </a:t>
            </a:r>
          </a:p>
          <a:p>
            <a:pPr eaLnBrk="0" hangingPunct="0">
              <a:spcBef>
                <a:spcPts val="15"/>
              </a:spcBef>
            </a:pPr>
            <a:endParaRPr lang="en-GB" sz="1800">
              <a:effectLst/>
              <a:latin typeface="Arial" panose="020B0604020202020204" pitchFamily="34" charset="0"/>
              <a:ea typeface="Times New Roman" panose="02020603050405020304" pitchFamily="18" charset="0"/>
            </a:endParaRPr>
          </a:p>
          <a:p>
            <a:pPr marL="171450" marR="59690" indent="-171450" eaLnBrk="0" hangingPunct="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endParaRPr lang="en-GB"/>
          </a:p>
        </p:txBody>
      </p:sp>
      <p:sp>
        <p:nvSpPr>
          <p:cNvPr id="5" name="Content Placeholder 4">
            <a:extLst>
              <a:ext uri="{FF2B5EF4-FFF2-40B4-BE49-F238E27FC236}">
                <a16:creationId xmlns:a16="http://schemas.microsoft.com/office/drawing/2014/main" id="{FDDC6FEA-3030-FDDB-BE49-55C5A728C1A8}"/>
              </a:ext>
            </a:extLst>
          </p:cNvPr>
          <p:cNvSpPr>
            <a:spLocks noGrp="1"/>
          </p:cNvSpPr>
          <p:nvPr>
            <p:ph sz="quarter" idx="13"/>
          </p:nvPr>
        </p:nvSpPr>
        <p:spPr>
          <a:xfrm>
            <a:off x="4571999" y="734816"/>
            <a:ext cx="4098513" cy="3636293"/>
          </a:xfrm>
        </p:spPr>
        <p:txBody>
          <a:bodyPr/>
          <a:lstStyle/>
          <a:p>
            <a:pPr marL="90488">
              <a:lnSpc>
                <a:spcPct val="100000"/>
              </a:lnSpc>
              <a:spcBef>
                <a:spcPts val="0"/>
              </a:spcBef>
            </a:pPr>
            <a:r>
              <a:rPr lang="en-GB" sz="1000" b="0" dirty="0">
                <a:effectLst/>
                <a:latin typeface="Arial" panose="020B0604020202020204" pitchFamily="34" charset="0"/>
                <a:ea typeface="Times New Roman" panose="02020603050405020304" pitchFamily="18" charset="0"/>
              </a:rPr>
              <a:t>If a tonic-</a:t>
            </a:r>
            <a:r>
              <a:rPr lang="en-GB" sz="1000" b="0" dirty="0" err="1">
                <a:effectLst/>
                <a:latin typeface="Arial" panose="020B0604020202020204" pitchFamily="34" charset="0"/>
                <a:ea typeface="Times New Roman" panose="02020603050405020304" pitchFamily="18" charset="0"/>
              </a:rPr>
              <a:t>clonic</a:t>
            </a:r>
            <a:r>
              <a:rPr lang="en-GB" sz="1000" b="0" dirty="0">
                <a:effectLst/>
                <a:latin typeface="Arial" panose="020B0604020202020204" pitchFamily="34" charset="0"/>
                <a:ea typeface="Times New Roman" panose="02020603050405020304" pitchFamily="18" charset="0"/>
              </a:rPr>
              <a:t> seizure lasts more than 5 minutes or if a second seizure occurs before the person has recovered, call for medical help.</a:t>
            </a:r>
          </a:p>
          <a:p>
            <a:pPr marL="285750" indent="-285750">
              <a:lnSpc>
                <a:spcPct val="100000"/>
              </a:lnSpc>
              <a:spcBef>
                <a:spcPts val="0"/>
              </a:spcBef>
              <a:buFont typeface="Arial" panose="020B0604020202020204" pitchFamily="34" charset="0"/>
              <a:buChar char="•"/>
            </a:pPr>
            <a:endParaRPr lang="en-GB" sz="1000" dirty="0">
              <a:latin typeface="Arial" panose="020B0604020202020204" pitchFamily="34" charset="0"/>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82550" eaLnBrk="0" hangingPunct="0">
              <a:spcBef>
                <a:spcPts val="320"/>
              </a:spcBef>
            </a:pPr>
            <a:r>
              <a:rPr lang="en-GB" sz="1800" b="1" kern="0" dirty="0">
                <a:solidFill>
                  <a:srgbClr val="BE0D65"/>
                </a:solidFill>
                <a:effectLst/>
                <a:latin typeface="Arial" panose="020B0604020202020204" pitchFamily="34" charset="0"/>
              </a:rPr>
              <a:t>Epilepsy</a:t>
            </a:r>
            <a:endParaRPr lang="en-GB" sz="1800" b="1" kern="0" dirty="0">
              <a:effectLst/>
              <a:latin typeface="Arial" panose="020B0604020202020204" pitchFamily="34" charset="0"/>
            </a:endParaRPr>
          </a:p>
          <a:p>
            <a:pPr marL="82550" eaLnBrk="0" hangingPunct="0">
              <a:spcBef>
                <a:spcPts val="310"/>
              </a:spcBef>
              <a:spcAft>
                <a:spcPts val="0"/>
              </a:spcAft>
            </a:pPr>
            <a:r>
              <a:rPr lang="en-GB" sz="1400" b="1" dirty="0">
                <a:effectLst/>
                <a:latin typeface="Arial" panose="020B0604020202020204" pitchFamily="34" charset="0"/>
                <a:ea typeface="Times New Roman" panose="02020603050405020304" pitchFamily="18" charset="0"/>
              </a:rPr>
              <a:t>How you can help</a:t>
            </a:r>
          </a:p>
          <a:p>
            <a:pPr marL="82550" eaLnBrk="0" hangingPunct="0">
              <a:spcBef>
                <a:spcPts val="310"/>
              </a:spcBef>
              <a:spcAft>
                <a:spcPts val="0"/>
              </a:spcAft>
            </a:pPr>
            <a:endParaRPr lang="en-GB" sz="1300" b="1" dirty="0">
              <a:effectLst/>
              <a:latin typeface="Arial" panose="020B0604020202020204" pitchFamily="34" charset="0"/>
              <a:ea typeface="Times New Roman" panose="02020603050405020304" pitchFamily="18" charset="0"/>
            </a:endParaRPr>
          </a:p>
          <a:p>
            <a:pPr marL="90488" marR="50165" eaLnBrk="0" hangingPunct="0">
              <a:lnSpc>
                <a:spcPct val="100000"/>
              </a:lnSpc>
              <a:spcBef>
                <a:spcPts val="0"/>
              </a:spcBef>
            </a:pPr>
            <a:r>
              <a:rPr lang="en-GB" sz="1000" dirty="0">
                <a:effectLst/>
                <a:latin typeface="Arial" panose="020B0604020202020204" pitchFamily="34" charset="0"/>
                <a:ea typeface="Times New Roman" panose="02020603050405020304" pitchFamily="18" charset="0"/>
              </a:rPr>
              <a:t>Get to know the student and how their epilepsy does or doesn’t affect them and how they’d like to manage it.</a:t>
            </a:r>
          </a:p>
          <a:p>
            <a:pPr marL="90488" eaLnBrk="0" hangingPunct="0">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marL="90488" marR="50165" eaLnBrk="0" hangingPunct="0">
              <a:lnSpc>
                <a:spcPct val="100000"/>
              </a:lnSpc>
              <a:spcBef>
                <a:spcPts val="0"/>
              </a:spcBef>
            </a:pPr>
            <a:r>
              <a:rPr lang="en-GB" sz="1000" dirty="0">
                <a:effectLst/>
                <a:latin typeface="Arial" panose="020B0604020202020204" pitchFamily="34" charset="0"/>
                <a:ea typeface="Times New Roman" panose="02020603050405020304" pitchFamily="18" charset="0"/>
              </a:rPr>
              <a:t>Be aware of their care plan and if you have any responsibilities within it.</a:t>
            </a:r>
          </a:p>
          <a:p>
            <a:pPr marL="90488" eaLnBrk="0" hangingPunct="0">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marL="90488" marR="24130" eaLnBrk="0" hangingPunct="0">
              <a:lnSpc>
                <a:spcPct val="100000"/>
              </a:lnSpc>
              <a:spcBef>
                <a:spcPts val="0"/>
              </a:spcBef>
            </a:pPr>
            <a:r>
              <a:rPr lang="en-GB" sz="1000" dirty="0">
                <a:effectLst/>
                <a:latin typeface="Arial" panose="020B0604020202020204" pitchFamily="34" charset="0"/>
                <a:ea typeface="Times New Roman" panose="02020603050405020304" pitchFamily="18" charset="0"/>
              </a:rPr>
              <a:t>Know a young person’s triggers and</a:t>
            </a:r>
            <a:r>
              <a:rPr lang="en-GB" sz="1000" spc="-125"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ensure they are supported to avoid them as much as possible at the workplace e.g. missed meals, response to stress or </a:t>
            </a:r>
            <a:r>
              <a:rPr lang="en-GB" sz="1000" spc="-15" dirty="0">
                <a:effectLst/>
                <a:latin typeface="Arial" panose="020B0604020202020204" pitchFamily="34" charset="0"/>
                <a:ea typeface="Times New Roman" panose="02020603050405020304" pitchFamily="18" charset="0"/>
              </a:rPr>
              <a:t>anxiety, </a:t>
            </a:r>
            <a:r>
              <a:rPr lang="en-GB" sz="1000" dirty="0">
                <a:effectLst/>
                <a:latin typeface="Arial" panose="020B0604020202020204" pitchFamily="34" charset="0"/>
                <a:ea typeface="Times New Roman" panose="02020603050405020304" pitchFamily="18" charset="0"/>
              </a:rPr>
              <a:t>illness, flashing</a:t>
            </a:r>
            <a:r>
              <a:rPr lang="en-GB" sz="1000" spc="-1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lights.</a:t>
            </a:r>
          </a:p>
          <a:p>
            <a:pPr marL="90488" eaLnBrk="0" hangingPunct="0">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marL="90488" marR="24765" eaLnBrk="0" hangingPunct="0">
              <a:lnSpc>
                <a:spcPct val="100000"/>
              </a:lnSpc>
              <a:spcBef>
                <a:spcPts val="0"/>
              </a:spcBef>
            </a:pPr>
            <a:r>
              <a:rPr lang="en-GB" sz="1000" dirty="0">
                <a:effectLst/>
                <a:latin typeface="Arial" panose="020B0604020202020204" pitchFamily="34" charset="0"/>
                <a:ea typeface="Times New Roman" panose="02020603050405020304" pitchFamily="18" charset="0"/>
              </a:rPr>
              <a:t>If young person are missing time at work/college due to their epilepsy, support with providing catch up work and helping them feel comfortable returning to the workplace.</a:t>
            </a:r>
          </a:p>
          <a:p>
            <a:pPr marL="90488" marR="74295" indent="-90488" eaLnBrk="0" hangingPunct="0">
              <a:lnSpc>
                <a:spcPct val="103000"/>
              </a:lnSpc>
              <a:spcAft>
                <a:spcPts val="0"/>
              </a:spcAft>
            </a:pPr>
            <a:endParaRPr lang="en-GB" sz="1000" dirty="0">
              <a:latin typeface="Arial" panose="020B0604020202020204" pitchFamily="34" charset="0"/>
              <a:ea typeface="Times New Roman" panose="02020603050405020304" pitchFamily="18" charset="0"/>
            </a:endParaRPr>
          </a:p>
          <a:p>
            <a:pPr marR="74295" eaLnBrk="0" hangingPunct="0">
              <a:lnSpc>
                <a:spcPct val="103000"/>
              </a:lnSpc>
              <a:spcAft>
                <a:spcPts val="0"/>
              </a:spcAft>
            </a:pPr>
            <a:endParaRPr lang="en-GB" sz="1000" dirty="0">
              <a:effectLst/>
              <a:latin typeface="Arial" panose="020B0604020202020204" pitchFamily="34" charset="0"/>
              <a:ea typeface="Times New Roman" panose="02020603050405020304" pitchFamily="18" charset="0"/>
            </a:endParaRPr>
          </a:p>
          <a:p>
            <a:pPr eaLnBrk="0" hangingPunct="0">
              <a:spcBef>
                <a:spcPts val="15"/>
              </a:spcBef>
            </a:pPr>
            <a:r>
              <a:rPr lang="en-GB" sz="1000" dirty="0">
                <a:effectLst/>
                <a:latin typeface="Arial" panose="020B0604020202020204" pitchFamily="34" charset="0"/>
                <a:ea typeface="Times New Roman" panose="02020603050405020304" pitchFamily="18" charset="0"/>
              </a:rPr>
              <a:t> </a:t>
            </a:r>
          </a:p>
          <a:p>
            <a:pPr eaLnBrk="0" hangingPunct="0"/>
            <a:endParaRPr lang="en-GB" sz="1000" b="1" dirty="0">
              <a:effectLst/>
              <a:latin typeface="Arial" panose="020B0604020202020204" pitchFamily="34" charset="0"/>
            </a:endParaRPr>
          </a:p>
          <a:p>
            <a:pPr marL="171450" marR="24765" indent="-171450" eaLnBrk="0" hangingPunct="0">
              <a:lnSpc>
                <a:spcPct val="100000"/>
              </a:lnSpc>
              <a:spcBef>
                <a:spcPts val="0"/>
              </a:spcBef>
              <a:buFont typeface="Arial" panose="020B0604020202020204" pitchFamily="34" charset="0"/>
              <a:buChar char="•"/>
            </a:pPr>
            <a:endParaRPr lang="en-GB" sz="1000" dirty="0">
              <a:effectLst/>
              <a:latin typeface="Arial" panose="020B0604020202020204" pitchFamily="34" charset="0"/>
              <a:ea typeface="Times New Roman" panose="02020603050405020304" pitchFamily="18" charset="0"/>
            </a:endParaRPr>
          </a:p>
          <a:p>
            <a:pPr marL="82550" eaLnBrk="0" hangingPunct="0">
              <a:spcBef>
                <a:spcPts val="310"/>
              </a:spcBef>
              <a:spcAft>
                <a:spcPts val="0"/>
              </a:spcAft>
            </a:pPr>
            <a:endParaRPr lang="en-GB" sz="1300" b="1" dirty="0">
              <a:latin typeface="Arial" panose="020B0604020202020204" pitchFamily="34" charset="0"/>
              <a:ea typeface="Times New Roman" panose="02020603050405020304" pitchFamily="18" charset="0"/>
            </a:endParaRPr>
          </a:p>
          <a:p>
            <a:pPr marL="82550" eaLnBrk="0" hangingPunct="0">
              <a:spcBef>
                <a:spcPts val="310"/>
              </a:spcBef>
              <a:spcAft>
                <a:spcPts val="0"/>
              </a:spcAft>
            </a:pPr>
            <a:endParaRPr lang="en-GB" sz="1300" dirty="0">
              <a:effectLst/>
              <a:latin typeface="Arial" panose="020B0604020202020204" pitchFamily="34" charset="0"/>
              <a:ea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7EA7B422-4F68-E558-4156-37974A0DCA11}"/>
              </a:ext>
            </a:extLst>
          </p:cNvPr>
          <p:cNvSpPr>
            <a:spLocks noGrp="1"/>
          </p:cNvSpPr>
          <p:nvPr>
            <p:ph type="sldNum" sz="quarter" idx="11"/>
          </p:nvPr>
        </p:nvSpPr>
        <p:spPr/>
        <p:txBody>
          <a:bodyPr/>
          <a:lstStyle/>
          <a:p>
            <a:fld id="{DA2C159E-F13C-4A85-9A41-E7669D3E0D70}" type="slidenum">
              <a:rPr lang="en-GB" smtClean="0"/>
              <a:pPr/>
              <a:t>42</a:t>
            </a:fld>
            <a:endParaRPr lang="en-GB"/>
          </a:p>
        </p:txBody>
      </p:sp>
    </p:spTree>
    <p:extLst>
      <p:ext uri="{BB962C8B-B14F-4D97-AF65-F5344CB8AC3E}">
        <p14:creationId xmlns:p14="http://schemas.microsoft.com/office/powerpoint/2010/main" val="4116372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A34868-DACD-9210-6AAD-1EACD53EF43F}"/>
              </a:ext>
              <a:ext uri="{C183D7F6-B498-43B3-948B-1728B52AA6E4}">
                <adec:decorative xmlns:adec="http://schemas.microsoft.com/office/drawing/2017/decorative" val="1"/>
              </a:ext>
            </a:extLst>
          </p:cNvPr>
          <p:cNvSpPr>
            <a:spLocks noGrp="1"/>
          </p:cNvSpPr>
          <p:nvPr>
            <p:ph type="ftr" sz="quarter" idx="10"/>
          </p:nvPr>
        </p:nvSpPr>
        <p:spPr>
          <a:xfrm>
            <a:off x="232951"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66FC10F-B32A-E3E2-206B-1169ADD21DBB}"/>
              </a:ext>
            </a:extLst>
          </p:cNvPr>
          <p:cNvSpPr>
            <a:spLocks noGrp="1"/>
          </p:cNvSpPr>
          <p:nvPr>
            <p:ph type="title"/>
          </p:nvPr>
        </p:nvSpPr>
        <p:spPr>
          <a:xfrm>
            <a:off x="232951" y="249901"/>
            <a:ext cx="3750232" cy="305626"/>
          </a:xfrm>
        </p:spPr>
        <p:txBody>
          <a:bodyPr>
            <a:normAutofit/>
          </a:bodyPr>
          <a:lstStyle/>
          <a:p>
            <a:r>
              <a:rPr lang="en-GB" sz="1600" b="1" kern="0" cap="none" dirty="0">
                <a:solidFill>
                  <a:srgbClr val="B4005E"/>
                </a:solidFill>
                <a:effectLst/>
                <a:latin typeface="Arial" panose="020B0604020202020204" pitchFamily="34" charset="0"/>
              </a:rPr>
              <a:t>Epilepsy </a:t>
            </a:r>
            <a:r>
              <a:rPr lang="en-GB" sz="1600" b="1" kern="0" cap="none" dirty="0">
                <a:solidFill>
                  <a:schemeClr val="bg1"/>
                </a:solidFill>
                <a:effectLst/>
                <a:latin typeface="Arial" panose="020B0604020202020204" pitchFamily="34" charset="0"/>
              </a:rPr>
              <a:t>Strategies</a:t>
            </a:r>
            <a:endParaRPr lang="en-GB" sz="1600" dirty="0">
              <a:solidFill>
                <a:schemeClr val="bg1"/>
              </a:solidFill>
            </a:endParaRPr>
          </a:p>
        </p:txBody>
      </p:sp>
      <p:sp>
        <p:nvSpPr>
          <p:cNvPr id="4" name="Text Placeholder 3">
            <a:extLst>
              <a:ext uri="{FF2B5EF4-FFF2-40B4-BE49-F238E27FC236}">
                <a16:creationId xmlns:a16="http://schemas.microsoft.com/office/drawing/2014/main" id="{767E6605-153D-86E8-8A06-04C64CA9579F}"/>
              </a:ext>
            </a:extLst>
          </p:cNvPr>
          <p:cNvSpPr>
            <a:spLocks noGrp="1"/>
          </p:cNvSpPr>
          <p:nvPr>
            <p:ph type="body" sz="quarter" idx="12"/>
          </p:nvPr>
        </p:nvSpPr>
        <p:spPr>
          <a:xfrm>
            <a:off x="178582" y="609501"/>
            <a:ext cx="3960000" cy="2147246"/>
          </a:xfrm>
        </p:spPr>
        <p:txBody>
          <a:bodyPr/>
          <a:lstStyle/>
          <a:p>
            <a:pPr marL="90488" marR="74295"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If a student has a seizure at the workplace, work with them to ensure they feel comfortable returning to the workplace.</a:t>
            </a:r>
          </a:p>
          <a:p>
            <a:pPr marL="90488" marR="74295" indent="-90488" eaLnBrk="0" hangingPunct="0">
              <a:lnSpc>
                <a:spcPct val="100000"/>
              </a:lnSpc>
              <a:spcBef>
                <a:spcPts val="0"/>
              </a:spcBef>
            </a:pPr>
            <a:endParaRPr lang="en-GB" sz="1000">
              <a:effectLst/>
              <a:latin typeface="Arial" panose="020B0604020202020204" pitchFamily="34" charset="0"/>
              <a:ea typeface="Times New Roman" panose="02020603050405020304" pitchFamily="18" charset="0"/>
            </a:endParaRPr>
          </a:p>
          <a:p>
            <a:pPr marL="90488" eaLnBrk="0" hangingPunct="0">
              <a:lnSpc>
                <a:spcPct val="100000"/>
              </a:lnSpc>
              <a:spcBef>
                <a:spcPts val="0"/>
              </a:spcBef>
            </a:pPr>
            <a:r>
              <a:rPr lang="en-GB" sz="1000" b="1">
                <a:effectLst/>
                <a:latin typeface="Arial" panose="020B0604020202020204" pitchFamily="34" charset="0"/>
              </a:rPr>
              <a:t>Further support:</a:t>
            </a:r>
          </a:p>
          <a:p>
            <a:pPr marL="90488" marR="16764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The nurse at college will be able to advise all involved of any care plan requirement. Further training in </a:t>
            </a:r>
            <a:r>
              <a:rPr lang="en-GB" sz="1000" b="0" err="1">
                <a:effectLst/>
                <a:latin typeface="Arial" panose="020B0604020202020204" pitchFamily="34" charset="0"/>
                <a:ea typeface="Times New Roman" panose="02020603050405020304" pitchFamily="18" charset="0"/>
              </a:rPr>
              <a:t>eis</a:t>
            </a:r>
            <a:r>
              <a:rPr lang="en-GB" sz="1000" b="0">
                <a:effectLst/>
                <a:latin typeface="Arial" panose="020B0604020202020204" pitchFamily="34" charset="0"/>
                <a:ea typeface="Times New Roman" panose="02020603050405020304" pitchFamily="18" charset="0"/>
              </a:rPr>
              <a:t> also available.</a:t>
            </a:r>
          </a:p>
          <a:p>
            <a:pPr marL="82550" marR="379095" eaLnBrk="0" hangingPunct="0">
              <a:lnSpc>
                <a:spcPct val="103000"/>
              </a:lnSpc>
              <a:spcAft>
                <a:spcPts val="0"/>
              </a:spcAft>
            </a:pPr>
            <a:endParaRPr lang="en-GB" sz="1000" b="0">
              <a:effectLst/>
              <a:latin typeface="Arial" panose="020B0604020202020204" pitchFamily="34" charset="0"/>
              <a:ea typeface="Times New Roman" panose="02020603050405020304" pitchFamily="18" charset="0"/>
            </a:endParaRPr>
          </a:p>
          <a:p>
            <a:pPr marL="82550" marR="379095" eaLnBrk="0" hangingPunct="0">
              <a:lnSpc>
                <a:spcPct val="103000"/>
              </a:lnSpc>
              <a:spcAft>
                <a:spcPts val="0"/>
              </a:spcAft>
            </a:pPr>
            <a:r>
              <a:rPr lang="en-GB" sz="1000" b="0">
                <a:effectLst/>
                <a:latin typeface="Arial" panose="020B0604020202020204" pitchFamily="34" charset="0"/>
                <a:ea typeface="Times New Roman" panose="02020603050405020304" pitchFamily="18" charset="0"/>
              </a:rPr>
              <a:t>Watch the video below to learn what to do if a person is having a seizure and you do not have a care plan:</a:t>
            </a:r>
          </a:p>
          <a:p>
            <a:pPr marL="82550" eaLnBrk="0" hangingPunct="0">
              <a:spcBef>
                <a:spcPts val="15"/>
              </a:spcBef>
              <a:spcAft>
                <a:spcPts val="0"/>
              </a:spcAft>
            </a:pPr>
            <a:r>
              <a:rPr lang="en-GB" sz="1000" b="0" u="sng">
                <a:solidFill>
                  <a:srgbClr val="275B9B"/>
                </a:solidFill>
                <a:effectLst/>
                <a:latin typeface="Arial" panose="020B0604020202020204" pitchFamily="34" charset="0"/>
                <a:ea typeface="Times New Roman" panose="02020603050405020304" pitchFamily="18" charset="0"/>
                <a:hlinkClick r:id="rId2"/>
              </a:rPr>
              <a:t>www.youtube.com/watch?v=7MPJauo4DdY</a:t>
            </a:r>
            <a:endParaRPr lang="en-GB" sz="1000" b="0" u="sng">
              <a:solidFill>
                <a:srgbClr val="275B9B"/>
              </a:solidFill>
              <a:effectLst/>
              <a:latin typeface="Arial" panose="020B0604020202020204" pitchFamily="34" charset="0"/>
              <a:ea typeface="Times New Roman" panose="02020603050405020304" pitchFamily="18" charset="0"/>
            </a:endParaRPr>
          </a:p>
          <a:p>
            <a:pPr marL="82550" eaLnBrk="0" hangingPunct="0">
              <a:spcBef>
                <a:spcPts val="15"/>
              </a:spcBef>
            </a:pPr>
            <a:r>
              <a:rPr lang="en-GB" sz="1000" b="0">
                <a:effectLst/>
                <a:latin typeface="Arial" panose="020B0604020202020204" pitchFamily="34" charset="0"/>
                <a:ea typeface="Times New Roman" panose="02020603050405020304" pitchFamily="18" charset="0"/>
              </a:rPr>
              <a:t>If it is a medical emergency, you need to dial 999.</a:t>
            </a:r>
          </a:p>
          <a:p>
            <a:pPr marL="82550" eaLnBrk="0" hangingPunct="0">
              <a:spcBef>
                <a:spcPts val="15"/>
              </a:spcBef>
            </a:pPr>
            <a:r>
              <a:rPr lang="en-GB" sz="1600" cap="none">
                <a:solidFill>
                  <a:srgbClr val="BE0D65"/>
                </a:solidFill>
                <a:latin typeface="Arial" panose="020B0604020202020204" pitchFamily="34" charset="0"/>
              </a:rPr>
              <a:t>Epilepsy</a:t>
            </a:r>
            <a:endParaRPr lang="en-GB" sz="1600" b="0" u="sng">
              <a:solidFill>
                <a:srgbClr val="275B9B"/>
              </a:solidFill>
              <a:latin typeface="Arial" panose="020B0604020202020204" pitchFamily="34" charset="0"/>
              <a:ea typeface="Times New Roman" panose="02020603050405020304" pitchFamily="18" charset="0"/>
            </a:endParaRPr>
          </a:p>
          <a:p>
            <a:pPr marL="82550" eaLnBrk="0" hangingPunct="0">
              <a:spcBef>
                <a:spcPts val="15"/>
              </a:spcBef>
              <a:spcAft>
                <a:spcPts val="0"/>
              </a:spcAft>
            </a:pPr>
            <a:endParaRPr lang="en-GB" sz="1000" b="0">
              <a:effectLst/>
              <a:latin typeface="Arial" panose="020B0604020202020204" pitchFamily="34" charset="0"/>
              <a:ea typeface="Times New Roman" panose="02020603050405020304" pitchFamily="18" charset="0"/>
            </a:endParaRPr>
          </a:p>
          <a:p>
            <a:endParaRPr lang="en-GB"/>
          </a:p>
        </p:txBody>
      </p:sp>
      <p:sp>
        <p:nvSpPr>
          <p:cNvPr id="8" name="TextBox 7">
            <a:extLst>
              <a:ext uri="{FF2B5EF4-FFF2-40B4-BE49-F238E27FC236}">
                <a16:creationId xmlns:a16="http://schemas.microsoft.com/office/drawing/2014/main" id="{035A5AB2-2420-F191-9EE2-449624B5E914}"/>
              </a:ext>
            </a:extLst>
          </p:cNvPr>
          <p:cNvSpPr txBox="1"/>
          <p:nvPr/>
        </p:nvSpPr>
        <p:spPr>
          <a:xfrm>
            <a:off x="4195951" y="305593"/>
            <a:ext cx="4572000" cy="3323987"/>
          </a:xfrm>
          <a:prstGeom prst="rect">
            <a:avLst/>
          </a:prstGeom>
          <a:noFill/>
        </p:spPr>
        <p:txBody>
          <a:bodyPr wrap="square">
            <a:spAutoFit/>
          </a:bodyPr>
          <a:lstStyle/>
          <a:p>
            <a:pPr>
              <a:lnSpc>
                <a:spcPct val="100000"/>
              </a:lnSpc>
              <a:spcBef>
                <a:spcPts val="0"/>
              </a:spcBef>
            </a:pPr>
            <a:r>
              <a:rPr lang="en-GB" sz="1600" b="1" cap="none">
                <a:solidFill>
                  <a:srgbClr val="BE0D65"/>
                </a:solidFill>
                <a:latin typeface="Arial" panose="020B0604020202020204" pitchFamily="34" charset="0"/>
                <a:ea typeface="Times New Roman" panose="02020603050405020304" pitchFamily="18" charset="0"/>
              </a:rPr>
              <a:t>Epilepsy</a:t>
            </a:r>
            <a:r>
              <a:rPr lang="en-GB" sz="1600" cap="none">
                <a:solidFill>
                  <a:srgbClr val="BE0D65"/>
                </a:solidFill>
                <a:latin typeface="Arial" panose="020B0604020202020204" pitchFamily="34" charset="0"/>
                <a:ea typeface="Times New Roman" panose="02020603050405020304" pitchFamily="18" charset="0"/>
              </a:rPr>
              <a:t> </a:t>
            </a:r>
            <a:r>
              <a:rPr lang="en-GB" sz="1600" b="1">
                <a:solidFill>
                  <a:srgbClr val="B4005E"/>
                </a:solidFill>
              </a:rPr>
              <a:t>Strategies</a:t>
            </a:r>
          </a:p>
          <a:p>
            <a:pPr>
              <a:lnSpc>
                <a:spcPct val="100000"/>
              </a:lnSpc>
              <a:spcBef>
                <a:spcPts val="0"/>
              </a:spcBef>
            </a:pPr>
            <a:endParaRPr lang="en-GB" sz="1100">
              <a:solidFill>
                <a:srgbClr val="B4005E"/>
              </a:solidFill>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Supervised rest breaks.</a:t>
            </a:r>
          </a:p>
          <a:p>
            <a:pPr marL="171450" indent="-171450">
              <a:lnSpc>
                <a:spcPct val="100000"/>
              </a:lnSpc>
              <a:spcBef>
                <a:spcPts val="0"/>
              </a:spcBef>
              <a:buFont typeface="Arial" panose="020B0604020202020204" pitchFamily="34" charset="0"/>
              <a:buChar char="•"/>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Breaks to take medication.</a:t>
            </a:r>
          </a:p>
          <a:p>
            <a:pPr marL="171450" indent="-171450">
              <a:lnSpc>
                <a:spcPct val="100000"/>
              </a:lnSpc>
              <a:spcBef>
                <a:spcPts val="0"/>
              </a:spcBef>
              <a:buFont typeface="Arial" panose="020B0604020202020204" pitchFamily="34" charset="0"/>
              <a:buChar char="•"/>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err="1">
                <a:effectLst/>
                <a:ea typeface="Times New Roman" panose="02020603050405020304" pitchFamily="18" charset="0"/>
                <a:cs typeface="Times New Roman" panose="02020603050405020304" pitchFamily="18" charset="0"/>
              </a:rPr>
              <a:t>Opt</a:t>
            </a:r>
            <a:r>
              <a:rPr lang="en-GB" sz="1100" b="0" kern="0">
                <a:effectLst/>
                <a:ea typeface="Times New Roman" panose="02020603050405020304" pitchFamily="18" charset="0"/>
                <a:cs typeface="Times New Roman" panose="02020603050405020304" pitchFamily="18" charset="0"/>
              </a:rPr>
              <a:t> out of things that could trigger seizure.</a:t>
            </a:r>
          </a:p>
          <a:p>
            <a:pPr marL="171450" indent="-171450">
              <a:lnSpc>
                <a:spcPct val="100000"/>
              </a:lnSpc>
              <a:spcBef>
                <a:spcPts val="0"/>
              </a:spcBef>
              <a:buFont typeface="Arial" panose="020B0604020202020204" pitchFamily="34" charset="0"/>
              <a:buChar char="•"/>
            </a:pPr>
            <a:endParaRPr lang="en-GB" sz="11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A quiet place to study or go to if there is trigger alert. </a:t>
            </a:r>
          </a:p>
          <a:p>
            <a:pPr marL="171450" indent="-171450">
              <a:lnSpc>
                <a:spcPct val="100000"/>
              </a:lnSpc>
              <a:spcBef>
                <a:spcPts val="0"/>
              </a:spcBef>
              <a:buFont typeface="Arial" panose="020B0604020202020204" pitchFamily="34" charset="0"/>
              <a:buChar char="•"/>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Frequent progress monitoring to help and address effect. </a:t>
            </a:r>
          </a:p>
          <a:p>
            <a:pPr marL="171450" indent="-171450">
              <a:lnSpc>
                <a:spcPct val="100000"/>
              </a:lnSpc>
              <a:spcBef>
                <a:spcPts val="0"/>
              </a:spcBef>
              <a:buFont typeface="Arial" panose="020B0604020202020204" pitchFamily="34" charset="0"/>
              <a:buChar char="•"/>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Area to rest after a seizure.</a:t>
            </a:r>
          </a:p>
          <a:p>
            <a:pPr marL="171450" indent="-171450">
              <a:lnSpc>
                <a:spcPct val="100000"/>
              </a:lnSpc>
              <a:spcBef>
                <a:spcPts val="0"/>
              </a:spcBef>
              <a:buFont typeface="Arial" panose="020B0604020202020204" pitchFamily="34" charset="0"/>
              <a:buChar char="•"/>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Adjustment 6 to timetable/ learning plan. </a:t>
            </a:r>
          </a:p>
          <a:p>
            <a:pPr>
              <a:lnSpc>
                <a:spcPct val="100000"/>
              </a:lnSpc>
              <a:spcBef>
                <a:spcPts val="0"/>
              </a:spcBef>
            </a:pPr>
            <a:endParaRPr lang="en-GB" sz="11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a:effectLst/>
                <a:ea typeface="Times New Roman" panose="02020603050405020304" pitchFamily="18" charset="0"/>
                <a:cs typeface="Times New Roman" panose="02020603050405020304" pitchFamily="18" charset="0"/>
              </a:rPr>
              <a:t>Activities such as swimming, sport should participate as appropriate</a:t>
            </a:r>
            <a:r>
              <a:rPr lang="en-GB" sz="1800" b="0" kern="0">
                <a:effectLst/>
                <a:ea typeface="Times New Roman" panose="02020603050405020304" pitchFamily="18" charset="0"/>
                <a:cs typeface="Times New Roman" panose="02020603050405020304" pitchFamily="18" charset="0"/>
              </a:rPr>
              <a:t>. </a:t>
            </a:r>
          </a:p>
        </p:txBody>
      </p:sp>
      <p:sp>
        <p:nvSpPr>
          <p:cNvPr id="9" name="Text Placeholder 3">
            <a:extLst>
              <a:ext uri="{FF2B5EF4-FFF2-40B4-BE49-F238E27FC236}">
                <a16:creationId xmlns:a16="http://schemas.microsoft.com/office/drawing/2014/main" id="{CA4324B9-3BC1-B38C-6814-5A0519D3C9E4}"/>
              </a:ext>
            </a:extLst>
          </p:cNvPr>
          <p:cNvSpPr txBox="1">
            <a:spLocks/>
          </p:cNvSpPr>
          <p:nvPr/>
        </p:nvSpPr>
        <p:spPr>
          <a:xfrm>
            <a:off x="178582" y="3096702"/>
            <a:ext cx="3960000" cy="1742863"/>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070B2664-60FB-C5E7-228E-907A8B9E7B7A}"/>
              </a:ext>
            </a:extLst>
          </p:cNvPr>
          <p:cNvSpPr>
            <a:spLocks noGrp="1"/>
          </p:cNvSpPr>
          <p:nvPr>
            <p:ph type="sldNum" sz="quarter" idx="11"/>
          </p:nvPr>
        </p:nvSpPr>
        <p:spPr/>
        <p:txBody>
          <a:bodyPr/>
          <a:lstStyle/>
          <a:p>
            <a:fld id="{DA2C159E-F13C-4A85-9A41-E7669D3E0D70}" type="slidenum">
              <a:rPr lang="en-GB" smtClean="0"/>
              <a:pPr/>
              <a:t>43</a:t>
            </a:fld>
            <a:endParaRPr lang="en-GB"/>
          </a:p>
        </p:txBody>
      </p:sp>
    </p:spTree>
    <p:extLst>
      <p:ext uri="{BB962C8B-B14F-4D97-AF65-F5344CB8AC3E}">
        <p14:creationId xmlns:p14="http://schemas.microsoft.com/office/powerpoint/2010/main" val="3433425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6B74-44CB-D686-83D2-868B9377B824}"/>
              </a:ext>
            </a:extLst>
          </p:cNvPr>
          <p:cNvSpPr txBox="1">
            <a:spLocks noGrp="1"/>
          </p:cNvSpPr>
          <p:nvPr>
            <p:ph type="title" idx="4294967295"/>
          </p:nvPr>
        </p:nvSpPr>
        <p:spPr>
          <a:xfrm>
            <a:off x="7419108" y="4362545"/>
            <a:ext cx="1538165"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Diabetes</a:t>
            </a:r>
          </a:p>
        </p:txBody>
      </p:sp>
    </p:spTree>
    <p:extLst>
      <p:ext uri="{BB962C8B-B14F-4D97-AF65-F5344CB8AC3E}">
        <p14:creationId xmlns:p14="http://schemas.microsoft.com/office/powerpoint/2010/main" val="1188310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534083-A5F0-48BC-11C7-3448BBF721AC}"/>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A950024C-1C4C-B075-86E7-272A98D7CA1E}"/>
              </a:ext>
            </a:extLst>
          </p:cNvPr>
          <p:cNvSpPr>
            <a:spLocks noGrp="1"/>
          </p:cNvSpPr>
          <p:nvPr>
            <p:ph type="title"/>
          </p:nvPr>
        </p:nvSpPr>
        <p:spPr>
          <a:xfrm>
            <a:off x="232950" y="249901"/>
            <a:ext cx="8437563" cy="305626"/>
          </a:xfrm>
        </p:spPr>
        <p:txBody>
          <a:bodyPr>
            <a:normAutofit/>
          </a:bodyPr>
          <a:lstStyle/>
          <a:p>
            <a:r>
              <a:rPr lang="en-GB" sz="1600" b="1" cap="none">
                <a:solidFill>
                  <a:srgbClr val="BE0D65"/>
                </a:solidFill>
                <a:effectLst/>
                <a:latin typeface="Arial" panose="020B0604020202020204" pitchFamily="34" charset="0"/>
                <a:ea typeface="Times New Roman" panose="02020603050405020304" pitchFamily="18" charset="0"/>
              </a:rPr>
              <a:t>Diabetes </a:t>
            </a:r>
            <a:endParaRPr lang="en-GB" sz="1600"/>
          </a:p>
        </p:txBody>
      </p:sp>
      <p:sp>
        <p:nvSpPr>
          <p:cNvPr id="4" name="Text Placeholder 3">
            <a:extLst>
              <a:ext uri="{FF2B5EF4-FFF2-40B4-BE49-F238E27FC236}">
                <a16:creationId xmlns:a16="http://schemas.microsoft.com/office/drawing/2014/main" id="{384B9FA9-026C-D412-9229-2127C307DA82}"/>
              </a:ext>
            </a:extLst>
          </p:cNvPr>
          <p:cNvSpPr>
            <a:spLocks noGrp="1"/>
          </p:cNvSpPr>
          <p:nvPr>
            <p:ph type="body" sz="quarter" idx="12"/>
          </p:nvPr>
        </p:nvSpPr>
        <p:spPr>
          <a:xfrm>
            <a:off x="232950" y="478166"/>
            <a:ext cx="3960000" cy="4032447"/>
          </a:xfrm>
        </p:spPr>
        <p:txBody>
          <a:bodyPr/>
          <a:lstStyle/>
          <a:p>
            <a:pPr>
              <a:lnSpc>
                <a:spcPct val="100000"/>
              </a:lnSpc>
              <a:spcBef>
                <a:spcPts val="0"/>
              </a:spcBef>
            </a:pPr>
            <a:r>
              <a:rPr lang="en-GB" sz="1400"/>
              <a:t>My disability </a:t>
            </a:r>
          </a:p>
          <a:p>
            <a:pPr>
              <a:lnSpc>
                <a:spcPct val="100000"/>
              </a:lnSpc>
              <a:spcBef>
                <a:spcPts val="0"/>
              </a:spcBef>
            </a:pPr>
            <a:endParaRPr lang="en-GB" sz="1300"/>
          </a:p>
          <a:p>
            <a:pPr eaLnBrk="0" hangingPunct="0">
              <a:lnSpc>
                <a:spcPct val="100000"/>
              </a:lnSpc>
              <a:spcBef>
                <a:spcPts val="0"/>
              </a:spcBef>
            </a:pPr>
            <a:r>
              <a:rPr lang="en-GB" sz="1000">
                <a:effectLst/>
              </a:rPr>
              <a:t>Diabetes is a fairly common health condition, where a person’s pancreas does not produce any insulin, or not enough, or where the insulin that is produced does not work properly.  </a:t>
            </a:r>
            <a:r>
              <a:rPr lang="en-GB" sz="1000">
                <a:effectLst/>
                <a:ea typeface="Times New Roman" panose="02020603050405020304" pitchFamily="18" charset="0"/>
              </a:rPr>
              <a:t>This causes the amount of glucose in your blood (blood sugar level) to be too high, because the body cannot use it properly.</a:t>
            </a:r>
          </a:p>
          <a:p>
            <a:pPr eaLnBrk="0" hangingPunct="0">
              <a:lnSpc>
                <a:spcPct val="100000"/>
              </a:lnSpc>
              <a:spcBef>
                <a:spcPts val="0"/>
              </a:spcBef>
            </a:pPr>
            <a:endParaRPr lang="en-GB" sz="1300"/>
          </a:p>
          <a:p>
            <a:pPr>
              <a:lnSpc>
                <a:spcPct val="100000"/>
              </a:lnSpc>
              <a:spcBef>
                <a:spcPts val="0"/>
              </a:spcBef>
            </a:pPr>
            <a:r>
              <a:rPr lang="en-GB" sz="1000" b="1">
                <a:effectLst/>
                <a:ea typeface="Times New Roman" panose="02020603050405020304" pitchFamily="18" charset="0"/>
              </a:rPr>
              <a:t>There are two types of diabetes: </a:t>
            </a:r>
          </a:p>
          <a:p>
            <a:pPr>
              <a:lnSpc>
                <a:spcPct val="100000"/>
              </a:lnSpc>
              <a:spcBef>
                <a:spcPts val="0"/>
              </a:spcBef>
            </a:pPr>
            <a:endParaRPr lang="en-GB" sz="1000">
              <a:solidFill>
                <a:srgbClr val="B4005E"/>
              </a:solidFill>
            </a:endParaRPr>
          </a:p>
          <a:p>
            <a:pPr>
              <a:lnSpc>
                <a:spcPct val="100000"/>
              </a:lnSpc>
              <a:spcBef>
                <a:spcPts val="0"/>
              </a:spcBef>
            </a:pPr>
            <a:r>
              <a:rPr lang="en-GB" sz="1000">
                <a:effectLst/>
                <a:ea typeface="Times New Roman" panose="02020603050405020304" pitchFamily="18" charset="0"/>
              </a:rPr>
              <a:t>Type 1 diabetes:</a:t>
            </a:r>
          </a:p>
          <a:p>
            <a:pPr>
              <a:lnSpc>
                <a:spcPct val="100000"/>
              </a:lnSpc>
              <a:spcBef>
                <a:spcPts val="0"/>
              </a:spcBef>
            </a:pPr>
            <a:endParaRPr lang="en-GB" sz="1000" b="0">
              <a:effectLst/>
              <a:ea typeface="Times New Roman" panose="02020603050405020304" pitchFamily="18" charset="0"/>
            </a:endParaRPr>
          </a:p>
          <a:p>
            <a:pPr eaLnBrk="0" hangingPunct="0">
              <a:lnSpc>
                <a:spcPts val="1120"/>
              </a:lnSpc>
            </a:pPr>
            <a:r>
              <a:rPr lang="en-GB" sz="1000" b="0">
                <a:effectLst/>
                <a:ea typeface="Times New Roman" panose="02020603050405020304" pitchFamily="18" charset="0"/>
              </a:rPr>
              <a:t>Type 1 diabetes occurs when the body is unable to produce any insulin. Usually, it occurs before the age of 40, and especially in childhood. A common way of treating Type 1 diabetes is through daily insulin injections.</a:t>
            </a:r>
          </a:p>
          <a:p>
            <a:pPr eaLnBrk="0" hangingPunct="0">
              <a:lnSpc>
                <a:spcPts val="1120"/>
              </a:lnSpc>
            </a:pPr>
            <a:endParaRPr lang="en-GB" sz="1000" b="0">
              <a:ea typeface="Times New Roman" panose="02020603050405020304" pitchFamily="18" charset="0"/>
            </a:endParaRPr>
          </a:p>
          <a:p>
            <a:pPr eaLnBrk="0" hangingPunct="0">
              <a:lnSpc>
                <a:spcPts val="1120"/>
              </a:lnSpc>
            </a:pPr>
            <a:r>
              <a:rPr lang="en-GB" sz="1000" b="1">
                <a:effectLst/>
              </a:rPr>
              <a:t>Type 2 diabetes:</a:t>
            </a:r>
          </a:p>
          <a:p>
            <a:pPr eaLnBrk="0" hangingPunct="0">
              <a:lnSpc>
                <a:spcPts val="1120"/>
              </a:lnSpc>
            </a:pPr>
            <a:endParaRPr lang="en-GB" sz="1000" b="0"/>
          </a:p>
          <a:p>
            <a:pPr eaLnBrk="0" hangingPunct="0">
              <a:lnSpc>
                <a:spcPts val="1120"/>
              </a:lnSpc>
            </a:pPr>
            <a:r>
              <a:rPr lang="en-GB" sz="1000" b="0">
                <a:effectLst/>
                <a:ea typeface="Times New Roman" panose="02020603050405020304" pitchFamily="18" charset="0"/>
              </a:rPr>
              <a:t>Type 2 diabetes develops when the body can still make some insulin, but it is either not enough or does not work properly. It is usually controlled with a healthy diet and exercise and, in some cases, insulin.</a:t>
            </a:r>
          </a:p>
          <a:p>
            <a:pPr eaLnBrk="0" hangingPunct="0">
              <a:lnSpc>
                <a:spcPts val="1120"/>
              </a:lnSpc>
            </a:pPr>
            <a:endParaRPr lang="en-GB" sz="1000" b="0">
              <a:effectLst/>
              <a:ea typeface="Times New Roman" panose="02020603050405020304" pitchFamily="18" charset="0"/>
            </a:endParaRPr>
          </a:p>
          <a:p>
            <a:pPr eaLnBrk="0" hangingPunct="0">
              <a:lnSpc>
                <a:spcPts val="1120"/>
              </a:lnSpc>
            </a:pPr>
            <a:r>
              <a:rPr lang="en-GB" sz="1000" b="1">
                <a:effectLst/>
                <a:latin typeface="Arial" panose="020B0604020202020204" pitchFamily="34" charset="0"/>
              </a:rPr>
              <a:t>Type 2 diabetes is far more common than Type 1. In the UK, around 90% of all adults with diabetes have Type 2.</a:t>
            </a:r>
          </a:p>
          <a:p>
            <a:pPr eaLnBrk="0" hangingPunct="0">
              <a:lnSpc>
                <a:spcPts val="1120"/>
              </a:lnSpc>
            </a:pPr>
            <a:endParaRPr lang="en-GB" sz="1000" b="0">
              <a:ea typeface="Times New Roman" panose="02020603050405020304" pitchFamily="18" charset="0"/>
            </a:endParaRPr>
          </a:p>
          <a:p>
            <a:pPr eaLnBrk="0" hangingPunct="0">
              <a:lnSpc>
                <a:spcPts val="1120"/>
              </a:lnSpc>
            </a:pPr>
            <a:endParaRPr lang="en-GB" sz="1000" b="0">
              <a:effectLst/>
              <a:ea typeface="Times New Roman" panose="02020603050405020304" pitchFamily="18" charset="0"/>
            </a:endParaRPr>
          </a:p>
          <a:p>
            <a:pPr eaLnBrk="0" hangingPunct="0">
              <a:lnSpc>
                <a:spcPts val="1120"/>
              </a:lnSpc>
            </a:pPr>
            <a:endParaRPr lang="en-GB" sz="1000" b="1">
              <a:effectLst/>
            </a:endParaRPr>
          </a:p>
          <a:p>
            <a:pPr eaLnBrk="0" hangingPunct="0">
              <a:lnSpc>
                <a:spcPts val="1120"/>
              </a:lnSpc>
            </a:pPr>
            <a:endParaRPr lang="en-GB" sz="1000" b="0">
              <a:effectLst/>
              <a:ea typeface="Times New Roman" panose="02020603050405020304" pitchFamily="18" charset="0"/>
            </a:endParaRPr>
          </a:p>
          <a:p>
            <a:pPr>
              <a:lnSpc>
                <a:spcPct val="100000"/>
              </a:lnSpc>
              <a:spcBef>
                <a:spcPts val="0"/>
              </a:spcBef>
            </a:pPr>
            <a:endParaRPr lang="en-GB" sz="1000">
              <a:solidFill>
                <a:srgbClr val="B4005E"/>
              </a:solidFill>
            </a:endParaRPr>
          </a:p>
          <a:p>
            <a:pPr>
              <a:lnSpc>
                <a:spcPct val="100000"/>
              </a:lnSpc>
              <a:spcBef>
                <a:spcPts val="0"/>
              </a:spcBef>
            </a:pPr>
            <a:endParaRPr lang="en-GB" sz="1800" kern="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latin typeface="+mj-lt"/>
              <a:ea typeface="Calibri" panose="020F0502020204030204" pitchFamily="34" charset="0"/>
              <a:cs typeface="Times New Roman" panose="02020603050405020304" pitchFamily="18" charset="0"/>
            </a:endParaRPr>
          </a:p>
          <a:p>
            <a:pPr>
              <a:lnSpc>
                <a:spcPct val="100000"/>
              </a:lnSpc>
              <a:spcBef>
                <a:spcPts val="0"/>
              </a:spcBef>
            </a:pPr>
            <a:endParaRPr lang="en-GB" sz="1400"/>
          </a:p>
        </p:txBody>
      </p:sp>
      <p:sp>
        <p:nvSpPr>
          <p:cNvPr id="5" name="Content Placeholder 4">
            <a:extLst>
              <a:ext uri="{FF2B5EF4-FFF2-40B4-BE49-F238E27FC236}">
                <a16:creationId xmlns:a16="http://schemas.microsoft.com/office/drawing/2014/main" id="{B5F9E930-2FD5-7E2B-094A-0E37609C4AD5}"/>
              </a:ext>
            </a:extLst>
          </p:cNvPr>
          <p:cNvSpPr>
            <a:spLocks noGrp="1"/>
          </p:cNvSpPr>
          <p:nvPr>
            <p:ph sz="quarter" idx="13"/>
          </p:nvPr>
        </p:nvSpPr>
        <p:spPr>
          <a:xfrm>
            <a:off x="4572000" y="785327"/>
            <a:ext cx="4098513" cy="3725286"/>
          </a:xfrm>
        </p:spPr>
        <p:txBody>
          <a:bodyPr/>
          <a:lstStyle/>
          <a:p>
            <a:pPr>
              <a:lnSpc>
                <a:spcPct val="100000"/>
              </a:lnSpc>
              <a:spcBef>
                <a:spcPts val="0"/>
              </a:spcBef>
            </a:pPr>
            <a:r>
              <a:rPr lang="en-GB" sz="1000">
                <a:effectLst/>
                <a:ea typeface="Times New Roman" panose="02020603050405020304" pitchFamily="18" charset="0"/>
              </a:rPr>
              <a:t>During pregnancy, some women have such high levels of blood glucose that their body is unable to produce enough insulin to absorb it all. This is known as gestational diabetes.</a:t>
            </a:r>
          </a:p>
          <a:p>
            <a:pPr>
              <a:lnSpc>
                <a:spcPct val="100000"/>
              </a:lnSpc>
              <a:spcBef>
                <a:spcPts val="0"/>
              </a:spcBef>
            </a:pPr>
            <a:endParaRPr lang="en-GB" sz="1000">
              <a:ea typeface="Times New Roman" panose="02020603050405020304" pitchFamily="18" charset="0"/>
            </a:endParaRPr>
          </a:p>
          <a:p>
            <a:pPr marR="170815" eaLnBrk="0" hangingPunct="0">
              <a:lnSpc>
                <a:spcPct val="100000"/>
              </a:lnSpc>
              <a:spcBef>
                <a:spcPts val="0"/>
              </a:spcBef>
              <a:spcAft>
                <a:spcPts val="0"/>
              </a:spcAft>
            </a:pPr>
            <a:r>
              <a:rPr lang="en-GB" sz="1000">
                <a:effectLst/>
                <a:ea typeface="Times New Roman" panose="02020603050405020304" pitchFamily="18" charset="0"/>
              </a:rPr>
              <a:t>People with diabetes will be advised to eat healthily, exercise regularly and carry out regularly blood tests to check blood</a:t>
            </a:r>
          </a:p>
          <a:p>
            <a:pPr marR="1270" eaLnBrk="0" hangingPunct="0">
              <a:lnSpc>
                <a:spcPct val="100000"/>
              </a:lnSpc>
              <a:spcBef>
                <a:spcPts val="0"/>
              </a:spcBef>
              <a:spcAft>
                <a:spcPts val="0"/>
              </a:spcAft>
            </a:pPr>
            <a:r>
              <a:rPr lang="en-GB" sz="1000">
                <a:effectLst/>
                <a:ea typeface="Times New Roman" panose="02020603050405020304" pitchFamily="18" charset="0"/>
              </a:rPr>
              <a:t>glucose. Uncontrolled diabetes can lead to damage to the heart, eyes, feet and kidney.</a:t>
            </a:r>
          </a:p>
          <a:p>
            <a:pPr marR="1270" eaLnBrk="0" hangingPunct="0">
              <a:lnSpc>
                <a:spcPct val="100000"/>
              </a:lnSpc>
              <a:spcBef>
                <a:spcPts val="0"/>
              </a:spcBef>
              <a:spcAft>
                <a:spcPts val="0"/>
              </a:spcAft>
            </a:pPr>
            <a:endParaRPr lang="en-GB" sz="1000">
              <a:ea typeface="Times New Roman" panose="02020603050405020304" pitchFamily="18" charset="0"/>
            </a:endParaRPr>
          </a:p>
          <a:p>
            <a:pPr marR="1270" eaLnBrk="0" hangingPunct="0">
              <a:lnSpc>
                <a:spcPct val="100000"/>
              </a:lnSpc>
              <a:spcBef>
                <a:spcPts val="0"/>
              </a:spcBef>
              <a:spcAft>
                <a:spcPts val="0"/>
              </a:spcAft>
            </a:pPr>
            <a:r>
              <a:rPr lang="en-GB" sz="1600" b="1" cap="none">
                <a:solidFill>
                  <a:srgbClr val="BE0D65"/>
                </a:solidFill>
                <a:effectLst/>
                <a:latin typeface="Arial" panose="020B0604020202020204" pitchFamily="34" charset="0"/>
                <a:ea typeface="Times New Roman" panose="02020603050405020304" pitchFamily="18" charset="0"/>
              </a:rPr>
              <a:t>Diabetes </a:t>
            </a:r>
            <a:endParaRPr lang="en-GB" sz="1600">
              <a:effectLst/>
              <a:ea typeface="Times New Roman" panose="02020603050405020304" pitchFamily="18" charset="0"/>
            </a:endParaRPr>
          </a:p>
          <a:p>
            <a:pPr>
              <a:lnSpc>
                <a:spcPct val="100000"/>
              </a:lnSpc>
              <a:spcBef>
                <a:spcPts val="0"/>
              </a:spcBef>
            </a:pPr>
            <a:r>
              <a:rPr lang="en-GB" sz="1300" b="1" kern="0">
                <a:solidFill>
                  <a:srgbClr val="000000"/>
                </a:solidFill>
                <a:effectLst/>
                <a:latin typeface="Arial" panose="020B0604020202020204" pitchFamily="34" charset="0"/>
              </a:rPr>
              <a:t>How it might affect me</a:t>
            </a:r>
          </a:p>
          <a:p>
            <a:pPr>
              <a:lnSpc>
                <a:spcPct val="100000"/>
              </a:lnSpc>
              <a:spcBef>
                <a:spcPts val="0"/>
              </a:spcBef>
            </a:pPr>
            <a:endParaRPr lang="en-GB" sz="1300" b="1" kern="0">
              <a:solidFill>
                <a:srgbClr val="000000"/>
              </a:solidFill>
              <a:effectLst/>
              <a:latin typeface="Arial" panose="020B0604020202020204" pitchFamily="34" charset="0"/>
            </a:endParaRPr>
          </a:p>
          <a:p>
            <a:pPr>
              <a:lnSpc>
                <a:spcPct val="100000"/>
              </a:lnSpc>
              <a:spcBef>
                <a:spcPts val="0"/>
              </a:spcBef>
            </a:pPr>
            <a:r>
              <a:rPr lang="en-GB" sz="1000" b="1">
                <a:effectLst/>
                <a:latin typeface="Arial" panose="020B0604020202020204" pitchFamily="34" charset="0"/>
              </a:rPr>
              <a:t>A person with Diabetes may experience:</a:t>
            </a:r>
          </a:p>
          <a:p>
            <a:pPr>
              <a:lnSpc>
                <a:spcPct val="100000"/>
              </a:lnSpc>
              <a:spcBef>
                <a:spcPts val="0"/>
              </a:spcBef>
            </a:pPr>
            <a:endParaRPr lang="en-GB" sz="1000" b="1">
              <a:effectLst/>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Excessive thirst.</a:t>
            </a:r>
          </a:p>
          <a:p>
            <a:pPr marL="171450" indent="-171450">
              <a:lnSpc>
                <a:spcPct val="100000"/>
              </a:lnSpc>
              <a:spcBef>
                <a:spcPts val="0"/>
              </a:spcBef>
              <a:buFont typeface="Arial" panose="020B0604020202020204" pitchFamily="34" charset="0"/>
              <a:buChar char="•"/>
            </a:pPr>
            <a:endParaRPr lang="en-GB" sz="10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Needing the toilet</a:t>
            </a:r>
            <a:r>
              <a:rPr lang="en-GB" sz="1000" spc="-20">
                <a:effectLst/>
                <a:latin typeface="HelveticaLTStd-Roman"/>
                <a:ea typeface="Times New Roman" panose="02020603050405020304" pitchFamily="18" charset="0"/>
              </a:rPr>
              <a:t> </a:t>
            </a:r>
            <a:r>
              <a:rPr lang="en-GB" sz="1000">
                <a:effectLst/>
                <a:latin typeface="HelveticaLTStd-Roman"/>
                <a:ea typeface="Times New Roman" panose="02020603050405020304" pitchFamily="18" charset="0"/>
              </a:rPr>
              <a:t>frequently.</a:t>
            </a:r>
          </a:p>
          <a:p>
            <a:pPr marL="171450" indent="-171450">
              <a:lnSpc>
                <a:spcPct val="100000"/>
              </a:lnSpc>
              <a:spcBef>
                <a:spcPts val="0"/>
              </a:spcBef>
              <a:buFont typeface="Arial" panose="020B0604020202020204" pitchFamily="34" charset="0"/>
              <a:buChar char="•"/>
            </a:pPr>
            <a:endParaRPr lang="en-GB" sz="10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Tiredness.</a:t>
            </a:r>
          </a:p>
          <a:p>
            <a:pPr marL="171450" indent="-171450">
              <a:lnSpc>
                <a:spcPct val="100000"/>
              </a:lnSpc>
              <a:spcBef>
                <a:spcPts val="0"/>
              </a:spcBef>
              <a:buFont typeface="Arial" panose="020B0604020202020204" pitchFamily="34" charset="0"/>
              <a:buChar char="•"/>
            </a:pPr>
            <a:endParaRPr lang="en-GB" sz="10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Wounds that don’t heal very</a:t>
            </a:r>
            <a:r>
              <a:rPr lang="en-GB" sz="1000" spc="-45">
                <a:effectLst/>
                <a:latin typeface="HelveticaLTStd-Roman"/>
                <a:ea typeface="Times New Roman" panose="02020603050405020304" pitchFamily="18" charset="0"/>
              </a:rPr>
              <a:t> </a:t>
            </a:r>
            <a:r>
              <a:rPr lang="en-GB" sz="1000" spc="-15">
                <a:effectLst/>
                <a:latin typeface="HelveticaLTStd-Roman"/>
                <a:ea typeface="Times New Roman" panose="02020603050405020304" pitchFamily="18" charset="0"/>
              </a:rPr>
              <a:t>quickly.</a:t>
            </a:r>
          </a:p>
          <a:p>
            <a:pPr marL="171450" indent="-171450">
              <a:lnSpc>
                <a:spcPct val="100000"/>
              </a:lnSpc>
              <a:spcBef>
                <a:spcPts val="0"/>
              </a:spcBef>
              <a:buFont typeface="Arial" panose="020B0604020202020204" pitchFamily="34" charset="0"/>
              <a:buChar char="•"/>
            </a:pPr>
            <a:endParaRPr lang="en-GB" sz="1000" spc="-15">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HelveticaLTStd-Roman"/>
                <a:ea typeface="Times New Roman" panose="02020603050405020304" pitchFamily="18" charset="0"/>
              </a:rPr>
              <a:t>Weight</a:t>
            </a:r>
            <a:r>
              <a:rPr lang="en-GB" sz="1000" spc="-10">
                <a:effectLst/>
                <a:latin typeface="HelveticaLTStd-Roman"/>
                <a:ea typeface="Times New Roman" panose="02020603050405020304" pitchFamily="18" charset="0"/>
              </a:rPr>
              <a:t> </a:t>
            </a:r>
            <a:r>
              <a:rPr lang="en-GB" sz="1000">
                <a:effectLst/>
                <a:latin typeface="HelveticaLTStd-Roman"/>
                <a:ea typeface="Times New Roman" panose="02020603050405020304" pitchFamily="18" charset="0"/>
              </a:rPr>
              <a:t>loss.</a:t>
            </a: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ndParaRPr>
          </a:p>
          <a:p>
            <a:pPr>
              <a:lnSpc>
                <a:spcPct val="100000"/>
              </a:lnSpc>
              <a:spcBef>
                <a:spcPts val="0"/>
              </a:spcBef>
            </a:pPr>
            <a:endParaRPr lang="en-GB" sz="1300" b="1" kern="0">
              <a:effectLst/>
              <a:latin typeface="Arial" panose="020B0604020202020204" pitchFamily="34" charset="0"/>
            </a:endParaRPr>
          </a:p>
          <a:p>
            <a:pPr>
              <a:lnSpc>
                <a:spcPct val="100000"/>
              </a:lnSpc>
              <a:spcBef>
                <a:spcPts val="0"/>
              </a:spcBef>
            </a:pPr>
            <a:endParaRPr lang="en-GB" sz="1000">
              <a:effectLst/>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8AAFF81E-7881-C483-6FC5-5F535FFE3EFC}"/>
              </a:ext>
            </a:extLst>
          </p:cNvPr>
          <p:cNvSpPr>
            <a:spLocks noGrp="1"/>
          </p:cNvSpPr>
          <p:nvPr>
            <p:ph type="sldNum" sz="quarter" idx="11"/>
          </p:nvPr>
        </p:nvSpPr>
        <p:spPr/>
        <p:txBody>
          <a:bodyPr/>
          <a:lstStyle/>
          <a:p>
            <a:fld id="{DA2C159E-F13C-4A85-9A41-E7669D3E0D70}" type="slidenum">
              <a:rPr lang="en-GB" smtClean="0"/>
              <a:pPr/>
              <a:t>45</a:t>
            </a:fld>
            <a:endParaRPr lang="en-GB"/>
          </a:p>
        </p:txBody>
      </p:sp>
    </p:spTree>
    <p:extLst>
      <p:ext uri="{BB962C8B-B14F-4D97-AF65-F5344CB8AC3E}">
        <p14:creationId xmlns:p14="http://schemas.microsoft.com/office/powerpoint/2010/main" val="775598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D9BEB8-3170-E9EF-5FC1-3BDF0952B25E}"/>
              </a:ext>
              <a:ext uri="{C183D7F6-B498-43B3-948B-1728B52AA6E4}">
                <adec:decorative xmlns:adec="http://schemas.microsoft.com/office/drawing/2017/decorative" val="1"/>
              </a:ext>
            </a:extLst>
          </p:cNvPr>
          <p:cNvSpPr>
            <a:spLocks noGrp="1"/>
          </p:cNvSpPr>
          <p:nvPr>
            <p:ph type="ftr" sz="quarter" idx="10"/>
          </p:nvPr>
        </p:nvSpPr>
        <p:spPr>
          <a:xfrm>
            <a:off x="232950" y="491933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725AC88D-F69C-B809-8E09-EB98158F6BF0}"/>
              </a:ext>
            </a:extLst>
          </p:cNvPr>
          <p:cNvSpPr>
            <a:spLocks noGrp="1"/>
          </p:cNvSpPr>
          <p:nvPr>
            <p:ph type="title"/>
          </p:nvPr>
        </p:nvSpPr>
        <p:spPr>
          <a:xfrm>
            <a:off x="232950" y="249900"/>
            <a:ext cx="8437563" cy="273845"/>
          </a:xfrm>
        </p:spPr>
        <p:txBody>
          <a:bodyPr>
            <a:normAutofit fontScale="90000"/>
          </a:bodyPr>
          <a:lstStyle/>
          <a:p>
            <a:pPr marR="1270" eaLnBrk="0" hangingPunct="0">
              <a:lnSpc>
                <a:spcPct val="100000"/>
              </a:lnSpc>
              <a:spcBef>
                <a:spcPts val="0"/>
              </a:spcBef>
              <a:spcAft>
                <a:spcPts val="0"/>
              </a:spcAft>
            </a:pPr>
            <a:r>
              <a:rPr lang="en-GB" sz="1600" b="1" cap="none">
                <a:solidFill>
                  <a:srgbClr val="BE0D65"/>
                </a:solidFill>
                <a:effectLst/>
                <a:latin typeface="Arial" panose="020B0604020202020204" pitchFamily="34" charset="0"/>
                <a:ea typeface="Times New Roman" panose="02020603050405020304" pitchFamily="18" charset="0"/>
              </a:rPr>
              <a:t>Diabetes – How this might </a:t>
            </a:r>
            <a:r>
              <a:rPr lang="en-GB" sz="1600" cap="none">
                <a:solidFill>
                  <a:srgbClr val="BE0D65"/>
                </a:solidFill>
                <a:latin typeface="Arial" panose="020B0604020202020204" pitchFamily="34" charset="0"/>
                <a:ea typeface="Times New Roman" panose="02020603050405020304" pitchFamily="18" charset="0"/>
              </a:rPr>
              <a:t>a</a:t>
            </a:r>
            <a:r>
              <a:rPr lang="en-GB" sz="1600" b="1" cap="none">
                <a:solidFill>
                  <a:srgbClr val="BE0D65"/>
                </a:solidFill>
                <a:effectLst/>
                <a:latin typeface="Arial" panose="020B0604020202020204" pitchFamily="34" charset="0"/>
                <a:ea typeface="Times New Roman" panose="02020603050405020304" pitchFamily="18" charset="0"/>
              </a:rPr>
              <a:t>ffect me </a:t>
            </a:r>
            <a:br>
              <a:rPr lang="en-GB" sz="2000" b="1" kern="0">
                <a:solidFill>
                  <a:srgbClr val="000000"/>
                </a:solidFill>
                <a:effectLst/>
                <a:latin typeface="Arial" panose="020B0604020202020204" pitchFamily="34" charset="0"/>
              </a:rPr>
            </a:br>
            <a:endParaRPr lang="en-GB"/>
          </a:p>
        </p:txBody>
      </p:sp>
      <p:sp>
        <p:nvSpPr>
          <p:cNvPr id="4" name="Text Placeholder 3">
            <a:extLst>
              <a:ext uri="{FF2B5EF4-FFF2-40B4-BE49-F238E27FC236}">
                <a16:creationId xmlns:a16="http://schemas.microsoft.com/office/drawing/2014/main" id="{C4932854-F87B-B6D5-C8B6-317A6CDD37BA}"/>
              </a:ext>
            </a:extLst>
          </p:cNvPr>
          <p:cNvSpPr>
            <a:spLocks noGrp="1"/>
          </p:cNvSpPr>
          <p:nvPr>
            <p:ph type="body" sz="quarter" idx="12"/>
          </p:nvPr>
        </p:nvSpPr>
        <p:spPr>
          <a:xfrm>
            <a:off x="234000" y="595745"/>
            <a:ext cx="3960000" cy="3992229"/>
          </a:xfrm>
        </p:spPr>
        <p:txBody>
          <a:bodyPr/>
          <a:lstStyle/>
          <a:p>
            <a:pPr>
              <a:lnSpc>
                <a:spcPct val="100000"/>
              </a:lnSpc>
              <a:spcBef>
                <a:spcPts val="0"/>
              </a:spcBef>
            </a:pPr>
            <a:r>
              <a:rPr lang="en-GB" sz="1000" b="1">
                <a:effectLst/>
                <a:latin typeface="Arial" panose="020B0604020202020204" pitchFamily="34" charset="0"/>
              </a:rPr>
              <a:t>To manage their condition a person with Diabetes will need to:</a:t>
            </a:r>
          </a:p>
          <a:p>
            <a:pPr marL="171450" indent="-171450">
              <a:lnSpc>
                <a:spcPct val="100000"/>
              </a:lnSpc>
              <a:spcBef>
                <a:spcPts val="0"/>
              </a:spcBef>
              <a:buFont typeface="Arial" panose="020B0604020202020204" pitchFamily="34" charset="0"/>
              <a:buChar char="•"/>
            </a:pPr>
            <a:endParaRPr lang="en-GB" sz="1000" b="0"/>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Have regular</a:t>
            </a:r>
            <a:r>
              <a:rPr lang="en-GB" sz="1000" b="0" spc="-10">
                <a:effectLst/>
                <a:ea typeface="Times New Roman" panose="02020603050405020304" pitchFamily="18" charset="0"/>
              </a:rPr>
              <a:t> </a:t>
            </a:r>
            <a:r>
              <a:rPr lang="en-GB" sz="1000" b="0">
                <a:effectLst/>
                <a:ea typeface="Times New Roman" panose="02020603050405020304" pitchFamily="18" charset="0"/>
              </a:rPr>
              <a:t>meals.</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Exercise.</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Treat ‘hypos’ quickly (by eating</a:t>
            </a:r>
            <a:r>
              <a:rPr lang="en-GB" sz="1000" b="0" spc="-130">
                <a:effectLst/>
                <a:ea typeface="Times New Roman" panose="02020603050405020304" pitchFamily="18" charset="0"/>
              </a:rPr>
              <a:t> </a:t>
            </a:r>
            <a:r>
              <a:rPr lang="en-GB" sz="1000" b="0">
                <a:effectLst/>
                <a:ea typeface="Times New Roman" panose="02020603050405020304" pitchFamily="18" charset="0"/>
              </a:rPr>
              <a:t>sugary but not fatty food or</a:t>
            </a:r>
            <a:r>
              <a:rPr lang="en-GB" sz="1000" b="0" spc="-30">
                <a:effectLst/>
                <a:ea typeface="Times New Roman" panose="02020603050405020304" pitchFamily="18" charset="0"/>
              </a:rPr>
              <a:t> </a:t>
            </a:r>
            <a:r>
              <a:rPr lang="en-GB" sz="1000" b="0">
                <a:effectLst/>
                <a:ea typeface="Times New Roman" panose="02020603050405020304" pitchFamily="18" charset="0"/>
              </a:rPr>
              <a:t>drink).</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a:lnSpc>
                <a:spcPct val="100000"/>
              </a:lnSpc>
              <a:spcBef>
                <a:spcPts val="0"/>
              </a:spcBef>
            </a:pPr>
            <a:r>
              <a:rPr lang="en-GB" sz="1000">
                <a:effectLst/>
                <a:latin typeface="Arial" panose="020B0604020202020204" pitchFamily="34" charset="0"/>
              </a:rPr>
              <a:t>How can it affect me?</a:t>
            </a:r>
            <a:r>
              <a:rPr lang="en-GB" sz="1800" b="1">
                <a:effectLst/>
                <a:latin typeface="Arial" panose="020B0604020202020204" pitchFamily="34" charset="0"/>
                <a:ea typeface="Times New Roman" panose="02020603050405020304" pitchFamily="18" charset="0"/>
              </a:rPr>
              <a:t> </a:t>
            </a:r>
            <a:endParaRPr lang="en-GB" sz="1800">
              <a:effectLst/>
              <a:latin typeface="Arial" panose="020B0604020202020204" pitchFamily="34" charset="0"/>
              <a:ea typeface="Times New Roman" panose="02020603050405020304" pitchFamily="18" charset="0"/>
            </a:endParaRPr>
          </a:p>
          <a:p>
            <a:pPr marR="73660" eaLnBrk="0" hangingPunct="0">
              <a:lnSpc>
                <a:spcPct val="103000"/>
              </a:lnSpc>
              <a:spcAft>
                <a:spcPts val="0"/>
              </a:spcAft>
              <a:tabLst>
                <a:tab pos="179388" algn="l"/>
              </a:tabLst>
            </a:pPr>
            <a:r>
              <a:rPr lang="en-GB" sz="1000" b="0">
                <a:effectLst/>
                <a:latin typeface="Arial" panose="020B0604020202020204" pitchFamily="34" charset="0"/>
                <a:ea typeface="Times New Roman" panose="02020603050405020304" pitchFamily="18" charset="0"/>
              </a:rPr>
              <a:t>Diabetes cannot be cured but you can control the symptoms in order to prevent health problems developing later on in life.</a:t>
            </a:r>
          </a:p>
          <a:p>
            <a:pPr marR="415925" eaLnBrk="0" hangingPunct="0">
              <a:lnSpc>
                <a:spcPct val="103000"/>
              </a:lnSpc>
              <a:spcBef>
                <a:spcPts val="15"/>
              </a:spcBef>
              <a:spcAft>
                <a:spcPts val="0"/>
              </a:spcAft>
              <a:tabLst>
                <a:tab pos="179388" algn="l"/>
              </a:tabLst>
            </a:pPr>
            <a:r>
              <a:rPr lang="en-GB" sz="1000" b="0">
                <a:effectLst/>
                <a:latin typeface="Arial" panose="020B0604020202020204" pitchFamily="34" charset="0"/>
                <a:ea typeface="Times New Roman" panose="02020603050405020304" pitchFamily="18" charset="0"/>
              </a:rPr>
              <a:t>Glucose or blood sugar levels need to be regularly checked in diabetes.</a:t>
            </a:r>
            <a:r>
              <a:rPr lang="en-GB" sz="1000" b="0" spc="-65">
                <a:effectLst/>
                <a:latin typeface="Arial" panose="020B0604020202020204" pitchFamily="34" charset="0"/>
                <a:ea typeface="Times New Roman" panose="02020603050405020304" pitchFamily="18" charset="0"/>
              </a:rPr>
              <a:t> </a:t>
            </a:r>
            <a:r>
              <a:rPr lang="en-GB" sz="1000" b="0">
                <a:effectLst/>
                <a:latin typeface="Arial" panose="020B0604020202020204" pitchFamily="34" charset="0"/>
                <a:ea typeface="Times New Roman" panose="02020603050405020304" pitchFamily="18" charset="0"/>
              </a:rPr>
              <a:t>If glucose levels get too low, a person could experience hypoglycaemia, or a ‘hypo’. Signs that someone is having a hypo could be hunger, shakiness, irritability or blurred vision.</a:t>
            </a:r>
          </a:p>
          <a:p>
            <a:pPr marR="415925" eaLnBrk="0" hangingPunct="0">
              <a:lnSpc>
                <a:spcPct val="103000"/>
              </a:lnSpc>
              <a:spcBef>
                <a:spcPts val="15"/>
              </a:spcBef>
              <a:spcAft>
                <a:spcPts val="0"/>
              </a:spcAft>
              <a:tabLst>
                <a:tab pos="179388" algn="l"/>
              </a:tabLst>
            </a:pPr>
            <a:endParaRPr lang="en-GB" sz="1000" b="0">
              <a:latin typeface="Arial" panose="020B0604020202020204" pitchFamily="34" charset="0"/>
              <a:ea typeface="Times New Roman" panose="02020603050405020304" pitchFamily="18" charset="0"/>
            </a:endParaRPr>
          </a:p>
          <a:p>
            <a:pPr marR="415925" eaLnBrk="0" hangingPunct="0">
              <a:lnSpc>
                <a:spcPct val="103000"/>
              </a:lnSpc>
              <a:spcBef>
                <a:spcPts val="15"/>
              </a:spcBef>
              <a:tabLst>
                <a:tab pos="179388" algn="l"/>
              </a:tabLst>
            </a:pPr>
            <a:r>
              <a:rPr lang="en-GB" sz="1000" b="1">
                <a:effectLst/>
                <a:latin typeface="Arial" panose="020B0604020202020204" pitchFamily="34" charset="0"/>
              </a:rPr>
              <a:t>A change in blood glucose could also trigger:</a:t>
            </a:r>
          </a:p>
          <a:p>
            <a:pPr marL="171450" marR="415925" indent="-171450" eaLnBrk="0" hangingPunct="0">
              <a:lnSpc>
                <a:spcPct val="103000"/>
              </a:lnSpc>
              <a:spcBef>
                <a:spcPts val="15"/>
              </a:spcBef>
              <a:buFont typeface="Arial" panose="020B0604020202020204" pitchFamily="34" charset="0"/>
              <a:buChar char="•"/>
              <a:tabLst>
                <a:tab pos="179388" algn="l"/>
              </a:tabLst>
            </a:pPr>
            <a:r>
              <a:rPr lang="en-GB" sz="1000">
                <a:effectLst/>
                <a:ea typeface="Times New Roman" panose="02020603050405020304" pitchFamily="18" charset="0"/>
              </a:rPr>
              <a:t>Hypoglycaemia </a:t>
            </a:r>
            <a:r>
              <a:rPr lang="en-GB" sz="1000" b="0">
                <a:effectLst/>
                <a:ea typeface="Times New Roman" panose="02020603050405020304" pitchFamily="18" charset="0"/>
              </a:rPr>
              <a:t>(hypos) when their blood glucose level is too low and they experience sweating,</a:t>
            </a:r>
            <a:r>
              <a:rPr lang="en-GB" sz="1000" b="0" spc="-195">
                <a:effectLst/>
                <a:ea typeface="Times New Roman" panose="02020603050405020304" pitchFamily="18" charset="0"/>
              </a:rPr>
              <a:t> </a:t>
            </a:r>
            <a:r>
              <a:rPr lang="en-GB" sz="1000" b="0">
                <a:effectLst/>
                <a:ea typeface="Times New Roman" panose="02020603050405020304" pitchFamily="18" charset="0"/>
              </a:rPr>
              <a:t>anxiety/irritability, </a:t>
            </a:r>
            <a:r>
              <a:rPr lang="en-GB" sz="1000" b="0" spc="-15">
                <a:effectLst/>
                <a:ea typeface="Times New Roman" panose="02020603050405020304" pitchFamily="18" charset="0"/>
              </a:rPr>
              <a:t>hunger, </a:t>
            </a:r>
            <a:r>
              <a:rPr lang="en-GB" sz="1000" b="0">
                <a:effectLst/>
                <a:ea typeface="Times New Roman" panose="02020603050405020304" pitchFamily="18" charset="0"/>
              </a:rPr>
              <a:t>difficulty concentrating, blurred sight, feeling </a:t>
            </a:r>
            <a:r>
              <a:rPr lang="en-GB" sz="1000" b="0" spc="-15">
                <a:effectLst/>
                <a:ea typeface="Times New Roman" panose="02020603050405020304" pitchFamily="18" charset="0"/>
              </a:rPr>
              <a:t>shaky.</a:t>
            </a:r>
          </a:p>
          <a:p>
            <a:pPr marL="171450" marR="415925" indent="-171450" eaLnBrk="0" hangingPunct="0">
              <a:lnSpc>
                <a:spcPct val="103000"/>
              </a:lnSpc>
              <a:spcBef>
                <a:spcPts val="15"/>
              </a:spcBef>
              <a:buFont typeface="Arial" panose="020B0604020202020204" pitchFamily="34" charset="0"/>
              <a:buChar char="•"/>
              <a:tabLst>
                <a:tab pos="179388" algn="l"/>
              </a:tabLst>
            </a:pPr>
            <a:endParaRPr lang="en-GB" sz="1000" b="0">
              <a:effectLst/>
              <a:ea typeface="Times New Roman" panose="02020603050405020304" pitchFamily="18" charset="0"/>
            </a:endParaRPr>
          </a:p>
          <a:p>
            <a:pPr marR="415925" eaLnBrk="0" hangingPunct="0">
              <a:lnSpc>
                <a:spcPct val="103000"/>
              </a:lnSpc>
              <a:spcBef>
                <a:spcPts val="15"/>
              </a:spcBef>
              <a:spcAft>
                <a:spcPts val="0"/>
              </a:spcAft>
              <a:tabLst>
                <a:tab pos="179388" algn="l"/>
              </a:tabLst>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ndParaRPr>
          </a:p>
          <a:p>
            <a:endParaRPr lang="en-GB"/>
          </a:p>
        </p:txBody>
      </p:sp>
      <p:sp>
        <p:nvSpPr>
          <p:cNvPr id="5" name="Content Placeholder 4">
            <a:extLst>
              <a:ext uri="{FF2B5EF4-FFF2-40B4-BE49-F238E27FC236}">
                <a16:creationId xmlns:a16="http://schemas.microsoft.com/office/drawing/2014/main" id="{D19A721E-1ED4-E1A7-4FC6-118B72A31C21}"/>
              </a:ext>
            </a:extLst>
          </p:cNvPr>
          <p:cNvSpPr>
            <a:spLocks noGrp="1"/>
          </p:cNvSpPr>
          <p:nvPr>
            <p:ph sz="quarter" idx="13"/>
          </p:nvPr>
        </p:nvSpPr>
        <p:spPr>
          <a:xfrm>
            <a:off x="4571999" y="595647"/>
            <a:ext cx="4098513" cy="786113"/>
          </a:xfrm>
        </p:spPr>
        <p:txBody>
          <a:bodyPr/>
          <a:lstStyle/>
          <a:p>
            <a:pPr marL="171450" lvl="0" indent="-171450" eaLnBrk="0" hangingPunct="0">
              <a:lnSpc>
                <a:spcPct val="100000"/>
              </a:lnSpc>
              <a:spcBef>
                <a:spcPts val="0"/>
              </a:spcBef>
              <a:buSzPts val="1100"/>
              <a:buFont typeface="Arial" panose="020B0604020202020204" pitchFamily="34" charset="0"/>
              <a:buChar char="•"/>
              <a:tabLst>
                <a:tab pos="170815" algn="l"/>
              </a:tabLst>
            </a:pPr>
            <a:r>
              <a:rPr lang="en-GB" sz="1000" b="1" err="1">
                <a:effectLst/>
                <a:ea typeface="Times New Roman" panose="02020603050405020304" pitchFamily="18" charset="0"/>
              </a:rPr>
              <a:t>Hyperglucaemia</a:t>
            </a:r>
            <a:r>
              <a:rPr lang="en-GB" sz="1000" b="1">
                <a:effectLst/>
                <a:ea typeface="Times New Roman" panose="02020603050405020304" pitchFamily="18" charset="0"/>
              </a:rPr>
              <a:t> </a:t>
            </a:r>
            <a:r>
              <a:rPr lang="en-GB" sz="1000">
                <a:effectLst/>
                <a:ea typeface="Times New Roman" panose="02020603050405020304" pitchFamily="18" charset="0"/>
              </a:rPr>
              <a:t>(hyper)</a:t>
            </a:r>
            <a:r>
              <a:rPr lang="en-GB" sz="1000" spc="-15">
                <a:effectLst/>
                <a:ea typeface="Times New Roman" panose="02020603050405020304" pitchFamily="18" charset="0"/>
              </a:rPr>
              <a:t> </a:t>
            </a:r>
            <a:r>
              <a:rPr lang="en-GB" sz="1000">
                <a:effectLst/>
                <a:ea typeface="Times New Roman" panose="02020603050405020304" pitchFamily="18" charset="0"/>
              </a:rPr>
              <a:t>when their blood sugar is too high, and they experience feeling very thirsty, needing the toilet more, tiredness, weight loss, blurred vision and fruity-smelling breath. This can be triggered by stress, illness, being less active or diet. This can be life threatening and develop quickly over a few hours.</a:t>
            </a:r>
          </a:p>
          <a:p>
            <a:pPr marL="171450" lvl="0" indent="-171450" eaLnBrk="0" hangingPunct="0">
              <a:lnSpc>
                <a:spcPct val="100000"/>
              </a:lnSpc>
              <a:spcBef>
                <a:spcPts val="0"/>
              </a:spcBef>
              <a:buSzPts val="1100"/>
              <a:buFont typeface="Arial" panose="020B0604020202020204" pitchFamily="34" charset="0"/>
              <a:buChar char="•"/>
              <a:tabLst>
                <a:tab pos="170815" algn="l"/>
              </a:tabLst>
            </a:pPr>
            <a:endParaRPr lang="en-GB" sz="1000">
              <a:ea typeface="Times New Roman" panose="02020603050405020304" pitchFamily="18" charset="0"/>
            </a:endParaRPr>
          </a:p>
          <a:p>
            <a:r>
              <a:rPr lang="en-GB" sz="1000">
                <a:ea typeface="Times New Roman" panose="02020603050405020304" pitchFamily="18" charset="0"/>
              </a:rPr>
              <a:t>  </a:t>
            </a:r>
            <a:r>
              <a:rPr lang="en-GB" sz="1400" b="1" cap="none">
                <a:solidFill>
                  <a:srgbClr val="BE0D65"/>
                </a:solidFill>
                <a:effectLst/>
                <a:latin typeface="Arial" panose="020B0604020202020204" pitchFamily="34" charset="0"/>
                <a:ea typeface="Times New Roman" panose="02020603050405020304" pitchFamily="18" charset="0"/>
              </a:rPr>
              <a:t>Diabetes</a:t>
            </a:r>
            <a:endParaRPr lang="en-GB"/>
          </a:p>
        </p:txBody>
      </p:sp>
      <p:sp>
        <p:nvSpPr>
          <p:cNvPr id="7" name="Text Placeholder 3">
            <a:extLst>
              <a:ext uri="{FF2B5EF4-FFF2-40B4-BE49-F238E27FC236}">
                <a16:creationId xmlns:a16="http://schemas.microsoft.com/office/drawing/2014/main" id="{B5EB6277-4EF8-227A-328C-9B4017ADD2C3}"/>
              </a:ext>
            </a:extLst>
          </p:cNvPr>
          <p:cNvSpPr txBox="1">
            <a:spLocks/>
          </p:cNvSpPr>
          <p:nvPr/>
        </p:nvSpPr>
        <p:spPr>
          <a:xfrm>
            <a:off x="4641255" y="1838632"/>
            <a:ext cx="3960000" cy="4013010"/>
          </a:xfrm>
          <a:prstGeom prst="rect">
            <a:avLst/>
          </a:prstGeom>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400">
                <a:solidFill>
                  <a:srgbClr val="B4005E"/>
                </a:solidFill>
              </a:rPr>
              <a:t>How you can help and strategies</a:t>
            </a:r>
          </a:p>
          <a:p>
            <a:pPr>
              <a:lnSpc>
                <a:spcPct val="100000"/>
              </a:lnSpc>
              <a:spcBef>
                <a:spcPts val="0"/>
              </a:spcBef>
            </a:pPr>
            <a:r>
              <a:rPr lang="en-GB" sz="1000" b="0">
                <a:latin typeface="Arial" panose="020B0604020202020204" pitchFamily="34" charset="0"/>
                <a:ea typeface="Times New Roman" panose="02020603050405020304" pitchFamily="18" charset="0"/>
              </a:rPr>
              <a:t>If the signs are spotted quickly enough, the hypo can be treated by taking something high in sugar, such as a non-diet fizzy drink. If the person is unable to swallow, seek medical help quickly, rather than trying to force them.</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r>
              <a:rPr lang="en-GB" sz="1000">
                <a:latin typeface="Arial" panose="020B0604020202020204" pitchFamily="34" charset="0"/>
              </a:rPr>
              <a:t>Insulin cannot be taken by the mouth, but rather has to be injected. Two of the ways of taking it are:</a:t>
            </a:r>
          </a:p>
          <a:p>
            <a:pPr>
              <a:lnSpc>
                <a:spcPct val="100000"/>
              </a:lnSpc>
              <a:spcBef>
                <a:spcPts val="0"/>
              </a:spcBef>
            </a:pPr>
            <a:endParaRPr lang="en-GB" sz="1000">
              <a:latin typeface="Arial" panose="020B0604020202020204" pitchFamily="34" charset="0"/>
            </a:endParaRPr>
          </a:p>
          <a:p>
            <a:pPr>
              <a:lnSpc>
                <a:spcPct val="100000"/>
              </a:lnSpc>
              <a:spcBef>
                <a:spcPts val="0"/>
              </a:spcBef>
            </a:pPr>
            <a:r>
              <a:rPr lang="en-GB" sz="1000">
                <a:latin typeface="Arial" panose="020B0604020202020204" pitchFamily="34" charset="0"/>
                <a:ea typeface="Times New Roman" panose="02020603050405020304" pitchFamily="18" charset="0"/>
              </a:rPr>
              <a:t>Insulin pens </a:t>
            </a:r>
            <a:r>
              <a:rPr lang="en-GB" sz="1000" b="0">
                <a:latin typeface="Arial" panose="020B0604020202020204" pitchFamily="34" charset="0"/>
                <a:ea typeface="Times New Roman" panose="02020603050405020304" pitchFamily="18" charset="0"/>
              </a:rPr>
              <a:t>– small needles in the form of a pen that can be carried around with you, to inject insulin at appropriate times, such as after eating.</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r>
              <a:rPr lang="en-GB" sz="1000">
                <a:latin typeface="Arial" panose="020B0604020202020204" pitchFamily="34" charset="0"/>
                <a:ea typeface="Times New Roman" panose="02020603050405020304" pitchFamily="18" charset="0"/>
              </a:rPr>
              <a:t>Insulin pumps </a:t>
            </a:r>
            <a:r>
              <a:rPr lang="en-GB" sz="1000" b="0">
                <a:latin typeface="Arial" panose="020B0604020202020204" pitchFamily="34" charset="0"/>
                <a:ea typeface="Times New Roman" panose="02020603050405020304" pitchFamily="18" charset="0"/>
              </a:rPr>
              <a:t>– a device that is attached to your body, via a small plastic tube that usually sits under your body. This provides continuous insulin and should not be disconnected for long periods of time.</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r>
              <a:rPr lang="en-GB" sz="1000" b="0">
                <a:latin typeface="Arial" panose="020B0604020202020204" pitchFamily="34" charset="0"/>
                <a:ea typeface="Times New Roman" panose="02020603050405020304" pitchFamily="18" charset="0"/>
              </a:rPr>
              <a:t>There is no special ‘diabetic diet’ although a healthy diet is important in controlling both forms of diabetes.</a:t>
            </a: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a:latin typeface="Arial" panose="020B0604020202020204" pitchFamily="34" charset="0"/>
            </a:endParaRPr>
          </a:p>
          <a:p>
            <a:pPr>
              <a:lnSpc>
                <a:spcPct val="100000"/>
              </a:lnSpc>
              <a:spcBef>
                <a:spcPts val="0"/>
              </a:spcBef>
            </a:pPr>
            <a:endParaRPr lang="en-GB" sz="1400">
              <a:solidFill>
                <a:srgbClr val="B4005E"/>
              </a:solidFill>
            </a:endParaRPr>
          </a:p>
          <a:p>
            <a:pPr>
              <a:lnSpc>
                <a:spcPct val="100000"/>
              </a:lnSpc>
              <a:spcBef>
                <a:spcPts val="0"/>
              </a:spcBef>
            </a:pPr>
            <a:endParaRPr lang="en-GB" sz="1400">
              <a:solidFill>
                <a:srgbClr val="B4005E"/>
              </a:solidFill>
            </a:endParaRPr>
          </a:p>
          <a:p>
            <a:endParaRPr lang="en-GB"/>
          </a:p>
        </p:txBody>
      </p:sp>
      <p:sp>
        <p:nvSpPr>
          <p:cNvPr id="3" name="Slide Number Placeholder 2">
            <a:extLst>
              <a:ext uri="{FF2B5EF4-FFF2-40B4-BE49-F238E27FC236}">
                <a16:creationId xmlns:a16="http://schemas.microsoft.com/office/drawing/2014/main" id="{856236F5-E497-B157-BCDB-2C8AF2025FE5}"/>
              </a:ext>
            </a:extLst>
          </p:cNvPr>
          <p:cNvSpPr>
            <a:spLocks noGrp="1"/>
          </p:cNvSpPr>
          <p:nvPr>
            <p:ph type="sldNum" sz="quarter" idx="11"/>
          </p:nvPr>
        </p:nvSpPr>
        <p:spPr/>
        <p:txBody>
          <a:bodyPr/>
          <a:lstStyle/>
          <a:p>
            <a:fld id="{DA2C159E-F13C-4A85-9A41-E7669D3E0D70}" type="slidenum">
              <a:rPr lang="en-GB" smtClean="0"/>
              <a:pPr/>
              <a:t>46</a:t>
            </a:fld>
            <a:endParaRPr lang="en-GB"/>
          </a:p>
        </p:txBody>
      </p:sp>
    </p:spTree>
    <p:extLst>
      <p:ext uri="{BB962C8B-B14F-4D97-AF65-F5344CB8AC3E}">
        <p14:creationId xmlns:p14="http://schemas.microsoft.com/office/powerpoint/2010/main" val="2731011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1E373-C2CA-51FC-DF4B-F75F67D4629B}"/>
              </a:ext>
              <a:ext uri="{C183D7F6-B498-43B3-948B-1728B52AA6E4}">
                <adec:decorative xmlns:adec="http://schemas.microsoft.com/office/drawing/2017/decorative" val="1"/>
              </a:ext>
            </a:extLst>
          </p:cNvPr>
          <p:cNvSpPr>
            <a:spLocks noGrp="1"/>
          </p:cNvSpPr>
          <p:nvPr>
            <p:ph type="ftr" sz="quarter" idx="10"/>
          </p:nvPr>
        </p:nvSpPr>
        <p:spPr>
          <a:xfrm>
            <a:off x="232950" y="491241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A84F83A8-BE4A-B4D4-B6BF-5176CBE594D6}"/>
              </a:ext>
            </a:extLst>
          </p:cNvPr>
          <p:cNvSpPr>
            <a:spLocks noGrp="1"/>
          </p:cNvSpPr>
          <p:nvPr>
            <p:ph type="title"/>
          </p:nvPr>
        </p:nvSpPr>
        <p:spPr>
          <a:xfrm>
            <a:off x="232950" y="249901"/>
            <a:ext cx="8437563" cy="305626"/>
          </a:xfrm>
        </p:spPr>
        <p:txBody>
          <a:bodyPr>
            <a:normAutofit/>
          </a:bodyPr>
          <a:lstStyle/>
          <a:p>
            <a:r>
              <a:rPr lang="en-GB" sz="1600" b="1" cap="none" dirty="0">
                <a:solidFill>
                  <a:srgbClr val="BE0D65"/>
                </a:solidFill>
                <a:effectLst/>
                <a:latin typeface="Arial" panose="020B0604020202020204" pitchFamily="34" charset="0"/>
                <a:ea typeface="Times New Roman" panose="02020603050405020304" pitchFamily="18" charset="0"/>
              </a:rPr>
              <a:t>Diabetes </a:t>
            </a:r>
            <a:r>
              <a:rPr lang="en-GB" sz="1600" b="1" cap="none" dirty="0">
                <a:solidFill>
                  <a:schemeClr val="bg1"/>
                </a:solidFill>
                <a:effectLst/>
                <a:latin typeface="Arial" panose="020B0604020202020204" pitchFamily="34" charset="0"/>
                <a:ea typeface="Times New Roman" panose="02020603050405020304" pitchFamily="18" charset="0"/>
              </a:rPr>
              <a:t>Notes </a:t>
            </a:r>
            <a:endParaRPr lang="en-GB" sz="1600" dirty="0">
              <a:solidFill>
                <a:schemeClr val="bg1"/>
              </a:solidFill>
            </a:endParaRPr>
          </a:p>
        </p:txBody>
      </p:sp>
      <p:sp>
        <p:nvSpPr>
          <p:cNvPr id="7" name="Text Placeholder 3">
            <a:extLst>
              <a:ext uri="{FF2B5EF4-FFF2-40B4-BE49-F238E27FC236}">
                <a16:creationId xmlns:a16="http://schemas.microsoft.com/office/drawing/2014/main" id="{89611F69-9BC5-BDF2-8997-DFBB93771BFD}"/>
              </a:ext>
            </a:extLst>
          </p:cNvPr>
          <p:cNvSpPr txBox="1">
            <a:spLocks noGrp="1"/>
          </p:cNvSpPr>
          <p:nvPr>
            <p:ph type="body" sz="quarter" idx="12"/>
          </p:nvPr>
        </p:nvSpPr>
        <p:spPr>
          <a:xfrm>
            <a:off x="233363" y="555626"/>
            <a:ext cx="8437562" cy="4032250"/>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C61909EE-015E-9192-A81B-C4F9112D4F4C}"/>
              </a:ext>
            </a:extLst>
          </p:cNvPr>
          <p:cNvSpPr>
            <a:spLocks noGrp="1"/>
          </p:cNvSpPr>
          <p:nvPr>
            <p:ph type="sldNum" sz="quarter" idx="11"/>
          </p:nvPr>
        </p:nvSpPr>
        <p:spPr/>
        <p:txBody>
          <a:bodyPr/>
          <a:lstStyle/>
          <a:p>
            <a:fld id="{DA2C159E-F13C-4A85-9A41-E7669D3E0D70}" type="slidenum">
              <a:rPr lang="en-GB" smtClean="0"/>
              <a:pPr/>
              <a:t>47</a:t>
            </a:fld>
            <a:endParaRPr lang="en-GB"/>
          </a:p>
        </p:txBody>
      </p:sp>
    </p:spTree>
    <p:extLst>
      <p:ext uri="{BB962C8B-B14F-4D97-AF65-F5344CB8AC3E}">
        <p14:creationId xmlns:p14="http://schemas.microsoft.com/office/powerpoint/2010/main" val="2359919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564E-25F1-5604-B10B-69499996BD95}"/>
              </a:ext>
            </a:extLst>
          </p:cNvPr>
          <p:cNvSpPr txBox="1">
            <a:spLocks noGrp="1"/>
          </p:cNvSpPr>
          <p:nvPr>
            <p:ph type="title" idx="4294967295"/>
          </p:nvPr>
        </p:nvSpPr>
        <p:spPr>
          <a:xfrm>
            <a:off x="4357255" y="4362545"/>
            <a:ext cx="4600019"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Chronic Fatigue Syndrome </a:t>
            </a:r>
          </a:p>
        </p:txBody>
      </p:sp>
    </p:spTree>
    <p:extLst>
      <p:ext uri="{BB962C8B-B14F-4D97-AF65-F5344CB8AC3E}">
        <p14:creationId xmlns:p14="http://schemas.microsoft.com/office/powerpoint/2010/main" val="325534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17E43F-60B3-FCA9-E09B-70961EFA13C5}"/>
              </a:ext>
              <a:ext uri="{C183D7F6-B498-43B3-948B-1728B52AA6E4}">
                <adec:decorative xmlns:adec="http://schemas.microsoft.com/office/drawing/2017/decorative" val="1"/>
              </a:ext>
            </a:extLst>
          </p:cNvPr>
          <p:cNvSpPr>
            <a:spLocks noGrp="1"/>
          </p:cNvSpPr>
          <p:nvPr>
            <p:ph type="ftr" sz="quarter" idx="10"/>
          </p:nvPr>
        </p:nvSpPr>
        <p:spPr>
          <a:xfrm>
            <a:off x="234000" y="491933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969E1C14-334F-8B6B-2CEC-6020F22C1256}"/>
              </a:ext>
            </a:extLst>
          </p:cNvPr>
          <p:cNvSpPr>
            <a:spLocks noGrp="1"/>
          </p:cNvSpPr>
          <p:nvPr>
            <p:ph type="title"/>
          </p:nvPr>
        </p:nvSpPr>
        <p:spPr>
          <a:xfrm>
            <a:off x="156750" y="258554"/>
            <a:ext cx="8437563" cy="273845"/>
          </a:xfrm>
        </p:spPr>
        <p:txBody>
          <a:bodyPr>
            <a:normAutofit/>
          </a:bodyPr>
          <a:lstStyle/>
          <a:p>
            <a:r>
              <a:rPr lang="en-GB" sz="1600" b="1" cap="none">
                <a:solidFill>
                  <a:srgbClr val="BE0D65"/>
                </a:solidFill>
                <a:effectLst/>
                <a:latin typeface="Arial" panose="020B0604020202020204" pitchFamily="34" charset="0"/>
                <a:ea typeface="Times New Roman" panose="02020603050405020304" pitchFamily="18" charset="0"/>
              </a:rPr>
              <a:t> </a:t>
            </a:r>
            <a:r>
              <a:rPr lang="en-GB" sz="1600" cap="none" spc="-30">
                <a:solidFill>
                  <a:srgbClr val="BE0D65"/>
                </a:solidFill>
                <a:effectLst/>
                <a:latin typeface="Arial" panose="020B0604020202020204" pitchFamily="34" charset="0"/>
                <a:ea typeface="Times New Roman" panose="02020603050405020304" pitchFamily="18" charset="0"/>
              </a:rPr>
              <a:t>Chronic Fatigue Syndrome </a:t>
            </a:r>
            <a:endParaRPr lang="en-GB" sz="1600" cap="none"/>
          </a:p>
        </p:txBody>
      </p:sp>
      <p:sp>
        <p:nvSpPr>
          <p:cNvPr id="7" name="Text Placeholder 3">
            <a:extLst>
              <a:ext uri="{FF2B5EF4-FFF2-40B4-BE49-F238E27FC236}">
                <a16:creationId xmlns:a16="http://schemas.microsoft.com/office/drawing/2014/main" id="{E539C45E-4960-67A1-1C5C-2FA315353D8F}"/>
              </a:ext>
            </a:extLst>
          </p:cNvPr>
          <p:cNvSpPr txBox="1">
            <a:spLocks/>
          </p:cNvSpPr>
          <p:nvPr/>
        </p:nvSpPr>
        <p:spPr>
          <a:xfrm>
            <a:off x="234000" y="574963"/>
            <a:ext cx="3960000" cy="4142509"/>
          </a:xfrm>
          <a:prstGeom prst="rect">
            <a:avLst/>
          </a:prstGeom>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400"/>
              <a:t>My disability</a:t>
            </a:r>
          </a:p>
          <a:p>
            <a:pPr>
              <a:lnSpc>
                <a:spcPct val="100000"/>
              </a:lnSpc>
              <a:spcBef>
                <a:spcPts val="0"/>
              </a:spcBef>
            </a:pPr>
            <a:endParaRPr lang="en-GB" sz="1400"/>
          </a:p>
          <a:p>
            <a:pPr>
              <a:lnSpc>
                <a:spcPct val="100000"/>
              </a:lnSpc>
              <a:spcBef>
                <a:spcPts val="0"/>
              </a:spcBef>
            </a:pPr>
            <a:r>
              <a:rPr lang="en-GB" sz="1000" b="1">
                <a:effectLst/>
                <a:latin typeface="Arial" panose="020B0604020202020204" pitchFamily="34" charset="0"/>
              </a:rPr>
              <a:t>Chronic Fatigue Syndrome (CFS) is a debilitating disorder characterised by extreme fatigue or tiredness that doesn’t go away with rest and can’t be explained by an underlying medical</a:t>
            </a:r>
            <a:r>
              <a:rPr lang="en-GB" sz="1000" b="1" spc="-30">
                <a:effectLst/>
                <a:latin typeface="Arial" panose="020B0604020202020204" pitchFamily="34" charset="0"/>
              </a:rPr>
              <a:t> </a:t>
            </a:r>
            <a:r>
              <a:rPr lang="en-GB" sz="1000" b="1">
                <a:effectLst/>
                <a:latin typeface="Arial" panose="020B0604020202020204" pitchFamily="34" charset="0"/>
              </a:rPr>
              <a:t>condition.</a:t>
            </a:r>
            <a:r>
              <a:rPr lang="en-GB" sz="1000" b="1">
                <a:effectLst/>
                <a:latin typeface="Arial" panose="020B0604020202020204" pitchFamily="34" charset="0"/>
                <a:ea typeface="Times New Roman" panose="02020603050405020304" pitchFamily="18" charset="0"/>
              </a:rPr>
              <a:t> </a:t>
            </a: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marR="334010"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CFS can also be referred to as </a:t>
            </a:r>
            <a:r>
              <a:rPr lang="en-GB" sz="1000" b="0" err="1">
                <a:effectLst/>
                <a:latin typeface="Arial" panose="020B0604020202020204" pitchFamily="34" charset="0"/>
                <a:ea typeface="Times New Roman" panose="02020603050405020304" pitchFamily="18" charset="0"/>
              </a:rPr>
              <a:t>Myalgic</a:t>
            </a:r>
            <a:r>
              <a:rPr lang="en-GB" sz="1000" b="0">
                <a:effectLst/>
                <a:latin typeface="Arial" panose="020B0604020202020204" pitchFamily="34" charset="0"/>
                <a:ea typeface="Times New Roman" panose="02020603050405020304" pitchFamily="18" charset="0"/>
              </a:rPr>
              <a:t> Encephalomyelitis (ME) or systemic exertion intolerance disease (SEID).</a:t>
            </a:r>
          </a:p>
          <a:p>
            <a:pPr marR="334010"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marR="334010"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marR="334010" eaLnBrk="0" hangingPunct="0">
              <a:lnSpc>
                <a:spcPct val="100000"/>
              </a:lnSpc>
              <a:spcBef>
                <a:spcPts val="0"/>
              </a:spcBef>
            </a:pPr>
            <a:r>
              <a:rPr lang="en-GB" sz="1600" spc="-30">
                <a:solidFill>
                  <a:srgbClr val="BE0D65"/>
                </a:solidFill>
                <a:effectLst/>
                <a:latin typeface="Arial" panose="020B0604020202020204" pitchFamily="34" charset="0"/>
                <a:ea typeface="Times New Roman" panose="02020603050405020304" pitchFamily="18" charset="0"/>
              </a:rPr>
              <a:t>Chronic Fatigue Syndrome </a:t>
            </a:r>
          </a:p>
          <a:p>
            <a:pPr marR="334010" eaLnBrk="0" hangingPunct="0">
              <a:lnSpc>
                <a:spcPct val="100000"/>
              </a:lnSpc>
              <a:spcBef>
                <a:spcPts val="0"/>
              </a:spcBef>
            </a:pPr>
            <a:r>
              <a:rPr lang="en-GB" sz="1300" spc="-30">
                <a:latin typeface="Arial" panose="020B0604020202020204" pitchFamily="34" charset="0"/>
                <a:ea typeface="Times New Roman" panose="02020603050405020304" pitchFamily="18" charset="0"/>
              </a:rPr>
              <a:t>How it might affect me</a:t>
            </a:r>
          </a:p>
          <a:p>
            <a:pPr marR="334010" eaLnBrk="0" hangingPunct="0">
              <a:lnSpc>
                <a:spcPct val="100000"/>
              </a:lnSpc>
              <a:spcBef>
                <a:spcPts val="0"/>
              </a:spcBef>
            </a:pPr>
            <a:endParaRPr lang="en-GB" sz="1000" spc="-30">
              <a:latin typeface="Arial" panose="020B0604020202020204" pitchFamily="34" charset="0"/>
              <a:ea typeface="Times New Roman" panose="02020603050405020304" pitchFamily="18" charset="0"/>
            </a:endParaRPr>
          </a:p>
          <a:p>
            <a:pPr marR="334010" eaLnBrk="0" hangingPunct="0">
              <a:lnSpc>
                <a:spcPct val="100000"/>
              </a:lnSpc>
              <a:spcBef>
                <a:spcPts val="0"/>
              </a:spcBef>
            </a:pPr>
            <a:r>
              <a:rPr lang="en-GB" sz="1000" b="1">
                <a:effectLst/>
                <a:latin typeface="Arial" panose="020B0604020202020204" pitchFamily="34" charset="0"/>
              </a:rPr>
              <a:t>A person with CFS may experience the following symptoms:</a:t>
            </a:r>
          </a:p>
          <a:p>
            <a:pPr marR="334010" eaLnBrk="0" hangingPunct="0">
              <a:lnSpc>
                <a:spcPct val="100000"/>
              </a:lnSpc>
              <a:spcBef>
                <a:spcPts val="0"/>
              </a:spcBef>
            </a:pPr>
            <a:endParaRPr lang="en-GB" sz="1000" b="0" spc="-30">
              <a:latin typeface="Arial" panose="020B0604020202020204" pitchFamily="34" charset="0"/>
              <a:ea typeface="Times New Roman" panose="02020603050405020304" pitchFamily="18" charset="0"/>
            </a:endParaRPr>
          </a:p>
          <a:p>
            <a:pPr marL="179388" lvl="0" indent="-179388" eaLnBrk="0" hangingPunct="0">
              <a:lnSpc>
                <a:spcPct val="100000"/>
              </a:lnSpc>
              <a:spcBef>
                <a:spcPts val="0"/>
              </a:spcBef>
              <a:buSzPts val="1100"/>
              <a:buFont typeface="Arial" panose="020B0604020202020204" pitchFamily="34" charset="0"/>
              <a:buChar char="•"/>
              <a:tabLst>
                <a:tab pos="170815" algn="l"/>
              </a:tabLst>
            </a:pPr>
            <a:r>
              <a:rPr lang="en-GB" sz="1000" b="0">
                <a:effectLst/>
                <a:latin typeface="HelveticaLTStd-Roman"/>
                <a:ea typeface="Times New Roman" panose="02020603050405020304" pitchFamily="18" charset="0"/>
              </a:rPr>
              <a:t>Fatigue after physical or mental</a:t>
            </a:r>
            <a:r>
              <a:rPr lang="en-GB" sz="1000" b="0" spc="-115">
                <a:effectLst/>
                <a:latin typeface="HelveticaLTStd-Roman"/>
                <a:ea typeface="Times New Roman" panose="02020603050405020304" pitchFamily="18" charset="0"/>
              </a:rPr>
              <a:t> </a:t>
            </a:r>
            <a:r>
              <a:rPr lang="en-GB" sz="1000" b="0">
                <a:effectLst/>
                <a:latin typeface="HelveticaLTStd-Roman"/>
                <a:ea typeface="Times New Roman" panose="02020603050405020304" pitchFamily="18" charset="0"/>
              </a:rPr>
              <a:t>activities.  </a:t>
            </a:r>
            <a:r>
              <a:rPr lang="en-GB" sz="1000" b="0">
                <a:effectLst/>
                <a:latin typeface="Arial" panose="020B0604020202020204" pitchFamily="34" charset="0"/>
                <a:ea typeface="Times New Roman" panose="02020603050405020304" pitchFamily="18" charset="0"/>
              </a:rPr>
              <a:t>This can last for more than 24 hours after the activity and is severe enough to interfere with daily activities.</a:t>
            </a:r>
          </a:p>
          <a:p>
            <a:pPr marL="179388" lvl="0" indent="-179388" eaLnBrk="0" hangingPunct="0">
              <a:lnSpc>
                <a:spcPct val="100000"/>
              </a:lnSpc>
              <a:spcBef>
                <a:spcPts val="0"/>
              </a:spcBef>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9388" indent="-179388"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Loss of memory or</a:t>
            </a:r>
            <a:r>
              <a:rPr lang="en-GB" sz="1000" b="0" spc="-25">
                <a:effectLst/>
                <a:ea typeface="Times New Roman" panose="02020603050405020304" pitchFamily="18" charset="0"/>
              </a:rPr>
              <a:t> </a:t>
            </a:r>
            <a:r>
              <a:rPr lang="en-GB" sz="1000" b="0">
                <a:effectLst/>
                <a:ea typeface="Times New Roman" panose="02020603050405020304" pitchFamily="18" charset="0"/>
              </a:rPr>
              <a:t>concentration.</a:t>
            </a:r>
          </a:p>
          <a:p>
            <a:pPr marL="179388" indent="-179388" eaLnBrk="0" hangingPunct="0">
              <a:lnSpc>
                <a:spcPct val="100000"/>
              </a:lnSpc>
              <a:spcBef>
                <a:spcPts val="0"/>
              </a:spcBef>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9388" indent="-179388" eaLnBrk="0" hangingPunct="0">
              <a:lnSpc>
                <a:spcPct val="100000"/>
              </a:lnSpc>
              <a:spcBef>
                <a:spcPts val="0"/>
              </a:spcBef>
              <a:buSzPts val="1100"/>
              <a:buFont typeface="Arial" panose="020B0604020202020204" pitchFamily="34" charset="0"/>
              <a:buChar char="•"/>
              <a:tabLst>
                <a:tab pos="170815" algn="l"/>
              </a:tabLst>
            </a:pPr>
            <a:r>
              <a:rPr lang="en-GB" sz="1000" b="0">
                <a:effectLst/>
                <a:ea typeface="Times New Roman" panose="02020603050405020304" pitchFamily="18" charset="0"/>
              </a:rPr>
              <a:t>Chronic insomnia (and other sleep disorders, therefore feeling unrefreshed after a night’s</a:t>
            </a:r>
            <a:r>
              <a:rPr lang="en-GB" sz="1000" b="0" spc="-20">
                <a:effectLst/>
                <a:ea typeface="Times New Roman" panose="02020603050405020304" pitchFamily="18" charset="0"/>
              </a:rPr>
              <a:t> </a:t>
            </a:r>
            <a:r>
              <a:rPr lang="en-GB" sz="1000" b="0">
                <a:effectLst/>
                <a:ea typeface="Times New Roman" panose="02020603050405020304" pitchFamily="18" charset="0"/>
              </a:rPr>
              <a:t>sleep).</a:t>
            </a:r>
          </a:p>
          <a:p>
            <a:pPr marL="179388" indent="-179388" eaLnBrk="0" hangingPunct="0">
              <a:lnSpc>
                <a:spcPct val="100000"/>
              </a:lnSpc>
              <a:spcBef>
                <a:spcPts val="0"/>
              </a:spcBef>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L="179388" lvl="0" indent="-179388" eaLnBrk="0" hangingPunct="0">
              <a:lnSpc>
                <a:spcPct val="100000"/>
              </a:lnSpc>
              <a:spcBef>
                <a:spcPts val="0"/>
              </a:spcBef>
              <a:buSzPts val="1100"/>
              <a:buFont typeface="Arial" panose="020B0604020202020204" pitchFamily="34" charset="0"/>
              <a:buChar char="•"/>
              <a:tabLst>
                <a:tab pos="170815" algn="l"/>
              </a:tabLst>
            </a:pPr>
            <a:endParaRPr lang="en-GB" sz="1000" b="0">
              <a:effectLst/>
              <a:latin typeface="Arial" panose="020B0604020202020204" pitchFamily="34" charset="0"/>
              <a:ea typeface="Times New Roman" panose="02020603050405020304" pitchFamily="18" charset="0"/>
            </a:endParaRPr>
          </a:p>
          <a:p>
            <a:pPr marR="334010" eaLnBrk="0" hangingPunct="0">
              <a:lnSpc>
                <a:spcPct val="100000"/>
              </a:lnSpc>
              <a:spcBef>
                <a:spcPts val="0"/>
              </a:spcBef>
            </a:pPr>
            <a:endParaRPr lang="en-GB" sz="1000" b="1">
              <a:effectLst/>
              <a:latin typeface="Arial" panose="020B0604020202020204" pitchFamily="34" charset="0"/>
            </a:endParaRPr>
          </a:p>
          <a:p>
            <a:pPr marR="334010" eaLnBrk="0" hangingPunct="0">
              <a:lnSpc>
                <a:spcPct val="100000"/>
              </a:lnSpc>
              <a:spcBef>
                <a:spcPts val="0"/>
              </a:spcBef>
            </a:pPr>
            <a:endParaRPr lang="en-GB" sz="1600" b="0">
              <a:latin typeface="Arial" panose="020B0604020202020204" pitchFamily="34" charset="0"/>
              <a:ea typeface="Times New Roman" panose="02020603050405020304" pitchFamily="18" charset="0"/>
            </a:endParaRPr>
          </a:p>
          <a:p>
            <a:pPr marR="334010"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ndParaRPr>
          </a:p>
          <a:p>
            <a:pPr>
              <a:lnSpc>
                <a:spcPct val="100000"/>
              </a:lnSpc>
              <a:spcBef>
                <a:spcPts val="0"/>
              </a:spcBef>
            </a:pPr>
            <a:endParaRPr lang="en-GB" sz="1400"/>
          </a:p>
          <a:p>
            <a:pPr>
              <a:lnSpc>
                <a:spcPct val="100000"/>
              </a:lnSpc>
              <a:spcBef>
                <a:spcPts val="0"/>
              </a:spcBef>
            </a:pPr>
            <a:endParaRPr lang="en-GB" sz="1400">
              <a:solidFill>
                <a:srgbClr val="B4005E"/>
              </a:solidFill>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b="0">
              <a:latin typeface="Arial" panose="020B0604020202020204" pitchFamily="34" charset="0"/>
              <a:ea typeface="Times New Roman" panose="02020603050405020304" pitchFamily="18" charset="0"/>
            </a:endParaRPr>
          </a:p>
          <a:p>
            <a:pPr>
              <a:lnSpc>
                <a:spcPct val="100000"/>
              </a:lnSpc>
              <a:spcBef>
                <a:spcPts val="0"/>
              </a:spcBef>
            </a:pPr>
            <a:endParaRPr lang="en-GB" sz="1000">
              <a:latin typeface="Arial" panose="020B0604020202020204" pitchFamily="34" charset="0"/>
            </a:endParaRPr>
          </a:p>
          <a:p>
            <a:pPr>
              <a:lnSpc>
                <a:spcPct val="100000"/>
              </a:lnSpc>
              <a:spcBef>
                <a:spcPts val="0"/>
              </a:spcBef>
            </a:pPr>
            <a:endParaRPr lang="en-GB" sz="1400">
              <a:solidFill>
                <a:srgbClr val="B4005E"/>
              </a:solidFill>
            </a:endParaRPr>
          </a:p>
          <a:p>
            <a:pPr>
              <a:lnSpc>
                <a:spcPct val="100000"/>
              </a:lnSpc>
              <a:spcBef>
                <a:spcPts val="0"/>
              </a:spcBef>
            </a:pPr>
            <a:endParaRPr lang="en-GB" sz="1400">
              <a:solidFill>
                <a:srgbClr val="B4005E"/>
              </a:solidFill>
            </a:endParaRPr>
          </a:p>
          <a:p>
            <a:endParaRPr lang="en-GB"/>
          </a:p>
        </p:txBody>
      </p:sp>
      <p:sp>
        <p:nvSpPr>
          <p:cNvPr id="5" name="Content Placeholder 4">
            <a:extLst>
              <a:ext uri="{FF2B5EF4-FFF2-40B4-BE49-F238E27FC236}">
                <a16:creationId xmlns:a16="http://schemas.microsoft.com/office/drawing/2014/main" id="{76531E49-EC75-ECFA-24C9-7AB51DEDA2EE}"/>
              </a:ext>
            </a:extLst>
          </p:cNvPr>
          <p:cNvSpPr>
            <a:spLocks noGrp="1"/>
          </p:cNvSpPr>
          <p:nvPr>
            <p:ph sz="quarter" idx="13"/>
          </p:nvPr>
        </p:nvSpPr>
        <p:spPr>
          <a:xfrm>
            <a:off x="4572000" y="964091"/>
            <a:ext cx="4098513" cy="3817026"/>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Muscle</a:t>
            </a:r>
            <a:r>
              <a:rPr lang="en-GB" sz="1000" spc="-5">
                <a:effectLst/>
                <a:ea typeface="Times New Roman" panose="02020603050405020304" pitchFamily="18" charset="0"/>
              </a:rPr>
              <a:t> </a:t>
            </a:r>
            <a:r>
              <a:rPr lang="en-GB" sz="1000">
                <a:effectLst/>
                <a:ea typeface="Times New Roman" panose="02020603050405020304" pitchFamily="18" charset="0"/>
              </a:rPr>
              <a:t>pain.</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Frequent</a:t>
            </a:r>
            <a:r>
              <a:rPr lang="en-GB" sz="1000" spc="-5">
                <a:effectLst/>
                <a:ea typeface="Times New Roman" panose="02020603050405020304" pitchFamily="18" charset="0"/>
              </a:rPr>
              <a:t> </a:t>
            </a:r>
            <a:r>
              <a:rPr lang="en-GB" sz="1000">
                <a:effectLst/>
                <a:ea typeface="Times New Roman" panose="02020603050405020304" pitchFamily="18" charset="0"/>
              </a:rPr>
              <a:t>headaches.</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lvl="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Multi-joint ache without redness or</a:t>
            </a:r>
            <a:r>
              <a:rPr lang="en-GB" sz="1000" spc="-25">
                <a:effectLst/>
                <a:ea typeface="Times New Roman" panose="02020603050405020304" pitchFamily="18" charset="0"/>
              </a:rPr>
              <a:t> </a:t>
            </a:r>
            <a:r>
              <a:rPr lang="en-GB" sz="1000">
                <a:effectLst/>
                <a:ea typeface="Times New Roman" panose="02020603050405020304" pitchFamily="18" charset="0"/>
              </a:rPr>
              <a:t>swelling.  Frequent sore throat.</a:t>
            </a:r>
          </a:p>
          <a:p>
            <a:pPr marL="171450" lvl="0" indent="-171450" eaLnBrk="0" hangingPunct="0">
              <a:lnSpc>
                <a:spcPct val="100000"/>
              </a:lnSpc>
              <a:spcBef>
                <a:spcPts val="0"/>
              </a:spcBef>
              <a:buSzPts val="1100"/>
              <a:buFont typeface="Arial" panose="020B0604020202020204" pitchFamily="34" charset="0"/>
              <a:buChar char="•"/>
              <a:tabLst>
                <a:tab pos="170815" algn="l"/>
              </a:tabLst>
            </a:pPr>
            <a:endParaRPr lang="en-GB" sz="1000">
              <a:effectLst/>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r>
              <a:rPr lang="en-GB" sz="1000" spc="-30">
                <a:effectLst/>
                <a:ea typeface="Times New Roman" panose="02020603050405020304" pitchFamily="18" charset="0"/>
              </a:rPr>
              <a:t>Tender </a:t>
            </a:r>
            <a:r>
              <a:rPr lang="en-GB" sz="1000">
                <a:effectLst/>
                <a:ea typeface="Times New Roman" panose="02020603050405020304" pitchFamily="18" charset="0"/>
              </a:rPr>
              <a:t>and swollen lymph nodes in your neck and</a:t>
            </a:r>
            <a:r>
              <a:rPr lang="en-GB" sz="1000" spc="-15">
                <a:effectLst/>
                <a:ea typeface="Times New Roman" panose="02020603050405020304" pitchFamily="18" charset="0"/>
              </a:rPr>
              <a:t> </a:t>
            </a:r>
            <a:r>
              <a:rPr lang="en-GB" sz="1000">
                <a:effectLst/>
                <a:ea typeface="Times New Roman" panose="02020603050405020304" pitchFamily="18" charset="0"/>
              </a:rPr>
              <a:t>armpits.</a:t>
            </a:r>
          </a:p>
          <a:p>
            <a:pPr marL="171450" indent="-171450" eaLnBrk="0" hangingPunct="0">
              <a:lnSpc>
                <a:spcPct val="100000"/>
              </a:lnSpc>
              <a:spcBef>
                <a:spcPts val="0"/>
              </a:spcBef>
              <a:buSzPts val="1100"/>
              <a:buFont typeface="Arial" panose="020B0604020202020204" pitchFamily="34" charset="0"/>
              <a:buChar char="•"/>
              <a:tabLst>
                <a:tab pos="170815" algn="l"/>
              </a:tabLst>
            </a:pPr>
            <a:endParaRPr lang="en-GB" sz="1000">
              <a:ea typeface="Times New Roman" panose="02020603050405020304" pitchFamily="18" charset="0"/>
            </a:endParaRPr>
          </a:p>
          <a:p>
            <a:pPr eaLnBrk="0" hangingPunct="0">
              <a:lnSpc>
                <a:spcPct val="100000"/>
              </a:lnSpc>
              <a:spcBef>
                <a:spcPts val="0"/>
              </a:spcBef>
              <a:buSzPts val="1100"/>
              <a:tabLst>
                <a:tab pos="170815" algn="l"/>
              </a:tabLst>
            </a:pPr>
            <a:r>
              <a:rPr lang="en-GB" sz="1000" b="1">
                <a:effectLst/>
              </a:rPr>
              <a:t>People are sometimes affected by CFS in cycles, with periods of feeling worse and then better again.</a:t>
            </a:r>
          </a:p>
          <a:p>
            <a:pPr eaLnBrk="0" hangingPunct="0">
              <a:lnSpc>
                <a:spcPct val="100000"/>
              </a:lnSpc>
              <a:spcBef>
                <a:spcPts val="0"/>
              </a:spcBef>
              <a:buSzPts val="1100"/>
              <a:tabLst>
                <a:tab pos="170815" algn="l"/>
              </a:tabLst>
            </a:pPr>
            <a:endParaRPr lang="en-GB" sz="1000" b="1"/>
          </a:p>
          <a:p>
            <a:pPr marR="106045" eaLnBrk="0" hangingPunct="0">
              <a:lnSpc>
                <a:spcPct val="100000"/>
              </a:lnSpc>
              <a:spcBef>
                <a:spcPts val="0"/>
              </a:spcBef>
              <a:spcAft>
                <a:spcPts val="0"/>
              </a:spcAft>
            </a:pPr>
            <a:r>
              <a:rPr lang="en-GB" sz="1000">
                <a:effectLst/>
                <a:latin typeface="Arial" panose="020B0604020202020204" pitchFamily="34" charset="0"/>
                <a:ea typeface="Times New Roman" panose="02020603050405020304" pitchFamily="18" charset="0"/>
              </a:rPr>
              <a:t>To manage their condition a person with Chronic Fatigue Syndrome will need to manage their exertion (physical and mental) throughout the day and week to ensure they rest accordingly and respond to how they are feeling.</a:t>
            </a:r>
          </a:p>
          <a:p>
            <a:pPr eaLnBrk="0" hangingPunct="0">
              <a:lnSpc>
                <a:spcPct val="100000"/>
              </a:lnSpc>
              <a:spcBef>
                <a:spcPts val="0"/>
              </a:spcBef>
              <a:buSzPts val="1100"/>
              <a:tabLst>
                <a:tab pos="170815" algn="l"/>
              </a:tabLst>
            </a:pPr>
            <a:endParaRPr lang="en-GB" sz="1000" b="1">
              <a:effectLst/>
            </a:endParaRPr>
          </a:p>
          <a:p>
            <a:pPr marR="334010" eaLnBrk="0" hangingPunct="0">
              <a:lnSpc>
                <a:spcPct val="100000"/>
              </a:lnSpc>
              <a:spcBef>
                <a:spcPts val="0"/>
              </a:spcBef>
            </a:pPr>
            <a:r>
              <a:rPr lang="en-GB" sz="1600" b="1" spc="-30">
                <a:solidFill>
                  <a:srgbClr val="BE0D65"/>
                </a:solidFill>
                <a:effectLst/>
                <a:latin typeface="Arial" panose="020B0604020202020204" pitchFamily="34" charset="0"/>
                <a:ea typeface="Times New Roman" panose="02020603050405020304" pitchFamily="18" charset="0"/>
              </a:rPr>
              <a:t>Chronic Fatigue Syndrome </a:t>
            </a:r>
          </a:p>
          <a:p>
            <a:pPr marR="334010" eaLnBrk="0" hangingPunct="0">
              <a:lnSpc>
                <a:spcPct val="100000"/>
              </a:lnSpc>
              <a:spcBef>
                <a:spcPts val="0"/>
              </a:spcBef>
            </a:pPr>
            <a:r>
              <a:rPr lang="en-GB" sz="1300" b="1" spc="-30">
                <a:latin typeface="Arial" panose="020B0604020202020204" pitchFamily="34" charset="0"/>
                <a:ea typeface="Times New Roman" panose="02020603050405020304" pitchFamily="18" charset="0"/>
              </a:rPr>
              <a:t>How you can help me</a:t>
            </a:r>
          </a:p>
          <a:p>
            <a:pPr marR="334010" eaLnBrk="0" hangingPunct="0">
              <a:lnSpc>
                <a:spcPct val="100000"/>
              </a:lnSpc>
              <a:spcBef>
                <a:spcPts val="0"/>
              </a:spcBef>
            </a:pPr>
            <a:endParaRPr lang="en-GB" sz="1300" b="1" spc="-30">
              <a:latin typeface="Arial" panose="020B0604020202020204" pitchFamily="34" charset="0"/>
              <a:ea typeface="Times New Roman" panose="02020603050405020304" pitchFamily="18" charset="0"/>
            </a:endParaRPr>
          </a:p>
          <a:p>
            <a:pPr eaLnBrk="0" hangingPunct="0">
              <a:lnSpc>
                <a:spcPct val="100000"/>
              </a:lnSpc>
              <a:spcBef>
                <a:spcPts val="0"/>
              </a:spcBef>
              <a:buSzPts val="1100"/>
              <a:tabLst>
                <a:tab pos="170815" algn="l"/>
              </a:tabLst>
            </a:pPr>
            <a:r>
              <a:rPr lang="en-GB" sz="1300" b="1">
                <a:effectLst/>
                <a:ea typeface="Times New Roman" panose="02020603050405020304" pitchFamily="18" charset="0"/>
              </a:rPr>
              <a:t>Support</a:t>
            </a:r>
            <a:r>
              <a:rPr lang="en-GB" sz="1300" b="1" spc="-55">
                <a:effectLst/>
                <a:ea typeface="Times New Roman" panose="02020603050405020304" pitchFamily="18" charset="0"/>
              </a:rPr>
              <a:t> </a:t>
            </a:r>
            <a:r>
              <a:rPr lang="en-GB" sz="1300" b="1">
                <a:effectLst/>
                <a:ea typeface="Times New Roman" panose="02020603050405020304" pitchFamily="18" charset="0"/>
              </a:rPr>
              <a:t>strategies:</a:t>
            </a:r>
          </a:p>
          <a:p>
            <a:pPr eaLnBrk="0" hangingPunct="0">
              <a:lnSpc>
                <a:spcPct val="100000"/>
              </a:lnSpc>
              <a:spcBef>
                <a:spcPts val="0"/>
              </a:spcBef>
              <a:buSzPts val="1100"/>
              <a:tabLst>
                <a:tab pos="170815" algn="l"/>
              </a:tabLst>
            </a:pPr>
            <a:endParaRPr lang="en-GB" sz="1300" b="1">
              <a:effectLst/>
              <a:ea typeface="Times New Roman" panose="02020603050405020304" pitchFamily="18" charset="0"/>
            </a:endParaRPr>
          </a:p>
          <a:p>
            <a:pPr marL="171450" indent="-171450" eaLnBrk="0" hangingPunct="0">
              <a:lnSpc>
                <a:spcPct val="100000"/>
              </a:lnSpc>
              <a:spcBef>
                <a:spcPts val="0"/>
              </a:spcBef>
              <a:buSzPts val="1100"/>
              <a:buFont typeface="Arial" panose="020B0604020202020204" pitchFamily="34" charset="0"/>
              <a:buChar char="•"/>
              <a:tabLst>
                <a:tab pos="170815" algn="l"/>
              </a:tabLst>
            </a:pPr>
            <a:r>
              <a:rPr lang="en-GB" sz="1000">
                <a:effectLst/>
                <a:ea typeface="Times New Roman" panose="02020603050405020304" pitchFamily="18" charset="0"/>
              </a:rPr>
              <a:t>Be aware of the person’s syndrome and make allowances, where possible, for attendance, no completion of work and fatigue in</a:t>
            </a:r>
            <a:r>
              <a:rPr lang="en-GB" sz="1000" spc="-10">
                <a:effectLst/>
                <a:ea typeface="Times New Roman" panose="02020603050405020304" pitchFamily="18" charset="0"/>
              </a:rPr>
              <a:t> </a:t>
            </a:r>
            <a:r>
              <a:rPr lang="en-GB" sz="1000">
                <a:effectLst/>
                <a:ea typeface="Times New Roman" panose="02020603050405020304" pitchFamily="18" charset="0"/>
              </a:rPr>
              <a:t>class.</a:t>
            </a:r>
          </a:p>
          <a:p>
            <a:pPr eaLnBrk="0" hangingPunct="0">
              <a:lnSpc>
                <a:spcPct val="100000"/>
              </a:lnSpc>
              <a:spcBef>
                <a:spcPts val="0"/>
              </a:spcBef>
              <a:buSzPts val="1100"/>
              <a:tabLst>
                <a:tab pos="170815" algn="l"/>
              </a:tabLst>
            </a:pPr>
            <a:endParaRPr lang="en-GB" sz="1300" b="1">
              <a:effectLst/>
              <a:ea typeface="Times New Roman" panose="02020603050405020304" pitchFamily="18" charset="0"/>
            </a:endParaRPr>
          </a:p>
          <a:p>
            <a:pPr eaLnBrk="0" hangingPunct="0">
              <a:lnSpc>
                <a:spcPct val="100000"/>
              </a:lnSpc>
              <a:spcBef>
                <a:spcPts val="0"/>
              </a:spcBef>
              <a:buSzPts val="1100"/>
              <a:tabLst>
                <a:tab pos="170815" algn="l"/>
              </a:tabLst>
            </a:pPr>
            <a:endParaRPr lang="en-GB" sz="1800">
              <a:effectLst/>
              <a:latin typeface="HelveticaLTStd-Roman"/>
              <a:ea typeface="Times New Roman" panose="02020603050405020304" pitchFamily="18" charset="0"/>
            </a:endParaRPr>
          </a:p>
          <a:p>
            <a:pPr lvl="0" eaLnBrk="0" hangingPunct="0">
              <a:lnSpc>
                <a:spcPct val="100000"/>
              </a:lnSpc>
              <a:spcBef>
                <a:spcPts val="0"/>
              </a:spcBef>
              <a:buSzPts val="1100"/>
              <a:tabLst>
                <a:tab pos="170815" algn="l"/>
              </a:tabLst>
            </a:pPr>
            <a:endParaRPr lang="en-GB" sz="1000">
              <a:effectLst/>
              <a:ea typeface="Times New Roman" panose="02020603050405020304" pitchFamily="18" charset="0"/>
            </a:endParaRPr>
          </a:p>
          <a:p>
            <a:pPr eaLnBrk="0" hangingPunct="0">
              <a:spcBef>
                <a:spcPts val="220"/>
              </a:spcBef>
              <a:tabLst>
                <a:tab pos="170815" algn="l"/>
              </a:tabLst>
            </a:pPr>
            <a:endParaRPr lang="en-GB" sz="1800">
              <a:effectLst/>
              <a:latin typeface="Arial" panose="020B0604020202020204" pitchFamily="34" charset="0"/>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64FB8C4B-F893-D16D-DC88-D108B0889E4F}"/>
              </a:ext>
            </a:extLst>
          </p:cNvPr>
          <p:cNvSpPr>
            <a:spLocks noGrp="1"/>
          </p:cNvSpPr>
          <p:nvPr>
            <p:ph type="sldNum" sz="quarter" idx="11"/>
          </p:nvPr>
        </p:nvSpPr>
        <p:spPr/>
        <p:txBody>
          <a:bodyPr/>
          <a:lstStyle/>
          <a:p>
            <a:fld id="{DA2C159E-F13C-4A85-9A41-E7669D3E0D70}" type="slidenum">
              <a:rPr lang="en-GB" smtClean="0"/>
              <a:pPr/>
              <a:t>49</a:t>
            </a:fld>
            <a:endParaRPr lang="en-GB"/>
          </a:p>
        </p:txBody>
      </p:sp>
    </p:spTree>
    <p:extLst>
      <p:ext uri="{BB962C8B-B14F-4D97-AF65-F5344CB8AC3E}">
        <p14:creationId xmlns:p14="http://schemas.microsoft.com/office/powerpoint/2010/main" val="384165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115598-08C4-699E-45C2-24BC8B744EDE}"/>
              </a:ext>
              <a:ext uri="{C183D7F6-B498-43B3-948B-1728B52AA6E4}">
                <adec:decorative xmlns:adec="http://schemas.microsoft.com/office/drawing/2017/decorative" val="1"/>
              </a:ext>
            </a:extLst>
          </p:cNvPr>
          <p:cNvSpPr>
            <a:spLocks noGrp="1"/>
          </p:cNvSpPr>
          <p:nvPr>
            <p:ph type="ftr" sz="quarter" idx="10"/>
          </p:nvPr>
        </p:nvSpPr>
        <p:spPr>
          <a:xfrm>
            <a:off x="232950" y="493321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EBADB552-254A-AE55-BC2C-35CAB68DAE88}"/>
              </a:ext>
            </a:extLst>
          </p:cNvPr>
          <p:cNvSpPr>
            <a:spLocks noGrp="1"/>
          </p:cNvSpPr>
          <p:nvPr>
            <p:ph type="title"/>
          </p:nvPr>
        </p:nvSpPr>
        <p:spPr>
          <a:xfrm>
            <a:off x="232950" y="249901"/>
            <a:ext cx="4096595" cy="305626"/>
          </a:xfrm>
        </p:spPr>
        <p:txBody>
          <a:bodyPr>
            <a:normAutofit/>
          </a:bodyPr>
          <a:lstStyle/>
          <a:p>
            <a:r>
              <a:rPr lang="en-GB" sz="1600" b="1" cap="none" spc="-30">
                <a:solidFill>
                  <a:srgbClr val="BE0D65"/>
                </a:solidFill>
                <a:effectLst/>
                <a:latin typeface="Arial" panose="020B0604020202020204" pitchFamily="34" charset="0"/>
                <a:ea typeface="Times New Roman" panose="02020603050405020304" pitchFamily="18" charset="0"/>
              </a:rPr>
              <a:t>Creating </a:t>
            </a:r>
            <a:r>
              <a:rPr lang="en-GB" sz="1600" b="1" cap="none" spc="-15">
                <a:solidFill>
                  <a:srgbClr val="BE0D65"/>
                </a:solidFill>
                <a:effectLst/>
                <a:latin typeface="Arial" panose="020B0604020202020204" pitchFamily="34" charset="0"/>
                <a:ea typeface="Times New Roman" panose="02020603050405020304" pitchFamily="18" charset="0"/>
              </a:rPr>
              <a:t>an </a:t>
            </a:r>
            <a:r>
              <a:rPr lang="en-GB" sz="1600" b="1" cap="none" spc="-30">
                <a:solidFill>
                  <a:srgbClr val="BE0D65"/>
                </a:solidFill>
                <a:effectLst/>
                <a:latin typeface="Arial" panose="020B0604020202020204" pitchFamily="34" charset="0"/>
                <a:ea typeface="Times New Roman" panose="02020603050405020304" pitchFamily="18" charset="0"/>
              </a:rPr>
              <a:t>Inclusive learning environment </a:t>
            </a:r>
            <a:endParaRPr lang="en-GB" sz="1600"/>
          </a:p>
        </p:txBody>
      </p:sp>
      <p:sp>
        <p:nvSpPr>
          <p:cNvPr id="4" name="Text Placeholder 3">
            <a:extLst>
              <a:ext uri="{FF2B5EF4-FFF2-40B4-BE49-F238E27FC236}">
                <a16:creationId xmlns:a16="http://schemas.microsoft.com/office/drawing/2014/main" id="{7D6B7FF5-55DF-80FB-E7E2-47031E335733}"/>
              </a:ext>
            </a:extLst>
          </p:cNvPr>
          <p:cNvSpPr>
            <a:spLocks noGrp="1"/>
          </p:cNvSpPr>
          <p:nvPr>
            <p:ph type="body" sz="quarter" idx="12"/>
          </p:nvPr>
        </p:nvSpPr>
        <p:spPr>
          <a:xfrm>
            <a:off x="232950" y="555528"/>
            <a:ext cx="3960000" cy="3587030"/>
          </a:xfrm>
        </p:spPr>
        <p:txBody>
          <a:bodyPr/>
          <a:lstStyle/>
          <a:p>
            <a:pPr marL="171450" indent="-171450">
              <a:lnSpc>
                <a:spcPct val="100000"/>
              </a:lnSpc>
              <a:spcBef>
                <a:spcPts val="60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encouraging student independence through use of digital technology such as voice recorder or mobile phone</a:t>
            </a:r>
            <a:r>
              <a:rPr lang="en-GB" sz="1000" b="0" baseline="30000">
                <a:solidFill>
                  <a:srgbClr val="000000"/>
                </a:solidFill>
                <a:effectLst/>
                <a:latin typeface="Arial" panose="020B0604020202020204" pitchFamily="34" charset="0"/>
                <a:ea typeface="Times New Roman" panose="02020603050405020304" pitchFamily="18" charset="0"/>
              </a:rPr>
              <a:t>1</a:t>
            </a:r>
            <a:r>
              <a:rPr lang="en-GB" sz="1000" b="0">
                <a:solidFill>
                  <a:srgbClr val="000000"/>
                </a:solidFill>
                <a:effectLst/>
                <a:latin typeface="Arial" panose="020B0604020202020204" pitchFamily="34" charset="0"/>
                <a:ea typeface="Times New Roman" panose="02020603050405020304" pitchFamily="18" charset="0"/>
              </a:rPr>
              <a:t> to capture instructions or information. Mobile phones are also great for taking notes as well as photos of work, task to help with memory, helping with spelling, checking, researching etc. </a:t>
            </a:r>
          </a:p>
          <a:p>
            <a:pPr marL="171450" indent="-171450">
              <a:lnSpc>
                <a:spcPct val="100000"/>
              </a:lnSpc>
              <a:spcBef>
                <a:spcPts val="60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using accessibility tools such as in MS Word to read aloud, help with spelling etc and access to Text Help a read and write assistive technology. </a:t>
            </a: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60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recognising that some specialist, customised information technology (IT) equipment and software may need to be provided to ensure those with complex high needs have access to the curriculum.</a:t>
            </a:r>
          </a:p>
          <a:p>
            <a:pPr marL="171450" indent="-171450">
              <a:lnSpc>
                <a:spcPct val="100000"/>
              </a:lnSpc>
              <a:spcBef>
                <a:spcPts val="60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60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60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60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a:lnSpc>
                <a:spcPct val="100000"/>
              </a:lnSpc>
              <a:spcBef>
                <a:spcPts val="600"/>
              </a:spcBef>
            </a:pPr>
            <a:r>
              <a:rPr lang="en-GB" sz="1050" b="0" baseline="30000">
                <a:ea typeface="Times New Roman" panose="02020603050405020304" pitchFamily="18" charset="0"/>
              </a:rPr>
              <a:t>1 </a:t>
            </a:r>
            <a:r>
              <a:rPr lang="en-GB" sz="1050" b="0">
                <a:ea typeface="Times New Roman" panose="02020603050405020304" pitchFamily="18" charset="0"/>
              </a:rPr>
              <a:t> </a:t>
            </a:r>
            <a:r>
              <a:rPr lang="en-GB" sz="1000" b="0" i="1">
                <a:ea typeface="Times New Roman" panose="02020603050405020304" pitchFamily="18" charset="0"/>
              </a:rPr>
              <a:t>Please consider organisational policy on recording/check with lecturer</a:t>
            </a:r>
            <a:endParaRPr lang="en-GB" sz="1050" b="0">
              <a:ea typeface="Times New Roman" panose="02020603050405020304" pitchFamily="18" charset="0"/>
            </a:endParaRPr>
          </a:p>
          <a:p>
            <a:pPr>
              <a:lnSpc>
                <a:spcPct val="100000"/>
              </a:lnSpc>
              <a:spcBef>
                <a:spcPts val="600"/>
              </a:spcBef>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60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endParaRPr lang="en-GB"/>
          </a:p>
        </p:txBody>
      </p:sp>
      <p:sp>
        <p:nvSpPr>
          <p:cNvPr id="8" name="Title 5">
            <a:extLst>
              <a:ext uri="{FF2B5EF4-FFF2-40B4-BE49-F238E27FC236}">
                <a16:creationId xmlns:a16="http://schemas.microsoft.com/office/drawing/2014/main" id="{1FCF0F5C-0AAD-70D9-CC23-AEC700BAAB5F}"/>
              </a:ext>
            </a:extLst>
          </p:cNvPr>
          <p:cNvSpPr txBox="1">
            <a:spLocks/>
          </p:cNvSpPr>
          <p:nvPr/>
        </p:nvSpPr>
        <p:spPr>
          <a:xfrm>
            <a:off x="4521077" y="237392"/>
            <a:ext cx="4096595" cy="305626"/>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sz="1600" cap="none" spc="-30">
                <a:solidFill>
                  <a:srgbClr val="BE0D65"/>
                </a:solidFill>
                <a:latin typeface="Arial" panose="020B0604020202020204" pitchFamily="34" charset="0"/>
                <a:ea typeface="Times New Roman" panose="02020603050405020304" pitchFamily="18" charset="0"/>
              </a:rPr>
              <a:t>Inclusive Physical environment</a:t>
            </a:r>
            <a:endParaRPr lang="en-GB" sz="1600"/>
          </a:p>
        </p:txBody>
      </p:sp>
      <p:sp>
        <p:nvSpPr>
          <p:cNvPr id="5" name="Content Placeholder 4">
            <a:extLst>
              <a:ext uri="{FF2B5EF4-FFF2-40B4-BE49-F238E27FC236}">
                <a16:creationId xmlns:a16="http://schemas.microsoft.com/office/drawing/2014/main" id="{6CFC2542-00E4-8DCB-13D5-7D75F6BF762F}"/>
              </a:ext>
            </a:extLst>
          </p:cNvPr>
          <p:cNvSpPr>
            <a:spLocks noGrp="1"/>
          </p:cNvSpPr>
          <p:nvPr>
            <p:ph sz="quarter" idx="13"/>
          </p:nvPr>
        </p:nvSpPr>
        <p:spPr>
          <a:xfrm>
            <a:off x="4521077" y="410901"/>
            <a:ext cx="4149436" cy="3929883"/>
          </a:xfrm>
        </p:spPr>
        <p:txBody>
          <a:bodyPr/>
          <a:lstStyle/>
          <a:p>
            <a:pPr>
              <a:lnSpc>
                <a:spcPct val="100000"/>
              </a:lnSpc>
              <a:spcBef>
                <a:spcPts val="0"/>
              </a:spcBef>
            </a:pPr>
            <a:endParaRPr lang="en-GB" sz="1000" b="1" dirty="0">
              <a:solidFill>
                <a:srgbClr val="BE0D65"/>
              </a:solidFill>
              <a:effectLst/>
              <a:latin typeface="Arial" panose="020B0604020202020204" pitchFamily="34" charset="0"/>
              <a:ea typeface="Times New Roman" panose="02020603050405020304" pitchFamily="18" charset="0"/>
            </a:endParaRPr>
          </a:p>
          <a:p>
            <a:pPr>
              <a:lnSpc>
                <a:spcPct val="100000"/>
              </a:lnSpc>
              <a:spcBef>
                <a:spcPts val="0"/>
              </a:spcBef>
            </a:pPr>
            <a:r>
              <a:rPr lang="en-GB" sz="1000" b="1" dirty="0">
                <a:latin typeface="Arial" panose="020B0604020202020204" pitchFamily="34" charset="0"/>
                <a:ea typeface="Open Sans" panose="020B0606030504020204" pitchFamily="34" charset="0"/>
              </a:rPr>
              <a:t>T</a:t>
            </a:r>
            <a:r>
              <a:rPr lang="en-GB" sz="1000" b="1" dirty="0">
                <a:effectLst/>
                <a:latin typeface="Arial" panose="020B0604020202020204" pitchFamily="34" charset="0"/>
                <a:ea typeface="Open Sans" panose="020B0606030504020204" pitchFamily="34" charset="0"/>
              </a:rPr>
              <a:t>he </a:t>
            </a:r>
            <a:r>
              <a:rPr lang="en-GB" sz="1000" b="1" dirty="0">
                <a:solidFill>
                  <a:srgbClr val="000000"/>
                </a:solidFill>
                <a:effectLst/>
                <a:latin typeface="Arial" panose="020B0604020202020204" pitchFamily="34" charset="0"/>
                <a:ea typeface="Open Sans" panose="020B0606030504020204" pitchFamily="34" charset="0"/>
              </a:rPr>
              <a:t>physical environment of a workplace should be flexible to accommodate the variety of student needs to creating physical spaces that inspire, engage and encourage all young person to reach their full potential.</a:t>
            </a:r>
          </a:p>
          <a:p>
            <a:pPr>
              <a:lnSpc>
                <a:spcPct val="100000"/>
              </a:lnSpc>
              <a:spcBef>
                <a:spcPts val="0"/>
              </a:spcBef>
            </a:pPr>
            <a:endParaRPr lang="en-GB" sz="1000" dirty="0">
              <a:solidFill>
                <a:srgbClr val="000000"/>
              </a:solidFill>
              <a:effectLst/>
              <a:latin typeface="Arial" panose="020B0604020202020204" pitchFamily="34" charset="0"/>
              <a:ea typeface="Open Sans" panose="020B0606030504020204" pitchFamily="34" charset="0"/>
            </a:endParaRPr>
          </a:p>
          <a:p>
            <a:pPr>
              <a:lnSpc>
                <a:spcPct val="100000"/>
              </a:lnSpc>
              <a:spcBef>
                <a:spcPts val="0"/>
              </a:spcBef>
            </a:pPr>
            <a:r>
              <a:rPr lang="en-GB" sz="1000" dirty="0">
                <a:solidFill>
                  <a:srgbClr val="000000"/>
                </a:solidFill>
                <a:effectLst/>
                <a:latin typeface="Arial" panose="020B0604020202020204" pitchFamily="34" charset="0"/>
                <a:ea typeface="Times New Roman" panose="02020603050405020304" pitchFamily="18" charset="0"/>
              </a:rPr>
              <a:t>You will do this by:</a:t>
            </a:r>
          </a:p>
          <a:p>
            <a:pPr>
              <a:lnSpc>
                <a:spcPct val="100000"/>
              </a:lnSpc>
              <a:spcBef>
                <a:spcPts val="0"/>
              </a:spcBef>
            </a:pPr>
            <a:endParaRPr lang="en-GB" sz="1000" dirty="0">
              <a:solidFill>
                <a:srgbClr val="000000"/>
              </a:solidFill>
              <a:effectLst/>
              <a:latin typeface="Arial" panose="020B0604020202020204" pitchFamily="34" charset="0"/>
              <a:ea typeface="Open Sans" panose="020B0606030504020204" pitchFamily="34" charset="0"/>
            </a:endParaRPr>
          </a:p>
          <a:p>
            <a:pPr marL="342900" marR="266065" lvl="0" indent="-342900">
              <a:lnSpc>
                <a:spcPct val="103000"/>
              </a:lnSpc>
              <a:spcBef>
                <a:spcPts val="10"/>
              </a:spcBef>
              <a:spcAft>
                <a:spcPts val="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rPr>
              <a:t>planning the teaching space to ensure its suitable size with no obstructions for those who have physical needs such as wheelchairs.  Think about seating plans where young person can engage well with you and are not distracted by what's going on outside. Ensure this is consistent as young person will respond better to routine.</a:t>
            </a:r>
          </a:p>
          <a:p>
            <a:pPr marL="342900" marR="266065" lvl="0" indent="-342900">
              <a:lnSpc>
                <a:spcPct val="103000"/>
              </a:lnSpc>
              <a:spcBef>
                <a:spcPts val="10"/>
              </a:spcBef>
              <a:spcAft>
                <a:spcPts val="0"/>
              </a:spcAft>
              <a:buFont typeface="Symbol" panose="05050102010706020507" pitchFamily="18" charset="2"/>
              <a:buChar char=""/>
            </a:pPr>
            <a:endParaRPr lang="en-GB" sz="1000" dirty="0">
              <a:solidFill>
                <a:srgbClr val="000000"/>
              </a:solidFill>
              <a:effectLst/>
              <a:latin typeface="Arial" panose="020B0604020202020204" pitchFamily="34" charset="0"/>
              <a:ea typeface="Arial" panose="020B0604020202020204" pitchFamily="34" charset="0"/>
            </a:endParaRPr>
          </a:p>
          <a:p>
            <a:pPr marL="342900" marR="266065" indent="-342900">
              <a:lnSpc>
                <a:spcPct val="103000"/>
              </a:lnSpc>
              <a:spcBef>
                <a:spcPts val="10"/>
              </a:spcBef>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rPr>
              <a:t>thinking about the lighting, windows, heating and ventilation as this can be very disruptive. </a:t>
            </a:r>
          </a:p>
          <a:p>
            <a:pPr marL="342900" marR="266065" indent="-342900">
              <a:lnSpc>
                <a:spcPct val="103000"/>
              </a:lnSpc>
              <a:spcBef>
                <a:spcPts val="10"/>
              </a:spcBef>
              <a:buFont typeface="Symbol" panose="05050102010706020507" pitchFamily="18" charset="2"/>
              <a:buChar char=""/>
            </a:pPr>
            <a:endParaRPr lang="en-GB" sz="1000" dirty="0">
              <a:effectLst/>
              <a:latin typeface="Arial" panose="020B0604020202020204" pitchFamily="34" charset="0"/>
              <a:ea typeface="Times New Roman" panose="02020603050405020304" pitchFamily="18" charset="0"/>
            </a:endParaRPr>
          </a:p>
          <a:p>
            <a:pPr marL="342900" marR="266065" indent="-342900">
              <a:lnSpc>
                <a:spcPct val="103000"/>
              </a:lnSpc>
              <a:spcBef>
                <a:spcPts val="10"/>
              </a:spcBef>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rPr>
              <a:t>considering the workplace displays on the walls or not crowded to overwhelm young person.</a:t>
            </a:r>
          </a:p>
          <a:p>
            <a:pPr marL="342900" marR="266065" indent="-342900">
              <a:lnSpc>
                <a:spcPct val="103000"/>
              </a:lnSpc>
              <a:spcBef>
                <a:spcPts val="10"/>
              </a:spcBef>
              <a:buFont typeface="Symbol" panose="05050102010706020507" pitchFamily="18" charset="2"/>
              <a:buChar char=""/>
            </a:pPr>
            <a:endParaRPr lang="en-GB" sz="1000" dirty="0">
              <a:effectLst/>
              <a:latin typeface="Arial" panose="020B0604020202020204" pitchFamily="34" charset="0"/>
              <a:ea typeface="Times New Roman" panose="02020603050405020304" pitchFamily="18" charset="0"/>
            </a:endParaRPr>
          </a:p>
          <a:p>
            <a:pPr marL="342900" marR="266065" indent="-342900">
              <a:lnSpc>
                <a:spcPct val="103000"/>
              </a:lnSpc>
              <a:spcBef>
                <a:spcPts val="10"/>
              </a:spcBef>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rPr>
              <a:t>what young person wear as this can help with sensory management such as wearing a hood, cap or headphones.</a:t>
            </a:r>
            <a:endParaRPr lang="en-GB" sz="1000" dirty="0">
              <a:effectLst/>
              <a:latin typeface="Arial" panose="020B0604020202020204" pitchFamily="34" charset="0"/>
              <a:ea typeface="Times New Roman" panose="02020603050405020304" pitchFamily="18" charset="0"/>
            </a:endParaRPr>
          </a:p>
          <a:p>
            <a:pPr marL="342900" marR="266065" lvl="0" indent="-342900">
              <a:lnSpc>
                <a:spcPct val="103000"/>
              </a:lnSpc>
              <a:spcBef>
                <a:spcPts val="10"/>
              </a:spcBef>
              <a:spcAft>
                <a:spcPts val="0"/>
              </a:spcAft>
              <a:buFont typeface="Symbol" panose="05050102010706020507" pitchFamily="18" charset="2"/>
              <a:buChar char=""/>
            </a:pPr>
            <a:endParaRPr lang="en-GB" sz="1000" dirty="0">
              <a:effectLst/>
              <a:latin typeface="Arial" panose="020B0604020202020204" pitchFamily="34" charset="0"/>
              <a:ea typeface="Times New Roman" panose="02020603050405020304" pitchFamily="18" charset="0"/>
            </a:endParaRPr>
          </a:p>
          <a:p>
            <a:pPr marR="266065">
              <a:lnSpc>
                <a:spcPct val="103000"/>
              </a:lnSpc>
              <a:spcBef>
                <a:spcPts val="10"/>
              </a:spcBef>
              <a:spcAft>
                <a:spcPts val="0"/>
              </a:spcAft>
            </a:pPr>
            <a:r>
              <a:rPr lang="en-GB" sz="1800" dirty="0">
                <a:effectLst/>
                <a:latin typeface="Arial" panose="020B0604020202020204" pitchFamily="34" charset="0"/>
                <a:ea typeface="Times New Roman" panose="02020603050405020304" pitchFamily="18" charset="0"/>
              </a:rPr>
              <a:t> </a:t>
            </a:r>
          </a:p>
          <a:p>
            <a:pPr>
              <a:lnSpc>
                <a:spcPct val="100000"/>
              </a:lnSpc>
              <a:spcBef>
                <a:spcPts val="0"/>
              </a:spcBef>
            </a:pPr>
            <a:endParaRPr lang="en-GB" sz="1000" dirty="0">
              <a:solidFill>
                <a:srgbClr val="000000"/>
              </a:solidFill>
              <a:effectLst/>
              <a:latin typeface="Arial" panose="020B0604020202020204" pitchFamily="34" charset="0"/>
              <a:ea typeface="Open Sans" panose="020B0606030504020204" pitchFamily="34" charset="0"/>
            </a:endParaRP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E7D2B11D-CE7F-E1C9-419E-6D30CF8248DC}"/>
              </a:ext>
            </a:extLst>
          </p:cNvPr>
          <p:cNvSpPr>
            <a:spLocks noGrp="1"/>
          </p:cNvSpPr>
          <p:nvPr>
            <p:ph type="sldNum" sz="quarter" idx="11"/>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1549272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D6F0E7-56D2-A835-D9C7-0797DE9E0E77}"/>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BE4C291B-7723-F7D4-BB0A-ED675013FCEC}"/>
              </a:ext>
            </a:extLst>
          </p:cNvPr>
          <p:cNvSpPr>
            <a:spLocks noGrp="1"/>
          </p:cNvSpPr>
          <p:nvPr>
            <p:ph type="title"/>
          </p:nvPr>
        </p:nvSpPr>
        <p:spPr>
          <a:xfrm>
            <a:off x="232951" y="249901"/>
            <a:ext cx="3871690" cy="371164"/>
          </a:xfrm>
        </p:spPr>
        <p:txBody>
          <a:bodyPr>
            <a:normAutofit fontScale="90000"/>
          </a:bodyPr>
          <a:lstStyle/>
          <a:p>
            <a:pPr marR="334010" eaLnBrk="0" hangingPunct="0">
              <a:lnSpc>
                <a:spcPct val="100000"/>
              </a:lnSpc>
              <a:spcBef>
                <a:spcPts val="0"/>
              </a:spcBef>
            </a:pPr>
            <a:r>
              <a:rPr lang="en-GB" sz="1800" b="1" cap="none" spc="-30">
                <a:solidFill>
                  <a:srgbClr val="B4005E"/>
                </a:solidFill>
                <a:effectLst/>
                <a:latin typeface="Arial" panose="020B0604020202020204" pitchFamily="34" charset="0"/>
                <a:ea typeface="Times New Roman" panose="02020603050405020304" pitchFamily="18" charset="0"/>
              </a:rPr>
              <a:t>Chronic Fatigue Syndrome</a:t>
            </a:r>
            <a:br>
              <a:rPr lang="en-GB" sz="1800" b="1" spc="-30">
                <a:latin typeface="Arial" panose="020B0604020202020204" pitchFamily="34" charset="0"/>
                <a:ea typeface="Times New Roman" panose="02020603050405020304" pitchFamily="18" charset="0"/>
              </a:rPr>
            </a:br>
            <a:endParaRPr lang="en-GB"/>
          </a:p>
        </p:txBody>
      </p:sp>
      <p:sp>
        <p:nvSpPr>
          <p:cNvPr id="4" name="Text Placeholder 3">
            <a:extLst>
              <a:ext uri="{FF2B5EF4-FFF2-40B4-BE49-F238E27FC236}">
                <a16:creationId xmlns:a16="http://schemas.microsoft.com/office/drawing/2014/main" id="{0002CF16-1CAA-B510-3FD4-29F780DDE306}"/>
              </a:ext>
            </a:extLst>
          </p:cNvPr>
          <p:cNvSpPr>
            <a:spLocks noGrp="1"/>
          </p:cNvSpPr>
          <p:nvPr>
            <p:ph type="body" sz="quarter" idx="12"/>
          </p:nvPr>
        </p:nvSpPr>
        <p:spPr>
          <a:xfrm>
            <a:off x="234000" y="734915"/>
            <a:ext cx="3960000" cy="3853059"/>
          </a:xfrm>
        </p:spPr>
        <p:txBody>
          <a:bodyPr/>
          <a:lstStyle/>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Plan for rest periods during class/during the day or plan the day to fit with the person’s support needs. A person with CFS may find mornings or long days more challenging.</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30" dirty="0">
                <a:effectLst/>
                <a:ea typeface="Times New Roman" panose="02020603050405020304" pitchFamily="18" charset="0"/>
              </a:rPr>
              <a:t>young person’ </a:t>
            </a:r>
            <a:r>
              <a:rPr lang="en-GB" sz="1000" b="0" dirty="0">
                <a:effectLst/>
                <a:ea typeface="Times New Roman" panose="02020603050405020304" pitchFamily="18" charset="0"/>
              </a:rPr>
              <a:t>may need support with note taking and handouts provided, to reduce the exertion of note</a:t>
            </a:r>
            <a:r>
              <a:rPr lang="en-GB" sz="1000" b="0" spc="-40" dirty="0">
                <a:effectLst/>
                <a:ea typeface="Times New Roman" panose="02020603050405020304" pitchFamily="18" charset="0"/>
              </a:rPr>
              <a:t> </a:t>
            </a:r>
            <a:r>
              <a:rPr lang="en-GB" sz="1000" b="0" dirty="0">
                <a:effectLst/>
                <a:ea typeface="Times New Roman" panose="02020603050405020304" pitchFamily="18" charset="0"/>
              </a:rPr>
              <a:t>taking.</a:t>
            </a:r>
          </a:p>
          <a:p>
            <a:pPr marL="171450" indent="-171450">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Be open to the idea of combining th</a:t>
            </a:r>
            <a:r>
              <a:rPr lang="en-GB" sz="1000" b="0" dirty="0">
                <a:ea typeface="Times New Roman" panose="02020603050405020304" pitchFamily="18" charset="0"/>
              </a:rPr>
              <a:t>e workplace and home learning and alternative delivery methods the student can access in their own time when they are feeling well.</a:t>
            </a: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Offer and encourage the use of organisers, and other tools for time management and organisation, especially if a student isn’t attending everything you do and need to keep up with work.</a:t>
            </a: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a typeface="Times New Roman" panose="02020603050405020304" pitchFamily="18" charset="0"/>
              </a:rPr>
              <a:t>Allow for extended time assignments (special allowances) and ensure access arrangements are in place for exams.</a:t>
            </a:r>
            <a:endParaRPr lang="en-GB" sz="1000" b="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endParaRPr lang="en-GB" dirty="0"/>
          </a:p>
        </p:txBody>
      </p:sp>
      <p:sp>
        <p:nvSpPr>
          <p:cNvPr id="9" name="TextBox 8">
            <a:extLst>
              <a:ext uri="{FF2B5EF4-FFF2-40B4-BE49-F238E27FC236}">
                <a16:creationId xmlns:a16="http://schemas.microsoft.com/office/drawing/2014/main" id="{CDD7091A-AC23-C4D7-9B70-837303B51E41}"/>
              </a:ext>
            </a:extLst>
          </p:cNvPr>
          <p:cNvSpPr txBox="1"/>
          <p:nvPr/>
        </p:nvSpPr>
        <p:spPr>
          <a:xfrm>
            <a:off x="4737947" y="249901"/>
            <a:ext cx="4572000" cy="369332"/>
          </a:xfrm>
          <a:prstGeom prst="rect">
            <a:avLst/>
          </a:prstGeom>
          <a:noFill/>
        </p:spPr>
        <p:txBody>
          <a:bodyPr wrap="square">
            <a:spAutoFit/>
          </a:bodyPr>
          <a:lstStyle/>
          <a:p>
            <a:r>
              <a:rPr lang="en-GB" sz="1800" b="1" cap="none" spc="-30">
                <a:solidFill>
                  <a:srgbClr val="B4005E"/>
                </a:solidFill>
                <a:effectLst/>
                <a:latin typeface="Arial" panose="020B0604020202020204" pitchFamily="34" charset="0"/>
                <a:ea typeface="Times New Roman" panose="02020603050405020304" pitchFamily="18" charset="0"/>
              </a:rPr>
              <a:t>Chronic Fatigue Syndrome</a:t>
            </a:r>
            <a:endParaRPr lang="en-GB"/>
          </a:p>
        </p:txBody>
      </p:sp>
      <p:sp>
        <p:nvSpPr>
          <p:cNvPr id="7" name="Text Placeholder 3">
            <a:extLst>
              <a:ext uri="{FF2B5EF4-FFF2-40B4-BE49-F238E27FC236}">
                <a16:creationId xmlns:a16="http://schemas.microsoft.com/office/drawing/2014/main" id="{D9ED0B9D-8FBE-DE9F-574B-5ECF32BEA16F}"/>
              </a:ext>
            </a:extLst>
          </p:cNvPr>
          <p:cNvSpPr txBox="1">
            <a:spLocks/>
          </p:cNvSpPr>
          <p:nvPr/>
        </p:nvSpPr>
        <p:spPr>
          <a:xfrm>
            <a:off x="4905840" y="621065"/>
            <a:ext cx="3960000" cy="1950685"/>
          </a:xfrm>
          <a:prstGeom prst="rect">
            <a:avLst/>
          </a:prstGeom>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300">
                <a:solidFill>
                  <a:srgbClr val="B4005E"/>
                </a:solidFill>
              </a:rPr>
              <a:t>Strategies</a:t>
            </a:r>
          </a:p>
          <a:p>
            <a:pPr>
              <a:lnSpc>
                <a:spcPct val="100000"/>
              </a:lnSpc>
              <a:spcBef>
                <a:spcPts val="0"/>
              </a:spcBef>
            </a:pPr>
            <a:endParaRPr lang="en-GB" sz="1300">
              <a:solidFill>
                <a:srgbClr val="B4005E"/>
              </a:solidFill>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Good planning of the student day with agreed breaks.</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Resting time between college days.</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Encourage the student to keep a fatigue diary.</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Enjoyable low-level activities.</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Calibri" panose="020F0502020204030204" pitchFamily="34" charset="0"/>
                <a:cs typeface="Times New Roman" panose="02020603050405020304" pitchFamily="18" charset="0"/>
              </a:rPr>
              <a:t>The use of energy saving devices.</a:t>
            </a:r>
            <a:endParaRPr lang="en-GB" sz="1000" b="0">
              <a:ea typeface="Times New Roman" panose="02020603050405020304" pitchFamily="18" charset="0"/>
            </a:endParaRPr>
          </a:p>
          <a:p>
            <a:pPr>
              <a:lnSpc>
                <a:spcPct val="100000"/>
              </a:lnSpc>
              <a:spcBef>
                <a:spcPts val="0"/>
              </a:spcBef>
            </a:pPr>
            <a:endParaRPr lang="en-GB" sz="1800">
              <a:latin typeface="HelveticaLTStd-Roman"/>
              <a:ea typeface="Times New Roman" panose="02020603050405020304" pitchFamily="18" charset="0"/>
            </a:endParaRPr>
          </a:p>
          <a:p>
            <a:pPr>
              <a:lnSpc>
                <a:spcPct val="100000"/>
              </a:lnSpc>
              <a:spcBef>
                <a:spcPts val="0"/>
              </a:spcBef>
            </a:pPr>
            <a:endParaRPr lang="en-GB" sz="1800">
              <a:latin typeface="HelveticaLTStd-Roman"/>
              <a:ea typeface="Times New Roman" panose="02020603050405020304" pitchFamily="18" charset="0"/>
            </a:endParaRPr>
          </a:p>
          <a:p>
            <a:pPr>
              <a:lnSpc>
                <a:spcPct val="100000"/>
              </a:lnSpc>
              <a:spcBef>
                <a:spcPts val="0"/>
              </a:spcBef>
            </a:pPr>
            <a:endParaRPr lang="en-GB" sz="1800">
              <a:latin typeface="HelveticaLTStd-Roman"/>
              <a:ea typeface="Times New Roman" panose="02020603050405020304" pitchFamily="18" charset="0"/>
            </a:endParaRPr>
          </a:p>
          <a:p>
            <a:pPr>
              <a:lnSpc>
                <a:spcPct val="100000"/>
              </a:lnSpc>
              <a:spcBef>
                <a:spcPts val="0"/>
              </a:spcBef>
            </a:pPr>
            <a:endParaRPr lang="en-GB" sz="1800">
              <a:latin typeface="HelveticaLTStd-Roman"/>
              <a:ea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10" name="Text Placeholder 3">
            <a:extLst>
              <a:ext uri="{FF2B5EF4-FFF2-40B4-BE49-F238E27FC236}">
                <a16:creationId xmlns:a16="http://schemas.microsoft.com/office/drawing/2014/main" id="{0C97B76B-4E88-925D-D733-E218AF8D0218}"/>
              </a:ext>
            </a:extLst>
          </p:cNvPr>
          <p:cNvSpPr txBox="1">
            <a:spLocks/>
          </p:cNvSpPr>
          <p:nvPr/>
        </p:nvSpPr>
        <p:spPr>
          <a:xfrm>
            <a:off x="4802292" y="2699960"/>
            <a:ext cx="3828743" cy="1950685"/>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7198AE85-5B30-5BAA-239E-9F68F4F765FC}"/>
              </a:ext>
            </a:extLst>
          </p:cNvPr>
          <p:cNvSpPr>
            <a:spLocks noGrp="1"/>
          </p:cNvSpPr>
          <p:nvPr>
            <p:ph type="sldNum" sz="quarter" idx="11"/>
          </p:nvPr>
        </p:nvSpPr>
        <p:spPr/>
        <p:txBody>
          <a:bodyPr/>
          <a:lstStyle/>
          <a:p>
            <a:fld id="{DA2C159E-F13C-4A85-9A41-E7669D3E0D70}" type="slidenum">
              <a:rPr lang="en-GB" smtClean="0"/>
              <a:pPr/>
              <a:t>50</a:t>
            </a:fld>
            <a:endParaRPr lang="en-GB"/>
          </a:p>
        </p:txBody>
      </p:sp>
    </p:spTree>
    <p:extLst>
      <p:ext uri="{BB962C8B-B14F-4D97-AF65-F5344CB8AC3E}">
        <p14:creationId xmlns:p14="http://schemas.microsoft.com/office/powerpoint/2010/main" val="781516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6EB-FF4F-E80F-90E8-FDA692C147A5}"/>
              </a:ext>
            </a:extLst>
          </p:cNvPr>
          <p:cNvSpPr txBox="1">
            <a:spLocks noGrp="1"/>
          </p:cNvSpPr>
          <p:nvPr>
            <p:ph type="title" idx="4294967295"/>
          </p:nvPr>
        </p:nvSpPr>
        <p:spPr>
          <a:xfrm>
            <a:off x="4488873" y="4362545"/>
            <a:ext cx="4468401"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Anxiety and Mental Health </a:t>
            </a:r>
          </a:p>
        </p:txBody>
      </p:sp>
    </p:spTree>
    <p:extLst>
      <p:ext uri="{BB962C8B-B14F-4D97-AF65-F5344CB8AC3E}">
        <p14:creationId xmlns:p14="http://schemas.microsoft.com/office/powerpoint/2010/main" val="2450287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E0BAE8-80B0-8BEC-48CC-AFA1BB9D4542}"/>
              </a:ext>
              <a:ext uri="{C183D7F6-B498-43B3-948B-1728B52AA6E4}">
                <adec:decorative xmlns:adec="http://schemas.microsoft.com/office/drawing/2017/decorative" val="1"/>
              </a:ext>
            </a:extLst>
          </p:cNvPr>
          <p:cNvSpPr>
            <a:spLocks noGrp="1"/>
          </p:cNvSpPr>
          <p:nvPr>
            <p:ph type="ftr" sz="quarter" idx="10"/>
          </p:nvPr>
        </p:nvSpPr>
        <p:spPr>
          <a:xfrm>
            <a:off x="232950" y="4912411"/>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39BA08A-F341-7798-3FDD-70540A8D42B0}"/>
              </a:ext>
            </a:extLst>
          </p:cNvPr>
          <p:cNvSpPr>
            <a:spLocks noGrp="1"/>
          </p:cNvSpPr>
          <p:nvPr>
            <p:ph type="title"/>
          </p:nvPr>
        </p:nvSpPr>
        <p:spPr>
          <a:xfrm>
            <a:off x="232950" y="249900"/>
            <a:ext cx="8437563" cy="273845"/>
          </a:xfrm>
        </p:spPr>
        <p:txBody>
          <a:bodyPr>
            <a:normAutofit/>
          </a:bodyPr>
          <a:lstStyle/>
          <a:p>
            <a:r>
              <a:rPr lang="en-GB" sz="1600" cap="none" spc="-30" dirty="0">
                <a:solidFill>
                  <a:srgbClr val="B4005E"/>
                </a:solidFill>
                <a:latin typeface="Arial" panose="020B0604020202020204" pitchFamily="34" charset="0"/>
              </a:rPr>
              <a:t>Anxiety and Mental Health </a:t>
            </a:r>
            <a:r>
              <a:rPr lang="en-GB" sz="1600" cap="none" spc="-30" dirty="0">
                <a:solidFill>
                  <a:schemeClr val="bg1"/>
                </a:solidFill>
                <a:latin typeface="Arial" panose="020B0604020202020204" pitchFamily="34" charset="0"/>
              </a:rPr>
              <a:t>Introduction</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A581AAE3-4FB8-46B6-8A07-E279C12567F4}"/>
              </a:ext>
            </a:extLst>
          </p:cNvPr>
          <p:cNvSpPr>
            <a:spLocks noGrp="1"/>
          </p:cNvSpPr>
          <p:nvPr>
            <p:ph type="body" sz="quarter" idx="12"/>
          </p:nvPr>
        </p:nvSpPr>
        <p:spPr>
          <a:xfrm>
            <a:off x="232950" y="599880"/>
            <a:ext cx="3960000" cy="3030011"/>
          </a:xfrm>
        </p:spPr>
        <p:txBody>
          <a:bodyPr/>
          <a:lstStyle/>
          <a:p>
            <a:pPr>
              <a:lnSpc>
                <a:spcPct val="100000"/>
              </a:lnSpc>
              <a:spcBef>
                <a:spcPts val="0"/>
              </a:spcBef>
            </a:pPr>
            <a:r>
              <a:rPr lang="en-GB" sz="1400">
                <a:effectLst/>
                <a:ea typeface="Times New Roman" panose="02020603050405020304" pitchFamily="18" charset="0"/>
              </a:rPr>
              <a:t>My disability </a:t>
            </a: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r>
              <a:rPr lang="en-GB" sz="1000">
                <a:effectLst/>
              </a:rPr>
              <a:t>Mental health encompasses a whole range of UNSEEN difficulties from mild anxiety, known to us all, to more serious and enduring conditions, managed by medication &amp; therapy.</a:t>
            </a:r>
            <a:r>
              <a:rPr lang="en-GB" sz="1000" b="1">
                <a:effectLst/>
                <a:ea typeface="Times New Roman" panose="02020603050405020304" pitchFamily="18" charset="0"/>
              </a:rPr>
              <a:t> </a:t>
            </a:r>
          </a:p>
          <a:p>
            <a:pPr>
              <a:lnSpc>
                <a:spcPct val="100000"/>
              </a:lnSpc>
              <a:spcBef>
                <a:spcPts val="0"/>
              </a:spcBef>
            </a:pPr>
            <a:endParaRPr lang="en-GB" sz="1000">
              <a:effectLst/>
              <a:ea typeface="Times New Roman" panose="02020603050405020304" pitchFamily="18" charset="0"/>
            </a:endParaRPr>
          </a:p>
          <a:p>
            <a:pPr marR="220980" eaLnBrk="0" hangingPunct="0">
              <a:lnSpc>
                <a:spcPct val="103000"/>
              </a:lnSpc>
              <a:spcAft>
                <a:spcPts val="0"/>
              </a:spcAft>
            </a:pPr>
            <a:r>
              <a:rPr lang="en-GB" sz="1000" b="0">
                <a:effectLst/>
                <a:ea typeface="Times New Roman" panose="02020603050405020304" pitchFamily="18" charset="0"/>
              </a:rPr>
              <a:t>Some are temporary, triggered by the external circumstances including stress, anxiety &amp; depression.</a:t>
            </a:r>
          </a:p>
          <a:p>
            <a:pPr marR="220980" eaLnBrk="0" hangingPunct="0">
              <a:lnSpc>
                <a:spcPct val="103000"/>
              </a:lnSpc>
              <a:spcAft>
                <a:spcPts val="0"/>
              </a:spcAft>
            </a:pPr>
            <a:endParaRPr lang="en-GB" sz="1000" b="0">
              <a:ea typeface="Times New Roman" panose="02020603050405020304" pitchFamily="18" charset="0"/>
            </a:endParaRPr>
          </a:p>
          <a:p>
            <a:pPr marR="220980" eaLnBrk="0" hangingPunct="0">
              <a:lnSpc>
                <a:spcPct val="103000"/>
              </a:lnSpc>
            </a:pPr>
            <a:r>
              <a:rPr lang="en-GB" sz="1000" b="0">
                <a:effectLst/>
                <a:ea typeface="Times New Roman" panose="02020603050405020304" pitchFamily="18" charset="0"/>
              </a:rPr>
              <a:t>Others are genetic such as psychosis (which leads to a temporary altered perception of reality).</a:t>
            </a:r>
          </a:p>
          <a:p>
            <a:pPr marR="220980" eaLnBrk="0" hangingPunct="0">
              <a:lnSpc>
                <a:spcPct val="103000"/>
              </a:lnSpc>
            </a:pPr>
            <a:endParaRPr lang="en-GB" sz="1000" b="0">
              <a:ea typeface="Times New Roman" panose="02020603050405020304" pitchFamily="18" charset="0"/>
            </a:endParaRPr>
          </a:p>
          <a:p>
            <a:pPr marR="220980" eaLnBrk="0" hangingPunct="0">
              <a:lnSpc>
                <a:spcPct val="103000"/>
              </a:lnSpc>
            </a:pPr>
            <a:r>
              <a:rPr lang="en-GB" sz="1000" b="0">
                <a:effectLst/>
                <a:ea typeface="Times New Roman" panose="02020603050405020304" pitchFamily="18" charset="0"/>
              </a:rPr>
              <a:t>Others include obsessive compulsive disorder (OCD), paranoia, phobias, eating disorders &amp; post-traumatic stress disorder (PTSD).</a:t>
            </a:r>
            <a:endParaRPr lang="en-GB" sz="1000" b="0">
              <a:ea typeface="Times New Roman" panose="02020603050405020304" pitchFamily="18" charset="0"/>
            </a:endParaRPr>
          </a:p>
          <a:p>
            <a:pPr marR="220980" eaLnBrk="0" hangingPunct="0">
              <a:lnSpc>
                <a:spcPct val="100000"/>
              </a:lnSpc>
              <a:spcBef>
                <a:spcPts val="0"/>
              </a:spcBef>
            </a:pPr>
            <a:endParaRPr lang="en-GB" sz="1000" b="0">
              <a:effectLst/>
              <a:ea typeface="Times New Roman" panose="02020603050405020304" pitchFamily="18" charset="0"/>
            </a:endParaRPr>
          </a:p>
          <a:p>
            <a:pPr marR="220980" eaLnBrk="0" hangingPunct="0">
              <a:lnSpc>
                <a:spcPct val="100000"/>
              </a:lnSpc>
              <a:spcBef>
                <a:spcPts val="0"/>
              </a:spcBef>
            </a:pPr>
            <a:r>
              <a:rPr lang="en-GB" sz="1000" b="1">
                <a:effectLst/>
              </a:rPr>
              <a:t>However, a lack of understanding can lead to prejudice and fear, which is a huge hurdle, leading to isolation and rejection, compounding the problem.</a:t>
            </a:r>
          </a:p>
          <a:p>
            <a:pPr marR="220980" eaLnBrk="0" hangingPunct="0">
              <a:lnSpc>
                <a:spcPct val="100000"/>
              </a:lnSpc>
              <a:spcBef>
                <a:spcPts val="0"/>
              </a:spcBef>
            </a:pPr>
            <a:endParaRPr lang="en-GB" sz="1000" b="0">
              <a:effectLst/>
              <a:ea typeface="Times New Roman" panose="02020603050405020304" pitchFamily="18" charset="0"/>
            </a:endParaRPr>
          </a:p>
          <a:p>
            <a:pPr marR="220980" eaLnBrk="0" hangingPunct="0">
              <a:lnSpc>
                <a:spcPct val="103000"/>
              </a:lnSpc>
              <a:spcAft>
                <a:spcPts val="0"/>
              </a:spcAft>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ndParaRPr>
          </a:p>
          <a:p>
            <a:pPr>
              <a:lnSpc>
                <a:spcPct val="100000"/>
              </a:lnSpc>
              <a:spcBef>
                <a:spcPts val="0"/>
              </a:spcBef>
            </a:pPr>
            <a:endParaRPr lang="en-GB" sz="1300">
              <a:effectLst/>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5" name="Content Placeholder 4">
            <a:extLst>
              <a:ext uri="{FF2B5EF4-FFF2-40B4-BE49-F238E27FC236}">
                <a16:creationId xmlns:a16="http://schemas.microsoft.com/office/drawing/2014/main" id="{2AEC9136-343F-46FD-E35E-152842A4DE0B}"/>
              </a:ext>
            </a:extLst>
          </p:cNvPr>
          <p:cNvSpPr>
            <a:spLocks noGrp="1"/>
          </p:cNvSpPr>
          <p:nvPr>
            <p:ph sz="quarter" idx="13"/>
          </p:nvPr>
        </p:nvSpPr>
        <p:spPr>
          <a:xfrm>
            <a:off x="4571999" y="249901"/>
            <a:ext cx="4098513" cy="4398300"/>
          </a:xfrm>
        </p:spPr>
        <p:txBody>
          <a:bodyPr/>
          <a:lstStyle/>
          <a:p>
            <a:r>
              <a:rPr lang="en-GB" sz="1600" b="1" cap="none" spc="-30">
                <a:solidFill>
                  <a:srgbClr val="B4005E"/>
                </a:solidFill>
                <a:latin typeface="Arial" panose="020B0604020202020204" pitchFamily="34" charset="0"/>
              </a:rPr>
              <a:t>Anxiety and Mental Health </a:t>
            </a:r>
          </a:p>
          <a:p>
            <a:r>
              <a:rPr lang="en-GB" sz="1400" b="1" spc="-30">
                <a:latin typeface="Arial" panose="020B0604020202020204" pitchFamily="34" charset="0"/>
              </a:rPr>
              <a:t>How might it affect me</a:t>
            </a:r>
          </a:p>
          <a:p>
            <a:r>
              <a:rPr lang="en-GB" sz="1000" b="1">
                <a:effectLst/>
                <a:latin typeface="Arial" panose="020B0604020202020204" pitchFamily="34" charset="0"/>
                <a:ea typeface="Times New Roman" panose="02020603050405020304" pitchFamily="18" charset="0"/>
              </a:rPr>
              <a:t>Spotting the signs &amp; symptoms</a:t>
            </a:r>
          </a:p>
          <a:p>
            <a:pPr marR="108585" eaLnBrk="0" hangingPunct="0">
              <a:lnSpc>
                <a:spcPct val="103000"/>
              </a:lnSpc>
              <a:spcAft>
                <a:spcPts val="0"/>
              </a:spcAft>
            </a:pPr>
            <a:r>
              <a:rPr lang="en-GB" sz="1000">
                <a:effectLst/>
                <a:ea typeface="Times New Roman" panose="02020603050405020304" pitchFamily="18" charset="0"/>
              </a:rPr>
              <a:t>As an employer or lecturer, you are not responsible for diagnosing mental health problems or expected to be a mental health expert, but you might notice behaviours or signs that a student is struggling.</a:t>
            </a:r>
          </a:p>
          <a:p>
            <a:pPr marR="108585" eaLnBrk="0" hangingPunct="0">
              <a:lnSpc>
                <a:spcPct val="103000"/>
              </a:lnSpc>
              <a:spcAft>
                <a:spcPts val="0"/>
              </a:spcAft>
            </a:pPr>
            <a:endParaRPr lang="en-GB" sz="1000">
              <a:ea typeface="Times New Roman" panose="02020603050405020304" pitchFamily="18" charset="0"/>
            </a:endParaRPr>
          </a:p>
          <a:p>
            <a:pPr marR="108585" eaLnBrk="0" hangingPunct="0">
              <a:lnSpc>
                <a:spcPct val="103000"/>
              </a:lnSpc>
            </a:pPr>
            <a:r>
              <a:rPr lang="en-GB" sz="1000" b="1">
                <a:effectLst/>
                <a:latin typeface="Arial" panose="020B0604020202020204" pitchFamily="34" charset="0"/>
              </a:rPr>
              <a:t>These might include:</a:t>
            </a:r>
          </a:p>
          <a:p>
            <a:pPr marR="108585" eaLnBrk="0" hangingPunct="0">
              <a:lnSpc>
                <a:spcPct val="103000"/>
              </a:lnSpc>
            </a:pPr>
            <a:endParaRPr lang="en-GB" sz="1000" b="1">
              <a:effectLst/>
              <a:latin typeface="Arial" panose="020B0604020202020204" pitchFamily="34" charset="0"/>
            </a:endParaRPr>
          </a:p>
          <a:p>
            <a:pPr marL="171450" marR="108585" indent="-171450" eaLnBrk="0" hangingPunct="0">
              <a:lnSpc>
                <a:spcPct val="100000"/>
              </a:lnSpc>
              <a:spcBef>
                <a:spcPts val="0"/>
              </a:spcBef>
              <a:buFont typeface="Arial" panose="020B0604020202020204" pitchFamily="34" charset="0"/>
              <a:buChar char="•"/>
            </a:pPr>
            <a:r>
              <a:rPr lang="en-GB" sz="1000" spc="-25">
                <a:effectLst/>
                <a:ea typeface="Times New Roman" panose="02020603050405020304" pitchFamily="18" charset="0"/>
              </a:rPr>
              <a:t>Tearful </a:t>
            </a:r>
            <a:r>
              <a:rPr lang="en-GB" sz="1000">
                <a:effectLst/>
                <a:ea typeface="Times New Roman" panose="02020603050405020304" pitchFamily="18" charset="0"/>
              </a:rPr>
              <a:t>or frequently</a:t>
            </a:r>
            <a:r>
              <a:rPr lang="en-GB" sz="1000" spc="10">
                <a:effectLst/>
                <a:ea typeface="Times New Roman" panose="02020603050405020304" pitchFamily="18" charset="0"/>
              </a:rPr>
              <a:t> </a:t>
            </a:r>
            <a:r>
              <a:rPr lang="en-GB" sz="1000">
                <a:effectLst/>
                <a:ea typeface="Times New Roman" panose="02020603050405020304" pitchFamily="18" charset="0"/>
              </a:rPr>
              <a:t>upset.</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Avoiding friends or social</a:t>
            </a:r>
            <a:r>
              <a:rPr lang="en-GB" sz="1000" spc="-20">
                <a:effectLst/>
                <a:ea typeface="Times New Roman" panose="02020603050405020304" pitchFamily="18" charset="0"/>
              </a:rPr>
              <a:t> </a:t>
            </a:r>
            <a:r>
              <a:rPr lang="en-GB" sz="1000">
                <a:effectLst/>
                <a:ea typeface="Times New Roman" panose="02020603050405020304" pitchFamily="18" charset="0"/>
              </a:rPr>
              <a:t>events.</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Not enjoying activities, they</a:t>
            </a:r>
            <a:r>
              <a:rPr lang="en-GB" sz="1000" spc="-135">
                <a:effectLst/>
                <a:ea typeface="Times New Roman" panose="02020603050405020304" pitchFamily="18" charset="0"/>
              </a:rPr>
              <a:t> </a:t>
            </a:r>
            <a:r>
              <a:rPr lang="en-GB" sz="1000">
                <a:effectLst/>
                <a:ea typeface="Times New Roman" panose="02020603050405020304" pitchFamily="18" charset="0"/>
              </a:rPr>
              <a:t>enjoyed before.</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Unable to carry out normal tasks or handle daily</a:t>
            </a:r>
            <a:r>
              <a:rPr lang="en-GB" sz="1000" spc="-15">
                <a:effectLst/>
                <a:ea typeface="Times New Roman" panose="02020603050405020304" pitchFamily="18" charset="0"/>
              </a:rPr>
              <a:t> </a:t>
            </a:r>
            <a:r>
              <a:rPr lang="en-GB" sz="1000">
                <a:effectLst/>
                <a:ea typeface="Times New Roman" panose="02020603050405020304" pitchFamily="18" charset="0"/>
              </a:rPr>
              <a:t>stresses.</a:t>
            </a:r>
          </a:p>
          <a:p>
            <a:pPr marL="171450" marR="108585" indent="-171450" eaLnBrk="0" hangingPunct="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Restless.</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Changing their eating</a:t>
            </a:r>
            <a:r>
              <a:rPr lang="en-GB" sz="1000" spc="-25">
                <a:effectLst/>
                <a:ea typeface="Times New Roman" panose="02020603050405020304" pitchFamily="18" charset="0"/>
              </a:rPr>
              <a:t> </a:t>
            </a:r>
            <a:r>
              <a:rPr lang="en-GB" sz="1000">
                <a:effectLst/>
                <a:ea typeface="Times New Roman" panose="02020603050405020304" pitchFamily="18" charset="0"/>
              </a:rPr>
              <a:t>habits.</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Abusing alcohol or</a:t>
            </a:r>
            <a:r>
              <a:rPr lang="en-GB" sz="1000" spc="-20">
                <a:effectLst/>
                <a:ea typeface="Times New Roman" panose="02020603050405020304" pitchFamily="18" charset="0"/>
              </a:rPr>
              <a:t> </a:t>
            </a:r>
            <a:r>
              <a:rPr lang="en-GB" sz="1000">
                <a:effectLst/>
                <a:ea typeface="Times New Roman" panose="02020603050405020304" pitchFamily="18" charset="0"/>
              </a:rPr>
              <a:t>drugs.</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Angry for prolonged periods of</a:t>
            </a:r>
            <a:r>
              <a:rPr lang="en-GB" sz="1000" spc="-45">
                <a:effectLst/>
                <a:ea typeface="Times New Roman" panose="02020603050405020304" pitchFamily="18" charset="0"/>
              </a:rPr>
              <a:t> </a:t>
            </a:r>
            <a:r>
              <a:rPr lang="en-GB" sz="1000">
                <a:effectLst/>
                <a:ea typeface="Times New Roman" panose="02020603050405020304" pitchFamily="18" charset="0"/>
              </a:rPr>
              <a:t>time.</a:t>
            </a:r>
          </a:p>
          <a:p>
            <a:pPr marL="171450" marR="108585" indent="-171450" eaLnBrk="0" hangingPunct="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marR="108585" indent="-171450" eaLnBrk="0" hangingPunct="0">
              <a:lnSpc>
                <a:spcPct val="100000"/>
              </a:lnSpc>
              <a:spcBef>
                <a:spcPts val="0"/>
              </a:spcBef>
              <a:buFont typeface="Arial" panose="020B0604020202020204" pitchFamily="34" charset="0"/>
              <a:buChar char="•"/>
            </a:pPr>
            <a:r>
              <a:rPr lang="en-GB" sz="1000">
                <a:effectLst/>
                <a:ea typeface="Times New Roman" panose="02020603050405020304" pitchFamily="18" charset="0"/>
              </a:rPr>
              <a:t>Having paranoid</a:t>
            </a:r>
            <a:r>
              <a:rPr lang="en-GB" sz="1000" spc="-15">
                <a:effectLst/>
                <a:ea typeface="Times New Roman" panose="02020603050405020304" pitchFamily="18" charset="0"/>
              </a:rPr>
              <a:t> </a:t>
            </a:r>
            <a:r>
              <a:rPr lang="en-GB" sz="1000">
                <a:effectLst/>
                <a:ea typeface="Times New Roman" panose="02020603050405020304" pitchFamily="18" charset="0"/>
              </a:rPr>
              <a:t>thoughts.</a:t>
            </a: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800">
              <a:effectLst/>
              <a:latin typeface="HelveticaLTStd-Roman"/>
              <a:ea typeface="Times New Roman" panose="02020603050405020304" pitchFamily="18" charset="0"/>
            </a:endParaRPr>
          </a:p>
          <a:p>
            <a:pPr marR="108585" eaLnBrk="0" hangingPunct="0">
              <a:lnSpc>
                <a:spcPct val="103000"/>
              </a:lnSpc>
            </a:pPr>
            <a:endParaRPr lang="en-GB" sz="1000" b="1">
              <a:effectLst/>
              <a:latin typeface="Arial" panose="020B0604020202020204" pitchFamily="34" charset="0"/>
            </a:endParaRPr>
          </a:p>
          <a:p>
            <a:pPr marR="108585" eaLnBrk="0" hangingPunct="0">
              <a:lnSpc>
                <a:spcPct val="103000"/>
              </a:lnSpc>
            </a:pPr>
            <a:endParaRPr lang="en-GB" sz="1000" b="1">
              <a:effectLst/>
              <a:latin typeface="Arial" panose="020B0604020202020204" pitchFamily="34" charset="0"/>
            </a:endParaRPr>
          </a:p>
          <a:p>
            <a:pPr marR="108585" eaLnBrk="0" hangingPunct="0">
              <a:lnSpc>
                <a:spcPct val="103000"/>
              </a:lnSpc>
              <a:spcAft>
                <a:spcPts val="0"/>
              </a:spcAft>
            </a:pPr>
            <a:endParaRPr lang="en-GB" sz="1000">
              <a:effectLst/>
              <a:ea typeface="Times New Roman" panose="02020603050405020304" pitchFamily="18" charset="0"/>
            </a:endParaRPr>
          </a:p>
          <a:p>
            <a:endParaRPr lang="en-GB" sz="1000" b="1" spc="-30">
              <a:latin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6EB905A5-8032-E45B-F4D0-78EB0C88F52C}"/>
              </a:ext>
            </a:extLst>
          </p:cNvPr>
          <p:cNvSpPr>
            <a:spLocks noGrp="1"/>
          </p:cNvSpPr>
          <p:nvPr>
            <p:ph type="sldNum" sz="quarter" idx="11"/>
          </p:nvPr>
        </p:nvSpPr>
        <p:spPr/>
        <p:txBody>
          <a:bodyPr/>
          <a:lstStyle/>
          <a:p>
            <a:fld id="{DA2C159E-F13C-4A85-9A41-E7669D3E0D70}" type="slidenum">
              <a:rPr lang="en-GB" smtClean="0"/>
              <a:pPr/>
              <a:t>52</a:t>
            </a:fld>
            <a:endParaRPr lang="en-GB"/>
          </a:p>
        </p:txBody>
      </p:sp>
    </p:spTree>
    <p:extLst>
      <p:ext uri="{BB962C8B-B14F-4D97-AF65-F5344CB8AC3E}">
        <p14:creationId xmlns:p14="http://schemas.microsoft.com/office/powerpoint/2010/main" val="3695916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71CCA7-9ADF-D8E1-0627-C832659DB2D6}"/>
              </a:ext>
              <a:ext uri="{C183D7F6-B498-43B3-948B-1728B52AA6E4}">
                <adec:decorative xmlns:adec="http://schemas.microsoft.com/office/drawing/2017/decorative" val="1"/>
              </a:ext>
            </a:extLst>
          </p:cNvPr>
          <p:cNvSpPr>
            <a:spLocks noGrp="1"/>
          </p:cNvSpPr>
          <p:nvPr>
            <p:ph type="ftr" sz="quarter" idx="10"/>
          </p:nvPr>
        </p:nvSpPr>
        <p:spPr>
          <a:xfrm>
            <a:off x="232950" y="4905484"/>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704E4F3-0CF4-0E19-A7D1-E3C3BCF27707}"/>
              </a:ext>
            </a:extLst>
          </p:cNvPr>
          <p:cNvSpPr>
            <a:spLocks noGrp="1"/>
          </p:cNvSpPr>
          <p:nvPr>
            <p:ph type="title"/>
          </p:nvPr>
        </p:nvSpPr>
        <p:spPr>
          <a:xfrm>
            <a:off x="232950" y="249900"/>
            <a:ext cx="8437563" cy="273845"/>
          </a:xfrm>
        </p:spPr>
        <p:txBody>
          <a:bodyPr>
            <a:normAutofit/>
          </a:bodyPr>
          <a:lstStyle/>
          <a:p>
            <a:r>
              <a:rPr lang="en-GB" sz="1600" cap="none" spc="-30">
                <a:solidFill>
                  <a:srgbClr val="B4005E"/>
                </a:solidFill>
                <a:latin typeface="Arial" panose="020B0604020202020204" pitchFamily="34" charset="0"/>
              </a:rPr>
              <a:t>Anxiety and Mental Health</a:t>
            </a:r>
            <a:endParaRPr lang="en-GB" sz="1600"/>
          </a:p>
        </p:txBody>
      </p:sp>
      <p:sp>
        <p:nvSpPr>
          <p:cNvPr id="4" name="Text Placeholder 3">
            <a:extLst>
              <a:ext uri="{FF2B5EF4-FFF2-40B4-BE49-F238E27FC236}">
                <a16:creationId xmlns:a16="http://schemas.microsoft.com/office/drawing/2014/main" id="{E362FDD7-0E4A-BAE1-B8D0-42EF0467C88F}"/>
              </a:ext>
            </a:extLst>
          </p:cNvPr>
          <p:cNvSpPr>
            <a:spLocks noGrp="1"/>
          </p:cNvSpPr>
          <p:nvPr>
            <p:ph type="body" sz="quarter" idx="12"/>
          </p:nvPr>
        </p:nvSpPr>
        <p:spPr>
          <a:xfrm>
            <a:off x="234000" y="703133"/>
            <a:ext cx="3960000" cy="3884841"/>
          </a:xfrm>
        </p:spPr>
        <p:txBody>
          <a:bodyPr/>
          <a:lstStyle/>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Self-harming.</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spc="-25">
                <a:effectLst/>
                <a:ea typeface="Times New Roman" panose="02020603050405020304" pitchFamily="18" charset="0"/>
              </a:rPr>
              <a:t>Talking </a:t>
            </a:r>
            <a:r>
              <a:rPr lang="en-GB" sz="1000" b="0">
                <a:effectLst/>
                <a:ea typeface="Times New Roman" panose="02020603050405020304" pitchFamily="18" charset="0"/>
              </a:rPr>
              <a:t>about</a:t>
            </a:r>
            <a:r>
              <a:rPr lang="en-GB" sz="1000" b="0" spc="10">
                <a:effectLst/>
                <a:ea typeface="Times New Roman" panose="02020603050405020304" pitchFamily="18" charset="0"/>
              </a:rPr>
              <a:t> </a:t>
            </a:r>
            <a:r>
              <a:rPr lang="en-GB" sz="1000" b="0">
                <a:effectLst/>
                <a:ea typeface="Times New Roman" panose="02020603050405020304" pitchFamily="18" charset="0"/>
              </a:rPr>
              <a:t>suicide.</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a:lnSpc>
                <a:spcPct val="100000"/>
              </a:lnSpc>
              <a:spcBef>
                <a:spcPts val="0"/>
              </a:spcBef>
            </a:pPr>
            <a:r>
              <a:rPr lang="en-GB" sz="1000" b="0">
                <a:effectLst/>
                <a:ea typeface="Times New Roman" panose="02020603050405020304" pitchFamily="18" charset="0"/>
              </a:rPr>
              <a:t>Mental health refers to the way we think, feel and act. Everybody has mental health, the same way everybody has physical health, and we need to look after it.</a:t>
            </a:r>
          </a:p>
          <a:p>
            <a:pPr>
              <a:lnSpc>
                <a:spcPct val="100000"/>
              </a:lnSpc>
              <a:spcBef>
                <a:spcPts val="0"/>
              </a:spcBef>
            </a:pPr>
            <a:endParaRPr lang="en-GB" sz="1000" b="0">
              <a:ea typeface="Times New Roman" panose="02020603050405020304" pitchFamily="18" charset="0"/>
            </a:endParaRPr>
          </a:p>
          <a:p>
            <a:pPr>
              <a:lnSpc>
                <a:spcPct val="100000"/>
              </a:lnSpc>
              <a:spcBef>
                <a:spcPts val="0"/>
              </a:spcBef>
            </a:pPr>
            <a:r>
              <a:rPr lang="en-GB" sz="1000" b="0">
                <a:effectLst/>
                <a:ea typeface="Times New Roman" panose="02020603050405020304" pitchFamily="18" charset="0"/>
              </a:rPr>
              <a:t>If you go through a period of poor mental health, you might find that the ways you’re frequently thinking, feeling or reacting can become difficult, or even impossible, to cope with.</a:t>
            </a:r>
          </a:p>
          <a:p>
            <a:pPr>
              <a:lnSpc>
                <a:spcPct val="100000"/>
              </a:lnSpc>
              <a:spcBef>
                <a:spcPts val="0"/>
              </a:spcBef>
            </a:pPr>
            <a:endParaRPr lang="en-GB" sz="1000" b="0">
              <a:ea typeface="Times New Roman" panose="02020603050405020304" pitchFamily="18" charset="0"/>
            </a:endParaRPr>
          </a:p>
          <a:p>
            <a:pPr>
              <a:lnSpc>
                <a:spcPct val="100000"/>
              </a:lnSpc>
              <a:spcBef>
                <a:spcPts val="0"/>
              </a:spcBef>
            </a:pPr>
            <a:r>
              <a:rPr lang="en-GB" sz="1000">
                <a:effectLst/>
                <a:latin typeface="Arial" panose="020B0604020202020204" pitchFamily="34" charset="0"/>
              </a:rPr>
              <a:t>1 in 4 adults and 1 in 8 young people experience a mental health problem.</a:t>
            </a:r>
          </a:p>
          <a:p>
            <a:pPr>
              <a:lnSpc>
                <a:spcPct val="100000"/>
              </a:lnSpc>
              <a:spcBef>
                <a:spcPts val="0"/>
              </a:spcBef>
            </a:pPr>
            <a:endParaRPr lang="en-GB" sz="1000" b="0">
              <a:latin typeface="Arial" panose="020B0604020202020204" pitchFamily="34" charset="0"/>
            </a:endParaRPr>
          </a:p>
          <a:p>
            <a:pPr>
              <a:lnSpc>
                <a:spcPct val="100000"/>
              </a:lnSpc>
              <a:spcBef>
                <a:spcPts val="0"/>
              </a:spcBef>
            </a:pPr>
            <a:r>
              <a:rPr lang="en-GB" sz="1000" b="0">
                <a:effectLst/>
                <a:latin typeface="Arial" panose="020B0604020202020204" pitchFamily="34" charset="0"/>
                <a:ea typeface="Times New Roman" panose="02020603050405020304" pitchFamily="18" charset="0"/>
              </a:rPr>
              <a:t>If you are concerned about a young person’s wellbeing, try to stay calm and have a conversation with them, or where appropriate their parent/carer.</a:t>
            </a:r>
          </a:p>
          <a:p>
            <a:pPr>
              <a:lnSpc>
                <a:spcPct val="100000"/>
              </a:lnSpc>
              <a:spcBef>
                <a:spcPts val="0"/>
              </a:spcBef>
            </a:pPr>
            <a:endParaRPr lang="en-GB" sz="1000">
              <a:effectLst/>
              <a:latin typeface="Arial" panose="020B0604020202020204" pitchFamily="34" charset="0"/>
            </a:endParaRPr>
          </a:p>
          <a:p>
            <a:pPr eaLnBrk="0" hangingPunct="0">
              <a:lnSpc>
                <a:spcPct val="100000"/>
              </a:lnSpc>
              <a:spcBef>
                <a:spcPts val="0"/>
              </a:spcBef>
            </a:pPr>
            <a:r>
              <a:rPr lang="en-GB" sz="1600" b="1" kern="0" spc="-30">
                <a:solidFill>
                  <a:srgbClr val="BE0D65"/>
                </a:solidFill>
                <a:effectLst/>
                <a:latin typeface="Arial" panose="020B0604020202020204" pitchFamily="34" charset="0"/>
              </a:rPr>
              <a:t>Anxiety and </a:t>
            </a:r>
            <a:r>
              <a:rPr lang="en-GB" sz="1600" b="1" kern="0">
                <a:solidFill>
                  <a:srgbClr val="BE0D65"/>
                </a:solidFill>
                <a:effectLst/>
                <a:latin typeface="Arial" panose="020B0604020202020204" pitchFamily="34" charset="0"/>
              </a:rPr>
              <a:t>Mental Health</a:t>
            </a:r>
            <a:endParaRPr lang="en-GB" sz="1600" b="1" kern="0">
              <a:effectLst/>
              <a:latin typeface="Arial" panose="020B0604020202020204" pitchFamily="34" charset="0"/>
            </a:endParaRPr>
          </a:p>
          <a:p>
            <a:pPr eaLnBrk="0" hangingPunct="0">
              <a:lnSpc>
                <a:spcPct val="100000"/>
              </a:lnSpc>
              <a:spcBef>
                <a:spcPts val="0"/>
              </a:spcBef>
            </a:pPr>
            <a:r>
              <a:rPr lang="en-GB" sz="1300" b="1">
                <a:effectLst/>
                <a:latin typeface="Arial" panose="020B0604020202020204" pitchFamily="34" charset="0"/>
                <a:ea typeface="Times New Roman" panose="02020603050405020304" pitchFamily="18" charset="0"/>
              </a:rPr>
              <a:t>How you can help me</a:t>
            </a:r>
          </a:p>
          <a:p>
            <a:pPr eaLnBrk="0" hangingPunct="0">
              <a:lnSpc>
                <a:spcPct val="100000"/>
              </a:lnSpc>
              <a:spcBef>
                <a:spcPts val="0"/>
              </a:spcBef>
            </a:pPr>
            <a:endParaRPr lang="en-GB" sz="1300" b="1">
              <a:effectLst/>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Facilitate TRUST in your</a:t>
            </a:r>
            <a:r>
              <a:rPr lang="en-GB" sz="1000" b="0" spc="-95">
                <a:effectLst/>
                <a:ea typeface="Times New Roman" panose="02020603050405020304" pitchFamily="18" charset="0"/>
              </a:rPr>
              <a:t> </a:t>
            </a:r>
            <a:r>
              <a:rPr lang="en-GB" sz="1000" b="0">
                <a:effectLst/>
                <a:ea typeface="Times New Roman" panose="02020603050405020304" pitchFamily="18" charset="0"/>
              </a:rPr>
              <a:t>working relationship.</a:t>
            </a:r>
          </a:p>
          <a:p>
            <a:pPr marL="171450"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eaLnBrk="0" hangingPunct="0">
              <a:lnSpc>
                <a:spcPct val="100000"/>
              </a:lnSpc>
              <a:spcBef>
                <a:spcPts val="0"/>
              </a:spcBef>
            </a:pPr>
            <a:endParaRPr lang="en-GB" sz="130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3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effectLst/>
              <a:ea typeface="Times New Roman" panose="02020603050405020304" pitchFamily="18" charset="0"/>
            </a:endParaRPr>
          </a:p>
          <a:p>
            <a:pPr>
              <a:lnSpc>
                <a:spcPct val="100000"/>
              </a:lnSpc>
              <a:spcBef>
                <a:spcPts val="0"/>
              </a:spcBef>
            </a:pPr>
            <a:endParaRPr lang="en-GB" sz="1000" b="0">
              <a:effectLst/>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5" name="Content Placeholder 4">
            <a:extLst>
              <a:ext uri="{FF2B5EF4-FFF2-40B4-BE49-F238E27FC236}">
                <a16:creationId xmlns:a16="http://schemas.microsoft.com/office/drawing/2014/main" id="{FDC9D775-F9CA-2696-EDBE-AE7918BBF100}"/>
              </a:ext>
            </a:extLst>
          </p:cNvPr>
          <p:cNvSpPr>
            <a:spLocks noGrp="1"/>
          </p:cNvSpPr>
          <p:nvPr>
            <p:ph sz="quarter" idx="13"/>
          </p:nvPr>
        </p:nvSpPr>
        <p:spPr>
          <a:xfrm>
            <a:off x="4571999" y="703034"/>
            <a:ext cx="4098513" cy="3884841"/>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Be patient and demonstrate</a:t>
            </a:r>
            <a:r>
              <a:rPr lang="en-GB" sz="1000" spc="-135">
                <a:effectLst/>
                <a:ea typeface="Times New Roman" panose="02020603050405020304" pitchFamily="18" charset="0"/>
              </a:rPr>
              <a:t> </a:t>
            </a:r>
            <a:r>
              <a:rPr lang="en-GB" sz="1000">
                <a:effectLst/>
                <a:ea typeface="Times New Roman" panose="02020603050405020304" pitchFamily="18" charset="0"/>
              </a:rPr>
              <a:t>empathy: lack of understanding can lead to prejudice, resulting in isolation &amp; compounding the</a:t>
            </a:r>
            <a:r>
              <a:rPr lang="en-GB" sz="1000" spc="-5">
                <a:effectLst/>
                <a:ea typeface="Times New Roman" panose="02020603050405020304" pitchFamily="18" charset="0"/>
              </a:rPr>
              <a:t> </a:t>
            </a:r>
            <a:r>
              <a:rPr lang="en-GB" sz="1000">
                <a:effectLst/>
                <a:ea typeface="Times New Roman" panose="02020603050405020304" pitchFamily="18" charset="0"/>
              </a:rPr>
              <a:t>problem.</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Encourage realistic individual steps to build self-esteem.</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Use mind mapping to set </a:t>
            </a:r>
            <a:r>
              <a:rPr lang="en-GB" sz="1000" spc="-15">
                <a:effectLst/>
                <a:ea typeface="Times New Roman" panose="02020603050405020304" pitchFamily="18" charset="0"/>
              </a:rPr>
              <a:t>small </a:t>
            </a:r>
            <a:r>
              <a:rPr lang="en-GB" sz="1000">
                <a:effectLst/>
                <a:ea typeface="Times New Roman" panose="02020603050405020304" pitchFamily="18" charset="0"/>
              </a:rPr>
              <a:t>long-term</a:t>
            </a:r>
            <a:r>
              <a:rPr lang="en-GB" sz="1000" spc="-10">
                <a:effectLst/>
                <a:ea typeface="Times New Roman" panose="02020603050405020304" pitchFamily="18" charset="0"/>
              </a:rPr>
              <a:t> </a:t>
            </a:r>
            <a:r>
              <a:rPr lang="en-GB" sz="1000">
                <a:effectLst/>
                <a:ea typeface="Times New Roman" panose="02020603050405020304" pitchFamily="18" charset="0"/>
              </a:rPr>
              <a:t>goals.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Weekly diary</a:t>
            </a:r>
            <a:r>
              <a:rPr lang="en-GB" sz="1000" spc="-15">
                <a:effectLst/>
                <a:ea typeface="Times New Roman" panose="02020603050405020304" pitchFamily="18" charset="0"/>
              </a:rPr>
              <a:t> </a:t>
            </a:r>
            <a:r>
              <a:rPr lang="en-GB" sz="1000" spc="-15">
                <a:ea typeface="Times New Roman" panose="02020603050405020304" pitchFamily="18" charset="0"/>
              </a:rPr>
              <a:t>m</a:t>
            </a:r>
            <a:r>
              <a:rPr lang="en-GB" sz="1000">
                <a:effectLst/>
                <a:ea typeface="Times New Roman" panose="02020603050405020304" pitchFamily="18" charset="0"/>
              </a:rPr>
              <a:t>anagement.</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Allow </a:t>
            </a:r>
            <a:r>
              <a:rPr lang="en-GB" sz="1000" spc="-15">
                <a:effectLst/>
                <a:ea typeface="Times New Roman" panose="02020603050405020304" pitchFamily="18" charset="0"/>
              </a:rPr>
              <a:t>‘time o</a:t>
            </a:r>
            <a:r>
              <a:rPr lang="en-GB" sz="1000">
                <a:effectLst/>
                <a:ea typeface="Times New Roman" panose="02020603050405020304" pitchFamily="18" charset="0"/>
              </a:rPr>
              <a:t>ut’ option to self-manage mood and</a:t>
            </a:r>
            <a:r>
              <a:rPr lang="en-GB" sz="1000" spc="-10">
                <a:effectLst/>
                <a:ea typeface="Times New Roman" panose="02020603050405020304" pitchFamily="18" charset="0"/>
              </a:rPr>
              <a:t> </a:t>
            </a:r>
            <a:r>
              <a:rPr lang="en-GB" sz="1000">
                <a:effectLst/>
                <a:ea typeface="Times New Roman" panose="02020603050405020304" pitchFamily="18" charset="0"/>
              </a:rPr>
              <a:t>anxiety.</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Do not put under the</a:t>
            </a:r>
            <a:r>
              <a:rPr lang="en-GB" sz="1000" spc="-30">
                <a:effectLst/>
                <a:ea typeface="Times New Roman" panose="02020603050405020304" pitchFamily="18" charset="0"/>
              </a:rPr>
              <a:t> </a:t>
            </a:r>
            <a:r>
              <a:rPr lang="en-GB" sz="1000">
                <a:effectLst/>
                <a:ea typeface="Times New Roman" panose="02020603050405020304" pitchFamily="18" charset="0"/>
              </a:rPr>
              <a:t>spotlight.</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Allow presentations in small</a:t>
            </a:r>
            <a:r>
              <a:rPr lang="en-GB" sz="1000" spc="-90">
                <a:effectLst/>
                <a:ea typeface="Times New Roman" panose="02020603050405020304" pitchFamily="18" charset="0"/>
              </a:rPr>
              <a:t> </a:t>
            </a:r>
            <a:r>
              <a:rPr lang="en-GB" sz="1000">
                <a:effectLst/>
                <a:ea typeface="Times New Roman" panose="02020603050405020304" pitchFamily="18" charset="0"/>
              </a:rPr>
              <a:t>departments.</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Negotiate</a:t>
            </a:r>
            <a:r>
              <a:rPr lang="en-GB" sz="1000" spc="-10">
                <a:effectLst/>
                <a:ea typeface="Times New Roman" panose="02020603050405020304" pitchFamily="18" charset="0"/>
              </a:rPr>
              <a:t> </a:t>
            </a:r>
            <a:r>
              <a:rPr lang="en-GB" sz="1000">
                <a:effectLst/>
                <a:ea typeface="Times New Roman" panose="02020603050405020304" pitchFamily="18" charset="0"/>
              </a:rPr>
              <a:t>deadlines.</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Be alert to individual strengths and capitalise on them to build</a:t>
            </a:r>
            <a:r>
              <a:rPr lang="en-GB" sz="1000" spc="-35">
                <a:effectLst/>
                <a:ea typeface="Times New Roman" panose="02020603050405020304" pitchFamily="18" charset="0"/>
              </a:rPr>
              <a:t> </a:t>
            </a:r>
            <a:r>
              <a:rPr lang="en-GB" sz="1000">
                <a:effectLst/>
                <a:ea typeface="Times New Roman" panose="02020603050405020304" pitchFamily="18" charset="0"/>
              </a:rPr>
              <a:t>confidence.</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Be consistent and</a:t>
            </a:r>
            <a:r>
              <a:rPr lang="en-GB" sz="1000" spc="-10">
                <a:effectLst/>
                <a:ea typeface="Times New Roman" panose="02020603050405020304" pitchFamily="18" charset="0"/>
              </a:rPr>
              <a:t> </a:t>
            </a:r>
            <a:r>
              <a:rPr lang="en-GB" sz="1000">
                <a:effectLst/>
                <a:ea typeface="Times New Roman" panose="02020603050405020304" pitchFamily="18" charset="0"/>
              </a:rPr>
              <a:t>resilient.</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Constantly reinforce a positive vision</a:t>
            </a:r>
            <a:r>
              <a:rPr lang="en-GB" sz="1000" spc="-100">
                <a:effectLst/>
                <a:ea typeface="Times New Roman" panose="02020603050405020304" pitchFamily="18" charset="0"/>
              </a:rPr>
              <a:t> </a:t>
            </a:r>
            <a:r>
              <a:rPr lang="en-GB" sz="1000">
                <a:effectLst/>
                <a:ea typeface="Times New Roman" panose="02020603050405020304" pitchFamily="18" charset="0"/>
              </a:rPr>
              <a:t>of their future.</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Be aware of professional</a:t>
            </a:r>
            <a:r>
              <a:rPr lang="en-GB" sz="1000" spc="-55">
                <a:effectLst/>
                <a:ea typeface="Times New Roman" panose="02020603050405020304" pitchFamily="18" charset="0"/>
              </a:rPr>
              <a:t> </a:t>
            </a:r>
            <a:r>
              <a:rPr lang="en-GB" sz="1000">
                <a:effectLst/>
                <a:ea typeface="Times New Roman" panose="02020603050405020304" pitchFamily="18" charset="0"/>
              </a:rPr>
              <a:t>boundaries.</a:t>
            </a:r>
          </a:p>
          <a:p>
            <a:pPr marL="171450" indent="-1714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endParaRPr lang="en-GB" sz="1000">
              <a:effectLst/>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endParaRPr lang="en-GB" sz="1800">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2F453BBA-E1DF-8CE0-ED67-BCC8A6055ADA}"/>
              </a:ext>
            </a:extLst>
          </p:cNvPr>
          <p:cNvSpPr>
            <a:spLocks noGrp="1"/>
          </p:cNvSpPr>
          <p:nvPr>
            <p:ph type="sldNum" sz="quarter" idx="11"/>
          </p:nvPr>
        </p:nvSpPr>
        <p:spPr/>
        <p:txBody>
          <a:bodyPr/>
          <a:lstStyle/>
          <a:p>
            <a:fld id="{DA2C159E-F13C-4A85-9A41-E7669D3E0D70}" type="slidenum">
              <a:rPr lang="en-GB" smtClean="0"/>
              <a:pPr/>
              <a:t>53</a:t>
            </a:fld>
            <a:endParaRPr lang="en-GB"/>
          </a:p>
        </p:txBody>
      </p:sp>
    </p:spTree>
    <p:extLst>
      <p:ext uri="{BB962C8B-B14F-4D97-AF65-F5344CB8AC3E}">
        <p14:creationId xmlns:p14="http://schemas.microsoft.com/office/powerpoint/2010/main" val="44627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25B257-DA55-D24D-3BCC-F3B865CA2869}"/>
              </a:ext>
              <a:ext uri="{C183D7F6-B498-43B3-948B-1728B52AA6E4}">
                <adec:decorative xmlns:adec="http://schemas.microsoft.com/office/drawing/2017/decorative" val="1"/>
              </a:ext>
            </a:extLst>
          </p:cNvPr>
          <p:cNvSpPr>
            <a:spLocks noGrp="1"/>
          </p:cNvSpPr>
          <p:nvPr>
            <p:ph type="ftr" sz="quarter" idx="10"/>
          </p:nvPr>
        </p:nvSpPr>
        <p:spPr>
          <a:xfrm>
            <a:off x="232950" y="491241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8B423CAF-FC27-72AB-D964-41E095CF1F0E}"/>
              </a:ext>
            </a:extLst>
          </p:cNvPr>
          <p:cNvSpPr>
            <a:spLocks noGrp="1"/>
          </p:cNvSpPr>
          <p:nvPr>
            <p:ph type="title"/>
          </p:nvPr>
        </p:nvSpPr>
        <p:spPr>
          <a:xfrm>
            <a:off x="232950" y="249901"/>
            <a:ext cx="8437563" cy="305626"/>
          </a:xfrm>
        </p:spPr>
        <p:txBody>
          <a:bodyPr>
            <a:normAutofit fontScale="90000"/>
          </a:bodyPr>
          <a:lstStyle/>
          <a:p>
            <a:pPr eaLnBrk="0" hangingPunct="0">
              <a:lnSpc>
                <a:spcPct val="100000"/>
              </a:lnSpc>
              <a:spcBef>
                <a:spcPts val="0"/>
              </a:spcBef>
            </a:pPr>
            <a:r>
              <a:rPr lang="en-GB" sz="1800" b="1" kern="0" cap="none" spc="-30">
                <a:solidFill>
                  <a:srgbClr val="B4005E"/>
                </a:solidFill>
                <a:effectLst/>
                <a:latin typeface="Arial" panose="020B0604020202020204" pitchFamily="34" charset="0"/>
              </a:rPr>
              <a:t>Anxiety and </a:t>
            </a:r>
            <a:r>
              <a:rPr lang="en-GB" sz="1800" b="1" kern="0" cap="none">
                <a:solidFill>
                  <a:srgbClr val="B4005E"/>
                </a:solidFill>
                <a:effectLst/>
                <a:latin typeface="Arial" panose="020B0604020202020204" pitchFamily="34" charset="0"/>
              </a:rPr>
              <a:t>Mental Health</a:t>
            </a:r>
            <a:br>
              <a:rPr lang="en-GB" sz="1800" b="1">
                <a:effectLst/>
                <a:latin typeface="Arial" panose="020B0604020202020204" pitchFamily="34" charset="0"/>
                <a:ea typeface="Times New Roman" panose="02020603050405020304" pitchFamily="18" charset="0"/>
              </a:rPr>
            </a:br>
            <a:endParaRPr lang="en-GB"/>
          </a:p>
        </p:txBody>
      </p:sp>
      <p:sp>
        <p:nvSpPr>
          <p:cNvPr id="4" name="Text Placeholder 3">
            <a:extLst>
              <a:ext uri="{FF2B5EF4-FFF2-40B4-BE49-F238E27FC236}">
                <a16:creationId xmlns:a16="http://schemas.microsoft.com/office/drawing/2014/main" id="{F66CF406-F797-033B-2BE4-E6D7986EBF0C}"/>
              </a:ext>
            </a:extLst>
          </p:cNvPr>
          <p:cNvSpPr>
            <a:spLocks noGrp="1"/>
          </p:cNvSpPr>
          <p:nvPr>
            <p:ph type="body" sz="quarter" idx="12"/>
          </p:nvPr>
        </p:nvSpPr>
        <p:spPr>
          <a:xfrm>
            <a:off x="234000" y="644236"/>
            <a:ext cx="3960000" cy="3609109"/>
          </a:xfrm>
        </p:spPr>
        <p:txBody>
          <a:bodyPr/>
          <a:lstStyle/>
          <a:p>
            <a:pPr marL="171450"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The one to watch: destructive</a:t>
            </a:r>
            <a:r>
              <a:rPr lang="en-GB" sz="1000" b="0" spc="-135">
                <a:effectLst/>
                <a:ea typeface="Times New Roman" panose="02020603050405020304" pitchFamily="18" charset="0"/>
              </a:rPr>
              <a:t> </a:t>
            </a:r>
            <a:r>
              <a:rPr lang="en-GB" sz="1000" b="0">
                <a:effectLst/>
                <a:ea typeface="Times New Roman" panose="02020603050405020304" pitchFamily="18" charset="0"/>
              </a:rPr>
              <a:t>behaviours. The result of low self-esteem, can lead to sabotage of opportunities for success because it is unknown territory.</a:t>
            </a:r>
          </a:p>
          <a:p>
            <a:pPr marL="171450" indent="-171450" eaLnBrk="0" hangingPunct="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eaLnBrk="0" hangingPunct="0">
              <a:lnSpc>
                <a:spcPct val="100000"/>
              </a:lnSpc>
              <a:spcBef>
                <a:spcPts val="0"/>
              </a:spcBef>
            </a:pPr>
            <a:r>
              <a:rPr lang="en-GB" sz="1000">
                <a:effectLst/>
                <a:latin typeface="Arial" panose="020B0604020202020204" pitchFamily="34" charset="0"/>
                <a:ea typeface="Times New Roman" panose="02020603050405020304" pitchFamily="18" charset="0"/>
              </a:rPr>
              <a:t>Create a safe space for them to open up</a:t>
            </a: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000" b="0">
                <a:effectLst/>
                <a:ea typeface="Times New Roman" panose="02020603050405020304" pitchFamily="18" charset="0"/>
              </a:rPr>
              <a:t>This should be somewhere they feel comfortable and you are unlikely to be distracted.</a:t>
            </a:r>
          </a:p>
          <a:p>
            <a:pPr eaLnBrk="0" hangingPunct="0">
              <a:lnSpc>
                <a:spcPct val="100000"/>
              </a:lnSpc>
              <a:spcBef>
                <a:spcPts val="0"/>
              </a:spcBef>
            </a:pPr>
            <a:endParaRPr lang="en-GB" sz="1000" b="0">
              <a:ea typeface="Times New Roman" panose="02020603050405020304" pitchFamily="18" charset="0"/>
            </a:endParaRPr>
          </a:p>
          <a:p>
            <a:pPr eaLnBrk="0" hangingPunct="0">
              <a:lnSpc>
                <a:spcPct val="100000"/>
              </a:lnSpc>
              <a:spcBef>
                <a:spcPts val="0"/>
              </a:spcBef>
            </a:pPr>
            <a:r>
              <a:rPr lang="en-GB" sz="1000" b="1">
                <a:effectLst/>
              </a:rPr>
              <a:t>Listen</a:t>
            </a:r>
          </a:p>
          <a:p>
            <a:pPr eaLnBrk="0" hangingPunct="0">
              <a:lnSpc>
                <a:spcPct val="100000"/>
              </a:lnSpc>
              <a:spcBef>
                <a:spcPts val="0"/>
              </a:spcBef>
            </a:pPr>
            <a:endParaRPr lang="en-GB" sz="1000" b="0"/>
          </a:p>
          <a:p>
            <a:pPr eaLnBrk="0" hangingPunct="0">
              <a:lnSpc>
                <a:spcPct val="100000"/>
              </a:lnSpc>
              <a:spcBef>
                <a:spcPts val="0"/>
              </a:spcBef>
            </a:pPr>
            <a:r>
              <a:rPr lang="en-GB" sz="1000" b="0">
                <a:effectLst/>
                <a:ea typeface="Times New Roman" panose="02020603050405020304" pitchFamily="18" charset="0"/>
              </a:rPr>
              <a:t>Let them know that this time is for them to talk, and you are there for them. </a:t>
            </a:r>
            <a:r>
              <a:rPr lang="en-GB" sz="1000" b="0" spc="-15">
                <a:effectLst/>
                <a:ea typeface="Times New Roman" panose="02020603050405020304" pitchFamily="18" charset="0"/>
              </a:rPr>
              <a:t>Try </a:t>
            </a:r>
            <a:r>
              <a:rPr lang="en-GB" sz="1000" b="0">
                <a:effectLst/>
                <a:ea typeface="Times New Roman" panose="02020603050405020304" pitchFamily="18" charset="0"/>
              </a:rPr>
              <a:t>not to offer solutions right away and ask what they think could</a:t>
            </a:r>
            <a:r>
              <a:rPr lang="en-GB" sz="1000" b="0" spc="-5">
                <a:effectLst/>
                <a:ea typeface="Times New Roman" panose="02020603050405020304" pitchFamily="18" charset="0"/>
              </a:rPr>
              <a:t> </a:t>
            </a:r>
            <a:r>
              <a:rPr lang="en-GB" sz="1000" b="0">
                <a:effectLst/>
                <a:ea typeface="Times New Roman" panose="02020603050405020304" pitchFamily="18" charset="0"/>
              </a:rPr>
              <a:t>help.</a:t>
            </a:r>
          </a:p>
          <a:p>
            <a:pPr eaLnBrk="0" hangingPunct="0">
              <a:lnSpc>
                <a:spcPct val="100000"/>
              </a:lnSpc>
              <a:spcBef>
                <a:spcPts val="0"/>
              </a:spcBef>
            </a:pPr>
            <a:endParaRPr lang="en-GB" sz="1000" b="0">
              <a:ea typeface="Times New Roman" panose="02020603050405020304" pitchFamily="18" charset="0"/>
            </a:endParaRPr>
          </a:p>
          <a:p>
            <a:pPr eaLnBrk="0" hangingPunct="0">
              <a:lnSpc>
                <a:spcPct val="100000"/>
              </a:lnSpc>
              <a:spcBef>
                <a:spcPts val="0"/>
              </a:spcBef>
            </a:pPr>
            <a:r>
              <a:rPr lang="en-GB" sz="1000" b="1">
                <a:effectLst/>
                <a:latin typeface="Arial" panose="020B0604020202020204" pitchFamily="34" charset="0"/>
              </a:rPr>
              <a:t>Be open</a:t>
            </a:r>
          </a:p>
          <a:p>
            <a:pPr eaLnBrk="0" hangingPunct="0">
              <a:lnSpc>
                <a:spcPct val="100000"/>
              </a:lnSpc>
              <a:spcBef>
                <a:spcPts val="0"/>
              </a:spcBef>
            </a:pPr>
            <a:endParaRPr lang="en-GB" sz="1000">
              <a:latin typeface="Arial" panose="020B0604020202020204" pitchFamily="34" charset="0"/>
            </a:endParaRPr>
          </a:p>
          <a:p>
            <a:pPr eaLnBrk="0" hangingPunct="0">
              <a:lnSpc>
                <a:spcPct val="100000"/>
              </a:lnSpc>
              <a:spcBef>
                <a:spcPts val="0"/>
              </a:spcBef>
            </a:pPr>
            <a:r>
              <a:rPr lang="en-GB" sz="1000" b="0">
                <a:effectLst/>
                <a:latin typeface="Arial" panose="020B0604020202020204" pitchFamily="34" charset="0"/>
                <a:ea typeface="Times New Roman" panose="02020603050405020304" pitchFamily="18" charset="0"/>
              </a:rPr>
              <a:t>Some people find it difficult to talk about mental health and wellbeing. Being open and gently encouraging conversations helps mental health to become an everyday topic that people are more comfortable to talk about.</a:t>
            </a:r>
          </a:p>
          <a:p>
            <a:pPr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1">
              <a:effectLst/>
              <a:latin typeface="Arial" panose="020B0604020202020204" pitchFamily="34" charset="0"/>
            </a:endParaRPr>
          </a:p>
          <a:p>
            <a:pPr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a:effectLst/>
              <a:latin typeface="Arial" panose="020B0604020202020204" pitchFamily="34" charset="0"/>
            </a:endParaRPr>
          </a:p>
          <a:p>
            <a:pPr eaLnBrk="0" hangingPunct="0">
              <a:lnSpc>
                <a:spcPct val="100000"/>
              </a:lnSpc>
              <a:spcBef>
                <a:spcPts val="0"/>
              </a:spcBef>
            </a:pPr>
            <a:endParaRPr lang="en-GB" sz="1000" b="0">
              <a:effectLst/>
              <a:ea typeface="Times New Roman" panose="02020603050405020304" pitchFamily="18" charset="0"/>
            </a:endParaRPr>
          </a:p>
          <a:p>
            <a:pPr eaLnBrk="0" hangingPunct="0">
              <a:lnSpc>
                <a:spcPct val="100000"/>
              </a:lnSpc>
              <a:spcBef>
                <a:spcPts val="0"/>
              </a:spcBef>
            </a:pPr>
            <a:endParaRPr lang="en-GB" sz="1000" b="1">
              <a:effectLst/>
            </a:endParaRPr>
          </a:p>
          <a:p>
            <a:pPr eaLnBrk="0" hangingPunct="0">
              <a:lnSpc>
                <a:spcPct val="100000"/>
              </a:lnSpc>
              <a:spcBef>
                <a:spcPts val="0"/>
              </a:spcBef>
            </a:pPr>
            <a:endParaRPr lang="en-GB" sz="1800">
              <a:latin typeface="Arial" panose="020B0604020202020204" pitchFamily="34" charset="0"/>
            </a:endParaRPr>
          </a:p>
          <a:p>
            <a:pPr eaLnBrk="0" hangingPunct="0">
              <a:lnSpc>
                <a:spcPct val="100000"/>
              </a:lnSpc>
              <a:spcBef>
                <a:spcPts val="0"/>
              </a:spcBef>
            </a:pPr>
            <a:endParaRPr lang="en-GB" sz="1800" b="1">
              <a:effectLst/>
              <a:latin typeface="Arial" panose="020B0604020202020204" pitchFamily="34" charset="0"/>
            </a:endParaRPr>
          </a:p>
          <a:p>
            <a:pPr eaLnBrk="0" hangingPunct="0">
              <a:lnSpc>
                <a:spcPct val="100000"/>
              </a:lnSpc>
              <a:spcBef>
                <a:spcPts val="0"/>
              </a:spcBef>
            </a:pPr>
            <a:endParaRPr lang="en-GB" sz="1000" b="0">
              <a:effectLst/>
              <a:ea typeface="Times New Roman" panose="02020603050405020304" pitchFamily="18" charset="0"/>
            </a:endParaRPr>
          </a:p>
          <a:p>
            <a:pPr eaLnBrk="0" hangingPunct="0">
              <a:lnSpc>
                <a:spcPct val="100000"/>
              </a:lnSpc>
              <a:spcBef>
                <a:spcPts val="0"/>
              </a:spcBef>
            </a:pPr>
            <a:endParaRPr lang="en-GB" sz="1000" b="0">
              <a:ea typeface="Times New Roman" panose="02020603050405020304" pitchFamily="18" charset="0"/>
            </a:endParaRPr>
          </a:p>
          <a:p>
            <a:pPr eaLnBrk="0" hangingPunct="0">
              <a:lnSpc>
                <a:spcPct val="100000"/>
              </a:lnSpc>
              <a:spcBef>
                <a:spcPts val="0"/>
              </a:spcBef>
            </a:pPr>
            <a:endParaRPr lang="en-GB" sz="1000" b="0">
              <a:effectLst/>
              <a:ea typeface="Times New Roman" panose="02020603050405020304" pitchFamily="18" charset="0"/>
            </a:endParaRPr>
          </a:p>
          <a:p>
            <a:pPr eaLnBrk="0" hangingPunct="0">
              <a:lnSpc>
                <a:spcPct val="100000"/>
              </a:lnSpc>
              <a:spcBef>
                <a:spcPts val="0"/>
              </a:spcBef>
            </a:pPr>
            <a:endParaRPr lang="en-GB" sz="1000" b="0">
              <a:effectLst/>
              <a:ea typeface="Times New Roman" panose="02020603050405020304" pitchFamily="18" charset="0"/>
            </a:endParaRPr>
          </a:p>
          <a:p>
            <a:endParaRPr lang="en-GB"/>
          </a:p>
        </p:txBody>
      </p:sp>
      <p:sp>
        <p:nvSpPr>
          <p:cNvPr id="5" name="Content Placeholder 4">
            <a:extLst>
              <a:ext uri="{FF2B5EF4-FFF2-40B4-BE49-F238E27FC236}">
                <a16:creationId xmlns:a16="http://schemas.microsoft.com/office/drawing/2014/main" id="{E297170B-A9BB-65C4-DC7E-ED476C3763C9}"/>
              </a:ext>
            </a:extLst>
          </p:cNvPr>
          <p:cNvSpPr>
            <a:spLocks noGrp="1"/>
          </p:cNvSpPr>
          <p:nvPr>
            <p:ph sz="quarter" idx="13"/>
          </p:nvPr>
        </p:nvSpPr>
        <p:spPr>
          <a:xfrm>
            <a:off x="4571999" y="644137"/>
            <a:ext cx="4098513" cy="3943738"/>
          </a:xfrm>
        </p:spPr>
        <p:txBody>
          <a:bodyPr/>
          <a:lstStyle/>
          <a:p>
            <a:pPr>
              <a:lnSpc>
                <a:spcPct val="100000"/>
              </a:lnSpc>
              <a:spcBef>
                <a:spcPts val="0"/>
              </a:spcBef>
            </a:pPr>
            <a:r>
              <a:rPr lang="en-GB" sz="1000" b="1">
                <a:effectLst/>
                <a:latin typeface="Arial" panose="020B0604020202020204" pitchFamily="34" charset="0"/>
                <a:ea typeface="Times New Roman" panose="02020603050405020304" pitchFamily="18" charset="0"/>
              </a:rPr>
              <a:t>Be Honest </a:t>
            </a: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r>
              <a:rPr lang="en-GB" sz="1000">
                <a:effectLst/>
                <a:latin typeface="Arial" panose="020B0604020202020204" pitchFamily="34" charset="0"/>
                <a:ea typeface="Times New Roman" panose="02020603050405020304" pitchFamily="18" charset="0"/>
              </a:rPr>
              <a:t>They may have questions about mental health and wellbeing, and you may not have all of the answers. Be honest about not knowing and agree how you will follow up.</a:t>
            </a:r>
          </a:p>
          <a:p>
            <a:pPr>
              <a:lnSpc>
                <a:spcPct val="100000"/>
              </a:lnSpc>
              <a:spcBef>
                <a:spcPts val="0"/>
              </a:spcBef>
            </a:pPr>
            <a:endParaRPr lang="en-GB" sz="1000">
              <a:latin typeface="Arial" panose="020B0604020202020204" pitchFamily="34" charset="0"/>
              <a:ea typeface="Times New Roman" panose="02020603050405020304" pitchFamily="18" charset="0"/>
            </a:endParaRPr>
          </a:p>
          <a:p>
            <a:pPr>
              <a:lnSpc>
                <a:spcPct val="100000"/>
              </a:lnSpc>
              <a:spcBef>
                <a:spcPts val="0"/>
              </a:spcBef>
            </a:pPr>
            <a:r>
              <a:rPr lang="en-GB" sz="1000" b="1">
                <a:effectLst/>
                <a:latin typeface="Arial" panose="020B0604020202020204" pitchFamily="34" charset="0"/>
                <a:ea typeface="Times New Roman" panose="02020603050405020304" pitchFamily="18" charset="0"/>
              </a:rPr>
              <a:t>If a student is in crisis:</a:t>
            </a:r>
          </a:p>
          <a:p>
            <a:pPr>
              <a:lnSpc>
                <a:spcPct val="100000"/>
              </a:lnSpc>
              <a:spcBef>
                <a:spcPts val="0"/>
              </a:spcBef>
            </a:pPr>
            <a:endParaRPr lang="en-GB" sz="1000" b="1">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Suicide risk</a:t>
            </a:r>
            <a:r>
              <a:rPr lang="en-GB" sz="1000" spc="-5">
                <a:effectLst/>
                <a:ea typeface="Times New Roman" panose="02020603050405020304" pitchFamily="18" charset="0"/>
              </a:rPr>
              <a:t> </a:t>
            </a:r>
            <a:r>
              <a:rPr lang="en-GB" sz="1000">
                <a:effectLst/>
                <a:ea typeface="Times New Roman" panose="02020603050405020304" pitchFamily="18" charset="0"/>
              </a:rPr>
              <a:t>assessment.</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Mental Health Assessment under</a:t>
            </a:r>
            <a:r>
              <a:rPr lang="en-GB" sz="1000" spc="-130">
                <a:effectLst/>
                <a:ea typeface="Times New Roman" panose="02020603050405020304" pitchFamily="18" charset="0"/>
              </a:rPr>
              <a:t> </a:t>
            </a:r>
            <a:r>
              <a:rPr lang="en-GB" sz="1000">
                <a:effectLst/>
                <a:ea typeface="Times New Roman" panose="02020603050405020304" pitchFamily="18" charset="0"/>
              </a:rPr>
              <a:t>25: call Point 0800 977 4077 /</a:t>
            </a:r>
            <a:r>
              <a:rPr lang="en-GB" sz="1000" spc="-50">
                <a:effectLst/>
                <a:ea typeface="Times New Roman" panose="02020603050405020304" pitchFamily="18" charset="0"/>
              </a:rPr>
              <a:t> </a:t>
            </a:r>
            <a:r>
              <a:rPr lang="en-GB" sz="1000">
                <a:effectLst/>
                <a:ea typeface="Times New Roman" panose="02020603050405020304" pitchFamily="18" charset="0"/>
              </a:rPr>
              <a:t>email: </a:t>
            </a:r>
            <a:r>
              <a:rPr lang="en-GB" sz="1000" u="none" strike="noStrike">
                <a:solidFill>
                  <a:srgbClr val="0563C1"/>
                </a:solidFill>
                <a:effectLst/>
                <a:ea typeface="Times New Roman" panose="02020603050405020304" pitchFamily="18" charset="0"/>
                <a:hlinkClick r:id="rId2"/>
              </a:rPr>
              <a:t>help@point-1.org.uk</a:t>
            </a:r>
            <a:endParaRPr lang="en-GB" sz="1000" u="none" strike="noStrike">
              <a:solidFill>
                <a:srgbClr val="0563C1"/>
              </a:solidFill>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solidFill>
                <a:srgbClr val="0563C1"/>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Give them The Samaritans </a:t>
            </a:r>
            <a:r>
              <a:rPr lang="en-GB" sz="1000" spc="-15">
                <a:effectLst/>
                <a:ea typeface="Times New Roman" panose="02020603050405020304" pitchFamily="18" charset="0"/>
              </a:rPr>
              <a:t>number. </a:t>
            </a:r>
            <a:r>
              <a:rPr lang="en-GB" sz="1000">
                <a:effectLst/>
                <a:ea typeface="Times New Roman" panose="02020603050405020304" pitchFamily="18" charset="0"/>
              </a:rPr>
              <a:t>Call </a:t>
            </a:r>
            <a:r>
              <a:rPr lang="en-GB" sz="1000" spc="-35">
                <a:effectLst/>
                <a:ea typeface="Times New Roman" panose="02020603050405020304" pitchFamily="18" charset="0"/>
              </a:rPr>
              <a:t>116 </a:t>
            </a:r>
            <a:r>
              <a:rPr lang="en-GB" sz="1000">
                <a:effectLst/>
                <a:ea typeface="Times New Roman" panose="02020603050405020304" pitchFamily="18" charset="0"/>
              </a:rPr>
              <a:t>123 24 hrs a </a:t>
            </a:r>
            <a:r>
              <a:rPr lang="en-GB" sz="1000" spc="-25">
                <a:effectLst/>
                <a:ea typeface="Times New Roman" panose="02020603050405020304" pitchFamily="18" charset="0"/>
              </a:rPr>
              <a:t>day.</a:t>
            </a:r>
          </a:p>
          <a:p>
            <a:pPr marL="171450" indent="-171450">
              <a:lnSpc>
                <a:spcPct val="100000"/>
              </a:lnSpc>
              <a:spcBef>
                <a:spcPts val="0"/>
              </a:spcBef>
              <a:buFont typeface="Arial" panose="020B0604020202020204" pitchFamily="34" charset="0"/>
              <a:buChar char="•"/>
            </a:pPr>
            <a:endParaRPr lang="en-GB" sz="1000" spc="-25">
              <a:ea typeface="Times New Roman" panose="02020603050405020304" pitchFamily="18" charset="0"/>
            </a:endParaRPr>
          </a:p>
          <a:p>
            <a:pPr>
              <a:lnSpc>
                <a:spcPct val="100000"/>
              </a:lnSpc>
              <a:spcBef>
                <a:spcPts val="0"/>
              </a:spcBef>
            </a:pPr>
            <a:r>
              <a:rPr lang="en-GB" sz="1000" b="1">
                <a:effectLst/>
                <a:latin typeface="Arial" panose="020B0604020202020204" pitchFamily="34" charset="0"/>
              </a:rPr>
              <a:t>Encourage them to seek help</a:t>
            </a:r>
          </a:p>
          <a:p>
            <a:pPr>
              <a:lnSpc>
                <a:spcPct val="100000"/>
              </a:lnSpc>
              <a:spcBef>
                <a:spcPts val="0"/>
              </a:spcBef>
            </a:pPr>
            <a:endParaRPr lang="en-GB" sz="1000" b="1">
              <a:latin typeface="Arial" panose="020B0604020202020204" pitchFamily="34" charset="0"/>
            </a:endParaRPr>
          </a:p>
          <a:p>
            <a:pPr eaLnBrk="0" hangingPunct="0">
              <a:lnSpc>
                <a:spcPct val="103000"/>
              </a:lnSpc>
              <a:spcAft>
                <a:spcPts val="0"/>
              </a:spcAft>
            </a:pPr>
            <a:r>
              <a:rPr lang="en-GB" sz="1000">
                <a:effectLst/>
                <a:latin typeface="Arial" panose="020B0604020202020204" pitchFamily="34" charset="0"/>
                <a:ea typeface="Times New Roman" panose="02020603050405020304" pitchFamily="18" charset="0"/>
              </a:rPr>
              <a:t>Encourage the student to speak to their parents or carers, the College Wellbeing Team, or to a GP, about how they are feeling. You might also signpost them to support in your local area. Inform student where possible that you are required to pass any concerns on.</a:t>
            </a:r>
          </a:p>
          <a:p>
            <a:br>
              <a:rPr lang="en-GB" sz="1800">
                <a:effectLst/>
                <a:latin typeface="Arial" panose="020B0604020202020204" pitchFamily="34" charset="0"/>
                <a:ea typeface="Times New Roman" panose="02020603050405020304" pitchFamily="18" charset="0"/>
              </a:rPr>
            </a:br>
            <a:endParaRPr lang="en-GB" sz="1000" b="1">
              <a:effectLst/>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800">
              <a:effectLst/>
              <a:latin typeface="HelveticaLTStd-Roman"/>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a typeface="Times New Roman" panose="02020603050405020304" pitchFamily="18" charset="0"/>
            </a:endParaRPr>
          </a:p>
          <a:p>
            <a:pPr>
              <a:lnSpc>
                <a:spcPct val="100000"/>
              </a:lnSpc>
              <a:spcBef>
                <a:spcPts val="0"/>
              </a:spcBef>
            </a:pPr>
            <a:endParaRPr lang="en-GB" sz="1000" b="1">
              <a:latin typeface="Arial" panose="020B0604020202020204" pitchFamily="34" charset="0"/>
              <a:ea typeface="Times New Roman" panose="02020603050405020304" pitchFamily="18" charset="0"/>
            </a:endParaRPr>
          </a:p>
          <a:p>
            <a:pPr>
              <a:lnSpc>
                <a:spcPct val="100000"/>
              </a:lnSpc>
              <a:spcBef>
                <a:spcPts val="0"/>
              </a:spcBef>
            </a:pPr>
            <a:endParaRPr lang="en-GB" sz="1000" b="1">
              <a:effectLst/>
              <a:latin typeface="Arial" panose="020B0604020202020204" pitchFamily="34" charset="0"/>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AC3CA015-3BBF-04B8-B5A4-DC5780D208AC}"/>
              </a:ext>
            </a:extLst>
          </p:cNvPr>
          <p:cNvSpPr>
            <a:spLocks noGrp="1"/>
          </p:cNvSpPr>
          <p:nvPr>
            <p:ph type="sldNum" sz="quarter" idx="11"/>
          </p:nvPr>
        </p:nvSpPr>
        <p:spPr/>
        <p:txBody>
          <a:bodyPr/>
          <a:lstStyle/>
          <a:p>
            <a:fld id="{DA2C159E-F13C-4A85-9A41-E7669D3E0D70}" type="slidenum">
              <a:rPr lang="en-GB" smtClean="0"/>
              <a:pPr/>
              <a:t>54</a:t>
            </a:fld>
            <a:endParaRPr lang="en-GB"/>
          </a:p>
        </p:txBody>
      </p:sp>
    </p:spTree>
    <p:extLst>
      <p:ext uri="{BB962C8B-B14F-4D97-AF65-F5344CB8AC3E}">
        <p14:creationId xmlns:p14="http://schemas.microsoft.com/office/powerpoint/2010/main" val="3281846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E11049-0ABB-6DDA-EBDC-76EF09051FE5}"/>
              </a:ext>
              <a:ext uri="{C183D7F6-B498-43B3-948B-1728B52AA6E4}">
                <adec:decorative xmlns:adec="http://schemas.microsoft.com/office/drawing/2017/decorative" val="1"/>
              </a:ext>
            </a:extLst>
          </p:cNvPr>
          <p:cNvSpPr>
            <a:spLocks noGrp="1"/>
          </p:cNvSpPr>
          <p:nvPr>
            <p:ph type="ftr" sz="quarter" idx="10"/>
          </p:nvPr>
        </p:nvSpPr>
        <p:spPr>
          <a:xfrm>
            <a:off x="232950" y="491933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C03B39A-1066-89A4-8785-F12290CD993B}"/>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Anxiety and Mental Health </a:t>
            </a:r>
            <a:r>
              <a:rPr lang="en-GB" sz="1600" cap="none" spc="-30" dirty="0">
                <a:solidFill>
                  <a:schemeClr val="bg1"/>
                </a:solidFill>
                <a:latin typeface="Arial" panose="020B0604020202020204" pitchFamily="34" charset="0"/>
              </a:rPr>
              <a:t>Strategies</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F200E26D-AD56-A136-1EF0-ADFF308C8764}"/>
              </a:ext>
            </a:extLst>
          </p:cNvPr>
          <p:cNvSpPr>
            <a:spLocks noGrp="1"/>
          </p:cNvSpPr>
          <p:nvPr>
            <p:ph type="body" sz="quarter" idx="12"/>
          </p:nvPr>
        </p:nvSpPr>
        <p:spPr>
          <a:xfrm>
            <a:off x="234000" y="555527"/>
            <a:ext cx="3960000" cy="4032447"/>
          </a:xfrm>
        </p:spPr>
        <p:txBody>
          <a:bodyPr/>
          <a:lstStyle/>
          <a:p>
            <a:pPr>
              <a:lnSpc>
                <a:spcPct val="100000"/>
              </a:lnSpc>
              <a:spcBef>
                <a:spcPts val="0"/>
              </a:spcBef>
            </a:pPr>
            <a:r>
              <a:rPr lang="en-GB" sz="1300" dirty="0">
                <a:solidFill>
                  <a:srgbClr val="B4005E"/>
                </a:solidFill>
              </a:rPr>
              <a:t>Strategies</a:t>
            </a:r>
          </a:p>
          <a:p>
            <a:pPr>
              <a:lnSpc>
                <a:spcPct val="100000"/>
              </a:lnSpc>
              <a:spcBef>
                <a:spcPts val="0"/>
              </a:spcBef>
            </a:pPr>
            <a:endParaRPr lang="en-GB" sz="1300" dirty="0">
              <a:solidFill>
                <a:srgbClr val="B4005E"/>
              </a:solidFill>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young person with severe anxiety will often feel very negative about themselves – remind them of their good points and give targeted, skill-specific praise.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Provide support for young person to prioritise and organise their workload to avoid them feeling overwhelmed.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Encourage young person to practice self-management strategies that they have been taught by CAMHs professionals, for example, grounding and relaxation techniques, mantras and positive thinking approaches.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Link your teaching into career aspirations to enable young person to develop a sense of purpose and planning for their future.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If appropriate, provide a quiet area or space within your workplace or faculty area for time-limited withdrawal and respite.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Try to encourage the student to develop a problem-solving approach to their anxiety and maintain a supportive dialogue on how you can help.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Enlist friends and peers to provide emotional and practical support in your lessons. </a:t>
            </a: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33A0623B-9957-EBE4-E454-6065E779247C}"/>
              </a:ext>
            </a:extLst>
          </p:cNvPr>
          <p:cNvSpPr>
            <a:spLocks noGrp="1"/>
          </p:cNvSpPr>
          <p:nvPr>
            <p:ph sz="quarter" idx="13"/>
          </p:nvPr>
        </p:nvSpPr>
        <p:spPr>
          <a:xfrm>
            <a:off x="4572000" y="943356"/>
            <a:ext cx="3959999" cy="3566300"/>
          </a:xfrm>
        </p:spPr>
        <p:txBody>
          <a:bodyPr/>
          <a:lstStyle/>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young person with severe anxiety often rely on routines to predict what is required of them. Try to give notice of any significant changes or events so that they can feel prepared. </a:t>
            </a:r>
          </a:p>
          <a:p>
            <a:pPr marL="171450" indent="-1714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Try to negotiate and be flexible around deadlines for homework and be aware that young person may spend an inordinate amount of time checking and rechecking their work. </a:t>
            </a:r>
          </a:p>
          <a:p>
            <a:pPr marL="171450" indent="-171450">
              <a:lnSpc>
                <a:spcPct val="100000"/>
              </a:lnSpc>
              <a:spcBef>
                <a:spcPts val="0"/>
              </a:spcBef>
              <a:buFont typeface="Arial" panose="020B0604020202020204" pitchFamily="34" charset="0"/>
              <a:buChar char="•"/>
            </a:pPr>
            <a:endParaRPr lang="en-GB" sz="100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young person with social anxiety may be reluctant to contribute to class discussion or performances – try to accommodate this whilst developing their resilience and confidence.</a:t>
            </a:r>
            <a:r>
              <a:rPr lang="en-GB" sz="1000" kern="0" dirty="0">
                <a:solidFill>
                  <a:srgbClr val="000000"/>
                </a:solidFill>
                <a:effectLst/>
                <a:ea typeface="Calibri" panose="020F0502020204030204" pitchFamily="34" charset="0"/>
                <a:cs typeface="Times New Roman" panose="02020603050405020304" pitchFamily="18" charset="0"/>
              </a:rPr>
              <a:t> </a:t>
            </a:r>
          </a:p>
          <a:p>
            <a:pPr marL="171450" indent="-171450">
              <a:lnSpc>
                <a:spcPct val="100000"/>
              </a:lnSpc>
              <a:spcBef>
                <a:spcPts val="0"/>
              </a:spcBef>
              <a:buFont typeface="Arial" panose="020B0604020202020204" pitchFamily="34" charset="0"/>
              <a:buChar char="•"/>
            </a:pPr>
            <a:endParaRPr lang="en-GB" sz="100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Text Placeholder 3">
            <a:extLst>
              <a:ext uri="{FF2B5EF4-FFF2-40B4-BE49-F238E27FC236}">
                <a16:creationId xmlns:a16="http://schemas.microsoft.com/office/drawing/2014/main" id="{2B38611E-7813-4DE6-F9C2-414EB0859E85}"/>
              </a:ext>
            </a:extLst>
          </p:cNvPr>
          <p:cNvSpPr txBox="1">
            <a:spLocks/>
          </p:cNvSpPr>
          <p:nvPr/>
        </p:nvSpPr>
        <p:spPr>
          <a:xfrm>
            <a:off x="4670783" y="2867872"/>
            <a:ext cx="4060044" cy="1899391"/>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1A1F05BA-C1F8-452D-CF36-4345144845BC}"/>
              </a:ext>
            </a:extLst>
          </p:cNvPr>
          <p:cNvSpPr>
            <a:spLocks noGrp="1"/>
          </p:cNvSpPr>
          <p:nvPr>
            <p:ph type="sldNum" sz="quarter" idx="11"/>
          </p:nvPr>
        </p:nvSpPr>
        <p:spPr/>
        <p:txBody>
          <a:bodyPr/>
          <a:lstStyle/>
          <a:p>
            <a:fld id="{DA2C159E-F13C-4A85-9A41-E7669D3E0D70}" type="slidenum">
              <a:rPr lang="en-GB" smtClean="0"/>
              <a:pPr/>
              <a:t>55</a:t>
            </a:fld>
            <a:endParaRPr lang="en-GB"/>
          </a:p>
        </p:txBody>
      </p:sp>
    </p:spTree>
    <p:extLst>
      <p:ext uri="{BB962C8B-B14F-4D97-AF65-F5344CB8AC3E}">
        <p14:creationId xmlns:p14="http://schemas.microsoft.com/office/powerpoint/2010/main" val="280130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CABD-C537-C5D4-2270-CE83661F2333}"/>
              </a:ext>
            </a:extLst>
          </p:cNvPr>
          <p:cNvSpPr txBox="1">
            <a:spLocks noGrp="1"/>
          </p:cNvSpPr>
          <p:nvPr>
            <p:ph type="title" idx="4294967295"/>
          </p:nvPr>
        </p:nvSpPr>
        <p:spPr>
          <a:xfrm>
            <a:off x="4135581" y="4362545"/>
            <a:ext cx="4821693"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Moderate Learning Difficulty </a:t>
            </a:r>
          </a:p>
        </p:txBody>
      </p:sp>
    </p:spTree>
    <p:extLst>
      <p:ext uri="{BB962C8B-B14F-4D97-AF65-F5344CB8AC3E}">
        <p14:creationId xmlns:p14="http://schemas.microsoft.com/office/powerpoint/2010/main" val="3502995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E11049-0ABB-6DDA-EBDC-76EF09051FE5}"/>
              </a:ext>
              <a:ext uri="{C183D7F6-B498-43B3-948B-1728B52AA6E4}">
                <adec:decorative xmlns:adec="http://schemas.microsoft.com/office/drawing/2017/decorative" val="1"/>
              </a:ext>
            </a:extLst>
          </p:cNvPr>
          <p:cNvSpPr>
            <a:spLocks noGrp="1"/>
          </p:cNvSpPr>
          <p:nvPr>
            <p:ph type="ftr" sz="quarter" idx="10"/>
          </p:nvPr>
        </p:nvSpPr>
        <p:spPr>
          <a:xfrm>
            <a:off x="232950" y="491241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C03B39A-1066-89A4-8785-F12290CD993B}"/>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Moderate Learning Difficulty </a:t>
            </a:r>
            <a:r>
              <a:rPr lang="en-GB" sz="1600" cap="none" spc="-30" dirty="0">
                <a:solidFill>
                  <a:schemeClr val="bg1"/>
                </a:solidFill>
                <a:latin typeface="Arial" panose="020B0604020202020204" pitchFamily="34" charset="0"/>
              </a:rPr>
              <a:t>Introduction</a:t>
            </a:r>
            <a:endParaRPr lang="en-GB" sz="1600" dirty="0">
              <a:solidFill>
                <a:schemeClr val="bg1"/>
              </a:solidFill>
            </a:endParaRPr>
          </a:p>
        </p:txBody>
      </p:sp>
      <p:sp>
        <p:nvSpPr>
          <p:cNvPr id="4" name="Text Placeholder 3">
            <a:extLst>
              <a:ext uri="{FF2B5EF4-FFF2-40B4-BE49-F238E27FC236}">
                <a16:creationId xmlns:a16="http://schemas.microsoft.com/office/drawing/2014/main" id="{F200E26D-AD56-A136-1EF0-ADFF308C8764}"/>
              </a:ext>
            </a:extLst>
          </p:cNvPr>
          <p:cNvSpPr>
            <a:spLocks noGrp="1"/>
          </p:cNvSpPr>
          <p:nvPr>
            <p:ph type="body" sz="quarter" idx="12"/>
          </p:nvPr>
        </p:nvSpPr>
        <p:spPr>
          <a:xfrm>
            <a:off x="234000" y="555527"/>
            <a:ext cx="3960000" cy="4009546"/>
          </a:xfrm>
        </p:spPr>
        <p:txBody>
          <a:bodyPr/>
          <a:lstStyle/>
          <a:p>
            <a:pPr>
              <a:lnSpc>
                <a:spcPct val="100000"/>
              </a:lnSpc>
              <a:spcBef>
                <a:spcPts val="0"/>
              </a:spcBef>
            </a:pPr>
            <a:r>
              <a:rPr lang="en-GB" sz="1300" dirty="0"/>
              <a:t>My disability</a:t>
            </a:r>
          </a:p>
          <a:p>
            <a:pPr>
              <a:lnSpc>
                <a:spcPct val="100000"/>
              </a:lnSpc>
              <a:spcBef>
                <a:spcPts val="0"/>
              </a:spcBef>
            </a:pPr>
            <a:endParaRPr lang="en-GB" sz="1000" b="0" dirty="0"/>
          </a:p>
          <a:p>
            <a:pPr>
              <a:lnSpc>
                <a:spcPct val="100000"/>
              </a:lnSpc>
              <a:spcBef>
                <a:spcPts val="0"/>
              </a:spcBef>
            </a:pPr>
            <a:r>
              <a:rPr lang="en-GB" sz="1000" b="0" dirty="0">
                <a:effectLst/>
                <a:ea typeface="Times New Roman" panose="02020603050405020304" pitchFamily="18" charset="0"/>
              </a:rPr>
              <a:t>Moderate Learning Difficulties (MLD) can also be known as GLD – a global learning delay or difference. This is not a specific but a generic learning difficult which relates to a general delay in learning, it can affect everyone in a number of different ways.</a:t>
            </a:r>
          </a:p>
          <a:p>
            <a:pPr>
              <a:lnSpc>
                <a:spcPct val="100000"/>
              </a:lnSpc>
              <a:spcBef>
                <a:spcPts val="0"/>
              </a:spcBef>
            </a:pPr>
            <a:endParaRPr lang="en-GB" sz="1000" b="0" dirty="0">
              <a:ea typeface="Times New Roman" panose="02020603050405020304" pitchFamily="18" charset="0"/>
            </a:endParaRPr>
          </a:p>
          <a:p>
            <a:pPr eaLnBrk="0" hangingPunct="0">
              <a:lnSpc>
                <a:spcPct val="100000"/>
              </a:lnSpc>
              <a:spcBef>
                <a:spcPts val="0"/>
              </a:spcBef>
              <a:spcAft>
                <a:spcPts val="0"/>
              </a:spcAft>
            </a:pPr>
            <a:r>
              <a:rPr lang="en-GB" sz="1000" b="0" dirty="0">
                <a:effectLst/>
                <a:ea typeface="Times New Roman" panose="02020603050405020304" pitchFamily="18" charset="0"/>
              </a:rPr>
              <a:t>A moderate learning difficulty is</a:t>
            </a:r>
            <a:r>
              <a:rPr lang="en-GB" sz="1000" b="0" spc="-180" dirty="0">
                <a:effectLst/>
                <a:ea typeface="Times New Roman" panose="02020603050405020304" pitchFamily="18" charset="0"/>
              </a:rPr>
              <a:t> </a:t>
            </a:r>
            <a:r>
              <a:rPr lang="en-GB" sz="1000" b="0" dirty="0">
                <a:effectLst/>
                <a:ea typeface="Times New Roman" panose="02020603050405020304" pitchFamily="18" charset="0"/>
              </a:rPr>
              <a:t>not a medical diagnosis, but a range</a:t>
            </a:r>
            <a:r>
              <a:rPr lang="en-GB" sz="1000" b="0" spc="-85" dirty="0">
                <a:effectLst/>
                <a:ea typeface="Times New Roman" panose="02020603050405020304" pitchFamily="18" charset="0"/>
              </a:rPr>
              <a:t> </a:t>
            </a:r>
            <a:r>
              <a:rPr lang="en-GB" sz="1000" b="0" dirty="0">
                <a:effectLst/>
                <a:ea typeface="Times New Roman" panose="02020603050405020304" pitchFamily="18" charset="0"/>
              </a:rPr>
              <a:t>of assessments can be carried out</a:t>
            </a:r>
            <a:r>
              <a:rPr lang="en-GB" sz="1000" b="0" spc="-70" dirty="0">
                <a:effectLst/>
                <a:ea typeface="Times New Roman" panose="02020603050405020304" pitchFamily="18" charset="0"/>
              </a:rPr>
              <a:t> </a:t>
            </a:r>
            <a:r>
              <a:rPr lang="en-GB" sz="1000" b="0" dirty="0">
                <a:effectLst/>
                <a:ea typeface="Times New Roman" panose="02020603050405020304" pitchFamily="18" charset="0"/>
              </a:rPr>
              <a:t>to determine whether a learning difficulty is present, such as literacy/numeracy diagnostics or tests, psychometric testing, IQ tests, and educational psychology assessments.</a:t>
            </a:r>
          </a:p>
          <a:p>
            <a:pPr eaLnBrk="0" hangingPunct="0">
              <a:lnSpc>
                <a:spcPct val="100000"/>
              </a:lnSpc>
              <a:spcBef>
                <a:spcPts val="0"/>
              </a:spcBef>
              <a:spcAft>
                <a:spcPts val="0"/>
              </a:spcAft>
            </a:pPr>
            <a:endParaRPr lang="en-GB" sz="1000" b="0" dirty="0">
              <a:ea typeface="Times New Roman" panose="02020603050405020304" pitchFamily="18" charset="0"/>
            </a:endParaRPr>
          </a:p>
          <a:p>
            <a:pPr eaLnBrk="0" hangingPunct="0">
              <a:lnSpc>
                <a:spcPct val="100000"/>
              </a:lnSpc>
              <a:spcBef>
                <a:spcPts val="0"/>
              </a:spcBef>
            </a:pPr>
            <a:r>
              <a:rPr lang="en-GB" sz="1000" b="0" dirty="0">
                <a:effectLst/>
                <a:latin typeface="Arial" panose="020B0604020202020204" pitchFamily="34" charset="0"/>
                <a:ea typeface="Times New Roman" panose="02020603050405020304" pitchFamily="18" charset="0"/>
              </a:rPr>
              <a:t>It can be difficult to recognise someone with MLD, as its presentation can be confused with ‘bad’ behaviour, autism, or Specific Learning Differences. MLD can also be diagnosed alongside other diagnoses.</a:t>
            </a:r>
          </a:p>
          <a:p>
            <a:pPr eaLnBrk="0" hangingPunct="0">
              <a:lnSpc>
                <a:spcPct val="100000"/>
              </a:lnSpc>
              <a:spcBef>
                <a:spcPts val="0"/>
              </a:spcBef>
            </a:pPr>
            <a:endParaRPr lang="en-GB" sz="1600" b="0" dirty="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600" cap="none" spc="-30" dirty="0">
                <a:solidFill>
                  <a:srgbClr val="B4005E"/>
                </a:solidFill>
                <a:latin typeface="Arial" panose="020B0604020202020204" pitchFamily="34" charset="0"/>
              </a:rPr>
              <a:t>Moderate Learning Difficulty </a:t>
            </a:r>
          </a:p>
          <a:p>
            <a:pPr eaLnBrk="0" hangingPunct="0">
              <a:lnSpc>
                <a:spcPct val="100000"/>
              </a:lnSpc>
              <a:spcBef>
                <a:spcPts val="0"/>
              </a:spcBef>
            </a:pPr>
            <a:r>
              <a:rPr lang="en-GB" sz="1300" spc="-30" dirty="0">
                <a:effectLst/>
                <a:latin typeface="Arial" panose="020B0604020202020204" pitchFamily="34" charset="0"/>
                <a:ea typeface="Times New Roman" panose="02020603050405020304" pitchFamily="18" charset="0"/>
              </a:rPr>
              <a:t>How it might affect me</a:t>
            </a:r>
          </a:p>
          <a:p>
            <a:pPr eaLnBrk="0" hangingPunct="0">
              <a:lnSpc>
                <a:spcPct val="100000"/>
              </a:lnSpc>
              <a:spcBef>
                <a:spcPts val="0"/>
              </a:spcBef>
            </a:pPr>
            <a:endParaRPr lang="en-GB" sz="1300" spc="-30" dirty="0">
              <a:latin typeface="Arial" panose="020B0604020202020204" pitchFamily="34" charset="0"/>
              <a:ea typeface="Times New Roman" panose="02020603050405020304" pitchFamily="18" charset="0"/>
            </a:endParaRPr>
          </a:p>
          <a:p>
            <a:pPr eaLnBrk="0" hangingPunct="0">
              <a:lnSpc>
                <a:spcPct val="100000"/>
              </a:lnSpc>
              <a:spcBef>
                <a:spcPts val="0"/>
              </a:spcBef>
            </a:pPr>
            <a:r>
              <a:rPr lang="en-GB" sz="1000" spc="-30" dirty="0">
                <a:effectLst/>
                <a:latin typeface="Arial" panose="020B0604020202020204" pitchFamily="34" charset="0"/>
                <a:ea typeface="Times New Roman" panose="02020603050405020304" pitchFamily="18" charset="0"/>
              </a:rPr>
              <a:t>young person with MLD could present some or all of the following traits:</a:t>
            </a:r>
          </a:p>
          <a:p>
            <a:pPr eaLnBrk="0" hangingPunct="0">
              <a:lnSpc>
                <a:spcPct val="100000"/>
              </a:lnSpc>
              <a:spcBef>
                <a:spcPts val="0"/>
              </a:spcBef>
            </a:pPr>
            <a:endParaRPr lang="en-GB" sz="1000" spc="-30" dirty="0">
              <a:latin typeface="Arial" panose="020B0604020202020204" pitchFamily="34" charset="0"/>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Basic understanding of words/sentences.</a:t>
            </a:r>
          </a:p>
          <a:p>
            <a:pPr eaLnBrk="0" hangingPunct="0">
              <a:lnSpc>
                <a:spcPct val="100000"/>
              </a:lnSpc>
              <a:spcBef>
                <a:spcPts val="0"/>
              </a:spcBef>
            </a:pPr>
            <a:endParaRPr lang="en-GB" sz="1000" spc="-30" dirty="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spc="-30" dirty="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800" dirty="0">
              <a:effectLst/>
              <a:latin typeface="HelveticaLTStd-Roman"/>
              <a:ea typeface="Times New Roman" panose="02020603050405020304" pitchFamily="18" charset="0"/>
            </a:endParaRPr>
          </a:p>
          <a:p>
            <a:pPr eaLnBrk="0" hangingPunct="0">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dirty="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dirty="0">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marR="591185" eaLnBrk="0" hangingPunct="0">
              <a:lnSpc>
                <a:spcPct val="100000"/>
              </a:lnSpc>
              <a:spcBef>
                <a:spcPts val="0"/>
              </a:spcBef>
            </a:pPr>
            <a:endParaRPr lang="en-GB" sz="1000" b="0" dirty="0">
              <a:latin typeface="Arial" panose="020B0604020202020204" pitchFamily="34" charset="0"/>
              <a:ea typeface="Times New Roman" panose="02020603050405020304" pitchFamily="18" charset="0"/>
            </a:endParaRPr>
          </a:p>
          <a:p>
            <a:pPr marR="591185" eaLnBrk="0" hangingPunct="0">
              <a:lnSpc>
                <a:spcPct val="100000"/>
              </a:lnSpc>
              <a:spcBef>
                <a:spcPts val="0"/>
              </a:spcBef>
            </a:pPr>
            <a:endParaRPr lang="en-GB" sz="1600" b="1" kern="0" spc="-30" dirty="0">
              <a:solidFill>
                <a:srgbClr val="BE0D65"/>
              </a:solidFill>
              <a:effectLst/>
              <a:latin typeface="Arial" panose="020B0604020202020204" pitchFamily="34" charset="0"/>
            </a:endParaRPr>
          </a:p>
          <a:p>
            <a:pPr marR="591185" eaLnBrk="0" hangingPunct="0">
              <a:lnSpc>
                <a:spcPct val="100000"/>
              </a:lnSpc>
              <a:spcBef>
                <a:spcPts val="0"/>
              </a:spcBef>
            </a:pPr>
            <a:endParaRPr lang="en-GB" sz="1300" b="1" kern="0" spc="-20" dirty="0">
              <a:solidFill>
                <a:srgbClr val="000000"/>
              </a:solidFill>
              <a:effectLst/>
              <a:latin typeface="Arial" panose="020B0604020202020204" pitchFamily="34" charset="0"/>
            </a:endParaRPr>
          </a:p>
          <a:p>
            <a:pPr marR="591185" eaLnBrk="0" hangingPunct="0">
              <a:lnSpc>
                <a:spcPct val="100000"/>
              </a:lnSpc>
              <a:spcBef>
                <a:spcPts val="0"/>
              </a:spcBef>
            </a:pPr>
            <a:endParaRPr lang="en-GB" sz="1300" b="1" kern="0" spc="-30" dirty="0">
              <a:solidFill>
                <a:srgbClr val="000000"/>
              </a:solidFill>
              <a:effectLst/>
              <a:latin typeface="Arial" panose="020B0604020202020204" pitchFamily="34" charset="0"/>
            </a:endParaRPr>
          </a:p>
          <a:p>
            <a:pPr marR="591185" eaLnBrk="0" hangingPunct="0">
              <a:lnSpc>
                <a:spcPct val="100000"/>
              </a:lnSpc>
              <a:spcBef>
                <a:spcPts val="0"/>
              </a:spcBef>
            </a:pPr>
            <a:endParaRPr lang="en-GB" sz="1300" kern="0" spc="-30" dirty="0">
              <a:solidFill>
                <a:srgbClr val="000000"/>
              </a:solidFill>
              <a:latin typeface="Arial" panose="020B0604020202020204" pitchFamily="34" charset="0"/>
            </a:endParaRPr>
          </a:p>
          <a:p>
            <a:pPr marR="591185" eaLnBrk="0" hangingPunct="0">
              <a:lnSpc>
                <a:spcPct val="100000"/>
              </a:lnSpc>
              <a:spcBef>
                <a:spcPts val="0"/>
              </a:spcBef>
            </a:pPr>
            <a:endParaRPr lang="en-GB" sz="1300" b="1" kern="0" spc="-30" dirty="0">
              <a:solidFill>
                <a:srgbClr val="000000"/>
              </a:solidFill>
              <a:effectLst/>
              <a:latin typeface="Arial" panose="020B0604020202020204" pitchFamily="34" charset="0"/>
            </a:endParaRPr>
          </a:p>
          <a:p>
            <a:pPr marR="591185" eaLnBrk="0" hangingPunct="0">
              <a:lnSpc>
                <a:spcPct val="100000"/>
              </a:lnSpc>
              <a:spcBef>
                <a:spcPts val="0"/>
              </a:spcBef>
            </a:pPr>
            <a:endParaRPr lang="en-GB" sz="1300" b="1" kern="0" spc="-30" dirty="0">
              <a:solidFill>
                <a:srgbClr val="000000"/>
              </a:solidFill>
              <a:effectLst/>
              <a:latin typeface="Arial" panose="020B0604020202020204" pitchFamily="34" charset="0"/>
            </a:endParaRPr>
          </a:p>
          <a:p>
            <a:pPr marR="591185" eaLnBrk="0" hangingPunct="0">
              <a:lnSpc>
                <a:spcPct val="100000"/>
              </a:lnSpc>
              <a:spcBef>
                <a:spcPts val="0"/>
              </a:spcBef>
            </a:pPr>
            <a:endParaRPr lang="en-GB" sz="1300" b="1" kern="0" dirty="0">
              <a:effectLst/>
              <a:latin typeface="Arial" panose="020B0604020202020204" pitchFamily="34" charset="0"/>
            </a:endParaRPr>
          </a:p>
          <a:p>
            <a:pPr marR="591185"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marR="591185"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marR="591185" eaLnBrk="0" hangingPunct="0">
              <a:lnSpc>
                <a:spcPct val="103000"/>
              </a:lnSpc>
              <a:spcAft>
                <a:spcPts val="0"/>
              </a:spcAft>
            </a:pPr>
            <a:endParaRPr lang="en-GB" sz="1000" b="0" dirty="0">
              <a:effectLst/>
              <a:ea typeface="Times New Roman" panose="02020603050405020304" pitchFamily="18" charset="0"/>
            </a:endParaRPr>
          </a:p>
          <a:p>
            <a:pPr marR="591185" eaLnBrk="0" hangingPunct="0">
              <a:lnSpc>
                <a:spcPct val="100000"/>
              </a:lnSpc>
              <a:spcBef>
                <a:spcPts val="0"/>
              </a:spcBef>
            </a:pPr>
            <a:endParaRPr lang="en-GB" sz="1000" b="0" dirty="0">
              <a:effectLst/>
              <a:ea typeface="Times New Roman" panose="02020603050405020304" pitchFamily="18" charset="0"/>
            </a:endParaRPr>
          </a:p>
          <a:p>
            <a:pPr marR="591185" eaLnBrk="0" hangingPunct="0">
              <a:lnSpc>
                <a:spcPct val="100000"/>
              </a:lnSpc>
              <a:spcBef>
                <a:spcPts val="0"/>
              </a:spcBef>
            </a:pPr>
            <a:endParaRPr lang="en-GB" sz="1000" b="0" dirty="0">
              <a:ea typeface="Times New Roman" panose="02020603050405020304" pitchFamily="18" charset="0"/>
            </a:endParaRPr>
          </a:p>
          <a:p>
            <a:pPr marR="591185" eaLnBrk="0" hangingPunct="0">
              <a:lnSpc>
                <a:spcPct val="100000"/>
              </a:lnSpc>
              <a:spcBef>
                <a:spcPts val="0"/>
              </a:spcBef>
            </a:pPr>
            <a:endParaRPr lang="en-GB" sz="1000" b="0" dirty="0">
              <a:effectLst/>
              <a:ea typeface="Times New Roman" panose="02020603050405020304" pitchFamily="18" charset="0"/>
            </a:endParaRPr>
          </a:p>
          <a:p>
            <a:pPr>
              <a:lnSpc>
                <a:spcPct val="100000"/>
              </a:lnSpc>
              <a:spcBef>
                <a:spcPts val="0"/>
              </a:spcBef>
            </a:pPr>
            <a:endParaRPr lang="en-GB" sz="1000" b="0" dirty="0">
              <a:effectLst/>
              <a:ea typeface="Times New Roman" panose="02020603050405020304" pitchFamily="18" charset="0"/>
            </a:endParaRPr>
          </a:p>
          <a:p>
            <a:pPr>
              <a:lnSpc>
                <a:spcPct val="100000"/>
              </a:lnSpc>
              <a:spcBef>
                <a:spcPts val="0"/>
              </a:spcBef>
            </a:pPr>
            <a:endParaRPr lang="en-GB" sz="1000" dirty="0">
              <a:ea typeface="Times New Roman" panose="02020603050405020304" pitchFamily="18" charset="0"/>
            </a:endParaRPr>
          </a:p>
          <a:p>
            <a:pPr>
              <a:lnSpc>
                <a:spcPct val="100000"/>
              </a:lnSpc>
              <a:spcBef>
                <a:spcPts val="0"/>
              </a:spcBef>
            </a:pPr>
            <a:endParaRPr lang="en-GB" sz="1000" b="0" dirty="0">
              <a:effectLst/>
              <a:ea typeface="Times New Roman" panose="02020603050405020304" pitchFamily="18" charset="0"/>
            </a:endParaRPr>
          </a:p>
          <a:p>
            <a:pPr>
              <a:lnSpc>
                <a:spcPct val="100000"/>
              </a:lnSpc>
              <a:spcBef>
                <a:spcPts val="0"/>
              </a:spcBef>
            </a:pPr>
            <a:endParaRPr lang="en-GB" sz="1300" dirty="0"/>
          </a:p>
          <a:p>
            <a:pPr>
              <a:lnSpc>
                <a:spcPct val="100000"/>
              </a:lnSpc>
              <a:spcBef>
                <a:spcPts val="0"/>
              </a:spcBef>
            </a:pPr>
            <a:endParaRPr lang="en-GB" sz="1300" dirty="0"/>
          </a:p>
          <a:p>
            <a:pPr>
              <a:lnSpc>
                <a:spcPct val="100000"/>
              </a:lnSpc>
              <a:spcBef>
                <a:spcPts val="0"/>
              </a:spcBef>
            </a:pPr>
            <a:endParaRPr lang="en-GB" sz="1300" dirty="0"/>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33A0623B-9957-EBE4-E454-6065E779247C}"/>
              </a:ext>
            </a:extLst>
          </p:cNvPr>
          <p:cNvSpPr>
            <a:spLocks noGrp="1"/>
          </p:cNvSpPr>
          <p:nvPr>
            <p:ph sz="quarter" idx="13"/>
          </p:nvPr>
        </p:nvSpPr>
        <p:spPr>
          <a:xfrm>
            <a:off x="4710514" y="902866"/>
            <a:ext cx="3959999" cy="4127408"/>
          </a:xfrm>
        </p:spPr>
        <p:txBody>
          <a:bodyPr/>
          <a:lstStyle/>
          <a:p>
            <a:pPr marL="171450" indent="-171450">
              <a:lnSpc>
                <a:spcPct val="100000"/>
              </a:lnSpc>
              <a:spcBef>
                <a:spcPts val="0"/>
              </a:spcBef>
              <a:buFont typeface="Arial" panose="020B0604020202020204" pitchFamily="34" charset="0"/>
              <a:buChar char="•"/>
            </a:pPr>
            <a:r>
              <a:rPr lang="en-GB" sz="1000" dirty="0">
                <a:effectLst/>
                <a:ea typeface="Times New Roman" panose="02020603050405020304" pitchFamily="18" charset="0"/>
              </a:rPr>
              <a:t>Poor understanding of words</a:t>
            </a:r>
            <a:r>
              <a:rPr lang="en-GB" sz="1000" spc="-110" dirty="0">
                <a:effectLst/>
                <a:ea typeface="Times New Roman" panose="02020603050405020304" pitchFamily="18" charset="0"/>
              </a:rPr>
              <a:t> </a:t>
            </a:r>
            <a:r>
              <a:rPr lang="en-GB" sz="1000" dirty="0">
                <a:effectLst/>
                <a:ea typeface="Times New Roman" panose="02020603050405020304" pitchFamily="18" charset="0"/>
              </a:rPr>
              <a:t>and pictures, word</a:t>
            </a:r>
            <a:r>
              <a:rPr lang="en-GB" sz="1000" spc="-30" dirty="0">
                <a:effectLst/>
                <a:ea typeface="Times New Roman" panose="02020603050405020304" pitchFamily="18" charset="0"/>
              </a:rPr>
              <a:t> </a:t>
            </a:r>
            <a:r>
              <a:rPr lang="en-GB" sz="1000" dirty="0">
                <a:effectLst/>
                <a:ea typeface="Times New Roman" panose="02020603050405020304" pitchFamily="18" charset="0"/>
              </a:rPr>
              <a:t>association.</a:t>
            </a:r>
          </a:p>
          <a:p>
            <a:pPr marL="171450" indent="-171450">
              <a:lnSpc>
                <a:spcPct val="100000"/>
              </a:lnSpc>
              <a:spcBef>
                <a:spcPts val="0"/>
              </a:spcBef>
              <a:buFont typeface="Arial" panose="020B0604020202020204" pitchFamily="34" charset="0"/>
              <a:buChar char="•"/>
            </a:pPr>
            <a:endParaRPr lang="en-GB" sz="100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ea typeface="Times New Roman" panose="02020603050405020304" pitchFamily="18" charset="0"/>
              </a:rPr>
              <a:t>Low</a:t>
            </a:r>
            <a:r>
              <a:rPr lang="en-GB" sz="1000" spc="-10" dirty="0">
                <a:effectLst/>
                <a:ea typeface="Times New Roman" panose="02020603050405020304" pitchFamily="18" charset="0"/>
              </a:rPr>
              <a:t> </a:t>
            </a:r>
            <a:r>
              <a:rPr lang="en-GB" sz="1000" dirty="0">
                <a:effectLst/>
                <a:ea typeface="Times New Roman" panose="02020603050405020304" pitchFamily="18" charset="0"/>
              </a:rPr>
              <a:t>confidence/self-esteem.</a:t>
            </a:r>
          </a:p>
          <a:p>
            <a:pPr marL="171450" indent="-171450">
              <a:lnSpc>
                <a:spcPct val="100000"/>
              </a:lnSpc>
              <a:spcBef>
                <a:spcPts val="0"/>
              </a:spcBef>
              <a:buFont typeface="Arial" panose="020B0604020202020204" pitchFamily="34" charset="0"/>
              <a:buChar char="•"/>
            </a:pPr>
            <a:endParaRPr lang="en-GB" sz="1000" dirty="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ea typeface="Times New Roman" panose="02020603050405020304" pitchFamily="18" charset="0"/>
              </a:rPr>
              <a:t>Lacking appropriate or immature</a:t>
            </a:r>
            <a:r>
              <a:rPr lang="en-GB" sz="1000" spc="-130" dirty="0">
                <a:effectLst/>
                <a:ea typeface="Times New Roman" panose="02020603050405020304" pitchFamily="18" charset="0"/>
              </a:rPr>
              <a:t> </a:t>
            </a:r>
            <a:r>
              <a:rPr lang="en-GB" sz="1000" dirty="0">
                <a:effectLst/>
                <a:ea typeface="Times New Roman" panose="02020603050405020304" pitchFamily="18" charset="0"/>
              </a:rPr>
              <a:t>social skills, or completely the</a:t>
            </a:r>
            <a:r>
              <a:rPr lang="en-GB" sz="1000" spc="-20" dirty="0">
                <a:effectLst/>
                <a:ea typeface="Times New Roman" panose="02020603050405020304" pitchFamily="18" charset="0"/>
              </a:rPr>
              <a:t> </a:t>
            </a:r>
            <a:r>
              <a:rPr lang="en-GB" sz="1000" dirty="0">
                <a:effectLst/>
                <a:ea typeface="Times New Roman" panose="02020603050405020304" pitchFamily="18" charset="0"/>
              </a:rPr>
              <a:t>opposite.</a:t>
            </a:r>
          </a:p>
          <a:p>
            <a:pPr marL="171450" indent="-171450">
              <a:lnSpc>
                <a:spcPct val="100000"/>
              </a:lnSpc>
              <a:spcBef>
                <a:spcPts val="0"/>
              </a:spcBef>
              <a:buFont typeface="Arial" panose="020B0604020202020204" pitchFamily="34" charset="0"/>
              <a:buChar char="•"/>
            </a:pPr>
            <a:endParaRPr lang="en-GB" sz="100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effectLst/>
                <a:ea typeface="Times New Roman" panose="02020603050405020304" pitchFamily="18" charset="0"/>
              </a:rPr>
              <a:t>May find it easier to ‘show’ rather</a:t>
            </a:r>
            <a:r>
              <a:rPr lang="en-GB" sz="1000" spc="-110" dirty="0">
                <a:effectLst/>
                <a:ea typeface="Times New Roman" panose="02020603050405020304" pitchFamily="18" charset="0"/>
              </a:rPr>
              <a:t> </a:t>
            </a:r>
            <a:r>
              <a:rPr lang="en-GB" sz="1000" dirty="0">
                <a:effectLst/>
                <a:ea typeface="Times New Roman" panose="02020603050405020304" pitchFamily="18" charset="0"/>
              </a:rPr>
              <a:t>than ‘tell’.</a:t>
            </a:r>
          </a:p>
          <a:p>
            <a:pPr>
              <a:lnSpc>
                <a:spcPct val="100000"/>
              </a:lnSpc>
              <a:spcBef>
                <a:spcPts val="0"/>
              </a:spcBef>
            </a:pPr>
            <a:endParaRPr lang="en-GB" sz="1000" dirty="0">
              <a:effectLst/>
              <a:ea typeface="Times New Roman" panose="02020603050405020304" pitchFamily="18" charset="0"/>
            </a:endParaRPr>
          </a:p>
          <a:p>
            <a:pPr marL="171450" indent="-171450" eaLnBrk="0" hangingPunct="0">
              <a:lnSpc>
                <a:spcPct val="103000"/>
              </a:lnSpc>
              <a:spcBef>
                <a:spcPts val="60"/>
              </a:spcBef>
              <a:spcAft>
                <a:spcPts val="0"/>
              </a:spcAft>
              <a:buFont typeface="Arial" panose="020B0604020202020204" pitchFamily="34" charset="0"/>
              <a:buChar char="•"/>
            </a:pPr>
            <a:r>
              <a:rPr lang="en-GB" sz="1000" dirty="0">
                <a:effectLst/>
                <a:ea typeface="Times New Roman" panose="02020603050405020304" pitchFamily="18" charset="0"/>
              </a:rPr>
              <a:t>May struggle with cognitive</a:t>
            </a:r>
            <a:r>
              <a:rPr lang="en-GB" sz="1000" spc="-30" dirty="0">
                <a:effectLst/>
                <a:ea typeface="Times New Roman" panose="02020603050405020304" pitchFamily="18" charset="0"/>
              </a:rPr>
              <a:t> </a:t>
            </a:r>
            <a:r>
              <a:rPr lang="en-GB" sz="1000" dirty="0">
                <a:effectLst/>
                <a:ea typeface="Times New Roman" panose="02020603050405020304" pitchFamily="18" charset="0"/>
              </a:rPr>
              <a:t>processes - such as memory, keeping attention, decision making and understanding language.</a:t>
            </a:r>
          </a:p>
          <a:p>
            <a:pPr marL="171450" indent="-171450" eaLnBrk="0" hangingPunct="0">
              <a:lnSpc>
                <a:spcPct val="103000"/>
              </a:lnSpc>
              <a:spcBef>
                <a:spcPts val="60"/>
              </a:spcBef>
              <a:spcAft>
                <a:spcPts val="0"/>
              </a:spcAft>
              <a:buFont typeface="Arial" panose="020B0604020202020204" pitchFamily="34" charset="0"/>
              <a:buChar char="•"/>
            </a:pPr>
            <a:endParaRPr lang="en-GB" sz="1000" dirty="0">
              <a:ea typeface="Times New Roman" panose="02020603050405020304" pitchFamily="18" charset="0"/>
            </a:endParaRPr>
          </a:p>
          <a:p>
            <a:pPr eaLnBrk="0" hangingPunct="0">
              <a:lnSpc>
                <a:spcPct val="103000"/>
              </a:lnSpc>
              <a:spcBef>
                <a:spcPts val="60"/>
              </a:spcBef>
              <a:spcAft>
                <a:spcPts val="0"/>
              </a:spcAft>
            </a:pPr>
            <a:r>
              <a:rPr lang="en-GB" sz="1600" b="1" dirty="0">
                <a:solidFill>
                  <a:srgbClr val="B4005E"/>
                </a:solidFill>
                <a:ea typeface="Times New Roman" panose="02020603050405020304" pitchFamily="18" charset="0"/>
              </a:rPr>
              <a:t>Moderate Learning Difficulty</a:t>
            </a:r>
          </a:p>
          <a:p>
            <a:pPr eaLnBrk="0" hangingPunct="0">
              <a:lnSpc>
                <a:spcPct val="100000"/>
              </a:lnSpc>
              <a:spcBef>
                <a:spcPts val="0"/>
              </a:spcBef>
              <a:spcAft>
                <a:spcPts val="0"/>
              </a:spcAft>
            </a:pPr>
            <a:r>
              <a:rPr lang="en-GB" sz="1400" b="1" dirty="0">
                <a:effectLst/>
                <a:ea typeface="Times New Roman" panose="02020603050405020304" pitchFamily="18" charset="0"/>
              </a:rPr>
              <a:t>How can you help me</a:t>
            </a:r>
          </a:p>
          <a:p>
            <a:pPr eaLnBrk="0" hangingPunct="0">
              <a:lnSpc>
                <a:spcPct val="100000"/>
              </a:lnSpc>
              <a:spcBef>
                <a:spcPts val="0"/>
              </a:spcBef>
              <a:spcAft>
                <a:spcPts val="0"/>
              </a:spcAft>
            </a:pPr>
            <a:br>
              <a:rPr lang="en-GB" sz="1000" dirty="0">
                <a:effectLst/>
                <a:ea typeface="Times New Roman" panose="02020603050405020304" pitchFamily="18" charset="0"/>
              </a:rPr>
            </a:br>
            <a:r>
              <a:rPr lang="en-GB" sz="1000" b="1" dirty="0">
                <a:effectLst/>
              </a:rPr>
              <a:t>Strategies for working with young person with MLD:</a:t>
            </a:r>
          </a:p>
          <a:p>
            <a:pPr eaLnBrk="0" hangingPunct="0">
              <a:lnSpc>
                <a:spcPct val="100000"/>
              </a:lnSpc>
              <a:spcBef>
                <a:spcPts val="0"/>
              </a:spcBef>
              <a:spcAft>
                <a:spcPts val="0"/>
              </a:spcAft>
            </a:pPr>
            <a:endParaRPr lang="en-GB" sz="1000" b="1" dirty="0">
              <a:effectLst/>
            </a:endParaRPr>
          </a:p>
          <a:p>
            <a:pPr marL="171450" indent="-171450" eaLnBrk="0" hangingPunct="0">
              <a:lnSpc>
                <a:spcPct val="103000"/>
              </a:lnSpc>
              <a:spcBef>
                <a:spcPts val="60"/>
              </a:spcBef>
              <a:buFont typeface="Arial" panose="020B0604020202020204" pitchFamily="34" charset="0"/>
              <a:buChar char="•"/>
            </a:pPr>
            <a:r>
              <a:rPr lang="en-GB" sz="1000" dirty="0">
                <a:effectLst/>
                <a:ea typeface="Times New Roman" panose="02020603050405020304" pitchFamily="18" charset="0"/>
              </a:rPr>
              <a:t>Speak to the student and listen to their needs. They probably have their own strategies and are aware of what their strengths and weaknesses</a:t>
            </a:r>
            <a:r>
              <a:rPr lang="en-GB" sz="1000" spc="-40" dirty="0">
                <a:effectLst/>
                <a:ea typeface="Times New Roman" panose="02020603050405020304" pitchFamily="18" charset="0"/>
              </a:rPr>
              <a:t> </a:t>
            </a:r>
            <a:r>
              <a:rPr lang="en-GB" sz="1000" dirty="0">
                <a:effectLst/>
                <a:ea typeface="Times New Roman" panose="02020603050405020304" pitchFamily="18" charset="0"/>
              </a:rPr>
              <a:t>are.</a:t>
            </a:r>
          </a:p>
          <a:p>
            <a:pPr marL="171450" indent="-171450" eaLnBrk="0" hangingPunct="0">
              <a:lnSpc>
                <a:spcPct val="103000"/>
              </a:lnSpc>
              <a:spcBef>
                <a:spcPts val="60"/>
              </a:spcBef>
              <a:buFont typeface="Arial" panose="020B0604020202020204" pitchFamily="34" charset="0"/>
              <a:buChar char="•"/>
            </a:pPr>
            <a:endParaRPr lang="en-GB" sz="1000" dirty="0">
              <a:ea typeface="Times New Roman" panose="02020603050405020304" pitchFamily="18" charset="0"/>
            </a:endParaRPr>
          </a:p>
          <a:p>
            <a:pPr marL="171450" indent="-171450" eaLnBrk="0" hangingPunct="0">
              <a:lnSpc>
                <a:spcPct val="103000"/>
              </a:lnSpc>
              <a:spcBef>
                <a:spcPts val="60"/>
              </a:spcBef>
              <a:buFont typeface="Arial" panose="020B0604020202020204" pitchFamily="34" charset="0"/>
              <a:buChar char="•"/>
            </a:pPr>
            <a:r>
              <a:rPr lang="en-GB" sz="1000" dirty="0">
                <a:effectLst/>
                <a:ea typeface="Times New Roman" panose="02020603050405020304" pitchFamily="18" charset="0"/>
              </a:rPr>
              <a:t>Encourage independence at all opportunities and avoid over dependence on</a:t>
            </a:r>
            <a:r>
              <a:rPr lang="en-GB" sz="1000" spc="-10" dirty="0">
                <a:effectLst/>
                <a:ea typeface="Times New Roman" panose="02020603050405020304" pitchFamily="18" charset="0"/>
              </a:rPr>
              <a:t> </a:t>
            </a:r>
            <a:r>
              <a:rPr lang="en-GB" sz="1000" dirty="0">
                <a:effectLst/>
                <a:ea typeface="Times New Roman" panose="02020603050405020304" pitchFamily="18" charset="0"/>
              </a:rPr>
              <a:t>support.</a:t>
            </a:r>
          </a:p>
          <a:p>
            <a:pPr marL="171450" indent="-171450" eaLnBrk="0" hangingPunct="0">
              <a:lnSpc>
                <a:spcPct val="103000"/>
              </a:lnSpc>
              <a:spcBef>
                <a:spcPts val="60"/>
              </a:spcBef>
              <a:buFont typeface="Arial" panose="020B0604020202020204" pitchFamily="34" charset="0"/>
              <a:buChar char="•"/>
            </a:pPr>
            <a:endParaRPr lang="en-GB" sz="1000" dirty="0">
              <a:ea typeface="Times New Roman" panose="02020603050405020304" pitchFamily="18" charset="0"/>
            </a:endParaRPr>
          </a:p>
          <a:p>
            <a:pPr marL="171450" indent="-171450" eaLnBrk="0" hangingPunct="0">
              <a:lnSpc>
                <a:spcPct val="103000"/>
              </a:lnSpc>
              <a:spcBef>
                <a:spcPts val="60"/>
              </a:spcBef>
              <a:buFont typeface="Arial" panose="020B0604020202020204" pitchFamily="34" charset="0"/>
              <a:buChar char="•"/>
            </a:pPr>
            <a:r>
              <a:rPr lang="en-GB" sz="1000" dirty="0">
                <a:effectLst/>
                <a:ea typeface="Times New Roman" panose="02020603050405020304" pitchFamily="18" charset="0"/>
              </a:rPr>
              <a:t>Provide</a:t>
            </a:r>
            <a:r>
              <a:rPr lang="en-GB" sz="1000" spc="-5" dirty="0">
                <a:effectLst/>
                <a:ea typeface="Times New Roman" panose="02020603050405020304" pitchFamily="18" charset="0"/>
              </a:rPr>
              <a:t> </a:t>
            </a:r>
            <a:r>
              <a:rPr lang="en-GB" sz="1000" dirty="0">
                <a:effectLst/>
                <a:ea typeface="Times New Roman" panose="02020603050405020304" pitchFamily="18" charset="0"/>
              </a:rPr>
              <a:t>hand-outs.</a:t>
            </a:r>
          </a:p>
          <a:p>
            <a:pPr marL="171450" indent="-171450" eaLnBrk="0" hangingPunct="0">
              <a:lnSpc>
                <a:spcPct val="103000"/>
              </a:lnSpc>
              <a:spcBef>
                <a:spcPts val="60"/>
              </a:spcBef>
              <a:buFont typeface="Arial" panose="020B0604020202020204" pitchFamily="34" charset="0"/>
              <a:buChar char="•"/>
            </a:pPr>
            <a:endParaRPr lang="en-GB" sz="1000" dirty="0">
              <a:effectLst/>
              <a:ea typeface="Times New Roman" panose="02020603050405020304" pitchFamily="18" charset="0"/>
            </a:endParaRPr>
          </a:p>
          <a:p>
            <a:pPr eaLnBrk="0" hangingPunct="0">
              <a:lnSpc>
                <a:spcPct val="103000"/>
              </a:lnSpc>
              <a:spcBef>
                <a:spcPts val="60"/>
              </a:spcBef>
            </a:pPr>
            <a:endParaRPr lang="en-GB" sz="1000" dirty="0">
              <a:ea typeface="Times New Roman" panose="02020603050405020304" pitchFamily="18" charset="0"/>
            </a:endParaRPr>
          </a:p>
          <a:p>
            <a:pPr eaLnBrk="0" hangingPunct="0">
              <a:lnSpc>
                <a:spcPct val="103000"/>
              </a:lnSpc>
              <a:spcBef>
                <a:spcPts val="60"/>
              </a:spcBef>
            </a:pPr>
            <a:endParaRPr lang="en-GB" sz="1000" dirty="0">
              <a:ea typeface="Times New Roman" panose="02020603050405020304" pitchFamily="18" charset="0"/>
            </a:endParaRPr>
          </a:p>
          <a:p>
            <a:pPr marL="171450" indent="-171450" eaLnBrk="0" hangingPunct="0">
              <a:lnSpc>
                <a:spcPct val="103000"/>
              </a:lnSpc>
              <a:spcBef>
                <a:spcPts val="60"/>
              </a:spcBef>
              <a:buFont typeface="Arial" panose="020B0604020202020204" pitchFamily="34" charset="0"/>
              <a:buChar char="•"/>
            </a:pPr>
            <a:endParaRPr lang="en-GB" sz="1000" dirty="0">
              <a:effectLst/>
              <a:ea typeface="Times New Roman" panose="02020603050405020304" pitchFamily="18" charset="0"/>
            </a:endParaRPr>
          </a:p>
          <a:p>
            <a:pPr marL="171450" indent="-171450" eaLnBrk="0" hangingPunct="0">
              <a:lnSpc>
                <a:spcPct val="103000"/>
              </a:lnSpc>
              <a:spcBef>
                <a:spcPts val="60"/>
              </a:spcBef>
              <a:buFont typeface="Arial" panose="020B0604020202020204" pitchFamily="34" charset="0"/>
              <a:buChar char="•"/>
            </a:pPr>
            <a:endParaRPr lang="en-GB" sz="1000" dirty="0">
              <a:effectLst/>
              <a:ea typeface="Times New Roman" panose="02020603050405020304" pitchFamily="18" charset="0"/>
            </a:endParaRPr>
          </a:p>
          <a:p>
            <a:pPr eaLnBrk="0" hangingPunct="0">
              <a:lnSpc>
                <a:spcPct val="103000"/>
              </a:lnSpc>
              <a:spcBef>
                <a:spcPts val="60"/>
              </a:spcBef>
              <a:spcAft>
                <a:spcPts val="0"/>
              </a:spcAft>
            </a:pPr>
            <a:endParaRPr lang="en-GB" sz="1300" b="1" dirty="0">
              <a:ea typeface="Times New Roman" panose="02020603050405020304" pitchFamily="18" charset="0"/>
            </a:endParaRPr>
          </a:p>
          <a:p>
            <a:pPr eaLnBrk="0" hangingPunct="0">
              <a:lnSpc>
                <a:spcPct val="103000"/>
              </a:lnSpc>
              <a:spcBef>
                <a:spcPts val="60"/>
              </a:spcBef>
              <a:spcAft>
                <a:spcPts val="0"/>
              </a:spcAft>
            </a:pPr>
            <a:endParaRPr lang="en-GB" sz="1300" b="1" dirty="0">
              <a:effectLst/>
              <a:ea typeface="Times New Roman" panose="02020603050405020304" pitchFamily="18" charset="0"/>
            </a:endParaRPr>
          </a:p>
          <a:p>
            <a:pPr marL="171450" indent="-171450" eaLnBrk="0" hangingPunct="0">
              <a:lnSpc>
                <a:spcPct val="103000"/>
              </a:lnSpc>
              <a:spcBef>
                <a:spcPts val="60"/>
              </a:spcBef>
              <a:spcAft>
                <a:spcPts val="0"/>
              </a:spcAft>
              <a:buFont typeface="Arial" panose="020B0604020202020204" pitchFamily="34" charset="0"/>
              <a:buChar char="•"/>
            </a:pPr>
            <a:endParaRPr lang="en-GB" sz="1000" dirty="0">
              <a:ea typeface="Times New Roman" panose="02020603050405020304" pitchFamily="18" charset="0"/>
            </a:endParaRPr>
          </a:p>
          <a:p>
            <a:br>
              <a:rPr lang="en-GB" sz="1800" b="1" spc="-30" dirty="0">
                <a:solidFill>
                  <a:srgbClr val="000000"/>
                </a:solidFill>
                <a:effectLst/>
                <a:latin typeface="Arial" panose="020B0604020202020204" pitchFamily="34" charset="0"/>
                <a:ea typeface="Times New Roman" panose="02020603050405020304" pitchFamily="18" charset="0"/>
              </a:rPr>
            </a:br>
            <a:endParaRPr lang="en-GB" sz="1000" dirty="0">
              <a:effectLst/>
              <a:ea typeface="Times New Roman" panose="02020603050405020304" pitchFamily="18" charset="0"/>
            </a:endParaRPr>
          </a:p>
          <a:p>
            <a:br>
              <a:rPr lang="en-GB" sz="1800" dirty="0">
                <a:effectLst/>
                <a:latin typeface="Arial" panose="020B0604020202020204" pitchFamily="34" charset="0"/>
                <a:ea typeface="Times New Roman" panose="02020603050405020304" pitchFamily="18" charset="0"/>
              </a:rPr>
            </a:br>
            <a:endParaRPr lang="en-GB" sz="1800" dirty="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dirty="0">
              <a:effectLst/>
              <a:latin typeface="HelveticaLTStd-Roman"/>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1A1F05BA-C1F8-452D-CF36-4345144845BC}"/>
              </a:ext>
            </a:extLst>
          </p:cNvPr>
          <p:cNvSpPr>
            <a:spLocks noGrp="1"/>
          </p:cNvSpPr>
          <p:nvPr>
            <p:ph type="sldNum" sz="quarter" idx="11"/>
          </p:nvPr>
        </p:nvSpPr>
        <p:spPr/>
        <p:txBody>
          <a:bodyPr/>
          <a:lstStyle/>
          <a:p>
            <a:fld id="{DA2C159E-F13C-4A85-9A41-E7669D3E0D70}" type="slidenum">
              <a:rPr lang="en-GB" smtClean="0"/>
              <a:pPr/>
              <a:t>57</a:t>
            </a:fld>
            <a:endParaRPr lang="en-GB"/>
          </a:p>
        </p:txBody>
      </p:sp>
    </p:spTree>
    <p:extLst>
      <p:ext uri="{BB962C8B-B14F-4D97-AF65-F5344CB8AC3E}">
        <p14:creationId xmlns:p14="http://schemas.microsoft.com/office/powerpoint/2010/main" val="386417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826823-1D50-00CA-7495-0707D70438FE}"/>
              </a:ext>
              <a:ext uri="{C183D7F6-B498-43B3-948B-1728B52AA6E4}">
                <adec:decorative xmlns:adec="http://schemas.microsoft.com/office/drawing/2017/decorative" val="1"/>
              </a:ext>
            </a:extLst>
          </p:cNvPr>
          <p:cNvSpPr>
            <a:spLocks noGrp="1"/>
          </p:cNvSpPr>
          <p:nvPr>
            <p:ph type="ftr" sz="quarter" idx="10"/>
          </p:nvPr>
        </p:nvSpPr>
        <p:spPr>
          <a:xfrm>
            <a:off x="232950" y="492626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A6FB646-BBC6-1E1C-67AF-25BC6325EFD0}"/>
              </a:ext>
            </a:extLst>
          </p:cNvPr>
          <p:cNvSpPr>
            <a:spLocks noGrp="1"/>
          </p:cNvSpPr>
          <p:nvPr>
            <p:ph type="title"/>
          </p:nvPr>
        </p:nvSpPr>
        <p:spPr>
          <a:xfrm>
            <a:off x="232950" y="249901"/>
            <a:ext cx="3960001" cy="305626"/>
          </a:xfrm>
        </p:spPr>
        <p:txBody>
          <a:bodyPr>
            <a:noAutofit/>
          </a:bodyPr>
          <a:lstStyle/>
          <a:p>
            <a:pPr eaLnBrk="0" hangingPunct="0">
              <a:lnSpc>
                <a:spcPct val="103000"/>
              </a:lnSpc>
              <a:spcBef>
                <a:spcPts val="60"/>
              </a:spcBef>
              <a:spcAft>
                <a:spcPts val="0"/>
              </a:spcAft>
            </a:pPr>
            <a:r>
              <a:rPr lang="en-GB" sz="1600" b="1" cap="none">
                <a:solidFill>
                  <a:srgbClr val="B4005E"/>
                </a:solidFill>
                <a:ea typeface="Times New Roman" panose="02020603050405020304" pitchFamily="18" charset="0"/>
              </a:rPr>
              <a:t>Moderate Learning Difficulty</a:t>
            </a:r>
            <a:br>
              <a:rPr lang="en-GB" sz="1600" b="1">
                <a:solidFill>
                  <a:srgbClr val="B4005E"/>
                </a:solidFill>
                <a:effectLst/>
                <a:ea typeface="Times New Roman" panose="02020603050405020304" pitchFamily="18" charset="0"/>
              </a:rPr>
            </a:br>
            <a:endParaRPr lang="en-GB" sz="1600">
              <a:solidFill>
                <a:srgbClr val="B4005E"/>
              </a:solidFill>
            </a:endParaRPr>
          </a:p>
        </p:txBody>
      </p:sp>
      <p:sp>
        <p:nvSpPr>
          <p:cNvPr id="4" name="Text Placeholder 3">
            <a:extLst>
              <a:ext uri="{FF2B5EF4-FFF2-40B4-BE49-F238E27FC236}">
                <a16:creationId xmlns:a16="http://schemas.microsoft.com/office/drawing/2014/main" id="{C8F0CE3B-3A96-0D96-C79B-17D2DFA47C63}"/>
              </a:ext>
            </a:extLst>
          </p:cNvPr>
          <p:cNvSpPr>
            <a:spLocks noGrp="1"/>
          </p:cNvSpPr>
          <p:nvPr>
            <p:ph type="body" sz="quarter" idx="12"/>
          </p:nvPr>
        </p:nvSpPr>
        <p:spPr>
          <a:xfrm>
            <a:off x="234000" y="651164"/>
            <a:ext cx="3960000" cy="3936810"/>
          </a:xfrm>
        </p:spPr>
        <p:txBody>
          <a:bodyPr/>
          <a:lstStyle/>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May not understand levels of</a:t>
            </a:r>
            <a:r>
              <a:rPr lang="en-GB" sz="1000" b="0" spc="-150">
                <a:effectLst/>
                <a:ea typeface="Times New Roman" panose="02020603050405020304" pitchFamily="18" charset="0"/>
              </a:rPr>
              <a:t> </a:t>
            </a:r>
            <a:r>
              <a:rPr lang="en-GB" sz="1000" b="0">
                <a:effectLst/>
                <a:ea typeface="Times New Roman" panose="02020603050405020304" pitchFamily="18" charset="0"/>
              </a:rPr>
              <a:t>seriousness, consequences or not responding well to instructions. E.g. looking both ways when crossing the road.</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Individuals may have heightened</a:t>
            </a:r>
            <a:r>
              <a:rPr lang="en-GB" sz="1000" b="0" spc="-100">
                <a:effectLst/>
                <a:ea typeface="Times New Roman" panose="02020603050405020304" pitchFamily="18" charset="0"/>
              </a:rPr>
              <a:t> </a:t>
            </a:r>
            <a:r>
              <a:rPr lang="en-GB" sz="1000" b="0">
                <a:effectLst/>
                <a:ea typeface="Times New Roman" panose="02020603050405020304" pitchFamily="18" charset="0"/>
              </a:rPr>
              <a:t>phobias or</a:t>
            </a:r>
            <a:r>
              <a:rPr lang="en-GB" sz="1000" b="0" spc="-10">
                <a:effectLst/>
                <a:ea typeface="Times New Roman" panose="02020603050405020304" pitchFamily="18" charset="0"/>
              </a:rPr>
              <a:t> </a:t>
            </a:r>
            <a:r>
              <a:rPr lang="en-GB" sz="1000" b="0">
                <a:effectLst/>
                <a:ea typeface="Times New Roman" panose="02020603050405020304" pitchFamily="18" charset="0"/>
              </a:rPr>
              <a:t>anxieties.</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May appear immature for</a:t>
            </a:r>
            <a:r>
              <a:rPr lang="en-GB" sz="1000" b="0" spc="-25">
                <a:effectLst/>
                <a:ea typeface="Times New Roman" panose="02020603050405020304" pitchFamily="18" charset="0"/>
              </a:rPr>
              <a:t> </a:t>
            </a:r>
            <a:r>
              <a:rPr lang="en-GB" sz="1000" b="0">
                <a:effectLst/>
                <a:ea typeface="Times New Roman" panose="02020603050405020304" pitchFamily="18" charset="0"/>
              </a:rPr>
              <a:t>age.</a:t>
            </a: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May struggle with</a:t>
            </a:r>
            <a:r>
              <a:rPr lang="en-GB" sz="1000" b="0" spc="-20">
                <a:effectLst/>
                <a:ea typeface="Times New Roman" panose="02020603050405020304" pitchFamily="18" charset="0"/>
              </a:rPr>
              <a:t> </a:t>
            </a:r>
            <a:r>
              <a:rPr lang="en-GB" sz="1000" b="0">
                <a:effectLst/>
                <a:ea typeface="Times New Roman" panose="02020603050405020304" pitchFamily="18" charset="0"/>
              </a:rPr>
              <a:t>organisation.</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May have slow speech or</a:t>
            </a:r>
            <a:r>
              <a:rPr lang="en-GB" sz="1000" b="0" spc="-50">
                <a:effectLst/>
                <a:ea typeface="Times New Roman" panose="02020603050405020304" pitchFamily="18" charset="0"/>
              </a:rPr>
              <a:t> </a:t>
            </a:r>
            <a:r>
              <a:rPr lang="en-GB" sz="1000" b="0">
                <a:effectLst/>
                <a:ea typeface="Times New Roman" panose="02020603050405020304" pitchFamily="18" charset="0"/>
              </a:rPr>
              <a:t>poor vocabulary.</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ffectLst/>
                <a:ea typeface="Times New Roman" panose="02020603050405020304" pitchFamily="18" charset="0"/>
              </a:rPr>
              <a:t>Could be involved in</a:t>
            </a:r>
            <a:r>
              <a:rPr lang="en-GB" sz="1000" b="0" spc="-40">
                <a:effectLst/>
                <a:ea typeface="Times New Roman" panose="02020603050405020304" pitchFamily="18" charset="0"/>
              </a:rPr>
              <a:t> </a:t>
            </a:r>
            <a:r>
              <a:rPr lang="en-GB" sz="1000" b="0">
                <a:effectLst/>
                <a:ea typeface="Times New Roman" panose="02020603050405020304" pitchFamily="18" charset="0"/>
              </a:rPr>
              <a:t>bullying.</a:t>
            </a: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Give full explanations using simple language.</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Praise effort and reassure.</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Allow extra time for tasks, assessments if necessary.</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ea typeface="Times New Roman" panose="02020603050405020304" pitchFamily="18" charset="0"/>
              </a:rPr>
              <a:t>Revisit and recap prior learning regularly to allow extra opportunities to reinforce learning.</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t>Consider multi-sensory delivery and flexible assessment such as witness testimonies, video recording – especially where formal accreditation is not necessary.</a:t>
            </a: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8" name="TextBox 7">
            <a:extLst>
              <a:ext uri="{FF2B5EF4-FFF2-40B4-BE49-F238E27FC236}">
                <a16:creationId xmlns:a16="http://schemas.microsoft.com/office/drawing/2014/main" id="{1407D049-9D00-AC6A-4FD2-7E663F1B60A5}"/>
              </a:ext>
            </a:extLst>
          </p:cNvPr>
          <p:cNvSpPr txBox="1"/>
          <p:nvPr/>
        </p:nvSpPr>
        <p:spPr>
          <a:xfrm>
            <a:off x="4192951" y="169333"/>
            <a:ext cx="4880186" cy="4508927"/>
          </a:xfrm>
          <a:prstGeom prst="rect">
            <a:avLst/>
          </a:prstGeom>
          <a:noFill/>
        </p:spPr>
        <p:txBody>
          <a:bodyPr wrap="square">
            <a:spAutoFit/>
          </a:bodyPr>
          <a:lstStyle/>
          <a:p>
            <a:pPr>
              <a:lnSpc>
                <a:spcPct val="100000"/>
              </a:lnSpc>
              <a:spcBef>
                <a:spcPts val="0"/>
              </a:spcBef>
            </a:pPr>
            <a:r>
              <a:rPr lang="en-GB" sz="1600" b="1" cap="none" dirty="0">
                <a:solidFill>
                  <a:srgbClr val="B4005E"/>
                </a:solidFill>
                <a:ea typeface="Times New Roman" panose="02020603050405020304" pitchFamily="18" charset="0"/>
              </a:rPr>
              <a:t>Moderate Learning Difficulty </a:t>
            </a:r>
            <a:r>
              <a:rPr lang="en-GB" sz="1600" b="1" dirty="0">
                <a:solidFill>
                  <a:srgbClr val="B4005E"/>
                </a:solidFill>
              </a:rPr>
              <a:t>Strategies</a:t>
            </a:r>
          </a:p>
          <a:p>
            <a:pPr>
              <a:lnSpc>
                <a:spcPct val="100000"/>
              </a:lnSpc>
              <a:spcBef>
                <a:spcPts val="0"/>
              </a:spcBef>
            </a:pPr>
            <a:endParaRPr lang="en-GB" sz="1800" b="0" dirty="0">
              <a:solidFill>
                <a:srgbClr val="B4005E"/>
              </a:solidFill>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Encourage young person to work independently whenever possible and provide environmental cues, for example, keyword lists, dictionaries, reference posters. </a:t>
            </a:r>
          </a:p>
          <a:p>
            <a:pPr marL="171450" indent="-171450">
              <a:lnSpc>
                <a:spcPct val="100000"/>
              </a:lnSpc>
              <a:spcBef>
                <a:spcPts val="0"/>
              </a:spcBef>
              <a:buFont typeface="Arial" panose="020B0604020202020204" pitchFamily="34" charset="0"/>
              <a:buChar char="•"/>
            </a:pPr>
            <a:endParaRPr lang="en-GB" sz="11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Ensure that learning activities are broken down into small steps and are clearly focused on agreed learning outcomes.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Explain the context and use questioning and prompts to trigger previous learning.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100" dirty="0">
                <a:ea typeface="Times New Roman" panose="02020603050405020304" pitchFamily="18" charset="0"/>
              </a:rPr>
              <a:t>Break tasks down into manageable sections, 1 or 2 instructions at a time.</a:t>
            </a:r>
          </a:p>
          <a:p>
            <a:pPr marL="171450" indent="-171450">
              <a:lnSpc>
                <a:spcPct val="100000"/>
              </a:lnSpc>
              <a:spcBef>
                <a:spcPts val="0"/>
              </a:spcBef>
              <a:buFont typeface="Arial" panose="020B0604020202020204" pitchFamily="34" charset="0"/>
              <a:buChar char="•"/>
            </a:pPr>
            <a:endParaRPr lang="en-GB" sz="1100" b="0" kern="0"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Simplify, differentiate or abbreviate learning tasks and provide a multisensory approach to learning.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visual and concrete materials to aid understanding, for example number lines, alphabets.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Keep language simple and familiar in guided group work.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100" b="0" kern="0" dirty="0">
                <a:solidFill>
                  <a:srgbClr val="000000"/>
                </a:solidFill>
                <a:effectLst/>
                <a:ea typeface="Times New Roman" panose="02020603050405020304" pitchFamily="18" charset="0"/>
                <a:cs typeface="Times New Roman" panose="02020603050405020304" pitchFamily="18" charset="0"/>
              </a:rPr>
              <a:t>Make use of songs, rhymes and rhythm to aid learning sequences, for example, the alphabet, days of the week. </a:t>
            </a:r>
          </a:p>
          <a:p>
            <a:pPr marL="171450" indent="-171450">
              <a:lnSpc>
                <a:spcPct val="100000"/>
              </a:lnSpc>
              <a:spcBef>
                <a:spcPts val="0"/>
              </a:spcBef>
              <a:buFont typeface="Arial" panose="020B0604020202020204" pitchFamily="34" charset="0"/>
              <a:buChar char="•"/>
            </a:pPr>
            <a:endParaRPr lang="en-GB" sz="1100" b="0" kern="0" dirty="0">
              <a:solidFill>
                <a:srgbClr val="000000"/>
              </a:solidFill>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97A99EB-0873-0BED-78A8-412B41B82DC3}"/>
              </a:ext>
            </a:extLst>
          </p:cNvPr>
          <p:cNvSpPr>
            <a:spLocks noGrp="1"/>
          </p:cNvSpPr>
          <p:nvPr>
            <p:ph type="sldNum" sz="quarter" idx="11"/>
          </p:nvPr>
        </p:nvSpPr>
        <p:spPr/>
        <p:txBody>
          <a:bodyPr/>
          <a:lstStyle/>
          <a:p>
            <a:fld id="{DA2C159E-F13C-4A85-9A41-E7669D3E0D70}" type="slidenum">
              <a:rPr lang="en-GB" smtClean="0"/>
              <a:pPr/>
              <a:t>58</a:t>
            </a:fld>
            <a:endParaRPr lang="en-GB"/>
          </a:p>
        </p:txBody>
      </p:sp>
    </p:spTree>
    <p:extLst>
      <p:ext uri="{BB962C8B-B14F-4D97-AF65-F5344CB8AC3E}">
        <p14:creationId xmlns:p14="http://schemas.microsoft.com/office/powerpoint/2010/main" val="109225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AB9DAC-C267-9F9F-1A4C-0FFC8D0C0786}"/>
              </a:ext>
              <a:ext uri="{C183D7F6-B498-43B3-948B-1728B52AA6E4}">
                <adec:decorative xmlns:adec="http://schemas.microsoft.com/office/drawing/2017/decorative" val="1"/>
              </a:ext>
            </a:extLst>
          </p:cNvPr>
          <p:cNvSpPr>
            <a:spLocks noGrp="1"/>
          </p:cNvSpPr>
          <p:nvPr>
            <p:ph type="ftr" sz="quarter" idx="10"/>
          </p:nvPr>
        </p:nvSpPr>
        <p:spPr>
          <a:xfrm>
            <a:off x="232950" y="4919338"/>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F84EFBD-3E88-6A13-414E-4E26ED6780D4}"/>
              </a:ext>
            </a:extLst>
          </p:cNvPr>
          <p:cNvSpPr>
            <a:spLocks noGrp="1"/>
          </p:cNvSpPr>
          <p:nvPr>
            <p:ph type="title"/>
          </p:nvPr>
        </p:nvSpPr>
        <p:spPr>
          <a:xfrm>
            <a:off x="232950" y="249900"/>
            <a:ext cx="8437563" cy="273845"/>
          </a:xfrm>
        </p:spPr>
        <p:txBody>
          <a:bodyPr>
            <a:normAutofit/>
          </a:bodyPr>
          <a:lstStyle/>
          <a:p>
            <a:r>
              <a:rPr lang="en-GB" sz="1600" cap="none" spc="-30" dirty="0">
                <a:solidFill>
                  <a:srgbClr val="B4005E"/>
                </a:solidFill>
                <a:latin typeface="Arial" panose="020B0604020202020204" pitchFamily="34" charset="0"/>
              </a:rPr>
              <a:t>Moderate Learning Difficulty </a:t>
            </a:r>
            <a:r>
              <a:rPr lang="en-GB" sz="1600" cap="none" spc="-30" dirty="0">
                <a:solidFill>
                  <a:schemeClr val="bg1"/>
                </a:solidFill>
                <a:latin typeface="Arial" panose="020B0604020202020204" pitchFamily="34" charset="0"/>
              </a:rPr>
              <a:t>Strategies</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0C68AF41-3E46-3029-1056-DCA4F8C18875}"/>
              </a:ext>
            </a:extLst>
          </p:cNvPr>
          <p:cNvSpPr>
            <a:spLocks noGrp="1"/>
          </p:cNvSpPr>
          <p:nvPr>
            <p:ph type="body" sz="quarter" idx="12"/>
          </p:nvPr>
        </p:nvSpPr>
        <p:spPr>
          <a:xfrm>
            <a:off x="232950" y="523745"/>
            <a:ext cx="4098513" cy="273845"/>
          </a:xfrm>
        </p:spPr>
        <p:txBody>
          <a:bodyPr/>
          <a:lstStyle/>
          <a:p>
            <a:pPr>
              <a:lnSpc>
                <a:spcPct val="100000"/>
              </a:lnSpc>
              <a:spcBef>
                <a:spcPts val="0"/>
              </a:spcBef>
            </a:pPr>
            <a:r>
              <a:rPr lang="en-GB" sz="1600" b="1">
                <a:solidFill>
                  <a:srgbClr val="B4005E"/>
                </a:solidFill>
              </a:rPr>
              <a:t>Strategies</a:t>
            </a:r>
            <a:endParaRPr lang="en-GB" sz="1600" b="0">
              <a:solidFill>
                <a:srgbClr val="B4005E"/>
              </a:solidFill>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000" b="0" kern="10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5" name="Content Placeholder 4">
            <a:extLst>
              <a:ext uri="{FF2B5EF4-FFF2-40B4-BE49-F238E27FC236}">
                <a16:creationId xmlns:a16="http://schemas.microsoft.com/office/drawing/2014/main" id="{D0710002-EA00-B8DD-A300-8548D9761C12}"/>
              </a:ext>
            </a:extLst>
          </p:cNvPr>
          <p:cNvSpPr>
            <a:spLocks noGrp="1"/>
          </p:cNvSpPr>
          <p:nvPr>
            <p:ph sz="quarter" idx="13"/>
          </p:nvPr>
        </p:nvSpPr>
        <p:spPr>
          <a:xfrm>
            <a:off x="232950" y="944809"/>
            <a:ext cx="4098513" cy="3401390"/>
          </a:xfrm>
        </p:spPr>
        <p:txBody>
          <a:bodyPr/>
          <a:lstStyle/>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Times New Roman" panose="02020603050405020304" pitchFamily="18" charset="0"/>
                <a:cs typeface="Times New Roman" panose="02020603050405020304" pitchFamily="18" charset="0"/>
              </a:rPr>
              <a:t>Keep instructions short and concise and ask the student to repeat instructions in order to clarify understanding</a:t>
            </a:r>
            <a:r>
              <a:rPr lang="en-GB" sz="1400" b="0" kern="0">
                <a:solidFill>
                  <a:srgbClr val="000000"/>
                </a:solidFill>
                <a:effectLst/>
                <a:ea typeface="Times New Roman" panose="02020603050405020304" pitchFamily="18" charset="0"/>
                <a:cs typeface="Times New Roman" panose="02020603050405020304" pitchFamily="18" charset="0"/>
              </a:rPr>
              <a:t>. </a:t>
            </a: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a:solidFill>
                <a:srgbClr val="000000"/>
              </a:solidFill>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Use writing frames to structure extended writing tasks.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Provide alternative methods of recording, for example, labelled pictures, diagrams, flow charts, mind maps.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Ensure repetition and reinforcement within a variety of contexts.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Allow extra time to complete a task and work out responses. </a:t>
            </a:r>
          </a:p>
          <a:p>
            <a:pPr marL="171450" indent="-171450">
              <a:lnSpc>
                <a:spcPct val="100000"/>
              </a:lnSpc>
              <a:spcBef>
                <a:spcPts val="0"/>
              </a:spcBef>
              <a:buFont typeface="Arial" panose="020B0604020202020204" pitchFamily="34" charset="0"/>
              <a:buChar char="•"/>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Monitor and record progress so that each small achievement is recognised. </a:t>
            </a:r>
          </a:p>
          <a:p>
            <a:pPr marL="171450" indent="-171450">
              <a:lnSpc>
                <a:spcPct val="100000"/>
              </a:lnSpc>
              <a:spcBef>
                <a:spcPts val="0"/>
              </a:spcBef>
              <a:buFont typeface="Arial" panose="020B0604020202020204" pitchFamily="34" charset="0"/>
              <a:buChar char="•"/>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Organise activities to develop listening and attention skills, for example, sound tapes. </a:t>
            </a:r>
          </a:p>
          <a:p>
            <a:pPr>
              <a:lnSpc>
                <a:spcPct val="100000"/>
              </a:lnSpc>
              <a:spcBef>
                <a:spcPts val="0"/>
              </a:spcBef>
            </a:pPr>
            <a:endParaRPr lang="en-GB" sz="1000" kern="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ea typeface="Times New Roman" panose="02020603050405020304" pitchFamily="18" charset="0"/>
                <a:cs typeface="Times New Roman" panose="02020603050405020304" pitchFamily="18" charset="0"/>
              </a:rPr>
              <a:t>Practise a range of sequencing activities, for example, pictorial activity </a:t>
            </a:r>
            <a:r>
              <a:rPr lang="en-GB" sz="1000" kern="0">
                <a:solidFill>
                  <a:srgbClr val="000000"/>
                </a:solidFill>
                <a:effectLst/>
                <a:latin typeface="+mj-lt"/>
                <a:ea typeface="Times New Roman" panose="02020603050405020304" pitchFamily="18" charset="0"/>
                <a:cs typeface="Times New Roman" panose="02020603050405020304" pitchFamily="18" charset="0"/>
              </a:rPr>
              <a:t>or story sequences, word and sentence sequences, days, months and number sequences. </a:t>
            </a:r>
          </a:p>
          <a:p>
            <a:pPr>
              <a:lnSpc>
                <a:spcPct val="100000"/>
              </a:lnSpc>
              <a:spcBef>
                <a:spcPts val="0"/>
              </a:spcBef>
            </a:pPr>
            <a:endParaRPr lang="en-GB" sz="1000" kern="0">
              <a:solidFill>
                <a:srgbClr val="000000"/>
              </a:solidFill>
              <a:effectLst/>
              <a:latin typeface="+mj-l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a:solidFill>
                  <a:srgbClr val="000000"/>
                </a:solidFill>
                <a:effectLst/>
                <a:latin typeface="+mj-lt"/>
                <a:ea typeface="Times New Roman" panose="02020603050405020304" pitchFamily="18" charset="0"/>
                <a:cs typeface="Times New Roman" panose="02020603050405020304" pitchFamily="18" charset="0"/>
              </a:rPr>
              <a:t>Model ways of approaching a solution, give initial steps and gradually adding prompts only if necessary.  </a:t>
            </a:r>
            <a:endParaRPr lang="en-GB" sz="1000" kern="100">
              <a:effectLst/>
              <a:latin typeface="+mj-l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effectLst/>
              <a:latin typeface="HelveticaLTStd-Roman"/>
              <a:ea typeface="Calibri" panose="020F0502020204030204" pitchFamily="34" charset="0"/>
              <a:cs typeface="Times New Roman" panose="02020603050405020304" pitchFamily="18" charset="0"/>
            </a:endParaRPr>
          </a:p>
          <a:p>
            <a:pPr>
              <a:lnSpc>
                <a:spcPct val="100000"/>
              </a:lnSpc>
              <a:spcBef>
                <a:spcPts val="0"/>
              </a:spcBef>
            </a:pPr>
            <a:endParaRPr lang="en-GB" sz="1000" kern="100">
              <a:effectLst/>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a:p>
        </p:txBody>
      </p:sp>
      <p:sp>
        <p:nvSpPr>
          <p:cNvPr id="10" name="Title 5">
            <a:extLst>
              <a:ext uri="{FF2B5EF4-FFF2-40B4-BE49-F238E27FC236}">
                <a16:creationId xmlns:a16="http://schemas.microsoft.com/office/drawing/2014/main" id="{77851D7B-4CBE-9907-F832-C5B7203B1D3C}"/>
              </a:ext>
            </a:extLst>
          </p:cNvPr>
          <p:cNvSpPr txBox="1">
            <a:spLocks/>
          </p:cNvSpPr>
          <p:nvPr/>
        </p:nvSpPr>
        <p:spPr>
          <a:xfrm>
            <a:off x="5035203" y="294194"/>
            <a:ext cx="3472063" cy="366473"/>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sz="1600" cap="none" spc="-30">
                <a:solidFill>
                  <a:srgbClr val="B4005E"/>
                </a:solidFill>
                <a:latin typeface="Arial" panose="020B0604020202020204" pitchFamily="34" charset="0"/>
              </a:rPr>
              <a:t>Moderate Learning Difficulty </a:t>
            </a:r>
            <a:endParaRPr lang="en-GB" sz="1600"/>
          </a:p>
        </p:txBody>
      </p:sp>
      <p:sp>
        <p:nvSpPr>
          <p:cNvPr id="9" name="Text Placeholder 3">
            <a:extLst>
              <a:ext uri="{FF2B5EF4-FFF2-40B4-BE49-F238E27FC236}">
                <a16:creationId xmlns:a16="http://schemas.microsoft.com/office/drawing/2014/main" id="{D056D36D-68D2-292F-4EAE-16098822E774}"/>
              </a:ext>
            </a:extLst>
          </p:cNvPr>
          <p:cNvSpPr txBox="1">
            <a:spLocks/>
          </p:cNvSpPr>
          <p:nvPr/>
        </p:nvSpPr>
        <p:spPr>
          <a:xfrm>
            <a:off x="5035203" y="636054"/>
            <a:ext cx="3830637" cy="4050241"/>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4772D7BA-D944-42C8-5894-1137353ABE4F}"/>
              </a:ext>
            </a:extLst>
          </p:cNvPr>
          <p:cNvSpPr>
            <a:spLocks noGrp="1"/>
          </p:cNvSpPr>
          <p:nvPr>
            <p:ph type="sldNum" sz="quarter" idx="11"/>
          </p:nvPr>
        </p:nvSpPr>
        <p:spPr/>
        <p:txBody>
          <a:bodyPr/>
          <a:lstStyle/>
          <a:p>
            <a:fld id="{DA2C159E-F13C-4A85-9A41-E7669D3E0D70}" type="slidenum">
              <a:rPr lang="en-GB" smtClean="0"/>
              <a:pPr/>
              <a:t>59</a:t>
            </a:fld>
            <a:endParaRPr lang="en-GB"/>
          </a:p>
        </p:txBody>
      </p:sp>
    </p:spTree>
    <p:extLst>
      <p:ext uri="{BB962C8B-B14F-4D97-AF65-F5344CB8AC3E}">
        <p14:creationId xmlns:p14="http://schemas.microsoft.com/office/powerpoint/2010/main" val="23717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9A09A9-FE47-56D8-0477-65AA50E63337}"/>
              </a:ext>
              <a:ext uri="{C183D7F6-B498-43B3-948B-1728B52AA6E4}">
                <adec:decorative xmlns:adec="http://schemas.microsoft.com/office/drawing/2017/decorative" val="1"/>
              </a:ext>
            </a:extLst>
          </p:cNvPr>
          <p:cNvSpPr>
            <a:spLocks noGrp="1"/>
          </p:cNvSpPr>
          <p:nvPr>
            <p:ph type="ftr" sz="quarter" idx="10"/>
          </p:nvPr>
        </p:nvSpPr>
        <p:spPr>
          <a:xfrm>
            <a:off x="234000" y="4968148"/>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6886B1EC-0912-8ED9-11B2-C8A0451ED4C7}"/>
              </a:ext>
            </a:extLst>
          </p:cNvPr>
          <p:cNvSpPr>
            <a:spLocks noGrp="1"/>
          </p:cNvSpPr>
          <p:nvPr>
            <p:ph type="title"/>
          </p:nvPr>
        </p:nvSpPr>
        <p:spPr>
          <a:xfrm>
            <a:off x="232950" y="249901"/>
            <a:ext cx="8437563" cy="305626"/>
          </a:xfrm>
        </p:spPr>
        <p:txBody>
          <a:bodyPr>
            <a:normAutofit fontScale="90000"/>
          </a:bodyPr>
          <a:lstStyle/>
          <a:p>
            <a:r>
              <a:rPr lang="en-GB" sz="1800" b="1" kern="0" cap="none" spc="-30">
                <a:solidFill>
                  <a:srgbClr val="BE0D65"/>
                </a:solidFill>
                <a:effectLst/>
                <a:latin typeface="Arial" panose="020B0604020202020204" pitchFamily="34" charset="0"/>
              </a:rPr>
              <a:t>Inclusive practice</a:t>
            </a:r>
            <a:br>
              <a:rPr lang="en-GB" sz="1800" b="1" kern="0">
                <a:effectLst/>
                <a:latin typeface="Arial" panose="020B0604020202020204" pitchFamily="34" charset="0"/>
              </a:rPr>
            </a:br>
            <a:endParaRPr lang="en-GB"/>
          </a:p>
        </p:txBody>
      </p:sp>
      <p:sp>
        <p:nvSpPr>
          <p:cNvPr id="4" name="Text Placeholder 3">
            <a:extLst>
              <a:ext uri="{FF2B5EF4-FFF2-40B4-BE49-F238E27FC236}">
                <a16:creationId xmlns:a16="http://schemas.microsoft.com/office/drawing/2014/main" id="{88217A0B-4154-0509-ED51-5A1C7EC54025}"/>
              </a:ext>
            </a:extLst>
          </p:cNvPr>
          <p:cNvSpPr>
            <a:spLocks noGrp="1"/>
          </p:cNvSpPr>
          <p:nvPr>
            <p:ph type="body" sz="quarter" idx="12"/>
          </p:nvPr>
        </p:nvSpPr>
        <p:spPr>
          <a:xfrm>
            <a:off x="234000" y="555527"/>
            <a:ext cx="3960000" cy="4211736"/>
          </a:xfrm>
        </p:spPr>
        <p:txBody>
          <a:bodyPr/>
          <a:lstStyle/>
          <a:p>
            <a:pPr>
              <a:lnSpc>
                <a:spcPct val="100000"/>
              </a:lnSpc>
              <a:spcBef>
                <a:spcPts val="0"/>
              </a:spcBef>
            </a:pPr>
            <a:r>
              <a:rPr lang="en-GB" sz="1000">
                <a:solidFill>
                  <a:srgbClr val="000000"/>
                </a:solidFill>
                <a:effectLst/>
                <a:latin typeface="Arial" panose="020B0604020202020204" pitchFamily="34" charset="0"/>
                <a:ea typeface="Times New Roman" panose="02020603050405020304" pitchFamily="18" charset="0"/>
              </a:rPr>
              <a:t>Maximise clarity of instructions and deliver information in manageable sections. Avoid jargon, ambiguous statements (‘get on with your work’, ‘behave’) or abbreviations unless they are explained.</a:t>
            </a:r>
          </a:p>
          <a:p>
            <a:pPr>
              <a:lnSpc>
                <a:spcPct val="100000"/>
              </a:lnSpc>
              <a:spcBef>
                <a:spcPts val="0"/>
              </a:spcBef>
            </a:pPr>
            <a:endParaRPr lang="en-GB" sz="1000" b="0">
              <a:solidFill>
                <a:srgbClr val="000000"/>
              </a:solidFill>
              <a:latin typeface="Arial" panose="020B0604020202020204" pitchFamily="34" charset="0"/>
            </a:endParaRPr>
          </a:p>
          <a:p>
            <a:pPr>
              <a:lnSpc>
                <a:spcPct val="100000"/>
              </a:lnSpc>
              <a:spcBef>
                <a:spcPts val="0"/>
              </a:spcBef>
            </a:pPr>
            <a:r>
              <a:rPr lang="en-GB" sz="1000" b="0">
                <a:solidFill>
                  <a:srgbClr val="000000"/>
                </a:solidFill>
                <a:effectLst/>
                <a:latin typeface="Arial" panose="020B0604020202020204" pitchFamily="34" charset="0"/>
                <a:ea typeface="Times New Roman" panose="02020603050405020304" pitchFamily="18" charset="0"/>
              </a:rPr>
              <a:t>You will do this by:</a:t>
            </a:r>
          </a:p>
          <a:p>
            <a:pPr>
              <a:lnSpc>
                <a:spcPct val="100000"/>
              </a:lnSpc>
              <a:spcBef>
                <a:spcPts val="0"/>
              </a:spcBef>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allowing enough time and pace verbal delivery to include</a:t>
            </a:r>
            <a:r>
              <a:rPr lang="en-GB" sz="1000" b="0" spc="-25">
                <a:solidFill>
                  <a:srgbClr val="000000"/>
                </a:solidFill>
                <a:effectLst/>
                <a:latin typeface="Arial" panose="020B0604020202020204" pitchFamily="34" charset="0"/>
                <a:ea typeface="Times New Roman" panose="02020603050405020304" pitchFamily="18" charset="0"/>
              </a:rPr>
              <a:t> </a:t>
            </a:r>
            <a:r>
              <a:rPr lang="en-GB" sz="1000" b="0">
                <a:solidFill>
                  <a:srgbClr val="000000"/>
                </a:solidFill>
                <a:effectLst/>
                <a:latin typeface="Arial" panose="020B0604020202020204" pitchFamily="34" charset="0"/>
                <a:ea typeface="Times New Roman" panose="02020603050405020304" pitchFamily="18" charset="0"/>
              </a:rPr>
              <a:t>all.</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consider whole group discussions, repeat any questions so that everyone can hear and benefit from the question and the </a:t>
            </a:r>
            <a:r>
              <a:rPr lang="en-GB" sz="1000" b="0" spc="-15">
                <a:solidFill>
                  <a:srgbClr val="000000"/>
                </a:solidFill>
                <a:effectLst/>
                <a:latin typeface="Arial" panose="020B0604020202020204" pitchFamily="34" charset="0"/>
                <a:ea typeface="Times New Roman" panose="02020603050405020304" pitchFamily="18" charset="0"/>
              </a:rPr>
              <a:t>answer.</a:t>
            </a:r>
          </a:p>
          <a:p>
            <a:pPr marL="171450" indent="-171450">
              <a:lnSpc>
                <a:spcPct val="100000"/>
              </a:lnSpc>
              <a:spcBef>
                <a:spcPts val="0"/>
              </a:spcBef>
              <a:buFont typeface="Arial" panose="020B0604020202020204" pitchFamily="34" charset="0"/>
              <a:buChar char="•"/>
            </a:pPr>
            <a:endParaRPr lang="en-GB" sz="1000" b="0" spc="-15">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providing advanced notice of a change of task or</a:t>
            </a:r>
            <a:r>
              <a:rPr lang="en-GB" sz="1000" b="0" spc="-15">
                <a:solidFill>
                  <a:srgbClr val="000000"/>
                </a:solidFill>
                <a:effectLst/>
                <a:latin typeface="Arial" panose="020B0604020202020204" pitchFamily="34" charset="0"/>
                <a:ea typeface="Times New Roman" panose="02020603050405020304" pitchFamily="18" charset="0"/>
              </a:rPr>
              <a:t> </a:t>
            </a:r>
            <a:r>
              <a:rPr lang="en-GB" sz="1000" b="0">
                <a:solidFill>
                  <a:srgbClr val="000000"/>
                </a:solidFill>
                <a:effectLst/>
                <a:latin typeface="Arial" panose="020B0604020202020204" pitchFamily="34" charset="0"/>
                <a:ea typeface="Times New Roman" panose="02020603050405020304" pitchFamily="18" charset="0"/>
              </a:rPr>
              <a:t>meetings.</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providing structured choice within the work you</a:t>
            </a:r>
            <a:r>
              <a:rPr lang="en-GB" sz="1000" b="0" spc="-10">
                <a:solidFill>
                  <a:srgbClr val="000000"/>
                </a:solidFill>
                <a:effectLst/>
                <a:latin typeface="Arial" panose="020B0604020202020204" pitchFamily="34" charset="0"/>
                <a:ea typeface="Times New Roman" panose="02020603050405020304" pitchFamily="18" charset="0"/>
              </a:rPr>
              <a:t> </a:t>
            </a:r>
            <a:r>
              <a:rPr lang="en-GB" sz="1000" b="0">
                <a:solidFill>
                  <a:srgbClr val="000000"/>
                </a:solidFill>
                <a:effectLst/>
                <a:latin typeface="Arial" panose="020B0604020202020204" pitchFamily="34" charset="0"/>
                <a:ea typeface="Times New Roman" panose="02020603050405020304" pitchFamily="18" charset="0"/>
              </a:rPr>
              <a:t>do.</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providing frequent feedback on work tasks and approach to learning to build confidence.</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a:solidFill>
                  <a:srgbClr val="000000"/>
                </a:solidFill>
                <a:effectLst/>
                <a:latin typeface="Arial" panose="020B0604020202020204" pitchFamily="34" charset="0"/>
                <a:ea typeface="Times New Roman" panose="02020603050405020304" pitchFamily="18" charset="0"/>
              </a:rPr>
              <a:t>being proactive in seeking feedback from the student on how included they feel and how the working environment could be</a:t>
            </a:r>
            <a:r>
              <a:rPr lang="en-GB" sz="1000" b="0" spc="-10">
                <a:solidFill>
                  <a:srgbClr val="000000"/>
                </a:solidFill>
                <a:effectLst/>
                <a:latin typeface="Arial" panose="020B0604020202020204" pitchFamily="34" charset="0"/>
                <a:ea typeface="Times New Roman" panose="02020603050405020304" pitchFamily="18" charset="0"/>
              </a:rPr>
              <a:t> </a:t>
            </a:r>
            <a:r>
              <a:rPr lang="en-GB" sz="1000" b="0">
                <a:solidFill>
                  <a:srgbClr val="000000"/>
                </a:solidFill>
                <a:effectLst/>
                <a:latin typeface="Arial" panose="020B0604020202020204" pitchFamily="34" charset="0"/>
                <a:ea typeface="Times New Roman" panose="02020603050405020304" pitchFamily="18" charset="0"/>
              </a:rPr>
              <a:t>improved.</a:t>
            </a: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a:effectLst/>
              <a:latin typeface="Arial" panose="020B0604020202020204" pitchFamily="34" charset="0"/>
              <a:ea typeface="Times New Roman" panose="02020603050405020304" pitchFamily="18" charset="0"/>
            </a:endParaRPr>
          </a:p>
          <a:p>
            <a:pPr>
              <a:lnSpc>
                <a:spcPct val="100000"/>
              </a:lnSpc>
              <a:spcBef>
                <a:spcPts val="0"/>
              </a:spcBef>
            </a:pPr>
            <a:endParaRPr lang="en-GB" sz="10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a:p>
        </p:txBody>
      </p:sp>
      <p:sp>
        <p:nvSpPr>
          <p:cNvPr id="5" name="Content Placeholder 4">
            <a:extLst>
              <a:ext uri="{FF2B5EF4-FFF2-40B4-BE49-F238E27FC236}">
                <a16:creationId xmlns:a16="http://schemas.microsoft.com/office/drawing/2014/main" id="{02CBED85-9BBC-404C-293C-3C8F71C166CB}"/>
              </a:ext>
            </a:extLst>
          </p:cNvPr>
          <p:cNvSpPr>
            <a:spLocks noGrp="1"/>
          </p:cNvSpPr>
          <p:nvPr>
            <p:ph sz="quarter" idx="13"/>
          </p:nvPr>
        </p:nvSpPr>
        <p:spPr>
          <a:xfrm>
            <a:off x="4572000" y="555527"/>
            <a:ext cx="4098513" cy="3975630"/>
          </a:xfrm>
        </p:spPr>
        <p:txBody>
          <a:bodyPr/>
          <a:lstStyle/>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assuming you know what the implications of a difficulty and disability are; ask the student themselves what they find challenging and their strengths or goals. Especially as new elements arise, e.g. visits etc. Listen to what they </a:t>
            </a:r>
            <a:r>
              <a:rPr lang="en-GB" sz="1000" spc="-25">
                <a:solidFill>
                  <a:srgbClr val="000000"/>
                </a:solidFill>
                <a:effectLst/>
                <a:latin typeface="Arial" panose="020B0604020202020204" pitchFamily="34" charset="0"/>
                <a:ea typeface="Times New Roman" panose="02020603050405020304" pitchFamily="18" charset="0"/>
              </a:rPr>
              <a:t>say, </a:t>
            </a:r>
            <a:r>
              <a:rPr lang="en-GB" sz="1000">
                <a:solidFill>
                  <a:srgbClr val="000000"/>
                </a:solidFill>
                <a:effectLst/>
                <a:latin typeface="Arial" panose="020B0604020202020204" pitchFamily="34" charset="0"/>
                <a:ea typeface="Times New Roman" panose="02020603050405020304" pitchFamily="18" charset="0"/>
              </a:rPr>
              <a:t>they are the experts on the effects of learning difficulty and will be able to support you with what they need.</a:t>
            </a:r>
          </a:p>
          <a:p>
            <a:pPr marL="171450" indent="-171450">
              <a:lnSpc>
                <a:spcPct val="100000"/>
              </a:lnSpc>
              <a:spcBef>
                <a:spcPts val="0"/>
              </a:spcBef>
              <a:buFont typeface="Arial" panose="020B0604020202020204" pitchFamily="34" charset="0"/>
              <a:buChar char="•"/>
            </a:pPr>
            <a:endParaRPr lang="en-GB" sz="100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Support the use of technology in the workplace. For example, digital voice recorders allow the student to reflect, revisit content and independently take slower-paced informed notes after the event. (see policy) For some work you do of significance (visitors, important concepts being introduced, etc.) consider a single recording made available to</a:t>
            </a:r>
            <a:r>
              <a:rPr lang="en-GB" sz="1000" spc="-20">
                <a:solidFill>
                  <a:srgbClr val="000000"/>
                </a:solidFill>
                <a:effectLst/>
                <a:latin typeface="Arial" panose="020B0604020202020204" pitchFamily="34" charset="0"/>
                <a:ea typeface="Times New Roman" panose="02020603050405020304" pitchFamily="18" charset="0"/>
              </a:rPr>
              <a:t> </a:t>
            </a:r>
            <a:r>
              <a:rPr lang="en-GB" sz="1000">
                <a:solidFill>
                  <a:srgbClr val="000000"/>
                </a:solidFill>
                <a:effectLst/>
                <a:latin typeface="Arial" panose="020B0604020202020204" pitchFamily="34" charset="0"/>
                <a:ea typeface="Times New Roman" panose="02020603050405020304" pitchFamily="18" charset="0"/>
              </a:rPr>
              <a:t>all.</a:t>
            </a:r>
          </a:p>
          <a:p>
            <a:pPr marL="171450" indent="-171450">
              <a:lnSpc>
                <a:spcPct val="100000"/>
              </a:lnSpc>
              <a:spcBef>
                <a:spcPts val="0"/>
              </a:spcBef>
              <a:buFont typeface="Arial" panose="020B0604020202020204" pitchFamily="34" charset="0"/>
              <a:buChar char="•"/>
            </a:pPr>
            <a:endParaRPr lang="en-GB" sz="100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allowing the student to process information by taking</a:t>
            </a:r>
            <a:r>
              <a:rPr lang="en-GB" sz="1000" spc="-30">
                <a:solidFill>
                  <a:srgbClr val="000000"/>
                </a:solidFill>
                <a:effectLst/>
                <a:latin typeface="Arial" panose="020B0604020202020204" pitchFamily="34" charset="0"/>
                <a:ea typeface="Times New Roman" panose="02020603050405020304" pitchFamily="18" charset="0"/>
              </a:rPr>
              <a:t> </a:t>
            </a:r>
            <a:r>
              <a:rPr lang="en-GB" sz="1000">
                <a:solidFill>
                  <a:srgbClr val="000000"/>
                </a:solidFill>
                <a:effectLst/>
                <a:latin typeface="Arial" panose="020B0604020202020204" pitchFamily="34" charset="0"/>
                <a:ea typeface="Times New Roman" panose="02020603050405020304" pitchFamily="18" charset="0"/>
              </a:rPr>
              <a:t>notes.</a:t>
            </a:r>
          </a:p>
          <a:p>
            <a:pPr marL="171450" indent="-171450">
              <a:lnSpc>
                <a:spcPct val="100000"/>
              </a:lnSpc>
              <a:spcBef>
                <a:spcPts val="0"/>
              </a:spcBef>
              <a:buFont typeface="Arial" panose="020B0604020202020204" pitchFamily="34" charset="0"/>
              <a:buChar char="•"/>
            </a:pPr>
            <a:endParaRPr lang="en-GB" sz="100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assessing the strengths and interests of the student and build on them by giving them tasks that make them feel valued and hold their attention. Reduce the opportunity for any disruption or confusion.</a:t>
            </a: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being aware of and manage the physical environment – accessible spaces, sensory stimulus and</a:t>
            </a:r>
            <a:r>
              <a:rPr lang="en-GB" sz="1000" spc="-30">
                <a:solidFill>
                  <a:srgbClr val="000000"/>
                </a:solidFill>
                <a:effectLst/>
                <a:latin typeface="Arial" panose="020B0604020202020204" pitchFamily="34" charset="0"/>
                <a:ea typeface="Times New Roman" panose="02020603050405020304" pitchFamily="18" charset="0"/>
              </a:rPr>
              <a:t> </a:t>
            </a:r>
            <a:r>
              <a:rPr lang="en-GB" sz="1000">
                <a:solidFill>
                  <a:srgbClr val="000000"/>
                </a:solidFill>
                <a:effectLst/>
                <a:latin typeface="Arial" panose="020B0604020202020204" pitchFamily="34" charset="0"/>
                <a:ea typeface="Times New Roman" panose="02020603050405020304" pitchFamily="18" charset="0"/>
              </a:rPr>
              <a:t>distractions.</a:t>
            </a:r>
          </a:p>
          <a:p>
            <a:pPr marL="171450" indent="-171450">
              <a:lnSpc>
                <a:spcPct val="100000"/>
              </a:lnSpc>
              <a:spcBef>
                <a:spcPts val="0"/>
              </a:spcBef>
              <a:buFont typeface="Arial" panose="020B0604020202020204" pitchFamily="34" charset="0"/>
              <a:buChar char="•"/>
            </a:pPr>
            <a:endParaRPr lang="en-GB" sz="100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rPr>
              <a:t>using clear ground rules as a tool for a safe learning environment, revisit them when </a:t>
            </a:r>
            <a:r>
              <a:rPr lang="en-GB" sz="1000" spc="-15">
                <a:solidFill>
                  <a:srgbClr val="000000"/>
                </a:solidFill>
                <a:effectLst/>
                <a:latin typeface="Arial" panose="020B0604020202020204" pitchFamily="34" charset="0"/>
                <a:ea typeface="Times New Roman" panose="02020603050405020304" pitchFamily="18" charset="0"/>
              </a:rPr>
              <a:t>necessary. </a:t>
            </a:r>
            <a:r>
              <a:rPr lang="en-GB" sz="1000">
                <a:solidFill>
                  <a:srgbClr val="000000"/>
                </a:solidFill>
                <a:effectLst/>
                <a:latin typeface="Arial" panose="020B0604020202020204" pitchFamily="34" charset="0"/>
                <a:ea typeface="Times New Roman" panose="02020603050405020304" pitchFamily="18" charset="0"/>
              </a:rPr>
              <a:t>Add to them if more specific guidance is</a:t>
            </a:r>
            <a:r>
              <a:rPr lang="en-GB" sz="1000" spc="-25">
                <a:solidFill>
                  <a:srgbClr val="000000"/>
                </a:solidFill>
                <a:effectLst/>
                <a:latin typeface="Arial" panose="020B0604020202020204" pitchFamily="34" charset="0"/>
                <a:ea typeface="Times New Roman" panose="02020603050405020304" pitchFamily="18" charset="0"/>
              </a:rPr>
              <a:t> </a:t>
            </a:r>
            <a:r>
              <a:rPr lang="en-GB" sz="1000">
                <a:solidFill>
                  <a:srgbClr val="000000"/>
                </a:solidFill>
                <a:effectLst/>
                <a:latin typeface="Arial" panose="020B0604020202020204" pitchFamily="34" charset="0"/>
                <a:ea typeface="Times New Roman" panose="02020603050405020304" pitchFamily="18" charset="0"/>
              </a:rPr>
              <a:t>needed.</a:t>
            </a: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C67EB5B2-E4A4-9C97-34AC-F32979893E8F}"/>
              </a:ext>
            </a:extLst>
          </p:cNvPr>
          <p:cNvSpPr>
            <a:spLocks noGrp="1"/>
          </p:cNvSpPr>
          <p:nvPr>
            <p:ph type="sldNum" sz="quarter" idx="11"/>
          </p:nvPr>
        </p:nvSpPr>
        <p:spPr/>
        <p:txBody>
          <a:bodyPr/>
          <a:lstStyle/>
          <a:p>
            <a:fld id="{DA2C159E-F13C-4A85-9A41-E7669D3E0D70}" type="slidenum">
              <a:rPr lang="en-GB" smtClean="0"/>
              <a:pPr/>
              <a:t>6</a:t>
            </a:fld>
            <a:endParaRPr lang="en-GB"/>
          </a:p>
        </p:txBody>
      </p:sp>
    </p:spTree>
    <p:extLst>
      <p:ext uri="{BB962C8B-B14F-4D97-AF65-F5344CB8AC3E}">
        <p14:creationId xmlns:p14="http://schemas.microsoft.com/office/powerpoint/2010/main" val="1261162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4B31-14A5-7495-6294-034C5FD97555}"/>
              </a:ext>
            </a:extLst>
          </p:cNvPr>
          <p:cNvSpPr txBox="1">
            <a:spLocks noGrp="1"/>
          </p:cNvSpPr>
          <p:nvPr>
            <p:ph type="title" idx="4294967295"/>
          </p:nvPr>
        </p:nvSpPr>
        <p:spPr>
          <a:xfrm>
            <a:off x="2978726" y="4362545"/>
            <a:ext cx="5978549"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Sensory Impairment – Hearing loss </a:t>
            </a:r>
          </a:p>
        </p:txBody>
      </p:sp>
    </p:spTree>
    <p:extLst>
      <p:ext uri="{BB962C8B-B14F-4D97-AF65-F5344CB8AC3E}">
        <p14:creationId xmlns:p14="http://schemas.microsoft.com/office/powerpoint/2010/main" val="1271491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AB9DAC-C267-9F9F-1A4C-0FFC8D0C0786}"/>
              </a:ext>
              <a:ext uri="{C183D7F6-B498-43B3-948B-1728B52AA6E4}">
                <adec:decorative xmlns:adec="http://schemas.microsoft.com/office/drawing/2017/decorative" val="1"/>
              </a:ext>
            </a:extLst>
          </p:cNvPr>
          <p:cNvSpPr>
            <a:spLocks noGrp="1"/>
          </p:cNvSpPr>
          <p:nvPr>
            <p:ph type="ftr" sz="quarter" idx="10"/>
          </p:nvPr>
        </p:nvSpPr>
        <p:spPr>
          <a:xfrm>
            <a:off x="230738" y="491933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0F84EFBD-3E88-6A13-414E-4E26ED6780D4}"/>
              </a:ext>
            </a:extLst>
          </p:cNvPr>
          <p:cNvSpPr>
            <a:spLocks noGrp="1"/>
          </p:cNvSpPr>
          <p:nvPr>
            <p:ph type="title"/>
          </p:nvPr>
        </p:nvSpPr>
        <p:spPr>
          <a:xfrm>
            <a:off x="232949" y="259997"/>
            <a:ext cx="8437563" cy="273845"/>
          </a:xfrm>
        </p:spPr>
        <p:txBody>
          <a:bodyPr>
            <a:normAutofit/>
          </a:bodyPr>
          <a:lstStyle/>
          <a:p>
            <a:r>
              <a:rPr lang="en-GB" sz="1600" cap="none" spc="-30" dirty="0">
                <a:solidFill>
                  <a:srgbClr val="B4005E"/>
                </a:solidFill>
                <a:latin typeface="Arial" panose="020B0604020202020204" pitchFamily="34" charset="0"/>
              </a:rPr>
              <a:t>Sensory impairment – Hearing loss  </a:t>
            </a:r>
            <a:r>
              <a:rPr lang="en-GB" sz="1600" cap="none" spc="-30" dirty="0">
                <a:solidFill>
                  <a:schemeClr val="bg1"/>
                </a:solidFill>
                <a:latin typeface="Arial" panose="020B0604020202020204" pitchFamily="34" charset="0"/>
              </a:rPr>
              <a:t>Introduction</a:t>
            </a:r>
            <a:endParaRPr lang="en-GB" sz="1600" dirty="0">
              <a:solidFill>
                <a:schemeClr val="bg1"/>
              </a:solidFill>
            </a:endParaRPr>
          </a:p>
        </p:txBody>
      </p:sp>
      <p:sp>
        <p:nvSpPr>
          <p:cNvPr id="4" name="Text Placeholder 3">
            <a:extLst>
              <a:ext uri="{FF2B5EF4-FFF2-40B4-BE49-F238E27FC236}">
                <a16:creationId xmlns:a16="http://schemas.microsoft.com/office/drawing/2014/main" id="{0C68AF41-3E46-3029-1056-DCA4F8C18875}"/>
              </a:ext>
            </a:extLst>
          </p:cNvPr>
          <p:cNvSpPr>
            <a:spLocks noGrp="1"/>
          </p:cNvSpPr>
          <p:nvPr>
            <p:ph type="body" sz="quarter" idx="12"/>
          </p:nvPr>
        </p:nvSpPr>
        <p:spPr>
          <a:xfrm>
            <a:off x="232950" y="544428"/>
            <a:ext cx="3960000" cy="3958299"/>
          </a:xfrm>
        </p:spPr>
        <p:txBody>
          <a:bodyPr/>
          <a:lstStyle/>
          <a:p>
            <a:pPr>
              <a:lnSpc>
                <a:spcPct val="100000"/>
              </a:lnSpc>
              <a:spcBef>
                <a:spcPts val="0"/>
              </a:spcBef>
            </a:pPr>
            <a:r>
              <a:rPr lang="en-GB" sz="1400" dirty="0"/>
              <a:t>My disability </a:t>
            </a:r>
          </a:p>
          <a:p>
            <a:pPr marL="171450" indent="-171450">
              <a:lnSpc>
                <a:spcPct val="100000"/>
              </a:lnSpc>
              <a:spcBef>
                <a:spcPts val="0"/>
              </a:spcBef>
              <a:buFont typeface="Arial" panose="020B0604020202020204" pitchFamily="34" charset="0"/>
              <a:buChar char="•"/>
            </a:pPr>
            <a:endParaRPr lang="en-GB" sz="1000" b="0" dirty="0">
              <a:solidFill>
                <a:srgbClr val="B4005E"/>
              </a:solidFill>
            </a:endParaRPr>
          </a:p>
          <a:p>
            <a:pPr>
              <a:lnSpc>
                <a:spcPct val="100000"/>
              </a:lnSpc>
              <a:spcBef>
                <a:spcPts val="0"/>
              </a:spcBef>
            </a:pPr>
            <a:r>
              <a:rPr lang="en-GB" sz="1000" dirty="0">
                <a:effectLst/>
              </a:rPr>
              <a:t>Hearing Loss can be temporary or permanent, present since birth or onset at a later age.</a:t>
            </a:r>
            <a:endParaRPr lang="en-GB" sz="1000" dirty="0"/>
          </a:p>
          <a:p>
            <a:pPr>
              <a:lnSpc>
                <a:spcPct val="100000"/>
              </a:lnSpc>
              <a:spcBef>
                <a:spcPts val="0"/>
              </a:spcBef>
            </a:pPr>
            <a:endParaRPr lang="en-GB" sz="1000" dirty="0">
              <a:effectLst/>
            </a:endParaRPr>
          </a:p>
          <a:p>
            <a:pPr>
              <a:lnSpc>
                <a:spcPct val="100000"/>
              </a:lnSpc>
              <a:spcBef>
                <a:spcPts val="0"/>
              </a:spcBef>
            </a:pPr>
            <a:r>
              <a:rPr lang="en-GB" sz="1000" b="0" dirty="0">
                <a:effectLst/>
                <a:ea typeface="Times New Roman" panose="02020603050405020304" pitchFamily="18" charset="0"/>
              </a:rPr>
              <a:t>young person who have notified that they have a hearing </a:t>
            </a:r>
            <a:r>
              <a:rPr lang="en-GB" sz="1000" b="0" dirty="0">
                <a:ea typeface="Times New Roman" panose="02020603050405020304" pitchFamily="18" charset="0"/>
              </a:rPr>
              <a:t>i</a:t>
            </a:r>
            <a:r>
              <a:rPr lang="en-GB" sz="1000" b="0" dirty="0">
                <a:effectLst/>
                <a:ea typeface="Times New Roman" panose="02020603050405020304" pitchFamily="18" charset="0"/>
              </a:rPr>
              <a:t>mpairment could range from British Sign Language users to those who have become deaf and use speech and lip-reading, from profoundly deaf young person who do not use hearing aids, to those that have hearing aids or a cochlear implant.</a:t>
            </a:r>
          </a:p>
          <a:p>
            <a:pPr>
              <a:lnSpc>
                <a:spcPct val="100000"/>
              </a:lnSpc>
              <a:spcBef>
                <a:spcPts val="0"/>
              </a:spcBef>
            </a:pPr>
            <a:endParaRPr lang="en-GB" sz="1000" b="0" dirty="0">
              <a:ea typeface="Times New Roman" panose="02020603050405020304" pitchFamily="18" charset="0"/>
            </a:endParaRPr>
          </a:p>
          <a:p>
            <a:pPr>
              <a:lnSpc>
                <a:spcPct val="100000"/>
              </a:lnSpc>
              <a:spcBef>
                <a:spcPts val="0"/>
              </a:spcBef>
            </a:pPr>
            <a:r>
              <a:rPr lang="en-GB" sz="1000" b="0" dirty="0">
                <a:effectLst/>
                <a:latin typeface="Arial" panose="020B0604020202020204" pitchFamily="34" charset="0"/>
                <a:ea typeface="Times New Roman" panose="02020603050405020304" pitchFamily="18" charset="0"/>
              </a:rPr>
              <a:t>It is vital to understand individual young person’ needs as different people</a:t>
            </a:r>
            <a:r>
              <a:rPr lang="en-GB" sz="1000" b="0" spc="-15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will be affected in different</a:t>
            </a:r>
            <a:r>
              <a:rPr lang="en-GB" sz="1000" b="0" spc="-30"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ways.</a:t>
            </a:r>
          </a:p>
          <a:p>
            <a:pPr>
              <a:lnSpc>
                <a:spcPct val="100000"/>
              </a:lnSpc>
              <a:spcBef>
                <a:spcPts val="0"/>
              </a:spcBef>
            </a:pPr>
            <a:endParaRPr lang="en-GB" sz="1000" b="0" dirty="0">
              <a:latin typeface="Arial" panose="020B0604020202020204" pitchFamily="34" charset="0"/>
              <a:ea typeface="Times New Roman" panose="02020603050405020304" pitchFamily="18" charset="0"/>
            </a:endParaRPr>
          </a:p>
          <a:p>
            <a:pPr eaLnBrk="0" hangingPunct="0">
              <a:lnSpc>
                <a:spcPct val="100000"/>
              </a:lnSpc>
              <a:spcBef>
                <a:spcPts val="0"/>
              </a:spcBef>
              <a:tabLst>
                <a:tab pos="179388" algn="l"/>
              </a:tabLst>
            </a:pPr>
            <a:r>
              <a:rPr lang="en-GB" sz="1600" b="1" kern="0" spc="-30" dirty="0">
                <a:solidFill>
                  <a:srgbClr val="BE0D65"/>
                </a:solidFill>
                <a:effectLst/>
                <a:latin typeface="Arial" panose="020B0604020202020204" pitchFamily="34" charset="0"/>
              </a:rPr>
              <a:t>Sensory impairment </a:t>
            </a:r>
            <a:r>
              <a:rPr lang="en-GB" sz="1600" b="1" kern="0" dirty="0">
                <a:solidFill>
                  <a:srgbClr val="BE0D65"/>
                </a:solidFill>
                <a:effectLst/>
                <a:latin typeface="Arial" panose="020B0604020202020204" pitchFamily="34" charset="0"/>
              </a:rPr>
              <a:t>– </a:t>
            </a:r>
            <a:r>
              <a:rPr lang="en-GB" sz="1600" b="1" kern="0" spc="-30" dirty="0">
                <a:solidFill>
                  <a:srgbClr val="BE0D65"/>
                </a:solidFill>
                <a:effectLst/>
                <a:latin typeface="Arial" panose="020B0604020202020204" pitchFamily="34" charset="0"/>
              </a:rPr>
              <a:t>Hearing loss</a:t>
            </a:r>
            <a:endParaRPr lang="en-GB" sz="1600" b="1" kern="0" dirty="0">
              <a:effectLst/>
              <a:latin typeface="Arial" panose="020B0604020202020204" pitchFamily="34" charset="0"/>
            </a:endParaRPr>
          </a:p>
          <a:p>
            <a:pPr eaLnBrk="0" hangingPunct="0">
              <a:lnSpc>
                <a:spcPct val="100000"/>
              </a:lnSpc>
              <a:spcBef>
                <a:spcPts val="0"/>
              </a:spcBef>
              <a:tabLst>
                <a:tab pos="179388" algn="l"/>
              </a:tabLst>
            </a:pPr>
            <a:r>
              <a:rPr lang="en-GB" sz="1400" b="1" dirty="0">
                <a:effectLst/>
                <a:latin typeface="Arial" panose="020B0604020202020204" pitchFamily="34" charset="0"/>
                <a:ea typeface="Times New Roman" panose="02020603050405020304" pitchFamily="18" charset="0"/>
              </a:rPr>
              <a:t>How it might affect me</a:t>
            </a:r>
          </a:p>
          <a:p>
            <a:pPr eaLnBrk="0" hangingPunct="0">
              <a:lnSpc>
                <a:spcPct val="100000"/>
              </a:lnSpc>
              <a:spcBef>
                <a:spcPts val="0"/>
              </a:spcBef>
              <a:tabLst>
                <a:tab pos="179388" algn="l"/>
              </a:tabLst>
            </a:pPr>
            <a:endParaRPr lang="en-GB" sz="1400" dirty="0">
              <a:latin typeface="Arial" panose="020B0604020202020204" pitchFamily="34" charset="0"/>
              <a:ea typeface="Times New Roman" panose="02020603050405020304" pitchFamily="18" charset="0"/>
            </a:endParaRPr>
          </a:p>
          <a:p>
            <a:pPr eaLnBrk="0" hangingPunct="0">
              <a:lnSpc>
                <a:spcPct val="100000"/>
              </a:lnSpc>
              <a:spcBef>
                <a:spcPts val="0"/>
              </a:spcBef>
              <a:tabLst>
                <a:tab pos="179388" algn="l"/>
              </a:tabLst>
            </a:pPr>
            <a:r>
              <a:rPr lang="en-GB" sz="1000" b="1" dirty="0">
                <a:effectLst/>
                <a:latin typeface="Arial" panose="020B0604020202020204" pitchFamily="34" charset="0"/>
              </a:rPr>
              <a:t>young person who are Deaf/Hearing impaired will likely have difficulty:</a:t>
            </a:r>
          </a:p>
          <a:p>
            <a:pPr eaLnBrk="0" hangingPunct="0">
              <a:lnSpc>
                <a:spcPct val="100000"/>
              </a:lnSpc>
              <a:spcBef>
                <a:spcPts val="0"/>
              </a:spcBef>
              <a:tabLst>
                <a:tab pos="179388" algn="l"/>
              </a:tabLst>
            </a:pPr>
            <a:endParaRPr lang="en-GB" sz="1000" dirty="0">
              <a:latin typeface="Arial" panose="020B0604020202020204" pitchFamily="34" charset="0"/>
            </a:endParaRPr>
          </a:p>
          <a:p>
            <a:pPr marL="171450" indent="-171450" eaLnBrk="0" hangingPunct="0">
              <a:lnSpc>
                <a:spcPct val="100000"/>
              </a:lnSpc>
              <a:spcBef>
                <a:spcPts val="0"/>
              </a:spcBef>
              <a:buFont typeface="Arial" panose="020B0604020202020204" pitchFamily="34" charset="0"/>
              <a:buChar char="•"/>
              <a:tabLst>
                <a:tab pos="179388" algn="l"/>
              </a:tabLst>
            </a:pPr>
            <a:r>
              <a:rPr lang="en-GB" sz="1000" b="0" spc="-5" dirty="0">
                <a:effectLst/>
                <a:ea typeface="Times New Roman" panose="02020603050405020304" pitchFamily="18" charset="0"/>
              </a:rPr>
              <a:t>Hearing the verbal input of the</a:t>
            </a:r>
            <a:r>
              <a:rPr lang="en-GB" sz="1000" b="0" spc="-85" dirty="0">
                <a:effectLst/>
                <a:ea typeface="Times New Roman" panose="02020603050405020304" pitchFamily="18" charset="0"/>
              </a:rPr>
              <a:t> </a:t>
            </a:r>
            <a:r>
              <a:rPr lang="en-GB" sz="1000" b="0" spc="-5" dirty="0">
                <a:effectLst/>
                <a:ea typeface="Times New Roman" panose="02020603050405020304" pitchFamily="18" charset="0"/>
              </a:rPr>
              <a:t>lecture.</a:t>
            </a:r>
          </a:p>
          <a:p>
            <a:pPr marL="171450" indent="-171450" eaLnBrk="0" hangingPunct="0">
              <a:lnSpc>
                <a:spcPct val="100000"/>
              </a:lnSpc>
              <a:spcBef>
                <a:spcPts val="0"/>
              </a:spcBef>
              <a:buFont typeface="Arial" panose="020B0604020202020204" pitchFamily="34" charset="0"/>
              <a:buChar char="•"/>
              <a:tabLst>
                <a:tab pos="179388" algn="l"/>
              </a:tabLst>
            </a:pPr>
            <a:endParaRPr lang="en-GB" sz="1000" b="0" spc="-5" dirty="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tabLst>
                <a:tab pos="179388" algn="l"/>
              </a:tabLst>
            </a:pPr>
            <a:r>
              <a:rPr lang="en-GB" sz="1000" b="0" spc="-5" dirty="0">
                <a:effectLst/>
                <a:ea typeface="Times New Roman" panose="02020603050405020304" pitchFamily="18" charset="0"/>
              </a:rPr>
              <a:t>Accessing information/instructions correctly.</a:t>
            </a:r>
          </a:p>
          <a:p>
            <a:pPr marL="171450" indent="-171450" eaLnBrk="0" hangingPunct="0">
              <a:lnSpc>
                <a:spcPct val="100000"/>
              </a:lnSpc>
              <a:spcBef>
                <a:spcPts val="0"/>
              </a:spcBef>
              <a:buFont typeface="Arial" panose="020B0604020202020204" pitchFamily="34" charset="0"/>
              <a:buChar char="•"/>
              <a:tabLst>
                <a:tab pos="179388" algn="l"/>
              </a:tabLst>
            </a:pPr>
            <a:endParaRPr lang="en-GB" sz="1000" b="0" spc="-5" dirty="0">
              <a:effectLst/>
              <a:ea typeface="Times New Roman" panose="02020603050405020304" pitchFamily="18" charset="0"/>
            </a:endParaRPr>
          </a:p>
          <a:p>
            <a:pPr marL="171450" indent="-171450" eaLnBrk="0" hangingPunct="0">
              <a:lnSpc>
                <a:spcPct val="100000"/>
              </a:lnSpc>
              <a:spcBef>
                <a:spcPts val="0"/>
              </a:spcBef>
              <a:buFont typeface="Arial" panose="020B0604020202020204" pitchFamily="34" charset="0"/>
              <a:buChar char="•"/>
              <a:tabLst>
                <a:tab pos="179388" algn="l"/>
              </a:tabLst>
            </a:pPr>
            <a:r>
              <a:rPr lang="en-GB" sz="1000" b="0" spc="-30" dirty="0">
                <a:effectLst/>
                <a:ea typeface="Times New Roman" panose="02020603050405020304" pitchFamily="18" charset="0"/>
              </a:rPr>
              <a:t>Taking </a:t>
            </a:r>
            <a:r>
              <a:rPr lang="en-GB" sz="1000" b="0" spc="-5" dirty="0">
                <a:effectLst/>
                <a:ea typeface="Times New Roman" panose="02020603050405020304" pitchFamily="18" charset="0"/>
              </a:rPr>
              <a:t>notes while also listening to / watching other</a:t>
            </a:r>
            <a:r>
              <a:rPr lang="en-GB" sz="1000" b="0" spc="-25" dirty="0">
                <a:effectLst/>
                <a:ea typeface="Times New Roman" panose="02020603050405020304" pitchFamily="18" charset="0"/>
              </a:rPr>
              <a:t> </a:t>
            </a:r>
            <a:r>
              <a:rPr lang="en-GB" sz="1000" b="0" spc="-5" dirty="0">
                <a:effectLst/>
                <a:ea typeface="Times New Roman" panose="02020603050405020304" pitchFamily="18" charset="0"/>
              </a:rPr>
              <a:t>information.</a:t>
            </a:r>
          </a:p>
          <a:p>
            <a:pPr eaLnBrk="0" hangingPunct="0">
              <a:lnSpc>
                <a:spcPct val="100000"/>
              </a:lnSpc>
              <a:spcBef>
                <a:spcPts val="0"/>
              </a:spcBef>
              <a:tabLst>
                <a:tab pos="179388" algn="l"/>
              </a:tabLst>
            </a:pPr>
            <a:endParaRPr lang="en-GB" sz="1000" b="0" spc="-5" dirty="0">
              <a:effectLst/>
              <a:ea typeface="Times New Roman" panose="02020603050405020304" pitchFamily="18" charset="0"/>
            </a:endParaRPr>
          </a:p>
          <a:p>
            <a:pPr eaLnBrk="0" hangingPunct="0">
              <a:lnSpc>
                <a:spcPct val="100000"/>
              </a:lnSpc>
              <a:spcBef>
                <a:spcPts val="0"/>
              </a:spcBef>
              <a:tabLst>
                <a:tab pos="179388" algn="l"/>
              </a:tabLst>
            </a:pPr>
            <a:endParaRPr lang="en-GB" sz="1000" b="0" spc="-5" dirty="0">
              <a:effectLst/>
              <a:latin typeface="Arial" panose="020B0604020202020204" pitchFamily="34" charset="0"/>
              <a:ea typeface="Times New Roman" panose="02020603050405020304" pitchFamily="18" charset="0"/>
            </a:endParaRPr>
          </a:p>
          <a:p>
            <a:pPr eaLnBrk="0" hangingPunct="0">
              <a:lnSpc>
                <a:spcPct val="100000"/>
              </a:lnSpc>
              <a:spcBef>
                <a:spcPts val="0"/>
              </a:spcBef>
              <a:tabLst>
                <a:tab pos="179388" algn="l"/>
              </a:tabLst>
            </a:pPr>
            <a:endParaRPr lang="en-GB" sz="1000" b="1" dirty="0">
              <a:effectLst/>
              <a:latin typeface="Arial" panose="020B0604020202020204" pitchFamily="34" charset="0"/>
            </a:endParaRPr>
          </a:p>
          <a:p>
            <a:pPr eaLnBrk="0" hangingPunct="0">
              <a:lnSpc>
                <a:spcPct val="100000"/>
              </a:lnSpc>
              <a:spcBef>
                <a:spcPts val="0"/>
              </a:spcBef>
              <a:tabLst>
                <a:tab pos="179388" algn="l"/>
              </a:tabLst>
            </a:pPr>
            <a:endParaRPr lang="en-GB" sz="1000" b="0" dirty="0">
              <a:effectLst/>
              <a:latin typeface="Arial" panose="020B0604020202020204" pitchFamily="34" charset="0"/>
            </a:endParaRPr>
          </a:p>
          <a:p>
            <a:pPr eaLnBrk="0" hangingPunct="0">
              <a:lnSpc>
                <a:spcPct val="100000"/>
              </a:lnSpc>
              <a:spcBef>
                <a:spcPts val="0"/>
              </a:spcBef>
              <a:tabLst>
                <a:tab pos="179388" algn="l"/>
              </a:tabLst>
            </a:pPr>
            <a:endParaRPr lang="en-GB" sz="1400" b="1" dirty="0">
              <a:effectLst/>
              <a:latin typeface="Arial" panose="020B0604020202020204" pitchFamily="34" charset="0"/>
              <a:ea typeface="Times New Roman" panose="02020603050405020304" pitchFamily="18" charset="0"/>
            </a:endParaRPr>
          </a:p>
          <a:p>
            <a:pPr eaLnBrk="0" hangingPunct="0">
              <a:lnSpc>
                <a:spcPct val="100000"/>
              </a:lnSpc>
              <a:spcBef>
                <a:spcPts val="0"/>
              </a:spcBef>
              <a:tabLst>
                <a:tab pos="179388" algn="l"/>
              </a:tabLst>
            </a:pPr>
            <a:endParaRPr lang="en-GB" sz="1400" b="1" dirty="0">
              <a:effectLst/>
              <a:latin typeface="Arial" panose="020B0604020202020204" pitchFamily="34" charset="0"/>
              <a:ea typeface="Times New Roman" panose="02020603050405020304" pitchFamily="18" charset="0"/>
            </a:endParaRPr>
          </a:p>
          <a:p>
            <a:pPr eaLnBrk="0" hangingPunct="0">
              <a:lnSpc>
                <a:spcPct val="100000"/>
              </a:lnSpc>
              <a:spcBef>
                <a:spcPts val="0"/>
              </a:spcBef>
              <a:tabLst>
                <a:tab pos="179388" algn="l"/>
              </a:tabLst>
            </a:pPr>
            <a:endParaRPr lang="en-GB" sz="14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dirty="0">
              <a:latin typeface="Arial" panose="020B0604020202020204" pitchFamily="34" charset="0"/>
              <a:ea typeface="Times New Roman" panose="02020603050405020304" pitchFamily="18" charset="0"/>
            </a:endParaRPr>
          </a:p>
          <a:p>
            <a:pPr>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dirty="0">
              <a:effectLst/>
              <a:ea typeface="Times New Roman" panose="02020603050405020304" pitchFamily="18" charset="0"/>
            </a:endParaRPr>
          </a:p>
          <a:p>
            <a:pPr>
              <a:lnSpc>
                <a:spcPct val="100000"/>
              </a:lnSpc>
              <a:spcBef>
                <a:spcPts val="0"/>
              </a:spcBef>
            </a:pPr>
            <a:endParaRPr lang="en-GB" sz="1000" b="0" kern="0"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endParaRPr lang="en-GB" dirty="0"/>
          </a:p>
        </p:txBody>
      </p:sp>
      <p:sp>
        <p:nvSpPr>
          <p:cNvPr id="5" name="Content Placeholder 4">
            <a:extLst>
              <a:ext uri="{FF2B5EF4-FFF2-40B4-BE49-F238E27FC236}">
                <a16:creationId xmlns:a16="http://schemas.microsoft.com/office/drawing/2014/main" id="{D0710002-EA00-B8DD-A300-8548D9761C12}"/>
              </a:ext>
            </a:extLst>
          </p:cNvPr>
          <p:cNvSpPr>
            <a:spLocks noGrp="1"/>
          </p:cNvSpPr>
          <p:nvPr>
            <p:ph sz="quarter" idx="13"/>
          </p:nvPr>
        </p:nvSpPr>
        <p:spPr>
          <a:xfrm>
            <a:off x="4571999" y="897101"/>
            <a:ext cx="4098513" cy="4144006"/>
          </a:xfrm>
        </p:spPr>
        <p:txBody>
          <a:bodyPr/>
          <a:lstStyle/>
          <a:p>
            <a:pPr marL="171450" indent="-171450">
              <a:lnSpc>
                <a:spcPct val="100000"/>
              </a:lnSpc>
              <a:spcBef>
                <a:spcPts val="0"/>
              </a:spcBef>
              <a:buFont typeface="Arial" panose="020B0604020202020204" pitchFamily="34" charset="0"/>
              <a:buChar char="•"/>
            </a:pPr>
            <a:r>
              <a:rPr lang="en-GB" sz="1000" b="0" spc="-5">
                <a:effectLst/>
                <a:latin typeface="Arial" panose="020B0604020202020204" pitchFamily="34" charset="0"/>
                <a:ea typeface="Times New Roman" panose="02020603050405020304" pitchFamily="18" charset="0"/>
              </a:rPr>
              <a:t>Participating in department</a:t>
            </a:r>
            <a:r>
              <a:rPr lang="en-GB" sz="1000" b="0" spc="-90">
                <a:effectLst/>
                <a:latin typeface="Arial" panose="020B0604020202020204" pitchFamily="34" charset="0"/>
                <a:ea typeface="Times New Roman" panose="02020603050405020304" pitchFamily="18" charset="0"/>
              </a:rPr>
              <a:t> </a:t>
            </a:r>
            <a:r>
              <a:rPr lang="en-GB" sz="1000" b="0" spc="-5">
                <a:effectLst/>
                <a:latin typeface="Arial" panose="020B0604020202020204" pitchFamily="34" charset="0"/>
                <a:ea typeface="Times New Roman" panose="02020603050405020304" pitchFamily="18" charset="0"/>
              </a:rPr>
              <a:t>discussions.</a:t>
            </a:r>
          </a:p>
          <a:p>
            <a:pPr marL="171450" indent="-171450">
              <a:lnSpc>
                <a:spcPct val="100000"/>
              </a:lnSpc>
              <a:spcBef>
                <a:spcPts val="0"/>
              </a:spcBef>
              <a:buFont typeface="Arial" panose="020B0604020202020204" pitchFamily="34" charset="0"/>
              <a:buChar char="•"/>
            </a:pPr>
            <a:endParaRPr lang="en-GB" sz="1000" spc="-5">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Acquiring subject specific vocabulary.</a:t>
            </a:r>
          </a:p>
          <a:p>
            <a:pPr marL="171450" indent="-171450">
              <a:lnSpc>
                <a:spcPct val="100000"/>
              </a:lnSpc>
              <a:spcBef>
                <a:spcPts val="0"/>
              </a:spcBef>
              <a:buFont typeface="Arial" panose="020B0604020202020204" pitchFamily="34" charset="0"/>
              <a:buChar char="•"/>
            </a:pPr>
            <a:endParaRPr lang="en-GB" sz="10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English metaphors, jokes</a:t>
            </a:r>
            <a:r>
              <a:rPr lang="en-GB" sz="1000" spc="-15">
                <a:effectLst/>
                <a:latin typeface="Arial" panose="020B0604020202020204" pitchFamily="34" charset="0"/>
                <a:ea typeface="Times New Roman" panose="02020603050405020304" pitchFamily="18" charset="0"/>
              </a:rPr>
              <a:t> </a:t>
            </a:r>
            <a:r>
              <a:rPr lang="en-GB" sz="1000" spc="-5">
                <a:effectLst/>
                <a:latin typeface="Arial" panose="020B0604020202020204" pitchFamily="34" charset="0"/>
                <a:ea typeface="Times New Roman" panose="02020603050405020304" pitchFamily="18" charset="0"/>
              </a:rPr>
              <a:t>etc.</a:t>
            </a:r>
          </a:p>
          <a:p>
            <a:pPr marL="171450" indent="-171450">
              <a:lnSpc>
                <a:spcPct val="100000"/>
              </a:lnSpc>
              <a:spcBef>
                <a:spcPts val="0"/>
              </a:spcBef>
              <a:buFont typeface="Arial" panose="020B0604020202020204" pitchFamily="34" charset="0"/>
              <a:buChar char="•"/>
            </a:pPr>
            <a:endParaRPr lang="en-GB" sz="10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Difficulties with written</a:t>
            </a:r>
            <a:r>
              <a:rPr lang="en-GB" sz="1000" spc="-35">
                <a:effectLst/>
                <a:latin typeface="Arial" panose="020B0604020202020204" pitchFamily="34" charset="0"/>
                <a:ea typeface="Times New Roman" panose="02020603050405020304" pitchFamily="18" charset="0"/>
              </a:rPr>
              <a:t> </a:t>
            </a:r>
            <a:r>
              <a:rPr lang="en-GB" sz="1000" spc="-5">
                <a:effectLst/>
                <a:latin typeface="Arial" panose="020B0604020202020204" pitchFamily="34" charset="0"/>
                <a:ea typeface="Times New Roman" panose="02020603050405020304" pitchFamily="18" charset="0"/>
              </a:rPr>
              <a:t>English.</a:t>
            </a:r>
          </a:p>
          <a:p>
            <a:pPr marL="171450" indent="-171450">
              <a:lnSpc>
                <a:spcPct val="100000"/>
              </a:lnSpc>
              <a:spcBef>
                <a:spcPts val="0"/>
              </a:spcBef>
              <a:buFont typeface="Arial" panose="020B0604020202020204" pitchFamily="34" charset="0"/>
              <a:buChar char="•"/>
            </a:pPr>
            <a:endParaRPr lang="en-GB" sz="10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Lip-reading.</a:t>
            </a:r>
          </a:p>
          <a:p>
            <a:pPr marL="171450" indent="-171450">
              <a:lnSpc>
                <a:spcPct val="100000"/>
              </a:lnSpc>
              <a:spcBef>
                <a:spcPts val="0"/>
              </a:spcBef>
              <a:buFont typeface="Arial" panose="020B0604020202020204" pitchFamily="34" charset="0"/>
              <a:buChar char="•"/>
            </a:pPr>
            <a:endParaRPr lang="en-GB" sz="10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Mixing with their peers.</a:t>
            </a:r>
          </a:p>
          <a:p>
            <a:pPr marL="171450" indent="-171450">
              <a:lnSpc>
                <a:spcPct val="100000"/>
              </a:lnSpc>
              <a:spcBef>
                <a:spcPts val="0"/>
              </a:spcBef>
              <a:buFont typeface="Arial" panose="020B0604020202020204" pitchFamily="34" charset="0"/>
              <a:buChar char="•"/>
            </a:pPr>
            <a:endParaRPr lang="en-GB" sz="1000" spc="-5">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Working in a room with background</a:t>
            </a:r>
            <a:r>
              <a:rPr lang="en-GB" sz="1000" spc="-160">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noise (for example the ‘hum’ of a computer, machinery).</a:t>
            </a:r>
          </a:p>
          <a:p>
            <a:pPr marL="171450" indent="-171450">
              <a:lnSpc>
                <a:spcPct val="100000"/>
              </a:lnSpc>
              <a:spcBef>
                <a:spcPts val="0"/>
              </a:spcBef>
              <a:buFont typeface="Arial" panose="020B0604020202020204" pitchFamily="34" charset="0"/>
              <a:buChar char="•"/>
            </a:pPr>
            <a:endParaRPr lang="en-GB" sz="1000" spc="-5">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spc="-5">
                <a:effectLst/>
                <a:latin typeface="Arial" panose="020B0604020202020204" pitchFamily="34" charset="0"/>
                <a:ea typeface="Times New Roman" panose="02020603050405020304" pitchFamily="18" charset="0"/>
              </a:rPr>
              <a:t>Working in a poorly lit</a:t>
            </a:r>
            <a:r>
              <a:rPr lang="en-GB" sz="1000" spc="-45">
                <a:effectLst/>
                <a:latin typeface="Arial" panose="020B0604020202020204" pitchFamily="34" charset="0"/>
                <a:ea typeface="Times New Roman" panose="02020603050405020304" pitchFamily="18" charset="0"/>
              </a:rPr>
              <a:t> </a:t>
            </a:r>
            <a:r>
              <a:rPr lang="en-GB" sz="1000" spc="-5">
                <a:effectLst/>
                <a:latin typeface="Arial" panose="020B0604020202020204" pitchFamily="34" charset="0"/>
                <a:ea typeface="Times New Roman" panose="02020603050405020304" pitchFamily="18" charset="0"/>
              </a:rPr>
              <a:t>room.</a:t>
            </a:r>
          </a:p>
          <a:p>
            <a:pPr>
              <a:lnSpc>
                <a:spcPct val="100000"/>
              </a:lnSpc>
              <a:spcBef>
                <a:spcPts val="0"/>
              </a:spcBef>
            </a:pPr>
            <a:endParaRPr lang="en-GB" sz="1000" spc="-5">
              <a:latin typeface="Arial" panose="020B0604020202020204" pitchFamily="34" charset="0"/>
              <a:ea typeface="Times New Roman" panose="02020603050405020304" pitchFamily="18" charset="0"/>
            </a:endParaRPr>
          </a:p>
          <a:p>
            <a:pPr>
              <a:lnSpc>
                <a:spcPct val="100000"/>
              </a:lnSpc>
              <a:spcBef>
                <a:spcPts val="0"/>
              </a:spcBef>
            </a:pPr>
            <a:r>
              <a:rPr lang="en-GB" sz="1600" b="1" spc="-30">
                <a:solidFill>
                  <a:srgbClr val="BE0D65"/>
                </a:solidFill>
                <a:effectLst/>
                <a:latin typeface="Arial" panose="020B0604020202020204" pitchFamily="34" charset="0"/>
                <a:ea typeface="Times New Roman" panose="02020603050405020304" pitchFamily="18" charset="0"/>
              </a:rPr>
              <a:t>Sensory impairment </a:t>
            </a:r>
            <a:r>
              <a:rPr lang="en-GB" sz="1600" b="1">
                <a:solidFill>
                  <a:srgbClr val="BE0D65"/>
                </a:solidFill>
                <a:effectLst/>
                <a:latin typeface="Arial" panose="020B0604020202020204" pitchFamily="34" charset="0"/>
                <a:ea typeface="Times New Roman" panose="02020603050405020304" pitchFamily="18" charset="0"/>
              </a:rPr>
              <a:t>– </a:t>
            </a:r>
            <a:r>
              <a:rPr lang="en-GB" sz="1600" b="1" spc="-30">
                <a:solidFill>
                  <a:srgbClr val="BE0D65"/>
                </a:solidFill>
                <a:effectLst/>
                <a:latin typeface="Arial" panose="020B0604020202020204" pitchFamily="34" charset="0"/>
                <a:ea typeface="Times New Roman" panose="02020603050405020304" pitchFamily="18" charset="0"/>
              </a:rPr>
              <a:t>Hearing loss</a:t>
            </a:r>
          </a:p>
          <a:p>
            <a:pPr>
              <a:lnSpc>
                <a:spcPct val="100000"/>
              </a:lnSpc>
              <a:spcBef>
                <a:spcPts val="0"/>
              </a:spcBef>
            </a:pPr>
            <a:r>
              <a:rPr lang="en-GB" sz="1400" b="1" spc="-20">
                <a:solidFill>
                  <a:srgbClr val="000000"/>
                </a:solidFill>
                <a:effectLst/>
                <a:latin typeface="Arial" panose="020B0604020202020204" pitchFamily="34" charset="0"/>
                <a:ea typeface="Times New Roman" panose="02020603050405020304" pitchFamily="18" charset="0"/>
              </a:rPr>
              <a:t>How you can </a:t>
            </a:r>
            <a:r>
              <a:rPr lang="en-GB" sz="1400" b="1" spc="-25">
                <a:solidFill>
                  <a:srgbClr val="000000"/>
                </a:solidFill>
                <a:effectLst/>
                <a:latin typeface="Arial" panose="020B0604020202020204" pitchFamily="34" charset="0"/>
                <a:ea typeface="Times New Roman" panose="02020603050405020304" pitchFamily="18" charset="0"/>
              </a:rPr>
              <a:t>help </a:t>
            </a:r>
            <a:r>
              <a:rPr lang="en-GB" sz="1400" b="1" spc="-30">
                <a:solidFill>
                  <a:srgbClr val="000000"/>
                </a:solidFill>
                <a:effectLst/>
                <a:latin typeface="Arial" panose="020B0604020202020204" pitchFamily="34" charset="0"/>
                <a:ea typeface="Times New Roman" panose="02020603050405020304" pitchFamily="18" charset="0"/>
              </a:rPr>
              <a:t>me</a:t>
            </a:r>
          </a:p>
          <a:p>
            <a:pPr>
              <a:lnSpc>
                <a:spcPct val="100000"/>
              </a:lnSpc>
              <a:spcBef>
                <a:spcPts val="0"/>
              </a:spcBef>
            </a:pPr>
            <a:endParaRPr lang="en-GB" sz="1400" b="1" spc="-3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Consider a range of ways of explaining activities or giving instructions so that misunderstanding is</a:t>
            </a:r>
            <a:r>
              <a:rPr lang="en-GB" sz="1000" spc="-15">
                <a:effectLst/>
                <a:ea typeface="Times New Roman" panose="02020603050405020304" pitchFamily="18" charset="0"/>
              </a:rPr>
              <a:t> </a:t>
            </a:r>
            <a:r>
              <a:rPr lang="en-GB" sz="1000">
                <a:effectLst/>
                <a:ea typeface="Times New Roman" panose="02020603050405020304" pitchFamily="18" charset="0"/>
              </a:rPr>
              <a:t>avoided.</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Ensure the individual can see the person speaking, as they may find it helpful to read lips or body</a:t>
            </a:r>
            <a:r>
              <a:rPr lang="en-GB" sz="1000" spc="-30">
                <a:effectLst/>
                <a:ea typeface="Times New Roman" panose="02020603050405020304" pitchFamily="18" charset="0"/>
              </a:rPr>
              <a:t> </a:t>
            </a:r>
            <a:r>
              <a:rPr lang="en-GB" sz="1000">
                <a:effectLst/>
                <a:ea typeface="Times New Roman" panose="02020603050405020304" pitchFamily="18" charset="0"/>
              </a:rPr>
              <a:t>language.</a:t>
            </a:r>
          </a:p>
          <a:p>
            <a:pPr marL="171450" indent="-171450">
              <a:lnSpc>
                <a:spcPct val="100000"/>
              </a:lnSpc>
              <a:spcBef>
                <a:spcPts val="0"/>
              </a:spcBef>
              <a:buFont typeface="Arial" panose="020B0604020202020204" pitchFamily="34" charset="0"/>
              <a:buChar char="•"/>
            </a:pPr>
            <a:endParaRPr lang="en-GB" sz="1000" b="1" spc="-3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1" spc="-30">
              <a:solidFill>
                <a:srgbClr val="000000"/>
              </a:solidFill>
              <a:ea typeface="Times New Roman" panose="02020603050405020304" pitchFamily="18" charset="0"/>
            </a:endParaRPr>
          </a:p>
          <a:p>
            <a:pPr>
              <a:lnSpc>
                <a:spcPct val="100000"/>
              </a:lnSpc>
              <a:spcBef>
                <a:spcPts val="0"/>
              </a:spcBef>
            </a:pPr>
            <a:endParaRPr lang="en-GB" sz="1400" b="1" spc="-3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endParaRPr lang="en-GB" sz="1400" b="1" spc="-30">
              <a:solidFill>
                <a:srgbClr val="000000"/>
              </a:solidFill>
              <a:latin typeface="Arial" panose="020B0604020202020204" pitchFamily="34" charset="0"/>
              <a:ea typeface="Times New Roman" panose="02020603050405020304" pitchFamily="18" charset="0"/>
            </a:endParaRPr>
          </a:p>
          <a:p>
            <a:pPr>
              <a:lnSpc>
                <a:spcPct val="100000"/>
              </a:lnSpc>
              <a:spcBef>
                <a:spcPts val="0"/>
              </a:spcBef>
            </a:pPr>
            <a:endParaRPr lang="en-GB" sz="1400">
              <a:effectLst/>
              <a:latin typeface="Arial" panose="020B0604020202020204" pitchFamily="34" charset="0"/>
              <a:ea typeface="Times New Roman" panose="02020603050405020304" pitchFamily="18" charset="0"/>
            </a:endParaRPr>
          </a:p>
          <a:p>
            <a:pPr>
              <a:lnSpc>
                <a:spcPct val="100000"/>
              </a:lnSpc>
              <a:spcBef>
                <a:spcPts val="0"/>
              </a:spcBef>
            </a:pPr>
            <a:endParaRPr lang="en-GB" sz="10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spc="-5">
              <a:effectLst/>
              <a:latin typeface="Arial" panose="020B0604020202020204" pitchFamily="34" charset="0"/>
              <a:ea typeface="Times New Roman" panose="02020603050405020304" pitchFamily="18" charset="0"/>
            </a:endParaRPr>
          </a:p>
          <a:p>
            <a:pPr>
              <a:lnSpc>
                <a:spcPct val="100000"/>
              </a:lnSpc>
              <a:spcBef>
                <a:spcPts val="0"/>
              </a:spcBef>
            </a:pPr>
            <a:endParaRPr lang="en-GB" sz="18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spc="-5">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spc="-5">
              <a:effectLst/>
              <a:latin typeface="Arial" panose="020B0604020202020204" pitchFamily="34" charset="0"/>
              <a:ea typeface="Times New Roman" panose="02020603050405020304" pitchFamily="18" charset="0"/>
            </a:endParaRPr>
          </a:p>
          <a:p>
            <a:pPr>
              <a:lnSpc>
                <a:spcPct val="100000"/>
              </a:lnSpc>
              <a:spcBef>
                <a:spcPts val="0"/>
              </a:spcBef>
            </a:pPr>
            <a:endParaRPr lang="en-GB" sz="100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HelveticaLTStd-Roman"/>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a:effectLst/>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GB" sz="1800" kern="100">
              <a:effectLst/>
              <a:latin typeface="HelveticaLTStd-Roman"/>
              <a:ea typeface="Calibri" panose="020F0502020204030204" pitchFamily="34" charset="0"/>
              <a:cs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4772D7BA-D944-42C8-5894-1137353ABE4F}"/>
              </a:ext>
            </a:extLst>
          </p:cNvPr>
          <p:cNvSpPr>
            <a:spLocks noGrp="1"/>
          </p:cNvSpPr>
          <p:nvPr>
            <p:ph type="sldNum" sz="quarter" idx="11"/>
          </p:nvPr>
        </p:nvSpPr>
        <p:spPr/>
        <p:txBody>
          <a:bodyPr/>
          <a:lstStyle/>
          <a:p>
            <a:fld id="{DA2C159E-F13C-4A85-9A41-E7669D3E0D70}" type="slidenum">
              <a:rPr lang="en-GB" smtClean="0"/>
              <a:pPr/>
              <a:t>61</a:t>
            </a:fld>
            <a:endParaRPr lang="en-GB"/>
          </a:p>
        </p:txBody>
      </p:sp>
    </p:spTree>
    <p:extLst>
      <p:ext uri="{BB962C8B-B14F-4D97-AF65-F5344CB8AC3E}">
        <p14:creationId xmlns:p14="http://schemas.microsoft.com/office/powerpoint/2010/main" val="1494086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DC67F8-3814-EDB5-CBE2-CBD6E89ADA83}"/>
              </a:ext>
              <a:ext uri="{C183D7F6-B498-43B3-948B-1728B52AA6E4}">
                <adec:decorative xmlns:adec="http://schemas.microsoft.com/office/drawing/2017/decorative" val="1"/>
              </a:ext>
            </a:extLst>
          </p:cNvPr>
          <p:cNvSpPr>
            <a:spLocks noGrp="1"/>
          </p:cNvSpPr>
          <p:nvPr>
            <p:ph type="ftr" sz="quarter" idx="10"/>
          </p:nvPr>
        </p:nvSpPr>
        <p:spPr>
          <a:xfrm>
            <a:off x="232951"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BD63D040-1571-1DBD-3D43-91966D13B50B}"/>
              </a:ext>
            </a:extLst>
          </p:cNvPr>
          <p:cNvSpPr>
            <a:spLocks noGrp="1"/>
          </p:cNvSpPr>
          <p:nvPr>
            <p:ph type="title"/>
          </p:nvPr>
        </p:nvSpPr>
        <p:spPr>
          <a:xfrm>
            <a:off x="232951" y="249901"/>
            <a:ext cx="3960000" cy="305626"/>
          </a:xfrm>
        </p:spPr>
        <p:txBody>
          <a:bodyPr>
            <a:normAutofit fontScale="90000"/>
          </a:bodyPr>
          <a:lstStyle/>
          <a:p>
            <a:pPr>
              <a:lnSpc>
                <a:spcPct val="100000"/>
              </a:lnSpc>
              <a:spcBef>
                <a:spcPts val="0"/>
              </a:spcBef>
            </a:pPr>
            <a:r>
              <a:rPr lang="en-GB" sz="1800" b="1" cap="none" spc="-30">
                <a:solidFill>
                  <a:srgbClr val="B4005E"/>
                </a:solidFill>
                <a:effectLst/>
                <a:latin typeface="Arial" panose="020B0604020202020204" pitchFamily="34" charset="0"/>
                <a:ea typeface="Times New Roman" panose="02020603050405020304" pitchFamily="18" charset="0"/>
              </a:rPr>
              <a:t>Sensory impairment </a:t>
            </a:r>
            <a:r>
              <a:rPr lang="en-GB" sz="1800" b="1" cap="none">
                <a:solidFill>
                  <a:srgbClr val="B4005E"/>
                </a:solidFill>
                <a:effectLst/>
                <a:latin typeface="Arial" panose="020B0604020202020204" pitchFamily="34" charset="0"/>
                <a:ea typeface="Times New Roman" panose="02020603050405020304" pitchFamily="18" charset="0"/>
              </a:rPr>
              <a:t>– </a:t>
            </a:r>
            <a:r>
              <a:rPr lang="en-GB" sz="1800" b="1" cap="none" spc="-30">
                <a:solidFill>
                  <a:srgbClr val="B4005E"/>
                </a:solidFill>
                <a:effectLst/>
                <a:latin typeface="Arial" panose="020B0604020202020204" pitchFamily="34" charset="0"/>
                <a:ea typeface="Times New Roman" panose="02020603050405020304" pitchFamily="18" charset="0"/>
              </a:rPr>
              <a:t>Hearing loss</a:t>
            </a:r>
            <a:br>
              <a:rPr lang="en-GB" sz="1800" b="1" spc="-30">
                <a:solidFill>
                  <a:srgbClr val="000000"/>
                </a:solidFill>
                <a:effectLst/>
                <a:latin typeface="Arial" panose="020B0604020202020204" pitchFamily="34" charset="0"/>
                <a:ea typeface="Times New Roman" panose="02020603050405020304" pitchFamily="18" charset="0"/>
              </a:rPr>
            </a:br>
            <a:endParaRPr lang="en-GB"/>
          </a:p>
        </p:txBody>
      </p:sp>
      <p:sp>
        <p:nvSpPr>
          <p:cNvPr id="4" name="Text Placeholder 3">
            <a:extLst>
              <a:ext uri="{FF2B5EF4-FFF2-40B4-BE49-F238E27FC236}">
                <a16:creationId xmlns:a16="http://schemas.microsoft.com/office/drawing/2014/main" id="{8E97D672-8A6A-86C6-505B-5B2EF1F55EB6}"/>
              </a:ext>
            </a:extLst>
          </p:cNvPr>
          <p:cNvSpPr>
            <a:spLocks noGrp="1"/>
          </p:cNvSpPr>
          <p:nvPr>
            <p:ph type="body" sz="quarter" idx="12"/>
          </p:nvPr>
        </p:nvSpPr>
        <p:spPr>
          <a:xfrm>
            <a:off x="232951" y="491837"/>
            <a:ext cx="3960000" cy="3922956"/>
          </a:xfrm>
        </p:spPr>
        <p:txBody>
          <a:bodyPr/>
          <a:lstStyle/>
          <a:p>
            <a:pPr marR="4445" eaLnBrk="0" hangingPunct="0">
              <a:lnSpc>
                <a:spcPct val="100000"/>
              </a:lnSpc>
              <a:spcBef>
                <a:spcPts val="0"/>
              </a:spcBef>
            </a:pPr>
            <a:endParaRPr lang="en-GB" sz="1000" b="0">
              <a:ea typeface="Times New Roman" panose="02020603050405020304" pitchFamily="18" charset="0"/>
            </a:endParaRPr>
          </a:p>
          <a:p>
            <a:pPr marL="171450" marR="4445" indent="-171450" eaLnBrk="0" hangingPunct="0">
              <a:lnSpc>
                <a:spcPct val="100000"/>
              </a:lnSpc>
              <a:spcBef>
                <a:spcPts val="0"/>
              </a:spcBef>
              <a:buFont typeface="Arial" panose="020B0604020202020204" pitchFamily="34" charset="0"/>
              <a:buChar char="•"/>
            </a:pPr>
            <a:r>
              <a:rPr lang="en-GB" sz="1000" b="0">
                <a:effectLst/>
                <a:ea typeface="Times New Roman" panose="02020603050405020304" pitchFamily="18" charset="0"/>
              </a:rPr>
              <a:t>Some people may become inattentive when others are speaking, owing to a difficulty in following speech. They</a:t>
            </a:r>
            <a:r>
              <a:rPr lang="en-GB" sz="1000" b="0" spc="-85">
                <a:effectLst/>
                <a:ea typeface="Times New Roman" panose="02020603050405020304" pitchFamily="18" charset="0"/>
              </a:rPr>
              <a:t> </a:t>
            </a:r>
            <a:r>
              <a:rPr lang="en-GB" sz="1000" b="0">
                <a:effectLst/>
                <a:ea typeface="Times New Roman" panose="02020603050405020304" pitchFamily="18" charset="0"/>
              </a:rPr>
              <a:t>may have difficulty in noisy conditions e.g. when a lot of people are talking at</a:t>
            </a:r>
            <a:r>
              <a:rPr lang="en-GB" sz="1000" b="0" spc="-90">
                <a:effectLst/>
                <a:ea typeface="Times New Roman" panose="02020603050405020304" pitchFamily="18" charset="0"/>
              </a:rPr>
              <a:t> </a:t>
            </a:r>
            <a:r>
              <a:rPr lang="en-GB" sz="1000" b="0">
                <a:effectLst/>
                <a:ea typeface="Times New Roman" panose="02020603050405020304" pitchFamily="18" charset="0"/>
              </a:rPr>
              <a:t>the same time, or when playing a noisy game.</a:t>
            </a:r>
          </a:p>
          <a:p>
            <a:pPr marL="171450" marR="4445" indent="-171450" eaLnBrk="0" hangingPunct="0">
              <a:lnSpc>
                <a:spcPct val="100000"/>
              </a:lnSpc>
              <a:spcBef>
                <a:spcPts val="0"/>
              </a:spcBef>
              <a:buFont typeface="Arial" panose="020B0604020202020204" pitchFamily="34" charset="0"/>
              <a:buChar char="•"/>
            </a:pPr>
            <a:endParaRPr lang="en-GB" sz="1000" b="0">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r>
              <a:rPr lang="en-GB" sz="1000" b="0">
                <a:effectLst/>
                <a:ea typeface="Times New Roman" panose="02020603050405020304" pitchFamily="18" charset="0"/>
              </a:rPr>
              <a:t>During many activities visual clues may be </a:t>
            </a:r>
            <a:r>
              <a:rPr lang="en-GB" sz="1000" b="0" spc="-15">
                <a:effectLst/>
                <a:ea typeface="Times New Roman" panose="02020603050405020304" pitchFamily="18" charset="0"/>
              </a:rPr>
              <a:t>necessary, </a:t>
            </a:r>
            <a:r>
              <a:rPr lang="en-GB" sz="1000" b="0">
                <a:effectLst/>
                <a:ea typeface="Times New Roman" panose="02020603050405020304" pitchFamily="18" charset="0"/>
              </a:rPr>
              <a:t>so you will need</a:t>
            </a:r>
            <a:r>
              <a:rPr lang="en-GB" sz="1000" b="0" spc="-15">
                <a:effectLst/>
                <a:ea typeface="Times New Roman" panose="02020603050405020304" pitchFamily="18" charset="0"/>
              </a:rPr>
              <a:t> </a:t>
            </a:r>
            <a:r>
              <a:rPr lang="en-GB" sz="1000" b="0">
                <a:effectLst/>
                <a:ea typeface="Times New Roman" panose="02020603050405020304" pitchFamily="18" charset="0"/>
              </a:rPr>
              <a:t>to make sure that these are clear and when changing from one speaker to another, that the listener is directed to face whoever is talking.</a:t>
            </a: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r>
              <a:rPr lang="en-GB" sz="1000" b="0">
                <a:effectLst/>
                <a:ea typeface="Times New Roman" panose="02020603050405020304" pitchFamily="18" charset="0"/>
              </a:rPr>
              <a:t>Some people may need to use other aids such as “signing” to help their communication, for instance, Makaton or British Sign Language.  You will need to check with the person concerned, as they may well have developed their own range of signs. </a:t>
            </a: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r>
              <a:rPr lang="en-GB" sz="1000" b="0">
                <a:effectLst/>
                <a:ea typeface="Times New Roman" panose="02020603050405020304" pitchFamily="18" charset="0"/>
              </a:rPr>
              <a:t>Depending on the type of hearing loss, speech may be difficult for you to understand.  This will become easier as you get to know the person concerned.  Don’t forget, that to the individual concerned, what they are saying makes perfect sense.</a:t>
            </a: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a typeface="Times New Roman" panose="02020603050405020304" pitchFamily="18" charset="0"/>
            </a:endParaRPr>
          </a:p>
          <a:p>
            <a:pPr marL="171450" marR="306070" lvl="0" indent="-171450" eaLnBrk="0" hangingPunct="0">
              <a:lnSpc>
                <a:spcPct val="103000"/>
              </a:lnSpc>
              <a:spcAft>
                <a:spcPts val="0"/>
              </a:spcAft>
              <a:buSzPts val="1100"/>
              <a:buFont typeface="Arial" panose="020B0604020202020204" pitchFamily="34" charset="0"/>
              <a:buChar char="•"/>
              <a:tabLst>
                <a:tab pos="170815" algn="l"/>
              </a:tabLst>
            </a:pPr>
            <a:endParaRPr lang="en-GB" sz="1000" b="0">
              <a:effectLst/>
              <a:ea typeface="Times New Roman" panose="02020603050405020304" pitchFamily="18" charset="0"/>
            </a:endParaRPr>
          </a:p>
          <a:p>
            <a:pPr marR="306070" lvl="0" eaLnBrk="0" hangingPunct="0">
              <a:lnSpc>
                <a:spcPct val="103000"/>
              </a:lnSpc>
              <a:spcAft>
                <a:spcPts val="0"/>
              </a:spcAft>
              <a:buSzPts val="1100"/>
              <a:tabLst>
                <a:tab pos="170815" algn="l"/>
              </a:tabLst>
            </a:pPr>
            <a:endParaRPr lang="en-GB" sz="1000" b="0">
              <a:ea typeface="Times New Roman" panose="02020603050405020304" pitchFamily="18" charset="0"/>
            </a:endParaRPr>
          </a:p>
          <a:p>
            <a:pPr marR="306070" lvl="0" eaLnBrk="0" hangingPunct="0">
              <a:lnSpc>
                <a:spcPct val="103000"/>
              </a:lnSpc>
              <a:spcAft>
                <a:spcPts val="0"/>
              </a:spcAft>
              <a:buSzPts val="1100"/>
              <a:tabLst>
                <a:tab pos="170815" algn="l"/>
              </a:tabLst>
            </a:pPr>
            <a:endParaRPr lang="en-GB" sz="1000" b="0">
              <a:effectLst/>
              <a:ea typeface="Times New Roman" panose="02020603050405020304" pitchFamily="18" charset="0"/>
            </a:endParaRPr>
          </a:p>
          <a:p>
            <a:pPr marL="171450" marR="4445" indent="-171450" eaLnBrk="0" hangingPunct="0">
              <a:lnSpc>
                <a:spcPct val="100000"/>
              </a:lnSpc>
              <a:spcBef>
                <a:spcPts val="0"/>
              </a:spcBef>
              <a:buFont typeface="Arial" panose="020B0604020202020204" pitchFamily="34" charset="0"/>
              <a:buChar char="•"/>
            </a:pPr>
            <a:endParaRPr lang="en-GB" sz="1000" b="0">
              <a:effectLst/>
              <a:ea typeface="Times New Roman" panose="02020603050405020304" pitchFamily="18" charset="0"/>
            </a:endParaRPr>
          </a:p>
          <a:p>
            <a:pPr marR="4445" eaLnBrk="0" hangingPunct="0">
              <a:lnSpc>
                <a:spcPct val="100000"/>
              </a:lnSpc>
              <a:spcBef>
                <a:spcPts val="0"/>
              </a:spcBef>
            </a:pPr>
            <a:endParaRPr lang="en-GB" sz="1000" b="0">
              <a:effectLst/>
              <a:ea typeface="Times New Roman" panose="02020603050405020304" pitchFamily="18" charset="0"/>
            </a:endParaRPr>
          </a:p>
          <a:p>
            <a:pPr marR="4445" eaLnBrk="0" hangingPunct="0">
              <a:lnSpc>
                <a:spcPct val="100000"/>
              </a:lnSpc>
              <a:spcBef>
                <a:spcPts val="0"/>
              </a:spcBef>
            </a:pPr>
            <a:endParaRPr lang="en-GB" sz="1000" b="0">
              <a:ea typeface="Times New Roman" panose="02020603050405020304" pitchFamily="18" charset="0"/>
            </a:endParaRPr>
          </a:p>
          <a:p>
            <a:pPr marR="4445" eaLnBrk="0" hangingPunct="0">
              <a:lnSpc>
                <a:spcPct val="100000"/>
              </a:lnSpc>
              <a:spcBef>
                <a:spcPts val="0"/>
              </a:spcBef>
            </a:pPr>
            <a:endParaRPr lang="en-GB" sz="1000" b="0">
              <a:effectLst/>
              <a:ea typeface="Times New Roman" panose="02020603050405020304" pitchFamily="18" charset="0"/>
            </a:endParaRPr>
          </a:p>
          <a:p>
            <a:pPr marR="4445" eaLnBrk="0" hangingPunct="0">
              <a:lnSpc>
                <a:spcPct val="100000"/>
              </a:lnSpc>
              <a:spcBef>
                <a:spcPts val="0"/>
              </a:spcBef>
            </a:pPr>
            <a:endParaRPr lang="en-GB" sz="1000" b="0">
              <a:latin typeface="Arial" panose="020B0604020202020204" pitchFamily="34" charset="0"/>
              <a:ea typeface="Times New Roman" panose="02020603050405020304" pitchFamily="18" charset="0"/>
            </a:endParaRPr>
          </a:p>
          <a:p>
            <a:pPr marR="4445" eaLnBrk="0" hangingPunct="0">
              <a:lnSpc>
                <a:spcPct val="100000"/>
              </a:lnSpc>
              <a:spcBef>
                <a:spcPts val="0"/>
              </a:spcBef>
            </a:pPr>
            <a:endParaRPr lang="en-GB" sz="1000" b="0">
              <a:effectLst/>
              <a:latin typeface="Arial" panose="020B0604020202020204" pitchFamily="34" charset="0"/>
              <a:ea typeface="Times New Roman" panose="02020603050405020304" pitchFamily="18" charset="0"/>
            </a:endParaRPr>
          </a:p>
          <a:p>
            <a:pPr marR="4445" eaLnBrk="0" hangingPunct="0">
              <a:lnSpc>
                <a:spcPct val="100000"/>
              </a:lnSpc>
              <a:spcBef>
                <a:spcPts val="0"/>
              </a:spcBef>
            </a:pPr>
            <a:endParaRPr lang="en-GB" sz="1000" b="0">
              <a:effectLst/>
              <a:ea typeface="Times New Roman" panose="02020603050405020304" pitchFamily="18" charset="0"/>
            </a:endParaRPr>
          </a:p>
          <a:p>
            <a:pPr marR="12700" eaLnBrk="0" hangingPunct="0">
              <a:lnSpc>
                <a:spcPct val="103000"/>
              </a:lnSpc>
              <a:spcBef>
                <a:spcPts val="460"/>
              </a:spcBef>
              <a:spcAft>
                <a:spcPts val="0"/>
              </a:spcAft>
            </a:pPr>
            <a:endParaRPr lang="en-GB" sz="1000" b="0">
              <a:ea typeface="Times New Roman" panose="02020603050405020304" pitchFamily="18" charset="0"/>
            </a:endParaRPr>
          </a:p>
          <a:p>
            <a:pPr marR="12700" eaLnBrk="0" hangingPunct="0">
              <a:lnSpc>
                <a:spcPct val="103000"/>
              </a:lnSpc>
              <a:spcBef>
                <a:spcPts val="460"/>
              </a:spcBef>
              <a:spcAft>
                <a:spcPts val="0"/>
              </a:spcAft>
            </a:pPr>
            <a:endParaRPr lang="en-GB" sz="1000" b="0">
              <a:effectLst/>
              <a:ea typeface="Times New Roman" panose="02020603050405020304" pitchFamily="18" charset="0"/>
            </a:endParaRPr>
          </a:p>
          <a:p>
            <a:pPr eaLnBrk="0" hangingPunct="0">
              <a:spcBef>
                <a:spcPts val="20"/>
              </a:spcBef>
            </a:pPr>
            <a:r>
              <a:rPr lang="en-GB" sz="1800">
                <a:effectLst/>
                <a:latin typeface="Arial" panose="020B0604020202020204" pitchFamily="34" charset="0"/>
                <a:ea typeface="Times New Roman" panose="02020603050405020304" pitchFamily="18" charset="0"/>
              </a:rPr>
              <a:t> </a:t>
            </a:r>
          </a:p>
          <a:p>
            <a:pPr>
              <a:lnSpc>
                <a:spcPct val="100000"/>
              </a:lnSpc>
              <a:spcBef>
                <a:spcPts val="0"/>
              </a:spcBef>
            </a:pPr>
            <a:endParaRPr lang="en-GB" sz="1800" b="1">
              <a:effectLst/>
              <a:latin typeface="Arial" panose="020B0604020202020204" pitchFamily="34" charset="0"/>
            </a:endParaRPr>
          </a:p>
          <a:p>
            <a:pPr>
              <a:lnSpc>
                <a:spcPct val="100000"/>
              </a:lnSpc>
              <a:spcBef>
                <a:spcPts val="0"/>
              </a:spcBef>
            </a:pPr>
            <a:endParaRPr lang="en-GB" sz="1300"/>
          </a:p>
          <a:p>
            <a:pPr>
              <a:lnSpc>
                <a:spcPct val="100000"/>
              </a:lnSpc>
              <a:spcBef>
                <a:spcPts val="0"/>
              </a:spcBef>
            </a:pPr>
            <a:endParaRPr lang="en-GB" sz="1300"/>
          </a:p>
          <a:p>
            <a:endParaRPr lang="en-GB"/>
          </a:p>
        </p:txBody>
      </p:sp>
      <p:sp>
        <p:nvSpPr>
          <p:cNvPr id="5" name="Content Placeholder 4">
            <a:extLst>
              <a:ext uri="{FF2B5EF4-FFF2-40B4-BE49-F238E27FC236}">
                <a16:creationId xmlns:a16="http://schemas.microsoft.com/office/drawing/2014/main" id="{FAE8DDE1-2E28-5DA2-D2F0-38A3C3A3C7CC}"/>
              </a:ext>
            </a:extLst>
          </p:cNvPr>
          <p:cNvSpPr>
            <a:spLocks noGrp="1"/>
          </p:cNvSpPr>
          <p:nvPr>
            <p:ph sz="quarter" idx="13"/>
          </p:nvPr>
        </p:nvSpPr>
        <p:spPr>
          <a:xfrm>
            <a:off x="4571999" y="664919"/>
            <a:ext cx="4098513" cy="3922956"/>
          </a:xfrm>
        </p:spPr>
        <p:txBody>
          <a:bodyPr/>
          <a:lstStyle/>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Particular attention needs to be paid to safety wherever you are. Remember that warnings that rely on hearing, such as fire alarms, shouted instructions, or car horns, may be ineffective. </a:t>
            </a:r>
            <a:r>
              <a:rPr lang="en-GB" sz="1000" spc="-40">
                <a:effectLst/>
                <a:ea typeface="Times New Roman" panose="02020603050405020304" pitchFamily="18" charset="0"/>
              </a:rPr>
              <a:t>You </a:t>
            </a:r>
            <a:r>
              <a:rPr lang="en-GB" sz="1000">
                <a:effectLst/>
                <a:ea typeface="Times New Roman" panose="02020603050405020304" pitchFamily="18" charset="0"/>
              </a:rPr>
              <a:t>may find it useful to pair to person up with a hearing ‘buddy’.</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ffectLst/>
                <a:ea typeface="Times New Roman" panose="02020603050405020304" pitchFamily="18" charset="0"/>
              </a:rPr>
              <a:t>For lip-reading make sure you have good lighting, avoid putting your hands in front of your face or looking away at a screen, give adequate breaks, to enable the</a:t>
            </a:r>
            <a:r>
              <a:rPr lang="en-GB" sz="1000" spc="-130">
                <a:effectLst/>
                <a:ea typeface="Times New Roman" panose="02020603050405020304" pitchFamily="18" charset="0"/>
              </a:rPr>
              <a:t> </a:t>
            </a:r>
            <a:r>
              <a:rPr lang="en-GB" sz="1000">
                <a:effectLst/>
                <a:ea typeface="Times New Roman" panose="02020603050405020304" pitchFamily="18" charset="0"/>
              </a:rPr>
              <a:t>deaf student to learn at their best ability.</a:t>
            </a:r>
          </a:p>
          <a:p>
            <a:pPr marL="171450" indent="-1714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a:ea typeface="Times New Roman" panose="02020603050405020304" pitchFamily="18" charset="0"/>
              </a:rPr>
              <a:t>Do remember lip-reading and/or watching the interpreter is very tiring.</a:t>
            </a:r>
            <a:endParaRPr lang="en-GB" sz="1000">
              <a:effectLst/>
              <a:ea typeface="Times New Roman" panose="02020603050405020304" pitchFamily="18" charset="0"/>
            </a:endParaRPr>
          </a:p>
          <a:p>
            <a:endParaRPr lang="en-GB" sz="1800">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sz="1800">
              <a:latin typeface="HelveticaLTStd-Roman"/>
              <a:ea typeface="Times New Roman" panose="02020603050405020304" pitchFamily="18" charset="0"/>
            </a:endParaRPr>
          </a:p>
          <a:p>
            <a:endParaRPr lang="en-GB" sz="1800">
              <a:effectLst/>
              <a:latin typeface="HelveticaLTStd-Roman"/>
              <a:ea typeface="Times New Roman" panose="02020603050405020304" pitchFamily="18" charset="0"/>
            </a:endParaRPr>
          </a:p>
          <a:p>
            <a:endParaRPr lang="en-GB"/>
          </a:p>
        </p:txBody>
      </p:sp>
      <p:sp>
        <p:nvSpPr>
          <p:cNvPr id="3" name="Slide Number Placeholder 2">
            <a:extLst>
              <a:ext uri="{FF2B5EF4-FFF2-40B4-BE49-F238E27FC236}">
                <a16:creationId xmlns:a16="http://schemas.microsoft.com/office/drawing/2014/main" id="{F86AD685-9E42-BA78-6796-286478B0C68C}"/>
              </a:ext>
            </a:extLst>
          </p:cNvPr>
          <p:cNvSpPr>
            <a:spLocks noGrp="1"/>
          </p:cNvSpPr>
          <p:nvPr>
            <p:ph type="sldNum" sz="quarter" idx="11"/>
          </p:nvPr>
        </p:nvSpPr>
        <p:spPr/>
        <p:txBody>
          <a:bodyPr/>
          <a:lstStyle/>
          <a:p>
            <a:fld id="{DA2C159E-F13C-4A85-9A41-E7669D3E0D70}" type="slidenum">
              <a:rPr lang="en-GB" smtClean="0"/>
              <a:pPr/>
              <a:t>62</a:t>
            </a:fld>
            <a:endParaRPr lang="en-GB"/>
          </a:p>
        </p:txBody>
      </p:sp>
    </p:spTree>
    <p:extLst>
      <p:ext uri="{BB962C8B-B14F-4D97-AF65-F5344CB8AC3E}">
        <p14:creationId xmlns:p14="http://schemas.microsoft.com/office/powerpoint/2010/main" val="2248101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87AE0-E872-29D8-F05E-330918E60130}"/>
              </a:ext>
              <a:ext uri="{C183D7F6-B498-43B3-948B-1728B52AA6E4}">
                <adec:decorative xmlns:adec="http://schemas.microsoft.com/office/drawing/2017/decorative" val="1"/>
              </a:ext>
            </a:extLst>
          </p:cNvPr>
          <p:cNvSpPr>
            <a:spLocks noGrp="1"/>
          </p:cNvSpPr>
          <p:nvPr>
            <p:ph type="ftr" sz="quarter" idx="10"/>
          </p:nvPr>
        </p:nvSpPr>
        <p:spPr>
          <a:xfrm>
            <a:off x="232950" y="492626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44DEEA3-5408-A766-5DA9-C6B0FA0838FB}"/>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Sensory impairment – Hearing loss </a:t>
            </a:r>
            <a:r>
              <a:rPr lang="en-GB" sz="1600" cap="none" spc="-30" dirty="0">
                <a:solidFill>
                  <a:schemeClr val="bg1"/>
                </a:solidFill>
                <a:latin typeface="Arial" panose="020B0604020202020204" pitchFamily="34" charset="0"/>
              </a:rPr>
              <a:t>Strategies</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9847A798-6C20-2046-D194-69EF892AF3A9}"/>
              </a:ext>
            </a:extLst>
          </p:cNvPr>
          <p:cNvSpPr>
            <a:spLocks noGrp="1"/>
          </p:cNvSpPr>
          <p:nvPr>
            <p:ph type="body" sz="quarter" idx="12"/>
          </p:nvPr>
        </p:nvSpPr>
        <p:spPr>
          <a:xfrm>
            <a:off x="234000" y="555527"/>
            <a:ext cx="3960000" cy="4032447"/>
          </a:xfrm>
        </p:spPr>
        <p:txBody>
          <a:bodyPr/>
          <a:lstStyle/>
          <a:p>
            <a:pPr>
              <a:lnSpc>
                <a:spcPct val="100000"/>
              </a:lnSpc>
              <a:spcBef>
                <a:spcPts val="0"/>
              </a:spcBef>
            </a:pPr>
            <a:r>
              <a:rPr lang="en-GB" sz="1300">
                <a:solidFill>
                  <a:srgbClr val="B4005E"/>
                </a:solidFill>
              </a:rPr>
              <a:t>Strategies</a:t>
            </a:r>
          </a:p>
          <a:p>
            <a:pPr>
              <a:lnSpc>
                <a:spcPct val="100000"/>
              </a:lnSpc>
              <a:spcBef>
                <a:spcPts val="0"/>
              </a:spcBef>
            </a:pPr>
            <a:endParaRPr lang="en-GB" sz="1300">
              <a:solidFill>
                <a:srgbClr val="B4005E"/>
              </a:solidFill>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Be aware that hearing aids do not restore hearing to normal.</a:t>
            </a:r>
          </a:p>
          <a:p>
            <a:pPr>
              <a:lnSpc>
                <a:spcPct val="100000"/>
              </a:lnSpc>
              <a:spcBef>
                <a:spcPts val="0"/>
              </a:spcBef>
            </a:pPr>
            <a:endParaRPr lang="en-GB" sz="1000" b="0" kern="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Gain the student’s attention before speaking. </a:t>
            </a:r>
          </a:p>
          <a:p>
            <a:pPr marL="171450" indent="-171450">
              <a:lnSpc>
                <a:spcPct val="100000"/>
              </a:lnSpc>
              <a:spcBef>
                <a:spcPts val="0"/>
              </a:spcBef>
              <a:buFont typeface="Arial" panose="020B0604020202020204" pitchFamily="34" charset="0"/>
              <a:buChar char="•"/>
            </a:pPr>
            <a:endParaRPr lang="en-GB" sz="1000" b="0" kern="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Consider the pace at which you speak – allow the student to absorb one piece of information before moving on to the next.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Let the student sit towards the front and encourage him/her to pick the best place for them.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Allow the student to see your face, as he/she will need to make use of the extra clues to meaning that are provided by facial expressions and lip patterns.</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Relay contributions from other children, whether right or wrong, as the deaf student may not have realised who was speaking or what they said.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Give the deaf student time to respond – he/she may need additional listening and thinking time. </a:t>
            </a:r>
          </a:p>
          <a:p>
            <a:pPr marL="171450" indent="-171450">
              <a:lnSpc>
                <a:spcPct val="100000"/>
              </a:lnSpc>
              <a:spcBef>
                <a:spcPts val="0"/>
              </a:spcBef>
              <a:buFont typeface="Arial" panose="020B0604020202020204" pitchFamily="34" charset="0"/>
              <a:buChar char="•"/>
            </a:pPr>
            <a:endParaRPr lang="en-GB" sz="1000" b="0" kern="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a:solidFill>
                  <a:srgbClr val="000000"/>
                </a:solidFill>
                <a:effectLst/>
                <a:ea typeface="Arial" panose="020B0604020202020204" pitchFamily="34" charset="0"/>
                <a:cs typeface="Times New Roman" panose="02020603050405020304" pitchFamily="18" charset="0"/>
              </a:rPr>
              <a:t>Ask open questions, which allow the student the chance to offer comment, explanation and description. </a:t>
            </a: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a:effectLst/>
              <a:ea typeface="Calibri" panose="020F0502020204030204" pitchFamily="34" charset="0"/>
              <a:cs typeface="Times New Roman" panose="02020603050405020304" pitchFamily="18" charset="0"/>
            </a:endParaRPr>
          </a:p>
          <a:p>
            <a:pPr>
              <a:lnSpc>
                <a:spcPct val="100000"/>
              </a:lnSpc>
              <a:spcBef>
                <a:spcPts val="0"/>
              </a:spcBef>
            </a:pPr>
            <a:endParaRPr lang="en-GB" sz="1800" ker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Bef>
                <a:spcPts val="0"/>
              </a:spcBef>
            </a:pPr>
            <a:endParaRPr lang="en-GB" sz="1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pPr>
              <a:lnSpc>
                <a:spcPct val="100000"/>
              </a:lnSpc>
              <a:spcBef>
                <a:spcPts val="0"/>
              </a:spcBef>
            </a:pPr>
            <a:endParaRPr lang="en-GB" sz="1300">
              <a:solidFill>
                <a:srgbClr val="B4005E"/>
              </a:solidFill>
            </a:endParaRPr>
          </a:p>
          <a:p>
            <a:endParaRPr lang="en-GB"/>
          </a:p>
        </p:txBody>
      </p:sp>
      <p:sp>
        <p:nvSpPr>
          <p:cNvPr id="5" name="Content Placeholder 4">
            <a:extLst>
              <a:ext uri="{FF2B5EF4-FFF2-40B4-BE49-F238E27FC236}">
                <a16:creationId xmlns:a16="http://schemas.microsoft.com/office/drawing/2014/main" id="{3C0CA632-932C-DA87-8C70-CDFF8E706C75}"/>
              </a:ext>
            </a:extLst>
          </p:cNvPr>
          <p:cNvSpPr>
            <a:spLocks noGrp="1"/>
          </p:cNvSpPr>
          <p:nvPr>
            <p:ph sz="quarter" idx="13"/>
          </p:nvPr>
        </p:nvSpPr>
        <p:spPr>
          <a:xfrm>
            <a:off x="4572000" y="954918"/>
            <a:ext cx="4098513" cy="3971348"/>
          </a:xfrm>
        </p:spPr>
        <p:txBody>
          <a:bodyPr/>
          <a:lstStyle/>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Give frequent verbal and non-verbal encouragement. </a:t>
            </a:r>
          </a:p>
          <a:p>
            <a:pPr marL="171450" indent="-171450">
              <a:lnSpc>
                <a:spcPct val="100000"/>
              </a:lnSpc>
              <a:spcBef>
                <a:spcPts val="0"/>
              </a:spcBef>
              <a:buFont typeface="Arial" panose="020B0604020202020204" pitchFamily="34" charset="0"/>
              <a:buChar char="•"/>
            </a:pPr>
            <a:endParaRPr lang="en-GB" sz="100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Avoid moving around too much or turning away. </a:t>
            </a:r>
          </a:p>
          <a:p>
            <a:pPr marL="171450" indent="-1714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Speak clearly and avoid shouting, whispering and mouthing, which distorts natural rhythm and intonation. </a:t>
            </a:r>
          </a:p>
          <a:p>
            <a:pPr marL="171450" indent="-171450">
              <a:lnSpc>
                <a:spcPct val="100000"/>
              </a:lnSpc>
              <a:spcBef>
                <a:spcPts val="0"/>
              </a:spcBef>
              <a:buFont typeface="Arial" panose="020B0604020202020204" pitchFamily="34" charset="0"/>
              <a:buChar char="•"/>
            </a:pPr>
            <a:endParaRPr lang="en-GB" sz="100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Bear in mind that recordings on CDs, DVDs and TV use disembodied voices which can be very hard to follow. </a:t>
            </a:r>
          </a:p>
          <a:p>
            <a:pPr marL="171450" indent="-171450">
              <a:lnSpc>
                <a:spcPct val="100000"/>
              </a:lnSpc>
              <a:spcBef>
                <a:spcPts val="0"/>
              </a:spcBef>
              <a:buFont typeface="Arial" panose="020B0604020202020204" pitchFamily="34" charset="0"/>
              <a:buChar char="•"/>
            </a:pPr>
            <a:endParaRPr lang="en-GB" sz="100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rPr>
              <a:t>Be aware that darkened rooms can be a problem for lip readers.</a:t>
            </a:r>
          </a:p>
          <a:p>
            <a:pPr marL="171450" indent="-171450">
              <a:lnSpc>
                <a:spcPct val="100000"/>
              </a:lnSpc>
              <a:spcBef>
                <a:spcPts val="0"/>
              </a:spcBef>
              <a:buFont typeface="Arial" panose="020B0604020202020204" pitchFamily="34" charset="0"/>
              <a:buChar char="•"/>
            </a:pPr>
            <a:endParaRPr lang="en-GB" sz="1000" kern="0" dirty="0">
              <a:solidFill>
                <a:srgbClr val="000000"/>
              </a:solidFill>
              <a:ea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Avoid standing in front of a bright light or window as your face will be in shadow and lipreading will be difficult.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kern="100" dirty="0">
              <a:effectLst/>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359A0CB5-E386-60F9-DE08-D418458F4D28}"/>
              </a:ext>
            </a:extLst>
          </p:cNvPr>
          <p:cNvSpPr>
            <a:spLocks noGrp="1"/>
          </p:cNvSpPr>
          <p:nvPr>
            <p:ph type="sldNum" sz="quarter" idx="11"/>
          </p:nvPr>
        </p:nvSpPr>
        <p:spPr/>
        <p:txBody>
          <a:bodyPr/>
          <a:lstStyle/>
          <a:p>
            <a:fld id="{DA2C159E-F13C-4A85-9A41-E7669D3E0D70}" type="slidenum">
              <a:rPr lang="en-GB" smtClean="0"/>
              <a:pPr/>
              <a:t>63</a:t>
            </a:fld>
            <a:endParaRPr lang="en-GB"/>
          </a:p>
        </p:txBody>
      </p:sp>
    </p:spTree>
    <p:extLst>
      <p:ext uri="{BB962C8B-B14F-4D97-AF65-F5344CB8AC3E}">
        <p14:creationId xmlns:p14="http://schemas.microsoft.com/office/powerpoint/2010/main" val="1858223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392EA1-E5AF-1C3A-299A-2B579EEF815C}"/>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9EA94AE4-703E-39CB-9656-9D3A3727E2B9}"/>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Sensory impairment – Hearing loss </a:t>
            </a:r>
            <a:r>
              <a:rPr lang="en-GB" sz="1600" cap="none" spc="-30" dirty="0">
                <a:solidFill>
                  <a:schemeClr val="bg1"/>
                </a:solidFill>
                <a:latin typeface="Arial" panose="020B0604020202020204" pitchFamily="34" charset="0"/>
              </a:rPr>
              <a:t>Notes</a:t>
            </a:r>
            <a:r>
              <a:rPr lang="en-GB" sz="1600" cap="none" spc="-30" dirty="0">
                <a:solidFill>
                  <a:srgbClr val="B4005E"/>
                </a:solidFill>
                <a:latin typeface="Arial" panose="020B0604020202020204" pitchFamily="34" charset="0"/>
              </a:rPr>
              <a:t> </a:t>
            </a:r>
            <a:endParaRPr lang="en-GB" sz="1600" dirty="0"/>
          </a:p>
        </p:txBody>
      </p:sp>
      <p:sp>
        <p:nvSpPr>
          <p:cNvPr id="7" name="Text Placeholder 3">
            <a:extLst>
              <a:ext uri="{FF2B5EF4-FFF2-40B4-BE49-F238E27FC236}">
                <a16:creationId xmlns:a16="http://schemas.microsoft.com/office/drawing/2014/main" id="{04B3903F-F2A6-4D0E-AC47-669753B9A547}"/>
              </a:ext>
            </a:extLst>
          </p:cNvPr>
          <p:cNvSpPr txBox="1">
            <a:spLocks noGrp="1"/>
          </p:cNvSpPr>
          <p:nvPr>
            <p:ph type="body" sz="quarter" idx="12"/>
          </p:nvPr>
        </p:nvSpPr>
        <p:spPr>
          <a:xfrm>
            <a:off x="233363" y="555626"/>
            <a:ext cx="8437562" cy="4032250"/>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665FF85D-C8C5-757C-319C-E487910447E4}"/>
              </a:ext>
            </a:extLst>
          </p:cNvPr>
          <p:cNvSpPr>
            <a:spLocks noGrp="1"/>
          </p:cNvSpPr>
          <p:nvPr>
            <p:ph type="sldNum" sz="quarter" idx="11"/>
          </p:nvPr>
        </p:nvSpPr>
        <p:spPr/>
        <p:txBody>
          <a:bodyPr/>
          <a:lstStyle/>
          <a:p>
            <a:fld id="{DA2C159E-F13C-4A85-9A41-E7669D3E0D70}" type="slidenum">
              <a:rPr lang="en-GB" smtClean="0"/>
              <a:pPr/>
              <a:t>64</a:t>
            </a:fld>
            <a:endParaRPr lang="en-GB"/>
          </a:p>
        </p:txBody>
      </p:sp>
    </p:spTree>
    <p:extLst>
      <p:ext uri="{BB962C8B-B14F-4D97-AF65-F5344CB8AC3E}">
        <p14:creationId xmlns:p14="http://schemas.microsoft.com/office/powerpoint/2010/main" val="1129220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D09B-677A-930D-9B59-12B2908A9AD6}"/>
              </a:ext>
            </a:extLst>
          </p:cNvPr>
          <p:cNvSpPr txBox="1">
            <a:spLocks noGrp="1"/>
          </p:cNvSpPr>
          <p:nvPr>
            <p:ph type="title" idx="4294967295"/>
          </p:nvPr>
        </p:nvSpPr>
        <p:spPr>
          <a:xfrm>
            <a:off x="3415145" y="4362545"/>
            <a:ext cx="5542130"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Sensory Impairment – Sight loss </a:t>
            </a:r>
          </a:p>
        </p:txBody>
      </p:sp>
    </p:spTree>
    <p:extLst>
      <p:ext uri="{BB962C8B-B14F-4D97-AF65-F5344CB8AC3E}">
        <p14:creationId xmlns:p14="http://schemas.microsoft.com/office/powerpoint/2010/main" val="1487642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87AE0-E872-29D8-F05E-330918E60130}"/>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F44DEEA3-5408-A766-5DA9-C6B0FA0838FB}"/>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Sensory impairment – Sight loss </a:t>
            </a:r>
            <a:r>
              <a:rPr lang="en-GB" sz="1600" cap="none" spc="-30" dirty="0">
                <a:solidFill>
                  <a:schemeClr val="bg1"/>
                </a:solidFill>
                <a:latin typeface="Arial" panose="020B0604020202020204" pitchFamily="34" charset="0"/>
              </a:rPr>
              <a:t>Introduction</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9847A798-6C20-2046-D194-69EF892AF3A9}"/>
              </a:ext>
            </a:extLst>
          </p:cNvPr>
          <p:cNvSpPr>
            <a:spLocks noGrp="1"/>
          </p:cNvSpPr>
          <p:nvPr>
            <p:ph type="body" sz="quarter" idx="12"/>
          </p:nvPr>
        </p:nvSpPr>
        <p:spPr>
          <a:xfrm>
            <a:off x="234000" y="555527"/>
            <a:ext cx="3960000" cy="3524637"/>
          </a:xfrm>
        </p:spPr>
        <p:txBody>
          <a:bodyPr/>
          <a:lstStyle/>
          <a:p>
            <a:pPr>
              <a:lnSpc>
                <a:spcPct val="100000"/>
              </a:lnSpc>
              <a:spcBef>
                <a:spcPts val="0"/>
              </a:spcBef>
            </a:pPr>
            <a:r>
              <a:rPr lang="en-GB" sz="1400" dirty="0"/>
              <a:t>My Disability</a:t>
            </a:r>
          </a:p>
          <a:p>
            <a:pPr>
              <a:lnSpc>
                <a:spcPct val="100000"/>
              </a:lnSpc>
              <a:spcBef>
                <a:spcPts val="0"/>
              </a:spcBef>
            </a:pPr>
            <a:endParaRPr lang="en-GB" sz="1000" dirty="0"/>
          </a:p>
          <a:p>
            <a:pPr>
              <a:lnSpc>
                <a:spcPct val="100000"/>
              </a:lnSpc>
              <a:spcBef>
                <a:spcPts val="0"/>
              </a:spcBef>
            </a:pPr>
            <a:r>
              <a:rPr lang="en-GB" sz="1000" b="1" dirty="0">
                <a:effectLst/>
                <a:latin typeface="Arial" panose="020B0604020202020204" pitchFamily="34" charset="0"/>
              </a:rPr>
              <a:t>A visual impairment is an eye-sight difficulty that is not correctable by wearing glasses, contact lenses or surgery.</a:t>
            </a:r>
          </a:p>
          <a:p>
            <a:pPr>
              <a:lnSpc>
                <a:spcPct val="100000"/>
              </a:lnSpc>
              <a:spcBef>
                <a:spcPts val="0"/>
              </a:spcBef>
            </a:pPr>
            <a:endParaRPr lang="en-GB" sz="1000" dirty="0">
              <a:latin typeface="Arial" panose="020B0604020202020204" pitchFamily="34" charset="0"/>
            </a:endParaRPr>
          </a:p>
          <a:p>
            <a:pPr>
              <a:lnSpc>
                <a:spcPct val="100000"/>
              </a:lnSpc>
              <a:spcBef>
                <a:spcPts val="0"/>
              </a:spcBef>
            </a:pPr>
            <a:r>
              <a:rPr lang="en-GB" sz="1000" b="0" dirty="0">
                <a:effectLst/>
                <a:latin typeface="Arial" panose="020B0604020202020204" pitchFamily="34" charset="0"/>
              </a:rPr>
              <a:t>80% of what we learning is thought to be gained through vision.  Vision is the coordinating sense, reinforcing information gained from other senses and provides us with a wealth of information instantaneously.</a:t>
            </a:r>
          </a:p>
          <a:p>
            <a:pPr>
              <a:lnSpc>
                <a:spcPct val="100000"/>
              </a:lnSpc>
              <a:spcBef>
                <a:spcPts val="0"/>
              </a:spcBef>
            </a:pPr>
            <a:endParaRPr lang="en-GB" sz="1000" b="0" dirty="0">
              <a:latin typeface="Arial" panose="020B0604020202020204" pitchFamily="34" charset="0"/>
            </a:endParaRPr>
          </a:p>
          <a:p>
            <a:pPr>
              <a:lnSpc>
                <a:spcPct val="100000"/>
              </a:lnSpc>
              <a:spcBef>
                <a:spcPts val="0"/>
              </a:spcBef>
            </a:pPr>
            <a:r>
              <a:rPr lang="en-GB" sz="1000" b="0" dirty="0">
                <a:effectLst/>
                <a:latin typeface="Arial" panose="020B0604020202020204" pitchFamily="34" charset="0"/>
                <a:ea typeface="Times New Roman" panose="02020603050405020304" pitchFamily="18" charset="0"/>
              </a:rPr>
              <a:t>It aids our motivation, memory and concentration, helping us anticipate, and reinforce information gained from other senses. Because of the individual nature of impairments, it is vital we communicate with the young person so that we can fully understand their challenges and support in the appropriate way.</a:t>
            </a:r>
          </a:p>
          <a:p>
            <a:pPr>
              <a:lnSpc>
                <a:spcPct val="100000"/>
              </a:lnSpc>
              <a:spcBef>
                <a:spcPts val="0"/>
              </a:spcBef>
            </a:pPr>
            <a:endParaRPr lang="en-GB" sz="1000" b="0" dirty="0">
              <a:latin typeface="Arial" panose="020B0604020202020204" pitchFamily="34" charset="0"/>
              <a:ea typeface="Times New Roman" panose="02020603050405020304" pitchFamily="18" charset="0"/>
            </a:endParaRPr>
          </a:p>
          <a:p>
            <a:pPr>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r>
              <a:rPr lang="en-GB" sz="1600" cap="none" spc="-30" dirty="0">
                <a:solidFill>
                  <a:srgbClr val="B4005E"/>
                </a:solidFill>
                <a:latin typeface="Arial" panose="020B0604020202020204" pitchFamily="34" charset="0"/>
              </a:rPr>
              <a:t>Sensory impairment – Sight loss </a:t>
            </a:r>
          </a:p>
          <a:p>
            <a:pPr>
              <a:lnSpc>
                <a:spcPct val="100000"/>
              </a:lnSpc>
              <a:spcBef>
                <a:spcPts val="0"/>
              </a:spcBef>
            </a:pPr>
            <a:r>
              <a:rPr lang="en-GB" sz="1400" spc="-30" dirty="0">
                <a:latin typeface="Arial" panose="020B0604020202020204" pitchFamily="34" charset="0"/>
              </a:rPr>
              <a:t>How might it affect me </a:t>
            </a:r>
          </a:p>
          <a:p>
            <a:pPr>
              <a:lnSpc>
                <a:spcPct val="100000"/>
              </a:lnSpc>
              <a:spcBef>
                <a:spcPts val="0"/>
              </a:spcBef>
            </a:pPr>
            <a:endParaRPr lang="en-GB" sz="1400" spc="-30" dirty="0">
              <a:latin typeface="Arial" panose="020B0604020202020204" pitchFamily="34" charset="0"/>
            </a:endParaRPr>
          </a:p>
          <a:p>
            <a:pPr marR="140970" eaLnBrk="0" hangingPunct="0">
              <a:lnSpc>
                <a:spcPct val="103000"/>
              </a:lnSpc>
              <a:spcBef>
                <a:spcPts val="175"/>
              </a:spcBef>
              <a:spcAft>
                <a:spcPts val="0"/>
              </a:spcAft>
              <a:tabLst>
                <a:tab pos="179070" algn="l"/>
              </a:tabLst>
            </a:pPr>
            <a:r>
              <a:rPr lang="en-GB" sz="1000" b="0" dirty="0">
                <a:effectLst/>
                <a:latin typeface="Arial" panose="020B0604020202020204" pitchFamily="34" charset="0"/>
                <a:ea typeface="Times New Roman" panose="02020603050405020304" pitchFamily="18" charset="0"/>
              </a:rPr>
              <a:t>Reading and writing tasks, e.g. books, hand-outs, signs, proof reading, copying and seeing from the board</a:t>
            </a:r>
            <a:r>
              <a:rPr lang="en-GB" sz="1000" b="0" spc="-2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etc.</a:t>
            </a:r>
          </a:p>
          <a:p>
            <a:pPr marR="140970" eaLnBrk="0" hangingPunct="0">
              <a:lnSpc>
                <a:spcPct val="103000"/>
              </a:lnSpc>
              <a:spcBef>
                <a:spcPts val="175"/>
              </a:spcBef>
              <a:spcAft>
                <a:spcPts val="0"/>
              </a:spcAft>
              <a:tabLst>
                <a:tab pos="179070" algn="l"/>
              </a:tabLst>
            </a:pPr>
            <a:endParaRPr lang="en-GB" sz="1000" b="0" dirty="0">
              <a:effectLst/>
              <a:latin typeface="Arial" panose="020B0604020202020204" pitchFamily="34" charset="0"/>
              <a:ea typeface="Times New Roman" panose="02020603050405020304" pitchFamily="18" charset="0"/>
            </a:endParaRPr>
          </a:p>
          <a:p>
            <a:pPr eaLnBrk="0" hangingPunct="0">
              <a:spcBef>
                <a:spcPts val="15"/>
              </a:spcBef>
            </a:pPr>
            <a:r>
              <a:rPr lang="en-GB" sz="1800" dirty="0">
                <a:effectLst/>
                <a:latin typeface="Arial" panose="020B0604020202020204" pitchFamily="34" charset="0"/>
                <a:ea typeface="Times New Roman" panose="02020603050405020304" pitchFamily="18" charset="0"/>
              </a:rPr>
              <a:t> </a:t>
            </a:r>
          </a:p>
          <a:p>
            <a:pPr>
              <a:lnSpc>
                <a:spcPct val="100000"/>
              </a:lnSpc>
              <a:spcBef>
                <a:spcPts val="0"/>
              </a:spcBef>
            </a:pPr>
            <a:endParaRPr lang="en-GB" sz="1400" dirty="0">
              <a:latin typeface="Arial" panose="020B0604020202020204" pitchFamily="34" charset="0"/>
            </a:endParaRPr>
          </a:p>
          <a:p>
            <a:pPr algn="ctr">
              <a:lnSpc>
                <a:spcPct val="100000"/>
              </a:lnSpc>
              <a:spcBef>
                <a:spcPts val="0"/>
              </a:spcBef>
            </a:pPr>
            <a:endParaRPr lang="en-GB" sz="1000" dirty="0">
              <a:latin typeface="Arial" panose="020B0604020202020204" pitchFamily="34" charset="0"/>
            </a:endParaRPr>
          </a:p>
          <a:p>
            <a:pPr>
              <a:lnSpc>
                <a:spcPct val="100000"/>
              </a:lnSpc>
              <a:spcBef>
                <a:spcPts val="0"/>
              </a:spcBef>
            </a:pPr>
            <a:endParaRPr lang="en-GB" sz="1000" b="1" dirty="0">
              <a:effectLst/>
              <a:latin typeface="Arial" panose="020B0604020202020204" pitchFamily="34" charset="0"/>
            </a:endParaRPr>
          </a:p>
          <a:p>
            <a:pPr>
              <a:lnSpc>
                <a:spcPct val="100000"/>
              </a:lnSpc>
              <a:spcBef>
                <a:spcPts val="0"/>
              </a:spcBef>
            </a:pPr>
            <a:endParaRPr lang="en-GB" sz="1800" b="1" dirty="0">
              <a:effectLst/>
              <a:latin typeface="Arial" panose="020B0604020202020204" pitchFamily="34" charset="0"/>
            </a:endParaRPr>
          </a:p>
          <a:p>
            <a:pPr>
              <a:lnSpc>
                <a:spcPct val="100000"/>
              </a:lnSpc>
              <a:spcBef>
                <a:spcPts val="0"/>
              </a:spcBef>
            </a:pPr>
            <a:endParaRPr lang="en-GB" sz="1800" b="1" dirty="0">
              <a:effectLst/>
              <a:latin typeface="Arial" panose="020B0604020202020204" pitchFamily="34" charset="0"/>
            </a:endParaRPr>
          </a:p>
          <a:p>
            <a:pPr>
              <a:lnSpc>
                <a:spcPct val="100000"/>
              </a:lnSpc>
              <a:spcBef>
                <a:spcPts val="0"/>
              </a:spcBef>
            </a:pPr>
            <a:endParaRPr lang="en-GB" sz="1400" dirty="0"/>
          </a:p>
          <a:p>
            <a:pPr>
              <a:lnSpc>
                <a:spcPct val="100000"/>
              </a:lnSpc>
              <a:spcBef>
                <a:spcPts val="0"/>
              </a:spcBef>
            </a:pPr>
            <a:endParaRPr lang="en-GB" sz="1000" dirty="0"/>
          </a:p>
          <a:p>
            <a:pPr>
              <a:lnSpc>
                <a:spcPct val="100000"/>
              </a:lnSpc>
              <a:spcBef>
                <a:spcPts val="0"/>
              </a:spcBef>
            </a:pPr>
            <a:endParaRPr lang="en-GB" sz="1000" dirty="0"/>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000" b="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en-GB" sz="18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Bef>
                <a:spcPts val="0"/>
              </a:spcBef>
            </a:pPr>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pPr>
              <a:lnSpc>
                <a:spcPct val="100000"/>
              </a:lnSpc>
              <a:spcBef>
                <a:spcPts val="0"/>
              </a:spcBef>
            </a:pPr>
            <a:endParaRPr lang="en-GB" sz="1300" dirty="0">
              <a:solidFill>
                <a:srgbClr val="B4005E"/>
              </a:solidFill>
            </a:endParaRPr>
          </a:p>
          <a:p>
            <a:endParaRPr lang="en-GB" dirty="0"/>
          </a:p>
        </p:txBody>
      </p:sp>
      <p:sp>
        <p:nvSpPr>
          <p:cNvPr id="5" name="Content Placeholder 4">
            <a:extLst>
              <a:ext uri="{FF2B5EF4-FFF2-40B4-BE49-F238E27FC236}">
                <a16:creationId xmlns:a16="http://schemas.microsoft.com/office/drawing/2014/main" id="{3C0CA632-932C-DA87-8C70-CDFF8E706C75}"/>
              </a:ext>
            </a:extLst>
          </p:cNvPr>
          <p:cNvSpPr>
            <a:spLocks noGrp="1"/>
          </p:cNvSpPr>
          <p:nvPr>
            <p:ph sz="quarter" idx="13"/>
          </p:nvPr>
        </p:nvSpPr>
        <p:spPr>
          <a:xfrm>
            <a:off x="4572000" y="912119"/>
            <a:ext cx="4098513" cy="3580055"/>
          </a:xfrm>
        </p:spPr>
        <p:txBody>
          <a:bodyPr/>
          <a:lstStyle/>
          <a:p>
            <a:pPr marL="171450" marR="24130" lvl="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Mobility and orientation around campus and to and from the workplace. For example: difficulties with judging</a:t>
            </a:r>
            <a:r>
              <a:rPr lang="en-GB" sz="1000" spc="-18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distance, speeds, depth perception,</a:t>
            </a:r>
            <a:r>
              <a:rPr lang="en-GB" sz="1000" spc="-25"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moving in crowds, difficulty reading signage, increasing risk of the falls or bumping into things, young person may use a cane or guide dog for support.</a:t>
            </a:r>
          </a:p>
          <a:p>
            <a:pPr marL="171450" marR="24130" lvl="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Social interaction, including department work participation and making friends, for example, difficulties such as recognising on non-verbal and visual features, expressions and behaviours, knowing who is in the department, when to speak and turn</a:t>
            </a:r>
            <a:r>
              <a:rPr lang="en-GB" sz="1000" spc="-1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taking.</a:t>
            </a: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Accessing information, they will likely have a reduced opportunity to access incidental</a:t>
            </a:r>
            <a:r>
              <a:rPr lang="en-GB" sz="1000" spc="-1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learning.</a:t>
            </a: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Practical tasks for example, travelling, cooking.</a:t>
            </a: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effectLst/>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Adapting to the physical environment e.g. changing light and weather conditions, coping in busy chaotic</a:t>
            </a:r>
            <a:r>
              <a:rPr lang="en-GB" sz="1000" spc="-2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areas.</a:t>
            </a: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r>
              <a:rPr lang="en-GB" sz="1000" dirty="0">
                <a:effectLst/>
                <a:latin typeface="Arial" panose="020B0604020202020204" pitchFamily="34" charset="0"/>
                <a:ea typeface="Times New Roman" panose="02020603050405020304" pitchFamily="18" charset="0"/>
              </a:rPr>
              <a:t>Many aspects of day-to-day life may require more effort, time, planning, concentration, and/or adaptive skills/ equipment or technology to undertake </a:t>
            </a:r>
            <a:r>
              <a:rPr lang="en-GB" sz="1000" spc="-15" dirty="0">
                <a:effectLst/>
                <a:latin typeface="Arial" panose="020B0604020202020204" pitchFamily="34" charset="0"/>
                <a:ea typeface="Times New Roman" panose="02020603050405020304" pitchFamily="18" charset="0"/>
              </a:rPr>
              <a:t>safely, </a:t>
            </a:r>
            <a:r>
              <a:rPr lang="en-GB" sz="1000" dirty="0">
                <a:effectLst/>
                <a:latin typeface="Arial" panose="020B0604020202020204" pitchFamily="34" charset="0"/>
                <a:ea typeface="Times New Roman" panose="02020603050405020304" pitchFamily="18" charset="0"/>
              </a:rPr>
              <a:t>and therefore increase the levels of tiredness the student experiences.</a:t>
            </a: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effectLst/>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effectLst/>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effectLst/>
              <a:latin typeface="Arial" panose="020B0604020202020204" pitchFamily="34" charset="0"/>
              <a:ea typeface="Times New Roman" panose="02020603050405020304" pitchFamily="18" charset="0"/>
            </a:endParaRPr>
          </a:p>
          <a:p>
            <a:pPr marL="171450" marR="24130" indent="-171450" eaLnBrk="0" hangingPunct="0">
              <a:lnSpc>
                <a:spcPct val="100000"/>
              </a:lnSpc>
              <a:spcBef>
                <a:spcPts val="0"/>
              </a:spcBef>
              <a:buSzPts val="1200"/>
              <a:buFont typeface="Arial" panose="020B0604020202020204" pitchFamily="34" charset="0"/>
              <a:buChar char="•"/>
              <a:tabLst>
                <a:tab pos="179070" algn="l"/>
              </a:tabLst>
            </a:pPr>
            <a:endParaRPr lang="en-GB" sz="1000" dirty="0">
              <a:effectLst/>
              <a:latin typeface="Arial" panose="020B0604020202020204" pitchFamily="34" charset="0"/>
              <a:ea typeface="Times New Roman" panose="02020603050405020304" pitchFamily="18" charset="0"/>
            </a:endParaRPr>
          </a:p>
          <a:p>
            <a:pPr marR="24130" lvl="0" eaLnBrk="0" hangingPunct="0">
              <a:lnSpc>
                <a:spcPct val="100000"/>
              </a:lnSpc>
              <a:spcBef>
                <a:spcPts val="0"/>
              </a:spcBef>
              <a:buSzPts val="1200"/>
              <a:tabLst>
                <a:tab pos="179070" algn="l"/>
              </a:tabLst>
            </a:pPr>
            <a:endParaRPr lang="en-GB" sz="1000" dirty="0">
              <a:effectLst/>
              <a:latin typeface="Arial" panose="020B0604020202020204" pitchFamily="34" charset="0"/>
              <a:ea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359A0CB5-E386-60F9-DE08-D418458F4D28}"/>
              </a:ext>
            </a:extLst>
          </p:cNvPr>
          <p:cNvSpPr>
            <a:spLocks noGrp="1"/>
          </p:cNvSpPr>
          <p:nvPr>
            <p:ph type="sldNum" sz="quarter" idx="11"/>
          </p:nvPr>
        </p:nvSpPr>
        <p:spPr/>
        <p:txBody>
          <a:bodyPr/>
          <a:lstStyle/>
          <a:p>
            <a:fld id="{DA2C159E-F13C-4A85-9A41-E7669D3E0D70}" type="slidenum">
              <a:rPr lang="en-GB" smtClean="0"/>
              <a:pPr/>
              <a:t>66</a:t>
            </a:fld>
            <a:endParaRPr lang="en-GB"/>
          </a:p>
        </p:txBody>
      </p:sp>
    </p:spTree>
    <p:extLst>
      <p:ext uri="{BB962C8B-B14F-4D97-AF65-F5344CB8AC3E}">
        <p14:creationId xmlns:p14="http://schemas.microsoft.com/office/powerpoint/2010/main" val="3982242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A24920-F440-C483-6B8D-F15FF2B1975D}"/>
              </a:ext>
              <a:ext uri="{C183D7F6-B498-43B3-948B-1728B52AA6E4}">
                <adec:decorative xmlns:adec="http://schemas.microsoft.com/office/drawing/2017/decorative" val="1"/>
              </a:ext>
            </a:extLst>
          </p:cNvPr>
          <p:cNvSpPr>
            <a:spLocks noGrp="1"/>
          </p:cNvSpPr>
          <p:nvPr>
            <p:ph type="ftr" sz="quarter" idx="10"/>
          </p:nvPr>
        </p:nvSpPr>
        <p:spPr>
          <a:xfrm>
            <a:off x="232950" y="4877883"/>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228A9708-D153-E42B-E871-7D39DA57A7E8}"/>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Sensory impairment – Sight loss </a:t>
            </a:r>
            <a:r>
              <a:rPr lang="en-GB" sz="1600" cap="none" spc="-30" dirty="0">
                <a:solidFill>
                  <a:schemeClr val="bg1"/>
                </a:solidFill>
                <a:latin typeface="Arial" panose="020B0604020202020204" pitchFamily="34" charset="0"/>
              </a:rPr>
              <a:t>Support</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74A2F89B-1D47-F6DF-6839-22B25FD8625F}"/>
              </a:ext>
            </a:extLst>
          </p:cNvPr>
          <p:cNvSpPr>
            <a:spLocks noGrp="1"/>
          </p:cNvSpPr>
          <p:nvPr>
            <p:ph type="body" sz="quarter" idx="12"/>
          </p:nvPr>
        </p:nvSpPr>
        <p:spPr>
          <a:xfrm>
            <a:off x="234000" y="491836"/>
            <a:ext cx="3960000" cy="4096139"/>
          </a:xfrm>
        </p:spPr>
        <p:txBody>
          <a:bodyPr/>
          <a:lstStyle/>
          <a:p>
            <a:pPr>
              <a:lnSpc>
                <a:spcPct val="100000"/>
              </a:lnSpc>
              <a:spcBef>
                <a:spcPts val="0"/>
              </a:spcBef>
            </a:pPr>
            <a:r>
              <a:rPr lang="en-GB" sz="1400" dirty="0"/>
              <a:t>How can you help me</a:t>
            </a:r>
          </a:p>
          <a:p>
            <a:pPr>
              <a:lnSpc>
                <a:spcPct val="100000"/>
              </a:lnSpc>
              <a:spcBef>
                <a:spcPts val="0"/>
              </a:spcBef>
            </a:pPr>
            <a:endParaRPr lang="en-GB" sz="1000" dirty="0"/>
          </a:p>
          <a:p>
            <a:pPr>
              <a:lnSpc>
                <a:spcPct val="100000"/>
              </a:lnSpc>
              <a:spcBef>
                <a:spcPts val="0"/>
              </a:spcBef>
            </a:pPr>
            <a:r>
              <a:rPr lang="en-GB" sz="1000" dirty="0">
                <a:effectLst/>
                <a:ea typeface="Times New Roman" panose="02020603050405020304" pitchFamily="18" charset="0"/>
              </a:rPr>
              <a:t>Support strategies for young person with Visual Impairments – Accessing information and communication:</a:t>
            </a:r>
          </a:p>
          <a:p>
            <a:pPr>
              <a:lnSpc>
                <a:spcPct val="100000"/>
              </a:lnSpc>
              <a:spcBef>
                <a:spcPts val="0"/>
              </a:spcBef>
            </a:pPr>
            <a:endParaRPr lang="en-GB" sz="1000" dirty="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Always discuss with the young person/employee about the eye condition and the extent to which help is needed. Ask for any advice or practical tips they may have to </a:t>
            </a:r>
            <a:r>
              <a:rPr lang="en-GB" sz="1000" b="0" spc="-20" dirty="0">
                <a:effectLst/>
                <a:latin typeface="Arial" panose="020B0604020202020204" pitchFamily="34" charset="0"/>
                <a:ea typeface="Times New Roman" panose="02020603050405020304" pitchFamily="18" charset="0"/>
              </a:rPr>
              <a:t>offer.</a:t>
            </a: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Don’t worry about saying ‘nice to see you’ or ‘look’, young person who are blind and partially sighted, use these phrases</a:t>
            </a:r>
            <a:r>
              <a:rPr lang="en-GB" sz="1000" b="0" spc="-1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too.</a:t>
            </a:r>
          </a:p>
          <a:p>
            <a:pPr marL="171450" indent="-171450">
              <a:lnSpc>
                <a:spcPct val="100000"/>
              </a:lnSpc>
              <a:spcBef>
                <a:spcPts val="0"/>
              </a:spcBef>
              <a:buFont typeface="Arial" panose="020B0604020202020204" pitchFamily="34" charset="0"/>
              <a:buChar char="•"/>
            </a:pPr>
            <a:endParaRPr lang="en-GB" sz="1000" b="0" dirty="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Use lots of verbal descriptions and try</a:t>
            </a:r>
            <a:r>
              <a:rPr lang="en-GB" sz="1000" b="0" spc="-120"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to avoid phrases such as ‘over there.’</a:t>
            </a:r>
            <a:r>
              <a:rPr lang="en-GB" sz="1000" b="0" spc="-13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Use directional instructions, ‘walk to your left’, ‘towards me’ etc.</a:t>
            </a: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Use touch appropriately when you meet and greet someone to let them know</a:t>
            </a:r>
            <a:r>
              <a:rPr lang="en-GB" sz="1000" b="0" spc="-5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you are there. Let them know your name and who you are so they know you are looking after them. Always verbally ‘sign on’ when you meet someone and ‘sign off’ when you leave them.</a:t>
            </a:r>
          </a:p>
          <a:p>
            <a:pPr marL="171450" indent="-171450">
              <a:lnSpc>
                <a:spcPct val="100000"/>
              </a:lnSpc>
              <a:spcBef>
                <a:spcPts val="0"/>
              </a:spcBef>
              <a:buFont typeface="Arial" panose="020B0604020202020204" pitchFamily="34" charset="0"/>
              <a:buChar char="•"/>
            </a:pPr>
            <a:endParaRPr lang="en-GB" sz="1000" b="0" dirty="0">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Always let them know who else is around and whether they are in a small or large group.</a:t>
            </a: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latin typeface="Arial" panose="020B0604020202020204" pitchFamily="34" charset="0"/>
                <a:ea typeface="Times New Roman" panose="02020603050405020304" pitchFamily="18" charset="0"/>
              </a:rPr>
              <a:t>Arrange a guided walk around your meeting place and any new venues and inform them of any</a:t>
            </a:r>
            <a:r>
              <a:rPr lang="en-GB" sz="1000" b="0" spc="-25" dirty="0">
                <a:effectLst/>
                <a:latin typeface="Arial" panose="020B0604020202020204" pitchFamily="34" charset="0"/>
                <a:ea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rPr>
              <a:t>changes.</a:t>
            </a:r>
          </a:p>
          <a:p>
            <a:pPr marL="171450" indent="-171450">
              <a:lnSpc>
                <a:spcPct val="100000"/>
              </a:lnSpc>
              <a:spcBef>
                <a:spcPts val="0"/>
              </a:spcBef>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dirty="0">
              <a:effectLst/>
              <a:ea typeface="Times New Roman" panose="02020603050405020304" pitchFamily="18" charset="0"/>
            </a:endParaRPr>
          </a:p>
          <a:p>
            <a:pPr>
              <a:lnSpc>
                <a:spcPct val="100000"/>
              </a:lnSpc>
              <a:spcBef>
                <a:spcPts val="0"/>
              </a:spcBef>
            </a:pPr>
            <a:endParaRPr lang="en-GB" sz="1000" dirty="0"/>
          </a:p>
          <a:p>
            <a:pPr>
              <a:lnSpc>
                <a:spcPct val="100000"/>
              </a:lnSpc>
              <a:spcBef>
                <a:spcPts val="0"/>
              </a:spcBef>
            </a:pPr>
            <a:endParaRPr lang="en-GB" sz="1000" dirty="0"/>
          </a:p>
          <a:p>
            <a:pPr>
              <a:lnSpc>
                <a:spcPct val="100000"/>
              </a:lnSpc>
              <a:spcBef>
                <a:spcPts val="0"/>
              </a:spcBef>
            </a:pPr>
            <a:endParaRPr lang="en-GB" sz="1400" dirty="0"/>
          </a:p>
          <a:p>
            <a:endParaRPr lang="en-GB" dirty="0"/>
          </a:p>
        </p:txBody>
      </p:sp>
      <p:sp>
        <p:nvSpPr>
          <p:cNvPr id="5" name="Content Placeholder 4">
            <a:extLst>
              <a:ext uri="{FF2B5EF4-FFF2-40B4-BE49-F238E27FC236}">
                <a16:creationId xmlns:a16="http://schemas.microsoft.com/office/drawing/2014/main" id="{D5DEF083-29B5-A34C-84D6-A18853B9C831}"/>
              </a:ext>
            </a:extLst>
          </p:cNvPr>
          <p:cNvSpPr>
            <a:spLocks noGrp="1"/>
          </p:cNvSpPr>
          <p:nvPr>
            <p:ph sz="quarter" idx="13"/>
          </p:nvPr>
        </p:nvSpPr>
        <p:spPr>
          <a:xfrm>
            <a:off x="4572000" y="860635"/>
            <a:ext cx="4098513" cy="3212908"/>
          </a:xfrm>
        </p:spPr>
        <p:txBody>
          <a:bodyPr/>
          <a:lstStyle/>
          <a:p>
            <a:pPr marL="285750" indent="-285750">
              <a:lnSpc>
                <a:spcPct val="100000"/>
              </a:lnSpc>
              <a:spcBef>
                <a:spcPts val="0"/>
              </a:spcBef>
              <a:buFont typeface="Arial" panose="020B0604020202020204" pitchFamily="34" charset="0"/>
              <a:buChar char="•"/>
            </a:pPr>
            <a:r>
              <a:rPr lang="en-GB" sz="1000"/>
              <a:t>When you are leading or guiding, ask the person if they require help and then ask them to grip your arm, just above the elbow.  Walk at their pace, tell them where you are going and point out any obstacles or key points on the way.</a:t>
            </a:r>
          </a:p>
          <a:p>
            <a:pPr marL="285750" indent="-285750">
              <a:lnSpc>
                <a:spcPct val="100000"/>
              </a:lnSpc>
              <a:spcBef>
                <a:spcPts val="0"/>
              </a:spcBef>
              <a:buFont typeface="Arial" panose="020B0604020202020204" pitchFamily="34" charset="0"/>
              <a:buChar char="•"/>
            </a:pPr>
            <a:endParaRPr lang="en-GB" sz="1000"/>
          </a:p>
          <a:p>
            <a:pPr marL="285750" indent="-285750">
              <a:lnSpc>
                <a:spcPct val="100000"/>
              </a:lnSpc>
              <a:spcBef>
                <a:spcPts val="0"/>
              </a:spcBef>
              <a:buFont typeface="Arial" panose="020B0604020202020204" pitchFamily="34" charset="0"/>
              <a:buChar char="•"/>
            </a:pPr>
            <a:r>
              <a:rPr lang="en-GB" sz="1000">
                <a:effectLst/>
                <a:ea typeface="Times New Roman" panose="02020603050405020304" pitchFamily="18" charset="0"/>
              </a:rPr>
              <a:t>There are a variety of aids available, such as magnifying lenses; large print publications; Braille transcriptions; audio descriptions; electronic reading aids and screen readers, all available from RNIB or local societies for the</a:t>
            </a:r>
            <a:r>
              <a:rPr lang="en-GB" sz="1000" spc="-15">
                <a:effectLst/>
                <a:ea typeface="Times New Roman" panose="02020603050405020304" pitchFamily="18" charset="0"/>
              </a:rPr>
              <a:t> </a:t>
            </a:r>
            <a:r>
              <a:rPr lang="en-GB" sz="1000">
                <a:effectLst/>
                <a:ea typeface="Times New Roman" panose="02020603050405020304" pitchFamily="18" charset="0"/>
              </a:rPr>
              <a:t>blind.</a:t>
            </a:r>
          </a:p>
          <a:p>
            <a:pPr marL="285750" indent="-285750">
              <a:lnSpc>
                <a:spcPct val="100000"/>
              </a:lnSpc>
              <a:spcBef>
                <a:spcPts val="0"/>
              </a:spcBef>
              <a:buFont typeface="Arial" panose="020B0604020202020204" pitchFamily="34" charset="0"/>
              <a:buChar char="•"/>
            </a:pPr>
            <a:endParaRPr lang="en-GB" sz="1000"/>
          </a:p>
          <a:p>
            <a:pPr marL="285750" indent="-285750">
              <a:lnSpc>
                <a:spcPct val="100000"/>
              </a:lnSpc>
              <a:spcBef>
                <a:spcPts val="0"/>
              </a:spcBef>
              <a:buFont typeface="Arial" panose="020B0604020202020204" pitchFamily="34" charset="0"/>
              <a:buChar char="•"/>
            </a:pPr>
            <a:r>
              <a:rPr lang="en-GB" sz="1000">
                <a:effectLst/>
                <a:ea typeface="Times New Roman" panose="02020603050405020304" pitchFamily="18" charset="0"/>
              </a:rPr>
              <a:t>During many activities, verbal instructions and a ‘running commentary’ from a work buddy or instructor could be</a:t>
            </a:r>
            <a:r>
              <a:rPr lang="en-GB" sz="1000" spc="-55">
                <a:effectLst/>
                <a:ea typeface="Times New Roman" panose="02020603050405020304" pitchFamily="18" charset="0"/>
              </a:rPr>
              <a:t> </a:t>
            </a:r>
            <a:r>
              <a:rPr lang="en-GB" sz="1000">
                <a:effectLst/>
                <a:ea typeface="Times New Roman" panose="02020603050405020304" pitchFamily="18" charset="0"/>
              </a:rPr>
              <a:t>helpful.</a:t>
            </a:r>
          </a:p>
          <a:p>
            <a:pPr marL="285750" indent="-285750">
              <a:lnSpc>
                <a:spcPct val="100000"/>
              </a:lnSpc>
              <a:spcBef>
                <a:spcPts val="0"/>
              </a:spcBef>
              <a:buFont typeface="Arial" panose="020B0604020202020204" pitchFamily="34" charset="0"/>
              <a:buChar char="•"/>
            </a:pPr>
            <a:endParaRPr lang="en-GB" sz="1000">
              <a:ea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Always find out what aids are required for each individual; everyone will have different needs. For example, it is important not to just produce Braille documents when the person</a:t>
            </a:r>
            <a:r>
              <a:rPr lang="en-GB" sz="1000" spc="-45">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requires something in Large Print or audible format.</a:t>
            </a:r>
          </a:p>
          <a:p>
            <a:pPr marL="285750" indent="-285750">
              <a:lnSpc>
                <a:spcPct val="100000"/>
              </a:lnSpc>
              <a:spcBef>
                <a:spcPts val="0"/>
              </a:spcBef>
              <a:buFont typeface="Arial" panose="020B0604020202020204" pitchFamily="34" charset="0"/>
              <a:buChar char="•"/>
            </a:pPr>
            <a:endParaRPr lang="en-GB" sz="1000">
              <a:latin typeface="Arial" panose="020B0604020202020204" pitchFamily="34" charset="0"/>
              <a:ea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en-GB" sz="1000">
                <a:effectLst/>
                <a:latin typeface="Arial" panose="020B0604020202020204" pitchFamily="34" charset="0"/>
                <a:ea typeface="Times New Roman" panose="02020603050405020304" pitchFamily="18" charset="0"/>
              </a:rPr>
              <a:t>Some people will use white canes for mobility and orientation, so others need to understand and be aware of</a:t>
            </a:r>
            <a:r>
              <a:rPr lang="en-GB" sz="1000" spc="-50">
                <a:effectLst/>
                <a:latin typeface="Arial" panose="020B0604020202020204" pitchFamily="34" charset="0"/>
                <a:ea typeface="Times New Roman" panose="02020603050405020304" pitchFamily="18" charset="0"/>
              </a:rPr>
              <a:t> </a:t>
            </a:r>
            <a:r>
              <a:rPr lang="en-GB" sz="1000">
                <a:effectLst/>
                <a:latin typeface="Arial" panose="020B0604020202020204" pitchFamily="34" charset="0"/>
                <a:ea typeface="Times New Roman" panose="02020603050405020304" pitchFamily="18" charset="0"/>
              </a:rPr>
              <a:t>them.</a:t>
            </a:r>
          </a:p>
          <a:p>
            <a:pPr marL="285750" indent="-285750">
              <a:lnSpc>
                <a:spcPct val="100000"/>
              </a:lnSpc>
              <a:spcBef>
                <a:spcPts val="0"/>
              </a:spcBef>
              <a:buFont typeface="Arial" panose="020B0604020202020204" pitchFamily="34" charset="0"/>
              <a:buChar char="•"/>
            </a:pPr>
            <a:endParaRPr lang="en-GB" sz="1000">
              <a:effectLst/>
              <a:latin typeface="Arial" panose="020B0604020202020204" pitchFamily="34" charset="0"/>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a:effectLst/>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a:p>
          <a:p>
            <a:endParaRPr lang="en-GB"/>
          </a:p>
          <a:p>
            <a:endParaRPr lang="en-GB"/>
          </a:p>
        </p:txBody>
      </p:sp>
      <p:sp>
        <p:nvSpPr>
          <p:cNvPr id="3" name="Slide Number Placeholder 2">
            <a:extLst>
              <a:ext uri="{FF2B5EF4-FFF2-40B4-BE49-F238E27FC236}">
                <a16:creationId xmlns:a16="http://schemas.microsoft.com/office/drawing/2014/main" id="{FBDBB7DF-27CF-B36D-39AD-D1ECE765C389}"/>
              </a:ext>
            </a:extLst>
          </p:cNvPr>
          <p:cNvSpPr>
            <a:spLocks noGrp="1"/>
          </p:cNvSpPr>
          <p:nvPr>
            <p:ph type="sldNum" sz="quarter" idx="11"/>
          </p:nvPr>
        </p:nvSpPr>
        <p:spPr/>
        <p:txBody>
          <a:bodyPr/>
          <a:lstStyle/>
          <a:p>
            <a:fld id="{DA2C159E-F13C-4A85-9A41-E7669D3E0D70}" type="slidenum">
              <a:rPr lang="en-GB" smtClean="0"/>
              <a:pPr/>
              <a:t>67</a:t>
            </a:fld>
            <a:endParaRPr lang="en-GB"/>
          </a:p>
        </p:txBody>
      </p:sp>
    </p:spTree>
    <p:extLst>
      <p:ext uri="{BB962C8B-B14F-4D97-AF65-F5344CB8AC3E}">
        <p14:creationId xmlns:p14="http://schemas.microsoft.com/office/powerpoint/2010/main" val="992717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FF0526-A77E-D60C-2874-02501BF24C93}"/>
              </a:ext>
              <a:ext uri="{C183D7F6-B498-43B3-948B-1728B52AA6E4}">
                <adec:decorative xmlns:adec="http://schemas.microsoft.com/office/drawing/2017/decorative" val="1"/>
              </a:ext>
            </a:extLst>
          </p:cNvPr>
          <p:cNvSpPr>
            <a:spLocks noGrp="1"/>
          </p:cNvSpPr>
          <p:nvPr>
            <p:ph type="ftr" sz="quarter" idx="10"/>
          </p:nvPr>
        </p:nvSpPr>
        <p:spPr>
          <a:xfrm>
            <a:off x="232950" y="4901826"/>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232CEF6B-D9CB-345A-D288-B5AD9A565A93}"/>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Sensory impairment – Sight loss </a:t>
            </a:r>
            <a:r>
              <a:rPr lang="en-GB" sz="1600" cap="none" spc="-30" dirty="0">
                <a:solidFill>
                  <a:schemeClr val="bg1"/>
                </a:solidFill>
                <a:latin typeface="Arial" panose="020B0604020202020204" pitchFamily="34" charset="0"/>
              </a:rPr>
              <a:t>Strategies</a:t>
            </a:r>
            <a:r>
              <a:rPr lang="en-GB" sz="1600" cap="none" spc="-30" dirty="0">
                <a:solidFill>
                  <a:srgbClr val="B4005E"/>
                </a:solidFill>
                <a:latin typeface="Arial" panose="020B0604020202020204" pitchFamily="34" charset="0"/>
              </a:rPr>
              <a:t> </a:t>
            </a:r>
            <a:endParaRPr lang="en-GB" sz="1600" dirty="0"/>
          </a:p>
        </p:txBody>
      </p:sp>
      <p:sp>
        <p:nvSpPr>
          <p:cNvPr id="4" name="Text Placeholder 3">
            <a:extLst>
              <a:ext uri="{FF2B5EF4-FFF2-40B4-BE49-F238E27FC236}">
                <a16:creationId xmlns:a16="http://schemas.microsoft.com/office/drawing/2014/main" id="{13F9A17F-A45C-560B-C017-97C4E3E9BFD4}"/>
              </a:ext>
            </a:extLst>
          </p:cNvPr>
          <p:cNvSpPr>
            <a:spLocks noGrp="1"/>
          </p:cNvSpPr>
          <p:nvPr>
            <p:ph type="body" sz="quarter" idx="12"/>
          </p:nvPr>
        </p:nvSpPr>
        <p:spPr>
          <a:xfrm>
            <a:off x="232950" y="562355"/>
            <a:ext cx="3960000" cy="3978374"/>
          </a:xfrm>
        </p:spPr>
        <p:txBody>
          <a:bodyPr/>
          <a:lstStyle/>
          <a:p>
            <a:pPr>
              <a:lnSpc>
                <a:spcPct val="100000"/>
              </a:lnSpc>
              <a:spcBef>
                <a:spcPts val="0"/>
              </a:spcBef>
            </a:pPr>
            <a:r>
              <a:rPr lang="en-GB" sz="1300" dirty="0">
                <a:solidFill>
                  <a:srgbClr val="B4005E"/>
                </a:solidFill>
              </a:rPr>
              <a:t>Strategies</a:t>
            </a:r>
          </a:p>
          <a:p>
            <a:pPr>
              <a:lnSpc>
                <a:spcPct val="100000"/>
              </a:lnSpc>
              <a:spcBef>
                <a:spcPts val="0"/>
              </a:spcBef>
            </a:pPr>
            <a:endParaRPr lang="en-GB" sz="1000" dirty="0">
              <a:solidFill>
                <a:srgbClr val="B4005E"/>
              </a:solidFill>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Ensure young person are wearing prescription glasses.</a:t>
            </a:r>
          </a:p>
          <a:p>
            <a:pPr marL="171450" indent="-171450">
              <a:lnSpc>
                <a:spcPct val="100000"/>
              </a:lnSpc>
              <a:spcBef>
                <a:spcPts val="0"/>
              </a:spcBef>
              <a:buFont typeface="Arial" panose="020B0604020202020204" pitchFamily="34" charset="0"/>
              <a:buChar char="•"/>
            </a:pPr>
            <a:endParaRPr lang="en-GB" sz="1000" b="0" kern="0" dirty="0">
              <a:solidFill>
                <a:srgbClr val="202124"/>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Have the use of magnifiers, big-print books, etc. </a:t>
            </a: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Seat the student appropriately in the workplace (e.g. in the middle towards the front).</a:t>
            </a:r>
          </a:p>
          <a:p>
            <a:pPr marL="171450" indent="-171450">
              <a:lnSpc>
                <a:spcPct val="100000"/>
              </a:lnSpc>
              <a:spcBef>
                <a:spcPts val="0"/>
              </a:spcBef>
              <a:buFont typeface="Arial" panose="020B0604020202020204" pitchFamily="34" charset="0"/>
              <a:buChar char="•"/>
            </a:pPr>
            <a:endParaRPr lang="en-GB" sz="1000" b="0" kern="0" dirty="0">
              <a:solidFill>
                <a:srgbClr val="202124"/>
              </a:solidFill>
              <a:effectLst/>
              <a:ea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Make sure lighting is suitable. Make efforts to eliminate the risk of glare from the desk and whiteboard.</a:t>
            </a:r>
          </a:p>
          <a:p>
            <a:pPr marL="171450" indent="-171450">
              <a:lnSpc>
                <a:spcPct val="100000"/>
              </a:lnSpc>
              <a:spcBef>
                <a:spcPts val="0"/>
              </a:spcBef>
              <a:buFont typeface="Arial" panose="020B0604020202020204" pitchFamily="34" charset="0"/>
              <a:buChar char="•"/>
            </a:pPr>
            <a:endParaRPr lang="en-GB" sz="1000" b="0" kern="0" dirty="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Don’t gesture always verbalise.</a:t>
            </a:r>
          </a:p>
          <a:p>
            <a:pPr marL="171450" indent="-171450">
              <a:lnSpc>
                <a:spcPct val="100000"/>
              </a:lnSpc>
              <a:spcBef>
                <a:spcPts val="0"/>
              </a:spcBef>
              <a:buFont typeface="Arial" panose="020B0604020202020204" pitchFamily="34" charset="0"/>
              <a:buChar char="•"/>
            </a:pPr>
            <a:endParaRPr lang="en-GB" sz="1000" b="0" kern="0" dirty="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Ensure there is good contrast. Use bold colours. </a:t>
            </a:r>
          </a:p>
          <a:p>
            <a:pPr marL="171450" indent="-171450">
              <a:lnSpc>
                <a:spcPct val="100000"/>
              </a:lnSpc>
              <a:spcBef>
                <a:spcPts val="0"/>
              </a:spcBef>
              <a:buFont typeface="Arial" panose="020B0604020202020204" pitchFamily="34" charset="0"/>
              <a:buChar char="•"/>
            </a:pPr>
            <a:endParaRPr lang="en-GB" sz="1000" b="0" kern="0" dirty="0">
              <a:solidFill>
                <a:srgbClr val="202124"/>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202124"/>
                </a:solidFill>
                <a:effectLst/>
                <a:ea typeface="Times New Roman" panose="02020603050405020304" pitchFamily="18" charset="0"/>
                <a:cs typeface="Times New Roman" panose="02020603050405020304" pitchFamily="18" charset="0"/>
              </a:rPr>
              <a:t>Avoid standing in front of a window when talking to young person.   </a:t>
            </a: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000" dirty="0">
              <a:solidFill>
                <a:srgbClr val="B4005E"/>
              </a:solidFill>
            </a:endParaRPr>
          </a:p>
          <a:p>
            <a:pPr>
              <a:lnSpc>
                <a:spcPct val="100000"/>
              </a:lnSpc>
              <a:spcBef>
                <a:spcPts val="0"/>
              </a:spcBef>
            </a:pPr>
            <a:endParaRPr lang="en-GB" sz="1000" dirty="0">
              <a:solidFill>
                <a:srgbClr val="B4005E"/>
              </a:solidFill>
            </a:endParaRPr>
          </a:p>
          <a:p>
            <a:pPr>
              <a:lnSpc>
                <a:spcPct val="100000"/>
              </a:lnSpc>
              <a:spcBef>
                <a:spcPts val="0"/>
              </a:spcBef>
            </a:pPr>
            <a:endParaRPr lang="en-GB" sz="1000" dirty="0">
              <a:solidFill>
                <a:srgbClr val="B4005E"/>
              </a:solidFill>
            </a:endParaRPr>
          </a:p>
          <a:p>
            <a:endParaRPr lang="en-GB" dirty="0"/>
          </a:p>
        </p:txBody>
      </p:sp>
      <p:sp>
        <p:nvSpPr>
          <p:cNvPr id="9" name="TextBox 8">
            <a:extLst>
              <a:ext uri="{FF2B5EF4-FFF2-40B4-BE49-F238E27FC236}">
                <a16:creationId xmlns:a16="http://schemas.microsoft.com/office/drawing/2014/main" id="{139B5F00-FC91-A76B-6E3B-3A7B40D2C447}"/>
              </a:ext>
            </a:extLst>
          </p:cNvPr>
          <p:cNvSpPr txBox="1"/>
          <p:nvPr/>
        </p:nvSpPr>
        <p:spPr>
          <a:xfrm>
            <a:off x="4670213" y="218048"/>
            <a:ext cx="4572000" cy="338554"/>
          </a:xfrm>
          <a:prstGeom prst="rect">
            <a:avLst/>
          </a:prstGeom>
          <a:noFill/>
        </p:spPr>
        <p:txBody>
          <a:bodyPr wrap="square">
            <a:spAutoFit/>
          </a:bodyPr>
          <a:lstStyle/>
          <a:p>
            <a:r>
              <a:rPr lang="en-GB" sz="1600" b="1" cap="none" spc="-30">
                <a:solidFill>
                  <a:srgbClr val="B4005E"/>
                </a:solidFill>
                <a:latin typeface="Arial" panose="020B0604020202020204" pitchFamily="34" charset="0"/>
              </a:rPr>
              <a:t>Sensory impairment – Sight loss </a:t>
            </a:r>
            <a:endParaRPr lang="en-GB" sz="1600" b="1"/>
          </a:p>
        </p:txBody>
      </p:sp>
      <p:sp>
        <p:nvSpPr>
          <p:cNvPr id="7" name="Text Placeholder 3">
            <a:extLst>
              <a:ext uri="{FF2B5EF4-FFF2-40B4-BE49-F238E27FC236}">
                <a16:creationId xmlns:a16="http://schemas.microsoft.com/office/drawing/2014/main" id="{BF5638A6-96E8-940B-2C5A-2B5E4453D185}"/>
              </a:ext>
            </a:extLst>
          </p:cNvPr>
          <p:cNvSpPr txBox="1">
            <a:spLocks/>
          </p:cNvSpPr>
          <p:nvPr/>
        </p:nvSpPr>
        <p:spPr>
          <a:xfrm>
            <a:off x="4775979" y="704639"/>
            <a:ext cx="3894534" cy="3928321"/>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 name="Slide Number Placeholder 2">
            <a:extLst>
              <a:ext uri="{FF2B5EF4-FFF2-40B4-BE49-F238E27FC236}">
                <a16:creationId xmlns:a16="http://schemas.microsoft.com/office/drawing/2014/main" id="{90682F2C-2D44-55BB-772F-BDE961AC27F6}"/>
              </a:ext>
            </a:extLst>
          </p:cNvPr>
          <p:cNvSpPr>
            <a:spLocks noGrp="1"/>
          </p:cNvSpPr>
          <p:nvPr>
            <p:ph type="sldNum" sz="quarter" idx="11"/>
          </p:nvPr>
        </p:nvSpPr>
        <p:spPr/>
        <p:txBody>
          <a:bodyPr/>
          <a:lstStyle/>
          <a:p>
            <a:fld id="{DA2C159E-F13C-4A85-9A41-E7669D3E0D70}" type="slidenum">
              <a:rPr lang="en-GB" smtClean="0"/>
              <a:pPr/>
              <a:t>68</a:t>
            </a:fld>
            <a:endParaRPr lang="en-GB"/>
          </a:p>
        </p:txBody>
      </p:sp>
    </p:spTree>
    <p:extLst>
      <p:ext uri="{BB962C8B-B14F-4D97-AF65-F5344CB8AC3E}">
        <p14:creationId xmlns:p14="http://schemas.microsoft.com/office/powerpoint/2010/main" val="3283721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70E-0E50-DEE4-1396-4913008F5FDB}"/>
              </a:ext>
            </a:extLst>
          </p:cNvPr>
          <p:cNvSpPr txBox="1">
            <a:spLocks noGrp="1"/>
          </p:cNvSpPr>
          <p:nvPr>
            <p:ph type="title" idx="4294967295"/>
          </p:nvPr>
        </p:nvSpPr>
        <p:spPr>
          <a:xfrm>
            <a:off x="5140036" y="4362545"/>
            <a:ext cx="3817239"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Arial"/>
              </a:rPr>
              <a:t>Speech and Language </a:t>
            </a:r>
          </a:p>
        </p:txBody>
      </p:sp>
    </p:spTree>
    <p:extLst>
      <p:ext uri="{BB962C8B-B14F-4D97-AF65-F5344CB8AC3E}">
        <p14:creationId xmlns:p14="http://schemas.microsoft.com/office/powerpoint/2010/main" val="403170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1E2DF7-0CCD-5E3E-A421-740F2618354B}"/>
              </a:ext>
              <a:ext uri="{C183D7F6-B498-43B3-948B-1728B52AA6E4}">
                <adec:decorative xmlns:adec="http://schemas.microsoft.com/office/drawing/2017/decorative" val="1"/>
              </a:ext>
            </a:extLst>
          </p:cNvPr>
          <p:cNvSpPr>
            <a:spLocks noGrp="1"/>
          </p:cNvSpPr>
          <p:nvPr>
            <p:ph type="ftr" sz="quarter" idx="10"/>
          </p:nvPr>
        </p:nvSpPr>
        <p:spPr>
          <a:xfrm>
            <a:off x="232950" y="4954554"/>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91B43723-92BC-FCAD-7605-E5452F4335B9}"/>
              </a:ext>
            </a:extLst>
          </p:cNvPr>
          <p:cNvSpPr>
            <a:spLocks noGrp="1"/>
          </p:cNvSpPr>
          <p:nvPr>
            <p:ph type="title"/>
          </p:nvPr>
        </p:nvSpPr>
        <p:spPr>
          <a:xfrm>
            <a:off x="232950" y="249901"/>
            <a:ext cx="8437563" cy="305626"/>
          </a:xfrm>
        </p:spPr>
        <p:txBody>
          <a:bodyPr>
            <a:noAutofit/>
          </a:bodyPr>
          <a:lstStyle/>
          <a:p>
            <a:r>
              <a:rPr lang="en-GB" sz="1600" b="1" kern="0" cap="none" spc="-30" dirty="0">
                <a:solidFill>
                  <a:srgbClr val="BE0D65"/>
                </a:solidFill>
                <a:effectLst/>
                <a:latin typeface="Arial" panose="020B0604020202020204" pitchFamily="34" charset="0"/>
              </a:rPr>
              <a:t>Planning </a:t>
            </a:r>
            <a:r>
              <a:rPr lang="en-GB" sz="1600" b="1" kern="0" cap="none" spc="-20" dirty="0">
                <a:solidFill>
                  <a:srgbClr val="BE0D65"/>
                </a:solidFill>
                <a:effectLst/>
                <a:latin typeface="Arial" panose="020B0604020202020204" pitchFamily="34" charset="0"/>
              </a:rPr>
              <a:t>and </a:t>
            </a:r>
            <a:r>
              <a:rPr lang="en-GB" sz="1600" b="1" kern="0" cap="none" spc="-30" dirty="0">
                <a:solidFill>
                  <a:srgbClr val="BE0D65"/>
                </a:solidFill>
                <a:effectLst/>
                <a:latin typeface="Arial" panose="020B0604020202020204" pitchFamily="34" charset="0"/>
              </a:rPr>
              <a:t>Preparation </a:t>
            </a:r>
            <a:r>
              <a:rPr lang="en-GB" sz="1600" b="1" kern="0" cap="none" spc="-15" dirty="0">
                <a:solidFill>
                  <a:srgbClr val="BE0D65"/>
                </a:solidFill>
                <a:effectLst/>
                <a:latin typeface="Arial" panose="020B0604020202020204" pitchFamily="34" charset="0"/>
              </a:rPr>
              <a:t>in </a:t>
            </a:r>
            <a:r>
              <a:rPr lang="en-GB" sz="1600" b="1" kern="0" cap="none" spc="-20" dirty="0">
                <a:solidFill>
                  <a:srgbClr val="BE0D65"/>
                </a:solidFill>
                <a:effectLst/>
                <a:latin typeface="Arial" panose="020B0604020202020204" pitchFamily="34" charset="0"/>
              </a:rPr>
              <a:t>the </a:t>
            </a:r>
            <a:r>
              <a:rPr lang="en-GB" sz="1600" b="1" kern="0" cap="none" spc="-30" dirty="0">
                <a:solidFill>
                  <a:srgbClr val="BE0D65"/>
                </a:solidFill>
                <a:effectLst/>
                <a:latin typeface="Arial" panose="020B0604020202020204" pitchFamily="34" charset="0"/>
              </a:rPr>
              <a:t>workplace</a:t>
            </a:r>
            <a:br>
              <a:rPr lang="en-GB" sz="1800" b="1" kern="0" dirty="0">
                <a:effectLst/>
                <a:latin typeface="Arial" panose="020B0604020202020204" pitchFamily="34" charset="0"/>
              </a:rPr>
            </a:br>
            <a:endParaRPr lang="en-GB" sz="1800" dirty="0"/>
          </a:p>
        </p:txBody>
      </p:sp>
      <p:sp>
        <p:nvSpPr>
          <p:cNvPr id="4" name="Text Placeholder 3">
            <a:extLst>
              <a:ext uri="{FF2B5EF4-FFF2-40B4-BE49-F238E27FC236}">
                <a16:creationId xmlns:a16="http://schemas.microsoft.com/office/drawing/2014/main" id="{8EE2CE12-E2C1-D01C-4922-4C12B746EC69}"/>
              </a:ext>
            </a:extLst>
          </p:cNvPr>
          <p:cNvSpPr>
            <a:spLocks noGrp="1"/>
          </p:cNvSpPr>
          <p:nvPr>
            <p:ph type="body" sz="quarter" idx="12"/>
          </p:nvPr>
        </p:nvSpPr>
        <p:spPr>
          <a:xfrm>
            <a:off x="232950" y="594101"/>
            <a:ext cx="3960000" cy="4173162"/>
          </a:xfrm>
        </p:spPr>
        <p:txBody>
          <a:bodyPr/>
          <a:lstStyle/>
          <a:p>
            <a:pPr>
              <a:lnSpc>
                <a:spcPct val="100000"/>
              </a:lnSpc>
              <a:spcBef>
                <a:spcPts val="0"/>
              </a:spcBef>
            </a:pPr>
            <a:r>
              <a:rPr lang="en-GB" sz="1000" dirty="0">
                <a:solidFill>
                  <a:srgbClr val="000000"/>
                </a:solidFill>
                <a:effectLst/>
                <a:latin typeface="Arial" panose="020B0604020202020204" pitchFamily="34" charset="0"/>
                <a:ea typeface="Times New Roman" panose="02020603050405020304" pitchFamily="18" charset="0"/>
              </a:rPr>
              <a:t>As a college we pride ourselves on outstanding planning and preparation for teaching, learning and assessment. Our inclusive approaches ensure equality and diversity is at the forefront of our practice and allows to effectively differentiate for young person with a disability / difficulty or inclusion need.</a:t>
            </a:r>
          </a:p>
          <a:p>
            <a:pPr>
              <a:lnSpc>
                <a:spcPct val="100000"/>
              </a:lnSpc>
              <a:spcBef>
                <a:spcPts val="0"/>
              </a:spcBef>
            </a:pPr>
            <a:endParaRPr lang="en-GB" sz="1000" dirty="0">
              <a:effectLst/>
              <a:latin typeface="Arial" panose="020B0604020202020204" pitchFamily="34" charset="0"/>
              <a:ea typeface="Times New Roman" panose="02020603050405020304" pitchFamily="18" charset="0"/>
            </a:endParaRPr>
          </a:p>
          <a:p>
            <a:pPr>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You will do this by:</a:t>
            </a:r>
          </a:p>
          <a:p>
            <a:pPr>
              <a:lnSpc>
                <a:spcPct val="100000"/>
              </a:lnSpc>
              <a:spcBef>
                <a:spcPts val="0"/>
              </a:spcBef>
            </a:pPr>
            <a:endParaRPr lang="en-GB" sz="1000" b="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Times New Roman" panose="02020603050405020304" pitchFamily="18" charset="0"/>
              </a:rPr>
              <a:t>planning and preparing resources in a variety of formats that will be accessible to all needs. (e.g. if a video has a transcription all can benefit from it).</a:t>
            </a: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Times New Roman" panose="02020603050405020304" pitchFamily="18" charset="0"/>
              </a:rPr>
              <a:t>considering impact on use of colour: board markers (black can be difficult for many, red and green not too useful for those with colour blindness), printing handouts on a variety of coloured papers for all and setting alternative background colours on computer-based </a:t>
            </a:r>
            <a:r>
              <a:rPr lang="en-GB" sz="1000" b="0" spc="-15" dirty="0">
                <a:solidFill>
                  <a:srgbClr val="000000"/>
                </a:solidFill>
                <a:effectLst/>
                <a:latin typeface="Arial" panose="020B0604020202020204" pitchFamily="34" charset="0"/>
                <a:ea typeface="Times New Roman" panose="02020603050405020304" pitchFamily="18" charset="0"/>
              </a:rPr>
              <a:t>delivery. </a:t>
            </a:r>
            <a:r>
              <a:rPr lang="en-GB" sz="1000" b="0" dirty="0">
                <a:solidFill>
                  <a:srgbClr val="000000"/>
                </a:solidFill>
                <a:effectLst/>
                <a:latin typeface="Arial" panose="020B0604020202020204" pitchFamily="34" charset="0"/>
                <a:ea typeface="Times New Roman" panose="02020603050405020304" pitchFamily="18" charset="0"/>
              </a:rPr>
              <a:t>Buff or pale green are generically good colours for reducing contrast, but the student could be asked for their preferences.</a:t>
            </a:r>
          </a:p>
          <a:p>
            <a:pPr marL="171450" indent="-171450">
              <a:lnSpc>
                <a:spcPct val="100000"/>
              </a:lnSpc>
              <a:spcBef>
                <a:spcPts val="0"/>
              </a:spcBef>
              <a:buFont typeface="Arial" panose="020B0604020202020204" pitchFamily="34" charset="0"/>
              <a:buChar char="•"/>
            </a:pPr>
            <a:endParaRPr lang="en-GB" sz="1000" b="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latin typeface="Arial" panose="020B0604020202020204" pitchFamily="34" charset="0"/>
                <a:ea typeface="Times New Roman" panose="02020603050405020304" pitchFamily="18" charset="0"/>
              </a:rPr>
              <a:t>planning into your schedule, times when you can sit back and observe what works for a student and what does not – and make sure this includes observing strengths as well as the things they find</a:t>
            </a:r>
            <a:r>
              <a:rPr lang="en-GB" sz="1000" b="0" spc="-50" dirty="0">
                <a:solidFill>
                  <a:srgbClr val="000000"/>
                </a:solidFill>
                <a:effectLst/>
                <a:latin typeface="Arial" panose="020B0604020202020204" pitchFamily="34" charset="0"/>
                <a:ea typeface="Times New Roman" panose="02020603050405020304" pitchFamily="18" charset="0"/>
              </a:rPr>
              <a:t> </a:t>
            </a:r>
            <a:r>
              <a:rPr lang="en-GB" sz="1000" b="0" dirty="0">
                <a:solidFill>
                  <a:srgbClr val="000000"/>
                </a:solidFill>
                <a:effectLst/>
                <a:latin typeface="Arial" panose="020B0604020202020204" pitchFamily="34" charset="0"/>
                <a:ea typeface="Times New Roman" panose="02020603050405020304" pitchFamily="18" charset="0"/>
              </a:rPr>
              <a:t>difficult.</a:t>
            </a: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solidFill>
                <a:srgbClr val="000000"/>
              </a:solidFill>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dirty="0"/>
          </a:p>
        </p:txBody>
      </p:sp>
      <p:sp>
        <p:nvSpPr>
          <p:cNvPr id="5" name="Content Placeholder 4">
            <a:extLst>
              <a:ext uri="{FF2B5EF4-FFF2-40B4-BE49-F238E27FC236}">
                <a16:creationId xmlns:a16="http://schemas.microsoft.com/office/drawing/2014/main" id="{1E7A9946-4656-F0DA-2707-7838CEE5B2A8}"/>
              </a:ext>
            </a:extLst>
          </p:cNvPr>
          <p:cNvSpPr>
            <a:spLocks noGrp="1"/>
          </p:cNvSpPr>
          <p:nvPr>
            <p:ph sz="quarter" idx="13"/>
          </p:nvPr>
        </p:nvSpPr>
        <p:spPr>
          <a:xfrm>
            <a:off x="4572000" y="616944"/>
            <a:ext cx="4098513" cy="3600450"/>
          </a:xfrm>
        </p:spPr>
        <p:txBody>
          <a:bodyPr vert="horz" lIns="0" tIns="0" rIns="0" bIns="0" rtlCol="0" anchor="t">
            <a:noAutofit/>
          </a:bodyPr>
          <a:lstStyle/>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Arial"/>
                <a:ea typeface="Times New Roman" panose="02020603050405020304" pitchFamily="18" charset="0"/>
                <a:cs typeface="Arial"/>
              </a:rPr>
              <a:t>building in opportunities to promote awareness of the importance of accepting and celebrating difference and incorporate diversity into everything you</a:t>
            </a:r>
            <a:r>
              <a:rPr lang="en-GB" sz="1000" spc="-125" dirty="0">
                <a:solidFill>
                  <a:srgbClr val="000000"/>
                </a:solidFill>
                <a:effectLst/>
                <a:latin typeface="Arial"/>
                <a:ea typeface="Times New Roman" panose="02020603050405020304" pitchFamily="18" charset="0"/>
                <a:cs typeface="Arial"/>
              </a:rPr>
              <a:t> </a:t>
            </a:r>
            <a:r>
              <a:rPr lang="en-GB" sz="1000" dirty="0">
                <a:solidFill>
                  <a:srgbClr val="000000"/>
                </a:solidFill>
                <a:effectLst/>
                <a:latin typeface="Arial"/>
                <a:ea typeface="Times New Roman" panose="02020603050405020304" pitchFamily="18" charset="0"/>
                <a:cs typeface="Arial"/>
              </a:rPr>
              <a:t>do.</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Arial"/>
                <a:ea typeface="Times New Roman" panose="02020603050405020304" pitchFamily="18" charset="0"/>
                <a:cs typeface="Arial"/>
              </a:rPr>
              <a:t>considering flexibility in the learning environment, allow assessment and achievement to be performed</a:t>
            </a:r>
            <a:r>
              <a:rPr lang="en-GB" sz="1000" spc="-100" dirty="0">
                <a:solidFill>
                  <a:srgbClr val="000000"/>
                </a:solidFill>
                <a:effectLst/>
                <a:latin typeface="Arial"/>
                <a:ea typeface="Times New Roman" panose="02020603050405020304" pitchFamily="18" charset="0"/>
                <a:cs typeface="Arial"/>
              </a:rPr>
              <a:t> </a:t>
            </a:r>
            <a:r>
              <a:rPr lang="en-GB" sz="1000" dirty="0">
                <a:solidFill>
                  <a:srgbClr val="000000"/>
                </a:solidFill>
                <a:effectLst/>
                <a:latin typeface="Arial"/>
                <a:ea typeface="Times New Roman" panose="02020603050405020304" pitchFamily="18" charset="0"/>
                <a:cs typeface="Arial"/>
              </a:rPr>
              <a:t>in a variety of ways to give all young person the best opportunity to demonstrate their individual skills and knowledge.</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Arial"/>
                <a:ea typeface="Times New Roman" panose="02020603050405020304" pitchFamily="18" charset="0"/>
                <a:cs typeface="Arial"/>
              </a:rPr>
              <a:t>Providing activity instructions on a photocopied sheet/electronically so its separate and clear.</a:t>
            </a:r>
          </a:p>
          <a:p>
            <a:pPr marL="171450" indent="-171450">
              <a:lnSpc>
                <a:spcPct val="100000"/>
              </a:lnSpc>
              <a:spcBef>
                <a:spcPts val="0"/>
              </a:spcBef>
              <a:buFont typeface="Arial" panose="020B0604020202020204" pitchFamily="34" charset="0"/>
              <a:buChar char="•"/>
            </a:pPr>
            <a:endParaRPr lang="en-GB" sz="1000" dirty="0">
              <a:solidFill>
                <a:srgbClr val="000000"/>
              </a:solidFill>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dirty="0">
                <a:solidFill>
                  <a:srgbClr val="000000"/>
                </a:solidFill>
                <a:effectLst/>
                <a:latin typeface="Arial"/>
                <a:ea typeface="Times New Roman" panose="02020603050405020304" pitchFamily="18" charset="0"/>
                <a:cs typeface="Arial"/>
              </a:rPr>
              <a:t>Providing glossaries of useful, employment-related vocabulary &amp; specialist terminology.</a:t>
            </a:r>
            <a:endParaRPr lang="en-GB" sz="1000" dirty="0">
              <a:effectLst/>
              <a:latin typeface="Arial"/>
              <a:ea typeface="Times New Roman" panose="02020603050405020304" pitchFamily="18" charset="0"/>
              <a:cs typeface="Arial"/>
            </a:endParaRPr>
          </a:p>
          <a:p>
            <a:pPr marL="171450" indent="-171450">
              <a:lnSpc>
                <a:spcPct val="100000"/>
              </a:lnSpc>
              <a:spcBef>
                <a:spcPts val="0"/>
              </a:spcBef>
              <a:buFont typeface="Arial" panose="020B0604020202020204" pitchFamily="34" charset="0"/>
              <a:buChar char="•"/>
            </a:pPr>
            <a:endParaRPr lang="en-GB" sz="10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solidFill>
                <a:srgbClr val="000000"/>
              </a:solidFill>
              <a:effectLst/>
              <a:latin typeface="Arial" panose="020B0604020202020204" pitchFamily="34" charset="0"/>
              <a:ea typeface="Times New Roman" panose="02020603050405020304" pitchFamily="18" charset="0"/>
            </a:endParaRPr>
          </a:p>
          <a:p>
            <a:pPr marR="142240">
              <a:lnSpc>
                <a:spcPct val="103000"/>
              </a:lnSpc>
            </a:pPr>
            <a:r>
              <a:rPr lang="en-GB" sz="1600" b="1" dirty="0">
                <a:solidFill>
                  <a:srgbClr val="BE0D65"/>
                </a:solidFill>
                <a:latin typeface="Arial" panose="020B0604020202020204" pitchFamily="34" charset="0"/>
                <a:cs typeface="Arial"/>
              </a:rPr>
              <a:t>Invisible disability</a:t>
            </a:r>
            <a:endParaRPr lang="en-GB" sz="1600" dirty="0">
              <a:solidFill>
                <a:srgbClr val="BE0D65"/>
              </a:solidFill>
              <a:latin typeface="Arial" panose="020B0604020202020204" pitchFamily="34" charset="0"/>
              <a:cs typeface="Arial"/>
            </a:endParaRPr>
          </a:p>
          <a:p>
            <a:pPr marL="171450" marR="142240" indent="-171450">
              <a:lnSpc>
                <a:spcPct val="103000"/>
              </a:lnSpc>
              <a:buChar char="•"/>
            </a:pPr>
            <a:r>
              <a:rPr lang="en-GB" sz="1000" dirty="0">
                <a:latin typeface="Arial" panose="020B0604020202020204" pitchFamily="34" charset="0"/>
                <a:cs typeface="Arial"/>
              </a:rPr>
              <a:t>Not all disabilities or health conditions have an outward sign of their presence. You won’t necessarily be able to identify these as there may be no outward signs. Keeping an open, inclusive, welcoming attitude will encourage young person to share their needs so you can effectively support in the workplace. </a:t>
            </a:r>
            <a:endParaRPr lang="en-GB" dirty="0">
              <a:cs typeface="Arial"/>
            </a:endParaRPr>
          </a:p>
          <a:p>
            <a:pPr>
              <a:lnSpc>
                <a:spcPct val="100000"/>
              </a:lnSpc>
              <a:spcBef>
                <a:spcPts val="0"/>
              </a:spcBef>
            </a:pPr>
            <a:endParaRPr lang="en-GB" sz="1000" dirty="0">
              <a:cs typeface="Arial"/>
            </a:endParaRPr>
          </a:p>
        </p:txBody>
      </p:sp>
      <p:sp>
        <p:nvSpPr>
          <p:cNvPr id="3" name="Slide Number Placeholder 2">
            <a:extLst>
              <a:ext uri="{FF2B5EF4-FFF2-40B4-BE49-F238E27FC236}">
                <a16:creationId xmlns:a16="http://schemas.microsoft.com/office/drawing/2014/main" id="{34BABC40-DD1A-3CB6-0158-E26AF7B0EE8F}"/>
              </a:ext>
            </a:extLst>
          </p:cNvPr>
          <p:cNvSpPr>
            <a:spLocks noGrp="1"/>
          </p:cNvSpPr>
          <p:nvPr>
            <p:ph type="sldNum" sz="quarter" idx="11"/>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473841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A24920-F440-C483-6B8D-F15FF2B1975D}"/>
              </a:ext>
              <a:ext uri="{C183D7F6-B498-43B3-948B-1728B52AA6E4}">
                <adec:decorative xmlns:adec="http://schemas.microsoft.com/office/drawing/2017/decorative" val="1"/>
              </a:ext>
            </a:extLst>
          </p:cNvPr>
          <p:cNvSpPr>
            <a:spLocks noGrp="1"/>
          </p:cNvSpPr>
          <p:nvPr>
            <p:ph type="ftr" sz="quarter" idx="10"/>
          </p:nvPr>
        </p:nvSpPr>
        <p:spPr>
          <a:xfrm>
            <a:off x="232950" y="4893599"/>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228A9708-D153-E42B-E871-7D39DA57A7E8}"/>
              </a:ext>
            </a:extLst>
          </p:cNvPr>
          <p:cNvSpPr>
            <a:spLocks noGrp="1"/>
          </p:cNvSpPr>
          <p:nvPr>
            <p:ph type="title"/>
          </p:nvPr>
        </p:nvSpPr>
        <p:spPr>
          <a:xfrm>
            <a:off x="232950" y="249901"/>
            <a:ext cx="8437563" cy="305626"/>
          </a:xfrm>
        </p:spPr>
        <p:txBody>
          <a:bodyPr>
            <a:normAutofit/>
          </a:bodyPr>
          <a:lstStyle/>
          <a:p>
            <a:r>
              <a:rPr lang="en-GB" sz="1600" cap="none" spc="-30">
                <a:solidFill>
                  <a:srgbClr val="B4005E"/>
                </a:solidFill>
                <a:latin typeface="Arial" panose="020B0604020202020204" pitchFamily="34" charset="0"/>
              </a:rPr>
              <a:t>Speech and Language</a:t>
            </a:r>
            <a:endParaRPr lang="en-GB" sz="1600"/>
          </a:p>
        </p:txBody>
      </p:sp>
      <p:sp>
        <p:nvSpPr>
          <p:cNvPr id="4" name="Text Placeholder 3">
            <a:extLst>
              <a:ext uri="{FF2B5EF4-FFF2-40B4-BE49-F238E27FC236}">
                <a16:creationId xmlns:a16="http://schemas.microsoft.com/office/drawing/2014/main" id="{74A2F89B-1D47-F6DF-6839-22B25FD8625F}"/>
              </a:ext>
            </a:extLst>
          </p:cNvPr>
          <p:cNvSpPr>
            <a:spLocks noGrp="1"/>
          </p:cNvSpPr>
          <p:nvPr>
            <p:ph type="body" sz="quarter" idx="12"/>
          </p:nvPr>
        </p:nvSpPr>
        <p:spPr>
          <a:xfrm>
            <a:off x="234000" y="491836"/>
            <a:ext cx="3960000" cy="4096139"/>
          </a:xfrm>
        </p:spPr>
        <p:txBody>
          <a:bodyPr/>
          <a:lstStyle/>
          <a:p>
            <a:pPr>
              <a:lnSpc>
                <a:spcPct val="100000"/>
              </a:lnSpc>
              <a:spcBef>
                <a:spcPts val="0"/>
              </a:spcBef>
            </a:pPr>
            <a:r>
              <a:rPr lang="en-GB" sz="1400" dirty="0"/>
              <a:t>My disability</a:t>
            </a:r>
          </a:p>
          <a:p>
            <a:pPr>
              <a:lnSpc>
                <a:spcPct val="100000"/>
              </a:lnSpc>
              <a:spcBef>
                <a:spcPts val="0"/>
              </a:spcBef>
            </a:pPr>
            <a:endParaRPr lang="en-GB" sz="1400" dirty="0"/>
          </a:p>
          <a:p>
            <a:pPr>
              <a:lnSpc>
                <a:spcPct val="100000"/>
              </a:lnSpc>
              <a:spcBef>
                <a:spcPts val="0"/>
              </a:spcBef>
            </a:pPr>
            <a:r>
              <a:rPr lang="en-GB" sz="1000" b="0" dirty="0">
                <a:solidFill>
                  <a:srgbClr val="202124"/>
                </a:solidFill>
                <a:effectLst/>
                <a:latin typeface="Arial" panose="020B0604020202020204" pitchFamily="34" charset="0"/>
              </a:rPr>
              <a:t>Speech and language and </a:t>
            </a:r>
            <a:r>
              <a:rPr lang="en-GB" sz="1000" b="0" dirty="0">
                <a:solidFill>
                  <a:srgbClr val="040C28"/>
                </a:solidFill>
                <a:effectLst/>
                <a:latin typeface="Arial" panose="020B0604020202020204" pitchFamily="34" charset="0"/>
              </a:rPr>
              <a:t>communication needs (SLCN) is having </a:t>
            </a:r>
            <a:r>
              <a:rPr lang="en-GB" sz="1000" b="0" dirty="0">
                <a:solidFill>
                  <a:srgbClr val="000000"/>
                </a:solidFill>
                <a:effectLst/>
                <a:latin typeface="Arial" panose="020B0604020202020204" pitchFamily="34" charset="0"/>
              </a:rPr>
              <a:t>difficulty in communicating with others. This may be because of a difficulty saying what they want to, understanding what is being said to them or the person do not understand or use social rules of communication. The profile for every student with SLCN is different and their needs may change over time. They may have difficulty with one, some or all of the different aspects of speech, language or social communication </a:t>
            </a:r>
            <a:r>
              <a:rPr lang="en-GB" sz="1000" b="0" dirty="0">
                <a:solidFill>
                  <a:srgbClr val="000000"/>
                </a:solidFill>
                <a:effectLst/>
              </a:rPr>
              <a:t>at different times of their lives.</a:t>
            </a:r>
          </a:p>
          <a:p>
            <a:pPr>
              <a:lnSpc>
                <a:spcPct val="100000"/>
              </a:lnSpc>
              <a:spcBef>
                <a:spcPts val="0"/>
              </a:spcBef>
            </a:pPr>
            <a:endParaRPr lang="en-GB" sz="1000" b="0" dirty="0">
              <a:solidFill>
                <a:srgbClr val="000000"/>
              </a:solidFill>
            </a:endParaRPr>
          </a:p>
          <a:p>
            <a:pPr eaLnBrk="0" hangingPunct="0">
              <a:lnSpc>
                <a:spcPct val="100000"/>
              </a:lnSpc>
              <a:spcBef>
                <a:spcPts val="0"/>
              </a:spcBef>
            </a:pPr>
            <a:r>
              <a:rPr lang="en-GB" sz="1600" b="1" dirty="0">
                <a:solidFill>
                  <a:srgbClr val="BE0D65"/>
                </a:solidFill>
                <a:effectLst/>
                <a:ea typeface="Times New Roman" panose="02020603050405020304" pitchFamily="18" charset="0"/>
              </a:rPr>
              <a:t>Speech and Language </a:t>
            </a:r>
            <a:endParaRPr lang="en-GB" sz="1600" dirty="0">
              <a:effectLst/>
              <a:ea typeface="Times New Roman" panose="02020603050405020304" pitchFamily="18" charset="0"/>
            </a:endParaRPr>
          </a:p>
          <a:p>
            <a:pPr eaLnBrk="0" hangingPunct="0">
              <a:lnSpc>
                <a:spcPct val="100000"/>
              </a:lnSpc>
              <a:spcBef>
                <a:spcPts val="0"/>
              </a:spcBef>
            </a:pPr>
            <a:r>
              <a:rPr lang="en-GB" sz="1400" b="1" spc="-15" dirty="0">
                <a:solidFill>
                  <a:srgbClr val="000000"/>
                </a:solidFill>
                <a:effectLst/>
                <a:ea typeface="Times New Roman" panose="02020603050405020304" pitchFamily="18" charset="0"/>
              </a:rPr>
              <a:t>How it affects me </a:t>
            </a:r>
          </a:p>
          <a:p>
            <a:pPr eaLnBrk="0" hangingPunct="0">
              <a:lnSpc>
                <a:spcPct val="100000"/>
              </a:lnSpc>
              <a:spcBef>
                <a:spcPts val="0"/>
              </a:spcBef>
            </a:pPr>
            <a:endParaRPr lang="en-GB" sz="1400" b="1" spc="-15" dirty="0">
              <a:solidFill>
                <a:srgbClr val="000000"/>
              </a:solidFill>
              <a:effectLst/>
              <a:ea typeface="Times New Roman" panose="02020603050405020304" pitchFamily="18" charset="0"/>
            </a:endParaRPr>
          </a:p>
          <a:p>
            <a:pPr fontAlgn="base">
              <a:lnSpc>
                <a:spcPct val="100000"/>
              </a:lnSpc>
              <a:spcBef>
                <a:spcPts val="0"/>
              </a:spcBef>
            </a:pPr>
            <a:r>
              <a:rPr lang="en-US" sz="1000" dirty="0">
                <a:effectLst/>
                <a:ea typeface="Times New Roman" panose="02020603050405020304" pitchFamily="18" charset="0"/>
              </a:rPr>
              <a:t>Attention and listening  </a:t>
            </a:r>
            <a:endParaRPr lang="en-GB" sz="1000" dirty="0">
              <a:effectLst/>
              <a:ea typeface="Times New Roman" panose="02020603050405020304" pitchFamily="18" charset="0"/>
            </a:endParaRPr>
          </a:p>
          <a:p>
            <a:pPr fontAlgn="base">
              <a:lnSpc>
                <a:spcPct val="100000"/>
              </a:lnSpc>
              <a:spcBef>
                <a:spcPts val="0"/>
              </a:spcBef>
            </a:pPr>
            <a:r>
              <a:rPr lang="en-US" sz="1000" b="0" dirty="0">
                <a:effectLst/>
                <a:ea typeface="Times New Roman" panose="02020603050405020304" pitchFamily="18" charset="0"/>
              </a:rPr>
              <a:t>Difficulty in paying attention during a shared activity, to an activity for an appropriate length of time and listening to instructions whilst busy doing something else. </a:t>
            </a:r>
            <a:r>
              <a:rPr lang="en-GB" sz="1000" b="0" dirty="0">
                <a:effectLst/>
                <a:ea typeface="Times New Roman" panose="02020603050405020304" pitchFamily="18" charset="0"/>
              </a:rPr>
              <a:t>Can be </a:t>
            </a:r>
            <a:r>
              <a:rPr lang="en-US" sz="1000" b="0" dirty="0">
                <a:effectLst/>
                <a:ea typeface="Times New Roman" panose="02020603050405020304" pitchFamily="18" charset="0"/>
              </a:rPr>
              <a:t>easily distracted and tends to prefer activities of their own choosing. Finds tasks with spoken instructions harder to complete than tasks where listening is not required.</a:t>
            </a:r>
          </a:p>
          <a:p>
            <a:pPr fontAlgn="base">
              <a:lnSpc>
                <a:spcPct val="100000"/>
              </a:lnSpc>
              <a:spcBef>
                <a:spcPts val="0"/>
              </a:spcBef>
            </a:pPr>
            <a:endParaRPr lang="en-US" sz="1000" b="0" dirty="0">
              <a:ea typeface="Times New Roman" panose="02020603050405020304" pitchFamily="18" charset="0"/>
            </a:endParaRPr>
          </a:p>
          <a:p>
            <a:pPr fontAlgn="base">
              <a:lnSpc>
                <a:spcPct val="100000"/>
              </a:lnSpc>
              <a:spcBef>
                <a:spcPts val="0"/>
              </a:spcBef>
            </a:pPr>
            <a:r>
              <a:rPr lang="en-US" sz="1000" b="1" dirty="0">
                <a:effectLst/>
                <a:ea typeface="Times New Roman" panose="02020603050405020304" pitchFamily="18" charset="0"/>
              </a:rPr>
              <a:t>Understanding</a:t>
            </a:r>
            <a:r>
              <a:rPr lang="en-GB" sz="1000" dirty="0">
                <a:effectLst/>
                <a:ea typeface="Times New Roman" panose="02020603050405020304" pitchFamily="18" charset="0"/>
              </a:rPr>
              <a:t> </a:t>
            </a:r>
          </a:p>
          <a:p>
            <a:pPr marL="171450" indent="-171450" fontAlgn="base">
              <a:lnSpc>
                <a:spcPct val="100000"/>
              </a:lnSpc>
              <a:spcBef>
                <a:spcPts val="0"/>
              </a:spcBef>
              <a:buFont typeface="Arial" panose="020B0604020202020204" pitchFamily="34" charset="0"/>
              <a:buChar char="•"/>
            </a:pPr>
            <a:r>
              <a:rPr lang="en-US" sz="1000" b="0" dirty="0">
                <a:effectLst/>
                <a:ea typeface="Times New Roman" panose="02020603050405020304" pitchFamily="18" charset="0"/>
              </a:rPr>
              <a:t>Difficulty in understanding appropriate spoken instructions or carrying out multiple instructions. </a:t>
            </a:r>
          </a:p>
          <a:p>
            <a:pPr fontAlgn="base">
              <a:lnSpc>
                <a:spcPct val="100000"/>
              </a:lnSpc>
              <a:spcBef>
                <a:spcPts val="0"/>
              </a:spcBef>
            </a:pPr>
            <a:endParaRPr lang="en-US" sz="1000" b="0" dirty="0">
              <a:effectLst/>
              <a:ea typeface="Times New Roman" panose="02020603050405020304" pitchFamily="18" charset="0"/>
            </a:endParaRPr>
          </a:p>
          <a:p>
            <a:pPr fontAlgn="base">
              <a:lnSpc>
                <a:spcPct val="100000"/>
              </a:lnSpc>
              <a:spcBef>
                <a:spcPts val="0"/>
              </a:spcBef>
            </a:pPr>
            <a:endParaRPr lang="en-US" sz="1000" b="0" dirty="0">
              <a:ea typeface="Times New Roman" panose="02020603050405020304" pitchFamily="18" charset="0"/>
            </a:endParaRPr>
          </a:p>
          <a:p>
            <a:pPr fontAlgn="base">
              <a:lnSpc>
                <a:spcPct val="100000"/>
              </a:lnSpc>
              <a:spcBef>
                <a:spcPts val="0"/>
              </a:spcBef>
            </a:pPr>
            <a:endParaRPr lang="en-US" sz="1000" b="0" dirty="0">
              <a:effectLst/>
              <a:ea typeface="Times New Roman" panose="02020603050405020304" pitchFamily="18" charset="0"/>
            </a:endParaRPr>
          </a:p>
          <a:p>
            <a:pPr fontAlgn="base">
              <a:lnSpc>
                <a:spcPct val="100000"/>
              </a:lnSpc>
              <a:spcBef>
                <a:spcPts val="0"/>
              </a:spcBef>
            </a:pPr>
            <a:endParaRPr lang="en-US" sz="1000" b="0" dirty="0">
              <a:ea typeface="Times New Roman" panose="02020603050405020304" pitchFamily="18" charset="0"/>
            </a:endParaRPr>
          </a:p>
          <a:p>
            <a:pPr fontAlgn="base">
              <a:lnSpc>
                <a:spcPct val="100000"/>
              </a:lnSpc>
              <a:spcBef>
                <a:spcPts val="0"/>
              </a:spcBef>
            </a:pPr>
            <a:endParaRPr lang="en-GB" sz="1000" b="0" dirty="0">
              <a:effectLst/>
              <a:ea typeface="Times New Roman" panose="02020603050405020304" pitchFamily="18" charset="0"/>
            </a:endParaRPr>
          </a:p>
          <a:p>
            <a:pPr eaLnBrk="0" hangingPunct="0">
              <a:lnSpc>
                <a:spcPct val="100000"/>
              </a:lnSpc>
              <a:spcBef>
                <a:spcPts val="0"/>
              </a:spcBef>
            </a:pPr>
            <a:endParaRPr lang="en-GB" sz="1400" dirty="0">
              <a:effectLst/>
              <a:ea typeface="Times New Roman" panose="02020603050405020304" pitchFamily="18" charset="0"/>
            </a:endParaRPr>
          </a:p>
          <a:p>
            <a:pPr>
              <a:lnSpc>
                <a:spcPct val="100000"/>
              </a:lnSpc>
              <a:spcBef>
                <a:spcPts val="0"/>
              </a:spcBef>
            </a:pPr>
            <a:endParaRPr lang="en-GB" sz="1000" b="0" dirty="0">
              <a:solidFill>
                <a:srgbClr val="000000"/>
              </a:solidFill>
              <a:effectLst/>
              <a:latin typeface="Arial" panose="020B0604020202020204" pitchFamily="34" charset="0"/>
            </a:endParaRPr>
          </a:p>
          <a:p>
            <a:pPr>
              <a:lnSpc>
                <a:spcPct val="100000"/>
              </a:lnSpc>
              <a:spcBef>
                <a:spcPts val="0"/>
              </a:spcBef>
            </a:pPr>
            <a:endParaRPr lang="en-GB" sz="1000" b="0" dirty="0">
              <a:solidFill>
                <a:srgbClr val="000000"/>
              </a:solidFill>
              <a:latin typeface="Arial" panose="020B0604020202020204" pitchFamily="34" charset="0"/>
            </a:endParaRPr>
          </a:p>
          <a:p>
            <a:pPr>
              <a:lnSpc>
                <a:spcPct val="100000"/>
              </a:lnSpc>
              <a:spcBef>
                <a:spcPts val="0"/>
              </a:spcBef>
            </a:pPr>
            <a:endParaRPr lang="en-GB" sz="1000" b="1" dirty="0">
              <a:effectLst/>
              <a:latin typeface="Arial" panose="020B0604020202020204" pitchFamily="34" charset="0"/>
            </a:endParaRPr>
          </a:p>
          <a:p>
            <a:pPr>
              <a:lnSpc>
                <a:spcPct val="100000"/>
              </a:lnSpc>
              <a:spcBef>
                <a:spcPts val="0"/>
              </a:spcBef>
            </a:pPr>
            <a:endParaRPr lang="en-GB" sz="1300" dirty="0">
              <a:ea typeface="Times New Roman" panose="02020603050405020304" pitchFamily="18" charset="0"/>
            </a:endParaRPr>
          </a:p>
          <a:p>
            <a:pPr>
              <a:lnSpc>
                <a:spcPct val="100000"/>
              </a:lnSpc>
              <a:spcBef>
                <a:spcPts val="0"/>
              </a:spcBef>
            </a:pPr>
            <a:endParaRPr lang="en-GB" sz="180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b="0" dirty="0">
              <a:effectLst/>
              <a:latin typeface="Arial" panose="020B0604020202020204" pitchFamily="34" charset="0"/>
              <a:ea typeface="Times New Roman" panose="02020603050405020304" pitchFamily="18" charset="0"/>
            </a:endParaRPr>
          </a:p>
          <a:p>
            <a:pPr>
              <a:lnSpc>
                <a:spcPct val="100000"/>
              </a:lnSpc>
              <a:spcBef>
                <a:spcPts val="0"/>
              </a:spcBef>
            </a:pPr>
            <a:endParaRPr lang="en-GB" sz="1000" dirty="0">
              <a:effectLst/>
              <a:ea typeface="Times New Roman" panose="02020603050405020304" pitchFamily="18" charset="0"/>
            </a:endParaRPr>
          </a:p>
          <a:p>
            <a:pPr>
              <a:lnSpc>
                <a:spcPct val="100000"/>
              </a:lnSpc>
              <a:spcBef>
                <a:spcPts val="0"/>
              </a:spcBef>
            </a:pPr>
            <a:endParaRPr lang="en-GB" sz="1400" dirty="0"/>
          </a:p>
          <a:p>
            <a:pPr>
              <a:lnSpc>
                <a:spcPct val="100000"/>
              </a:lnSpc>
              <a:spcBef>
                <a:spcPts val="0"/>
              </a:spcBef>
            </a:pPr>
            <a:endParaRPr lang="en-GB" sz="1000" dirty="0"/>
          </a:p>
          <a:p>
            <a:pPr>
              <a:lnSpc>
                <a:spcPct val="100000"/>
              </a:lnSpc>
              <a:spcBef>
                <a:spcPts val="0"/>
              </a:spcBef>
            </a:pPr>
            <a:endParaRPr lang="en-GB" sz="1400" dirty="0"/>
          </a:p>
          <a:p>
            <a:endParaRPr lang="en-GB" dirty="0"/>
          </a:p>
        </p:txBody>
      </p:sp>
      <p:sp>
        <p:nvSpPr>
          <p:cNvPr id="5" name="Content Placeholder 4">
            <a:extLst>
              <a:ext uri="{FF2B5EF4-FFF2-40B4-BE49-F238E27FC236}">
                <a16:creationId xmlns:a16="http://schemas.microsoft.com/office/drawing/2014/main" id="{D5DEF083-29B5-A34C-84D6-A18853B9C831}"/>
              </a:ext>
            </a:extLst>
          </p:cNvPr>
          <p:cNvSpPr>
            <a:spLocks noGrp="1"/>
          </p:cNvSpPr>
          <p:nvPr>
            <p:ph sz="quarter" idx="13"/>
          </p:nvPr>
        </p:nvSpPr>
        <p:spPr>
          <a:xfrm>
            <a:off x="4524587" y="350642"/>
            <a:ext cx="4098513" cy="4032348"/>
          </a:xfrm>
        </p:spPr>
        <p:txBody>
          <a:bodyPr/>
          <a:lstStyle/>
          <a:p>
            <a:pPr fontAlgn="base">
              <a:lnSpc>
                <a:spcPct val="100000"/>
              </a:lnSpc>
              <a:spcBef>
                <a:spcPts val="0"/>
              </a:spcBef>
            </a:pPr>
            <a:endParaRPr lang="en-US"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The understanding of abstract concepts and more complex spoken language. </a:t>
            </a:r>
          </a:p>
          <a:p>
            <a:pPr marL="171450" indent="-171450" fontAlgn="base">
              <a:lnSpc>
                <a:spcPct val="100000"/>
              </a:lnSpc>
              <a:spcBef>
                <a:spcPts val="0"/>
              </a:spcBef>
              <a:buFont typeface="Arial" panose="020B0604020202020204" pitchFamily="34" charset="0"/>
              <a:buChar char="•"/>
            </a:pPr>
            <a:endParaRPr lang="en-US"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Difficulty in remembering spoken information long enough to use it</a:t>
            </a:r>
            <a:r>
              <a:rPr lang="en-GB" sz="1000" dirty="0">
                <a:effectLst/>
                <a:ea typeface="Times New Roman" panose="02020603050405020304" pitchFamily="18" charset="0"/>
              </a:rPr>
              <a:t>.</a:t>
            </a:r>
            <a:endParaRPr lang="en-GB" sz="1000" dirty="0">
              <a:ea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lnSpc>
                <a:spcPct val="100000"/>
              </a:lnSpc>
              <a:spcBef>
                <a:spcPts val="0"/>
              </a:spcBef>
            </a:pPr>
            <a:r>
              <a:rPr lang="en-GB" sz="1000" b="1" dirty="0">
                <a:effectLst/>
                <a:ea typeface="Times New Roman" panose="02020603050405020304" pitchFamily="18" charset="0"/>
              </a:rPr>
              <a:t>Spoken language</a:t>
            </a:r>
            <a:endParaRPr lang="en-GB"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Will use a smaller range of words and shorter sentences, wrong words for things and/or uses general words such as ‘thingy’ ‘that’ ‘put’ and ‘get’.</a:t>
            </a:r>
          </a:p>
          <a:p>
            <a:pPr marL="171450" indent="-171450" fontAlgn="base">
              <a:lnSpc>
                <a:spcPct val="100000"/>
              </a:lnSpc>
              <a:spcBef>
                <a:spcPts val="0"/>
              </a:spcBef>
              <a:buFont typeface="Arial" panose="020B0604020202020204" pitchFamily="34" charset="0"/>
              <a:buChar char="•"/>
            </a:pPr>
            <a:endParaRPr lang="en-US"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Misses out the small words and/or tends to repeat back what the employer has said. </a:t>
            </a:r>
            <a:r>
              <a:rPr lang="en-GB" sz="1000" dirty="0">
                <a:effectLst/>
                <a:ea typeface="Times New Roman" panose="02020603050405020304" pitchFamily="18" charset="0"/>
              </a:rPr>
              <a:t> </a:t>
            </a:r>
            <a:r>
              <a:rPr lang="en-US" sz="1000" dirty="0">
                <a:effectLst/>
                <a:ea typeface="Times New Roman" panose="02020603050405020304" pitchFamily="18" charset="0"/>
              </a:rPr>
              <a:t>Sounds can be muddled or </a:t>
            </a:r>
            <a:r>
              <a:rPr lang="en-US" sz="1000" dirty="0" err="1">
                <a:effectLst/>
                <a:ea typeface="Times New Roman" panose="02020603050405020304" pitchFamily="18" charset="0"/>
              </a:rPr>
              <a:t>disorganised</a:t>
            </a:r>
            <a:r>
              <a:rPr lang="en-US" sz="1000" dirty="0">
                <a:effectLst/>
                <a:ea typeface="Times New Roman" panose="02020603050405020304" pitchFamily="18" charset="0"/>
              </a:rPr>
              <a:t> when talking in longer sentences.  </a:t>
            </a:r>
          </a:p>
          <a:p>
            <a:pPr fontAlgn="base">
              <a:lnSpc>
                <a:spcPct val="100000"/>
              </a:lnSpc>
              <a:spcBef>
                <a:spcPts val="0"/>
              </a:spcBef>
            </a:pPr>
            <a:endParaRPr lang="en-US"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Will have difficulty describing events in a way that is easy for the listener to understand, as well as difficulty in structuring sentences and expressing thoughts, opinions and knowledge clearly. </a:t>
            </a:r>
            <a:r>
              <a:rPr lang="en-GB" sz="1000" dirty="0">
                <a:effectLst/>
                <a:ea typeface="Times New Roman" panose="02020603050405020304" pitchFamily="18" charset="0"/>
              </a:rPr>
              <a:t> </a:t>
            </a:r>
            <a:r>
              <a:rPr lang="en-US" sz="1000" dirty="0">
                <a:effectLst/>
                <a:ea typeface="Times New Roman" panose="02020603050405020304" pitchFamily="18" charset="0"/>
              </a:rPr>
              <a:t>Unable to use spoken language to convey their thoughts, feelings and wishes. </a:t>
            </a:r>
          </a:p>
          <a:p>
            <a:pPr marL="171450" indent="-171450" fontAlgn="base">
              <a:lnSpc>
                <a:spcPct val="100000"/>
              </a:lnSpc>
              <a:spcBef>
                <a:spcPts val="0"/>
              </a:spcBef>
              <a:buFont typeface="Arial" panose="020B0604020202020204" pitchFamily="34" charset="0"/>
              <a:buChar char="•"/>
            </a:pPr>
            <a:endParaRPr lang="en-US" sz="1000" dirty="0">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dirty="0">
                <a:effectLst/>
                <a:ea typeface="Times New Roman" panose="02020603050405020304" pitchFamily="18" charset="0"/>
              </a:rPr>
              <a:t>For those with a</a:t>
            </a:r>
            <a:r>
              <a:rPr lang="en-GB" sz="1000" dirty="0">
                <a:solidFill>
                  <a:srgbClr val="FFFFFF"/>
                </a:solidFill>
                <a:effectLst/>
                <a:ea typeface="Times New Roman" panose="02020603050405020304" pitchFamily="18" charset="0"/>
              </a:rPr>
              <a:t> </a:t>
            </a:r>
            <a:r>
              <a:rPr lang="en-US" sz="1000" dirty="0">
                <a:effectLst/>
                <a:ea typeface="Times New Roman" panose="02020603050405020304" pitchFamily="18" charset="0"/>
              </a:rPr>
              <a:t>stammer/stutter e.g. lengthens or repeats some sounds or words or gets stuck</a:t>
            </a:r>
            <a:r>
              <a:rPr lang="en-GB" sz="1000" dirty="0">
                <a:ea typeface="Times New Roman" panose="02020603050405020304" pitchFamily="18" charset="0"/>
              </a:rPr>
              <a:t>.</a:t>
            </a:r>
          </a:p>
          <a:p>
            <a:pPr fontAlgn="base">
              <a:lnSpc>
                <a:spcPct val="100000"/>
              </a:lnSpc>
              <a:spcBef>
                <a:spcPts val="0"/>
              </a:spcBef>
            </a:pPr>
            <a:endParaRPr lang="en-GB" sz="1000" dirty="0">
              <a:effectLst/>
              <a:ea typeface="Times New Roman" panose="02020603050405020304" pitchFamily="18" charset="0"/>
            </a:endParaRPr>
          </a:p>
          <a:p>
            <a:pPr fontAlgn="base">
              <a:lnSpc>
                <a:spcPct val="100000"/>
              </a:lnSpc>
              <a:spcBef>
                <a:spcPts val="0"/>
              </a:spcBef>
            </a:pPr>
            <a:endParaRPr lang="en-GB" sz="1000" dirty="0">
              <a:effectLst/>
              <a:ea typeface="Times New Roman" panose="02020603050405020304" pitchFamily="18" charset="0"/>
            </a:endParaRPr>
          </a:p>
          <a:p>
            <a:pPr fontAlgn="base">
              <a:lnSpc>
                <a:spcPct val="100000"/>
              </a:lnSpc>
              <a:spcBef>
                <a:spcPts val="0"/>
              </a:spcBef>
            </a:pPr>
            <a:endParaRPr lang="en-GB" sz="1000" dirty="0">
              <a:effectLst/>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dirty="0">
              <a:effectLst/>
              <a:ea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en-GB" sz="1000" dirty="0"/>
          </a:p>
          <a:p>
            <a:endParaRPr lang="en-GB" dirty="0"/>
          </a:p>
          <a:p>
            <a:endParaRPr lang="en-GB" dirty="0"/>
          </a:p>
        </p:txBody>
      </p:sp>
      <p:sp>
        <p:nvSpPr>
          <p:cNvPr id="3" name="Slide Number Placeholder 2">
            <a:extLst>
              <a:ext uri="{FF2B5EF4-FFF2-40B4-BE49-F238E27FC236}">
                <a16:creationId xmlns:a16="http://schemas.microsoft.com/office/drawing/2014/main" id="{FBDBB7DF-27CF-B36D-39AD-D1ECE765C389}"/>
              </a:ext>
            </a:extLst>
          </p:cNvPr>
          <p:cNvSpPr>
            <a:spLocks noGrp="1"/>
          </p:cNvSpPr>
          <p:nvPr>
            <p:ph type="sldNum" sz="quarter" idx="11"/>
          </p:nvPr>
        </p:nvSpPr>
        <p:spPr/>
        <p:txBody>
          <a:bodyPr/>
          <a:lstStyle/>
          <a:p>
            <a:fld id="{DA2C159E-F13C-4A85-9A41-E7669D3E0D70}" type="slidenum">
              <a:rPr lang="en-GB" smtClean="0"/>
              <a:pPr/>
              <a:t>70</a:t>
            </a:fld>
            <a:endParaRPr lang="en-GB"/>
          </a:p>
        </p:txBody>
      </p:sp>
    </p:spTree>
    <p:extLst>
      <p:ext uri="{BB962C8B-B14F-4D97-AF65-F5344CB8AC3E}">
        <p14:creationId xmlns:p14="http://schemas.microsoft.com/office/powerpoint/2010/main" val="3859071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36BC51-AF28-9A55-8BA7-BB0DE5022CA3}"/>
              </a:ext>
              <a:ext uri="{C183D7F6-B498-43B3-948B-1728B52AA6E4}">
                <adec:decorative xmlns:adec="http://schemas.microsoft.com/office/drawing/2017/decorative" val="1"/>
              </a:ext>
            </a:extLst>
          </p:cNvPr>
          <p:cNvSpPr>
            <a:spLocks noGrp="1"/>
          </p:cNvSpPr>
          <p:nvPr>
            <p:ph type="ftr" sz="quarter" idx="10"/>
          </p:nvPr>
        </p:nvSpPr>
        <p:spPr>
          <a:xfrm>
            <a:off x="232950" y="4904185"/>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295C5D0F-5956-B816-3769-29AB31CA4AA4}"/>
              </a:ext>
            </a:extLst>
          </p:cNvPr>
          <p:cNvSpPr>
            <a:spLocks noGrp="1"/>
          </p:cNvSpPr>
          <p:nvPr>
            <p:ph type="title"/>
          </p:nvPr>
        </p:nvSpPr>
        <p:spPr>
          <a:xfrm>
            <a:off x="232950" y="249901"/>
            <a:ext cx="8437563" cy="305626"/>
          </a:xfrm>
        </p:spPr>
        <p:txBody>
          <a:bodyPr>
            <a:normAutofit/>
          </a:bodyPr>
          <a:lstStyle/>
          <a:p>
            <a:r>
              <a:rPr lang="en-GB" sz="1600" cap="none" spc="-30" dirty="0">
                <a:solidFill>
                  <a:srgbClr val="B4005E"/>
                </a:solidFill>
                <a:latin typeface="Arial" panose="020B0604020202020204" pitchFamily="34" charset="0"/>
              </a:rPr>
              <a:t>Speech and Language </a:t>
            </a:r>
            <a:r>
              <a:rPr lang="en-GB" sz="1600" cap="none" spc="-30" dirty="0">
                <a:solidFill>
                  <a:schemeClr val="bg1"/>
                </a:solidFill>
                <a:latin typeface="Arial" panose="020B0604020202020204" pitchFamily="34" charset="0"/>
              </a:rPr>
              <a:t>Introduction</a:t>
            </a:r>
            <a:endParaRPr lang="en-GB" sz="1600" dirty="0">
              <a:solidFill>
                <a:schemeClr val="bg1"/>
              </a:solidFill>
            </a:endParaRPr>
          </a:p>
        </p:txBody>
      </p:sp>
      <p:sp>
        <p:nvSpPr>
          <p:cNvPr id="4" name="Text Placeholder 3">
            <a:extLst>
              <a:ext uri="{FF2B5EF4-FFF2-40B4-BE49-F238E27FC236}">
                <a16:creationId xmlns:a16="http://schemas.microsoft.com/office/drawing/2014/main" id="{A9CD42A8-16DA-1BA4-1559-87D2E9B93FB4}"/>
              </a:ext>
            </a:extLst>
          </p:cNvPr>
          <p:cNvSpPr>
            <a:spLocks noGrp="1"/>
          </p:cNvSpPr>
          <p:nvPr>
            <p:ph type="body" sz="quarter" idx="12"/>
          </p:nvPr>
        </p:nvSpPr>
        <p:spPr>
          <a:xfrm>
            <a:off x="234000" y="615950"/>
            <a:ext cx="3960000" cy="3796723"/>
          </a:xfrm>
        </p:spPr>
        <p:txBody>
          <a:bodyPr/>
          <a:lstStyle/>
          <a:p>
            <a:pPr fontAlgn="base">
              <a:lnSpc>
                <a:spcPct val="100000"/>
              </a:lnSpc>
              <a:spcBef>
                <a:spcPts val="0"/>
              </a:spcBef>
            </a:pPr>
            <a:r>
              <a:rPr lang="en-GB" sz="1000" b="1" dirty="0">
                <a:effectLst/>
                <a:ea typeface="Times New Roman" panose="02020603050405020304" pitchFamily="18" charset="0"/>
              </a:rPr>
              <a:t>Social Communication</a:t>
            </a:r>
            <a:r>
              <a:rPr lang="en-GB" sz="1000" dirty="0">
                <a:effectLst/>
                <a:ea typeface="Times New Roman" panose="02020603050405020304" pitchFamily="18" charset="0"/>
              </a:rPr>
              <a:t>   </a:t>
            </a: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Difficulty using language in social interactions and understanding the rules of conversation.   </a:t>
            </a:r>
          </a:p>
          <a:p>
            <a:pPr fontAlgn="base">
              <a:lnSpc>
                <a:spcPct val="100000"/>
              </a:lnSpc>
              <a:spcBef>
                <a:spcPts val="0"/>
              </a:spcBef>
            </a:pPr>
            <a:endParaRPr lang="en-GB" sz="1000" b="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Difficulties in maintaining a topic of conversation and responding appropriately to non-literal language, irony and jokes. </a:t>
            </a:r>
            <a:endParaRPr lang="en-GB" sz="1000" dirty="0">
              <a:ea typeface="Times New Roman" panose="02020603050405020304" pitchFamily="18" charset="0"/>
            </a:endParaRPr>
          </a:p>
          <a:p>
            <a:pPr fontAlgn="base">
              <a:lnSpc>
                <a:spcPct val="100000"/>
              </a:lnSpc>
              <a:spcBef>
                <a:spcPts val="0"/>
              </a:spcBef>
            </a:pPr>
            <a:endParaRPr lang="en-GB" sz="1000" dirty="0">
              <a:effectLst/>
              <a:ea typeface="Times New Roman" panose="02020603050405020304" pitchFamily="18" charset="0"/>
            </a:endParaRPr>
          </a:p>
          <a:p>
            <a:pPr fontAlgn="base">
              <a:lnSpc>
                <a:spcPct val="100000"/>
              </a:lnSpc>
              <a:spcBef>
                <a:spcPts val="0"/>
              </a:spcBef>
            </a:pPr>
            <a:r>
              <a:rPr lang="en-GB" sz="1000" dirty="0">
                <a:effectLst/>
                <a:ea typeface="Times New Roman" panose="02020603050405020304" pitchFamily="18" charset="0"/>
              </a:rPr>
              <a:t>Cognition, Learning and Behaviour  </a:t>
            </a:r>
            <a:r>
              <a:rPr lang="en-GB" sz="1000" b="0" dirty="0">
                <a:effectLst/>
                <a:ea typeface="Times New Roman" panose="02020603050405020304" pitchFamily="18" charset="0"/>
              </a:rPr>
              <a:t>  </a:t>
            </a: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Uneven or spiky learning profile (may have particular strengths and difficulties) or slower processing speeds (for example taking longer to read and understand questions) with a noticeable gap between attainment and ability.  </a:t>
            </a:r>
          </a:p>
          <a:p>
            <a:pPr marL="171450" indent="-171450" fontAlgn="base">
              <a:lnSpc>
                <a:spcPct val="100000"/>
              </a:lnSpc>
              <a:spcBef>
                <a:spcPts val="0"/>
              </a:spcBef>
              <a:buFont typeface="Arial" panose="020B0604020202020204" pitchFamily="34" charset="0"/>
              <a:buChar char="•"/>
            </a:pPr>
            <a:endParaRPr lang="en-GB" sz="1000" b="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Difficulty in making connections, generalising skills and responding to employer direction.</a:t>
            </a:r>
          </a:p>
          <a:p>
            <a:pPr fontAlgn="base">
              <a:lnSpc>
                <a:spcPct val="100000"/>
              </a:lnSpc>
              <a:spcBef>
                <a:spcPts val="0"/>
              </a:spcBef>
            </a:pPr>
            <a:endParaRPr lang="en-GB" sz="1000" b="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Poor understanding of social conventions (e.g. personal space) and expectations, leading to possible social isolation. May show literal interpretation of things</a:t>
            </a:r>
            <a:r>
              <a:rPr lang="en-GB" sz="1000" b="0" dirty="0">
                <a:ea typeface="Times New Roman" panose="02020603050405020304" pitchFamily="18" charset="0"/>
              </a:rPr>
              <a:t>.</a:t>
            </a:r>
          </a:p>
          <a:p>
            <a:pPr fontAlgn="base">
              <a:lnSpc>
                <a:spcPct val="100000"/>
              </a:lnSpc>
              <a:spcBef>
                <a:spcPts val="0"/>
              </a:spcBef>
            </a:pPr>
            <a:endParaRPr lang="en-GB" sz="1000" b="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Difficulty showing empathy, predicting own response and those of others.</a:t>
            </a:r>
          </a:p>
          <a:p>
            <a:pPr marL="171450" indent="-171450" fontAlgn="base">
              <a:lnSpc>
                <a:spcPct val="100000"/>
              </a:lnSpc>
              <a:spcBef>
                <a:spcPts val="0"/>
              </a:spcBef>
              <a:buFont typeface="Arial" panose="020B0604020202020204" pitchFamily="34" charset="0"/>
              <a:buChar char="•"/>
            </a:pPr>
            <a:endParaRPr lang="en-GB" sz="1000" b="0" dirty="0">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Resistance to change and exhibits sign of distress (this could be due to sensory overload e.g. being overwhelmed by visual, auditory and/or physical stimulation), intense special interests and obsessive behaviour.</a:t>
            </a:r>
          </a:p>
          <a:p>
            <a:pPr fontAlgn="base">
              <a:lnSpc>
                <a:spcPct val="100000"/>
              </a:lnSpc>
              <a:spcBef>
                <a:spcPts val="0"/>
              </a:spcBef>
            </a:pPr>
            <a:endParaRPr lang="en-GB" sz="1000" b="0" dirty="0">
              <a:effectLst/>
              <a:ea typeface="Times New Roman" panose="02020603050405020304" pitchFamily="18" charset="0"/>
            </a:endParaRPr>
          </a:p>
          <a:p>
            <a:pPr fontAlgn="base">
              <a:lnSpc>
                <a:spcPct val="100000"/>
              </a:lnSpc>
              <a:spcBef>
                <a:spcPts val="0"/>
              </a:spcBef>
            </a:pPr>
            <a:endParaRPr lang="en-GB" sz="1000" b="0" dirty="0">
              <a:effectLst/>
              <a:ea typeface="Times New Roman" panose="02020603050405020304" pitchFamily="18" charset="0"/>
            </a:endParaRPr>
          </a:p>
          <a:p>
            <a:pPr fontAlgn="base">
              <a:lnSpc>
                <a:spcPct val="100000"/>
              </a:lnSpc>
              <a:spcBef>
                <a:spcPts val="0"/>
              </a:spcBef>
            </a:pPr>
            <a:endParaRPr lang="en-GB" sz="1000" b="0" dirty="0">
              <a:effectLst/>
              <a:ea typeface="Times New Roman" panose="02020603050405020304" pitchFamily="18" charset="0"/>
            </a:endParaRPr>
          </a:p>
          <a:p>
            <a:pPr fontAlgn="base">
              <a:lnSpc>
                <a:spcPct val="100000"/>
              </a:lnSpc>
              <a:spcBef>
                <a:spcPts val="0"/>
              </a:spcBef>
            </a:pPr>
            <a:endParaRPr lang="en-GB" sz="1000" b="0" dirty="0">
              <a:ea typeface="Times New Roman" panose="02020603050405020304" pitchFamily="18" charset="0"/>
            </a:endParaRPr>
          </a:p>
          <a:p>
            <a:pPr fontAlgn="base">
              <a:lnSpc>
                <a:spcPct val="100000"/>
              </a:lnSpc>
              <a:spcBef>
                <a:spcPts val="0"/>
              </a:spcBef>
            </a:pPr>
            <a:endParaRPr lang="en-GB" sz="1000" b="0" dirty="0">
              <a:effectLst/>
              <a:ea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E355CBA9-805F-60B9-5BFD-03A3F47C5F1A}"/>
              </a:ext>
            </a:extLst>
          </p:cNvPr>
          <p:cNvSpPr>
            <a:spLocks noGrp="1"/>
          </p:cNvSpPr>
          <p:nvPr>
            <p:ph sz="quarter" idx="13"/>
          </p:nvPr>
        </p:nvSpPr>
        <p:spPr>
          <a:xfrm>
            <a:off x="4572000" y="115516"/>
            <a:ext cx="4098513" cy="4578404"/>
          </a:xfrm>
        </p:spPr>
        <p:txBody>
          <a:bodyPr/>
          <a:lstStyle/>
          <a:p>
            <a:pPr marL="171450" indent="-171450">
              <a:lnSpc>
                <a:spcPct val="100000"/>
              </a:lnSpc>
              <a:spcBef>
                <a:spcPts val="0"/>
              </a:spcBef>
              <a:buFont typeface="Arial" panose="020B0604020202020204" pitchFamily="34" charset="0"/>
              <a:buChar char="•"/>
            </a:pPr>
            <a:endParaRPr lang="en-US" sz="1000" dirty="0"/>
          </a:p>
          <a:p>
            <a:pPr marL="82550" eaLnBrk="0" hangingPunct="0">
              <a:lnSpc>
                <a:spcPct val="100000"/>
              </a:lnSpc>
              <a:spcBef>
                <a:spcPts val="0"/>
              </a:spcBef>
            </a:pPr>
            <a:r>
              <a:rPr lang="en-GB" sz="1600" b="1" dirty="0">
                <a:solidFill>
                  <a:srgbClr val="BE0D65"/>
                </a:solidFill>
                <a:effectLst/>
                <a:latin typeface="Arial" panose="020B0604020202020204" pitchFamily="34" charset="0"/>
                <a:ea typeface="Times New Roman" panose="02020603050405020304" pitchFamily="18" charset="0"/>
              </a:rPr>
              <a:t>Speech and Language </a:t>
            </a:r>
            <a:endParaRPr lang="en-GB" sz="1600" dirty="0">
              <a:effectLst/>
              <a:latin typeface="Arial" panose="020B0604020202020204" pitchFamily="34" charset="0"/>
              <a:ea typeface="Times New Roman" panose="02020603050405020304" pitchFamily="18" charset="0"/>
            </a:endParaRPr>
          </a:p>
          <a:p>
            <a:pPr marL="82550" eaLnBrk="0" hangingPunct="0">
              <a:lnSpc>
                <a:spcPct val="100000"/>
              </a:lnSpc>
              <a:spcBef>
                <a:spcPts val="0"/>
              </a:spcBef>
            </a:pPr>
            <a:r>
              <a:rPr lang="en-GB" sz="1400" b="1" spc="-15" dirty="0">
                <a:solidFill>
                  <a:srgbClr val="000000"/>
                </a:solidFill>
                <a:effectLst/>
                <a:latin typeface="Arial" panose="020B0604020202020204" pitchFamily="34" charset="0"/>
                <a:ea typeface="Times New Roman" panose="02020603050405020304" pitchFamily="18" charset="0"/>
              </a:rPr>
              <a:t>How you can help</a:t>
            </a:r>
          </a:p>
          <a:p>
            <a:pPr marL="82550" eaLnBrk="0" hangingPunct="0">
              <a:lnSpc>
                <a:spcPct val="100000"/>
              </a:lnSpc>
              <a:spcBef>
                <a:spcPts val="0"/>
              </a:spcBef>
            </a:pPr>
            <a:endParaRPr lang="en-GB" sz="1400" b="1" spc="-15" dirty="0">
              <a:solidFill>
                <a:srgbClr val="000000"/>
              </a:solidFill>
              <a:effectLst/>
              <a:latin typeface="Arial" panose="020B0604020202020204" pitchFamily="34" charset="0"/>
              <a:ea typeface="Times New Roman" panose="02020603050405020304" pitchFamily="18" charset="0"/>
            </a:endParaRPr>
          </a:p>
          <a:p>
            <a:pPr marL="179388" indent="-179388" eaLnBrk="0" hangingPunct="0">
              <a:lnSpc>
                <a:spcPct val="100000"/>
              </a:lnSpc>
              <a:spcBef>
                <a:spcPts val="0"/>
              </a:spcBef>
              <a:buFont typeface="Arial" panose="020B0604020202020204" pitchFamily="34" charset="0"/>
              <a:buChar char="•"/>
            </a:pPr>
            <a:r>
              <a:rPr lang="en-US" sz="1000" dirty="0">
                <a:effectLst/>
                <a:ea typeface="Times New Roman" panose="02020603050405020304" pitchFamily="18" charset="0"/>
              </a:rPr>
              <a:t>Prepare the workplace so its communication friendly, think about seating plan, visual timetable, visual cues/symbols, prompt cards timings for breaks.</a:t>
            </a:r>
          </a:p>
          <a:p>
            <a:pPr fontAlgn="base">
              <a:lnSpc>
                <a:spcPct val="100000"/>
              </a:lnSpc>
              <a:spcBef>
                <a:spcPts val="0"/>
              </a:spcBef>
            </a:pPr>
            <a:r>
              <a:rPr lang="en-US" sz="1000" dirty="0">
                <a:effectLst/>
                <a:ea typeface="Times New Roman" panose="02020603050405020304" pitchFamily="18" charset="0"/>
              </a:rPr>
              <a:t> </a:t>
            </a:r>
            <a:endParaRPr lang="en-GB" sz="1000" dirty="0">
              <a:effectLst/>
              <a:ea typeface="Times New Roman" panose="02020603050405020304" pitchFamily="18" charset="0"/>
            </a:endParaRPr>
          </a:p>
          <a:p>
            <a:pPr marL="171450" lvl="0" indent="-171450" fontAlgn="base">
              <a:lnSpc>
                <a:spcPct val="100000"/>
              </a:lnSpc>
              <a:spcBef>
                <a:spcPts val="0"/>
              </a:spcBef>
              <a:buFont typeface="Arial" panose="020B0604020202020204" pitchFamily="34" charset="0"/>
              <a:buChar char="•"/>
            </a:pPr>
            <a:r>
              <a:rPr lang="en-US" sz="1000" dirty="0">
                <a:solidFill>
                  <a:srgbClr val="000000"/>
                </a:solidFill>
                <a:effectLst/>
                <a:ea typeface="Times New Roman" panose="02020603050405020304" pitchFamily="18" charset="0"/>
              </a:rPr>
              <a:t>Embed the development of speaking and listening skills and vocabulary such as Word Aware and embed a whole-setting approach. </a:t>
            </a:r>
          </a:p>
          <a:p>
            <a:pPr marL="171450" lvl="0" indent="-171450" fontAlgn="base">
              <a:lnSpc>
                <a:spcPct val="100000"/>
              </a:lnSpc>
              <a:spcBef>
                <a:spcPts val="0"/>
              </a:spcBef>
              <a:buFont typeface="Arial" panose="020B0604020202020204" pitchFamily="34" charset="0"/>
              <a:buChar char="•"/>
            </a:pPr>
            <a:endParaRPr lang="en-US" sz="1000" dirty="0">
              <a:solidFill>
                <a:srgbClr val="000000"/>
              </a:solidFill>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Try to use simple instructions, breaking these down with the use of visual aids. </a:t>
            </a:r>
          </a:p>
          <a:p>
            <a:pPr marL="171450" indent="-171450" fontAlgn="base">
              <a:lnSpc>
                <a:spcPct val="100000"/>
              </a:lnSpc>
              <a:spcBef>
                <a:spcPts val="0"/>
              </a:spcBef>
              <a:buFont typeface="Arial" panose="020B0604020202020204" pitchFamily="34" charset="0"/>
              <a:buChar char="•"/>
            </a:pPr>
            <a:endParaRPr lang="en-US" sz="1000" dirty="0">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r>
              <a:rPr lang="en-US" sz="1000" dirty="0">
                <a:effectLst/>
                <a:ea typeface="Times New Roman" panose="02020603050405020304" pitchFamily="18" charset="0"/>
              </a:rPr>
              <a:t>Use effective communication to transition / with routines for tasks and activities throughout session / week. </a:t>
            </a:r>
            <a:r>
              <a:rPr lang="en-GB" sz="1000" dirty="0">
                <a:effectLst/>
                <a:ea typeface="Times New Roman" panose="02020603050405020304" pitchFamily="18" charset="0"/>
              </a:rPr>
              <a:t>Prepare for any changes of routine well in advance and prepare </a:t>
            </a:r>
            <a:r>
              <a:rPr lang="en-GB" sz="1000" dirty="0">
                <a:solidFill>
                  <a:srgbClr val="000000"/>
                </a:solidFill>
                <a:effectLst/>
                <a:ea typeface="Times New Roman" panose="02020603050405020304" pitchFamily="18" charset="0"/>
              </a:rPr>
              <a:t>for the session by outlining what it will be about.</a:t>
            </a:r>
          </a:p>
          <a:p>
            <a:pPr marL="171450" indent="-171450" fontAlgn="base">
              <a:lnSpc>
                <a:spcPct val="100000"/>
              </a:lnSpc>
              <a:spcBef>
                <a:spcPts val="0"/>
              </a:spcBef>
              <a:buFont typeface="Arial" panose="020B0604020202020204" pitchFamily="34" charset="0"/>
              <a:buChar char="•"/>
            </a:pPr>
            <a:endParaRPr lang="en-GB" sz="1000" dirty="0">
              <a:solidFill>
                <a:srgbClr val="000000"/>
              </a:solidFill>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solidFill>
                  <a:srgbClr val="000000"/>
                </a:solidFill>
                <a:effectLst/>
                <a:ea typeface="Times New Roman" panose="02020603050405020304" pitchFamily="18" charset="0"/>
              </a:rPr>
              <a:t>Be aware that certain types of humour may not be understood and make take things literally.</a:t>
            </a:r>
          </a:p>
          <a:p>
            <a:pPr marL="171450" indent="-171450">
              <a:lnSpc>
                <a:spcPct val="100000"/>
              </a:lnSpc>
              <a:spcBef>
                <a:spcPts val="0"/>
              </a:spcBef>
              <a:buFont typeface="Arial" panose="020B0604020202020204" pitchFamily="34" charset="0"/>
              <a:buChar char="•"/>
            </a:pPr>
            <a:endParaRPr lang="en-GB" sz="1000" b="0" dirty="0">
              <a:solidFill>
                <a:srgbClr val="000000"/>
              </a:solidFill>
              <a:effectLst/>
              <a:ea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dirty="0">
                <a:effectLst/>
                <a:ea typeface="Times New Roman" panose="02020603050405020304" pitchFamily="18" charset="0"/>
              </a:rPr>
              <a:t>Be aware that facial expressions may not reflect true feelings</a:t>
            </a:r>
            <a:endParaRPr lang="en-GB" sz="1000" dirty="0">
              <a:effectLst/>
              <a:ea typeface="Times New Roman" panose="02020603050405020304" pitchFamily="18" charset="0"/>
            </a:endParaRPr>
          </a:p>
          <a:p>
            <a:pPr marL="171450" indent="-171450" fontAlgn="base">
              <a:lnSpc>
                <a:spcPct val="100000"/>
              </a:lnSpc>
              <a:spcBef>
                <a:spcPts val="0"/>
              </a:spcBef>
              <a:buFont typeface="Arial" panose="020B0604020202020204" pitchFamily="34" charset="0"/>
              <a:buChar char="•"/>
            </a:pPr>
            <a:endParaRPr lang="en-GB" sz="1000" dirty="0">
              <a:effectLst/>
              <a:ea typeface="Times New Roman" panose="02020603050405020304" pitchFamily="18" charset="0"/>
            </a:endParaRPr>
          </a:p>
          <a:p>
            <a:pPr marL="342900" lvl="0" indent="-342900" fontAlgn="base">
              <a:lnSpc>
                <a:spcPct val="100000"/>
              </a:lnSpc>
              <a:spcBef>
                <a:spcPts val="0"/>
              </a:spcBef>
              <a:buFont typeface="Symbol" panose="05050102010706020507" pitchFamily="18" charset="2"/>
              <a:buChar char=""/>
            </a:pPr>
            <a:endParaRPr lang="en-GB" sz="1000" dirty="0">
              <a:effectLst/>
              <a:ea typeface="Times New Roman" panose="02020603050405020304" pitchFamily="18" charset="0"/>
            </a:endParaRPr>
          </a:p>
          <a:p>
            <a:pPr marL="82550" eaLnBrk="0" hangingPunct="0">
              <a:spcBef>
                <a:spcPts val="310"/>
              </a:spcBef>
            </a:pPr>
            <a:endParaRPr lang="en-GB" sz="1800" dirty="0">
              <a:effectLst/>
              <a:latin typeface="Times New Roman" panose="02020603050405020304" pitchFamily="18" charset="0"/>
              <a:ea typeface="Times New Roman" panose="02020603050405020304" pitchFamily="18" charset="0"/>
            </a:endParaRPr>
          </a:p>
          <a:p>
            <a:pPr marL="82550" eaLnBrk="0" hangingPunct="0">
              <a:spcBef>
                <a:spcPts val="310"/>
              </a:spcBef>
              <a:spcAft>
                <a:spcPts val="0"/>
              </a:spcAft>
            </a:pPr>
            <a:endParaRPr lang="en-GB" sz="1400" b="1" spc="-15" dirty="0">
              <a:solidFill>
                <a:srgbClr val="000000"/>
              </a:solidFill>
              <a:latin typeface="Arial" panose="020B0604020202020204" pitchFamily="34" charset="0"/>
              <a:ea typeface="Times New Roman" panose="02020603050405020304" pitchFamily="18" charset="0"/>
            </a:endParaRPr>
          </a:p>
          <a:p>
            <a:pPr marL="82550" eaLnBrk="0" hangingPunct="0">
              <a:spcBef>
                <a:spcPts val="310"/>
              </a:spcBef>
              <a:spcAft>
                <a:spcPts val="0"/>
              </a:spcAft>
            </a:pPr>
            <a:r>
              <a:rPr lang="en-GB" sz="1400" b="1" spc="-15" dirty="0">
                <a:solidFill>
                  <a:srgbClr val="000000"/>
                </a:solidFill>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dirty="0"/>
          </a:p>
        </p:txBody>
      </p:sp>
      <p:sp>
        <p:nvSpPr>
          <p:cNvPr id="3" name="Slide Number Placeholder 2">
            <a:extLst>
              <a:ext uri="{FF2B5EF4-FFF2-40B4-BE49-F238E27FC236}">
                <a16:creationId xmlns:a16="http://schemas.microsoft.com/office/drawing/2014/main" id="{C7546747-6DCF-2A24-0A9E-E771F4794597}"/>
              </a:ext>
            </a:extLst>
          </p:cNvPr>
          <p:cNvSpPr>
            <a:spLocks noGrp="1"/>
          </p:cNvSpPr>
          <p:nvPr>
            <p:ph type="sldNum" sz="quarter" idx="11"/>
          </p:nvPr>
        </p:nvSpPr>
        <p:spPr/>
        <p:txBody>
          <a:bodyPr/>
          <a:lstStyle/>
          <a:p>
            <a:fld id="{DA2C159E-F13C-4A85-9A41-E7669D3E0D70}" type="slidenum">
              <a:rPr lang="en-GB" smtClean="0"/>
              <a:pPr/>
              <a:t>71</a:t>
            </a:fld>
            <a:endParaRPr lang="en-GB"/>
          </a:p>
        </p:txBody>
      </p:sp>
    </p:spTree>
    <p:extLst>
      <p:ext uri="{BB962C8B-B14F-4D97-AF65-F5344CB8AC3E}">
        <p14:creationId xmlns:p14="http://schemas.microsoft.com/office/powerpoint/2010/main" val="3096584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D328EB-A401-7AF4-DDDA-2AD1AD774204}"/>
              </a:ext>
              <a:ext uri="{C183D7F6-B498-43B3-948B-1728B52AA6E4}">
                <adec:decorative xmlns:adec="http://schemas.microsoft.com/office/drawing/2017/decorative" val="1"/>
              </a:ext>
            </a:extLst>
          </p:cNvPr>
          <p:cNvSpPr>
            <a:spLocks noGrp="1"/>
          </p:cNvSpPr>
          <p:nvPr>
            <p:ph type="ftr" sz="quarter" idx="10"/>
          </p:nvPr>
        </p:nvSpPr>
        <p:spPr>
          <a:xfrm>
            <a:off x="232950" y="4894850"/>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7D76F58F-5D7F-CBA3-45C3-9B9E10BCD4BB}"/>
              </a:ext>
            </a:extLst>
          </p:cNvPr>
          <p:cNvSpPr>
            <a:spLocks noGrp="1"/>
          </p:cNvSpPr>
          <p:nvPr>
            <p:ph type="title"/>
          </p:nvPr>
        </p:nvSpPr>
        <p:spPr>
          <a:xfrm>
            <a:off x="232950" y="249901"/>
            <a:ext cx="8437563" cy="305626"/>
          </a:xfrm>
        </p:spPr>
        <p:txBody>
          <a:bodyPr>
            <a:normAutofit/>
          </a:bodyPr>
          <a:lstStyle/>
          <a:p>
            <a:r>
              <a:rPr lang="en-GB" sz="1600" b="1" cap="none" dirty="0">
                <a:solidFill>
                  <a:srgbClr val="BE0D65"/>
                </a:solidFill>
                <a:effectLst/>
                <a:latin typeface="Arial" panose="020B0604020202020204" pitchFamily="34" charset="0"/>
                <a:ea typeface="Times New Roman" panose="02020603050405020304" pitchFamily="18" charset="0"/>
              </a:rPr>
              <a:t>Speech and Language </a:t>
            </a:r>
            <a:r>
              <a:rPr lang="en-GB" sz="1600" b="1" cap="none" dirty="0">
                <a:solidFill>
                  <a:schemeClr val="bg1"/>
                </a:solidFill>
                <a:effectLst/>
                <a:latin typeface="Arial" panose="020B0604020202020204" pitchFamily="34" charset="0"/>
                <a:ea typeface="Times New Roman" panose="02020603050405020304" pitchFamily="18" charset="0"/>
              </a:rPr>
              <a:t>Strategies</a:t>
            </a:r>
            <a:endParaRPr lang="en-GB" sz="1600" dirty="0">
              <a:solidFill>
                <a:schemeClr val="bg1"/>
              </a:solidFill>
            </a:endParaRPr>
          </a:p>
        </p:txBody>
      </p:sp>
      <p:sp>
        <p:nvSpPr>
          <p:cNvPr id="4" name="Text Placeholder 3">
            <a:extLst>
              <a:ext uri="{FF2B5EF4-FFF2-40B4-BE49-F238E27FC236}">
                <a16:creationId xmlns:a16="http://schemas.microsoft.com/office/drawing/2014/main" id="{BCFA0328-2940-C9EC-2C8C-6D136919A784}"/>
              </a:ext>
            </a:extLst>
          </p:cNvPr>
          <p:cNvSpPr>
            <a:spLocks noGrp="1"/>
          </p:cNvSpPr>
          <p:nvPr>
            <p:ph type="body" sz="quarter" idx="12"/>
          </p:nvPr>
        </p:nvSpPr>
        <p:spPr>
          <a:xfrm>
            <a:off x="232950" y="555527"/>
            <a:ext cx="3960000" cy="4032398"/>
          </a:xfrm>
        </p:spPr>
        <p:txBody>
          <a:bodyPr/>
          <a:lstStyle/>
          <a:p>
            <a:pPr>
              <a:lnSpc>
                <a:spcPct val="100000"/>
              </a:lnSpc>
              <a:spcBef>
                <a:spcPts val="0"/>
              </a:spcBef>
            </a:pPr>
            <a:r>
              <a:rPr lang="en-GB" sz="1300" dirty="0">
                <a:solidFill>
                  <a:srgbClr val="B4005E"/>
                </a:solidFill>
              </a:rPr>
              <a:t>Strategies</a:t>
            </a:r>
          </a:p>
          <a:p>
            <a:pPr marL="171450" indent="-171450">
              <a:lnSpc>
                <a:spcPct val="100000"/>
              </a:lnSpc>
              <a:spcBef>
                <a:spcPts val="0"/>
              </a:spcBef>
              <a:buFont typeface="Arial" panose="020B0604020202020204" pitchFamily="34" charset="0"/>
              <a:buChar char="•"/>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Whenever possible, try to ensure that young person have direct experience of a concept before you use it. </a:t>
            </a:r>
          </a:p>
          <a:p>
            <a:pPr>
              <a:lnSpc>
                <a:spcPct val="100000"/>
              </a:lnSpc>
              <a:spcBef>
                <a:spcPts val="0"/>
              </a:spcBef>
            </a:pPr>
            <a:endParaRPr lang="en-GB" sz="1000" b="0" kern="0" dirty="0">
              <a:solidFill>
                <a:srgbClr val="000000"/>
              </a:solidFill>
              <a:effectLst/>
              <a:ea typeface="Arial" panose="020B060402020202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rPr>
              <a:t>Use non-verbal clues if you are using more challenging language to develop young person’ understanding.</a:t>
            </a:r>
          </a:p>
          <a:p>
            <a:pPr>
              <a:lnSpc>
                <a:spcPct val="100000"/>
              </a:lnSpc>
              <a:spcBef>
                <a:spcPts val="0"/>
              </a:spcBef>
            </a:pPr>
            <a:endParaRPr lang="en-GB" sz="1000" b="0" kern="0" dirty="0">
              <a:solidFill>
                <a:srgbClr val="000000"/>
              </a:solidFill>
              <a:effectLst/>
              <a:ea typeface="Arial" panose="020B0604020202020204" pitchFamily="34"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rPr>
              <a:t>Validate appropriate behaviour by describing it and rewarding it, perhaps through actions rather than direct verbal praise.</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Ensure that young person know that you are talking to them – don’t include a question in the middle of a string of less relevant talk.</a:t>
            </a:r>
            <a:r>
              <a:rPr lang="en-GB" sz="1000" b="0" kern="0" dirty="0">
                <a:solidFill>
                  <a:srgbClr val="000000"/>
                </a:solidFill>
                <a:effectLst/>
                <a:ea typeface="Calibri" panose="020F0502020204030204" pitchFamily="34" charset="0"/>
                <a:cs typeface="Times New Roman" panose="02020603050405020304" pitchFamily="18" charset="0"/>
              </a:rPr>
              <a:t> </a:t>
            </a:r>
          </a:p>
          <a:p>
            <a:pPr>
              <a:lnSpc>
                <a:spcPct val="100000"/>
              </a:lnSpc>
              <a:spcBef>
                <a:spcPts val="0"/>
              </a:spcBef>
            </a:pPr>
            <a:endParaRPr lang="en-GB" sz="1000" b="0" kern="0" dirty="0">
              <a:solidFill>
                <a:srgbClr val="000000"/>
              </a:solidFill>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Don’t assume that 1:1 listening will generalise to listening to whole-class listening – use prompts and check on understanding individually.</a:t>
            </a:r>
            <a:r>
              <a:rPr lang="en-GB" sz="1000" b="0" kern="0" dirty="0">
                <a:solidFill>
                  <a:srgbClr val="000000"/>
                </a:solidFill>
                <a:effectLst/>
                <a:ea typeface="Calibri" panose="020F0502020204030204" pitchFamily="34" charset="0"/>
                <a:cs typeface="Times New Roman" panose="02020603050405020304" pitchFamily="18" charset="0"/>
              </a:rPr>
              <a:t>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cs typeface="Times New Roman" panose="02020603050405020304" pitchFamily="18" charset="0"/>
              </a:rPr>
              <a:t>If a student makes a linguistic error, give feedback in the correct form without pointing out the mistake.</a:t>
            </a:r>
            <a:r>
              <a:rPr lang="en-GB" sz="1000" b="0" kern="0" dirty="0">
                <a:solidFill>
                  <a:srgbClr val="000000"/>
                </a:solidFill>
                <a:effectLst/>
                <a:ea typeface="Calibri" panose="020F0502020204030204" pitchFamily="34" charset="0"/>
                <a:cs typeface="Times New Roman" panose="02020603050405020304" pitchFamily="18" charset="0"/>
              </a:rPr>
              <a:t> </a:t>
            </a:r>
          </a:p>
          <a:p>
            <a:pPr marL="171450" indent="-171450">
              <a:lnSpc>
                <a:spcPct val="100000"/>
              </a:lnSpc>
              <a:spcBef>
                <a:spcPts val="0"/>
              </a:spcBef>
              <a:buFont typeface="Arial" panose="020B0604020202020204" pitchFamily="34" charset="0"/>
              <a:buChar char="•"/>
            </a:pPr>
            <a:endParaRPr lang="en-GB" sz="1000" b="0"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b="0" kern="0" dirty="0">
                <a:solidFill>
                  <a:srgbClr val="000000"/>
                </a:solidFill>
                <a:effectLst/>
                <a:ea typeface="Arial" panose="020B0604020202020204" pitchFamily="34" charset="0"/>
              </a:rPr>
              <a:t>Use feedback to encourage young person that it is alright to make mistakes, for example, ‘a good try’ or ‘can you tell me more about..?’ Follow by further questions and prompts to support the student in understanding the error and moving towards a correct answer.</a:t>
            </a: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endParaRPr lang="en-GB" sz="1000" b="0" kern="100" dirty="0">
              <a:effectLst/>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9A98DD9C-242E-2B32-8637-5DFE8BC0D9CB}"/>
              </a:ext>
            </a:extLst>
          </p:cNvPr>
          <p:cNvSpPr>
            <a:spLocks noGrp="1"/>
          </p:cNvSpPr>
          <p:nvPr>
            <p:ph sz="quarter" idx="13"/>
          </p:nvPr>
        </p:nvSpPr>
        <p:spPr>
          <a:xfrm>
            <a:off x="4572000" y="645221"/>
            <a:ext cx="4098513" cy="3942704"/>
          </a:xfrm>
        </p:spPr>
        <p:txBody>
          <a:bodyPr/>
          <a:lstStyle/>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Use a hierarchy of questions to encourage talk – start with an open question to allow for extended responses. If they need some support, move to closed questions or forced alternative questions. Use a prompt for the right answer, for example, a sign, gesture or picture cue.</a:t>
            </a:r>
            <a:r>
              <a:rPr lang="en-GB" sz="1000" b="1" kern="0" dirty="0">
                <a:solidFill>
                  <a:srgbClr val="000000"/>
                </a:solidFill>
                <a:effectLst/>
                <a:ea typeface="Calibri" panose="020F0502020204030204" pitchFamily="34" charset="0"/>
                <a:cs typeface="Times New Roman" panose="02020603050405020304" pitchFamily="18" charset="0"/>
              </a:rPr>
              <a:t> </a:t>
            </a:r>
          </a:p>
          <a:p>
            <a:pPr>
              <a:lnSpc>
                <a:spcPct val="100000"/>
              </a:lnSpc>
              <a:spcBef>
                <a:spcPts val="0"/>
              </a:spcBef>
            </a:pPr>
            <a:endParaRPr lang="en-GB" sz="1000" b="1" kern="0" dirty="0">
              <a:solidFill>
                <a:srgbClr val="000000"/>
              </a:solidFill>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Arial" panose="020B0604020202020204" pitchFamily="34" charset="0"/>
                <a:cs typeface="Times New Roman" panose="02020603050405020304" pitchFamily="18" charset="0"/>
              </a:rPr>
              <a:t>Allow response time – let young person know that you are going to be asking questions and encourage them to use thinking time to formulate their answer.</a:t>
            </a:r>
            <a:r>
              <a:rPr lang="en-GB" sz="1000" b="1" kern="0" dirty="0">
                <a:solidFill>
                  <a:srgbClr val="000000"/>
                </a:solidFill>
                <a:effectLst/>
                <a:ea typeface="Calibri" panose="020F0502020204030204" pitchFamily="34" charset="0"/>
                <a:cs typeface="Times New Roman" panose="02020603050405020304" pitchFamily="18" charset="0"/>
              </a:rPr>
              <a:t> </a:t>
            </a:r>
          </a:p>
          <a:p>
            <a:pPr>
              <a:lnSpc>
                <a:spcPct val="100000"/>
              </a:lnSpc>
              <a:spcBef>
                <a:spcPts val="0"/>
              </a:spcBef>
            </a:pPr>
            <a:endParaRPr lang="en-GB" sz="1000" b="1" kern="0" dirty="0">
              <a:solidFill>
                <a:srgbClr val="000000"/>
              </a:solidFill>
              <a:effectLst/>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GB" sz="1000" kern="0" dirty="0">
                <a:solidFill>
                  <a:srgbClr val="000000"/>
                </a:solidFill>
                <a:effectLst/>
                <a:ea typeface="Times New Roman" panose="02020603050405020304" pitchFamily="18" charset="0"/>
                <a:cs typeface="Times New Roman" panose="02020603050405020304" pitchFamily="18" charset="0"/>
              </a:rPr>
              <a:t>Develop social communication skills e.g. small group work, negotiating activities, turn-taking/sharing, role-play/social stories as appropriate  </a:t>
            </a:r>
            <a:endParaRPr lang="en-GB" sz="1000" kern="100" dirty="0">
              <a:effectLst/>
              <a:ea typeface="Calibri" panose="020F0502020204030204" pitchFamily="34" charset="0"/>
              <a:cs typeface="Times New Roman" panose="02020603050405020304" pitchFamily="18" charset="0"/>
            </a:endParaRPr>
          </a:p>
          <a:p>
            <a:endParaRPr lang="en-GB" sz="18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9D09E766-3914-96E7-24ED-3065EA87DB1E}"/>
              </a:ext>
            </a:extLst>
          </p:cNvPr>
          <p:cNvSpPr>
            <a:spLocks noGrp="1"/>
          </p:cNvSpPr>
          <p:nvPr>
            <p:ph type="sldNum" sz="quarter" idx="11"/>
          </p:nvPr>
        </p:nvSpPr>
        <p:spPr/>
        <p:txBody>
          <a:bodyPr/>
          <a:lstStyle/>
          <a:p>
            <a:fld id="{DA2C159E-F13C-4A85-9A41-E7669D3E0D70}" type="slidenum">
              <a:rPr lang="en-GB" smtClean="0"/>
              <a:pPr/>
              <a:t>72</a:t>
            </a:fld>
            <a:endParaRPr lang="en-GB"/>
          </a:p>
        </p:txBody>
      </p:sp>
    </p:spTree>
    <p:extLst>
      <p:ext uri="{BB962C8B-B14F-4D97-AF65-F5344CB8AC3E}">
        <p14:creationId xmlns:p14="http://schemas.microsoft.com/office/powerpoint/2010/main" val="551874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EC6147-A453-3B47-48D0-2704DCD490D8}"/>
              </a:ext>
              <a:ext uri="{C183D7F6-B498-43B3-948B-1728B52AA6E4}">
                <adec:decorative xmlns:adec="http://schemas.microsoft.com/office/drawing/2017/decorative" val="1"/>
              </a:ext>
            </a:extLst>
          </p:cNvPr>
          <p:cNvSpPr>
            <a:spLocks noGrp="1"/>
          </p:cNvSpPr>
          <p:nvPr>
            <p:ph type="ftr" sz="quarter" idx="10"/>
          </p:nvPr>
        </p:nvSpPr>
        <p:spPr>
          <a:xfrm>
            <a:off x="232950" y="4912412"/>
            <a:ext cx="7686376" cy="273844"/>
          </a:xfrm>
        </p:spPr>
        <p:txBody>
          <a:bodyPr/>
          <a:lstStyle/>
          <a:p>
            <a:r>
              <a:rPr lang="en-GB"/>
              <a:t>Education &amp; Training Foundation</a:t>
            </a:r>
          </a:p>
        </p:txBody>
      </p:sp>
      <p:sp>
        <p:nvSpPr>
          <p:cNvPr id="6" name="Title 5">
            <a:extLst>
              <a:ext uri="{FF2B5EF4-FFF2-40B4-BE49-F238E27FC236}">
                <a16:creationId xmlns:a16="http://schemas.microsoft.com/office/drawing/2014/main" id="{1E021061-911C-FC6F-0EEB-4BAA0DE24704}"/>
              </a:ext>
            </a:extLst>
          </p:cNvPr>
          <p:cNvSpPr>
            <a:spLocks noGrp="1"/>
          </p:cNvSpPr>
          <p:nvPr>
            <p:ph type="title"/>
          </p:nvPr>
        </p:nvSpPr>
        <p:spPr>
          <a:xfrm>
            <a:off x="232950" y="249901"/>
            <a:ext cx="8437563" cy="305626"/>
          </a:xfrm>
        </p:spPr>
        <p:txBody>
          <a:bodyPr>
            <a:normAutofit/>
          </a:bodyPr>
          <a:lstStyle/>
          <a:p>
            <a:r>
              <a:rPr lang="en-GB" sz="1600" b="1" cap="none" dirty="0">
                <a:solidFill>
                  <a:srgbClr val="BE0D65"/>
                </a:solidFill>
                <a:effectLst/>
                <a:latin typeface="Arial" panose="020B0604020202020204" pitchFamily="34" charset="0"/>
                <a:ea typeface="Times New Roman" panose="02020603050405020304" pitchFamily="18" charset="0"/>
              </a:rPr>
              <a:t>Speech and Language </a:t>
            </a:r>
            <a:r>
              <a:rPr lang="en-GB" sz="1600" b="1" cap="none" dirty="0">
                <a:solidFill>
                  <a:schemeClr val="bg1"/>
                </a:solidFill>
                <a:effectLst/>
                <a:latin typeface="Arial" panose="020B0604020202020204" pitchFamily="34" charset="0"/>
                <a:ea typeface="Times New Roman" panose="02020603050405020304" pitchFamily="18" charset="0"/>
              </a:rPr>
              <a:t>Notes</a:t>
            </a:r>
            <a:endParaRPr lang="en-GB" sz="1600" dirty="0">
              <a:solidFill>
                <a:schemeClr val="bg1"/>
              </a:solidFill>
            </a:endParaRPr>
          </a:p>
        </p:txBody>
      </p:sp>
      <p:sp>
        <p:nvSpPr>
          <p:cNvPr id="7" name="Text Placeholder 3">
            <a:extLst>
              <a:ext uri="{FF2B5EF4-FFF2-40B4-BE49-F238E27FC236}">
                <a16:creationId xmlns:a16="http://schemas.microsoft.com/office/drawing/2014/main" id="{EB49CF20-A2C3-EB26-E5D1-8E0AF6E7CAEA}"/>
              </a:ext>
            </a:extLst>
          </p:cNvPr>
          <p:cNvSpPr txBox="1">
            <a:spLocks noGrp="1"/>
          </p:cNvSpPr>
          <p:nvPr>
            <p:ph type="body" sz="quarter" idx="12"/>
          </p:nvPr>
        </p:nvSpPr>
        <p:spPr>
          <a:xfrm>
            <a:off x="233363" y="555626"/>
            <a:ext cx="8437562" cy="4032250"/>
          </a:xfrm>
          <a:prstGeom prst="rect">
            <a:avLst/>
          </a:prstGeom>
          <a:ln w="3175">
            <a:solidFill>
              <a:schemeClr val="tx1"/>
            </a:solidFill>
          </a:ln>
        </p:spPr>
        <p:txBody>
          <a:bodyPr vert="horz" lIns="0" tIns="0" rIns="0" bIns="0" rtlCol="0">
            <a:noAutofit/>
          </a:bodyPr>
          <a:lstStyle>
            <a:lvl1pPr marL="0" indent="0" algn="l" defTabSz="914400" rtl="0" eaLnBrk="1" latinLnBrk="0" hangingPunct="1">
              <a:lnSpc>
                <a:spcPts val="2800"/>
              </a:lnSpc>
              <a:spcBef>
                <a:spcPct val="20000"/>
              </a:spcBef>
              <a:buFont typeface="Arial" panose="020B0604020202020204" pitchFamily="34" charset="0"/>
              <a:buNone/>
              <a:defRPr sz="2700" b="1"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Calibri" panose="020F0502020204030204" pitchFamily="34" charset="0"/>
              <a:buChar char="–"/>
              <a:defRPr sz="2700" b="1" kern="1200">
                <a:solidFill>
                  <a:schemeClr val="tx1"/>
                </a:solidFill>
                <a:latin typeface="+mn-lt"/>
                <a:ea typeface="+mn-ea"/>
                <a:cs typeface="+mn-cs"/>
              </a:defRPr>
            </a:lvl2pPr>
            <a:lvl3pPr marL="612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3pPr>
            <a:lvl4pPr marL="99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4pPr>
            <a:lvl5pPr marL="1260000" indent="-270000" algn="l" defTabSz="914400" rtl="0" eaLnBrk="1" latinLnBrk="0" hangingPunct="1">
              <a:lnSpc>
                <a:spcPts val="2800"/>
              </a:lnSpc>
              <a:spcBef>
                <a:spcPct val="20000"/>
              </a:spcBef>
              <a:buFont typeface="Calibri" panose="020F0502020204030204" pitchFamily="34" charset="0"/>
              <a:buChar char="–"/>
              <a:defRPr sz="27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GB" sz="1100" kern="100" spc="-30" dirty="0">
                <a:solidFill>
                  <a:srgbClr val="000000"/>
                </a:solidFill>
                <a:latin typeface="Arial" panose="020B0604020202020204" pitchFamily="34" charset="0"/>
                <a:ea typeface="Calibri" panose="020F0502020204030204" pitchFamily="34" charset="0"/>
                <a:cs typeface="Arial" panose="020B0604020202020204" pitchFamily="34" charset="0"/>
              </a:rPr>
              <a:t>Note your own strategies:</a:t>
            </a:r>
            <a:endParaRPr lang="en-GB" sz="1100" kern="1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3" name="Slide Number Placeholder 2">
            <a:extLst>
              <a:ext uri="{FF2B5EF4-FFF2-40B4-BE49-F238E27FC236}">
                <a16:creationId xmlns:a16="http://schemas.microsoft.com/office/drawing/2014/main" id="{627D2A98-9484-C84D-CFB7-C8512C96B862}"/>
              </a:ext>
            </a:extLst>
          </p:cNvPr>
          <p:cNvSpPr>
            <a:spLocks noGrp="1"/>
          </p:cNvSpPr>
          <p:nvPr>
            <p:ph type="sldNum" sz="quarter" idx="11"/>
          </p:nvPr>
        </p:nvSpPr>
        <p:spPr/>
        <p:txBody>
          <a:bodyPr/>
          <a:lstStyle/>
          <a:p>
            <a:fld id="{DA2C159E-F13C-4A85-9A41-E7669D3E0D70}" type="slidenum">
              <a:rPr lang="en-GB" smtClean="0"/>
              <a:pPr/>
              <a:t>73</a:t>
            </a:fld>
            <a:endParaRPr lang="en-GB"/>
          </a:p>
        </p:txBody>
      </p:sp>
    </p:spTree>
    <p:extLst>
      <p:ext uri="{BB962C8B-B14F-4D97-AF65-F5344CB8AC3E}">
        <p14:creationId xmlns:p14="http://schemas.microsoft.com/office/powerpoint/2010/main" val="3130482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fESSEND@ccn.ac.uk&#10;#SENDinFE &#10;&#10;Thank You &#10;">
            <a:extLst>
              <a:ext uri="{FF2B5EF4-FFF2-40B4-BE49-F238E27FC236}">
                <a16:creationId xmlns:a16="http://schemas.microsoft.com/office/drawing/2014/main" id="{03F5E0C8-19D4-4162-AE24-74D8CA08174E}"/>
              </a:ext>
            </a:extLst>
          </p:cNvPr>
          <p:cNvSpPr txBox="1">
            <a:spLocks noGrp="1"/>
          </p:cNvSpPr>
          <p:nvPr>
            <p:ph type="title" idx="4294967295"/>
          </p:nvPr>
        </p:nvSpPr>
        <p:spPr>
          <a:xfrm>
            <a:off x="5647932" y="3176734"/>
            <a:ext cx="3216644" cy="1777410"/>
          </a:xfrm>
          <a:prstGeom prst="rect">
            <a:avLst/>
          </a:prstGeom>
          <a:solidFill>
            <a:schemeClr val="bg1"/>
          </a:solidFill>
          <a:ln>
            <a:solidFill>
              <a:schemeClr val="bg1"/>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rtl="0" fontAlgn="base"/>
            <a:br>
              <a:rPr lang="en-GB" sz="1800" b="1" i="0">
                <a:solidFill>
                  <a:srgbClr val="000000"/>
                </a:solidFill>
                <a:effectLst/>
                <a:latin typeface="Segoe UI" panose="020B0502040204020203" pitchFamily="34" charset="0"/>
              </a:rPr>
            </a:br>
            <a:r>
              <a:rPr lang="en-GB" sz="1800" b="1" i="0" u="sng" strike="noStrike">
                <a:solidFill>
                  <a:srgbClr val="0000FF"/>
                </a:solidFill>
                <a:effectLst/>
                <a:latin typeface="Arial" panose="020B0604020202020204" pitchFamily="34" charset="0"/>
                <a:hlinkClick r:id="rId3"/>
              </a:rPr>
              <a:t>CfESEND@ccn.ac.uk</a:t>
            </a:r>
            <a:r>
              <a:rPr lang="en-GB" sz="1800" b="1" i="0" u="none" strike="noStrike">
                <a:solidFill>
                  <a:srgbClr val="BE0064"/>
                </a:solidFill>
                <a:effectLst/>
                <a:latin typeface="Arial" panose="020B0604020202020204" pitchFamily="34" charset="0"/>
              </a:rPr>
              <a:t> </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endParaRPr kumimoji="0" lang="en-GB" sz="1800" b="0"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n-lt"/>
                <a:ea typeface="+mn-ea"/>
                <a:cs typeface="+mn-cs"/>
              </a:rPr>
              <a:t>#SENDinFE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n-lt"/>
                <a:ea typeface="+mn-ea"/>
                <a:cs typeface="+mn-cs"/>
              </a:rPr>
              <a:t>Thank You </a:t>
            </a:r>
            <a:br>
              <a:rPr lang="en-GB" sz="2400" b="1" cap="none">
                <a:latin typeface="+mn-lt"/>
                <a:ea typeface="+mn-ea"/>
                <a:cs typeface="+mn-cs"/>
              </a:rPr>
            </a:br>
            <a:endParaRPr kumimoji="0" lang="en-GB" sz="135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419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836B7-5F2F-A646-CAE5-030D45849D68}"/>
              </a:ext>
              <a:ext uri="{C183D7F6-B498-43B3-948B-1728B52AA6E4}">
                <adec:decorative xmlns:adec="http://schemas.microsoft.com/office/drawing/2017/decorative" val="1"/>
              </a:ext>
            </a:extLst>
          </p:cNvPr>
          <p:cNvSpPr>
            <a:spLocks noGrp="1"/>
          </p:cNvSpPr>
          <p:nvPr>
            <p:ph type="ftr" sz="quarter" idx="10"/>
          </p:nvPr>
        </p:nvSpPr>
        <p:spPr>
          <a:xfrm>
            <a:off x="232950" y="4912411"/>
            <a:ext cx="7686376" cy="273843"/>
          </a:xfrm>
        </p:spPr>
        <p:txBody>
          <a:bodyPr/>
          <a:lstStyle/>
          <a:p>
            <a:r>
              <a:rPr lang="en-GB"/>
              <a:t>Education &amp; Training Foundation</a:t>
            </a:r>
          </a:p>
        </p:txBody>
      </p:sp>
      <p:sp>
        <p:nvSpPr>
          <p:cNvPr id="6" name="Title 5">
            <a:extLst>
              <a:ext uri="{FF2B5EF4-FFF2-40B4-BE49-F238E27FC236}">
                <a16:creationId xmlns:a16="http://schemas.microsoft.com/office/drawing/2014/main" id="{AB2667A3-E5EF-D9C1-A65C-006CD07BFD9B}"/>
              </a:ext>
            </a:extLst>
          </p:cNvPr>
          <p:cNvSpPr>
            <a:spLocks noGrp="1"/>
          </p:cNvSpPr>
          <p:nvPr>
            <p:ph type="title"/>
          </p:nvPr>
        </p:nvSpPr>
        <p:spPr>
          <a:xfrm>
            <a:off x="302223" y="273635"/>
            <a:ext cx="3984045" cy="319565"/>
          </a:xfrm>
        </p:spPr>
        <p:txBody>
          <a:bodyPr>
            <a:normAutofit/>
          </a:bodyPr>
          <a:lstStyle/>
          <a:p>
            <a:r>
              <a:rPr lang="en-GB" sz="1600" b="1" kern="0" cap="none" dirty="0">
                <a:solidFill>
                  <a:srgbClr val="B4005E"/>
                </a:solidFill>
                <a:effectLst/>
                <a:latin typeface="Arial" panose="020B0604020202020204" pitchFamily="34" charset="0"/>
              </a:rPr>
              <a:t>Support in the workplace</a:t>
            </a:r>
            <a:endParaRPr lang="en-GB" sz="1600" dirty="0"/>
          </a:p>
        </p:txBody>
      </p:sp>
      <p:sp>
        <p:nvSpPr>
          <p:cNvPr id="4" name="Text Placeholder 3">
            <a:extLst>
              <a:ext uri="{FF2B5EF4-FFF2-40B4-BE49-F238E27FC236}">
                <a16:creationId xmlns:a16="http://schemas.microsoft.com/office/drawing/2014/main" id="{F547F1D3-1B64-6933-8CAA-EE0F7104AB6B}"/>
              </a:ext>
            </a:extLst>
          </p:cNvPr>
          <p:cNvSpPr>
            <a:spLocks noGrp="1"/>
          </p:cNvSpPr>
          <p:nvPr>
            <p:ph type="body" sz="quarter" idx="12"/>
          </p:nvPr>
        </p:nvSpPr>
        <p:spPr>
          <a:xfrm>
            <a:off x="232950" y="651835"/>
            <a:ext cx="3960000" cy="4115428"/>
          </a:xfrm>
        </p:spPr>
        <p:txBody>
          <a:bodyPr vert="horz" lIns="0" tIns="0" rIns="0" bIns="0" rtlCol="0" anchor="t">
            <a:noAutofit/>
          </a:bodyPr>
          <a:lstStyle/>
          <a:p>
            <a:pPr marL="167005" marR="142240" indent="-85090" eaLnBrk="0" hangingPunct="0">
              <a:lnSpc>
                <a:spcPct val="100000"/>
              </a:lnSpc>
              <a:spcBef>
                <a:spcPts val="0"/>
              </a:spcBef>
              <a:tabLst>
                <a:tab pos="170815" algn="l"/>
              </a:tabLst>
            </a:pPr>
            <a:r>
              <a:rPr lang="en-GB" sz="1000" b="0" dirty="0">
                <a:solidFill>
                  <a:srgbClr val="000000"/>
                </a:solidFill>
                <a:effectLst/>
                <a:latin typeface="Arial"/>
                <a:ea typeface="Times New Roman" panose="02020603050405020304" pitchFamily="18" charset="0"/>
                <a:cs typeface="Arial"/>
              </a:rPr>
              <a:t>Speak to young person to ensure you are aware of the inclusion needs</a:t>
            </a:r>
            <a:r>
              <a:rPr lang="en-GB" sz="1000" b="0" dirty="0">
                <a:solidFill>
                  <a:srgbClr val="000000"/>
                </a:solidFill>
                <a:latin typeface="Arial"/>
                <a:ea typeface="Times New Roman" panose="02020603050405020304" pitchFamily="18" charset="0"/>
                <a:cs typeface="Arial"/>
              </a:rPr>
              <a:t> </a:t>
            </a:r>
            <a:endParaRPr lang="en-GB" sz="1000" b="0" dirty="0">
              <a:solidFill>
                <a:srgbClr val="000000"/>
              </a:solidFill>
              <a:effectLst/>
              <a:latin typeface="Arial" panose="020B0604020202020204" pitchFamily="34" charset="0"/>
              <a:ea typeface="Times New Roman" panose="02020603050405020304" pitchFamily="18" charset="0"/>
            </a:endParaRPr>
          </a:p>
          <a:p>
            <a:pPr marL="167005" marR="142240" indent="-85090" eaLnBrk="0" hangingPunct="0">
              <a:lnSpc>
                <a:spcPct val="100000"/>
              </a:lnSpc>
              <a:spcBef>
                <a:spcPts val="0"/>
              </a:spcBef>
              <a:tabLst>
                <a:tab pos="170815" algn="l"/>
              </a:tabLst>
            </a:pPr>
            <a:r>
              <a:rPr lang="en-GB" sz="1000" b="0" dirty="0">
                <a:solidFill>
                  <a:srgbClr val="000000"/>
                </a:solidFill>
                <a:effectLst/>
                <a:latin typeface="Arial" panose="020B0604020202020204" pitchFamily="34" charset="0"/>
                <a:ea typeface="Times New Roman" panose="02020603050405020304" pitchFamily="18" charset="0"/>
              </a:rPr>
              <a:t>and any support they require.</a:t>
            </a:r>
          </a:p>
          <a:p>
            <a:pPr marL="167005" marR="142240" indent="-85090" eaLnBrk="0" hangingPunct="0">
              <a:lnSpc>
                <a:spcPct val="100000"/>
              </a:lnSpc>
              <a:spcBef>
                <a:spcPts val="0"/>
              </a:spcBef>
              <a:tabLst>
                <a:tab pos="170815" algn="l"/>
              </a:tabLst>
            </a:pPr>
            <a:endParaRPr lang="en-GB" sz="1000" b="0" dirty="0">
              <a:solidFill>
                <a:srgbClr val="000000"/>
              </a:solidFill>
              <a:effectLst/>
              <a:latin typeface="Arial" panose="020B0604020202020204" pitchFamily="34" charset="0"/>
              <a:ea typeface="Times New Roman" panose="02020603050405020304" pitchFamily="18" charset="0"/>
            </a:endParaRPr>
          </a:p>
          <a:p>
            <a:pPr marL="90170" marR="142240" eaLnBrk="0" hangingPunct="0">
              <a:lnSpc>
                <a:spcPct val="100000"/>
              </a:lnSpc>
              <a:spcBef>
                <a:spcPts val="0"/>
              </a:spcBef>
            </a:pPr>
            <a:r>
              <a:rPr lang="en-GB" sz="1000" b="0" dirty="0">
                <a:solidFill>
                  <a:srgbClr val="000000"/>
                </a:solidFill>
                <a:effectLst/>
                <a:latin typeface="Arial" panose="020B0604020202020204" pitchFamily="34" charset="0"/>
                <a:ea typeface="Times New Roman" panose="02020603050405020304" pitchFamily="18" charset="0"/>
              </a:rPr>
              <a:t>Ask the student if they wish to share their support requirements as other staff involved can ensure the work environment is collaborative and</a:t>
            </a:r>
            <a:r>
              <a:rPr lang="en-GB" sz="1000" b="0" spc="-10" dirty="0">
                <a:solidFill>
                  <a:srgbClr val="000000"/>
                </a:solidFill>
                <a:effectLst/>
                <a:latin typeface="Arial" panose="020B0604020202020204" pitchFamily="34" charset="0"/>
                <a:ea typeface="Times New Roman" panose="02020603050405020304" pitchFamily="18" charset="0"/>
              </a:rPr>
              <a:t> </a:t>
            </a:r>
            <a:r>
              <a:rPr lang="en-GB" sz="1000" b="0" dirty="0">
                <a:solidFill>
                  <a:srgbClr val="000000"/>
                </a:solidFill>
                <a:effectLst/>
                <a:latin typeface="Arial" panose="020B0604020202020204" pitchFamily="34" charset="0"/>
                <a:ea typeface="Times New Roman" panose="02020603050405020304" pitchFamily="18" charset="0"/>
              </a:rPr>
              <a:t>inclusive.</a:t>
            </a:r>
            <a:endParaRPr lang="en-GB"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0000"/>
              </a:lnSpc>
              <a:spcBef>
                <a:spcPts val="0"/>
              </a:spcBef>
            </a:pPr>
            <a:endParaRPr lang="en-GB"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3000"/>
              </a:lnSpc>
              <a:tabLst>
                <a:tab pos="170815" algn="l"/>
              </a:tabLst>
            </a:pPr>
            <a:r>
              <a:rPr lang="en-GB" sz="1000" b="0" dirty="0">
                <a:solidFill>
                  <a:srgbClr val="000000"/>
                </a:solidFill>
                <a:effectLst/>
                <a:latin typeface="Arial" panose="020B0604020202020204" pitchFamily="34" charset="0"/>
                <a:ea typeface="Times New Roman" panose="02020603050405020304" pitchFamily="18" charset="0"/>
              </a:rPr>
              <a:t>Work with other staff across the department for support strategies. There is a lot of experience and expertise available to support a student.   </a:t>
            </a:r>
            <a:endParaRPr lang="en-GB"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3000"/>
              </a:lnSpc>
              <a:tabLst>
                <a:tab pos="170815" algn="l"/>
              </a:tabLst>
            </a:pPr>
            <a:endParaRPr lang="en-GB"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3000"/>
              </a:lnSpc>
              <a:tabLst>
                <a:tab pos="170815" algn="l"/>
              </a:tabLst>
            </a:pPr>
            <a:r>
              <a:rPr lang="en-GB" sz="1000" b="0" dirty="0">
                <a:effectLst/>
                <a:latin typeface="Arial" panose="020B0604020202020204" pitchFamily="34" charset="0"/>
                <a:ea typeface="Times New Roman" panose="02020603050405020304" pitchFamily="18" charset="0"/>
              </a:rPr>
              <a:t>Staff are aware of the inclusion needs of their young person, understand the nature and impact of these and how to respond to them.</a:t>
            </a:r>
            <a:endParaRPr lang="en-GB" sz="1000" b="0" dirty="0">
              <a:effectLst/>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3000"/>
              </a:lnSpc>
              <a:tabLst>
                <a:tab pos="170815" algn="l"/>
              </a:tabLst>
            </a:pPr>
            <a:endParaRPr lang="en-GB" sz="1000" b="0" dirty="0">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3000"/>
              </a:lnSpc>
              <a:tabLst>
                <a:tab pos="170815" algn="l"/>
              </a:tabLst>
            </a:pPr>
            <a:r>
              <a:rPr lang="en-GB" sz="1000" b="0" dirty="0">
                <a:effectLst/>
                <a:latin typeface="Arial"/>
                <a:ea typeface="Times New Roman" panose="02020603050405020304" pitchFamily="18" charset="0"/>
                <a:cs typeface="Arial"/>
              </a:rPr>
              <a:t>Staff differentiate and personalise learning to provide suitable learning challenges.  </a:t>
            </a:r>
          </a:p>
          <a:p>
            <a:pPr marL="90170" marR="142240">
              <a:lnSpc>
                <a:spcPct val="103000"/>
              </a:lnSpc>
              <a:tabLst>
                <a:tab pos="170815" algn="l"/>
              </a:tabLst>
            </a:pPr>
            <a:endParaRPr lang="en-GB" sz="1000" b="0" dirty="0">
              <a:solidFill>
                <a:srgbClr val="000000"/>
              </a:solidFill>
              <a:latin typeface="Arial"/>
              <a:cs typeface="Arial"/>
            </a:endParaRPr>
          </a:p>
          <a:p>
            <a:pPr marL="90170" marR="142240">
              <a:lnSpc>
                <a:spcPct val="103000"/>
              </a:lnSpc>
              <a:tabLst>
                <a:tab pos="170815" algn="l"/>
              </a:tabLst>
            </a:pPr>
            <a:r>
              <a:rPr lang="en-GB" sz="1600" kern="0" dirty="0">
                <a:solidFill>
                  <a:srgbClr val="BE0D65"/>
                </a:solidFill>
                <a:latin typeface="Arial"/>
                <a:cs typeface="Arial"/>
              </a:rPr>
              <a:t>Assess, Plan, Do, Review</a:t>
            </a:r>
            <a:endParaRPr lang="en-GB" dirty="0">
              <a:latin typeface="Arial"/>
            </a:endParaRPr>
          </a:p>
          <a:p>
            <a:pPr marL="90170" marR="142240" eaLnBrk="0" hangingPunct="0">
              <a:lnSpc>
                <a:spcPct val="103000"/>
              </a:lnSpc>
              <a:tabLst>
                <a:tab pos="170815" algn="l"/>
              </a:tabLst>
            </a:pPr>
            <a:r>
              <a:rPr lang="en-GB" sz="1000" b="0" dirty="0">
                <a:latin typeface="Arial"/>
                <a:cs typeface="Arial"/>
              </a:rPr>
              <a:t>You should adopt a </a:t>
            </a:r>
            <a:r>
              <a:rPr lang="en-GB" sz="1000" dirty="0">
                <a:latin typeface="Arial"/>
                <a:cs typeface="Arial"/>
              </a:rPr>
              <a:t>graduated approach</a:t>
            </a:r>
            <a:r>
              <a:rPr lang="en-GB" sz="1000" b="0" dirty="0">
                <a:latin typeface="Arial"/>
                <a:cs typeface="Arial"/>
              </a:rPr>
              <a:t> with four stages of action: assess, plan, do and review to ensure that a student’s needs are fully understood.</a:t>
            </a:r>
            <a:endParaRPr lang="en-GB" dirty="0">
              <a:latin typeface="Arial"/>
              <a:cs typeface="Arial"/>
            </a:endParaRPr>
          </a:p>
          <a:p>
            <a:pPr marL="167005" marR="142240" indent="-85090" eaLnBrk="0" hangingPunct="0">
              <a:lnSpc>
                <a:spcPct val="103000"/>
              </a:lnSpc>
              <a:tabLst>
                <a:tab pos="170815" algn="l"/>
              </a:tabLst>
            </a:pPr>
            <a:endParaRPr lang="en-GB" sz="1800" dirty="0">
              <a:effectLst/>
              <a:latin typeface="Arial" panose="020B0604020202020204" pitchFamily="34" charset="0"/>
              <a:ea typeface="Times New Roman" panose="02020603050405020304" pitchFamily="18" charset="0"/>
            </a:endParaRPr>
          </a:p>
          <a:p>
            <a:pPr marL="90170" marR="142240" eaLnBrk="0" hangingPunct="0">
              <a:lnSpc>
                <a:spcPct val="100000"/>
              </a:lnSpc>
              <a:spcBef>
                <a:spcPts val="0"/>
              </a:spcBef>
            </a:pPr>
            <a:endParaRPr lang="en-GB"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0000"/>
              </a:lnSpc>
              <a:spcBef>
                <a:spcPts val="0"/>
              </a:spcBef>
            </a:pPr>
            <a:endParaRPr lang="en-GB"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0170" marR="142240" eaLnBrk="0" hangingPunct="0">
              <a:lnSpc>
                <a:spcPct val="100000"/>
              </a:lnSpc>
              <a:spcBef>
                <a:spcPts val="0"/>
              </a:spcBef>
            </a:pPr>
            <a:endParaRPr lang="en-GB" sz="1000" b="0" dirty="0">
              <a:effectLst/>
              <a:latin typeface="Arial" panose="020B0604020202020204" pitchFamily="34" charset="0"/>
              <a:ea typeface="Times New Roman" panose="02020603050405020304" pitchFamily="18" charset="0"/>
              <a:cs typeface="Arial" panose="020B0604020202020204" pitchFamily="34" charset="0"/>
            </a:endParaRPr>
          </a:p>
          <a:p>
            <a:pPr marL="167005" marR="142240" indent="-85090" eaLnBrk="0" hangingPunct="0">
              <a:lnSpc>
                <a:spcPct val="100000"/>
              </a:lnSpc>
              <a:spcBef>
                <a:spcPts val="0"/>
              </a:spcBef>
              <a:tabLst>
                <a:tab pos="170815" algn="l"/>
              </a:tabLst>
            </a:pPr>
            <a:endParaRPr lang="en-GB" sz="1000" b="0" dirty="0">
              <a:solidFill>
                <a:srgbClr val="000000"/>
              </a:solidFill>
              <a:latin typeface="Arial" panose="020B0604020202020204" pitchFamily="34" charset="0"/>
              <a:ea typeface="Times New Roman" panose="02020603050405020304" pitchFamily="18" charset="0"/>
            </a:endParaRPr>
          </a:p>
          <a:p>
            <a:pPr marL="167005" marR="142240" indent="-85090" eaLnBrk="0" hangingPunct="0">
              <a:lnSpc>
                <a:spcPct val="100000"/>
              </a:lnSpc>
              <a:spcBef>
                <a:spcPts val="0"/>
              </a:spcBef>
              <a:tabLst>
                <a:tab pos="170815" algn="l"/>
              </a:tabLst>
            </a:pPr>
            <a:endParaRPr lang="en-GB" sz="1000" b="0" dirty="0">
              <a:effectLst/>
              <a:latin typeface="Arial" panose="020B0604020202020204" pitchFamily="34" charset="0"/>
              <a:ea typeface="Times New Roman" panose="02020603050405020304" pitchFamily="18" charset="0"/>
            </a:endParaRPr>
          </a:p>
          <a:p>
            <a:pPr marL="167005" marR="142240" indent="-85090" eaLnBrk="0" hangingPunct="0">
              <a:lnSpc>
                <a:spcPct val="103000"/>
              </a:lnSpc>
              <a:tabLst>
                <a:tab pos="170815" algn="l"/>
              </a:tabLst>
            </a:pPr>
            <a:endParaRPr lang="en-GB" sz="1800" dirty="0">
              <a:effectLst/>
              <a:latin typeface="Arial" panose="020B0604020202020204" pitchFamily="34" charset="0"/>
              <a:ea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05C80BE1-7941-484F-52DA-2526D9AAB69F}"/>
              </a:ext>
            </a:extLst>
          </p:cNvPr>
          <p:cNvSpPr>
            <a:spLocks noGrp="1"/>
          </p:cNvSpPr>
          <p:nvPr>
            <p:ph sz="quarter" idx="13"/>
          </p:nvPr>
        </p:nvSpPr>
        <p:spPr>
          <a:xfrm>
            <a:off x="4572000" y="315616"/>
            <a:ext cx="4222750" cy="4763334"/>
          </a:xfrm>
        </p:spPr>
        <p:txBody>
          <a:bodyPr vert="horz" lIns="0" tIns="0" rIns="0" bIns="0" rtlCol="0" anchor="t">
            <a:noAutofit/>
          </a:bodyPr>
          <a:lstStyle/>
          <a:p>
            <a:r>
              <a:rPr lang="en-GB" sz="1600" b="1" dirty="0">
                <a:solidFill>
                  <a:srgbClr val="BE0D65"/>
                </a:solidFill>
                <a:effectLst/>
                <a:latin typeface="Arial" panose="020B0604020202020204" pitchFamily="34" charset="0"/>
                <a:ea typeface="Times New Roman" panose="02020603050405020304" pitchFamily="18" charset="0"/>
              </a:rPr>
              <a:t>Assess, Plan, Do, Review</a:t>
            </a:r>
          </a:p>
          <a:p>
            <a:pPr>
              <a:lnSpc>
                <a:spcPct val="100000"/>
              </a:lnSpc>
              <a:spcBef>
                <a:spcPts val="0"/>
              </a:spcBef>
            </a:pPr>
            <a:endParaRPr lang="en-GB" sz="1000" kern="100" dirty="0">
              <a:solidFill>
                <a:srgbClr val="000000"/>
              </a:solidFill>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r>
              <a:rPr lang="en-GB" sz="1000" kern="100" dirty="0">
                <a:solidFill>
                  <a:srgbClr val="000000"/>
                </a:solidFill>
                <a:ea typeface="Arial" panose="020B0604020202020204" pitchFamily="34" charset="0"/>
                <a:cs typeface="Times New Roman" panose="02020603050405020304" pitchFamily="18" charset="0"/>
              </a:rPr>
              <a:t>You will have planned learning and courses well, to</a:t>
            </a:r>
            <a:r>
              <a:rPr lang="en-GB" sz="1000" kern="100" dirty="0">
                <a:solidFill>
                  <a:srgbClr val="000000"/>
                </a:solidFill>
                <a:ea typeface="Calibri" panose="020F0502020204030204" pitchFamily="34" charset="0"/>
                <a:cs typeface="Times New Roman" panose="02020603050405020304" pitchFamily="18" charset="0"/>
              </a:rPr>
              <a:t> ensure equality and diversity is at the forefront of your practice and allows you to effectively differentiate for young person with a disability / difficulty or inclusion needs.</a:t>
            </a:r>
          </a:p>
          <a:p>
            <a:pPr eaLnBrk="0" hangingPunct="0">
              <a:lnSpc>
                <a:spcPct val="100000"/>
              </a:lnSpc>
              <a:spcBef>
                <a:spcPts val="0"/>
              </a:spcBef>
              <a:spcAft>
                <a:spcPts val="800"/>
              </a:spcAft>
            </a:pPr>
            <a:r>
              <a:rPr lang="en-GB" sz="1000" kern="100" dirty="0">
                <a:solidFill>
                  <a:srgbClr val="000000"/>
                </a:solidFill>
                <a:effectLst/>
                <a:ea typeface="Calibri" panose="020F0502020204030204" pitchFamily="34" charset="0"/>
                <a:cs typeface="Times New Roman" panose="02020603050405020304" pitchFamily="18" charset="0"/>
              </a:rPr>
              <a:t>Through </a:t>
            </a:r>
            <a:r>
              <a:rPr lang="en-GB" sz="1000" b="1" kern="100" dirty="0">
                <a:solidFill>
                  <a:srgbClr val="BE0D65"/>
                </a:solidFill>
                <a:effectLst/>
                <a:ea typeface="Calibri" panose="020F0502020204030204" pitchFamily="34" charset="0"/>
                <a:cs typeface="Times New Roman" panose="02020603050405020304" pitchFamily="18" charset="0"/>
              </a:rPr>
              <a:t>assessment</a:t>
            </a:r>
            <a:r>
              <a:rPr lang="en-GB" sz="1000" kern="100" dirty="0">
                <a:solidFill>
                  <a:srgbClr val="000000"/>
                </a:solidFill>
                <a:effectLst/>
                <a:ea typeface="Calibri" panose="020F0502020204030204" pitchFamily="34" charset="0"/>
                <a:cs typeface="Times New Roman" panose="02020603050405020304" pitchFamily="18" charset="0"/>
              </a:rPr>
              <a:t>, you will have </a:t>
            </a:r>
            <a:r>
              <a:rPr lang="en-GB" sz="1000" b="1" kern="100" dirty="0">
                <a:solidFill>
                  <a:srgbClr val="BE0D65"/>
                </a:solidFill>
                <a:effectLst/>
                <a:ea typeface="Calibri" panose="020F0502020204030204" pitchFamily="34" charset="0"/>
                <a:cs typeface="Times New Roman" panose="02020603050405020304" pitchFamily="18" charset="0"/>
              </a:rPr>
              <a:t>planned</a:t>
            </a:r>
            <a:r>
              <a:rPr lang="en-GB" sz="1000" kern="100" dirty="0">
                <a:solidFill>
                  <a:srgbClr val="000000"/>
                </a:solidFill>
                <a:effectLst/>
                <a:ea typeface="Calibri" panose="020F0502020204030204" pitchFamily="34" charset="0"/>
                <a:cs typeface="Times New Roman" panose="02020603050405020304" pitchFamily="18" charset="0"/>
              </a:rPr>
              <a:t> and made reasonable adjustments to enable needs of all young person to access learning. </a:t>
            </a:r>
            <a:r>
              <a:rPr lang="en-US" sz="1000" kern="100" dirty="0">
                <a:solidFill>
                  <a:srgbClr val="000000"/>
                </a:solidFill>
                <a:effectLst/>
                <a:ea typeface="Arial" panose="020B0604020202020204" pitchFamily="34" charset="0"/>
                <a:cs typeface="Times New Roman" panose="02020603050405020304" pitchFamily="18" charset="0"/>
              </a:rPr>
              <a:t>Adapting teaching in a responsive way, including by providing targeted support for young person who are struggling, is likely to increase success.</a:t>
            </a:r>
          </a:p>
          <a:p>
            <a:pPr eaLnBrk="0" hangingPunct="0">
              <a:lnSpc>
                <a:spcPct val="100000"/>
              </a:lnSpc>
              <a:spcBef>
                <a:spcPts val="0"/>
              </a:spcBef>
              <a:spcAft>
                <a:spcPts val="800"/>
              </a:spcAft>
            </a:pPr>
            <a:r>
              <a:rPr lang="en-GB" sz="1000" kern="100" dirty="0">
                <a:effectLst/>
                <a:ea typeface="Calibri" panose="020F0502020204030204" pitchFamily="34" charset="0"/>
                <a:cs typeface="Times New Roman" panose="02020603050405020304" pitchFamily="18" charset="0"/>
              </a:rPr>
              <a:t>You have used this toolkit and intervention strategies to support the disability, difference, or inclusion need. I</a:t>
            </a:r>
            <a:r>
              <a:rPr lang="en-GB" sz="1000" kern="100" dirty="0">
                <a:solidFill>
                  <a:srgbClr val="000000"/>
                </a:solidFill>
                <a:effectLst/>
                <a:ea typeface="Calibri" panose="020F0502020204030204" pitchFamily="34" charset="0"/>
                <a:cs typeface="Times New Roman" panose="02020603050405020304" pitchFamily="18" charset="0"/>
              </a:rPr>
              <a:t>t is particularly important that there is no delay in making any necessary adjustments. Delay at this stage can give rise to learning difficulty and subsequently to loss of self-esteem, frustration in learning and to behaviour difficulties.  Early action to address identified needs is critical to the future progress and improved outcomes for young person.  </a:t>
            </a:r>
            <a:endParaRPr lang="en-GB" sz="1000" kern="100" dirty="0">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r>
              <a:rPr lang="en-GB" sz="1000" kern="100" dirty="0">
                <a:effectLst/>
                <a:ea typeface="Calibri" panose="020F0502020204030204" pitchFamily="34" charset="0"/>
                <a:cs typeface="Times New Roman" panose="02020603050405020304" pitchFamily="18" charset="0"/>
              </a:rPr>
              <a:t>You have regularly monitored and tracked progress, including in the moment monitoring and interventions of the inclusion strategies you have used.  </a:t>
            </a:r>
          </a:p>
          <a:p>
            <a:pPr eaLnBrk="0" hangingPunct="0">
              <a:lnSpc>
                <a:spcPct val="100000"/>
              </a:lnSpc>
              <a:spcBef>
                <a:spcPts val="0"/>
              </a:spcBef>
              <a:spcAft>
                <a:spcPts val="800"/>
              </a:spcAft>
            </a:pPr>
            <a:r>
              <a:rPr lang="en-GB" sz="1000" kern="100" dirty="0">
                <a:effectLst/>
                <a:ea typeface="Calibri" panose="020F0502020204030204" pitchFamily="34" charset="0"/>
                <a:cs typeface="Times New Roman" panose="02020603050405020304" pitchFamily="18" charset="0"/>
              </a:rPr>
              <a:t>A </a:t>
            </a:r>
            <a:r>
              <a:rPr lang="en-GB" sz="1000" b="1" kern="100" dirty="0">
                <a:solidFill>
                  <a:srgbClr val="BE0D65"/>
                </a:solidFill>
                <a:effectLst/>
                <a:ea typeface="Calibri" panose="020F0502020204030204" pitchFamily="34" charset="0"/>
                <a:cs typeface="Times New Roman" panose="02020603050405020304" pitchFamily="18" charset="0"/>
              </a:rPr>
              <a:t>review</a:t>
            </a:r>
            <a:r>
              <a:rPr lang="en-GB" sz="1000" kern="100" dirty="0">
                <a:effectLst/>
                <a:ea typeface="Calibri" panose="020F0502020204030204" pitchFamily="34" charset="0"/>
                <a:cs typeface="Times New Roman" panose="02020603050405020304" pitchFamily="18" charset="0"/>
              </a:rPr>
              <a:t> of this activity and intervention strategies have identified there is still a </a:t>
            </a:r>
            <a:r>
              <a:rPr lang="en-GB" sz="1000" kern="0" dirty="0">
                <a:effectLst/>
                <a:ea typeface="Times New Roman" panose="02020603050405020304" pitchFamily="18" charset="0"/>
                <a:cs typeface="Times New Roman" panose="02020603050405020304" pitchFamily="18" charset="0"/>
              </a:rPr>
              <a:t>barrier to learning where the student is not engaged or falling behind. </a:t>
            </a:r>
            <a:endParaRPr lang="en-GB" sz="1000" kern="100" dirty="0">
              <a:effectLst/>
              <a:ea typeface="Calibri" panose="020F0502020204030204" pitchFamily="34" charset="0"/>
              <a:cs typeface="Times New Roman" panose="02020603050405020304" pitchFamily="18" charset="0"/>
            </a:endParaRPr>
          </a:p>
          <a:p>
            <a:pPr>
              <a:lnSpc>
                <a:spcPct val="100000"/>
              </a:lnSpc>
              <a:spcBef>
                <a:spcPts val="0"/>
              </a:spcBef>
            </a:pPr>
            <a:r>
              <a:rPr lang="en-GB" sz="1000" kern="0" dirty="0">
                <a:cs typeface="Arial"/>
              </a:rPr>
              <a:t>At this point you should access </a:t>
            </a:r>
            <a:r>
              <a:rPr lang="en-GB" sz="1000" b="1" kern="0" dirty="0">
                <a:solidFill>
                  <a:srgbClr val="BE0D65"/>
                </a:solidFill>
                <a:cs typeface="Arial"/>
              </a:rPr>
              <a:t>additional learning support. </a:t>
            </a:r>
            <a:endParaRPr lang="en-US" sz="1000" kern="0" dirty="0">
              <a:solidFill>
                <a:srgbClr val="BE0D65"/>
              </a:solidFill>
              <a:cs typeface="Arial"/>
            </a:endParaRPr>
          </a:p>
          <a:p>
            <a:pPr>
              <a:lnSpc>
                <a:spcPct val="100000"/>
              </a:lnSpc>
              <a:spcBef>
                <a:spcPts val="0"/>
              </a:spcBef>
            </a:pPr>
            <a:endParaRPr lang="en-GB" sz="1000" kern="0" dirty="0">
              <a:solidFill>
                <a:srgbClr val="BE0D65"/>
              </a:solidFill>
              <a:cs typeface="Arial"/>
            </a:endParaRPr>
          </a:p>
          <a:p>
            <a:pPr>
              <a:lnSpc>
                <a:spcPct val="100000"/>
              </a:lnSpc>
              <a:spcBef>
                <a:spcPts val="0"/>
              </a:spcBef>
            </a:pPr>
            <a:r>
              <a:rPr lang="en-GB" sz="1000" kern="0" dirty="0">
                <a:cs typeface="Arial"/>
              </a:rPr>
              <a:t>For some young person with disability, difficulty or inclusion needs are likely </a:t>
            </a:r>
            <a:r>
              <a:rPr lang="en-US" sz="1000" kern="0" dirty="0">
                <a:cs typeface="Arial"/>
              </a:rPr>
              <a:t>to require additional or adapted support; working closely with SEN colleagues to plan additional support</a:t>
            </a:r>
            <a:r>
              <a:rPr lang="en-US" sz="1000" kern="0" dirty="0">
                <a:solidFill>
                  <a:srgbClr val="BE0D65"/>
                </a:solidFill>
                <a:cs typeface="Arial"/>
              </a:rPr>
              <a:t> </a:t>
            </a:r>
            <a:endParaRPr lang="en-GB" dirty="0"/>
          </a:p>
          <a:p>
            <a:pPr>
              <a:lnSpc>
                <a:spcPct val="100000"/>
              </a:lnSpc>
              <a:spcBef>
                <a:spcPts val="0"/>
              </a:spcBef>
              <a:spcAft>
                <a:spcPts val="800"/>
              </a:spcAft>
            </a:pPr>
            <a:endParaRPr lang="en-GB" sz="1000" kern="0" dirty="0">
              <a:solidFill>
                <a:srgbClr val="000000"/>
              </a:solidFill>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endParaRPr lang="en-GB" sz="1000" kern="100" dirty="0">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endParaRPr lang="en-US" sz="1000" kern="100" dirty="0">
              <a:solidFill>
                <a:srgbClr val="000000"/>
              </a:solidFill>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endParaRPr lang="en-GB" sz="1000" kern="100" dirty="0">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endParaRPr lang="en-GB" sz="1000" kern="100" dirty="0">
              <a:effectLst/>
              <a:ea typeface="Calibri" panose="020F0502020204030204" pitchFamily="34" charset="0"/>
              <a:cs typeface="Times New Roman" panose="02020603050405020304" pitchFamily="18" charset="0"/>
            </a:endParaRPr>
          </a:p>
          <a:p>
            <a:pPr eaLnBrk="0" hangingPunct="0">
              <a:lnSpc>
                <a:spcPct val="100000"/>
              </a:lnSpc>
              <a:spcBef>
                <a:spcPts val="0"/>
              </a:spcBef>
              <a:spcAft>
                <a:spcPts val="800"/>
              </a:spcAft>
            </a:pPr>
            <a:endParaRPr lang="en-GB" sz="10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endParaRPr lang="en-GB" sz="1000" kern="100" dirty="0">
              <a:latin typeface="Arial" panose="020B0604020202020204" pitchFamily="34" charset="0"/>
              <a:cs typeface="Times New Roman" panose="02020603050405020304" pitchFamily="18" charset="0"/>
            </a:endParaRPr>
          </a:p>
          <a:p>
            <a:endParaRPr lang="en-GB" sz="1600" dirty="0">
              <a:latin typeface="Arial" panose="020B0604020202020204" pitchFamily="34" charset="0"/>
              <a:cs typeface="Arial" panose="020B0604020202020204" pitchFamily="34" charset="0"/>
            </a:endParaRPr>
          </a:p>
          <a:p>
            <a:endParaRPr lang="en-GB" dirty="0">
              <a:cs typeface="Arial"/>
            </a:endParaRPr>
          </a:p>
        </p:txBody>
      </p:sp>
      <p:sp>
        <p:nvSpPr>
          <p:cNvPr id="3" name="Slide Number Placeholder 2">
            <a:extLst>
              <a:ext uri="{FF2B5EF4-FFF2-40B4-BE49-F238E27FC236}">
                <a16:creationId xmlns:a16="http://schemas.microsoft.com/office/drawing/2014/main" id="{31220D08-A173-B6FC-3521-6E1D40E2CB28}"/>
              </a:ext>
            </a:extLst>
          </p:cNvPr>
          <p:cNvSpPr>
            <a:spLocks noGrp="1"/>
          </p:cNvSpPr>
          <p:nvPr>
            <p:ph type="sldNum" sz="quarter" idx="11"/>
          </p:nvPr>
        </p:nvSpPr>
        <p:spPr/>
        <p:txBody>
          <a:bodyPr/>
          <a:lstStyle/>
          <a:p>
            <a:fld id="{DA2C159E-F13C-4A85-9A41-E7669D3E0D70}" type="slidenum">
              <a:rPr lang="en-GB" smtClean="0"/>
              <a:pPr/>
              <a:t>8</a:t>
            </a:fld>
            <a:endParaRPr lang="en-GB"/>
          </a:p>
        </p:txBody>
      </p:sp>
    </p:spTree>
    <p:extLst>
      <p:ext uri="{BB962C8B-B14F-4D97-AF65-F5344CB8AC3E}">
        <p14:creationId xmlns:p14="http://schemas.microsoft.com/office/powerpoint/2010/main" val="365379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FCECA8-0221-000A-7D7E-49B361635B0C}"/>
              </a:ext>
            </a:extLst>
          </p:cNvPr>
          <p:cNvSpPr txBox="1">
            <a:spLocks noGrp="1"/>
          </p:cNvSpPr>
          <p:nvPr>
            <p:ph type="title" idx="4294967295"/>
          </p:nvPr>
        </p:nvSpPr>
        <p:spPr>
          <a:xfrm>
            <a:off x="2330027" y="4362545"/>
            <a:ext cx="6627248" cy="430887"/>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Attention Deficit Hyperactivity Disorder  </a:t>
            </a:r>
            <a:endParaRPr kumimoji="0" lang="en-US" sz="2800" b="1"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536087699"/>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64EAF44DC34499AD5FD61EE906A65" ma:contentTypeVersion="15" ma:contentTypeDescription="Create a new document." ma:contentTypeScope="" ma:versionID="5f6c93cb16c6205c2d7165e9cf0ce52e">
  <xsd:schema xmlns:xsd="http://www.w3.org/2001/XMLSchema" xmlns:xs="http://www.w3.org/2001/XMLSchema" xmlns:p="http://schemas.microsoft.com/office/2006/metadata/properties" xmlns:ns3="aef776d1-5103-4cfa-902f-418cf842e05c" xmlns:ns4="b93740a9-642f-43f0-a9a3-92d5cc5e928e" targetNamespace="http://schemas.microsoft.com/office/2006/metadata/properties" ma:root="true" ma:fieldsID="c5f81368aa6edeac32220acfe420250f" ns3:_="" ns4:_="">
    <xsd:import namespace="aef776d1-5103-4cfa-902f-418cf842e05c"/>
    <xsd:import namespace="b93740a9-642f-43f0-a9a3-92d5cc5e928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_activity" minOccurs="0"/>
                <xsd:element ref="ns3:MediaServiceDateTaken" minOccurs="0"/>
                <xsd:element ref="ns3:MediaLengthInSeconds"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776d1-5103-4cfa-902f-418cf842e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3740a9-642f-43f0-a9a3-92d5cc5e928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93740a9-642f-43f0-a9a3-92d5cc5e928e">
      <UserInfo>
        <DisplayName>Elaine Dale</DisplayName>
        <AccountId>78</AccountId>
        <AccountType/>
      </UserInfo>
    </SharedWithUsers>
    <_activity xmlns="aef776d1-5103-4cfa-902f-418cf842e0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D13B6-AFF3-487C-B3B3-CCFA9D276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776d1-5103-4cfa-902f-418cf842e05c"/>
    <ds:schemaRef ds:uri="b93740a9-642f-43f0-a9a3-92d5cc5e9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D3FB88-0A7C-44F1-AEF9-D290285C2189}">
  <ds:schemaRefs>
    <ds:schemaRef ds:uri="aef776d1-5103-4cfa-902f-418cf842e05c"/>
    <ds:schemaRef ds:uri="http://schemas.microsoft.com/office/2006/metadata/properties"/>
    <ds:schemaRef ds:uri="b93740a9-642f-43f0-a9a3-92d5cc5e928e"/>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EC59DA0-521E-4055-84C8-0BACB57A7B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ETF PPT TEMPLATE 2017 REVISION 2</Template>
  <TotalTime>0</TotalTime>
  <Words>14122</Words>
  <Application>Microsoft Office PowerPoint</Application>
  <PresentationFormat>On-screen Show (16:9)</PresentationFormat>
  <Paragraphs>2391</Paragraphs>
  <Slides>74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Arial,Sans-Serif</vt:lpstr>
      <vt:lpstr>Calibri</vt:lpstr>
      <vt:lpstr>HelveticaLTStd-Roman</vt:lpstr>
      <vt:lpstr>Segoe UI</vt:lpstr>
      <vt:lpstr>Symbol</vt:lpstr>
      <vt:lpstr>Times New Roman</vt:lpstr>
      <vt:lpstr>Wingdings</vt:lpstr>
      <vt:lpstr>ETF Master</vt:lpstr>
      <vt:lpstr>Employers Toolkit</vt:lpstr>
      <vt:lpstr>CONTENTS</vt:lpstr>
      <vt:lpstr>Introduction </vt:lpstr>
      <vt:lpstr>Creating an Inclusive learning environment </vt:lpstr>
      <vt:lpstr>Creating an Inclusive learning environment </vt:lpstr>
      <vt:lpstr>Inclusive practice </vt:lpstr>
      <vt:lpstr>Planning and Preparation in the workplace </vt:lpstr>
      <vt:lpstr>Support in the workplace</vt:lpstr>
      <vt:lpstr>Attention Deficit Hyperactivity Disorder  </vt:lpstr>
      <vt:lpstr>Attention Deficit Hyperactivity Disorder </vt:lpstr>
      <vt:lpstr>Attention Deficit Hyperactivity Disorder  </vt:lpstr>
      <vt:lpstr>Attention Deficit Hyperactivity Disorder Strategies  </vt:lpstr>
      <vt:lpstr>Attention Deficit Hyperactivity Disorder</vt:lpstr>
      <vt:lpstr>Autistic Spectrum Disorder  </vt:lpstr>
      <vt:lpstr>Autistic Spectrum Disorder </vt:lpstr>
      <vt:lpstr>Autistic Spectrum Disorder Strategies </vt:lpstr>
      <vt:lpstr>Autistic Spectrum Disorder Strategies </vt:lpstr>
      <vt:lpstr>Autistic Spectrum Disorder</vt:lpstr>
      <vt:lpstr>Dyslexia </vt:lpstr>
      <vt:lpstr>Dyslexia</vt:lpstr>
      <vt:lpstr>Dyslexia </vt:lpstr>
      <vt:lpstr>Dyslexia Strategies</vt:lpstr>
      <vt:lpstr>Dyslexia Strategies </vt:lpstr>
      <vt:lpstr>Dyscalculia </vt:lpstr>
      <vt:lpstr>Dyscalculia Introduction </vt:lpstr>
      <vt:lpstr>Dyscalculia</vt:lpstr>
      <vt:lpstr>Dyscalculia Notes</vt:lpstr>
      <vt:lpstr>Dyspraxia </vt:lpstr>
      <vt:lpstr>Dyspraxia Introduction</vt:lpstr>
      <vt:lpstr>Dyspraxia Strategies </vt:lpstr>
      <vt:lpstr>Dyspraxia</vt:lpstr>
      <vt:lpstr>Visual Stress – Meares Irlen Syndrome </vt:lpstr>
      <vt:lpstr>Visual Stress – Meares Irlen Syndrome</vt:lpstr>
      <vt:lpstr>Visual Stress - Meares Irlen Syndrome</vt:lpstr>
      <vt:lpstr>Physical Disability </vt:lpstr>
      <vt:lpstr>Physical Disability Introduction </vt:lpstr>
      <vt:lpstr>Physical Disability</vt:lpstr>
      <vt:lpstr>Physical Disability   </vt:lpstr>
      <vt:lpstr>Physical Disability Strategies </vt:lpstr>
      <vt:lpstr>Epilepsy</vt:lpstr>
      <vt:lpstr>Epilepsy </vt:lpstr>
      <vt:lpstr>Epilepsy Introduction </vt:lpstr>
      <vt:lpstr>Epilepsy Strategies</vt:lpstr>
      <vt:lpstr>Diabetes</vt:lpstr>
      <vt:lpstr>Diabetes </vt:lpstr>
      <vt:lpstr>Diabetes – How this might affect me  </vt:lpstr>
      <vt:lpstr>Diabetes Notes </vt:lpstr>
      <vt:lpstr>Chronic Fatigue Syndrome </vt:lpstr>
      <vt:lpstr> Chronic Fatigue Syndrome </vt:lpstr>
      <vt:lpstr>Chronic Fatigue Syndrome </vt:lpstr>
      <vt:lpstr>Anxiety and Mental Health </vt:lpstr>
      <vt:lpstr>Anxiety and Mental Health Introduction </vt:lpstr>
      <vt:lpstr>Anxiety and Mental Health</vt:lpstr>
      <vt:lpstr>Anxiety and Mental Health </vt:lpstr>
      <vt:lpstr>Anxiety and Mental Health Strategies </vt:lpstr>
      <vt:lpstr>Moderate Learning Difficulty </vt:lpstr>
      <vt:lpstr>Moderate Learning Difficulty Introduction</vt:lpstr>
      <vt:lpstr>Moderate Learning Difficulty </vt:lpstr>
      <vt:lpstr>Moderate Learning Difficulty Strategies </vt:lpstr>
      <vt:lpstr>Sensory Impairment – Hearing loss </vt:lpstr>
      <vt:lpstr>Sensory impairment – Hearing loss  Introduction</vt:lpstr>
      <vt:lpstr>Sensory impairment – Hearing loss </vt:lpstr>
      <vt:lpstr>Sensory impairment – Hearing loss Strategies </vt:lpstr>
      <vt:lpstr>Sensory impairment – Hearing loss Notes </vt:lpstr>
      <vt:lpstr>Sensory Impairment – Sight loss </vt:lpstr>
      <vt:lpstr>Sensory impairment – Sight loss Introduction </vt:lpstr>
      <vt:lpstr>Sensory impairment – Sight loss Support </vt:lpstr>
      <vt:lpstr>Sensory impairment – Sight loss Strategies </vt:lpstr>
      <vt:lpstr>Speech and Language </vt:lpstr>
      <vt:lpstr>Speech and Language</vt:lpstr>
      <vt:lpstr>Speech and Language Introduction</vt:lpstr>
      <vt:lpstr>Speech and Language Strategies</vt:lpstr>
      <vt:lpstr>Speech and Language Notes</vt:lpstr>
      <vt:lpstr> CfESEND@ccn.ac.uk ​  #SENDinFE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Isidora Markou</dc:creator>
  <cp:lastModifiedBy>Sally Betts</cp:lastModifiedBy>
  <cp:revision>10</cp:revision>
  <cp:lastPrinted>2019-09-17T13:42:24Z</cp:lastPrinted>
  <dcterms:created xsi:type="dcterms:W3CDTF">2017-02-15T10:39:02Z</dcterms:created>
  <dcterms:modified xsi:type="dcterms:W3CDTF">2024-05-14T14:06:42Z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0x010100C3064EAF44DC34499AD5FD61EE906A65</vt:lpwstr>
  </property>
  <property fmtid="{D5CDD505-2E9C-101B-9397-08002B2CF9AE}" pid="3" name="MediaServiceImageTags">
    <vt:lpwstr/>
  </property>
</Properties>
</file>