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1" r:id="rId4"/>
    <p:sldMasterId id="2147483703" r:id="rId5"/>
  </p:sldMasterIdLst>
  <p:notesMasterIdLst>
    <p:notesMasterId r:id="rId19"/>
  </p:notesMasterIdLst>
  <p:handoutMasterIdLst>
    <p:handoutMasterId r:id="rId20"/>
  </p:handoutMasterIdLst>
  <p:sldIdLst>
    <p:sldId id="330" r:id="rId6"/>
    <p:sldId id="347" r:id="rId7"/>
    <p:sldId id="348" r:id="rId8"/>
    <p:sldId id="362" r:id="rId9"/>
    <p:sldId id="256" r:id="rId10"/>
    <p:sldId id="369" r:id="rId11"/>
    <p:sldId id="351" r:id="rId12"/>
    <p:sldId id="258" r:id="rId13"/>
    <p:sldId id="363" r:id="rId14"/>
    <p:sldId id="364" r:id="rId15"/>
    <p:sldId id="365" r:id="rId16"/>
    <p:sldId id="368" r:id="rId17"/>
    <p:sldId id="317" r:id="rId1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orient="horz" pos="4080" userDrawn="1">
          <p15:clr>
            <a:srgbClr val="A4A3A4"/>
          </p15:clr>
        </p15:guide>
        <p15:guide id="3" orient="horz" pos="225" userDrawn="1">
          <p15:clr>
            <a:srgbClr val="A4A3A4"/>
          </p15:clr>
        </p15:guide>
        <p15:guide id="4" orient="horz" pos="3853" userDrawn="1">
          <p15:clr>
            <a:srgbClr val="A4A3A4"/>
          </p15:clr>
        </p15:guide>
        <p15:guide id="5" orient="horz" userDrawn="1">
          <p15:clr>
            <a:srgbClr val="A4A3A4"/>
          </p15:clr>
        </p15:guide>
        <p15:guide id="6" orient="horz" pos="829" userDrawn="1">
          <p15:clr>
            <a:srgbClr val="A4A3A4"/>
          </p15:clr>
        </p15:guide>
        <p15:guide id="7" orient="horz" pos="2100" userDrawn="1">
          <p15:clr>
            <a:srgbClr val="A4A3A4"/>
          </p15:clr>
        </p15:guide>
        <p15:guide id="8" orient="horz" pos="1157" userDrawn="1">
          <p15:clr>
            <a:srgbClr val="A4A3A4"/>
          </p15:clr>
        </p15:guide>
        <p15:guide id="9" pos="3780" userDrawn="1">
          <p15:clr>
            <a:srgbClr val="A4A3A4"/>
          </p15:clr>
        </p15:guide>
        <p15:guide id="10" pos="7444" userDrawn="1">
          <p15:clr>
            <a:srgbClr val="A4A3A4"/>
          </p15:clr>
        </p15:guide>
        <p15:guide id="11" pos="212" userDrawn="1">
          <p15:clr>
            <a:srgbClr val="A4A3A4"/>
          </p15:clr>
        </p15:guide>
        <p15:guide id="12" pos="6683" userDrawn="1">
          <p15:clr>
            <a:srgbClr val="A4A3A4"/>
          </p15:clr>
        </p15:guide>
        <p15:guide id="13" pos="2201" userDrawn="1">
          <p15:clr>
            <a:srgbClr val="A4A3A4"/>
          </p15:clr>
        </p15:guide>
        <p15:guide id="14" pos="3659" userDrawn="1">
          <p15:clr>
            <a:srgbClr val="A4A3A4"/>
          </p15:clr>
        </p15:guide>
        <p15:guide id="15" pos="7287" userDrawn="1">
          <p15:clr>
            <a:srgbClr val="A4A3A4"/>
          </p15:clr>
        </p15:guide>
        <p15:guide id="16" pos="1275" userDrawn="1">
          <p15:clr>
            <a:srgbClr val="A4A3A4"/>
          </p15:clr>
        </p15:guide>
        <p15:guide id="17" pos="3417" userDrawn="1">
          <p15:clr>
            <a:srgbClr val="A4A3A4"/>
          </p15:clr>
        </p15:guide>
        <p15:guide id="18" pos="4343"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anie Colquitt" initials="SC" lastIdx="3" clrIdx="0">
    <p:extLst>
      <p:ext uri="{19B8F6BF-5375-455C-9EA6-DF929625EA0E}">
        <p15:presenceInfo xmlns:p15="http://schemas.microsoft.com/office/powerpoint/2012/main" userId="1bc9ee965db69ad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28F"/>
    <a:srgbClr val="BE00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56" autoAdjust="0"/>
    <p:restoredTop sz="77598" autoAdjust="0"/>
  </p:normalViewPr>
  <p:slideViewPr>
    <p:cSldViewPr snapToGrid="0">
      <p:cViewPr varScale="1">
        <p:scale>
          <a:sx n="52" d="100"/>
          <a:sy n="52" d="100"/>
        </p:scale>
        <p:origin x="996" y="40"/>
      </p:cViewPr>
      <p:guideLst>
        <p:guide orient="horz" pos="2160"/>
        <p:guide orient="horz" pos="4080"/>
        <p:guide orient="horz" pos="225"/>
        <p:guide orient="horz" pos="3853"/>
        <p:guide orient="horz"/>
        <p:guide orient="horz" pos="829"/>
        <p:guide orient="horz" pos="2100"/>
        <p:guide orient="horz" pos="1157"/>
        <p:guide pos="3780"/>
        <p:guide pos="7444"/>
        <p:guide pos="212"/>
        <p:guide pos="6683"/>
        <p:guide pos="2201"/>
        <p:guide pos="3659"/>
        <p:guide pos="7287"/>
        <p:guide pos="1275"/>
        <p:guide pos="3417"/>
        <p:guide pos="4343"/>
      </p:guideLst>
    </p:cSldViewPr>
  </p:slideViewPr>
  <p:notesTextViewPr>
    <p:cViewPr>
      <p:scale>
        <a:sx n="100" d="100"/>
        <a:sy n="100" d="100"/>
      </p:scale>
      <p:origin x="0" y="-316"/>
    </p:cViewPr>
  </p:notesTextViewPr>
  <p:notesViewPr>
    <p:cSldViewPr snapToGrid="0">
      <p:cViewPr>
        <p:scale>
          <a:sx n="1" d="2"/>
          <a:sy n="1" d="2"/>
        </p:scale>
        <p:origin x="2708" y="5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BDCFBA0-6BB0-994D-3697-6138792B2E5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ACDBA691-A0D7-0904-E848-28C6743B212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4E1FDB-F1D0-4C0B-8409-FBEAE2EBE049}" type="datetimeFigureOut">
              <a:rPr lang="en-GB" smtClean="0"/>
              <a:t>25/05/2023</a:t>
            </a:fld>
            <a:endParaRPr lang="en-GB"/>
          </a:p>
        </p:txBody>
      </p:sp>
      <p:sp>
        <p:nvSpPr>
          <p:cNvPr id="4" name="Footer Placeholder 3">
            <a:extLst>
              <a:ext uri="{FF2B5EF4-FFF2-40B4-BE49-F238E27FC236}">
                <a16:creationId xmlns:a16="http://schemas.microsoft.com/office/drawing/2014/main" id="{25581E96-3AE8-1176-C50E-B52643AD526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DC4311A-5861-9A0F-2082-91102BDFD1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4EE9C65-003D-4252-86E0-5519CD535227}" type="slidenum">
              <a:rPr lang="en-GB" smtClean="0"/>
              <a:t>‹#›</a:t>
            </a:fld>
            <a:endParaRPr lang="en-GB"/>
          </a:p>
        </p:txBody>
      </p:sp>
    </p:spTree>
    <p:extLst>
      <p:ext uri="{BB962C8B-B14F-4D97-AF65-F5344CB8AC3E}">
        <p14:creationId xmlns:p14="http://schemas.microsoft.com/office/powerpoint/2010/main" val="10120705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hf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5" name="Slide Number Placeholder 4">
            <a:extLst>
              <a:ext uri="{FF2B5EF4-FFF2-40B4-BE49-F238E27FC236}">
                <a16:creationId xmlns:a16="http://schemas.microsoft.com/office/drawing/2014/main" id="{307C923B-BBEC-20A5-BFF8-55894AF269B9}"/>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15891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600"/>
              </a:spcAft>
              <a:buClr>
                <a:srgbClr val="000000"/>
              </a:buClr>
              <a:buSzPts val="1400"/>
              <a:buFont typeface="Arial"/>
              <a:buNone/>
              <a:tabLst/>
              <a:defRPr/>
            </a:pPr>
            <a:r>
              <a:rPr lang="en-GB" sz="1800" b="0" i="0" dirty="0">
                <a:solidFill>
                  <a:srgbClr val="000000"/>
                </a:solidFill>
                <a:effectLst/>
                <a:latin typeface="Arial" panose="020B0604020202020204" pitchFamily="34" charset="0"/>
                <a:cs typeface="Arial" panose="020B0604020202020204" pitchFamily="34" charset="0"/>
              </a:rPr>
              <a:t>The research lesson should be followed by a post-lesson discussion during which the ‘Lesson Study’ group reflect on the extent to which the lesson design allowed students to learn mathematics in line with the lesson plan.</a:t>
            </a:r>
            <a:endParaRPr lang="en-GB" sz="1800" b="1" i="0" dirty="0">
              <a:solidFill>
                <a:srgbClr val="000000"/>
              </a:solidFill>
              <a:effectLst/>
              <a:latin typeface="Arial" panose="020B0604020202020204" pitchFamily="34" charset="0"/>
              <a:cs typeface="Arial" panose="020B0604020202020204" pitchFamily="34" charset="0"/>
            </a:endParaRPr>
          </a:p>
          <a:p>
            <a:pPr marL="0" indent="0" algn="l" rtl="0">
              <a:spcBef>
                <a:spcPts val="600"/>
              </a:spcBef>
              <a:spcAft>
                <a:spcPts val="600"/>
              </a:spcAft>
            </a:pPr>
            <a:endParaRPr lang="en-GB" sz="1800" b="1" i="0" dirty="0">
              <a:solidFill>
                <a:srgbClr val="000000"/>
              </a:solidFill>
              <a:effectLst/>
              <a:latin typeface="Arial" panose="020B0604020202020204" pitchFamily="34" charset="0"/>
              <a:cs typeface="Arial" panose="020B0604020202020204" pitchFamily="34" charset="0"/>
            </a:endParaRPr>
          </a:p>
          <a:p>
            <a:pPr marL="0" indent="0" algn="l" rtl="0">
              <a:spcBef>
                <a:spcPts val="600"/>
              </a:spcBef>
              <a:spcAft>
                <a:spcPts val="600"/>
              </a:spcAft>
            </a:pPr>
            <a:r>
              <a:rPr lang="en-GB" sz="1800" b="1" i="0" dirty="0">
                <a:solidFill>
                  <a:srgbClr val="000000"/>
                </a:solidFill>
                <a:effectLst/>
                <a:latin typeface="Arial" panose="020B0604020202020204" pitchFamily="34" charset="0"/>
                <a:cs typeface="Arial" panose="020B0604020202020204" pitchFamily="34" charset="0"/>
              </a:rPr>
              <a:t>Where?</a:t>
            </a:r>
            <a:endParaRPr lang="en-GB" sz="1800" b="0" i="0" dirty="0">
              <a:solidFill>
                <a:srgbClr val="212121"/>
              </a:solidFill>
              <a:effectLst/>
              <a:latin typeface="Arial" panose="020B0604020202020204" pitchFamily="34" charset="0"/>
              <a:cs typeface="Arial" panose="020B0604020202020204" pitchFamily="34" charset="0"/>
            </a:endParaRPr>
          </a:p>
          <a:p>
            <a:pPr marL="0" indent="0" algn="l" rtl="0">
              <a:spcBef>
                <a:spcPts val="600"/>
              </a:spcBef>
              <a:spcAft>
                <a:spcPts val="600"/>
              </a:spcAft>
            </a:pPr>
            <a:r>
              <a:rPr lang="en-GB" sz="1800" b="0" i="0" dirty="0">
                <a:solidFill>
                  <a:srgbClr val="000000"/>
                </a:solidFill>
                <a:effectLst/>
                <a:latin typeface="Arial" panose="020B0604020202020204" pitchFamily="34" charset="0"/>
                <a:cs typeface="Arial" panose="020B0604020202020204" pitchFamily="34" charset="0"/>
              </a:rPr>
              <a:t>Ideally the post-lesson discussion can be held in the same classroom as the research lesson, so that participants can use student work or refer to materials used in the lesson.</a:t>
            </a:r>
            <a:endParaRPr lang="en-GB" sz="1800" b="0" i="0" dirty="0">
              <a:solidFill>
                <a:srgbClr val="212121"/>
              </a:solidFill>
              <a:effectLst/>
              <a:latin typeface="Arial" panose="020B0604020202020204" pitchFamily="34" charset="0"/>
              <a:cs typeface="Arial" panose="020B0604020202020204" pitchFamily="34" charset="0"/>
            </a:endParaRPr>
          </a:p>
          <a:p>
            <a:pPr marL="0" indent="0" algn="l" rtl="0">
              <a:spcBef>
                <a:spcPts val="600"/>
              </a:spcBef>
              <a:spcAft>
                <a:spcPts val="600"/>
              </a:spcAft>
            </a:pPr>
            <a:endParaRPr lang="en-GB" sz="1800" b="0" i="0" dirty="0">
              <a:solidFill>
                <a:srgbClr val="212121"/>
              </a:solidFill>
              <a:effectLst/>
              <a:latin typeface="Arial" panose="020B0604020202020204" pitchFamily="34" charset="0"/>
              <a:cs typeface="Arial" panose="020B0604020202020204" pitchFamily="34" charset="0"/>
            </a:endParaRPr>
          </a:p>
          <a:p>
            <a:pPr marL="0" indent="0" algn="l" rtl="0">
              <a:spcBef>
                <a:spcPts val="600"/>
              </a:spcBef>
              <a:spcAft>
                <a:spcPts val="600"/>
              </a:spcAft>
            </a:pPr>
            <a:r>
              <a:rPr lang="en-GB" sz="1800" b="1" i="0" dirty="0">
                <a:solidFill>
                  <a:srgbClr val="000000"/>
                </a:solidFill>
                <a:effectLst/>
                <a:latin typeface="Arial" panose="020B0604020202020204" pitchFamily="34" charset="0"/>
                <a:cs typeface="Arial" panose="020B0604020202020204" pitchFamily="34" charset="0"/>
              </a:rPr>
              <a:t>Duration?</a:t>
            </a:r>
            <a:endParaRPr lang="en-GB" sz="1800" b="0" i="0" dirty="0">
              <a:solidFill>
                <a:srgbClr val="212121"/>
              </a:solidFill>
              <a:effectLst/>
              <a:latin typeface="Arial" panose="020B0604020202020204" pitchFamily="34" charset="0"/>
              <a:cs typeface="Arial" panose="020B0604020202020204" pitchFamily="34" charset="0"/>
            </a:endParaRPr>
          </a:p>
          <a:p>
            <a:pPr marL="0" indent="0" algn="l" rtl="0">
              <a:spcBef>
                <a:spcPts val="600"/>
              </a:spcBef>
              <a:spcAft>
                <a:spcPts val="600"/>
              </a:spcAft>
            </a:pPr>
            <a:r>
              <a:rPr lang="en-GB" sz="1800" b="0" i="0" dirty="0">
                <a:solidFill>
                  <a:srgbClr val="000000"/>
                </a:solidFill>
                <a:effectLst/>
                <a:latin typeface="Arial" panose="020B0604020202020204" pitchFamily="34" charset="0"/>
                <a:cs typeface="Arial" panose="020B0604020202020204" pitchFamily="34" charset="0"/>
              </a:rPr>
              <a:t>About an hour has been found to be a productive length of time for a discussion. However, if everyone is still actively engaged and enjoying the discussion, and it is possible, it may be beneficial to go on longer. </a:t>
            </a:r>
          </a:p>
          <a:p>
            <a:pPr marL="0" indent="0" algn="l" rtl="0">
              <a:spcBef>
                <a:spcPts val="600"/>
              </a:spcBef>
              <a:spcAft>
                <a:spcPts val="600"/>
              </a:spcAft>
            </a:pPr>
            <a:endParaRPr lang="en-GB" sz="1800" b="0" i="0" dirty="0">
              <a:solidFill>
                <a:srgbClr val="000000"/>
              </a:solidFill>
              <a:effectLst/>
              <a:latin typeface="Arial" panose="020B0604020202020204" pitchFamily="34" charset="0"/>
              <a:cs typeface="Arial" panose="020B0604020202020204" pitchFamily="34" charset="0"/>
            </a:endParaRPr>
          </a:p>
          <a:p>
            <a:pPr marL="0" indent="0" algn="l" rtl="0">
              <a:spcBef>
                <a:spcPts val="600"/>
              </a:spcBef>
              <a:spcAft>
                <a:spcPts val="600"/>
              </a:spcAft>
            </a:pPr>
            <a:r>
              <a:rPr lang="en-GB" sz="1800" b="0" i="0" dirty="0">
                <a:solidFill>
                  <a:srgbClr val="000000"/>
                </a:solidFill>
                <a:effectLst/>
                <a:latin typeface="Arial" panose="020B0604020202020204" pitchFamily="34" charset="0"/>
                <a:cs typeface="Arial" panose="020B0604020202020204" pitchFamily="34" charset="0"/>
              </a:rPr>
              <a:t>The person chairing the post-lesson discussion will need to use their judgment and take the advice of the hosting teacher who may have other lessons to teach. </a:t>
            </a:r>
          </a:p>
          <a:p>
            <a:pPr marL="0" indent="0" algn="l" rtl="0">
              <a:spcBef>
                <a:spcPts val="600"/>
              </a:spcBef>
              <a:spcAft>
                <a:spcPts val="600"/>
              </a:spcAft>
            </a:pPr>
            <a:endParaRPr lang="en-GB" sz="1800" b="0" i="0" dirty="0">
              <a:solidFill>
                <a:srgbClr val="000000"/>
              </a:solidFill>
              <a:effectLst/>
              <a:latin typeface="Arial" panose="020B0604020202020204" pitchFamily="34" charset="0"/>
              <a:cs typeface="Arial" panose="020B0604020202020204" pitchFamily="34" charset="0"/>
            </a:endParaRPr>
          </a:p>
          <a:p>
            <a:pPr marL="0" indent="0" algn="l" rtl="0">
              <a:spcBef>
                <a:spcPts val="600"/>
              </a:spcBef>
              <a:spcAft>
                <a:spcPts val="600"/>
              </a:spcAft>
            </a:pPr>
            <a:r>
              <a:rPr lang="en-GB" sz="1800" b="0" i="0" dirty="0">
                <a:solidFill>
                  <a:srgbClr val="000000"/>
                </a:solidFill>
                <a:effectLst/>
                <a:latin typeface="Arial" panose="020B0604020202020204" pitchFamily="34" charset="0"/>
                <a:cs typeface="Arial" panose="020B0604020202020204" pitchFamily="34" charset="0"/>
              </a:rPr>
              <a:t>This is a good reason why it might be helpful to have the research lesson as the last lesson of the day.</a:t>
            </a:r>
            <a:endParaRPr lang="en-GB" sz="1800" b="0" i="0" dirty="0">
              <a:solidFill>
                <a:srgbClr val="212121"/>
              </a:solidFill>
              <a:effectLst/>
              <a:latin typeface="Arial" panose="020B0604020202020204" pitchFamily="34" charset="0"/>
              <a:cs typeface="Arial" panose="020B0604020202020204" pitchFamily="34" charset="0"/>
            </a:endParaRPr>
          </a:p>
          <a:p>
            <a:pPr marL="0" indent="0" algn="l" rtl="0">
              <a:spcBef>
                <a:spcPts val="600"/>
              </a:spcBef>
              <a:spcAft>
                <a:spcPts val="600"/>
              </a:spcAft>
            </a:pPr>
            <a:endParaRPr lang="en-GB" sz="1800" b="0" i="0" dirty="0">
              <a:solidFill>
                <a:srgbClr val="212121"/>
              </a:solidFill>
              <a:effectLst/>
              <a:latin typeface="Arial" panose="020B0604020202020204" pitchFamily="34" charset="0"/>
              <a:cs typeface="Arial" panose="020B0604020202020204" pitchFamily="34" charset="0"/>
            </a:endParaRPr>
          </a:p>
          <a:p>
            <a:pPr marL="0" indent="0" algn="l" rtl="0">
              <a:spcBef>
                <a:spcPts val="600"/>
              </a:spcBef>
              <a:spcAft>
                <a:spcPts val="600"/>
              </a:spcAft>
            </a:pPr>
            <a:r>
              <a:rPr lang="en-GB" sz="1800" b="1" i="0" dirty="0">
                <a:solidFill>
                  <a:srgbClr val="000000"/>
                </a:solidFill>
                <a:effectLst/>
                <a:latin typeface="Arial" panose="020B0604020202020204" pitchFamily="34" charset="0"/>
                <a:cs typeface="Arial" panose="020B0604020202020204" pitchFamily="34" charset="0"/>
              </a:rPr>
              <a:t>The discussion</a:t>
            </a:r>
            <a:endParaRPr lang="en-GB" sz="1800" b="0" i="0" dirty="0">
              <a:solidFill>
                <a:srgbClr val="212121"/>
              </a:solidFill>
              <a:effectLst/>
              <a:latin typeface="Arial" panose="020B0604020202020204" pitchFamily="34" charset="0"/>
              <a:cs typeface="Arial" panose="020B0604020202020204" pitchFamily="34" charset="0"/>
            </a:endParaRPr>
          </a:p>
          <a:p>
            <a:pPr marL="0" indent="0" algn="l" rtl="0">
              <a:spcBef>
                <a:spcPts val="600"/>
              </a:spcBef>
              <a:spcAft>
                <a:spcPts val="600"/>
              </a:spcAft>
              <a:buFont typeface="Arial" panose="020B0604020202020204" pitchFamily="34" charset="0"/>
              <a:buNone/>
            </a:pPr>
            <a:r>
              <a:rPr lang="en-GB" sz="1800" b="0" i="0" dirty="0">
                <a:solidFill>
                  <a:srgbClr val="000000"/>
                </a:solidFill>
                <a:effectLst/>
                <a:latin typeface="Arial" panose="020B0604020202020204" pitchFamily="34" charset="0"/>
                <a:cs typeface="Arial" panose="020B0604020202020204" pitchFamily="34" charset="0"/>
              </a:rPr>
              <a:t>The chair of the meeting should remind everyone of the research focus of the lesson. The discussion should keep focused on this.</a:t>
            </a:r>
          </a:p>
          <a:p>
            <a:pPr marL="0" indent="0" algn="l" rtl="0">
              <a:spcBef>
                <a:spcPts val="600"/>
              </a:spcBef>
              <a:spcAft>
                <a:spcPts val="600"/>
              </a:spcAft>
              <a:buFont typeface="Arial" panose="020B0604020202020204" pitchFamily="34" charset="0"/>
              <a:buNone/>
            </a:pPr>
            <a:endParaRPr lang="en-GB" sz="1800" b="0" i="0" dirty="0">
              <a:solidFill>
                <a:srgbClr val="212121"/>
              </a:solidFill>
              <a:effectLst/>
              <a:latin typeface="Arial" panose="020B0604020202020204" pitchFamily="34" charset="0"/>
              <a:cs typeface="Arial" panose="020B0604020202020204" pitchFamily="34" charset="0"/>
            </a:endParaRPr>
          </a:p>
          <a:p>
            <a:pPr marL="0" indent="0" algn="l" rtl="0">
              <a:spcBef>
                <a:spcPts val="600"/>
              </a:spcBef>
              <a:spcAft>
                <a:spcPts val="600"/>
              </a:spcAft>
              <a:buFont typeface="Arial" panose="020B0604020202020204" pitchFamily="34" charset="0"/>
              <a:buNone/>
            </a:pPr>
            <a:r>
              <a:rPr lang="en-GB" sz="1800" b="0" i="0" dirty="0">
                <a:solidFill>
                  <a:srgbClr val="000000"/>
                </a:solidFill>
                <a:effectLst/>
                <a:latin typeface="Arial" panose="020B0604020202020204" pitchFamily="34" charset="0"/>
                <a:cs typeface="Arial" panose="020B0604020202020204" pitchFamily="34" charset="0"/>
              </a:rPr>
              <a:t>First, the teacher should have an opportunity to talk about their own perceptions of the lesson and any reasons they had for deviations from the lesson plan in response to student learning during the research lesson.</a:t>
            </a:r>
          </a:p>
          <a:p>
            <a:pPr marL="0" indent="0" algn="l" rtl="0">
              <a:spcBef>
                <a:spcPts val="600"/>
              </a:spcBef>
              <a:spcAft>
                <a:spcPts val="600"/>
              </a:spcAft>
              <a:buFont typeface="Arial" panose="020B0604020202020204" pitchFamily="34" charset="0"/>
              <a:buNone/>
            </a:pPr>
            <a:endParaRPr lang="en-GB" sz="1800" b="0" i="0" dirty="0">
              <a:solidFill>
                <a:srgbClr val="212121"/>
              </a:solidFill>
              <a:effectLst/>
              <a:latin typeface="Arial" panose="020B0604020202020204" pitchFamily="34" charset="0"/>
              <a:cs typeface="Arial" panose="020B0604020202020204" pitchFamily="34" charset="0"/>
            </a:endParaRPr>
          </a:p>
          <a:p>
            <a:pPr marL="0" indent="0" algn="l" rtl="0">
              <a:spcBef>
                <a:spcPts val="600"/>
              </a:spcBef>
              <a:spcAft>
                <a:spcPts val="600"/>
              </a:spcAft>
              <a:buFont typeface="Arial" panose="020B0604020202020204" pitchFamily="34" charset="0"/>
              <a:buNone/>
            </a:pPr>
            <a:r>
              <a:rPr lang="en-GB" sz="1800" b="0" i="0" dirty="0">
                <a:solidFill>
                  <a:srgbClr val="000000"/>
                </a:solidFill>
                <a:effectLst/>
                <a:latin typeface="Arial" panose="020B0604020202020204" pitchFamily="34" charset="0"/>
                <a:cs typeface="Arial" panose="020B0604020202020204" pitchFamily="34" charset="0"/>
              </a:rPr>
              <a:t>Observers should give </a:t>
            </a:r>
            <a:r>
              <a:rPr lang="en-GB" sz="1800" b="0" i="1" dirty="0">
                <a:solidFill>
                  <a:srgbClr val="000000"/>
                </a:solidFill>
                <a:effectLst/>
                <a:latin typeface="Arial" panose="020B0604020202020204" pitchFamily="34" charset="0"/>
                <a:cs typeface="Arial" panose="020B0604020202020204" pitchFamily="34" charset="0"/>
              </a:rPr>
              <a:t>brief-but-vivid</a:t>
            </a:r>
            <a:r>
              <a:rPr lang="en-GB" sz="1800" b="0" i="0" dirty="0">
                <a:solidFill>
                  <a:srgbClr val="000000"/>
                </a:solidFill>
                <a:effectLst/>
                <a:latin typeface="Arial" panose="020B0604020202020204" pitchFamily="34" charset="0"/>
                <a:cs typeface="Arial" panose="020B0604020202020204" pitchFamily="34" charset="0"/>
              </a:rPr>
              <a:t> accounts of critical incidents, describing </a:t>
            </a:r>
            <a:r>
              <a:rPr lang="en-GB" sz="1800" b="0" i="1" dirty="0">
                <a:solidFill>
                  <a:srgbClr val="000000"/>
                </a:solidFill>
                <a:effectLst/>
                <a:latin typeface="Arial" panose="020B0604020202020204" pitchFamily="34" charset="0"/>
                <a:cs typeface="Arial" panose="020B0604020202020204" pitchFamily="34" charset="0"/>
              </a:rPr>
              <a:t>what</a:t>
            </a:r>
            <a:r>
              <a:rPr lang="en-GB" sz="1800" b="0" i="0" dirty="0">
                <a:solidFill>
                  <a:srgbClr val="000000"/>
                </a:solidFill>
                <a:effectLst/>
                <a:latin typeface="Arial" panose="020B0604020202020204" pitchFamily="34" charset="0"/>
                <a:cs typeface="Arial" panose="020B0604020202020204" pitchFamily="34" charset="0"/>
              </a:rPr>
              <a:t> they saw, rather than attempting to account for why. This keeps the discussion open to alternative explanations and avoids premature closure.</a:t>
            </a:r>
          </a:p>
          <a:p>
            <a:pPr marL="0" indent="0" algn="l" rtl="0">
              <a:spcBef>
                <a:spcPts val="600"/>
              </a:spcBef>
              <a:spcAft>
                <a:spcPts val="600"/>
              </a:spcAft>
              <a:buFont typeface="Arial" panose="020B0604020202020204" pitchFamily="34" charset="0"/>
              <a:buNone/>
            </a:pPr>
            <a:endParaRPr lang="en-GB" sz="1800" b="0" i="0" dirty="0">
              <a:solidFill>
                <a:srgbClr val="212121"/>
              </a:solidFill>
              <a:effectLst/>
              <a:latin typeface="Arial" panose="020B0604020202020204" pitchFamily="34" charset="0"/>
              <a:cs typeface="Arial" panose="020B0604020202020204" pitchFamily="34" charset="0"/>
            </a:endParaRPr>
          </a:p>
          <a:p>
            <a:pPr marL="0" indent="0" algn="l" rtl="0">
              <a:spcBef>
                <a:spcPts val="600"/>
              </a:spcBef>
              <a:spcAft>
                <a:spcPts val="600"/>
              </a:spcAft>
              <a:buFont typeface="Arial" panose="020B0604020202020204" pitchFamily="34" charset="0"/>
              <a:buNone/>
            </a:pPr>
            <a:r>
              <a:rPr lang="en-GB" sz="1800" b="0" i="0" dirty="0">
                <a:solidFill>
                  <a:srgbClr val="000000"/>
                </a:solidFill>
                <a:effectLst/>
                <a:latin typeface="Arial" panose="020B0604020202020204" pitchFamily="34" charset="0"/>
                <a:cs typeface="Arial" panose="020B0604020202020204" pitchFamily="34" charset="0"/>
              </a:rPr>
              <a:t>Participants should try not to give evaluative judgments about ‘what went well’, or otherwise. Points made should refer to evidence seen in the lesson. </a:t>
            </a:r>
          </a:p>
          <a:p>
            <a:pPr marL="0" indent="0" algn="l" rtl="0">
              <a:spcBef>
                <a:spcPts val="600"/>
              </a:spcBef>
              <a:spcAft>
                <a:spcPts val="600"/>
              </a:spcAft>
              <a:buFont typeface="Arial" panose="020B0604020202020204" pitchFamily="34" charset="0"/>
              <a:buNone/>
            </a:pPr>
            <a:endParaRPr lang="en-GB" sz="1800" b="0" i="0" dirty="0">
              <a:solidFill>
                <a:srgbClr val="212121"/>
              </a:solidFill>
              <a:effectLst/>
              <a:latin typeface="Arial" panose="020B0604020202020204" pitchFamily="34" charset="0"/>
              <a:cs typeface="Arial" panose="020B0604020202020204" pitchFamily="34" charset="0"/>
            </a:endParaRPr>
          </a:p>
          <a:p>
            <a:pPr marL="0" indent="0" algn="l" rtl="0">
              <a:spcBef>
                <a:spcPts val="600"/>
              </a:spcBef>
              <a:spcAft>
                <a:spcPts val="600"/>
              </a:spcAft>
            </a:pPr>
            <a:r>
              <a:rPr lang="en-GB" sz="1800" b="1" i="0" dirty="0">
                <a:solidFill>
                  <a:srgbClr val="000000"/>
                </a:solidFill>
                <a:effectLst/>
                <a:latin typeface="Arial" panose="020B0604020202020204" pitchFamily="34" charset="0"/>
                <a:cs typeface="Arial" panose="020B0604020202020204" pitchFamily="34" charset="0"/>
              </a:rPr>
              <a:t>Concluding with the view of an outside expert</a:t>
            </a:r>
            <a:endParaRPr lang="en-GB" sz="1800" b="0" i="0" dirty="0">
              <a:solidFill>
                <a:srgbClr val="212121"/>
              </a:solidFill>
              <a:effectLst/>
              <a:latin typeface="Arial" panose="020B0604020202020204" pitchFamily="34" charset="0"/>
              <a:cs typeface="Arial" panose="020B0604020202020204" pitchFamily="34" charset="0"/>
            </a:endParaRPr>
          </a:p>
          <a:p>
            <a:pPr marL="0" indent="0" algn="l" rtl="0">
              <a:spcBef>
                <a:spcPts val="600"/>
              </a:spcBef>
              <a:spcAft>
                <a:spcPts val="600"/>
              </a:spcAft>
            </a:pPr>
            <a:r>
              <a:rPr lang="en-GB" sz="1800" b="0" i="0" dirty="0">
                <a:solidFill>
                  <a:srgbClr val="000000"/>
                </a:solidFill>
                <a:effectLst/>
                <a:latin typeface="Arial" panose="020B0604020202020204" pitchFamily="34" charset="0"/>
                <a:cs typeface="Arial" panose="020B0604020202020204" pitchFamily="34" charset="0"/>
              </a:rPr>
              <a:t>The post-lesson discussion could conclude with an extended input from an outside expert.</a:t>
            </a:r>
          </a:p>
          <a:p>
            <a:pPr marL="0" indent="0" algn="l" rtl="0">
              <a:spcBef>
                <a:spcPts val="600"/>
              </a:spcBef>
              <a:spcAft>
                <a:spcPts val="600"/>
              </a:spcAft>
            </a:pPr>
            <a:endParaRPr lang="en-GB" sz="1800" b="0" i="0" dirty="0">
              <a:solidFill>
                <a:srgbClr val="212121"/>
              </a:solidFill>
              <a:effectLst/>
              <a:latin typeface="Arial" panose="020B0604020202020204" pitchFamily="34" charset="0"/>
              <a:cs typeface="Arial" panose="020B0604020202020204" pitchFamily="34" charset="0"/>
            </a:endParaRPr>
          </a:p>
          <a:p>
            <a:pPr marL="0" indent="0" algn="l" rtl="0">
              <a:spcBef>
                <a:spcPts val="600"/>
              </a:spcBef>
              <a:spcAft>
                <a:spcPts val="600"/>
              </a:spcAft>
            </a:pPr>
            <a:r>
              <a:rPr lang="en-GB" sz="1800" b="0" i="0" dirty="0">
                <a:solidFill>
                  <a:srgbClr val="000000"/>
                </a:solidFill>
                <a:effectLst/>
                <a:latin typeface="Arial" panose="020B0604020202020204" pitchFamily="34" charset="0"/>
                <a:cs typeface="Arial" panose="020B0604020202020204" pitchFamily="34" charset="0"/>
              </a:rPr>
              <a:t>They can help by providing a fresh outsider view and can suggest possible directions for the ‘Lesson Study’ group by building on what has been learned. </a:t>
            </a:r>
          </a:p>
          <a:p>
            <a:pPr marL="0" indent="0" algn="l" rtl="0">
              <a:spcBef>
                <a:spcPts val="600"/>
              </a:spcBef>
              <a:spcAft>
                <a:spcPts val="600"/>
              </a:spcAft>
            </a:pPr>
            <a:endParaRPr lang="en-GB" sz="1800" b="0" i="0" dirty="0">
              <a:solidFill>
                <a:srgbClr val="000000"/>
              </a:solidFill>
              <a:effectLst/>
              <a:latin typeface="Arial" panose="020B0604020202020204" pitchFamily="34" charset="0"/>
              <a:cs typeface="Arial" panose="020B0604020202020204" pitchFamily="34" charset="0"/>
            </a:endParaRPr>
          </a:p>
          <a:p>
            <a:pPr marL="0" indent="0" algn="l" rtl="0">
              <a:spcBef>
                <a:spcPts val="600"/>
              </a:spcBef>
              <a:spcAft>
                <a:spcPts val="600"/>
              </a:spcAft>
            </a:pPr>
            <a:r>
              <a:rPr lang="en-GB" sz="1800" b="0" i="0" dirty="0">
                <a:solidFill>
                  <a:srgbClr val="000000"/>
                </a:solidFill>
                <a:effectLst/>
                <a:latin typeface="Arial" panose="020B0604020202020204" pitchFamily="34" charset="0"/>
                <a:cs typeface="Arial" panose="020B0604020202020204" pitchFamily="34" charset="0"/>
              </a:rPr>
              <a:t>They should seek to draw together the threads of the discussion and make particularly pertinent remarks relating to the research question and how the group might move forwards.</a:t>
            </a:r>
            <a:endParaRPr lang="en-GB" sz="1800" b="0" i="0" dirty="0">
              <a:solidFill>
                <a:srgbClr val="212121"/>
              </a:solidFill>
              <a:effectLst/>
              <a:latin typeface="Arial" panose="020B0604020202020204" pitchFamily="34" charset="0"/>
              <a:cs typeface="Arial" panose="020B0604020202020204" pitchFamily="34" charset="0"/>
            </a:endParaRPr>
          </a:p>
          <a:p>
            <a:pPr marL="0" indent="0">
              <a:spcBef>
                <a:spcPts val="600"/>
              </a:spcBef>
              <a:spcAft>
                <a:spcPts val="600"/>
              </a:spcAft>
            </a:pPr>
            <a:endParaRPr lang="en-US"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61C54D57-CAF9-9F06-44BC-5B2737BBC75F}"/>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66915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r>
              <a:rPr lang="en-US" dirty="0">
                <a:latin typeface="Arial" panose="020B0604020202020204" pitchFamily="34" charset="0"/>
                <a:cs typeface="Arial" panose="020B0604020202020204" pitchFamily="34" charset="0"/>
              </a:rPr>
              <a:t>Learning in ‘Lesson Study’ is primarily for the participants – their active involvement in the ‘Lesson Study’ group ensures this.</a:t>
            </a:r>
          </a:p>
          <a:p>
            <a:pPr marL="0" indent="0"/>
            <a:endParaRPr lang="en-US" dirty="0">
              <a:latin typeface="Arial" panose="020B0604020202020204" pitchFamily="34" charset="0"/>
              <a:cs typeface="Arial" panose="020B0604020202020204" pitchFamily="34" charset="0"/>
            </a:endParaRPr>
          </a:p>
          <a:p>
            <a:pPr marL="0" indent="0"/>
            <a:r>
              <a:rPr lang="en-US" dirty="0">
                <a:latin typeface="Arial" panose="020B0604020202020204" pitchFamily="34" charset="0"/>
                <a:cs typeface="Arial" panose="020B0604020202020204" pitchFamily="34" charset="0"/>
              </a:rPr>
              <a:t>However, it is possible to document this learning and share it more widely whilst ensuring that there is a record for the group to look back on. </a:t>
            </a:r>
          </a:p>
          <a:p>
            <a:pPr marL="0" indent="0"/>
            <a:endParaRPr lang="en-US" dirty="0">
              <a:latin typeface="Arial" panose="020B0604020202020204" pitchFamily="34" charset="0"/>
              <a:cs typeface="Arial" panose="020B0604020202020204" pitchFamily="34" charset="0"/>
            </a:endParaRPr>
          </a:p>
          <a:p>
            <a:pPr marL="0" indent="0"/>
            <a:r>
              <a:rPr lang="en-US" dirty="0">
                <a:latin typeface="Arial" panose="020B0604020202020204" pitchFamily="34" charset="0"/>
                <a:cs typeface="Arial" panose="020B0604020202020204" pitchFamily="34" charset="0"/>
              </a:rPr>
              <a:t>This will be especially helpful at the end of a number of cycles of ‘Lesson Study’ when the group might like to come back to look at the questions they have explored in the context of the overarching research theme.</a:t>
            </a:r>
          </a:p>
        </p:txBody>
      </p:sp>
      <p:sp>
        <p:nvSpPr>
          <p:cNvPr id="5" name="Slide Number Placeholder 4">
            <a:extLst>
              <a:ext uri="{FF2B5EF4-FFF2-40B4-BE49-F238E27FC236}">
                <a16:creationId xmlns:a16="http://schemas.microsoft.com/office/drawing/2014/main" id="{6F424C93-6E76-DB7C-1D8C-C85B8A600CCB}"/>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16381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rtl="0"/>
            <a:r>
              <a:rPr lang="en-GB" sz="1100" b="1" dirty="0">
                <a:solidFill>
                  <a:srgbClr val="212121"/>
                </a:solidFill>
                <a:effectLst/>
                <a:latin typeface="Arial" panose="020B0604020202020204" pitchFamily="34" charset="0"/>
                <a:cs typeface="Arial" panose="020B0604020202020204" pitchFamily="34" charset="0"/>
              </a:rPr>
              <a:t>The next cycle</a:t>
            </a:r>
          </a:p>
          <a:p>
            <a:pPr marL="0" indent="0" rtl="0"/>
            <a:r>
              <a:rPr lang="en-GB" sz="1100" b="0" dirty="0">
                <a:solidFill>
                  <a:srgbClr val="212121"/>
                </a:solidFill>
                <a:effectLst/>
                <a:latin typeface="Arial" panose="020B0604020202020204" pitchFamily="34" charset="0"/>
                <a:cs typeface="Arial" panose="020B0604020202020204" pitchFamily="34" charset="0"/>
              </a:rPr>
              <a:t>After a ‘Lesson Study’ cycle, it is time to start again – with a further cycle working within the same research theme.</a:t>
            </a:r>
          </a:p>
          <a:p>
            <a:pPr marL="0" indent="0" rtl="0"/>
            <a:endParaRPr lang="en-GB" sz="1100" b="0" dirty="0">
              <a:solidFill>
                <a:srgbClr val="212121"/>
              </a:solidFill>
              <a:effectLst/>
              <a:latin typeface="Arial" panose="020B0604020202020204" pitchFamily="34" charset="0"/>
              <a:cs typeface="Arial" panose="020B0604020202020204" pitchFamily="34" charset="0"/>
            </a:endParaRPr>
          </a:p>
          <a:p>
            <a:pPr marL="0" indent="0" rtl="0"/>
            <a:r>
              <a:rPr lang="en-GB" sz="1100" b="0" dirty="0">
                <a:solidFill>
                  <a:srgbClr val="212121"/>
                </a:solidFill>
                <a:effectLst/>
                <a:latin typeface="Arial" panose="020B0604020202020204" pitchFamily="34" charset="0"/>
                <a:cs typeface="Arial" panose="020B0604020202020204" pitchFamily="34" charset="0"/>
              </a:rPr>
              <a:t>The aim is not to improve the lesson of the first cycle, but to work with the new knowledge that the group has gained to plan another lesson that extends the thinking of the group.</a:t>
            </a:r>
          </a:p>
          <a:p>
            <a:pPr marL="0" indent="0" rtl="0"/>
            <a:br>
              <a:rPr lang="en-GB" sz="1800" b="0" dirty="0">
                <a:solidFill>
                  <a:srgbClr val="212121"/>
                </a:solidFill>
                <a:effectLst/>
                <a:latin typeface="Arial" panose="020B0604020202020204" pitchFamily="34" charset="0"/>
                <a:cs typeface="Arial" panose="020B0604020202020204" pitchFamily="34" charset="0"/>
              </a:rPr>
            </a:br>
            <a:endParaRPr lang="en-GB" sz="1800" b="0" dirty="0">
              <a:solidFill>
                <a:srgbClr val="212121"/>
              </a:solidFill>
              <a:effectLst/>
              <a:latin typeface="Arial" panose="020B0604020202020204" pitchFamily="34" charset="0"/>
              <a:cs typeface="Arial" panose="020B0604020202020204" pitchFamily="34" charset="0"/>
            </a:endParaRPr>
          </a:p>
          <a:p>
            <a:pPr marL="0" indent="0"/>
            <a:endParaRPr lang="en-US"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943C3A66-B977-225E-E9F4-04251FB31F47}"/>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567285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5" name="Slide Number Placeholder 4">
            <a:extLst>
              <a:ext uri="{FF2B5EF4-FFF2-40B4-BE49-F238E27FC236}">
                <a16:creationId xmlns:a16="http://schemas.microsoft.com/office/drawing/2014/main" id="{92D782A5-356C-E628-D0A8-FC97490F9EBB}"/>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15841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r>
              <a:rPr lang="en-US" dirty="0"/>
              <a:t>‘Lesson Study ‘</a:t>
            </a:r>
            <a:r>
              <a:rPr lang="en-US" sz="1200" b="0" i="0" u="none" strike="noStrike" cap="none" dirty="0">
                <a:solidFill>
                  <a:schemeClr val="dk1"/>
                </a:solidFill>
                <a:latin typeface="Calibri"/>
                <a:cs typeface="Calibri"/>
                <a:sym typeface="Calibri"/>
              </a:rPr>
              <a:t>originated</a:t>
            </a:r>
            <a:r>
              <a:rPr lang="en-US" dirty="0"/>
              <a:t> in East Asia. Although the claim to its actual origin is often disputed, Japan is often considered to be its country of </a:t>
            </a:r>
            <a:r>
              <a:rPr lang="en-US" sz="1200" b="0" i="0" u="none" strike="noStrike" cap="none" dirty="0">
                <a:solidFill>
                  <a:schemeClr val="dk1"/>
                </a:solidFill>
                <a:latin typeface="Calibri"/>
                <a:cs typeface="Calibri"/>
                <a:sym typeface="Calibri"/>
              </a:rPr>
              <a:t>origin</a:t>
            </a:r>
            <a:r>
              <a:rPr lang="en-US" dirty="0"/>
              <a:t>.</a:t>
            </a:r>
          </a:p>
          <a:p>
            <a:pPr marL="0" indent="0"/>
            <a:endParaRPr lang="en-US" dirty="0"/>
          </a:p>
          <a:p>
            <a:pPr marL="0" marR="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cs typeface="Calibri"/>
                <a:sym typeface="Calibri"/>
              </a:rPr>
              <a:t>There, especially in Primary schools, it is an important part of teachers’ professional lives.</a:t>
            </a:r>
          </a:p>
          <a:p>
            <a:pPr marL="0" indent="0"/>
            <a:endParaRPr lang="en-US" dirty="0"/>
          </a:p>
          <a:p>
            <a:pPr marL="0" indent="0"/>
            <a:r>
              <a:rPr lang="en-US" dirty="0"/>
              <a:t>The aim is for teachers to work collaboratively to research and improve their classroom practice in ways that lead to better learning.</a:t>
            </a:r>
          </a:p>
          <a:p>
            <a:pPr marL="0" indent="0"/>
            <a:endParaRPr lang="en-US" dirty="0"/>
          </a:p>
          <a:p>
            <a:pPr marL="0" indent="0"/>
            <a:r>
              <a:rPr lang="en-US" dirty="0"/>
              <a:t>‘Lesson Study’ is an important part of teacher</a:t>
            </a:r>
            <a:r>
              <a:rPr lang="en-US" sz="1200" b="0" i="0" u="none" strike="noStrike" cap="none" dirty="0">
                <a:solidFill>
                  <a:schemeClr val="dk1"/>
                </a:solidFill>
                <a:latin typeface="Calibri"/>
                <a:cs typeface="Calibri"/>
                <a:sym typeface="Calibri"/>
              </a:rPr>
              <a:t>s’ </a:t>
            </a:r>
            <a:r>
              <a:rPr lang="en-US" dirty="0"/>
              <a:t>professional development.</a:t>
            </a:r>
          </a:p>
        </p:txBody>
      </p:sp>
      <p:sp>
        <p:nvSpPr>
          <p:cNvPr id="5" name="Slide Number Placeholder 4">
            <a:extLst>
              <a:ext uri="{FF2B5EF4-FFF2-40B4-BE49-F238E27FC236}">
                <a16:creationId xmlns:a16="http://schemas.microsoft.com/office/drawing/2014/main" id="{E4F30E64-54D1-D144-C1C4-D9253B2A957A}"/>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9716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This slide outlines the features that have been found to be effective in the design  of teachers’ professional development.</a:t>
            </a:r>
          </a:p>
          <a:p>
            <a:endParaRPr lang="en-GB" dirty="0"/>
          </a:p>
          <a:p>
            <a:r>
              <a:rPr lang="en-GB" dirty="0"/>
              <a:t>‘Lesson Study' encompasses all of these features.</a:t>
            </a:r>
            <a:endParaRPr lang="en-US" dirty="0"/>
          </a:p>
        </p:txBody>
      </p:sp>
      <p:sp>
        <p:nvSpPr>
          <p:cNvPr id="5" name="Slide Number Placeholder 4">
            <a:extLst>
              <a:ext uri="{FF2B5EF4-FFF2-40B4-BE49-F238E27FC236}">
                <a16:creationId xmlns:a16="http://schemas.microsoft.com/office/drawing/2014/main" id="{556246A8-E6C2-ECC3-76B3-FEB9F58D1C8F}"/>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72904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r>
              <a:rPr lang="en-GB" sz="1100" b="0" i="0" dirty="0">
                <a:solidFill>
                  <a:srgbClr val="212121"/>
                </a:solidFill>
                <a:effectLst/>
                <a:latin typeface="+mn-lt"/>
              </a:rPr>
              <a:t>‘Lesson Study’ is collaborative lesson research. That is, collaboration between teachers, and others involved in supporting teaching and learning, in which researching what works in teaching is the aim.</a:t>
            </a:r>
          </a:p>
          <a:p>
            <a:pPr marL="0" indent="0"/>
            <a:endParaRPr lang="en-GB" sz="1100" b="0" i="0" dirty="0">
              <a:solidFill>
                <a:srgbClr val="212121"/>
              </a:solidFill>
              <a:effectLst/>
              <a:latin typeface="+mn-lt"/>
            </a:endParaRPr>
          </a:p>
          <a:p>
            <a:pPr marL="0" indent="0"/>
            <a:r>
              <a:rPr lang="en-GB" sz="1100" b="0" i="0" dirty="0">
                <a:solidFill>
                  <a:srgbClr val="212121"/>
                </a:solidFill>
                <a:effectLst/>
                <a:latin typeface="+mn-lt"/>
              </a:rPr>
              <a:t>A lesson is the focal point of a cycle of ‘Lesson Study’ – this is a </a:t>
            </a:r>
            <a:r>
              <a:rPr lang="en-GB" sz="1100" b="1" i="0" dirty="0">
                <a:solidFill>
                  <a:srgbClr val="212121"/>
                </a:solidFill>
                <a:effectLst/>
                <a:latin typeface="+mn-lt"/>
              </a:rPr>
              <a:t>research</a:t>
            </a:r>
            <a:r>
              <a:rPr lang="en-GB" sz="1100" b="0" i="0" dirty="0">
                <a:solidFill>
                  <a:srgbClr val="212121"/>
                </a:solidFill>
                <a:effectLst/>
                <a:latin typeface="+mn-lt"/>
              </a:rPr>
              <a:t> lesson. </a:t>
            </a:r>
            <a:endParaRPr lang="en-US" dirty="0"/>
          </a:p>
        </p:txBody>
      </p:sp>
      <p:sp>
        <p:nvSpPr>
          <p:cNvPr id="5" name="Slide Number Placeholder 4">
            <a:extLst>
              <a:ext uri="{FF2B5EF4-FFF2-40B4-BE49-F238E27FC236}">
                <a16:creationId xmlns:a16="http://schemas.microsoft.com/office/drawing/2014/main" id="{F7DD6E10-CC67-CCBB-00DA-307527313656}"/>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74531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lgn="l" rtl="0"/>
            <a:r>
              <a:rPr lang="en-GB" sz="1800" b="0" i="0" dirty="0">
                <a:solidFill>
                  <a:srgbClr val="212121"/>
                </a:solidFill>
                <a:effectLst/>
                <a:latin typeface="Lato" panose="020F0502020204030203" pitchFamily="34" charset="0"/>
              </a:rPr>
              <a:t>It is important that ‘Lesson Study’ efforts are directed carefully within an overarching theme – such as ‘Teaching for Mastery’, which was the focus of the research trials within the </a:t>
            </a:r>
            <a:r>
              <a:rPr lang="en-GB" sz="1800" b="0" i="0" dirty="0" err="1">
                <a:solidFill>
                  <a:srgbClr val="212121"/>
                </a:solidFill>
                <a:effectLst/>
                <a:latin typeface="Lato" panose="020F0502020204030203" pitchFamily="34" charset="0"/>
              </a:rPr>
              <a:t>CfEM</a:t>
            </a:r>
            <a:r>
              <a:rPr lang="en-GB" sz="1800" b="0" i="0" dirty="0">
                <a:solidFill>
                  <a:srgbClr val="212121"/>
                </a:solidFill>
                <a:effectLst/>
                <a:latin typeface="Lato" panose="020F0502020204030203" pitchFamily="34" charset="0"/>
              </a:rPr>
              <a:t> programme.</a:t>
            </a:r>
          </a:p>
          <a:p>
            <a:pPr marL="0" indent="0" algn="l" rtl="0"/>
            <a:endParaRPr lang="en-GB" sz="1800" b="0" i="0" dirty="0">
              <a:solidFill>
                <a:srgbClr val="212121"/>
              </a:solidFill>
              <a:effectLst/>
              <a:latin typeface="Lato" panose="020F0502020204030203" pitchFamily="34" charset="0"/>
            </a:endParaRPr>
          </a:p>
          <a:p>
            <a:pPr marL="0" indent="0" algn="l" rtl="0"/>
            <a:r>
              <a:rPr lang="en-GB" sz="1800" b="0" i="0" dirty="0">
                <a:solidFill>
                  <a:srgbClr val="212121"/>
                </a:solidFill>
                <a:effectLst/>
                <a:latin typeface="Lato" panose="020F0502020204030203" pitchFamily="34" charset="0"/>
              </a:rPr>
              <a:t>This theme will set the direction of all ‘Lesson Study’ activity over a substantial period. For this reason, it is important that the group defines and agrees on the theme and has a shared understanding of their research objectives.</a:t>
            </a:r>
          </a:p>
          <a:p>
            <a:pPr marL="0" indent="0" algn="l" rtl="0"/>
            <a:endParaRPr lang="en-GB" sz="1800" b="0" i="0" dirty="0">
              <a:solidFill>
                <a:srgbClr val="212121"/>
              </a:solidFill>
              <a:effectLst/>
              <a:latin typeface="Lato" panose="020F0502020204030203" pitchFamily="34" charset="0"/>
            </a:endParaRPr>
          </a:p>
          <a:p>
            <a:pPr marL="0" indent="0" algn="l" rtl="0"/>
            <a:r>
              <a:rPr lang="en-GB" sz="1800" b="0" i="0" dirty="0">
                <a:solidFill>
                  <a:srgbClr val="212121"/>
                </a:solidFill>
                <a:effectLst/>
                <a:latin typeface="Lato" panose="020F0502020204030203" pitchFamily="34" charset="0"/>
              </a:rPr>
              <a:t>During the </a:t>
            </a:r>
            <a:r>
              <a:rPr lang="en-GB" sz="1800" b="0" i="0" dirty="0" err="1">
                <a:solidFill>
                  <a:srgbClr val="212121"/>
                </a:solidFill>
                <a:effectLst/>
                <a:latin typeface="Lato" panose="020F0502020204030203" pitchFamily="34" charset="0"/>
              </a:rPr>
              <a:t>CfEM</a:t>
            </a:r>
            <a:r>
              <a:rPr lang="en-GB" sz="1800" b="0" i="0" dirty="0">
                <a:solidFill>
                  <a:srgbClr val="212121"/>
                </a:solidFill>
                <a:effectLst/>
                <a:latin typeface="Lato" panose="020F0502020204030203" pitchFamily="34" charset="0"/>
              </a:rPr>
              <a:t> research trials the Centres collaboratively came to an agreement of key principles that applied to their thinking. These were carefully documented and exemplified. See the Teaching for Mastery Handbook that sets out the Key Principles. </a:t>
            </a:r>
          </a:p>
          <a:p>
            <a:pPr marL="0" indent="0" algn="l" rtl="0"/>
            <a:endParaRPr lang="en-GB" sz="1800" b="0" i="0" dirty="0">
              <a:solidFill>
                <a:srgbClr val="212121"/>
              </a:solidFill>
              <a:effectLst/>
              <a:latin typeface="Lato" panose="020F0502020204030203" pitchFamily="34" charset="0"/>
            </a:endParaRPr>
          </a:p>
          <a:p>
            <a:pPr marL="0" indent="0" algn="l" rtl="0"/>
            <a:r>
              <a:rPr lang="en-GB" sz="1800" b="0" i="0" dirty="0">
                <a:solidFill>
                  <a:srgbClr val="212121"/>
                </a:solidFill>
                <a:effectLst/>
                <a:latin typeface="Lato" panose="020F0502020204030203" pitchFamily="34" charset="0"/>
              </a:rPr>
              <a:t>In this way all teacher participants in the research were able to make sure that they had a shared understanding of the issues that they would explore in the research lessons. These principles were important in developing the exemplar lessons and their accompanying research questions.</a:t>
            </a:r>
          </a:p>
          <a:p>
            <a:pPr marL="0" indent="0"/>
            <a:endParaRPr lang="en-US" dirty="0"/>
          </a:p>
        </p:txBody>
      </p:sp>
      <p:sp>
        <p:nvSpPr>
          <p:cNvPr id="5" name="Slide Number Placeholder 4">
            <a:extLst>
              <a:ext uri="{FF2B5EF4-FFF2-40B4-BE49-F238E27FC236}">
                <a16:creationId xmlns:a16="http://schemas.microsoft.com/office/drawing/2014/main" id="{48E90BFB-D858-9009-24B5-F52CAC4970AF}"/>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09213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rtl="0"/>
            <a:r>
              <a:rPr lang="en-GB" sz="1100" b="1" dirty="0">
                <a:solidFill>
                  <a:srgbClr val="212121"/>
                </a:solidFill>
                <a:effectLst/>
                <a:latin typeface="+mn-lt"/>
              </a:rPr>
              <a:t>Research Questions</a:t>
            </a:r>
            <a:endParaRPr lang="en-GB" sz="1100" b="0" dirty="0">
              <a:solidFill>
                <a:srgbClr val="212121"/>
              </a:solidFill>
              <a:effectLst/>
              <a:latin typeface="+mn-lt"/>
            </a:endParaRPr>
          </a:p>
          <a:p>
            <a:pPr marL="0" indent="0" rtl="0"/>
            <a:r>
              <a:rPr lang="en-GB" sz="1100" b="0" dirty="0">
                <a:solidFill>
                  <a:srgbClr val="212121"/>
                </a:solidFill>
                <a:effectLst/>
                <a:latin typeface="+mn-lt"/>
              </a:rPr>
              <a:t>The research lesson in ‘Lesson Study’ explores a professional or research question that the group seeks to answer in the carefully explored research lesson. Consequently, the research question(s) relate very directly to important incidents that are planned for in the lesson. </a:t>
            </a:r>
          </a:p>
          <a:p>
            <a:pPr marL="0" indent="0" rtl="0"/>
            <a:endParaRPr lang="en-GB" sz="1100" b="0" dirty="0">
              <a:solidFill>
                <a:srgbClr val="212121"/>
              </a:solidFill>
              <a:effectLst/>
              <a:latin typeface="+mn-lt"/>
            </a:endParaRPr>
          </a:p>
          <a:p>
            <a:pPr marL="0" indent="0" rtl="0"/>
            <a:r>
              <a:rPr lang="en-GB" sz="1100" b="0" dirty="0">
                <a:solidFill>
                  <a:srgbClr val="212121"/>
                </a:solidFill>
                <a:effectLst/>
                <a:latin typeface="+mn-lt"/>
              </a:rPr>
              <a:t>For example, if the group is exploring students' use of different representations in their solution to a problem, the lesson needs to be planned in ways that encourage such representation development. </a:t>
            </a:r>
          </a:p>
          <a:p>
            <a:pPr marL="0" indent="0" rtl="0"/>
            <a:endParaRPr lang="en-GB" sz="1100" b="0" dirty="0">
              <a:solidFill>
                <a:srgbClr val="212121"/>
              </a:solidFill>
              <a:effectLst/>
              <a:latin typeface="+mn-lt"/>
            </a:endParaRPr>
          </a:p>
          <a:p>
            <a:pPr marL="0" indent="0" rtl="0"/>
            <a:r>
              <a:rPr lang="en-GB" sz="1100" b="0" dirty="0">
                <a:solidFill>
                  <a:srgbClr val="212121"/>
                </a:solidFill>
                <a:effectLst/>
                <a:latin typeface="+mn-lt"/>
              </a:rPr>
              <a:t>The lesson plan for the research lesson should be considerably more extensive than would be the case for a day-to-day lesson. It needs, for example, to signal to the class teacher (and observers) where this is planned for, and to indicate what the planning team expect to happen and how to deal with what they expect students to do in response to the task(s).</a:t>
            </a:r>
          </a:p>
          <a:p>
            <a:pPr marL="0" indent="0"/>
            <a:endParaRPr lang="en-US" dirty="0"/>
          </a:p>
        </p:txBody>
      </p:sp>
      <p:sp>
        <p:nvSpPr>
          <p:cNvPr id="5" name="Slide Number Placeholder 4">
            <a:extLst>
              <a:ext uri="{FF2B5EF4-FFF2-40B4-BE49-F238E27FC236}">
                <a16:creationId xmlns:a16="http://schemas.microsoft.com/office/drawing/2014/main" id="{41946A2C-DDFF-8FD0-E5B8-E2AAA24A520A}"/>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52539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5" name="Slide Number Placeholder 4">
            <a:extLst>
              <a:ext uri="{FF2B5EF4-FFF2-40B4-BE49-F238E27FC236}">
                <a16:creationId xmlns:a16="http://schemas.microsoft.com/office/drawing/2014/main" id="{E52EC618-32CA-7AFD-173C-D9B3F971025F}"/>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07249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lgn="l" rtl="0"/>
            <a:r>
              <a:rPr lang="en-GB" sz="1100" b="0" i="0" dirty="0">
                <a:solidFill>
                  <a:srgbClr val="212121"/>
                </a:solidFill>
                <a:effectLst/>
                <a:latin typeface="+mn-lt"/>
              </a:rPr>
              <a:t>In ‘Lesson Study’, the research lesson is a lesson that is carefully designed to allow the group to explore a question that they have identified that is important to their teaching within the overall focus of the research theme that informs all of their work.</a:t>
            </a:r>
          </a:p>
          <a:p>
            <a:pPr marL="0" indent="0" algn="l" rtl="0"/>
            <a:endParaRPr lang="en-GB" sz="1100" b="0" i="0" dirty="0">
              <a:solidFill>
                <a:srgbClr val="212121"/>
              </a:solidFill>
              <a:effectLst/>
              <a:latin typeface="+mn-lt"/>
            </a:endParaRPr>
          </a:p>
          <a:p>
            <a:pPr marL="0" indent="0" algn="l" rtl="0"/>
            <a:r>
              <a:rPr lang="en-GB" sz="1100" b="0" i="0" dirty="0">
                <a:solidFill>
                  <a:srgbClr val="212121"/>
                </a:solidFill>
                <a:effectLst/>
                <a:latin typeface="+mn-lt"/>
              </a:rPr>
              <a:t>In the CFEM research trials the research theme was ‘Teaching for Mastery’ and each of the research lessons had two research questions: one with a mathematical focus, the other with a pedagogical focus. </a:t>
            </a:r>
          </a:p>
          <a:p>
            <a:pPr marL="0" indent="0" algn="l" rtl="0"/>
            <a:endParaRPr lang="en-GB" sz="1100" b="0" i="0" dirty="0">
              <a:solidFill>
                <a:srgbClr val="212121"/>
              </a:solidFill>
              <a:effectLst/>
              <a:latin typeface="+mn-lt"/>
            </a:endParaRPr>
          </a:p>
          <a:p>
            <a:pPr marL="0" indent="0" algn="l" rtl="0"/>
            <a:r>
              <a:rPr lang="en-GB" sz="1100" b="0" i="0" dirty="0">
                <a:solidFill>
                  <a:srgbClr val="212121"/>
                </a:solidFill>
                <a:effectLst/>
                <a:latin typeface="+mn-lt"/>
              </a:rPr>
              <a:t>The lesson is planned to ensure that the teacher and observers of the research lesson were able to answer the research question(s). That means that the format of the lesson needs to be such that there will be opportunities for students to engage in ways that will stimulate learning in alignment with the research question(s).</a:t>
            </a:r>
          </a:p>
          <a:p>
            <a:pPr marL="0" indent="0" algn="l" rtl="0"/>
            <a:endParaRPr lang="en-GB" sz="1100" b="0" i="0" dirty="0">
              <a:solidFill>
                <a:srgbClr val="212121"/>
              </a:solidFill>
              <a:effectLst/>
              <a:latin typeface="+mn-lt"/>
            </a:endParaRPr>
          </a:p>
          <a:p>
            <a:pPr marL="0" indent="0" rtl="0"/>
            <a:r>
              <a:rPr lang="en-GB" sz="1100" b="0" dirty="0">
                <a:solidFill>
                  <a:srgbClr val="212121"/>
                </a:solidFill>
                <a:effectLst/>
                <a:latin typeface="+mn-lt"/>
              </a:rPr>
              <a:t>For example, if, in a particular lesson, the Lesson Study group is exploring students' use of different representations in their solution to a problem, the lesson needs to be planned in ways that encourage such representation development. The lesson plan for the research lesson should be considerably more extensive than would be the case for a day-to-day lesson. It needs, for example, to signal to the class teacher (and observers) where this is planned for, and to indicate what the planning team expect to happen and how to deal with what they expect students to do in response to the task(s).</a:t>
            </a:r>
          </a:p>
          <a:p>
            <a:pPr marL="0" indent="0" rtl="0"/>
            <a:endParaRPr lang="en-GB" sz="1100" b="0" dirty="0">
              <a:solidFill>
                <a:srgbClr val="212121"/>
              </a:solidFill>
              <a:effectLst/>
              <a:latin typeface="+mn-lt"/>
            </a:endParaRPr>
          </a:p>
          <a:p>
            <a:pPr marL="0" indent="0" rtl="0"/>
            <a:r>
              <a:rPr lang="en-GB" sz="1100" b="0" dirty="0">
                <a:solidFill>
                  <a:srgbClr val="212121"/>
                </a:solidFill>
                <a:effectLst/>
                <a:latin typeface="+mn-lt"/>
              </a:rPr>
              <a:t>In their planning the group should inform their planning by thinking carefully about:</a:t>
            </a:r>
          </a:p>
          <a:p>
            <a:pPr marL="171450" indent="-171450" rtl="0">
              <a:buFont typeface="Arial" panose="020B0604020202020204" pitchFamily="34" charset="0"/>
              <a:buChar char="•"/>
            </a:pPr>
            <a:r>
              <a:rPr lang="en-GB" sz="1100" b="0" dirty="0">
                <a:solidFill>
                  <a:srgbClr val="212121"/>
                </a:solidFill>
                <a:effectLst/>
                <a:latin typeface="+mn-lt"/>
              </a:rPr>
              <a:t>The needs of the particular students who will be taught the research lesson</a:t>
            </a:r>
          </a:p>
          <a:p>
            <a:pPr marL="171450" indent="-171450" rtl="0">
              <a:buFont typeface="Arial" panose="020B0604020202020204" pitchFamily="34" charset="0"/>
              <a:buChar char="•"/>
            </a:pPr>
            <a:r>
              <a:rPr lang="en-GB" sz="1100" b="0" dirty="0">
                <a:solidFill>
                  <a:srgbClr val="212121"/>
                </a:solidFill>
                <a:effectLst/>
                <a:latin typeface="+mn-lt"/>
              </a:rPr>
              <a:t>The place of the lesson in the sequence of learning</a:t>
            </a:r>
          </a:p>
          <a:p>
            <a:pPr marL="171450" indent="-171450" rtl="0">
              <a:buFont typeface="Arial" panose="020B0604020202020204" pitchFamily="34" charset="0"/>
              <a:buChar char="•"/>
            </a:pPr>
            <a:r>
              <a:rPr lang="en-GB" sz="1100" b="0" dirty="0">
                <a:solidFill>
                  <a:srgbClr val="212121"/>
                </a:solidFill>
                <a:effectLst/>
                <a:latin typeface="+mn-lt"/>
              </a:rPr>
              <a:t>Phases within the lesson and their purpose</a:t>
            </a:r>
          </a:p>
          <a:p>
            <a:pPr marL="171450" indent="-171450" rtl="0">
              <a:buFont typeface="Arial" panose="020B0604020202020204" pitchFamily="34" charset="0"/>
              <a:buChar char="•"/>
            </a:pPr>
            <a:r>
              <a:rPr lang="en-GB" sz="1100" b="0" dirty="0">
                <a:solidFill>
                  <a:srgbClr val="212121"/>
                </a:solidFill>
                <a:effectLst/>
                <a:latin typeface="+mn-lt"/>
              </a:rPr>
              <a:t>The key questions that will be posed</a:t>
            </a:r>
          </a:p>
          <a:p>
            <a:pPr marL="171450" indent="-171450" rtl="0">
              <a:buFont typeface="Arial" panose="020B0604020202020204" pitchFamily="34" charset="0"/>
              <a:buChar char="•"/>
            </a:pPr>
            <a:r>
              <a:rPr lang="en-GB" sz="1100" b="0" dirty="0">
                <a:solidFill>
                  <a:srgbClr val="212121"/>
                </a:solidFill>
                <a:effectLst/>
                <a:latin typeface="+mn-lt"/>
              </a:rPr>
              <a:t>Their anticipated student responses</a:t>
            </a:r>
          </a:p>
          <a:p>
            <a:pPr marL="171450" indent="-171450" rtl="0">
              <a:buFont typeface="Arial" panose="020B0604020202020204" pitchFamily="34" charset="0"/>
              <a:buChar char="•"/>
            </a:pPr>
            <a:r>
              <a:rPr lang="en-GB" sz="1100" b="0" dirty="0">
                <a:solidFill>
                  <a:srgbClr val="212121"/>
                </a:solidFill>
                <a:effectLst/>
                <a:latin typeface="+mn-lt"/>
              </a:rPr>
              <a:t>What responses the teacher might make to these</a:t>
            </a:r>
          </a:p>
          <a:p>
            <a:pPr marL="171450" indent="-171450" rtl="0">
              <a:buFont typeface="Arial" panose="020B0604020202020204" pitchFamily="34" charset="0"/>
              <a:buChar char="•"/>
            </a:pPr>
            <a:r>
              <a:rPr lang="en-GB" sz="1100" b="0" dirty="0">
                <a:solidFill>
                  <a:srgbClr val="212121"/>
                </a:solidFill>
                <a:effectLst/>
                <a:latin typeface="+mn-lt"/>
              </a:rPr>
              <a:t>How learning and progress may be recognised.</a:t>
            </a:r>
          </a:p>
          <a:p>
            <a:pPr marL="0" indent="0"/>
            <a:endParaRPr lang="en-US" dirty="0"/>
          </a:p>
        </p:txBody>
      </p:sp>
      <p:sp>
        <p:nvSpPr>
          <p:cNvPr id="5" name="Slide Number Placeholder 4">
            <a:extLst>
              <a:ext uri="{FF2B5EF4-FFF2-40B4-BE49-F238E27FC236}">
                <a16:creationId xmlns:a16="http://schemas.microsoft.com/office/drawing/2014/main" id="{CBD5D79C-0B08-8046-49B7-8307ADF702B5}"/>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54399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r>
              <a:rPr lang="en-US" sz="1100" dirty="0">
                <a:latin typeface="Arial" panose="020B0604020202020204" pitchFamily="34" charset="0"/>
                <a:cs typeface="Arial" panose="020B0604020202020204" pitchFamily="34" charset="0"/>
              </a:rPr>
              <a:t>One of the teachers of the ‘Lesson Study’ group teaches the research lesson in line with the agreed plan. The rest of the group attend the lesson as observers.</a:t>
            </a:r>
          </a:p>
          <a:p>
            <a:pPr marL="0" indent="0"/>
            <a:endParaRPr lang="en-US" sz="1100" dirty="0">
              <a:latin typeface="Arial" panose="020B0604020202020204" pitchFamily="34" charset="0"/>
              <a:cs typeface="Arial" panose="020B0604020202020204" pitchFamily="34" charset="0"/>
            </a:endParaRPr>
          </a:p>
          <a:p>
            <a:pPr marL="0" indent="0" rtl="0"/>
            <a:r>
              <a:rPr lang="en-GB" sz="1100" b="0" dirty="0">
                <a:solidFill>
                  <a:srgbClr val="000000"/>
                </a:solidFill>
                <a:effectLst/>
                <a:latin typeface="Arial" panose="020B0604020202020204" pitchFamily="34" charset="0"/>
                <a:cs typeface="Arial" panose="020B0604020202020204" pitchFamily="34" charset="0"/>
              </a:rPr>
              <a:t>The observers of the research lesson have the job of collecting evidence that will inform the group in answering</a:t>
            </a:r>
            <a:r>
              <a:rPr lang="en-GB" sz="1100" b="0" u="none" strike="noStrike" dirty="0">
                <a:solidFill>
                  <a:srgbClr val="000000"/>
                </a:solidFill>
                <a:effectLst/>
                <a:latin typeface="Arial" panose="020B0604020202020204" pitchFamily="34" charset="0"/>
                <a:cs typeface="Arial" panose="020B0604020202020204" pitchFamily="34" charset="0"/>
              </a:rPr>
              <a:t> </a:t>
            </a:r>
            <a:r>
              <a:rPr lang="en-GB" sz="1100" b="0" dirty="0">
                <a:solidFill>
                  <a:srgbClr val="212121"/>
                </a:solidFill>
                <a:effectLst/>
                <a:latin typeface="Arial" panose="020B0604020202020204" pitchFamily="34" charset="0"/>
                <a:cs typeface="Arial" panose="020B0604020202020204" pitchFamily="34" charset="0"/>
              </a:rPr>
              <a:t>the research question in the post-lesson discussion</a:t>
            </a:r>
            <a:r>
              <a:rPr lang="en-GB" sz="1100" b="0" dirty="0">
                <a:solidFill>
                  <a:srgbClr val="000000"/>
                </a:solidFill>
                <a:effectLst/>
                <a:latin typeface="Arial" panose="020B0604020202020204" pitchFamily="34" charset="0"/>
                <a:cs typeface="Arial" panose="020B0604020202020204" pitchFamily="34" charset="0"/>
              </a:rPr>
              <a:t>.</a:t>
            </a:r>
          </a:p>
          <a:p>
            <a:pPr marL="0" indent="0" rtl="0"/>
            <a:endParaRPr lang="en-GB" sz="1100" b="0" dirty="0">
              <a:solidFill>
                <a:srgbClr val="000000"/>
              </a:solidFill>
              <a:effectLst/>
              <a:latin typeface="Arial" panose="020B0604020202020204" pitchFamily="34" charset="0"/>
              <a:cs typeface="Arial" panose="020B0604020202020204" pitchFamily="34" charset="0"/>
            </a:endParaRPr>
          </a:p>
          <a:p>
            <a:pPr marL="0" indent="0" rtl="0"/>
            <a:r>
              <a:rPr lang="en-GB" sz="1100" b="0" dirty="0">
                <a:solidFill>
                  <a:srgbClr val="000000"/>
                </a:solidFill>
                <a:effectLst/>
                <a:latin typeface="Arial" panose="020B0604020202020204" pitchFamily="34" charset="0"/>
                <a:cs typeface="Arial" panose="020B0604020202020204" pitchFamily="34" charset="0"/>
              </a:rPr>
              <a:t>Observers should not interact with students as that will interfere with planned intentions.</a:t>
            </a:r>
            <a:endParaRPr lang="en-GB" sz="1100" b="0" dirty="0">
              <a:solidFill>
                <a:srgbClr val="212121"/>
              </a:solidFill>
              <a:effectLst/>
              <a:latin typeface="Arial" panose="020B0604020202020204" pitchFamily="34" charset="0"/>
              <a:cs typeface="Arial" panose="020B0604020202020204" pitchFamily="34" charset="0"/>
            </a:endParaRPr>
          </a:p>
          <a:p>
            <a:pPr marL="0" indent="0" rtl="0"/>
            <a:endParaRPr lang="en-GB" sz="1100" b="0" dirty="0">
              <a:solidFill>
                <a:srgbClr val="212121"/>
              </a:solidFill>
              <a:effectLst/>
              <a:latin typeface="Arial" panose="020B0604020202020204" pitchFamily="34" charset="0"/>
              <a:cs typeface="Arial" panose="020B0604020202020204" pitchFamily="34" charset="0"/>
            </a:endParaRPr>
          </a:p>
          <a:p>
            <a:pPr marL="0" indent="0" rtl="0"/>
            <a:r>
              <a:rPr lang="en-GB" sz="1100" b="0" dirty="0">
                <a:solidFill>
                  <a:srgbClr val="000000"/>
                </a:solidFill>
                <a:effectLst/>
                <a:latin typeface="Arial" panose="020B0604020202020204" pitchFamily="34" charset="0"/>
                <a:cs typeface="Arial" panose="020B0604020202020204" pitchFamily="34" charset="0"/>
              </a:rPr>
              <a:t>Observers might find it useful to use an observation form that allows them to record their observations and reflect on these in light of the research questions for the lesson.</a:t>
            </a:r>
          </a:p>
          <a:p>
            <a:pPr marL="0" indent="0" rtl="0"/>
            <a:endParaRPr lang="en-GB" sz="1100" b="0" dirty="0">
              <a:solidFill>
                <a:srgbClr val="212121"/>
              </a:solidFill>
              <a:effectLst/>
              <a:latin typeface="Arial" panose="020B0604020202020204" pitchFamily="34" charset="0"/>
              <a:cs typeface="Arial" panose="020B0604020202020204" pitchFamily="34" charset="0"/>
            </a:endParaRPr>
          </a:p>
          <a:p>
            <a:pPr marL="0" indent="0" rtl="0"/>
            <a:r>
              <a:rPr lang="en-GB" sz="1100" b="0" dirty="0">
                <a:solidFill>
                  <a:srgbClr val="000000"/>
                </a:solidFill>
                <a:effectLst/>
                <a:latin typeface="Arial" panose="020B0604020202020204" pitchFamily="34" charset="0"/>
                <a:cs typeface="Arial" panose="020B0604020202020204" pitchFamily="34" charset="0"/>
              </a:rPr>
              <a:t>Questions observers might like to think about: </a:t>
            </a:r>
            <a:endParaRPr lang="en-GB" sz="1100" b="0" dirty="0">
              <a:solidFill>
                <a:srgbClr val="212121"/>
              </a:solidFill>
              <a:effectLst/>
              <a:latin typeface="Arial" panose="020B0604020202020204" pitchFamily="34" charset="0"/>
              <a:cs typeface="Arial" panose="020B0604020202020204" pitchFamily="34" charset="0"/>
            </a:endParaRPr>
          </a:p>
          <a:p>
            <a:pPr marL="171450" indent="-171450" rtl="0">
              <a:spcBef>
                <a:spcPts val="1200"/>
              </a:spcBef>
              <a:buFont typeface="Arial" panose="020B0604020202020204" pitchFamily="34" charset="0"/>
              <a:buChar char="•"/>
            </a:pPr>
            <a:r>
              <a:rPr lang="en-GB" sz="1100" b="0" dirty="0">
                <a:solidFill>
                  <a:srgbClr val="000000"/>
                </a:solidFill>
                <a:effectLst/>
                <a:latin typeface="Arial" panose="020B0604020202020204" pitchFamily="34" charset="0"/>
                <a:cs typeface="Arial" panose="020B0604020202020204" pitchFamily="34" charset="0"/>
              </a:rPr>
              <a:t>How did students respond to the task(s) used in the lesson?</a:t>
            </a:r>
            <a:endParaRPr lang="en-GB" sz="1100" b="0" dirty="0">
              <a:solidFill>
                <a:srgbClr val="212121"/>
              </a:solidFill>
              <a:effectLst/>
              <a:latin typeface="Arial" panose="020B0604020202020204" pitchFamily="34" charset="0"/>
              <a:cs typeface="Arial" panose="020B0604020202020204" pitchFamily="34" charset="0"/>
            </a:endParaRPr>
          </a:p>
          <a:p>
            <a:pPr marL="171450" indent="-171450" rtl="0">
              <a:spcBef>
                <a:spcPts val="1200"/>
              </a:spcBef>
              <a:buFont typeface="Arial" panose="020B0604020202020204" pitchFamily="34" charset="0"/>
              <a:buChar char="•"/>
            </a:pPr>
            <a:r>
              <a:rPr lang="en-GB" sz="1100" b="0" dirty="0">
                <a:solidFill>
                  <a:srgbClr val="000000"/>
                </a:solidFill>
                <a:effectLst/>
                <a:latin typeface="Arial" panose="020B0604020202020204" pitchFamily="34" charset="0"/>
                <a:cs typeface="Arial" panose="020B0604020202020204" pitchFamily="34" charset="0"/>
              </a:rPr>
              <a:t>How did students respond to the teachers' questioning?</a:t>
            </a:r>
            <a:endParaRPr lang="en-GB" sz="1100" b="0" dirty="0">
              <a:solidFill>
                <a:srgbClr val="212121"/>
              </a:solidFill>
              <a:effectLst/>
              <a:latin typeface="Arial" panose="020B0604020202020204" pitchFamily="34" charset="0"/>
              <a:cs typeface="Arial" panose="020B0604020202020204" pitchFamily="34" charset="0"/>
            </a:endParaRPr>
          </a:p>
          <a:p>
            <a:pPr marL="171450" indent="-171450" rtl="0">
              <a:spcBef>
                <a:spcPts val="1200"/>
              </a:spcBef>
              <a:buFont typeface="Arial" panose="020B0604020202020204" pitchFamily="34" charset="0"/>
              <a:buChar char="•"/>
            </a:pPr>
            <a:r>
              <a:rPr lang="en-GB" sz="1100" b="0" dirty="0">
                <a:solidFill>
                  <a:srgbClr val="000000"/>
                </a:solidFill>
                <a:effectLst/>
                <a:latin typeface="Arial" panose="020B0604020202020204" pitchFamily="34" charset="0"/>
                <a:cs typeface="Arial" panose="020B0604020202020204" pitchFamily="34" charset="0"/>
              </a:rPr>
              <a:t>What anticipated and unanticipated reasoning was in evidence?</a:t>
            </a:r>
            <a:endParaRPr lang="en-GB" sz="1100" b="0" dirty="0">
              <a:solidFill>
                <a:srgbClr val="212121"/>
              </a:solidFill>
              <a:effectLst/>
              <a:latin typeface="Arial" panose="020B0604020202020204" pitchFamily="34" charset="0"/>
              <a:cs typeface="Arial" panose="020B0604020202020204" pitchFamily="34" charset="0"/>
            </a:endParaRPr>
          </a:p>
          <a:p>
            <a:pPr marL="171450" indent="-171450" rtl="0">
              <a:spcBef>
                <a:spcPts val="1200"/>
              </a:spcBef>
              <a:buFont typeface="Arial" panose="020B0604020202020204" pitchFamily="34" charset="0"/>
              <a:buChar char="•"/>
            </a:pPr>
            <a:r>
              <a:rPr lang="en-GB" sz="1100" b="0" dirty="0">
                <a:solidFill>
                  <a:srgbClr val="000000"/>
                </a:solidFill>
                <a:effectLst/>
                <a:latin typeface="Arial" panose="020B0604020202020204" pitchFamily="34" charset="0"/>
                <a:cs typeface="Arial" panose="020B0604020202020204" pitchFamily="34" charset="0"/>
              </a:rPr>
              <a:t>What representations (concrete, pictorial, abstract) did students use to help them engage with the mathematics.</a:t>
            </a:r>
            <a:endParaRPr lang="en-GB" sz="1100" b="0" dirty="0">
              <a:solidFill>
                <a:srgbClr val="212121"/>
              </a:solidFill>
              <a:effectLst/>
              <a:latin typeface="Arial" panose="020B0604020202020204" pitchFamily="34" charset="0"/>
              <a:cs typeface="Arial" panose="020B0604020202020204" pitchFamily="34" charset="0"/>
            </a:endParaRPr>
          </a:p>
          <a:p>
            <a:pPr marL="171450" indent="-171450" rtl="0">
              <a:spcBef>
                <a:spcPts val="1200"/>
              </a:spcBef>
              <a:buFont typeface="Arial" panose="020B0604020202020204" pitchFamily="34" charset="0"/>
              <a:buChar char="•"/>
            </a:pPr>
            <a:r>
              <a:rPr lang="en-GB" sz="1100" b="0" dirty="0">
                <a:solidFill>
                  <a:srgbClr val="000000"/>
                </a:solidFill>
                <a:effectLst/>
                <a:latin typeface="Arial" panose="020B0604020202020204" pitchFamily="34" charset="0"/>
                <a:cs typeface="Arial" panose="020B0604020202020204" pitchFamily="34" charset="0"/>
              </a:rPr>
              <a:t>What progression in student reasoning was in evidence?</a:t>
            </a:r>
            <a:endParaRPr lang="en-GB" sz="1100" b="0" dirty="0">
              <a:solidFill>
                <a:srgbClr val="212121"/>
              </a:solidFill>
              <a:effectLst/>
              <a:latin typeface="Arial" panose="020B0604020202020204" pitchFamily="34" charset="0"/>
              <a:cs typeface="Arial" panose="020B0604020202020204" pitchFamily="34" charset="0"/>
            </a:endParaRPr>
          </a:p>
          <a:p>
            <a:pPr marL="171450" indent="-171450" rtl="0">
              <a:spcBef>
                <a:spcPts val="1200"/>
              </a:spcBef>
              <a:buFont typeface="Arial" panose="020B0604020202020204" pitchFamily="34" charset="0"/>
              <a:buChar char="•"/>
            </a:pPr>
            <a:r>
              <a:rPr lang="en-GB" sz="1100" b="0" dirty="0">
                <a:solidFill>
                  <a:srgbClr val="000000"/>
                </a:solidFill>
                <a:effectLst/>
                <a:latin typeface="Arial" panose="020B0604020202020204" pitchFamily="34" charset="0"/>
                <a:cs typeface="Arial" panose="020B0604020202020204" pitchFamily="34" charset="0"/>
              </a:rPr>
              <a:t>What different approaches were observed?</a:t>
            </a:r>
            <a:endParaRPr lang="en-GB" sz="1100" b="0" dirty="0">
              <a:solidFill>
                <a:srgbClr val="212121"/>
              </a:solidFill>
              <a:effectLst/>
              <a:latin typeface="Arial" panose="020B0604020202020204" pitchFamily="34" charset="0"/>
              <a:cs typeface="Arial" panose="020B0604020202020204" pitchFamily="34" charset="0"/>
            </a:endParaRPr>
          </a:p>
          <a:p>
            <a:pPr marL="171450" indent="-171450" rtl="0">
              <a:spcBef>
                <a:spcPts val="1200"/>
              </a:spcBef>
              <a:buFont typeface="Arial" panose="020B0604020202020204" pitchFamily="34" charset="0"/>
              <a:buChar char="•"/>
            </a:pPr>
            <a:r>
              <a:rPr lang="en-GB" sz="1100" b="0" dirty="0">
                <a:solidFill>
                  <a:srgbClr val="000000"/>
                </a:solidFill>
                <a:effectLst/>
                <a:latin typeface="Arial" panose="020B0604020202020204" pitchFamily="34" charset="0"/>
                <a:cs typeface="Arial" panose="020B0604020202020204" pitchFamily="34" charset="0"/>
              </a:rPr>
              <a:t>Did students engage with the reasoning of other students?</a:t>
            </a:r>
            <a:endParaRPr lang="en-GB" sz="1100" b="0" dirty="0">
              <a:solidFill>
                <a:srgbClr val="212121"/>
              </a:solidFill>
              <a:effectLst/>
              <a:latin typeface="Arial" panose="020B0604020202020204" pitchFamily="34" charset="0"/>
              <a:cs typeface="Arial" panose="020B0604020202020204" pitchFamily="34" charset="0"/>
            </a:endParaRPr>
          </a:p>
          <a:p>
            <a:pPr marL="171450" indent="-171450" rtl="0">
              <a:spcBef>
                <a:spcPts val="1200"/>
              </a:spcBef>
              <a:buFont typeface="Arial" panose="020B0604020202020204" pitchFamily="34" charset="0"/>
              <a:buChar char="•"/>
            </a:pPr>
            <a:r>
              <a:rPr lang="en-GB" sz="1100" b="0" dirty="0">
                <a:solidFill>
                  <a:srgbClr val="000000"/>
                </a:solidFill>
                <a:effectLst/>
                <a:latin typeface="Arial" panose="020B0604020202020204" pitchFamily="34" charset="0"/>
                <a:cs typeface="Arial" panose="020B0604020202020204" pitchFamily="34" charset="0"/>
              </a:rPr>
              <a:t>Did students recognise when their approach was not working?</a:t>
            </a:r>
            <a:endParaRPr lang="en-GB" sz="1100" b="0" dirty="0">
              <a:solidFill>
                <a:srgbClr val="212121"/>
              </a:solidFill>
              <a:effectLst/>
              <a:latin typeface="Arial" panose="020B0604020202020204" pitchFamily="34" charset="0"/>
              <a:cs typeface="Arial" panose="020B0604020202020204" pitchFamily="34" charset="0"/>
            </a:endParaRPr>
          </a:p>
          <a:p>
            <a:pPr marL="171450" indent="-171450" rtl="0">
              <a:spcBef>
                <a:spcPts val="1200"/>
              </a:spcBef>
              <a:buFont typeface="Arial" panose="020B0604020202020204" pitchFamily="34" charset="0"/>
              <a:buChar char="•"/>
            </a:pPr>
            <a:r>
              <a:rPr lang="en-GB" sz="1100" b="0" dirty="0">
                <a:solidFill>
                  <a:srgbClr val="000000"/>
                </a:solidFill>
                <a:effectLst/>
                <a:latin typeface="Arial" panose="020B0604020202020204" pitchFamily="34" charset="0"/>
                <a:cs typeface="Arial" panose="020B0604020202020204" pitchFamily="34" charset="0"/>
              </a:rPr>
              <a:t>How were students’ own ideas combined and developed?</a:t>
            </a:r>
          </a:p>
          <a:p>
            <a:pPr marL="171450" indent="-171450" rtl="0">
              <a:spcBef>
                <a:spcPts val="1200"/>
              </a:spcBef>
              <a:buFont typeface="Arial" panose="020B0604020202020204" pitchFamily="34" charset="0"/>
              <a:buChar char="•"/>
            </a:pPr>
            <a:r>
              <a:rPr lang="en-GB" sz="1100" b="0" dirty="0">
                <a:solidFill>
                  <a:srgbClr val="000000"/>
                </a:solidFill>
                <a:effectLst/>
                <a:latin typeface="Arial" panose="020B0604020202020204" pitchFamily="34" charset="0"/>
                <a:cs typeface="Arial" panose="020B0604020202020204" pitchFamily="34" charset="0"/>
              </a:rPr>
              <a:t>How does the mathematics of the lesson flow and develop during the lesson?</a:t>
            </a:r>
            <a:endParaRPr lang="en-GB" sz="1100" b="0" dirty="0">
              <a:solidFill>
                <a:srgbClr val="212121"/>
              </a:solidFill>
              <a:effectLst/>
              <a:latin typeface="Arial" panose="020B0604020202020204" pitchFamily="34" charset="0"/>
              <a:cs typeface="Arial" panose="020B0604020202020204" pitchFamily="34" charset="0"/>
            </a:endParaRPr>
          </a:p>
          <a:p>
            <a:pPr marL="171450" indent="-171450" rtl="0">
              <a:spcBef>
                <a:spcPts val="1200"/>
              </a:spcBef>
              <a:buFont typeface="Arial" panose="020B0604020202020204" pitchFamily="34" charset="0"/>
              <a:buChar char="•"/>
            </a:pPr>
            <a:r>
              <a:rPr lang="en-GB" sz="1100" b="0" dirty="0">
                <a:solidFill>
                  <a:srgbClr val="000000"/>
                </a:solidFill>
                <a:effectLst/>
                <a:latin typeface="Arial" panose="020B0604020202020204" pitchFamily="34" charset="0"/>
                <a:cs typeface="Arial" panose="020B0604020202020204" pitchFamily="34" charset="0"/>
              </a:rPr>
              <a:t>To what extent were learning objectives achieved?</a:t>
            </a:r>
            <a:br>
              <a:rPr lang="en-GB" sz="1100" b="0" dirty="0">
                <a:solidFill>
                  <a:srgbClr val="212121"/>
                </a:solidFill>
                <a:effectLst/>
                <a:latin typeface="Arial" panose="020B0604020202020204" pitchFamily="34" charset="0"/>
                <a:cs typeface="Arial" panose="020B0604020202020204" pitchFamily="34" charset="0"/>
              </a:rPr>
            </a:br>
            <a:endParaRPr lang="en-GB" sz="1100" b="0" dirty="0">
              <a:solidFill>
                <a:srgbClr val="212121"/>
              </a:solidFill>
              <a:effectLst/>
              <a:latin typeface="Arial" panose="020B0604020202020204" pitchFamily="34" charset="0"/>
              <a:cs typeface="Arial" panose="020B0604020202020204" pitchFamily="34" charset="0"/>
            </a:endParaRPr>
          </a:p>
          <a:p>
            <a:pPr marL="0" indent="0"/>
            <a:endParaRPr lang="en-US"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205DBED2-B98F-A401-A4B1-DA41804438C2}"/>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08509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8013A-3248-CD49-A89C-46D39D7FD82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DCBD20-65C8-604B-8223-E04FB69451F9}"/>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C0A9B5-C2E7-2449-9E0E-F6AFDCAEDA4A}"/>
              </a:ext>
            </a:extLst>
          </p:cNvPr>
          <p:cNvSpPr>
            <a:spLocks noGrp="1"/>
          </p:cNvSpPr>
          <p:nvPr>
            <p:ph type="dt" sz="half" idx="10"/>
          </p:nvPr>
        </p:nvSpPr>
        <p:spPr/>
        <p:txBody>
          <a:bodyPr/>
          <a:lstStyle/>
          <a:p>
            <a:pPr defTabSz="914354">
              <a:buClrTx/>
            </a:pPr>
            <a:fld id="{C3B8BB4E-491D-4CE1-83B9-3C9C6527D2D9}" type="datetime1">
              <a:rPr lang="en-US" kern="1200" smtClean="0">
                <a:solidFill>
                  <a:prstClr val="black">
                    <a:tint val="75000"/>
                  </a:prstClr>
                </a:solidFill>
                <a:latin typeface="Calibri" panose="020F0502020204030204"/>
                <a:ea typeface="+mn-ea"/>
                <a:cs typeface="+mn-cs"/>
              </a:rPr>
              <a:t>5/25/2023</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1594118D-3C70-8A41-907B-A497C920D46E}"/>
              </a:ext>
            </a:extLst>
          </p:cNvPr>
          <p:cNvSpPr>
            <a:spLocks noGrp="1"/>
          </p:cNvSpPr>
          <p:nvPr>
            <p:ph type="ftr" sz="quarter" idx="11"/>
          </p:nvPr>
        </p:nvSpPr>
        <p:spPr/>
        <p:txBody>
          <a:bodyPr/>
          <a:lstStyle/>
          <a:p>
            <a:pPr defTabSz="914354">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03E65BC-C24D-2D45-B0BB-EF6D1D635B1A}"/>
              </a:ext>
            </a:extLst>
          </p:cNvPr>
          <p:cNvSpPr>
            <a:spLocks noGrp="1"/>
          </p:cNvSpPr>
          <p:nvPr>
            <p:ph type="sldNum" sz="quarter" idx="12"/>
          </p:nvPr>
        </p:nvSpPr>
        <p:spPr/>
        <p:txBody>
          <a:bodyPr/>
          <a:lstStyle/>
          <a:p>
            <a:pPr defTabSz="914354">
              <a:buClrTx/>
            </a:pPr>
            <a:fld id="{892959B6-490E-A144-8C7C-88267F972F69}" type="slidenum">
              <a:rPr lang="en-US" kern="1200" smtClean="0">
                <a:ea typeface="+mn-ea"/>
              </a:rPr>
              <a:pPr defTabSz="914354">
                <a:buClrTx/>
              </a:pPr>
              <a:t>‹#›</a:t>
            </a:fld>
            <a:endParaRPr lang="en-US" kern="1200">
              <a:ea typeface="+mn-ea"/>
            </a:endParaRPr>
          </a:p>
        </p:txBody>
      </p:sp>
    </p:spTree>
    <p:extLst>
      <p:ext uri="{BB962C8B-B14F-4D97-AF65-F5344CB8AC3E}">
        <p14:creationId xmlns:p14="http://schemas.microsoft.com/office/powerpoint/2010/main" val="4195967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46885-65B4-5E40-98D6-F8377F61FE4C}"/>
              </a:ext>
            </a:extLst>
          </p:cNvPr>
          <p:cNvSpPr>
            <a:spLocks noGrp="1"/>
          </p:cNvSpPr>
          <p:nvPr>
            <p:ph type="title"/>
          </p:nvPr>
        </p:nvSpPr>
        <p:spPr>
          <a:xfrm>
            <a:off x="838201"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8FAB7D-778E-B443-9C49-CA14C625F51E}"/>
              </a:ext>
            </a:extLst>
          </p:cNvPr>
          <p:cNvSpPr>
            <a:spLocks noGrp="1"/>
          </p:cNvSpPr>
          <p:nvPr>
            <p:ph type="body" orient="vert" idx="1"/>
          </p:nvPr>
        </p:nvSpPr>
        <p:spPr>
          <a:xfrm>
            <a:off x="838201"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7EFCAC-9FC8-2F43-B14F-0289E67FAC64}"/>
              </a:ext>
            </a:extLst>
          </p:cNvPr>
          <p:cNvSpPr>
            <a:spLocks noGrp="1"/>
          </p:cNvSpPr>
          <p:nvPr>
            <p:ph type="dt" sz="half" idx="10"/>
          </p:nvPr>
        </p:nvSpPr>
        <p:spPr/>
        <p:txBody>
          <a:bodyPr/>
          <a:lstStyle/>
          <a:p>
            <a:pPr defTabSz="914354">
              <a:buClrTx/>
            </a:pPr>
            <a:fld id="{A2755667-3DF8-4F11-AA10-2AC8013B424C}" type="datetime1">
              <a:rPr lang="en-US" kern="1200" smtClean="0">
                <a:solidFill>
                  <a:prstClr val="black">
                    <a:tint val="75000"/>
                  </a:prstClr>
                </a:solidFill>
                <a:latin typeface="Calibri" panose="020F0502020204030204"/>
                <a:ea typeface="+mn-ea"/>
                <a:cs typeface="+mn-cs"/>
              </a:rPr>
              <a:t>5/25/2023</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5CE52450-DA91-344A-BF3A-87DC3B688808}"/>
              </a:ext>
            </a:extLst>
          </p:cNvPr>
          <p:cNvSpPr>
            <a:spLocks noGrp="1"/>
          </p:cNvSpPr>
          <p:nvPr>
            <p:ph type="ftr" sz="quarter" idx="11"/>
          </p:nvPr>
        </p:nvSpPr>
        <p:spPr/>
        <p:txBody>
          <a:bodyPr/>
          <a:lstStyle/>
          <a:p>
            <a:pPr defTabSz="914354">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0F1BD14-FC3F-A248-8687-C4A0071B9788}"/>
              </a:ext>
            </a:extLst>
          </p:cNvPr>
          <p:cNvSpPr>
            <a:spLocks noGrp="1"/>
          </p:cNvSpPr>
          <p:nvPr>
            <p:ph type="sldNum" sz="quarter" idx="12"/>
          </p:nvPr>
        </p:nvSpPr>
        <p:spPr/>
        <p:txBody>
          <a:bodyPr/>
          <a:lstStyle/>
          <a:p>
            <a:pPr defTabSz="914354">
              <a:buClrTx/>
            </a:pPr>
            <a:fld id="{892959B6-490E-A144-8C7C-88267F972F69}" type="slidenum">
              <a:rPr lang="en-US" kern="1200" smtClean="0">
                <a:ea typeface="+mn-ea"/>
              </a:rPr>
              <a:pPr defTabSz="914354">
                <a:buClrTx/>
              </a:pPr>
              <a:t>‹#›</a:t>
            </a:fld>
            <a:endParaRPr lang="en-US" kern="1200">
              <a:ea typeface="+mn-ea"/>
            </a:endParaRPr>
          </a:p>
        </p:txBody>
      </p:sp>
    </p:spTree>
    <p:extLst>
      <p:ext uri="{BB962C8B-B14F-4D97-AF65-F5344CB8AC3E}">
        <p14:creationId xmlns:p14="http://schemas.microsoft.com/office/powerpoint/2010/main" val="4205798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0E8DF8-B610-594D-8FBB-72CC98FFF8AF}"/>
              </a:ext>
            </a:extLst>
          </p:cNvPr>
          <p:cNvSpPr>
            <a:spLocks noGrp="1"/>
          </p:cNvSpPr>
          <p:nvPr>
            <p:ph type="title" orient="vert"/>
          </p:nvPr>
        </p:nvSpPr>
        <p:spPr>
          <a:xfrm>
            <a:off x="8724903" y="365131"/>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3443CC-1F93-D948-A9E8-C3289413EB37}"/>
              </a:ext>
            </a:extLst>
          </p:cNvPr>
          <p:cNvSpPr>
            <a:spLocks noGrp="1"/>
          </p:cNvSpPr>
          <p:nvPr>
            <p:ph type="body" orient="vert" idx="1"/>
          </p:nvPr>
        </p:nvSpPr>
        <p:spPr>
          <a:xfrm>
            <a:off x="838203" y="365131"/>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47C0B7-1831-2841-9DC9-AA89688565C7}"/>
              </a:ext>
            </a:extLst>
          </p:cNvPr>
          <p:cNvSpPr>
            <a:spLocks noGrp="1"/>
          </p:cNvSpPr>
          <p:nvPr>
            <p:ph type="dt" sz="half" idx="10"/>
          </p:nvPr>
        </p:nvSpPr>
        <p:spPr/>
        <p:txBody>
          <a:bodyPr/>
          <a:lstStyle/>
          <a:p>
            <a:pPr defTabSz="914354">
              <a:buClrTx/>
            </a:pPr>
            <a:fld id="{6435FB2D-2285-46D7-95D9-6DE9B717F2ED}" type="datetime1">
              <a:rPr lang="en-US" kern="1200" smtClean="0">
                <a:solidFill>
                  <a:prstClr val="black">
                    <a:tint val="75000"/>
                  </a:prstClr>
                </a:solidFill>
                <a:latin typeface="Calibri" panose="020F0502020204030204"/>
                <a:ea typeface="+mn-ea"/>
                <a:cs typeface="+mn-cs"/>
              </a:rPr>
              <a:t>5/25/2023</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63A52383-7CA5-AF44-8E5C-A339198E5CEB}"/>
              </a:ext>
            </a:extLst>
          </p:cNvPr>
          <p:cNvSpPr>
            <a:spLocks noGrp="1"/>
          </p:cNvSpPr>
          <p:nvPr>
            <p:ph type="ftr" sz="quarter" idx="11"/>
          </p:nvPr>
        </p:nvSpPr>
        <p:spPr/>
        <p:txBody>
          <a:bodyPr/>
          <a:lstStyle/>
          <a:p>
            <a:pPr defTabSz="914354">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BA34063-8A2B-F44D-A1D5-B7566A1DA9B2}"/>
              </a:ext>
            </a:extLst>
          </p:cNvPr>
          <p:cNvSpPr>
            <a:spLocks noGrp="1"/>
          </p:cNvSpPr>
          <p:nvPr>
            <p:ph type="sldNum" sz="quarter" idx="12"/>
          </p:nvPr>
        </p:nvSpPr>
        <p:spPr/>
        <p:txBody>
          <a:bodyPr/>
          <a:lstStyle/>
          <a:p>
            <a:pPr defTabSz="914354">
              <a:buClrTx/>
            </a:pPr>
            <a:fld id="{892959B6-490E-A144-8C7C-88267F972F69}" type="slidenum">
              <a:rPr lang="en-US" kern="1200" smtClean="0">
                <a:ea typeface="+mn-ea"/>
              </a:rPr>
              <a:pPr defTabSz="914354">
                <a:buClrTx/>
              </a:pPr>
              <a:t>‹#›</a:t>
            </a:fld>
            <a:endParaRPr lang="en-US" kern="1200">
              <a:ea typeface="+mn-ea"/>
            </a:endParaRPr>
          </a:p>
        </p:txBody>
      </p:sp>
    </p:spTree>
    <p:extLst>
      <p:ext uri="{BB962C8B-B14F-4D97-AF65-F5344CB8AC3E}">
        <p14:creationId xmlns:p14="http://schemas.microsoft.com/office/powerpoint/2010/main" val="3240266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pPr defTabSz="914354">
              <a:buClrTx/>
            </a:pPr>
            <a:fld id="{38B73A29-53E8-4DDA-8830-A490DE94A628}" type="datetime1">
              <a:rPr lang="en-US" kern="1200" smtClean="0">
                <a:solidFill>
                  <a:prstClr val="black">
                    <a:tint val="75000"/>
                  </a:prstClr>
                </a:solidFill>
                <a:latin typeface="Calibri" panose="020F0502020204030204"/>
                <a:ea typeface="+mn-ea"/>
                <a:cs typeface="+mn-cs"/>
              </a:rPr>
              <a:t>5/25/2023</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914354">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pPr defTabSz="914354">
              <a:buClrTx/>
            </a:pPr>
            <a:fld id="{892959B6-490E-A144-8C7C-88267F972F69}" type="slidenum">
              <a:rPr lang="en-US" kern="1200" smtClean="0">
                <a:ea typeface="+mn-ea"/>
              </a:rPr>
              <a:pPr defTabSz="914354">
                <a:buClrTx/>
              </a:pPr>
              <a:t>‹#›</a:t>
            </a:fld>
            <a:endParaRPr lang="en-US" kern="1200" dirty="0">
              <a:ea typeface="+mn-ea"/>
            </a:endParaRPr>
          </a:p>
        </p:txBody>
      </p:sp>
    </p:spTree>
    <p:extLst>
      <p:ext uri="{BB962C8B-B14F-4D97-AF65-F5344CB8AC3E}">
        <p14:creationId xmlns:p14="http://schemas.microsoft.com/office/powerpoint/2010/main" val="640790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354">
              <a:buClrTx/>
            </a:pPr>
            <a:fld id="{F8E9E9E9-0EFB-46EE-A2D1-6548E1C2EC0A}" type="datetime1">
              <a:rPr lang="en-US" kern="1200" smtClean="0">
                <a:solidFill>
                  <a:prstClr val="black">
                    <a:tint val="75000"/>
                  </a:prstClr>
                </a:solidFill>
                <a:latin typeface="Calibri" panose="020F0502020204030204"/>
                <a:ea typeface="+mn-ea"/>
                <a:cs typeface="+mn-cs"/>
              </a:rPr>
              <a:t>5/25/2023</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914354">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914354">
              <a:buClrTx/>
            </a:pPr>
            <a:fld id="{892959B6-490E-A144-8C7C-88267F972F69}" type="slidenum">
              <a:rPr lang="en-US" kern="1200" smtClean="0">
                <a:ea typeface="+mn-ea"/>
              </a:rPr>
              <a:pPr defTabSz="914354">
                <a:buClrTx/>
              </a:pPr>
              <a:t>‹#›</a:t>
            </a:fld>
            <a:endParaRPr lang="en-US" kern="1200">
              <a:ea typeface="+mn-ea"/>
            </a:endParaRPr>
          </a:p>
        </p:txBody>
      </p:sp>
    </p:spTree>
    <p:extLst>
      <p:ext uri="{BB962C8B-B14F-4D97-AF65-F5344CB8AC3E}">
        <p14:creationId xmlns:p14="http://schemas.microsoft.com/office/powerpoint/2010/main" val="376002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354">
              <a:buClrTx/>
            </a:pPr>
            <a:fld id="{503A570E-7F17-474B-ADF5-61C8EF710701}" type="datetime1">
              <a:rPr lang="en-US" kern="1200" smtClean="0">
                <a:solidFill>
                  <a:prstClr val="black">
                    <a:tint val="75000"/>
                  </a:prstClr>
                </a:solidFill>
                <a:latin typeface="Calibri" panose="020F0502020204030204"/>
                <a:ea typeface="+mn-ea"/>
                <a:cs typeface="+mn-cs"/>
              </a:rPr>
              <a:t>5/25/2023</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914354">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914354">
              <a:buClrTx/>
            </a:pPr>
            <a:fld id="{892959B6-490E-A144-8C7C-88267F972F69}" type="slidenum">
              <a:rPr lang="en-US" kern="1200" smtClean="0">
                <a:ea typeface="+mn-ea"/>
              </a:rPr>
              <a:pPr defTabSz="914354">
                <a:buClrTx/>
              </a:pPr>
              <a:t>‹#›</a:t>
            </a:fld>
            <a:endParaRPr lang="en-US" kern="1200">
              <a:ea typeface="+mn-ea"/>
            </a:endParaRPr>
          </a:p>
        </p:txBody>
      </p:sp>
    </p:spTree>
    <p:extLst>
      <p:ext uri="{BB962C8B-B14F-4D97-AF65-F5344CB8AC3E}">
        <p14:creationId xmlns:p14="http://schemas.microsoft.com/office/powerpoint/2010/main" val="3064127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914354">
              <a:buClrTx/>
            </a:pPr>
            <a:fld id="{8445212E-B4E9-424E-A1C7-3C39213BAA53}" type="datetime1">
              <a:rPr lang="en-US" kern="1200" smtClean="0">
                <a:solidFill>
                  <a:prstClr val="black">
                    <a:tint val="75000"/>
                  </a:prstClr>
                </a:solidFill>
                <a:latin typeface="Calibri" panose="020F0502020204030204"/>
                <a:ea typeface="+mn-ea"/>
                <a:cs typeface="+mn-cs"/>
              </a:rPr>
              <a:t>5/25/2023</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914354">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914354">
              <a:buClrTx/>
            </a:pPr>
            <a:fld id="{892959B6-490E-A144-8C7C-88267F972F69}" type="slidenum">
              <a:rPr lang="en-US" kern="1200" smtClean="0">
                <a:ea typeface="+mn-ea"/>
              </a:rPr>
              <a:pPr defTabSz="914354">
                <a:buClrTx/>
              </a:pPr>
              <a:t>‹#›</a:t>
            </a:fld>
            <a:endParaRPr lang="en-US" kern="1200">
              <a:ea typeface="+mn-ea"/>
            </a:endParaRPr>
          </a:p>
        </p:txBody>
      </p:sp>
    </p:spTree>
    <p:extLst>
      <p:ext uri="{BB962C8B-B14F-4D97-AF65-F5344CB8AC3E}">
        <p14:creationId xmlns:p14="http://schemas.microsoft.com/office/powerpoint/2010/main" val="20724674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914354">
              <a:buClrTx/>
            </a:pPr>
            <a:fld id="{27314395-2269-451E-A140-62B994C1F86D}" type="datetime1">
              <a:rPr lang="en-US" kern="1200" smtClean="0">
                <a:solidFill>
                  <a:prstClr val="black">
                    <a:tint val="75000"/>
                  </a:prstClr>
                </a:solidFill>
                <a:latin typeface="Calibri" panose="020F0502020204030204"/>
                <a:ea typeface="+mn-ea"/>
                <a:cs typeface="+mn-cs"/>
              </a:rPr>
              <a:t>5/25/2023</a:t>
            </a:fld>
            <a:endParaRPr lang="en-US"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914354">
              <a:buClrTx/>
            </a:pPr>
            <a:endParaRPr lang="en-US"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914354">
              <a:buClrTx/>
            </a:pPr>
            <a:fld id="{892959B6-490E-A144-8C7C-88267F972F69}" type="slidenum">
              <a:rPr lang="en-US" kern="1200" smtClean="0">
                <a:ea typeface="+mn-ea"/>
              </a:rPr>
              <a:pPr defTabSz="914354">
                <a:buClrTx/>
              </a:pPr>
              <a:t>‹#›</a:t>
            </a:fld>
            <a:endParaRPr lang="en-US" kern="1200">
              <a:ea typeface="+mn-ea"/>
            </a:endParaRPr>
          </a:p>
        </p:txBody>
      </p:sp>
    </p:spTree>
    <p:extLst>
      <p:ext uri="{BB962C8B-B14F-4D97-AF65-F5344CB8AC3E}">
        <p14:creationId xmlns:p14="http://schemas.microsoft.com/office/powerpoint/2010/main" val="4259101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914354">
              <a:buClrTx/>
            </a:pPr>
            <a:fld id="{EBC5ACFB-59F7-41D2-B349-9F9AE02F392A}" type="datetime1">
              <a:rPr lang="en-US" kern="1200" smtClean="0">
                <a:solidFill>
                  <a:prstClr val="black">
                    <a:tint val="75000"/>
                  </a:prstClr>
                </a:solidFill>
                <a:latin typeface="Calibri" panose="020F0502020204030204"/>
                <a:ea typeface="+mn-ea"/>
                <a:cs typeface="+mn-cs"/>
              </a:rPr>
              <a:t>5/25/2023</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914354">
              <a:buClrTx/>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914354">
              <a:buClrTx/>
            </a:pPr>
            <a:fld id="{892959B6-490E-A144-8C7C-88267F972F69}" type="slidenum">
              <a:rPr lang="en-US" kern="1200" smtClean="0">
                <a:ea typeface="+mn-ea"/>
              </a:rPr>
              <a:pPr defTabSz="914354">
                <a:buClrTx/>
              </a:pPr>
              <a:t>‹#›</a:t>
            </a:fld>
            <a:endParaRPr lang="en-US" kern="1200">
              <a:ea typeface="+mn-ea"/>
            </a:endParaRPr>
          </a:p>
        </p:txBody>
      </p:sp>
    </p:spTree>
    <p:extLst>
      <p:ext uri="{BB962C8B-B14F-4D97-AF65-F5344CB8AC3E}">
        <p14:creationId xmlns:p14="http://schemas.microsoft.com/office/powerpoint/2010/main" val="31919659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Main slid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54">
              <a:buClrTx/>
            </a:pPr>
            <a:fld id="{87FCA957-BB8F-4DCE-8497-A08D4D34E97F}" type="datetime1">
              <a:rPr lang="en-US" kern="1200" smtClean="0">
                <a:solidFill>
                  <a:prstClr val="black">
                    <a:tint val="75000"/>
                  </a:prstClr>
                </a:solidFill>
                <a:latin typeface="Calibri" panose="020F0502020204030204"/>
                <a:ea typeface="+mn-ea"/>
                <a:cs typeface="+mn-cs"/>
              </a:rPr>
              <a:t>5/25/2023</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914354">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914354">
              <a:buClrTx/>
            </a:pPr>
            <a:fld id="{892959B6-490E-A144-8C7C-88267F972F69}" type="slidenum">
              <a:rPr lang="en-US" kern="1200" smtClean="0">
                <a:ea typeface="+mn-ea"/>
              </a:rPr>
              <a:pPr defTabSz="914354">
                <a:buClrTx/>
              </a:pPr>
              <a:t>‹#›</a:t>
            </a:fld>
            <a:endParaRPr lang="en-US" kern="1200">
              <a:ea typeface="+mn-ea"/>
            </a:endParaRPr>
          </a:p>
        </p:txBody>
      </p:sp>
      <p:sp>
        <p:nvSpPr>
          <p:cNvPr id="6" name="TextBox 5">
            <a:extLst>
              <a:ext uri="{FF2B5EF4-FFF2-40B4-BE49-F238E27FC236}">
                <a16:creationId xmlns:a16="http://schemas.microsoft.com/office/drawing/2014/main" id="{3E4F4737-38C1-A219-08D9-566511D8CB2A}"/>
              </a:ext>
            </a:extLst>
          </p:cNvPr>
          <p:cNvSpPr txBox="1"/>
          <p:nvPr userDrawn="1"/>
        </p:nvSpPr>
        <p:spPr>
          <a:xfrm>
            <a:off x="10983288" y="6400412"/>
            <a:ext cx="534099" cy="276999"/>
          </a:xfrm>
          <a:prstGeom prst="rect">
            <a:avLst/>
          </a:prstGeom>
          <a:noFill/>
        </p:spPr>
        <p:txBody>
          <a:bodyPr wrap="square">
            <a:spAutoFit/>
          </a:bodyPr>
          <a:lstStyle/>
          <a:p>
            <a:fld id="{892959B6-490E-A144-8C7C-88267F972F69}" type="slidenum">
              <a:rPr lang="en-US" sz="1200" kern="1200" smtClean="0">
                <a:ea typeface="+mn-ea"/>
              </a:rPr>
              <a:pPr/>
              <a:t>‹#›</a:t>
            </a:fld>
            <a:endParaRPr lang="en-GB" sz="1200" dirty="0"/>
          </a:p>
        </p:txBody>
      </p:sp>
    </p:spTree>
    <p:extLst>
      <p:ext uri="{BB962C8B-B14F-4D97-AF65-F5344CB8AC3E}">
        <p14:creationId xmlns:p14="http://schemas.microsoft.com/office/powerpoint/2010/main" val="32398230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54">
              <a:buClrTx/>
            </a:pPr>
            <a:fld id="{220C3C8B-7CCB-40FE-9E1A-483BCAB2ED59}" type="datetime1">
              <a:rPr lang="en-US" kern="1200" smtClean="0">
                <a:solidFill>
                  <a:prstClr val="black">
                    <a:tint val="75000"/>
                  </a:prstClr>
                </a:solidFill>
                <a:latin typeface="Calibri" panose="020F0502020204030204"/>
                <a:ea typeface="+mn-ea"/>
                <a:cs typeface="+mn-cs"/>
              </a:rPr>
              <a:t>5/25/2023</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914354">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914354">
              <a:buClrTx/>
            </a:pPr>
            <a:fld id="{892959B6-490E-A144-8C7C-88267F972F69}" type="slidenum">
              <a:rPr lang="en-US" kern="1200" smtClean="0">
                <a:ea typeface="+mn-ea"/>
              </a:rPr>
              <a:pPr defTabSz="914354">
                <a:buClrTx/>
              </a:pPr>
              <a:t>‹#›</a:t>
            </a:fld>
            <a:endParaRPr lang="en-US" kern="1200">
              <a:ea typeface="+mn-ea"/>
            </a:endParaRPr>
          </a:p>
        </p:txBody>
      </p:sp>
    </p:spTree>
    <p:extLst>
      <p:ext uri="{BB962C8B-B14F-4D97-AF65-F5344CB8AC3E}">
        <p14:creationId xmlns:p14="http://schemas.microsoft.com/office/powerpoint/2010/main" val="3625112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F5B31-45EB-C24F-9E36-7D17E6430751}"/>
              </a:ext>
            </a:extLst>
          </p:cNvPr>
          <p:cNvSpPr>
            <a:spLocks noGrp="1"/>
          </p:cNvSpPr>
          <p:nvPr>
            <p:ph type="title"/>
          </p:nvPr>
        </p:nvSpPr>
        <p:spPr>
          <a:xfrm>
            <a:off x="838201"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0A11802-820E-BE41-8BBE-378F5DAB03AA}"/>
              </a:ext>
            </a:extLst>
          </p:cNvPr>
          <p:cNvSpPr>
            <a:spLocks noGrp="1"/>
          </p:cNvSpPr>
          <p:nvPr>
            <p:ph idx="1"/>
          </p:nvPr>
        </p:nvSpPr>
        <p:spPr>
          <a:xfrm>
            <a:off x="838201"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BE6C28-AC16-BF48-AC5A-1EE1FE1277E8}"/>
              </a:ext>
            </a:extLst>
          </p:cNvPr>
          <p:cNvSpPr>
            <a:spLocks noGrp="1"/>
          </p:cNvSpPr>
          <p:nvPr>
            <p:ph type="dt" sz="half" idx="10"/>
          </p:nvPr>
        </p:nvSpPr>
        <p:spPr/>
        <p:txBody>
          <a:bodyPr/>
          <a:lstStyle/>
          <a:p>
            <a:pPr defTabSz="914354">
              <a:buClrTx/>
            </a:pPr>
            <a:fld id="{B587C28E-9060-45D1-8B38-442BA1AE3CAF}" type="datetime1">
              <a:rPr lang="en-US" kern="1200" smtClean="0">
                <a:solidFill>
                  <a:prstClr val="black">
                    <a:tint val="75000"/>
                  </a:prstClr>
                </a:solidFill>
                <a:latin typeface="Calibri" panose="020F0502020204030204"/>
                <a:ea typeface="+mn-ea"/>
                <a:cs typeface="+mn-cs"/>
              </a:rPr>
              <a:t>5/25/2023</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A5BAF1AC-29AF-9D4C-8C91-291F1E153563}"/>
              </a:ext>
            </a:extLst>
          </p:cNvPr>
          <p:cNvSpPr>
            <a:spLocks noGrp="1"/>
          </p:cNvSpPr>
          <p:nvPr>
            <p:ph type="ftr" sz="quarter" idx="11"/>
          </p:nvPr>
        </p:nvSpPr>
        <p:spPr/>
        <p:txBody>
          <a:bodyPr/>
          <a:lstStyle/>
          <a:p>
            <a:pPr defTabSz="914354">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4C52D71-6938-9944-BD93-B364434160E6}"/>
              </a:ext>
            </a:extLst>
          </p:cNvPr>
          <p:cNvSpPr>
            <a:spLocks noGrp="1"/>
          </p:cNvSpPr>
          <p:nvPr>
            <p:ph type="sldNum" sz="quarter" idx="12"/>
          </p:nvPr>
        </p:nvSpPr>
        <p:spPr/>
        <p:txBody>
          <a:bodyPr/>
          <a:lstStyle/>
          <a:p>
            <a:pPr defTabSz="914354">
              <a:buClrTx/>
            </a:pPr>
            <a:fld id="{892959B6-490E-A144-8C7C-88267F972F69}" type="slidenum">
              <a:rPr lang="en-US" kern="1200" smtClean="0">
                <a:ea typeface="+mn-ea"/>
              </a:rPr>
              <a:pPr defTabSz="914354">
                <a:buClrTx/>
              </a:pPr>
              <a:t>‹#›</a:t>
            </a:fld>
            <a:endParaRPr lang="en-US" kern="1200">
              <a:ea typeface="+mn-ea"/>
            </a:endParaRPr>
          </a:p>
        </p:txBody>
      </p:sp>
    </p:spTree>
    <p:extLst>
      <p:ext uri="{BB962C8B-B14F-4D97-AF65-F5344CB8AC3E}">
        <p14:creationId xmlns:p14="http://schemas.microsoft.com/office/powerpoint/2010/main" val="3486944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54">
              <a:buClrTx/>
            </a:pPr>
            <a:fld id="{1A7CA02C-AF3E-4A6D-BC7F-BC319B407591}" type="datetime1">
              <a:rPr lang="en-US" kern="1200" smtClean="0">
                <a:solidFill>
                  <a:prstClr val="black">
                    <a:tint val="75000"/>
                  </a:prstClr>
                </a:solidFill>
                <a:latin typeface="Calibri" panose="020F0502020204030204"/>
                <a:ea typeface="+mn-ea"/>
                <a:cs typeface="+mn-cs"/>
              </a:rPr>
              <a:t>5/25/2023</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914354">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914354">
              <a:buClrTx/>
            </a:pPr>
            <a:fld id="{892959B6-490E-A144-8C7C-88267F972F69}" type="slidenum">
              <a:rPr lang="en-US" kern="1200" smtClean="0">
                <a:ea typeface="+mn-ea"/>
              </a:rPr>
              <a:pPr defTabSz="914354">
                <a:buClrTx/>
              </a:pPr>
              <a:t>‹#›</a:t>
            </a:fld>
            <a:endParaRPr lang="en-US" kern="1200">
              <a:ea typeface="+mn-ea"/>
            </a:endParaRPr>
          </a:p>
        </p:txBody>
      </p:sp>
    </p:spTree>
    <p:extLst>
      <p:ext uri="{BB962C8B-B14F-4D97-AF65-F5344CB8AC3E}">
        <p14:creationId xmlns:p14="http://schemas.microsoft.com/office/powerpoint/2010/main" val="21801643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354">
              <a:buClrTx/>
            </a:pPr>
            <a:fld id="{176142AB-938F-41C4-AAD4-EB0B64E9CE61}" type="datetime1">
              <a:rPr lang="en-US" kern="1200" smtClean="0">
                <a:solidFill>
                  <a:prstClr val="black">
                    <a:tint val="75000"/>
                  </a:prstClr>
                </a:solidFill>
                <a:latin typeface="Calibri" panose="020F0502020204030204"/>
                <a:ea typeface="+mn-ea"/>
                <a:cs typeface="+mn-cs"/>
              </a:rPr>
              <a:t>5/25/2023</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914354">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914354">
              <a:buClrTx/>
            </a:pPr>
            <a:fld id="{892959B6-490E-A144-8C7C-88267F972F69}" type="slidenum">
              <a:rPr lang="en-US" kern="1200" smtClean="0">
                <a:ea typeface="+mn-ea"/>
              </a:rPr>
              <a:pPr defTabSz="914354">
                <a:buClrTx/>
              </a:pPr>
              <a:t>‹#›</a:t>
            </a:fld>
            <a:endParaRPr lang="en-US" kern="1200">
              <a:ea typeface="+mn-ea"/>
            </a:endParaRPr>
          </a:p>
        </p:txBody>
      </p:sp>
    </p:spTree>
    <p:extLst>
      <p:ext uri="{BB962C8B-B14F-4D97-AF65-F5344CB8AC3E}">
        <p14:creationId xmlns:p14="http://schemas.microsoft.com/office/powerpoint/2010/main" val="23096065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354">
              <a:buClrTx/>
            </a:pPr>
            <a:fld id="{30E9BC27-A796-4B69-AD44-6CEDAF8DE302}" type="datetime1">
              <a:rPr lang="en-US" kern="1200" smtClean="0">
                <a:solidFill>
                  <a:prstClr val="black">
                    <a:tint val="75000"/>
                  </a:prstClr>
                </a:solidFill>
                <a:latin typeface="Calibri" panose="020F0502020204030204"/>
                <a:ea typeface="+mn-ea"/>
                <a:cs typeface="+mn-cs"/>
              </a:rPr>
              <a:t>5/25/2023</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914354">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914354">
              <a:buClrTx/>
            </a:pPr>
            <a:fld id="{892959B6-490E-A144-8C7C-88267F972F69}" type="slidenum">
              <a:rPr lang="en-US" kern="1200" smtClean="0">
                <a:ea typeface="+mn-ea"/>
              </a:rPr>
              <a:pPr defTabSz="914354">
                <a:buClrTx/>
              </a:pPr>
              <a:t>‹#›</a:t>
            </a:fld>
            <a:endParaRPr lang="en-US" kern="1200">
              <a:ea typeface="+mn-ea"/>
            </a:endParaRPr>
          </a:p>
        </p:txBody>
      </p:sp>
    </p:spTree>
    <p:extLst>
      <p:ext uri="{BB962C8B-B14F-4D97-AF65-F5344CB8AC3E}">
        <p14:creationId xmlns:p14="http://schemas.microsoft.com/office/powerpoint/2010/main" val="2165548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7B0C8-8BEE-7D47-9B4D-F905347D6719}"/>
              </a:ext>
            </a:extLst>
          </p:cNvPr>
          <p:cNvSpPr>
            <a:spLocks noGrp="1"/>
          </p:cNvSpPr>
          <p:nvPr>
            <p:ph type="title"/>
          </p:nvPr>
        </p:nvSpPr>
        <p:spPr>
          <a:xfrm>
            <a:off x="831853" y="1709745"/>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A075DF-6830-994F-930B-9A7111A974C6}"/>
              </a:ext>
            </a:extLst>
          </p:cNvPr>
          <p:cNvSpPr>
            <a:spLocks noGrp="1"/>
          </p:cNvSpPr>
          <p:nvPr>
            <p:ph type="body" idx="1"/>
          </p:nvPr>
        </p:nvSpPr>
        <p:spPr>
          <a:xfrm>
            <a:off x="831853" y="4589464"/>
            <a:ext cx="10515600" cy="1500187"/>
          </a:xfrm>
          <a:prstGeom prst="rect">
            <a:avLst/>
          </a:prstGeo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ED8FDA-DE34-D64E-841A-686C4CAF4B21}"/>
              </a:ext>
            </a:extLst>
          </p:cNvPr>
          <p:cNvSpPr>
            <a:spLocks noGrp="1"/>
          </p:cNvSpPr>
          <p:nvPr>
            <p:ph type="dt" sz="half" idx="10"/>
          </p:nvPr>
        </p:nvSpPr>
        <p:spPr/>
        <p:txBody>
          <a:bodyPr/>
          <a:lstStyle/>
          <a:p>
            <a:pPr defTabSz="914354">
              <a:buClrTx/>
            </a:pPr>
            <a:fld id="{2FFEAC0E-C20D-484D-913F-7FB677FC6B2B}" type="datetime1">
              <a:rPr lang="en-US" kern="1200" smtClean="0">
                <a:solidFill>
                  <a:prstClr val="black">
                    <a:tint val="75000"/>
                  </a:prstClr>
                </a:solidFill>
                <a:latin typeface="Calibri" panose="020F0502020204030204"/>
                <a:ea typeface="+mn-ea"/>
                <a:cs typeface="+mn-cs"/>
              </a:rPr>
              <a:t>5/25/2023</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096AFB61-A685-5B49-BBC3-4550598B60D2}"/>
              </a:ext>
            </a:extLst>
          </p:cNvPr>
          <p:cNvSpPr>
            <a:spLocks noGrp="1"/>
          </p:cNvSpPr>
          <p:nvPr>
            <p:ph type="ftr" sz="quarter" idx="11"/>
          </p:nvPr>
        </p:nvSpPr>
        <p:spPr/>
        <p:txBody>
          <a:bodyPr/>
          <a:lstStyle/>
          <a:p>
            <a:pPr defTabSz="914354">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30F3E9B-8688-3246-A29D-CA93D76DB8E7}"/>
              </a:ext>
            </a:extLst>
          </p:cNvPr>
          <p:cNvSpPr>
            <a:spLocks noGrp="1"/>
          </p:cNvSpPr>
          <p:nvPr>
            <p:ph type="sldNum" sz="quarter" idx="12"/>
          </p:nvPr>
        </p:nvSpPr>
        <p:spPr/>
        <p:txBody>
          <a:bodyPr/>
          <a:lstStyle/>
          <a:p>
            <a:pPr defTabSz="914354">
              <a:buClrTx/>
            </a:pPr>
            <a:fld id="{892959B6-490E-A144-8C7C-88267F972F69}" type="slidenum">
              <a:rPr lang="en-US" kern="1200" smtClean="0">
                <a:ea typeface="+mn-ea"/>
              </a:rPr>
              <a:pPr defTabSz="914354">
                <a:buClrTx/>
              </a:pPr>
              <a:t>‹#›</a:t>
            </a:fld>
            <a:endParaRPr lang="en-US" kern="1200">
              <a:ea typeface="+mn-ea"/>
            </a:endParaRPr>
          </a:p>
        </p:txBody>
      </p:sp>
    </p:spTree>
    <p:extLst>
      <p:ext uri="{BB962C8B-B14F-4D97-AF65-F5344CB8AC3E}">
        <p14:creationId xmlns:p14="http://schemas.microsoft.com/office/powerpoint/2010/main" val="2772538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CC053-5046-384A-AF29-B8F5FDD138EC}"/>
              </a:ext>
            </a:extLst>
          </p:cNvPr>
          <p:cNvSpPr>
            <a:spLocks noGrp="1"/>
          </p:cNvSpPr>
          <p:nvPr>
            <p:ph type="title"/>
          </p:nvPr>
        </p:nvSpPr>
        <p:spPr>
          <a:xfrm>
            <a:off x="838201"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BA91068-C6AE-6C41-9AF4-DEBE37FE87AB}"/>
              </a:ext>
            </a:extLst>
          </p:cNvPr>
          <p:cNvSpPr>
            <a:spLocks noGrp="1"/>
          </p:cNvSpPr>
          <p:nvPr>
            <p:ph sz="half" idx="1"/>
          </p:nvPr>
        </p:nvSpPr>
        <p:spPr>
          <a:xfrm>
            <a:off x="838201"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FF627F-C7DA-E143-AECD-24BC99F64E55}"/>
              </a:ext>
            </a:extLst>
          </p:cNvPr>
          <p:cNvSpPr>
            <a:spLocks noGrp="1"/>
          </p:cNvSpPr>
          <p:nvPr>
            <p:ph sz="half" idx="2"/>
          </p:nvPr>
        </p:nvSpPr>
        <p:spPr>
          <a:xfrm>
            <a:off x="6172201"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E8725F-1BFE-884A-8C48-257026E836C3}"/>
              </a:ext>
            </a:extLst>
          </p:cNvPr>
          <p:cNvSpPr>
            <a:spLocks noGrp="1"/>
          </p:cNvSpPr>
          <p:nvPr>
            <p:ph type="dt" sz="half" idx="10"/>
          </p:nvPr>
        </p:nvSpPr>
        <p:spPr/>
        <p:txBody>
          <a:bodyPr/>
          <a:lstStyle/>
          <a:p>
            <a:pPr defTabSz="914354">
              <a:buClrTx/>
            </a:pPr>
            <a:fld id="{83DEFC60-DF26-4D01-B913-D5C1ABB5CF9E}" type="datetime1">
              <a:rPr lang="en-US" kern="1200" smtClean="0">
                <a:solidFill>
                  <a:prstClr val="black">
                    <a:tint val="75000"/>
                  </a:prstClr>
                </a:solidFill>
                <a:latin typeface="Calibri" panose="020F0502020204030204"/>
                <a:ea typeface="+mn-ea"/>
                <a:cs typeface="+mn-cs"/>
              </a:rPr>
              <a:t>5/25/2023</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7D5F0B32-AB7B-C348-A61C-205DC7F22F0E}"/>
              </a:ext>
            </a:extLst>
          </p:cNvPr>
          <p:cNvSpPr>
            <a:spLocks noGrp="1"/>
          </p:cNvSpPr>
          <p:nvPr>
            <p:ph type="ftr" sz="quarter" idx="11"/>
          </p:nvPr>
        </p:nvSpPr>
        <p:spPr/>
        <p:txBody>
          <a:bodyPr/>
          <a:lstStyle/>
          <a:p>
            <a:pPr defTabSz="914354">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CDEADAC-0764-DF4B-8EEF-D609EADF616B}"/>
              </a:ext>
            </a:extLst>
          </p:cNvPr>
          <p:cNvSpPr>
            <a:spLocks noGrp="1"/>
          </p:cNvSpPr>
          <p:nvPr>
            <p:ph type="sldNum" sz="quarter" idx="12"/>
          </p:nvPr>
        </p:nvSpPr>
        <p:spPr/>
        <p:txBody>
          <a:bodyPr/>
          <a:lstStyle/>
          <a:p>
            <a:pPr defTabSz="914354">
              <a:buClrTx/>
            </a:pPr>
            <a:fld id="{892959B6-490E-A144-8C7C-88267F972F69}" type="slidenum">
              <a:rPr lang="en-US" kern="1200" smtClean="0">
                <a:ea typeface="+mn-ea"/>
              </a:rPr>
              <a:pPr defTabSz="914354">
                <a:buClrTx/>
              </a:pPr>
              <a:t>‹#›</a:t>
            </a:fld>
            <a:endParaRPr lang="en-US" kern="1200">
              <a:ea typeface="+mn-ea"/>
            </a:endParaRPr>
          </a:p>
        </p:txBody>
      </p:sp>
    </p:spTree>
    <p:extLst>
      <p:ext uri="{BB962C8B-B14F-4D97-AF65-F5344CB8AC3E}">
        <p14:creationId xmlns:p14="http://schemas.microsoft.com/office/powerpoint/2010/main" val="3199120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5EFE7-41F6-D845-AD97-74826EFC6B2F}"/>
              </a:ext>
            </a:extLst>
          </p:cNvPr>
          <p:cNvSpPr>
            <a:spLocks noGrp="1"/>
          </p:cNvSpPr>
          <p:nvPr>
            <p:ph type="title"/>
          </p:nvPr>
        </p:nvSpPr>
        <p:spPr>
          <a:xfrm>
            <a:off x="839791"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8635AB2-5796-944C-B5A8-95A3957468B5}"/>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A04CAB-CE95-6A4A-BC48-A5A6E28BC0F4}"/>
              </a:ext>
            </a:extLst>
          </p:cNvPr>
          <p:cNvSpPr>
            <a:spLocks noGrp="1"/>
          </p:cNvSpPr>
          <p:nvPr>
            <p:ph sz="half" idx="2"/>
          </p:nvPr>
        </p:nvSpPr>
        <p:spPr>
          <a:xfrm>
            <a:off x="839789" y="2505077"/>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7A78F3-DBCE-BB4E-8AE5-1F978F3D02A5}"/>
              </a:ext>
            </a:extLst>
          </p:cNvPr>
          <p:cNvSpPr>
            <a:spLocks noGrp="1"/>
          </p:cNvSpPr>
          <p:nvPr>
            <p:ph type="body" sz="quarter" idx="3"/>
          </p:nvPr>
        </p:nvSpPr>
        <p:spPr>
          <a:xfrm>
            <a:off x="6172205" y="1681163"/>
            <a:ext cx="5183188"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99B274-DA5D-AF45-A15B-FCD0600286CA}"/>
              </a:ext>
            </a:extLst>
          </p:cNvPr>
          <p:cNvSpPr>
            <a:spLocks noGrp="1"/>
          </p:cNvSpPr>
          <p:nvPr>
            <p:ph sz="quarter" idx="4"/>
          </p:nvPr>
        </p:nvSpPr>
        <p:spPr>
          <a:xfrm>
            <a:off x="6172205" y="2505077"/>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A64DE8-F42B-F140-88D7-B915772859AC}"/>
              </a:ext>
            </a:extLst>
          </p:cNvPr>
          <p:cNvSpPr>
            <a:spLocks noGrp="1"/>
          </p:cNvSpPr>
          <p:nvPr>
            <p:ph type="dt" sz="half" idx="10"/>
          </p:nvPr>
        </p:nvSpPr>
        <p:spPr/>
        <p:txBody>
          <a:bodyPr/>
          <a:lstStyle/>
          <a:p>
            <a:pPr defTabSz="914354">
              <a:buClrTx/>
            </a:pPr>
            <a:fld id="{69301E59-B6CD-419F-B560-7E055FBC4053}" type="datetime1">
              <a:rPr lang="en-US" kern="1200" smtClean="0">
                <a:solidFill>
                  <a:prstClr val="black">
                    <a:tint val="75000"/>
                  </a:prstClr>
                </a:solidFill>
                <a:latin typeface="Calibri" panose="020F0502020204030204"/>
                <a:ea typeface="+mn-ea"/>
                <a:cs typeface="+mn-cs"/>
              </a:rPr>
              <a:t>5/25/2023</a:t>
            </a:fld>
            <a:endParaRPr lang="en-US" kern="1200">
              <a:solidFill>
                <a:prstClr val="black">
                  <a:tint val="75000"/>
                </a:prstClr>
              </a:solidFill>
              <a:latin typeface="Calibri" panose="020F0502020204030204"/>
              <a:ea typeface="+mn-ea"/>
              <a:cs typeface="+mn-cs"/>
            </a:endParaRPr>
          </a:p>
        </p:txBody>
      </p:sp>
      <p:sp>
        <p:nvSpPr>
          <p:cNvPr id="8" name="Footer Placeholder 7">
            <a:extLst>
              <a:ext uri="{FF2B5EF4-FFF2-40B4-BE49-F238E27FC236}">
                <a16:creationId xmlns:a16="http://schemas.microsoft.com/office/drawing/2014/main" id="{5F55894D-314E-2248-8372-3ACCB8E33AF8}"/>
              </a:ext>
            </a:extLst>
          </p:cNvPr>
          <p:cNvSpPr>
            <a:spLocks noGrp="1"/>
          </p:cNvSpPr>
          <p:nvPr>
            <p:ph type="ftr" sz="quarter" idx="11"/>
          </p:nvPr>
        </p:nvSpPr>
        <p:spPr/>
        <p:txBody>
          <a:bodyPr/>
          <a:lstStyle/>
          <a:p>
            <a:pPr defTabSz="914354">
              <a:buClrTx/>
            </a:pPr>
            <a:endParaRPr lang="en-US" kern="1200">
              <a:solidFill>
                <a:prstClr val="black">
                  <a:tint val="75000"/>
                </a:prstClr>
              </a:solidFill>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176AF1A3-8C35-6444-880B-489D3E3BDB17}"/>
              </a:ext>
            </a:extLst>
          </p:cNvPr>
          <p:cNvSpPr>
            <a:spLocks noGrp="1"/>
          </p:cNvSpPr>
          <p:nvPr>
            <p:ph type="sldNum" sz="quarter" idx="12"/>
          </p:nvPr>
        </p:nvSpPr>
        <p:spPr/>
        <p:txBody>
          <a:bodyPr/>
          <a:lstStyle/>
          <a:p>
            <a:pPr defTabSz="914354">
              <a:buClrTx/>
            </a:pPr>
            <a:fld id="{892959B6-490E-A144-8C7C-88267F972F69}" type="slidenum">
              <a:rPr lang="en-US" kern="1200" smtClean="0">
                <a:ea typeface="+mn-ea"/>
              </a:rPr>
              <a:pPr defTabSz="914354">
                <a:buClrTx/>
              </a:pPr>
              <a:t>‹#›</a:t>
            </a:fld>
            <a:endParaRPr lang="en-US" kern="1200">
              <a:ea typeface="+mn-ea"/>
            </a:endParaRPr>
          </a:p>
        </p:txBody>
      </p:sp>
    </p:spTree>
    <p:extLst>
      <p:ext uri="{BB962C8B-B14F-4D97-AF65-F5344CB8AC3E}">
        <p14:creationId xmlns:p14="http://schemas.microsoft.com/office/powerpoint/2010/main" val="3725687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D6E35-E288-6E46-8AE2-C620DACF8532}"/>
              </a:ext>
            </a:extLst>
          </p:cNvPr>
          <p:cNvSpPr>
            <a:spLocks noGrp="1"/>
          </p:cNvSpPr>
          <p:nvPr>
            <p:ph type="title"/>
          </p:nvPr>
        </p:nvSpPr>
        <p:spPr>
          <a:xfrm>
            <a:off x="838201"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A909971-F513-8245-B1F9-9A705DE1F26E}"/>
              </a:ext>
            </a:extLst>
          </p:cNvPr>
          <p:cNvSpPr>
            <a:spLocks noGrp="1"/>
          </p:cNvSpPr>
          <p:nvPr>
            <p:ph type="dt" sz="half" idx="10"/>
          </p:nvPr>
        </p:nvSpPr>
        <p:spPr/>
        <p:txBody>
          <a:bodyPr/>
          <a:lstStyle/>
          <a:p>
            <a:pPr defTabSz="914354">
              <a:buClrTx/>
            </a:pPr>
            <a:fld id="{B17B9C11-03CB-4671-93F7-6D36CB88C5FE}" type="datetime1">
              <a:rPr lang="en-US" kern="1200" smtClean="0">
                <a:solidFill>
                  <a:prstClr val="black">
                    <a:tint val="75000"/>
                  </a:prstClr>
                </a:solidFill>
                <a:latin typeface="Calibri" panose="020F0502020204030204"/>
                <a:ea typeface="+mn-ea"/>
                <a:cs typeface="+mn-cs"/>
              </a:rPr>
              <a:t>5/25/2023</a:t>
            </a:fld>
            <a:endParaRPr lang="en-US" kern="1200">
              <a:solidFill>
                <a:prstClr val="black">
                  <a:tint val="75000"/>
                </a:prstClr>
              </a:solidFill>
              <a:latin typeface="Calibri" panose="020F0502020204030204"/>
              <a:ea typeface="+mn-ea"/>
              <a:cs typeface="+mn-cs"/>
            </a:endParaRPr>
          </a:p>
        </p:txBody>
      </p:sp>
      <p:sp>
        <p:nvSpPr>
          <p:cNvPr id="4" name="Footer Placeholder 3">
            <a:extLst>
              <a:ext uri="{FF2B5EF4-FFF2-40B4-BE49-F238E27FC236}">
                <a16:creationId xmlns:a16="http://schemas.microsoft.com/office/drawing/2014/main" id="{552AA84A-0BFD-AF4D-9F99-6584F52DF8AD}"/>
              </a:ext>
            </a:extLst>
          </p:cNvPr>
          <p:cNvSpPr>
            <a:spLocks noGrp="1"/>
          </p:cNvSpPr>
          <p:nvPr>
            <p:ph type="ftr" sz="quarter" idx="11"/>
          </p:nvPr>
        </p:nvSpPr>
        <p:spPr/>
        <p:txBody>
          <a:bodyPr/>
          <a:lstStyle/>
          <a:p>
            <a:pPr defTabSz="914354">
              <a:buClrTx/>
            </a:pPr>
            <a:endParaRPr lang="en-US" kern="1200">
              <a:solidFill>
                <a:prstClr val="black">
                  <a:tint val="75000"/>
                </a:prstClr>
              </a:solidFill>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25770928-A687-0F40-B8F0-2D6BD37CAE39}"/>
              </a:ext>
            </a:extLst>
          </p:cNvPr>
          <p:cNvSpPr>
            <a:spLocks noGrp="1"/>
          </p:cNvSpPr>
          <p:nvPr>
            <p:ph type="sldNum" sz="quarter" idx="12"/>
          </p:nvPr>
        </p:nvSpPr>
        <p:spPr/>
        <p:txBody>
          <a:bodyPr/>
          <a:lstStyle/>
          <a:p>
            <a:pPr defTabSz="914354">
              <a:buClrTx/>
            </a:pPr>
            <a:fld id="{892959B6-490E-A144-8C7C-88267F972F69}" type="slidenum">
              <a:rPr lang="en-US" kern="1200" smtClean="0">
                <a:ea typeface="+mn-ea"/>
              </a:rPr>
              <a:pPr defTabSz="914354">
                <a:buClrTx/>
              </a:pPr>
              <a:t>‹#›</a:t>
            </a:fld>
            <a:endParaRPr lang="en-US" kern="1200">
              <a:ea typeface="+mn-ea"/>
            </a:endParaRPr>
          </a:p>
        </p:txBody>
      </p:sp>
    </p:spTree>
    <p:extLst>
      <p:ext uri="{BB962C8B-B14F-4D97-AF65-F5344CB8AC3E}">
        <p14:creationId xmlns:p14="http://schemas.microsoft.com/office/powerpoint/2010/main" val="3947036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ormal slides">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4EAC8470-DB82-B203-A1D6-35E33F0FB672}"/>
              </a:ext>
            </a:extLst>
          </p:cNvPr>
          <p:cNvSpPr>
            <a:spLocks noGrp="1"/>
          </p:cNvSpPr>
          <p:nvPr>
            <p:ph type="dt" sz="half" idx="10"/>
          </p:nvPr>
        </p:nvSpPr>
        <p:spPr/>
        <p:txBody>
          <a:bodyPr/>
          <a:lstStyle/>
          <a:p>
            <a:pPr defTabSz="914354">
              <a:buClrTx/>
            </a:pPr>
            <a:fld id="{A61732EC-BDA1-45E1-998C-73AFD5C029CE}" type="datetime1">
              <a:rPr lang="en-US" kern="1200" smtClean="0">
                <a:solidFill>
                  <a:prstClr val="black">
                    <a:tint val="75000"/>
                  </a:prstClr>
                </a:solidFill>
                <a:latin typeface="Calibri" panose="020F0502020204030204"/>
                <a:ea typeface="+mn-ea"/>
                <a:cs typeface="+mn-cs"/>
              </a:rPr>
              <a:t>5/25/2023</a:t>
            </a:fld>
            <a:endParaRPr lang="en-US" kern="1200">
              <a:solidFill>
                <a:prstClr val="black">
                  <a:tint val="75000"/>
                </a:prstClr>
              </a:solidFill>
              <a:latin typeface="Calibri" panose="020F0502020204030204"/>
              <a:ea typeface="+mn-ea"/>
              <a:cs typeface="+mn-cs"/>
            </a:endParaRPr>
          </a:p>
        </p:txBody>
      </p:sp>
      <p:sp>
        <p:nvSpPr>
          <p:cNvPr id="7" name="Footer Placeholder 6">
            <a:extLst>
              <a:ext uri="{FF2B5EF4-FFF2-40B4-BE49-F238E27FC236}">
                <a16:creationId xmlns:a16="http://schemas.microsoft.com/office/drawing/2014/main" id="{A880F545-ED5F-9477-9D54-19BBAA9E0DCA}"/>
              </a:ext>
            </a:extLst>
          </p:cNvPr>
          <p:cNvSpPr>
            <a:spLocks noGrp="1"/>
          </p:cNvSpPr>
          <p:nvPr>
            <p:ph type="ftr" sz="quarter" idx="11"/>
          </p:nvPr>
        </p:nvSpPr>
        <p:spPr/>
        <p:txBody>
          <a:bodyPr/>
          <a:lstStyle/>
          <a:p>
            <a:pPr defTabSz="914354">
              <a:buClrTx/>
            </a:pPr>
            <a:endParaRPr lang="en-US" kern="1200">
              <a:solidFill>
                <a:prstClr val="black">
                  <a:tint val="75000"/>
                </a:prstClr>
              </a:solidFill>
              <a:latin typeface="Calibri" panose="020F0502020204030204"/>
              <a:ea typeface="+mn-ea"/>
              <a:cs typeface="+mn-cs"/>
            </a:endParaRPr>
          </a:p>
        </p:txBody>
      </p:sp>
      <p:sp>
        <p:nvSpPr>
          <p:cNvPr id="8" name="Slide Number Placeholder 7">
            <a:extLst>
              <a:ext uri="{FF2B5EF4-FFF2-40B4-BE49-F238E27FC236}">
                <a16:creationId xmlns:a16="http://schemas.microsoft.com/office/drawing/2014/main" id="{E061CA88-4C83-E779-A4D2-CD2E3B98D810}"/>
              </a:ext>
            </a:extLst>
          </p:cNvPr>
          <p:cNvSpPr>
            <a:spLocks noGrp="1"/>
          </p:cNvSpPr>
          <p:nvPr>
            <p:ph type="sldNum" sz="quarter" idx="12"/>
          </p:nvPr>
        </p:nvSpPr>
        <p:spPr/>
        <p:txBody>
          <a:bodyPr/>
          <a:lstStyle>
            <a:lvl1pPr>
              <a:defRPr b="0">
                <a:solidFill>
                  <a:schemeClr val="tx1"/>
                </a:solidFill>
              </a:defRPr>
            </a:lvl1pPr>
          </a:lstStyle>
          <a:p>
            <a:pPr defTabSz="914354">
              <a:buClrTx/>
            </a:pPr>
            <a:fld id="{892959B6-490E-A144-8C7C-88267F972F69}" type="slidenum">
              <a:rPr lang="en-US" kern="1200" smtClean="0">
                <a:ea typeface="+mn-ea"/>
              </a:rPr>
              <a:pPr defTabSz="914354">
                <a:buClrTx/>
              </a:pPr>
              <a:t>‹#›</a:t>
            </a:fld>
            <a:endParaRPr lang="en-US" kern="1200" dirty="0">
              <a:ea typeface="+mn-ea"/>
            </a:endParaRPr>
          </a:p>
        </p:txBody>
      </p:sp>
    </p:spTree>
    <p:extLst>
      <p:ext uri="{BB962C8B-B14F-4D97-AF65-F5344CB8AC3E}">
        <p14:creationId xmlns:p14="http://schemas.microsoft.com/office/powerpoint/2010/main" val="3089140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F9C27-E5B0-3345-A4AB-CFB2F6835849}"/>
              </a:ext>
            </a:extLst>
          </p:cNvPr>
          <p:cNvSpPr>
            <a:spLocks noGrp="1"/>
          </p:cNvSpPr>
          <p:nvPr>
            <p:ph type="title"/>
          </p:nvPr>
        </p:nvSpPr>
        <p:spPr>
          <a:xfrm>
            <a:off x="839789" y="457200"/>
            <a:ext cx="3932239"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24FF64-A4EF-874D-8148-B50CAAACD892}"/>
              </a:ext>
            </a:extLst>
          </p:cNvPr>
          <p:cNvSpPr>
            <a:spLocks noGrp="1"/>
          </p:cNvSpPr>
          <p:nvPr>
            <p:ph idx="1"/>
          </p:nvPr>
        </p:nvSpPr>
        <p:spPr>
          <a:xfrm>
            <a:off x="5183192" y="987432"/>
            <a:ext cx="6172201"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450630-1DFB-8040-B781-5D0E3233E901}"/>
              </a:ext>
            </a:extLst>
          </p:cNvPr>
          <p:cNvSpPr>
            <a:spLocks noGrp="1"/>
          </p:cNvSpPr>
          <p:nvPr>
            <p:ph type="body" sz="half" idx="2"/>
          </p:nvPr>
        </p:nvSpPr>
        <p:spPr>
          <a:xfrm>
            <a:off x="839789" y="2057406"/>
            <a:ext cx="3932239"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0DDAF7-3456-A247-8D5C-0A8EBD0B4DE9}"/>
              </a:ext>
            </a:extLst>
          </p:cNvPr>
          <p:cNvSpPr>
            <a:spLocks noGrp="1"/>
          </p:cNvSpPr>
          <p:nvPr>
            <p:ph type="dt" sz="half" idx="10"/>
          </p:nvPr>
        </p:nvSpPr>
        <p:spPr/>
        <p:txBody>
          <a:bodyPr/>
          <a:lstStyle/>
          <a:p>
            <a:pPr defTabSz="914354">
              <a:buClrTx/>
            </a:pPr>
            <a:fld id="{8A53463A-3B4C-4A1D-8C21-44F20E0B5C78}" type="datetime1">
              <a:rPr lang="en-US" kern="1200" smtClean="0">
                <a:solidFill>
                  <a:prstClr val="black">
                    <a:tint val="75000"/>
                  </a:prstClr>
                </a:solidFill>
                <a:latin typeface="Calibri" panose="020F0502020204030204"/>
                <a:ea typeface="+mn-ea"/>
                <a:cs typeface="+mn-cs"/>
              </a:rPr>
              <a:t>5/25/2023</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240FA3EF-BB27-4142-A314-3F13BEB8F801}"/>
              </a:ext>
            </a:extLst>
          </p:cNvPr>
          <p:cNvSpPr>
            <a:spLocks noGrp="1"/>
          </p:cNvSpPr>
          <p:nvPr>
            <p:ph type="ftr" sz="quarter" idx="11"/>
          </p:nvPr>
        </p:nvSpPr>
        <p:spPr/>
        <p:txBody>
          <a:bodyPr/>
          <a:lstStyle/>
          <a:p>
            <a:pPr defTabSz="914354">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6573FCC-E67D-914C-8071-528E22BB0760}"/>
              </a:ext>
            </a:extLst>
          </p:cNvPr>
          <p:cNvSpPr>
            <a:spLocks noGrp="1"/>
          </p:cNvSpPr>
          <p:nvPr>
            <p:ph type="sldNum" sz="quarter" idx="12"/>
          </p:nvPr>
        </p:nvSpPr>
        <p:spPr/>
        <p:txBody>
          <a:bodyPr/>
          <a:lstStyle/>
          <a:p>
            <a:pPr defTabSz="914354">
              <a:buClrTx/>
            </a:pPr>
            <a:fld id="{892959B6-490E-A144-8C7C-88267F972F69}" type="slidenum">
              <a:rPr lang="en-US" kern="1200" smtClean="0">
                <a:ea typeface="+mn-ea"/>
              </a:rPr>
              <a:pPr defTabSz="914354">
                <a:buClrTx/>
              </a:pPr>
              <a:t>‹#›</a:t>
            </a:fld>
            <a:endParaRPr lang="en-US" kern="1200">
              <a:ea typeface="+mn-ea"/>
            </a:endParaRPr>
          </a:p>
        </p:txBody>
      </p:sp>
    </p:spTree>
    <p:extLst>
      <p:ext uri="{BB962C8B-B14F-4D97-AF65-F5344CB8AC3E}">
        <p14:creationId xmlns:p14="http://schemas.microsoft.com/office/powerpoint/2010/main" val="4292394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23CFB-F218-FE4B-8BB7-6CC1B13A9D3A}"/>
              </a:ext>
            </a:extLst>
          </p:cNvPr>
          <p:cNvSpPr>
            <a:spLocks noGrp="1"/>
          </p:cNvSpPr>
          <p:nvPr>
            <p:ph type="title"/>
          </p:nvPr>
        </p:nvSpPr>
        <p:spPr>
          <a:xfrm>
            <a:off x="839789" y="457200"/>
            <a:ext cx="3932239"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9AFFD7-11D4-1746-B361-401D1D238FFE}"/>
              </a:ext>
            </a:extLst>
          </p:cNvPr>
          <p:cNvSpPr>
            <a:spLocks noGrp="1"/>
          </p:cNvSpPr>
          <p:nvPr>
            <p:ph type="pic" idx="1"/>
          </p:nvPr>
        </p:nvSpPr>
        <p:spPr>
          <a:xfrm>
            <a:off x="5183192" y="987432"/>
            <a:ext cx="6172201" cy="4873625"/>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5EB5B14A-7DB4-694D-AD86-D834B1CDFE4F}"/>
              </a:ext>
            </a:extLst>
          </p:cNvPr>
          <p:cNvSpPr>
            <a:spLocks noGrp="1"/>
          </p:cNvSpPr>
          <p:nvPr>
            <p:ph type="body" sz="half" idx="2"/>
          </p:nvPr>
        </p:nvSpPr>
        <p:spPr>
          <a:xfrm>
            <a:off x="839789" y="2057406"/>
            <a:ext cx="3932239"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48DFDA-9439-DD43-9821-1A465EA8636E}"/>
              </a:ext>
            </a:extLst>
          </p:cNvPr>
          <p:cNvSpPr>
            <a:spLocks noGrp="1"/>
          </p:cNvSpPr>
          <p:nvPr>
            <p:ph type="dt" sz="half" idx="10"/>
          </p:nvPr>
        </p:nvSpPr>
        <p:spPr/>
        <p:txBody>
          <a:bodyPr/>
          <a:lstStyle/>
          <a:p>
            <a:pPr defTabSz="914354">
              <a:buClrTx/>
            </a:pPr>
            <a:fld id="{63B30685-2341-4449-B02C-C6137DC6C296}" type="datetime1">
              <a:rPr lang="en-US" kern="1200" smtClean="0">
                <a:solidFill>
                  <a:prstClr val="black">
                    <a:tint val="75000"/>
                  </a:prstClr>
                </a:solidFill>
                <a:latin typeface="Calibri" panose="020F0502020204030204"/>
                <a:ea typeface="+mn-ea"/>
                <a:cs typeface="+mn-cs"/>
              </a:rPr>
              <a:t>5/25/2023</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8B526C68-32CC-CA45-B6C3-507085754286}"/>
              </a:ext>
            </a:extLst>
          </p:cNvPr>
          <p:cNvSpPr>
            <a:spLocks noGrp="1"/>
          </p:cNvSpPr>
          <p:nvPr>
            <p:ph type="ftr" sz="quarter" idx="11"/>
          </p:nvPr>
        </p:nvSpPr>
        <p:spPr/>
        <p:txBody>
          <a:bodyPr/>
          <a:lstStyle/>
          <a:p>
            <a:pPr defTabSz="914354">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5BE5578E-F248-B144-AD91-40F0E6F90C5A}"/>
              </a:ext>
            </a:extLst>
          </p:cNvPr>
          <p:cNvSpPr>
            <a:spLocks noGrp="1"/>
          </p:cNvSpPr>
          <p:nvPr>
            <p:ph type="sldNum" sz="quarter" idx="12"/>
          </p:nvPr>
        </p:nvSpPr>
        <p:spPr/>
        <p:txBody>
          <a:bodyPr/>
          <a:lstStyle/>
          <a:p>
            <a:pPr defTabSz="914354">
              <a:buClrTx/>
            </a:pPr>
            <a:fld id="{892959B6-490E-A144-8C7C-88267F972F69}" type="slidenum">
              <a:rPr lang="en-US" kern="1200" smtClean="0">
                <a:ea typeface="+mn-ea"/>
              </a:rPr>
              <a:pPr defTabSz="914354">
                <a:buClrTx/>
              </a:pPr>
              <a:t>‹#›</a:t>
            </a:fld>
            <a:endParaRPr lang="en-US" kern="1200">
              <a:ea typeface="+mn-ea"/>
            </a:endParaRPr>
          </a:p>
        </p:txBody>
      </p:sp>
    </p:spTree>
    <p:extLst>
      <p:ext uri="{BB962C8B-B14F-4D97-AF65-F5344CB8AC3E}">
        <p14:creationId xmlns:p14="http://schemas.microsoft.com/office/powerpoint/2010/main" val="2677464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6C54EAE-9FC9-1846-B193-14EE7AB2C245}"/>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54">
              <a:buClrTx/>
            </a:pPr>
            <a:fld id="{A61732EC-BDA1-45E1-998C-73AFD5C029CE}" type="datetime1">
              <a:rPr lang="en-US" kern="1200" smtClean="0">
                <a:solidFill>
                  <a:prstClr val="black">
                    <a:tint val="75000"/>
                  </a:prstClr>
                </a:solidFill>
                <a:latin typeface="Calibri" panose="020F0502020204030204"/>
                <a:ea typeface="+mn-ea"/>
                <a:cs typeface="+mn-cs"/>
              </a:rPr>
              <a:t>5/25/2023</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DFEBF88A-710E-CF43-A77F-2F8EC52AF383}"/>
              </a:ext>
            </a:extLst>
          </p:cNvPr>
          <p:cNvSpPr>
            <a:spLocks noGrp="1"/>
          </p:cNvSpPr>
          <p:nvPr>
            <p:ph type="ftr" sz="quarter" idx="3"/>
          </p:nvPr>
        </p:nvSpPr>
        <p:spPr>
          <a:xfrm>
            <a:off x="4038601"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54">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788CE41-835D-024E-8759-EB5C471BF069}"/>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b="1" i="0">
                <a:solidFill>
                  <a:srgbClr val="000000"/>
                </a:solidFill>
                <a:latin typeface="Arial" panose="020B0604020202020204" pitchFamily="34" charset="0"/>
                <a:cs typeface="Arial" panose="020B0604020202020204" pitchFamily="34" charset="0"/>
              </a:defRPr>
            </a:lvl1pPr>
          </a:lstStyle>
          <a:p>
            <a:pPr defTabSz="914354">
              <a:buClrTx/>
            </a:pPr>
            <a:fld id="{892959B6-490E-A144-8C7C-88267F972F69}" type="slidenum">
              <a:rPr lang="en-US" kern="1200" smtClean="0">
                <a:ea typeface="+mn-ea"/>
              </a:rPr>
              <a:pPr defTabSz="914354">
                <a:buClrTx/>
              </a:pPr>
              <a:t>‹#›</a:t>
            </a:fld>
            <a:endParaRPr lang="en-US" kern="1200" dirty="0">
              <a:ea typeface="+mn-ea"/>
            </a:endParaRPr>
          </a:p>
        </p:txBody>
      </p:sp>
      <p:cxnSp>
        <p:nvCxnSpPr>
          <p:cNvPr id="7" name="Straight Connector 6">
            <a:extLst>
              <a:ext uri="{FF2B5EF4-FFF2-40B4-BE49-F238E27FC236}">
                <a16:creationId xmlns:a16="http://schemas.microsoft.com/office/drawing/2014/main" id="{2BD2323F-B1E1-6C4E-9AE6-649001D33CD4}"/>
              </a:ext>
            </a:extLst>
          </p:cNvPr>
          <p:cNvCxnSpPr>
            <a:cxnSpLocks/>
          </p:cNvCxnSpPr>
          <p:nvPr userDrawn="1"/>
        </p:nvCxnSpPr>
        <p:spPr>
          <a:xfrm>
            <a:off x="539999" y="6350379"/>
            <a:ext cx="11088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1315F01-3018-CC4B-BC61-0DF90B809CD2}"/>
              </a:ext>
            </a:extLst>
          </p:cNvPr>
          <p:cNvCxnSpPr>
            <a:cxnSpLocks/>
          </p:cNvCxnSpPr>
          <p:nvPr userDrawn="1"/>
        </p:nvCxnSpPr>
        <p:spPr>
          <a:xfrm>
            <a:off x="539999" y="1039899"/>
            <a:ext cx="11088000" cy="0"/>
          </a:xfrm>
          <a:prstGeom prst="line">
            <a:avLst/>
          </a:prstGeom>
          <a:ln w="9525">
            <a:solidFill>
              <a:srgbClr val="BE00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616183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hf sldNum="0" hdr="0" ftr="0" dt="0"/>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D967C2-F24A-419F-9568-0F3BAC408C8A}" type="datetime1">
              <a:rPr lang="en-US" smtClean="0"/>
              <a:t>5/25/2023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000000-1234-1234-1234-123412341234}" type="slidenum">
              <a:rPr lang="en-GB" smtClean="0"/>
              <a:pPr/>
              <a:t>‹#›</a:t>
            </a:fld>
            <a:endParaRPr lang="en-GB"/>
          </a:p>
        </p:txBody>
      </p:sp>
      <p:cxnSp>
        <p:nvCxnSpPr>
          <p:cNvPr id="7" name="Straight Connector 6">
            <a:extLst>
              <a:ext uri="{FF2B5EF4-FFF2-40B4-BE49-F238E27FC236}">
                <a16:creationId xmlns:a16="http://schemas.microsoft.com/office/drawing/2014/main" id="{C14C7DD6-7499-02F7-2D8B-C32685EAC45E}"/>
              </a:ext>
            </a:extLst>
          </p:cNvPr>
          <p:cNvCxnSpPr>
            <a:cxnSpLocks/>
          </p:cNvCxnSpPr>
          <p:nvPr userDrawn="1"/>
        </p:nvCxnSpPr>
        <p:spPr>
          <a:xfrm>
            <a:off x="539999" y="6350379"/>
            <a:ext cx="11088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43CEEC8-D28D-B0E1-4043-BE6A5673D9F9}"/>
              </a:ext>
            </a:extLst>
          </p:cNvPr>
          <p:cNvCxnSpPr>
            <a:cxnSpLocks/>
          </p:cNvCxnSpPr>
          <p:nvPr userDrawn="1"/>
        </p:nvCxnSpPr>
        <p:spPr>
          <a:xfrm>
            <a:off x="539999" y="1039899"/>
            <a:ext cx="11088000" cy="0"/>
          </a:xfrm>
          <a:prstGeom prst="line">
            <a:avLst/>
          </a:prstGeom>
          <a:ln w="9525">
            <a:solidFill>
              <a:srgbClr val="BE00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77988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protect-eu.mimecast.com/s/vPSICK139HYOY2CA8y0k/" TargetMode="External"/><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hyperlink" Target="https://protect-eu.mimecast.com/s/vPSICK139HYOY2CA8y0k/" TargetMode="External"/><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hyperlink" Target="https://protect-eu.mimecast.com/s/vPSICK139HYOY2CA8y0k/" TargetMode="External"/><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protect-eu.mimecast.com/s/vPSICK139HYOY2CA8y0k/" TargetMode="Externa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protect-eu.mimecast.com/s/vPSICK139HYOY2CA8y0k/"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hyperlink" Target="https://protect-eu.mimecast.com/s/vPSICK139HYOY2CA8y0k/" TargetMode="External"/><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hyperlink" Target="https://protect-eu.mimecast.com/s/vPSICK139HYOY2CA8y0k/"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protect-eu.mimecast.com/s/vPSICK139HYOY2CA8y0k/" TargetMode="External"/><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hyperlink" Target="https://protect-eu.mimecast.com/s/vPSICK139HYOY2CA8y0k/" TargetMode="External"/><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hyperlink" Target="https://protect-eu.mimecast.com/s/vPSICK139HYOY2CA8y0k/" TargetMode="External"/><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hyperlink" Target="https://protect-eu.mimecast.com/s/vPSICK139HYOY2CA8y0k/" TargetMode="External"/><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hyperlink" Target="https://protect-eu.mimecast.com/s/vPSICK139HYOY2CA8y0k/" TargetMode="External"/><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earson logo">
            <a:extLst>
              <a:ext uri="{FF2B5EF4-FFF2-40B4-BE49-F238E27FC236}">
                <a16:creationId xmlns:a16="http://schemas.microsoft.com/office/drawing/2014/main" id="{A5609434-8BA5-518D-A2A7-94E86139CBC2}"/>
              </a:ext>
            </a:extLst>
          </p:cNvPr>
          <p:cNvPicPr>
            <a:picLocks noChangeAspect="1"/>
          </p:cNvPicPr>
          <p:nvPr/>
        </p:nvPicPr>
        <p:blipFill>
          <a:blip r:embed="rId3"/>
          <a:stretch>
            <a:fillRect/>
          </a:stretch>
        </p:blipFill>
        <p:spPr>
          <a:xfrm>
            <a:off x="9500485" y="224258"/>
            <a:ext cx="2123825" cy="638948"/>
          </a:xfrm>
          <a:prstGeom prst="rect">
            <a:avLst/>
          </a:prstGeom>
        </p:spPr>
      </p:pic>
      <p:pic>
        <p:nvPicPr>
          <p:cNvPr id="11" name="Picture 10" descr="A black sign with white letters&#10;&#10;Description automatically generated">
            <a:extLst>
              <a:ext uri="{FF2B5EF4-FFF2-40B4-BE49-F238E27FC236}">
                <a16:creationId xmlns:a16="http://schemas.microsoft.com/office/drawing/2014/main" id="{737F7039-75EB-8B17-8888-AAB4F38A1B26}"/>
              </a:ext>
            </a:extLst>
          </p:cNvPr>
          <p:cNvPicPr>
            <a:picLocks noChangeAspect="1"/>
          </p:cNvPicPr>
          <p:nvPr/>
        </p:nvPicPr>
        <p:blipFill>
          <a:blip r:embed="rId4"/>
          <a:stretch>
            <a:fillRect/>
          </a:stretch>
        </p:blipFill>
        <p:spPr>
          <a:xfrm>
            <a:off x="534816" y="227951"/>
            <a:ext cx="3877701" cy="635255"/>
          </a:xfrm>
          <a:prstGeom prst="rect">
            <a:avLst/>
          </a:prstGeom>
        </p:spPr>
      </p:pic>
      <p:sp>
        <p:nvSpPr>
          <p:cNvPr id="12" name="Title 1">
            <a:extLst>
              <a:ext uri="{FF2B5EF4-FFF2-40B4-BE49-F238E27FC236}">
                <a16:creationId xmlns:a16="http://schemas.microsoft.com/office/drawing/2014/main" id="{91B48F42-7D21-411A-1967-26F264B9416F}"/>
              </a:ext>
            </a:extLst>
          </p:cNvPr>
          <p:cNvSpPr txBox="1">
            <a:spLocks/>
          </p:cNvSpPr>
          <p:nvPr/>
        </p:nvSpPr>
        <p:spPr>
          <a:xfrm>
            <a:off x="551253" y="3263798"/>
            <a:ext cx="11089494" cy="1748510"/>
          </a:xfrm>
          <a:prstGeom prst="rect">
            <a:avLst/>
          </a:prstGeom>
          <a:solidFill>
            <a:srgbClr val="BE0064"/>
          </a:solidFill>
        </p:spPr>
        <p:txBody>
          <a:bodyPr vert="horz" wrap="square" lIns="180000" tIns="180000" rIns="180000" bIns="18000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buClrTx/>
              <a:buFontTx/>
            </a:pPr>
            <a:r>
              <a:rPr lang="en-US" sz="5000" b="1" dirty="0">
                <a:solidFill>
                  <a:schemeClr val="bg1"/>
                </a:solidFill>
                <a:latin typeface="Arial" panose="020B0604020202020204" pitchFamily="34" charset="0"/>
                <a:cs typeface="Arial" panose="020B0604020202020204" pitchFamily="34" charset="0"/>
              </a:rPr>
              <a:t>Lesson Study and research questions</a:t>
            </a:r>
          </a:p>
        </p:txBody>
      </p:sp>
      <p:pic>
        <p:nvPicPr>
          <p:cNvPr id="2" name="Picture 1">
            <a:extLst>
              <a:ext uri="{FF2B5EF4-FFF2-40B4-BE49-F238E27FC236}">
                <a16:creationId xmlns:a16="http://schemas.microsoft.com/office/drawing/2014/main" id="{BF62439B-28ED-4BE0-5E08-C4C41917260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66359" y="224258"/>
            <a:ext cx="1408430" cy="719455"/>
          </a:xfrm>
          <a:prstGeom prst="rect">
            <a:avLst/>
          </a:prstGeom>
          <a:noFill/>
        </p:spPr>
      </p:pic>
    </p:spTree>
    <p:extLst>
      <p:ext uri="{BB962C8B-B14F-4D97-AF65-F5344CB8AC3E}">
        <p14:creationId xmlns:p14="http://schemas.microsoft.com/office/powerpoint/2010/main" val="847790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3BC33DC-8747-5222-D51D-CF6E132C2CA9}"/>
              </a:ext>
            </a:extLst>
          </p:cNvPr>
          <p:cNvSpPr txBox="1">
            <a:spLocks/>
          </p:cNvSpPr>
          <p:nvPr/>
        </p:nvSpPr>
        <p:spPr>
          <a:xfrm>
            <a:off x="351515" y="405791"/>
            <a:ext cx="11250083" cy="604965"/>
          </a:xfrm>
          <a:prstGeom prst="rect">
            <a:avLst/>
          </a:prstGeom>
        </p:spPr>
        <p:txBody>
          <a:bodyPr>
            <a:normAutofit fontScale="62500" lnSpcReduction="20000"/>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fontAlgn="t">
              <a:buClrTx/>
              <a:buFontTx/>
            </a:pPr>
            <a:r>
              <a:rPr lang="en-US" sz="3600" b="1" dirty="0">
                <a:solidFill>
                  <a:srgbClr val="BE0064"/>
                </a:solidFill>
                <a:latin typeface="Arial" panose="020B0604020202020204" pitchFamily="34" charset="0"/>
                <a:cs typeface="Arial" panose="020B0604020202020204" pitchFamily="34" charset="0"/>
              </a:rPr>
              <a:t>Lesson Study lessons are considered in detail in a post-lesson discussion</a:t>
            </a:r>
          </a:p>
        </p:txBody>
      </p:sp>
      <p:grpSp>
        <p:nvGrpSpPr>
          <p:cNvPr id="3" name="Group 2" descr="A diagram showing six circles each representing a stage in the planning, implementation and summary of a research lesson. Circle 5: 'Post-lesson discussion' is highlighted in pink.">
            <a:extLst>
              <a:ext uri="{FF2B5EF4-FFF2-40B4-BE49-F238E27FC236}">
                <a16:creationId xmlns:a16="http://schemas.microsoft.com/office/drawing/2014/main" id="{CBF746E7-259F-0502-2B47-17159F5F78A6}"/>
              </a:ext>
            </a:extLst>
          </p:cNvPr>
          <p:cNvGrpSpPr/>
          <p:nvPr/>
        </p:nvGrpSpPr>
        <p:grpSpPr>
          <a:xfrm>
            <a:off x="1567279" y="1540409"/>
            <a:ext cx="6687206" cy="4222679"/>
            <a:chOff x="1567279" y="1540409"/>
            <a:chExt cx="6687206" cy="4222679"/>
          </a:xfrm>
        </p:grpSpPr>
        <p:sp>
          <p:nvSpPr>
            <p:cNvPr id="6" name="Regular Pentagon 11">
              <a:extLst>
                <a:ext uri="{FF2B5EF4-FFF2-40B4-BE49-F238E27FC236}">
                  <a16:creationId xmlns:a16="http://schemas.microsoft.com/office/drawing/2014/main" id="{AEED936C-0441-7DF5-74AC-B54B870289B8}"/>
                </a:ext>
              </a:extLst>
            </p:cNvPr>
            <p:cNvSpPr/>
            <p:nvPr/>
          </p:nvSpPr>
          <p:spPr>
            <a:xfrm>
              <a:off x="4328072" y="1994047"/>
              <a:ext cx="3400261" cy="3214204"/>
            </a:xfrm>
            <a:prstGeom prst="pentagon">
              <a:avLst/>
            </a:prstGeom>
            <a:noFill/>
            <a:ln w="381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2F528F"/>
                </a:solidFill>
              </a:endParaRPr>
            </a:p>
          </p:txBody>
        </p:sp>
        <p:sp>
          <p:nvSpPr>
            <p:cNvPr id="7" name="Oval 6">
              <a:extLst>
                <a:ext uri="{FF2B5EF4-FFF2-40B4-BE49-F238E27FC236}">
                  <a16:creationId xmlns:a16="http://schemas.microsoft.com/office/drawing/2014/main" id="{B964B50C-1057-44AE-5BAE-68CB705F0064}"/>
                </a:ext>
              </a:extLst>
            </p:cNvPr>
            <p:cNvSpPr/>
            <p:nvPr/>
          </p:nvSpPr>
          <p:spPr>
            <a:xfrm>
              <a:off x="5358093" y="1541589"/>
              <a:ext cx="1335315" cy="1335315"/>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 name="TextBox 18">
              <a:extLst>
                <a:ext uri="{FF2B5EF4-FFF2-40B4-BE49-F238E27FC236}">
                  <a16:creationId xmlns:a16="http://schemas.microsoft.com/office/drawing/2014/main" id="{E6656FDE-86AC-34FE-2C8C-B5C2EB464A29}"/>
                </a:ext>
              </a:extLst>
            </p:cNvPr>
            <p:cNvSpPr txBox="1"/>
            <p:nvPr/>
          </p:nvSpPr>
          <p:spPr>
            <a:xfrm>
              <a:off x="5354759" y="1943670"/>
              <a:ext cx="1338649" cy="523220"/>
            </a:xfrm>
            <a:prstGeom prst="rect">
              <a:avLst/>
            </a:prstGeom>
            <a:noFill/>
          </p:spPr>
          <p:txBody>
            <a:bodyPr wrap="square" rtlCol="0">
              <a:spAutoFit/>
            </a:bodyPr>
            <a:lstStyle/>
            <a:p>
              <a:pPr algn="ctr"/>
              <a:r>
                <a:rPr lang="en-US" sz="1400" dirty="0">
                  <a:solidFill>
                    <a:schemeClr val="tx1"/>
                  </a:solidFill>
                </a:rPr>
                <a:t>Research question</a:t>
              </a:r>
            </a:p>
          </p:txBody>
        </p:sp>
        <p:sp>
          <p:nvSpPr>
            <p:cNvPr id="20" name="Oval 19">
              <a:extLst>
                <a:ext uri="{FF2B5EF4-FFF2-40B4-BE49-F238E27FC236}">
                  <a16:creationId xmlns:a16="http://schemas.microsoft.com/office/drawing/2014/main" id="{30DE21CE-F090-C2F9-81F2-C1577D4A2DFA}"/>
                </a:ext>
              </a:extLst>
            </p:cNvPr>
            <p:cNvSpPr/>
            <p:nvPr/>
          </p:nvSpPr>
          <p:spPr>
            <a:xfrm>
              <a:off x="6919165" y="2601185"/>
              <a:ext cx="1335315" cy="1335315"/>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1" name="TextBox 20">
              <a:extLst>
                <a:ext uri="{FF2B5EF4-FFF2-40B4-BE49-F238E27FC236}">
                  <a16:creationId xmlns:a16="http://schemas.microsoft.com/office/drawing/2014/main" id="{FC8F72C2-4A63-EF30-0989-26FA20D96ADC}"/>
                </a:ext>
              </a:extLst>
            </p:cNvPr>
            <p:cNvSpPr txBox="1"/>
            <p:nvPr/>
          </p:nvSpPr>
          <p:spPr>
            <a:xfrm>
              <a:off x="6915836" y="2890884"/>
              <a:ext cx="1338649" cy="738664"/>
            </a:xfrm>
            <a:prstGeom prst="rect">
              <a:avLst/>
            </a:prstGeom>
            <a:noFill/>
          </p:spPr>
          <p:txBody>
            <a:bodyPr wrap="square" rtlCol="0">
              <a:spAutoFit/>
            </a:bodyPr>
            <a:lstStyle/>
            <a:p>
              <a:pPr algn="ctr"/>
              <a:r>
                <a:rPr lang="en-US" sz="1400" dirty="0">
                  <a:solidFill>
                    <a:schemeClr val="tx1"/>
                  </a:solidFill>
                </a:rPr>
                <a:t>Plan the research lesson</a:t>
              </a:r>
            </a:p>
          </p:txBody>
        </p:sp>
        <p:sp>
          <p:nvSpPr>
            <p:cNvPr id="22" name="Oval 21">
              <a:extLst>
                <a:ext uri="{FF2B5EF4-FFF2-40B4-BE49-F238E27FC236}">
                  <a16:creationId xmlns:a16="http://schemas.microsoft.com/office/drawing/2014/main" id="{F1F55531-57EB-8DCD-1CBA-80F682A1FF1F}"/>
                </a:ext>
              </a:extLst>
            </p:cNvPr>
            <p:cNvSpPr/>
            <p:nvPr/>
          </p:nvSpPr>
          <p:spPr>
            <a:xfrm>
              <a:off x="6577293" y="4406736"/>
              <a:ext cx="1335315" cy="1335315"/>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 name="TextBox 22">
              <a:extLst>
                <a:ext uri="{FF2B5EF4-FFF2-40B4-BE49-F238E27FC236}">
                  <a16:creationId xmlns:a16="http://schemas.microsoft.com/office/drawing/2014/main" id="{DACF68E3-0776-C263-7E1C-6B2734D12288}"/>
                </a:ext>
              </a:extLst>
            </p:cNvPr>
            <p:cNvSpPr txBox="1"/>
            <p:nvPr/>
          </p:nvSpPr>
          <p:spPr>
            <a:xfrm>
              <a:off x="6573965" y="4696435"/>
              <a:ext cx="1338649" cy="738664"/>
            </a:xfrm>
            <a:prstGeom prst="rect">
              <a:avLst/>
            </a:prstGeom>
            <a:noFill/>
          </p:spPr>
          <p:txBody>
            <a:bodyPr wrap="square" rtlCol="0">
              <a:spAutoFit/>
            </a:bodyPr>
            <a:lstStyle/>
            <a:p>
              <a:pPr algn="ctr"/>
              <a:r>
                <a:rPr lang="en-US" sz="1400" dirty="0">
                  <a:solidFill>
                    <a:schemeClr val="tx1"/>
                  </a:solidFill>
                </a:rPr>
                <a:t>Teach the research lesson</a:t>
              </a:r>
            </a:p>
          </p:txBody>
        </p:sp>
        <p:sp>
          <p:nvSpPr>
            <p:cNvPr id="24" name="Oval 23">
              <a:extLst>
                <a:ext uri="{FF2B5EF4-FFF2-40B4-BE49-F238E27FC236}">
                  <a16:creationId xmlns:a16="http://schemas.microsoft.com/office/drawing/2014/main" id="{25844F88-09B9-5107-AF5A-3F5FFD64BEB2}"/>
                </a:ext>
              </a:extLst>
            </p:cNvPr>
            <p:cNvSpPr/>
            <p:nvPr/>
          </p:nvSpPr>
          <p:spPr>
            <a:xfrm>
              <a:off x="4147129" y="4427773"/>
              <a:ext cx="1335315" cy="1335315"/>
            </a:xfrm>
            <a:prstGeom prst="ellipse">
              <a:avLst/>
            </a:prstGeom>
            <a:solidFill>
              <a:srgbClr val="BE00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 name="TextBox 24">
              <a:extLst>
                <a:ext uri="{FF2B5EF4-FFF2-40B4-BE49-F238E27FC236}">
                  <a16:creationId xmlns:a16="http://schemas.microsoft.com/office/drawing/2014/main" id="{634FA655-064D-E328-B1CA-860515CAD03E}"/>
                </a:ext>
              </a:extLst>
            </p:cNvPr>
            <p:cNvSpPr txBox="1"/>
            <p:nvPr/>
          </p:nvSpPr>
          <p:spPr>
            <a:xfrm>
              <a:off x="4143798" y="4838507"/>
              <a:ext cx="1338649" cy="523220"/>
            </a:xfrm>
            <a:prstGeom prst="rect">
              <a:avLst/>
            </a:prstGeom>
            <a:noFill/>
          </p:spPr>
          <p:txBody>
            <a:bodyPr wrap="square" rtlCol="0">
              <a:spAutoFit/>
            </a:bodyPr>
            <a:lstStyle/>
            <a:p>
              <a:pPr algn="ctr"/>
              <a:r>
                <a:rPr lang="en-US" sz="1400" dirty="0">
                  <a:solidFill>
                    <a:schemeClr val="bg1"/>
                  </a:solidFill>
                </a:rPr>
                <a:t>Post-lesson discussion</a:t>
              </a:r>
            </a:p>
          </p:txBody>
        </p:sp>
        <p:sp>
          <p:nvSpPr>
            <p:cNvPr id="26" name="Oval 25">
              <a:extLst>
                <a:ext uri="{FF2B5EF4-FFF2-40B4-BE49-F238E27FC236}">
                  <a16:creationId xmlns:a16="http://schemas.microsoft.com/office/drawing/2014/main" id="{1B957438-A68E-8B68-21BC-8C84D937F835}"/>
                </a:ext>
              </a:extLst>
            </p:cNvPr>
            <p:cNvSpPr/>
            <p:nvPr/>
          </p:nvSpPr>
          <p:spPr>
            <a:xfrm>
              <a:off x="3751529" y="2657913"/>
              <a:ext cx="1335315" cy="1335315"/>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 name="TextBox 26">
              <a:extLst>
                <a:ext uri="{FF2B5EF4-FFF2-40B4-BE49-F238E27FC236}">
                  <a16:creationId xmlns:a16="http://schemas.microsoft.com/office/drawing/2014/main" id="{F21E4453-0D7E-A21E-41A2-AEC4C41C6E45}"/>
                </a:ext>
              </a:extLst>
            </p:cNvPr>
            <p:cNvSpPr txBox="1"/>
            <p:nvPr/>
          </p:nvSpPr>
          <p:spPr>
            <a:xfrm>
              <a:off x="3748200" y="2947613"/>
              <a:ext cx="1338649" cy="738664"/>
            </a:xfrm>
            <a:prstGeom prst="rect">
              <a:avLst/>
            </a:prstGeom>
            <a:noFill/>
          </p:spPr>
          <p:txBody>
            <a:bodyPr wrap="square" rtlCol="0">
              <a:spAutoFit/>
            </a:bodyPr>
            <a:lstStyle/>
            <a:p>
              <a:pPr algn="ctr"/>
              <a:r>
                <a:rPr lang="en-US" sz="1400" dirty="0" err="1"/>
                <a:t>Summarise</a:t>
              </a:r>
              <a:endParaRPr lang="en-US" sz="1400" dirty="0"/>
            </a:p>
            <a:p>
              <a:pPr algn="ctr"/>
              <a:r>
                <a:rPr lang="en-US" sz="1400" dirty="0"/>
                <a:t> research findings</a:t>
              </a:r>
            </a:p>
          </p:txBody>
        </p:sp>
        <p:sp>
          <p:nvSpPr>
            <p:cNvPr id="28" name="Oval 27">
              <a:extLst>
                <a:ext uri="{FF2B5EF4-FFF2-40B4-BE49-F238E27FC236}">
                  <a16:creationId xmlns:a16="http://schemas.microsoft.com/office/drawing/2014/main" id="{F236338B-1917-BF0A-F54C-EC36795DBC6F}"/>
                </a:ext>
              </a:extLst>
            </p:cNvPr>
            <p:cNvSpPr/>
            <p:nvPr/>
          </p:nvSpPr>
          <p:spPr>
            <a:xfrm>
              <a:off x="1570613" y="1540409"/>
              <a:ext cx="1335315" cy="1335315"/>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9" name="TextBox 28">
              <a:extLst>
                <a:ext uri="{FF2B5EF4-FFF2-40B4-BE49-F238E27FC236}">
                  <a16:creationId xmlns:a16="http://schemas.microsoft.com/office/drawing/2014/main" id="{AC422666-B8FA-B589-3E35-CB541599BADC}"/>
                </a:ext>
              </a:extLst>
            </p:cNvPr>
            <p:cNvSpPr txBox="1"/>
            <p:nvPr/>
          </p:nvSpPr>
          <p:spPr>
            <a:xfrm>
              <a:off x="1567279" y="1831556"/>
              <a:ext cx="1338649" cy="738664"/>
            </a:xfrm>
            <a:prstGeom prst="rect">
              <a:avLst/>
            </a:prstGeom>
            <a:noFill/>
          </p:spPr>
          <p:txBody>
            <a:bodyPr wrap="square" rtlCol="0">
              <a:spAutoFit/>
            </a:bodyPr>
            <a:lstStyle/>
            <a:p>
              <a:pPr algn="ctr"/>
              <a:r>
                <a:rPr lang="en-US" sz="1400" dirty="0">
                  <a:solidFill>
                    <a:schemeClr val="tx1"/>
                  </a:solidFill>
                </a:rPr>
                <a:t>Decide on a research theme</a:t>
              </a:r>
            </a:p>
          </p:txBody>
        </p:sp>
      </p:grpSp>
      <p:sp>
        <p:nvSpPr>
          <p:cNvPr id="2" name="Footer Placeholder 1">
            <a:extLst>
              <a:ext uri="{FF2B5EF4-FFF2-40B4-BE49-F238E27FC236}">
                <a16:creationId xmlns:a16="http://schemas.microsoft.com/office/drawing/2014/main" id="{BE0660BE-6723-6BAF-3F2B-27FB03C8DAE8}"/>
              </a:ext>
            </a:extLst>
          </p:cNvPr>
          <p:cNvSpPr txBox="1">
            <a:spLocks/>
          </p:cNvSpPr>
          <p:nvPr/>
        </p:nvSpPr>
        <p:spPr>
          <a:xfrm>
            <a:off x="462600" y="6405562"/>
            <a:ext cx="7686376" cy="273844"/>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Crown copyright 2023. This information is licensed under the </a:t>
            </a:r>
            <a:r>
              <a:rPr lang="en-GB" sz="800" u="sng" dirty="0">
                <a:solidFill>
                  <a:schemeClr val="tx1"/>
                </a:solidFill>
                <a:effectLst/>
                <a:latin typeface="Arial" panose="020B0604020202020204" pitchFamily="34"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Open Government Licence (nationalarchives.gov.uk)</a:t>
            </a:r>
            <a:r>
              <a:rPr lang="en-GB" sz="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v 3.0</a:t>
            </a:r>
            <a:endParaRPr lang="en-GB" sz="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6666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842C3E-B45A-4572-8DF1-69E81479BF39}"/>
              </a:ext>
            </a:extLst>
          </p:cNvPr>
          <p:cNvSpPr txBox="1">
            <a:spLocks/>
          </p:cNvSpPr>
          <p:nvPr/>
        </p:nvSpPr>
        <p:spPr>
          <a:xfrm>
            <a:off x="351515" y="405791"/>
            <a:ext cx="11250083" cy="604965"/>
          </a:xfrm>
          <a:prstGeom prst="rect">
            <a:avLst/>
          </a:prstGeom>
        </p:spPr>
        <p:txBody>
          <a:bodyPr>
            <a:normAutofit fontScale="55000" lnSpcReduction="20000"/>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fontAlgn="t">
              <a:buClrTx/>
              <a:buFontTx/>
            </a:pPr>
            <a:r>
              <a:rPr lang="en-US" sz="3600" b="1" dirty="0">
                <a:solidFill>
                  <a:srgbClr val="BE0064"/>
                </a:solidFill>
                <a:latin typeface="Arial" panose="020B0604020202020204" pitchFamily="34" charset="0"/>
                <a:cs typeface="Arial" panose="020B0604020202020204" pitchFamily="34" charset="0"/>
              </a:rPr>
              <a:t>Learning from Lesson Study lessons is carefully </a:t>
            </a:r>
            <a:r>
              <a:rPr lang="en-US" sz="3600" b="1" dirty="0" err="1">
                <a:solidFill>
                  <a:srgbClr val="BE0064"/>
                </a:solidFill>
                <a:latin typeface="Arial" panose="020B0604020202020204" pitchFamily="34" charset="0"/>
                <a:cs typeface="Arial" panose="020B0604020202020204" pitchFamily="34" charset="0"/>
              </a:rPr>
              <a:t>summarised</a:t>
            </a:r>
            <a:r>
              <a:rPr lang="en-US" sz="3600" b="1" dirty="0">
                <a:solidFill>
                  <a:srgbClr val="BE0064"/>
                </a:solidFill>
                <a:latin typeface="Arial" panose="020B0604020202020204" pitchFamily="34" charset="0"/>
                <a:cs typeface="Arial" panose="020B0604020202020204" pitchFamily="34" charset="0"/>
              </a:rPr>
              <a:t> and shared with colleagues</a:t>
            </a:r>
          </a:p>
        </p:txBody>
      </p:sp>
      <p:grpSp>
        <p:nvGrpSpPr>
          <p:cNvPr id="3" name="Group 2" descr="A diagram showing six circles each representing a stage in the planning, implementation and summary of a research lesson. Circle 6: 'Summarise research findings ' is highlighted in pink.">
            <a:extLst>
              <a:ext uri="{FF2B5EF4-FFF2-40B4-BE49-F238E27FC236}">
                <a16:creationId xmlns:a16="http://schemas.microsoft.com/office/drawing/2014/main" id="{0BFE0979-AC1F-7E28-CE8A-933FB6F1D693}"/>
              </a:ext>
            </a:extLst>
          </p:cNvPr>
          <p:cNvGrpSpPr/>
          <p:nvPr/>
        </p:nvGrpSpPr>
        <p:grpSpPr>
          <a:xfrm>
            <a:off x="1563939" y="1541589"/>
            <a:ext cx="6690546" cy="4221499"/>
            <a:chOff x="1563939" y="1541589"/>
            <a:chExt cx="6690546" cy="4221499"/>
          </a:xfrm>
        </p:grpSpPr>
        <p:sp>
          <p:nvSpPr>
            <p:cNvPr id="7" name="Regular Pentagon 11">
              <a:extLst>
                <a:ext uri="{FF2B5EF4-FFF2-40B4-BE49-F238E27FC236}">
                  <a16:creationId xmlns:a16="http://schemas.microsoft.com/office/drawing/2014/main" id="{94A749A7-A601-70BC-F6A0-5C40F65A8C3B}"/>
                </a:ext>
              </a:extLst>
            </p:cNvPr>
            <p:cNvSpPr/>
            <p:nvPr/>
          </p:nvSpPr>
          <p:spPr>
            <a:xfrm>
              <a:off x="4328072" y="1994047"/>
              <a:ext cx="3400261" cy="3214204"/>
            </a:xfrm>
            <a:prstGeom prst="pentagon">
              <a:avLst/>
            </a:prstGeom>
            <a:noFill/>
            <a:ln w="381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 name="Oval 18">
              <a:extLst>
                <a:ext uri="{FF2B5EF4-FFF2-40B4-BE49-F238E27FC236}">
                  <a16:creationId xmlns:a16="http://schemas.microsoft.com/office/drawing/2014/main" id="{3239648F-8DB4-FC0D-71BF-9EE35AE825F4}"/>
                </a:ext>
              </a:extLst>
            </p:cNvPr>
            <p:cNvSpPr/>
            <p:nvPr/>
          </p:nvSpPr>
          <p:spPr>
            <a:xfrm>
              <a:off x="5358093" y="1541589"/>
              <a:ext cx="1335315" cy="1335315"/>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 name="TextBox 19">
              <a:extLst>
                <a:ext uri="{FF2B5EF4-FFF2-40B4-BE49-F238E27FC236}">
                  <a16:creationId xmlns:a16="http://schemas.microsoft.com/office/drawing/2014/main" id="{56AE01CB-61FA-79F2-DD14-745D2B5D2809}"/>
                </a:ext>
              </a:extLst>
            </p:cNvPr>
            <p:cNvSpPr txBox="1"/>
            <p:nvPr/>
          </p:nvSpPr>
          <p:spPr>
            <a:xfrm>
              <a:off x="5358093" y="1946457"/>
              <a:ext cx="1338649" cy="523220"/>
            </a:xfrm>
            <a:prstGeom prst="rect">
              <a:avLst/>
            </a:prstGeom>
            <a:noFill/>
          </p:spPr>
          <p:txBody>
            <a:bodyPr wrap="square" rtlCol="0">
              <a:spAutoFit/>
            </a:bodyPr>
            <a:lstStyle/>
            <a:p>
              <a:pPr algn="ctr"/>
              <a:r>
                <a:rPr lang="en-US" sz="1400" dirty="0">
                  <a:solidFill>
                    <a:schemeClr val="tx1"/>
                  </a:solidFill>
                </a:rPr>
                <a:t>Research question</a:t>
              </a:r>
            </a:p>
          </p:txBody>
        </p:sp>
        <p:sp>
          <p:nvSpPr>
            <p:cNvPr id="21" name="Oval 20">
              <a:extLst>
                <a:ext uri="{FF2B5EF4-FFF2-40B4-BE49-F238E27FC236}">
                  <a16:creationId xmlns:a16="http://schemas.microsoft.com/office/drawing/2014/main" id="{AA2F5CED-732B-1EFE-C483-359A60A38F27}"/>
                </a:ext>
              </a:extLst>
            </p:cNvPr>
            <p:cNvSpPr/>
            <p:nvPr/>
          </p:nvSpPr>
          <p:spPr>
            <a:xfrm>
              <a:off x="6919165" y="2601185"/>
              <a:ext cx="1335315" cy="1335315"/>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2" name="TextBox 21">
              <a:extLst>
                <a:ext uri="{FF2B5EF4-FFF2-40B4-BE49-F238E27FC236}">
                  <a16:creationId xmlns:a16="http://schemas.microsoft.com/office/drawing/2014/main" id="{6E23D5BD-E709-EDEF-43E6-2D99BF663E36}"/>
                </a:ext>
              </a:extLst>
            </p:cNvPr>
            <p:cNvSpPr txBox="1"/>
            <p:nvPr/>
          </p:nvSpPr>
          <p:spPr>
            <a:xfrm>
              <a:off x="6915836" y="2890884"/>
              <a:ext cx="1338649" cy="738664"/>
            </a:xfrm>
            <a:prstGeom prst="rect">
              <a:avLst/>
            </a:prstGeom>
            <a:noFill/>
          </p:spPr>
          <p:txBody>
            <a:bodyPr wrap="square" rtlCol="0">
              <a:spAutoFit/>
            </a:bodyPr>
            <a:lstStyle/>
            <a:p>
              <a:pPr algn="ctr"/>
              <a:r>
                <a:rPr lang="en-US" sz="1400" dirty="0">
                  <a:solidFill>
                    <a:schemeClr val="tx1"/>
                  </a:solidFill>
                </a:rPr>
                <a:t>Plan the research lesson</a:t>
              </a:r>
            </a:p>
          </p:txBody>
        </p:sp>
        <p:sp>
          <p:nvSpPr>
            <p:cNvPr id="23" name="Oval 22">
              <a:extLst>
                <a:ext uri="{FF2B5EF4-FFF2-40B4-BE49-F238E27FC236}">
                  <a16:creationId xmlns:a16="http://schemas.microsoft.com/office/drawing/2014/main" id="{197ADFB4-EE09-9B99-5088-1260A2952FAC}"/>
                </a:ext>
              </a:extLst>
            </p:cNvPr>
            <p:cNvSpPr/>
            <p:nvPr/>
          </p:nvSpPr>
          <p:spPr>
            <a:xfrm>
              <a:off x="6577293" y="4406736"/>
              <a:ext cx="1335315" cy="1335315"/>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 name="TextBox 23">
              <a:extLst>
                <a:ext uri="{FF2B5EF4-FFF2-40B4-BE49-F238E27FC236}">
                  <a16:creationId xmlns:a16="http://schemas.microsoft.com/office/drawing/2014/main" id="{53793D00-9ADC-6A07-1C21-AB3BD19EAB68}"/>
                </a:ext>
              </a:extLst>
            </p:cNvPr>
            <p:cNvSpPr txBox="1"/>
            <p:nvPr/>
          </p:nvSpPr>
          <p:spPr>
            <a:xfrm>
              <a:off x="6573965" y="4696435"/>
              <a:ext cx="1338649" cy="738664"/>
            </a:xfrm>
            <a:prstGeom prst="rect">
              <a:avLst/>
            </a:prstGeom>
            <a:noFill/>
          </p:spPr>
          <p:txBody>
            <a:bodyPr wrap="square" rtlCol="0">
              <a:spAutoFit/>
            </a:bodyPr>
            <a:lstStyle/>
            <a:p>
              <a:pPr algn="ctr"/>
              <a:r>
                <a:rPr lang="en-US" sz="1400" dirty="0">
                  <a:solidFill>
                    <a:schemeClr val="tx1"/>
                  </a:solidFill>
                </a:rPr>
                <a:t>Teach the research lesson</a:t>
              </a:r>
            </a:p>
          </p:txBody>
        </p:sp>
        <p:sp>
          <p:nvSpPr>
            <p:cNvPr id="25" name="Oval 24">
              <a:extLst>
                <a:ext uri="{FF2B5EF4-FFF2-40B4-BE49-F238E27FC236}">
                  <a16:creationId xmlns:a16="http://schemas.microsoft.com/office/drawing/2014/main" id="{C2AD0C84-3CDA-ED73-0E92-0DCD8A57BDE8}"/>
                </a:ext>
              </a:extLst>
            </p:cNvPr>
            <p:cNvSpPr/>
            <p:nvPr/>
          </p:nvSpPr>
          <p:spPr>
            <a:xfrm>
              <a:off x="4147129" y="4427773"/>
              <a:ext cx="1335315" cy="1335315"/>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6" name="TextBox 25">
              <a:extLst>
                <a:ext uri="{FF2B5EF4-FFF2-40B4-BE49-F238E27FC236}">
                  <a16:creationId xmlns:a16="http://schemas.microsoft.com/office/drawing/2014/main" id="{61EC2EBE-6259-627C-49F9-34416341C380}"/>
                </a:ext>
              </a:extLst>
            </p:cNvPr>
            <p:cNvSpPr txBox="1"/>
            <p:nvPr/>
          </p:nvSpPr>
          <p:spPr>
            <a:xfrm>
              <a:off x="4145461" y="4798455"/>
              <a:ext cx="1338649" cy="523220"/>
            </a:xfrm>
            <a:prstGeom prst="rect">
              <a:avLst/>
            </a:prstGeom>
            <a:noFill/>
          </p:spPr>
          <p:txBody>
            <a:bodyPr wrap="square" rtlCol="0">
              <a:spAutoFit/>
            </a:bodyPr>
            <a:lstStyle/>
            <a:p>
              <a:pPr algn="ctr"/>
              <a:r>
                <a:rPr lang="en-US" sz="1400" dirty="0">
                  <a:solidFill>
                    <a:schemeClr val="tx1"/>
                  </a:solidFill>
                </a:rPr>
                <a:t>Post-lesson discussion</a:t>
              </a:r>
            </a:p>
          </p:txBody>
        </p:sp>
        <p:sp>
          <p:nvSpPr>
            <p:cNvPr id="27" name="Oval 26">
              <a:extLst>
                <a:ext uri="{FF2B5EF4-FFF2-40B4-BE49-F238E27FC236}">
                  <a16:creationId xmlns:a16="http://schemas.microsoft.com/office/drawing/2014/main" id="{9FD538EE-C784-0E2B-6B47-0134AF9496FD}"/>
                </a:ext>
              </a:extLst>
            </p:cNvPr>
            <p:cNvSpPr/>
            <p:nvPr/>
          </p:nvSpPr>
          <p:spPr>
            <a:xfrm>
              <a:off x="3751529" y="2657913"/>
              <a:ext cx="1335315" cy="1335315"/>
            </a:xfrm>
            <a:prstGeom prst="ellipse">
              <a:avLst/>
            </a:prstGeom>
            <a:solidFill>
              <a:srgbClr val="BE00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 name="TextBox 27">
              <a:extLst>
                <a:ext uri="{FF2B5EF4-FFF2-40B4-BE49-F238E27FC236}">
                  <a16:creationId xmlns:a16="http://schemas.microsoft.com/office/drawing/2014/main" id="{2F785824-BD91-97F1-E517-1A4CA5415481}"/>
                </a:ext>
              </a:extLst>
            </p:cNvPr>
            <p:cNvSpPr txBox="1"/>
            <p:nvPr/>
          </p:nvSpPr>
          <p:spPr>
            <a:xfrm>
              <a:off x="3748200" y="2947613"/>
              <a:ext cx="1338649" cy="738664"/>
            </a:xfrm>
            <a:prstGeom prst="rect">
              <a:avLst/>
            </a:prstGeom>
            <a:noFill/>
          </p:spPr>
          <p:txBody>
            <a:bodyPr wrap="square" rtlCol="0">
              <a:spAutoFit/>
            </a:bodyPr>
            <a:lstStyle/>
            <a:p>
              <a:pPr algn="ctr"/>
              <a:r>
                <a:rPr lang="en-US" sz="1400" dirty="0" err="1">
                  <a:solidFill>
                    <a:schemeClr val="bg1"/>
                  </a:solidFill>
                </a:rPr>
                <a:t>Summarise</a:t>
              </a:r>
              <a:endParaRPr lang="en-US" sz="1400" dirty="0">
                <a:solidFill>
                  <a:schemeClr val="bg1"/>
                </a:solidFill>
              </a:endParaRPr>
            </a:p>
            <a:p>
              <a:pPr algn="ctr"/>
              <a:r>
                <a:rPr lang="en-US" sz="1400" dirty="0">
                  <a:solidFill>
                    <a:schemeClr val="bg1"/>
                  </a:solidFill>
                </a:rPr>
                <a:t> research findings</a:t>
              </a:r>
            </a:p>
          </p:txBody>
        </p:sp>
        <p:sp>
          <p:nvSpPr>
            <p:cNvPr id="29" name="Oval 28">
              <a:extLst>
                <a:ext uri="{FF2B5EF4-FFF2-40B4-BE49-F238E27FC236}">
                  <a16:creationId xmlns:a16="http://schemas.microsoft.com/office/drawing/2014/main" id="{31BA9240-FF7F-2EF5-897B-3A321A326408}"/>
                </a:ext>
              </a:extLst>
            </p:cNvPr>
            <p:cNvSpPr/>
            <p:nvPr/>
          </p:nvSpPr>
          <p:spPr>
            <a:xfrm>
              <a:off x="1567273" y="1555569"/>
              <a:ext cx="1335315" cy="1335315"/>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0" name="TextBox 29">
              <a:extLst>
                <a:ext uri="{FF2B5EF4-FFF2-40B4-BE49-F238E27FC236}">
                  <a16:creationId xmlns:a16="http://schemas.microsoft.com/office/drawing/2014/main" id="{C1A87017-1D81-B301-4787-20217428ED53}"/>
                </a:ext>
              </a:extLst>
            </p:cNvPr>
            <p:cNvSpPr txBox="1"/>
            <p:nvPr/>
          </p:nvSpPr>
          <p:spPr>
            <a:xfrm>
              <a:off x="1563939" y="1863570"/>
              <a:ext cx="1338649" cy="738664"/>
            </a:xfrm>
            <a:prstGeom prst="rect">
              <a:avLst/>
            </a:prstGeom>
            <a:noFill/>
          </p:spPr>
          <p:txBody>
            <a:bodyPr wrap="square" rtlCol="0">
              <a:spAutoFit/>
            </a:bodyPr>
            <a:lstStyle/>
            <a:p>
              <a:pPr algn="ctr"/>
              <a:r>
                <a:rPr lang="en-US" sz="1400" dirty="0">
                  <a:solidFill>
                    <a:schemeClr val="tx1"/>
                  </a:solidFill>
                </a:rPr>
                <a:t>Decide on a research theme</a:t>
              </a:r>
            </a:p>
          </p:txBody>
        </p:sp>
      </p:grpSp>
      <p:sp>
        <p:nvSpPr>
          <p:cNvPr id="2" name="Footer Placeholder 1">
            <a:extLst>
              <a:ext uri="{FF2B5EF4-FFF2-40B4-BE49-F238E27FC236}">
                <a16:creationId xmlns:a16="http://schemas.microsoft.com/office/drawing/2014/main" id="{423F2107-A164-0C4D-7FA8-1E50D23A276B}"/>
              </a:ext>
            </a:extLst>
          </p:cNvPr>
          <p:cNvSpPr txBox="1">
            <a:spLocks/>
          </p:cNvSpPr>
          <p:nvPr/>
        </p:nvSpPr>
        <p:spPr>
          <a:xfrm>
            <a:off x="462600" y="6405562"/>
            <a:ext cx="7686376" cy="273844"/>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Crown copyright 2023. This information is licensed under the </a:t>
            </a:r>
            <a:r>
              <a:rPr lang="en-GB" sz="800" u="sng" dirty="0">
                <a:solidFill>
                  <a:schemeClr val="tx1"/>
                </a:solidFill>
                <a:effectLst/>
                <a:latin typeface="Arial" panose="020B0604020202020204" pitchFamily="34"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Open Government Licence (nationalarchives.gov.uk)</a:t>
            </a:r>
            <a:r>
              <a:rPr lang="en-GB" sz="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v 3.0</a:t>
            </a:r>
            <a:endParaRPr lang="en-GB" sz="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8426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A diagram showing six circles each representing a stage in the planning, implementation and summary of a research lesson. Circle 2: 'Research question' is highlighted in pink.">
            <a:extLst>
              <a:ext uri="{FF2B5EF4-FFF2-40B4-BE49-F238E27FC236}">
                <a16:creationId xmlns:a16="http://schemas.microsoft.com/office/drawing/2014/main" id="{2A3F5958-BB82-4415-C527-68DFC871C38A}"/>
              </a:ext>
            </a:extLst>
          </p:cNvPr>
          <p:cNvGrpSpPr/>
          <p:nvPr/>
        </p:nvGrpSpPr>
        <p:grpSpPr>
          <a:xfrm>
            <a:off x="1563939" y="1540409"/>
            <a:ext cx="6690546" cy="4222679"/>
            <a:chOff x="1563939" y="1540409"/>
            <a:chExt cx="6690546" cy="4222679"/>
          </a:xfrm>
        </p:grpSpPr>
        <p:sp>
          <p:nvSpPr>
            <p:cNvPr id="5" name="Regular Pentagon 11" descr="1, 2, 3">
              <a:extLst>
                <a:ext uri="{FF2B5EF4-FFF2-40B4-BE49-F238E27FC236}">
                  <a16:creationId xmlns:a16="http://schemas.microsoft.com/office/drawing/2014/main" id="{5AFD88FA-F470-B8FF-784E-6065F33A6394}"/>
                </a:ext>
              </a:extLst>
            </p:cNvPr>
            <p:cNvSpPr/>
            <p:nvPr/>
          </p:nvSpPr>
          <p:spPr>
            <a:xfrm>
              <a:off x="4328072" y="1994047"/>
              <a:ext cx="3400261" cy="3214204"/>
            </a:xfrm>
            <a:prstGeom prst="pentagon">
              <a:avLst/>
            </a:prstGeom>
            <a:noFill/>
            <a:ln w="381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Oval 5" descr="1, 2, 3">
              <a:extLst>
                <a:ext uri="{FF2B5EF4-FFF2-40B4-BE49-F238E27FC236}">
                  <a16:creationId xmlns:a16="http://schemas.microsoft.com/office/drawing/2014/main" id="{A7CEB195-98D6-5EE0-A65A-C4E2541DD12D}"/>
                </a:ext>
              </a:extLst>
            </p:cNvPr>
            <p:cNvSpPr/>
            <p:nvPr/>
          </p:nvSpPr>
          <p:spPr>
            <a:xfrm>
              <a:off x="5358093" y="1541589"/>
              <a:ext cx="1335315" cy="1335315"/>
            </a:xfrm>
            <a:prstGeom prst="ellipse">
              <a:avLst/>
            </a:prstGeom>
            <a:solidFill>
              <a:srgbClr val="BE0064"/>
            </a:solidFill>
            <a:ln>
              <a:solidFill>
                <a:srgbClr val="BE00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TextBox 6" descr="1, 2, 3">
              <a:extLst>
                <a:ext uri="{FF2B5EF4-FFF2-40B4-BE49-F238E27FC236}">
                  <a16:creationId xmlns:a16="http://schemas.microsoft.com/office/drawing/2014/main" id="{83809F04-586C-CC1F-6415-2FFB4E47C523}"/>
                </a:ext>
              </a:extLst>
            </p:cNvPr>
            <p:cNvSpPr txBox="1"/>
            <p:nvPr/>
          </p:nvSpPr>
          <p:spPr>
            <a:xfrm>
              <a:off x="5354759" y="1970243"/>
              <a:ext cx="1338649" cy="523220"/>
            </a:xfrm>
            <a:prstGeom prst="rect">
              <a:avLst/>
            </a:prstGeom>
            <a:noFill/>
          </p:spPr>
          <p:txBody>
            <a:bodyPr wrap="square" rtlCol="0">
              <a:spAutoFit/>
            </a:bodyPr>
            <a:lstStyle/>
            <a:p>
              <a:pPr algn="ctr"/>
              <a:r>
                <a:rPr lang="en-US" sz="1400" dirty="0">
                  <a:solidFill>
                    <a:schemeClr val="bg1"/>
                  </a:solidFill>
                </a:rPr>
                <a:t>Research question</a:t>
              </a:r>
            </a:p>
          </p:txBody>
        </p:sp>
        <p:sp>
          <p:nvSpPr>
            <p:cNvPr id="19" name="Oval 18" descr="1, 2, 3">
              <a:extLst>
                <a:ext uri="{FF2B5EF4-FFF2-40B4-BE49-F238E27FC236}">
                  <a16:creationId xmlns:a16="http://schemas.microsoft.com/office/drawing/2014/main" id="{1A2794B1-1EA9-A8BF-5113-718A43387F52}"/>
                </a:ext>
              </a:extLst>
            </p:cNvPr>
            <p:cNvSpPr/>
            <p:nvPr/>
          </p:nvSpPr>
          <p:spPr>
            <a:xfrm>
              <a:off x="6919165" y="2601185"/>
              <a:ext cx="1335315" cy="1335315"/>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 name="TextBox 19" descr="1, 2, 3">
              <a:extLst>
                <a:ext uri="{FF2B5EF4-FFF2-40B4-BE49-F238E27FC236}">
                  <a16:creationId xmlns:a16="http://schemas.microsoft.com/office/drawing/2014/main" id="{670C6146-3FA4-855D-0CA8-6FEFAA6BF49B}"/>
                </a:ext>
              </a:extLst>
            </p:cNvPr>
            <p:cNvSpPr txBox="1"/>
            <p:nvPr/>
          </p:nvSpPr>
          <p:spPr>
            <a:xfrm>
              <a:off x="6915836" y="2890884"/>
              <a:ext cx="1338649" cy="738664"/>
            </a:xfrm>
            <a:prstGeom prst="rect">
              <a:avLst/>
            </a:prstGeom>
            <a:noFill/>
          </p:spPr>
          <p:txBody>
            <a:bodyPr wrap="square" rtlCol="0">
              <a:spAutoFit/>
            </a:bodyPr>
            <a:lstStyle/>
            <a:p>
              <a:pPr algn="ctr"/>
              <a:r>
                <a:rPr lang="en-US" sz="1400" dirty="0"/>
                <a:t>Plan the research lesson</a:t>
              </a:r>
            </a:p>
          </p:txBody>
        </p:sp>
        <p:sp>
          <p:nvSpPr>
            <p:cNvPr id="21" name="Oval 20" descr="1, 2, 3">
              <a:extLst>
                <a:ext uri="{FF2B5EF4-FFF2-40B4-BE49-F238E27FC236}">
                  <a16:creationId xmlns:a16="http://schemas.microsoft.com/office/drawing/2014/main" id="{CF27370D-1866-450E-E387-02FC0366C7EE}"/>
                </a:ext>
              </a:extLst>
            </p:cNvPr>
            <p:cNvSpPr/>
            <p:nvPr/>
          </p:nvSpPr>
          <p:spPr>
            <a:xfrm>
              <a:off x="6577293" y="4406736"/>
              <a:ext cx="1335315" cy="1335315"/>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2" name="TextBox 21" descr="1, 2, 3">
              <a:extLst>
                <a:ext uri="{FF2B5EF4-FFF2-40B4-BE49-F238E27FC236}">
                  <a16:creationId xmlns:a16="http://schemas.microsoft.com/office/drawing/2014/main" id="{C1B7F1F0-89F0-D3A3-482D-B8F1E350DEFD}"/>
                </a:ext>
              </a:extLst>
            </p:cNvPr>
            <p:cNvSpPr txBox="1"/>
            <p:nvPr/>
          </p:nvSpPr>
          <p:spPr>
            <a:xfrm>
              <a:off x="6573965" y="4696435"/>
              <a:ext cx="1338649" cy="738664"/>
            </a:xfrm>
            <a:prstGeom prst="rect">
              <a:avLst/>
            </a:prstGeom>
            <a:noFill/>
          </p:spPr>
          <p:txBody>
            <a:bodyPr wrap="square" rtlCol="0">
              <a:spAutoFit/>
            </a:bodyPr>
            <a:lstStyle/>
            <a:p>
              <a:pPr algn="ctr"/>
              <a:r>
                <a:rPr lang="en-US" sz="1400" dirty="0"/>
                <a:t>Teach the research lesson</a:t>
              </a:r>
            </a:p>
          </p:txBody>
        </p:sp>
        <p:sp>
          <p:nvSpPr>
            <p:cNvPr id="23" name="Oval 22" descr="1, 2, 3">
              <a:extLst>
                <a:ext uri="{FF2B5EF4-FFF2-40B4-BE49-F238E27FC236}">
                  <a16:creationId xmlns:a16="http://schemas.microsoft.com/office/drawing/2014/main" id="{FE91BB94-A7FB-D436-BD1D-1224880425A5}"/>
                </a:ext>
              </a:extLst>
            </p:cNvPr>
            <p:cNvSpPr/>
            <p:nvPr/>
          </p:nvSpPr>
          <p:spPr>
            <a:xfrm>
              <a:off x="4147129" y="4427773"/>
              <a:ext cx="1335315" cy="1335315"/>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 name="TextBox 23" descr="1, 2, 3">
              <a:extLst>
                <a:ext uri="{FF2B5EF4-FFF2-40B4-BE49-F238E27FC236}">
                  <a16:creationId xmlns:a16="http://schemas.microsoft.com/office/drawing/2014/main" id="{263A65E7-2B95-92B0-73CE-5556579802AF}"/>
                </a:ext>
              </a:extLst>
            </p:cNvPr>
            <p:cNvSpPr txBox="1"/>
            <p:nvPr/>
          </p:nvSpPr>
          <p:spPr>
            <a:xfrm>
              <a:off x="4143795" y="4812783"/>
              <a:ext cx="1338649" cy="523220"/>
            </a:xfrm>
            <a:prstGeom prst="rect">
              <a:avLst/>
            </a:prstGeom>
            <a:noFill/>
          </p:spPr>
          <p:txBody>
            <a:bodyPr wrap="square" rtlCol="0">
              <a:spAutoFit/>
            </a:bodyPr>
            <a:lstStyle/>
            <a:p>
              <a:pPr algn="ctr"/>
              <a:r>
                <a:rPr lang="en-US" sz="1400" dirty="0"/>
                <a:t>Post-lesson discussion</a:t>
              </a:r>
            </a:p>
          </p:txBody>
        </p:sp>
        <p:sp>
          <p:nvSpPr>
            <p:cNvPr id="25" name="Oval 24" descr="1, 2, 3">
              <a:extLst>
                <a:ext uri="{FF2B5EF4-FFF2-40B4-BE49-F238E27FC236}">
                  <a16:creationId xmlns:a16="http://schemas.microsoft.com/office/drawing/2014/main" id="{9FB2EB2A-8D7F-4EAA-D8B9-0BC7A52DF392}"/>
                </a:ext>
              </a:extLst>
            </p:cNvPr>
            <p:cNvSpPr/>
            <p:nvPr/>
          </p:nvSpPr>
          <p:spPr>
            <a:xfrm>
              <a:off x="3751529" y="2657913"/>
              <a:ext cx="1335315" cy="1335315"/>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6" name="TextBox 25" descr="1, 2, 3">
              <a:extLst>
                <a:ext uri="{FF2B5EF4-FFF2-40B4-BE49-F238E27FC236}">
                  <a16:creationId xmlns:a16="http://schemas.microsoft.com/office/drawing/2014/main" id="{5E722B76-8BAB-1379-9FBE-889B37C62F73}"/>
                </a:ext>
              </a:extLst>
            </p:cNvPr>
            <p:cNvSpPr txBox="1"/>
            <p:nvPr/>
          </p:nvSpPr>
          <p:spPr>
            <a:xfrm>
              <a:off x="3748200" y="2947613"/>
              <a:ext cx="1338649" cy="738664"/>
            </a:xfrm>
            <a:prstGeom prst="rect">
              <a:avLst/>
            </a:prstGeom>
            <a:noFill/>
          </p:spPr>
          <p:txBody>
            <a:bodyPr wrap="square" rtlCol="0">
              <a:spAutoFit/>
            </a:bodyPr>
            <a:lstStyle/>
            <a:p>
              <a:pPr algn="ctr"/>
              <a:r>
                <a:rPr lang="en-US" sz="1400" dirty="0" err="1"/>
                <a:t>Summarise</a:t>
              </a:r>
              <a:endParaRPr lang="en-US" sz="1400" dirty="0"/>
            </a:p>
            <a:p>
              <a:pPr algn="ctr"/>
              <a:r>
                <a:rPr lang="en-US" sz="1400" dirty="0"/>
                <a:t> research findings</a:t>
              </a:r>
            </a:p>
          </p:txBody>
        </p:sp>
        <p:sp>
          <p:nvSpPr>
            <p:cNvPr id="27" name="Oval 26" descr="1, 2, 3">
              <a:extLst>
                <a:ext uri="{FF2B5EF4-FFF2-40B4-BE49-F238E27FC236}">
                  <a16:creationId xmlns:a16="http://schemas.microsoft.com/office/drawing/2014/main" id="{43BE4B74-AA18-EBF2-466E-B4897CAD021F}"/>
                </a:ext>
              </a:extLst>
            </p:cNvPr>
            <p:cNvSpPr/>
            <p:nvPr/>
          </p:nvSpPr>
          <p:spPr>
            <a:xfrm>
              <a:off x="1567273" y="1540409"/>
              <a:ext cx="1335315" cy="1335315"/>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8" name="TextBox 27" descr="1, 2, 3">
              <a:extLst>
                <a:ext uri="{FF2B5EF4-FFF2-40B4-BE49-F238E27FC236}">
                  <a16:creationId xmlns:a16="http://schemas.microsoft.com/office/drawing/2014/main" id="{F3667C43-4ABB-9EAD-7774-A6894C049F17}"/>
                </a:ext>
              </a:extLst>
            </p:cNvPr>
            <p:cNvSpPr txBox="1"/>
            <p:nvPr/>
          </p:nvSpPr>
          <p:spPr>
            <a:xfrm>
              <a:off x="1563939" y="1862521"/>
              <a:ext cx="1338649" cy="738664"/>
            </a:xfrm>
            <a:prstGeom prst="rect">
              <a:avLst/>
            </a:prstGeom>
            <a:noFill/>
          </p:spPr>
          <p:txBody>
            <a:bodyPr wrap="square" rtlCol="0">
              <a:spAutoFit/>
            </a:bodyPr>
            <a:lstStyle/>
            <a:p>
              <a:pPr algn="ctr"/>
              <a:r>
                <a:rPr lang="en-US" sz="1400" dirty="0">
                  <a:solidFill>
                    <a:schemeClr val="tx1"/>
                  </a:solidFill>
                </a:rPr>
                <a:t>Decide on a research theme</a:t>
              </a:r>
            </a:p>
          </p:txBody>
        </p:sp>
      </p:grpSp>
      <p:sp>
        <p:nvSpPr>
          <p:cNvPr id="30" name="Title 1">
            <a:extLst>
              <a:ext uri="{FF2B5EF4-FFF2-40B4-BE49-F238E27FC236}">
                <a16:creationId xmlns:a16="http://schemas.microsoft.com/office/drawing/2014/main" id="{A48B3064-BF11-2737-8BD1-E6FFC3FF2AC2}"/>
              </a:ext>
            </a:extLst>
          </p:cNvPr>
          <p:cNvSpPr txBox="1">
            <a:spLocks/>
          </p:cNvSpPr>
          <p:nvPr/>
        </p:nvSpPr>
        <p:spPr>
          <a:xfrm>
            <a:off x="351515" y="405791"/>
            <a:ext cx="11250083" cy="604965"/>
          </a:xfrm>
          <a:prstGeom prst="rect">
            <a:avLst/>
          </a:prstGeom>
        </p:spPr>
        <p:txBody>
          <a:bodyPr>
            <a:normAutofit fontScale="62500" lnSpcReduction="20000"/>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fontAlgn="t">
              <a:buClrTx/>
              <a:buFontTx/>
            </a:pPr>
            <a:r>
              <a:rPr lang="en-US" sz="3600" b="1" dirty="0">
                <a:solidFill>
                  <a:srgbClr val="BE0064"/>
                </a:solidFill>
                <a:latin typeface="Arial" panose="020B0604020202020204" pitchFamily="34" charset="0"/>
                <a:cs typeface="Arial" panose="020B0604020202020204" pitchFamily="34" charset="0"/>
              </a:rPr>
              <a:t>Lesson Study lessons are part of a carefully planned series of research cycles</a:t>
            </a:r>
          </a:p>
        </p:txBody>
      </p:sp>
      <p:sp>
        <p:nvSpPr>
          <p:cNvPr id="2" name="Footer Placeholder 1">
            <a:extLst>
              <a:ext uri="{FF2B5EF4-FFF2-40B4-BE49-F238E27FC236}">
                <a16:creationId xmlns:a16="http://schemas.microsoft.com/office/drawing/2014/main" id="{A68BC7B0-A223-3988-81EB-7B25D9E31CAD}"/>
              </a:ext>
            </a:extLst>
          </p:cNvPr>
          <p:cNvSpPr txBox="1">
            <a:spLocks/>
          </p:cNvSpPr>
          <p:nvPr/>
        </p:nvSpPr>
        <p:spPr>
          <a:xfrm>
            <a:off x="462600" y="6405562"/>
            <a:ext cx="7686376" cy="273844"/>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Crown copyright 2023. This information is licensed under the </a:t>
            </a:r>
            <a:r>
              <a:rPr lang="en-GB" sz="800" u="sng" dirty="0">
                <a:solidFill>
                  <a:schemeClr val="tx1"/>
                </a:solidFill>
                <a:effectLst/>
                <a:latin typeface="Arial" panose="020B0604020202020204" pitchFamily="34"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Open Government Licence (nationalarchives.gov.uk)</a:t>
            </a:r>
            <a:r>
              <a:rPr lang="en-GB" sz="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v 3.0</a:t>
            </a:r>
            <a:endParaRPr lang="en-GB" sz="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4205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F9FCDE-7D00-428D-8EE4-B16B206587B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395464" y="262672"/>
            <a:ext cx="2123825" cy="638948"/>
          </a:xfrm>
          <a:prstGeom prst="rect">
            <a:avLst/>
          </a:prstGeom>
        </p:spPr>
      </p:pic>
      <p:pic>
        <p:nvPicPr>
          <p:cNvPr id="7" name="Picture 6">
            <a:extLst>
              <a:ext uri="{FF2B5EF4-FFF2-40B4-BE49-F238E27FC236}">
                <a16:creationId xmlns:a16="http://schemas.microsoft.com/office/drawing/2014/main" id="{2DC0381F-0853-4458-B99F-FFEBB7098DE7}"/>
              </a:ext>
              <a:ext uri="{C183D7F6-B498-43B3-948B-1728B52AA6E4}">
                <adec:decorative xmlns:adec="http://schemas.microsoft.com/office/drawing/2017/decorative" val="1"/>
              </a:ext>
            </a:extLst>
          </p:cNvPr>
          <p:cNvPicPr/>
          <p:nvPr/>
        </p:nvPicPr>
        <p:blipFill>
          <a:blip r:embed="rId4">
            <a:extLst>
              <a:ext uri="{28A0092B-C50C-407E-A947-70E740481C1C}">
                <a14:useLocalDpi xmlns:a14="http://schemas.microsoft.com/office/drawing/2010/main" val="0"/>
              </a:ext>
            </a:extLst>
          </a:blip>
          <a:stretch>
            <a:fillRect/>
          </a:stretch>
        </p:blipFill>
        <p:spPr>
          <a:xfrm>
            <a:off x="370311" y="322595"/>
            <a:ext cx="3473556" cy="617216"/>
          </a:xfrm>
          <a:prstGeom prst="rect">
            <a:avLst/>
          </a:prstGeom>
        </p:spPr>
      </p:pic>
      <p:sp>
        <p:nvSpPr>
          <p:cNvPr id="8" name="Title 1">
            <a:extLst>
              <a:ext uri="{FF2B5EF4-FFF2-40B4-BE49-F238E27FC236}">
                <a16:creationId xmlns:a16="http://schemas.microsoft.com/office/drawing/2014/main" id="{BF00D42D-EF31-C4A7-D9CC-47AA041E139E}"/>
              </a:ext>
            </a:extLst>
          </p:cNvPr>
          <p:cNvSpPr>
            <a:spLocks noGrp="1"/>
          </p:cNvSpPr>
          <p:nvPr>
            <p:ph type="ctrTitle"/>
          </p:nvPr>
        </p:nvSpPr>
        <p:spPr>
          <a:xfrm>
            <a:off x="1524000" y="1358536"/>
            <a:ext cx="9144000" cy="1460863"/>
          </a:xfrm>
          <a:solidFill>
            <a:srgbClr val="BE0064"/>
          </a:solidFill>
        </p:spPr>
        <p:txBody>
          <a:bodyPr>
            <a:normAutofit/>
          </a:bodyPr>
          <a:lstStyle/>
          <a:p>
            <a:pPr algn="l"/>
            <a:r>
              <a:rPr lang="en-US" sz="4000" b="1" dirty="0">
                <a:solidFill>
                  <a:schemeClr val="bg1"/>
                </a:solidFill>
                <a:latin typeface="Arial" panose="020B0604020202020204" pitchFamily="34" charset="0"/>
                <a:cs typeface="Arial" panose="020B0604020202020204" pitchFamily="34" charset="0"/>
              </a:rPr>
              <a:t>Credits</a:t>
            </a:r>
            <a:endParaRPr lang="en-GB" sz="4000" dirty="0"/>
          </a:p>
        </p:txBody>
      </p:sp>
      <p:sp>
        <p:nvSpPr>
          <p:cNvPr id="9" name="Subtitle 2">
            <a:extLst>
              <a:ext uri="{FF2B5EF4-FFF2-40B4-BE49-F238E27FC236}">
                <a16:creationId xmlns:a16="http://schemas.microsoft.com/office/drawing/2014/main" id="{4230764E-3FC1-DE3A-B043-07E8E250928C}"/>
              </a:ext>
            </a:extLst>
          </p:cNvPr>
          <p:cNvSpPr txBox="1">
            <a:spLocks/>
          </p:cNvSpPr>
          <p:nvPr/>
        </p:nvSpPr>
        <p:spPr>
          <a:xfrm>
            <a:off x="1524000" y="3001436"/>
            <a:ext cx="9144000" cy="3203421"/>
          </a:xfrm>
          <a:prstGeom prst="rect">
            <a:avLst/>
          </a:prstGeom>
          <a:ln w="38100">
            <a:solidFill>
              <a:srgbClr val="BE0064"/>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100"/>
              </a:lnSpc>
              <a:spcBef>
                <a:spcPts val="600"/>
              </a:spcBef>
              <a:spcAft>
                <a:spcPts val="600"/>
              </a:spcAft>
              <a:buClrTx/>
            </a:pPr>
            <a:r>
              <a:rPr lang="en-GB" b="1" dirty="0">
                <a:solidFill>
                  <a:srgbClr val="BE0064"/>
                </a:solidFill>
                <a:latin typeface="Arial" panose="020B0604020202020204" pitchFamily="34" charset="0"/>
                <a:cs typeface="Arial" panose="020B0604020202020204" pitchFamily="34" charset="0"/>
              </a:rPr>
              <a:t>Photo acknowledgements</a:t>
            </a:r>
          </a:p>
          <a:p>
            <a:pPr marR="0" algn="l" rtl="0"/>
            <a:r>
              <a:rPr lang="en-GB" sz="1800" b="1" i="0" u="none" strike="noStrike" baseline="0" dirty="0">
                <a:solidFill>
                  <a:srgbClr val="000000"/>
                </a:solidFill>
                <a:latin typeface="Arial" panose="020B0604020202020204" pitchFamily="34" charset="0"/>
              </a:rPr>
              <a:t>University of Nottingham:</a:t>
            </a:r>
            <a:r>
              <a:rPr lang="en-GB" sz="1800" b="0" i="0" u="none" strike="noStrike" baseline="0" dirty="0">
                <a:solidFill>
                  <a:srgbClr val="000000"/>
                </a:solidFill>
                <a:latin typeface="Arial" panose="020B0604020202020204" pitchFamily="34" charset="0"/>
              </a:rPr>
              <a:t> Geoff Wake Professor of Mathematics Education; </a:t>
            </a:r>
            <a:r>
              <a:rPr lang="en-GB" sz="1800" b="1" i="0" u="none" strike="noStrike" baseline="0" dirty="0">
                <a:solidFill>
                  <a:srgbClr val="000000"/>
                </a:solidFill>
                <a:latin typeface="Arial" panose="020B0604020202020204" pitchFamily="34" charset="0"/>
              </a:rPr>
              <a:t>Shutterstock.com: </a:t>
            </a:r>
            <a:r>
              <a:rPr lang="en-GB" sz="1800" b="0" i="0" u="none" strike="noStrike" baseline="0" dirty="0">
                <a:solidFill>
                  <a:srgbClr val="000000"/>
                </a:solidFill>
                <a:latin typeface="Arial" panose="020B0604020202020204" pitchFamily="34" charset="0"/>
              </a:rPr>
              <a:t>Globe Turner</a:t>
            </a:r>
          </a:p>
          <a:p>
            <a:pPr marR="0" algn="l" rtl="0"/>
            <a:endParaRPr lang="en-GB" sz="1800" b="0" i="0" u="none" strike="noStrike" baseline="0" dirty="0">
              <a:latin typeface="Calibri" panose="020F0502020204030204" pitchFamily="34" charset="0"/>
            </a:endParaRPr>
          </a:p>
          <a:p>
            <a:pPr algn="l">
              <a:buClrTx/>
            </a:pPr>
            <a:endParaRPr lang="en-GB" dirty="0"/>
          </a:p>
        </p:txBody>
      </p:sp>
      <p:sp>
        <p:nvSpPr>
          <p:cNvPr id="10" name="Footer Placeholder 1">
            <a:extLst>
              <a:ext uri="{FF2B5EF4-FFF2-40B4-BE49-F238E27FC236}">
                <a16:creationId xmlns:a16="http://schemas.microsoft.com/office/drawing/2014/main" id="{C8504C98-9485-6EE1-7D0F-F2B2E1D6CA23}"/>
              </a:ext>
            </a:extLst>
          </p:cNvPr>
          <p:cNvSpPr txBox="1">
            <a:spLocks/>
          </p:cNvSpPr>
          <p:nvPr/>
        </p:nvSpPr>
        <p:spPr>
          <a:xfrm>
            <a:off x="462600" y="6405562"/>
            <a:ext cx="7686376" cy="273844"/>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Crown copyright 2023. This information is licensed under the </a:t>
            </a:r>
            <a:r>
              <a:rPr lang="en-GB" sz="800" u="sng" dirty="0">
                <a:solidFill>
                  <a:schemeClr val="tx1"/>
                </a:solidFill>
                <a:effectLst/>
                <a:latin typeface="Arial" panose="020B0604020202020204" pitchFamily="34" charset="0"/>
                <a:ea typeface="Times New Roman" panose="02020603050405020304" pitchFamily="18" charset="0"/>
                <a:cs typeface="Arial" panose="020B0604020202020204" pitchFamily="34" charset="0"/>
                <a:hlinkClick r:id="rId5">
                  <a:extLst>
                    <a:ext uri="{A12FA001-AC4F-418D-AE19-62706E023703}">
                      <ahyp:hlinkClr xmlns:ahyp="http://schemas.microsoft.com/office/drawing/2018/hyperlinkcolor" val="tx"/>
                    </a:ext>
                  </a:extLst>
                </a:hlinkClick>
              </a:rPr>
              <a:t>Open Government Licence (nationalarchives.gov.uk)</a:t>
            </a:r>
            <a:r>
              <a:rPr lang="en-GB" sz="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v 3.0</a:t>
            </a:r>
            <a:endParaRPr lang="en-GB" sz="800" dirty="0">
              <a:solidFill>
                <a:schemeClr val="tx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8D4EB45C-E2F7-365A-03FE-B92B28A6CF8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91785" y="222418"/>
            <a:ext cx="1408430" cy="719455"/>
          </a:xfrm>
          <a:prstGeom prst="rect">
            <a:avLst/>
          </a:prstGeom>
          <a:noFill/>
        </p:spPr>
      </p:pic>
    </p:spTree>
    <p:extLst>
      <p:ext uri="{BB962C8B-B14F-4D97-AF65-F5344CB8AC3E}">
        <p14:creationId xmlns:p14="http://schemas.microsoft.com/office/powerpoint/2010/main" val="3782213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8D958-A5DE-FD47-8BC3-73831F9E0A17}"/>
              </a:ext>
            </a:extLst>
          </p:cNvPr>
          <p:cNvSpPr>
            <a:spLocks noGrp="1"/>
          </p:cNvSpPr>
          <p:nvPr>
            <p:ph type="title" idx="4294967295"/>
          </p:nvPr>
        </p:nvSpPr>
        <p:spPr>
          <a:xfrm>
            <a:off x="423012" y="288553"/>
            <a:ext cx="3405276" cy="625847"/>
          </a:xfrm>
          <a:prstGeom prst="rect">
            <a:avLst/>
          </a:prstGeom>
        </p:spPr>
        <p:txBody>
          <a:bodyPr/>
          <a:lstStyle/>
          <a:p>
            <a:r>
              <a:rPr lang="en-GB" sz="3600" b="1" dirty="0">
                <a:solidFill>
                  <a:srgbClr val="BE0064"/>
                </a:solidFill>
                <a:latin typeface="Arial" panose="020B0604020202020204" pitchFamily="34" charset="0"/>
                <a:cs typeface="Arial" panose="020B0604020202020204" pitchFamily="34" charset="0"/>
              </a:rPr>
              <a:t>Lesson Study</a:t>
            </a:r>
          </a:p>
        </p:txBody>
      </p:sp>
      <p:pic>
        <p:nvPicPr>
          <p:cNvPr id="7" name="Picture 6" descr="A classroom showing students collaborating with each other. &#10;">
            <a:extLst>
              <a:ext uri="{FF2B5EF4-FFF2-40B4-BE49-F238E27FC236}">
                <a16:creationId xmlns:a16="http://schemas.microsoft.com/office/drawing/2014/main" id="{6A135846-9999-0D48-A276-2E02A5A008E6}"/>
              </a:ext>
            </a:extLst>
          </p:cNvPr>
          <p:cNvPicPr>
            <a:picLocks noChangeAspect="1"/>
          </p:cNvPicPr>
          <p:nvPr/>
        </p:nvPicPr>
        <p:blipFill>
          <a:blip r:embed="rId3"/>
          <a:stretch>
            <a:fillRect/>
          </a:stretch>
        </p:blipFill>
        <p:spPr>
          <a:xfrm>
            <a:off x="7349917" y="1153979"/>
            <a:ext cx="4354403" cy="3250920"/>
          </a:xfrm>
          <a:prstGeom prst="rect">
            <a:avLst/>
          </a:prstGeom>
        </p:spPr>
      </p:pic>
      <p:pic>
        <p:nvPicPr>
          <p:cNvPr id="8" name="Picture 7" descr="A classroom featuring students seated at desks. The teacher is standing next to a wide blackboard at the front of the class. &#10;">
            <a:extLst>
              <a:ext uri="{FF2B5EF4-FFF2-40B4-BE49-F238E27FC236}">
                <a16:creationId xmlns:a16="http://schemas.microsoft.com/office/drawing/2014/main" id="{70EF15EC-6F9A-A046-B4BC-E4FE64C99BCA}"/>
              </a:ext>
            </a:extLst>
          </p:cNvPr>
          <p:cNvPicPr>
            <a:picLocks noChangeAspect="1"/>
          </p:cNvPicPr>
          <p:nvPr/>
        </p:nvPicPr>
        <p:blipFill>
          <a:blip r:embed="rId4"/>
          <a:stretch>
            <a:fillRect/>
          </a:stretch>
        </p:blipFill>
        <p:spPr>
          <a:xfrm>
            <a:off x="765302" y="1974683"/>
            <a:ext cx="4769050" cy="3560486"/>
          </a:xfrm>
          <a:prstGeom prst="rect">
            <a:avLst/>
          </a:prstGeom>
        </p:spPr>
      </p:pic>
      <p:pic>
        <p:nvPicPr>
          <p:cNvPr id="9" name="Picture 8" descr="A close-up of a group of students working with printed materials including worksheets and colourful pie-charts.&#10;">
            <a:extLst>
              <a:ext uri="{FF2B5EF4-FFF2-40B4-BE49-F238E27FC236}">
                <a16:creationId xmlns:a16="http://schemas.microsoft.com/office/drawing/2014/main" id="{93B35113-3E8E-AD41-828D-162A0BD9DDD9}"/>
              </a:ext>
            </a:extLst>
          </p:cNvPr>
          <p:cNvPicPr>
            <a:picLocks noChangeAspect="1"/>
          </p:cNvPicPr>
          <p:nvPr/>
        </p:nvPicPr>
        <p:blipFill>
          <a:blip r:embed="rId5"/>
          <a:stretch>
            <a:fillRect/>
          </a:stretch>
        </p:blipFill>
        <p:spPr>
          <a:xfrm>
            <a:off x="5772205" y="3429000"/>
            <a:ext cx="3754913" cy="2803351"/>
          </a:xfrm>
          <a:prstGeom prst="rect">
            <a:avLst/>
          </a:prstGeom>
        </p:spPr>
      </p:pic>
      <p:pic>
        <p:nvPicPr>
          <p:cNvPr id="10" name="Picture 9" descr="An illustration of the Japanese flag.&#10;">
            <a:extLst>
              <a:ext uri="{FF2B5EF4-FFF2-40B4-BE49-F238E27FC236}">
                <a16:creationId xmlns:a16="http://schemas.microsoft.com/office/drawing/2014/main" id="{097CDB8A-E001-A44A-A280-6D894AE7FACE}"/>
              </a:ext>
            </a:extLst>
          </p:cNvPr>
          <p:cNvPicPr>
            <a:picLocks noChangeAspect="1"/>
          </p:cNvPicPr>
          <p:nvPr/>
        </p:nvPicPr>
        <p:blipFill>
          <a:blip r:embed="rId6"/>
          <a:srcRect/>
          <a:stretch/>
        </p:blipFill>
        <p:spPr>
          <a:xfrm rot="19292979">
            <a:off x="944410" y="1521575"/>
            <a:ext cx="1756625" cy="1188649"/>
          </a:xfrm>
          <a:prstGeom prst="rect">
            <a:avLst/>
          </a:prstGeom>
        </p:spPr>
      </p:pic>
      <p:sp>
        <p:nvSpPr>
          <p:cNvPr id="3" name="Footer Placeholder 1">
            <a:extLst>
              <a:ext uri="{FF2B5EF4-FFF2-40B4-BE49-F238E27FC236}">
                <a16:creationId xmlns:a16="http://schemas.microsoft.com/office/drawing/2014/main" id="{9BA04D18-B272-933B-2A05-388D57C70388}"/>
              </a:ext>
            </a:extLst>
          </p:cNvPr>
          <p:cNvSpPr txBox="1">
            <a:spLocks/>
          </p:cNvSpPr>
          <p:nvPr/>
        </p:nvSpPr>
        <p:spPr>
          <a:xfrm>
            <a:off x="462600" y="6405562"/>
            <a:ext cx="7686376" cy="273844"/>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Crown copyright 2023. This information is licensed under the </a:t>
            </a:r>
            <a:r>
              <a:rPr lang="en-GB" sz="800" u="sng" dirty="0">
                <a:solidFill>
                  <a:schemeClr val="tx1"/>
                </a:solidFill>
                <a:effectLst/>
                <a:latin typeface="Arial" panose="020B0604020202020204" pitchFamily="34" charset="0"/>
                <a:ea typeface="Times New Roman" panose="02020603050405020304" pitchFamily="18" charset="0"/>
                <a:cs typeface="Arial" panose="020B0604020202020204" pitchFamily="34" charset="0"/>
                <a:hlinkClick r:id="rId7">
                  <a:extLst>
                    <a:ext uri="{A12FA001-AC4F-418D-AE19-62706E023703}">
                      <ahyp:hlinkClr xmlns:ahyp="http://schemas.microsoft.com/office/drawing/2018/hyperlinkcolor" val="tx"/>
                    </a:ext>
                  </a:extLst>
                </a:hlinkClick>
              </a:rPr>
              <a:t>Open Government Licence (nationalarchives.gov.uk)</a:t>
            </a:r>
            <a:r>
              <a:rPr lang="en-GB" sz="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v 3.0</a:t>
            </a:r>
            <a:endParaRPr lang="en-GB" sz="800" dirty="0">
              <a:solidFill>
                <a:schemeClr val="tx1"/>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D3288EF7-C8CC-B37F-D72B-2C8351884FBF}"/>
              </a:ext>
            </a:extLst>
          </p:cNvPr>
          <p:cNvSpPr>
            <a:spLocks noGrp="1"/>
          </p:cNvSpPr>
          <p:nvPr>
            <p:ph type="sldNum" sz="quarter" idx="12"/>
          </p:nvPr>
        </p:nvSpPr>
        <p:spPr/>
        <p:txBody>
          <a:bodyPr/>
          <a:lstStyle/>
          <a:p>
            <a:pPr defTabSz="914354">
              <a:buClrTx/>
            </a:pPr>
            <a:fld id="{892959B6-490E-A144-8C7C-88267F972F69}" type="slidenum">
              <a:rPr lang="en-US" kern="1200" smtClean="0">
                <a:ea typeface="+mn-ea"/>
              </a:rPr>
              <a:pPr defTabSz="914354">
                <a:buClrTx/>
              </a:pPr>
              <a:t>2</a:t>
            </a:fld>
            <a:endParaRPr lang="en-US" kern="1200" dirty="0">
              <a:ea typeface="+mn-ea"/>
            </a:endParaRPr>
          </a:p>
        </p:txBody>
      </p:sp>
    </p:spTree>
    <p:extLst>
      <p:ext uri="{BB962C8B-B14F-4D97-AF65-F5344CB8AC3E}">
        <p14:creationId xmlns:p14="http://schemas.microsoft.com/office/powerpoint/2010/main" val="3856190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A06C6-D85F-D84B-8156-B512A79AE827}"/>
              </a:ext>
            </a:extLst>
          </p:cNvPr>
          <p:cNvSpPr>
            <a:spLocks noGrp="1"/>
          </p:cNvSpPr>
          <p:nvPr>
            <p:ph type="title" idx="4294967295"/>
          </p:nvPr>
        </p:nvSpPr>
        <p:spPr>
          <a:xfrm>
            <a:off x="499872" y="395288"/>
            <a:ext cx="8610600" cy="604837"/>
          </a:xfrm>
          <a:prstGeom prst="rect">
            <a:avLst/>
          </a:prstGeom>
        </p:spPr>
        <p:txBody>
          <a:bodyPr>
            <a:normAutofit/>
          </a:bodyPr>
          <a:lstStyle/>
          <a:p>
            <a:pPr lvl="0" fontAlgn="t"/>
            <a:r>
              <a:rPr lang="en-GB" sz="3600" b="1" dirty="0">
                <a:solidFill>
                  <a:srgbClr val="BE0064"/>
                </a:solidFill>
                <a:latin typeface="Arial" panose="020B0604020202020204" pitchFamily="34" charset="0"/>
                <a:cs typeface="Arial" panose="020B0604020202020204" pitchFamily="34" charset="0"/>
              </a:rPr>
              <a:t>Effective Professional Development is</a:t>
            </a:r>
          </a:p>
        </p:txBody>
      </p:sp>
      <p:sp>
        <p:nvSpPr>
          <p:cNvPr id="3" name="Text Placeholder 2">
            <a:extLst>
              <a:ext uri="{FF2B5EF4-FFF2-40B4-BE49-F238E27FC236}">
                <a16:creationId xmlns:a16="http://schemas.microsoft.com/office/drawing/2014/main" id="{EB07D602-C6D1-344E-B9B8-F4E2FD48794F}"/>
              </a:ext>
            </a:extLst>
          </p:cNvPr>
          <p:cNvSpPr>
            <a:spLocks noGrp="1"/>
          </p:cNvSpPr>
          <p:nvPr>
            <p:ph type="body" idx="4294967295"/>
          </p:nvPr>
        </p:nvSpPr>
        <p:spPr>
          <a:xfrm>
            <a:off x="499872" y="1312863"/>
            <a:ext cx="10779125" cy="4856162"/>
          </a:xfrm>
          <a:prstGeom prst="rect">
            <a:avLst/>
          </a:prstGeom>
        </p:spPr>
        <p:txBody>
          <a:bodyPr>
            <a:noAutofit/>
          </a:bodyPr>
          <a:lstStyle/>
          <a:p>
            <a:pPr marL="0" fontAlgn="t">
              <a:spcBef>
                <a:spcPts val="600"/>
              </a:spcBef>
              <a:spcAft>
                <a:spcPts val="1200"/>
              </a:spcAft>
            </a:pPr>
            <a:r>
              <a:rPr lang="en-GB" sz="2100" b="1" dirty="0">
                <a:solidFill>
                  <a:srgbClr val="BE0064"/>
                </a:solidFill>
                <a:latin typeface="Arial" panose="020B0604020202020204" pitchFamily="34" charset="0"/>
                <a:cs typeface="Arial" panose="020B0604020202020204" pitchFamily="34" charset="0"/>
              </a:rPr>
              <a:t>Experiential:</a:t>
            </a:r>
            <a:r>
              <a:rPr lang="en-GB" sz="2100" dirty="0">
                <a:solidFill>
                  <a:schemeClr val="tx1"/>
                </a:solidFill>
                <a:latin typeface="Arial" panose="020B0604020202020204" pitchFamily="34" charset="0"/>
                <a:cs typeface="Arial" panose="020B0604020202020204" pitchFamily="34" charset="0"/>
              </a:rPr>
              <a:t> stimulating &amp; drawing on teachers’ experiences.</a:t>
            </a:r>
          </a:p>
          <a:p>
            <a:pPr marL="0" fontAlgn="t">
              <a:spcBef>
                <a:spcPts val="600"/>
              </a:spcBef>
              <a:spcAft>
                <a:spcPts val="1200"/>
              </a:spcAft>
            </a:pPr>
            <a:r>
              <a:rPr lang="en-GB" sz="2100" b="1" dirty="0">
                <a:solidFill>
                  <a:srgbClr val="BE0064"/>
                </a:solidFill>
                <a:latin typeface="Arial" panose="020B0604020202020204" pitchFamily="34" charset="0"/>
                <a:cs typeface="Arial" panose="020B0604020202020204" pitchFamily="34" charset="0"/>
              </a:rPr>
              <a:t>Sustained:</a:t>
            </a:r>
            <a:r>
              <a:rPr lang="en-GB" sz="2100" dirty="0">
                <a:solidFill>
                  <a:schemeClr val="tx1"/>
                </a:solidFill>
                <a:latin typeface="Arial" panose="020B0604020202020204" pitchFamily="34" charset="0"/>
                <a:cs typeface="Arial" panose="020B0604020202020204" pitchFamily="34" charset="0"/>
              </a:rPr>
              <a:t> cycles of planning, predicting, enactment &amp; reflection. </a:t>
            </a:r>
          </a:p>
          <a:p>
            <a:pPr marL="0" fontAlgn="t">
              <a:spcBef>
                <a:spcPts val="600"/>
              </a:spcBef>
              <a:spcAft>
                <a:spcPts val="1200"/>
              </a:spcAft>
            </a:pPr>
            <a:r>
              <a:rPr lang="en-GB" sz="2100" b="1" dirty="0">
                <a:solidFill>
                  <a:srgbClr val="BE0064"/>
                </a:solidFill>
                <a:latin typeface="Arial" panose="020B0604020202020204" pitchFamily="34" charset="0"/>
                <a:cs typeface="Arial" panose="020B0604020202020204" pitchFamily="34" charset="0"/>
              </a:rPr>
              <a:t>Grounded</a:t>
            </a:r>
            <a:r>
              <a:rPr lang="en-GB" sz="2100" dirty="0">
                <a:solidFill>
                  <a:schemeClr val="tx1"/>
                </a:solidFill>
                <a:latin typeface="Arial" panose="020B0604020202020204" pitchFamily="34" charset="0"/>
                <a:cs typeface="Arial" panose="020B0604020202020204" pitchFamily="34" charset="0"/>
              </a:rPr>
              <a:t>: practical, well-resourced; related to context &amp; culture.</a:t>
            </a:r>
          </a:p>
          <a:p>
            <a:pPr marL="0" fontAlgn="t">
              <a:spcBef>
                <a:spcPts val="600"/>
              </a:spcBef>
              <a:spcAft>
                <a:spcPts val="1200"/>
              </a:spcAft>
            </a:pPr>
            <a:r>
              <a:rPr lang="en-GB" sz="2100" b="1" dirty="0">
                <a:solidFill>
                  <a:srgbClr val="BE0064"/>
                </a:solidFill>
                <a:latin typeface="Arial" panose="020B0604020202020204" pitchFamily="34" charset="0"/>
                <a:cs typeface="Arial" panose="020B0604020202020204" pitchFamily="34" charset="0"/>
              </a:rPr>
              <a:t>Safe:</a:t>
            </a:r>
            <a:r>
              <a:rPr lang="en-GB" sz="2100" dirty="0">
                <a:solidFill>
                  <a:schemeClr val="tx1"/>
                </a:solidFill>
                <a:latin typeface="Arial" panose="020B0604020202020204" pitchFamily="34" charset="0"/>
                <a:cs typeface="Arial" panose="020B0604020202020204" pitchFamily="34" charset="0"/>
              </a:rPr>
              <a:t> teachers able to speak their minds, permission to take risks.</a:t>
            </a:r>
          </a:p>
          <a:p>
            <a:pPr marL="0" fontAlgn="t">
              <a:spcBef>
                <a:spcPts val="600"/>
              </a:spcBef>
              <a:spcAft>
                <a:spcPts val="1200"/>
              </a:spcAft>
            </a:pPr>
            <a:r>
              <a:rPr lang="en-GB" sz="2100" b="1" dirty="0">
                <a:solidFill>
                  <a:srgbClr val="BE0064"/>
                </a:solidFill>
                <a:latin typeface="Arial" panose="020B0604020202020204" pitchFamily="34" charset="0"/>
                <a:cs typeface="Arial" panose="020B0604020202020204" pitchFamily="34" charset="0"/>
              </a:rPr>
              <a:t>Collaborative:</a:t>
            </a:r>
            <a:r>
              <a:rPr lang="en-GB" sz="2100" dirty="0">
                <a:solidFill>
                  <a:schemeClr val="tx1"/>
                </a:solidFill>
                <a:latin typeface="Arial" panose="020B0604020202020204" pitchFamily="34" charset="0"/>
                <a:cs typeface="Arial" panose="020B0604020202020204" pitchFamily="34" charset="0"/>
              </a:rPr>
              <a:t> involving networks of teachers &amp; administrators.</a:t>
            </a:r>
          </a:p>
          <a:p>
            <a:pPr marL="0" fontAlgn="t">
              <a:spcBef>
                <a:spcPts val="600"/>
              </a:spcBef>
              <a:spcAft>
                <a:spcPts val="1200"/>
              </a:spcAft>
            </a:pPr>
            <a:r>
              <a:rPr lang="en-GB" sz="2100" b="1" dirty="0">
                <a:solidFill>
                  <a:srgbClr val="BE0064"/>
                </a:solidFill>
                <a:latin typeface="Arial" panose="020B0604020202020204" pitchFamily="34" charset="0"/>
                <a:cs typeface="Arial" panose="020B0604020202020204" pitchFamily="34" charset="0"/>
              </a:rPr>
              <a:t>Informed:</a:t>
            </a:r>
            <a:r>
              <a:rPr lang="en-GB" sz="2100" dirty="0">
                <a:solidFill>
                  <a:schemeClr val="tx1"/>
                </a:solidFill>
                <a:latin typeface="Arial" panose="020B0604020202020204" pitchFamily="34" charset="0"/>
                <a:cs typeface="Arial" panose="020B0604020202020204" pitchFamily="34" charset="0"/>
              </a:rPr>
              <a:t> by outside expertise and research.</a:t>
            </a:r>
          </a:p>
          <a:p>
            <a:pPr marL="0" fontAlgn="t">
              <a:spcBef>
                <a:spcPts val="600"/>
              </a:spcBef>
              <a:spcAft>
                <a:spcPts val="1200"/>
              </a:spcAft>
            </a:pPr>
            <a:r>
              <a:rPr lang="en-GB" sz="2100" b="1" dirty="0">
                <a:solidFill>
                  <a:srgbClr val="BE0064"/>
                </a:solidFill>
                <a:latin typeface="Arial" panose="020B0604020202020204" pitchFamily="34" charset="0"/>
                <a:cs typeface="Arial" panose="020B0604020202020204" pitchFamily="34" charset="0"/>
              </a:rPr>
              <a:t>Provocative:</a:t>
            </a:r>
            <a:r>
              <a:rPr lang="en-GB" sz="2100" dirty="0">
                <a:solidFill>
                  <a:schemeClr val="tx1"/>
                </a:solidFill>
                <a:latin typeface="Arial" panose="020B0604020202020204" pitchFamily="34" charset="0"/>
                <a:cs typeface="Arial" panose="020B0604020202020204" pitchFamily="34" charset="0"/>
              </a:rPr>
              <a:t> involving both pressure and support.</a:t>
            </a:r>
          </a:p>
          <a:p>
            <a:pPr marL="0" fontAlgn="t">
              <a:spcAft>
                <a:spcPts val="1600"/>
              </a:spcAft>
            </a:pPr>
            <a:r>
              <a:rPr lang="en-GB" sz="2100" b="1" dirty="0">
                <a:solidFill>
                  <a:srgbClr val="BE0064"/>
                </a:solidFill>
                <a:latin typeface="Arial" panose="020B0604020202020204" pitchFamily="34" charset="0"/>
                <a:cs typeface="Arial" panose="020B0604020202020204" pitchFamily="34" charset="0"/>
              </a:rPr>
              <a:t>Focused:</a:t>
            </a:r>
            <a:r>
              <a:rPr lang="en-GB" sz="2100" dirty="0">
                <a:solidFill>
                  <a:schemeClr val="tx1"/>
                </a:solidFill>
                <a:latin typeface="Arial" panose="020B0604020202020204" pitchFamily="34" charset="0"/>
                <a:cs typeface="Arial" panose="020B0604020202020204" pitchFamily="34" charset="0"/>
              </a:rPr>
              <a:t> attentive to the development of the mathematics itself.</a:t>
            </a:r>
          </a:p>
          <a:p>
            <a:pPr marL="0" indent="0" algn="r" fontAlgn="t">
              <a:spcAft>
                <a:spcPts val="1600"/>
              </a:spcAft>
              <a:buNone/>
            </a:pPr>
            <a:r>
              <a:rPr lang="en-GB" sz="2100" dirty="0">
                <a:latin typeface="Arial" panose="020B0604020202020204" pitchFamily="34" charset="0"/>
                <a:cs typeface="Arial" panose="020B0604020202020204" pitchFamily="34" charset="0"/>
              </a:rPr>
              <a:t>	</a:t>
            </a:r>
            <a:r>
              <a:rPr lang="en-GB" sz="1800" dirty="0">
                <a:latin typeface="Arial" panose="020B0604020202020204" pitchFamily="34" charset="0"/>
                <a:cs typeface="Arial" panose="020B0604020202020204" pitchFamily="34" charset="0"/>
              </a:rPr>
              <a:t>(</a:t>
            </a:r>
            <a:r>
              <a:rPr lang="en-GB" sz="1800" i="1" dirty="0" err="1">
                <a:latin typeface="Arial" panose="020B0604020202020204" pitchFamily="34" charset="0"/>
                <a:cs typeface="Arial" panose="020B0604020202020204" pitchFamily="34" charset="0"/>
              </a:rPr>
              <a:t>Guskey</a:t>
            </a:r>
            <a:r>
              <a:rPr lang="en-GB" sz="1800" i="1" dirty="0">
                <a:latin typeface="Arial" panose="020B0604020202020204" pitchFamily="34" charset="0"/>
                <a:cs typeface="Arial" panose="020B0604020202020204" pitchFamily="34" charset="0"/>
              </a:rPr>
              <a:t>, 2002; Joubert and Sutherland, 2009; Villegas-Reimers, 2003; and many others</a:t>
            </a:r>
            <a:r>
              <a:rPr lang="en-GB" sz="1800" dirty="0">
                <a:latin typeface="Arial" panose="020B0604020202020204" pitchFamily="34" charset="0"/>
                <a:cs typeface="Arial" panose="020B0604020202020204" pitchFamily="34" charset="0"/>
              </a:rPr>
              <a:t>.)</a:t>
            </a:r>
          </a:p>
          <a:p>
            <a:endParaRPr lang="en-GB" sz="2100" i="1" dirty="0">
              <a:latin typeface="Arial" panose="020B0604020202020204" pitchFamily="34" charset="0"/>
              <a:cs typeface="Arial" panose="020B0604020202020204" pitchFamily="34" charset="0"/>
            </a:endParaRPr>
          </a:p>
          <a:p>
            <a:endParaRPr lang="en-GB" sz="2133" dirty="0">
              <a:latin typeface="Arial" panose="020B0604020202020204" pitchFamily="34" charset="0"/>
              <a:cs typeface="Arial" panose="020B0604020202020204" pitchFamily="34" charset="0"/>
            </a:endParaRPr>
          </a:p>
        </p:txBody>
      </p:sp>
      <p:sp>
        <p:nvSpPr>
          <p:cNvPr id="4" name="Footer Placeholder 1">
            <a:extLst>
              <a:ext uri="{FF2B5EF4-FFF2-40B4-BE49-F238E27FC236}">
                <a16:creationId xmlns:a16="http://schemas.microsoft.com/office/drawing/2014/main" id="{3BF7DF91-629E-3AC6-6F9F-F42942901871}"/>
              </a:ext>
            </a:extLst>
          </p:cNvPr>
          <p:cNvSpPr txBox="1">
            <a:spLocks/>
          </p:cNvSpPr>
          <p:nvPr/>
        </p:nvSpPr>
        <p:spPr>
          <a:xfrm>
            <a:off x="462600" y="6405562"/>
            <a:ext cx="7686376" cy="273844"/>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Crown copyright 2023. This information is licensed under the </a:t>
            </a:r>
            <a:r>
              <a:rPr lang="en-GB" sz="800" u="sng" dirty="0">
                <a:solidFill>
                  <a:schemeClr val="tx1"/>
                </a:solidFill>
                <a:effectLst/>
                <a:latin typeface="Arial" panose="020B0604020202020204" pitchFamily="34"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Open Government Licence (nationalarchives.gov.uk)</a:t>
            </a:r>
            <a:r>
              <a:rPr lang="en-GB" sz="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v 3.0</a:t>
            </a:r>
            <a:endParaRPr lang="en-GB" sz="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75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B07D602-C6D1-344E-B9B8-F4E2FD48794F}"/>
              </a:ext>
            </a:extLst>
          </p:cNvPr>
          <p:cNvSpPr>
            <a:spLocks noGrp="1"/>
          </p:cNvSpPr>
          <p:nvPr>
            <p:ph type="body" idx="4294967295"/>
          </p:nvPr>
        </p:nvSpPr>
        <p:spPr>
          <a:xfrm>
            <a:off x="644525" y="1648968"/>
            <a:ext cx="10902950" cy="3856037"/>
          </a:xfrm>
          <a:prstGeom prst="rect">
            <a:avLst/>
          </a:prstGeom>
        </p:spPr>
        <p:txBody>
          <a:bodyPr>
            <a:normAutofit/>
          </a:bodyPr>
          <a:lstStyle/>
          <a:p>
            <a:pPr marL="759868" indent="-457200"/>
            <a:r>
              <a:rPr lang="en-GB" dirty="0">
                <a:latin typeface="Arial" panose="020B0604020202020204" pitchFamily="34" charset="0"/>
                <a:cs typeface="Arial" panose="020B0604020202020204" pitchFamily="34" charset="0"/>
              </a:rPr>
              <a:t>Lessons where, as teachers, we inquire/research into what effective teaching for mastery is.</a:t>
            </a:r>
          </a:p>
          <a:p>
            <a:pPr marL="302668" indent="2117"/>
            <a:endParaRPr lang="en-GB" dirty="0">
              <a:latin typeface="Arial" panose="020B0604020202020204" pitchFamily="34" charset="0"/>
              <a:cs typeface="Arial" panose="020B0604020202020204" pitchFamily="34" charset="0"/>
            </a:endParaRPr>
          </a:p>
          <a:p>
            <a:pPr marL="759868" indent="-457200"/>
            <a:r>
              <a:rPr lang="en-GB" dirty="0">
                <a:latin typeface="Arial" panose="020B0604020202020204" pitchFamily="34" charset="0"/>
                <a:cs typeface="Arial" panose="020B0604020202020204" pitchFamily="34" charset="0"/>
              </a:rPr>
              <a:t>This is a collective and collaborative endeavour.</a:t>
            </a:r>
          </a:p>
          <a:p>
            <a:pPr marL="302668" indent="2117"/>
            <a:endParaRPr lang="en-GB" dirty="0">
              <a:latin typeface="Arial" panose="020B0604020202020204" pitchFamily="34" charset="0"/>
              <a:cs typeface="Arial" panose="020B0604020202020204" pitchFamily="34" charset="0"/>
            </a:endParaRPr>
          </a:p>
          <a:p>
            <a:pPr marL="759868" indent="-457200"/>
            <a:r>
              <a:rPr lang="en-GB" dirty="0">
                <a:latin typeface="Arial" panose="020B0604020202020204" pitchFamily="34" charset="0"/>
                <a:cs typeface="Arial" panose="020B0604020202020204" pitchFamily="34" charset="0"/>
              </a:rPr>
              <a:t>They are </a:t>
            </a:r>
            <a:r>
              <a:rPr lang="en-GB" dirty="0">
                <a:solidFill>
                  <a:srgbClr val="BE0064"/>
                </a:solidFill>
                <a:latin typeface="Arial" panose="020B0604020202020204" pitchFamily="34" charset="0"/>
                <a:cs typeface="Arial" panose="020B0604020202020204" pitchFamily="34" charset="0"/>
              </a:rPr>
              <a:t>experiential, sustained, grounded, safe, collaborative, informed, provocative and focused</a:t>
            </a:r>
            <a:r>
              <a:rPr lang="en-GB" dirty="0">
                <a:latin typeface="Arial" panose="020B0604020202020204" pitchFamily="34" charset="0"/>
                <a:cs typeface="Arial" panose="020B0604020202020204" pitchFamily="34" charset="0"/>
              </a:rPr>
              <a:t>.</a:t>
            </a:r>
          </a:p>
          <a:p>
            <a:endParaRPr lang="en-GB" dirty="0"/>
          </a:p>
        </p:txBody>
      </p:sp>
      <p:sp>
        <p:nvSpPr>
          <p:cNvPr id="5" name="Title 1">
            <a:extLst>
              <a:ext uri="{FF2B5EF4-FFF2-40B4-BE49-F238E27FC236}">
                <a16:creationId xmlns:a16="http://schemas.microsoft.com/office/drawing/2014/main" id="{A9C648B9-3A04-8243-8D4F-7A26B0195526}"/>
              </a:ext>
            </a:extLst>
          </p:cNvPr>
          <p:cNvSpPr txBox="1">
            <a:spLocks/>
          </p:cNvSpPr>
          <p:nvPr/>
        </p:nvSpPr>
        <p:spPr>
          <a:xfrm>
            <a:off x="475488" y="382587"/>
            <a:ext cx="9692640" cy="604965"/>
          </a:xfrm>
          <a:prstGeom prst="rect">
            <a:avLst/>
          </a:prstGeom>
        </p:spPr>
        <p:txBody>
          <a:bodyPr>
            <a:norm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fontAlgn="t">
              <a:buClrTx/>
              <a:buFontTx/>
            </a:pPr>
            <a:r>
              <a:rPr lang="en-US" sz="3600" b="1" dirty="0">
                <a:solidFill>
                  <a:srgbClr val="BE0064"/>
                </a:solidFill>
                <a:latin typeface="Arial" panose="020B0604020202020204" pitchFamily="34" charset="0"/>
                <a:cs typeface="Arial" panose="020B0604020202020204" pitchFamily="34" charset="0"/>
              </a:rPr>
              <a:t>Lesson Study lessons are research lessons</a:t>
            </a:r>
            <a:endParaRPr lang="en-GB" sz="3600" b="1" dirty="0">
              <a:solidFill>
                <a:srgbClr val="BE0064"/>
              </a:solidFill>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0D1F0674-D1B5-80D7-972B-13F5B23E5644}"/>
              </a:ext>
            </a:extLst>
          </p:cNvPr>
          <p:cNvSpPr txBox="1">
            <a:spLocks/>
          </p:cNvSpPr>
          <p:nvPr/>
        </p:nvSpPr>
        <p:spPr>
          <a:xfrm>
            <a:off x="462600" y="6405562"/>
            <a:ext cx="7686376" cy="273844"/>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Crown copyright 2023. This information is licensed under the </a:t>
            </a:r>
            <a:r>
              <a:rPr lang="en-GB" sz="800" u="sng" dirty="0">
                <a:solidFill>
                  <a:schemeClr val="tx1"/>
                </a:solidFill>
                <a:effectLst/>
                <a:latin typeface="Arial" panose="020B0604020202020204" pitchFamily="34"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Open Government Licence (nationalarchives.gov.uk)</a:t>
            </a:r>
            <a:r>
              <a:rPr lang="en-GB" sz="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v 3.0</a:t>
            </a:r>
            <a:endParaRPr lang="en-GB" sz="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684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A diagram showing six circles each representing a stage in the planning, implementation and summary of a research lesson. Circle 1: 'Decide on a research theme' is highlighted in pink.">
            <a:extLst>
              <a:ext uri="{FF2B5EF4-FFF2-40B4-BE49-F238E27FC236}">
                <a16:creationId xmlns:a16="http://schemas.microsoft.com/office/drawing/2014/main" id="{0D3B4A7F-E076-BC09-BA6D-946EB1EDDFE9}"/>
              </a:ext>
            </a:extLst>
          </p:cNvPr>
          <p:cNvGrpSpPr/>
          <p:nvPr/>
        </p:nvGrpSpPr>
        <p:grpSpPr>
          <a:xfrm>
            <a:off x="1543859" y="1541589"/>
            <a:ext cx="6710626" cy="4221499"/>
            <a:chOff x="1543859" y="1541589"/>
            <a:chExt cx="6710626" cy="4221499"/>
          </a:xfrm>
        </p:grpSpPr>
        <p:sp>
          <p:nvSpPr>
            <p:cNvPr id="12" name="Regular Pentagon 11">
              <a:extLst>
                <a:ext uri="{FF2B5EF4-FFF2-40B4-BE49-F238E27FC236}">
                  <a16:creationId xmlns:a16="http://schemas.microsoft.com/office/drawing/2014/main" id="{C41BC6AF-00C3-FD59-287F-40498ADA6BC5}"/>
                </a:ext>
              </a:extLst>
            </p:cNvPr>
            <p:cNvSpPr/>
            <p:nvPr/>
          </p:nvSpPr>
          <p:spPr>
            <a:xfrm>
              <a:off x="4328072" y="1994047"/>
              <a:ext cx="3400261" cy="3214204"/>
            </a:xfrm>
            <a:prstGeom prst="pentagon">
              <a:avLst/>
            </a:prstGeom>
            <a:noFill/>
            <a:ln w="381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Oval 7">
              <a:extLst>
                <a:ext uri="{FF2B5EF4-FFF2-40B4-BE49-F238E27FC236}">
                  <a16:creationId xmlns:a16="http://schemas.microsoft.com/office/drawing/2014/main" id="{93DB623B-0F8A-3C84-7795-ABACF55F3285}"/>
                </a:ext>
              </a:extLst>
            </p:cNvPr>
            <p:cNvSpPr/>
            <p:nvPr/>
          </p:nvSpPr>
          <p:spPr>
            <a:xfrm>
              <a:off x="5358093" y="1541589"/>
              <a:ext cx="1335315" cy="1335315"/>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TextBox 8">
              <a:extLst>
                <a:ext uri="{FF2B5EF4-FFF2-40B4-BE49-F238E27FC236}">
                  <a16:creationId xmlns:a16="http://schemas.microsoft.com/office/drawing/2014/main" id="{AD0216B3-DF1E-C928-95C9-20C74757B15B}"/>
                </a:ext>
              </a:extLst>
            </p:cNvPr>
            <p:cNvSpPr txBox="1"/>
            <p:nvPr/>
          </p:nvSpPr>
          <p:spPr>
            <a:xfrm>
              <a:off x="5354759" y="1944859"/>
              <a:ext cx="1338649" cy="523220"/>
            </a:xfrm>
            <a:prstGeom prst="rect">
              <a:avLst/>
            </a:prstGeom>
            <a:noFill/>
          </p:spPr>
          <p:txBody>
            <a:bodyPr wrap="square" rtlCol="0">
              <a:spAutoFit/>
            </a:bodyPr>
            <a:lstStyle/>
            <a:p>
              <a:pPr algn="ctr"/>
              <a:r>
                <a:rPr lang="en-US" sz="1400" dirty="0"/>
                <a:t>Research question</a:t>
              </a:r>
            </a:p>
          </p:txBody>
        </p:sp>
        <p:sp>
          <p:nvSpPr>
            <p:cNvPr id="10" name="Oval 9">
              <a:extLst>
                <a:ext uri="{FF2B5EF4-FFF2-40B4-BE49-F238E27FC236}">
                  <a16:creationId xmlns:a16="http://schemas.microsoft.com/office/drawing/2014/main" id="{1714CD3F-1B19-1514-513F-34E9D69E4C32}"/>
                </a:ext>
              </a:extLst>
            </p:cNvPr>
            <p:cNvSpPr/>
            <p:nvPr/>
          </p:nvSpPr>
          <p:spPr>
            <a:xfrm>
              <a:off x="6919165" y="2601185"/>
              <a:ext cx="1335315" cy="1335315"/>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TextBox 10">
              <a:extLst>
                <a:ext uri="{FF2B5EF4-FFF2-40B4-BE49-F238E27FC236}">
                  <a16:creationId xmlns:a16="http://schemas.microsoft.com/office/drawing/2014/main" id="{3799300E-6F8C-ABF5-1EF5-68F62EAD3176}"/>
                </a:ext>
              </a:extLst>
            </p:cNvPr>
            <p:cNvSpPr txBox="1"/>
            <p:nvPr/>
          </p:nvSpPr>
          <p:spPr>
            <a:xfrm>
              <a:off x="6915836" y="2890884"/>
              <a:ext cx="1338649" cy="738664"/>
            </a:xfrm>
            <a:prstGeom prst="rect">
              <a:avLst/>
            </a:prstGeom>
            <a:noFill/>
          </p:spPr>
          <p:txBody>
            <a:bodyPr wrap="square" rtlCol="0">
              <a:spAutoFit/>
            </a:bodyPr>
            <a:lstStyle/>
            <a:p>
              <a:pPr algn="ctr"/>
              <a:r>
                <a:rPr lang="en-US" sz="1400" dirty="0"/>
                <a:t>Plan the research lesson</a:t>
              </a:r>
            </a:p>
          </p:txBody>
        </p:sp>
        <p:sp>
          <p:nvSpPr>
            <p:cNvPr id="13" name="Oval 12">
              <a:extLst>
                <a:ext uri="{FF2B5EF4-FFF2-40B4-BE49-F238E27FC236}">
                  <a16:creationId xmlns:a16="http://schemas.microsoft.com/office/drawing/2014/main" id="{E8FB5422-BE63-2949-5471-CFC8B29CED01}"/>
                </a:ext>
              </a:extLst>
            </p:cNvPr>
            <p:cNvSpPr/>
            <p:nvPr/>
          </p:nvSpPr>
          <p:spPr>
            <a:xfrm>
              <a:off x="6577293" y="4406736"/>
              <a:ext cx="1335315" cy="1335315"/>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TextBox 13">
              <a:extLst>
                <a:ext uri="{FF2B5EF4-FFF2-40B4-BE49-F238E27FC236}">
                  <a16:creationId xmlns:a16="http://schemas.microsoft.com/office/drawing/2014/main" id="{5B73A412-3D6C-3BE5-7FCB-9682CC7B33C6}"/>
                </a:ext>
              </a:extLst>
            </p:cNvPr>
            <p:cNvSpPr txBox="1"/>
            <p:nvPr/>
          </p:nvSpPr>
          <p:spPr>
            <a:xfrm>
              <a:off x="6573965" y="4696435"/>
              <a:ext cx="1338649" cy="738664"/>
            </a:xfrm>
            <a:prstGeom prst="rect">
              <a:avLst/>
            </a:prstGeom>
            <a:noFill/>
          </p:spPr>
          <p:txBody>
            <a:bodyPr wrap="square" rtlCol="0">
              <a:spAutoFit/>
            </a:bodyPr>
            <a:lstStyle/>
            <a:p>
              <a:pPr algn="ctr"/>
              <a:r>
                <a:rPr lang="en-US" sz="1400" dirty="0"/>
                <a:t>Teach the research lesson</a:t>
              </a:r>
            </a:p>
          </p:txBody>
        </p:sp>
        <p:sp>
          <p:nvSpPr>
            <p:cNvPr id="15" name="Oval 14">
              <a:extLst>
                <a:ext uri="{FF2B5EF4-FFF2-40B4-BE49-F238E27FC236}">
                  <a16:creationId xmlns:a16="http://schemas.microsoft.com/office/drawing/2014/main" id="{00FACE1E-3DFD-47AA-2B1D-0C2B541D2C44}"/>
                </a:ext>
              </a:extLst>
            </p:cNvPr>
            <p:cNvSpPr/>
            <p:nvPr/>
          </p:nvSpPr>
          <p:spPr>
            <a:xfrm>
              <a:off x="4147129" y="4427773"/>
              <a:ext cx="1335315" cy="1335315"/>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 name="TextBox 15">
              <a:extLst>
                <a:ext uri="{FF2B5EF4-FFF2-40B4-BE49-F238E27FC236}">
                  <a16:creationId xmlns:a16="http://schemas.microsoft.com/office/drawing/2014/main" id="{19A3B4F5-4E8A-E2BF-EC0C-CF1E14A2BAD6}"/>
                </a:ext>
              </a:extLst>
            </p:cNvPr>
            <p:cNvSpPr txBox="1"/>
            <p:nvPr/>
          </p:nvSpPr>
          <p:spPr>
            <a:xfrm>
              <a:off x="4143795" y="4798455"/>
              <a:ext cx="1338649" cy="523220"/>
            </a:xfrm>
            <a:prstGeom prst="rect">
              <a:avLst/>
            </a:prstGeom>
            <a:noFill/>
          </p:spPr>
          <p:txBody>
            <a:bodyPr wrap="square" rtlCol="0">
              <a:spAutoFit/>
            </a:bodyPr>
            <a:lstStyle/>
            <a:p>
              <a:pPr algn="ctr"/>
              <a:r>
                <a:rPr lang="en-US" sz="1400" dirty="0"/>
                <a:t>Post-lesson discussion</a:t>
              </a:r>
            </a:p>
          </p:txBody>
        </p:sp>
        <p:sp>
          <p:nvSpPr>
            <p:cNvPr id="17" name="Oval 16">
              <a:extLst>
                <a:ext uri="{FF2B5EF4-FFF2-40B4-BE49-F238E27FC236}">
                  <a16:creationId xmlns:a16="http://schemas.microsoft.com/office/drawing/2014/main" id="{AAB6EB77-FBB6-A294-46E2-0251C3E55DA6}"/>
                </a:ext>
              </a:extLst>
            </p:cNvPr>
            <p:cNvSpPr/>
            <p:nvPr/>
          </p:nvSpPr>
          <p:spPr>
            <a:xfrm>
              <a:off x="3751529" y="2657913"/>
              <a:ext cx="1335315" cy="1335315"/>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 name="TextBox 17">
              <a:extLst>
                <a:ext uri="{FF2B5EF4-FFF2-40B4-BE49-F238E27FC236}">
                  <a16:creationId xmlns:a16="http://schemas.microsoft.com/office/drawing/2014/main" id="{E1DA158B-EB4E-D624-35D6-3AE1F4D95454}"/>
                </a:ext>
              </a:extLst>
            </p:cNvPr>
            <p:cNvSpPr txBox="1"/>
            <p:nvPr/>
          </p:nvSpPr>
          <p:spPr>
            <a:xfrm>
              <a:off x="3748200" y="2947613"/>
              <a:ext cx="1338649" cy="738664"/>
            </a:xfrm>
            <a:prstGeom prst="rect">
              <a:avLst/>
            </a:prstGeom>
            <a:noFill/>
          </p:spPr>
          <p:txBody>
            <a:bodyPr wrap="square" rtlCol="0">
              <a:spAutoFit/>
            </a:bodyPr>
            <a:lstStyle/>
            <a:p>
              <a:pPr algn="ctr"/>
              <a:r>
                <a:rPr lang="en-US" sz="1400" dirty="0" err="1"/>
                <a:t>Summarise</a:t>
              </a:r>
              <a:endParaRPr lang="en-US" sz="1400" dirty="0"/>
            </a:p>
            <a:p>
              <a:pPr algn="ctr"/>
              <a:r>
                <a:rPr lang="en-US" sz="1400" dirty="0"/>
                <a:t> research findings</a:t>
              </a:r>
            </a:p>
          </p:txBody>
        </p:sp>
        <p:sp>
          <p:nvSpPr>
            <p:cNvPr id="19" name="Oval 18">
              <a:extLst>
                <a:ext uri="{FF2B5EF4-FFF2-40B4-BE49-F238E27FC236}">
                  <a16:creationId xmlns:a16="http://schemas.microsoft.com/office/drawing/2014/main" id="{3A9FA5AD-253A-8506-D0E4-A998CD850F46}"/>
                </a:ext>
              </a:extLst>
            </p:cNvPr>
            <p:cNvSpPr/>
            <p:nvPr/>
          </p:nvSpPr>
          <p:spPr>
            <a:xfrm>
              <a:off x="1547839" y="1555569"/>
              <a:ext cx="1335315" cy="1335315"/>
            </a:xfrm>
            <a:prstGeom prst="ellipse">
              <a:avLst/>
            </a:prstGeom>
            <a:solidFill>
              <a:srgbClr val="BE0064"/>
            </a:solidFill>
            <a:ln>
              <a:solidFill>
                <a:srgbClr val="BE00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sp>
          <p:nvSpPr>
            <p:cNvPr id="20" name="TextBox 19">
              <a:extLst>
                <a:ext uri="{FF2B5EF4-FFF2-40B4-BE49-F238E27FC236}">
                  <a16:creationId xmlns:a16="http://schemas.microsoft.com/office/drawing/2014/main" id="{AE3704DD-CDB4-0917-30D8-1D173E637DA4}"/>
                </a:ext>
              </a:extLst>
            </p:cNvPr>
            <p:cNvSpPr txBox="1"/>
            <p:nvPr/>
          </p:nvSpPr>
          <p:spPr>
            <a:xfrm>
              <a:off x="1543859" y="1837137"/>
              <a:ext cx="1338649" cy="738664"/>
            </a:xfrm>
            <a:prstGeom prst="rect">
              <a:avLst/>
            </a:prstGeom>
            <a:noFill/>
          </p:spPr>
          <p:txBody>
            <a:bodyPr wrap="square" rtlCol="0">
              <a:spAutoFit/>
            </a:bodyPr>
            <a:lstStyle/>
            <a:p>
              <a:pPr algn="ctr"/>
              <a:r>
                <a:rPr lang="en-US" sz="1400" dirty="0">
                  <a:solidFill>
                    <a:schemeClr val="bg1"/>
                  </a:solidFill>
                </a:rPr>
                <a:t>Decide on a research theme</a:t>
              </a:r>
            </a:p>
          </p:txBody>
        </p:sp>
      </p:grpSp>
      <p:sp>
        <p:nvSpPr>
          <p:cNvPr id="3" name="Title 1">
            <a:extLst>
              <a:ext uri="{FF2B5EF4-FFF2-40B4-BE49-F238E27FC236}">
                <a16:creationId xmlns:a16="http://schemas.microsoft.com/office/drawing/2014/main" id="{D76C19DF-F29B-3522-2F3F-9C76F1CF90D2}"/>
              </a:ext>
            </a:extLst>
          </p:cNvPr>
          <p:cNvSpPr txBox="1">
            <a:spLocks/>
          </p:cNvSpPr>
          <p:nvPr/>
        </p:nvSpPr>
        <p:spPr>
          <a:xfrm>
            <a:off x="475488" y="382587"/>
            <a:ext cx="9692640" cy="604965"/>
          </a:xfrm>
          <a:prstGeom prst="rect">
            <a:avLst/>
          </a:prstGeom>
        </p:spPr>
        <p:txBody>
          <a:bodyPr>
            <a:norm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fontAlgn="t">
              <a:buClrTx/>
              <a:buFontTx/>
            </a:pPr>
            <a:r>
              <a:rPr lang="en-US" sz="3600" b="1" dirty="0">
                <a:solidFill>
                  <a:srgbClr val="BE0064"/>
                </a:solidFill>
                <a:latin typeface="Arial" panose="020B0604020202020204" pitchFamily="34" charset="0"/>
                <a:cs typeface="Arial" panose="020B0604020202020204" pitchFamily="34" charset="0"/>
              </a:rPr>
              <a:t>Lesson Study lessons are research lessons</a:t>
            </a:r>
            <a:endParaRPr lang="en-GB" sz="3600" b="1" dirty="0">
              <a:solidFill>
                <a:srgbClr val="BE0064"/>
              </a:solidFill>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B7BC9586-6A68-199A-3923-392EEC6E02EC}"/>
              </a:ext>
            </a:extLst>
          </p:cNvPr>
          <p:cNvSpPr txBox="1">
            <a:spLocks/>
          </p:cNvSpPr>
          <p:nvPr/>
        </p:nvSpPr>
        <p:spPr>
          <a:xfrm>
            <a:off x="462600" y="6405562"/>
            <a:ext cx="7686376" cy="273844"/>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Crown copyright 2023. This information is licensed under the </a:t>
            </a:r>
            <a:r>
              <a:rPr lang="en-GB" sz="800" u="sng" dirty="0">
                <a:solidFill>
                  <a:schemeClr val="tx1"/>
                </a:solidFill>
                <a:effectLst/>
                <a:latin typeface="Arial" panose="020B0604020202020204" pitchFamily="34"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Open Government Licence (nationalarchives.gov.uk)</a:t>
            </a:r>
            <a:r>
              <a:rPr lang="en-GB" sz="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v 3.0</a:t>
            </a:r>
            <a:endParaRPr lang="en-GB" sz="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8633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A diagram showing six circles each representing a stage in the planning, implementation and summary of a research lesson. Circle 2: 'Research question' is highlighted in pink.">
            <a:extLst>
              <a:ext uri="{FF2B5EF4-FFF2-40B4-BE49-F238E27FC236}">
                <a16:creationId xmlns:a16="http://schemas.microsoft.com/office/drawing/2014/main" id="{0B61EB87-F625-EF50-27A5-F70E863E9963}"/>
              </a:ext>
            </a:extLst>
          </p:cNvPr>
          <p:cNvGrpSpPr/>
          <p:nvPr/>
        </p:nvGrpSpPr>
        <p:grpSpPr>
          <a:xfrm>
            <a:off x="1567279" y="1541589"/>
            <a:ext cx="6687206" cy="4221499"/>
            <a:chOff x="1567279" y="1541589"/>
            <a:chExt cx="6687206" cy="4221499"/>
          </a:xfrm>
        </p:grpSpPr>
        <p:sp>
          <p:nvSpPr>
            <p:cNvPr id="12" name="Regular Pentagon 11">
              <a:extLst>
                <a:ext uri="{FF2B5EF4-FFF2-40B4-BE49-F238E27FC236}">
                  <a16:creationId xmlns:a16="http://schemas.microsoft.com/office/drawing/2014/main" id="{C41BC6AF-00C3-FD59-287F-40498ADA6BC5}"/>
                </a:ext>
              </a:extLst>
            </p:cNvPr>
            <p:cNvSpPr/>
            <p:nvPr/>
          </p:nvSpPr>
          <p:spPr>
            <a:xfrm>
              <a:off x="4328072" y="1994047"/>
              <a:ext cx="3400261" cy="3214204"/>
            </a:xfrm>
            <a:prstGeom prst="pentagon">
              <a:avLst/>
            </a:prstGeom>
            <a:noFill/>
            <a:ln w="381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Oval 7">
              <a:extLst>
                <a:ext uri="{FF2B5EF4-FFF2-40B4-BE49-F238E27FC236}">
                  <a16:creationId xmlns:a16="http://schemas.microsoft.com/office/drawing/2014/main" id="{93DB623B-0F8A-3C84-7795-ABACF55F3285}"/>
                </a:ext>
              </a:extLst>
            </p:cNvPr>
            <p:cNvSpPr/>
            <p:nvPr/>
          </p:nvSpPr>
          <p:spPr>
            <a:xfrm>
              <a:off x="5358093" y="1541589"/>
              <a:ext cx="1335315" cy="1335315"/>
            </a:xfrm>
            <a:prstGeom prst="ellipse">
              <a:avLst/>
            </a:prstGeom>
            <a:solidFill>
              <a:srgbClr val="BE0064"/>
            </a:solidFill>
            <a:ln>
              <a:solidFill>
                <a:srgbClr val="BE00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TextBox 8">
              <a:extLst>
                <a:ext uri="{FF2B5EF4-FFF2-40B4-BE49-F238E27FC236}">
                  <a16:creationId xmlns:a16="http://schemas.microsoft.com/office/drawing/2014/main" id="{AD0216B3-DF1E-C928-95C9-20C74757B15B}"/>
                </a:ext>
              </a:extLst>
            </p:cNvPr>
            <p:cNvSpPr txBox="1"/>
            <p:nvPr/>
          </p:nvSpPr>
          <p:spPr>
            <a:xfrm>
              <a:off x="5358093" y="1946689"/>
              <a:ext cx="1338649" cy="523220"/>
            </a:xfrm>
            <a:prstGeom prst="rect">
              <a:avLst/>
            </a:prstGeom>
            <a:noFill/>
          </p:spPr>
          <p:txBody>
            <a:bodyPr wrap="square" rtlCol="0">
              <a:spAutoFit/>
            </a:bodyPr>
            <a:lstStyle/>
            <a:p>
              <a:pPr algn="ctr"/>
              <a:r>
                <a:rPr lang="en-US" sz="1400" dirty="0">
                  <a:solidFill>
                    <a:schemeClr val="bg1"/>
                  </a:solidFill>
                </a:rPr>
                <a:t>Research question</a:t>
              </a:r>
            </a:p>
          </p:txBody>
        </p:sp>
        <p:sp>
          <p:nvSpPr>
            <p:cNvPr id="10" name="Oval 9">
              <a:extLst>
                <a:ext uri="{FF2B5EF4-FFF2-40B4-BE49-F238E27FC236}">
                  <a16:creationId xmlns:a16="http://schemas.microsoft.com/office/drawing/2014/main" id="{1714CD3F-1B19-1514-513F-34E9D69E4C32}"/>
                </a:ext>
              </a:extLst>
            </p:cNvPr>
            <p:cNvSpPr/>
            <p:nvPr/>
          </p:nvSpPr>
          <p:spPr>
            <a:xfrm>
              <a:off x="6919165" y="2601185"/>
              <a:ext cx="1335315" cy="1335315"/>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TextBox 10">
              <a:extLst>
                <a:ext uri="{FF2B5EF4-FFF2-40B4-BE49-F238E27FC236}">
                  <a16:creationId xmlns:a16="http://schemas.microsoft.com/office/drawing/2014/main" id="{3799300E-6F8C-ABF5-1EF5-68F62EAD3176}"/>
                </a:ext>
              </a:extLst>
            </p:cNvPr>
            <p:cNvSpPr txBox="1"/>
            <p:nvPr/>
          </p:nvSpPr>
          <p:spPr>
            <a:xfrm>
              <a:off x="6915836" y="2890884"/>
              <a:ext cx="1338649" cy="738664"/>
            </a:xfrm>
            <a:prstGeom prst="rect">
              <a:avLst/>
            </a:prstGeom>
            <a:noFill/>
          </p:spPr>
          <p:txBody>
            <a:bodyPr wrap="square" rtlCol="0">
              <a:spAutoFit/>
            </a:bodyPr>
            <a:lstStyle/>
            <a:p>
              <a:pPr algn="ctr"/>
              <a:r>
                <a:rPr lang="en-US" sz="1400" dirty="0"/>
                <a:t>Plan the research lesson</a:t>
              </a:r>
            </a:p>
          </p:txBody>
        </p:sp>
        <p:sp>
          <p:nvSpPr>
            <p:cNvPr id="13" name="Oval 12">
              <a:extLst>
                <a:ext uri="{FF2B5EF4-FFF2-40B4-BE49-F238E27FC236}">
                  <a16:creationId xmlns:a16="http://schemas.microsoft.com/office/drawing/2014/main" id="{E8FB5422-BE63-2949-5471-CFC8B29CED01}"/>
                </a:ext>
              </a:extLst>
            </p:cNvPr>
            <p:cNvSpPr/>
            <p:nvPr/>
          </p:nvSpPr>
          <p:spPr>
            <a:xfrm>
              <a:off x="6577293" y="4406736"/>
              <a:ext cx="1335315" cy="1335315"/>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TextBox 13">
              <a:extLst>
                <a:ext uri="{FF2B5EF4-FFF2-40B4-BE49-F238E27FC236}">
                  <a16:creationId xmlns:a16="http://schemas.microsoft.com/office/drawing/2014/main" id="{5B73A412-3D6C-3BE5-7FCB-9682CC7B33C6}"/>
                </a:ext>
              </a:extLst>
            </p:cNvPr>
            <p:cNvSpPr txBox="1"/>
            <p:nvPr/>
          </p:nvSpPr>
          <p:spPr>
            <a:xfrm>
              <a:off x="6573965" y="4696435"/>
              <a:ext cx="1338649" cy="738664"/>
            </a:xfrm>
            <a:prstGeom prst="rect">
              <a:avLst/>
            </a:prstGeom>
            <a:noFill/>
          </p:spPr>
          <p:txBody>
            <a:bodyPr wrap="square" rtlCol="0">
              <a:spAutoFit/>
            </a:bodyPr>
            <a:lstStyle/>
            <a:p>
              <a:pPr algn="ctr"/>
              <a:r>
                <a:rPr lang="en-US" sz="1400" dirty="0"/>
                <a:t>Teach the research lesson</a:t>
              </a:r>
            </a:p>
          </p:txBody>
        </p:sp>
        <p:sp>
          <p:nvSpPr>
            <p:cNvPr id="15" name="Oval 14">
              <a:extLst>
                <a:ext uri="{FF2B5EF4-FFF2-40B4-BE49-F238E27FC236}">
                  <a16:creationId xmlns:a16="http://schemas.microsoft.com/office/drawing/2014/main" id="{00FACE1E-3DFD-47AA-2B1D-0C2B541D2C44}"/>
                </a:ext>
              </a:extLst>
            </p:cNvPr>
            <p:cNvSpPr/>
            <p:nvPr/>
          </p:nvSpPr>
          <p:spPr>
            <a:xfrm>
              <a:off x="4147129" y="4427773"/>
              <a:ext cx="1335315" cy="1335315"/>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 name="TextBox 15">
              <a:extLst>
                <a:ext uri="{FF2B5EF4-FFF2-40B4-BE49-F238E27FC236}">
                  <a16:creationId xmlns:a16="http://schemas.microsoft.com/office/drawing/2014/main" id="{19A3B4F5-4E8A-E2BF-EC0C-CF1E14A2BAD6}"/>
                </a:ext>
              </a:extLst>
            </p:cNvPr>
            <p:cNvSpPr txBox="1"/>
            <p:nvPr/>
          </p:nvSpPr>
          <p:spPr>
            <a:xfrm>
              <a:off x="4143797" y="4812182"/>
              <a:ext cx="1338649" cy="523220"/>
            </a:xfrm>
            <a:prstGeom prst="rect">
              <a:avLst/>
            </a:prstGeom>
            <a:noFill/>
          </p:spPr>
          <p:txBody>
            <a:bodyPr wrap="square" rtlCol="0">
              <a:spAutoFit/>
            </a:bodyPr>
            <a:lstStyle/>
            <a:p>
              <a:pPr algn="ctr"/>
              <a:r>
                <a:rPr lang="en-US" sz="1400" dirty="0"/>
                <a:t>Post-lesson discussion</a:t>
              </a:r>
            </a:p>
          </p:txBody>
        </p:sp>
        <p:sp>
          <p:nvSpPr>
            <p:cNvPr id="17" name="Oval 16">
              <a:extLst>
                <a:ext uri="{FF2B5EF4-FFF2-40B4-BE49-F238E27FC236}">
                  <a16:creationId xmlns:a16="http://schemas.microsoft.com/office/drawing/2014/main" id="{AAB6EB77-FBB6-A294-46E2-0251C3E55DA6}"/>
                </a:ext>
              </a:extLst>
            </p:cNvPr>
            <p:cNvSpPr/>
            <p:nvPr/>
          </p:nvSpPr>
          <p:spPr>
            <a:xfrm>
              <a:off x="3751529" y="2657913"/>
              <a:ext cx="1335315" cy="1335315"/>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 name="TextBox 17">
              <a:extLst>
                <a:ext uri="{FF2B5EF4-FFF2-40B4-BE49-F238E27FC236}">
                  <a16:creationId xmlns:a16="http://schemas.microsoft.com/office/drawing/2014/main" id="{E1DA158B-EB4E-D624-35D6-3AE1F4D95454}"/>
                </a:ext>
              </a:extLst>
            </p:cNvPr>
            <p:cNvSpPr txBox="1"/>
            <p:nvPr/>
          </p:nvSpPr>
          <p:spPr>
            <a:xfrm>
              <a:off x="3748200" y="2947613"/>
              <a:ext cx="1338649" cy="738664"/>
            </a:xfrm>
            <a:prstGeom prst="rect">
              <a:avLst/>
            </a:prstGeom>
            <a:noFill/>
          </p:spPr>
          <p:txBody>
            <a:bodyPr wrap="square" rtlCol="0">
              <a:spAutoFit/>
            </a:bodyPr>
            <a:lstStyle/>
            <a:p>
              <a:pPr algn="ctr"/>
              <a:r>
                <a:rPr lang="en-US" sz="1400" dirty="0" err="1"/>
                <a:t>Summarise</a:t>
              </a:r>
              <a:endParaRPr lang="en-US" sz="1400" dirty="0"/>
            </a:p>
            <a:p>
              <a:pPr algn="ctr"/>
              <a:r>
                <a:rPr lang="en-US" sz="1400" dirty="0"/>
                <a:t> research findings</a:t>
              </a:r>
            </a:p>
          </p:txBody>
        </p:sp>
        <p:sp>
          <p:nvSpPr>
            <p:cNvPr id="19" name="Oval 18">
              <a:extLst>
                <a:ext uri="{FF2B5EF4-FFF2-40B4-BE49-F238E27FC236}">
                  <a16:creationId xmlns:a16="http://schemas.microsoft.com/office/drawing/2014/main" id="{3A9FA5AD-253A-8506-D0E4-A998CD850F46}"/>
                </a:ext>
              </a:extLst>
            </p:cNvPr>
            <p:cNvSpPr/>
            <p:nvPr/>
          </p:nvSpPr>
          <p:spPr>
            <a:xfrm>
              <a:off x="1570613" y="1541589"/>
              <a:ext cx="1335315" cy="1335315"/>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0" name="TextBox 19">
              <a:extLst>
                <a:ext uri="{FF2B5EF4-FFF2-40B4-BE49-F238E27FC236}">
                  <a16:creationId xmlns:a16="http://schemas.microsoft.com/office/drawing/2014/main" id="{AE3704DD-CDB4-0917-30D8-1D173E637DA4}"/>
                </a:ext>
              </a:extLst>
            </p:cNvPr>
            <p:cNvSpPr txBox="1"/>
            <p:nvPr/>
          </p:nvSpPr>
          <p:spPr>
            <a:xfrm>
              <a:off x="1567279" y="1839914"/>
              <a:ext cx="1338649" cy="738664"/>
            </a:xfrm>
            <a:prstGeom prst="rect">
              <a:avLst/>
            </a:prstGeom>
            <a:noFill/>
          </p:spPr>
          <p:txBody>
            <a:bodyPr wrap="square" rtlCol="0">
              <a:spAutoFit/>
            </a:bodyPr>
            <a:lstStyle/>
            <a:p>
              <a:pPr algn="ctr"/>
              <a:r>
                <a:rPr lang="en-US" sz="1400" dirty="0">
                  <a:solidFill>
                    <a:schemeClr val="tx1"/>
                  </a:solidFill>
                </a:rPr>
                <a:t>Decide on a research theme</a:t>
              </a:r>
            </a:p>
          </p:txBody>
        </p:sp>
      </p:grpSp>
      <p:sp>
        <p:nvSpPr>
          <p:cNvPr id="3" name="Title 1">
            <a:extLst>
              <a:ext uri="{FF2B5EF4-FFF2-40B4-BE49-F238E27FC236}">
                <a16:creationId xmlns:a16="http://schemas.microsoft.com/office/drawing/2014/main" id="{D76C19DF-F29B-3522-2F3F-9C76F1CF90D2}"/>
              </a:ext>
            </a:extLst>
          </p:cNvPr>
          <p:cNvSpPr txBox="1">
            <a:spLocks/>
          </p:cNvSpPr>
          <p:nvPr/>
        </p:nvSpPr>
        <p:spPr>
          <a:xfrm>
            <a:off x="475488" y="382587"/>
            <a:ext cx="9692640" cy="604965"/>
          </a:xfrm>
          <a:prstGeom prst="rect">
            <a:avLst/>
          </a:prstGeom>
        </p:spPr>
        <p:txBody>
          <a:bodyPr>
            <a:norm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fontAlgn="t">
              <a:buClrTx/>
              <a:buFontTx/>
            </a:pPr>
            <a:r>
              <a:rPr lang="en-US" sz="3600" b="1" dirty="0">
                <a:solidFill>
                  <a:srgbClr val="BE0064"/>
                </a:solidFill>
                <a:latin typeface="Arial" panose="020B0604020202020204" pitchFamily="34" charset="0"/>
                <a:cs typeface="Arial" panose="020B0604020202020204" pitchFamily="34" charset="0"/>
              </a:rPr>
              <a:t>Lesson Study lessons are research lessons</a:t>
            </a:r>
            <a:endParaRPr lang="en-GB" sz="3600" b="1" dirty="0">
              <a:solidFill>
                <a:srgbClr val="BE0064"/>
              </a:solidFill>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26B58868-07C6-6D46-9345-FCCEF59A165E}"/>
              </a:ext>
            </a:extLst>
          </p:cNvPr>
          <p:cNvSpPr txBox="1">
            <a:spLocks/>
          </p:cNvSpPr>
          <p:nvPr/>
        </p:nvSpPr>
        <p:spPr>
          <a:xfrm>
            <a:off x="462600" y="6405562"/>
            <a:ext cx="7686376" cy="273844"/>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Crown copyright 2023. This information is licensed under the </a:t>
            </a:r>
            <a:r>
              <a:rPr lang="en-GB" sz="800" u="sng" dirty="0">
                <a:solidFill>
                  <a:schemeClr val="tx1"/>
                </a:solidFill>
                <a:effectLst/>
                <a:latin typeface="Arial" panose="020B0604020202020204" pitchFamily="34"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Open Government Licence (nationalarchives.gov.uk)</a:t>
            </a:r>
            <a:r>
              <a:rPr lang="en-GB" sz="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v 3.0</a:t>
            </a:r>
            <a:endParaRPr lang="en-GB" sz="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521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B07D602-C6D1-344E-B9B8-F4E2FD48794F}"/>
              </a:ext>
            </a:extLst>
          </p:cNvPr>
          <p:cNvSpPr>
            <a:spLocks noGrp="1"/>
          </p:cNvSpPr>
          <p:nvPr>
            <p:ph type="body" idx="4294967295"/>
          </p:nvPr>
        </p:nvSpPr>
        <p:spPr>
          <a:xfrm>
            <a:off x="475487" y="1265238"/>
            <a:ext cx="11093057" cy="5210175"/>
          </a:xfrm>
          <a:prstGeom prst="rect">
            <a:avLst/>
          </a:prstGeom>
        </p:spPr>
        <p:txBody>
          <a:bodyPr>
            <a:normAutofit/>
          </a:bodyPr>
          <a:lstStyle/>
          <a:p>
            <a:pPr marL="298435" indent="0">
              <a:buNone/>
            </a:pPr>
            <a:r>
              <a:rPr lang="en-GB" sz="2100" dirty="0">
                <a:solidFill>
                  <a:schemeClr val="tx1"/>
                </a:solidFill>
                <a:latin typeface="Arial" panose="020B0604020202020204" pitchFamily="34" charset="0"/>
                <a:cs typeface="Arial" panose="020B0604020202020204" pitchFamily="34" charset="0"/>
              </a:rPr>
              <a:t>In the </a:t>
            </a:r>
            <a:r>
              <a:rPr lang="en-GB" sz="2100" dirty="0" err="1">
                <a:solidFill>
                  <a:schemeClr val="tx1"/>
                </a:solidFill>
                <a:latin typeface="Arial" panose="020B0604020202020204" pitchFamily="34" charset="0"/>
                <a:cs typeface="Arial" panose="020B0604020202020204" pitchFamily="34" charset="0"/>
              </a:rPr>
              <a:t>CfEM</a:t>
            </a:r>
            <a:r>
              <a:rPr lang="en-GB" sz="2100" dirty="0">
                <a:solidFill>
                  <a:schemeClr val="tx1"/>
                </a:solidFill>
                <a:latin typeface="Arial" panose="020B0604020202020204" pitchFamily="34" charset="0"/>
                <a:cs typeface="Arial" panose="020B0604020202020204" pitchFamily="34" charset="0"/>
              </a:rPr>
              <a:t> research trials the sample </a:t>
            </a:r>
            <a:r>
              <a:rPr lang="en-GB" sz="2100" i="1" dirty="0">
                <a:solidFill>
                  <a:schemeClr val="tx1"/>
                </a:solidFill>
                <a:latin typeface="Arial" panose="020B0604020202020204" pitchFamily="34" charset="0"/>
                <a:cs typeface="Arial" panose="020B0604020202020204" pitchFamily="34" charset="0"/>
              </a:rPr>
              <a:t>Teaching for Mastery </a:t>
            </a:r>
            <a:r>
              <a:rPr lang="en-GB" sz="2100" dirty="0">
                <a:solidFill>
                  <a:schemeClr val="tx1"/>
                </a:solidFill>
                <a:latin typeface="Arial" panose="020B0604020202020204" pitchFamily="34" charset="0"/>
                <a:cs typeface="Arial" panose="020B0604020202020204" pitchFamily="34" charset="0"/>
              </a:rPr>
              <a:t>research lessons had two research questions.</a:t>
            </a:r>
          </a:p>
          <a:p>
            <a:pPr marL="298435" indent="0">
              <a:buNone/>
            </a:pPr>
            <a:r>
              <a:rPr lang="en-GB" sz="2100" dirty="0">
                <a:solidFill>
                  <a:schemeClr val="tx1"/>
                </a:solidFill>
                <a:latin typeface="Arial" panose="020B0604020202020204" pitchFamily="34" charset="0"/>
                <a:cs typeface="Arial" panose="020B0604020202020204" pitchFamily="34" charset="0"/>
              </a:rPr>
              <a:t>For example, in Lesson A:</a:t>
            </a:r>
          </a:p>
          <a:p>
            <a:endParaRPr lang="en-GB" sz="2100" i="1" dirty="0">
              <a:latin typeface="Arial" panose="020B0604020202020204" pitchFamily="34" charset="0"/>
              <a:cs typeface="Arial" panose="020B0604020202020204" pitchFamily="34" charset="0"/>
            </a:endParaRPr>
          </a:p>
          <a:p>
            <a:pPr marL="645568" indent="-342900"/>
            <a:r>
              <a:rPr lang="en-GB" sz="2100" b="1" dirty="0">
                <a:solidFill>
                  <a:srgbClr val="BE0064"/>
                </a:solidFill>
                <a:latin typeface="Arial" panose="020B0604020202020204" pitchFamily="34" charset="0"/>
                <a:cs typeface="Arial" panose="020B0604020202020204" pitchFamily="34" charset="0"/>
              </a:rPr>
              <a:t>Pedagogic focus</a:t>
            </a:r>
          </a:p>
          <a:p>
            <a:pPr marL="302668" indent="0">
              <a:buNone/>
            </a:pPr>
            <a:r>
              <a:rPr lang="en-GB" sz="2100" dirty="0">
                <a:latin typeface="Arial" panose="020B0604020202020204" pitchFamily="34" charset="0"/>
                <a:cs typeface="Arial" panose="020B0604020202020204" pitchFamily="34" charset="0"/>
              </a:rPr>
              <a:t>How does the teacher use the student tasks to help develop understanding of mathematical structure?</a:t>
            </a:r>
          </a:p>
          <a:p>
            <a:pPr marL="302668" indent="0">
              <a:buNone/>
            </a:pPr>
            <a:endParaRPr lang="en-GB" sz="2100" i="1" dirty="0">
              <a:latin typeface="Arial" panose="020B0604020202020204" pitchFamily="34" charset="0"/>
              <a:cs typeface="Arial" panose="020B0604020202020204" pitchFamily="34" charset="0"/>
            </a:endParaRPr>
          </a:p>
          <a:p>
            <a:pPr marL="645568" indent="-342900"/>
            <a:r>
              <a:rPr lang="en-GB" sz="2100" b="1" dirty="0">
                <a:solidFill>
                  <a:srgbClr val="BE0064"/>
                </a:solidFill>
                <a:latin typeface="Arial" panose="020B0604020202020204" pitchFamily="34" charset="0"/>
                <a:cs typeface="Arial" panose="020B0604020202020204" pitchFamily="34" charset="0"/>
              </a:rPr>
              <a:t>Maths focus</a:t>
            </a:r>
          </a:p>
          <a:p>
            <a:pPr marL="302668" indent="0">
              <a:buNone/>
            </a:pPr>
            <a:r>
              <a:rPr lang="en-GB" sz="2100" dirty="0">
                <a:latin typeface="Arial" panose="020B0604020202020204" pitchFamily="34" charset="0"/>
                <a:cs typeface="Arial" panose="020B0604020202020204" pitchFamily="34" charset="0"/>
              </a:rPr>
              <a:t>In what ways do students use representations to consider mathematical structure and develop their mathematical understanding of highest common factor and lowest common multiple?</a:t>
            </a:r>
          </a:p>
          <a:p>
            <a:endParaRPr lang="en-GB" dirty="0"/>
          </a:p>
        </p:txBody>
      </p:sp>
      <p:sp>
        <p:nvSpPr>
          <p:cNvPr id="5" name="Title 1">
            <a:extLst>
              <a:ext uri="{FF2B5EF4-FFF2-40B4-BE49-F238E27FC236}">
                <a16:creationId xmlns:a16="http://schemas.microsoft.com/office/drawing/2014/main" id="{E0FB32EE-5E5D-5937-7640-5526AC24E650}"/>
              </a:ext>
            </a:extLst>
          </p:cNvPr>
          <p:cNvSpPr txBox="1">
            <a:spLocks/>
          </p:cNvSpPr>
          <p:nvPr/>
        </p:nvSpPr>
        <p:spPr>
          <a:xfrm>
            <a:off x="475488" y="382587"/>
            <a:ext cx="9692640" cy="604965"/>
          </a:xfrm>
          <a:prstGeom prst="rect">
            <a:avLst/>
          </a:prstGeom>
        </p:spPr>
        <p:txBody>
          <a:bodyPr>
            <a:norm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fontAlgn="t">
              <a:buClrTx/>
              <a:buFontTx/>
            </a:pPr>
            <a:r>
              <a:rPr lang="en-US" sz="3600" b="1" dirty="0">
                <a:solidFill>
                  <a:srgbClr val="BE0064"/>
                </a:solidFill>
                <a:latin typeface="Arial" panose="020B0604020202020204" pitchFamily="34" charset="0"/>
                <a:cs typeface="Arial" panose="020B0604020202020204" pitchFamily="34" charset="0"/>
              </a:rPr>
              <a:t>Research questions</a:t>
            </a:r>
            <a:endParaRPr lang="en-GB" sz="3600" b="1" dirty="0">
              <a:solidFill>
                <a:srgbClr val="BE0064"/>
              </a:solidFill>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22C93FC7-D450-EF8B-C777-E2FF585DB57C}"/>
              </a:ext>
            </a:extLst>
          </p:cNvPr>
          <p:cNvSpPr txBox="1">
            <a:spLocks/>
          </p:cNvSpPr>
          <p:nvPr/>
        </p:nvSpPr>
        <p:spPr>
          <a:xfrm>
            <a:off x="462600" y="6405562"/>
            <a:ext cx="7686376" cy="273844"/>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Crown copyright 2023. This information is licensed under the </a:t>
            </a:r>
            <a:r>
              <a:rPr lang="en-GB" sz="800" u="sng" dirty="0">
                <a:solidFill>
                  <a:schemeClr val="tx1"/>
                </a:solidFill>
                <a:effectLst/>
                <a:latin typeface="Arial" panose="020B0604020202020204" pitchFamily="34"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Open Government Licence (nationalarchives.gov.uk)</a:t>
            </a:r>
            <a:r>
              <a:rPr lang="en-GB" sz="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v 3.0</a:t>
            </a:r>
            <a:endParaRPr lang="en-GB" sz="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3771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BCD7587-DE8A-51AB-4238-6B276CA491FB}"/>
              </a:ext>
            </a:extLst>
          </p:cNvPr>
          <p:cNvSpPr txBox="1">
            <a:spLocks/>
          </p:cNvSpPr>
          <p:nvPr/>
        </p:nvSpPr>
        <p:spPr>
          <a:xfrm>
            <a:off x="351515" y="405791"/>
            <a:ext cx="11250083" cy="604965"/>
          </a:xfrm>
          <a:prstGeom prst="rect">
            <a:avLst/>
          </a:prstGeom>
        </p:spPr>
        <p:txBody>
          <a:bodyPr>
            <a:normAutofit fontScale="77500" lnSpcReduction="20000"/>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fontAlgn="t">
              <a:buClrTx/>
              <a:buFontTx/>
            </a:pPr>
            <a:r>
              <a:rPr lang="en-US" sz="3600" b="1" dirty="0">
                <a:solidFill>
                  <a:srgbClr val="BE0064"/>
                </a:solidFill>
                <a:latin typeface="Arial" panose="020B0604020202020204" pitchFamily="34" charset="0"/>
                <a:cs typeface="Arial" panose="020B0604020202020204" pitchFamily="34" charset="0"/>
              </a:rPr>
              <a:t>Lesson Study lessons are carefully and collaboratively planned</a:t>
            </a:r>
          </a:p>
        </p:txBody>
      </p:sp>
      <p:grpSp>
        <p:nvGrpSpPr>
          <p:cNvPr id="3" name="Group 2" descr="A diagram showing six circles each representing a stage in the planning, implementation and summary of a research lesson. Circle 3: 'Plan the research lesson' is highlighted in pink.">
            <a:extLst>
              <a:ext uri="{FF2B5EF4-FFF2-40B4-BE49-F238E27FC236}">
                <a16:creationId xmlns:a16="http://schemas.microsoft.com/office/drawing/2014/main" id="{D4390CB1-D26D-2215-DDB7-3E5BB94C67A8}"/>
              </a:ext>
            </a:extLst>
          </p:cNvPr>
          <p:cNvGrpSpPr/>
          <p:nvPr/>
        </p:nvGrpSpPr>
        <p:grpSpPr>
          <a:xfrm>
            <a:off x="1542868" y="1540409"/>
            <a:ext cx="6711617" cy="4222679"/>
            <a:chOff x="1542868" y="1540409"/>
            <a:chExt cx="6711617" cy="4222679"/>
          </a:xfrm>
        </p:grpSpPr>
        <p:sp>
          <p:nvSpPr>
            <p:cNvPr id="5" name="Regular Pentagon 11">
              <a:extLst>
                <a:ext uri="{FF2B5EF4-FFF2-40B4-BE49-F238E27FC236}">
                  <a16:creationId xmlns:a16="http://schemas.microsoft.com/office/drawing/2014/main" id="{1B7DE387-3146-CF12-4CE0-75725A8C10CD}"/>
                </a:ext>
              </a:extLst>
            </p:cNvPr>
            <p:cNvSpPr/>
            <p:nvPr/>
          </p:nvSpPr>
          <p:spPr>
            <a:xfrm>
              <a:off x="4328072" y="1994047"/>
              <a:ext cx="3400261" cy="3214204"/>
            </a:xfrm>
            <a:prstGeom prst="pentagon">
              <a:avLst/>
            </a:prstGeom>
            <a:noFill/>
            <a:ln w="381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Oval 5">
              <a:extLst>
                <a:ext uri="{FF2B5EF4-FFF2-40B4-BE49-F238E27FC236}">
                  <a16:creationId xmlns:a16="http://schemas.microsoft.com/office/drawing/2014/main" id="{7AD6B507-5B3A-6820-7059-C90B39F92796}"/>
                </a:ext>
              </a:extLst>
            </p:cNvPr>
            <p:cNvSpPr/>
            <p:nvPr/>
          </p:nvSpPr>
          <p:spPr>
            <a:xfrm>
              <a:off x="5358093" y="1541589"/>
              <a:ext cx="1335315" cy="1335315"/>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TextBox 6">
              <a:extLst>
                <a:ext uri="{FF2B5EF4-FFF2-40B4-BE49-F238E27FC236}">
                  <a16:creationId xmlns:a16="http://schemas.microsoft.com/office/drawing/2014/main" id="{F32FF1D1-1756-E08C-7091-FC277896E669}"/>
                </a:ext>
              </a:extLst>
            </p:cNvPr>
            <p:cNvSpPr txBox="1"/>
            <p:nvPr/>
          </p:nvSpPr>
          <p:spPr>
            <a:xfrm>
              <a:off x="5354759" y="1928044"/>
              <a:ext cx="1338649" cy="523220"/>
            </a:xfrm>
            <a:prstGeom prst="rect">
              <a:avLst/>
            </a:prstGeom>
            <a:noFill/>
          </p:spPr>
          <p:txBody>
            <a:bodyPr wrap="square" rtlCol="0">
              <a:spAutoFit/>
            </a:bodyPr>
            <a:lstStyle/>
            <a:p>
              <a:pPr algn="ctr"/>
              <a:r>
                <a:rPr lang="en-US" sz="1400" dirty="0">
                  <a:solidFill>
                    <a:schemeClr val="tx1"/>
                  </a:solidFill>
                </a:rPr>
                <a:t>Research question</a:t>
              </a:r>
            </a:p>
          </p:txBody>
        </p:sp>
        <p:sp>
          <p:nvSpPr>
            <p:cNvPr id="19" name="Oval 18">
              <a:extLst>
                <a:ext uri="{FF2B5EF4-FFF2-40B4-BE49-F238E27FC236}">
                  <a16:creationId xmlns:a16="http://schemas.microsoft.com/office/drawing/2014/main" id="{D6708FA6-DE14-F442-6127-CE13C8BCC867}"/>
                </a:ext>
              </a:extLst>
            </p:cNvPr>
            <p:cNvSpPr/>
            <p:nvPr/>
          </p:nvSpPr>
          <p:spPr>
            <a:xfrm>
              <a:off x="6919165" y="2601185"/>
              <a:ext cx="1335315" cy="1335315"/>
            </a:xfrm>
            <a:prstGeom prst="ellipse">
              <a:avLst/>
            </a:prstGeom>
            <a:solidFill>
              <a:srgbClr val="BE0064"/>
            </a:solidFill>
            <a:ln>
              <a:solidFill>
                <a:srgbClr val="BE00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 name="TextBox 19">
              <a:extLst>
                <a:ext uri="{FF2B5EF4-FFF2-40B4-BE49-F238E27FC236}">
                  <a16:creationId xmlns:a16="http://schemas.microsoft.com/office/drawing/2014/main" id="{192CF4B9-E20F-8E5A-5590-163B882E07C8}"/>
                </a:ext>
              </a:extLst>
            </p:cNvPr>
            <p:cNvSpPr txBox="1"/>
            <p:nvPr/>
          </p:nvSpPr>
          <p:spPr>
            <a:xfrm>
              <a:off x="6915836" y="2890884"/>
              <a:ext cx="1338649" cy="738664"/>
            </a:xfrm>
            <a:prstGeom prst="rect">
              <a:avLst/>
            </a:prstGeom>
            <a:noFill/>
          </p:spPr>
          <p:txBody>
            <a:bodyPr wrap="square" rtlCol="0">
              <a:spAutoFit/>
            </a:bodyPr>
            <a:lstStyle/>
            <a:p>
              <a:pPr algn="ctr"/>
              <a:r>
                <a:rPr lang="en-US" sz="1400" dirty="0">
                  <a:solidFill>
                    <a:schemeClr val="bg1"/>
                  </a:solidFill>
                </a:rPr>
                <a:t>Plan the research lesson</a:t>
              </a:r>
            </a:p>
          </p:txBody>
        </p:sp>
        <p:sp>
          <p:nvSpPr>
            <p:cNvPr id="21" name="Oval 20">
              <a:extLst>
                <a:ext uri="{FF2B5EF4-FFF2-40B4-BE49-F238E27FC236}">
                  <a16:creationId xmlns:a16="http://schemas.microsoft.com/office/drawing/2014/main" id="{709A4FD6-E343-4AB6-8A08-B6B25D20EF71}"/>
                </a:ext>
              </a:extLst>
            </p:cNvPr>
            <p:cNvSpPr/>
            <p:nvPr/>
          </p:nvSpPr>
          <p:spPr>
            <a:xfrm>
              <a:off x="6577293" y="4406736"/>
              <a:ext cx="1335315" cy="1335315"/>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2" name="TextBox 21">
              <a:extLst>
                <a:ext uri="{FF2B5EF4-FFF2-40B4-BE49-F238E27FC236}">
                  <a16:creationId xmlns:a16="http://schemas.microsoft.com/office/drawing/2014/main" id="{B1619A80-2F45-2305-F645-3872DAD1FF01}"/>
                </a:ext>
              </a:extLst>
            </p:cNvPr>
            <p:cNvSpPr txBox="1"/>
            <p:nvPr/>
          </p:nvSpPr>
          <p:spPr>
            <a:xfrm>
              <a:off x="6573965" y="4696435"/>
              <a:ext cx="1338649" cy="738664"/>
            </a:xfrm>
            <a:prstGeom prst="rect">
              <a:avLst/>
            </a:prstGeom>
            <a:noFill/>
          </p:spPr>
          <p:txBody>
            <a:bodyPr wrap="square" rtlCol="0">
              <a:spAutoFit/>
            </a:bodyPr>
            <a:lstStyle/>
            <a:p>
              <a:pPr algn="ctr"/>
              <a:r>
                <a:rPr lang="en-US" sz="1400" dirty="0"/>
                <a:t>Teach the research lesson</a:t>
              </a:r>
            </a:p>
          </p:txBody>
        </p:sp>
        <p:sp>
          <p:nvSpPr>
            <p:cNvPr id="23" name="Oval 22">
              <a:extLst>
                <a:ext uri="{FF2B5EF4-FFF2-40B4-BE49-F238E27FC236}">
                  <a16:creationId xmlns:a16="http://schemas.microsoft.com/office/drawing/2014/main" id="{27943D5A-CF6E-E354-4A55-859330420970}"/>
                </a:ext>
              </a:extLst>
            </p:cNvPr>
            <p:cNvSpPr/>
            <p:nvPr/>
          </p:nvSpPr>
          <p:spPr>
            <a:xfrm>
              <a:off x="4147129" y="4427773"/>
              <a:ext cx="1335315" cy="1335315"/>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 name="TextBox 23">
              <a:extLst>
                <a:ext uri="{FF2B5EF4-FFF2-40B4-BE49-F238E27FC236}">
                  <a16:creationId xmlns:a16="http://schemas.microsoft.com/office/drawing/2014/main" id="{F53CAAB4-CBCC-6A6E-B7ED-C7DB74D7E6FD}"/>
                </a:ext>
              </a:extLst>
            </p:cNvPr>
            <p:cNvSpPr txBox="1"/>
            <p:nvPr/>
          </p:nvSpPr>
          <p:spPr>
            <a:xfrm>
              <a:off x="4143798" y="4838507"/>
              <a:ext cx="1338649" cy="523220"/>
            </a:xfrm>
            <a:prstGeom prst="rect">
              <a:avLst/>
            </a:prstGeom>
            <a:noFill/>
          </p:spPr>
          <p:txBody>
            <a:bodyPr wrap="square" rtlCol="0">
              <a:spAutoFit/>
            </a:bodyPr>
            <a:lstStyle/>
            <a:p>
              <a:pPr algn="ctr"/>
              <a:r>
                <a:rPr lang="en-US" sz="1400" dirty="0"/>
                <a:t>Post-lesson discussion</a:t>
              </a:r>
            </a:p>
          </p:txBody>
        </p:sp>
        <p:sp>
          <p:nvSpPr>
            <p:cNvPr id="25" name="Oval 24">
              <a:extLst>
                <a:ext uri="{FF2B5EF4-FFF2-40B4-BE49-F238E27FC236}">
                  <a16:creationId xmlns:a16="http://schemas.microsoft.com/office/drawing/2014/main" id="{DF4E2CDF-A016-E3F9-2748-338F28D64259}"/>
                </a:ext>
              </a:extLst>
            </p:cNvPr>
            <p:cNvSpPr/>
            <p:nvPr/>
          </p:nvSpPr>
          <p:spPr>
            <a:xfrm>
              <a:off x="3751529" y="2657913"/>
              <a:ext cx="1335315" cy="1335315"/>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6" name="TextBox 25">
              <a:extLst>
                <a:ext uri="{FF2B5EF4-FFF2-40B4-BE49-F238E27FC236}">
                  <a16:creationId xmlns:a16="http://schemas.microsoft.com/office/drawing/2014/main" id="{EBD131F3-6D05-0192-7355-333A52ED2518}"/>
                </a:ext>
              </a:extLst>
            </p:cNvPr>
            <p:cNvSpPr txBox="1"/>
            <p:nvPr/>
          </p:nvSpPr>
          <p:spPr>
            <a:xfrm>
              <a:off x="3748200" y="2947613"/>
              <a:ext cx="1338649" cy="738664"/>
            </a:xfrm>
            <a:prstGeom prst="rect">
              <a:avLst/>
            </a:prstGeom>
            <a:noFill/>
          </p:spPr>
          <p:txBody>
            <a:bodyPr wrap="square" rtlCol="0">
              <a:spAutoFit/>
            </a:bodyPr>
            <a:lstStyle/>
            <a:p>
              <a:pPr algn="ctr"/>
              <a:r>
                <a:rPr lang="en-US" sz="1400" dirty="0" err="1"/>
                <a:t>Summarise</a:t>
              </a:r>
              <a:endParaRPr lang="en-US" sz="1400" dirty="0"/>
            </a:p>
            <a:p>
              <a:pPr algn="ctr"/>
              <a:r>
                <a:rPr lang="en-US" sz="1400" dirty="0"/>
                <a:t> research findings</a:t>
              </a:r>
            </a:p>
          </p:txBody>
        </p:sp>
        <p:sp>
          <p:nvSpPr>
            <p:cNvPr id="27" name="Oval 26">
              <a:extLst>
                <a:ext uri="{FF2B5EF4-FFF2-40B4-BE49-F238E27FC236}">
                  <a16:creationId xmlns:a16="http://schemas.microsoft.com/office/drawing/2014/main" id="{2554CF7A-3643-B11C-2A7B-39F425AD04D5}"/>
                </a:ext>
              </a:extLst>
            </p:cNvPr>
            <p:cNvSpPr/>
            <p:nvPr/>
          </p:nvSpPr>
          <p:spPr>
            <a:xfrm>
              <a:off x="1546202" y="1540409"/>
              <a:ext cx="1335315" cy="1335315"/>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8" name="TextBox 27">
              <a:extLst>
                <a:ext uri="{FF2B5EF4-FFF2-40B4-BE49-F238E27FC236}">
                  <a16:creationId xmlns:a16="http://schemas.microsoft.com/office/drawing/2014/main" id="{DA9B6C09-4D04-5BAD-D3AE-F029B987FD26}"/>
                </a:ext>
              </a:extLst>
            </p:cNvPr>
            <p:cNvSpPr txBox="1"/>
            <p:nvPr/>
          </p:nvSpPr>
          <p:spPr>
            <a:xfrm>
              <a:off x="1542868" y="1819199"/>
              <a:ext cx="1338649" cy="738664"/>
            </a:xfrm>
            <a:prstGeom prst="rect">
              <a:avLst/>
            </a:prstGeom>
            <a:noFill/>
          </p:spPr>
          <p:txBody>
            <a:bodyPr wrap="square" rtlCol="0">
              <a:spAutoFit/>
            </a:bodyPr>
            <a:lstStyle/>
            <a:p>
              <a:pPr algn="ctr"/>
              <a:r>
                <a:rPr lang="en-US" sz="1400" dirty="0">
                  <a:solidFill>
                    <a:schemeClr val="tx1"/>
                  </a:solidFill>
                </a:rPr>
                <a:t>Decide on a research theme</a:t>
              </a:r>
            </a:p>
          </p:txBody>
        </p:sp>
      </p:grpSp>
      <p:sp>
        <p:nvSpPr>
          <p:cNvPr id="2" name="Footer Placeholder 1">
            <a:extLst>
              <a:ext uri="{FF2B5EF4-FFF2-40B4-BE49-F238E27FC236}">
                <a16:creationId xmlns:a16="http://schemas.microsoft.com/office/drawing/2014/main" id="{449A0EDD-F722-4CAD-04DD-EFA19EBE2200}"/>
              </a:ext>
            </a:extLst>
          </p:cNvPr>
          <p:cNvSpPr txBox="1">
            <a:spLocks/>
          </p:cNvSpPr>
          <p:nvPr/>
        </p:nvSpPr>
        <p:spPr>
          <a:xfrm>
            <a:off x="462600" y="6405562"/>
            <a:ext cx="7686376" cy="273844"/>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Crown copyright 2023. This information is licensed under the </a:t>
            </a:r>
            <a:r>
              <a:rPr lang="en-GB" sz="800" u="sng" dirty="0">
                <a:solidFill>
                  <a:schemeClr val="tx1"/>
                </a:solidFill>
                <a:effectLst/>
                <a:latin typeface="Arial" panose="020B0604020202020204" pitchFamily="34"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Open Government Licence (nationalarchives.gov.uk)</a:t>
            </a:r>
            <a:r>
              <a:rPr lang="en-GB" sz="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v 3.0</a:t>
            </a:r>
            <a:endParaRPr lang="en-GB" sz="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5081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9711ABE-B589-4C5B-58AB-0047A118E40C}"/>
              </a:ext>
            </a:extLst>
          </p:cNvPr>
          <p:cNvSpPr txBox="1">
            <a:spLocks/>
          </p:cNvSpPr>
          <p:nvPr/>
        </p:nvSpPr>
        <p:spPr>
          <a:xfrm>
            <a:off x="351515" y="405791"/>
            <a:ext cx="11250083" cy="604965"/>
          </a:xfrm>
          <a:prstGeom prst="rect">
            <a:avLst/>
          </a:prstGeom>
        </p:spPr>
        <p:txBody>
          <a:bodyPr>
            <a:normAutofit fontScale="70000" lnSpcReduction="20000"/>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fontAlgn="t">
              <a:buClrTx/>
              <a:buFontTx/>
            </a:pPr>
            <a:r>
              <a:rPr lang="en-US" sz="3600" b="1" dirty="0">
                <a:solidFill>
                  <a:srgbClr val="BE0064"/>
                </a:solidFill>
                <a:latin typeface="Arial" panose="020B0604020202020204" pitchFamily="34" charset="0"/>
                <a:cs typeface="Arial" panose="020B0604020202020204" pitchFamily="34" charset="0"/>
              </a:rPr>
              <a:t>Lesson Study lessons are observed carefully by the Lesson Study group</a:t>
            </a:r>
          </a:p>
        </p:txBody>
      </p:sp>
      <p:grpSp>
        <p:nvGrpSpPr>
          <p:cNvPr id="3" name="Group 2" descr="A diagram showing six circles each representing a stage in the planning, implementation and summary of a research lesson. Circle 4: 'Teach the research lesson' is highlighted in pink.">
            <a:extLst>
              <a:ext uri="{FF2B5EF4-FFF2-40B4-BE49-F238E27FC236}">
                <a16:creationId xmlns:a16="http://schemas.microsoft.com/office/drawing/2014/main" id="{3F40BB42-4F3D-0529-3545-8BFF7A74E66C}"/>
              </a:ext>
            </a:extLst>
          </p:cNvPr>
          <p:cNvGrpSpPr/>
          <p:nvPr/>
        </p:nvGrpSpPr>
        <p:grpSpPr>
          <a:xfrm>
            <a:off x="1567273" y="1541589"/>
            <a:ext cx="6687212" cy="4221499"/>
            <a:chOff x="1567273" y="1541589"/>
            <a:chExt cx="6687212" cy="4221499"/>
          </a:xfrm>
        </p:grpSpPr>
        <p:sp>
          <p:nvSpPr>
            <p:cNvPr id="6" name="Regular Pentagon 11">
              <a:extLst>
                <a:ext uri="{FF2B5EF4-FFF2-40B4-BE49-F238E27FC236}">
                  <a16:creationId xmlns:a16="http://schemas.microsoft.com/office/drawing/2014/main" id="{A7C9CDCD-E40B-0175-C42F-1647B82CDFE0}"/>
                </a:ext>
              </a:extLst>
            </p:cNvPr>
            <p:cNvSpPr/>
            <p:nvPr/>
          </p:nvSpPr>
          <p:spPr>
            <a:xfrm>
              <a:off x="4328072" y="1994047"/>
              <a:ext cx="3400261" cy="3214204"/>
            </a:xfrm>
            <a:prstGeom prst="pentagon">
              <a:avLst/>
            </a:prstGeom>
            <a:noFill/>
            <a:ln w="381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Oval 6">
              <a:extLst>
                <a:ext uri="{FF2B5EF4-FFF2-40B4-BE49-F238E27FC236}">
                  <a16:creationId xmlns:a16="http://schemas.microsoft.com/office/drawing/2014/main" id="{A1F3D090-9FD2-2E3B-2BA1-1925411ECA7A}"/>
                </a:ext>
              </a:extLst>
            </p:cNvPr>
            <p:cNvSpPr/>
            <p:nvPr/>
          </p:nvSpPr>
          <p:spPr>
            <a:xfrm>
              <a:off x="5358093" y="1541589"/>
              <a:ext cx="1335315" cy="1335315"/>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 name="TextBox 18">
              <a:extLst>
                <a:ext uri="{FF2B5EF4-FFF2-40B4-BE49-F238E27FC236}">
                  <a16:creationId xmlns:a16="http://schemas.microsoft.com/office/drawing/2014/main" id="{33559D01-F04B-13AA-504E-4822212E9DB6}"/>
                </a:ext>
              </a:extLst>
            </p:cNvPr>
            <p:cNvSpPr txBox="1"/>
            <p:nvPr/>
          </p:nvSpPr>
          <p:spPr>
            <a:xfrm>
              <a:off x="5354759" y="1961608"/>
              <a:ext cx="1338649" cy="523220"/>
            </a:xfrm>
            <a:prstGeom prst="rect">
              <a:avLst/>
            </a:prstGeom>
            <a:noFill/>
          </p:spPr>
          <p:txBody>
            <a:bodyPr wrap="square" rtlCol="0">
              <a:spAutoFit/>
            </a:bodyPr>
            <a:lstStyle/>
            <a:p>
              <a:pPr algn="ctr"/>
              <a:r>
                <a:rPr lang="en-US" sz="1400" dirty="0">
                  <a:solidFill>
                    <a:schemeClr val="tx1"/>
                  </a:solidFill>
                </a:rPr>
                <a:t>Research question</a:t>
              </a:r>
            </a:p>
          </p:txBody>
        </p:sp>
        <p:sp>
          <p:nvSpPr>
            <p:cNvPr id="20" name="Oval 19">
              <a:extLst>
                <a:ext uri="{FF2B5EF4-FFF2-40B4-BE49-F238E27FC236}">
                  <a16:creationId xmlns:a16="http://schemas.microsoft.com/office/drawing/2014/main" id="{2D8014C2-127F-7A4C-5D83-B9DCFEAD4EEA}"/>
                </a:ext>
              </a:extLst>
            </p:cNvPr>
            <p:cNvSpPr/>
            <p:nvPr/>
          </p:nvSpPr>
          <p:spPr>
            <a:xfrm>
              <a:off x="6919165" y="2601185"/>
              <a:ext cx="1335315" cy="1335315"/>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1" name="TextBox 20">
              <a:extLst>
                <a:ext uri="{FF2B5EF4-FFF2-40B4-BE49-F238E27FC236}">
                  <a16:creationId xmlns:a16="http://schemas.microsoft.com/office/drawing/2014/main" id="{EBA0011E-0864-3D80-3E30-29E5F1448DFF}"/>
                </a:ext>
              </a:extLst>
            </p:cNvPr>
            <p:cNvSpPr txBox="1"/>
            <p:nvPr/>
          </p:nvSpPr>
          <p:spPr>
            <a:xfrm>
              <a:off x="6915836" y="2890884"/>
              <a:ext cx="1338649" cy="738664"/>
            </a:xfrm>
            <a:prstGeom prst="rect">
              <a:avLst/>
            </a:prstGeom>
            <a:noFill/>
          </p:spPr>
          <p:txBody>
            <a:bodyPr wrap="square" rtlCol="0">
              <a:spAutoFit/>
            </a:bodyPr>
            <a:lstStyle/>
            <a:p>
              <a:pPr algn="ctr"/>
              <a:r>
                <a:rPr lang="en-US" sz="1400" dirty="0">
                  <a:solidFill>
                    <a:schemeClr val="tx1"/>
                  </a:solidFill>
                </a:rPr>
                <a:t>Plan the research lesson</a:t>
              </a:r>
            </a:p>
          </p:txBody>
        </p:sp>
        <p:sp>
          <p:nvSpPr>
            <p:cNvPr id="22" name="Oval 21">
              <a:extLst>
                <a:ext uri="{FF2B5EF4-FFF2-40B4-BE49-F238E27FC236}">
                  <a16:creationId xmlns:a16="http://schemas.microsoft.com/office/drawing/2014/main" id="{D674312B-AC0D-A4C2-4233-2A06A92B7783}"/>
                </a:ext>
              </a:extLst>
            </p:cNvPr>
            <p:cNvSpPr/>
            <p:nvPr/>
          </p:nvSpPr>
          <p:spPr>
            <a:xfrm>
              <a:off x="6577293" y="4406736"/>
              <a:ext cx="1335315" cy="1335315"/>
            </a:xfrm>
            <a:prstGeom prst="ellipse">
              <a:avLst/>
            </a:prstGeom>
            <a:solidFill>
              <a:srgbClr val="BE0064"/>
            </a:solidFill>
            <a:ln>
              <a:solidFill>
                <a:srgbClr val="BE00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 name="TextBox 22">
              <a:extLst>
                <a:ext uri="{FF2B5EF4-FFF2-40B4-BE49-F238E27FC236}">
                  <a16:creationId xmlns:a16="http://schemas.microsoft.com/office/drawing/2014/main" id="{878FCA7B-1455-433E-040D-6E99CB6E34FE}"/>
                </a:ext>
              </a:extLst>
            </p:cNvPr>
            <p:cNvSpPr txBox="1"/>
            <p:nvPr/>
          </p:nvSpPr>
          <p:spPr>
            <a:xfrm>
              <a:off x="6573965" y="4696435"/>
              <a:ext cx="1338649" cy="738664"/>
            </a:xfrm>
            <a:prstGeom prst="rect">
              <a:avLst/>
            </a:prstGeom>
            <a:noFill/>
          </p:spPr>
          <p:txBody>
            <a:bodyPr wrap="square" rtlCol="0">
              <a:spAutoFit/>
            </a:bodyPr>
            <a:lstStyle/>
            <a:p>
              <a:pPr algn="ctr"/>
              <a:r>
                <a:rPr lang="en-US" sz="1400" dirty="0">
                  <a:solidFill>
                    <a:schemeClr val="bg1"/>
                  </a:solidFill>
                </a:rPr>
                <a:t>Teach the research lesson</a:t>
              </a:r>
            </a:p>
          </p:txBody>
        </p:sp>
        <p:sp>
          <p:nvSpPr>
            <p:cNvPr id="24" name="Oval 23">
              <a:extLst>
                <a:ext uri="{FF2B5EF4-FFF2-40B4-BE49-F238E27FC236}">
                  <a16:creationId xmlns:a16="http://schemas.microsoft.com/office/drawing/2014/main" id="{BA0940D3-C479-CB82-F055-F5D8FD74F27E}"/>
                </a:ext>
              </a:extLst>
            </p:cNvPr>
            <p:cNvSpPr/>
            <p:nvPr/>
          </p:nvSpPr>
          <p:spPr>
            <a:xfrm>
              <a:off x="4147129" y="4427773"/>
              <a:ext cx="1335315" cy="1335315"/>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 name="TextBox 24">
              <a:extLst>
                <a:ext uri="{FF2B5EF4-FFF2-40B4-BE49-F238E27FC236}">
                  <a16:creationId xmlns:a16="http://schemas.microsoft.com/office/drawing/2014/main" id="{AFED0220-451D-0C4F-8BD3-5EF115366B71}"/>
                </a:ext>
              </a:extLst>
            </p:cNvPr>
            <p:cNvSpPr txBox="1"/>
            <p:nvPr/>
          </p:nvSpPr>
          <p:spPr>
            <a:xfrm>
              <a:off x="4145461" y="4813761"/>
              <a:ext cx="1338649" cy="523220"/>
            </a:xfrm>
            <a:prstGeom prst="rect">
              <a:avLst/>
            </a:prstGeom>
            <a:noFill/>
          </p:spPr>
          <p:txBody>
            <a:bodyPr wrap="square" rtlCol="0">
              <a:spAutoFit/>
            </a:bodyPr>
            <a:lstStyle/>
            <a:p>
              <a:pPr algn="ctr"/>
              <a:r>
                <a:rPr lang="en-US" sz="1400" dirty="0"/>
                <a:t>Post-lesson discussion</a:t>
              </a:r>
            </a:p>
          </p:txBody>
        </p:sp>
        <p:sp>
          <p:nvSpPr>
            <p:cNvPr id="26" name="Oval 25">
              <a:extLst>
                <a:ext uri="{FF2B5EF4-FFF2-40B4-BE49-F238E27FC236}">
                  <a16:creationId xmlns:a16="http://schemas.microsoft.com/office/drawing/2014/main" id="{3D3EBFE0-6E6B-FBCA-EC89-EEA025D701D4}"/>
                </a:ext>
              </a:extLst>
            </p:cNvPr>
            <p:cNvSpPr/>
            <p:nvPr/>
          </p:nvSpPr>
          <p:spPr>
            <a:xfrm>
              <a:off x="3751529" y="2657913"/>
              <a:ext cx="1335315" cy="1335315"/>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 name="TextBox 26">
              <a:extLst>
                <a:ext uri="{FF2B5EF4-FFF2-40B4-BE49-F238E27FC236}">
                  <a16:creationId xmlns:a16="http://schemas.microsoft.com/office/drawing/2014/main" id="{2FFFDF61-077D-3F04-853E-867AB498C864}"/>
                </a:ext>
              </a:extLst>
            </p:cNvPr>
            <p:cNvSpPr txBox="1"/>
            <p:nvPr/>
          </p:nvSpPr>
          <p:spPr>
            <a:xfrm>
              <a:off x="3748200" y="2947613"/>
              <a:ext cx="1338649" cy="738664"/>
            </a:xfrm>
            <a:prstGeom prst="rect">
              <a:avLst/>
            </a:prstGeom>
            <a:noFill/>
          </p:spPr>
          <p:txBody>
            <a:bodyPr wrap="square" rtlCol="0">
              <a:spAutoFit/>
            </a:bodyPr>
            <a:lstStyle/>
            <a:p>
              <a:pPr algn="ctr"/>
              <a:r>
                <a:rPr lang="en-US" sz="1400" dirty="0" err="1"/>
                <a:t>Summarise</a:t>
              </a:r>
              <a:endParaRPr lang="en-US" sz="1400" dirty="0"/>
            </a:p>
            <a:p>
              <a:pPr algn="ctr"/>
              <a:r>
                <a:rPr lang="en-US" sz="1400" dirty="0"/>
                <a:t> research findings</a:t>
              </a:r>
            </a:p>
          </p:txBody>
        </p:sp>
        <p:sp>
          <p:nvSpPr>
            <p:cNvPr id="28" name="Oval 27">
              <a:extLst>
                <a:ext uri="{FF2B5EF4-FFF2-40B4-BE49-F238E27FC236}">
                  <a16:creationId xmlns:a16="http://schemas.microsoft.com/office/drawing/2014/main" id="{6DAB7934-402A-897D-5C4F-7D5CA40F87C9}"/>
                </a:ext>
              </a:extLst>
            </p:cNvPr>
            <p:cNvSpPr/>
            <p:nvPr/>
          </p:nvSpPr>
          <p:spPr>
            <a:xfrm>
              <a:off x="1567273" y="1555569"/>
              <a:ext cx="1335315" cy="1335315"/>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9" name="TextBox 28">
              <a:extLst>
                <a:ext uri="{FF2B5EF4-FFF2-40B4-BE49-F238E27FC236}">
                  <a16:creationId xmlns:a16="http://schemas.microsoft.com/office/drawing/2014/main" id="{22BEF71F-066E-CA43-7F6D-ACCD608D01A9}"/>
                </a:ext>
              </a:extLst>
            </p:cNvPr>
            <p:cNvSpPr txBox="1"/>
            <p:nvPr/>
          </p:nvSpPr>
          <p:spPr>
            <a:xfrm>
              <a:off x="1567273" y="1862521"/>
              <a:ext cx="1338649" cy="738664"/>
            </a:xfrm>
            <a:prstGeom prst="rect">
              <a:avLst/>
            </a:prstGeom>
            <a:noFill/>
          </p:spPr>
          <p:txBody>
            <a:bodyPr wrap="square" rtlCol="0">
              <a:spAutoFit/>
            </a:bodyPr>
            <a:lstStyle/>
            <a:p>
              <a:pPr algn="ctr"/>
              <a:r>
                <a:rPr lang="en-US" sz="1400" dirty="0">
                  <a:solidFill>
                    <a:schemeClr val="tx1"/>
                  </a:solidFill>
                </a:rPr>
                <a:t>Decide on a research theme</a:t>
              </a:r>
            </a:p>
          </p:txBody>
        </p:sp>
      </p:grpSp>
      <p:sp>
        <p:nvSpPr>
          <p:cNvPr id="2" name="Footer Placeholder 1">
            <a:extLst>
              <a:ext uri="{FF2B5EF4-FFF2-40B4-BE49-F238E27FC236}">
                <a16:creationId xmlns:a16="http://schemas.microsoft.com/office/drawing/2014/main" id="{EC843C0A-032D-BD93-E969-FD0916CDCA9E}"/>
              </a:ext>
            </a:extLst>
          </p:cNvPr>
          <p:cNvSpPr txBox="1">
            <a:spLocks/>
          </p:cNvSpPr>
          <p:nvPr/>
        </p:nvSpPr>
        <p:spPr>
          <a:xfrm>
            <a:off x="462600" y="6405562"/>
            <a:ext cx="7686376" cy="273844"/>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Crown copyright 2023. This information is licensed under the </a:t>
            </a:r>
            <a:r>
              <a:rPr lang="en-GB" sz="800" u="sng" dirty="0">
                <a:solidFill>
                  <a:schemeClr val="tx1"/>
                </a:solidFill>
                <a:effectLst/>
                <a:latin typeface="Arial" panose="020B0604020202020204" pitchFamily="34"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Open Government Licence (nationalarchives.gov.uk)</a:t>
            </a:r>
            <a:r>
              <a:rPr lang="en-GB" sz="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v 3.0</a:t>
            </a:r>
            <a:endParaRPr lang="en-GB" sz="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2822700"/>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2C6BF2C10D2AD44BB79F8BFF365B8C2" ma:contentTypeVersion="16" ma:contentTypeDescription="Create a new document." ma:contentTypeScope="" ma:versionID="c9b06e18c8963115e3abf9b348a2b147">
  <xsd:schema xmlns:xsd="http://www.w3.org/2001/XMLSchema" xmlns:xs="http://www.w3.org/2001/XMLSchema" xmlns:p="http://schemas.microsoft.com/office/2006/metadata/properties" xmlns:ns2="a943fffa-545b-4eca-b17d-5f9a138dda08" xmlns:ns3="c5cf19a6-e467-491d-9af0-5a70f09a6a41" targetNamespace="http://schemas.microsoft.com/office/2006/metadata/properties" ma:root="true" ma:fieldsID="0a54bbcb56302e0d3bc70941a0a2ee6d" ns2:_="" ns3:_="">
    <xsd:import namespace="a943fffa-545b-4eca-b17d-5f9a138dda08"/>
    <xsd:import namespace="c5cf19a6-e467-491d-9af0-5a70f09a6a4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43fffa-545b-4eca-b17d-5f9a138dda0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e9c5b39-4955-4e83-95b2-d0ef9563bab7}" ma:internalName="TaxCatchAll" ma:showField="CatchAllData" ma:web="a943fffa-545b-4eca-b17d-5f9a138dda0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5cf19a6-e467-491d-9af0-5a70f09a6a4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0cda56a-0d36-40e2-ad5d-df46f41119bb"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5cf19a6-e467-491d-9af0-5a70f09a6a41">
      <Terms xmlns="http://schemas.microsoft.com/office/infopath/2007/PartnerControls"/>
    </lcf76f155ced4ddcb4097134ff3c332f>
    <TaxCatchAll xmlns="a943fffa-545b-4eca-b17d-5f9a138dda08" xsi:nil="true"/>
  </documentManagement>
</p:properties>
</file>

<file path=customXml/itemProps1.xml><?xml version="1.0" encoding="utf-8"?>
<ds:datastoreItem xmlns:ds="http://schemas.openxmlformats.org/officeDocument/2006/customXml" ds:itemID="{D086377A-4DF2-4E09-8B10-FE548A9B78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43fffa-545b-4eca-b17d-5f9a138dda08"/>
    <ds:schemaRef ds:uri="c5cf19a6-e467-491d-9af0-5a70f09a6a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0CBD53D-BA45-41A2-B1F0-D43B5D5DCC8D}">
  <ds:schemaRefs>
    <ds:schemaRef ds:uri="http://schemas.microsoft.com/sharepoint/v3/contenttype/forms"/>
  </ds:schemaRefs>
</ds:datastoreItem>
</file>

<file path=customXml/itemProps3.xml><?xml version="1.0" encoding="utf-8"?>
<ds:datastoreItem xmlns:ds="http://schemas.openxmlformats.org/officeDocument/2006/customXml" ds:itemID="{616DA0D4-0127-45DF-BD96-626DE7AA9F8D}">
  <ds:schemaRefs>
    <ds:schemaRef ds:uri="http://purl.org/dc/elements/1.1/"/>
    <ds:schemaRef ds:uri="a1534df0-480b-4596-85cb-94a07ef14e0b"/>
    <ds:schemaRef ds:uri="http://schemas.microsoft.com/office/2006/metadata/properties"/>
    <ds:schemaRef ds:uri="http://schemas.microsoft.com/office/2006/documentManagement/types"/>
    <ds:schemaRef ds:uri="http://purl.org/dc/dcmitype/"/>
    <ds:schemaRef ds:uri="http://purl.org/dc/terms/"/>
    <ds:schemaRef ds:uri="http://schemas.microsoft.com/office/infopath/2007/PartnerControls"/>
    <ds:schemaRef ds:uri="414ffc65-3815-44b8-9983-3e9ff325cc41"/>
    <ds:schemaRef ds:uri="http://schemas.openxmlformats.org/package/2006/metadata/core-properties"/>
    <ds:schemaRef ds:uri="http://www.w3.org/XML/1998/namespace"/>
    <ds:schemaRef ds:uri="c5cf19a6-e467-491d-9af0-5a70f09a6a41"/>
    <ds:schemaRef ds:uri="a943fffa-545b-4eca-b17d-5f9a138dda08"/>
  </ds:schemaRefs>
</ds:datastoreItem>
</file>

<file path=docProps/app.xml><?xml version="1.0" encoding="utf-8"?>
<Properties xmlns="http://schemas.openxmlformats.org/officeDocument/2006/extended-properties" xmlns:vt="http://schemas.openxmlformats.org/officeDocument/2006/docPropsVTypes">
  <TotalTime>15396</TotalTime>
  <Words>2372</Words>
  <Application>Microsoft Office PowerPoint</Application>
  <PresentationFormat>Widescreen</PresentationFormat>
  <Paragraphs>211</Paragraphs>
  <Slides>13</Slides>
  <Notes>13</Notes>
  <HiddenSlides>0</HiddenSlides>
  <MMClips>0</MMClips>
  <ScaleCrop>false</ScaleCrop>
  <HeadingPairs>
    <vt:vector size="4" baseType="variant">
      <vt:variant>
        <vt:lpstr>Theme</vt:lpstr>
      </vt:variant>
      <vt:variant>
        <vt:i4>2</vt:i4>
      </vt:variant>
      <vt:variant>
        <vt:lpstr>Slide Titles</vt:lpstr>
      </vt:variant>
      <vt:variant>
        <vt:i4>13</vt:i4>
      </vt:variant>
    </vt:vector>
  </HeadingPairs>
  <TitlesOfParts>
    <vt:vector size="15" baseType="lpstr">
      <vt:lpstr>Custom Design</vt:lpstr>
      <vt:lpstr>Office Theme</vt:lpstr>
      <vt:lpstr>PowerPoint Presentation</vt:lpstr>
      <vt:lpstr>Lesson Study</vt:lpstr>
      <vt:lpstr>Effective Professional Development 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Underpinning Excellence</dc:title>
  <dc:creator>Kanchana Minson</dc:creator>
  <cp:lastModifiedBy>Olesya Gilmutdinova</cp:lastModifiedBy>
  <cp:revision>49</cp:revision>
  <dcterms:modified xsi:type="dcterms:W3CDTF">2023-05-25T13:30:22Z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0x01010062C6BF2C10D2AD44BB79F8BFF365B8C2</vt:lpwstr>
  </property>
</Properties>
</file>