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4"/>
    <p:sldMasterId id="2147483660" r:id="rId5"/>
    <p:sldMasterId id="2147483676" r:id="rId6"/>
    <p:sldMasterId id="2147483688" r:id="rId7"/>
  </p:sldMasterIdLst>
  <p:notesMasterIdLst>
    <p:notesMasterId r:id="rId39"/>
  </p:notesMasterIdLst>
  <p:sldIdLst>
    <p:sldId id="367" r:id="rId8"/>
    <p:sldId id="264" r:id="rId9"/>
    <p:sldId id="316" r:id="rId10"/>
    <p:sldId id="339" r:id="rId11"/>
    <p:sldId id="383" r:id="rId12"/>
    <p:sldId id="344" r:id="rId13"/>
    <p:sldId id="362" r:id="rId14"/>
    <p:sldId id="345" r:id="rId15"/>
    <p:sldId id="363" r:id="rId16"/>
    <p:sldId id="327" r:id="rId17"/>
    <p:sldId id="371" r:id="rId18"/>
    <p:sldId id="347" r:id="rId19"/>
    <p:sldId id="384" r:id="rId20"/>
    <p:sldId id="328" r:id="rId21"/>
    <p:sldId id="385" r:id="rId22"/>
    <p:sldId id="387" r:id="rId23"/>
    <p:sldId id="388" r:id="rId24"/>
    <p:sldId id="389" r:id="rId25"/>
    <p:sldId id="257" r:id="rId26"/>
    <p:sldId id="305" r:id="rId27"/>
    <p:sldId id="341" r:id="rId28"/>
    <p:sldId id="354" r:id="rId29"/>
    <p:sldId id="355" r:id="rId30"/>
    <p:sldId id="359" r:id="rId31"/>
    <p:sldId id="381" r:id="rId32"/>
    <p:sldId id="386" r:id="rId33"/>
    <p:sldId id="295" r:id="rId34"/>
    <p:sldId id="378" r:id="rId35"/>
    <p:sldId id="382" r:id="rId36"/>
    <p:sldId id="366" r:id="rId37"/>
    <p:sldId id="325"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E3DE15-358D-1D6E-1E66-EE0360334EA6}" name="Martin Payne" initials="MP" userId="bbc95f081e4651e9" providerId="Windows Live"/>
  <p188:author id="{6F39AC1C-7B49-93FF-9D4D-5A7A69B6E107}" name="Rose Parkin" initials="RP" userId="a9affac8917e8dd4" providerId="Windows Live"/>
  <p188:author id="{E68DBF29-173B-1EE4-E980-EBF86C79181A}" name="Editor" initials="FR" userId="Editor" providerId="None"/>
  <p188:author id="{DB168830-51D4-4CC1-7858-D21AD9F13162}" name="Sarah Stafford" initials="SS" userId="Sarah Stafford" providerId="None"/>
  <p188:author id="{A3B5DB84-950D-7B36-4E01-DE48024E119B}" name="Olesya Gilmutdinova" initials="OG" userId="S::olesya@newgenpublishing.co.uk::0ad0dfd8-c78a-45b1-8302-82c733b1cefb" providerId="AD"/>
  <p188:author id="{6C085DBD-E017-59BB-A493-C212501941EA}" name="Elizabeth Parker" initials="EP" userId="S::elizabeth.parker@newgenpublishing.co.uk::48ed7c66-aa06-4dbb-a923-e20f8fac5870" providerId="AD"/>
  <p188:author id="{E5B58DDC-298B-B9D5-C478-64E78F3EB0CF}" name="Chess Law" initials="CL" userId="S::chess@newgenpublishing.co.uk::77e1df74-a9d8-491f-a58c-070132422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5D6"/>
    <a:srgbClr val="E6C8D9"/>
    <a:srgbClr val="F9D09E"/>
    <a:srgbClr val="B4C7E7"/>
    <a:srgbClr val="9BC8FF"/>
    <a:srgbClr val="BE0064"/>
    <a:srgbClr val="0071F8"/>
    <a:srgbClr val="008FC9"/>
    <a:srgbClr val="DD3D4C"/>
    <a:srgbClr val="C960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542" autoAdjust="0"/>
    <p:restoredTop sz="64092" autoAdjust="0"/>
  </p:normalViewPr>
  <p:slideViewPr>
    <p:cSldViewPr snapToGrid="0" snapToObjects="1">
      <p:cViewPr varScale="1">
        <p:scale>
          <a:sx n="73" d="100"/>
          <a:sy n="73" d="100"/>
        </p:scale>
        <p:origin x="1368" y="66"/>
      </p:cViewPr>
      <p:guideLst>
        <p:guide orient="horz" pos="2160"/>
        <p:guide pos="3840"/>
      </p:guideLst>
    </p:cSldViewPr>
  </p:slideViewPr>
  <p:outlineViewPr>
    <p:cViewPr>
      <p:scale>
        <a:sx n="33" d="100"/>
        <a:sy n="33" d="100"/>
      </p:scale>
      <p:origin x="0" y="0"/>
    </p:cViewPr>
  </p:outlin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Allow the learners a minute to work this out. Encourage discussion on how to use a calculator to convert from fraction to decimal.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Think–pair–share.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learners may use the division key on the calculator. Some may know about the fraction key and S&gt;D key.  Some learners may not know how to use a calculator for this and may be trying to convert the fraction into an equivalent fraction over 100. Good opportunity for discussion.</a:t>
            </a:r>
          </a:p>
          <a:p>
            <a:r>
              <a:rPr lang="en-US" dirty="0"/>
              <a:t>Ask the learners what Nina and Dev each got as a percentage.</a:t>
            </a:r>
          </a:p>
          <a:p>
            <a:endParaRPr lang="en-US" dirty="0"/>
          </a:p>
          <a:p>
            <a:r>
              <a:rPr lang="en-GB" dirty="0"/>
              <a:t>Answer:</a:t>
            </a:r>
          </a:p>
          <a:p>
            <a:r>
              <a:rPr lang="en-GB" dirty="0"/>
              <a:t>Nina: 16/25 = 0.64 = 64%</a:t>
            </a:r>
          </a:p>
          <a:p>
            <a:r>
              <a:rPr lang="en-GB" dirty="0"/>
              <a:t>Dev: 11/16 = 0.6875 = 68.75%</a:t>
            </a:r>
          </a:p>
          <a:p>
            <a:r>
              <a:rPr lang="en-GB" dirty="0"/>
              <a:t>So Dev got better.</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3199411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Handout 1 </a:t>
            </a:r>
            <a:r>
              <a:rPr lang="en-GB" sz="1200" kern="1200" dirty="0">
                <a:solidFill>
                  <a:schemeClr val="tx1"/>
                </a:solidFill>
                <a:effectLst/>
                <a:latin typeface="+mn-lt"/>
                <a:ea typeface="+mn-ea"/>
                <a:cs typeface="+mn-cs"/>
              </a:rPr>
              <a:t>- Tarsia to include FDP equivalents. </a:t>
            </a:r>
          </a:p>
          <a:p>
            <a:r>
              <a:rPr lang="en-GB" sz="1200" kern="1200" dirty="0">
                <a:solidFill>
                  <a:schemeClr val="tx1"/>
                </a:solidFill>
                <a:effectLst/>
                <a:latin typeface="+mn-lt"/>
                <a:ea typeface="+mn-ea"/>
                <a:cs typeface="+mn-cs"/>
              </a:rPr>
              <a:t>If learners are struggling, encourage them to apply to grids or bars to prove they</a:t>
            </a:r>
            <a:r>
              <a:rPr lang="en-GB" sz="1200" kern="1200" baseline="0" dirty="0">
                <a:solidFill>
                  <a:schemeClr val="tx1"/>
                </a:solidFill>
                <a:effectLst/>
                <a:latin typeface="+mn-lt"/>
                <a:ea typeface="+mn-ea"/>
                <a:cs typeface="+mn-cs"/>
              </a:rPr>
              <a:t> match</a:t>
            </a:r>
            <a:r>
              <a:rPr lang="en-GB" sz="1200" kern="1200" dirty="0">
                <a:solidFill>
                  <a:schemeClr val="tx1"/>
                </a:solidFill>
                <a:effectLst/>
                <a:latin typeface="+mn-lt"/>
                <a:ea typeface="+mn-ea"/>
                <a:cs typeface="+mn-cs"/>
              </a:rPr>
              <a:t>.</a:t>
            </a:r>
          </a:p>
          <a:p>
            <a:r>
              <a:rPr lang="en-GB" sz="1200" kern="1200" dirty="0">
                <a:solidFill>
                  <a:schemeClr val="tx1"/>
                </a:solidFill>
                <a:effectLst/>
                <a:latin typeface="+mn-lt"/>
                <a:ea typeface="+mn-ea"/>
                <a:cs typeface="+mn-cs"/>
              </a:rPr>
              <a:t>Extension also provided with more challenging FDP</a:t>
            </a:r>
            <a:r>
              <a:rPr lang="en-GB" sz="1200" kern="1200" baseline="0" dirty="0">
                <a:solidFill>
                  <a:schemeClr val="tx1"/>
                </a:solidFill>
                <a:effectLst/>
                <a:latin typeface="+mn-lt"/>
                <a:ea typeface="+mn-ea"/>
                <a:cs typeface="+mn-cs"/>
              </a:rPr>
              <a:t> amounts, within the set.</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2735870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34387541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a:t>
            </a:r>
            <a:r>
              <a:rPr lang="en-US" baseline="0" dirty="0"/>
              <a:t> to ensure that</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can use all of the quantities multiple times to make 100% or 1</a:t>
            </a:r>
            <a:r>
              <a:rPr lang="en-GB" sz="1200" kern="1200" baseline="0" dirty="0">
                <a:solidFill>
                  <a:schemeClr val="tx1"/>
                </a:solidFill>
                <a:effectLst/>
                <a:latin typeface="+mn-lt"/>
                <a:ea typeface="+mn-ea"/>
                <a:cs typeface="+mn-cs"/>
              </a:rPr>
              <a:t> and add in more to make the bar total.</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should be challenged to find as many different solutions as possible using all FDP.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Learners then represent their answers in bar models.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Before learners start the task, show next slide as an example.</a:t>
            </a:r>
          </a:p>
          <a:p>
            <a:r>
              <a:rPr lang="en-US" baseline="0" dirty="0"/>
              <a:t>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23214905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Bars for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10</m:t>
                        </m:r>
                      </m:den>
                    </m:f>
                  </m:oMath>
                </a14:m>
                <a:r>
                  <a:rPr lang="en-GB" sz="1200" b="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and tenths are shown to</a:t>
                </a:r>
                <a:r>
                  <a:rPr lang="en-GB" sz="1200" kern="1200" baseline="0" dirty="0">
                    <a:solidFill>
                      <a:schemeClr val="tx1"/>
                    </a:solidFill>
                    <a:effectLst/>
                    <a:latin typeface="+mn-lt"/>
                    <a:ea typeface="+mn-ea"/>
                    <a:cs typeface="+mn-cs"/>
                  </a:rPr>
                  <a:t> model an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Encourage learners to apply variation when developing their own ideas. </a:t>
                </a:r>
                <a:endParaRPr lang="en-GB" sz="1200" kern="1200" dirty="0">
                  <a:solidFill>
                    <a:schemeClr val="tx1"/>
                  </a:solidFill>
                  <a:effectLst/>
                  <a:latin typeface="+mn-lt"/>
                  <a:ea typeface="+mn-ea"/>
                  <a:cs typeface="+mn-cs"/>
                </a:endParaRP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Stretch and challenge</a:t>
                </a:r>
              </a:p>
              <a:p>
                <a:r>
                  <a:rPr lang="en-GB" sz="1200" b="0" kern="1200" dirty="0">
                    <a:solidFill>
                      <a:schemeClr val="tx1"/>
                    </a:solidFill>
                    <a:effectLst/>
                    <a:latin typeface="+mn-lt"/>
                    <a:ea typeface="+mn-ea"/>
                    <a:cs typeface="+mn-cs"/>
                  </a:rPr>
                  <a:t>Suggest learners use at least one of each fraction/decimal/percentage and can create their own combinations with new fraction/decimal/percentage amounts.</a:t>
                </a: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Misconceptions</a:t>
                </a:r>
              </a:p>
              <a:p>
                <a:r>
                  <a:rPr lang="en-GB" sz="1200" b="0" kern="1200" dirty="0">
                    <a:solidFill>
                      <a:schemeClr val="tx1"/>
                    </a:solidFill>
                    <a:effectLst/>
                    <a:latin typeface="+mn-lt"/>
                    <a:ea typeface="+mn-ea"/>
                    <a:cs typeface="+mn-cs"/>
                  </a:rPr>
                  <a:t>Learners do not understand place value and think that 0.9 is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9</m:t>
                        </m:r>
                      </m:num>
                      <m:den>
                        <m:r>
                          <a:rPr lang="en-SG" sz="1200" b="0" i="1" dirty="0" smtClean="0">
                            <a:solidFill>
                              <a:schemeClr val="accent5">
                                <a:lumMod val="50000"/>
                              </a:schemeClr>
                            </a:solidFill>
                            <a:latin typeface="Cambria Math" panose="02040503050406030204" pitchFamily="18" charset="0"/>
                          </a:rPr>
                          <m:t>100</m:t>
                        </m:r>
                      </m:den>
                    </m:f>
                  </m:oMath>
                </a14:m>
                <a:r>
                  <a:rPr lang="en-GB" sz="1200" b="0" kern="1200" dirty="0">
                    <a:solidFill>
                      <a:schemeClr val="tx1"/>
                    </a:solidFill>
                    <a:effectLst/>
                    <a:latin typeface="+mn-lt"/>
                    <a:ea typeface="+mn-ea"/>
                    <a:cs typeface="+mn-cs"/>
                  </a:rPr>
                  <a:t>  or that 0.15 is greater than 0.2.</a:t>
                </a:r>
              </a:p>
              <a:p>
                <a:r>
                  <a:rPr lang="en-GB" sz="1200" b="0" kern="1200" dirty="0">
                    <a:solidFill>
                      <a:schemeClr val="tx1"/>
                    </a:solidFill>
                    <a:effectLst/>
                    <a:latin typeface="+mn-lt"/>
                    <a:ea typeface="+mn-ea"/>
                    <a:cs typeface="+mn-cs"/>
                  </a:rPr>
                  <a:t>Learners order fractions using only the numerator and do not grasp equivalence and think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2</m:t>
                        </m:r>
                      </m:num>
                      <m:den>
                        <m:r>
                          <a:rPr lang="en-SG" sz="1200" b="0" i="1" dirty="0" smtClean="0">
                            <a:solidFill>
                              <a:schemeClr val="accent5">
                                <a:lumMod val="50000"/>
                              </a:schemeClr>
                            </a:solidFill>
                            <a:latin typeface="Cambria Math" panose="02040503050406030204" pitchFamily="18" charset="0"/>
                          </a:rPr>
                          <m:t>3</m:t>
                        </m:r>
                      </m:den>
                    </m:f>
                  </m:oMath>
                </a14:m>
                <a:r>
                  <a:rPr lang="en-GB" sz="1200" b="0" kern="1200" dirty="0">
                    <a:solidFill>
                      <a:schemeClr val="tx1"/>
                    </a:solidFill>
                    <a:effectLst/>
                    <a:latin typeface="+mn-lt"/>
                    <a:ea typeface="+mn-ea"/>
                    <a:cs typeface="+mn-cs"/>
                  </a:rPr>
                  <a:t> ,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3</m:t>
                        </m:r>
                      </m:num>
                      <m:den>
                        <m:r>
                          <a:rPr lang="en-SG" sz="1200" b="0" i="1" dirty="0" smtClean="0">
                            <a:solidFill>
                              <a:schemeClr val="accent5">
                                <a:lumMod val="50000"/>
                              </a:schemeClr>
                            </a:solidFill>
                            <a:latin typeface="Cambria Math" panose="02040503050406030204" pitchFamily="18" charset="0"/>
                          </a:rPr>
                          <m:t>5</m:t>
                        </m:r>
                      </m:den>
                    </m:f>
                  </m:oMath>
                </a14:m>
                <a:r>
                  <a:rPr lang="en-GB" sz="1200" b="0" kern="1200" dirty="0">
                    <a:solidFill>
                      <a:schemeClr val="tx1"/>
                    </a:solidFill>
                    <a:effectLst/>
                    <a:latin typeface="+mn-lt"/>
                    <a:ea typeface="+mn-ea"/>
                    <a:cs typeface="+mn-cs"/>
                  </a:rPr>
                  <a:t> ,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4</m:t>
                        </m:r>
                      </m:num>
                      <m:den>
                        <m:r>
                          <a:rPr lang="en-SG" sz="1200" b="0" i="1" dirty="0" smtClean="0">
                            <a:solidFill>
                              <a:schemeClr val="accent5">
                                <a:lumMod val="50000"/>
                              </a:schemeClr>
                            </a:solidFill>
                            <a:latin typeface="Cambria Math" panose="02040503050406030204" pitchFamily="18" charset="0"/>
                          </a:rPr>
                          <m:t>9</m:t>
                        </m:r>
                      </m:den>
                    </m:f>
                  </m:oMath>
                </a14:m>
                <a:r>
                  <a:rPr lang="en-GB" sz="1200" b="0" kern="1200" dirty="0">
                    <a:solidFill>
                      <a:schemeClr val="tx1"/>
                    </a:solidFill>
                    <a:effectLst/>
                    <a:latin typeface="+mn-lt"/>
                    <a:ea typeface="+mn-ea"/>
                    <a:cs typeface="+mn-cs"/>
                  </a:rPr>
                  <a:t> ,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5</m:t>
                        </m:r>
                      </m:num>
                      <m:den>
                        <m:r>
                          <a:rPr lang="en-SG" sz="1200" b="0" i="1" dirty="0" smtClean="0">
                            <a:solidFill>
                              <a:schemeClr val="accent5">
                                <a:lumMod val="50000"/>
                              </a:schemeClr>
                            </a:solidFill>
                            <a:latin typeface="Cambria Math" panose="02040503050406030204" pitchFamily="18" charset="0"/>
                          </a:rPr>
                          <m:t>8</m:t>
                        </m:r>
                      </m:den>
                    </m:f>
                  </m:oMath>
                </a14:m>
                <a:r>
                  <a:rPr lang="en-GB" sz="1200" b="0" kern="1200" dirty="0">
                    <a:solidFill>
                      <a:schemeClr val="tx1"/>
                    </a:solidFill>
                    <a:effectLst/>
                    <a:latin typeface="+mn-lt"/>
                    <a:ea typeface="+mn-ea"/>
                    <a:cs typeface="+mn-cs"/>
                  </a:rPr>
                  <a:t>  are in order of smallest first.</a:t>
                </a:r>
              </a:p>
              <a:p>
                <a:r>
                  <a:rPr lang="en-GB" sz="1200" b="0" kern="1200" dirty="0">
                    <a:solidFill>
                      <a:schemeClr val="tx1"/>
                    </a:solidFill>
                    <a:effectLst/>
                    <a:latin typeface="+mn-lt"/>
                    <a:ea typeface="+mn-ea"/>
                    <a:cs typeface="+mn-cs"/>
                  </a:rPr>
                  <a:t>Learners are unable to work out thirds and think one third is equivalent to 0.3.</a:t>
                </a:r>
              </a:p>
              <a:p>
                <a:r>
                  <a:rPr lang="en-GB" sz="1200" b="0" kern="1200" dirty="0">
                    <a:solidFill>
                      <a:schemeClr val="tx1"/>
                    </a:solidFill>
                    <a:effectLst/>
                    <a:latin typeface="+mn-lt"/>
                    <a:ea typeface="+mn-ea"/>
                    <a:cs typeface="+mn-cs"/>
                  </a:rPr>
                  <a:t>Learners are only able to use double and double again and do not know that 0.2 is </a:t>
                </a:r>
                <a14:m>
                  <m:oMath xmlns:m="http://schemas.openxmlformats.org/officeDocument/2006/math">
                    <m:f>
                      <m:fPr>
                        <m:ctrlPr>
                          <a:rPr lang="en-GB" sz="1200" b="0" i="1" dirty="0" smtClean="0">
                            <a:solidFill>
                              <a:schemeClr val="accent5">
                                <a:lumMod val="50000"/>
                              </a:schemeClr>
                            </a:solidFill>
                            <a:latin typeface="Cambria Math" panose="02040503050406030204" pitchFamily="18" charset="0"/>
                          </a:rPr>
                        </m:ctrlPr>
                      </m:fPr>
                      <m:num>
                        <m:r>
                          <a:rPr lang="en-SG" sz="1200" b="0" i="1" dirty="0" smtClean="0">
                            <a:solidFill>
                              <a:schemeClr val="accent5">
                                <a:lumMod val="50000"/>
                              </a:schemeClr>
                            </a:solidFill>
                            <a:latin typeface="Cambria Math" panose="02040503050406030204" pitchFamily="18" charset="0"/>
                          </a:rPr>
                          <m:t>1</m:t>
                        </m:r>
                      </m:num>
                      <m:den>
                        <m:r>
                          <a:rPr lang="en-SG" sz="1200" b="0" i="1" dirty="0" smtClean="0">
                            <a:solidFill>
                              <a:schemeClr val="accent5">
                                <a:lumMod val="50000"/>
                              </a:schemeClr>
                            </a:solidFill>
                            <a:latin typeface="Cambria Math" panose="02040503050406030204" pitchFamily="18" charset="0"/>
                          </a:rPr>
                          <m:t>5</m:t>
                        </m:r>
                      </m:den>
                    </m:f>
                  </m:oMath>
                </a14:m>
                <a:r>
                  <a:rPr lang="en-GB" sz="1200" b="0" kern="1200" dirty="0">
                    <a:solidFill>
                      <a:schemeClr val="tx1"/>
                    </a:solidFill>
                    <a:effectLst/>
                    <a:latin typeface="+mn-lt"/>
                    <a:ea typeface="+mn-ea"/>
                    <a:cs typeface="+mn-cs"/>
                  </a:rPr>
                  <a:t>.</a:t>
                </a:r>
              </a:p>
              <a:p>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This activity allows for exploration of different outcomes, while helping to highlight common misconceptions with fractions/decimals/percentages .</a:t>
                </a:r>
              </a:p>
              <a:p>
                <a:endParaRPr lang="en-US" dirty="0"/>
              </a:p>
            </p:txBody>
          </p:sp>
        </mc:Choice>
        <mc:Fallback xmlns="">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Bars for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10</a:t>
                </a:r>
                <a:r>
                  <a:rPr lang="en-GB" sz="1200" b="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and tenths are shown to</a:t>
                </a:r>
                <a:r>
                  <a:rPr lang="en-GB" sz="1200" kern="1200" baseline="0" dirty="0">
                    <a:solidFill>
                      <a:schemeClr val="tx1"/>
                    </a:solidFill>
                    <a:effectLst/>
                    <a:latin typeface="+mn-lt"/>
                    <a:ea typeface="+mn-ea"/>
                    <a:cs typeface="+mn-cs"/>
                  </a:rPr>
                  <a:t> model an answer.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Encourage learners to apply variation when developing their own ideas. </a:t>
                </a:r>
                <a:endParaRPr lang="en-GB" sz="1200" kern="1200" dirty="0">
                  <a:solidFill>
                    <a:schemeClr val="tx1"/>
                  </a:solidFill>
                  <a:effectLst/>
                  <a:latin typeface="+mn-lt"/>
                  <a:ea typeface="+mn-ea"/>
                  <a:cs typeface="+mn-cs"/>
                </a:endParaRP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Stretch and challenge</a:t>
                </a:r>
              </a:p>
              <a:p>
                <a:r>
                  <a:rPr lang="en-GB" sz="1200" b="0" kern="1200" dirty="0">
                    <a:solidFill>
                      <a:schemeClr val="tx1"/>
                    </a:solidFill>
                    <a:effectLst/>
                    <a:latin typeface="+mn-lt"/>
                    <a:ea typeface="+mn-ea"/>
                    <a:cs typeface="+mn-cs"/>
                  </a:rPr>
                  <a:t>Ask learners could use at least one of each fraction/decimal/percentage and can create their own combinations with new fraction/decimal/percentage amounts.</a:t>
                </a:r>
              </a:p>
              <a:p>
                <a:endParaRPr lang="en-GB" sz="1200" b="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Misconceptions</a:t>
                </a:r>
              </a:p>
              <a:p>
                <a:r>
                  <a:rPr lang="en-GB" sz="1200" b="0" kern="1200" dirty="0">
                    <a:solidFill>
                      <a:schemeClr val="tx1"/>
                    </a:solidFill>
                    <a:effectLst/>
                    <a:latin typeface="+mn-lt"/>
                    <a:ea typeface="+mn-ea"/>
                    <a:cs typeface="+mn-cs"/>
                  </a:rPr>
                  <a:t>Learners do not understand place value and think that 0.9 is </a:t>
                </a:r>
                <a:r>
                  <a:rPr lang="en-SG" sz="1200" b="0" i="0" dirty="0">
                    <a:solidFill>
                      <a:schemeClr val="accent5">
                        <a:lumMod val="50000"/>
                      </a:schemeClr>
                    </a:solidFill>
                    <a:latin typeface="Cambria Math" panose="02040503050406030204" pitchFamily="18" charset="0"/>
                  </a:rPr>
                  <a:t>9</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100</a:t>
                </a:r>
                <a:r>
                  <a:rPr lang="en-GB" sz="1200" b="0" kern="1200" dirty="0">
                    <a:solidFill>
                      <a:schemeClr val="tx1"/>
                    </a:solidFill>
                    <a:effectLst/>
                    <a:latin typeface="+mn-lt"/>
                    <a:ea typeface="+mn-ea"/>
                    <a:cs typeface="+mn-cs"/>
                  </a:rPr>
                  <a:t>  or that 0.15 is greater than 0.2.</a:t>
                </a:r>
              </a:p>
              <a:p>
                <a:r>
                  <a:rPr lang="en-GB" sz="1200" b="0" kern="1200" dirty="0">
                    <a:solidFill>
                      <a:schemeClr val="tx1"/>
                    </a:solidFill>
                    <a:effectLst/>
                    <a:latin typeface="+mn-lt"/>
                    <a:ea typeface="+mn-ea"/>
                    <a:cs typeface="+mn-cs"/>
                  </a:rPr>
                  <a:t>Learners order fractions using only the numerator and do not grasp equivalence and think </a:t>
                </a:r>
                <a:r>
                  <a:rPr lang="en-SG" sz="1200" b="0" i="0" dirty="0">
                    <a:solidFill>
                      <a:schemeClr val="accent5">
                        <a:lumMod val="50000"/>
                      </a:schemeClr>
                    </a:solidFill>
                    <a:latin typeface="Cambria Math" panose="02040503050406030204" pitchFamily="18" charset="0"/>
                  </a:rPr>
                  <a:t>2</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3</a:t>
                </a:r>
                <a:r>
                  <a:rPr lang="en-GB" sz="1200" b="0" kern="1200" dirty="0">
                    <a:solidFill>
                      <a:schemeClr val="tx1"/>
                    </a:solidFill>
                    <a:effectLst/>
                    <a:latin typeface="+mn-lt"/>
                    <a:ea typeface="+mn-ea"/>
                    <a:cs typeface="+mn-cs"/>
                  </a:rPr>
                  <a:t> , </a:t>
                </a:r>
                <a:r>
                  <a:rPr lang="en-SG" sz="1200" b="0" i="0" dirty="0">
                    <a:solidFill>
                      <a:schemeClr val="accent5">
                        <a:lumMod val="50000"/>
                      </a:schemeClr>
                    </a:solidFill>
                    <a:latin typeface="Cambria Math" panose="02040503050406030204" pitchFamily="18" charset="0"/>
                  </a:rPr>
                  <a:t>3</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kern="1200" dirty="0">
                    <a:solidFill>
                      <a:schemeClr val="tx1"/>
                    </a:solidFill>
                    <a:effectLst/>
                    <a:latin typeface="+mn-lt"/>
                    <a:ea typeface="+mn-ea"/>
                    <a:cs typeface="+mn-cs"/>
                  </a:rPr>
                  <a:t> , </a:t>
                </a:r>
                <a:r>
                  <a:rPr lang="en-SG" sz="1200" b="0" i="0" dirty="0">
                    <a:solidFill>
                      <a:schemeClr val="accent5">
                        <a:lumMod val="50000"/>
                      </a:schemeClr>
                    </a:solidFill>
                    <a:latin typeface="Cambria Math" panose="02040503050406030204" pitchFamily="18" charset="0"/>
                  </a:rPr>
                  <a:t>4</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9</a:t>
                </a:r>
                <a:r>
                  <a:rPr lang="en-GB" sz="1200" b="0" kern="1200" dirty="0">
                    <a:solidFill>
                      <a:schemeClr val="tx1"/>
                    </a:solidFill>
                    <a:effectLst/>
                    <a:latin typeface="+mn-lt"/>
                    <a:ea typeface="+mn-ea"/>
                    <a:cs typeface="+mn-cs"/>
                  </a:rPr>
                  <a:t> , </a:t>
                </a:r>
                <a:r>
                  <a:rPr lang="en-SG" sz="1200" b="0" i="0" dirty="0">
                    <a:solidFill>
                      <a:schemeClr val="accent5">
                        <a:lumMod val="50000"/>
                      </a:schemeClr>
                    </a:solidFill>
                    <a:latin typeface="Cambria Math" panose="02040503050406030204" pitchFamily="18" charset="0"/>
                  </a:rPr>
                  <a:t>5</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8</a:t>
                </a:r>
                <a:r>
                  <a:rPr lang="en-GB" sz="1200" b="0" kern="1200" dirty="0">
                    <a:solidFill>
                      <a:schemeClr val="tx1"/>
                    </a:solidFill>
                    <a:effectLst/>
                    <a:latin typeface="+mn-lt"/>
                    <a:ea typeface="+mn-ea"/>
                    <a:cs typeface="+mn-cs"/>
                  </a:rPr>
                  <a:t>  are in order of smallest first.</a:t>
                </a:r>
              </a:p>
              <a:p>
                <a:r>
                  <a:rPr lang="en-GB" sz="1200" b="0" kern="1200" dirty="0">
                    <a:solidFill>
                      <a:schemeClr val="tx1"/>
                    </a:solidFill>
                    <a:effectLst/>
                    <a:latin typeface="+mn-lt"/>
                    <a:ea typeface="+mn-ea"/>
                    <a:cs typeface="+mn-cs"/>
                  </a:rPr>
                  <a:t>Learners are unable to work out thirds and think one third is equivalent to 0.3</a:t>
                </a:r>
              </a:p>
              <a:p>
                <a:r>
                  <a:rPr lang="en-GB" sz="1200" b="0" kern="1200" dirty="0">
                    <a:solidFill>
                      <a:schemeClr val="tx1"/>
                    </a:solidFill>
                    <a:effectLst/>
                    <a:latin typeface="+mn-lt"/>
                    <a:ea typeface="+mn-ea"/>
                    <a:cs typeface="+mn-cs"/>
                  </a:rPr>
                  <a:t>Learners are only able to use double and double again and do not know that 0.2 is </a:t>
                </a:r>
                <a:r>
                  <a:rPr lang="en-SG" sz="1200" b="0" i="0" dirty="0">
                    <a:solidFill>
                      <a:schemeClr val="accent5">
                        <a:lumMod val="50000"/>
                      </a:schemeClr>
                    </a:solidFill>
                    <a:latin typeface="Cambria Math" panose="02040503050406030204" pitchFamily="18" charset="0"/>
                  </a:rPr>
                  <a:t>1</a:t>
                </a:r>
                <a:r>
                  <a:rPr lang="en-GB" sz="1200" b="0" i="0" dirty="0">
                    <a:solidFill>
                      <a:schemeClr val="accent5">
                        <a:lumMod val="50000"/>
                      </a:schemeClr>
                    </a:solidFill>
                    <a:latin typeface="Cambria Math" panose="02040503050406030204" pitchFamily="18" charset="0"/>
                  </a:rPr>
                  <a:t>/</a:t>
                </a:r>
                <a:r>
                  <a:rPr lang="en-SG" sz="1200" b="0" i="0" dirty="0">
                    <a:solidFill>
                      <a:schemeClr val="accent5">
                        <a:lumMod val="50000"/>
                      </a:schemeClr>
                    </a:solidFill>
                    <a:latin typeface="Cambria Math" panose="02040503050406030204" pitchFamily="18" charset="0"/>
                  </a:rPr>
                  <a:t>5</a:t>
                </a:r>
                <a:r>
                  <a:rPr lang="en-GB" sz="1200" b="0" kern="1200" dirty="0">
                    <a:solidFill>
                      <a:schemeClr val="tx1"/>
                    </a:solidFill>
                    <a:effectLst/>
                    <a:latin typeface="+mn-lt"/>
                    <a:ea typeface="+mn-ea"/>
                    <a:cs typeface="+mn-cs"/>
                  </a:rPr>
                  <a:t>.</a:t>
                </a:r>
              </a:p>
              <a:p>
                <a:endParaRPr lang="en-GB" sz="1200" b="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This activity allows for exploration of different outcomes, while helping to highlight common misconceptions with fractions/decimals/percentages .</a:t>
                </a:r>
              </a:p>
              <a:p>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3070546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examples may be provided by each group to the tutor. This slide can be used as a template on which their ideas are noted.</a:t>
            </a:r>
          </a:p>
          <a:p>
            <a:endParaRPr lang="en-US" dirty="0"/>
          </a:p>
          <a:p>
            <a:r>
              <a:rPr lang="en-US" dirty="0"/>
              <a:t>Identify complex combinations or combinations that draw out misconceptions. </a:t>
            </a: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25105715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Animations to bring bar model in gradually</a:t>
            </a:r>
            <a:r>
              <a:rPr lang="en-US" b="0" dirty="0"/>
              <a:t>.</a:t>
            </a:r>
            <a:r>
              <a:rPr lang="en-US" b="0" baseline="0" dirty="0"/>
              <a:t> </a:t>
            </a:r>
          </a:p>
          <a:p>
            <a:r>
              <a:rPr lang="en-US" b="0" baseline="0" dirty="0"/>
              <a:t>Tutors could model on the white 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Before showing animations </a:t>
            </a:r>
            <a:r>
              <a:rPr lang="en-US" b="0" baseline="0" dirty="0"/>
              <a:t>– ask the learners how they can present the question in a bar model?</a:t>
            </a:r>
          </a:p>
          <a:p>
            <a:r>
              <a:rPr lang="en-US" dirty="0"/>
              <a:t>Ask learners to help label the bar. </a:t>
            </a:r>
          </a:p>
          <a:p>
            <a:pPr marL="171450" indent="-171450">
              <a:buFont typeface="Arial" panose="020B0604020202020204" pitchFamily="34" charset="0"/>
              <a:buChar char="•"/>
            </a:pPr>
            <a:r>
              <a:rPr lang="en-US" b="0" i="0" baseline="0" dirty="0"/>
              <a:t>What information does the question tell them? How would they show this on the bar model?</a:t>
            </a:r>
          </a:p>
          <a:p>
            <a:pPr marL="171450" indent="-171450">
              <a:buFont typeface="Arial" panose="020B0604020202020204" pitchFamily="34" charset="0"/>
              <a:buChar char="•"/>
            </a:pPr>
            <a:r>
              <a:rPr lang="en-US" b="0" i="0" baseline="0" dirty="0"/>
              <a:t>What is it that they are trying to find? How would they show this on the bar model?</a:t>
            </a:r>
          </a:p>
          <a:p>
            <a:pPr marL="171450" indent="-171450">
              <a:buFont typeface="Arial" panose="020B0604020202020204" pitchFamily="34" charset="0"/>
              <a:buChar char="•"/>
            </a:pPr>
            <a:r>
              <a:rPr lang="en-US" b="0" baseline="0" dirty="0"/>
              <a:t>How would it be divided up?  </a:t>
            </a:r>
          </a:p>
          <a:p>
            <a:pPr marL="171450" indent="-171450">
              <a:buFont typeface="Arial" panose="020B0604020202020204" pitchFamily="34" charset="0"/>
              <a:buChar char="•"/>
            </a:pPr>
            <a:r>
              <a:rPr lang="en-US" b="0" baseline="0" dirty="0"/>
              <a:t>What would each section be worth?</a:t>
            </a:r>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1553104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Animations to bring bar model in gradually</a:t>
            </a:r>
            <a:r>
              <a:rPr lang="en-US" b="0" dirty="0"/>
              <a:t>.</a:t>
            </a:r>
            <a:r>
              <a:rPr lang="en-US" b="0" baseline="0" dirty="0"/>
              <a:t> </a:t>
            </a:r>
          </a:p>
          <a:p>
            <a:r>
              <a:rPr lang="en-US" b="0" baseline="0" dirty="0"/>
              <a:t>Tutors could model on the white 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Before showing animations </a:t>
            </a:r>
            <a:r>
              <a:rPr lang="en-US" b="0" baseline="0" dirty="0"/>
              <a:t>– ask the learners how they can present the question in a bar model?</a:t>
            </a:r>
          </a:p>
          <a:p>
            <a:r>
              <a:rPr lang="en-US" dirty="0"/>
              <a:t>Ask learners to help label the bar. </a:t>
            </a:r>
          </a:p>
          <a:p>
            <a:pPr marL="171450" indent="-171450">
              <a:buFont typeface="Arial" panose="020B0604020202020204" pitchFamily="34" charset="0"/>
              <a:buChar char="•"/>
            </a:pPr>
            <a:r>
              <a:rPr lang="en-US" b="0" i="0" baseline="0" dirty="0"/>
              <a:t>What information does the question tell them? How would they show this on the bar model?</a:t>
            </a:r>
          </a:p>
          <a:p>
            <a:pPr marL="171450" indent="-171450">
              <a:buFont typeface="Arial" panose="020B0604020202020204" pitchFamily="34" charset="0"/>
              <a:buChar char="•"/>
            </a:pPr>
            <a:r>
              <a:rPr lang="en-US" b="0" i="0" baseline="0" dirty="0"/>
              <a:t>What is it that they are trying to find? How would they show this on the bar model?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How would it be divided up? </a:t>
            </a:r>
            <a:r>
              <a:rPr lang="en-US" baseline="0" dirty="0"/>
              <a:t>Could they split the bar into 1/5 or 20%, </a:t>
            </a:r>
            <a:r>
              <a:rPr lang="en-US" baseline="0" dirty="0" err="1"/>
              <a:t>etc</a:t>
            </a:r>
            <a:r>
              <a:rPr lang="en-US" baseline="0" dirty="0"/>
              <a:t>? </a:t>
            </a:r>
            <a:endParaRPr lang="en-US" b="0" baseline="0" dirty="0"/>
          </a:p>
          <a:p>
            <a:pPr marL="171450" indent="-171450">
              <a:buFont typeface="Arial" panose="020B0604020202020204" pitchFamily="34" charset="0"/>
              <a:buChar char="•"/>
            </a:pPr>
            <a:r>
              <a:rPr lang="en-US" b="0" baseline="0" dirty="0"/>
              <a:t>What would each section be worth?</a:t>
            </a:r>
          </a:p>
          <a:p>
            <a:endParaRPr lang="en-US"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0264707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Animations to bring bar model in gradually</a:t>
            </a:r>
            <a:r>
              <a:rPr lang="en-US" b="0" dirty="0"/>
              <a:t>.</a:t>
            </a:r>
            <a:r>
              <a:rPr lang="en-US" b="0" baseline="0" dirty="0"/>
              <a:t> </a:t>
            </a:r>
          </a:p>
          <a:p>
            <a:r>
              <a:rPr lang="en-US" b="0" baseline="0" dirty="0"/>
              <a:t>Tutors could model on the white 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Before showing animations </a:t>
            </a:r>
            <a:r>
              <a:rPr lang="en-US" b="0" baseline="0" dirty="0"/>
              <a:t>– ask the learners how they can present the question in a bar model?</a:t>
            </a:r>
          </a:p>
          <a:p>
            <a:r>
              <a:rPr lang="en-US" dirty="0"/>
              <a:t>Ask learners to help label the bar. </a:t>
            </a:r>
          </a:p>
          <a:p>
            <a:pPr marL="171450" indent="-171450">
              <a:buFont typeface="Arial" panose="020B0604020202020204" pitchFamily="34" charset="0"/>
              <a:buChar char="•"/>
            </a:pPr>
            <a:r>
              <a:rPr lang="en-US" b="0" i="0" baseline="0" dirty="0"/>
              <a:t>What information does the question tell them? How would they show this on the bar model?</a:t>
            </a:r>
          </a:p>
          <a:p>
            <a:pPr marL="171450" indent="-171450">
              <a:buFont typeface="Arial" panose="020B0604020202020204" pitchFamily="34" charset="0"/>
              <a:buChar char="•"/>
            </a:pPr>
            <a:r>
              <a:rPr lang="en-US" b="0" i="0" baseline="0" dirty="0"/>
              <a:t>What is it that they are trying to find? How would they show this on the bar model?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How would it be divided up? </a:t>
            </a:r>
          </a:p>
          <a:p>
            <a:pPr marL="171450" indent="-171450">
              <a:buFont typeface="Arial" panose="020B0604020202020204" pitchFamily="34" charset="0"/>
              <a:buChar char="•"/>
            </a:pPr>
            <a:r>
              <a:rPr lang="en-US" b="0" baseline="0" dirty="0"/>
              <a:t>What would each section be worth?</a:t>
            </a:r>
          </a:p>
          <a:p>
            <a:endParaRPr lang="en-US"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31861343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Tutors may model the question on the whiteboard.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Before showing the animations, ask learners how they can represent the question in a bar model.</a:t>
            </a:r>
          </a:p>
          <a:p>
            <a:pPr marL="171450" indent="-171450">
              <a:buFont typeface="Arial" panose="020B0604020202020204" pitchFamily="34" charset="0"/>
              <a:buChar char="•"/>
            </a:pPr>
            <a:r>
              <a:rPr lang="en-US" b="0" i="0" baseline="0" dirty="0"/>
              <a:t>What information does the question tell them? How would they show this on the bar model?</a:t>
            </a:r>
          </a:p>
          <a:p>
            <a:pPr marL="171450" indent="-171450">
              <a:buFont typeface="Arial" panose="020B0604020202020204" pitchFamily="34" charset="0"/>
              <a:buChar char="•"/>
            </a:pPr>
            <a:r>
              <a:rPr lang="en-US" b="0" i="0" baseline="0" dirty="0"/>
              <a:t>What is it that they are trying to find? How would they show this on the bar model?</a:t>
            </a:r>
          </a:p>
          <a:p>
            <a:pPr marL="171450" indent="-171450">
              <a:buFont typeface="Arial" panose="020B0604020202020204" pitchFamily="34" charset="0"/>
              <a:buChar char="•"/>
            </a:pPr>
            <a:r>
              <a:rPr lang="en-US" b="0" i="0" baseline="0" dirty="0"/>
              <a:t>How could the bar be divided up? Would they divide the bar into sections 10% or 20%?  How many 20%s are there in 100%?  How many 10%s?</a:t>
            </a:r>
          </a:p>
          <a:p>
            <a:pPr marL="171450" indent="-171450">
              <a:buFont typeface="Arial" panose="020B0604020202020204" pitchFamily="34" charset="0"/>
              <a:buChar char="•"/>
            </a:pPr>
            <a:r>
              <a:rPr lang="en-US" b="0" i="0" baseline="0" dirty="0"/>
              <a:t>What would be the money value of each section?</a:t>
            </a:r>
          </a:p>
          <a:p>
            <a:pPr marL="171450" indent="-171450">
              <a:buFont typeface="Arial" panose="020B0604020202020204" pitchFamily="34" charset="0"/>
              <a:buChar char="•"/>
            </a:pPr>
            <a:r>
              <a:rPr lang="en-US" b="0" i="0" baseline="0" dirty="0"/>
              <a:t>So what would be the discount? … and what would be the sale price of the jacket?</a:t>
            </a:r>
          </a:p>
        </p:txBody>
      </p:sp>
      <p:sp>
        <p:nvSpPr>
          <p:cNvPr id="4" name="Slide Number Placeholder 3"/>
          <p:cNvSpPr>
            <a:spLocks noGrp="1"/>
          </p:cNvSpPr>
          <p:nvPr>
            <p:ph type="sldNum" sz="quarter" idx="5"/>
          </p:nvPr>
        </p:nvSpPr>
        <p:spPr/>
        <p:txBody>
          <a:bodyPr/>
          <a:lstStyle/>
          <a:p>
            <a:fld id="{17E30401-5CFE-C745-94BA-F37F7E093528}" type="slidenum">
              <a:rPr lang="en-GB" smtClean="0"/>
              <a:t>19</a:t>
            </a:fld>
            <a:endParaRPr lang="en-GB"/>
          </a:p>
        </p:txBody>
      </p:sp>
    </p:spTree>
    <p:extLst>
      <p:ext uri="{BB962C8B-B14F-4D97-AF65-F5344CB8AC3E}">
        <p14:creationId xmlns:p14="http://schemas.microsoft.com/office/powerpoint/2010/main" val="3137301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Discuss with the learners. Guide them to see that 0.05 is not equal to the other three quantities on the card. Ask learners to suggest what number should be on the card instead of 0.05 so that all the quantities have the same value. (0.5)</a:t>
                </a:r>
              </a:p>
              <a:p>
                <a:r>
                  <a:rPr lang="en-US" dirty="0"/>
                  <a:t> </a:t>
                </a:r>
              </a:p>
              <a:p>
                <a:r>
                  <a:rPr lang="en-US" baseline="0" dirty="0"/>
                  <a:t>Make the link between </a:t>
                </a:r>
                <a14:m>
                  <m:oMath xmlns:m="http://schemas.openxmlformats.org/officeDocument/2006/math">
                    <m:f>
                      <m:fPr>
                        <m:ctrlPr>
                          <a:rPr lang="en-GB" sz="1200" b="0" i="1" smtClean="0">
                            <a:latin typeface="Cambria Math" panose="02040503050406030204" pitchFamily="18" charset="0"/>
                          </a:rPr>
                        </m:ctrlPr>
                      </m:fPr>
                      <m:num>
                        <m:r>
                          <a:rPr lang="en-US" sz="1200" b="0" i="1" smtClean="0">
                            <a:latin typeface="Cambria Math" panose="02040503050406030204" pitchFamily="18" charset="0"/>
                          </a:rPr>
                          <m:t>5</m:t>
                        </m:r>
                      </m:num>
                      <m:den>
                        <m:r>
                          <a:rPr lang="en-US" sz="1200" b="0" i="1" smtClean="0">
                            <a:latin typeface="Cambria Math" panose="02040503050406030204" pitchFamily="18" charset="0"/>
                          </a:rPr>
                          <m:t>1</m:t>
                        </m:r>
                        <m:r>
                          <a:rPr lang="en-GB" sz="1200" b="0" i="1" smtClean="0">
                            <a:latin typeface="Cambria Math"/>
                          </a:rPr>
                          <m:t>0</m:t>
                        </m:r>
                      </m:den>
                    </m:f>
                  </m:oMath>
                </a14:m>
                <a:r>
                  <a:rPr lang="en-US" b="0" baseline="0" dirty="0"/>
                  <a:t> </a:t>
                </a:r>
                <a:r>
                  <a:rPr lang="en-US" baseline="0" dirty="0"/>
                  <a:t>and 0.5 in terms of place value. </a:t>
                </a:r>
              </a:p>
              <a:p>
                <a:r>
                  <a:rPr lang="en-US" baseline="0" dirty="0"/>
                  <a:t> </a:t>
                </a:r>
                <a:endParaRPr lang="en-US" dirty="0"/>
              </a:p>
            </p:txBody>
          </p:sp>
        </mc:Choice>
        <mc:Fallback xmlns="">
          <p:sp>
            <p:nvSpPr>
              <p:cNvPr id="3" name="Notes Placeholder 2"/>
              <p:cNvSpPr>
                <a:spLocks noGrp="1"/>
              </p:cNvSpPr>
              <p:nvPr>
                <p:ph type="body" idx="1"/>
              </p:nvPr>
            </p:nvSpPr>
            <p:spPr/>
            <p:txBody>
              <a:bodyPr/>
              <a:lstStyle/>
              <a:p>
                <a:r>
                  <a:rPr lang="en-US" dirty="0"/>
                  <a:t>Discuss with the learners. Guide them to see that 0.05 is not equal to the other three quantities on the card. Ask learners to suggest what number should be on the card instead of 0.05 so that all the quantities have the same value. (0.5)</a:t>
                </a:r>
              </a:p>
              <a:p>
                <a:r>
                  <a:rPr lang="en-US" dirty="0"/>
                  <a:t> </a:t>
                </a:r>
              </a:p>
              <a:p>
                <a:r>
                  <a:rPr lang="en-US" baseline="0" dirty="0"/>
                  <a:t>Make the link between </a:t>
                </a:r>
                <a:r>
                  <a:rPr lang="en-US" sz="1200" b="0" i="0">
                    <a:latin typeface="Cambria Math" panose="02040503050406030204" pitchFamily="18" charset="0"/>
                  </a:rPr>
                  <a:t>5</a:t>
                </a:r>
                <a:r>
                  <a:rPr lang="en-GB" sz="1200" b="0" i="0">
                    <a:latin typeface="Cambria Math" panose="02040503050406030204" pitchFamily="18" charset="0"/>
                  </a:rPr>
                  <a:t>/</a:t>
                </a:r>
                <a:r>
                  <a:rPr lang="en-US" sz="1200" b="0" i="0">
                    <a:latin typeface="Cambria Math" panose="02040503050406030204" pitchFamily="18" charset="0"/>
                  </a:rPr>
                  <a:t>1</a:t>
                </a:r>
                <a:r>
                  <a:rPr lang="en-GB" sz="1200" b="0" i="0">
                    <a:latin typeface="Cambria Math"/>
                  </a:rPr>
                  <a:t>0</a:t>
                </a:r>
                <a:r>
                  <a:rPr lang="en-US" b="0" baseline="0" dirty="0"/>
                  <a:t> </a:t>
                </a:r>
                <a:r>
                  <a:rPr lang="en-US" baseline="0" dirty="0"/>
                  <a:t>and 0.5 in terms of place value. </a:t>
                </a:r>
              </a:p>
              <a:p>
                <a:r>
                  <a:rPr lang="en-US" baseline="0" dirty="0"/>
                  <a:t> </a:t>
                </a:r>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Provide each learner with a copy of Handout 2. Learners can work individually or in pairs for peer support. </a:t>
            </a:r>
          </a:p>
          <a:p>
            <a:endParaRPr lang="en-US" b="0" dirty="0"/>
          </a:p>
          <a:p>
            <a:r>
              <a:rPr lang="en-US" b="0" dirty="0"/>
              <a:t>Encourage learners to think</a:t>
            </a:r>
            <a:r>
              <a:rPr lang="en-US" b="0" baseline="0" dirty="0"/>
              <a:t> for themselves. Use probing questions, rather than showing them how to do it.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60766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Slides 18 to 24 show suggested bar models and solutions for the ‘Problem-solving with bar models’ handout.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76520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Modelled answer for each question from handout 2.</a:t>
            </a:r>
            <a:endParaRPr lang="en-US" b="0" dirty="0"/>
          </a:p>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128517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65426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92637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Modelled answer for each question from Handout 2.</a:t>
            </a:r>
            <a:endParaRPr lang="en-US" b="0" dirty="0"/>
          </a:p>
          <a:p>
            <a:endParaRPr lang="en-US" b="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94575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a:p>
        </p:txBody>
      </p:sp>
    </p:spTree>
    <p:extLst>
      <p:ext uri="{BB962C8B-B14F-4D97-AF65-F5344CB8AC3E}">
        <p14:creationId xmlns:p14="http://schemas.microsoft.com/office/powerpoint/2010/main" val="31085665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27</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28</a:t>
            </a:fld>
            <a:endParaRPr lang="en-US"/>
          </a:p>
        </p:txBody>
      </p:sp>
    </p:spTree>
    <p:extLst>
      <p:ext uri="{BB962C8B-B14F-4D97-AF65-F5344CB8AC3E}">
        <p14:creationId xmlns:p14="http://schemas.microsoft.com/office/powerpoint/2010/main" val="17440553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baseline="0"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29</a:t>
            </a:fld>
            <a:endParaRPr lang="en-US"/>
          </a:p>
        </p:txBody>
      </p:sp>
    </p:spTree>
    <p:extLst>
      <p:ext uri="{BB962C8B-B14F-4D97-AF65-F5344CB8AC3E}">
        <p14:creationId xmlns:p14="http://schemas.microsoft.com/office/powerpoint/2010/main" val="3939497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suggest what fraction the coloured part of the picture shows. Accept all variations, including </a:t>
                </a:r>
                <a14:m>
                  <m:oMath xmlns:m="http://schemas.openxmlformats.org/officeDocument/2006/math">
                    <m:f>
                      <m:fPr>
                        <m:ctrlPr>
                          <a:rPr lang="en-GB" sz="1200" b="0" i="1" smtClean="0">
                            <a:latin typeface="Cambria Math" panose="02040503050406030204" pitchFamily="18" charset="0"/>
                          </a:rPr>
                        </m:ctrlPr>
                      </m:fPr>
                      <m:num>
                        <m:r>
                          <a:rPr lang="en-US" sz="1200" b="0" i="1" smtClean="0">
                            <a:latin typeface="Cambria Math" panose="02040503050406030204" pitchFamily="18" charset="0"/>
                          </a:rPr>
                          <m:t>5</m:t>
                        </m:r>
                        <m:r>
                          <a:rPr lang="en-SG" sz="1200" b="0" i="1" smtClean="0">
                            <a:latin typeface="Cambria Math" panose="02040503050406030204" pitchFamily="18" charset="0"/>
                          </a:rPr>
                          <m:t>0</m:t>
                        </m:r>
                      </m:num>
                      <m:den>
                        <m:r>
                          <a:rPr lang="en-US" sz="1200" b="0" i="1" smtClean="0">
                            <a:latin typeface="Cambria Math" panose="02040503050406030204" pitchFamily="18" charset="0"/>
                          </a:rPr>
                          <m:t>1</m:t>
                        </m:r>
                        <m:r>
                          <a:rPr lang="en-SG" sz="1200" b="0" i="1" smtClean="0">
                            <a:latin typeface="Cambria Math" panose="02040503050406030204" pitchFamily="18" charset="0"/>
                          </a:rPr>
                          <m:t>0</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and </a:t>
                </a:r>
                <a14:m>
                  <m:oMath xmlns:m="http://schemas.openxmlformats.org/officeDocument/2006/math">
                    <m:f>
                      <m:fPr>
                        <m:ctrlPr>
                          <a:rPr lang="en-GB" sz="1200" b="0" i="1" smtClean="0">
                            <a:latin typeface="Cambria Math" panose="02040503050406030204" pitchFamily="18" charset="0"/>
                          </a:rPr>
                        </m:ctrlPr>
                      </m:fPr>
                      <m:num>
                        <m:r>
                          <a:rPr lang="en-US" sz="1200" b="0" i="1" smtClean="0">
                            <a:latin typeface="Cambria Math" panose="02040503050406030204" pitchFamily="18" charset="0"/>
                          </a:rPr>
                          <m:t>5</m:t>
                        </m:r>
                      </m:num>
                      <m:den>
                        <m:r>
                          <a:rPr lang="en-US" sz="1200" b="0" i="1" smtClean="0">
                            <a:latin typeface="Cambria Math" panose="02040503050406030204" pitchFamily="18" charset="0"/>
                          </a:rPr>
                          <m:t>1</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i="1" kern="1200" dirty="0">
                    <a:solidFill>
                      <a:schemeClr val="tx1"/>
                    </a:solidFill>
                    <a:effectLst/>
                    <a:latin typeface="+mn-lt"/>
                    <a:ea typeface="+mn-ea"/>
                    <a:cs typeface="+mn-cs"/>
                  </a:rPr>
                  <a:t>If 50% is 0.5 then what is 10% as a decimal/fraction? What is 30% etc. </a:t>
                </a:r>
              </a:p>
              <a:p>
                <a:endParaRPr lang="en-US" dirty="0"/>
              </a:p>
            </p:txBody>
          </p:sp>
        </mc:Choice>
        <mc:Fallback xmlns="">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a:t>
                </a:r>
                <a:r>
                  <a:rPr lang="en-GB" sz="1200" kern="1200" baseline="0" dirty="0">
                    <a:solidFill>
                      <a:schemeClr val="tx1"/>
                    </a:solidFill>
                    <a:effectLst/>
                    <a:latin typeface="+mn-lt"/>
                    <a:ea typeface="+mn-ea"/>
                    <a:cs typeface="+mn-cs"/>
                  </a:rPr>
                  <a:t> learners to suggest what fraction the coloured part of the picture shows. Accept all variations, including </a:t>
                </a:r>
                <a:r>
                  <a:rPr lang="en-US" sz="1200" b="0" i="0">
                    <a:latin typeface="Cambria Math" panose="02040503050406030204" pitchFamily="18" charset="0"/>
                  </a:rPr>
                  <a:t>5</a:t>
                </a:r>
                <a:r>
                  <a:rPr lang="en-SG" sz="1200" b="0" i="0">
                    <a:latin typeface="Cambria Math" panose="02040503050406030204" pitchFamily="18" charset="0"/>
                  </a:rPr>
                  <a:t>0</a:t>
                </a:r>
                <a:r>
                  <a:rPr lang="en-GB" sz="1200" b="0" i="0">
                    <a:latin typeface="Cambria Math" panose="02040503050406030204" pitchFamily="18" charset="0"/>
                  </a:rPr>
                  <a:t>/</a:t>
                </a:r>
                <a:r>
                  <a:rPr lang="en-US" sz="1200" b="0" i="0">
                    <a:latin typeface="Cambria Math" panose="02040503050406030204" pitchFamily="18" charset="0"/>
                  </a:rPr>
                  <a:t>1</a:t>
                </a:r>
                <a:r>
                  <a:rPr lang="en-SG" sz="1200" b="0" i="0">
                    <a:latin typeface="Cambria Math" panose="02040503050406030204" pitchFamily="18" charset="0"/>
                  </a:rPr>
                  <a:t>0</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and </a:t>
                </a:r>
                <a:r>
                  <a:rPr lang="en-US" sz="1200" b="0" i="0">
                    <a:latin typeface="Cambria Math" panose="02040503050406030204" pitchFamily="18" charset="0"/>
                  </a:rPr>
                  <a:t>5</a:t>
                </a:r>
                <a:r>
                  <a:rPr lang="en-GB" sz="1200" b="0" i="0">
                    <a:latin typeface="Cambria Math" panose="02040503050406030204" pitchFamily="18" charset="0"/>
                  </a:rPr>
                  <a:t>/</a:t>
                </a:r>
                <a:r>
                  <a:rPr lang="en-US" sz="1200" b="0" i="0">
                    <a:latin typeface="Cambria Math" panose="02040503050406030204" pitchFamily="18" charset="0"/>
                  </a:rPr>
                  <a:t>1</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i="1" kern="1200" dirty="0">
                    <a:solidFill>
                      <a:schemeClr val="tx1"/>
                    </a:solidFill>
                    <a:effectLst/>
                    <a:latin typeface="+mn-lt"/>
                    <a:ea typeface="+mn-ea"/>
                    <a:cs typeface="+mn-cs"/>
                  </a:rPr>
                  <a:t>If 50% is 0.5 then what is 10 % as a decimal/fraction? What is 30% etc. </a:t>
                </a:r>
              </a:p>
              <a:p>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K"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K"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89460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31</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kern="1200" baseline="0" dirty="0">
                    <a:solidFill>
                      <a:schemeClr val="tx1"/>
                    </a:solidFill>
                    <a:effectLst/>
                    <a:latin typeface="+mn-lt"/>
                    <a:ea typeface="+mn-ea"/>
                    <a:cs typeface="+mn-cs"/>
                  </a:rPr>
                  <a:t>learners what the coloured part of the diagram represents. Encourage all variations (</a:t>
                </a:r>
                <a14:m>
                  <m:oMath xmlns:m="http://schemas.openxmlformats.org/officeDocument/2006/math">
                    <m:f>
                      <m:fPr>
                        <m:ctrlPr>
                          <a:rPr lang="en-GB" sz="1200" b="0" i="1" smtClean="0">
                            <a:latin typeface="Cambria Math" panose="02040503050406030204" pitchFamily="18" charset="0"/>
                          </a:rPr>
                        </m:ctrlPr>
                      </m:fPr>
                      <m:num>
                        <m:r>
                          <a:rPr lang="en-SG" sz="1200" b="0" i="1" smtClean="0">
                            <a:latin typeface="Cambria Math" panose="02040503050406030204" pitchFamily="18" charset="0"/>
                          </a:rPr>
                          <m:t>12</m:t>
                        </m:r>
                      </m:num>
                      <m:den>
                        <m:r>
                          <a:rPr lang="en-US" sz="1200" b="0" i="1" smtClean="0">
                            <a:latin typeface="Cambria Math" panose="02040503050406030204" pitchFamily="18" charset="0"/>
                          </a:rPr>
                          <m:t>1</m:t>
                        </m:r>
                        <m:r>
                          <a:rPr lang="en-SG" sz="1200" b="0" i="1" smtClean="0">
                            <a:latin typeface="Cambria Math" panose="02040503050406030204" pitchFamily="18" charset="0"/>
                          </a:rPr>
                          <m:t>0</m:t>
                        </m:r>
                        <m:r>
                          <a:rPr lang="en-GB" sz="1200" b="0" i="1" smtClean="0">
                            <a:latin typeface="Cambria Math"/>
                          </a:rPr>
                          <m:t>0</m:t>
                        </m:r>
                      </m:den>
                    </m:f>
                  </m:oMath>
                </a14:m>
                <a:r>
                  <a:rPr lang="en-US" b="0" baseline="0" dirty="0"/>
                  <a:t> </a:t>
                </a:r>
                <a:r>
                  <a:rPr lang="en-GB" sz="1200" kern="1200" baseline="0" dirty="0">
                    <a:solidFill>
                      <a:schemeClr val="tx1"/>
                    </a:solidFill>
                    <a:effectLst/>
                    <a:latin typeface="+mn-lt"/>
                    <a:ea typeface="+mn-ea"/>
                    <a:cs typeface="+mn-cs"/>
                  </a:rPr>
                  <a:t>, </a:t>
                </a:r>
                <a14:m>
                  <m:oMath xmlns:m="http://schemas.openxmlformats.org/officeDocument/2006/math">
                    <m:f>
                      <m:fPr>
                        <m:ctrlPr>
                          <a:rPr lang="en-GB" sz="1200" b="0" i="1" smtClean="0">
                            <a:latin typeface="Cambria Math" panose="02040503050406030204" pitchFamily="18" charset="0"/>
                          </a:rPr>
                        </m:ctrlPr>
                      </m:fPr>
                      <m:num>
                        <m:r>
                          <a:rPr lang="en-SG" sz="1200" b="0" i="1" smtClean="0">
                            <a:latin typeface="Cambria Math" panose="02040503050406030204" pitchFamily="18" charset="0"/>
                          </a:rPr>
                          <m:t>3</m:t>
                        </m:r>
                      </m:num>
                      <m:den>
                        <m:r>
                          <a:rPr lang="en-SG" sz="1200" b="0" i="1" smtClean="0">
                            <a:latin typeface="Cambria Math" panose="02040503050406030204" pitchFamily="18" charset="0"/>
                          </a:rPr>
                          <m:t>2</m:t>
                        </m:r>
                        <m:r>
                          <a:rPr lang="en-GB" sz="1200" b="0" i="1" smtClean="0">
                            <a:latin typeface="Cambria Math" panose="02040503050406030204" pitchFamily="18" charset="0"/>
                          </a:rPr>
                          <m:t>5</m:t>
                        </m:r>
                      </m:den>
                    </m:f>
                  </m:oMath>
                </a14:m>
                <a:r>
                  <a:rPr lang="en-US" b="0" baseline="0" dirty="0"/>
                  <a:t> </a:t>
                </a:r>
                <a:r>
                  <a:rPr lang="en-GB" sz="1200" kern="1200" baseline="0" dirty="0">
                    <a:solidFill>
                      <a:schemeClr val="tx1"/>
                    </a:solidFill>
                    <a:effectLst/>
                    <a:latin typeface="+mn-lt"/>
                    <a:ea typeface="+mn-ea"/>
                    <a:cs typeface="+mn-cs"/>
                  </a:rPr>
                  <a:t>, </a:t>
                </a:r>
                <a14:m>
                  <m:oMath xmlns:m="http://schemas.openxmlformats.org/officeDocument/2006/math">
                    <m:f>
                      <m:fPr>
                        <m:ctrlPr>
                          <a:rPr lang="en-GB" sz="1200" b="0" i="1" smtClean="0">
                            <a:latin typeface="Cambria Math" panose="02040503050406030204" pitchFamily="18" charset="0"/>
                          </a:rPr>
                        </m:ctrlPr>
                      </m:fPr>
                      <m:num>
                        <m:r>
                          <a:rPr lang="en-SG" sz="1200" b="0" i="1" smtClean="0">
                            <a:latin typeface="Cambria Math" panose="02040503050406030204" pitchFamily="18" charset="0"/>
                          </a:rPr>
                          <m:t>6</m:t>
                        </m:r>
                      </m:num>
                      <m:den>
                        <m:r>
                          <a:rPr lang="en-SG" sz="1200" b="0" i="1" smtClean="0">
                            <a:latin typeface="Cambria Math" panose="02040503050406030204" pitchFamily="18" charset="0"/>
                          </a:rPr>
                          <m:t>5</m:t>
                        </m:r>
                        <m:r>
                          <a:rPr lang="en-GB" sz="1200" b="0" i="1" smtClean="0">
                            <a:latin typeface="Cambria Math"/>
                          </a:rPr>
                          <m:t>0</m:t>
                        </m:r>
                      </m:den>
                    </m:f>
                    <m:r>
                      <a:rPr lang="en-GB" sz="1200" b="0" i="1" smtClean="0">
                        <a:latin typeface="Cambria Math" panose="02040503050406030204" pitchFamily="18" charset="0"/>
                      </a:rPr>
                      <m:t>,</m:t>
                    </m:r>
                  </m:oMath>
                </a14:m>
                <a:r>
                  <a:rPr lang="en-US" b="0" baseline="0" dirty="0"/>
                  <a:t> </a:t>
                </a:r>
                <a:r>
                  <a:rPr lang="en-GB" sz="1200" b="0" kern="1200" baseline="0" dirty="0">
                    <a:solidFill>
                      <a:schemeClr val="tx1"/>
                    </a:solidFill>
                    <a:effectLst/>
                    <a:latin typeface="+mn-lt"/>
                    <a:ea typeface="+mn-ea"/>
                    <a:cs typeface="+mn-cs"/>
                  </a:rPr>
                  <a:t> etc.)</a:t>
                </a:r>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 How do they write this percentage a decimal? </a:t>
                </a:r>
                <a:endParaRPr lang="en-GB" sz="1200" kern="1200" dirty="0">
                  <a:solidFill>
                    <a:schemeClr val="tx1"/>
                  </a:solidFill>
                  <a:effectLst/>
                  <a:latin typeface="+mn-lt"/>
                  <a:ea typeface="+mn-ea"/>
                  <a:cs typeface="+mn-cs"/>
                </a:endParaRPr>
              </a:p>
              <a:p>
                <a:endParaRPr lang="en-US" dirty="0"/>
              </a:p>
            </p:txBody>
          </p:sp>
        </mc:Choice>
        <mc:Fallback xmlns="">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a:t>
                </a:r>
                <a:r>
                  <a:rPr lang="en-GB" sz="1200" kern="1200" baseline="0" dirty="0">
                    <a:solidFill>
                      <a:schemeClr val="tx1"/>
                    </a:solidFill>
                    <a:effectLst/>
                    <a:latin typeface="+mn-lt"/>
                    <a:ea typeface="+mn-ea"/>
                    <a:cs typeface="+mn-cs"/>
                  </a:rPr>
                  <a:t>learners what the coloured part of the diagram represents. Encourage all variations (</a:t>
                </a:r>
                <a:r>
                  <a:rPr lang="en-SG" sz="1200" b="0" i="0">
                    <a:latin typeface="Cambria Math" panose="02040503050406030204" pitchFamily="18" charset="0"/>
                  </a:rPr>
                  <a:t>12</a:t>
                </a:r>
                <a:r>
                  <a:rPr lang="en-GB" sz="1200" b="0" i="0">
                    <a:latin typeface="Cambria Math" panose="02040503050406030204" pitchFamily="18" charset="0"/>
                  </a:rPr>
                  <a:t>/</a:t>
                </a:r>
                <a:r>
                  <a:rPr lang="en-US" sz="1200" b="0" i="0">
                    <a:latin typeface="Cambria Math" panose="02040503050406030204" pitchFamily="18" charset="0"/>
                  </a:rPr>
                  <a:t>1</a:t>
                </a:r>
                <a:r>
                  <a:rPr lang="en-SG" sz="1200" b="0" i="0">
                    <a:latin typeface="Cambria Math" panose="02040503050406030204" pitchFamily="18" charset="0"/>
                  </a:rPr>
                  <a:t>0</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t>
                </a:r>
                <a:r>
                  <a:rPr lang="en-SG" sz="1200" b="0" i="0">
                    <a:latin typeface="Cambria Math" panose="02040503050406030204" pitchFamily="18" charset="0"/>
                  </a:rPr>
                  <a:t>3</a:t>
                </a:r>
                <a:r>
                  <a:rPr lang="en-GB" sz="1200" b="0" i="0">
                    <a:latin typeface="Cambria Math" panose="02040503050406030204" pitchFamily="18" charset="0"/>
                  </a:rPr>
                  <a:t>/</a:t>
                </a:r>
                <a:r>
                  <a:rPr lang="en-SG" sz="1200" b="0" i="0">
                    <a:latin typeface="Cambria Math" panose="02040503050406030204" pitchFamily="18" charset="0"/>
                  </a:rPr>
                  <a:t>2</a:t>
                </a:r>
                <a:r>
                  <a:rPr lang="en-GB" sz="1200" b="0" i="0">
                    <a:latin typeface="Cambria Math"/>
                  </a:rPr>
                  <a:t>0</a:t>
                </a:r>
                <a:r>
                  <a:rPr lang="en-US" b="0" baseline="0" dirty="0"/>
                  <a:t> </a:t>
                </a:r>
                <a:r>
                  <a:rPr lang="en-GB" sz="1200" kern="1200" baseline="0" dirty="0">
                    <a:solidFill>
                      <a:schemeClr val="tx1"/>
                    </a:solidFill>
                    <a:effectLst/>
                    <a:latin typeface="+mn-lt"/>
                    <a:ea typeface="+mn-ea"/>
                    <a:cs typeface="+mn-cs"/>
                  </a:rPr>
                  <a:t>, </a:t>
                </a:r>
                <a:r>
                  <a:rPr lang="en-SG" sz="1200" b="0" i="0">
                    <a:latin typeface="Cambria Math" panose="02040503050406030204" pitchFamily="18" charset="0"/>
                  </a:rPr>
                  <a:t>6</a:t>
                </a:r>
                <a:r>
                  <a:rPr lang="en-GB" sz="1200" b="0" i="0">
                    <a:latin typeface="Cambria Math" panose="02040503050406030204" pitchFamily="18" charset="0"/>
                  </a:rPr>
                  <a:t>/</a:t>
                </a:r>
                <a:r>
                  <a:rPr lang="en-SG" sz="1200" b="0" i="0">
                    <a:latin typeface="Cambria Math" panose="02040503050406030204" pitchFamily="18" charset="0"/>
                  </a:rPr>
                  <a:t>5</a:t>
                </a:r>
                <a:r>
                  <a:rPr lang="en-GB" sz="1200" b="0" i="0">
                    <a:latin typeface="Cambria Math"/>
                  </a:rPr>
                  <a:t>0</a:t>
                </a:r>
                <a:r>
                  <a:rPr lang="en-US" b="0" baseline="0" dirty="0"/>
                  <a:t> </a:t>
                </a:r>
                <a:r>
                  <a:rPr lang="en-GB" sz="1200" b="0" kern="1200" baseline="0" dirty="0">
                    <a:solidFill>
                      <a:schemeClr val="tx1"/>
                    </a:solidFill>
                    <a:effectLst/>
                    <a:latin typeface="+mn-lt"/>
                    <a:ea typeface="+mn-ea"/>
                    <a:cs typeface="+mn-cs"/>
                  </a:rPr>
                  <a:t> etc.)</a:t>
                </a:r>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Ask learners what percentage of the picture is coloured. How do they write this percentage a decimal? </a:t>
                </a:r>
                <a:endParaRPr lang="en-GB" sz="1200" kern="1200" dirty="0">
                  <a:solidFill>
                    <a:schemeClr val="tx1"/>
                  </a:solidFill>
                  <a:effectLst/>
                  <a:latin typeface="+mn-lt"/>
                  <a:ea typeface="+mn-ea"/>
                  <a:cs typeface="+mn-cs"/>
                </a:endParaRPr>
              </a:p>
              <a:p>
                <a:endParaRPr lang="en-US" dirty="0"/>
              </a:p>
            </p:txBody>
          </p:sp>
        </mc:Fallback>
      </mc:AlternateContent>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3948557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Tutor may ask</a:t>
            </a:r>
            <a:r>
              <a:rPr lang="en-GB" sz="1200" kern="1200" baseline="0" dirty="0">
                <a:solidFill>
                  <a:schemeClr val="tx1"/>
                </a:solidFill>
                <a:effectLst/>
                <a:latin typeface="+mn-lt"/>
                <a:ea typeface="+mn-ea"/>
                <a:cs typeface="+mn-cs"/>
              </a:rPr>
              <a:t> learners what this is as a fraction. 5/100</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What is percent out of? 100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So what is this as a percent? 5%</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Tutor asks whole class, so if 50% is 0.5 then what is 5% as a decimal?</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37758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Encourage learners to discuss in pairs. Ask learners to write their explanations on mini whiteboards.</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586622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some pairs to share their explanations. </a:t>
            </a:r>
            <a:r>
              <a:rPr lang="en-US" baseline="0" dirty="0"/>
              <a:t>Refer back to the 100-grid to help explain, if necessary, especially for the 1/3, as this is a very common misconception.</a:t>
            </a:r>
            <a:endParaRPr lang="en-US"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4960442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learners to discuss in pairs. Ask learners to write their explanations on mini whiteboards.</a:t>
            </a:r>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1950992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some pairs to share their explanations. </a:t>
            </a:r>
            <a:r>
              <a:rPr lang="en-US" baseline="0" dirty="0"/>
              <a:t>Again, use the 100 grid to help explain that 63% is 63/100, which is 0.63 as a decimal.</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42024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B5BB463-916A-3D44-AFE3-107A8C29A863}"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19/04/2023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8323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50F76616-718D-A444-B285-9251ADB2C187}" type="datetime1">
              <a:rPr lang="en-GB" smtClean="0"/>
              <a:t>19/04/2023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C0F35EA5-3CEC-C542-9D38-26A4E85F2284}" type="datetime1">
              <a:rPr lang="en-GB" smtClean="0"/>
              <a:t>19/04/2023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C96C5D08-DD26-B546-BA90-F3B32F9C9805}" type="datetime1">
              <a:rPr lang="en-GB" smtClean="0"/>
              <a:t>19/04/2023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DF8A6252-7569-3544-AD79-D34979DD0056}" type="datetime1">
              <a:rPr lang="en-GB" smtClean="0"/>
              <a:t>19/04/2023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FB41487D-182A-4140-8820-1C0CCB40E0C9}" type="datetime1">
              <a:rPr lang="en-GB" smtClean="0"/>
              <a:t>19/04/2023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5ED7E667-A7B9-6947-AEAA-73C9DDAA58A6}" type="datetime1">
              <a:rPr lang="en-GB" smtClean="0"/>
              <a:t>19/04/2023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22FFA275-09B3-8446-A2AA-53212466F55C}" type="datetime1">
              <a:rPr lang="en-GB" smtClean="0"/>
              <a:t>19/04/2023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284034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D6001D06-BDFF-BA43-8D7B-0984F25FC880}" type="datetime1">
              <a:rPr lang="en-GB" smtClean="0"/>
              <a:t>19/04/2023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177091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A6797598-1811-1143-A84F-0229A5D8974B}" type="datetime1">
              <a:rPr lang="en-GB" smtClean="0"/>
              <a:t>19/04/2023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4199941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34ECA96F-8177-1449-89E5-7764456CE65F}" type="datetime1">
              <a:rPr lang="en-GB" smtClean="0"/>
              <a:t>19/04/2023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78517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B06753-10E6-4A77-CEF1-E83964682DE9}"/>
              </a:ext>
            </a:extLst>
          </p:cNvPr>
          <p:cNvSpPr>
            <a:spLocks noGrp="1"/>
          </p:cNvSpPr>
          <p:nvPr>
            <p:ph type="dt" sz="half" idx="10"/>
          </p:nvPr>
        </p:nvSpPr>
        <p:spPr/>
        <p:txBody>
          <a:bodyPr/>
          <a:lstStyle/>
          <a:p>
            <a:fld id="{BB87F646-B274-43A1-BEBF-E6DA3289C891}" type="datetimeFigureOut">
              <a:rPr lang="en-GB" smtClean="0"/>
              <a:t>19/04/2023</a:t>
            </a:fld>
            <a:endParaRPr lang="en-GB"/>
          </a:p>
        </p:txBody>
      </p:sp>
      <p:sp>
        <p:nvSpPr>
          <p:cNvPr id="3" name="Footer Placeholder 2">
            <a:extLst>
              <a:ext uri="{FF2B5EF4-FFF2-40B4-BE49-F238E27FC236}">
                <a16:creationId xmlns:a16="http://schemas.microsoft.com/office/drawing/2014/main" id="{E72D4361-0189-08A1-7CF0-C65C54CA274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00BB2E6-B8EC-99A9-FB54-2DE1870FB2DC}"/>
              </a:ext>
            </a:extLst>
          </p:cNvPr>
          <p:cNvSpPr>
            <a:spLocks noGrp="1"/>
          </p:cNvSpPr>
          <p:nvPr>
            <p:ph type="sldNum" sz="quarter" idx="12"/>
          </p:nvPr>
        </p:nvSpPr>
        <p:spPr/>
        <p:txBody>
          <a:bodyPr/>
          <a:lstStyle/>
          <a:p>
            <a:fld id="{88EB60F3-3439-4EE1-9102-FBDBC532166B}" type="slidenum">
              <a:rPr lang="en-GB" smtClean="0"/>
              <a:t>‹#›</a:t>
            </a:fld>
            <a:endParaRPr lang="en-GB"/>
          </a:p>
        </p:txBody>
      </p:sp>
    </p:spTree>
    <p:extLst>
      <p:ext uri="{BB962C8B-B14F-4D97-AF65-F5344CB8AC3E}">
        <p14:creationId xmlns:p14="http://schemas.microsoft.com/office/powerpoint/2010/main" val="21588850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01D6462A-E19B-C745-AC21-144115DAC1AB}" type="datetime1">
              <a:rPr lang="en-GB" smtClean="0"/>
              <a:t>19/04/2023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3226306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BF6C7778-172B-C746-A9D4-F13D6ECBBF4E}" type="datetime1">
              <a:rPr lang="en-GB" smtClean="0"/>
              <a:t>19/04/2023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38945504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6385FD1F-37CD-4348-B3F5-8795857A1687}" type="datetime1">
              <a:rPr lang="en-GB" smtClean="0"/>
              <a:t>19/04/2023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38567233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584D4030-9ADB-4841-8780-20CCB097F547}" type="datetime1">
              <a:rPr lang="en-GB" smtClean="0"/>
              <a:t>19/04/2023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0715740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EA0C9C01-7C4C-374C-B163-F28A2E5DC647}" type="datetime1">
              <a:rPr lang="en-GB" smtClean="0"/>
              <a:t>19/04/2023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20139331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96265BB5-A23A-3743-A3CF-BF64FC289F79}" type="datetime1">
              <a:rPr lang="en-GB" smtClean="0"/>
              <a:t>19/04/2023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1050033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358141A4-6B76-1D45-8CFD-CDFA9311D4CC}" type="datetime1">
              <a:rPr lang="en-GB" smtClean="0"/>
              <a:t>19/04/2023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K" smtClean="0"/>
              <a:t>‹#›</a:t>
            </a:fld>
            <a:endParaRPr lang="en-US"/>
          </a:p>
        </p:txBody>
      </p:sp>
    </p:spTree>
    <p:extLst>
      <p:ext uri="{BB962C8B-B14F-4D97-AF65-F5344CB8AC3E}">
        <p14:creationId xmlns:p14="http://schemas.microsoft.com/office/powerpoint/2010/main" val="26562764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9C3BDF80-92F6-2D4A-8FA5-B4975BB3F47A}" type="datetime1">
              <a:rPr lang="en-GB" smtClean="0"/>
              <a:t>19/04/2023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0720030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898702D4-22C8-D440-8FC7-8DB5A25170DD}" type="datetime1">
              <a:rPr lang="en-GB" smtClean="0"/>
              <a:t>19/04/2023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996052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2C5033F4-8E77-EE43-A52B-E37687D8F7EE}" type="datetime1">
              <a:rPr lang="en-GB" smtClean="0"/>
              <a:t>19/04/2023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827250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3D512C06-1AE9-D84D-B258-AC02EC1BBB5D}" type="datetime1">
              <a:rPr lang="en-GB" smtClean="0"/>
              <a:t>19/04/2023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ADA6B853-BECB-9B49-96ED-F0FD465CF7BC}" type="datetime1">
              <a:rPr lang="en-GB" smtClean="0"/>
              <a:t>19/04/2023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7621372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AE23B722-28DD-484F-B990-6F77F3D51B77}" type="datetime1">
              <a:rPr lang="en-GB" smtClean="0"/>
              <a:t>19/04/2023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761020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B3AA81AE-ACD2-8647-A6CF-6417FC9C8ADA}" type="datetime1">
              <a:rPr lang="en-GB" smtClean="0"/>
              <a:t>19/04/2023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740583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A77AE097-699B-AE4D-B767-D21730D63959}" type="datetime1">
              <a:rPr lang="en-GB" smtClean="0"/>
              <a:t>19/04/2023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5361382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616AAD0D-3BB4-F94D-89E3-A1FAE469D13D}" type="datetime1">
              <a:rPr lang="en-GB" smtClean="0"/>
              <a:t>19/04/2023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907900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BF1ABA4B-016D-EC48-9DA2-A9DC4058FB30}" type="datetime1">
              <a:rPr lang="en-GB" smtClean="0"/>
              <a:t>19/04/2023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253842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8B6BEC72-BD49-EF4B-BC96-F655D04FE7F7}" type="datetime1">
              <a:rPr lang="en-GB" smtClean="0"/>
              <a:t>19/04/2023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68500748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A411C441-38C0-0349-B1A7-30BCC8767695}" type="datetime1">
              <a:rPr lang="en-GB" smtClean="0"/>
              <a:t>19/04/2023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00689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D285B65-DC5A-5D47-87BB-8C3114D67190}" type="datetime1">
              <a:rPr lang="en-GB" smtClean="0"/>
              <a:t>19/04/2023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213987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E67A8106-C9F5-774A-A10F-51912C0D14F7}" type="datetime1">
              <a:rPr lang="en-GB" smtClean="0"/>
              <a:t>19/04/2023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52473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F52E26D6-73E3-BF40-AD5C-5311972C6A18}" type="datetime1">
              <a:rPr lang="en-GB" smtClean="0"/>
              <a:t>19/04/2023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A6ADB4CE-7EC8-A046-AD9B-421575E84739}" type="datetime1">
              <a:rPr lang="en-GB" smtClean="0"/>
              <a:t>19/04/2023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FA31E9B-55E3-1A41-A486-14898BCA36A1}" type="datetime1">
              <a:rPr lang="en-GB" smtClean="0"/>
              <a:t>19/04/2023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64FB5F54-26ED-6843-B04F-0F305EBE82D7}" type="datetime1">
              <a:rPr lang="en-GB" smtClean="0"/>
              <a:t>19/04/2023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2E57062-B080-3645-BBFE-D86A3BC4342A}"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19/04/2023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10906298" y="6356350"/>
            <a:ext cx="447502"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6408192"/>
      </p:ext>
    </p:extLst>
  </p:cSld>
  <p:clrMap bg1="lt1" tx1="dk1" bg2="lt2" tx2="dk2" accent1="accent1" accent2="accent2" accent3="accent3" accent4="accent4" accent5="accent5" accent6="accent6" hlink="hlink" folHlink="folHlink"/>
  <p:sldLayoutIdLst>
    <p:sldLayoutId id="2147483675" r:id="rId1"/>
    <p:sldLayoutId id="214748370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3B5E4B-3B91-E642-9508-EB7E7B096455}" type="datetime1">
              <a:rPr lang="en-GB" smtClean="0"/>
              <a:t>19/04/2023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73"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41968-471B-1A4C-8913-6A86911CEFE3}" type="datetime1">
              <a:rPr lang="en-GB" smtClean="0"/>
              <a:t>19/04/2023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K" smtClean="0"/>
              <a:t>‹#›</a:t>
            </a:fld>
            <a:endParaRPr lang="en-US"/>
          </a:p>
        </p:txBody>
      </p:sp>
    </p:spTree>
    <p:extLst>
      <p:ext uri="{BB962C8B-B14F-4D97-AF65-F5344CB8AC3E}">
        <p14:creationId xmlns:p14="http://schemas.microsoft.com/office/powerpoint/2010/main" val="268280541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A696A6-6311-D940-9226-AFC6FAED8275}" type="datetime1">
              <a:rPr lang="en-GB" smtClean="0"/>
              <a:t>19/04/2023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87150086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7" Type="http://schemas.openxmlformats.org/officeDocument/2006/relationships/image" Target="../media/image25.jpe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4.png"/><Relationship Id="rId4" Type="http://schemas.openxmlformats.org/officeDocument/2006/relationships/image" Target="../media/image33.png"/></Relationships>
</file>

<file path=ppt/slides/_rels/slide11.xml.rels><?xml version="1.0" encoding="UTF-8" standalone="yes"?>
<Relationships xmlns="http://schemas.openxmlformats.org/package/2006/relationships"><Relationship Id="rId3" Type="http://schemas.openxmlformats.org/officeDocument/2006/relationships/image" Target="../media/image57.png"/><Relationship Id="rId7" Type="http://schemas.openxmlformats.org/officeDocument/2006/relationships/image" Target="../media/image36.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5.png"/><Relationship Id="rId5" Type="http://schemas.openxmlformats.org/officeDocument/2006/relationships/image" Target="../media/image59.png"/><Relationship Id="rId4" Type="http://schemas.openxmlformats.org/officeDocument/2006/relationships/image" Target="../media/image58.png"/></Relationships>
</file>

<file path=ppt/slides/_rels/slide12.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410.png"/><Relationship Id="rId7" Type="http://schemas.openxmlformats.org/officeDocument/2006/relationships/image" Target="../media/image39.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90.png"/><Relationship Id="rId5" Type="http://schemas.openxmlformats.org/officeDocument/2006/relationships/image" Target="../media/image380.png"/><Relationship Id="rId4" Type="http://schemas.openxmlformats.org/officeDocument/2006/relationships/image" Target="../media/image360.png"/></Relationships>
</file>

<file path=ppt/slides/_rels/slide14.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30.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4.jpe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7.png"/></Relationships>
</file>

<file path=ppt/slides/_rels/slide2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36.svg"/></Relationships>
</file>

<file path=ppt/slides/_rels/slide21.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6.svg"/></Relationships>
</file>

<file path=ppt/slides/_rels/slide27.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6.svg"/></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6.svg"/></Relationships>
</file>

<file path=ppt/slides/_rels/slide29.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46.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45.png"/><Relationship Id="rId4" Type="http://schemas.openxmlformats.org/officeDocument/2006/relationships/image" Target="../media/image36.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5.jpe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0.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8.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9.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206501"/>
            <a:ext cx="9144000" cy="2065014"/>
          </a:xfrm>
          <a:solidFill>
            <a:schemeClr val="accent1"/>
          </a:solidFill>
        </p:spPr>
        <p:txBody>
          <a:bodyPr>
            <a:normAutofit fontScale="90000"/>
          </a:bodyPr>
          <a:lstStyle/>
          <a:p>
            <a:pPr algn="l"/>
            <a:r>
              <a:rPr lang="en-US" sz="4000" b="1" dirty="0">
                <a:solidFill>
                  <a:schemeClr val="bg1"/>
                </a:solidFill>
                <a:latin typeface="Arial" panose="020B0604020202020204" pitchFamily="34" charset="0"/>
                <a:cs typeface="Arial" panose="020B0604020202020204" pitchFamily="34" charset="0"/>
              </a:rPr>
              <a:t>Lesson 10: </a:t>
            </a:r>
            <a:br>
              <a:rPr lang="en-US" sz="4000" b="1" dirty="0">
                <a:solidFill>
                  <a:schemeClr val="bg1"/>
                </a:solidFill>
                <a:latin typeface="Arial" panose="020B0604020202020204" pitchFamily="34" charset="0"/>
                <a:cs typeface="Arial" panose="020B0604020202020204" pitchFamily="34" charset="0"/>
              </a:rPr>
            </a:br>
            <a:r>
              <a:rPr lang="en-GB" sz="4000" b="1" dirty="0">
                <a:solidFill>
                  <a:schemeClr val="bg1"/>
                </a:solidFill>
                <a:latin typeface="Arial" panose="020B0604020202020204" pitchFamily="34" charset="0"/>
                <a:cs typeface="Arial" panose="020B0604020202020204" pitchFamily="34" charset="0"/>
              </a:rPr>
              <a:t>Work with equivalent fractions, decimals and percentages and find </a:t>
            </a:r>
            <a:r>
              <a:rPr lang="en-GB" dirty="0">
                <a:solidFill>
                  <a:schemeClr val="bg1"/>
                </a:solidFill>
              </a:rPr>
              <a:t>p</a:t>
            </a:r>
            <a:r>
              <a:rPr lang="en-GB" sz="4000" b="1" dirty="0">
                <a:solidFill>
                  <a:schemeClr val="bg1"/>
                </a:solidFill>
                <a:latin typeface="Arial" panose="020B0604020202020204" pitchFamily="34" charset="0"/>
                <a:cs typeface="Arial" panose="020B0604020202020204" pitchFamily="34" charset="0"/>
              </a:rPr>
              <a:t>ercentages of an amount Level 2</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5AAEF5-C690-5D4B-B5C7-510283CCFE4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429000"/>
            <a:ext cx="9144000" cy="2453399"/>
          </a:xfrm>
          <a:ln w="38100">
            <a:solidFill>
              <a:schemeClr val="accent1"/>
            </a:solidFill>
          </a:ln>
        </p:spPr>
        <p:txBody>
          <a:bodyPr>
            <a:normAutofit fontScale="92500"/>
          </a:bodyPr>
          <a:lstStyle/>
          <a:p>
            <a:pPr algn="l">
              <a:lnSpc>
                <a:spcPts val="3100"/>
              </a:lnSpc>
              <a:spcAft>
                <a:spcPts val="600"/>
              </a:spcAft>
            </a:pPr>
            <a:r>
              <a:rPr lang="en-GB" sz="2800" b="1" dirty="0">
                <a:solidFill>
                  <a:schemeClr val="accent1"/>
                </a:solidFill>
                <a:latin typeface="Arial" panose="020B0604020202020204" pitchFamily="34" charset="0"/>
                <a:cs typeface="Arial" panose="020B0604020202020204" pitchFamily="34" charset="0"/>
              </a:rPr>
              <a:t>Objectives</a:t>
            </a:r>
            <a:endParaRPr lang="en-GB" sz="2800" dirty="0">
              <a:solidFill>
                <a:schemeClr val="accent1"/>
              </a:solidFill>
              <a:latin typeface="Arial" panose="020B0604020202020204" pitchFamily="34" charset="0"/>
              <a:cs typeface="Arial" panose="020B0604020202020204" pitchFamily="34" charset="0"/>
            </a:endParaRP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Working with equivalent fractions, decimals and percentages using multiple representations</a:t>
            </a:r>
          </a:p>
          <a:p>
            <a:pPr marL="231775" indent="-231775" algn="l">
              <a:lnSpc>
                <a:spcPct val="120000"/>
              </a:lnSpc>
              <a:spcBef>
                <a:spcPts val="0"/>
              </a:spcBef>
              <a:buFont typeface="Arial" panose="020B0604020202020204" pitchFamily="34" charset="0"/>
              <a:buChar char="•"/>
            </a:pPr>
            <a:r>
              <a:rPr lang="en-GB" sz="2800" dirty="0">
                <a:latin typeface="Arial" panose="020B0604020202020204" pitchFamily="34" charset="0"/>
                <a:cs typeface="Arial" panose="020B0604020202020204" pitchFamily="34" charset="0"/>
              </a:rPr>
              <a:t>Calculate benchmark percentages and apply bar models to solve percentage of an amount problems (non-calculator)</a:t>
            </a:r>
          </a:p>
        </p:txBody>
      </p:sp>
      <p:sp>
        <p:nvSpPr>
          <p:cNvPr id="8" name="TextBox 7">
            <a:extLst>
              <a:ext uri="{FF2B5EF4-FFF2-40B4-BE49-F238E27FC236}">
                <a16:creationId xmlns:a16="http://schemas.microsoft.com/office/drawing/2014/main" id="{E42EA291-BECB-B057-D1AC-A8F41504F455}"/>
              </a:ext>
            </a:extLst>
          </p:cNvPr>
          <p:cNvSpPr txBox="1"/>
          <p:nvPr/>
        </p:nvSpPr>
        <p:spPr>
          <a:xfrm>
            <a:off x="4673600" y="234074"/>
            <a:ext cx="347355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0000"/>
                </a:solidFill>
                <a:effectLst/>
                <a:highlight>
                  <a:srgbClr val="FFFF00"/>
                </a:highlight>
                <a:uLnTx/>
                <a:uFillTx/>
                <a:latin typeface="Calibri" panose="020F0502020204030204" pitchFamily="34" charset="0"/>
                <a:ea typeface="Calibri" panose="020F0502020204030204" pitchFamily="34" charset="0"/>
                <a:cs typeface="Times New Roman" panose="02020603050405020304" pitchFamily="18" charset="0"/>
              </a:rPr>
              <a:t> </a:t>
            </a: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9" name="Picture 8" descr="Text&#10;&#10;Description automatically generated">
            <a:extLst>
              <a:ext uri="{FF2B5EF4-FFF2-40B4-BE49-F238E27FC236}">
                <a16:creationId xmlns:a16="http://schemas.microsoft.com/office/drawing/2014/main" id="{E54720B1-0BBA-46B3-BB57-AF8A6A03B52F}"/>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1983729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F8617F56-4453-4DFC-978A-4B87B5EF914E}"/>
              </a:ext>
            </a:extLst>
          </p:cNvPr>
          <p:cNvSpPr txBox="1">
            <a:spLocks/>
          </p:cNvSpPr>
          <p:nvPr/>
        </p:nvSpPr>
        <p:spPr>
          <a:xfrm>
            <a:off x="1709261" y="136525"/>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Using a calculator</a:t>
            </a:r>
            <a:endParaRPr lang="en-US" sz="3600" b="1" dirty="0">
              <a:solidFill>
                <a:schemeClr val="accent1"/>
              </a:solidFill>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6E2FB615-0021-48A3-EC1E-52DEDEAB20E1}"/>
              </a:ext>
            </a:extLst>
          </p:cNvPr>
          <p:cNvGrpSpPr/>
          <p:nvPr/>
        </p:nvGrpSpPr>
        <p:grpSpPr>
          <a:xfrm>
            <a:off x="-94592" y="0"/>
            <a:ext cx="2190009" cy="1923564"/>
            <a:chOff x="-94592" y="0"/>
            <a:chExt cx="2190009" cy="1923564"/>
          </a:xfrm>
        </p:grpSpPr>
        <p:sp>
          <p:nvSpPr>
            <p:cNvPr id="27" name="Isosceles Triangle 26">
              <a:extLst>
                <a:ext uri="{FF2B5EF4-FFF2-40B4-BE49-F238E27FC236}">
                  <a16:creationId xmlns:a16="http://schemas.microsoft.com/office/drawing/2014/main" id="{C901B7C4-C1F2-A95D-4D91-8F1FB15A7AE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32EFBF3-FFEE-9307-3D6A-806828AB12AD}"/>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
        <p:nvSpPr>
          <p:cNvPr id="30" name="Slide Number Placeholder 5">
            <a:extLst>
              <a:ext uri="{FF2B5EF4-FFF2-40B4-BE49-F238E27FC236}">
                <a16:creationId xmlns:a16="http://schemas.microsoft.com/office/drawing/2014/main" id="{BCA868B2-AE9E-CA0B-CCED-5DEA8969A0B7}"/>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10</a:t>
            </a:fld>
            <a:endParaRPr lang="en-US" dirty="0"/>
          </a:p>
        </p:txBody>
      </p:sp>
      <p:sp>
        <p:nvSpPr>
          <p:cNvPr id="16" name="Slide Number Placeholder 3">
            <a:extLst>
              <a:ext uri="{FF2B5EF4-FFF2-40B4-BE49-F238E27FC236}">
                <a16:creationId xmlns:a16="http://schemas.microsoft.com/office/drawing/2014/main" id="{AC72B018-70ED-447F-13F1-D51D0F2B300C}"/>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10</a:t>
            </a:fld>
            <a:endParaRPr lang="en-US" dirty="0"/>
          </a:p>
        </p:txBody>
      </p:sp>
      <p:sp>
        <p:nvSpPr>
          <p:cNvPr id="6" name="Slide Number Placeholder 3">
            <a:extLst>
              <a:ext uri="{FF2B5EF4-FFF2-40B4-BE49-F238E27FC236}">
                <a16:creationId xmlns:a16="http://schemas.microsoft.com/office/drawing/2014/main" id="{F8058CBB-FD71-2B54-656E-925477AAE557}"/>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10</a:t>
            </a:fld>
            <a:endParaRPr lang="en-US" dirty="0"/>
          </a:p>
        </p:txBody>
      </p:sp>
      <p:sp>
        <p:nvSpPr>
          <p:cNvPr id="7" name="Rectangle 6">
            <a:extLst>
              <a:ext uri="{FF2B5EF4-FFF2-40B4-BE49-F238E27FC236}">
                <a16:creationId xmlns:a16="http://schemas.microsoft.com/office/drawing/2014/main" id="{4DDD8E12-38C2-70A7-E9C7-2942FE19D2F1}"/>
              </a:ext>
            </a:extLst>
          </p:cNvPr>
          <p:cNvSpPr/>
          <p:nvPr/>
        </p:nvSpPr>
        <p:spPr>
          <a:xfrm>
            <a:off x="1006886" y="1265621"/>
            <a:ext cx="7956281" cy="584775"/>
          </a:xfrm>
          <a:prstGeom prst="rect">
            <a:avLst/>
          </a:prstGeom>
        </p:spPr>
        <p:txBody>
          <a:bodyPr wrap="none">
            <a:spAutoFit/>
          </a:bodyPr>
          <a:lstStyle/>
          <a:p>
            <a:r>
              <a:rPr lang="en-GB" sz="3200" dirty="0"/>
              <a:t>Nina and Dev are comparing their test scores.  </a:t>
            </a:r>
          </a:p>
        </p:txBody>
      </p:sp>
      <mc:AlternateContent xmlns:mc="http://schemas.openxmlformats.org/markup-compatibility/2006" xmlns:a14="http://schemas.microsoft.com/office/drawing/2010/main">
        <mc:Choice Requires="a14">
          <p:sp>
            <p:nvSpPr>
              <p:cNvPr id="8" name="Thought Bubble: Cloud 7">
                <a:extLst>
                  <a:ext uri="{FF2B5EF4-FFF2-40B4-BE49-F238E27FC236}">
                    <a16:creationId xmlns:a16="http://schemas.microsoft.com/office/drawing/2014/main" id="{1BC124F4-3E05-188D-E689-822E97D64A28}"/>
                  </a:ext>
                </a:extLst>
              </p:cNvPr>
              <p:cNvSpPr/>
              <p:nvPr/>
            </p:nvSpPr>
            <p:spPr>
              <a:xfrm>
                <a:off x="1325884" y="2008566"/>
                <a:ext cx="2324559" cy="1710166"/>
              </a:xfrm>
              <a:prstGeom prst="cloudCallout">
                <a:avLst>
                  <a:gd name="adj1" fmla="val 86767"/>
                  <a:gd name="adj2" fmla="val 5468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I got </a:t>
                </a:r>
                <a14:m>
                  <m:oMath xmlns:m="http://schemas.openxmlformats.org/officeDocument/2006/math">
                    <m:f>
                      <m:fPr>
                        <m:ctrlPr>
                          <a:rPr lang="en-GB" sz="3200" i="1" smtClean="0">
                            <a:latin typeface="Cambria Math" panose="02040503050406030204" pitchFamily="18" charset="0"/>
                          </a:rPr>
                        </m:ctrlPr>
                      </m:fPr>
                      <m:num>
                        <m:r>
                          <a:rPr lang="en-US" sz="3200" b="0" i="1" smtClean="0">
                            <a:latin typeface="Cambria Math" panose="02040503050406030204" pitchFamily="18" charset="0"/>
                          </a:rPr>
                          <m:t>1</m:t>
                        </m:r>
                        <m:r>
                          <a:rPr lang="en-GB" sz="3200" b="0" i="1" smtClean="0">
                            <a:latin typeface="Cambria Math" panose="02040503050406030204" pitchFamily="18" charset="0"/>
                          </a:rPr>
                          <m:t>6</m:t>
                        </m:r>
                      </m:num>
                      <m:den>
                        <m:r>
                          <a:rPr lang="en-GB" sz="3200" b="0" i="1" smtClean="0">
                            <a:latin typeface="Cambria Math" panose="02040503050406030204" pitchFamily="18" charset="0"/>
                          </a:rPr>
                          <m:t>25</m:t>
                        </m:r>
                      </m:den>
                    </m:f>
                  </m:oMath>
                </a14:m>
                <a:r>
                  <a:rPr lang="en-GB" sz="3200" dirty="0"/>
                  <a:t> </a:t>
                </a:r>
              </a:p>
            </p:txBody>
          </p:sp>
        </mc:Choice>
        <mc:Fallback xmlns="">
          <p:sp>
            <p:nvSpPr>
              <p:cNvPr id="8" name="Thought Bubble: Cloud 7">
                <a:extLst>
                  <a:ext uri="{FF2B5EF4-FFF2-40B4-BE49-F238E27FC236}">
                    <a16:creationId xmlns:a16="http://schemas.microsoft.com/office/drawing/2014/main" id="{1BC124F4-3E05-188D-E689-822E97D64A28}"/>
                  </a:ext>
                </a:extLst>
              </p:cNvPr>
              <p:cNvSpPr>
                <a:spLocks noRot="1" noChangeAspect="1" noMove="1" noResize="1" noEditPoints="1" noAdjustHandles="1" noChangeArrowheads="1" noChangeShapeType="1" noTextEdit="1"/>
              </p:cNvSpPr>
              <p:nvPr/>
            </p:nvSpPr>
            <p:spPr>
              <a:xfrm>
                <a:off x="1325884" y="2008566"/>
                <a:ext cx="2324559" cy="1710166"/>
              </a:xfrm>
              <a:prstGeom prst="cloudCallout">
                <a:avLst>
                  <a:gd name="adj1" fmla="val 86767"/>
                  <a:gd name="adj2" fmla="val 54687"/>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hought Bubble: Cloud 8">
                <a:extLst>
                  <a:ext uri="{FF2B5EF4-FFF2-40B4-BE49-F238E27FC236}">
                    <a16:creationId xmlns:a16="http://schemas.microsoft.com/office/drawing/2014/main" id="{6B9186EC-AF78-AF30-2153-C97B532CC0DB}"/>
                  </a:ext>
                </a:extLst>
              </p:cNvPr>
              <p:cNvSpPr/>
              <p:nvPr/>
            </p:nvSpPr>
            <p:spPr>
              <a:xfrm>
                <a:off x="8824225" y="1900511"/>
                <a:ext cx="2324559" cy="1710166"/>
              </a:xfrm>
              <a:prstGeom prst="cloudCallout">
                <a:avLst>
                  <a:gd name="adj1" fmla="val -62522"/>
                  <a:gd name="adj2" fmla="val 649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I got </a:t>
                </a:r>
                <a14:m>
                  <m:oMath xmlns:m="http://schemas.openxmlformats.org/officeDocument/2006/math">
                    <m:f>
                      <m:fPr>
                        <m:ctrlPr>
                          <a:rPr lang="en-GB" sz="3200" i="1" smtClean="0">
                            <a:latin typeface="Cambria Math" panose="02040503050406030204" pitchFamily="18" charset="0"/>
                          </a:rPr>
                        </m:ctrlPr>
                      </m:fPr>
                      <m:num>
                        <m:r>
                          <a:rPr lang="en-US" sz="3200" b="0" i="1" smtClean="0">
                            <a:latin typeface="Cambria Math" panose="02040503050406030204" pitchFamily="18" charset="0"/>
                          </a:rPr>
                          <m:t>1</m:t>
                        </m:r>
                        <m:r>
                          <a:rPr lang="en-GB" sz="3200" b="0" i="1" smtClean="0">
                            <a:latin typeface="Cambria Math" panose="02040503050406030204" pitchFamily="18" charset="0"/>
                          </a:rPr>
                          <m:t>1</m:t>
                        </m:r>
                      </m:num>
                      <m:den>
                        <m:r>
                          <a:rPr lang="en-GB" sz="3200" b="0" i="1" smtClean="0">
                            <a:latin typeface="Cambria Math" panose="02040503050406030204" pitchFamily="18" charset="0"/>
                          </a:rPr>
                          <m:t>16</m:t>
                        </m:r>
                      </m:den>
                    </m:f>
                  </m:oMath>
                </a14:m>
                <a:r>
                  <a:rPr lang="en-GB" sz="3200" dirty="0"/>
                  <a:t> </a:t>
                </a:r>
              </a:p>
            </p:txBody>
          </p:sp>
        </mc:Choice>
        <mc:Fallback xmlns="">
          <p:sp>
            <p:nvSpPr>
              <p:cNvPr id="9" name="Thought Bubble: Cloud 8">
                <a:extLst>
                  <a:ext uri="{FF2B5EF4-FFF2-40B4-BE49-F238E27FC236}">
                    <a16:creationId xmlns:a16="http://schemas.microsoft.com/office/drawing/2014/main" id="{6B9186EC-AF78-AF30-2153-C97B532CC0DB}"/>
                  </a:ext>
                </a:extLst>
              </p:cNvPr>
              <p:cNvSpPr>
                <a:spLocks noRot="1" noChangeAspect="1" noMove="1" noResize="1" noEditPoints="1" noAdjustHandles="1" noChangeArrowheads="1" noChangeShapeType="1" noTextEdit="1"/>
              </p:cNvSpPr>
              <p:nvPr/>
            </p:nvSpPr>
            <p:spPr>
              <a:xfrm>
                <a:off x="8824225" y="1900511"/>
                <a:ext cx="2324559" cy="1710166"/>
              </a:xfrm>
              <a:prstGeom prst="cloudCallout">
                <a:avLst>
                  <a:gd name="adj1" fmla="val -62522"/>
                  <a:gd name="adj2" fmla="val 64994"/>
                </a:avLst>
              </a:prstGeom>
              <a:blipFill>
                <a:blip r:embed="rId5"/>
                <a:stretch>
                  <a:fillRect/>
                </a:stretch>
              </a:blipFill>
            </p:spPr>
            <p:txBody>
              <a:bodyPr/>
              <a:lstStyle/>
              <a:p>
                <a:r>
                  <a:rPr lang="en-GB">
                    <a:noFill/>
                  </a:rPr>
                  <a:t> </a:t>
                </a:r>
              </a:p>
            </p:txBody>
          </p:sp>
        </mc:Fallback>
      </mc:AlternateContent>
      <p:sp>
        <p:nvSpPr>
          <p:cNvPr id="12" name="TextBox 11">
            <a:extLst>
              <a:ext uri="{FF2B5EF4-FFF2-40B4-BE49-F238E27FC236}">
                <a16:creationId xmlns:a16="http://schemas.microsoft.com/office/drawing/2014/main" id="{793443C3-86A7-945C-4847-68DB031A6C63}"/>
              </a:ext>
            </a:extLst>
          </p:cNvPr>
          <p:cNvSpPr txBox="1"/>
          <p:nvPr/>
        </p:nvSpPr>
        <p:spPr>
          <a:xfrm>
            <a:off x="1043216" y="5207135"/>
            <a:ext cx="9150666" cy="954107"/>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Who did better? </a:t>
            </a:r>
          </a:p>
          <a:p>
            <a:r>
              <a:rPr lang="en-GB" sz="2800" dirty="0">
                <a:latin typeface="Arial" panose="020B0604020202020204" pitchFamily="34" charset="0"/>
                <a:cs typeface="Arial" panose="020B0604020202020204" pitchFamily="34" charset="0"/>
              </a:rPr>
              <a:t>Think</a:t>
            </a:r>
            <a:r>
              <a:rPr lang="en-US" sz="2800" dirty="0">
                <a:latin typeface="Arial" panose="020B0604020202020204" pitchFamily="34" charset="0"/>
                <a:cs typeface="Arial" panose="020B0604020202020204" pitchFamily="34" charset="0"/>
              </a:rPr>
              <a:t>–</a:t>
            </a:r>
            <a:r>
              <a:rPr lang="en-GB" sz="2800" dirty="0">
                <a:latin typeface="Arial" panose="020B0604020202020204" pitchFamily="34" charset="0"/>
                <a:cs typeface="Arial" panose="020B0604020202020204" pitchFamily="34" charset="0"/>
              </a:rPr>
              <a:t>pair</a:t>
            </a:r>
            <a:r>
              <a:rPr lang="en-US" sz="2800" dirty="0">
                <a:latin typeface="Arial" panose="020B0604020202020204" pitchFamily="34" charset="0"/>
                <a:cs typeface="Arial" panose="020B0604020202020204" pitchFamily="34" charset="0"/>
              </a:rPr>
              <a:t>–</a:t>
            </a:r>
            <a:r>
              <a:rPr lang="en-GB" sz="2800" dirty="0">
                <a:latin typeface="Arial" panose="020B0604020202020204" pitchFamily="34" charset="0"/>
                <a:cs typeface="Arial" panose="020B0604020202020204" pitchFamily="34" charset="0"/>
              </a:rPr>
              <a:t>share.  You may use a calculator. </a:t>
            </a:r>
          </a:p>
        </p:txBody>
      </p:sp>
      <p:pic>
        <p:nvPicPr>
          <p:cNvPr id="2" name="Picture 1">
            <a:extLst>
              <a:ext uri="{FF2B5EF4-FFF2-40B4-BE49-F238E27FC236}">
                <a16:creationId xmlns:a16="http://schemas.microsoft.com/office/drawing/2014/main" id="{063D1C72-E753-9E23-84B9-C6F25AE0E209}"/>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4983958" y="3298783"/>
            <a:ext cx="665407" cy="1958467"/>
          </a:xfrm>
          <a:prstGeom prst="rect">
            <a:avLst/>
          </a:prstGeom>
        </p:spPr>
      </p:pic>
      <p:pic>
        <p:nvPicPr>
          <p:cNvPr id="3" name="Picture 2" descr="A picture containing clipart&#10;&#10;Description automatically generated">
            <a:extLst>
              <a:ext uri="{FF2B5EF4-FFF2-40B4-BE49-F238E27FC236}">
                <a16:creationId xmlns:a16="http://schemas.microsoft.com/office/drawing/2014/main" id="{9395C9EE-C20B-53DF-3356-78B8814DE779}"/>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7342103" y="3298783"/>
            <a:ext cx="983566" cy="1958467"/>
          </a:xfrm>
          <a:prstGeom prst="rect">
            <a:avLst/>
          </a:prstGeom>
        </p:spPr>
      </p:pic>
    </p:spTree>
    <p:extLst>
      <p:ext uri="{BB962C8B-B14F-4D97-AF65-F5344CB8AC3E}">
        <p14:creationId xmlns:p14="http://schemas.microsoft.com/office/powerpoint/2010/main" val="3273760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3A399E-A079-4972-986A-8F5EFC549EED}"/>
              </a:ext>
            </a:extLst>
          </p:cNvPr>
          <p:cNvSpPr txBox="1"/>
          <p:nvPr/>
        </p:nvSpPr>
        <p:spPr>
          <a:xfrm>
            <a:off x="450533" y="1270493"/>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2D722448-7339-486B-9EF5-C6499886CAFB}"/>
              </a:ext>
            </a:extLst>
          </p:cNvPr>
          <p:cNvGrpSpPr/>
          <p:nvPr/>
        </p:nvGrpSpPr>
        <p:grpSpPr>
          <a:xfrm>
            <a:off x="7357115" y="1690313"/>
            <a:ext cx="2803821" cy="2606096"/>
            <a:chOff x="3658744" y="850982"/>
            <a:chExt cx="2065384" cy="1857938"/>
          </a:xfrm>
        </p:grpSpPr>
        <p:grpSp>
          <p:nvGrpSpPr>
            <p:cNvPr id="8" name="Group 7">
              <a:extLst>
                <a:ext uri="{FF2B5EF4-FFF2-40B4-BE49-F238E27FC236}">
                  <a16:creationId xmlns:a16="http://schemas.microsoft.com/office/drawing/2014/main" id="{F9BB7920-B776-40F4-95AD-1696823868EB}"/>
                </a:ext>
              </a:extLst>
            </p:cNvPr>
            <p:cNvGrpSpPr/>
            <p:nvPr/>
          </p:nvGrpSpPr>
          <p:grpSpPr>
            <a:xfrm>
              <a:off x="3658744" y="850982"/>
              <a:ext cx="2065384" cy="1857938"/>
              <a:chOff x="4065270" y="1172464"/>
              <a:chExt cx="2096517" cy="2095755"/>
            </a:xfrm>
          </p:grpSpPr>
          <p:sp>
            <p:nvSpPr>
              <p:cNvPr id="12" name="Freeform 19">
                <a:extLst>
                  <a:ext uri="{FF2B5EF4-FFF2-40B4-BE49-F238E27FC236}">
                    <a16:creationId xmlns:a16="http://schemas.microsoft.com/office/drawing/2014/main" id="{A651514D-FC91-4B3D-8B84-0CBBF5B2A496}"/>
                  </a:ext>
                </a:extLst>
              </p:cNvPr>
              <p:cNvSpPr/>
              <p:nvPr/>
            </p:nvSpPr>
            <p:spPr>
              <a:xfrm>
                <a:off x="4066032" y="1172464"/>
                <a:ext cx="2095755" cy="2095755"/>
              </a:xfrm>
              <a:custGeom>
                <a:avLst/>
                <a:gdLst/>
                <a:ahLst/>
                <a:cxnLst/>
                <a:rect l="0" t="0" r="0" b="0"/>
                <a:pathLst>
                  <a:path w="2095755" h="2095755">
                    <a:moveTo>
                      <a:pt x="0" y="0"/>
                    </a:moveTo>
                    <a:lnTo>
                      <a:pt x="2095754" y="0"/>
                    </a:lnTo>
                    <a:lnTo>
                      <a:pt x="2095754" y="2095754"/>
                    </a:lnTo>
                    <a:lnTo>
                      <a:pt x="0" y="2095754"/>
                    </a:lnTo>
                    <a:close/>
                  </a:path>
                </a:pathLst>
              </a:custGeom>
              <a:solidFill>
                <a:schemeClr val="accent1">
                  <a:alpha val="1000"/>
                </a:schemeClr>
              </a:solid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cxnSp>
            <p:nvCxnSpPr>
              <p:cNvPr id="13" name="Straight Connector 12">
                <a:extLst>
                  <a:ext uri="{FF2B5EF4-FFF2-40B4-BE49-F238E27FC236}">
                    <a16:creationId xmlns:a16="http://schemas.microsoft.com/office/drawing/2014/main" id="{E0D0B1BD-FA79-4EA3-A70A-45863C66B8AF}"/>
                  </a:ext>
                </a:extLst>
              </p:cNvPr>
              <p:cNvCxnSpPr/>
              <p:nvPr/>
            </p:nvCxnSpPr>
            <p:spPr>
              <a:xfrm flipV="1">
                <a:off x="4080002" y="1181227"/>
                <a:ext cx="2073021" cy="2075561"/>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1672153-0751-4C09-A573-F3A970898CEE}"/>
                  </a:ext>
                </a:extLst>
              </p:cNvPr>
              <p:cNvCxnSpPr/>
              <p:nvPr/>
            </p:nvCxnSpPr>
            <p:spPr>
              <a:xfrm>
                <a:off x="4065270" y="1173480"/>
                <a:ext cx="2089785" cy="2083308"/>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439CCCFA-A098-4EEA-9296-7E45E7B4CC9D}"/>
                      </a:ext>
                    </a:extLst>
                  </p:cNvPr>
                  <p:cNvSpPr txBox="1"/>
                  <p:nvPr/>
                </p:nvSpPr>
                <p:spPr>
                  <a:xfrm>
                    <a:off x="4767711" y="1263276"/>
                    <a:ext cx="692395" cy="321758"/>
                  </a:xfrm>
                  <a:prstGeom prst="rect">
                    <a:avLst/>
                  </a:prstGeom>
                  <a:noFill/>
                </p:spPr>
                <p:txBody>
                  <a:bodyPr vert="horz" rtlCol="0">
                    <a:spAutoFit/>
                  </a:bodyPr>
                  <a:lstStyle/>
                  <a:p>
                    <a:pPr/>
                    <a14:m>
                      <m:oMathPara xmlns:m="http://schemas.openxmlformats.org/officeDocument/2006/math">
                        <m:oMathParaPr>
                          <m:jc m:val="centerGroup"/>
                        </m:oMathParaPr>
                        <m:oMath xmlns:m="http://schemas.openxmlformats.org/officeDocument/2006/math">
                          <m:r>
                            <a:rPr lang="en-GB" sz="2000" i="1" dirty="0" smtClean="0">
                              <a:solidFill>
                                <a:srgbClr val="000000"/>
                              </a:solidFill>
                              <a:latin typeface="Cambria Math" panose="02040503050406030204" pitchFamily="18" charset="0"/>
                            </a:rPr>
                            <m:t>5</m:t>
                          </m:r>
                          <m:r>
                            <a:rPr lang="en-GB" sz="2000" b="0" i="1" dirty="0" smtClean="0">
                              <a:solidFill>
                                <a:srgbClr val="000000"/>
                              </a:solidFill>
                              <a:latin typeface="Cambria Math" panose="02040503050406030204" pitchFamily="18" charset="0"/>
                            </a:rPr>
                            <m:t>0</m:t>
                          </m:r>
                          <m:r>
                            <a:rPr lang="en-GB" sz="2000" i="1" dirty="0" smtClean="0">
                              <a:solidFill>
                                <a:srgbClr val="000000"/>
                              </a:solidFill>
                              <a:latin typeface="Cambria Math"/>
                            </a:rPr>
                            <m:t>%</m:t>
                          </m:r>
                        </m:oMath>
                      </m:oMathPara>
                    </a14:m>
                    <a:endParaRPr lang="en-GB" sz="2000" dirty="0">
                      <a:solidFill>
                        <a:srgbClr val="000000"/>
                      </a:solidFill>
                    </a:endParaRPr>
                  </a:p>
                </p:txBody>
              </p:sp>
            </mc:Choice>
            <mc:Fallback xmlns="">
              <p:sp>
                <p:nvSpPr>
                  <p:cNvPr id="15" name="TextBox 14">
                    <a:extLst>
                      <a:ext uri="{FF2B5EF4-FFF2-40B4-BE49-F238E27FC236}">
                        <a16:creationId xmlns:a16="http://schemas.microsoft.com/office/drawing/2014/main" id="{439CCCFA-A098-4EEA-9296-7E45E7B4CC9D}"/>
                      </a:ext>
                    </a:extLst>
                  </p:cNvPr>
                  <p:cNvSpPr txBox="1">
                    <a:spLocks noRot="1" noChangeAspect="1" noMove="1" noResize="1" noEditPoints="1" noAdjustHandles="1" noChangeArrowheads="1" noChangeShapeType="1" noTextEdit="1"/>
                  </p:cNvSpPr>
                  <p:nvPr/>
                </p:nvSpPr>
                <p:spPr>
                  <a:xfrm>
                    <a:off x="4767711" y="1263276"/>
                    <a:ext cx="692395" cy="321758"/>
                  </a:xfrm>
                  <a:prstGeom prst="rect">
                    <a:avLst/>
                  </a:prstGeom>
                  <a:blipFill>
                    <a:blip r:embed="rId3"/>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9" name="TextBox 3">
                  <a:extLst>
                    <a:ext uri="{FF2B5EF4-FFF2-40B4-BE49-F238E27FC236}">
                      <a16:creationId xmlns:a16="http://schemas.microsoft.com/office/drawing/2014/main" id="{C60B9483-D6E5-4A10-90CA-87309C359DD5}"/>
                    </a:ext>
                  </a:extLst>
                </p:cNvPr>
                <p:cNvSpPr txBox="1"/>
                <p:nvPr/>
              </p:nvSpPr>
              <p:spPr>
                <a:xfrm>
                  <a:off x="4945863" y="1470197"/>
                  <a:ext cx="750362" cy="487701"/>
                </a:xfrm>
                <a:prstGeom prst="roundRect">
                  <a:avLst/>
                </a:prstGeom>
                <a:no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GB" sz="1800" b="1" i="1" smtClean="0">
                                <a:latin typeface="Cambria Math" panose="02040503050406030204" pitchFamily="18" charset="0"/>
                              </a:rPr>
                              <m:t>𝟓</m:t>
                            </m:r>
                            <m:r>
                              <a:rPr lang="en-GB" sz="1800" b="1" i="1" smtClean="0">
                                <a:latin typeface="Cambria Math"/>
                              </a:rPr>
                              <m:t>𝟎</m:t>
                            </m:r>
                          </m:num>
                          <m:den>
                            <m:r>
                              <a:rPr lang="en-GB" sz="1800" b="1" i="1" smtClean="0">
                                <a:latin typeface="Cambria Math"/>
                              </a:rPr>
                              <m:t>𝟏𝟎𝟎</m:t>
                            </m:r>
                          </m:den>
                        </m:f>
                      </m:oMath>
                    </m:oMathPara>
                  </a14:m>
                  <a:endParaRPr lang="en-GB" sz="1800" b="1" dirty="0"/>
                </a:p>
              </p:txBody>
            </p:sp>
          </mc:Choice>
          <mc:Fallback xmlns="">
            <p:sp>
              <p:nvSpPr>
                <p:cNvPr id="9" name="TextBox 3">
                  <a:extLst>
                    <a:ext uri="{FF2B5EF4-FFF2-40B4-BE49-F238E27FC236}">
                      <a16:creationId xmlns:a16="http://schemas.microsoft.com/office/drawing/2014/main" id="{C60B9483-D6E5-4A10-90CA-87309C359DD5}"/>
                    </a:ext>
                  </a:extLst>
                </p:cNvPr>
                <p:cNvSpPr txBox="1">
                  <a:spLocks noRot="1" noChangeAspect="1" noMove="1" noResize="1" noEditPoints="1" noAdjustHandles="1" noChangeArrowheads="1" noChangeShapeType="1" noTextEdit="1"/>
                </p:cNvSpPr>
                <p:nvPr/>
              </p:nvSpPr>
              <p:spPr>
                <a:xfrm>
                  <a:off x="4945863" y="1470197"/>
                  <a:ext cx="750362" cy="487701"/>
                </a:xfrm>
                <a:prstGeom prst="roundRect">
                  <a:avLst/>
                </a:prstGeom>
                <a:blipFill>
                  <a:blip r:embed="rId4"/>
                  <a:stretch>
                    <a:fillRect/>
                  </a:stretch>
                </a:blipFill>
                <a:ln>
                  <a:noFill/>
                </a:ln>
              </p:spPr>
              <p:txBody>
                <a:bodyPr/>
                <a:lstStyle/>
                <a:p>
                  <a:r>
                    <a:rPr lang="en-GB">
                      <a:noFill/>
                    </a:rPr>
                    <a:t> </a:t>
                  </a:r>
                </a:p>
              </p:txBody>
            </p:sp>
          </mc:Fallback>
        </mc:AlternateContent>
        <p:sp>
          <p:nvSpPr>
            <p:cNvPr id="10" name="TextBox 3">
              <a:extLst>
                <a:ext uri="{FF2B5EF4-FFF2-40B4-BE49-F238E27FC236}">
                  <a16:creationId xmlns:a16="http://schemas.microsoft.com/office/drawing/2014/main" id="{F6298772-74B4-46CE-A89D-A4229645BB31}"/>
                </a:ext>
              </a:extLst>
            </p:cNvPr>
            <p:cNvSpPr txBox="1"/>
            <p:nvPr/>
          </p:nvSpPr>
          <p:spPr>
            <a:xfrm>
              <a:off x="4433542" y="2129779"/>
              <a:ext cx="750362" cy="364144"/>
            </a:xfrm>
            <a:prstGeom prst="roundRect">
              <a:avLst/>
            </a:prstGeom>
            <a:no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r>
                <a:rPr lang="en-GB" sz="2400" b="1" dirty="0"/>
                <a:t>0.5</a:t>
              </a:r>
            </a:p>
          </p:txBody>
        </p:sp>
        <mc:AlternateContent xmlns:mc="http://schemas.openxmlformats.org/markup-compatibility/2006" xmlns:a14="http://schemas.microsoft.com/office/drawing/2010/main">
          <mc:Choice Requires="a14">
            <p:sp>
              <p:nvSpPr>
                <p:cNvPr id="11" name="TextBox 3">
                  <a:extLst>
                    <a:ext uri="{FF2B5EF4-FFF2-40B4-BE49-F238E27FC236}">
                      <a16:creationId xmlns:a16="http://schemas.microsoft.com/office/drawing/2014/main" id="{27421155-4C51-4E8C-A500-15742851A9C4}"/>
                    </a:ext>
                  </a:extLst>
                </p:cNvPr>
                <p:cNvSpPr txBox="1"/>
                <p:nvPr/>
              </p:nvSpPr>
              <p:spPr>
                <a:xfrm>
                  <a:off x="3683180" y="1402166"/>
                  <a:ext cx="750362" cy="483351"/>
                </a:xfrm>
                <a:prstGeom prst="roundRect">
                  <a:avLst/>
                </a:prstGeom>
                <a:no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GB" sz="1800" b="1" i="1" smtClean="0">
                                <a:latin typeface="Cambria Math"/>
                              </a:rPr>
                              <m:t>𝟏𝟎</m:t>
                            </m:r>
                          </m:num>
                          <m:den>
                            <m:r>
                              <a:rPr lang="en-GB" sz="1800" b="1" i="1" smtClean="0">
                                <a:latin typeface="Cambria Math" panose="02040503050406030204" pitchFamily="18" charset="0"/>
                              </a:rPr>
                              <m:t>𝟐𝟎</m:t>
                            </m:r>
                          </m:den>
                        </m:f>
                      </m:oMath>
                    </m:oMathPara>
                  </a14:m>
                  <a:endParaRPr lang="en-GB" sz="1800" b="1" dirty="0"/>
                </a:p>
              </p:txBody>
            </p:sp>
          </mc:Choice>
          <mc:Fallback xmlns="">
            <p:sp>
              <p:nvSpPr>
                <p:cNvPr id="11" name="TextBox 3">
                  <a:extLst>
                    <a:ext uri="{FF2B5EF4-FFF2-40B4-BE49-F238E27FC236}">
                      <a16:creationId xmlns:a16="http://schemas.microsoft.com/office/drawing/2014/main" id="{27421155-4C51-4E8C-A500-15742851A9C4}"/>
                    </a:ext>
                  </a:extLst>
                </p:cNvPr>
                <p:cNvSpPr txBox="1">
                  <a:spLocks noRot="1" noChangeAspect="1" noMove="1" noResize="1" noEditPoints="1" noAdjustHandles="1" noChangeArrowheads="1" noChangeShapeType="1" noTextEdit="1"/>
                </p:cNvSpPr>
                <p:nvPr/>
              </p:nvSpPr>
              <p:spPr>
                <a:xfrm>
                  <a:off x="3683180" y="1402166"/>
                  <a:ext cx="750362" cy="483351"/>
                </a:xfrm>
                <a:prstGeom prst="roundRect">
                  <a:avLst/>
                </a:prstGeom>
                <a:blipFill>
                  <a:blip r:embed="rId5"/>
                  <a:stretch>
                    <a:fillRect/>
                  </a:stretch>
                </a:blipFill>
                <a:ln>
                  <a:noFill/>
                </a:ln>
              </p:spPr>
              <p:txBody>
                <a:bodyPr/>
                <a:lstStyle/>
                <a:p>
                  <a:r>
                    <a:rPr lang="en-GB">
                      <a:noFill/>
                    </a:rPr>
                    <a:t> </a:t>
                  </a:r>
                </a:p>
              </p:txBody>
            </p:sp>
          </mc:Fallback>
        </mc:AlternateContent>
      </p:grpSp>
      <p:sp>
        <p:nvSpPr>
          <p:cNvPr id="28" name="Title 1">
            <a:extLst>
              <a:ext uri="{FF2B5EF4-FFF2-40B4-BE49-F238E27FC236}">
                <a16:creationId xmlns:a16="http://schemas.microsoft.com/office/drawing/2014/main" id="{F8617F56-4453-4DFC-978A-4B87B5EF914E}"/>
              </a:ext>
            </a:extLst>
          </p:cNvPr>
          <p:cNvSpPr txBox="1">
            <a:spLocks/>
          </p:cNvSpPr>
          <p:nvPr/>
        </p:nvSpPr>
        <p:spPr>
          <a:xfrm>
            <a:off x="1814647" y="96841"/>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2900" b="1" dirty="0">
                <a:solidFill>
                  <a:schemeClr val="accent1"/>
                </a:solidFill>
                <a:latin typeface="Arial" panose="020B0604020202020204" pitchFamily="34" charset="0"/>
                <a:cs typeface="Arial" panose="020B0604020202020204" pitchFamily="34" charset="0"/>
              </a:rPr>
              <a:t>Card sort – matching fractions, decimals </a:t>
            </a:r>
          </a:p>
          <a:p>
            <a:pPr>
              <a:defRPr/>
            </a:pPr>
            <a:r>
              <a:rPr lang="en-US" sz="2900" b="1" dirty="0">
                <a:solidFill>
                  <a:schemeClr val="accent1"/>
                </a:solidFill>
                <a:latin typeface="Arial" panose="020B0604020202020204" pitchFamily="34" charset="0"/>
                <a:cs typeface="Arial" panose="020B0604020202020204" pitchFamily="34" charset="0"/>
              </a:rPr>
              <a:t>and percentages </a:t>
            </a:r>
          </a:p>
        </p:txBody>
      </p:sp>
      <p:grpSp>
        <p:nvGrpSpPr>
          <p:cNvPr id="26" name="Group 25">
            <a:extLst>
              <a:ext uri="{FF2B5EF4-FFF2-40B4-BE49-F238E27FC236}">
                <a16:creationId xmlns:a16="http://schemas.microsoft.com/office/drawing/2014/main" id="{6E2FB615-0021-48A3-EC1E-52DEDEAB20E1}"/>
              </a:ext>
            </a:extLst>
          </p:cNvPr>
          <p:cNvGrpSpPr/>
          <p:nvPr/>
        </p:nvGrpSpPr>
        <p:grpSpPr>
          <a:xfrm>
            <a:off x="-94592" y="0"/>
            <a:ext cx="2190009" cy="1923564"/>
            <a:chOff x="-94592" y="0"/>
            <a:chExt cx="2190009" cy="1923564"/>
          </a:xfrm>
        </p:grpSpPr>
        <p:sp>
          <p:nvSpPr>
            <p:cNvPr id="27" name="Isosceles Triangle 26">
              <a:extLst>
                <a:ext uri="{FF2B5EF4-FFF2-40B4-BE49-F238E27FC236}">
                  <a16:creationId xmlns:a16="http://schemas.microsoft.com/office/drawing/2014/main" id="{C901B7C4-C1F2-A95D-4D91-8F1FB15A7AE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32EFBF3-FFEE-9307-3D6A-806828AB12AD}"/>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
        <p:nvSpPr>
          <p:cNvPr id="30" name="Slide Number Placeholder 5">
            <a:extLst>
              <a:ext uri="{FF2B5EF4-FFF2-40B4-BE49-F238E27FC236}">
                <a16:creationId xmlns:a16="http://schemas.microsoft.com/office/drawing/2014/main" id="{BCA868B2-AE9E-CA0B-CCED-5DEA8969A0B7}"/>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11</a:t>
            </a:fld>
            <a:endParaRPr lang="en-US" dirty="0"/>
          </a:p>
        </p:txBody>
      </p:sp>
      <p:sp>
        <p:nvSpPr>
          <p:cNvPr id="6" name="TextBox 5">
            <a:extLst>
              <a:ext uri="{FF2B5EF4-FFF2-40B4-BE49-F238E27FC236}">
                <a16:creationId xmlns:a16="http://schemas.microsoft.com/office/drawing/2014/main" id="{B6F7F211-B7AD-D7A1-62A4-74F59EF345AB}"/>
              </a:ext>
            </a:extLst>
          </p:cNvPr>
          <p:cNvSpPr txBox="1"/>
          <p:nvPr/>
        </p:nvSpPr>
        <p:spPr>
          <a:xfrm>
            <a:off x="1238737" y="1323246"/>
            <a:ext cx="4883468" cy="2554545"/>
          </a:xfrm>
          <a:prstGeom prst="rect">
            <a:avLst/>
          </a:prstGeom>
          <a:noFill/>
        </p:spPr>
        <p:txBody>
          <a:bodyPr wrap="square" rtlCol="0">
            <a:spAutoFit/>
          </a:bodyPr>
          <a:lstStyle/>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Put four triangles together to make a square card.</a:t>
            </a:r>
          </a:p>
          <a:p>
            <a:pPr marL="457200" indent="-457200">
              <a:lnSpc>
                <a:spcPts val="3100"/>
              </a:lnSpc>
              <a:spcAft>
                <a:spcPts val="600"/>
              </a:spcAft>
              <a:buFont typeface="Arial"/>
              <a:buChar char="•"/>
            </a:pPr>
            <a:r>
              <a:rPr lang="en-US" sz="2800" dirty="0">
                <a:latin typeface="Arial" panose="020B0604020202020204" pitchFamily="34" charset="0"/>
                <a:cs typeface="Arial" panose="020B0604020202020204" pitchFamily="34" charset="0"/>
              </a:rPr>
              <a:t>Each group of four triangles should contain equivalent fractions, decimals and percentages</a:t>
            </a:r>
          </a:p>
        </p:txBody>
      </p:sp>
      <p:grpSp>
        <p:nvGrpSpPr>
          <p:cNvPr id="16" name="Group 15" descr="Worksheet available icon">
            <a:extLst>
              <a:ext uri="{FF2B5EF4-FFF2-40B4-BE49-F238E27FC236}">
                <a16:creationId xmlns:a16="http://schemas.microsoft.com/office/drawing/2014/main" id="{F8A8D320-C063-7CF3-272E-EF7D9001B59B}"/>
              </a:ext>
            </a:extLst>
          </p:cNvPr>
          <p:cNvGrpSpPr/>
          <p:nvPr/>
        </p:nvGrpSpPr>
        <p:grpSpPr>
          <a:xfrm>
            <a:off x="9495879" y="211521"/>
            <a:ext cx="2102384" cy="753403"/>
            <a:chOff x="9495879" y="211521"/>
            <a:chExt cx="2102384" cy="753403"/>
          </a:xfrm>
        </p:grpSpPr>
        <p:pic>
          <p:nvPicPr>
            <p:cNvPr id="17" name="Graphic 6" descr="Document">
              <a:extLst>
                <a:ext uri="{FF2B5EF4-FFF2-40B4-BE49-F238E27FC236}">
                  <a16:creationId xmlns:a16="http://schemas.microsoft.com/office/drawing/2014/main" id="{C112742E-B0B7-042E-2CE7-8232D53E787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844860" y="211521"/>
              <a:ext cx="753403" cy="753403"/>
            </a:xfrm>
            <a:prstGeom prst="rect">
              <a:avLst/>
            </a:prstGeom>
          </p:spPr>
        </p:pic>
        <p:sp>
          <p:nvSpPr>
            <p:cNvPr id="18" name="TextBox 17">
              <a:extLst>
                <a:ext uri="{FF2B5EF4-FFF2-40B4-BE49-F238E27FC236}">
                  <a16:creationId xmlns:a16="http://schemas.microsoft.com/office/drawing/2014/main" id="{11A73F89-528E-867B-F0F1-5C2C1DF388AE}"/>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Slide Number Placeholder 1">
            <a:extLst>
              <a:ext uri="{FF2B5EF4-FFF2-40B4-BE49-F238E27FC236}">
                <a16:creationId xmlns:a16="http://schemas.microsoft.com/office/drawing/2014/main" id="{8BCBCF4A-B8BA-65C3-2C12-08E07937803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46969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3A399E-A079-4972-986A-8F5EFC549EED}"/>
              </a:ext>
            </a:extLst>
          </p:cNvPr>
          <p:cNvSpPr txBox="1"/>
          <p:nvPr/>
        </p:nvSpPr>
        <p:spPr>
          <a:xfrm>
            <a:off x="450533" y="1328754"/>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sp>
        <p:nvSpPr>
          <p:cNvPr id="2" name="Slide Number Placeholder 5">
            <a:extLst>
              <a:ext uri="{FF2B5EF4-FFF2-40B4-BE49-F238E27FC236}">
                <a16:creationId xmlns:a16="http://schemas.microsoft.com/office/drawing/2014/main" id="{785B82A5-DFC9-ED73-406A-3377E4AA4892}"/>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12</a:t>
            </a:fld>
            <a:endParaRPr lang="en-US" dirty="0"/>
          </a:p>
        </p:txBody>
      </p:sp>
      <p:sp>
        <p:nvSpPr>
          <p:cNvPr id="5" name="Title 1">
            <a:extLst>
              <a:ext uri="{FF2B5EF4-FFF2-40B4-BE49-F238E27FC236}">
                <a16:creationId xmlns:a16="http://schemas.microsoft.com/office/drawing/2014/main" id="{8E126927-0985-443C-C602-320E8E74CCD6}"/>
              </a:ext>
            </a:extLst>
          </p:cNvPr>
          <p:cNvSpPr txBox="1">
            <a:spLocks/>
          </p:cNvSpPr>
          <p:nvPr/>
        </p:nvSpPr>
        <p:spPr>
          <a:xfrm>
            <a:off x="2292584" y="112167"/>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2900" b="1" dirty="0">
                <a:solidFill>
                  <a:schemeClr val="accent1"/>
                </a:solidFill>
                <a:latin typeface="Arial" panose="020B0604020202020204" pitchFamily="34" charset="0"/>
                <a:cs typeface="Arial" panose="020B0604020202020204" pitchFamily="34" charset="0"/>
              </a:rPr>
              <a:t>Card sort – answers</a:t>
            </a:r>
          </a:p>
        </p:txBody>
      </p:sp>
      <p:grpSp>
        <p:nvGrpSpPr>
          <p:cNvPr id="7" name="Group 6">
            <a:extLst>
              <a:ext uri="{FF2B5EF4-FFF2-40B4-BE49-F238E27FC236}">
                <a16:creationId xmlns:a16="http://schemas.microsoft.com/office/drawing/2014/main" id="{B98F4CEF-DCCD-EE21-4896-81A8E9A5E4B8}"/>
              </a:ext>
            </a:extLst>
          </p:cNvPr>
          <p:cNvGrpSpPr/>
          <p:nvPr/>
        </p:nvGrpSpPr>
        <p:grpSpPr>
          <a:xfrm>
            <a:off x="0" y="0"/>
            <a:ext cx="2095417" cy="1923564"/>
            <a:chOff x="0" y="0"/>
            <a:chExt cx="2095417" cy="1923564"/>
          </a:xfrm>
        </p:grpSpPr>
        <p:sp>
          <p:nvSpPr>
            <p:cNvPr id="9" name="Isosceles Triangle 8">
              <a:extLst>
                <a:ext uri="{FF2B5EF4-FFF2-40B4-BE49-F238E27FC236}">
                  <a16:creationId xmlns:a16="http://schemas.microsoft.com/office/drawing/2014/main" id="{E0B2C4E7-1468-9234-0A70-92B8F4DB9F72}"/>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2FCA337D-82F0-C1C9-C2E7-83502B74B94C}"/>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4" name="Slide Number Placeholder 3">
            <a:extLst>
              <a:ext uri="{FF2B5EF4-FFF2-40B4-BE49-F238E27FC236}">
                <a16:creationId xmlns:a16="http://schemas.microsoft.com/office/drawing/2014/main" id="{655F3081-87C9-56F4-1067-B0757B087F3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8" name="Picture 7">
            <a:extLst>
              <a:ext uri="{FF2B5EF4-FFF2-40B4-BE49-F238E27FC236}">
                <a16:creationId xmlns:a16="http://schemas.microsoft.com/office/drawing/2014/main" id="{838D6F7C-C8C4-3EE9-74B6-A86C308C60CC}"/>
              </a:ext>
            </a:extLst>
          </p:cNvPr>
          <p:cNvPicPr>
            <a:picLocks noChangeAspect="1"/>
          </p:cNvPicPr>
          <p:nvPr/>
        </p:nvPicPr>
        <p:blipFill>
          <a:blip r:embed="rId3"/>
          <a:stretch>
            <a:fillRect/>
          </a:stretch>
        </p:blipFill>
        <p:spPr>
          <a:xfrm>
            <a:off x="2787946" y="1161482"/>
            <a:ext cx="7332366" cy="4970462"/>
          </a:xfrm>
          <a:prstGeom prst="rect">
            <a:avLst/>
          </a:prstGeom>
        </p:spPr>
      </p:pic>
    </p:spTree>
    <p:extLst>
      <p:ext uri="{BB962C8B-B14F-4D97-AF65-F5344CB8AC3E}">
        <p14:creationId xmlns:p14="http://schemas.microsoft.com/office/powerpoint/2010/main" val="3878441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6" name="Cloud 5">
            <a:extLst>
              <a:ext uri="{FF2B5EF4-FFF2-40B4-BE49-F238E27FC236}">
                <a16:creationId xmlns:a16="http://schemas.microsoft.com/office/drawing/2014/main" id="{92953CF1-3C79-4A51-A79A-67E5B918F9A1}"/>
              </a:ext>
            </a:extLst>
          </p:cNvPr>
          <p:cNvSpPr/>
          <p:nvPr/>
        </p:nvSpPr>
        <p:spPr>
          <a:xfrm>
            <a:off x="965970" y="1094156"/>
            <a:ext cx="10304174" cy="3327369"/>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8C9A35B7-0D32-43D0-AC4F-35DE3C38E736}"/>
                  </a:ext>
                </a:extLst>
              </p:cNvPr>
              <p:cNvSpPr txBox="1"/>
              <p:nvPr/>
            </p:nvSpPr>
            <p:spPr>
              <a:xfrm>
                <a:off x="6011489" y="1863080"/>
                <a:ext cx="935582" cy="770831"/>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𝟐</m:t>
                          </m:r>
                        </m:den>
                      </m:f>
                    </m:oMath>
                  </m:oMathPara>
                </a14:m>
                <a:endParaRPr lang="en-GB" sz="2400" dirty="0">
                  <a:solidFill>
                    <a:srgbClr val="000000"/>
                  </a:solidFill>
                </a:endParaRPr>
              </a:p>
            </p:txBody>
          </p:sp>
        </mc:Choice>
        <mc:Fallback xmlns="">
          <p:sp>
            <p:nvSpPr>
              <p:cNvPr id="8" name="TextBox 7">
                <a:extLst>
                  <a:ext uri="{FF2B5EF4-FFF2-40B4-BE49-F238E27FC236}">
                    <a16:creationId xmlns:a16="http://schemas.microsoft.com/office/drawing/2014/main" id="{8C9A35B7-0D32-43D0-AC4F-35DE3C38E736}"/>
                  </a:ext>
                </a:extLst>
              </p:cNvPr>
              <p:cNvSpPr txBox="1">
                <a:spLocks noRot="1" noChangeAspect="1" noMove="1" noResize="1" noEditPoints="1" noAdjustHandles="1" noChangeArrowheads="1" noChangeShapeType="1" noTextEdit="1"/>
              </p:cNvSpPr>
              <p:nvPr/>
            </p:nvSpPr>
            <p:spPr>
              <a:xfrm>
                <a:off x="6011489" y="1863080"/>
                <a:ext cx="935582" cy="770831"/>
              </a:xfrm>
              <a:prstGeom prst="rect">
                <a:avLst/>
              </a:prstGeom>
              <a:blipFill>
                <a:blip r:embed="rId4"/>
                <a:stretch>
                  <a:fillRect/>
                </a:stretch>
              </a:blipFill>
            </p:spPr>
            <p:txBody>
              <a:bodyPr/>
              <a:lstStyle/>
              <a:p>
                <a:r>
                  <a:rPr lang="en-SG">
                    <a:noFill/>
                  </a:rPr>
                  <a:t> </a:t>
                </a:r>
              </a:p>
            </p:txBody>
          </p:sp>
        </mc:Fallback>
      </mc:AlternateContent>
      <p:sp>
        <p:nvSpPr>
          <p:cNvPr id="9" name="TextBox 8">
            <a:extLst>
              <a:ext uri="{FF2B5EF4-FFF2-40B4-BE49-F238E27FC236}">
                <a16:creationId xmlns:a16="http://schemas.microsoft.com/office/drawing/2014/main" id="{4AF8E034-EE64-48A9-B201-CF0E1DFC40D3}"/>
              </a:ext>
            </a:extLst>
          </p:cNvPr>
          <p:cNvSpPr txBox="1"/>
          <p:nvPr/>
        </p:nvSpPr>
        <p:spPr>
          <a:xfrm>
            <a:off x="5878740" y="3006494"/>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25%</a:t>
            </a:r>
          </a:p>
        </p:txBody>
      </p:sp>
      <p:sp>
        <p:nvSpPr>
          <p:cNvPr id="10" name="TextBox 9">
            <a:extLst>
              <a:ext uri="{FF2B5EF4-FFF2-40B4-BE49-F238E27FC236}">
                <a16:creationId xmlns:a16="http://schemas.microsoft.com/office/drawing/2014/main" id="{F3CC97F0-FD84-4961-B4B5-053EABA7DC71}"/>
              </a:ext>
            </a:extLst>
          </p:cNvPr>
          <p:cNvSpPr txBox="1"/>
          <p:nvPr/>
        </p:nvSpPr>
        <p:spPr>
          <a:xfrm>
            <a:off x="3724345" y="1946175"/>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20%</a:t>
            </a:r>
          </a:p>
        </p:txBody>
      </p:sp>
      <p:sp>
        <p:nvSpPr>
          <p:cNvPr id="13" name="TextBox 12">
            <a:extLst>
              <a:ext uri="{FF2B5EF4-FFF2-40B4-BE49-F238E27FC236}">
                <a16:creationId xmlns:a16="http://schemas.microsoft.com/office/drawing/2014/main" id="{4184E6B1-D39C-40CD-9BD6-CAA8A795D9E3}"/>
              </a:ext>
            </a:extLst>
          </p:cNvPr>
          <p:cNvSpPr txBox="1"/>
          <p:nvPr/>
        </p:nvSpPr>
        <p:spPr>
          <a:xfrm>
            <a:off x="1672753" y="3241967"/>
            <a:ext cx="891506"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5%</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1E07FEE0-9741-4E54-9006-14B28712D62A}"/>
                  </a:ext>
                </a:extLst>
              </p:cNvPr>
              <p:cNvSpPr txBox="1"/>
              <p:nvPr/>
            </p:nvSpPr>
            <p:spPr>
              <a:xfrm>
                <a:off x="4937058" y="1335967"/>
                <a:ext cx="755356" cy="768458"/>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𝟓</m:t>
                          </m:r>
                        </m:den>
                      </m:f>
                    </m:oMath>
                  </m:oMathPara>
                </a14:m>
                <a:endParaRPr lang="en-GB" sz="2400" dirty="0">
                  <a:solidFill>
                    <a:srgbClr val="000000"/>
                  </a:solidFill>
                </a:endParaRPr>
              </a:p>
            </p:txBody>
          </p:sp>
        </mc:Choice>
        <mc:Fallback xmlns="">
          <p:sp>
            <p:nvSpPr>
              <p:cNvPr id="14" name="TextBox 13">
                <a:extLst>
                  <a:ext uri="{FF2B5EF4-FFF2-40B4-BE49-F238E27FC236}">
                    <a16:creationId xmlns:a16="http://schemas.microsoft.com/office/drawing/2014/main" id="{1E07FEE0-9741-4E54-9006-14B28712D62A}"/>
                  </a:ext>
                </a:extLst>
              </p:cNvPr>
              <p:cNvSpPr txBox="1">
                <a:spLocks noRot="1" noChangeAspect="1" noMove="1" noResize="1" noEditPoints="1" noAdjustHandles="1" noChangeArrowheads="1" noChangeShapeType="1" noTextEdit="1"/>
              </p:cNvSpPr>
              <p:nvPr/>
            </p:nvSpPr>
            <p:spPr>
              <a:xfrm>
                <a:off x="4937058" y="1335967"/>
                <a:ext cx="755356" cy="768458"/>
              </a:xfrm>
              <a:prstGeom prst="rect">
                <a:avLst/>
              </a:prstGeom>
              <a:blipFill>
                <a:blip r:embed="rId5"/>
                <a:stretch>
                  <a:fillRect/>
                </a:stretch>
              </a:blipFill>
            </p:spPr>
            <p:txBody>
              <a:bodyPr/>
              <a:lstStyle/>
              <a:p>
                <a:r>
                  <a:rPr lang="en-SG">
                    <a:noFill/>
                  </a:rPr>
                  <a:t> </a:t>
                </a:r>
              </a:p>
            </p:txBody>
          </p:sp>
        </mc:Fallback>
      </mc:AlternateContent>
      <p:sp>
        <p:nvSpPr>
          <p:cNvPr id="15" name="TextBox 14">
            <a:extLst>
              <a:ext uri="{FF2B5EF4-FFF2-40B4-BE49-F238E27FC236}">
                <a16:creationId xmlns:a16="http://schemas.microsoft.com/office/drawing/2014/main" id="{4D770FC3-AB42-4C1C-8685-6F26F3FA6868}"/>
              </a:ext>
            </a:extLst>
          </p:cNvPr>
          <p:cNvSpPr txBox="1"/>
          <p:nvPr/>
        </p:nvSpPr>
        <p:spPr>
          <a:xfrm>
            <a:off x="1672753" y="2515748"/>
            <a:ext cx="2091590"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One quarter</a:t>
            </a:r>
          </a:p>
        </p:txBody>
      </p:sp>
      <p:sp>
        <p:nvSpPr>
          <p:cNvPr id="16" name="TextBox 15">
            <a:extLst>
              <a:ext uri="{FF2B5EF4-FFF2-40B4-BE49-F238E27FC236}">
                <a16:creationId xmlns:a16="http://schemas.microsoft.com/office/drawing/2014/main" id="{09B1D5D2-7757-483C-B6D2-2E784D6BAB30}"/>
              </a:ext>
            </a:extLst>
          </p:cNvPr>
          <p:cNvSpPr txBox="1"/>
          <p:nvPr/>
        </p:nvSpPr>
        <p:spPr>
          <a:xfrm>
            <a:off x="3271042" y="3493037"/>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75%</a:t>
            </a:r>
          </a:p>
        </p:txBody>
      </p:sp>
      <p:sp>
        <p:nvSpPr>
          <p:cNvPr id="17" name="TextBox 16">
            <a:extLst>
              <a:ext uri="{FF2B5EF4-FFF2-40B4-BE49-F238E27FC236}">
                <a16:creationId xmlns:a16="http://schemas.microsoft.com/office/drawing/2014/main" id="{A18622FE-CC6C-4AF6-A0E9-247C8164C907}"/>
              </a:ext>
            </a:extLst>
          </p:cNvPr>
          <p:cNvSpPr txBox="1"/>
          <p:nvPr/>
        </p:nvSpPr>
        <p:spPr>
          <a:xfrm>
            <a:off x="2558162" y="1603243"/>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US" sz="2400" dirty="0">
                <a:solidFill>
                  <a:srgbClr val="000000"/>
                </a:solidFill>
              </a:rPr>
              <a:t>0</a:t>
            </a:r>
            <a:r>
              <a:rPr lang="en-GB" sz="2400" dirty="0">
                <a:solidFill>
                  <a:srgbClr val="000000"/>
                </a:solidFill>
              </a:rPr>
              <a:t>.01</a:t>
            </a:r>
          </a:p>
        </p:txBody>
      </p:sp>
      <p:sp>
        <p:nvSpPr>
          <p:cNvPr id="18" name="TextBox 17">
            <a:extLst>
              <a:ext uri="{FF2B5EF4-FFF2-40B4-BE49-F238E27FC236}">
                <a16:creationId xmlns:a16="http://schemas.microsoft.com/office/drawing/2014/main" id="{1B1D53A4-3658-4753-A1AC-7A93F5214B4E}"/>
              </a:ext>
            </a:extLst>
          </p:cNvPr>
          <p:cNvSpPr txBox="1"/>
          <p:nvPr/>
        </p:nvSpPr>
        <p:spPr>
          <a:xfrm>
            <a:off x="7161620" y="1387416"/>
            <a:ext cx="1061435"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12.5%</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C2F775A6-A71B-4D57-A084-68227B9D09D3}"/>
                  </a:ext>
                </a:extLst>
              </p:cNvPr>
              <p:cNvSpPr txBox="1"/>
              <p:nvPr/>
            </p:nvSpPr>
            <p:spPr>
              <a:xfrm>
                <a:off x="8778960" y="1472911"/>
                <a:ext cx="755356" cy="768458"/>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US" sz="2400" b="1" i="1" smtClean="0">
                              <a:latin typeface="Cambria Math" panose="02040503050406030204" pitchFamily="18" charset="0"/>
                            </a:rPr>
                            <m:t>𝟑</m:t>
                          </m:r>
                        </m:num>
                        <m:den>
                          <m:r>
                            <a:rPr lang="en-US" sz="2400" b="1" i="1" smtClean="0">
                              <a:latin typeface="Cambria Math" panose="02040503050406030204" pitchFamily="18" charset="0"/>
                            </a:rPr>
                            <m:t>𝟒</m:t>
                          </m:r>
                        </m:den>
                      </m:f>
                    </m:oMath>
                  </m:oMathPara>
                </a14:m>
                <a:endParaRPr lang="en-GB" sz="2400" dirty="0">
                  <a:solidFill>
                    <a:srgbClr val="000000"/>
                  </a:solidFill>
                </a:endParaRPr>
              </a:p>
            </p:txBody>
          </p:sp>
        </mc:Choice>
        <mc:Fallback xmlns="">
          <p:sp>
            <p:nvSpPr>
              <p:cNvPr id="19" name="TextBox 18">
                <a:extLst>
                  <a:ext uri="{FF2B5EF4-FFF2-40B4-BE49-F238E27FC236}">
                    <a16:creationId xmlns:a16="http://schemas.microsoft.com/office/drawing/2014/main" id="{C2F775A6-A71B-4D57-A084-68227B9D09D3}"/>
                  </a:ext>
                </a:extLst>
              </p:cNvPr>
              <p:cNvSpPr txBox="1">
                <a:spLocks noRot="1" noChangeAspect="1" noMove="1" noResize="1" noEditPoints="1" noAdjustHandles="1" noChangeArrowheads="1" noChangeShapeType="1" noTextEdit="1"/>
              </p:cNvSpPr>
              <p:nvPr/>
            </p:nvSpPr>
            <p:spPr>
              <a:xfrm>
                <a:off x="8778960" y="1472911"/>
                <a:ext cx="755356" cy="768458"/>
              </a:xfrm>
              <a:prstGeom prst="rect">
                <a:avLst/>
              </a:prstGeom>
              <a:blipFill>
                <a:blip r:embed="rId6"/>
                <a:stretch>
                  <a:fillRect/>
                </a:stretch>
              </a:blipFill>
            </p:spPr>
            <p:txBody>
              <a:bodyPr/>
              <a:lstStyle/>
              <a:p>
                <a:r>
                  <a:rPr lang="en-SG">
                    <a:noFill/>
                  </a:rPr>
                  <a:t> </a:t>
                </a:r>
              </a:p>
            </p:txBody>
          </p:sp>
        </mc:Fallback>
      </mc:AlternateContent>
      <p:sp>
        <p:nvSpPr>
          <p:cNvPr id="20" name="TextBox 19">
            <a:extLst>
              <a:ext uri="{FF2B5EF4-FFF2-40B4-BE49-F238E27FC236}">
                <a16:creationId xmlns:a16="http://schemas.microsoft.com/office/drawing/2014/main" id="{51C1AAD6-ABEC-4601-9EF8-92B60623756A}"/>
              </a:ext>
            </a:extLst>
          </p:cNvPr>
          <p:cNvSpPr txBox="1"/>
          <p:nvPr/>
        </p:nvSpPr>
        <p:spPr>
          <a:xfrm>
            <a:off x="7179517" y="3041736"/>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0.15</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582B2B4C-4188-44B8-9927-848C9475B91E}"/>
                  </a:ext>
                </a:extLst>
              </p:cNvPr>
              <p:cNvSpPr txBox="1"/>
              <p:nvPr/>
            </p:nvSpPr>
            <p:spPr>
              <a:xfrm>
                <a:off x="4392450" y="2552111"/>
                <a:ext cx="935582" cy="768458"/>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𝟐𝟎</m:t>
                          </m:r>
                        </m:den>
                      </m:f>
                    </m:oMath>
                  </m:oMathPara>
                </a14:m>
                <a:endParaRPr lang="en-GB" sz="2400" dirty="0">
                  <a:solidFill>
                    <a:srgbClr val="000000"/>
                  </a:solidFill>
                </a:endParaRPr>
              </a:p>
            </p:txBody>
          </p:sp>
        </mc:Choice>
        <mc:Fallback xmlns="">
          <p:sp>
            <p:nvSpPr>
              <p:cNvPr id="23" name="TextBox 22">
                <a:extLst>
                  <a:ext uri="{FF2B5EF4-FFF2-40B4-BE49-F238E27FC236}">
                    <a16:creationId xmlns:a16="http://schemas.microsoft.com/office/drawing/2014/main" id="{582B2B4C-4188-44B8-9927-848C9475B91E}"/>
                  </a:ext>
                </a:extLst>
              </p:cNvPr>
              <p:cNvSpPr txBox="1">
                <a:spLocks noRot="1" noChangeAspect="1" noMove="1" noResize="1" noEditPoints="1" noAdjustHandles="1" noChangeArrowheads="1" noChangeShapeType="1" noTextEdit="1"/>
              </p:cNvSpPr>
              <p:nvPr/>
            </p:nvSpPr>
            <p:spPr>
              <a:xfrm>
                <a:off x="4392450" y="2552111"/>
                <a:ext cx="935582" cy="768458"/>
              </a:xfrm>
              <a:prstGeom prst="rect">
                <a:avLst/>
              </a:prstGeom>
              <a:blipFill>
                <a:blip r:embed="rId7"/>
                <a:stretch>
                  <a:fillRect/>
                </a:stretch>
              </a:blipFill>
            </p:spPr>
            <p:txBody>
              <a:bodyPr/>
              <a:lstStyle/>
              <a:p>
                <a:r>
                  <a:rPr lang="en-GB">
                    <a:noFill/>
                  </a:rPr>
                  <a:t> </a:t>
                </a:r>
              </a:p>
            </p:txBody>
          </p:sp>
        </mc:Fallback>
      </mc:AlternateContent>
      <p:sp>
        <p:nvSpPr>
          <p:cNvPr id="24" name="TextBox 23">
            <a:extLst>
              <a:ext uri="{FF2B5EF4-FFF2-40B4-BE49-F238E27FC236}">
                <a16:creationId xmlns:a16="http://schemas.microsoft.com/office/drawing/2014/main" id="{104CCA69-BB1B-44ED-BE36-8BBCEE50E16B}"/>
              </a:ext>
            </a:extLst>
          </p:cNvPr>
          <p:cNvSpPr txBox="1"/>
          <p:nvPr/>
        </p:nvSpPr>
        <p:spPr>
          <a:xfrm>
            <a:off x="5484350" y="3695422"/>
            <a:ext cx="169844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One tenth</a:t>
            </a:r>
          </a:p>
        </p:txBody>
      </p:sp>
      <p:sp>
        <p:nvSpPr>
          <p:cNvPr id="25" name="TextBox 24">
            <a:extLst>
              <a:ext uri="{FF2B5EF4-FFF2-40B4-BE49-F238E27FC236}">
                <a16:creationId xmlns:a16="http://schemas.microsoft.com/office/drawing/2014/main" id="{8DEFAC4F-FCB2-472D-B946-684581D9251A}"/>
              </a:ext>
            </a:extLst>
          </p:cNvPr>
          <p:cNvSpPr txBox="1"/>
          <p:nvPr/>
        </p:nvSpPr>
        <p:spPr>
          <a:xfrm>
            <a:off x="7523113" y="2268099"/>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latin typeface="Arial" panose="020B0604020202020204" pitchFamily="34" charset="0"/>
                <a:cs typeface="Arial" panose="020B0604020202020204" pitchFamily="34" charset="0"/>
              </a:rPr>
              <a:t>10%</a:t>
            </a:r>
          </a:p>
        </p:txBody>
      </p:sp>
      <p:sp>
        <p:nvSpPr>
          <p:cNvPr id="27" name="TextBox 26">
            <a:extLst>
              <a:ext uri="{FF2B5EF4-FFF2-40B4-BE49-F238E27FC236}">
                <a16:creationId xmlns:a16="http://schemas.microsoft.com/office/drawing/2014/main" id="{DFE39B98-4638-4A70-B072-CB7C49725239}"/>
              </a:ext>
            </a:extLst>
          </p:cNvPr>
          <p:cNvSpPr txBox="1"/>
          <p:nvPr/>
        </p:nvSpPr>
        <p:spPr>
          <a:xfrm>
            <a:off x="682388" y="4421525"/>
            <a:ext cx="10781731" cy="1938992"/>
          </a:xfrm>
          <a:prstGeom prst="rect">
            <a:avLst/>
          </a:prstGeom>
          <a:noFill/>
        </p:spPr>
        <p:txBody>
          <a:bodyPr wrap="square">
            <a:spAutoFit/>
          </a:bodyPr>
          <a:lstStyle/>
          <a:p>
            <a:pPr marL="457200" indent="-457200">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You may use each fraction, decimal and percentage more than once, and add in new ones.</a:t>
            </a:r>
          </a:p>
          <a:p>
            <a:pPr marL="457200" indent="-457200">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Find different combinations of fractions, decimals and percentages that add up to one. </a:t>
            </a:r>
          </a:p>
          <a:p>
            <a:pPr marL="457200" indent="-457200">
              <a:buFont typeface="Arial" panose="020B0604020202020204" pitchFamily="34" charset="0"/>
              <a:buChar char="•"/>
            </a:pPr>
            <a:r>
              <a:rPr lang="en-GB" sz="2400" dirty="0">
                <a:solidFill>
                  <a:srgbClr val="000000"/>
                </a:solidFill>
                <a:latin typeface="Arial" panose="020B0604020202020204" pitchFamily="34" charset="0"/>
                <a:cs typeface="Arial" panose="020B0604020202020204" pitchFamily="34" charset="0"/>
              </a:rPr>
              <a:t>Present the combinations using a bar model. </a:t>
            </a:r>
          </a:p>
        </p:txBody>
      </p:sp>
      <p:sp>
        <p:nvSpPr>
          <p:cNvPr id="29" name="TextBox 28">
            <a:extLst>
              <a:ext uri="{FF2B5EF4-FFF2-40B4-BE49-F238E27FC236}">
                <a16:creationId xmlns:a16="http://schemas.microsoft.com/office/drawing/2014/main" id="{8D073E93-9A30-4333-AAB3-D5688056A905}"/>
              </a:ext>
            </a:extLst>
          </p:cNvPr>
          <p:cNvSpPr txBox="1"/>
          <p:nvPr/>
        </p:nvSpPr>
        <p:spPr>
          <a:xfrm>
            <a:off x="9559659" y="2518509"/>
            <a:ext cx="969038" cy="446318"/>
          </a:xfrm>
          <a:prstGeom prst="rect">
            <a:avLst/>
          </a:prstGeom>
          <a:solidFill>
            <a:schemeClr val="accent1">
              <a:lumMod val="40000"/>
              <a:lumOff val="60000"/>
            </a:schemeClr>
          </a:solidFill>
        </p:spPr>
        <p:txBody>
          <a:bodyPr vert="horz" wrap="square" lIns="76243" tIns="38121" rIns="76243" bIns="38121" rtlCol="0">
            <a:spAutoFit/>
          </a:bodyPr>
          <a:lstStyle/>
          <a:p>
            <a:pPr algn="ctr"/>
            <a:r>
              <a:rPr lang="en-GB" sz="2400" dirty="0">
                <a:solidFill>
                  <a:srgbClr val="000000"/>
                </a:solidFill>
                <a:latin typeface="Arial" panose="020B0604020202020204" pitchFamily="34" charset="0"/>
                <a:cs typeface="Arial" panose="020B0604020202020204" pitchFamily="34" charset="0"/>
              </a:rPr>
              <a:t>0.5</a:t>
            </a:r>
          </a:p>
        </p:txBody>
      </p: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8636179C-C807-4DD3-B27E-E28B78AE59A8}"/>
                  </a:ext>
                </a:extLst>
              </p:cNvPr>
              <p:cNvSpPr txBox="1"/>
              <p:nvPr/>
            </p:nvSpPr>
            <p:spPr>
              <a:xfrm>
                <a:off x="8334068" y="2998802"/>
                <a:ext cx="935582" cy="770831"/>
              </a:xfrm>
              <a:prstGeom prst="rect">
                <a:avLst/>
              </a:prstGeom>
              <a:solidFill>
                <a:schemeClr val="accent1">
                  <a:lumMod val="40000"/>
                  <a:lumOff val="60000"/>
                </a:schemeClr>
              </a:solidFill>
            </p:spPr>
            <p:txBody>
              <a:bodyPr vert="horz" wrap="square" lIns="76243" tIns="38121" rIns="76243" bIns="38121" rtlCol="0">
                <a:spAutoFit/>
              </a:bodyPr>
              <a:lstStyle/>
              <a:p>
                <a:pPr algn="ctr"/>
                <a14:m>
                  <m:oMathPara xmlns:m="http://schemas.openxmlformats.org/officeDocument/2006/math">
                    <m:oMathParaPr>
                      <m:jc m:val="centerGroup"/>
                    </m:oMathParaPr>
                    <m:oMath xmlns:m="http://schemas.openxmlformats.org/officeDocument/2006/math">
                      <m:f>
                        <m:fPr>
                          <m:ctrlPr>
                            <a:rPr lang="en-GB" sz="2400" b="1" i="1" smtClean="0">
                              <a:latin typeface="Cambria Math" panose="02040503050406030204" pitchFamily="18" charset="0"/>
                            </a:rPr>
                          </m:ctrlPr>
                        </m:fPr>
                        <m:num>
                          <m:r>
                            <a:rPr lang="en-GB" sz="2400" b="1" i="1" smtClean="0">
                              <a:latin typeface="Cambria Math"/>
                            </a:rPr>
                            <m:t>𝟏</m:t>
                          </m:r>
                        </m:num>
                        <m:den>
                          <m:r>
                            <a:rPr lang="en-US" sz="2400" b="1" i="1" smtClean="0">
                              <a:latin typeface="Cambria Math" panose="02040503050406030204" pitchFamily="18" charset="0"/>
                            </a:rPr>
                            <m:t>𝟑</m:t>
                          </m:r>
                        </m:den>
                      </m:f>
                    </m:oMath>
                  </m:oMathPara>
                </a14:m>
                <a:endParaRPr lang="en-GB" sz="2400" dirty="0">
                  <a:solidFill>
                    <a:srgbClr val="000000"/>
                  </a:solidFill>
                </a:endParaRPr>
              </a:p>
            </p:txBody>
          </p:sp>
        </mc:Choice>
        <mc:Fallback xmlns="">
          <p:sp>
            <p:nvSpPr>
              <p:cNvPr id="30" name="TextBox 29">
                <a:extLst>
                  <a:ext uri="{FF2B5EF4-FFF2-40B4-BE49-F238E27FC236}">
                    <a16:creationId xmlns:a16="http://schemas.microsoft.com/office/drawing/2014/main" id="{8636179C-C807-4DD3-B27E-E28B78AE59A8}"/>
                  </a:ext>
                </a:extLst>
              </p:cNvPr>
              <p:cNvSpPr txBox="1">
                <a:spLocks noRot="1" noChangeAspect="1" noMove="1" noResize="1" noEditPoints="1" noAdjustHandles="1" noChangeArrowheads="1" noChangeShapeType="1" noTextEdit="1"/>
              </p:cNvSpPr>
              <p:nvPr/>
            </p:nvSpPr>
            <p:spPr>
              <a:xfrm>
                <a:off x="8334068" y="2998802"/>
                <a:ext cx="935582" cy="770831"/>
              </a:xfrm>
              <a:prstGeom prst="rect">
                <a:avLst/>
              </a:prstGeom>
              <a:blipFill>
                <a:blip r:embed="rId8"/>
                <a:stretch>
                  <a:fillRect/>
                </a:stretch>
              </a:blipFill>
            </p:spPr>
            <p:txBody>
              <a:bodyPr/>
              <a:lstStyle/>
              <a:p>
                <a:r>
                  <a:rPr lang="en-SG">
                    <a:noFill/>
                  </a:rPr>
                  <a:t> </a:t>
                </a:r>
              </a:p>
            </p:txBody>
          </p:sp>
        </mc:Fallback>
      </mc:AlternateContent>
      <p:sp>
        <p:nvSpPr>
          <p:cNvPr id="31" name="Title 1">
            <a:extLst>
              <a:ext uri="{FF2B5EF4-FFF2-40B4-BE49-F238E27FC236}">
                <a16:creationId xmlns:a16="http://schemas.microsoft.com/office/drawing/2014/main" id="{E4ED1465-E866-4046-B51A-06B352EA8EBE}"/>
              </a:ext>
            </a:extLst>
          </p:cNvPr>
          <p:cNvSpPr txBox="1">
            <a:spLocks/>
          </p:cNvSpPr>
          <p:nvPr/>
        </p:nvSpPr>
        <p:spPr>
          <a:xfrm>
            <a:off x="1986049" y="32450"/>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dirty="0">
                <a:solidFill>
                  <a:schemeClr val="accent1"/>
                </a:solidFill>
                <a:latin typeface="Arial" panose="020B0604020202020204" pitchFamily="34" charset="0"/>
                <a:cs typeface="Arial" panose="020B0604020202020204" pitchFamily="34" charset="0"/>
              </a:rPr>
              <a:t>Add to make 1</a:t>
            </a:r>
          </a:p>
        </p:txBody>
      </p:sp>
      <p:grpSp>
        <p:nvGrpSpPr>
          <p:cNvPr id="2" name="Group 1">
            <a:extLst>
              <a:ext uri="{FF2B5EF4-FFF2-40B4-BE49-F238E27FC236}">
                <a16:creationId xmlns:a16="http://schemas.microsoft.com/office/drawing/2014/main" id="{C46686C5-C4F0-5FFA-4D75-77CB6083F405}"/>
              </a:ext>
            </a:extLst>
          </p:cNvPr>
          <p:cNvGrpSpPr/>
          <p:nvPr/>
        </p:nvGrpSpPr>
        <p:grpSpPr>
          <a:xfrm>
            <a:off x="-52551" y="0"/>
            <a:ext cx="2147968" cy="1923564"/>
            <a:chOff x="-52551" y="0"/>
            <a:chExt cx="2147968" cy="1923564"/>
          </a:xfrm>
        </p:grpSpPr>
        <p:sp>
          <p:nvSpPr>
            <p:cNvPr id="3" name="Isosceles Triangle 2">
              <a:extLst>
                <a:ext uri="{FF2B5EF4-FFF2-40B4-BE49-F238E27FC236}">
                  <a16:creationId xmlns:a16="http://schemas.microsoft.com/office/drawing/2014/main" id="{059A6364-5EE3-F4EF-4E12-14F44479BC08}"/>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7228C4A6-3BF4-EC9D-50A7-4889D10F5281}"/>
                </a:ext>
              </a:extLst>
            </p:cNvPr>
            <p:cNvSpPr txBox="1"/>
            <p:nvPr/>
          </p:nvSpPr>
          <p:spPr>
            <a:xfrm>
              <a:off x="-52551" y="12323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Tree>
    <p:extLst>
      <p:ext uri="{BB962C8B-B14F-4D97-AF65-F5344CB8AC3E}">
        <p14:creationId xmlns:p14="http://schemas.microsoft.com/office/powerpoint/2010/main" val="642774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3"/>
          <a:stretch>
            <a:fillRect/>
          </a:stretch>
        </p:blipFill>
        <p:spPr>
          <a:xfrm>
            <a:off x="6310858" y="2123889"/>
            <a:ext cx="5495925" cy="1152525"/>
          </a:xfrm>
          <a:prstGeom prst="rect">
            <a:avLst/>
          </a:prstGeom>
        </p:spPr>
      </p:pic>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24000" y="239318"/>
            <a:ext cx="9144000" cy="10160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How many ways to make 1?</a:t>
            </a:r>
          </a:p>
        </p:txBody>
      </p:sp>
      <p:cxnSp>
        <p:nvCxnSpPr>
          <p:cNvPr id="8" name="Straight Arrow Connector 7"/>
          <p:cNvCxnSpPr/>
          <p:nvPr/>
        </p:nvCxnSpPr>
        <p:spPr>
          <a:xfrm flipH="1" flipV="1">
            <a:off x="1755601" y="2315716"/>
            <a:ext cx="1115860" cy="588572"/>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102797" y="4113482"/>
            <a:ext cx="0" cy="77980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1768127" y="4015857"/>
            <a:ext cx="1103334" cy="487529"/>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4158080" y="1755705"/>
            <a:ext cx="4175" cy="823465"/>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5527447" y="2410734"/>
            <a:ext cx="910931" cy="493554"/>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464738" y="4015857"/>
            <a:ext cx="776983" cy="72232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Left Brace 29"/>
          <p:cNvSpPr/>
          <p:nvPr/>
        </p:nvSpPr>
        <p:spPr>
          <a:xfrm rot="5400000">
            <a:off x="10103006" y="875162"/>
            <a:ext cx="414331" cy="2502701"/>
          </a:xfrm>
          <a:prstGeom prst="leftBrace">
            <a:avLst>
              <a:gd name="adj1" fmla="val 28921"/>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1" name="Left Brace 30"/>
          <p:cNvSpPr/>
          <p:nvPr/>
        </p:nvSpPr>
        <p:spPr>
          <a:xfrm rot="5400000">
            <a:off x="7344075" y="1153504"/>
            <a:ext cx="414331" cy="1947499"/>
          </a:xfrm>
          <a:prstGeom prst="leftBrace">
            <a:avLst>
              <a:gd name="adj1" fmla="val 38803"/>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Left Brace 32"/>
          <p:cNvSpPr/>
          <p:nvPr/>
        </p:nvSpPr>
        <p:spPr>
          <a:xfrm rot="16200000">
            <a:off x="8696285" y="2904167"/>
            <a:ext cx="276851" cy="448221"/>
          </a:xfrm>
          <a:prstGeom prst="leftBrace">
            <a:avLst>
              <a:gd name="adj1" fmla="val 19832"/>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4" name="TextBox 33"/>
          <p:cNvSpPr txBox="1"/>
          <p:nvPr/>
        </p:nvSpPr>
        <p:spPr>
          <a:xfrm>
            <a:off x="7179486" y="1450963"/>
            <a:ext cx="912328" cy="523220"/>
          </a:xfrm>
          <a:prstGeom prst="rect">
            <a:avLst/>
          </a:prstGeom>
          <a:noFill/>
        </p:spPr>
        <p:txBody>
          <a:bodyPr wrap="square" rtlCol="0">
            <a:spAutoFit/>
          </a:bodyPr>
          <a:lstStyle/>
          <a:p>
            <a:r>
              <a:rPr lang="en-GB" sz="2800" dirty="0">
                <a:solidFill>
                  <a:schemeClr val="accent5">
                    <a:lumMod val="50000"/>
                  </a:schemeClr>
                </a:solidFill>
              </a:rPr>
              <a:t>40%</a:t>
            </a:r>
          </a:p>
        </p:txBody>
      </p:sp>
      <p:sp>
        <p:nvSpPr>
          <p:cNvPr id="35" name="TextBox 34"/>
          <p:cNvSpPr txBox="1"/>
          <p:nvPr/>
        </p:nvSpPr>
        <p:spPr>
          <a:xfrm>
            <a:off x="9993970" y="1400344"/>
            <a:ext cx="912328" cy="523220"/>
          </a:xfrm>
          <a:prstGeom prst="rect">
            <a:avLst/>
          </a:prstGeom>
          <a:noFill/>
        </p:spPr>
        <p:txBody>
          <a:bodyPr wrap="square" rtlCol="0">
            <a:spAutoFit/>
          </a:bodyPr>
          <a:lstStyle/>
          <a:p>
            <a:r>
              <a:rPr lang="en-GB" sz="2800" dirty="0">
                <a:solidFill>
                  <a:schemeClr val="accent5">
                    <a:lumMod val="50000"/>
                  </a:schemeClr>
                </a:solidFill>
              </a:rPr>
              <a:t>0.5</a:t>
            </a:r>
          </a:p>
        </p:txBody>
      </p:sp>
      <mc:AlternateContent xmlns:mc="http://schemas.openxmlformats.org/markup-compatibility/2006" xmlns:a14="http://schemas.microsoft.com/office/drawing/2010/main">
        <mc:Choice Requires="a14">
          <p:sp>
            <p:nvSpPr>
              <p:cNvPr id="36" name="TextBox 35"/>
              <p:cNvSpPr txBox="1"/>
              <p:nvPr/>
            </p:nvSpPr>
            <p:spPr>
              <a:xfrm>
                <a:off x="8057413" y="3343760"/>
                <a:ext cx="1554594"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2800" i="1" dirty="0" smtClean="0">
                              <a:solidFill>
                                <a:schemeClr val="accent5">
                                  <a:lumMod val="50000"/>
                                </a:schemeClr>
                              </a:solidFill>
                              <a:latin typeface="Cambria Math" panose="02040503050406030204" pitchFamily="18" charset="0"/>
                            </a:rPr>
                          </m:ctrlPr>
                        </m:fPr>
                        <m:num>
                          <m:r>
                            <a:rPr lang="en-SG" sz="2800" b="0" i="1" dirty="0" smtClean="0">
                              <a:solidFill>
                                <a:schemeClr val="accent5">
                                  <a:lumMod val="50000"/>
                                </a:schemeClr>
                              </a:solidFill>
                              <a:latin typeface="Cambria Math" panose="02040503050406030204" pitchFamily="18" charset="0"/>
                            </a:rPr>
                            <m:t>1</m:t>
                          </m:r>
                        </m:num>
                        <m:den>
                          <m:r>
                            <a:rPr lang="en-SG" sz="2800" b="0" i="1" dirty="0" smtClean="0">
                              <a:solidFill>
                                <a:schemeClr val="accent5">
                                  <a:lumMod val="50000"/>
                                </a:schemeClr>
                              </a:solidFill>
                              <a:latin typeface="Cambria Math" panose="02040503050406030204" pitchFamily="18" charset="0"/>
                            </a:rPr>
                            <m:t>10</m:t>
                          </m:r>
                        </m:den>
                      </m:f>
                    </m:oMath>
                  </m:oMathPara>
                </a14:m>
                <a:endParaRPr lang="en-GB" sz="2800" dirty="0">
                  <a:solidFill>
                    <a:schemeClr val="accent5">
                      <a:lumMod val="50000"/>
                    </a:schemeClr>
                  </a:solidFill>
                </a:endParaRPr>
              </a:p>
            </p:txBody>
          </p:sp>
        </mc:Choice>
        <mc:Fallback xmlns="">
          <p:sp>
            <p:nvSpPr>
              <p:cNvPr id="36" name="TextBox 35"/>
              <p:cNvSpPr txBox="1">
                <a:spLocks noRot="1" noChangeAspect="1" noMove="1" noResize="1" noEditPoints="1" noAdjustHandles="1" noChangeArrowheads="1" noChangeShapeType="1" noTextEdit="1"/>
              </p:cNvSpPr>
              <p:nvPr/>
            </p:nvSpPr>
            <p:spPr>
              <a:xfrm>
                <a:off x="8057413" y="3343760"/>
                <a:ext cx="1554594" cy="901785"/>
              </a:xfrm>
              <a:prstGeom prst="rect">
                <a:avLst/>
              </a:prstGeom>
              <a:blipFill>
                <a:blip r:embed="rId4"/>
                <a:stretch>
                  <a:fillRect/>
                </a:stretch>
              </a:blipFill>
            </p:spPr>
            <p:txBody>
              <a:bodyPr/>
              <a:lstStyle/>
              <a:p>
                <a:r>
                  <a:rPr lang="en-SG">
                    <a:noFill/>
                  </a:rPr>
                  <a:t> </a:t>
                </a:r>
              </a:p>
            </p:txBody>
          </p:sp>
        </mc:Fallback>
      </mc:AlternateContent>
      <p:sp>
        <p:nvSpPr>
          <p:cNvPr id="37" name="Rounded Rectangle 36"/>
          <p:cNvSpPr/>
          <p:nvPr/>
        </p:nvSpPr>
        <p:spPr>
          <a:xfrm>
            <a:off x="3254118" y="2781368"/>
            <a:ext cx="1816274" cy="1089174"/>
          </a:xfrm>
          <a:prstGeom prst="roundRect">
            <a:avLst/>
          </a:prstGeom>
          <a:solidFill>
            <a:schemeClr val="accent5">
              <a:lumMod val="40000"/>
              <a:lumOff val="6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3200" b="1" dirty="0">
                <a:solidFill>
                  <a:schemeClr val="tx1"/>
                </a:solidFill>
              </a:rPr>
              <a:t>Make 1</a:t>
            </a:r>
          </a:p>
        </p:txBody>
      </p:sp>
      <p:grpSp>
        <p:nvGrpSpPr>
          <p:cNvPr id="2" name="Group 1">
            <a:extLst>
              <a:ext uri="{FF2B5EF4-FFF2-40B4-BE49-F238E27FC236}">
                <a16:creationId xmlns:a16="http://schemas.microsoft.com/office/drawing/2014/main" id="{C2BD6489-CA5C-6D11-41B4-5C6BBE1DB19A}"/>
              </a:ext>
            </a:extLst>
          </p:cNvPr>
          <p:cNvGrpSpPr/>
          <p:nvPr/>
        </p:nvGrpSpPr>
        <p:grpSpPr>
          <a:xfrm>
            <a:off x="-52551" y="0"/>
            <a:ext cx="2147968" cy="1923564"/>
            <a:chOff x="-52551" y="0"/>
            <a:chExt cx="2147968" cy="1923564"/>
          </a:xfrm>
        </p:grpSpPr>
        <p:sp>
          <p:nvSpPr>
            <p:cNvPr id="3" name="Isosceles Triangle 2">
              <a:extLst>
                <a:ext uri="{FF2B5EF4-FFF2-40B4-BE49-F238E27FC236}">
                  <a16:creationId xmlns:a16="http://schemas.microsoft.com/office/drawing/2014/main" id="{2528F2DB-8268-ABAE-FF4B-183975211A0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21B6FFE-5564-6060-7603-8BAF37B4FF85}"/>
                </a:ext>
              </a:extLst>
            </p:cNvPr>
            <p:cNvSpPr txBox="1"/>
            <p:nvPr/>
          </p:nvSpPr>
          <p:spPr>
            <a:xfrm>
              <a:off x="-52551" y="123231"/>
              <a:ext cx="1671145"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grpSp>
    </p:spTree>
    <p:extLst>
      <p:ext uri="{BB962C8B-B14F-4D97-AF65-F5344CB8AC3E}">
        <p14:creationId xmlns:p14="http://schemas.microsoft.com/office/powerpoint/2010/main" val="1706456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dirty="0"/>
          </a:p>
        </p:txBody>
      </p:sp>
      <p:grpSp>
        <p:nvGrpSpPr>
          <p:cNvPr id="2" name="Group 1">
            <a:extLst>
              <a:ext uri="{FF2B5EF4-FFF2-40B4-BE49-F238E27FC236}">
                <a16:creationId xmlns:a16="http://schemas.microsoft.com/office/drawing/2014/main" id="{85400275-F27A-6780-29E6-BFDD8AF6B01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B1652D0D-C296-283D-DA98-62FC09A22FB7}"/>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ED873EFD-6A7D-1A3B-D171-EA4E0552F2B9}"/>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sp>
        <p:nvSpPr>
          <p:cNvPr id="28" name="Title 1">
            <a:extLst>
              <a:ext uri="{FF2B5EF4-FFF2-40B4-BE49-F238E27FC236}">
                <a16:creationId xmlns:a16="http://schemas.microsoft.com/office/drawing/2014/main" id="{51356EA0-1DBA-B723-4073-A1C318E1F253}"/>
              </a:ext>
            </a:extLst>
          </p:cNvPr>
          <p:cNvSpPr txBox="1">
            <a:spLocks/>
          </p:cNvSpPr>
          <p:nvPr/>
        </p:nvSpPr>
        <p:spPr>
          <a:xfrm>
            <a:off x="622300" y="136135"/>
            <a:ext cx="9144000" cy="10160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How many ways to make 1?</a:t>
            </a:r>
          </a:p>
        </p:txBody>
      </p:sp>
      <p:cxnSp>
        <p:nvCxnSpPr>
          <p:cNvPr id="8" name="Straight Arrow Connector 7">
            <a:extLst>
              <a:ext uri="{FF2B5EF4-FFF2-40B4-BE49-F238E27FC236}">
                <a16:creationId xmlns:a16="http://schemas.microsoft.com/office/drawing/2014/main" id="{14C060D2-C6C3-EE4F-7BD2-8B56265D05FC}"/>
              </a:ext>
            </a:extLst>
          </p:cNvPr>
          <p:cNvCxnSpPr/>
          <p:nvPr/>
        </p:nvCxnSpPr>
        <p:spPr>
          <a:xfrm flipH="1" flipV="1">
            <a:off x="1755601" y="2315716"/>
            <a:ext cx="1115860" cy="588572"/>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C212093-8B97-7D2D-663A-91C333AB68D0}"/>
              </a:ext>
            </a:extLst>
          </p:cNvPr>
          <p:cNvCxnSpPr/>
          <p:nvPr/>
        </p:nvCxnSpPr>
        <p:spPr>
          <a:xfrm>
            <a:off x="4102797" y="4113482"/>
            <a:ext cx="0" cy="77980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56A60DE-B524-F701-CB05-9FF9AD636B95}"/>
              </a:ext>
            </a:extLst>
          </p:cNvPr>
          <p:cNvCxnSpPr/>
          <p:nvPr/>
        </p:nvCxnSpPr>
        <p:spPr>
          <a:xfrm flipH="1">
            <a:off x="1768127" y="4015857"/>
            <a:ext cx="1103334" cy="487529"/>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646B313A-E2D3-B1E5-0CA9-83BB2816B56D}"/>
              </a:ext>
            </a:extLst>
          </p:cNvPr>
          <p:cNvCxnSpPr/>
          <p:nvPr/>
        </p:nvCxnSpPr>
        <p:spPr>
          <a:xfrm flipH="1" flipV="1">
            <a:off x="4158080" y="1755705"/>
            <a:ext cx="4175" cy="823465"/>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D8C58E7-B128-4C70-E3A0-EC8384B32A31}"/>
              </a:ext>
            </a:extLst>
          </p:cNvPr>
          <p:cNvCxnSpPr/>
          <p:nvPr/>
        </p:nvCxnSpPr>
        <p:spPr>
          <a:xfrm flipV="1">
            <a:off x="5527447" y="2410734"/>
            <a:ext cx="910931" cy="493554"/>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DE27FF0D-1900-2A23-2C88-120571A2C623}"/>
              </a:ext>
            </a:extLst>
          </p:cNvPr>
          <p:cNvCxnSpPr/>
          <p:nvPr/>
        </p:nvCxnSpPr>
        <p:spPr>
          <a:xfrm>
            <a:off x="5464738" y="4015857"/>
            <a:ext cx="776983" cy="722327"/>
          </a:xfrm>
          <a:prstGeom prst="straightConnector1">
            <a:avLst/>
          </a:prstGeom>
          <a:ln w="57150">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2" name="Rounded Rectangle 36">
            <a:extLst>
              <a:ext uri="{FF2B5EF4-FFF2-40B4-BE49-F238E27FC236}">
                <a16:creationId xmlns:a16="http://schemas.microsoft.com/office/drawing/2014/main" id="{4C46CC27-4FF2-BEDF-31C9-A3ADB749CCE7}"/>
              </a:ext>
            </a:extLst>
          </p:cNvPr>
          <p:cNvSpPr/>
          <p:nvPr/>
        </p:nvSpPr>
        <p:spPr>
          <a:xfrm>
            <a:off x="3254118" y="2781368"/>
            <a:ext cx="1816274" cy="1089174"/>
          </a:xfrm>
          <a:prstGeom prst="roundRect">
            <a:avLst/>
          </a:prstGeom>
          <a:solidFill>
            <a:schemeClr val="accent6">
              <a:lumMod val="20000"/>
              <a:lumOff val="8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3200" b="1" dirty="0">
                <a:solidFill>
                  <a:schemeClr val="tx1"/>
                </a:solidFill>
              </a:rPr>
              <a:t>Add to 1</a:t>
            </a:r>
          </a:p>
        </p:txBody>
      </p:sp>
      <p:graphicFrame>
        <p:nvGraphicFramePr>
          <p:cNvPr id="25" name="Table 2">
            <a:extLst>
              <a:ext uri="{FF2B5EF4-FFF2-40B4-BE49-F238E27FC236}">
                <a16:creationId xmlns:a16="http://schemas.microsoft.com/office/drawing/2014/main" id="{4B2D08C3-02EC-E762-181B-2EEEA86F25A3}"/>
              </a:ext>
            </a:extLst>
          </p:cNvPr>
          <p:cNvGraphicFramePr>
            <a:graphicFrameLocks noGrp="1"/>
          </p:cNvGraphicFramePr>
          <p:nvPr/>
        </p:nvGraphicFramePr>
        <p:xfrm>
          <a:off x="6438378" y="3020524"/>
          <a:ext cx="5130470" cy="493554"/>
        </p:xfrm>
        <a:graphic>
          <a:graphicData uri="http://schemas.openxmlformats.org/drawingml/2006/table">
            <a:tbl>
              <a:tblPr firstRow="1" bandRow="1">
                <a:tableStyleId>{5C22544A-7EE6-4342-B048-85BDC9FD1C3A}</a:tableStyleId>
              </a:tblPr>
              <a:tblGrid>
                <a:gridCol w="513047">
                  <a:extLst>
                    <a:ext uri="{9D8B030D-6E8A-4147-A177-3AD203B41FA5}">
                      <a16:colId xmlns:a16="http://schemas.microsoft.com/office/drawing/2014/main" val="355387541"/>
                    </a:ext>
                  </a:extLst>
                </a:gridCol>
                <a:gridCol w="513047">
                  <a:extLst>
                    <a:ext uri="{9D8B030D-6E8A-4147-A177-3AD203B41FA5}">
                      <a16:colId xmlns:a16="http://schemas.microsoft.com/office/drawing/2014/main" val="3301349525"/>
                    </a:ext>
                  </a:extLst>
                </a:gridCol>
                <a:gridCol w="513047">
                  <a:extLst>
                    <a:ext uri="{9D8B030D-6E8A-4147-A177-3AD203B41FA5}">
                      <a16:colId xmlns:a16="http://schemas.microsoft.com/office/drawing/2014/main" val="1223771997"/>
                    </a:ext>
                  </a:extLst>
                </a:gridCol>
                <a:gridCol w="513047">
                  <a:extLst>
                    <a:ext uri="{9D8B030D-6E8A-4147-A177-3AD203B41FA5}">
                      <a16:colId xmlns:a16="http://schemas.microsoft.com/office/drawing/2014/main" val="1092491385"/>
                    </a:ext>
                  </a:extLst>
                </a:gridCol>
                <a:gridCol w="513047">
                  <a:extLst>
                    <a:ext uri="{9D8B030D-6E8A-4147-A177-3AD203B41FA5}">
                      <a16:colId xmlns:a16="http://schemas.microsoft.com/office/drawing/2014/main" val="997179893"/>
                    </a:ext>
                  </a:extLst>
                </a:gridCol>
                <a:gridCol w="513047">
                  <a:extLst>
                    <a:ext uri="{9D8B030D-6E8A-4147-A177-3AD203B41FA5}">
                      <a16:colId xmlns:a16="http://schemas.microsoft.com/office/drawing/2014/main" val="1756753112"/>
                    </a:ext>
                  </a:extLst>
                </a:gridCol>
                <a:gridCol w="513047">
                  <a:extLst>
                    <a:ext uri="{9D8B030D-6E8A-4147-A177-3AD203B41FA5}">
                      <a16:colId xmlns:a16="http://schemas.microsoft.com/office/drawing/2014/main" val="85666720"/>
                    </a:ext>
                  </a:extLst>
                </a:gridCol>
                <a:gridCol w="513047">
                  <a:extLst>
                    <a:ext uri="{9D8B030D-6E8A-4147-A177-3AD203B41FA5}">
                      <a16:colId xmlns:a16="http://schemas.microsoft.com/office/drawing/2014/main" val="4102525064"/>
                    </a:ext>
                  </a:extLst>
                </a:gridCol>
                <a:gridCol w="513047">
                  <a:extLst>
                    <a:ext uri="{9D8B030D-6E8A-4147-A177-3AD203B41FA5}">
                      <a16:colId xmlns:a16="http://schemas.microsoft.com/office/drawing/2014/main" val="400547272"/>
                    </a:ext>
                  </a:extLst>
                </a:gridCol>
                <a:gridCol w="513047">
                  <a:extLst>
                    <a:ext uri="{9D8B030D-6E8A-4147-A177-3AD203B41FA5}">
                      <a16:colId xmlns:a16="http://schemas.microsoft.com/office/drawing/2014/main" val="3109084553"/>
                    </a:ext>
                  </a:extLst>
                </a:gridCol>
              </a:tblGrid>
              <a:tr h="493554">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722994956"/>
                  </a:ext>
                </a:extLst>
              </a:tr>
            </a:tbl>
          </a:graphicData>
        </a:graphic>
      </p:graphicFrame>
    </p:spTree>
    <p:extLst>
      <p:ext uri="{BB962C8B-B14F-4D97-AF65-F5344CB8AC3E}">
        <p14:creationId xmlns:p14="http://schemas.microsoft.com/office/powerpoint/2010/main" val="242083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F8617F56-4453-4DFC-978A-4B87B5EF914E}"/>
              </a:ext>
            </a:extLst>
          </p:cNvPr>
          <p:cNvSpPr txBox="1">
            <a:spLocks/>
          </p:cNvSpPr>
          <p:nvPr/>
        </p:nvSpPr>
        <p:spPr>
          <a:xfrm>
            <a:off x="1814647" y="96841"/>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Percentages of an amount (1)</a:t>
            </a:r>
            <a:endParaRPr lang="en-US" sz="3600" b="1" dirty="0">
              <a:solidFill>
                <a:schemeClr val="accent1"/>
              </a:solidFill>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6E2FB615-0021-48A3-EC1E-52DEDEAB20E1}"/>
              </a:ext>
            </a:extLst>
          </p:cNvPr>
          <p:cNvGrpSpPr/>
          <p:nvPr/>
        </p:nvGrpSpPr>
        <p:grpSpPr>
          <a:xfrm>
            <a:off x="-94592" y="0"/>
            <a:ext cx="2190009" cy="1923564"/>
            <a:chOff x="-94592" y="0"/>
            <a:chExt cx="2190009" cy="1923564"/>
          </a:xfrm>
        </p:grpSpPr>
        <p:sp>
          <p:nvSpPr>
            <p:cNvPr id="27" name="Isosceles Triangle 26">
              <a:extLst>
                <a:ext uri="{FF2B5EF4-FFF2-40B4-BE49-F238E27FC236}">
                  <a16:creationId xmlns:a16="http://schemas.microsoft.com/office/drawing/2014/main" id="{C901B7C4-C1F2-A95D-4D91-8F1FB15A7AE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32EFBF3-FFEE-9307-3D6A-806828AB12AD}"/>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30" name="Slide Number Placeholder 5">
            <a:extLst>
              <a:ext uri="{FF2B5EF4-FFF2-40B4-BE49-F238E27FC236}">
                <a16:creationId xmlns:a16="http://schemas.microsoft.com/office/drawing/2014/main" id="{BCA868B2-AE9E-CA0B-CCED-5DEA8969A0B7}"/>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16</a:t>
            </a:fld>
            <a:endParaRPr lang="en-US" dirty="0"/>
          </a:p>
        </p:txBody>
      </p:sp>
      <p:sp>
        <p:nvSpPr>
          <p:cNvPr id="2" name="TextBox 1">
            <a:extLst>
              <a:ext uri="{FF2B5EF4-FFF2-40B4-BE49-F238E27FC236}">
                <a16:creationId xmlns:a16="http://schemas.microsoft.com/office/drawing/2014/main" id="{18944400-BE0F-18D9-EBF0-4E145F7F643D}"/>
              </a:ext>
            </a:extLst>
          </p:cNvPr>
          <p:cNvSpPr txBox="1"/>
          <p:nvPr/>
        </p:nvSpPr>
        <p:spPr>
          <a:xfrm>
            <a:off x="564811" y="1106371"/>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6324602-3991-5C97-4917-6B71ACF962FA}"/>
              </a:ext>
            </a:extLst>
          </p:cNvPr>
          <p:cNvSpPr txBox="1"/>
          <p:nvPr/>
        </p:nvSpPr>
        <p:spPr>
          <a:xfrm>
            <a:off x="1058465" y="1347349"/>
            <a:ext cx="802918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is 75% of 200?</a:t>
            </a:r>
          </a:p>
        </p:txBody>
      </p:sp>
      <p:sp>
        <p:nvSpPr>
          <p:cNvPr id="4" name="TextBox 3">
            <a:extLst>
              <a:ext uri="{FF2B5EF4-FFF2-40B4-BE49-F238E27FC236}">
                <a16:creationId xmlns:a16="http://schemas.microsoft.com/office/drawing/2014/main" id="{CF9A4F7E-0A33-585C-0156-9864D4D064BD}"/>
              </a:ext>
            </a:extLst>
          </p:cNvPr>
          <p:cNvSpPr txBox="1"/>
          <p:nvPr/>
        </p:nvSpPr>
        <p:spPr>
          <a:xfrm>
            <a:off x="8601948" y="5637520"/>
            <a:ext cx="34210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Answer = 150</a:t>
            </a:r>
            <a:endParaRPr lang="en-GB" sz="2400" dirty="0">
              <a:latin typeface="Arial" panose="020B0604020202020204" pitchFamily="34" charset="0"/>
              <a:cs typeface="Arial" panose="020B0604020202020204" pitchFamily="34" charset="0"/>
            </a:endParaRPr>
          </a:p>
        </p:txBody>
      </p:sp>
      <p:sp>
        <p:nvSpPr>
          <p:cNvPr id="6" name="Google Shape;409;p14">
            <a:extLst>
              <a:ext uri="{FF2B5EF4-FFF2-40B4-BE49-F238E27FC236}">
                <a16:creationId xmlns:a16="http://schemas.microsoft.com/office/drawing/2014/main" id="{31CB6C3B-0122-37CC-0011-320D5CCF981C}"/>
              </a:ext>
            </a:extLst>
          </p:cNvPr>
          <p:cNvSpPr/>
          <p:nvPr/>
        </p:nvSpPr>
        <p:spPr>
          <a:xfrm rot="-5400000">
            <a:off x="4390822" y="1024088"/>
            <a:ext cx="366143" cy="7049207"/>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pitchFamily="34" charset="0"/>
              <a:ea typeface="Calibri"/>
              <a:cs typeface="Arial" panose="020B0604020202020204" pitchFamily="34" charset="0"/>
              <a:sym typeface="Calibri"/>
            </a:endParaRPr>
          </a:p>
        </p:txBody>
      </p:sp>
      <p:sp>
        <p:nvSpPr>
          <p:cNvPr id="7" name="Google Shape;410;p14">
            <a:extLst>
              <a:ext uri="{FF2B5EF4-FFF2-40B4-BE49-F238E27FC236}">
                <a16:creationId xmlns:a16="http://schemas.microsoft.com/office/drawing/2014/main" id="{1BBC67B0-1E91-FE5C-54E6-556D6D947FF3}"/>
              </a:ext>
            </a:extLst>
          </p:cNvPr>
          <p:cNvSpPr/>
          <p:nvPr/>
        </p:nvSpPr>
        <p:spPr>
          <a:xfrm rot="5400000">
            <a:off x="3563025" y="459568"/>
            <a:ext cx="258740" cy="5267859"/>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pitchFamily="34" charset="0"/>
              <a:ea typeface="Calibri"/>
              <a:cs typeface="Arial" panose="020B0604020202020204" pitchFamily="34" charset="0"/>
              <a:sym typeface="Calibri"/>
            </a:endParaRPr>
          </a:p>
        </p:txBody>
      </p:sp>
      <p:sp>
        <p:nvSpPr>
          <p:cNvPr id="9" name="Google Shape;317;p11">
            <a:extLst>
              <a:ext uri="{FF2B5EF4-FFF2-40B4-BE49-F238E27FC236}">
                <a16:creationId xmlns:a16="http://schemas.microsoft.com/office/drawing/2014/main" id="{423492DD-AB98-76A2-FD23-D5696BD3E51F}"/>
              </a:ext>
            </a:extLst>
          </p:cNvPr>
          <p:cNvSpPr txBox="1"/>
          <p:nvPr/>
        </p:nvSpPr>
        <p:spPr>
          <a:xfrm>
            <a:off x="3069105" y="2490101"/>
            <a:ext cx="1688789"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cs typeface="Arial" panose="020B0604020202020204" pitchFamily="34" charset="0"/>
                <a:sym typeface="Calibri"/>
              </a:rPr>
              <a:t>75%</a:t>
            </a:r>
            <a:endParaRPr dirty="0">
              <a:latin typeface="Arial" panose="020B0604020202020204" pitchFamily="34" charset="0"/>
              <a:cs typeface="Arial" panose="020B0604020202020204" pitchFamily="34" charset="0"/>
            </a:endParaRPr>
          </a:p>
        </p:txBody>
      </p:sp>
      <p:sp>
        <p:nvSpPr>
          <p:cNvPr id="11" name="Google Shape;317;p11">
            <a:extLst>
              <a:ext uri="{FF2B5EF4-FFF2-40B4-BE49-F238E27FC236}">
                <a16:creationId xmlns:a16="http://schemas.microsoft.com/office/drawing/2014/main" id="{887CE9E5-85D2-3859-FC86-376CBDF015EE}"/>
              </a:ext>
            </a:extLst>
          </p:cNvPr>
          <p:cNvSpPr txBox="1"/>
          <p:nvPr/>
        </p:nvSpPr>
        <p:spPr>
          <a:xfrm>
            <a:off x="4313623" y="4790664"/>
            <a:ext cx="1084287"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cs typeface="Arial" panose="020B0604020202020204" pitchFamily="34" charset="0"/>
                <a:sym typeface="Calibri"/>
              </a:rPr>
              <a:t>200</a:t>
            </a:r>
            <a:endParaRPr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1CE89DB6-2D4C-767D-B1F2-20EEA8ED566A}"/>
              </a:ext>
            </a:extLst>
          </p:cNvPr>
          <p:cNvSpPr/>
          <p:nvPr/>
        </p:nvSpPr>
        <p:spPr>
          <a:xfrm>
            <a:off x="1058467" y="3316516"/>
            <a:ext cx="7040030" cy="983733"/>
          </a:xfrm>
          <a:prstGeom prst="rec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aphicFrame>
        <p:nvGraphicFramePr>
          <p:cNvPr id="20" name="Table 20">
            <a:extLst>
              <a:ext uri="{FF2B5EF4-FFF2-40B4-BE49-F238E27FC236}">
                <a16:creationId xmlns:a16="http://schemas.microsoft.com/office/drawing/2014/main" id="{91356BEB-476C-5A2C-CCE2-776F7ABE1FA7}"/>
              </a:ext>
            </a:extLst>
          </p:cNvPr>
          <p:cNvGraphicFramePr>
            <a:graphicFrameLocks noGrp="1"/>
          </p:cNvGraphicFramePr>
          <p:nvPr/>
        </p:nvGraphicFramePr>
        <p:xfrm>
          <a:off x="1058465" y="3326462"/>
          <a:ext cx="7049208" cy="973787"/>
        </p:xfrm>
        <a:graphic>
          <a:graphicData uri="http://schemas.openxmlformats.org/drawingml/2006/table">
            <a:tbl>
              <a:tblPr firstRow="1" bandRow="1">
                <a:tableStyleId>{5940675A-B579-460E-94D1-54222C63F5DA}</a:tableStyleId>
              </a:tblPr>
              <a:tblGrid>
                <a:gridCol w="1762302">
                  <a:extLst>
                    <a:ext uri="{9D8B030D-6E8A-4147-A177-3AD203B41FA5}">
                      <a16:colId xmlns:a16="http://schemas.microsoft.com/office/drawing/2014/main" val="3285029364"/>
                    </a:ext>
                  </a:extLst>
                </a:gridCol>
                <a:gridCol w="1762302">
                  <a:extLst>
                    <a:ext uri="{9D8B030D-6E8A-4147-A177-3AD203B41FA5}">
                      <a16:colId xmlns:a16="http://schemas.microsoft.com/office/drawing/2014/main" val="4011281517"/>
                    </a:ext>
                  </a:extLst>
                </a:gridCol>
                <a:gridCol w="1762302">
                  <a:extLst>
                    <a:ext uri="{9D8B030D-6E8A-4147-A177-3AD203B41FA5}">
                      <a16:colId xmlns:a16="http://schemas.microsoft.com/office/drawing/2014/main" val="2067336694"/>
                    </a:ext>
                  </a:extLst>
                </a:gridCol>
                <a:gridCol w="1762302">
                  <a:extLst>
                    <a:ext uri="{9D8B030D-6E8A-4147-A177-3AD203B41FA5}">
                      <a16:colId xmlns:a16="http://schemas.microsoft.com/office/drawing/2014/main" val="2742654123"/>
                    </a:ext>
                  </a:extLst>
                </a:gridCol>
              </a:tblGrid>
              <a:tr h="973787">
                <a:tc>
                  <a:txBody>
                    <a:bodyPr/>
                    <a:lstStyle/>
                    <a:p>
                      <a:endParaRPr lang="en-GB" dirty="0"/>
                    </a:p>
                  </a:txBody>
                  <a:tcPr>
                    <a:solidFill>
                      <a:schemeClr val="accent1">
                        <a:lumMod val="40000"/>
                        <a:lumOff val="60000"/>
                      </a:schemeClr>
                    </a:solidFill>
                  </a:tcPr>
                </a:tc>
                <a:tc>
                  <a:txBody>
                    <a:bodyPr/>
                    <a:lstStyle/>
                    <a:p>
                      <a:endParaRPr lang="en-GB" dirty="0"/>
                    </a:p>
                  </a:txBody>
                  <a:tcPr>
                    <a:solidFill>
                      <a:schemeClr val="accent1">
                        <a:lumMod val="40000"/>
                        <a:lumOff val="60000"/>
                      </a:schemeClr>
                    </a:solidFill>
                  </a:tcPr>
                </a:tc>
                <a:tc>
                  <a:txBody>
                    <a:bodyPr/>
                    <a:lstStyle/>
                    <a:p>
                      <a:endParaRPr lang="en-GB" dirty="0"/>
                    </a:p>
                  </a:txBody>
                  <a:tcPr>
                    <a:solidFill>
                      <a:schemeClr val="accent1">
                        <a:lumMod val="40000"/>
                        <a:lumOff val="60000"/>
                      </a:schemeClr>
                    </a:solidFill>
                  </a:tcPr>
                </a:tc>
                <a:tc>
                  <a:txBody>
                    <a:bodyPr/>
                    <a:lstStyle/>
                    <a:p>
                      <a:endParaRPr lang="en-GB" dirty="0"/>
                    </a:p>
                  </a:txBody>
                  <a:tcPr/>
                </a:tc>
                <a:extLst>
                  <a:ext uri="{0D108BD9-81ED-4DB2-BD59-A6C34878D82A}">
                    <a16:rowId xmlns:a16="http://schemas.microsoft.com/office/drawing/2014/main" val="3396182687"/>
                  </a:ext>
                </a:extLst>
              </a:tr>
            </a:tbl>
          </a:graphicData>
        </a:graphic>
      </p:graphicFrame>
      <p:sp>
        <p:nvSpPr>
          <p:cNvPr id="10" name="TextBox 9">
            <a:extLst>
              <a:ext uri="{FF2B5EF4-FFF2-40B4-BE49-F238E27FC236}">
                <a16:creationId xmlns:a16="http://schemas.microsoft.com/office/drawing/2014/main" id="{7ACF16B0-C497-5F6B-B9C7-C259ECCA1501}"/>
              </a:ext>
            </a:extLst>
          </p:cNvPr>
          <p:cNvSpPr txBox="1"/>
          <p:nvPr/>
        </p:nvSpPr>
        <p:spPr>
          <a:xfrm>
            <a:off x="7003784" y="3626366"/>
            <a:ext cx="7005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50</a:t>
            </a:r>
            <a:endParaRPr lang="en-GB" sz="24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6BBEDC69-3081-3EB4-0F2C-BEC68B18465C}"/>
              </a:ext>
            </a:extLst>
          </p:cNvPr>
          <p:cNvSpPr txBox="1"/>
          <p:nvPr/>
        </p:nvSpPr>
        <p:spPr>
          <a:xfrm>
            <a:off x="1709261" y="3607296"/>
            <a:ext cx="7005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50</a:t>
            </a:r>
            <a:endParaRPr lang="en-GB" sz="24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D8E3D76E-FA17-1F58-F55D-BEEF2D917787}"/>
              </a:ext>
            </a:extLst>
          </p:cNvPr>
          <p:cNvSpPr txBox="1"/>
          <p:nvPr/>
        </p:nvSpPr>
        <p:spPr>
          <a:xfrm>
            <a:off x="3463946" y="3591752"/>
            <a:ext cx="7005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50</a:t>
            </a:r>
            <a:endParaRPr lang="en-GB" sz="2400"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0825B75F-7B9A-EEB2-C510-C5B1E0899682}"/>
              </a:ext>
            </a:extLst>
          </p:cNvPr>
          <p:cNvSpPr txBox="1"/>
          <p:nvPr/>
        </p:nvSpPr>
        <p:spPr>
          <a:xfrm>
            <a:off x="5147348" y="3609033"/>
            <a:ext cx="7005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50</a:t>
            </a:r>
            <a:endParaRPr lang="en-GB" sz="2400" dirty="0">
              <a:latin typeface="Arial" panose="020B0604020202020204" pitchFamily="34" charset="0"/>
              <a:cs typeface="Arial" panose="020B0604020202020204" pitchFamily="34" charset="0"/>
            </a:endParaRPr>
          </a:p>
        </p:txBody>
      </p:sp>
      <p:cxnSp>
        <p:nvCxnSpPr>
          <p:cNvPr id="5" name="Straight Connector 4">
            <a:extLst>
              <a:ext uri="{FF2B5EF4-FFF2-40B4-BE49-F238E27FC236}">
                <a16:creationId xmlns:a16="http://schemas.microsoft.com/office/drawing/2014/main" id="{EF489BAF-EC1B-9742-C025-2628F815DCB5}"/>
              </a:ext>
            </a:extLst>
          </p:cNvPr>
          <p:cNvCxnSpPr>
            <a:cxnSpLocks/>
          </p:cNvCxnSpPr>
          <p:nvPr/>
        </p:nvCxnSpPr>
        <p:spPr>
          <a:xfrm>
            <a:off x="6345720" y="3222868"/>
            <a:ext cx="0" cy="1142752"/>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000782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par>
                                <p:cTn id="30" presetID="10" presetClass="entr" presetSubtype="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9" grpId="0"/>
      <p:bldP spid="11" grpId="0"/>
      <p:bldP spid="19" grpId="0" animBg="1"/>
      <p:bldP spid="10" grpId="0"/>
      <p:bldP spid="16" grpId="0"/>
      <p:bldP spid="17"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F8617F56-4453-4DFC-978A-4B87B5EF914E}"/>
              </a:ext>
            </a:extLst>
          </p:cNvPr>
          <p:cNvSpPr txBox="1">
            <a:spLocks/>
          </p:cNvSpPr>
          <p:nvPr/>
        </p:nvSpPr>
        <p:spPr>
          <a:xfrm>
            <a:off x="1814647" y="96841"/>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Percentages of an amount (2)</a:t>
            </a:r>
            <a:endParaRPr lang="en-US" sz="3600" b="1" dirty="0">
              <a:solidFill>
                <a:schemeClr val="accent1"/>
              </a:solidFill>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6E2FB615-0021-48A3-EC1E-52DEDEAB20E1}"/>
              </a:ext>
            </a:extLst>
          </p:cNvPr>
          <p:cNvGrpSpPr/>
          <p:nvPr/>
        </p:nvGrpSpPr>
        <p:grpSpPr>
          <a:xfrm>
            <a:off x="-94592" y="0"/>
            <a:ext cx="2190009" cy="1923564"/>
            <a:chOff x="-94592" y="0"/>
            <a:chExt cx="2190009" cy="1923564"/>
          </a:xfrm>
        </p:grpSpPr>
        <p:sp>
          <p:nvSpPr>
            <p:cNvPr id="27" name="Isosceles Triangle 26">
              <a:extLst>
                <a:ext uri="{FF2B5EF4-FFF2-40B4-BE49-F238E27FC236}">
                  <a16:creationId xmlns:a16="http://schemas.microsoft.com/office/drawing/2014/main" id="{C901B7C4-C1F2-A95D-4D91-8F1FB15A7AE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832EFBF3-FFEE-9307-3D6A-806828AB12AD}"/>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30" name="Slide Number Placeholder 5">
            <a:extLst>
              <a:ext uri="{FF2B5EF4-FFF2-40B4-BE49-F238E27FC236}">
                <a16:creationId xmlns:a16="http://schemas.microsoft.com/office/drawing/2014/main" id="{BCA868B2-AE9E-CA0B-CCED-5DEA8969A0B7}"/>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17</a:t>
            </a:fld>
            <a:endParaRPr lang="en-US" dirty="0"/>
          </a:p>
        </p:txBody>
      </p:sp>
      <p:sp>
        <p:nvSpPr>
          <p:cNvPr id="19" name="TextBox 18">
            <a:extLst>
              <a:ext uri="{FF2B5EF4-FFF2-40B4-BE49-F238E27FC236}">
                <a16:creationId xmlns:a16="http://schemas.microsoft.com/office/drawing/2014/main" id="{DF2D72A3-A181-D88D-904D-4371D54097F5}"/>
              </a:ext>
            </a:extLst>
          </p:cNvPr>
          <p:cNvSpPr txBox="1"/>
          <p:nvPr/>
        </p:nvSpPr>
        <p:spPr>
          <a:xfrm>
            <a:off x="564811" y="1106371"/>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E803841A-E0C0-E729-5836-1D1348FCFDBC}"/>
              </a:ext>
            </a:extLst>
          </p:cNvPr>
          <p:cNvSpPr txBox="1"/>
          <p:nvPr/>
        </p:nvSpPr>
        <p:spPr>
          <a:xfrm>
            <a:off x="1023253" y="1307871"/>
            <a:ext cx="802918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is 60% of 50?</a:t>
            </a:r>
          </a:p>
        </p:txBody>
      </p:sp>
      <p:sp>
        <p:nvSpPr>
          <p:cNvPr id="21" name="TextBox 20">
            <a:extLst>
              <a:ext uri="{FF2B5EF4-FFF2-40B4-BE49-F238E27FC236}">
                <a16:creationId xmlns:a16="http://schemas.microsoft.com/office/drawing/2014/main" id="{ED5CE18D-8E71-AD8B-0330-933467C9DB0D}"/>
              </a:ext>
            </a:extLst>
          </p:cNvPr>
          <p:cNvSpPr txBox="1"/>
          <p:nvPr/>
        </p:nvSpPr>
        <p:spPr>
          <a:xfrm>
            <a:off x="8601948" y="5637520"/>
            <a:ext cx="34210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Answer = 30</a:t>
            </a:r>
            <a:endParaRPr lang="en-GB" sz="2400" dirty="0">
              <a:latin typeface="Arial" panose="020B0604020202020204" pitchFamily="34" charset="0"/>
              <a:cs typeface="Arial" panose="020B0604020202020204" pitchFamily="34" charset="0"/>
            </a:endParaRPr>
          </a:p>
        </p:txBody>
      </p:sp>
      <p:sp>
        <p:nvSpPr>
          <p:cNvPr id="34" name="Google Shape;409;p14">
            <a:extLst>
              <a:ext uri="{FF2B5EF4-FFF2-40B4-BE49-F238E27FC236}">
                <a16:creationId xmlns:a16="http://schemas.microsoft.com/office/drawing/2014/main" id="{0999130B-FDA7-AF37-83C8-0F1526D6467B}"/>
              </a:ext>
            </a:extLst>
          </p:cNvPr>
          <p:cNvSpPr/>
          <p:nvPr/>
        </p:nvSpPr>
        <p:spPr>
          <a:xfrm rot="-5400000">
            <a:off x="5106381" y="333323"/>
            <a:ext cx="231175" cy="8394366"/>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pitchFamily="34" charset="0"/>
              <a:ea typeface="Calibri"/>
              <a:cs typeface="Arial" panose="020B0604020202020204" pitchFamily="34" charset="0"/>
              <a:sym typeface="Calibri"/>
            </a:endParaRPr>
          </a:p>
        </p:txBody>
      </p:sp>
      <p:sp>
        <p:nvSpPr>
          <p:cNvPr id="35" name="Google Shape;410;p14">
            <a:extLst>
              <a:ext uri="{FF2B5EF4-FFF2-40B4-BE49-F238E27FC236}">
                <a16:creationId xmlns:a16="http://schemas.microsoft.com/office/drawing/2014/main" id="{20FB944A-3A9C-E090-DFC3-225C02E98377}"/>
              </a:ext>
            </a:extLst>
          </p:cNvPr>
          <p:cNvSpPr/>
          <p:nvPr/>
        </p:nvSpPr>
        <p:spPr>
          <a:xfrm rot="5400000">
            <a:off x="3433259" y="282094"/>
            <a:ext cx="222544" cy="512641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Arial" panose="020B0604020202020204" pitchFamily="34" charset="0"/>
              <a:ea typeface="Calibri"/>
              <a:cs typeface="Arial" panose="020B0604020202020204" pitchFamily="34" charset="0"/>
              <a:sym typeface="Calibri"/>
            </a:endParaRPr>
          </a:p>
        </p:txBody>
      </p:sp>
      <p:sp>
        <p:nvSpPr>
          <p:cNvPr id="44" name="Google Shape;317;p11">
            <a:extLst>
              <a:ext uri="{FF2B5EF4-FFF2-40B4-BE49-F238E27FC236}">
                <a16:creationId xmlns:a16="http://schemas.microsoft.com/office/drawing/2014/main" id="{AABF4FE6-9749-2927-CE71-04438069AE30}"/>
              </a:ext>
            </a:extLst>
          </p:cNvPr>
          <p:cNvSpPr txBox="1"/>
          <p:nvPr/>
        </p:nvSpPr>
        <p:spPr>
          <a:xfrm>
            <a:off x="3630930" y="2210850"/>
            <a:ext cx="1688789"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cs typeface="Arial" panose="020B0604020202020204" pitchFamily="34" charset="0"/>
                <a:sym typeface="Calibri"/>
              </a:rPr>
              <a:t>60%</a:t>
            </a:r>
            <a:endParaRPr dirty="0">
              <a:latin typeface="Arial" panose="020B0604020202020204" pitchFamily="34" charset="0"/>
              <a:cs typeface="Arial" panose="020B0604020202020204" pitchFamily="34" charset="0"/>
            </a:endParaRPr>
          </a:p>
        </p:txBody>
      </p:sp>
      <p:sp>
        <p:nvSpPr>
          <p:cNvPr id="51" name="Google Shape;317;p11">
            <a:extLst>
              <a:ext uri="{FF2B5EF4-FFF2-40B4-BE49-F238E27FC236}">
                <a16:creationId xmlns:a16="http://schemas.microsoft.com/office/drawing/2014/main" id="{66AA0D3B-9C0B-74D1-C4E0-71D8559A4F23}"/>
              </a:ext>
            </a:extLst>
          </p:cNvPr>
          <p:cNvSpPr txBox="1"/>
          <p:nvPr/>
        </p:nvSpPr>
        <p:spPr>
          <a:xfrm>
            <a:off x="4848299" y="4646094"/>
            <a:ext cx="772925"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cs typeface="Arial" panose="020B0604020202020204" pitchFamily="34" charset="0"/>
                <a:sym typeface="Calibri"/>
              </a:rPr>
              <a:t>50</a:t>
            </a:r>
            <a:endParaRPr dirty="0">
              <a:latin typeface="Arial" panose="020B0604020202020204" pitchFamily="34" charset="0"/>
              <a:cs typeface="Arial" panose="020B0604020202020204" pitchFamily="34" charset="0"/>
            </a:endParaRPr>
          </a:p>
        </p:txBody>
      </p:sp>
      <p:graphicFrame>
        <p:nvGraphicFramePr>
          <p:cNvPr id="2" name="Table 2">
            <a:extLst>
              <a:ext uri="{FF2B5EF4-FFF2-40B4-BE49-F238E27FC236}">
                <a16:creationId xmlns:a16="http://schemas.microsoft.com/office/drawing/2014/main" id="{5DFDA8E6-869B-FAC0-854B-26B945535999}"/>
              </a:ext>
            </a:extLst>
          </p:cNvPr>
          <p:cNvGraphicFramePr>
            <a:graphicFrameLocks noGrp="1"/>
          </p:cNvGraphicFramePr>
          <p:nvPr/>
        </p:nvGraphicFramePr>
        <p:xfrm>
          <a:off x="992507" y="3264549"/>
          <a:ext cx="8458920" cy="816632"/>
        </p:xfrm>
        <a:graphic>
          <a:graphicData uri="http://schemas.openxmlformats.org/drawingml/2006/table">
            <a:tbl>
              <a:tblPr firstRow="1" bandRow="1">
                <a:tableStyleId>{5940675A-B579-460E-94D1-54222C63F5DA}</a:tableStyleId>
              </a:tblPr>
              <a:tblGrid>
                <a:gridCol w="845892">
                  <a:extLst>
                    <a:ext uri="{9D8B030D-6E8A-4147-A177-3AD203B41FA5}">
                      <a16:colId xmlns:a16="http://schemas.microsoft.com/office/drawing/2014/main" val="1243095274"/>
                    </a:ext>
                  </a:extLst>
                </a:gridCol>
                <a:gridCol w="845892">
                  <a:extLst>
                    <a:ext uri="{9D8B030D-6E8A-4147-A177-3AD203B41FA5}">
                      <a16:colId xmlns:a16="http://schemas.microsoft.com/office/drawing/2014/main" val="2815914071"/>
                    </a:ext>
                  </a:extLst>
                </a:gridCol>
                <a:gridCol w="845892">
                  <a:extLst>
                    <a:ext uri="{9D8B030D-6E8A-4147-A177-3AD203B41FA5}">
                      <a16:colId xmlns:a16="http://schemas.microsoft.com/office/drawing/2014/main" val="2873589259"/>
                    </a:ext>
                  </a:extLst>
                </a:gridCol>
                <a:gridCol w="845892">
                  <a:extLst>
                    <a:ext uri="{9D8B030D-6E8A-4147-A177-3AD203B41FA5}">
                      <a16:colId xmlns:a16="http://schemas.microsoft.com/office/drawing/2014/main" val="1722012678"/>
                    </a:ext>
                  </a:extLst>
                </a:gridCol>
                <a:gridCol w="845892">
                  <a:extLst>
                    <a:ext uri="{9D8B030D-6E8A-4147-A177-3AD203B41FA5}">
                      <a16:colId xmlns:a16="http://schemas.microsoft.com/office/drawing/2014/main" val="3266088949"/>
                    </a:ext>
                  </a:extLst>
                </a:gridCol>
                <a:gridCol w="845892">
                  <a:extLst>
                    <a:ext uri="{9D8B030D-6E8A-4147-A177-3AD203B41FA5}">
                      <a16:colId xmlns:a16="http://schemas.microsoft.com/office/drawing/2014/main" val="2670149135"/>
                    </a:ext>
                  </a:extLst>
                </a:gridCol>
                <a:gridCol w="845892">
                  <a:extLst>
                    <a:ext uri="{9D8B030D-6E8A-4147-A177-3AD203B41FA5}">
                      <a16:colId xmlns:a16="http://schemas.microsoft.com/office/drawing/2014/main" val="1976205359"/>
                    </a:ext>
                  </a:extLst>
                </a:gridCol>
                <a:gridCol w="845892">
                  <a:extLst>
                    <a:ext uri="{9D8B030D-6E8A-4147-A177-3AD203B41FA5}">
                      <a16:colId xmlns:a16="http://schemas.microsoft.com/office/drawing/2014/main" val="2246837870"/>
                    </a:ext>
                  </a:extLst>
                </a:gridCol>
                <a:gridCol w="845892">
                  <a:extLst>
                    <a:ext uri="{9D8B030D-6E8A-4147-A177-3AD203B41FA5}">
                      <a16:colId xmlns:a16="http://schemas.microsoft.com/office/drawing/2014/main" val="77217754"/>
                    </a:ext>
                  </a:extLst>
                </a:gridCol>
                <a:gridCol w="845892">
                  <a:extLst>
                    <a:ext uri="{9D8B030D-6E8A-4147-A177-3AD203B41FA5}">
                      <a16:colId xmlns:a16="http://schemas.microsoft.com/office/drawing/2014/main" val="2068924972"/>
                    </a:ext>
                  </a:extLst>
                </a:gridCol>
              </a:tblGrid>
              <a:tr h="816632">
                <a:tc>
                  <a:txBody>
                    <a:bodyPr/>
                    <a:lstStyle/>
                    <a:p>
                      <a:endParaRPr lang="en-GB"/>
                    </a:p>
                  </a:txBody>
                  <a:tcPr>
                    <a:solidFill>
                      <a:schemeClr val="accent1">
                        <a:lumMod val="40000"/>
                        <a:lumOff val="60000"/>
                      </a:schemeClr>
                    </a:solidFill>
                  </a:tcPr>
                </a:tc>
                <a:tc>
                  <a:txBody>
                    <a:bodyPr/>
                    <a:lstStyle/>
                    <a:p>
                      <a:endParaRPr lang="en-GB"/>
                    </a:p>
                  </a:txBody>
                  <a:tcPr>
                    <a:solidFill>
                      <a:schemeClr val="accent1">
                        <a:lumMod val="40000"/>
                        <a:lumOff val="60000"/>
                      </a:schemeClr>
                    </a:solidFill>
                  </a:tcPr>
                </a:tc>
                <a:tc>
                  <a:txBody>
                    <a:bodyPr/>
                    <a:lstStyle/>
                    <a:p>
                      <a:endParaRPr lang="en-GB"/>
                    </a:p>
                  </a:txBody>
                  <a:tcPr>
                    <a:solidFill>
                      <a:schemeClr val="accent1">
                        <a:lumMod val="40000"/>
                        <a:lumOff val="60000"/>
                      </a:schemeClr>
                    </a:solidFill>
                  </a:tcPr>
                </a:tc>
                <a:tc>
                  <a:txBody>
                    <a:bodyPr/>
                    <a:lstStyle/>
                    <a:p>
                      <a:endParaRPr lang="en-GB"/>
                    </a:p>
                  </a:txBody>
                  <a:tcPr>
                    <a:solidFill>
                      <a:schemeClr val="accent1">
                        <a:lumMod val="40000"/>
                        <a:lumOff val="60000"/>
                      </a:schemeClr>
                    </a:solidFill>
                  </a:tcPr>
                </a:tc>
                <a:tc>
                  <a:txBody>
                    <a:bodyPr/>
                    <a:lstStyle/>
                    <a:p>
                      <a:endParaRPr lang="en-GB"/>
                    </a:p>
                  </a:txBody>
                  <a:tcPr>
                    <a:solidFill>
                      <a:schemeClr val="accent1">
                        <a:lumMod val="40000"/>
                        <a:lumOff val="60000"/>
                      </a:schemeClr>
                    </a:solidFill>
                  </a:tcPr>
                </a:tc>
                <a:tc>
                  <a:txBody>
                    <a:bodyPr/>
                    <a:lstStyle/>
                    <a:p>
                      <a:endParaRPr lang="en-GB" dirty="0"/>
                    </a:p>
                  </a:txBody>
                  <a:tcPr>
                    <a:solidFill>
                      <a:schemeClr val="accent1">
                        <a:lumMod val="40000"/>
                        <a:lumOff val="60000"/>
                      </a:schemeClr>
                    </a:solidFill>
                  </a:tcPr>
                </a:tc>
                <a:tc>
                  <a:txBody>
                    <a:bodyPr/>
                    <a:lstStyle/>
                    <a:p>
                      <a:endParaRPr lang="en-GB" dirty="0"/>
                    </a:p>
                  </a:txBody>
                  <a:tcP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29388906"/>
                  </a:ext>
                </a:extLst>
              </a:tr>
            </a:tbl>
          </a:graphicData>
        </a:graphic>
      </p:graphicFrame>
      <p:sp>
        <p:nvSpPr>
          <p:cNvPr id="4" name="Rectangle 3">
            <a:extLst>
              <a:ext uri="{FF2B5EF4-FFF2-40B4-BE49-F238E27FC236}">
                <a16:creationId xmlns:a16="http://schemas.microsoft.com/office/drawing/2014/main" id="{4115786A-1EE1-CF31-324F-3735CF4555EA}"/>
              </a:ext>
            </a:extLst>
          </p:cNvPr>
          <p:cNvSpPr/>
          <p:nvPr/>
        </p:nvSpPr>
        <p:spPr>
          <a:xfrm>
            <a:off x="992507" y="3264549"/>
            <a:ext cx="8458920" cy="816632"/>
          </a:xfrm>
          <a:prstGeom prst="rec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BC50F5B9-BB17-F0D4-1A27-E221271D720E}"/>
              </a:ext>
            </a:extLst>
          </p:cNvPr>
          <p:cNvGrpSpPr/>
          <p:nvPr/>
        </p:nvGrpSpPr>
        <p:grpSpPr>
          <a:xfrm>
            <a:off x="1170955" y="3489962"/>
            <a:ext cx="8247345" cy="408711"/>
            <a:chOff x="1304883" y="4479834"/>
            <a:chExt cx="8247345" cy="408711"/>
          </a:xfrm>
        </p:grpSpPr>
        <p:sp>
          <p:nvSpPr>
            <p:cNvPr id="40" name="TextBox 39">
              <a:extLst>
                <a:ext uri="{FF2B5EF4-FFF2-40B4-BE49-F238E27FC236}">
                  <a16:creationId xmlns:a16="http://schemas.microsoft.com/office/drawing/2014/main" id="{1EB6A489-A5FF-6D16-58D3-9D519E4569BF}"/>
                </a:ext>
              </a:extLst>
            </p:cNvPr>
            <p:cNvSpPr txBox="1"/>
            <p:nvPr/>
          </p:nvSpPr>
          <p:spPr>
            <a:xfrm>
              <a:off x="1304883" y="4519213"/>
              <a:ext cx="372656"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33F45BC9-0B5B-203C-C0AB-6B62E0BD19B6}"/>
                </a:ext>
              </a:extLst>
            </p:cNvPr>
            <p:cNvSpPr txBox="1"/>
            <p:nvPr/>
          </p:nvSpPr>
          <p:spPr>
            <a:xfrm>
              <a:off x="2140435" y="4501825"/>
              <a:ext cx="509302"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653209F1-81C5-F197-1539-A39F93DC2DE6}"/>
                </a:ext>
              </a:extLst>
            </p:cNvPr>
            <p:cNvSpPr txBox="1"/>
            <p:nvPr/>
          </p:nvSpPr>
          <p:spPr>
            <a:xfrm>
              <a:off x="2975985" y="4513971"/>
              <a:ext cx="445853"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1BD76B3A-901C-DFB9-0B8F-7ECD69D6728A}"/>
                </a:ext>
              </a:extLst>
            </p:cNvPr>
            <p:cNvSpPr txBox="1"/>
            <p:nvPr/>
          </p:nvSpPr>
          <p:spPr>
            <a:xfrm>
              <a:off x="3793357" y="4497264"/>
              <a:ext cx="574801"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E0B047F6-9B4A-E3A9-87C0-0704374E34B4}"/>
                </a:ext>
              </a:extLst>
            </p:cNvPr>
            <p:cNvSpPr txBox="1"/>
            <p:nvPr/>
          </p:nvSpPr>
          <p:spPr>
            <a:xfrm>
              <a:off x="4649610" y="4497264"/>
              <a:ext cx="451293"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D380EE28-4310-7885-3AD2-C78E3620EF9F}"/>
                </a:ext>
              </a:extLst>
            </p:cNvPr>
            <p:cNvSpPr txBox="1"/>
            <p:nvPr/>
          </p:nvSpPr>
          <p:spPr>
            <a:xfrm>
              <a:off x="5474437" y="4479834"/>
              <a:ext cx="47127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F9B3BA22-D891-2382-0C28-DF8B81A91B97}"/>
                </a:ext>
              </a:extLst>
            </p:cNvPr>
            <p:cNvSpPr txBox="1"/>
            <p:nvPr/>
          </p:nvSpPr>
          <p:spPr>
            <a:xfrm>
              <a:off x="6332592" y="4479834"/>
              <a:ext cx="598253"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68F4845D-0EF2-98FB-9D39-AEE30130C2F2}"/>
                </a:ext>
              </a:extLst>
            </p:cNvPr>
            <p:cNvSpPr txBox="1"/>
            <p:nvPr/>
          </p:nvSpPr>
          <p:spPr>
            <a:xfrm>
              <a:off x="7190747" y="4479834"/>
              <a:ext cx="42186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49" name="TextBox 48">
              <a:extLst>
                <a:ext uri="{FF2B5EF4-FFF2-40B4-BE49-F238E27FC236}">
                  <a16:creationId xmlns:a16="http://schemas.microsoft.com/office/drawing/2014/main" id="{459E88C8-B665-6B13-E84B-EB1AF2460B68}"/>
                </a:ext>
              </a:extLst>
            </p:cNvPr>
            <p:cNvSpPr txBox="1"/>
            <p:nvPr/>
          </p:nvSpPr>
          <p:spPr>
            <a:xfrm>
              <a:off x="7994354" y="4479834"/>
              <a:ext cx="43119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sp>
          <p:nvSpPr>
            <p:cNvPr id="50" name="TextBox 49">
              <a:extLst>
                <a:ext uri="{FF2B5EF4-FFF2-40B4-BE49-F238E27FC236}">
                  <a16:creationId xmlns:a16="http://schemas.microsoft.com/office/drawing/2014/main" id="{2FD9C39F-85E0-493E-EE1C-B93A75937012}"/>
                </a:ext>
              </a:extLst>
            </p:cNvPr>
            <p:cNvSpPr txBox="1"/>
            <p:nvPr/>
          </p:nvSpPr>
          <p:spPr>
            <a:xfrm>
              <a:off x="8879801" y="4479834"/>
              <a:ext cx="67242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a:t>
              </a:r>
              <a:endParaRPr lang="en-GB" sz="1800" dirty="0">
                <a:latin typeface="Arial" panose="020B0604020202020204" pitchFamily="34" charset="0"/>
                <a:cs typeface="Arial" panose="020B0604020202020204" pitchFamily="34" charset="0"/>
              </a:endParaRPr>
            </a:p>
          </p:txBody>
        </p:sp>
      </p:grpSp>
      <p:cxnSp>
        <p:nvCxnSpPr>
          <p:cNvPr id="7" name="Straight Connector 6">
            <a:extLst>
              <a:ext uri="{FF2B5EF4-FFF2-40B4-BE49-F238E27FC236}">
                <a16:creationId xmlns:a16="http://schemas.microsoft.com/office/drawing/2014/main" id="{DFF622BA-1971-30EF-ED02-1CD36E052A3D}"/>
              </a:ext>
            </a:extLst>
          </p:cNvPr>
          <p:cNvCxnSpPr>
            <a:cxnSpLocks/>
          </p:cNvCxnSpPr>
          <p:nvPr/>
        </p:nvCxnSpPr>
        <p:spPr>
          <a:xfrm>
            <a:off x="6053715" y="3141442"/>
            <a:ext cx="0" cy="1132877"/>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81994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500" fill="hold"/>
                                        <p:tgtEl>
                                          <p:spTgt spid="34"/>
                                        </p:tgtEl>
                                        <p:attrNameLst>
                                          <p:attrName>ppt_x</p:attrName>
                                        </p:attrNameLst>
                                      </p:cBhvr>
                                      <p:tavLst>
                                        <p:tav tm="0">
                                          <p:val>
                                            <p:strVal val="#ppt_x"/>
                                          </p:val>
                                        </p:tav>
                                        <p:tav tm="100000">
                                          <p:val>
                                            <p:strVal val="#ppt_x"/>
                                          </p:val>
                                        </p:tav>
                                      </p:tavLst>
                                    </p:anim>
                                    <p:anim calcmode="lin" valueType="num">
                                      <p:cBhvr additive="base">
                                        <p:cTn id="12" dur="500" fill="hold"/>
                                        <p:tgtEl>
                                          <p:spTgt spid="34"/>
                                        </p:tgtEl>
                                        <p:attrNameLst>
                                          <p:attrName>ppt_y</p:attrName>
                                        </p:attrNameLst>
                                      </p:cBhvr>
                                      <p:tavLst>
                                        <p:tav tm="0">
                                          <p:val>
                                            <p:strVal val="1+#ppt_h/2"/>
                                          </p:val>
                                        </p:tav>
                                        <p:tav tm="100000">
                                          <p:val>
                                            <p:strVal val="#ppt_y"/>
                                          </p:val>
                                        </p:tav>
                                      </p:tavLst>
                                    </p:anim>
                                  </p:childTnLst>
                                </p:cTn>
                              </p:par>
                              <p:par>
                                <p:cTn id="13" presetID="10" presetClass="entr" presetSubtype="0" fill="hold" grpId="0" nodeType="with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500"/>
                                        <p:tgtEl>
                                          <p:spTgt spid="5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dissolve">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par>
                                <p:cTn id="27" presetID="10"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500"/>
                                        <p:tgtEl>
                                          <p:spTgt spid="4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3"/>
                                        </p:tgtEl>
                                        <p:attrNameLst>
                                          <p:attrName>style.visibility</p:attrName>
                                        </p:attrNameLst>
                                      </p:cBhvr>
                                      <p:to>
                                        <p:strVal val="visible"/>
                                      </p:to>
                                    </p:set>
                                    <p:animEffect transition="in" filter="barn(inVertical)">
                                      <p:cBhvr>
                                        <p:cTn id="38" dur="500"/>
                                        <p:tgtEl>
                                          <p:spTgt spid="3"/>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1000"/>
                                        <p:tgtEl>
                                          <p:spTgt spid="21"/>
                                        </p:tgtEl>
                                      </p:cBhvr>
                                    </p:animEffect>
                                    <p:anim calcmode="lin" valueType="num">
                                      <p:cBhvr>
                                        <p:cTn id="44" dur="1000" fill="hold"/>
                                        <p:tgtEl>
                                          <p:spTgt spid="21"/>
                                        </p:tgtEl>
                                        <p:attrNameLst>
                                          <p:attrName>ppt_x</p:attrName>
                                        </p:attrNameLst>
                                      </p:cBhvr>
                                      <p:tavLst>
                                        <p:tav tm="0">
                                          <p:val>
                                            <p:strVal val="#ppt_x"/>
                                          </p:val>
                                        </p:tav>
                                        <p:tav tm="100000">
                                          <p:val>
                                            <p:strVal val="#ppt_x"/>
                                          </p:val>
                                        </p:tav>
                                      </p:tavLst>
                                    </p:anim>
                                    <p:anim calcmode="lin" valueType="num">
                                      <p:cBhvr>
                                        <p:cTn id="45"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34" grpId="0" animBg="1"/>
      <p:bldP spid="35" grpId="0" animBg="1"/>
      <p:bldP spid="44" grpId="0"/>
      <p:bldP spid="51" grpId="0"/>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1">
            <a:extLst>
              <a:ext uri="{FF2B5EF4-FFF2-40B4-BE49-F238E27FC236}">
                <a16:creationId xmlns:a16="http://schemas.microsoft.com/office/drawing/2014/main" id="{F8617F56-4453-4DFC-978A-4B87B5EF914E}"/>
              </a:ext>
            </a:extLst>
          </p:cNvPr>
          <p:cNvSpPr txBox="1">
            <a:spLocks/>
          </p:cNvSpPr>
          <p:nvPr/>
        </p:nvSpPr>
        <p:spPr>
          <a:xfrm>
            <a:off x="1814647" y="96841"/>
            <a:ext cx="7413436"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Percentages of an amount (3)</a:t>
            </a:r>
            <a:endParaRPr lang="en-US" sz="3600" b="1" dirty="0">
              <a:solidFill>
                <a:schemeClr val="accent1"/>
              </a:solidFill>
              <a:latin typeface="Arial" panose="020B0604020202020204" pitchFamily="34" charset="0"/>
              <a:cs typeface="Arial" panose="020B0604020202020204" pitchFamily="34" charset="0"/>
            </a:endParaRPr>
          </a:p>
        </p:txBody>
      </p:sp>
      <p:grpSp>
        <p:nvGrpSpPr>
          <p:cNvPr id="26" name="Group 25">
            <a:extLst>
              <a:ext uri="{FF2B5EF4-FFF2-40B4-BE49-F238E27FC236}">
                <a16:creationId xmlns:a16="http://schemas.microsoft.com/office/drawing/2014/main" id="{6E2FB615-0021-48A3-EC1E-52DEDEAB20E1}"/>
              </a:ext>
            </a:extLst>
          </p:cNvPr>
          <p:cNvGrpSpPr/>
          <p:nvPr/>
        </p:nvGrpSpPr>
        <p:grpSpPr>
          <a:xfrm>
            <a:off x="-94592" y="0"/>
            <a:ext cx="2190009" cy="1923564"/>
            <a:chOff x="-94592" y="0"/>
            <a:chExt cx="2190009" cy="1923564"/>
          </a:xfrm>
        </p:grpSpPr>
        <p:sp>
          <p:nvSpPr>
            <p:cNvPr id="27" name="Isosceles Triangle 26">
              <a:extLst>
                <a:ext uri="{FF2B5EF4-FFF2-40B4-BE49-F238E27FC236}">
                  <a16:creationId xmlns:a16="http://schemas.microsoft.com/office/drawing/2014/main" id="{C901B7C4-C1F2-A95D-4D91-8F1FB15A7AE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832EFBF3-FFEE-9307-3D6A-806828AB12AD}"/>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30" name="Slide Number Placeholder 5">
            <a:extLst>
              <a:ext uri="{FF2B5EF4-FFF2-40B4-BE49-F238E27FC236}">
                <a16:creationId xmlns:a16="http://schemas.microsoft.com/office/drawing/2014/main" id="{BCA868B2-AE9E-CA0B-CCED-5DEA8969A0B7}"/>
              </a:ext>
            </a:extLst>
          </p:cNvPr>
          <p:cNvSpPr txBox="1">
            <a:spLocks/>
          </p:cNvSpPr>
          <p:nvPr/>
        </p:nvSpPr>
        <p:spPr>
          <a:xfrm>
            <a:off x="10906298" y="6356350"/>
            <a:ext cx="447502"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18</a:t>
            </a:fld>
            <a:endParaRPr lang="en-US" dirty="0"/>
          </a:p>
        </p:txBody>
      </p:sp>
      <p:sp>
        <p:nvSpPr>
          <p:cNvPr id="3" name="TextBox 2">
            <a:extLst>
              <a:ext uri="{FF2B5EF4-FFF2-40B4-BE49-F238E27FC236}">
                <a16:creationId xmlns:a16="http://schemas.microsoft.com/office/drawing/2014/main" id="{623DA39C-B772-9A7A-A509-16ED0733CD8C}"/>
              </a:ext>
            </a:extLst>
          </p:cNvPr>
          <p:cNvSpPr txBox="1"/>
          <p:nvPr/>
        </p:nvSpPr>
        <p:spPr>
          <a:xfrm>
            <a:off x="564811" y="1106371"/>
            <a:ext cx="10850571" cy="584775"/>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 </a:t>
            </a:r>
            <a:endParaRPr lang="en-US" sz="3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73BB862-AD9E-E579-D737-189425227250}"/>
              </a:ext>
            </a:extLst>
          </p:cNvPr>
          <p:cNvSpPr txBox="1"/>
          <p:nvPr/>
        </p:nvSpPr>
        <p:spPr>
          <a:xfrm>
            <a:off x="1027134" y="1409356"/>
            <a:ext cx="8029184"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What is 15% of 120?</a:t>
            </a:r>
          </a:p>
        </p:txBody>
      </p:sp>
      <p:sp>
        <p:nvSpPr>
          <p:cNvPr id="5" name="TextBox 4">
            <a:extLst>
              <a:ext uri="{FF2B5EF4-FFF2-40B4-BE49-F238E27FC236}">
                <a16:creationId xmlns:a16="http://schemas.microsoft.com/office/drawing/2014/main" id="{CC1C9230-6DEF-C0B9-F967-025AE1BFCF52}"/>
              </a:ext>
            </a:extLst>
          </p:cNvPr>
          <p:cNvSpPr txBox="1"/>
          <p:nvPr/>
        </p:nvSpPr>
        <p:spPr>
          <a:xfrm>
            <a:off x="9021357" y="5657039"/>
            <a:ext cx="3421029"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Answer = 18</a:t>
            </a:r>
            <a:endParaRPr lang="en-GB" sz="2400" dirty="0">
              <a:latin typeface="Arial" panose="020B0604020202020204" pitchFamily="34" charset="0"/>
              <a:cs typeface="Arial" panose="020B0604020202020204" pitchFamily="34" charset="0"/>
            </a:endParaRPr>
          </a:p>
        </p:txBody>
      </p:sp>
      <p:sp>
        <p:nvSpPr>
          <p:cNvPr id="13" name="Google Shape;409;p14">
            <a:extLst>
              <a:ext uri="{FF2B5EF4-FFF2-40B4-BE49-F238E27FC236}">
                <a16:creationId xmlns:a16="http://schemas.microsoft.com/office/drawing/2014/main" id="{C3AE444D-D0CF-6A63-9A2C-BFC86D76E902}"/>
              </a:ext>
            </a:extLst>
          </p:cNvPr>
          <p:cNvSpPr/>
          <p:nvPr/>
        </p:nvSpPr>
        <p:spPr>
          <a:xfrm rot="-5400000">
            <a:off x="5561374" y="251910"/>
            <a:ext cx="231175" cy="8394366"/>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 name="Google Shape;410;p14">
            <a:extLst>
              <a:ext uri="{FF2B5EF4-FFF2-40B4-BE49-F238E27FC236}">
                <a16:creationId xmlns:a16="http://schemas.microsoft.com/office/drawing/2014/main" id="{803A029E-6FE4-3E4A-071C-73514BF006F3}"/>
              </a:ext>
            </a:extLst>
          </p:cNvPr>
          <p:cNvSpPr/>
          <p:nvPr/>
        </p:nvSpPr>
        <p:spPr>
          <a:xfrm rot="5400000">
            <a:off x="2026130" y="2297727"/>
            <a:ext cx="199901" cy="1314612"/>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317;p11">
            <a:extLst>
              <a:ext uri="{FF2B5EF4-FFF2-40B4-BE49-F238E27FC236}">
                <a16:creationId xmlns:a16="http://schemas.microsoft.com/office/drawing/2014/main" id="{70EFFED6-3FFC-326B-321E-5245BC470070}"/>
              </a:ext>
            </a:extLst>
          </p:cNvPr>
          <p:cNvSpPr txBox="1"/>
          <p:nvPr/>
        </p:nvSpPr>
        <p:spPr>
          <a:xfrm>
            <a:off x="1780838" y="2235988"/>
            <a:ext cx="1233013"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cs typeface="Calibri"/>
                <a:sym typeface="Calibri"/>
              </a:rPr>
              <a:t>15%</a:t>
            </a:r>
            <a:endParaRPr dirty="0"/>
          </a:p>
        </p:txBody>
      </p:sp>
      <p:sp>
        <p:nvSpPr>
          <p:cNvPr id="64" name="Google Shape;317;p11">
            <a:extLst>
              <a:ext uri="{FF2B5EF4-FFF2-40B4-BE49-F238E27FC236}">
                <a16:creationId xmlns:a16="http://schemas.microsoft.com/office/drawing/2014/main" id="{661E3034-E4E7-662C-C9BF-AB7F35A96BC6}"/>
              </a:ext>
            </a:extLst>
          </p:cNvPr>
          <p:cNvSpPr txBox="1"/>
          <p:nvPr/>
        </p:nvSpPr>
        <p:spPr>
          <a:xfrm>
            <a:off x="5303292" y="4564681"/>
            <a:ext cx="772925"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cs typeface="Calibri"/>
                <a:sym typeface="Calibri"/>
              </a:rPr>
              <a:t>120</a:t>
            </a:r>
            <a:endParaRPr dirty="0"/>
          </a:p>
        </p:txBody>
      </p:sp>
      <p:graphicFrame>
        <p:nvGraphicFramePr>
          <p:cNvPr id="19" name="Table 19">
            <a:extLst>
              <a:ext uri="{FF2B5EF4-FFF2-40B4-BE49-F238E27FC236}">
                <a16:creationId xmlns:a16="http://schemas.microsoft.com/office/drawing/2014/main" id="{C1968556-A715-1C62-DA17-5475D80300D8}"/>
              </a:ext>
            </a:extLst>
          </p:cNvPr>
          <p:cNvGraphicFramePr>
            <a:graphicFrameLocks noGrp="1"/>
          </p:cNvGraphicFramePr>
          <p:nvPr/>
        </p:nvGraphicFramePr>
        <p:xfrm>
          <a:off x="1468430" y="3282348"/>
          <a:ext cx="8417880" cy="822081"/>
        </p:xfrm>
        <a:graphic>
          <a:graphicData uri="http://schemas.openxmlformats.org/drawingml/2006/table">
            <a:tbl>
              <a:tblPr firstRow="1" bandRow="1">
                <a:tableStyleId>{5940675A-B579-460E-94D1-54222C63F5DA}</a:tableStyleId>
              </a:tblPr>
              <a:tblGrid>
                <a:gridCol w="841788">
                  <a:extLst>
                    <a:ext uri="{9D8B030D-6E8A-4147-A177-3AD203B41FA5}">
                      <a16:colId xmlns:a16="http://schemas.microsoft.com/office/drawing/2014/main" val="1902514305"/>
                    </a:ext>
                  </a:extLst>
                </a:gridCol>
                <a:gridCol w="420894">
                  <a:extLst>
                    <a:ext uri="{9D8B030D-6E8A-4147-A177-3AD203B41FA5}">
                      <a16:colId xmlns:a16="http://schemas.microsoft.com/office/drawing/2014/main" val="174282062"/>
                    </a:ext>
                  </a:extLst>
                </a:gridCol>
                <a:gridCol w="420894">
                  <a:extLst>
                    <a:ext uri="{9D8B030D-6E8A-4147-A177-3AD203B41FA5}">
                      <a16:colId xmlns:a16="http://schemas.microsoft.com/office/drawing/2014/main" val="2823777600"/>
                    </a:ext>
                  </a:extLst>
                </a:gridCol>
                <a:gridCol w="841788">
                  <a:extLst>
                    <a:ext uri="{9D8B030D-6E8A-4147-A177-3AD203B41FA5}">
                      <a16:colId xmlns:a16="http://schemas.microsoft.com/office/drawing/2014/main" val="553871229"/>
                    </a:ext>
                  </a:extLst>
                </a:gridCol>
                <a:gridCol w="841788">
                  <a:extLst>
                    <a:ext uri="{9D8B030D-6E8A-4147-A177-3AD203B41FA5}">
                      <a16:colId xmlns:a16="http://schemas.microsoft.com/office/drawing/2014/main" val="571313381"/>
                    </a:ext>
                  </a:extLst>
                </a:gridCol>
                <a:gridCol w="841788">
                  <a:extLst>
                    <a:ext uri="{9D8B030D-6E8A-4147-A177-3AD203B41FA5}">
                      <a16:colId xmlns:a16="http://schemas.microsoft.com/office/drawing/2014/main" val="2904325856"/>
                    </a:ext>
                  </a:extLst>
                </a:gridCol>
                <a:gridCol w="841788">
                  <a:extLst>
                    <a:ext uri="{9D8B030D-6E8A-4147-A177-3AD203B41FA5}">
                      <a16:colId xmlns:a16="http://schemas.microsoft.com/office/drawing/2014/main" val="1280916293"/>
                    </a:ext>
                  </a:extLst>
                </a:gridCol>
                <a:gridCol w="841788">
                  <a:extLst>
                    <a:ext uri="{9D8B030D-6E8A-4147-A177-3AD203B41FA5}">
                      <a16:colId xmlns:a16="http://schemas.microsoft.com/office/drawing/2014/main" val="4031903188"/>
                    </a:ext>
                  </a:extLst>
                </a:gridCol>
                <a:gridCol w="841788">
                  <a:extLst>
                    <a:ext uri="{9D8B030D-6E8A-4147-A177-3AD203B41FA5}">
                      <a16:colId xmlns:a16="http://schemas.microsoft.com/office/drawing/2014/main" val="3000334009"/>
                    </a:ext>
                  </a:extLst>
                </a:gridCol>
                <a:gridCol w="841788">
                  <a:extLst>
                    <a:ext uri="{9D8B030D-6E8A-4147-A177-3AD203B41FA5}">
                      <a16:colId xmlns:a16="http://schemas.microsoft.com/office/drawing/2014/main" val="4053125058"/>
                    </a:ext>
                  </a:extLst>
                </a:gridCol>
                <a:gridCol w="841788">
                  <a:extLst>
                    <a:ext uri="{9D8B030D-6E8A-4147-A177-3AD203B41FA5}">
                      <a16:colId xmlns:a16="http://schemas.microsoft.com/office/drawing/2014/main" val="3041503822"/>
                    </a:ext>
                  </a:extLst>
                </a:gridCol>
              </a:tblGrid>
              <a:tr h="822081">
                <a:tc>
                  <a:txBody>
                    <a:bodyPr/>
                    <a:lstStyle/>
                    <a:p>
                      <a:endParaRPr lang="en-GB" dirty="0"/>
                    </a:p>
                  </a:txBody>
                  <a:tcPr>
                    <a:solidFill>
                      <a:schemeClr val="accent1">
                        <a:lumMod val="40000"/>
                        <a:lumOff val="60000"/>
                      </a:schemeClr>
                    </a:solidFill>
                  </a:tcPr>
                </a:tc>
                <a:tc>
                  <a:txBody>
                    <a:bodyPr/>
                    <a:lstStyle/>
                    <a:p>
                      <a:endParaRPr lang="en-GB" dirty="0"/>
                    </a:p>
                  </a:txBody>
                  <a:tcPr>
                    <a:solidFill>
                      <a:schemeClr val="accent1">
                        <a:lumMod val="40000"/>
                        <a:lumOff val="60000"/>
                      </a:schemeClr>
                    </a:solidFill>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936705730"/>
                  </a:ext>
                </a:extLst>
              </a:tr>
            </a:tbl>
          </a:graphicData>
        </a:graphic>
      </p:graphicFrame>
      <p:grpSp>
        <p:nvGrpSpPr>
          <p:cNvPr id="20" name="Group 19">
            <a:extLst>
              <a:ext uri="{FF2B5EF4-FFF2-40B4-BE49-F238E27FC236}">
                <a16:creationId xmlns:a16="http://schemas.microsoft.com/office/drawing/2014/main" id="{40B8AB4E-B3BA-F958-12DF-7E52EB20F5BA}"/>
              </a:ext>
            </a:extLst>
          </p:cNvPr>
          <p:cNvGrpSpPr/>
          <p:nvPr/>
        </p:nvGrpSpPr>
        <p:grpSpPr>
          <a:xfrm>
            <a:off x="1723983" y="3450979"/>
            <a:ext cx="8471025" cy="403469"/>
            <a:chOff x="1760353" y="3874548"/>
            <a:chExt cx="8471025" cy="403469"/>
          </a:xfrm>
        </p:grpSpPr>
        <p:sp>
          <p:nvSpPr>
            <p:cNvPr id="53" name="TextBox 52">
              <a:extLst>
                <a:ext uri="{FF2B5EF4-FFF2-40B4-BE49-F238E27FC236}">
                  <a16:creationId xmlns:a16="http://schemas.microsoft.com/office/drawing/2014/main" id="{064BD445-DF32-3631-2203-2FB0A3446659}"/>
                </a:ext>
              </a:extLst>
            </p:cNvPr>
            <p:cNvSpPr txBox="1"/>
            <p:nvPr/>
          </p:nvSpPr>
          <p:spPr>
            <a:xfrm>
              <a:off x="1760353" y="3891978"/>
              <a:ext cx="637279"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1E34D18D-DC57-E700-AD93-FDB2897EBEF7}"/>
                </a:ext>
              </a:extLst>
            </p:cNvPr>
            <p:cNvSpPr txBox="1"/>
            <p:nvPr/>
          </p:nvSpPr>
          <p:spPr>
            <a:xfrm>
              <a:off x="2394873" y="3882025"/>
              <a:ext cx="491681" cy="3755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6</a:t>
              </a:r>
              <a:endParaRPr lang="en-GB" sz="1800" dirty="0">
                <a:latin typeface="Arial" panose="020B0604020202020204" pitchFamily="34" charset="0"/>
                <a:cs typeface="Arial" panose="020B0604020202020204" pitchFamily="34" charset="0"/>
              </a:endParaRPr>
            </a:p>
          </p:txBody>
        </p:sp>
        <p:sp>
          <p:nvSpPr>
            <p:cNvPr id="55" name="TextBox 54">
              <a:extLst>
                <a:ext uri="{FF2B5EF4-FFF2-40B4-BE49-F238E27FC236}">
                  <a16:creationId xmlns:a16="http://schemas.microsoft.com/office/drawing/2014/main" id="{ED1254FE-DCA2-63C1-836A-C4148385D4C7}"/>
                </a:ext>
              </a:extLst>
            </p:cNvPr>
            <p:cNvSpPr txBox="1"/>
            <p:nvPr/>
          </p:nvSpPr>
          <p:spPr>
            <a:xfrm>
              <a:off x="3397852" y="3908685"/>
              <a:ext cx="929710" cy="369332"/>
            </a:xfrm>
            <a:prstGeom prst="rect">
              <a:avLst/>
            </a:prstGeom>
            <a:noFill/>
          </p:spPr>
          <p:txBody>
            <a:bodyPr wrap="square" rtlCol="0">
              <a:spAutoFit/>
            </a:bodyPr>
            <a:lstStyle/>
            <a:p>
              <a:r>
                <a:rPr lang="en-GB" sz="1800" dirty="0">
                  <a:latin typeface="Arial" panose="020B0604020202020204" pitchFamily="34" charset="0"/>
                  <a:cs typeface="Arial" panose="020B0604020202020204" pitchFamily="34" charset="0"/>
                </a:rPr>
                <a:t>12</a:t>
              </a:r>
            </a:p>
          </p:txBody>
        </p:sp>
        <p:sp>
          <p:nvSpPr>
            <p:cNvPr id="56" name="TextBox 55">
              <a:extLst>
                <a:ext uri="{FF2B5EF4-FFF2-40B4-BE49-F238E27FC236}">
                  <a16:creationId xmlns:a16="http://schemas.microsoft.com/office/drawing/2014/main" id="{0ABBDFAF-CFBD-C6C3-0FB0-5338483D1870}"/>
                </a:ext>
              </a:extLst>
            </p:cNvPr>
            <p:cNvSpPr txBox="1"/>
            <p:nvPr/>
          </p:nvSpPr>
          <p:spPr>
            <a:xfrm>
              <a:off x="4215224" y="3891978"/>
              <a:ext cx="92971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58" name="TextBox 57">
              <a:extLst>
                <a:ext uri="{FF2B5EF4-FFF2-40B4-BE49-F238E27FC236}">
                  <a16:creationId xmlns:a16="http://schemas.microsoft.com/office/drawing/2014/main" id="{D8EBD5A7-69EF-E1E4-E985-6303C43A270D}"/>
                </a:ext>
              </a:extLst>
            </p:cNvPr>
            <p:cNvSpPr txBox="1"/>
            <p:nvPr/>
          </p:nvSpPr>
          <p:spPr>
            <a:xfrm>
              <a:off x="5071477" y="3891978"/>
              <a:ext cx="92971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59" name="TextBox 58">
              <a:extLst>
                <a:ext uri="{FF2B5EF4-FFF2-40B4-BE49-F238E27FC236}">
                  <a16:creationId xmlns:a16="http://schemas.microsoft.com/office/drawing/2014/main" id="{EC1440CA-B2B9-131F-760D-54440ED4A028}"/>
                </a:ext>
              </a:extLst>
            </p:cNvPr>
            <p:cNvSpPr txBox="1"/>
            <p:nvPr/>
          </p:nvSpPr>
          <p:spPr>
            <a:xfrm>
              <a:off x="5896304" y="3874548"/>
              <a:ext cx="92971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60" name="TextBox 59">
              <a:extLst>
                <a:ext uri="{FF2B5EF4-FFF2-40B4-BE49-F238E27FC236}">
                  <a16:creationId xmlns:a16="http://schemas.microsoft.com/office/drawing/2014/main" id="{F49A1258-F5DD-9744-878F-D5F29961443E}"/>
                </a:ext>
              </a:extLst>
            </p:cNvPr>
            <p:cNvSpPr txBox="1"/>
            <p:nvPr/>
          </p:nvSpPr>
          <p:spPr>
            <a:xfrm>
              <a:off x="6754459" y="3874548"/>
              <a:ext cx="827155"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61" name="TextBox 60">
              <a:extLst>
                <a:ext uri="{FF2B5EF4-FFF2-40B4-BE49-F238E27FC236}">
                  <a16:creationId xmlns:a16="http://schemas.microsoft.com/office/drawing/2014/main" id="{AF83039A-243E-057B-E638-54069DFF176B}"/>
                </a:ext>
              </a:extLst>
            </p:cNvPr>
            <p:cNvSpPr txBox="1"/>
            <p:nvPr/>
          </p:nvSpPr>
          <p:spPr>
            <a:xfrm>
              <a:off x="7612614" y="3874548"/>
              <a:ext cx="583281"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62" name="TextBox 61">
              <a:extLst>
                <a:ext uri="{FF2B5EF4-FFF2-40B4-BE49-F238E27FC236}">
                  <a16:creationId xmlns:a16="http://schemas.microsoft.com/office/drawing/2014/main" id="{E17AB9C4-A780-2977-ABD2-ACD0EF5D6035}"/>
                </a:ext>
              </a:extLst>
            </p:cNvPr>
            <p:cNvSpPr txBox="1"/>
            <p:nvPr/>
          </p:nvSpPr>
          <p:spPr>
            <a:xfrm>
              <a:off x="8416220" y="3874548"/>
              <a:ext cx="596171"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63" name="TextBox 62">
              <a:extLst>
                <a:ext uri="{FF2B5EF4-FFF2-40B4-BE49-F238E27FC236}">
                  <a16:creationId xmlns:a16="http://schemas.microsoft.com/office/drawing/2014/main" id="{1498EB56-FE8A-720B-CCB9-8999F1D722B7}"/>
                </a:ext>
              </a:extLst>
            </p:cNvPr>
            <p:cNvSpPr txBox="1"/>
            <p:nvPr/>
          </p:nvSpPr>
          <p:spPr>
            <a:xfrm>
              <a:off x="9301668" y="3874548"/>
              <a:ext cx="929710"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12</a:t>
              </a:r>
              <a:endParaRPr lang="en-GB" sz="1800" dirty="0">
                <a:latin typeface="Arial" panose="020B0604020202020204" pitchFamily="34" charset="0"/>
                <a:cs typeface="Arial" panose="020B0604020202020204" pitchFamily="34" charset="0"/>
              </a:endParaRPr>
            </a:p>
          </p:txBody>
        </p:sp>
        <p:sp>
          <p:nvSpPr>
            <p:cNvPr id="66" name="TextBox 65">
              <a:extLst>
                <a:ext uri="{FF2B5EF4-FFF2-40B4-BE49-F238E27FC236}">
                  <a16:creationId xmlns:a16="http://schemas.microsoft.com/office/drawing/2014/main" id="{A21E30FD-28D0-0E89-5803-3E78D1D285ED}"/>
                </a:ext>
              </a:extLst>
            </p:cNvPr>
            <p:cNvSpPr txBox="1"/>
            <p:nvPr/>
          </p:nvSpPr>
          <p:spPr>
            <a:xfrm>
              <a:off x="2791621" y="3891037"/>
              <a:ext cx="657194" cy="37552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6</a:t>
              </a:r>
              <a:endParaRPr lang="en-GB" sz="1800" dirty="0">
                <a:latin typeface="Arial" panose="020B0604020202020204" pitchFamily="34" charset="0"/>
                <a:cs typeface="Arial" panose="020B0604020202020204" pitchFamily="34" charset="0"/>
              </a:endParaRPr>
            </a:p>
          </p:txBody>
        </p:sp>
      </p:grpSp>
      <p:sp>
        <p:nvSpPr>
          <p:cNvPr id="21" name="Rectangle 20">
            <a:extLst>
              <a:ext uri="{FF2B5EF4-FFF2-40B4-BE49-F238E27FC236}">
                <a16:creationId xmlns:a16="http://schemas.microsoft.com/office/drawing/2014/main" id="{BF554742-A191-4057-2129-A53CBE14C3A5}"/>
              </a:ext>
            </a:extLst>
          </p:cNvPr>
          <p:cNvSpPr/>
          <p:nvPr/>
        </p:nvSpPr>
        <p:spPr>
          <a:xfrm>
            <a:off x="1468430" y="3282348"/>
            <a:ext cx="8417880" cy="813511"/>
          </a:xfrm>
          <a:prstGeom prst="rect">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 name="Straight Connector 1">
            <a:extLst>
              <a:ext uri="{FF2B5EF4-FFF2-40B4-BE49-F238E27FC236}">
                <a16:creationId xmlns:a16="http://schemas.microsoft.com/office/drawing/2014/main" id="{C4ECF805-C30D-F4BC-E9C7-108C6323990B}"/>
              </a:ext>
            </a:extLst>
          </p:cNvPr>
          <p:cNvCxnSpPr>
            <a:cxnSpLocks/>
          </p:cNvCxnSpPr>
          <p:nvPr/>
        </p:nvCxnSpPr>
        <p:spPr>
          <a:xfrm>
            <a:off x="2715032" y="3177771"/>
            <a:ext cx="0" cy="993913"/>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927582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6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dissolv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par>
                                <p:cTn id="24" presetID="1" presetClass="entr" presetSubtype="0" fill="hold" grpId="0" nodeType="withEffect">
                                  <p:stCondLst>
                                    <p:cond delay="0"/>
                                  </p:stCondLst>
                                  <p:childTnLst>
                                    <p:set>
                                      <p:cBhvr>
                                        <p:cTn id="25" dur="1" fill="hold">
                                          <p:stCondLst>
                                            <p:cond delay="0"/>
                                          </p:stCondLst>
                                        </p:cTn>
                                        <p:tgtEl>
                                          <p:spTgt spid="5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9"/>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20"/>
                                        </p:tgtEl>
                                        <p:attrNameLst>
                                          <p:attrName>style.visibility</p:attrName>
                                        </p:attrNameLst>
                                      </p:cBhvr>
                                      <p:to>
                                        <p:strVal val="visible"/>
                                      </p:to>
                                    </p:set>
                                    <p:anim calcmode="lin" valueType="num">
                                      <p:cBhvr additive="base">
                                        <p:cTn id="34" dur="500" fill="hold"/>
                                        <p:tgtEl>
                                          <p:spTgt spid="20"/>
                                        </p:tgtEl>
                                        <p:attrNameLst>
                                          <p:attrName>ppt_x</p:attrName>
                                        </p:attrNameLst>
                                      </p:cBhvr>
                                      <p:tavLst>
                                        <p:tav tm="0">
                                          <p:val>
                                            <p:strVal val="#ppt_x"/>
                                          </p:val>
                                        </p:tav>
                                        <p:tav tm="100000">
                                          <p:val>
                                            <p:strVal val="#ppt_x"/>
                                          </p:val>
                                        </p:tav>
                                      </p:tavLst>
                                    </p:anim>
                                    <p:anim calcmode="lin" valueType="num">
                                      <p:cBhvr additive="base">
                                        <p:cTn id="3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animBg="1"/>
      <p:bldP spid="14" grpId="0" animBg="1"/>
      <p:bldP spid="57" grpId="0"/>
      <p:bldP spid="64" grpId="0"/>
      <p:bldP spid="2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D916EB7-8720-10E3-8C52-65D44693042B}"/>
              </a:ext>
            </a:extLst>
          </p:cNvPr>
          <p:cNvSpPr/>
          <p:nvPr/>
        </p:nvSpPr>
        <p:spPr>
          <a:xfrm>
            <a:off x="2729132" y="4120891"/>
            <a:ext cx="6316394" cy="6471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Connector 3">
            <a:extLst>
              <a:ext uri="{FF2B5EF4-FFF2-40B4-BE49-F238E27FC236}">
                <a16:creationId xmlns:a16="http://schemas.microsoft.com/office/drawing/2014/main" id="{FB946ADC-AF52-1EB8-ABF6-72D6ABC29DDE}"/>
              </a:ext>
            </a:extLst>
          </p:cNvPr>
          <p:cNvCxnSpPr/>
          <p:nvPr/>
        </p:nvCxnSpPr>
        <p:spPr>
          <a:xfrm>
            <a:off x="3334043"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7485F7F-7A11-016A-16CF-AAEA2C1AE729}"/>
              </a:ext>
            </a:extLst>
          </p:cNvPr>
          <p:cNvCxnSpPr/>
          <p:nvPr/>
        </p:nvCxnSpPr>
        <p:spPr>
          <a:xfrm>
            <a:off x="3950677"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FDA96A-83B2-7CED-91BC-B062BF949357}"/>
              </a:ext>
            </a:extLst>
          </p:cNvPr>
          <p:cNvCxnSpPr/>
          <p:nvPr/>
        </p:nvCxnSpPr>
        <p:spPr>
          <a:xfrm>
            <a:off x="4555588"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C29AE9D-9BE3-A27A-FA74-DC2493F202EF}"/>
              </a:ext>
            </a:extLst>
          </p:cNvPr>
          <p:cNvCxnSpPr/>
          <p:nvPr/>
        </p:nvCxnSpPr>
        <p:spPr>
          <a:xfrm>
            <a:off x="5146431"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1FA903E-FFF5-5773-146D-3A9B3102640A}"/>
              </a:ext>
            </a:extLst>
          </p:cNvPr>
          <p:cNvCxnSpPr/>
          <p:nvPr/>
        </p:nvCxnSpPr>
        <p:spPr>
          <a:xfrm>
            <a:off x="5751341"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F73ECB-8313-2E18-E501-8584B35A5151}"/>
              </a:ext>
            </a:extLst>
          </p:cNvPr>
          <p:cNvCxnSpPr/>
          <p:nvPr/>
        </p:nvCxnSpPr>
        <p:spPr>
          <a:xfrm>
            <a:off x="6384387"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A3AF81-4EE1-C1D9-0602-56FB832365AC}"/>
              </a:ext>
            </a:extLst>
          </p:cNvPr>
          <p:cNvCxnSpPr/>
          <p:nvPr/>
        </p:nvCxnSpPr>
        <p:spPr>
          <a:xfrm>
            <a:off x="7045570" y="4120891"/>
            <a:ext cx="0" cy="647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F796152-D339-F2CC-C981-F181EC83FBCA}"/>
              </a:ext>
            </a:extLst>
          </p:cNvPr>
          <p:cNvCxnSpPr/>
          <p:nvPr/>
        </p:nvCxnSpPr>
        <p:spPr>
          <a:xfrm>
            <a:off x="8311662" y="4120891"/>
            <a:ext cx="0" cy="647114"/>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56661B1-2943-D129-601C-1E5705519C7B}"/>
              </a:ext>
            </a:extLst>
          </p:cNvPr>
          <p:cNvSpPr txBox="1"/>
          <p:nvPr/>
        </p:nvSpPr>
        <p:spPr>
          <a:xfrm>
            <a:off x="2879194" y="4293275"/>
            <a:ext cx="318857" cy="369332"/>
          </a:xfrm>
          <a:prstGeom prst="rect">
            <a:avLst/>
          </a:prstGeom>
          <a:noFill/>
        </p:spPr>
        <p:txBody>
          <a:bodyPr wrap="square" rtlCol="0">
            <a:spAutoFit/>
          </a:bodyPr>
          <a:lstStyle/>
          <a:p>
            <a:r>
              <a:rPr lang="en-US" dirty="0"/>
              <a:t>8</a:t>
            </a:r>
            <a:endParaRPr lang="en-GB" dirty="0"/>
          </a:p>
        </p:txBody>
      </p:sp>
      <p:sp>
        <p:nvSpPr>
          <p:cNvPr id="18" name="TextBox 17">
            <a:extLst>
              <a:ext uri="{FF2B5EF4-FFF2-40B4-BE49-F238E27FC236}">
                <a16:creationId xmlns:a16="http://schemas.microsoft.com/office/drawing/2014/main" id="{35447EC8-EB81-C70F-3E8C-FFB6478D4F1B}"/>
              </a:ext>
            </a:extLst>
          </p:cNvPr>
          <p:cNvSpPr txBox="1"/>
          <p:nvPr/>
        </p:nvSpPr>
        <p:spPr>
          <a:xfrm>
            <a:off x="3470036" y="4293275"/>
            <a:ext cx="318857" cy="369332"/>
          </a:xfrm>
          <a:prstGeom prst="rect">
            <a:avLst/>
          </a:prstGeom>
          <a:noFill/>
        </p:spPr>
        <p:txBody>
          <a:bodyPr wrap="square" rtlCol="0">
            <a:spAutoFit/>
          </a:bodyPr>
          <a:lstStyle/>
          <a:p>
            <a:r>
              <a:rPr lang="en-US" dirty="0"/>
              <a:t>8</a:t>
            </a:r>
            <a:endParaRPr lang="en-GB" dirty="0"/>
          </a:p>
        </p:txBody>
      </p:sp>
      <p:sp>
        <p:nvSpPr>
          <p:cNvPr id="19" name="TextBox 18">
            <a:extLst>
              <a:ext uri="{FF2B5EF4-FFF2-40B4-BE49-F238E27FC236}">
                <a16:creationId xmlns:a16="http://schemas.microsoft.com/office/drawing/2014/main" id="{9C497039-1BEF-8E01-126A-F6DD384472AB}"/>
              </a:ext>
            </a:extLst>
          </p:cNvPr>
          <p:cNvSpPr txBox="1"/>
          <p:nvPr/>
        </p:nvSpPr>
        <p:spPr>
          <a:xfrm>
            <a:off x="4100739" y="4293275"/>
            <a:ext cx="318857" cy="369332"/>
          </a:xfrm>
          <a:prstGeom prst="rect">
            <a:avLst/>
          </a:prstGeom>
          <a:noFill/>
        </p:spPr>
        <p:txBody>
          <a:bodyPr wrap="square" rtlCol="0">
            <a:spAutoFit/>
          </a:bodyPr>
          <a:lstStyle/>
          <a:p>
            <a:r>
              <a:rPr lang="en-US" dirty="0"/>
              <a:t>8</a:t>
            </a:r>
            <a:endParaRPr lang="en-GB" dirty="0"/>
          </a:p>
        </p:txBody>
      </p:sp>
      <p:sp>
        <p:nvSpPr>
          <p:cNvPr id="20" name="TextBox 19">
            <a:extLst>
              <a:ext uri="{FF2B5EF4-FFF2-40B4-BE49-F238E27FC236}">
                <a16:creationId xmlns:a16="http://schemas.microsoft.com/office/drawing/2014/main" id="{CB07F893-7E04-C0DA-3238-6E2052AF8F37}"/>
              </a:ext>
            </a:extLst>
          </p:cNvPr>
          <p:cNvSpPr txBox="1"/>
          <p:nvPr/>
        </p:nvSpPr>
        <p:spPr>
          <a:xfrm>
            <a:off x="4675165" y="4293275"/>
            <a:ext cx="318857" cy="369332"/>
          </a:xfrm>
          <a:prstGeom prst="rect">
            <a:avLst/>
          </a:prstGeom>
          <a:noFill/>
        </p:spPr>
        <p:txBody>
          <a:bodyPr wrap="square" rtlCol="0">
            <a:spAutoFit/>
          </a:bodyPr>
          <a:lstStyle/>
          <a:p>
            <a:r>
              <a:rPr lang="en-US" dirty="0"/>
              <a:t>8</a:t>
            </a:r>
            <a:endParaRPr lang="en-GB" dirty="0"/>
          </a:p>
        </p:txBody>
      </p:sp>
      <p:sp>
        <p:nvSpPr>
          <p:cNvPr id="21" name="TextBox 20">
            <a:extLst>
              <a:ext uri="{FF2B5EF4-FFF2-40B4-BE49-F238E27FC236}">
                <a16:creationId xmlns:a16="http://schemas.microsoft.com/office/drawing/2014/main" id="{FAFAC1FB-C99E-977D-3211-49071F8F0EBB}"/>
              </a:ext>
            </a:extLst>
          </p:cNvPr>
          <p:cNvSpPr txBox="1"/>
          <p:nvPr/>
        </p:nvSpPr>
        <p:spPr>
          <a:xfrm>
            <a:off x="5266007" y="4293275"/>
            <a:ext cx="318857" cy="369332"/>
          </a:xfrm>
          <a:prstGeom prst="rect">
            <a:avLst/>
          </a:prstGeom>
          <a:noFill/>
        </p:spPr>
        <p:txBody>
          <a:bodyPr wrap="square" rtlCol="0">
            <a:spAutoFit/>
          </a:bodyPr>
          <a:lstStyle/>
          <a:p>
            <a:r>
              <a:rPr lang="en-US" dirty="0"/>
              <a:t>8</a:t>
            </a:r>
            <a:endParaRPr lang="en-GB" dirty="0"/>
          </a:p>
        </p:txBody>
      </p:sp>
      <p:sp>
        <p:nvSpPr>
          <p:cNvPr id="22" name="TextBox 21">
            <a:extLst>
              <a:ext uri="{FF2B5EF4-FFF2-40B4-BE49-F238E27FC236}">
                <a16:creationId xmlns:a16="http://schemas.microsoft.com/office/drawing/2014/main" id="{21E662FB-B126-04F9-9EF0-7186A5098B3F}"/>
              </a:ext>
            </a:extLst>
          </p:cNvPr>
          <p:cNvSpPr txBox="1"/>
          <p:nvPr/>
        </p:nvSpPr>
        <p:spPr>
          <a:xfrm>
            <a:off x="5903737" y="4293275"/>
            <a:ext cx="318857" cy="369332"/>
          </a:xfrm>
          <a:prstGeom prst="rect">
            <a:avLst/>
          </a:prstGeom>
          <a:noFill/>
        </p:spPr>
        <p:txBody>
          <a:bodyPr wrap="square" rtlCol="0">
            <a:spAutoFit/>
          </a:bodyPr>
          <a:lstStyle/>
          <a:p>
            <a:r>
              <a:rPr lang="en-US" dirty="0"/>
              <a:t>8</a:t>
            </a:r>
            <a:endParaRPr lang="en-GB" dirty="0"/>
          </a:p>
        </p:txBody>
      </p:sp>
      <p:sp>
        <p:nvSpPr>
          <p:cNvPr id="23" name="TextBox 22">
            <a:extLst>
              <a:ext uri="{FF2B5EF4-FFF2-40B4-BE49-F238E27FC236}">
                <a16:creationId xmlns:a16="http://schemas.microsoft.com/office/drawing/2014/main" id="{E3FCE70A-AB0D-09F5-B080-0E1AA1620C8C}"/>
              </a:ext>
            </a:extLst>
          </p:cNvPr>
          <p:cNvSpPr txBox="1"/>
          <p:nvPr/>
        </p:nvSpPr>
        <p:spPr>
          <a:xfrm>
            <a:off x="6508646" y="4293275"/>
            <a:ext cx="318857" cy="369332"/>
          </a:xfrm>
          <a:prstGeom prst="rect">
            <a:avLst/>
          </a:prstGeom>
          <a:noFill/>
        </p:spPr>
        <p:txBody>
          <a:bodyPr wrap="square" rtlCol="0">
            <a:spAutoFit/>
          </a:bodyPr>
          <a:lstStyle/>
          <a:p>
            <a:r>
              <a:rPr lang="en-US" dirty="0"/>
              <a:t>8</a:t>
            </a:r>
            <a:endParaRPr lang="en-GB" dirty="0"/>
          </a:p>
        </p:txBody>
      </p:sp>
      <p:sp>
        <p:nvSpPr>
          <p:cNvPr id="24" name="TextBox 23">
            <a:extLst>
              <a:ext uri="{FF2B5EF4-FFF2-40B4-BE49-F238E27FC236}">
                <a16:creationId xmlns:a16="http://schemas.microsoft.com/office/drawing/2014/main" id="{50DCAB48-D623-04F3-1EE9-600762FC7A00}"/>
              </a:ext>
            </a:extLst>
          </p:cNvPr>
          <p:cNvSpPr txBox="1"/>
          <p:nvPr/>
        </p:nvSpPr>
        <p:spPr>
          <a:xfrm>
            <a:off x="7188597" y="4293275"/>
            <a:ext cx="318857" cy="369332"/>
          </a:xfrm>
          <a:prstGeom prst="rect">
            <a:avLst/>
          </a:prstGeom>
          <a:noFill/>
        </p:spPr>
        <p:txBody>
          <a:bodyPr wrap="square" rtlCol="0">
            <a:spAutoFit/>
          </a:bodyPr>
          <a:lstStyle/>
          <a:p>
            <a:r>
              <a:rPr lang="en-US" dirty="0"/>
              <a:t>8</a:t>
            </a:r>
            <a:endParaRPr lang="en-GB" dirty="0"/>
          </a:p>
        </p:txBody>
      </p:sp>
      <p:sp>
        <p:nvSpPr>
          <p:cNvPr id="25" name="TextBox 24">
            <a:extLst>
              <a:ext uri="{FF2B5EF4-FFF2-40B4-BE49-F238E27FC236}">
                <a16:creationId xmlns:a16="http://schemas.microsoft.com/office/drawing/2014/main" id="{BFB1CEB5-9B87-AD2C-EA7E-95240F674551}"/>
              </a:ext>
            </a:extLst>
          </p:cNvPr>
          <p:cNvSpPr txBox="1"/>
          <p:nvPr/>
        </p:nvSpPr>
        <p:spPr>
          <a:xfrm>
            <a:off x="7793507" y="4293275"/>
            <a:ext cx="318857" cy="369332"/>
          </a:xfrm>
          <a:prstGeom prst="rect">
            <a:avLst/>
          </a:prstGeom>
          <a:noFill/>
        </p:spPr>
        <p:txBody>
          <a:bodyPr wrap="square" rtlCol="0">
            <a:spAutoFit/>
          </a:bodyPr>
          <a:lstStyle/>
          <a:p>
            <a:r>
              <a:rPr lang="en-US" dirty="0"/>
              <a:t>8</a:t>
            </a:r>
            <a:endParaRPr lang="en-GB" dirty="0"/>
          </a:p>
        </p:txBody>
      </p:sp>
      <p:sp>
        <p:nvSpPr>
          <p:cNvPr id="26" name="TextBox 25">
            <a:extLst>
              <a:ext uri="{FF2B5EF4-FFF2-40B4-BE49-F238E27FC236}">
                <a16:creationId xmlns:a16="http://schemas.microsoft.com/office/drawing/2014/main" id="{7D120BE0-8B3D-0F8F-A9B6-303673C4FCD2}"/>
              </a:ext>
            </a:extLst>
          </p:cNvPr>
          <p:cNvSpPr txBox="1"/>
          <p:nvPr/>
        </p:nvSpPr>
        <p:spPr>
          <a:xfrm>
            <a:off x="8509795" y="4293275"/>
            <a:ext cx="318857" cy="369332"/>
          </a:xfrm>
          <a:prstGeom prst="rect">
            <a:avLst/>
          </a:prstGeom>
          <a:noFill/>
        </p:spPr>
        <p:txBody>
          <a:bodyPr wrap="square" rtlCol="0">
            <a:spAutoFit/>
          </a:bodyPr>
          <a:lstStyle/>
          <a:p>
            <a:r>
              <a:rPr lang="en-US" dirty="0"/>
              <a:t>8</a:t>
            </a:r>
            <a:endParaRPr lang="en-GB" dirty="0"/>
          </a:p>
        </p:txBody>
      </p:sp>
      <p:sp>
        <p:nvSpPr>
          <p:cNvPr id="27" name="Google Shape;410;p14">
            <a:extLst>
              <a:ext uri="{FF2B5EF4-FFF2-40B4-BE49-F238E27FC236}">
                <a16:creationId xmlns:a16="http://schemas.microsoft.com/office/drawing/2014/main" id="{E9097253-3035-0337-BBF5-8178E9DA7BB5}"/>
              </a:ext>
            </a:extLst>
          </p:cNvPr>
          <p:cNvSpPr/>
          <p:nvPr/>
        </p:nvSpPr>
        <p:spPr>
          <a:xfrm rot="5400000">
            <a:off x="5132610" y="1321670"/>
            <a:ext cx="121259" cy="491447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409;p14">
            <a:extLst>
              <a:ext uri="{FF2B5EF4-FFF2-40B4-BE49-F238E27FC236}">
                <a16:creationId xmlns:a16="http://schemas.microsoft.com/office/drawing/2014/main" id="{AB1B7795-F4AE-29B6-30E8-DF3F991B8BD1}"/>
              </a:ext>
            </a:extLst>
          </p:cNvPr>
          <p:cNvSpPr/>
          <p:nvPr/>
        </p:nvSpPr>
        <p:spPr>
          <a:xfrm rot="-5400000">
            <a:off x="5842752" y="1935738"/>
            <a:ext cx="89154" cy="631639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17;p11">
            <a:extLst>
              <a:ext uri="{FF2B5EF4-FFF2-40B4-BE49-F238E27FC236}">
                <a16:creationId xmlns:a16="http://schemas.microsoft.com/office/drawing/2014/main" id="{9B269539-7D84-57F8-2E4E-F2FDF4DB90E7}"/>
              </a:ext>
            </a:extLst>
          </p:cNvPr>
          <p:cNvSpPr txBox="1"/>
          <p:nvPr/>
        </p:nvSpPr>
        <p:spPr>
          <a:xfrm>
            <a:off x="4776866" y="3136462"/>
            <a:ext cx="35137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a:t>
            </a:r>
            <a:endParaRPr dirty="0"/>
          </a:p>
        </p:txBody>
      </p:sp>
      <p:sp>
        <p:nvSpPr>
          <p:cNvPr id="31" name="Google Shape;317;p11">
            <a:extLst>
              <a:ext uri="{FF2B5EF4-FFF2-40B4-BE49-F238E27FC236}">
                <a16:creationId xmlns:a16="http://schemas.microsoft.com/office/drawing/2014/main" id="{ED17CC66-290C-DA60-E29B-75F21174DD4E}"/>
              </a:ext>
            </a:extLst>
          </p:cNvPr>
          <p:cNvSpPr txBox="1"/>
          <p:nvPr/>
        </p:nvSpPr>
        <p:spPr>
          <a:xfrm>
            <a:off x="5500866" y="5158274"/>
            <a:ext cx="772925"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ea typeface="Calibri"/>
                <a:cs typeface="Calibri"/>
                <a:sym typeface="Calibri"/>
              </a:rPr>
              <a:t>£80</a:t>
            </a:r>
            <a:endParaRPr dirty="0"/>
          </a:p>
        </p:txBody>
      </p:sp>
      <p:sp>
        <p:nvSpPr>
          <p:cNvPr id="32" name="TextBox 31">
            <a:extLst>
              <a:ext uri="{FF2B5EF4-FFF2-40B4-BE49-F238E27FC236}">
                <a16:creationId xmlns:a16="http://schemas.microsoft.com/office/drawing/2014/main" id="{CD233B8B-C5D6-EE95-4DEC-871FBFEDADFB}"/>
              </a:ext>
            </a:extLst>
          </p:cNvPr>
          <p:cNvSpPr txBox="1"/>
          <p:nvPr/>
        </p:nvSpPr>
        <p:spPr>
          <a:xfrm>
            <a:off x="1486274" y="1233289"/>
            <a:ext cx="8029184" cy="1477328"/>
          </a:xfrm>
          <a:prstGeom prst="rect">
            <a:avLst/>
          </a:prstGeom>
          <a:noFill/>
        </p:spPr>
        <p:txBody>
          <a:bodyPr wrap="square" rtlCol="0">
            <a:spAutoFit/>
          </a:bodyPr>
          <a:lstStyle/>
          <a:p>
            <a:r>
              <a:rPr lang="en-GB" sz="3000" dirty="0">
                <a:latin typeface="Arial" panose="020B0604020202020204" pitchFamily="34" charset="0"/>
                <a:cs typeface="Arial" panose="020B0604020202020204" pitchFamily="34" charset="0"/>
              </a:rPr>
              <a:t>A jacket is on sale with 20% off. The original price is £80.</a:t>
            </a:r>
          </a:p>
          <a:p>
            <a:r>
              <a:rPr lang="en-GB" sz="3000" dirty="0">
                <a:latin typeface="Arial" panose="020B0604020202020204" pitchFamily="34" charset="0"/>
                <a:cs typeface="Arial" panose="020B0604020202020204" pitchFamily="34" charset="0"/>
              </a:rPr>
              <a:t>What was the sale price for the jacket?</a:t>
            </a:r>
          </a:p>
        </p:txBody>
      </p:sp>
      <p:sp>
        <p:nvSpPr>
          <p:cNvPr id="35" name="Title 1">
            <a:extLst>
              <a:ext uri="{FF2B5EF4-FFF2-40B4-BE49-F238E27FC236}">
                <a16:creationId xmlns:a16="http://schemas.microsoft.com/office/drawing/2014/main" id="{CB5BAAC2-E732-AF16-F250-873F3E35DD46}"/>
              </a:ext>
            </a:extLst>
          </p:cNvPr>
          <p:cNvSpPr txBox="1">
            <a:spLocks/>
          </p:cNvSpPr>
          <p:nvPr/>
        </p:nvSpPr>
        <p:spPr>
          <a:xfrm>
            <a:off x="2151399" y="0"/>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a:solidFill>
                  <a:schemeClr val="accent1"/>
                </a:solidFill>
                <a:latin typeface="Arial" panose="020B0604020202020204" pitchFamily="34" charset="0"/>
                <a:cs typeface="Arial" panose="020B0604020202020204" pitchFamily="34" charset="0"/>
              </a:rPr>
              <a:t>Percentages without a calculator </a:t>
            </a:r>
            <a:endParaRPr lang="en-US" sz="3600" b="1" dirty="0">
              <a:solidFill>
                <a:schemeClr val="accent1"/>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1DCDCEE0-ED7A-6EEB-DAA1-F64977612BE2}"/>
              </a:ext>
            </a:extLst>
          </p:cNvPr>
          <p:cNvSpPr txBox="1"/>
          <p:nvPr/>
        </p:nvSpPr>
        <p:spPr>
          <a:xfrm>
            <a:off x="8601948" y="5637520"/>
            <a:ext cx="3421029" cy="461665"/>
          </a:xfrm>
          <a:prstGeom prst="rect">
            <a:avLst/>
          </a:prstGeom>
          <a:noFill/>
        </p:spPr>
        <p:txBody>
          <a:bodyPr wrap="square" rtlCol="0">
            <a:spAutoFit/>
          </a:bodyPr>
          <a:lstStyle/>
          <a:p>
            <a:r>
              <a:rPr lang="en-US" sz="2400" dirty="0"/>
              <a:t>Answer = £80 -16= £64</a:t>
            </a:r>
            <a:endParaRPr lang="en-GB" sz="2400" dirty="0"/>
          </a:p>
        </p:txBody>
      </p:sp>
      <p:pic>
        <p:nvPicPr>
          <p:cNvPr id="37" name="Picture 36" descr="A photograph of a padded winter jacket.">
            <a:extLst>
              <a:ext uri="{FF2B5EF4-FFF2-40B4-BE49-F238E27FC236}">
                <a16:creationId xmlns:a16="http://schemas.microsoft.com/office/drawing/2014/main" id="{88F05285-6728-8FAA-F1F2-19075A7CC01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9098879" y="856856"/>
            <a:ext cx="2924098" cy="3166283"/>
          </a:xfrm>
          <a:prstGeom prst="rect">
            <a:avLst/>
          </a:prstGeom>
        </p:spPr>
      </p:pic>
      <p:sp>
        <p:nvSpPr>
          <p:cNvPr id="3" name="Google Shape;410;p14">
            <a:extLst>
              <a:ext uri="{FF2B5EF4-FFF2-40B4-BE49-F238E27FC236}">
                <a16:creationId xmlns:a16="http://schemas.microsoft.com/office/drawing/2014/main" id="{5D5EDC60-3E63-2714-8504-8B07F8B0D1CA}"/>
              </a:ext>
            </a:extLst>
          </p:cNvPr>
          <p:cNvSpPr/>
          <p:nvPr/>
        </p:nvSpPr>
        <p:spPr>
          <a:xfrm rot="5400000">
            <a:off x="8302527" y="3092439"/>
            <a:ext cx="121260" cy="136473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5" name="Google Shape;317;p11">
            <a:extLst>
              <a:ext uri="{FF2B5EF4-FFF2-40B4-BE49-F238E27FC236}">
                <a16:creationId xmlns:a16="http://schemas.microsoft.com/office/drawing/2014/main" id="{397C410F-95A7-E695-D179-1B1CAFFF70D5}"/>
              </a:ext>
            </a:extLst>
          </p:cNvPr>
          <p:cNvSpPr txBox="1"/>
          <p:nvPr/>
        </p:nvSpPr>
        <p:spPr>
          <a:xfrm>
            <a:off x="7976694" y="3123762"/>
            <a:ext cx="851958"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Calibri"/>
                <a:cs typeface="Calibri"/>
                <a:sym typeface="Calibri"/>
              </a:rPr>
              <a:t>20%</a:t>
            </a:r>
            <a:endParaRPr dirty="0"/>
          </a:p>
        </p:txBody>
      </p:sp>
      <p:cxnSp>
        <p:nvCxnSpPr>
          <p:cNvPr id="15" name="Straight Connector 14">
            <a:extLst>
              <a:ext uri="{FF2B5EF4-FFF2-40B4-BE49-F238E27FC236}">
                <a16:creationId xmlns:a16="http://schemas.microsoft.com/office/drawing/2014/main" id="{5D19B7B8-7A37-0461-8EEF-54DF261A207A}"/>
              </a:ext>
            </a:extLst>
          </p:cNvPr>
          <p:cNvCxnSpPr>
            <a:cxnSpLocks/>
          </p:cNvCxnSpPr>
          <p:nvPr/>
        </p:nvCxnSpPr>
        <p:spPr>
          <a:xfrm>
            <a:off x="7650479" y="3961173"/>
            <a:ext cx="0" cy="993913"/>
          </a:xfrm>
          <a:prstGeom prst="line">
            <a:avLst/>
          </a:prstGeom>
          <a:ln w="28575"/>
        </p:spPr>
        <p:style>
          <a:lnRef idx="3">
            <a:schemeClr val="accent2"/>
          </a:lnRef>
          <a:fillRef idx="0">
            <a:schemeClr val="accent2"/>
          </a:fillRef>
          <a:effectRef idx="2">
            <a:schemeClr val="accent2"/>
          </a:effectRef>
          <a:fontRef idx="minor">
            <a:schemeClr val="tx1"/>
          </a:fontRef>
        </p:style>
      </p:cxnSp>
      <p:grpSp>
        <p:nvGrpSpPr>
          <p:cNvPr id="6" name="Group 5">
            <a:extLst>
              <a:ext uri="{FF2B5EF4-FFF2-40B4-BE49-F238E27FC236}">
                <a16:creationId xmlns:a16="http://schemas.microsoft.com/office/drawing/2014/main" id="{4DA6E054-DD01-3E3C-DBED-54F39A8DE8CF}"/>
              </a:ext>
            </a:extLst>
          </p:cNvPr>
          <p:cNvGrpSpPr/>
          <p:nvPr/>
        </p:nvGrpSpPr>
        <p:grpSpPr>
          <a:xfrm>
            <a:off x="-65287" y="0"/>
            <a:ext cx="2190009" cy="1923564"/>
            <a:chOff x="-94592" y="0"/>
            <a:chExt cx="2190009" cy="1923564"/>
          </a:xfrm>
        </p:grpSpPr>
        <p:sp>
          <p:nvSpPr>
            <p:cNvPr id="13" name="Isosceles Triangle 26">
              <a:extLst>
                <a:ext uri="{FF2B5EF4-FFF2-40B4-BE49-F238E27FC236}">
                  <a16:creationId xmlns:a16="http://schemas.microsoft.com/office/drawing/2014/main" id="{995054D4-E758-ACC6-B7AB-A99F8AFBABDB}"/>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776AA2A1-754B-D7D7-412B-0614042EE77C}"/>
                </a:ext>
              </a:extLst>
            </p:cNvPr>
            <p:cNvSpPr txBox="1"/>
            <p:nvPr/>
          </p:nvSpPr>
          <p:spPr>
            <a:xfrm>
              <a:off x="-94592" y="123231"/>
              <a:ext cx="180385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3250959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dissolve">
                                      <p:cBhvr>
                                        <p:cTn id="12" dur="500"/>
                                        <p:tgtEl>
                                          <p:spTgt spid="29"/>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dissolve">
                                      <p:cBhvr>
                                        <p:cTn id="15" dur="5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dissolve">
                                      <p:cBhvr>
                                        <p:cTn id="20" dur="500"/>
                                        <p:tgtEl>
                                          <p:spTgt spid="15"/>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dissolve">
                                      <p:cBhvr>
                                        <p:cTn id="23" dur="500"/>
                                        <p:tgtEl>
                                          <p:spTgt spid="3"/>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dissolv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dissolve">
                                      <p:cBhvr>
                                        <p:cTn id="31" dur="500"/>
                                        <p:tgtEl>
                                          <p:spTgt spid="27"/>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0"/>
                                        </p:tgtEl>
                                        <p:attrNameLst>
                                          <p:attrName>style.visibility</p:attrName>
                                        </p:attrNameLst>
                                      </p:cBhvr>
                                      <p:to>
                                        <p:strVal val="visible"/>
                                      </p:to>
                                    </p:set>
                                    <p:animEffect transition="in" filter="dissolve">
                                      <p:cBhvr>
                                        <p:cTn id="34" dur="500"/>
                                        <p:tgtEl>
                                          <p:spTgt spid="30"/>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dissolve">
                                      <p:cBhvr>
                                        <p:cTn id="39" dur="500"/>
                                        <p:tgtEl>
                                          <p:spTgt spid="4"/>
                                        </p:tgtEl>
                                      </p:cBhvr>
                                    </p:animEffect>
                                  </p:childTnLst>
                                </p:cTn>
                              </p:par>
                              <p:par>
                                <p:cTn id="40" presetID="9" presetClass="entr" presetSubtype="0" fill="hold" nodeType="with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dissolve">
                                      <p:cBhvr>
                                        <p:cTn id="42" dur="500"/>
                                        <p:tgtEl>
                                          <p:spTgt spid="7"/>
                                        </p:tgtEl>
                                      </p:cBhvr>
                                    </p:animEffect>
                                  </p:childTnLst>
                                </p:cTn>
                              </p:par>
                              <p:par>
                                <p:cTn id="43" presetID="9" presetClass="entr" presetSubtype="0" fill="hold" nodeType="with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dissolve">
                                      <p:cBhvr>
                                        <p:cTn id="45" dur="500"/>
                                        <p:tgtEl>
                                          <p:spTgt spid="8"/>
                                        </p:tgtEl>
                                      </p:cBhvr>
                                    </p:animEffect>
                                  </p:childTnLst>
                                </p:cTn>
                              </p:par>
                              <p:par>
                                <p:cTn id="46" presetID="9" presetClass="entr" presetSubtype="0" fill="hold"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dissolve">
                                      <p:cBhvr>
                                        <p:cTn id="48" dur="500"/>
                                        <p:tgtEl>
                                          <p:spTgt spid="9"/>
                                        </p:tgtEl>
                                      </p:cBhvr>
                                    </p:animEffect>
                                  </p:childTnLst>
                                </p:cTn>
                              </p:par>
                              <p:par>
                                <p:cTn id="49" presetID="9" presetClass="entr" presetSubtype="0" fill="hold" nodeType="with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dissolve">
                                      <p:cBhvr>
                                        <p:cTn id="51" dur="500"/>
                                        <p:tgtEl>
                                          <p:spTgt spid="10"/>
                                        </p:tgtEl>
                                      </p:cBhvr>
                                    </p:animEffect>
                                  </p:childTnLst>
                                </p:cTn>
                              </p:par>
                              <p:par>
                                <p:cTn id="52" presetID="9" presetClass="entr" presetSubtype="0" fill="hold" nodeType="with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dissolve">
                                      <p:cBhvr>
                                        <p:cTn id="54" dur="500"/>
                                        <p:tgtEl>
                                          <p:spTgt spid="11"/>
                                        </p:tgtEl>
                                      </p:cBhvr>
                                    </p:animEffect>
                                  </p:childTnLst>
                                </p:cTn>
                              </p:par>
                              <p:par>
                                <p:cTn id="55" presetID="9" presetClass="entr" presetSubtype="0" fill="hold"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dissolve">
                                      <p:cBhvr>
                                        <p:cTn id="57" dur="500"/>
                                        <p:tgtEl>
                                          <p:spTgt spid="12"/>
                                        </p:tgtEl>
                                      </p:cBhvr>
                                    </p:animEffect>
                                  </p:childTnLst>
                                </p:cTn>
                              </p:par>
                              <p:par>
                                <p:cTn id="58" presetID="9" presetClass="entr" presetSubtype="0" fill="hold"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dissolve">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dissolve">
                                      <p:cBhvr>
                                        <p:cTn id="65" dur="500"/>
                                        <p:tgtEl>
                                          <p:spTgt spid="16"/>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dissolve">
                                      <p:cBhvr>
                                        <p:cTn id="68" dur="500"/>
                                        <p:tgtEl>
                                          <p:spTgt spid="18"/>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19"/>
                                        </p:tgtEl>
                                        <p:attrNameLst>
                                          <p:attrName>style.visibility</p:attrName>
                                        </p:attrNameLst>
                                      </p:cBhvr>
                                      <p:to>
                                        <p:strVal val="visible"/>
                                      </p:to>
                                    </p:set>
                                    <p:animEffect transition="in" filter="dissolve">
                                      <p:cBhvr>
                                        <p:cTn id="71" dur="500"/>
                                        <p:tgtEl>
                                          <p:spTgt spid="19"/>
                                        </p:tgtEl>
                                      </p:cBhvr>
                                    </p:animEffect>
                                  </p:childTnLst>
                                </p:cTn>
                              </p:par>
                              <p:par>
                                <p:cTn id="72" presetID="9" presetClass="entr" presetSubtype="0" fill="hold" grpId="0" nodeType="with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dissolve">
                                      <p:cBhvr>
                                        <p:cTn id="74" dur="500"/>
                                        <p:tgtEl>
                                          <p:spTgt spid="20"/>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dissolve">
                                      <p:cBhvr>
                                        <p:cTn id="77" dur="500"/>
                                        <p:tgtEl>
                                          <p:spTgt spid="21"/>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Effect transition="in" filter="dissolve">
                                      <p:cBhvr>
                                        <p:cTn id="80" dur="500"/>
                                        <p:tgtEl>
                                          <p:spTgt spid="22"/>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23"/>
                                        </p:tgtEl>
                                        <p:attrNameLst>
                                          <p:attrName>style.visibility</p:attrName>
                                        </p:attrNameLst>
                                      </p:cBhvr>
                                      <p:to>
                                        <p:strVal val="visible"/>
                                      </p:to>
                                    </p:set>
                                    <p:animEffect transition="in" filter="dissolve">
                                      <p:cBhvr>
                                        <p:cTn id="83" dur="500"/>
                                        <p:tgtEl>
                                          <p:spTgt spid="23"/>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24"/>
                                        </p:tgtEl>
                                        <p:attrNameLst>
                                          <p:attrName>style.visibility</p:attrName>
                                        </p:attrNameLst>
                                      </p:cBhvr>
                                      <p:to>
                                        <p:strVal val="visible"/>
                                      </p:to>
                                    </p:set>
                                    <p:animEffect transition="in" filter="dissolve">
                                      <p:cBhvr>
                                        <p:cTn id="86" dur="500"/>
                                        <p:tgtEl>
                                          <p:spTgt spid="24"/>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25"/>
                                        </p:tgtEl>
                                        <p:attrNameLst>
                                          <p:attrName>style.visibility</p:attrName>
                                        </p:attrNameLst>
                                      </p:cBhvr>
                                      <p:to>
                                        <p:strVal val="visible"/>
                                      </p:to>
                                    </p:set>
                                    <p:animEffect transition="in" filter="dissolve">
                                      <p:cBhvr>
                                        <p:cTn id="89" dur="500"/>
                                        <p:tgtEl>
                                          <p:spTgt spid="25"/>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dissolve">
                                      <p:cBhvr>
                                        <p:cTn id="92" dur="500"/>
                                        <p:tgtEl>
                                          <p:spTgt spid="26"/>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36"/>
                                        </p:tgtEl>
                                        <p:attrNameLst>
                                          <p:attrName>style.visibility</p:attrName>
                                        </p:attrNameLst>
                                      </p:cBhvr>
                                      <p:to>
                                        <p:strVal val="visible"/>
                                      </p:to>
                                    </p:set>
                                    <p:animEffect transition="in" filter="dissolve">
                                      <p:cBhvr>
                                        <p:cTn id="9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p:bldP spid="18" grpId="0"/>
      <p:bldP spid="19" grpId="0"/>
      <p:bldP spid="20" grpId="0"/>
      <p:bldP spid="21" grpId="0"/>
      <p:bldP spid="22" grpId="0"/>
      <p:bldP spid="23" grpId="0"/>
      <p:bldP spid="24" grpId="0"/>
      <p:bldP spid="25" grpId="0"/>
      <p:bldP spid="26" grpId="0"/>
      <p:bldP spid="27" grpId="0" animBg="1"/>
      <p:bldP spid="29" grpId="0" animBg="1"/>
      <p:bldP spid="30" grpId="0"/>
      <p:bldP spid="31" grpId="0"/>
      <p:bldP spid="36" grpId="0"/>
      <p:bldP spid="3"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994150" y="221434"/>
            <a:ext cx="4203700" cy="10160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Is </a:t>
            </a:r>
            <a:r>
              <a:rPr lang="en-US" sz="3600" b="1" dirty="0" err="1">
                <a:solidFill>
                  <a:schemeClr val="accent1"/>
                </a:solidFill>
                <a:latin typeface="Arial" panose="020B0604020202020204" pitchFamily="34" charset="0"/>
                <a:cs typeface="Arial" panose="020B0604020202020204" pitchFamily="34" charset="0"/>
              </a:rPr>
              <a:t>Yaima</a:t>
            </a:r>
            <a:r>
              <a:rPr lang="en-US" sz="3600" b="1" dirty="0">
                <a:solidFill>
                  <a:schemeClr val="accent1"/>
                </a:solidFill>
                <a:latin typeface="Arial" panose="020B0604020202020204" pitchFamily="34" charset="0"/>
                <a:cs typeface="Arial" panose="020B0604020202020204" pitchFamily="34" charset="0"/>
              </a:rPr>
              <a:t> correct?</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9" name="Group 8">
            <a:extLst>
              <a:ext uri="{FF2B5EF4-FFF2-40B4-BE49-F238E27FC236}">
                <a16:creationId xmlns:a16="http://schemas.microsoft.com/office/drawing/2014/main" id="{55E673BC-CF56-43AD-92EF-4DAEA2771DBC}"/>
              </a:ext>
            </a:extLst>
          </p:cNvPr>
          <p:cNvGrpSpPr/>
          <p:nvPr/>
        </p:nvGrpSpPr>
        <p:grpSpPr>
          <a:xfrm>
            <a:off x="6727316" y="1375775"/>
            <a:ext cx="3254884" cy="2572065"/>
            <a:chOff x="3658744" y="850982"/>
            <a:chExt cx="2065384" cy="1884314"/>
          </a:xfrm>
        </p:grpSpPr>
        <p:grpSp>
          <p:nvGrpSpPr>
            <p:cNvPr id="10" name="Group 9">
              <a:extLst>
                <a:ext uri="{FF2B5EF4-FFF2-40B4-BE49-F238E27FC236}">
                  <a16:creationId xmlns:a16="http://schemas.microsoft.com/office/drawing/2014/main" id="{2D952B2F-3769-4EDE-9956-DDE235FA292B}"/>
                </a:ext>
              </a:extLst>
            </p:cNvPr>
            <p:cNvGrpSpPr/>
            <p:nvPr/>
          </p:nvGrpSpPr>
          <p:grpSpPr>
            <a:xfrm>
              <a:off x="3658744" y="850982"/>
              <a:ext cx="2065384" cy="1857938"/>
              <a:chOff x="4065270" y="1172464"/>
              <a:chExt cx="2096517" cy="2095755"/>
            </a:xfrm>
          </p:grpSpPr>
          <p:sp>
            <p:nvSpPr>
              <p:cNvPr id="14" name="Freeform 19">
                <a:extLst>
                  <a:ext uri="{FF2B5EF4-FFF2-40B4-BE49-F238E27FC236}">
                    <a16:creationId xmlns:a16="http://schemas.microsoft.com/office/drawing/2014/main" id="{7AE88C5D-3D8A-415D-93B3-D5C74F55F1D0}"/>
                  </a:ext>
                </a:extLst>
              </p:cNvPr>
              <p:cNvSpPr/>
              <p:nvPr/>
            </p:nvSpPr>
            <p:spPr>
              <a:xfrm>
                <a:off x="4066032" y="1172464"/>
                <a:ext cx="2095755" cy="2095755"/>
              </a:xfrm>
              <a:custGeom>
                <a:avLst/>
                <a:gdLst/>
                <a:ahLst/>
                <a:cxnLst/>
                <a:rect l="0" t="0" r="0" b="0"/>
                <a:pathLst>
                  <a:path w="2095755" h="2095755">
                    <a:moveTo>
                      <a:pt x="0" y="0"/>
                    </a:moveTo>
                    <a:lnTo>
                      <a:pt x="2095754" y="0"/>
                    </a:lnTo>
                    <a:lnTo>
                      <a:pt x="2095754" y="2095754"/>
                    </a:lnTo>
                    <a:lnTo>
                      <a:pt x="0" y="2095754"/>
                    </a:lnTo>
                    <a:close/>
                  </a:path>
                </a:pathLst>
              </a:custGeom>
              <a:solidFill>
                <a:schemeClr val="accent1">
                  <a:alpha val="1000"/>
                </a:schemeClr>
              </a:solidFill>
              <a:ln w="38100" cap="flat" cmpd="sng" algn="ctr">
                <a:solidFill>
                  <a:srgbClr val="00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63214" rtl="0" eaLnBrk="1" latinLnBrk="0" hangingPunct="1">
                  <a:defRPr sz="1300" kern="1200">
                    <a:solidFill>
                      <a:schemeClr val="lt1"/>
                    </a:solidFill>
                    <a:latin typeface="+mn-lt"/>
                    <a:ea typeface="+mn-ea"/>
                    <a:cs typeface="+mn-cs"/>
                  </a:defRPr>
                </a:lvl1pPr>
                <a:lvl2pPr marL="331607" algn="l" defTabSz="663214" rtl="0" eaLnBrk="1" latinLnBrk="0" hangingPunct="1">
                  <a:defRPr sz="1300" kern="1200">
                    <a:solidFill>
                      <a:schemeClr val="lt1"/>
                    </a:solidFill>
                    <a:latin typeface="+mn-lt"/>
                    <a:ea typeface="+mn-ea"/>
                    <a:cs typeface="+mn-cs"/>
                  </a:defRPr>
                </a:lvl2pPr>
                <a:lvl3pPr marL="663214" algn="l" defTabSz="663214" rtl="0" eaLnBrk="1" latinLnBrk="0" hangingPunct="1">
                  <a:defRPr sz="1300" kern="1200">
                    <a:solidFill>
                      <a:schemeClr val="lt1"/>
                    </a:solidFill>
                    <a:latin typeface="+mn-lt"/>
                    <a:ea typeface="+mn-ea"/>
                    <a:cs typeface="+mn-cs"/>
                  </a:defRPr>
                </a:lvl3pPr>
                <a:lvl4pPr marL="994821" algn="l" defTabSz="663214" rtl="0" eaLnBrk="1" latinLnBrk="0" hangingPunct="1">
                  <a:defRPr sz="1300" kern="1200">
                    <a:solidFill>
                      <a:schemeClr val="lt1"/>
                    </a:solidFill>
                    <a:latin typeface="+mn-lt"/>
                    <a:ea typeface="+mn-ea"/>
                    <a:cs typeface="+mn-cs"/>
                  </a:defRPr>
                </a:lvl4pPr>
                <a:lvl5pPr marL="1326429" algn="l" defTabSz="663214" rtl="0" eaLnBrk="1" latinLnBrk="0" hangingPunct="1">
                  <a:defRPr sz="1300" kern="1200">
                    <a:solidFill>
                      <a:schemeClr val="lt1"/>
                    </a:solidFill>
                    <a:latin typeface="+mn-lt"/>
                    <a:ea typeface="+mn-ea"/>
                    <a:cs typeface="+mn-cs"/>
                  </a:defRPr>
                </a:lvl5pPr>
                <a:lvl6pPr marL="1658036" algn="l" defTabSz="663214" rtl="0" eaLnBrk="1" latinLnBrk="0" hangingPunct="1">
                  <a:defRPr sz="1300" kern="1200">
                    <a:solidFill>
                      <a:schemeClr val="lt1"/>
                    </a:solidFill>
                    <a:latin typeface="+mn-lt"/>
                    <a:ea typeface="+mn-ea"/>
                    <a:cs typeface="+mn-cs"/>
                  </a:defRPr>
                </a:lvl6pPr>
                <a:lvl7pPr marL="1989643" algn="l" defTabSz="663214" rtl="0" eaLnBrk="1" latinLnBrk="0" hangingPunct="1">
                  <a:defRPr sz="1300" kern="1200">
                    <a:solidFill>
                      <a:schemeClr val="lt1"/>
                    </a:solidFill>
                    <a:latin typeface="+mn-lt"/>
                    <a:ea typeface="+mn-ea"/>
                    <a:cs typeface="+mn-cs"/>
                  </a:defRPr>
                </a:lvl7pPr>
                <a:lvl8pPr marL="2321250" algn="l" defTabSz="663214" rtl="0" eaLnBrk="1" latinLnBrk="0" hangingPunct="1">
                  <a:defRPr sz="1300" kern="1200">
                    <a:solidFill>
                      <a:schemeClr val="lt1"/>
                    </a:solidFill>
                    <a:latin typeface="+mn-lt"/>
                    <a:ea typeface="+mn-ea"/>
                    <a:cs typeface="+mn-cs"/>
                  </a:defRPr>
                </a:lvl8pPr>
                <a:lvl9pPr marL="2652857" algn="l" defTabSz="663214" rtl="0" eaLnBrk="1" latinLnBrk="0" hangingPunct="1">
                  <a:defRPr sz="1300" kern="1200">
                    <a:solidFill>
                      <a:schemeClr val="lt1"/>
                    </a:solidFill>
                    <a:latin typeface="+mn-lt"/>
                    <a:ea typeface="+mn-ea"/>
                    <a:cs typeface="+mn-cs"/>
                  </a:defRPr>
                </a:lvl9pPr>
              </a:lstStyle>
              <a:p>
                <a:pPr algn="ctr"/>
                <a:endParaRPr lang="en-GB" sz="2000"/>
              </a:p>
            </p:txBody>
          </p:sp>
          <p:cxnSp>
            <p:nvCxnSpPr>
              <p:cNvPr id="15" name="Straight Connector 14">
                <a:extLst>
                  <a:ext uri="{FF2B5EF4-FFF2-40B4-BE49-F238E27FC236}">
                    <a16:creationId xmlns:a16="http://schemas.microsoft.com/office/drawing/2014/main" id="{27EF001F-AD41-42C7-BD5B-B8323ABDB01D}"/>
                  </a:ext>
                </a:extLst>
              </p:cNvPr>
              <p:cNvCxnSpPr/>
              <p:nvPr/>
            </p:nvCxnSpPr>
            <p:spPr>
              <a:xfrm flipV="1">
                <a:off x="4080002" y="1181227"/>
                <a:ext cx="2073021" cy="2075561"/>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2940E15-F8F4-4022-92E0-87AFE7DBBC19}"/>
                  </a:ext>
                </a:extLst>
              </p:cNvPr>
              <p:cNvCxnSpPr/>
              <p:nvPr/>
            </p:nvCxnSpPr>
            <p:spPr>
              <a:xfrm>
                <a:off x="4065270" y="1173480"/>
                <a:ext cx="2089785" cy="2083308"/>
              </a:xfrm>
              <a:prstGeom prst="line">
                <a:avLst/>
              </a:prstGeom>
              <a:ln w="38100" cap="flat" cmpd="sng" algn="ctr">
                <a:solidFill>
                  <a:srgbClr val="000000"/>
                </a:solidFill>
                <a:prstDash val="solid"/>
                <a:round/>
                <a:headEnd type="none" w="med" len="sm"/>
                <a:tailEnd type="none" w="med" len="sm"/>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26">
                    <a:extLst>
                      <a:ext uri="{FF2B5EF4-FFF2-40B4-BE49-F238E27FC236}">
                        <a16:creationId xmlns:a16="http://schemas.microsoft.com/office/drawing/2014/main" id="{0C53CFAF-C7A1-460A-B406-410DDF754186}"/>
                      </a:ext>
                    </a:extLst>
                  </p:cNvPr>
                  <p:cNvSpPr txBox="1"/>
                  <p:nvPr/>
                </p:nvSpPr>
                <p:spPr>
                  <a:xfrm>
                    <a:off x="4080002" y="1934358"/>
                    <a:ext cx="692395" cy="457505"/>
                  </a:xfrm>
                  <a:prstGeom prst="rect">
                    <a:avLst/>
                  </a:prstGeom>
                  <a:noFill/>
                </p:spPr>
                <p:txBody>
                  <a:bodyPr vert="horz"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2000" i="1" dirty="0">
                              <a:solidFill>
                                <a:srgbClr val="000000"/>
                              </a:solidFill>
                              <a:latin typeface="Cambria Math" panose="02040503050406030204" pitchFamily="18" charset="0"/>
                            </a:rPr>
                            <m:t>5</m:t>
                          </m:r>
                          <m:r>
                            <a:rPr lang="en-GB" sz="2000" b="0" i="1" dirty="0" smtClean="0">
                              <a:solidFill>
                                <a:srgbClr val="000000"/>
                              </a:solidFill>
                              <a:latin typeface="Cambria Math"/>
                            </a:rPr>
                            <m:t>0</m:t>
                          </m:r>
                          <m:r>
                            <a:rPr lang="en-GB" sz="2000" i="1" dirty="0" smtClean="0">
                              <a:solidFill>
                                <a:srgbClr val="000000"/>
                              </a:solidFill>
                              <a:latin typeface="Cambria Math"/>
                            </a:rPr>
                            <m:t>%</m:t>
                          </m:r>
                        </m:oMath>
                      </m:oMathPara>
                    </a14:m>
                    <a:endParaRPr lang="en-GB" sz="2000" dirty="0">
                      <a:solidFill>
                        <a:srgbClr val="000000"/>
                      </a:solidFill>
                    </a:endParaRPr>
                  </a:p>
                </p:txBody>
              </p:sp>
            </mc:Choice>
            <mc:Fallback xmlns="">
              <p:sp>
                <p:nvSpPr>
                  <p:cNvPr id="17" name="TextBox 26">
                    <a:extLst>
                      <a:ext uri="{FF2B5EF4-FFF2-40B4-BE49-F238E27FC236}">
                        <a16:creationId xmlns:a16="http://schemas.microsoft.com/office/drawing/2014/main" id="{0C53CFAF-C7A1-460A-B406-410DDF754186}"/>
                      </a:ext>
                    </a:extLst>
                  </p:cNvPr>
                  <p:cNvSpPr txBox="1">
                    <a:spLocks noRot="1" noChangeAspect="1" noMove="1" noResize="1" noEditPoints="1" noAdjustHandles="1" noChangeArrowheads="1" noChangeShapeType="1" noTextEdit="1"/>
                  </p:cNvSpPr>
                  <p:nvPr/>
                </p:nvSpPr>
                <p:spPr>
                  <a:xfrm>
                    <a:off x="4080002" y="1934358"/>
                    <a:ext cx="692395" cy="457505"/>
                  </a:xfrm>
                  <a:prstGeom prst="rect">
                    <a:avLst/>
                  </a:prstGeom>
                  <a:blipFill>
                    <a:blip r:embed="rId4"/>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11" name="TextBox 3">
                  <a:extLst>
                    <a:ext uri="{FF2B5EF4-FFF2-40B4-BE49-F238E27FC236}">
                      <a16:creationId xmlns:a16="http://schemas.microsoft.com/office/drawing/2014/main" id="{72E21115-F7D4-4EEC-9E5A-1F0708CAE1F3}"/>
                    </a:ext>
                  </a:extLst>
                </p:cNvPr>
                <p:cNvSpPr txBox="1"/>
                <p:nvPr/>
              </p:nvSpPr>
              <p:spPr>
                <a:xfrm>
                  <a:off x="4945863" y="1556412"/>
                  <a:ext cx="750362" cy="414219"/>
                </a:xfrm>
                <a:prstGeom prst="roundRect">
                  <a:avLst/>
                </a:prstGeom>
                <a:noFill/>
                <a:ln>
                  <a:noFill/>
                </a:ln>
              </p:spPr>
              <p:txBody>
                <a:bodyPr wrap="square"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1800" b="1" i="1" smtClean="0">
                            <a:latin typeface="Cambria Math" panose="02040503050406030204" pitchFamily="18" charset="0"/>
                          </a:rPr>
                          <m:t>𝟎</m:t>
                        </m:r>
                        <m:r>
                          <a:rPr lang="en-US" sz="1800" b="1" i="1" smtClean="0">
                            <a:latin typeface="Cambria Math" panose="02040503050406030204" pitchFamily="18" charset="0"/>
                          </a:rPr>
                          <m:t>.</m:t>
                        </m:r>
                        <m:r>
                          <a:rPr lang="en-US" sz="1800" b="1" i="1" smtClean="0">
                            <a:latin typeface="Cambria Math" panose="02040503050406030204" pitchFamily="18" charset="0"/>
                          </a:rPr>
                          <m:t>𝟎𝟓</m:t>
                        </m:r>
                      </m:oMath>
                    </m:oMathPara>
                  </a14:m>
                  <a:endParaRPr lang="en-GB" sz="1800" b="1" dirty="0"/>
                </a:p>
              </p:txBody>
            </p:sp>
          </mc:Choice>
          <mc:Fallback xmlns="">
            <p:sp>
              <p:nvSpPr>
                <p:cNvPr id="11" name="TextBox 3">
                  <a:extLst>
                    <a:ext uri="{FF2B5EF4-FFF2-40B4-BE49-F238E27FC236}">
                      <a16:creationId xmlns:a16="http://schemas.microsoft.com/office/drawing/2014/main" id="{72E21115-F7D4-4EEC-9E5A-1F0708CAE1F3}"/>
                    </a:ext>
                  </a:extLst>
                </p:cNvPr>
                <p:cNvSpPr txBox="1">
                  <a:spLocks noRot="1" noChangeAspect="1" noMove="1" noResize="1" noEditPoints="1" noAdjustHandles="1" noChangeArrowheads="1" noChangeShapeType="1" noTextEdit="1"/>
                </p:cNvSpPr>
                <p:nvPr/>
              </p:nvSpPr>
              <p:spPr>
                <a:xfrm>
                  <a:off x="4945863" y="1556412"/>
                  <a:ext cx="750362" cy="414219"/>
                </a:xfrm>
                <a:prstGeom prst="roundRect">
                  <a:avLst/>
                </a:prstGeom>
                <a:blipFill>
                  <a:blip r:embed="rId5"/>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3">
                  <a:extLst>
                    <a:ext uri="{FF2B5EF4-FFF2-40B4-BE49-F238E27FC236}">
                      <a16:creationId xmlns:a16="http://schemas.microsoft.com/office/drawing/2014/main" id="{2CA2C864-57B0-42E5-874F-857A37637D6A}"/>
                    </a:ext>
                  </a:extLst>
                </p:cNvPr>
                <p:cNvSpPr txBox="1"/>
                <p:nvPr/>
              </p:nvSpPr>
              <p:spPr>
                <a:xfrm>
                  <a:off x="4270427" y="858750"/>
                  <a:ext cx="750362" cy="687273"/>
                </a:xfrm>
                <a:prstGeom prst="roundRect">
                  <a:avLst/>
                </a:prstGeom>
                <a:noFill/>
                <a:ln>
                  <a:noFill/>
                </a:ln>
              </p:spPr>
              <p:txBody>
                <a:bodyPr wrap="square"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GB" sz="1800" b="1" i="1" smtClean="0">
                                <a:latin typeface="Cambria Math"/>
                              </a:rPr>
                              <m:t>𝟏</m:t>
                            </m:r>
                          </m:num>
                          <m:den>
                            <m:r>
                              <a:rPr lang="en-US" sz="1800" b="1" i="1" smtClean="0">
                                <a:latin typeface="Cambria Math" panose="02040503050406030204" pitchFamily="18" charset="0"/>
                              </a:rPr>
                              <m:t>𝟐</m:t>
                            </m:r>
                          </m:den>
                        </m:f>
                      </m:oMath>
                    </m:oMathPara>
                  </a14:m>
                  <a:endParaRPr lang="en-GB" sz="1800" b="1" dirty="0"/>
                </a:p>
              </p:txBody>
            </p:sp>
          </mc:Choice>
          <mc:Fallback xmlns="">
            <p:sp>
              <p:nvSpPr>
                <p:cNvPr id="12" name="TextBox 3">
                  <a:extLst>
                    <a:ext uri="{FF2B5EF4-FFF2-40B4-BE49-F238E27FC236}">
                      <a16:creationId xmlns:a16="http://schemas.microsoft.com/office/drawing/2014/main" id="{2CA2C864-57B0-42E5-874F-857A37637D6A}"/>
                    </a:ext>
                  </a:extLst>
                </p:cNvPr>
                <p:cNvSpPr txBox="1">
                  <a:spLocks noRot="1" noChangeAspect="1" noMove="1" noResize="1" noEditPoints="1" noAdjustHandles="1" noChangeArrowheads="1" noChangeShapeType="1" noTextEdit="1"/>
                </p:cNvSpPr>
                <p:nvPr/>
              </p:nvSpPr>
              <p:spPr>
                <a:xfrm>
                  <a:off x="4270427" y="858750"/>
                  <a:ext cx="750362" cy="687273"/>
                </a:xfrm>
                <a:prstGeom prst="roundRect">
                  <a:avLst/>
                </a:prstGeom>
                <a:blipFill>
                  <a:blip r:embed="rId6"/>
                  <a:stretch>
                    <a:fillRect/>
                  </a:stretch>
                </a:blipFill>
                <a:ln>
                  <a:no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3">
                  <a:extLst>
                    <a:ext uri="{FF2B5EF4-FFF2-40B4-BE49-F238E27FC236}">
                      <a16:creationId xmlns:a16="http://schemas.microsoft.com/office/drawing/2014/main" id="{09551F5E-73DA-4EF5-A5DB-B125E1588A89}"/>
                    </a:ext>
                  </a:extLst>
                </p:cNvPr>
                <p:cNvSpPr txBox="1"/>
                <p:nvPr/>
              </p:nvSpPr>
              <p:spPr>
                <a:xfrm>
                  <a:off x="4303644" y="2021272"/>
                  <a:ext cx="750362" cy="714024"/>
                </a:xfrm>
                <a:prstGeom prst="roundRect">
                  <a:avLst/>
                </a:prstGeom>
                <a:noFill/>
                <a:ln>
                  <a:noFill/>
                </a:ln>
              </p:spPr>
              <p:txBody>
                <a:bodyPr wrap="square" rtlCol="0">
                  <a:spAutoFit/>
                </a:bodyPr>
                <a:lstStyle>
                  <a:defPPr>
                    <a:defRPr lang="en-US"/>
                  </a:defPPr>
                  <a:lvl1pPr marL="0" algn="l" defTabSz="663214" rtl="0" eaLnBrk="1" latinLnBrk="0" hangingPunct="1">
                    <a:defRPr sz="1300" kern="1200">
                      <a:solidFill>
                        <a:schemeClr val="tx1"/>
                      </a:solidFill>
                      <a:latin typeface="+mn-lt"/>
                      <a:ea typeface="+mn-ea"/>
                      <a:cs typeface="+mn-cs"/>
                    </a:defRPr>
                  </a:lvl1pPr>
                  <a:lvl2pPr marL="331607" algn="l" defTabSz="663214" rtl="0" eaLnBrk="1" latinLnBrk="0" hangingPunct="1">
                    <a:defRPr sz="1300" kern="1200">
                      <a:solidFill>
                        <a:schemeClr val="tx1"/>
                      </a:solidFill>
                      <a:latin typeface="+mn-lt"/>
                      <a:ea typeface="+mn-ea"/>
                      <a:cs typeface="+mn-cs"/>
                    </a:defRPr>
                  </a:lvl2pPr>
                  <a:lvl3pPr marL="663214" algn="l" defTabSz="663214" rtl="0" eaLnBrk="1" latinLnBrk="0" hangingPunct="1">
                    <a:defRPr sz="1300" kern="1200">
                      <a:solidFill>
                        <a:schemeClr val="tx1"/>
                      </a:solidFill>
                      <a:latin typeface="+mn-lt"/>
                      <a:ea typeface="+mn-ea"/>
                      <a:cs typeface="+mn-cs"/>
                    </a:defRPr>
                  </a:lvl3pPr>
                  <a:lvl4pPr marL="994821" algn="l" defTabSz="663214" rtl="0" eaLnBrk="1" latinLnBrk="0" hangingPunct="1">
                    <a:defRPr sz="1300" kern="1200">
                      <a:solidFill>
                        <a:schemeClr val="tx1"/>
                      </a:solidFill>
                      <a:latin typeface="+mn-lt"/>
                      <a:ea typeface="+mn-ea"/>
                      <a:cs typeface="+mn-cs"/>
                    </a:defRPr>
                  </a:lvl4pPr>
                  <a:lvl5pPr marL="1326429" algn="l" defTabSz="663214" rtl="0" eaLnBrk="1" latinLnBrk="0" hangingPunct="1">
                    <a:defRPr sz="1300" kern="1200">
                      <a:solidFill>
                        <a:schemeClr val="tx1"/>
                      </a:solidFill>
                      <a:latin typeface="+mn-lt"/>
                      <a:ea typeface="+mn-ea"/>
                      <a:cs typeface="+mn-cs"/>
                    </a:defRPr>
                  </a:lvl5pPr>
                  <a:lvl6pPr marL="1658036" algn="l" defTabSz="663214" rtl="0" eaLnBrk="1" latinLnBrk="0" hangingPunct="1">
                    <a:defRPr sz="1300" kern="1200">
                      <a:solidFill>
                        <a:schemeClr val="tx1"/>
                      </a:solidFill>
                      <a:latin typeface="+mn-lt"/>
                      <a:ea typeface="+mn-ea"/>
                      <a:cs typeface="+mn-cs"/>
                    </a:defRPr>
                  </a:lvl6pPr>
                  <a:lvl7pPr marL="1989643" algn="l" defTabSz="663214" rtl="0" eaLnBrk="1" latinLnBrk="0" hangingPunct="1">
                    <a:defRPr sz="1300" kern="1200">
                      <a:solidFill>
                        <a:schemeClr val="tx1"/>
                      </a:solidFill>
                      <a:latin typeface="+mn-lt"/>
                      <a:ea typeface="+mn-ea"/>
                      <a:cs typeface="+mn-cs"/>
                    </a:defRPr>
                  </a:lvl7pPr>
                  <a:lvl8pPr marL="2321250" algn="l" defTabSz="663214" rtl="0" eaLnBrk="1" latinLnBrk="0" hangingPunct="1">
                    <a:defRPr sz="1300" kern="1200">
                      <a:solidFill>
                        <a:schemeClr val="tx1"/>
                      </a:solidFill>
                      <a:latin typeface="+mn-lt"/>
                      <a:ea typeface="+mn-ea"/>
                      <a:cs typeface="+mn-cs"/>
                    </a:defRPr>
                  </a:lvl8pPr>
                  <a:lvl9pPr marL="2652857" algn="l" defTabSz="663214" rtl="0" eaLnBrk="1" latinLnBrk="0" hangingPunct="1">
                    <a:defRPr sz="13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1800" b="1" i="1" smtClean="0">
                                <a:latin typeface="Cambria Math" panose="02040503050406030204" pitchFamily="18" charset="0"/>
                              </a:rPr>
                            </m:ctrlPr>
                          </m:fPr>
                          <m:num>
                            <m:r>
                              <a:rPr lang="en-US" sz="1800" b="1" i="1" smtClean="0">
                                <a:latin typeface="Cambria Math" panose="02040503050406030204" pitchFamily="18" charset="0"/>
                              </a:rPr>
                              <m:t>𝟓</m:t>
                            </m:r>
                          </m:num>
                          <m:den>
                            <m:r>
                              <a:rPr lang="en-US" sz="1800" b="1" i="1" smtClean="0">
                                <a:latin typeface="Cambria Math" panose="02040503050406030204" pitchFamily="18" charset="0"/>
                              </a:rPr>
                              <m:t>𝟏</m:t>
                            </m:r>
                            <m:r>
                              <a:rPr lang="en-GB" sz="1800" b="1" i="1" smtClean="0">
                                <a:latin typeface="Cambria Math"/>
                              </a:rPr>
                              <m:t>𝟎</m:t>
                            </m:r>
                          </m:den>
                        </m:f>
                      </m:oMath>
                    </m:oMathPara>
                  </a14:m>
                  <a:endParaRPr lang="en-GB" sz="1800" b="1" dirty="0"/>
                </a:p>
              </p:txBody>
            </p:sp>
          </mc:Choice>
          <mc:Fallback xmlns="">
            <p:sp>
              <p:nvSpPr>
                <p:cNvPr id="13" name="TextBox 3">
                  <a:extLst>
                    <a:ext uri="{FF2B5EF4-FFF2-40B4-BE49-F238E27FC236}">
                      <a16:creationId xmlns:a16="http://schemas.microsoft.com/office/drawing/2014/main" id="{09551F5E-73DA-4EF5-A5DB-B125E1588A89}"/>
                    </a:ext>
                  </a:extLst>
                </p:cNvPr>
                <p:cNvSpPr txBox="1">
                  <a:spLocks noRot="1" noChangeAspect="1" noMove="1" noResize="1" noEditPoints="1" noAdjustHandles="1" noChangeArrowheads="1" noChangeShapeType="1" noTextEdit="1"/>
                </p:cNvSpPr>
                <p:nvPr/>
              </p:nvSpPr>
              <p:spPr>
                <a:xfrm>
                  <a:off x="4303644" y="2021272"/>
                  <a:ext cx="750362" cy="714024"/>
                </a:xfrm>
                <a:prstGeom prst="roundRect">
                  <a:avLst/>
                </a:prstGeom>
                <a:blipFill>
                  <a:blip r:embed="rId7"/>
                  <a:stretch>
                    <a:fillRect/>
                  </a:stretch>
                </a:blipFill>
                <a:ln>
                  <a:noFill/>
                </a:ln>
              </p:spPr>
              <p:txBody>
                <a:bodyPr/>
                <a:lstStyle/>
                <a:p>
                  <a:r>
                    <a:rPr lang="en-GB">
                      <a:noFill/>
                    </a:rPr>
                    <a:t> </a:t>
                  </a:r>
                </a:p>
              </p:txBody>
            </p:sp>
          </mc:Fallback>
        </mc:AlternateContent>
      </p:grpSp>
      <p:grpSp>
        <p:nvGrpSpPr>
          <p:cNvPr id="18" name="Group 17">
            <a:extLst>
              <a:ext uri="{FF2B5EF4-FFF2-40B4-BE49-F238E27FC236}">
                <a16:creationId xmlns:a16="http://schemas.microsoft.com/office/drawing/2014/main" id="{5B3212E3-71F1-47B3-B0F5-74C57671826E}"/>
              </a:ext>
            </a:extLst>
          </p:cNvPr>
          <p:cNvGrpSpPr/>
          <p:nvPr/>
        </p:nvGrpSpPr>
        <p:grpSpPr>
          <a:xfrm>
            <a:off x="2309645" y="1493437"/>
            <a:ext cx="3900817" cy="1823921"/>
            <a:chOff x="3851920" y="2350359"/>
            <a:chExt cx="3456384" cy="861138"/>
          </a:xfrm>
        </p:grpSpPr>
        <p:sp>
          <p:nvSpPr>
            <p:cNvPr id="19" name="Rounded Rectangular Callout 2">
              <a:extLst>
                <a:ext uri="{FF2B5EF4-FFF2-40B4-BE49-F238E27FC236}">
                  <a16:creationId xmlns:a16="http://schemas.microsoft.com/office/drawing/2014/main" id="{3C4185BA-8ECC-4639-ACE0-075EABD52219}"/>
                </a:ext>
              </a:extLst>
            </p:cNvPr>
            <p:cNvSpPr/>
            <p:nvPr/>
          </p:nvSpPr>
          <p:spPr>
            <a:xfrm>
              <a:off x="3851920" y="2350359"/>
              <a:ext cx="3456384" cy="861138"/>
            </a:xfrm>
            <a:prstGeom prst="wedgeRoundRectCallout">
              <a:avLst>
                <a:gd name="adj1" fmla="val -61933"/>
                <a:gd name="adj2" fmla="val -5240"/>
                <a:gd name="adj3" fmla="val 16667"/>
              </a:avLst>
            </a:prstGeom>
            <a:solidFill>
              <a:srgbClr val="B4C7E7"/>
            </a:solidFill>
            <a:ln>
              <a:solidFill>
                <a:srgbClr val="B4C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24C8CB50-30E3-4CFA-9FB8-8DF2C3513683}"/>
                </a:ext>
              </a:extLst>
            </p:cNvPr>
            <p:cNvSpPr txBox="1"/>
            <p:nvPr/>
          </p:nvSpPr>
          <p:spPr>
            <a:xfrm>
              <a:off x="4079754" y="2388940"/>
              <a:ext cx="3093642" cy="673620"/>
            </a:xfrm>
            <a:prstGeom prst="rect">
              <a:avLst/>
            </a:prstGeom>
            <a:noFill/>
          </p:spPr>
          <p:txBody>
            <a:bodyPr vert="horz" wrap="square" lIns="74615" tIns="37308" rIns="74615" bIns="37308" rtlCol="0">
              <a:spAutoFit/>
            </a:bodyPr>
            <a:lstStyle/>
            <a:p>
              <a:r>
                <a:rPr lang="en-US" sz="2400" dirty="0">
                  <a:latin typeface="Arial" panose="020B0604020202020204" pitchFamily="34" charset="0"/>
                  <a:cs typeface="Arial" panose="020B0604020202020204" pitchFamily="34" charset="0"/>
                </a:rPr>
                <a:t>On this card, the fractions, decimal and percentage all have the same value. </a:t>
              </a:r>
              <a:endParaRPr lang="en-GB" sz="2400" dirty="0">
                <a:solidFill>
                  <a:srgbClr val="000000"/>
                </a:solidFill>
                <a:latin typeface="Arial" panose="020B0604020202020204" pitchFamily="34" charset="0"/>
                <a:cs typeface="Arial" panose="020B0604020202020204" pitchFamily="34" charset="0"/>
              </a:endParaRPr>
            </a:p>
          </p:txBody>
        </p:sp>
      </p:grpSp>
      <p:sp>
        <p:nvSpPr>
          <p:cNvPr id="5" name="TextBox 4">
            <a:extLst>
              <a:ext uri="{FF2B5EF4-FFF2-40B4-BE49-F238E27FC236}">
                <a16:creationId xmlns:a16="http://schemas.microsoft.com/office/drawing/2014/main" id="{391484D1-10EF-4F52-ACC9-AE0EAA7563AA}"/>
              </a:ext>
            </a:extLst>
          </p:cNvPr>
          <p:cNvSpPr txBox="1"/>
          <p:nvPr/>
        </p:nvSpPr>
        <p:spPr>
          <a:xfrm>
            <a:off x="1046371" y="5044523"/>
            <a:ext cx="9703145" cy="954107"/>
          </a:xfrm>
          <a:prstGeom prst="rect">
            <a:avLst/>
          </a:prstGeom>
          <a:noFill/>
        </p:spPr>
        <p:txBody>
          <a:bodyPr wrap="square" rtlCol="0">
            <a:spAutoFit/>
          </a:bodyPr>
          <a:lstStyle/>
          <a:p>
            <a:pPr algn="ctr"/>
            <a:r>
              <a:rPr lang="en-US" sz="2800" b="0" i="0" dirty="0" err="1">
                <a:effectLst/>
                <a:latin typeface="Arial" panose="020B0604020202020204" pitchFamily="34" charset="0"/>
                <a:cs typeface="Arial" panose="020B0604020202020204" pitchFamily="34" charset="0"/>
              </a:rPr>
              <a:t>Yaima</a:t>
            </a:r>
            <a:r>
              <a:rPr lang="en-US" sz="2800" b="0" i="0" dirty="0">
                <a:effectLst/>
                <a:latin typeface="Arial" panose="020B0604020202020204" pitchFamily="34" charset="0"/>
                <a:cs typeface="Arial" panose="020B0604020202020204" pitchFamily="34" charset="0"/>
              </a:rPr>
              <a:t> is not correct. Why?</a:t>
            </a:r>
          </a:p>
          <a:p>
            <a:pPr algn="ctr"/>
            <a:r>
              <a:rPr lang="en-US" sz="2800" b="0" i="0" dirty="0">
                <a:effectLst/>
                <a:latin typeface="Arial" panose="020B0604020202020204" pitchFamily="34" charset="0"/>
                <a:cs typeface="Arial" panose="020B0604020202020204" pitchFamily="34" charset="0"/>
              </a:rPr>
              <a:t>How do you know this?</a:t>
            </a:r>
            <a:endParaRPr lang="en-GB" sz="28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1143E1CF-04E9-64E3-D90D-FCF49FE69838}"/>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1046371" y="2084741"/>
            <a:ext cx="665407" cy="1958467"/>
          </a:xfrm>
          <a:prstGeom prst="rect">
            <a:avLst/>
          </a:prstGeom>
        </p:spPr>
      </p:pic>
      <p:sp>
        <p:nvSpPr>
          <p:cNvPr id="2" name="TextBox 1">
            <a:extLst>
              <a:ext uri="{FF2B5EF4-FFF2-40B4-BE49-F238E27FC236}">
                <a16:creationId xmlns:a16="http://schemas.microsoft.com/office/drawing/2014/main" id="{054358CC-8F16-520F-5F50-C4AF2A0CA273}"/>
              </a:ext>
            </a:extLst>
          </p:cNvPr>
          <p:cNvSpPr txBox="1"/>
          <p:nvPr/>
        </p:nvSpPr>
        <p:spPr>
          <a:xfrm>
            <a:off x="781558" y="4080831"/>
            <a:ext cx="1036610" cy="461665"/>
          </a:xfrm>
          <a:prstGeom prst="rect">
            <a:avLst/>
          </a:prstGeom>
          <a:noFill/>
        </p:spPr>
        <p:txBody>
          <a:bodyPr wrap="square" rtlCol="0">
            <a:spAutoFit/>
          </a:bodyPr>
          <a:lstStyle/>
          <a:p>
            <a:pPr algn="ctr"/>
            <a:r>
              <a:rPr lang="en-GB" sz="2400" dirty="0" err="1">
                <a:latin typeface="Arial" panose="020B0604020202020204" pitchFamily="34" charset="0"/>
                <a:cs typeface="Arial" panose="020B0604020202020204" pitchFamily="34" charset="0"/>
              </a:rPr>
              <a:t>Yaima</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307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95417" y="100792"/>
            <a:ext cx="7376153" cy="846138"/>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Problem-solving</a:t>
            </a:r>
            <a:r>
              <a:rPr kumimoji="0" lang="en-US" sz="3600" b="1" i="0" u="none" strike="noStrike" kern="1200" cap="none" spc="0" normalizeH="0" noProof="0" dirty="0">
                <a:ln>
                  <a:noFill/>
                </a:ln>
                <a:solidFill>
                  <a:schemeClr val="accent1"/>
                </a:solidFill>
                <a:effectLst/>
                <a:uLnTx/>
                <a:uFillTx/>
                <a:latin typeface="Arial" panose="020B0604020202020204" pitchFamily="34" charset="0"/>
                <a:ea typeface="+mj-ea"/>
                <a:cs typeface="Arial" panose="020B0604020202020204" pitchFamily="34" charset="0"/>
              </a:rPr>
              <a:t> with bar models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18" name="Group 17"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9"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Handout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grpSp>
        <p:nvGrpSpPr>
          <p:cNvPr id="5" name="Group 4">
            <a:extLst>
              <a:ext uri="{FF2B5EF4-FFF2-40B4-BE49-F238E27FC236}">
                <a16:creationId xmlns:a16="http://schemas.microsoft.com/office/drawing/2014/main" id="{D2734966-F246-8BA4-1E4E-DE5470D2822E}"/>
              </a:ext>
            </a:extLst>
          </p:cNvPr>
          <p:cNvGrpSpPr/>
          <p:nvPr/>
        </p:nvGrpSpPr>
        <p:grpSpPr>
          <a:xfrm>
            <a:off x="-52551" y="0"/>
            <a:ext cx="2147968" cy="1923564"/>
            <a:chOff x="-52551" y="0"/>
            <a:chExt cx="2147968" cy="1923564"/>
          </a:xfrm>
        </p:grpSpPr>
        <p:sp>
          <p:nvSpPr>
            <p:cNvPr id="7" name="Isosceles Triangle 6">
              <a:extLst>
                <a:ext uri="{FF2B5EF4-FFF2-40B4-BE49-F238E27FC236}">
                  <a16:creationId xmlns:a16="http://schemas.microsoft.com/office/drawing/2014/main" id="{666C86A7-494D-4254-4531-0F40745A8DC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Box 7">
              <a:extLst>
                <a:ext uri="{FF2B5EF4-FFF2-40B4-BE49-F238E27FC236}">
                  <a16:creationId xmlns:a16="http://schemas.microsoft.com/office/drawing/2014/main" id="{6FB227C9-D80E-F55D-BD34-2BE704517ED9}"/>
                </a:ext>
              </a:extLst>
            </p:cNvPr>
            <p:cNvSpPr txBox="1"/>
            <p:nvPr/>
          </p:nvSpPr>
          <p:spPr>
            <a:xfrm>
              <a:off x="-52551" y="70681"/>
              <a:ext cx="1671145" cy="830997"/>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YOUR TURN</a:t>
              </a:r>
            </a:p>
          </p:txBody>
        </p:sp>
      </p:grpSp>
      <p:pic>
        <p:nvPicPr>
          <p:cNvPr id="3" name="Picture 2">
            <a:extLst>
              <a:ext uri="{FF2B5EF4-FFF2-40B4-BE49-F238E27FC236}">
                <a16:creationId xmlns:a16="http://schemas.microsoft.com/office/drawing/2014/main" id="{521E90B3-AF26-96A5-F458-A31DADB3092D}"/>
              </a:ext>
            </a:extLst>
          </p:cNvPr>
          <p:cNvPicPr>
            <a:picLocks noChangeAspect="1"/>
          </p:cNvPicPr>
          <p:nvPr/>
        </p:nvPicPr>
        <p:blipFill>
          <a:blip r:embed="rId5"/>
          <a:stretch>
            <a:fillRect/>
          </a:stretch>
        </p:blipFill>
        <p:spPr>
          <a:xfrm>
            <a:off x="1817607" y="1268655"/>
            <a:ext cx="3896944" cy="4851926"/>
          </a:xfrm>
          <a:prstGeom prst="rect">
            <a:avLst/>
          </a:prstGeom>
          <a:ln>
            <a:noFill/>
          </a:ln>
          <a:effectLst>
            <a:outerShdw blurRad="292100" dist="139700" dir="2700000" algn="tl" rotWithShape="0">
              <a:srgbClr val="333333">
                <a:alpha val="65000"/>
              </a:srgbClr>
            </a:outerShdw>
          </a:effectLst>
        </p:spPr>
      </p:pic>
      <p:pic>
        <p:nvPicPr>
          <p:cNvPr id="10" name="Picture 9">
            <a:extLst>
              <a:ext uri="{FF2B5EF4-FFF2-40B4-BE49-F238E27FC236}">
                <a16:creationId xmlns:a16="http://schemas.microsoft.com/office/drawing/2014/main" id="{89F59B8E-3728-31D1-109E-1FA3B5C43DAE}"/>
              </a:ext>
            </a:extLst>
          </p:cNvPr>
          <p:cNvPicPr>
            <a:picLocks noChangeAspect="1"/>
          </p:cNvPicPr>
          <p:nvPr/>
        </p:nvPicPr>
        <p:blipFill>
          <a:blip r:embed="rId6"/>
          <a:stretch>
            <a:fillRect/>
          </a:stretch>
        </p:blipFill>
        <p:spPr>
          <a:xfrm>
            <a:off x="6477449" y="1282799"/>
            <a:ext cx="3896944" cy="47420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41215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8F243F3-F2D8-4BB3-9F06-288B4370968A}"/>
              </a:ext>
            </a:extLst>
          </p:cNvPr>
          <p:cNvPicPr>
            <a:picLocks noChangeAspect="1"/>
          </p:cNvPicPr>
          <p:nvPr/>
        </p:nvPicPr>
        <p:blipFill>
          <a:blip r:embed="rId3"/>
          <a:stretch>
            <a:fillRect/>
          </a:stretch>
        </p:blipFill>
        <p:spPr>
          <a:xfrm>
            <a:off x="2268955" y="3033388"/>
            <a:ext cx="7302700" cy="1306799"/>
          </a:xfrm>
          <a:prstGeom prst="rect">
            <a:avLst/>
          </a:prstGeom>
        </p:spPr>
      </p:pic>
      <p:sp>
        <p:nvSpPr>
          <p:cNvPr id="2" name="Rectangle 1"/>
          <p:cNvSpPr/>
          <p:nvPr/>
        </p:nvSpPr>
        <p:spPr>
          <a:xfrm>
            <a:off x="7926345" y="3208076"/>
            <a:ext cx="1350769" cy="93286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 name="TextBox 2"/>
          <p:cNvSpPr txBox="1"/>
          <p:nvPr/>
        </p:nvSpPr>
        <p:spPr>
          <a:xfrm>
            <a:off x="1077238" y="1087741"/>
            <a:ext cx="10133557"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Jack saves 20% of his monthly wage.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Jack is paid £900 per month.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 much does Jack save each month? </a:t>
            </a:r>
          </a:p>
        </p:txBody>
      </p:sp>
      <p:sp>
        <p:nvSpPr>
          <p:cNvPr id="5" name="TextBox 4"/>
          <p:cNvSpPr txBox="1"/>
          <p:nvPr/>
        </p:nvSpPr>
        <p:spPr>
          <a:xfrm>
            <a:off x="5542104" y="4695697"/>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£900</a:t>
            </a:r>
          </a:p>
        </p:txBody>
      </p:sp>
      <p:sp>
        <p:nvSpPr>
          <p:cNvPr id="17" name="TextBox 16"/>
          <p:cNvSpPr txBox="1"/>
          <p:nvPr/>
        </p:nvSpPr>
        <p:spPr>
          <a:xfrm>
            <a:off x="2840775" y="350212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£180</a:t>
            </a:r>
          </a:p>
        </p:txBody>
      </p:sp>
      <p:sp>
        <p:nvSpPr>
          <p:cNvPr id="18" name="TextBox 17"/>
          <p:cNvSpPr txBox="1"/>
          <p:nvPr/>
        </p:nvSpPr>
        <p:spPr>
          <a:xfrm>
            <a:off x="4264794" y="350212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£180</a:t>
            </a:r>
          </a:p>
        </p:txBody>
      </p:sp>
      <p:sp>
        <p:nvSpPr>
          <p:cNvPr id="19" name="TextBox 18"/>
          <p:cNvSpPr txBox="1"/>
          <p:nvPr/>
        </p:nvSpPr>
        <p:spPr>
          <a:xfrm>
            <a:off x="5542104" y="350212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£180</a:t>
            </a:r>
          </a:p>
        </p:txBody>
      </p:sp>
      <p:sp>
        <p:nvSpPr>
          <p:cNvPr id="20" name="TextBox 19"/>
          <p:cNvSpPr txBox="1"/>
          <p:nvPr/>
        </p:nvSpPr>
        <p:spPr>
          <a:xfrm>
            <a:off x="6838056" y="3496150"/>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£180</a:t>
            </a:r>
          </a:p>
        </p:txBody>
      </p:sp>
      <p:sp>
        <p:nvSpPr>
          <p:cNvPr id="23" name="TextBox 22"/>
          <p:cNvSpPr txBox="1"/>
          <p:nvPr/>
        </p:nvSpPr>
        <p:spPr>
          <a:xfrm>
            <a:off x="4923177" y="2445433"/>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80%</a:t>
            </a:r>
          </a:p>
        </p:txBody>
      </p:sp>
      <p:sp>
        <p:nvSpPr>
          <p:cNvPr id="24" name="TextBox 23"/>
          <p:cNvSpPr txBox="1"/>
          <p:nvPr/>
        </p:nvSpPr>
        <p:spPr>
          <a:xfrm>
            <a:off x="8366469" y="2538229"/>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20%</a:t>
            </a:r>
          </a:p>
        </p:txBody>
      </p:sp>
      <p:sp>
        <p:nvSpPr>
          <p:cNvPr id="21" name="TextBox 20"/>
          <p:cNvSpPr txBox="1"/>
          <p:nvPr/>
        </p:nvSpPr>
        <p:spPr>
          <a:xfrm>
            <a:off x="8252539" y="3492545"/>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£180</a:t>
            </a:r>
          </a:p>
        </p:txBody>
      </p:sp>
      <p:sp>
        <p:nvSpPr>
          <p:cNvPr id="6" name="TextBox 5"/>
          <p:cNvSpPr txBox="1"/>
          <p:nvPr/>
        </p:nvSpPr>
        <p:spPr>
          <a:xfrm>
            <a:off x="4690892" y="5618712"/>
            <a:ext cx="267243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Answer: £180</a:t>
            </a:r>
          </a:p>
        </p:txBody>
      </p:sp>
      <p:grpSp>
        <p:nvGrpSpPr>
          <p:cNvPr id="7" name="Group 6">
            <a:extLst>
              <a:ext uri="{FF2B5EF4-FFF2-40B4-BE49-F238E27FC236}">
                <a16:creationId xmlns:a16="http://schemas.microsoft.com/office/drawing/2014/main" id="{A9F3E6F7-085D-9894-7A3C-F70EEAC16B80}"/>
              </a:ext>
            </a:extLst>
          </p:cNvPr>
          <p:cNvGrpSpPr/>
          <p:nvPr/>
        </p:nvGrpSpPr>
        <p:grpSpPr>
          <a:xfrm>
            <a:off x="-52551" y="0"/>
            <a:ext cx="2147968" cy="1923564"/>
            <a:chOff x="-52551" y="0"/>
            <a:chExt cx="2147968" cy="1923564"/>
          </a:xfrm>
        </p:grpSpPr>
        <p:sp>
          <p:nvSpPr>
            <p:cNvPr id="9" name="Isosceles Triangle 8">
              <a:extLst>
                <a:ext uri="{FF2B5EF4-FFF2-40B4-BE49-F238E27FC236}">
                  <a16:creationId xmlns:a16="http://schemas.microsoft.com/office/drawing/2014/main" id="{056A5D60-EA6B-E0DD-B29A-C5150DE0E98A}"/>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12" name="TextBox 11">
              <a:extLst>
                <a:ext uri="{FF2B5EF4-FFF2-40B4-BE49-F238E27FC236}">
                  <a16:creationId xmlns:a16="http://schemas.microsoft.com/office/drawing/2014/main" id="{FE476083-FF49-5F6A-8FE9-D406DC689E7A}"/>
                </a:ext>
              </a:extLst>
            </p:cNvPr>
            <p:cNvSpPr txBox="1"/>
            <p:nvPr/>
          </p:nvSpPr>
          <p:spPr>
            <a:xfrm>
              <a:off x="-52551" y="70681"/>
              <a:ext cx="1671145" cy="461665"/>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REVIEW</a:t>
              </a:r>
            </a:p>
          </p:txBody>
        </p:sp>
      </p:grpSp>
      <p:sp>
        <p:nvSpPr>
          <p:cNvPr id="13" name="Title 1">
            <a:extLst>
              <a:ext uri="{FF2B5EF4-FFF2-40B4-BE49-F238E27FC236}">
                <a16:creationId xmlns:a16="http://schemas.microsoft.com/office/drawing/2014/main" id="{0685CAD4-CE15-6421-6322-C16460076BF2}"/>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Problem-solving with bar models (a)</a:t>
            </a:r>
          </a:p>
        </p:txBody>
      </p:sp>
      <p:sp>
        <p:nvSpPr>
          <p:cNvPr id="10" name="Left Brace 9">
            <a:extLst>
              <a:ext uri="{FF2B5EF4-FFF2-40B4-BE49-F238E27FC236}">
                <a16:creationId xmlns:a16="http://schemas.microsoft.com/office/drawing/2014/main" id="{79F1413C-933A-5210-BDC3-7D0186EC1147}"/>
              </a:ext>
            </a:extLst>
          </p:cNvPr>
          <p:cNvSpPr/>
          <p:nvPr/>
        </p:nvSpPr>
        <p:spPr>
          <a:xfrm rot="5400000">
            <a:off x="8416892" y="2369282"/>
            <a:ext cx="349394" cy="1272484"/>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Left Brace 10">
            <a:extLst>
              <a:ext uri="{FF2B5EF4-FFF2-40B4-BE49-F238E27FC236}">
                <a16:creationId xmlns:a16="http://schemas.microsoft.com/office/drawing/2014/main" id="{D70B1282-8D4F-6C7E-CD5B-159316C869AB}"/>
              </a:ext>
            </a:extLst>
          </p:cNvPr>
          <p:cNvSpPr/>
          <p:nvPr/>
        </p:nvSpPr>
        <p:spPr>
          <a:xfrm rot="16200000" flipV="1">
            <a:off x="5745607" y="1060592"/>
            <a:ext cx="349394" cy="6761749"/>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Left Brace 14">
            <a:extLst>
              <a:ext uri="{FF2B5EF4-FFF2-40B4-BE49-F238E27FC236}">
                <a16:creationId xmlns:a16="http://schemas.microsoft.com/office/drawing/2014/main" id="{F34FDB95-E74D-9DAB-9A95-A0026601FB9A}"/>
              </a:ext>
            </a:extLst>
          </p:cNvPr>
          <p:cNvSpPr/>
          <p:nvPr/>
        </p:nvSpPr>
        <p:spPr>
          <a:xfrm rot="5400000">
            <a:off x="5051976" y="318195"/>
            <a:ext cx="349394" cy="5374488"/>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56346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 name="TextBox 2"/>
          <p:cNvSpPr txBox="1"/>
          <p:nvPr/>
        </p:nvSpPr>
        <p:spPr>
          <a:xfrm>
            <a:off x="1077238" y="1087741"/>
            <a:ext cx="10133557"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college is monitoring punctuality.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15% of the learners were late to class at least once during the week.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There are 2500 learners.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 many learners were late in the week?</a:t>
            </a:r>
          </a:p>
        </p:txBody>
      </p:sp>
      <p:sp>
        <p:nvSpPr>
          <p:cNvPr id="5" name="TextBox 4"/>
          <p:cNvSpPr txBox="1"/>
          <p:nvPr/>
        </p:nvSpPr>
        <p:spPr>
          <a:xfrm>
            <a:off x="5542103" y="4775990"/>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2500</a:t>
            </a:r>
          </a:p>
        </p:txBody>
      </p:sp>
      <p:sp>
        <p:nvSpPr>
          <p:cNvPr id="17" name="TextBox 16"/>
          <p:cNvSpPr txBox="1"/>
          <p:nvPr/>
        </p:nvSpPr>
        <p:spPr>
          <a:xfrm>
            <a:off x="2139436"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23" name="TextBox 22"/>
          <p:cNvSpPr txBox="1"/>
          <p:nvPr/>
        </p:nvSpPr>
        <p:spPr>
          <a:xfrm>
            <a:off x="5187680" y="2774120"/>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85%</a:t>
            </a:r>
          </a:p>
        </p:txBody>
      </p:sp>
      <p:sp>
        <p:nvSpPr>
          <p:cNvPr id="24" name="TextBox 23"/>
          <p:cNvSpPr txBox="1"/>
          <p:nvPr/>
        </p:nvSpPr>
        <p:spPr>
          <a:xfrm>
            <a:off x="9030835" y="2843464"/>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15%</a:t>
            </a:r>
          </a:p>
        </p:txBody>
      </p:sp>
      <p:graphicFrame>
        <p:nvGraphicFramePr>
          <p:cNvPr id="25" name="Table 24"/>
          <p:cNvGraphicFramePr>
            <a:graphicFrameLocks noGrp="1"/>
          </p:cNvGraphicFramePr>
          <p:nvPr/>
        </p:nvGraphicFramePr>
        <p:xfrm>
          <a:off x="2139437" y="3489267"/>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500284223"/>
                  </a:ext>
                </a:extLst>
              </a:tr>
            </a:tbl>
          </a:graphicData>
        </a:graphic>
      </p:graphicFrame>
      <p:sp>
        <p:nvSpPr>
          <p:cNvPr id="26" name="TextBox 25"/>
          <p:cNvSpPr txBox="1"/>
          <p:nvPr/>
        </p:nvSpPr>
        <p:spPr>
          <a:xfrm>
            <a:off x="2991635"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27" name="TextBox 26"/>
          <p:cNvSpPr txBox="1"/>
          <p:nvPr/>
        </p:nvSpPr>
        <p:spPr>
          <a:xfrm>
            <a:off x="3707277"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28" name="TextBox 27"/>
          <p:cNvSpPr txBox="1"/>
          <p:nvPr/>
        </p:nvSpPr>
        <p:spPr>
          <a:xfrm>
            <a:off x="4541636"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29" name="TextBox 28"/>
          <p:cNvSpPr txBox="1"/>
          <p:nvPr/>
        </p:nvSpPr>
        <p:spPr>
          <a:xfrm>
            <a:off x="5239438"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30" name="TextBox 29"/>
          <p:cNvSpPr txBox="1"/>
          <p:nvPr/>
        </p:nvSpPr>
        <p:spPr>
          <a:xfrm>
            <a:off x="6005636"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31" name="TextBox 30"/>
          <p:cNvSpPr txBox="1"/>
          <p:nvPr/>
        </p:nvSpPr>
        <p:spPr>
          <a:xfrm>
            <a:off x="6773389"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32" name="TextBox 31"/>
          <p:cNvSpPr txBox="1"/>
          <p:nvPr/>
        </p:nvSpPr>
        <p:spPr>
          <a:xfrm>
            <a:off x="7537020" y="3704257"/>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33" name="TextBox 32"/>
          <p:cNvSpPr txBox="1"/>
          <p:nvPr/>
        </p:nvSpPr>
        <p:spPr>
          <a:xfrm>
            <a:off x="9112684" y="3725896"/>
            <a:ext cx="688502" cy="369332"/>
          </a:xfrm>
          <a:prstGeom prst="rect">
            <a:avLst/>
          </a:prstGeom>
          <a:solidFill>
            <a:schemeClr val="accent2">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cxnSp>
        <p:nvCxnSpPr>
          <p:cNvPr id="6" name="Straight Connector 5"/>
          <p:cNvCxnSpPr/>
          <p:nvPr/>
        </p:nvCxnSpPr>
        <p:spPr>
          <a:xfrm>
            <a:off x="8696291" y="3476828"/>
            <a:ext cx="0" cy="82418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164489" y="3730353"/>
            <a:ext cx="657095" cy="360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5" name="TextBox 34"/>
          <p:cNvSpPr txBox="1"/>
          <p:nvPr/>
        </p:nvSpPr>
        <p:spPr>
          <a:xfrm>
            <a:off x="2206250" y="370900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36" name="TextBox 35"/>
          <p:cNvSpPr txBox="1"/>
          <p:nvPr/>
        </p:nvSpPr>
        <p:spPr>
          <a:xfrm rot="16200000">
            <a:off x="8027648" y="360764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125</a:t>
            </a:r>
          </a:p>
        </p:txBody>
      </p:sp>
      <p:sp>
        <p:nvSpPr>
          <p:cNvPr id="38" name="TextBox 37"/>
          <p:cNvSpPr txBox="1"/>
          <p:nvPr/>
        </p:nvSpPr>
        <p:spPr>
          <a:xfrm rot="16200000">
            <a:off x="8503277" y="3710398"/>
            <a:ext cx="746590" cy="369332"/>
          </a:xfrm>
          <a:prstGeom prst="rect">
            <a:avLst/>
          </a:prstGeom>
          <a:solidFill>
            <a:schemeClr val="accent2">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125</a:t>
            </a:r>
          </a:p>
        </p:txBody>
      </p:sp>
      <p:sp>
        <p:nvSpPr>
          <p:cNvPr id="40" name="TextBox 39"/>
          <p:cNvSpPr txBox="1"/>
          <p:nvPr/>
        </p:nvSpPr>
        <p:spPr>
          <a:xfrm>
            <a:off x="3597442" y="5626098"/>
            <a:ext cx="4295273"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Answer: 375 students</a:t>
            </a:r>
          </a:p>
        </p:txBody>
      </p:sp>
      <p:grpSp>
        <p:nvGrpSpPr>
          <p:cNvPr id="2" name="Group 1">
            <a:extLst>
              <a:ext uri="{FF2B5EF4-FFF2-40B4-BE49-F238E27FC236}">
                <a16:creationId xmlns:a16="http://schemas.microsoft.com/office/drawing/2014/main" id="{435A2BF3-F419-7B26-6BF8-BBF228EAD2B0}"/>
              </a:ext>
            </a:extLst>
          </p:cNvPr>
          <p:cNvGrpSpPr/>
          <p:nvPr/>
        </p:nvGrpSpPr>
        <p:grpSpPr>
          <a:xfrm>
            <a:off x="-52551" y="0"/>
            <a:ext cx="2147968" cy="1923564"/>
            <a:chOff x="-52551" y="0"/>
            <a:chExt cx="2147968" cy="1923564"/>
          </a:xfrm>
        </p:grpSpPr>
        <p:sp>
          <p:nvSpPr>
            <p:cNvPr id="8" name="Isosceles Triangle 7">
              <a:extLst>
                <a:ext uri="{FF2B5EF4-FFF2-40B4-BE49-F238E27FC236}">
                  <a16:creationId xmlns:a16="http://schemas.microsoft.com/office/drawing/2014/main" id="{CF844689-47B9-673F-51D4-3F57F1FD9290}"/>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Box 8">
              <a:extLst>
                <a:ext uri="{FF2B5EF4-FFF2-40B4-BE49-F238E27FC236}">
                  <a16:creationId xmlns:a16="http://schemas.microsoft.com/office/drawing/2014/main" id="{7D34D6A9-6A26-DE80-C4F8-ABBE5242EEA7}"/>
                </a:ext>
              </a:extLst>
            </p:cNvPr>
            <p:cNvSpPr txBox="1"/>
            <p:nvPr/>
          </p:nvSpPr>
          <p:spPr>
            <a:xfrm>
              <a:off x="-52551" y="70681"/>
              <a:ext cx="1671145" cy="461665"/>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REVIEW</a:t>
              </a:r>
            </a:p>
          </p:txBody>
        </p:sp>
      </p:grpSp>
      <p:sp>
        <p:nvSpPr>
          <p:cNvPr id="10" name="Left Brace 9">
            <a:extLst>
              <a:ext uri="{FF2B5EF4-FFF2-40B4-BE49-F238E27FC236}">
                <a16:creationId xmlns:a16="http://schemas.microsoft.com/office/drawing/2014/main" id="{DF70AFB7-2F8C-9E2C-3D19-3D84C5DC5FFB}"/>
              </a:ext>
            </a:extLst>
          </p:cNvPr>
          <p:cNvSpPr/>
          <p:nvPr/>
        </p:nvSpPr>
        <p:spPr>
          <a:xfrm rot="16200000" flipV="1">
            <a:off x="5805737" y="677467"/>
            <a:ext cx="349394" cy="7711445"/>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Left Brace 10">
            <a:extLst>
              <a:ext uri="{FF2B5EF4-FFF2-40B4-BE49-F238E27FC236}">
                <a16:creationId xmlns:a16="http://schemas.microsoft.com/office/drawing/2014/main" id="{5AAB84A2-4029-CFCB-5A89-796B35D77BEF}"/>
              </a:ext>
            </a:extLst>
          </p:cNvPr>
          <p:cNvSpPr/>
          <p:nvPr/>
        </p:nvSpPr>
        <p:spPr>
          <a:xfrm rot="5400000">
            <a:off x="5261195" y="30728"/>
            <a:ext cx="349394" cy="6542806"/>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Left Brace 11">
            <a:extLst>
              <a:ext uri="{FF2B5EF4-FFF2-40B4-BE49-F238E27FC236}">
                <a16:creationId xmlns:a16="http://schemas.microsoft.com/office/drawing/2014/main" id="{FDA07496-904C-473A-52C6-0900245C0118}"/>
              </a:ext>
            </a:extLst>
          </p:cNvPr>
          <p:cNvSpPr/>
          <p:nvPr/>
        </p:nvSpPr>
        <p:spPr>
          <a:xfrm rot="5400000" flipV="1">
            <a:off x="9102982" y="2805742"/>
            <a:ext cx="349394" cy="1047018"/>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Title 1">
            <a:extLst>
              <a:ext uri="{FF2B5EF4-FFF2-40B4-BE49-F238E27FC236}">
                <a16:creationId xmlns:a16="http://schemas.microsoft.com/office/drawing/2014/main" id="{A46780B1-5C12-2D2A-AC2C-A3D33266F840}"/>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Problem-solving with bar models (b)</a:t>
            </a:r>
          </a:p>
        </p:txBody>
      </p:sp>
      <p:cxnSp>
        <p:nvCxnSpPr>
          <p:cNvPr id="15" name="Straight Connector 14">
            <a:extLst>
              <a:ext uri="{FF2B5EF4-FFF2-40B4-BE49-F238E27FC236}">
                <a16:creationId xmlns:a16="http://schemas.microsoft.com/office/drawing/2014/main" id="{4DD90699-C094-91E9-BE7C-FA1130526464}"/>
              </a:ext>
            </a:extLst>
          </p:cNvPr>
          <p:cNvCxnSpPr/>
          <p:nvPr/>
        </p:nvCxnSpPr>
        <p:spPr>
          <a:xfrm>
            <a:off x="8691906" y="3521769"/>
            <a:ext cx="0" cy="779248"/>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9612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5" name="TextBox 4"/>
          <p:cNvSpPr txBox="1"/>
          <p:nvPr/>
        </p:nvSpPr>
        <p:spPr>
          <a:xfrm>
            <a:off x="5775375" y="4845192"/>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640</a:t>
            </a:r>
          </a:p>
        </p:txBody>
      </p:sp>
      <p:sp>
        <p:nvSpPr>
          <p:cNvPr id="17" name="TextBox 16"/>
          <p:cNvSpPr txBox="1"/>
          <p:nvPr/>
        </p:nvSpPr>
        <p:spPr>
          <a:xfrm>
            <a:off x="2186312"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23" name="TextBox 22"/>
          <p:cNvSpPr txBox="1"/>
          <p:nvPr/>
        </p:nvSpPr>
        <p:spPr>
          <a:xfrm>
            <a:off x="4434115" y="280860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65%</a:t>
            </a:r>
          </a:p>
        </p:txBody>
      </p:sp>
      <p:sp>
        <p:nvSpPr>
          <p:cNvPr id="24" name="TextBox 23"/>
          <p:cNvSpPr txBox="1"/>
          <p:nvPr/>
        </p:nvSpPr>
        <p:spPr>
          <a:xfrm>
            <a:off x="8274948" y="283125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35%</a:t>
            </a:r>
          </a:p>
        </p:txBody>
      </p:sp>
      <p:graphicFrame>
        <p:nvGraphicFramePr>
          <p:cNvPr id="25" name="Table 24"/>
          <p:cNvGraphicFramePr>
            <a:graphicFrameLocks noGrp="1"/>
          </p:cNvGraphicFramePr>
          <p:nvPr/>
        </p:nvGraphicFramePr>
        <p:xfrm>
          <a:off x="2186313" y="3533614"/>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500284223"/>
                  </a:ext>
                </a:extLst>
              </a:tr>
            </a:tbl>
          </a:graphicData>
        </a:graphic>
      </p:graphicFrame>
      <p:sp>
        <p:nvSpPr>
          <p:cNvPr id="26" name="TextBox 25"/>
          <p:cNvSpPr txBox="1"/>
          <p:nvPr/>
        </p:nvSpPr>
        <p:spPr>
          <a:xfrm>
            <a:off x="3038511"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27" name="TextBox 26"/>
          <p:cNvSpPr txBox="1"/>
          <p:nvPr/>
        </p:nvSpPr>
        <p:spPr>
          <a:xfrm>
            <a:off x="3754153"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28" name="TextBox 27"/>
          <p:cNvSpPr txBox="1"/>
          <p:nvPr/>
        </p:nvSpPr>
        <p:spPr>
          <a:xfrm>
            <a:off x="4588512"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29" name="TextBox 28"/>
          <p:cNvSpPr txBox="1"/>
          <p:nvPr/>
        </p:nvSpPr>
        <p:spPr>
          <a:xfrm>
            <a:off x="5286314"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30" name="TextBox 29"/>
          <p:cNvSpPr txBox="1"/>
          <p:nvPr/>
        </p:nvSpPr>
        <p:spPr>
          <a:xfrm>
            <a:off x="6052512"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31" name="TextBox 30"/>
          <p:cNvSpPr txBox="1"/>
          <p:nvPr/>
        </p:nvSpPr>
        <p:spPr>
          <a:xfrm>
            <a:off x="8486319" y="3776039"/>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32" name="TextBox 31"/>
          <p:cNvSpPr txBox="1"/>
          <p:nvPr/>
        </p:nvSpPr>
        <p:spPr>
          <a:xfrm>
            <a:off x="7715614" y="3774700"/>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33" name="TextBox 32"/>
          <p:cNvSpPr txBox="1"/>
          <p:nvPr/>
        </p:nvSpPr>
        <p:spPr>
          <a:xfrm>
            <a:off x="9127147" y="3778587"/>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cxnSp>
        <p:nvCxnSpPr>
          <p:cNvPr id="6" name="Straight Connector 5"/>
          <p:cNvCxnSpPr/>
          <p:nvPr/>
        </p:nvCxnSpPr>
        <p:spPr>
          <a:xfrm>
            <a:off x="7187030" y="3521175"/>
            <a:ext cx="0" cy="824189"/>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11365" y="3774700"/>
            <a:ext cx="657095" cy="360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5" name="TextBox 34"/>
          <p:cNvSpPr txBox="1"/>
          <p:nvPr/>
        </p:nvSpPr>
        <p:spPr>
          <a:xfrm>
            <a:off x="2253126" y="3753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64</a:t>
            </a:r>
          </a:p>
        </p:txBody>
      </p:sp>
      <p:sp>
        <p:nvSpPr>
          <p:cNvPr id="36" name="TextBox 35"/>
          <p:cNvSpPr txBox="1"/>
          <p:nvPr/>
        </p:nvSpPr>
        <p:spPr>
          <a:xfrm rot="16200000">
            <a:off x="6576264" y="3538220"/>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32</a:t>
            </a:r>
          </a:p>
        </p:txBody>
      </p:sp>
      <p:sp>
        <p:nvSpPr>
          <p:cNvPr id="34" name="TextBox 33"/>
          <p:cNvSpPr txBox="1"/>
          <p:nvPr/>
        </p:nvSpPr>
        <p:spPr>
          <a:xfrm>
            <a:off x="1200193" y="1237209"/>
            <a:ext cx="9184775"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There are 640 fans attending a local rugby match.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35% of the fans are women.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 many women attend the match?</a:t>
            </a:r>
          </a:p>
        </p:txBody>
      </p:sp>
      <p:sp>
        <p:nvSpPr>
          <p:cNvPr id="37" name="TextBox 36"/>
          <p:cNvSpPr txBox="1"/>
          <p:nvPr/>
        </p:nvSpPr>
        <p:spPr>
          <a:xfrm rot="16200000">
            <a:off x="6960830" y="3754823"/>
            <a:ext cx="811749" cy="369332"/>
          </a:xfrm>
          <a:prstGeom prst="rect">
            <a:avLst/>
          </a:prstGeom>
          <a:solidFill>
            <a:schemeClr val="accent2">
              <a:lumMod val="20000"/>
              <a:lumOff val="8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32</a:t>
            </a:r>
          </a:p>
        </p:txBody>
      </p:sp>
      <p:sp>
        <p:nvSpPr>
          <p:cNvPr id="41" name="TextBox 40"/>
          <p:cNvSpPr txBox="1"/>
          <p:nvPr/>
        </p:nvSpPr>
        <p:spPr>
          <a:xfrm>
            <a:off x="3890711" y="5592904"/>
            <a:ext cx="366066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Answer: 224 women</a:t>
            </a:r>
          </a:p>
        </p:txBody>
      </p:sp>
      <p:grpSp>
        <p:nvGrpSpPr>
          <p:cNvPr id="3" name="Group 2">
            <a:extLst>
              <a:ext uri="{FF2B5EF4-FFF2-40B4-BE49-F238E27FC236}">
                <a16:creationId xmlns:a16="http://schemas.microsoft.com/office/drawing/2014/main" id="{3BEF7ED3-6B7D-554C-59A0-1D6EA2259022}"/>
              </a:ext>
            </a:extLst>
          </p:cNvPr>
          <p:cNvGrpSpPr/>
          <p:nvPr/>
        </p:nvGrpSpPr>
        <p:grpSpPr>
          <a:xfrm>
            <a:off x="-52551" y="0"/>
            <a:ext cx="2147968" cy="1923564"/>
            <a:chOff x="-52551" y="0"/>
            <a:chExt cx="2147968" cy="1923564"/>
          </a:xfrm>
        </p:grpSpPr>
        <p:sp>
          <p:nvSpPr>
            <p:cNvPr id="8" name="Isosceles Triangle 7">
              <a:extLst>
                <a:ext uri="{FF2B5EF4-FFF2-40B4-BE49-F238E27FC236}">
                  <a16:creationId xmlns:a16="http://schemas.microsoft.com/office/drawing/2014/main" id="{BA17141A-8E7A-D253-5234-C19433D3BCB8}"/>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Box 8">
              <a:extLst>
                <a:ext uri="{FF2B5EF4-FFF2-40B4-BE49-F238E27FC236}">
                  <a16:creationId xmlns:a16="http://schemas.microsoft.com/office/drawing/2014/main" id="{F893C9B1-F6A5-BAED-1786-A41412C7C2DD}"/>
                </a:ext>
              </a:extLst>
            </p:cNvPr>
            <p:cNvSpPr txBox="1"/>
            <p:nvPr/>
          </p:nvSpPr>
          <p:spPr>
            <a:xfrm>
              <a:off x="-52551" y="70681"/>
              <a:ext cx="1671145" cy="461665"/>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REVIEW</a:t>
              </a:r>
            </a:p>
          </p:txBody>
        </p:sp>
      </p:grpSp>
      <p:sp>
        <p:nvSpPr>
          <p:cNvPr id="10" name="Title 1">
            <a:extLst>
              <a:ext uri="{FF2B5EF4-FFF2-40B4-BE49-F238E27FC236}">
                <a16:creationId xmlns:a16="http://schemas.microsoft.com/office/drawing/2014/main" id="{CBA199B9-A756-ED9E-2928-1D58FD7615B2}"/>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Problem-solving with bar models (c)</a:t>
            </a:r>
          </a:p>
        </p:txBody>
      </p:sp>
      <p:sp>
        <p:nvSpPr>
          <p:cNvPr id="11" name="Left Brace 10">
            <a:extLst>
              <a:ext uri="{FF2B5EF4-FFF2-40B4-BE49-F238E27FC236}">
                <a16:creationId xmlns:a16="http://schemas.microsoft.com/office/drawing/2014/main" id="{84C7A8CF-9DA1-E5F9-C96B-B9E32F92F48B}"/>
              </a:ext>
            </a:extLst>
          </p:cNvPr>
          <p:cNvSpPr/>
          <p:nvPr/>
        </p:nvSpPr>
        <p:spPr>
          <a:xfrm rot="16200000" flipV="1">
            <a:off x="5877332" y="658407"/>
            <a:ext cx="349394" cy="7854636"/>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Left Brace 11">
            <a:extLst>
              <a:ext uri="{FF2B5EF4-FFF2-40B4-BE49-F238E27FC236}">
                <a16:creationId xmlns:a16="http://schemas.microsoft.com/office/drawing/2014/main" id="{6C00068B-51DA-F359-EBA4-D770AF88D542}"/>
              </a:ext>
            </a:extLst>
          </p:cNvPr>
          <p:cNvSpPr/>
          <p:nvPr/>
        </p:nvSpPr>
        <p:spPr>
          <a:xfrm rot="5400000">
            <a:off x="4501064" y="843394"/>
            <a:ext cx="349394" cy="5022544"/>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Left Brace 12">
            <a:extLst>
              <a:ext uri="{FF2B5EF4-FFF2-40B4-BE49-F238E27FC236}">
                <a16:creationId xmlns:a16="http://schemas.microsoft.com/office/drawing/2014/main" id="{AA2F1530-AD23-F328-D2B9-E29D79DFB93C}"/>
              </a:ext>
            </a:extLst>
          </p:cNvPr>
          <p:cNvSpPr/>
          <p:nvPr/>
        </p:nvSpPr>
        <p:spPr>
          <a:xfrm rot="5400000" flipV="1">
            <a:off x="8362832" y="1998805"/>
            <a:ext cx="349394" cy="2691012"/>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14" name="Straight Connector 13">
            <a:extLst>
              <a:ext uri="{FF2B5EF4-FFF2-40B4-BE49-F238E27FC236}">
                <a16:creationId xmlns:a16="http://schemas.microsoft.com/office/drawing/2014/main" id="{12711D6F-DE7C-8696-9323-551B23016921}"/>
              </a:ext>
            </a:extLst>
          </p:cNvPr>
          <p:cNvCxnSpPr/>
          <p:nvPr/>
        </p:nvCxnSpPr>
        <p:spPr>
          <a:xfrm>
            <a:off x="7187033" y="3521769"/>
            <a:ext cx="0" cy="779248"/>
          </a:xfrm>
          <a:prstGeom prst="line">
            <a:avLst/>
          </a:prstGeom>
          <a:ln w="38100">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941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5" name="TextBox 4"/>
          <p:cNvSpPr txBox="1"/>
          <p:nvPr/>
        </p:nvSpPr>
        <p:spPr>
          <a:xfrm>
            <a:off x="5794899" y="4787411"/>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80</a:t>
            </a:r>
          </a:p>
        </p:txBody>
      </p:sp>
      <p:sp>
        <p:nvSpPr>
          <p:cNvPr id="17" name="TextBox 16"/>
          <p:cNvSpPr txBox="1"/>
          <p:nvPr/>
        </p:nvSpPr>
        <p:spPr>
          <a:xfrm>
            <a:off x="2222726" y="378780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£250</a:t>
            </a:r>
          </a:p>
        </p:txBody>
      </p:sp>
      <p:sp>
        <p:nvSpPr>
          <p:cNvPr id="23" name="TextBox 22"/>
          <p:cNvSpPr txBox="1"/>
          <p:nvPr/>
        </p:nvSpPr>
        <p:spPr>
          <a:xfrm>
            <a:off x="4255625" y="285834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60%</a:t>
            </a:r>
          </a:p>
        </p:txBody>
      </p:sp>
      <p:sp>
        <p:nvSpPr>
          <p:cNvPr id="24" name="TextBox 23"/>
          <p:cNvSpPr txBox="1"/>
          <p:nvPr/>
        </p:nvSpPr>
        <p:spPr>
          <a:xfrm>
            <a:off x="7917167" y="2906609"/>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40%</a:t>
            </a:r>
          </a:p>
        </p:txBody>
      </p:sp>
      <p:graphicFrame>
        <p:nvGraphicFramePr>
          <p:cNvPr id="25" name="Table 24"/>
          <p:cNvGraphicFramePr>
            <a:graphicFrameLocks noGrp="1"/>
          </p:cNvGraphicFramePr>
          <p:nvPr/>
        </p:nvGraphicFramePr>
        <p:xfrm>
          <a:off x="2176240" y="3568072"/>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sp>
        <p:nvSpPr>
          <p:cNvPr id="26" name="TextBox 25"/>
          <p:cNvSpPr txBox="1"/>
          <p:nvPr/>
        </p:nvSpPr>
        <p:spPr>
          <a:xfrm>
            <a:off x="3074925" y="378780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27" name="TextBox 26"/>
          <p:cNvSpPr txBox="1"/>
          <p:nvPr/>
        </p:nvSpPr>
        <p:spPr>
          <a:xfrm>
            <a:off x="3790567" y="378780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28" name="TextBox 27"/>
          <p:cNvSpPr txBox="1"/>
          <p:nvPr/>
        </p:nvSpPr>
        <p:spPr>
          <a:xfrm>
            <a:off x="4624926" y="378780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29" name="TextBox 28"/>
          <p:cNvSpPr txBox="1"/>
          <p:nvPr/>
        </p:nvSpPr>
        <p:spPr>
          <a:xfrm>
            <a:off x="5445913" y="3787806"/>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30" name="TextBox 29"/>
          <p:cNvSpPr txBox="1"/>
          <p:nvPr/>
        </p:nvSpPr>
        <p:spPr>
          <a:xfrm>
            <a:off x="6292178" y="3823123"/>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31" name="TextBox 30"/>
          <p:cNvSpPr txBox="1"/>
          <p:nvPr/>
        </p:nvSpPr>
        <p:spPr>
          <a:xfrm>
            <a:off x="8522733" y="3810497"/>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32" name="TextBox 31"/>
          <p:cNvSpPr txBox="1"/>
          <p:nvPr/>
        </p:nvSpPr>
        <p:spPr>
          <a:xfrm>
            <a:off x="7785205" y="3809158"/>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33" name="TextBox 32"/>
          <p:cNvSpPr txBox="1"/>
          <p:nvPr/>
        </p:nvSpPr>
        <p:spPr>
          <a:xfrm>
            <a:off x="9200130" y="3783062"/>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35" name="TextBox 34"/>
          <p:cNvSpPr txBox="1"/>
          <p:nvPr/>
        </p:nvSpPr>
        <p:spPr>
          <a:xfrm>
            <a:off x="2355609" y="3800245"/>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34" name="TextBox 33"/>
          <p:cNvSpPr txBox="1"/>
          <p:nvPr/>
        </p:nvSpPr>
        <p:spPr>
          <a:xfrm>
            <a:off x="1200194" y="1310779"/>
            <a:ext cx="7074753"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 exam has a total of 80 marks.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student needs to get 60% of the marks to pass.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How many marks does the student need to pass?</a:t>
            </a:r>
          </a:p>
        </p:txBody>
      </p:sp>
      <p:sp>
        <p:nvSpPr>
          <p:cNvPr id="41" name="TextBox 40"/>
          <p:cNvSpPr txBox="1"/>
          <p:nvPr/>
        </p:nvSpPr>
        <p:spPr>
          <a:xfrm>
            <a:off x="6983230" y="3800245"/>
            <a:ext cx="8521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a:t>
            </a:r>
          </a:p>
        </p:txBody>
      </p:sp>
      <p:sp>
        <p:nvSpPr>
          <p:cNvPr id="42" name="TextBox 41"/>
          <p:cNvSpPr txBox="1"/>
          <p:nvPr/>
        </p:nvSpPr>
        <p:spPr>
          <a:xfrm>
            <a:off x="4018547" y="5622381"/>
            <a:ext cx="389862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Answer: 48 marks</a:t>
            </a:r>
          </a:p>
        </p:txBody>
      </p:sp>
      <p:grpSp>
        <p:nvGrpSpPr>
          <p:cNvPr id="3" name="Group 2">
            <a:extLst>
              <a:ext uri="{FF2B5EF4-FFF2-40B4-BE49-F238E27FC236}">
                <a16:creationId xmlns:a16="http://schemas.microsoft.com/office/drawing/2014/main" id="{CA8E41CA-B53C-3034-2311-5B4A289D3428}"/>
              </a:ext>
            </a:extLst>
          </p:cNvPr>
          <p:cNvGrpSpPr/>
          <p:nvPr/>
        </p:nvGrpSpPr>
        <p:grpSpPr>
          <a:xfrm>
            <a:off x="-52551" y="0"/>
            <a:ext cx="2147968" cy="1923564"/>
            <a:chOff x="-52551" y="0"/>
            <a:chExt cx="2147968" cy="1923564"/>
          </a:xfrm>
        </p:grpSpPr>
        <p:sp>
          <p:nvSpPr>
            <p:cNvPr id="6" name="Isosceles Triangle 5">
              <a:extLst>
                <a:ext uri="{FF2B5EF4-FFF2-40B4-BE49-F238E27FC236}">
                  <a16:creationId xmlns:a16="http://schemas.microsoft.com/office/drawing/2014/main" id="{DEFBD8C1-317B-3811-31BA-E64109722ADE}"/>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Box 6">
              <a:extLst>
                <a:ext uri="{FF2B5EF4-FFF2-40B4-BE49-F238E27FC236}">
                  <a16:creationId xmlns:a16="http://schemas.microsoft.com/office/drawing/2014/main" id="{64AC8630-CC3E-8C32-C236-5BE5D61F37E3}"/>
                </a:ext>
              </a:extLst>
            </p:cNvPr>
            <p:cNvSpPr txBox="1"/>
            <p:nvPr/>
          </p:nvSpPr>
          <p:spPr>
            <a:xfrm>
              <a:off x="-52551" y="70681"/>
              <a:ext cx="1671145" cy="461665"/>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REVIEW</a:t>
              </a:r>
            </a:p>
          </p:txBody>
        </p:sp>
      </p:grpSp>
      <p:sp>
        <p:nvSpPr>
          <p:cNvPr id="8" name="Title 1">
            <a:extLst>
              <a:ext uri="{FF2B5EF4-FFF2-40B4-BE49-F238E27FC236}">
                <a16:creationId xmlns:a16="http://schemas.microsoft.com/office/drawing/2014/main" id="{A448E8E3-45A9-880F-4490-7DF4B1FA539B}"/>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Problem-solving with bar models (d)</a:t>
            </a:r>
          </a:p>
        </p:txBody>
      </p:sp>
      <p:sp>
        <p:nvSpPr>
          <p:cNvPr id="9" name="Left Brace 8">
            <a:extLst>
              <a:ext uri="{FF2B5EF4-FFF2-40B4-BE49-F238E27FC236}">
                <a16:creationId xmlns:a16="http://schemas.microsoft.com/office/drawing/2014/main" id="{7A21D456-6341-F18F-9489-528DAFDEF289}"/>
              </a:ext>
            </a:extLst>
          </p:cNvPr>
          <p:cNvSpPr/>
          <p:nvPr/>
        </p:nvSpPr>
        <p:spPr>
          <a:xfrm rot="16200000" flipV="1">
            <a:off x="5837897" y="764354"/>
            <a:ext cx="349394" cy="7696720"/>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 name="Left Brace 9">
            <a:extLst>
              <a:ext uri="{FF2B5EF4-FFF2-40B4-BE49-F238E27FC236}">
                <a16:creationId xmlns:a16="http://schemas.microsoft.com/office/drawing/2014/main" id="{D942260F-32D2-EE22-9E1A-59BE6B3CD1A8}"/>
              </a:ext>
            </a:extLst>
          </p:cNvPr>
          <p:cNvSpPr/>
          <p:nvPr/>
        </p:nvSpPr>
        <p:spPr>
          <a:xfrm rot="5400000">
            <a:off x="4319090" y="1116630"/>
            <a:ext cx="349394" cy="4603614"/>
          </a:xfrm>
          <a:prstGeom prst="leftBrace">
            <a:avLst>
              <a:gd name="adj1" fmla="val 18663"/>
              <a:gd name="adj2" fmla="val 50000"/>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Left Brace 10">
            <a:extLst>
              <a:ext uri="{FF2B5EF4-FFF2-40B4-BE49-F238E27FC236}">
                <a16:creationId xmlns:a16="http://schemas.microsoft.com/office/drawing/2014/main" id="{24593341-ECCC-EBE7-F12C-E287CDF2C01F}"/>
              </a:ext>
            </a:extLst>
          </p:cNvPr>
          <p:cNvSpPr/>
          <p:nvPr/>
        </p:nvSpPr>
        <p:spPr>
          <a:xfrm rot="5400000" flipV="1">
            <a:off x="8181860" y="1889992"/>
            <a:ext cx="349394" cy="3008793"/>
          </a:xfrm>
          <a:prstGeom prst="leftBrace">
            <a:avLst/>
          </a:prstGeom>
          <a:ln w="3810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SG"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20197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a:extLst>
              <a:ext uri="{FF2B5EF4-FFF2-40B4-BE49-F238E27FC236}">
                <a16:creationId xmlns:a16="http://schemas.microsoft.com/office/drawing/2014/main" id="{84828CBE-4368-63E6-B7B0-D30E287E0164}"/>
              </a:ext>
            </a:extLst>
          </p:cNvPr>
          <p:cNvSpPr txBox="1"/>
          <p:nvPr/>
        </p:nvSpPr>
        <p:spPr>
          <a:xfrm rot="16200000">
            <a:off x="5953718" y="4205945"/>
            <a:ext cx="794052" cy="369332"/>
          </a:xfrm>
          <a:prstGeom prst="rect">
            <a:avLst/>
          </a:prstGeom>
          <a:solidFill>
            <a:schemeClr val="accent1">
              <a:lumMod val="20000"/>
              <a:lumOff val="80000"/>
            </a:schemeClr>
          </a:solidFill>
        </p:spPr>
        <p:txBody>
          <a:bodyPr wrap="square" rtlCol="0">
            <a:spAutoFit/>
          </a:bodyPr>
          <a:lstStyle/>
          <a:p>
            <a:pPr algn="ctr"/>
            <a:r>
              <a:rPr lang="en-GB" dirty="0"/>
              <a:t>2.40</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3" name="Group 2">
            <a:extLst>
              <a:ext uri="{FF2B5EF4-FFF2-40B4-BE49-F238E27FC236}">
                <a16:creationId xmlns:a16="http://schemas.microsoft.com/office/drawing/2014/main" id="{CA8E41CA-B53C-3034-2311-5B4A289D3428}"/>
              </a:ext>
            </a:extLst>
          </p:cNvPr>
          <p:cNvGrpSpPr/>
          <p:nvPr/>
        </p:nvGrpSpPr>
        <p:grpSpPr>
          <a:xfrm>
            <a:off x="-52551" y="0"/>
            <a:ext cx="2147968" cy="1923564"/>
            <a:chOff x="-52551" y="0"/>
            <a:chExt cx="2147968" cy="1923564"/>
          </a:xfrm>
        </p:grpSpPr>
        <p:sp>
          <p:nvSpPr>
            <p:cNvPr id="6" name="Isosceles Triangle 5">
              <a:extLst>
                <a:ext uri="{FF2B5EF4-FFF2-40B4-BE49-F238E27FC236}">
                  <a16:creationId xmlns:a16="http://schemas.microsoft.com/office/drawing/2014/main" id="{DEFBD8C1-317B-3811-31BA-E64109722ADE}"/>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Box 6">
              <a:extLst>
                <a:ext uri="{FF2B5EF4-FFF2-40B4-BE49-F238E27FC236}">
                  <a16:creationId xmlns:a16="http://schemas.microsoft.com/office/drawing/2014/main" id="{64AC8630-CC3E-8C32-C236-5BE5D61F37E3}"/>
                </a:ext>
              </a:extLst>
            </p:cNvPr>
            <p:cNvSpPr txBox="1"/>
            <p:nvPr/>
          </p:nvSpPr>
          <p:spPr>
            <a:xfrm>
              <a:off x="-52551" y="70681"/>
              <a:ext cx="1671145" cy="461665"/>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REVIEW</a:t>
              </a:r>
            </a:p>
          </p:txBody>
        </p:sp>
      </p:grpSp>
      <p:sp>
        <p:nvSpPr>
          <p:cNvPr id="8" name="Title 1">
            <a:extLst>
              <a:ext uri="{FF2B5EF4-FFF2-40B4-BE49-F238E27FC236}">
                <a16:creationId xmlns:a16="http://schemas.microsoft.com/office/drawing/2014/main" id="{A448E8E3-45A9-880F-4490-7DF4B1FA539B}"/>
              </a:ext>
            </a:extLst>
          </p:cNvPr>
          <p:cNvSpPr txBox="1">
            <a:spLocks/>
          </p:cNvSpPr>
          <p:nvPr/>
        </p:nvSpPr>
        <p:spPr>
          <a:xfrm>
            <a:off x="1848768" y="178690"/>
            <a:ext cx="9091069" cy="8461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Problem-solving with bar models (e)</a:t>
            </a:r>
          </a:p>
        </p:txBody>
      </p:sp>
      <p:sp>
        <p:nvSpPr>
          <p:cNvPr id="2" name="TextBox 1">
            <a:extLst>
              <a:ext uri="{FF2B5EF4-FFF2-40B4-BE49-F238E27FC236}">
                <a16:creationId xmlns:a16="http://schemas.microsoft.com/office/drawing/2014/main" id="{DBCC273C-1FC8-4168-4147-48725419DF92}"/>
              </a:ext>
            </a:extLst>
          </p:cNvPr>
          <p:cNvSpPr txBox="1"/>
          <p:nvPr/>
        </p:nvSpPr>
        <p:spPr>
          <a:xfrm>
            <a:off x="5133268" y="5777953"/>
            <a:ext cx="852199" cy="369332"/>
          </a:xfrm>
          <a:prstGeom prst="rect">
            <a:avLst/>
          </a:prstGeom>
          <a:noFill/>
        </p:spPr>
        <p:txBody>
          <a:bodyPr wrap="square" rtlCol="0">
            <a:spAutoFit/>
          </a:bodyPr>
          <a:lstStyle/>
          <a:p>
            <a:r>
              <a:rPr lang="en-GB" dirty="0"/>
              <a:t>£48.00</a:t>
            </a:r>
          </a:p>
        </p:txBody>
      </p:sp>
      <p:sp>
        <p:nvSpPr>
          <p:cNvPr id="12" name="TextBox 11">
            <a:extLst>
              <a:ext uri="{FF2B5EF4-FFF2-40B4-BE49-F238E27FC236}">
                <a16:creationId xmlns:a16="http://schemas.microsoft.com/office/drawing/2014/main" id="{909902DD-26D7-FA31-3E6A-9B3706E582F7}"/>
              </a:ext>
            </a:extLst>
          </p:cNvPr>
          <p:cNvSpPr txBox="1"/>
          <p:nvPr/>
        </p:nvSpPr>
        <p:spPr>
          <a:xfrm>
            <a:off x="1528803" y="4183183"/>
            <a:ext cx="852199" cy="369332"/>
          </a:xfrm>
          <a:prstGeom prst="rect">
            <a:avLst/>
          </a:prstGeom>
          <a:noFill/>
        </p:spPr>
        <p:txBody>
          <a:bodyPr wrap="square" rtlCol="0">
            <a:spAutoFit/>
          </a:bodyPr>
          <a:lstStyle/>
          <a:p>
            <a:r>
              <a:rPr lang="en-GB" dirty="0"/>
              <a:t>£250</a:t>
            </a:r>
          </a:p>
        </p:txBody>
      </p:sp>
      <p:sp>
        <p:nvSpPr>
          <p:cNvPr id="13" name="TextBox 12">
            <a:extLst>
              <a:ext uri="{FF2B5EF4-FFF2-40B4-BE49-F238E27FC236}">
                <a16:creationId xmlns:a16="http://schemas.microsoft.com/office/drawing/2014/main" id="{74399BF2-B3E4-46BF-3E2E-A6B9BB61305A}"/>
              </a:ext>
            </a:extLst>
          </p:cNvPr>
          <p:cNvSpPr txBox="1"/>
          <p:nvPr/>
        </p:nvSpPr>
        <p:spPr>
          <a:xfrm>
            <a:off x="3608189" y="3098864"/>
            <a:ext cx="852199" cy="369332"/>
          </a:xfrm>
          <a:prstGeom prst="rect">
            <a:avLst/>
          </a:prstGeom>
          <a:noFill/>
        </p:spPr>
        <p:txBody>
          <a:bodyPr wrap="square" rtlCol="0">
            <a:spAutoFit/>
          </a:bodyPr>
          <a:lstStyle/>
          <a:p>
            <a:r>
              <a:rPr lang="en-GB" dirty="0"/>
              <a:t>65%</a:t>
            </a:r>
          </a:p>
        </p:txBody>
      </p:sp>
      <p:sp>
        <p:nvSpPr>
          <p:cNvPr id="14" name="TextBox 13">
            <a:extLst>
              <a:ext uri="{FF2B5EF4-FFF2-40B4-BE49-F238E27FC236}">
                <a16:creationId xmlns:a16="http://schemas.microsoft.com/office/drawing/2014/main" id="{48A9CD5C-DCC9-7288-1BDA-BC79079A58C2}"/>
              </a:ext>
            </a:extLst>
          </p:cNvPr>
          <p:cNvSpPr txBox="1"/>
          <p:nvPr/>
        </p:nvSpPr>
        <p:spPr>
          <a:xfrm>
            <a:off x="7617439" y="5150792"/>
            <a:ext cx="852199" cy="369332"/>
          </a:xfrm>
          <a:prstGeom prst="rect">
            <a:avLst/>
          </a:prstGeom>
          <a:noFill/>
        </p:spPr>
        <p:txBody>
          <a:bodyPr wrap="square" rtlCol="0">
            <a:spAutoFit/>
          </a:bodyPr>
          <a:lstStyle/>
          <a:p>
            <a:r>
              <a:rPr lang="en-GB" dirty="0"/>
              <a:t>35%</a:t>
            </a:r>
          </a:p>
        </p:txBody>
      </p:sp>
      <p:graphicFrame>
        <p:nvGraphicFramePr>
          <p:cNvPr id="15" name="Table 14">
            <a:extLst>
              <a:ext uri="{FF2B5EF4-FFF2-40B4-BE49-F238E27FC236}">
                <a16:creationId xmlns:a16="http://schemas.microsoft.com/office/drawing/2014/main" id="{1EF6D7C4-A79E-7EFC-9B2F-CABF010BDF65}"/>
              </a:ext>
            </a:extLst>
          </p:cNvPr>
          <p:cNvGraphicFramePr>
            <a:graphicFrameLocks noGrp="1"/>
          </p:cNvGraphicFramePr>
          <p:nvPr>
            <p:extLst>
              <p:ext uri="{D42A27DB-BD31-4B8C-83A1-F6EECF244321}">
                <p14:modId xmlns:p14="http://schemas.microsoft.com/office/powerpoint/2010/main" val="884395209"/>
              </p:ext>
            </p:extLst>
          </p:nvPr>
        </p:nvGraphicFramePr>
        <p:xfrm>
          <a:off x="1528804" y="3963459"/>
          <a:ext cx="7696720" cy="824189"/>
        </p:xfrm>
        <a:graphic>
          <a:graphicData uri="http://schemas.openxmlformats.org/drawingml/2006/table">
            <a:tbl>
              <a:tblPr firstRow="1" bandRow="1">
                <a:tableStyleId>{5C22544A-7EE6-4342-B048-85BDC9FD1C3A}</a:tableStyleId>
              </a:tblPr>
              <a:tblGrid>
                <a:gridCol w="769672">
                  <a:extLst>
                    <a:ext uri="{9D8B030D-6E8A-4147-A177-3AD203B41FA5}">
                      <a16:colId xmlns:a16="http://schemas.microsoft.com/office/drawing/2014/main" val="2094479400"/>
                    </a:ext>
                  </a:extLst>
                </a:gridCol>
                <a:gridCol w="769672">
                  <a:extLst>
                    <a:ext uri="{9D8B030D-6E8A-4147-A177-3AD203B41FA5}">
                      <a16:colId xmlns:a16="http://schemas.microsoft.com/office/drawing/2014/main" val="849682220"/>
                    </a:ext>
                  </a:extLst>
                </a:gridCol>
                <a:gridCol w="769672">
                  <a:extLst>
                    <a:ext uri="{9D8B030D-6E8A-4147-A177-3AD203B41FA5}">
                      <a16:colId xmlns:a16="http://schemas.microsoft.com/office/drawing/2014/main" val="2906111743"/>
                    </a:ext>
                  </a:extLst>
                </a:gridCol>
                <a:gridCol w="769672">
                  <a:extLst>
                    <a:ext uri="{9D8B030D-6E8A-4147-A177-3AD203B41FA5}">
                      <a16:colId xmlns:a16="http://schemas.microsoft.com/office/drawing/2014/main" val="368822164"/>
                    </a:ext>
                  </a:extLst>
                </a:gridCol>
                <a:gridCol w="769672">
                  <a:extLst>
                    <a:ext uri="{9D8B030D-6E8A-4147-A177-3AD203B41FA5}">
                      <a16:colId xmlns:a16="http://schemas.microsoft.com/office/drawing/2014/main" val="81976614"/>
                    </a:ext>
                  </a:extLst>
                </a:gridCol>
                <a:gridCol w="769672">
                  <a:extLst>
                    <a:ext uri="{9D8B030D-6E8A-4147-A177-3AD203B41FA5}">
                      <a16:colId xmlns:a16="http://schemas.microsoft.com/office/drawing/2014/main" val="3310080029"/>
                    </a:ext>
                  </a:extLst>
                </a:gridCol>
                <a:gridCol w="769672">
                  <a:extLst>
                    <a:ext uri="{9D8B030D-6E8A-4147-A177-3AD203B41FA5}">
                      <a16:colId xmlns:a16="http://schemas.microsoft.com/office/drawing/2014/main" val="884600277"/>
                    </a:ext>
                  </a:extLst>
                </a:gridCol>
                <a:gridCol w="769672">
                  <a:extLst>
                    <a:ext uri="{9D8B030D-6E8A-4147-A177-3AD203B41FA5}">
                      <a16:colId xmlns:a16="http://schemas.microsoft.com/office/drawing/2014/main" val="3959215442"/>
                    </a:ext>
                  </a:extLst>
                </a:gridCol>
                <a:gridCol w="769672">
                  <a:extLst>
                    <a:ext uri="{9D8B030D-6E8A-4147-A177-3AD203B41FA5}">
                      <a16:colId xmlns:a16="http://schemas.microsoft.com/office/drawing/2014/main" val="1914862238"/>
                    </a:ext>
                  </a:extLst>
                </a:gridCol>
                <a:gridCol w="769672">
                  <a:extLst>
                    <a:ext uri="{9D8B030D-6E8A-4147-A177-3AD203B41FA5}">
                      <a16:colId xmlns:a16="http://schemas.microsoft.com/office/drawing/2014/main" val="3716833148"/>
                    </a:ext>
                  </a:extLst>
                </a:gridCol>
              </a:tblGrid>
              <a:tr h="824189">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endParaRPr lang="en-GB"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0284223"/>
                  </a:ext>
                </a:extLst>
              </a:tr>
            </a:tbl>
          </a:graphicData>
        </a:graphic>
      </p:graphicFrame>
      <p:sp>
        <p:nvSpPr>
          <p:cNvPr id="16" name="TextBox 15">
            <a:extLst>
              <a:ext uri="{FF2B5EF4-FFF2-40B4-BE49-F238E27FC236}">
                <a16:creationId xmlns:a16="http://schemas.microsoft.com/office/drawing/2014/main" id="{8AF96D01-9390-FF04-86E7-BB36BDE43E66}"/>
              </a:ext>
            </a:extLst>
          </p:cNvPr>
          <p:cNvSpPr txBox="1"/>
          <p:nvPr/>
        </p:nvSpPr>
        <p:spPr>
          <a:xfrm>
            <a:off x="2381002" y="4183183"/>
            <a:ext cx="852199" cy="369332"/>
          </a:xfrm>
          <a:prstGeom prst="rect">
            <a:avLst/>
          </a:prstGeom>
          <a:noFill/>
        </p:spPr>
        <p:txBody>
          <a:bodyPr wrap="square" rtlCol="0">
            <a:spAutoFit/>
          </a:bodyPr>
          <a:lstStyle/>
          <a:p>
            <a:r>
              <a:rPr lang="en-GB" dirty="0"/>
              <a:t>4.80</a:t>
            </a:r>
          </a:p>
        </p:txBody>
      </p:sp>
      <p:sp>
        <p:nvSpPr>
          <p:cNvPr id="18" name="TextBox 17">
            <a:extLst>
              <a:ext uri="{FF2B5EF4-FFF2-40B4-BE49-F238E27FC236}">
                <a16:creationId xmlns:a16="http://schemas.microsoft.com/office/drawing/2014/main" id="{A000E367-E77F-C684-3765-2C20748FB972}"/>
              </a:ext>
            </a:extLst>
          </p:cNvPr>
          <p:cNvSpPr txBox="1"/>
          <p:nvPr/>
        </p:nvSpPr>
        <p:spPr>
          <a:xfrm>
            <a:off x="3096644" y="4183183"/>
            <a:ext cx="852199" cy="369332"/>
          </a:xfrm>
          <a:prstGeom prst="rect">
            <a:avLst/>
          </a:prstGeom>
          <a:noFill/>
        </p:spPr>
        <p:txBody>
          <a:bodyPr wrap="square" rtlCol="0">
            <a:spAutoFit/>
          </a:bodyPr>
          <a:lstStyle/>
          <a:p>
            <a:r>
              <a:rPr lang="en-GB" dirty="0"/>
              <a:t>4.80</a:t>
            </a:r>
          </a:p>
        </p:txBody>
      </p:sp>
      <p:sp>
        <p:nvSpPr>
          <p:cNvPr id="19" name="TextBox 18">
            <a:extLst>
              <a:ext uri="{FF2B5EF4-FFF2-40B4-BE49-F238E27FC236}">
                <a16:creationId xmlns:a16="http://schemas.microsoft.com/office/drawing/2014/main" id="{C152CD6E-E116-86EB-9D79-6A91FDC98B9D}"/>
              </a:ext>
            </a:extLst>
          </p:cNvPr>
          <p:cNvSpPr txBox="1"/>
          <p:nvPr/>
        </p:nvSpPr>
        <p:spPr>
          <a:xfrm>
            <a:off x="3931003" y="4183183"/>
            <a:ext cx="852199" cy="369332"/>
          </a:xfrm>
          <a:prstGeom prst="rect">
            <a:avLst/>
          </a:prstGeom>
          <a:noFill/>
        </p:spPr>
        <p:txBody>
          <a:bodyPr wrap="square" rtlCol="0">
            <a:spAutoFit/>
          </a:bodyPr>
          <a:lstStyle/>
          <a:p>
            <a:r>
              <a:rPr lang="en-GB" dirty="0"/>
              <a:t>4.80</a:t>
            </a:r>
          </a:p>
        </p:txBody>
      </p:sp>
      <p:sp>
        <p:nvSpPr>
          <p:cNvPr id="20" name="TextBox 19">
            <a:extLst>
              <a:ext uri="{FF2B5EF4-FFF2-40B4-BE49-F238E27FC236}">
                <a16:creationId xmlns:a16="http://schemas.microsoft.com/office/drawing/2014/main" id="{DDC3AB65-48B6-0896-BEA3-984706434F62}"/>
              </a:ext>
            </a:extLst>
          </p:cNvPr>
          <p:cNvSpPr txBox="1"/>
          <p:nvPr/>
        </p:nvSpPr>
        <p:spPr>
          <a:xfrm>
            <a:off x="4628805" y="4183183"/>
            <a:ext cx="852199" cy="369332"/>
          </a:xfrm>
          <a:prstGeom prst="rect">
            <a:avLst/>
          </a:prstGeom>
          <a:noFill/>
        </p:spPr>
        <p:txBody>
          <a:bodyPr wrap="square" rtlCol="0">
            <a:spAutoFit/>
          </a:bodyPr>
          <a:lstStyle/>
          <a:p>
            <a:r>
              <a:rPr lang="en-GB" dirty="0"/>
              <a:t>4.80</a:t>
            </a:r>
          </a:p>
        </p:txBody>
      </p:sp>
      <p:sp>
        <p:nvSpPr>
          <p:cNvPr id="21" name="TextBox 20">
            <a:extLst>
              <a:ext uri="{FF2B5EF4-FFF2-40B4-BE49-F238E27FC236}">
                <a16:creationId xmlns:a16="http://schemas.microsoft.com/office/drawing/2014/main" id="{6B732425-AB9D-FEF4-D95D-C2D91C6AF081}"/>
              </a:ext>
            </a:extLst>
          </p:cNvPr>
          <p:cNvSpPr txBox="1"/>
          <p:nvPr/>
        </p:nvSpPr>
        <p:spPr>
          <a:xfrm>
            <a:off x="5395003" y="4183183"/>
            <a:ext cx="852199" cy="369332"/>
          </a:xfrm>
          <a:prstGeom prst="rect">
            <a:avLst/>
          </a:prstGeom>
          <a:noFill/>
        </p:spPr>
        <p:txBody>
          <a:bodyPr wrap="square" rtlCol="0">
            <a:spAutoFit/>
          </a:bodyPr>
          <a:lstStyle/>
          <a:p>
            <a:r>
              <a:rPr lang="en-GB" dirty="0"/>
              <a:t>4.80</a:t>
            </a:r>
          </a:p>
        </p:txBody>
      </p:sp>
      <p:sp>
        <p:nvSpPr>
          <p:cNvPr id="22" name="TextBox 21">
            <a:extLst>
              <a:ext uri="{FF2B5EF4-FFF2-40B4-BE49-F238E27FC236}">
                <a16:creationId xmlns:a16="http://schemas.microsoft.com/office/drawing/2014/main" id="{09136A05-987C-C7D8-4A20-50C1587F7926}"/>
              </a:ext>
            </a:extLst>
          </p:cNvPr>
          <p:cNvSpPr txBox="1"/>
          <p:nvPr/>
        </p:nvSpPr>
        <p:spPr>
          <a:xfrm>
            <a:off x="7733980" y="4174443"/>
            <a:ext cx="852199" cy="369332"/>
          </a:xfrm>
          <a:prstGeom prst="rect">
            <a:avLst/>
          </a:prstGeom>
          <a:noFill/>
        </p:spPr>
        <p:txBody>
          <a:bodyPr wrap="square" rtlCol="0">
            <a:spAutoFit/>
          </a:bodyPr>
          <a:lstStyle/>
          <a:p>
            <a:r>
              <a:rPr lang="en-GB" dirty="0"/>
              <a:t>4.80</a:t>
            </a:r>
          </a:p>
        </p:txBody>
      </p:sp>
      <p:sp>
        <p:nvSpPr>
          <p:cNvPr id="36" name="TextBox 35">
            <a:extLst>
              <a:ext uri="{FF2B5EF4-FFF2-40B4-BE49-F238E27FC236}">
                <a16:creationId xmlns:a16="http://schemas.microsoft.com/office/drawing/2014/main" id="{C515B375-A2FD-9476-1D01-9DDDF885CDB2}"/>
              </a:ext>
            </a:extLst>
          </p:cNvPr>
          <p:cNvSpPr txBox="1"/>
          <p:nvPr/>
        </p:nvSpPr>
        <p:spPr>
          <a:xfrm>
            <a:off x="6987499" y="4189191"/>
            <a:ext cx="852199" cy="369332"/>
          </a:xfrm>
          <a:prstGeom prst="rect">
            <a:avLst/>
          </a:prstGeom>
          <a:noFill/>
        </p:spPr>
        <p:txBody>
          <a:bodyPr wrap="square" rtlCol="0">
            <a:spAutoFit/>
          </a:bodyPr>
          <a:lstStyle/>
          <a:p>
            <a:r>
              <a:rPr lang="en-GB"/>
              <a:t>4.80</a:t>
            </a:r>
            <a:endParaRPr lang="en-GB" dirty="0"/>
          </a:p>
        </p:txBody>
      </p:sp>
      <p:sp>
        <p:nvSpPr>
          <p:cNvPr id="37" name="TextBox 36">
            <a:extLst>
              <a:ext uri="{FF2B5EF4-FFF2-40B4-BE49-F238E27FC236}">
                <a16:creationId xmlns:a16="http://schemas.microsoft.com/office/drawing/2014/main" id="{71A64322-EBBF-6E69-EB4B-C4FA5600AB9F}"/>
              </a:ext>
            </a:extLst>
          </p:cNvPr>
          <p:cNvSpPr txBox="1"/>
          <p:nvPr/>
        </p:nvSpPr>
        <p:spPr>
          <a:xfrm>
            <a:off x="8469638" y="4178439"/>
            <a:ext cx="852199" cy="369332"/>
          </a:xfrm>
          <a:prstGeom prst="rect">
            <a:avLst/>
          </a:prstGeom>
          <a:noFill/>
        </p:spPr>
        <p:txBody>
          <a:bodyPr wrap="square" rtlCol="0">
            <a:spAutoFit/>
          </a:bodyPr>
          <a:lstStyle/>
          <a:p>
            <a:r>
              <a:rPr lang="en-GB"/>
              <a:t>4.80</a:t>
            </a:r>
            <a:endParaRPr lang="en-GB" dirty="0"/>
          </a:p>
        </p:txBody>
      </p:sp>
      <p:sp>
        <p:nvSpPr>
          <p:cNvPr id="38" name="TextBox 37">
            <a:extLst>
              <a:ext uri="{FF2B5EF4-FFF2-40B4-BE49-F238E27FC236}">
                <a16:creationId xmlns:a16="http://schemas.microsoft.com/office/drawing/2014/main" id="{B892434D-7D2F-1564-51A5-A91997867B04}"/>
              </a:ext>
            </a:extLst>
          </p:cNvPr>
          <p:cNvSpPr txBox="1"/>
          <p:nvPr/>
        </p:nvSpPr>
        <p:spPr>
          <a:xfrm>
            <a:off x="1661686" y="4195622"/>
            <a:ext cx="852199" cy="369332"/>
          </a:xfrm>
          <a:prstGeom prst="rect">
            <a:avLst/>
          </a:prstGeom>
          <a:noFill/>
        </p:spPr>
        <p:txBody>
          <a:bodyPr wrap="square" rtlCol="0">
            <a:spAutoFit/>
          </a:bodyPr>
          <a:lstStyle/>
          <a:p>
            <a:r>
              <a:rPr lang="en-GB" dirty="0"/>
              <a:t>4.80</a:t>
            </a:r>
          </a:p>
        </p:txBody>
      </p:sp>
      <p:sp>
        <p:nvSpPr>
          <p:cNvPr id="39" name="Google Shape;409;p14">
            <a:extLst>
              <a:ext uri="{FF2B5EF4-FFF2-40B4-BE49-F238E27FC236}">
                <a16:creationId xmlns:a16="http://schemas.microsoft.com/office/drawing/2014/main" id="{C1BEAD4B-8555-7AD8-6E8B-EE4926E564B0}"/>
              </a:ext>
            </a:extLst>
          </p:cNvPr>
          <p:cNvSpPr/>
          <p:nvPr/>
        </p:nvSpPr>
        <p:spPr>
          <a:xfrm rot="-5400000">
            <a:off x="7788455" y="3707774"/>
            <a:ext cx="160604" cy="2725431"/>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9;p14">
            <a:extLst>
              <a:ext uri="{FF2B5EF4-FFF2-40B4-BE49-F238E27FC236}">
                <a16:creationId xmlns:a16="http://schemas.microsoft.com/office/drawing/2014/main" id="{4B00A83F-3285-B39A-B6C1-8D0B4BB0D7E3}"/>
              </a:ext>
            </a:extLst>
          </p:cNvPr>
          <p:cNvSpPr/>
          <p:nvPr/>
        </p:nvSpPr>
        <p:spPr>
          <a:xfrm rot="-5400000">
            <a:off x="5250603" y="1771951"/>
            <a:ext cx="253124" cy="7696723"/>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09;p14">
            <a:extLst>
              <a:ext uri="{FF2B5EF4-FFF2-40B4-BE49-F238E27FC236}">
                <a16:creationId xmlns:a16="http://schemas.microsoft.com/office/drawing/2014/main" id="{A58B70A2-A525-32EB-6DDB-700914A605B1}"/>
              </a:ext>
            </a:extLst>
          </p:cNvPr>
          <p:cNvSpPr/>
          <p:nvPr/>
        </p:nvSpPr>
        <p:spPr>
          <a:xfrm rot="-5400000" flipH="1">
            <a:off x="3920395" y="1155121"/>
            <a:ext cx="195770" cy="4975517"/>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45" name="TextBox 44">
            <a:extLst>
              <a:ext uri="{FF2B5EF4-FFF2-40B4-BE49-F238E27FC236}">
                <a16:creationId xmlns:a16="http://schemas.microsoft.com/office/drawing/2014/main" id="{9C5F3500-7D84-029E-157F-6E0305FDEDCE}"/>
              </a:ext>
            </a:extLst>
          </p:cNvPr>
          <p:cNvSpPr txBox="1"/>
          <p:nvPr/>
        </p:nvSpPr>
        <p:spPr>
          <a:xfrm>
            <a:off x="9603024" y="5552912"/>
            <a:ext cx="2122714" cy="461665"/>
          </a:xfrm>
          <a:prstGeom prst="rect">
            <a:avLst/>
          </a:prstGeom>
          <a:noFill/>
        </p:spPr>
        <p:txBody>
          <a:bodyPr wrap="square" rtlCol="0">
            <a:spAutoFit/>
          </a:bodyPr>
          <a:lstStyle/>
          <a:p>
            <a:r>
              <a:rPr lang="en-GB" sz="2400" b="1" dirty="0"/>
              <a:t>Answer £31.20</a:t>
            </a:r>
          </a:p>
        </p:txBody>
      </p:sp>
      <p:sp>
        <p:nvSpPr>
          <p:cNvPr id="46" name="Rectangle 45">
            <a:extLst>
              <a:ext uri="{FF2B5EF4-FFF2-40B4-BE49-F238E27FC236}">
                <a16:creationId xmlns:a16="http://schemas.microsoft.com/office/drawing/2014/main" id="{5E500C12-7C00-D474-7675-0332CEF470F5}"/>
              </a:ext>
            </a:extLst>
          </p:cNvPr>
          <p:cNvSpPr/>
          <p:nvPr/>
        </p:nvSpPr>
        <p:spPr>
          <a:xfrm>
            <a:off x="854598" y="1104854"/>
            <a:ext cx="10359500" cy="1569660"/>
          </a:xfrm>
          <a:prstGeom prst="rect">
            <a:avLst/>
          </a:prstGeom>
        </p:spPr>
        <p:txBody>
          <a:bodyPr wrap="square">
            <a:spAutoFit/>
          </a:bodyPr>
          <a:lstStyle/>
          <a:p>
            <a:r>
              <a:rPr lang="en-GB" sz="2400" dirty="0">
                <a:latin typeface="Arial" panose="020B0604020202020204" pitchFamily="34" charset="0"/>
                <a:cs typeface="Arial" panose="020B0604020202020204" pitchFamily="34" charset="0"/>
              </a:rPr>
              <a:t>Hamza pays £48 a month on his phone contract. </a:t>
            </a:r>
          </a:p>
          <a:p>
            <a:r>
              <a:rPr lang="en-GB" sz="2400" dirty="0">
                <a:latin typeface="Arial" panose="020B0604020202020204" pitchFamily="34" charset="0"/>
                <a:cs typeface="Arial" panose="020B0604020202020204" pitchFamily="34" charset="0"/>
              </a:rPr>
              <a:t>The network provider offers Hamza a 35% discount if he renews his contract.</a:t>
            </a:r>
          </a:p>
          <a:p>
            <a:r>
              <a:rPr lang="en-GB" sz="2400" dirty="0">
                <a:latin typeface="Arial" panose="020B0604020202020204" pitchFamily="34" charset="0"/>
                <a:cs typeface="Arial" panose="020B0604020202020204" pitchFamily="34" charset="0"/>
              </a:rPr>
              <a:t>How much would Hamza pay after the discount?</a:t>
            </a:r>
          </a:p>
        </p:txBody>
      </p:sp>
      <p:sp>
        <p:nvSpPr>
          <p:cNvPr id="47" name="TextBox 46">
            <a:extLst>
              <a:ext uri="{FF2B5EF4-FFF2-40B4-BE49-F238E27FC236}">
                <a16:creationId xmlns:a16="http://schemas.microsoft.com/office/drawing/2014/main" id="{7EEAE248-1324-8E01-13C7-D68D28A3BDB4}"/>
              </a:ext>
            </a:extLst>
          </p:cNvPr>
          <p:cNvSpPr txBox="1"/>
          <p:nvPr/>
        </p:nvSpPr>
        <p:spPr>
          <a:xfrm rot="16200000">
            <a:off x="6308308" y="4103829"/>
            <a:ext cx="852199" cy="369332"/>
          </a:xfrm>
          <a:prstGeom prst="rect">
            <a:avLst/>
          </a:prstGeom>
          <a:noFill/>
        </p:spPr>
        <p:txBody>
          <a:bodyPr wrap="square" rtlCol="0">
            <a:spAutoFit/>
          </a:bodyPr>
          <a:lstStyle/>
          <a:p>
            <a:r>
              <a:rPr lang="en-GB" dirty="0"/>
              <a:t>2.40</a:t>
            </a:r>
          </a:p>
        </p:txBody>
      </p:sp>
      <p:cxnSp>
        <p:nvCxnSpPr>
          <p:cNvPr id="48" name="Straight Connector 47">
            <a:extLst>
              <a:ext uri="{FF2B5EF4-FFF2-40B4-BE49-F238E27FC236}">
                <a16:creationId xmlns:a16="http://schemas.microsoft.com/office/drawing/2014/main" id="{51AF5B35-AA79-26D9-4825-03D4BADC2C82}"/>
              </a:ext>
            </a:extLst>
          </p:cNvPr>
          <p:cNvCxnSpPr/>
          <p:nvPr/>
        </p:nvCxnSpPr>
        <p:spPr>
          <a:xfrm>
            <a:off x="6545231" y="3963449"/>
            <a:ext cx="0" cy="8241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6762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26</a:t>
            </a:fld>
            <a:endParaRPr lang="en-US"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3" name="Title 1">
            <a:extLst>
              <a:ext uri="{FF2B5EF4-FFF2-40B4-BE49-F238E27FC236}">
                <a16:creationId xmlns:a16="http://schemas.microsoft.com/office/drawing/2014/main" id="{18C3FD7C-C177-32AF-FDE3-E2A1AF1DA7EB}"/>
              </a:ext>
            </a:extLst>
          </p:cNvPr>
          <p:cNvSpPr txBox="1">
            <a:spLocks/>
          </p:cNvSpPr>
          <p:nvPr/>
        </p:nvSpPr>
        <p:spPr>
          <a:xfrm>
            <a:off x="1373861" y="165505"/>
            <a:ext cx="574482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Practice question (1)</a:t>
            </a:r>
          </a:p>
        </p:txBody>
      </p:sp>
      <p:grpSp>
        <p:nvGrpSpPr>
          <p:cNvPr id="5" name="Group 4">
            <a:extLst>
              <a:ext uri="{FF2B5EF4-FFF2-40B4-BE49-F238E27FC236}">
                <a16:creationId xmlns:a16="http://schemas.microsoft.com/office/drawing/2014/main" id="{FF8DA863-41A5-845A-6DF4-95507DD72B9D}"/>
              </a:ext>
            </a:extLst>
          </p:cNvPr>
          <p:cNvGrpSpPr/>
          <p:nvPr/>
        </p:nvGrpSpPr>
        <p:grpSpPr>
          <a:xfrm>
            <a:off x="-252000" y="-54000"/>
            <a:ext cx="2315984" cy="1960111"/>
            <a:chOff x="-252000" y="-54000"/>
            <a:chExt cx="2315984" cy="1960111"/>
          </a:xfrm>
          <a:solidFill>
            <a:schemeClr val="accent1"/>
          </a:solidFill>
        </p:grpSpPr>
        <p:sp>
          <p:nvSpPr>
            <p:cNvPr id="6" name="Isosceles Triangle 5">
              <a:extLst>
                <a:ext uri="{FF2B5EF4-FFF2-40B4-BE49-F238E27FC236}">
                  <a16:creationId xmlns:a16="http://schemas.microsoft.com/office/drawing/2014/main" id="{143A918F-9409-8000-F515-03C7173A650F}"/>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0B4CFAA8-4910-867F-713F-B3925B17F7AB}"/>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2" name="Rounded Rectangle 23">
            <a:extLst>
              <a:ext uri="{FF2B5EF4-FFF2-40B4-BE49-F238E27FC236}">
                <a16:creationId xmlns:a16="http://schemas.microsoft.com/office/drawing/2014/main" id="{DC11AF97-5200-47AC-D7CF-BDB5D676050C}"/>
              </a:ext>
              <a:ext uri="{C183D7F6-B498-43B3-948B-1728B52AA6E4}">
                <adec:decorative xmlns:adec="http://schemas.microsoft.com/office/drawing/2017/decorative" val="1"/>
              </a:ext>
            </a:extLst>
          </p:cNvPr>
          <p:cNvSpPr/>
          <p:nvPr/>
        </p:nvSpPr>
        <p:spPr>
          <a:xfrm>
            <a:off x="9236498" y="5218716"/>
            <a:ext cx="2117302"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2D384810-468C-7643-E8A6-072D8F37728D}"/>
              </a:ext>
            </a:extLst>
          </p:cNvPr>
          <p:cNvSpPr txBox="1"/>
          <p:nvPr/>
        </p:nvSpPr>
        <p:spPr>
          <a:xfrm>
            <a:off x="9420817" y="5473884"/>
            <a:ext cx="1688673" cy="461665"/>
          </a:xfrm>
          <a:prstGeom prst="rect">
            <a:avLst/>
          </a:prstGeom>
          <a:noFill/>
        </p:spPr>
        <p:txBody>
          <a:bodyPr wrap="square" lIns="91440" tIns="45720" rIns="91440" bIns="45720" rtlCol="0" anchor="t">
            <a:spAutoFit/>
          </a:bodyPr>
          <a:lstStyle/>
          <a:p>
            <a:pPr algn="ctr"/>
            <a:r>
              <a:rPr lang="en-US" sz="2400" dirty="0">
                <a:latin typeface="Arial" panose="020B0604020202020204" pitchFamily="34" charset="0"/>
                <a:cs typeface="Arial" panose="020B0604020202020204" pitchFamily="34" charset="0"/>
              </a:rPr>
              <a:t>0.08</a:t>
            </a:r>
          </a:p>
        </p:txBody>
      </p:sp>
      <p:sp>
        <p:nvSpPr>
          <p:cNvPr id="10" name="TextBox 9"/>
          <p:cNvSpPr txBox="1"/>
          <p:nvPr/>
        </p:nvSpPr>
        <p:spPr>
          <a:xfrm>
            <a:off x="1209382" y="1582341"/>
            <a:ext cx="9055771" cy="1846659"/>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Write 8% as a decimal.</a:t>
            </a:r>
          </a:p>
          <a:p>
            <a:pPr marL="8459788"/>
            <a:endParaRPr lang="en-US" b="1" dirty="0">
              <a:latin typeface="Arial" panose="020B0604020202020204" pitchFamily="34" charset="0"/>
              <a:cs typeface="Arial" panose="020B0604020202020204" pitchFamily="34" charset="0"/>
            </a:endParaRPr>
          </a:p>
          <a:p>
            <a:pPr marL="8459788"/>
            <a:endParaRPr lang="en-US" b="1" dirty="0">
              <a:latin typeface="Arial" panose="020B0604020202020204" pitchFamily="34" charset="0"/>
              <a:cs typeface="Arial" panose="020B0604020202020204" pitchFamily="34" charset="0"/>
            </a:endParaRPr>
          </a:p>
          <a:p>
            <a:pPr marL="8459788"/>
            <a:endParaRPr lang="en-US" b="1" dirty="0">
              <a:latin typeface="Arial" panose="020B0604020202020204" pitchFamily="34" charset="0"/>
              <a:cs typeface="Arial" panose="020B0604020202020204" pitchFamily="34" charset="0"/>
            </a:endParaRPr>
          </a:p>
          <a:p>
            <a:pPr marL="5086350"/>
            <a:endParaRPr lang="en-US" b="1" dirty="0">
              <a:latin typeface="Arial" panose="020B0604020202020204" pitchFamily="34" charset="0"/>
              <a:cs typeface="Arial" panose="020B0604020202020204" pitchFamily="34" charset="0"/>
            </a:endParaRPr>
          </a:p>
          <a:p>
            <a:pPr marL="5086350"/>
            <a:endParaRPr lang="en-US" b="1" dirty="0">
              <a:latin typeface="Arial" panose="020B0604020202020204" pitchFamily="34" charset="0"/>
              <a:cs typeface="Arial" panose="020B0604020202020204" pitchFamily="34" charset="0"/>
            </a:endParaRPr>
          </a:p>
        </p:txBody>
      </p:sp>
      <p:sp>
        <p:nvSpPr>
          <p:cNvPr id="17" name="Rectangle 16" descr="Pink rectangle covering the answer">
            <a:extLst>
              <a:ext uri="{FF2B5EF4-FFF2-40B4-BE49-F238E27FC236}">
                <a16:creationId xmlns:a16="http://schemas.microsoft.com/office/drawing/2014/main" id="{FE2BE1B3-1990-C4AC-7AE5-30F6900B4383}"/>
              </a:ext>
            </a:extLst>
          </p:cNvPr>
          <p:cNvSpPr/>
          <p:nvPr/>
        </p:nvSpPr>
        <p:spPr>
          <a:xfrm>
            <a:off x="9462097" y="5343242"/>
            <a:ext cx="1769548" cy="7229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43536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27</a:t>
            </a:fld>
            <a:endParaRPr lang="en-US"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itle 1">
            <a:extLst>
              <a:ext uri="{FF2B5EF4-FFF2-40B4-BE49-F238E27FC236}">
                <a16:creationId xmlns:a16="http://schemas.microsoft.com/office/drawing/2014/main" id="{801ED6D8-B0C2-5EDD-6B8E-D7BF8662D0FC}"/>
              </a:ext>
            </a:extLst>
          </p:cNvPr>
          <p:cNvSpPr txBox="1">
            <a:spLocks/>
          </p:cNvSpPr>
          <p:nvPr/>
        </p:nvSpPr>
        <p:spPr>
          <a:xfrm>
            <a:off x="1690216" y="91834"/>
            <a:ext cx="574482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Practice question (2)</a:t>
            </a:r>
          </a:p>
        </p:txBody>
      </p:sp>
      <p:grpSp>
        <p:nvGrpSpPr>
          <p:cNvPr id="3" name="Group 2">
            <a:extLst>
              <a:ext uri="{FF2B5EF4-FFF2-40B4-BE49-F238E27FC236}">
                <a16:creationId xmlns:a16="http://schemas.microsoft.com/office/drawing/2014/main" id="{A1878D47-8BE0-FE00-25DB-F1338EDD00D0}"/>
              </a:ext>
            </a:extLst>
          </p:cNvPr>
          <p:cNvGrpSpPr/>
          <p:nvPr/>
        </p:nvGrpSpPr>
        <p:grpSpPr>
          <a:xfrm>
            <a:off x="-252000" y="-54000"/>
            <a:ext cx="2315984" cy="1960111"/>
            <a:chOff x="-252000" y="-54000"/>
            <a:chExt cx="2315984" cy="1960111"/>
          </a:xfrm>
          <a:solidFill>
            <a:schemeClr val="accent1"/>
          </a:solidFill>
        </p:grpSpPr>
        <p:sp>
          <p:nvSpPr>
            <p:cNvPr id="5" name="Isosceles Triangle 4">
              <a:extLst>
                <a:ext uri="{FF2B5EF4-FFF2-40B4-BE49-F238E27FC236}">
                  <a16:creationId xmlns:a16="http://schemas.microsoft.com/office/drawing/2014/main" id="{92BF81E1-4ADD-92DB-F2FC-A30D5D25C425}"/>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E7C48D7-4A6A-C090-5CD5-B9E2AC2ACCB2}"/>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7" name="Rounded Rectangle 23">
            <a:extLst>
              <a:ext uri="{FF2B5EF4-FFF2-40B4-BE49-F238E27FC236}">
                <a16:creationId xmlns:a16="http://schemas.microsoft.com/office/drawing/2014/main" id="{BE19D5C7-FB31-6F4D-68A5-2F32F3F26211}"/>
              </a:ext>
              <a:ext uri="{C183D7F6-B498-43B3-948B-1728B52AA6E4}">
                <adec:decorative xmlns:adec="http://schemas.microsoft.com/office/drawing/2017/decorative" val="1"/>
              </a:ext>
            </a:extLst>
          </p:cNvPr>
          <p:cNvSpPr/>
          <p:nvPr/>
        </p:nvSpPr>
        <p:spPr>
          <a:xfrm>
            <a:off x="9198254" y="5132568"/>
            <a:ext cx="2117302"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A32808C5-08D8-D670-5744-7491BD903CF8}"/>
              </a:ext>
            </a:extLst>
          </p:cNvPr>
          <p:cNvSpPr txBox="1"/>
          <p:nvPr/>
        </p:nvSpPr>
        <p:spPr>
          <a:xfrm>
            <a:off x="9420817" y="5473884"/>
            <a:ext cx="1688673" cy="461665"/>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0.219</a:t>
            </a:r>
          </a:p>
        </p:txBody>
      </p:sp>
      <p:sp>
        <p:nvSpPr>
          <p:cNvPr id="11" name="Rectangle 10" descr="Pink rectangle covering the answer">
            <a:extLst>
              <a:ext uri="{FF2B5EF4-FFF2-40B4-BE49-F238E27FC236}">
                <a16:creationId xmlns:a16="http://schemas.microsoft.com/office/drawing/2014/main" id="{FE2BE1B3-1990-C4AC-7AE5-30F6900B4383}"/>
              </a:ext>
            </a:extLst>
          </p:cNvPr>
          <p:cNvSpPr/>
          <p:nvPr/>
        </p:nvSpPr>
        <p:spPr>
          <a:xfrm>
            <a:off x="9380379" y="5257094"/>
            <a:ext cx="1769548" cy="7229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8BDF633-304B-CB2A-8D1C-8C8D0E14F242}"/>
              </a:ext>
            </a:extLst>
          </p:cNvPr>
          <p:cNvSpPr txBox="1"/>
          <p:nvPr/>
        </p:nvSpPr>
        <p:spPr>
          <a:xfrm>
            <a:off x="1282863" y="1599899"/>
            <a:ext cx="5371055"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Write 21.9% as a decimal.</a:t>
            </a:r>
          </a:p>
          <a:p>
            <a:endParaRPr lang="en-GB" sz="2400" dirty="0"/>
          </a:p>
        </p:txBody>
      </p:sp>
    </p:spTree>
    <p:extLst>
      <p:ext uri="{BB962C8B-B14F-4D97-AF65-F5344CB8AC3E}">
        <p14:creationId xmlns:p14="http://schemas.microsoft.com/office/powerpoint/2010/main" val="249255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28</a:t>
            </a:fld>
            <a:endParaRPr lang="en-US"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itle 1">
            <a:extLst>
              <a:ext uri="{FF2B5EF4-FFF2-40B4-BE49-F238E27FC236}">
                <a16:creationId xmlns:a16="http://schemas.microsoft.com/office/drawing/2014/main" id="{801ED6D8-B0C2-5EDD-6B8E-D7BF8662D0FC}"/>
              </a:ext>
            </a:extLst>
          </p:cNvPr>
          <p:cNvSpPr txBox="1">
            <a:spLocks/>
          </p:cNvSpPr>
          <p:nvPr/>
        </p:nvSpPr>
        <p:spPr>
          <a:xfrm>
            <a:off x="1491869" y="99366"/>
            <a:ext cx="574482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Practice question (3)</a:t>
            </a:r>
          </a:p>
        </p:txBody>
      </p:sp>
      <p:grpSp>
        <p:nvGrpSpPr>
          <p:cNvPr id="3" name="Group 2">
            <a:extLst>
              <a:ext uri="{FF2B5EF4-FFF2-40B4-BE49-F238E27FC236}">
                <a16:creationId xmlns:a16="http://schemas.microsoft.com/office/drawing/2014/main" id="{A1878D47-8BE0-FE00-25DB-F1338EDD00D0}"/>
              </a:ext>
            </a:extLst>
          </p:cNvPr>
          <p:cNvGrpSpPr/>
          <p:nvPr/>
        </p:nvGrpSpPr>
        <p:grpSpPr>
          <a:xfrm>
            <a:off x="-252000" y="-54000"/>
            <a:ext cx="2315984" cy="1960111"/>
            <a:chOff x="-252000" y="-54000"/>
            <a:chExt cx="2315984" cy="1960111"/>
          </a:xfrm>
          <a:solidFill>
            <a:schemeClr val="accent1"/>
          </a:solidFill>
        </p:grpSpPr>
        <p:sp>
          <p:nvSpPr>
            <p:cNvPr id="5" name="Isosceles Triangle 4">
              <a:extLst>
                <a:ext uri="{FF2B5EF4-FFF2-40B4-BE49-F238E27FC236}">
                  <a16:creationId xmlns:a16="http://schemas.microsoft.com/office/drawing/2014/main" id="{92BF81E1-4ADD-92DB-F2FC-A30D5D25C425}"/>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E7C48D7-4A6A-C090-5CD5-B9E2AC2ACCB2}"/>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8" name="Rounded Rectangle 23">
            <a:extLst>
              <a:ext uri="{FF2B5EF4-FFF2-40B4-BE49-F238E27FC236}">
                <a16:creationId xmlns:a16="http://schemas.microsoft.com/office/drawing/2014/main" id="{DBE4A63D-2E34-5094-9CF2-C8608C506117}"/>
              </a:ext>
              <a:ext uri="{C183D7F6-B498-43B3-948B-1728B52AA6E4}">
                <adec:decorative xmlns:adec="http://schemas.microsoft.com/office/drawing/2017/decorative" val="1"/>
              </a:ext>
            </a:extLst>
          </p:cNvPr>
          <p:cNvSpPr/>
          <p:nvPr/>
        </p:nvSpPr>
        <p:spPr>
          <a:xfrm>
            <a:off x="7279233" y="5136811"/>
            <a:ext cx="4308236" cy="971999"/>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AFC944E7-3179-04B3-468B-C50DD10EDBC3}"/>
              </a:ext>
            </a:extLst>
          </p:cNvPr>
          <p:cNvSpPr txBox="1"/>
          <p:nvPr/>
        </p:nvSpPr>
        <p:spPr>
          <a:xfrm>
            <a:off x="7375203" y="5273800"/>
            <a:ext cx="4373082" cy="830997"/>
          </a:xfrm>
          <a:prstGeom prst="rect">
            <a:avLst/>
          </a:prstGeom>
          <a:noFill/>
        </p:spPr>
        <p:txBody>
          <a:bodyPr wrap="square" lIns="91440" tIns="45720" rIns="91440" bIns="45720" rtlCol="0" anchor="t">
            <a:spAutoFit/>
          </a:bodyPr>
          <a:lstStyle/>
          <a:p>
            <a:pPr algn="ctr"/>
            <a:r>
              <a:rPr lang="en-US" sz="2400" dirty="0">
                <a:latin typeface="Arial" panose="020B0604020202020204" pitchFamily="34" charset="0"/>
                <a:cs typeface="Arial" panose="020B0604020202020204" pitchFamily="34" charset="0"/>
              </a:rPr>
              <a:t>0.5 = 50% and 5% is 0.05. There is a 50% chance.</a:t>
            </a:r>
          </a:p>
        </p:txBody>
      </p:sp>
      <p:sp>
        <p:nvSpPr>
          <p:cNvPr id="11" name="Rectangle 10" descr="Pink rectangle covering the answer">
            <a:extLst>
              <a:ext uri="{FF2B5EF4-FFF2-40B4-BE49-F238E27FC236}">
                <a16:creationId xmlns:a16="http://schemas.microsoft.com/office/drawing/2014/main" id="{26BC1D68-C04F-B22E-20A6-1C3197935C5D}"/>
              </a:ext>
            </a:extLst>
          </p:cNvPr>
          <p:cNvSpPr/>
          <p:nvPr/>
        </p:nvSpPr>
        <p:spPr>
          <a:xfrm>
            <a:off x="7475527" y="4993163"/>
            <a:ext cx="3915647" cy="11332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434B5AD5-7826-86F8-312F-5D8251665BF4}"/>
              </a:ext>
            </a:extLst>
          </p:cNvPr>
          <p:cNvSpPr txBox="1"/>
          <p:nvPr/>
        </p:nvSpPr>
        <p:spPr>
          <a:xfrm>
            <a:off x="1211282" y="1298211"/>
            <a:ext cx="9695016" cy="3046988"/>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Alex says,</a:t>
            </a:r>
          </a:p>
          <a:p>
            <a:endParaRPr lang="en-US" sz="2400" dirty="0">
              <a:latin typeface="Arial" panose="020B0604020202020204" pitchFamily="34" charset="0"/>
              <a:cs typeface="Arial" panose="020B0604020202020204" pitchFamily="34" charset="0"/>
            </a:endParaRPr>
          </a:p>
          <a:p>
            <a:pPr marL="511175">
              <a:tabLst>
                <a:tab pos="688975" algn="l"/>
                <a:tab pos="795338" algn="l"/>
              </a:tabLst>
            </a:pPr>
            <a:r>
              <a:rPr lang="en-US" sz="2400" dirty="0">
                <a:latin typeface="Arial" panose="020B0604020202020204" pitchFamily="34" charset="0"/>
                <a:cs typeface="Arial" panose="020B0604020202020204" pitchFamily="34" charset="0"/>
              </a:rPr>
              <a:t>‘The probability that the score is negative is 0.5, which means there is a 5% chance that the score is negative.’</a:t>
            </a:r>
          </a:p>
          <a:p>
            <a:pPr marL="569913">
              <a:tabLst>
                <a:tab pos="688975" algn="l"/>
                <a:tab pos="795338" algn="l"/>
              </a:tabLst>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Alex is incorrect.</a:t>
            </a:r>
          </a:p>
          <a:p>
            <a:r>
              <a:rPr lang="en-US" sz="2400" dirty="0">
                <a:latin typeface="Arial" panose="020B0604020202020204" pitchFamily="34" charset="0"/>
                <a:cs typeface="Arial" panose="020B0604020202020204" pitchFamily="34" charset="0"/>
              </a:rPr>
              <a:t>Explain why.</a:t>
            </a:r>
          </a:p>
          <a:p>
            <a:pPr marL="461963">
              <a:tabLst>
                <a:tab pos="53975" algn="l"/>
                <a:tab pos="688975" algn="l"/>
                <a:tab pos="795338" algn="l"/>
              </a:tabLst>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4365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29</a:t>
            </a:fld>
            <a:endParaRPr lang="en-US" dirty="0"/>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itle 1">
            <a:extLst>
              <a:ext uri="{FF2B5EF4-FFF2-40B4-BE49-F238E27FC236}">
                <a16:creationId xmlns:a16="http://schemas.microsoft.com/office/drawing/2014/main" id="{801ED6D8-B0C2-5EDD-6B8E-D7BF8662D0FC}"/>
              </a:ext>
            </a:extLst>
          </p:cNvPr>
          <p:cNvSpPr txBox="1">
            <a:spLocks/>
          </p:cNvSpPr>
          <p:nvPr/>
        </p:nvSpPr>
        <p:spPr>
          <a:xfrm>
            <a:off x="1601286" y="85913"/>
            <a:ext cx="574482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Practice question (4)</a:t>
            </a:r>
          </a:p>
        </p:txBody>
      </p:sp>
      <p:grpSp>
        <p:nvGrpSpPr>
          <p:cNvPr id="3" name="Group 2">
            <a:extLst>
              <a:ext uri="{FF2B5EF4-FFF2-40B4-BE49-F238E27FC236}">
                <a16:creationId xmlns:a16="http://schemas.microsoft.com/office/drawing/2014/main" id="{A1878D47-8BE0-FE00-25DB-F1338EDD00D0}"/>
              </a:ext>
            </a:extLst>
          </p:cNvPr>
          <p:cNvGrpSpPr/>
          <p:nvPr/>
        </p:nvGrpSpPr>
        <p:grpSpPr>
          <a:xfrm>
            <a:off x="-252000" y="-54000"/>
            <a:ext cx="2315984" cy="1960111"/>
            <a:chOff x="-252000" y="-54000"/>
            <a:chExt cx="2315984" cy="1960111"/>
          </a:xfrm>
          <a:solidFill>
            <a:schemeClr val="accent1"/>
          </a:solidFill>
        </p:grpSpPr>
        <p:sp>
          <p:nvSpPr>
            <p:cNvPr id="5" name="Isosceles Triangle 4">
              <a:extLst>
                <a:ext uri="{FF2B5EF4-FFF2-40B4-BE49-F238E27FC236}">
                  <a16:creationId xmlns:a16="http://schemas.microsoft.com/office/drawing/2014/main" id="{92BF81E1-4ADD-92DB-F2FC-A30D5D25C425}"/>
                </a:ext>
              </a:extLst>
            </p:cNvPr>
            <p:cNvSpPr/>
            <p:nvPr/>
          </p:nvSpPr>
          <p:spPr>
            <a:xfrm flipV="1">
              <a:off x="-27606" y="-17453"/>
              <a:ext cx="2091590" cy="1923564"/>
            </a:xfrm>
            <a:prstGeom prst="triangle">
              <a:avLst>
                <a:gd name="adj" fmla="val 0"/>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EE7C48D7-4A6A-C090-5CD5-B9E2AC2ACCB2}"/>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sp>
        <p:nvSpPr>
          <p:cNvPr id="7" name="Rounded Rectangle 23">
            <a:extLst>
              <a:ext uri="{FF2B5EF4-FFF2-40B4-BE49-F238E27FC236}">
                <a16:creationId xmlns:a16="http://schemas.microsoft.com/office/drawing/2014/main" id="{95192172-4959-FA26-B87A-25F2A7C9E816}"/>
              </a:ext>
              <a:ext uri="{C183D7F6-B498-43B3-948B-1728B52AA6E4}">
                <adec:decorative xmlns:adec="http://schemas.microsoft.com/office/drawing/2017/decorative" val="1"/>
              </a:ext>
            </a:extLst>
          </p:cNvPr>
          <p:cNvSpPr/>
          <p:nvPr/>
        </p:nvSpPr>
        <p:spPr>
          <a:xfrm>
            <a:off x="3095984" y="4672658"/>
            <a:ext cx="6661884" cy="1522485"/>
          </a:xfrm>
          <a:prstGeom prst="round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39B99A7D-7CFD-9DBE-22E4-4275C3A58D82}"/>
                  </a:ext>
                </a:extLst>
              </p:cNvPr>
              <p:cNvSpPr txBox="1"/>
              <p:nvPr/>
            </p:nvSpPr>
            <p:spPr>
              <a:xfrm>
                <a:off x="3255844" y="4833736"/>
                <a:ext cx="6240035" cy="1692515"/>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cs typeface="Arial" panose="020B0604020202020204" pitchFamily="34" charset="0"/>
                            </a:rPr>
                          </m:ctrlPr>
                        </m:fPr>
                        <m:num>
                          <m:r>
                            <a:rPr lang="en-GB" sz="2400" b="0" i="1" smtClean="0">
                              <a:latin typeface="Cambria Math" panose="02040503050406030204" pitchFamily="18" charset="0"/>
                              <a:cs typeface="Arial" panose="020B0604020202020204" pitchFamily="34" charset="0"/>
                            </a:rPr>
                            <m:t>5</m:t>
                          </m:r>
                        </m:num>
                        <m:den>
                          <m:r>
                            <a:rPr lang="en-GB" sz="2400" b="0" i="1" smtClean="0">
                              <a:latin typeface="Cambria Math" panose="02040503050406030204" pitchFamily="18" charset="0"/>
                              <a:cs typeface="Arial" panose="020B0604020202020204" pitchFamily="34" charset="0"/>
                            </a:rPr>
                            <m:t>9</m:t>
                          </m:r>
                        </m:den>
                      </m:f>
                      <m:r>
                        <a:rPr lang="en-GB" sz="2400" b="0" i="1" smtClean="0">
                          <a:latin typeface="Cambria Math" panose="02040503050406030204" pitchFamily="18" charset="0"/>
                          <a:cs typeface="Arial" panose="020B0604020202020204" pitchFamily="34" charset="0"/>
                        </a:rPr>
                        <m:t>=0.56,  </m:t>
                      </m:r>
                      <m:f>
                        <m:fPr>
                          <m:ctrlPr>
                            <a:rPr lang="en-GB" sz="2400" b="0" i="1" smtClean="0">
                              <a:latin typeface="Cambria Math" panose="02040503050406030204" pitchFamily="18" charset="0"/>
                              <a:cs typeface="Arial" panose="020B0604020202020204" pitchFamily="34" charset="0"/>
                            </a:rPr>
                          </m:ctrlPr>
                        </m:fPr>
                        <m:num>
                          <m:r>
                            <a:rPr lang="en-GB" sz="2400" b="0" i="1" smtClean="0">
                              <a:latin typeface="Cambria Math" panose="02040503050406030204" pitchFamily="18" charset="0"/>
                              <a:cs typeface="Arial" panose="020B0604020202020204" pitchFamily="34" charset="0"/>
                            </a:rPr>
                            <m:t>4</m:t>
                          </m:r>
                        </m:num>
                        <m:den>
                          <m:r>
                            <a:rPr lang="en-GB" sz="2400" b="0" i="1" smtClean="0">
                              <a:latin typeface="Cambria Math" panose="02040503050406030204" pitchFamily="18" charset="0"/>
                              <a:cs typeface="Arial" panose="020B0604020202020204" pitchFamily="34" charset="0"/>
                            </a:rPr>
                            <m:t>7</m:t>
                          </m:r>
                        </m:den>
                      </m:f>
                      <m:r>
                        <a:rPr lang="en-GB" sz="2400" b="0" i="1" smtClean="0">
                          <a:latin typeface="Cambria Math" panose="02040503050406030204" pitchFamily="18" charset="0"/>
                          <a:cs typeface="Arial" panose="020B0604020202020204" pitchFamily="34" charset="0"/>
                        </a:rPr>
                        <m:t>=0.57,  47%=0.47</m:t>
                      </m:r>
                    </m:oMath>
                  </m:oMathPara>
                </a14:m>
                <a:endParaRPr lang="en-US" sz="2400" dirty="0">
                  <a:latin typeface="Arial" panose="020B0604020202020204" pitchFamily="34" charset="0"/>
                  <a:cs typeface="Arial" panose="020B0604020202020204" pitchFamily="34" charset="0"/>
                </a:endParaRPr>
              </a:p>
              <a:p>
                <a:pPr algn="ctr"/>
                <a:r>
                  <a:rPr lang="en-US" sz="2400" dirty="0">
                    <a:latin typeface="Arial" panose="020B0604020202020204" pitchFamily="34" charset="0"/>
                    <a:cs typeface="Arial" panose="020B0604020202020204" pitchFamily="34" charset="0"/>
                  </a:rPr>
                  <a:t>Answer: 47%, 0.5, 0.53, </a:t>
                </a:r>
                <a14:m>
                  <m:oMath xmlns:m="http://schemas.openxmlformats.org/officeDocument/2006/math">
                    <m:f>
                      <m:fPr>
                        <m:ctrlPr>
                          <a:rPr lang="en-US" sz="2400" i="1" smtClean="0">
                            <a:latin typeface="Cambria Math" panose="02040503050406030204" pitchFamily="18" charset="0"/>
                            <a:cs typeface="Arial" panose="020B0604020202020204" pitchFamily="34" charset="0"/>
                          </a:rPr>
                        </m:ctrlPr>
                      </m:fPr>
                      <m:num>
                        <m:r>
                          <a:rPr lang="en-GB" sz="2400" b="0" i="1" smtClean="0">
                            <a:latin typeface="Cambria Math" panose="02040503050406030204" pitchFamily="18" charset="0"/>
                            <a:cs typeface="Arial" panose="020B0604020202020204" pitchFamily="34" charset="0"/>
                          </a:rPr>
                          <m:t>5</m:t>
                        </m:r>
                      </m:num>
                      <m:den>
                        <m:r>
                          <a:rPr lang="en-GB" sz="2400" b="0" i="1" smtClean="0">
                            <a:latin typeface="Cambria Math" panose="02040503050406030204" pitchFamily="18" charset="0"/>
                            <a:cs typeface="Arial" panose="020B0604020202020204" pitchFamily="34" charset="0"/>
                          </a:rPr>
                          <m:t>9</m:t>
                        </m:r>
                      </m:den>
                    </m:f>
                  </m:oMath>
                </a14:m>
                <a:r>
                  <a:rPr lang="en-US" sz="2400" dirty="0">
                    <a:latin typeface="Arial" panose="020B0604020202020204" pitchFamily="34" charset="0"/>
                    <a:cs typeface="Arial" panose="020B0604020202020204" pitchFamily="34" charset="0"/>
                  </a:rPr>
                  <a:t>, </a:t>
                </a:r>
                <a14:m>
                  <m:oMath xmlns:m="http://schemas.openxmlformats.org/officeDocument/2006/math">
                    <m:f>
                      <m:fPr>
                        <m:ctrlPr>
                          <a:rPr lang="en-GB" sz="2400" i="1">
                            <a:latin typeface="Cambria Math" panose="02040503050406030204" pitchFamily="18" charset="0"/>
                            <a:cs typeface="Arial" panose="020B0604020202020204" pitchFamily="34" charset="0"/>
                          </a:rPr>
                        </m:ctrlPr>
                      </m:fPr>
                      <m:num>
                        <m:r>
                          <a:rPr lang="en-GB" sz="2400" i="1">
                            <a:latin typeface="Cambria Math" panose="02040503050406030204" pitchFamily="18" charset="0"/>
                            <a:cs typeface="Arial" panose="020B0604020202020204" pitchFamily="34" charset="0"/>
                          </a:rPr>
                          <m:t>4</m:t>
                        </m:r>
                      </m:num>
                      <m:den>
                        <m:r>
                          <a:rPr lang="en-GB" sz="2400" i="1">
                            <a:latin typeface="Cambria Math" panose="02040503050406030204" pitchFamily="18" charset="0"/>
                            <a:cs typeface="Arial" panose="020B0604020202020204" pitchFamily="34" charset="0"/>
                          </a:rPr>
                          <m:t>7</m:t>
                        </m:r>
                      </m:den>
                    </m:f>
                  </m:oMath>
                </a14:m>
                <a:endParaRPr lang="en-US" sz="2400" dirty="0">
                  <a:latin typeface="Arial" panose="020B0604020202020204" pitchFamily="34" charset="0"/>
                  <a:cs typeface="Arial" panose="020B0604020202020204" pitchFamily="34" charset="0"/>
                </a:endParaRPr>
              </a:p>
              <a:p>
                <a:pPr algn="ctr"/>
                <a:endParaRPr lang="en-US" sz="2400" dirty="0">
                  <a:latin typeface="Arial" panose="020B0604020202020204" pitchFamily="34" charset="0"/>
                  <a:cs typeface="Arial" panose="020B0604020202020204" pitchFamily="34" charset="0"/>
                </a:endParaRPr>
              </a:p>
            </p:txBody>
          </p:sp>
        </mc:Choice>
        <mc:Fallback xmlns="">
          <p:sp>
            <p:nvSpPr>
              <p:cNvPr id="10" name="TextBox 9">
                <a:extLst>
                  <a:ext uri="{FF2B5EF4-FFF2-40B4-BE49-F238E27FC236}">
                    <a16:creationId xmlns:a16="http://schemas.microsoft.com/office/drawing/2014/main" id="{39B99A7D-7CFD-9DBE-22E4-4275C3A58D82}"/>
                  </a:ext>
                </a:extLst>
              </p:cNvPr>
              <p:cNvSpPr txBox="1">
                <a:spLocks noRot="1" noChangeAspect="1" noMove="1" noResize="1" noEditPoints="1" noAdjustHandles="1" noChangeArrowheads="1" noChangeShapeType="1" noTextEdit="1"/>
              </p:cNvSpPr>
              <p:nvPr/>
            </p:nvSpPr>
            <p:spPr>
              <a:xfrm>
                <a:off x="3255844" y="4833736"/>
                <a:ext cx="6240035" cy="1692515"/>
              </a:xfrm>
              <a:prstGeom prst="rect">
                <a:avLst/>
              </a:prstGeom>
              <a:blipFill>
                <a:blip r:embed="rId6"/>
                <a:stretch>
                  <a:fillRect/>
                </a:stretch>
              </a:blipFill>
            </p:spPr>
            <p:txBody>
              <a:bodyPr/>
              <a:lstStyle/>
              <a:p>
                <a:r>
                  <a:rPr lang="en-GB">
                    <a:noFill/>
                  </a:rPr>
                  <a:t> </a:t>
                </a:r>
              </a:p>
            </p:txBody>
          </p:sp>
        </mc:Fallback>
      </mc:AlternateContent>
      <p:sp>
        <p:nvSpPr>
          <p:cNvPr id="17" name="Rectangle 16" descr="Pink rectangle covering the answer">
            <a:extLst>
              <a:ext uri="{FF2B5EF4-FFF2-40B4-BE49-F238E27FC236}">
                <a16:creationId xmlns:a16="http://schemas.microsoft.com/office/drawing/2014/main" id="{64B26B33-6010-0FF6-4A82-2510DDDCE9E4}"/>
              </a:ext>
            </a:extLst>
          </p:cNvPr>
          <p:cNvSpPr/>
          <p:nvPr/>
        </p:nvSpPr>
        <p:spPr>
          <a:xfrm>
            <a:off x="3380798" y="4672659"/>
            <a:ext cx="6115081" cy="1522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2BCE5012-5DC6-FAB5-461B-EA999CA776E7}"/>
                  </a:ext>
                </a:extLst>
              </p:cNvPr>
              <p:cNvSpPr txBox="1"/>
              <p:nvPr/>
            </p:nvSpPr>
            <p:spPr>
              <a:xfrm>
                <a:off x="1335627" y="1326187"/>
                <a:ext cx="9509233" cy="2099164"/>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Write the following values in order of size.</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Start with the smallest value.</a:t>
                </a:r>
              </a:p>
              <a:p>
                <a:pPr marL="344488"/>
                <a:endParaRPr lang="en-US" sz="2400" dirty="0">
                  <a:latin typeface="Arial" panose="020B0604020202020204" pitchFamily="34" charset="0"/>
                  <a:cs typeface="Arial" panose="020B0604020202020204" pitchFamily="34" charset="0"/>
                </a:endParaRPr>
              </a:p>
              <a:p>
                <a:pPr marL="344488">
                  <a:tabLst>
                    <a:tab pos="746125" algn="l"/>
                  </a:tabLst>
                </a:pPr>
                <a:r>
                  <a:rPr lang="en-US" sz="2400" dirty="0">
                    <a:latin typeface="Arial" panose="020B0604020202020204" pitchFamily="34" charset="0"/>
                    <a:cs typeface="Arial" panose="020B0604020202020204" pitchFamily="34" charset="0"/>
                  </a:rPr>
                  <a:t>		0.5               </a:t>
                </a:r>
                <a14:m>
                  <m:oMath xmlns:m="http://schemas.openxmlformats.org/officeDocument/2006/math">
                    <m:f>
                      <m:fPr>
                        <m:ctrlPr>
                          <a:rPr lang="en-US" sz="2400" i="1">
                            <a:latin typeface="Cambria Math" panose="02040503050406030204" pitchFamily="18" charset="0"/>
                            <a:cs typeface="Arial" panose="020B0604020202020204" pitchFamily="34" charset="0"/>
                          </a:rPr>
                        </m:ctrlPr>
                      </m:fPr>
                      <m:num>
                        <m:r>
                          <a:rPr lang="en-US" sz="2400">
                            <a:latin typeface="Cambria Math" panose="02040503050406030204" pitchFamily="18" charset="0"/>
                            <a:cs typeface="Arial" panose="020B0604020202020204" pitchFamily="34" charset="0"/>
                          </a:rPr>
                          <m:t>5</m:t>
                        </m:r>
                      </m:num>
                      <m:den>
                        <m:r>
                          <a:rPr lang="en-US" sz="2400">
                            <a:latin typeface="Cambria Math" panose="02040503050406030204" pitchFamily="18" charset="0"/>
                            <a:cs typeface="Arial" panose="020B0604020202020204" pitchFamily="34" charset="0"/>
                          </a:rPr>
                          <m:t>9</m:t>
                        </m:r>
                      </m:den>
                    </m:f>
                  </m:oMath>
                </a14:m>
                <a:r>
                  <a:rPr lang="en-US" sz="2400" dirty="0">
                    <a:latin typeface="Arial" panose="020B0604020202020204" pitchFamily="34" charset="0"/>
                    <a:cs typeface="Arial" panose="020B0604020202020204" pitchFamily="34" charset="0"/>
                  </a:rPr>
                  <a:t>           0.53           </a:t>
                </a:r>
                <a14:m>
                  <m:oMath xmlns:m="http://schemas.openxmlformats.org/officeDocument/2006/math">
                    <m:f>
                      <m:fPr>
                        <m:ctrlPr>
                          <a:rPr lang="en-US" sz="2400" i="1">
                            <a:latin typeface="Cambria Math" panose="02040503050406030204" pitchFamily="18" charset="0"/>
                            <a:cs typeface="Arial" panose="020B0604020202020204" pitchFamily="34" charset="0"/>
                          </a:rPr>
                        </m:ctrlPr>
                      </m:fPr>
                      <m:num>
                        <m:r>
                          <a:rPr lang="en-US" sz="2400">
                            <a:latin typeface="Cambria Math" panose="02040503050406030204" pitchFamily="18" charset="0"/>
                            <a:cs typeface="Arial" panose="020B0604020202020204" pitchFamily="34" charset="0"/>
                          </a:rPr>
                          <m:t>4</m:t>
                        </m:r>
                      </m:num>
                      <m:den>
                        <m:r>
                          <a:rPr lang="en-US" sz="2400">
                            <a:latin typeface="Cambria Math" panose="02040503050406030204" pitchFamily="18" charset="0"/>
                            <a:cs typeface="Arial" panose="020B0604020202020204" pitchFamily="34" charset="0"/>
                          </a:rPr>
                          <m:t>7</m:t>
                        </m:r>
                      </m:den>
                    </m:f>
                  </m:oMath>
                </a14:m>
                <a:r>
                  <a:rPr lang="en-US" sz="2400" dirty="0">
                    <a:latin typeface="Arial" panose="020B0604020202020204" pitchFamily="34" charset="0"/>
                    <a:cs typeface="Arial" panose="020B0604020202020204" pitchFamily="34" charset="0"/>
                  </a:rPr>
                  <a:t> 		47%</a:t>
                </a:r>
              </a:p>
            </p:txBody>
          </p:sp>
        </mc:Choice>
        <mc:Fallback xmlns="">
          <p:sp>
            <p:nvSpPr>
              <p:cNvPr id="8" name="TextBox 7">
                <a:extLst>
                  <a:ext uri="{FF2B5EF4-FFF2-40B4-BE49-F238E27FC236}">
                    <a16:creationId xmlns:a16="http://schemas.microsoft.com/office/drawing/2014/main" id="{2BCE5012-5DC6-FAB5-461B-EA999CA776E7}"/>
                  </a:ext>
                </a:extLst>
              </p:cNvPr>
              <p:cNvSpPr txBox="1">
                <a:spLocks noRot="1" noChangeAspect="1" noMove="1" noResize="1" noEditPoints="1" noAdjustHandles="1" noChangeArrowheads="1" noChangeShapeType="1" noTextEdit="1"/>
              </p:cNvSpPr>
              <p:nvPr/>
            </p:nvSpPr>
            <p:spPr>
              <a:xfrm>
                <a:off x="1335627" y="1326187"/>
                <a:ext cx="9509233" cy="2099164"/>
              </a:xfrm>
              <a:prstGeom prst="rect">
                <a:avLst/>
              </a:prstGeom>
              <a:blipFill>
                <a:blip r:embed="rId7"/>
                <a:stretch>
                  <a:fillRect l="-962" t="-2035" b="-2035"/>
                </a:stretch>
              </a:blipFill>
            </p:spPr>
            <p:txBody>
              <a:bodyPr/>
              <a:lstStyle/>
              <a:p>
                <a:r>
                  <a:rPr lang="en-GB">
                    <a:noFill/>
                  </a:rPr>
                  <a:t> </a:t>
                </a:r>
              </a:p>
            </p:txBody>
          </p:sp>
        </mc:Fallback>
      </mc:AlternateContent>
    </p:spTree>
    <p:extLst>
      <p:ext uri="{BB962C8B-B14F-4D97-AF65-F5344CB8AC3E}">
        <p14:creationId xmlns:p14="http://schemas.microsoft.com/office/powerpoint/2010/main" val="90342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976438" y="136525"/>
            <a:ext cx="10215562"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Matching fractions, decimals and percentages </a:t>
            </a:r>
          </a:p>
        </p:txBody>
      </p:sp>
      <p:pic>
        <p:nvPicPr>
          <p:cNvPr id="34" name="Picture 33"/>
          <p:cNvPicPr>
            <a:picLocks noChangeAspect="1"/>
          </p:cNvPicPr>
          <p:nvPr/>
        </p:nvPicPr>
        <p:blipFill>
          <a:blip r:embed="rId3"/>
          <a:stretch>
            <a:fillRect/>
          </a:stretch>
        </p:blipFill>
        <p:spPr>
          <a:xfrm>
            <a:off x="5509113" y="1504053"/>
            <a:ext cx="5200650" cy="4676775"/>
          </a:xfrm>
          <a:prstGeom prst="rect">
            <a:avLst/>
          </a:prstGeom>
        </p:spPr>
      </p:pic>
      <p:sp>
        <p:nvSpPr>
          <p:cNvPr id="8" name="TextBox 7">
            <a:extLst>
              <a:ext uri="{FF2B5EF4-FFF2-40B4-BE49-F238E27FC236}">
                <a16:creationId xmlns:a16="http://schemas.microsoft.com/office/drawing/2014/main" id="{2CFFF050-5FD9-4D0A-8A72-680005AE915C}"/>
              </a:ext>
            </a:extLst>
          </p:cNvPr>
          <p:cNvSpPr txBox="1"/>
          <p:nvPr/>
        </p:nvSpPr>
        <p:spPr>
          <a:xfrm>
            <a:off x="796585" y="2746180"/>
            <a:ext cx="4591077" cy="1060230"/>
          </a:xfrm>
          <a:prstGeom prst="rect">
            <a:avLst/>
          </a:prstGeom>
          <a:noFill/>
        </p:spPr>
        <p:txBody>
          <a:bodyPr vert="horz" wrap="square" lIns="74615" tIns="37308" rIns="74615" bIns="37308" rtlCol="0">
            <a:spAutoFit/>
          </a:bodyPr>
          <a:lstStyle/>
          <a:p>
            <a:pPr algn="ctr"/>
            <a:r>
              <a:rPr lang="en-GB" sz="3200" dirty="0">
                <a:solidFill>
                  <a:srgbClr val="000000"/>
                </a:solidFill>
                <a:latin typeface="Arial" panose="020B0604020202020204" pitchFamily="34" charset="0"/>
                <a:cs typeface="Arial" panose="020B0604020202020204" pitchFamily="34" charset="0"/>
              </a:rPr>
              <a:t>What fraction does the coloured part represent?</a:t>
            </a:r>
          </a:p>
        </p:txBody>
      </p:sp>
      <p:grpSp>
        <p:nvGrpSpPr>
          <p:cNvPr id="2" name="Group 1">
            <a:extLst>
              <a:ext uri="{FF2B5EF4-FFF2-40B4-BE49-F238E27FC236}">
                <a16:creationId xmlns:a16="http://schemas.microsoft.com/office/drawing/2014/main" id="{4C1F49D8-B918-A212-D4DD-F21D660D92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52994B9D-E421-EAE0-4B0D-1CD2D72BB87E}"/>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80AA632F-6BB6-3320-E735-555563E0FB4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1838142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0"/>
            <a:ext cx="9144000" cy="2576479"/>
          </a:xfrm>
          <a:solidFill>
            <a:schemeClr val="accent1"/>
          </a:solidFill>
          <a:ln>
            <a:solidFill>
              <a:schemeClr val="accent1"/>
            </a:solidFill>
          </a:ln>
        </p:spPr>
        <p:txBody>
          <a:bodyPr>
            <a:normAutofit/>
          </a:bodyPr>
          <a:lstStyle/>
          <a:p>
            <a:pPr algn="l"/>
            <a:r>
              <a:rPr lang="en-UK" sz="4000" b="1" dirty="0">
                <a:solidFill>
                  <a:schemeClr val="bg1"/>
                </a:solidFill>
                <a:latin typeface="Arial" panose="020B0604020202020204" pitchFamily="34" charset="0"/>
                <a:cs typeface="Arial" panose="020B0604020202020204" pitchFamily="34" charset="0"/>
              </a:rPr>
              <a:t>Lesson review: </a:t>
            </a:r>
            <a:br>
              <a:rPr lang="en-UK" sz="4000" b="1" dirty="0">
                <a:solidFill>
                  <a:schemeClr val="bg1"/>
                </a:solidFill>
                <a:latin typeface="Arial" panose="020B0604020202020204" pitchFamily="34" charset="0"/>
                <a:cs typeface="Arial" panose="020B0604020202020204" pitchFamily="34" charset="0"/>
              </a:rPr>
            </a:br>
            <a:r>
              <a:rPr lang="en-GB" sz="4000" b="1" dirty="0">
                <a:solidFill>
                  <a:schemeClr val="bg1"/>
                </a:solidFill>
                <a:latin typeface="Arial" panose="020B0604020202020204" pitchFamily="34" charset="0"/>
                <a:cs typeface="Arial" panose="020B0604020202020204" pitchFamily="34" charset="0"/>
              </a:rPr>
              <a:t>Work with equivalent fractions, decimals and percentages and find percentages of an amount Level 2</a:t>
            </a:r>
            <a:endParaRPr lang="en-GB" sz="4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75AAEF5-C690-5D4B-B5C7-510283CCFE4D}" type="slidenum">
              <a:rPr kumimoji="0" lang="en-UK"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K"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7" name="Subtitle 2">
            <a:extLst>
              <a:ext uri="{FF2B5EF4-FFF2-40B4-BE49-F238E27FC236}">
                <a16:creationId xmlns:a16="http://schemas.microsoft.com/office/drawing/2014/main" id="{4A6E6B01-D6D4-4632-81FA-2B8297A43750}"/>
              </a:ext>
            </a:extLst>
          </p:cNvPr>
          <p:cNvSpPr txBox="1">
            <a:spLocks/>
          </p:cNvSpPr>
          <p:nvPr/>
        </p:nvSpPr>
        <p:spPr>
          <a:xfrm>
            <a:off x="1419497" y="3175115"/>
            <a:ext cx="9144000" cy="2733675"/>
          </a:xfrm>
          <a:prstGeom prst="rect">
            <a:avLst/>
          </a:prstGeom>
          <a:ln w="38100">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100"/>
              </a:lnSpc>
              <a:spcAft>
                <a:spcPts val="600"/>
              </a:spcAft>
              <a:buNone/>
            </a:pPr>
            <a:r>
              <a:rPr lang="en-GB" b="1" dirty="0">
                <a:solidFill>
                  <a:schemeClr val="accent1"/>
                </a:solidFill>
                <a:latin typeface="Arial" panose="020B0604020202020204" pitchFamily="34" charset="0"/>
                <a:cs typeface="Arial" panose="020B0604020202020204" pitchFamily="34" charset="0"/>
              </a:rPr>
              <a:t>Objectives</a:t>
            </a:r>
            <a:endParaRPr lang="en-GB" sz="2600" dirty="0">
              <a:solidFill>
                <a:schemeClr val="accent1"/>
              </a:solidFill>
              <a:latin typeface="Arial" panose="020B0604020202020204" pitchFamily="34" charset="0"/>
              <a:cs typeface="Arial" panose="020B0604020202020204" pitchFamily="34" charset="0"/>
            </a:endParaRPr>
          </a:p>
          <a:p>
            <a:pPr marL="342900" indent="-342900" algn="l">
              <a:lnSpc>
                <a:spcPts val="3100"/>
              </a:lnSpc>
              <a:spcBef>
                <a:spcPts val="0"/>
              </a:spcBef>
              <a:spcAft>
                <a:spcPts val="600"/>
              </a:spcAft>
              <a:buFont typeface="Arial" panose="020B0604020202020204" pitchFamily="34" charset="0"/>
              <a:buChar char="•"/>
            </a:pPr>
            <a:r>
              <a:rPr lang="en-GB" sz="2800" kern="0" dirty="0">
                <a:latin typeface="Arial" panose="020B0604020202020204" pitchFamily="34" charset="0"/>
                <a:cs typeface="Arial" panose="020B0604020202020204" pitchFamily="34" charset="0"/>
              </a:rPr>
              <a:t>Working with equivalent fractions, decimals and percentages using multiple representations</a:t>
            </a:r>
          </a:p>
          <a:p>
            <a:pPr marL="342900" indent="-342900" algn="l">
              <a:lnSpc>
                <a:spcPts val="3100"/>
              </a:lnSpc>
              <a:spcBef>
                <a:spcPts val="0"/>
              </a:spcBef>
              <a:spcAft>
                <a:spcPts val="600"/>
              </a:spcAft>
              <a:buFont typeface="Arial" panose="020B0604020202020204" pitchFamily="34" charset="0"/>
              <a:buChar char="•"/>
            </a:pPr>
            <a:r>
              <a:rPr lang="en-GB" sz="2800" kern="0" dirty="0">
                <a:latin typeface="Arial" panose="020B0604020202020204" pitchFamily="34" charset="0"/>
                <a:cs typeface="Arial" panose="020B0604020202020204" pitchFamily="34" charset="0"/>
              </a:rPr>
              <a:t>Calculate benchmark percentages and apply bar models to solve percentage of an amount problems (non-calculator)</a:t>
            </a:r>
          </a:p>
        </p:txBody>
      </p:sp>
    </p:spTree>
    <p:extLst>
      <p:ext uri="{BB962C8B-B14F-4D97-AF65-F5344CB8AC3E}">
        <p14:creationId xmlns:p14="http://schemas.microsoft.com/office/powerpoint/2010/main" val="14019794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31</a:t>
            </a:fld>
            <a:endParaRPr lang="en-US" dirty="0"/>
          </a:p>
        </p:txBody>
      </p:sp>
      <p:sp>
        <p:nvSpPr>
          <p:cNvPr id="2" name="Title 1">
            <a:extLst>
              <a:ext uri="{FF2B5EF4-FFF2-40B4-BE49-F238E27FC236}">
                <a16:creationId xmlns:a16="http://schemas.microsoft.com/office/drawing/2014/main" id="{71B8AF66-BDEC-4533-9866-E930CF55A033}"/>
              </a:ext>
            </a:extLst>
          </p:cNvPr>
          <p:cNvSpPr>
            <a:spLocks noGrp="1"/>
          </p:cNvSpPr>
          <p:nvPr>
            <p:ph type="ctrTitle" idx="4294967295"/>
          </p:nvPr>
        </p:nvSpPr>
        <p:spPr>
          <a:xfrm>
            <a:off x="1797269" y="1466850"/>
            <a:ext cx="9144000" cy="1322388"/>
          </a:xfrm>
          <a:prstGeom prst="rect">
            <a:avLst/>
          </a:prstGeo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10: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797269" y="3048000"/>
            <a:ext cx="9144000" cy="2895600"/>
          </a:xfrm>
          <a:prstGeom prst="rect">
            <a:avLst/>
          </a:prstGeom>
          <a:solidFill>
            <a:schemeClr val="bg1"/>
          </a:solidFill>
          <a:ln w="38100">
            <a:solidFill>
              <a:schemeClr val="accent1"/>
            </a:solidFill>
          </a:ln>
        </p:spPr>
        <p:txBody>
          <a:bodyPr>
            <a:normAutofit fontScale="62500" lnSpcReduction="20000"/>
          </a:bodyPr>
          <a:lstStyle/>
          <a:p>
            <a:pPr marL="0" indent="0" algn="l">
              <a:lnSpc>
                <a:spcPct val="120000"/>
              </a:lnSpc>
              <a:spcBef>
                <a:spcPts val="0"/>
              </a:spcBef>
              <a:buNone/>
            </a:pPr>
            <a:r>
              <a:rPr kumimoji="0" lang="en-US" sz="31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 acknowledgements</a:t>
            </a:r>
          </a:p>
          <a:p>
            <a:pPr marL="0" indent="0">
              <a:lnSpc>
                <a:spcPct val="120000"/>
              </a:lnSpc>
              <a:spcBef>
                <a:spcPts val="0"/>
              </a:spcBef>
              <a:buNone/>
            </a:pPr>
            <a:r>
              <a:rPr lang="en-GB" sz="3100" b="1" dirty="0">
                <a:effectLst/>
                <a:latin typeface="Arial" panose="020B0604020202020204" pitchFamily="34" charset="0"/>
                <a:ea typeface="Times New Roman" panose="02020603050405020304" pitchFamily="18" charset="0"/>
                <a:cs typeface="Arial" panose="020B0604020202020204" pitchFamily="34" charset="0"/>
              </a:rPr>
              <a:t>Shutterstock.com: </a:t>
            </a:r>
            <a:r>
              <a:rPr lang="en-GB" sz="3100" dirty="0" err="1">
                <a:effectLst/>
                <a:latin typeface="Arial" panose="020B0604020202020204" pitchFamily="34" charset="0"/>
                <a:ea typeface="Times New Roman" panose="02020603050405020304" pitchFamily="18" charset="0"/>
                <a:cs typeface="Arial" panose="020B0604020202020204" pitchFamily="34" charset="0"/>
              </a:rPr>
              <a:t>Karkas</a:t>
            </a:r>
            <a:endParaRPr kumimoji="0" lang="en-US" sz="31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marL="0" indent="0" algn="l">
              <a:lnSpc>
                <a:spcPct val="120000"/>
              </a:lnSpc>
              <a:spcBef>
                <a:spcPts val="0"/>
              </a:spcBef>
              <a:buNone/>
            </a:pPr>
            <a:r>
              <a:rPr kumimoji="0" lang="en-US" sz="31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marL="0" indent="0">
              <a:lnSpc>
                <a:spcPct val="120000"/>
              </a:lnSpc>
              <a:spcBef>
                <a:spcPts val="0"/>
              </a:spcBef>
              <a:buNone/>
            </a:pPr>
            <a:r>
              <a:rPr lang="en-GB" sz="3100" dirty="0">
                <a:effectLst/>
                <a:latin typeface="Arial" panose="020B0604020202020204" pitchFamily="34" charset="0"/>
                <a:ea typeface="Times New Roman" panose="02020603050405020304" pitchFamily="18" charset="0"/>
                <a:cs typeface="Arial" panose="020B0604020202020204" pitchFamily="34" charset="0"/>
              </a:rPr>
              <a:t>Pearson Edexcel Functional Skills, Practice Paper 3 - Mathematics Level 2 (Non-Calculator) PRACL2/N03 Question 3a, Pearson Edexcel Functional Skills, Past Paper 4 - Mathematics Level 2 (Calculator) PMAT2/C04 Question 4, Pearson Edexcel Functional Skills, Past Paper 3 - Mathematics Level 2 (Calculator) PMAT2/C03 Question 7, Pearson Edexcel Functional Skills, Practice Paper 2 - Mathematics Level 2 (Calculator) PRACL2/C03 Question 7</a:t>
            </a:r>
          </a:p>
          <a:p>
            <a:pPr marL="0" indent="0" algn="l">
              <a:lnSpc>
                <a:spcPct val="120000"/>
              </a:lnSpc>
              <a:spcBef>
                <a:spcPts val="0"/>
              </a:spcBef>
              <a:buNone/>
            </a:pPr>
            <a:endParaRPr kumimoji="0" lang="en-US" sz="34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a:p>
            <a:pPr marL="0" indent="0" algn="l">
              <a:lnSpc>
                <a:spcPts val="3100"/>
              </a:lnSpc>
              <a:spcAft>
                <a:spcPts val="600"/>
              </a:spcAft>
              <a:buNone/>
            </a:pPr>
            <a:endParaRPr lang="en-GB" sz="11200" dirty="0">
              <a:latin typeface="Arial" panose="020B0604020202020204" pitchFamily="34" charset="0"/>
              <a:cs typeface="Arial" panose="020B0604020202020204" pitchFamily="34" charset="0"/>
            </a:endParaRPr>
          </a:p>
          <a:p>
            <a:pPr algn="l"/>
            <a:endParaRPr lang="en-GB"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9" name="Picture 8" descr="Text&#10;&#10;Description automatically generated">
            <a:extLst>
              <a:ext uri="{FF2B5EF4-FFF2-40B4-BE49-F238E27FC236}">
                <a16:creationId xmlns:a16="http://schemas.microsoft.com/office/drawing/2014/main" id="{ABBF48FB-A223-49D1-8128-CBB0CFABC2B3}"/>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91691" y="262672"/>
            <a:ext cx="3897745" cy="638948"/>
          </a:xfrm>
          <a:prstGeom prst="rect">
            <a:avLst/>
          </a:prstGeom>
        </p:spPr>
      </p:pic>
      <p:pic>
        <p:nvPicPr>
          <p:cNvPr id="6" name="Picture 5" descr="Graphical user interface&#10;&#10;Description automatically generated">
            <a:extLst>
              <a:ext uri="{FF2B5EF4-FFF2-40B4-BE49-F238E27FC236}">
                <a16:creationId xmlns:a16="http://schemas.microsoft.com/office/drawing/2014/main" id="{3B7757B8-BE94-792F-F9BB-C4822413CEB6}"/>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5358001" y="186472"/>
            <a:ext cx="2123825" cy="79643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pic>
        <p:nvPicPr>
          <p:cNvPr id="2" name="Picture 1"/>
          <p:cNvPicPr>
            <a:picLocks noChangeAspect="1"/>
          </p:cNvPicPr>
          <p:nvPr/>
        </p:nvPicPr>
        <p:blipFill>
          <a:blip r:embed="rId3"/>
          <a:stretch>
            <a:fillRect/>
          </a:stretch>
        </p:blipFill>
        <p:spPr>
          <a:xfrm>
            <a:off x="5640699" y="1495244"/>
            <a:ext cx="5153025" cy="4714875"/>
          </a:xfrm>
          <a:prstGeom prst="rect">
            <a:avLst/>
          </a:prstGeom>
        </p:spPr>
      </p:pic>
      <p:sp>
        <p:nvSpPr>
          <p:cNvPr id="8" name="TextBox 7">
            <a:extLst>
              <a:ext uri="{FF2B5EF4-FFF2-40B4-BE49-F238E27FC236}">
                <a16:creationId xmlns:a16="http://schemas.microsoft.com/office/drawing/2014/main" id="{A4BB4D90-B41F-4E87-AC0D-4D46EB089462}"/>
              </a:ext>
            </a:extLst>
          </p:cNvPr>
          <p:cNvSpPr txBox="1"/>
          <p:nvPr/>
        </p:nvSpPr>
        <p:spPr>
          <a:xfrm>
            <a:off x="1049622" y="1904437"/>
            <a:ext cx="4591077" cy="3522442"/>
          </a:xfrm>
          <a:prstGeom prst="rect">
            <a:avLst/>
          </a:prstGeom>
          <a:noFill/>
        </p:spPr>
        <p:txBody>
          <a:bodyPr vert="horz" wrap="square" lIns="74615" tIns="37308" rIns="74615" bIns="37308" rtlCol="0">
            <a:spAutoFit/>
          </a:bodyPr>
          <a:lstStyle/>
          <a:p>
            <a:pPr marL="457200" indent="-457200">
              <a:buFont typeface="Arial" panose="020B0604020202020204" pitchFamily="34" charset="0"/>
              <a:buChar char="•"/>
            </a:pPr>
            <a:r>
              <a:rPr lang="en-GB" sz="3200" dirty="0">
                <a:solidFill>
                  <a:srgbClr val="000000"/>
                </a:solidFill>
                <a:latin typeface="Arial" panose="020B0604020202020204" pitchFamily="34" charset="0"/>
                <a:cs typeface="Arial" panose="020B0604020202020204" pitchFamily="34" charset="0"/>
              </a:rPr>
              <a:t>What fraction does the coloured part represent? </a:t>
            </a:r>
          </a:p>
          <a:p>
            <a:pPr marL="457200" indent="-457200">
              <a:buFont typeface="Arial" panose="020B0604020202020204" pitchFamily="34" charset="0"/>
              <a:buChar char="•"/>
            </a:pPr>
            <a:endParaRPr lang="en-GB" sz="3200" dirty="0">
              <a:solidFill>
                <a:srgbClr val="000000"/>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3200" dirty="0">
                <a:solidFill>
                  <a:srgbClr val="000000"/>
                </a:solidFill>
                <a:latin typeface="Arial" panose="020B0604020202020204" pitchFamily="34" charset="0"/>
                <a:cs typeface="Arial" panose="020B0604020202020204" pitchFamily="34" charset="0"/>
              </a:rPr>
              <a:t>What are some equivalent fractions for your answer?</a:t>
            </a:r>
          </a:p>
        </p:txBody>
      </p:sp>
      <p:grpSp>
        <p:nvGrpSpPr>
          <p:cNvPr id="6" name="Group 5">
            <a:extLst>
              <a:ext uri="{FF2B5EF4-FFF2-40B4-BE49-F238E27FC236}">
                <a16:creationId xmlns:a16="http://schemas.microsoft.com/office/drawing/2014/main" id="{91DC785E-7D82-1D6D-819F-CD18CCF26A8D}"/>
              </a:ext>
            </a:extLst>
          </p:cNvPr>
          <p:cNvGrpSpPr/>
          <p:nvPr/>
        </p:nvGrpSpPr>
        <p:grpSpPr>
          <a:xfrm>
            <a:off x="0" y="0"/>
            <a:ext cx="2095417" cy="1923564"/>
            <a:chOff x="0" y="0"/>
            <a:chExt cx="2095417" cy="1923564"/>
          </a:xfrm>
        </p:grpSpPr>
        <p:sp>
          <p:nvSpPr>
            <p:cNvPr id="12" name="Isosceles Triangle 11">
              <a:extLst>
                <a:ext uri="{FF2B5EF4-FFF2-40B4-BE49-F238E27FC236}">
                  <a16:creationId xmlns:a16="http://schemas.microsoft.com/office/drawing/2014/main" id="{5CF7945B-E272-A19C-4D49-63150D461B91}"/>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BCD27DF8-73D7-ED55-EFFD-316E5F5C0D6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14" name="Title 1">
            <a:extLst>
              <a:ext uri="{FF2B5EF4-FFF2-40B4-BE49-F238E27FC236}">
                <a16:creationId xmlns:a16="http://schemas.microsoft.com/office/drawing/2014/main" id="{F281189B-8ABC-4432-68BB-4BB1C6B70439}"/>
              </a:ext>
            </a:extLst>
          </p:cNvPr>
          <p:cNvSpPr txBox="1">
            <a:spLocks/>
          </p:cNvSpPr>
          <p:nvPr/>
        </p:nvSpPr>
        <p:spPr>
          <a:xfrm>
            <a:off x="1976438" y="136525"/>
            <a:ext cx="9154017"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b="1" dirty="0">
                <a:solidFill>
                  <a:schemeClr val="accent1"/>
                </a:solidFill>
                <a:latin typeface="Arial" panose="020B0604020202020204" pitchFamily="34" charset="0"/>
                <a:cs typeface="Arial" panose="020B0604020202020204" pitchFamily="34" charset="0"/>
              </a:rPr>
              <a:t>Matching fractions, decimals and percentages </a:t>
            </a:r>
          </a:p>
        </p:txBody>
      </p:sp>
    </p:spTree>
    <p:extLst>
      <p:ext uri="{BB962C8B-B14F-4D97-AF65-F5344CB8AC3E}">
        <p14:creationId xmlns:p14="http://schemas.microsoft.com/office/powerpoint/2010/main" val="3803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69992" y="121202"/>
            <a:ext cx="1029843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GB" sz="3600" b="1" dirty="0">
                <a:solidFill>
                  <a:schemeClr val="accent1"/>
                </a:solidFill>
                <a:latin typeface="Arial" panose="020B0604020202020204" pitchFamily="34" charset="0"/>
                <a:cs typeface="Arial" panose="020B0604020202020204" pitchFamily="34" charset="0"/>
              </a:rPr>
              <a:t>Matching fractions, decimals and percentages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7" name="Group 6">
            <a:extLst>
              <a:ext uri="{FF2B5EF4-FFF2-40B4-BE49-F238E27FC236}">
                <a16:creationId xmlns:a16="http://schemas.microsoft.com/office/drawing/2014/main" id="{9AA1E233-35E3-FD68-4EF1-472B91CD23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027B7D6F-8B28-A809-B3F8-03C46A44DF5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86576D8A-D100-4E65-162A-64C8C368911F}"/>
                </a:ext>
              </a:extLst>
            </p:cNvPr>
            <p:cNvSpPr txBox="1"/>
            <p:nvPr/>
          </p:nvSpPr>
          <p:spPr>
            <a:xfrm>
              <a:off x="0" y="123231"/>
              <a:ext cx="1593170" cy="461665"/>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DISCUSS</a:t>
              </a:r>
            </a:p>
          </p:txBody>
        </p:sp>
      </p:grpSp>
      <p:cxnSp>
        <p:nvCxnSpPr>
          <p:cNvPr id="2" name="Straight Connector 1">
            <a:extLst>
              <a:ext uri="{FF2B5EF4-FFF2-40B4-BE49-F238E27FC236}">
                <a16:creationId xmlns:a16="http://schemas.microsoft.com/office/drawing/2014/main" id="{84C62057-6481-4BC5-CBB1-E0379FB8D6EE}"/>
              </a:ext>
            </a:extLst>
          </p:cNvPr>
          <p:cNvCxnSpPr/>
          <p:nvPr/>
        </p:nvCxnSpPr>
        <p:spPr>
          <a:xfrm flipV="1">
            <a:off x="5093303" y="3429000"/>
            <a:ext cx="1392409" cy="473439"/>
          </a:xfrm>
          <a:prstGeom prst="line">
            <a:avLst/>
          </a:prstGeom>
          <a:ln w="38100" cap="flat" cmpd="sng" algn="ctr">
            <a:solidFill>
              <a:srgbClr val="000000"/>
            </a:solidFill>
            <a:prstDash val="solid"/>
            <a:round/>
            <a:headEnd type="none" w="med" len="sm"/>
            <a:tailEnd type="triangle" w="med" len="sm"/>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713E90F-4239-7090-16E6-D2A68D8B842F}"/>
              </a:ext>
            </a:extLst>
          </p:cNvPr>
          <p:cNvSpPr txBox="1"/>
          <p:nvPr/>
        </p:nvSpPr>
        <p:spPr>
          <a:xfrm>
            <a:off x="876300" y="3618545"/>
            <a:ext cx="4591077" cy="567787"/>
          </a:xfrm>
          <a:prstGeom prst="rect">
            <a:avLst/>
          </a:prstGeom>
          <a:noFill/>
        </p:spPr>
        <p:txBody>
          <a:bodyPr vert="horz" wrap="square" lIns="74615" tIns="37308" rIns="74615" bIns="37308"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What fraction is this?</a:t>
            </a:r>
          </a:p>
        </p:txBody>
      </p:sp>
      <p:pic>
        <p:nvPicPr>
          <p:cNvPr id="8" name="Picture 7">
            <a:extLst>
              <a:ext uri="{FF2B5EF4-FFF2-40B4-BE49-F238E27FC236}">
                <a16:creationId xmlns:a16="http://schemas.microsoft.com/office/drawing/2014/main" id="{17A62FC8-49E9-F13D-FCEF-2221F99A670E}"/>
              </a:ext>
            </a:extLst>
          </p:cNvPr>
          <p:cNvPicPr>
            <a:picLocks noChangeAspect="1"/>
          </p:cNvPicPr>
          <p:nvPr/>
        </p:nvPicPr>
        <p:blipFill>
          <a:blip r:embed="rId3"/>
          <a:stretch>
            <a:fillRect/>
          </a:stretch>
        </p:blipFill>
        <p:spPr>
          <a:xfrm>
            <a:off x="6719207" y="1346381"/>
            <a:ext cx="4762500" cy="4638675"/>
          </a:xfrm>
          <a:prstGeom prst="rect">
            <a:avLst/>
          </a:prstGeom>
        </p:spPr>
      </p:pic>
    </p:spTree>
    <p:extLst>
      <p:ext uri="{BB962C8B-B14F-4D97-AF65-F5344CB8AC3E}">
        <p14:creationId xmlns:p14="http://schemas.microsoft.com/office/powerpoint/2010/main" val="1646291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650157" y="163758"/>
            <a:ext cx="7150735"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Which of these are true?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13" name="Rectangle 12">
            <a:extLst>
              <a:ext uri="{FF2B5EF4-FFF2-40B4-BE49-F238E27FC236}">
                <a16:creationId xmlns:a16="http://schemas.microsoft.com/office/drawing/2014/main" id="{0DCF3653-1BDB-4B23-9741-D25801D2856A}"/>
              </a:ext>
            </a:extLst>
          </p:cNvPr>
          <p:cNvSpPr/>
          <p:nvPr/>
        </p:nvSpPr>
        <p:spPr>
          <a:xfrm>
            <a:off x="2846740" y="5298084"/>
            <a:ext cx="6876178" cy="954107"/>
          </a:xfrm>
          <a:prstGeom prst="rect">
            <a:avLst/>
          </a:prstGeom>
        </p:spPr>
        <p:txBody>
          <a:bodyPr wrap="none">
            <a:spAutoFit/>
          </a:bodyPr>
          <a:lstStyle/>
          <a:p>
            <a:pPr algn="ctr"/>
            <a:r>
              <a:rPr lang="en-GB" sz="2800" dirty="0">
                <a:latin typeface="Arial" panose="020B0604020202020204" pitchFamily="34" charset="0"/>
                <a:cs typeface="Arial" panose="020B0604020202020204" pitchFamily="34" charset="0"/>
              </a:rPr>
              <a:t>Which of these are true?</a:t>
            </a:r>
          </a:p>
          <a:p>
            <a:pPr algn="ctr"/>
            <a:r>
              <a:rPr lang="en-GB" sz="2800" dirty="0">
                <a:latin typeface="Arial" panose="020B0604020202020204" pitchFamily="34" charset="0"/>
                <a:cs typeface="Arial" panose="020B0604020202020204" pitchFamily="34" charset="0"/>
              </a:rPr>
              <a:t>Explain why, using diagrams or otherwise.</a:t>
            </a:r>
          </a:p>
        </p:txBody>
      </p:sp>
      <p:sp>
        <p:nvSpPr>
          <p:cNvPr id="15" name="Rounded Rectangle 6">
            <a:extLst>
              <a:ext uri="{FF2B5EF4-FFF2-40B4-BE49-F238E27FC236}">
                <a16:creationId xmlns:a16="http://schemas.microsoft.com/office/drawing/2014/main" id="{0AE5830F-DF27-4A44-8B52-990F6F795B25}"/>
              </a:ext>
            </a:extLst>
          </p:cNvPr>
          <p:cNvSpPr/>
          <p:nvPr/>
        </p:nvSpPr>
        <p:spPr>
          <a:xfrm>
            <a:off x="1900130" y="1223666"/>
            <a:ext cx="3183294" cy="162193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16" name="TextBox 3">
                <a:extLst>
                  <a:ext uri="{FF2B5EF4-FFF2-40B4-BE49-F238E27FC236}">
                    <a16:creationId xmlns:a16="http://schemas.microsoft.com/office/drawing/2014/main" id="{D3782BDE-1C2F-47CF-9A12-0537197D9EE7}"/>
                  </a:ext>
                </a:extLst>
              </p:cNvPr>
              <p:cNvSpPr txBox="1"/>
              <p:nvPr/>
            </p:nvSpPr>
            <p:spPr>
              <a:xfrm>
                <a:off x="2362856" y="1328905"/>
                <a:ext cx="483884" cy="1359988"/>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2</m:t>
                          </m:r>
                        </m:den>
                      </m:f>
                    </m:oMath>
                  </m:oMathPara>
                </a14:m>
                <a:endParaRPr lang="en-GB" sz="4400" dirty="0"/>
              </a:p>
            </p:txBody>
          </p:sp>
        </mc:Choice>
        <mc:Fallback xmlns="">
          <p:sp>
            <p:nvSpPr>
              <p:cNvPr id="16" name="TextBox 3">
                <a:extLst>
                  <a:ext uri="{FF2B5EF4-FFF2-40B4-BE49-F238E27FC236}">
                    <a16:creationId xmlns:a16="http://schemas.microsoft.com/office/drawing/2014/main" id="{D3782BDE-1C2F-47CF-9A12-0537197D9EE7}"/>
                  </a:ext>
                </a:extLst>
              </p:cNvPr>
              <p:cNvSpPr txBox="1">
                <a:spLocks noRot="1" noChangeAspect="1" noMove="1" noResize="1" noEditPoints="1" noAdjustHandles="1" noChangeArrowheads="1" noChangeShapeType="1" noTextEdit="1"/>
              </p:cNvSpPr>
              <p:nvPr/>
            </p:nvSpPr>
            <p:spPr>
              <a:xfrm>
                <a:off x="2362856" y="1328905"/>
                <a:ext cx="483884" cy="1359988"/>
              </a:xfrm>
              <a:prstGeom prst="rect">
                <a:avLst/>
              </a:prstGeom>
              <a:blipFill>
                <a:blip r:embed="rId3"/>
                <a:stretch>
                  <a:fillRect/>
                </a:stretch>
              </a:blipFill>
              <a:ln>
                <a:noFill/>
              </a:ln>
            </p:spPr>
            <p:txBody>
              <a:bodyPr/>
              <a:lstStyle/>
              <a:p>
                <a:r>
                  <a:rPr lang="en-SG">
                    <a:noFill/>
                  </a:rPr>
                  <a:t> </a:t>
                </a:r>
              </a:p>
            </p:txBody>
          </p:sp>
        </mc:Fallback>
      </mc:AlternateContent>
      <p:sp>
        <p:nvSpPr>
          <p:cNvPr id="17" name="TextBox 16">
            <a:extLst>
              <a:ext uri="{FF2B5EF4-FFF2-40B4-BE49-F238E27FC236}">
                <a16:creationId xmlns:a16="http://schemas.microsoft.com/office/drawing/2014/main" id="{4B9B0A2C-2666-4E13-9770-833CD9C64E9A}"/>
              </a:ext>
            </a:extLst>
          </p:cNvPr>
          <p:cNvSpPr txBox="1"/>
          <p:nvPr/>
        </p:nvSpPr>
        <p:spPr>
          <a:xfrm>
            <a:off x="2876313" y="1581550"/>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20" name="TextBox 3">
                <a:extLst>
                  <a:ext uri="{FF2B5EF4-FFF2-40B4-BE49-F238E27FC236}">
                    <a16:creationId xmlns:a16="http://schemas.microsoft.com/office/drawing/2014/main" id="{22543C0B-F8CA-452D-B67E-9326627C48CF}"/>
                  </a:ext>
                </a:extLst>
              </p:cNvPr>
              <p:cNvSpPr txBox="1"/>
              <p:nvPr/>
            </p:nvSpPr>
            <p:spPr>
              <a:xfrm>
                <a:off x="3414459" y="1649912"/>
                <a:ext cx="112720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5</m:t>
                      </m:r>
                      <m:r>
                        <a:rPr lang="en-US" sz="4400" b="0" i="1" smtClean="0">
                          <a:latin typeface="Cambria Math" panose="02040503050406030204" pitchFamily="18" charset="0"/>
                        </a:rPr>
                        <m:t>0%</m:t>
                      </m:r>
                    </m:oMath>
                  </m:oMathPara>
                </a14:m>
                <a:endParaRPr lang="en-GB" sz="4400" dirty="0"/>
              </a:p>
            </p:txBody>
          </p:sp>
        </mc:Choice>
        <mc:Fallback xmlns="">
          <p:sp>
            <p:nvSpPr>
              <p:cNvPr id="20" name="TextBox 3">
                <a:extLst>
                  <a:ext uri="{FF2B5EF4-FFF2-40B4-BE49-F238E27FC236}">
                    <a16:creationId xmlns:a16="http://schemas.microsoft.com/office/drawing/2014/main" id="{22543C0B-F8CA-452D-B67E-9326627C48CF}"/>
                  </a:ext>
                </a:extLst>
              </p:cNvPr>
              <p:cNvSpPr txBox="1">
                <a:spLocks noRot="1" noChangeAspect="1" noMove="1" noResize="1" noEditPoints="1" noAdjustHandles="1" noChangeArrowheads="1" noChangeShapeType="1" noTextEdit="1"/>
              </p:cNvSpPr>
              <p:nvPr/>
            </p:nvSpPr>
            <p:spPr>
              <a:xfrm>
                <a:off x="3414459" y="1649912"/>
                <a:ext cx="1127205" cy="769441"/>
              </a:xfrm>
              <a:prstGeom prst="rect">
                <a:avLst/>
              </a:prstGeom>
              <a:blipFill>
                <a:blip r:embed="rId4"/>
                <a:stretch>
                  <a:fillRect r="-5405"/>
                </a:stretch>
              </a:blipFill>
              <a:ln>
                <a:noFill/>
              </a:ln>
            </p:spPr>
            <p:txBody>
              <a:bodyPr/>
              <a:lstStyle/>
              <a:p>
                <a:r>
                  <a:rPr lang="en-SG">
                    <a:noFill/>
                  </a:rPr>
                  <a:t> </a:t>
                </a:r>
              </a:p>
            </p:txBody>
          </p:sp>
        </mc:Fallback>
      </mc:AlternateContent>
      <p:grpSp>
        <p:nvGrpSpPr>
          <p:cNvPr id="29" name="Group 28">
            <a:extLst>
              <a:ext uri="{FF2B5EF4-FFF2-40B4-BE49-F238E27FC236}">
                <a16:creationId xmlns:a16="http://schemas.microsoft.com/office/drawing/2014/main" id="{1D34E99D-A2B1-4C40-8A3B-8AE277E5DDDC}"/>
              </a:ext>
            </a:extLst>
          </p:cNvPr>
          <p:cNvGrpSpPr/>
          <p:nvPr/>
        </p:nvGrpSpPr>
        <p:grpSpPr>
          <a:xfrm>
            <a:off x="1900130" y="3312503"/>
            <a:ext cx="3030560" cy="1708216"/>
            <a:chOff x="3595394" y="3548604"/>
            <a:chExt cx="2237901" cy="1621934"/>
          </a:xfrm>
          <a:solidFill>
            <a:schemeClr val="accent1">
              <a:lumMod val="40000"/>
              <a:lumOff val="60000"/>
            </a:schemeClr>
          </a:solidFill>
        </p:grpSpPr>
        <p:sp>
          <p:nvSpPr>
            <p:cNvPr id="30" name="Rounded Rectangle 6">
              <a:extLst>
                <a:ext uri="{FF2B5EF4-FFF2-40B4-BE49-F238E27FC236}">
                  <a16:creationId xmlns:a16="http://schemas.microsoft.com/office/drawing/2014/main" id="{8F5D7929-6D74-4560-84C2-D84EF93899F1}"/>
                </a:ext>
              </a:extLst>
            </p:cNvPr>
            <p:cNvSpPr/>
            <p:nvPr/>
          </p:nvSpPr>
          <p:spPr>
            <a:xfrm>
              <a:off x="3595394" y="3548604"/>
              <a:ext cx="2237901"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31" name="TextBox 3">
                  <a:extLst>
                    <a:ext uri="{FF2B5EF4-FFF2-40B4-BE49-F238E27FC236}">
                      <a16:creationId xmlns:a16="http://schemas.microsoft.com/office/drawing/2014/main" id="{06275F1A-6AE3-4AE3-8EB3-CABCB3E3344D}"/>
                    </a:ext>
                  </a:extLst>
                </p:cNvPr>
                <p:cNvSpPr txBox="1"/>
                <p:nvPr/>
              </p:nvSpPr>
              <p:spPr>
                <a:xfrm>
                  <a:off x="5032749"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10</m:t>
                            </m:r>
                          </m:den>
                        </m:f>
                      </m:oMath>
                    </m:oMathPara>
                  </a14:m>
                  <a:endParaRPr lang="en-GB" sz="4400" dirty="0"/>
                </a:p>
              </p:txBody>
            </p:sp>
          </mc:Choice>
          <mc:Fallback xmlns="">
            <p:sp>
              <p:nvSpPr>
                <p:cNvPr id="31" name="TextBox 3">
                  <a:extLst>
                    <a:ext uri="{FF2B5EF4-FFF2-40B4-BE49-F238E27FC236}">
                      <a16:creationId xmlns:a16="http://schemas.microsoft.com/office/drawing/2014/main" id="{06275F1A-6AE3-4AE3-8EB3-CABCB3E3344D}"/>
                    </a:ext>
                  </a:extLst>
                </p:cNvPr>
                <p:cNvSpPr txBox="1">
                  <a:spLocks noRot="1" noChangeAspect="1" noMove="1" noResize="1" noEditPoints="1" noAdjustHandles="1" noChangeArrowheads="1" noChangeShapeType="1" noTextEdit="1"/>
                </p:cNvSpPr>
                <p:nvPr/>
              </p:nvSpPr>
              <p:spPr>
                <a:xfrm>
                  <a:off x="5032749" y="3677842"/>
                  <a:ext cx="578211" cy="1359988"/>
                </a:xfrm>
                <a:prstGeom prst="rect">
                  <a:avLst/>
                </a:prstGeom>
                <a:blipFill>
                  <a:blip r:embed="rId5"/>
                  <a:stretch>
                    <a:fillRect/>
                  </a:stretch>
                </a:blipFill>
                <a:ln>
                  <a:noFill/>
                </a:ln>
              </p:spPr>
              <p:txBody>
                <a:bodyPr/>
                <a:lstStyle/>
                <a:p>
                  <a:r>
                    <a:rPr lang="en-SG">
                      <a:noFill/>
                    </a:rPr>
                    <a:t> </a:t>
                  </a:r>
                </a:p>
              </p:txBody>
            </p:sp>
          </mc:Fallback>
        </mc:AlternateContent>
      </p:grpSp>
      <p:sp>
        <p:nvSpPr>
          <p:cNvPr id="32" name="TextBox 31">
            <a:extLst>
              <a:ext uri="{FF2B5EF4-FFF2-40B4-BE49-F238E27FC236}">
                <a16:creationId xmlns:a16="http://schemas.microsoft.com/office/drawing/2014/main" id="{0713E674-077E-41ED-B677-2056F90FAB68}"/>
              </a:ext>
            </a:extLst>
          </p:cNvPr>
          <p:cNvSpPr txBox="1"/>
          <p:nvPr/>
        </p:nvSpPr>
        <p:spPr>
          <a:xfrm>
            <a:off x="3269723" y="374354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35" name="TextBox 3">
                <a:extLst>
                  <a:ext uri="{FF2B5EF4-FFF2-40B4-BE49-F238E27FC236}">
                    <a16:creationId xmlns:a16="http://schemas.microsoft.com/office/drawing/2014/main" id="{304A4A65-4B33-45A5-9360-AC79A0509EFB}"/>
                  </a:ext>
                </a:extLst>
              </p:cNvPr>
              <p:cNvSpPr txBox="1"/>
              <p:nvPr/>
            </p:nvSpPr>
            <p:spPr>
              <a:xfrm>
                <a:off x="2042748" y="3820490"/>
                <a:ext cx="110705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.01</m:t>
                      </m:r>
                    </m:oMath>
                  </m:oMathPara>
                </a14:m>
                <a:endParaRPr lang="en-GB" sz="4400" dirty="0"/>
              </a:p>
            </p:txBody>
          </p:sp>
        </mc:Choice>
        <mc:Fallback xmlns="">
          <p:sp>
            <p:nvSpPr>
              <p:cNvPr id="35" name="TextBox 3">
                <a:extLst>
                  <a:ext uri="{FF2B5EF4-FFF2-40B4-BE49-F238E27FC236}">
                    <a16:creationId xmlns:a16="http://schemas.microsoft.com/office/drawing/2014/main" id="{304A4A65-4B33-45A5-9360-AC79A0509EFB}"/>
                  </a:ext>
                </a:extLst>
              </p:cNvPr>
              <p:cNvSpPr txBox="1">
                <a:spLocks noRot="1" noChangeAspect="1" noMove="1" noResize="1" noEditPoints="1" noAdjustHandles="1" noChangeArrowheads="1" noChangeShapeType="1" noTextEdit="1"/>
              </p:cNvSpPr>
              <p:nvPr/>
            </p:nvSpPr>
            <p:spPr>
              <a:xfrm>
                <a:off x="2042748" y="3820490"/>
                <a:ext cx="1107055" cy="769441"/>
              </a:xfrm>
              <a:prstGeom prst="rect">
                <a:avLst/>
              </a:prstGeom>
              <a:blipFill>
                <a:blip r:embed="rId6"/>
                <a:stretch>
                  <a:fillRect/>
                </a:stretch>
              </a:blipFill>
              <a:ln>
                <a:noFill/>
              </a:ln>
            </p:spPr>
            <p:txBody>
              <a:bodyPr/>
              <a:lstStyle/>
              <a:p>
                <a:r>
                  <a:rPr lang="en-SG">
                    <a:noFill/>
                  </a:rPr>
                  <a:t> </a:t>
                </a:r>
              </a:p>
            </p:txBody>
          </p:sp>
        </mc:Fallback>
      </mc:AlternateContent>
      <p:grpSp>
        <p:nvGrpSpPr>
          <p:cNvPr id="36" name="Group 35">
            <a:extLst>
              <a:ext uri="{FF2B5EF4-FFF2-40B4-BE49-F238E27FC236}">
                <a16:creationId xmlns:a16="http://schemas.microsoft.com/office/drawing/2014/main" id="{3731A62C-B461-46EE-9A3E-95A400D66C42}"/>
              </a:ext>
            </a:extLst>
          </p:cNvPr>
          <p:cNvGrpSpPr/>
          <p:nvPr/>
        </p:nvGrpSpPr>
        <p:grpSpPr>
          <a:xfrm>
            <a:off x="7096734" y="1244038"/>
            <a:ext cx="2777657" cy="1621934"/>
            <a:chOff x="5140503" y="3548604"/>
            <a:chExt cx="3319124" cy="1621934"/>
          </a:xfrm>
          <a:solidFill>
            <a:schemeClr val="accent1">
              <a:lumMod val="40000"/>
              <a:lumOff val="60000"/>
            </a:schemeClr>
          </a:solidFill>
        </p:grpSpPr>
        <p:sp>
          <p:nvSpPr>
            <p:cNvPr id="37" name="Rounded Rectangle 6">
              <a:extLst>
                <a:ext uri="{FF2B5EF4-FFF2-40B4-BE49-F238E27FC236}">
                  <a16:creationId xmlns:a16="http://schemas.microsoft.com/office/drawing/2014/main" id="{A947BFC6-DE09-40AE-89F5-5174877DBF8C}"/>
                </a:ext>
              </a:extLst>
            </p:cNvPr>
            <p:cNvSpPr/>
            <p:nvPr/>
          </p:nvSpPr>
          <p:spPr>
            <a:xfrm>
              <a:off x="5140503" y="3548604"/>
              <a:ext cx="331912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38" name="TextBox 3">
                  <a:extLst>
                    <a:ext uri="{FF2B5EF4-FFF2-40B4-BE49-F238E27FC236}">
                      <a16:creationId xmlns:a16="http://schemas.microsoft.com/office/drawing/2014/main" id="{C6FAB82E-B310-47A6-8401-5BA8D95A6DE6}"/>
                    </a:ext>
                  </a:extLst>
                </p:cNvPr>
                <p:cNvSpPr txBox="1"/>
                <p:nvPr/>
              </p:nvSpPr>
              <p:spPr>
                <a:xfrm>
                  <a:off x="5464946" y="366491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3</m:t>
                            </m:r>
                          </m:den>
                        </m:f>
                      </m:oMath>
                    </m:oMathPara>
                  </a14:m>
                  <a:endParaRPr lang="en-GB" sz="4400" dirty="0"/>
                </a:p>
              </p:txBody>
            </p:sp>
          </mc:Choice>
          <mc:Fallback xmlns="">
            <p:sp>
              <p:nvSpPr>
                <p:cNvPr id="38" name="TextBox 3">
                  <a:extLst>
                    <a:ext uri="{FF2B5EF4-FFF2-40B4-BE49-F238E27FC236}">
                      <a16:creationId xmlns:a16="http://schemas.microsoft.com/office/drawing/2014/main" id="{C6FAB82E-B310-47A6-8401-5BA8D95A6DE6}"/>
                    </a:ext>
                  </a:extLst>
                </p:cNvPr>
                <p:cNvSpPr txBox="1">
                  <a:spLocks noRot="1" noChangeAspect="1" noMove="1" noResize="1" noEditPoints="1" noAdjustHandles="1" noChangeArrowheads="1" noChangeShapeType="1" noTextEdit="1"/>
                </p:cNvSpPr>
                <p:nvPr/>
              </p:nvSpPr>
              <p:spPr>
                <a:xfrm>
                  <a:off x="5464946" y="3664911"/>
                  <a:ext cx="578211" cy="1359988"/>
                </a:xfrm>
                <a:prstGeom prst="rect">
                  <a:avLst/>
                </a:prstGeom>
                <a:blipFill>
                  <a:blip r:embed="rId7"/>
                  <a:stretch>
                    <a:fillRect/>
                  </a:stretch>
                </a:blipFill>
                <a:ln>
                  <a:noFill/>
                </a:ln>
              </p:spPr>
              <p:txBody>
                <a:bodyPr/>
                <a:lstStyle/>
                <a:p>
                  <a:r>
                    <a:rPr lang="en-SG">
                      <a:noFill/>
                    </a:rPr>
                    <a:t> </a:t>
                  </a:r>
                </a:p>
              </p:txBody>
            </p:sp>
          </mc:Fallback>
        </mc:AlternateContent>
      </p:grpSp>
      <p:sp>
        <p:nvSpPr>
          <p:cNvPr id="39" name="TextBox 38">
            <a:extLst>
              <a:ext uri="{FF2B5EF4-FFF2-40B4-BE49-F238E27FC236}">
                <a16:creationId xmlns:a16="http://schemas.microsoft.com/office/drawing/2014/main" id="{EDE4E09D-328F-4915-927A-422494133455}"/>
              </a:ext>
            </a:extLst>
          </p:cNvPr>
          <p:cNvSpPr txBox="1"/>
          <p:nvPr/>
        </p:nvSpPr>
        <p:spPr>
          <a:xfrm>
            <a:off x="8002882" y="155991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42" name="TextBox 3">
                <a:extLst>
                  <a:ext uri="{FF2B5EF4-FFF2-40B4-BE49-F238E27FC236}">
                    <a16:creationId xmlns:a16="http://schemas.microsoft.com/office/drawing/2014/main" id="{93480003-8E34-4E7A-8518-8261AAD68D14}"/>
                  </a:ext>
                </a:extLst>
              </p:cNvPr>
              <p:cNvSpPr txBox="1"/>
              <p:nvPr/>
            </p:nvSpPr>
            <p:spPr>
              <a:xfrm>
                <a:off x="8563023" y="1649912"/>
                <a:ext cx="665360"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3</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42" name="TextBox 3">
                <a:extLst>
                  <a:ext uri="{FF2B5EF4-FFF2-40B4-BE49-F238E27FC236}">
                    <a16:creationId xmlns:a16="http://schemas.microsoft.com/office/drawing/2014/main" id="{93480003-8E34-4E7A-8518-8261AAD68D14}"/>
                  </a:ext>
                </a:extLst>
              </p:cNvPr>
              <p:cNvSpPr txBox="1">
                <a:spLocks noRot="1" noChangeAspect="1" noMove="1" noResize="1" noEditPoints="1" noAdjustHandles="1" noChangeArrowheads="1" noChangeShapeType="1" noTextEdit="1"/>
              </p:cNvSpPr>
              <p:nvPr/>
            </p:nvSpPr>
            <p:spPr>
              <a:xfrm>
                <a:off x="8563023" y="1649912"/>
                <a:ext cx="665360" cy="769441"/>
              </a:xfrm>
              <a:prstGeom prst="rect">
                <a:avLst/>
              </a:prstGeom>
              <a:blipFill>
                <a:blip r:embed="rId8"/>
                <a:stretch>
                  <a:fillRect r="-77982"/>
                </a:stretch>
              </a:blipFill>
              <a:ln>
                <a:noFill/>
              </a:ln>
            </p:spPr>
            <p:txBody>
              <a:bodyPr/>
              <a:lstStyle/>
              <a:p>
                <a:r>
                  <a:rPr lang="en-GB">
                    <a:noFill/>
                  </a:rPr>
                  <a:t> </a:t>
                </a:r>
              </a:p>
            </p:txBody>
          </p:sp>
        </mc:Fallback>
      </mc:AlternateContent>
      <p:grpSp>
        <p:nvGrpSpPr>
          <p:cNvPr id="47" name="Group 46">
            <a:extLst>
              <a:ext uri="{FF2B5EF4-FFF2-40B4-BE49-F238E27FC236}">
                <a16:creationId xmlns:a16="http://schemas.microsoft.com/office/drawing/2014/main" id="{A19C15CA-7BF5-4F12-9828-26BB68AE929B}"/>
              </a:ext>
            </a:extLst>
          </p:cNvPr>
          <p:cNvGrpSpPr/>
          <p:nvPr/>
        </p:nvGrpSpPr>
        <p:grpSpPr>
          <a:xfrm>
            <a:off x="7034836" y="3312503"/>
            <a:ext cx="3097489" cy="1621934"/>
            <a:chOff x="2131992" y="3548604"/>
            <a:chExt cx="3701303" cy="1621934"/>
          </a:xfrm>
          <a:solidFill>
            <a:schemeClr val="accent1">
              <a:lumMod val="40000"/>
              <a:lumOff val="60000"/>
            </a:schemeClr>
          </a:solidFill>
        </p:grpSpPr>
        <p:sp>
          <p:nvSpPr>
            <p:cNvPr id="48" name="Rounded Rectangle 6">
              <a:extLst>
                <a:ext uri="{FF2B5EF4-FFF2-40B4-BE49-F238E27FC236}">
                  <a16:creationId xmlns:a16="http://schemas.microsoft.com/office/drawing/2014/main" id="{2C1BAF0E-43A9-4548-9D99-A7E78487FF13}"/>
                </a:ext>
              </a:extLst>
            </p:cNvPr>
            <p:cNvSpPr/>
            <p:nvPr/>
          </p:nvSpPr>
          <p:spPr>
            <a:xfrm>
              <a:off x="2131992" y="3548604"/>
              <a:ext cx="3701303"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mc:Choice xmlns:a14="http://schemas.microsoft.com/office/drawing/2010/main" Requires="a14">
            <p:sp>
              <p:nvSpPr>
                <p:cNvPr id="49" name="TextBox 3">
                  <a:extLst>
                    <a:ext uri="{FF2B5EF4-FFF2-40B4-BE49-F238E27FC236}">
                      <a16:creationId xmlns:a16="http://schemas.microsoft.com/office/drawing/2014/main" id="{14DDB92E-F30A-4A71-A3C0-D7451219C9C4}"/>
                    </a:ext>
                  </a:extLst>
                </p:cNvPr>
                <p:cNvSpPr txBox="1"/>
                <p:nvPr/>
              </p:nvSpPr>
              <p:spPr>
                <a:xfrm>
                  <a:off x="4909456" y="3677842"/>
                  <a:ext cx="578211" cy="1364412"/>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b="0" i="1" smtClean="0">
                                <a:latin typeface="Cambria Math" panose="02040503050406030204" pitchFamily="18" charset="0"/>
                              </a:rPr>
                              <m:t>2</m:t>
                            </m:r>
                          </m:num>
                          <m:den>
                            <m:r>
                              <a:rPr lang="en-US" sz="4400" b="0" i="1" smtClean="0">
                                <a:latin typeface="Cambria Math" panose="02040503050406030204" pitchFamily="18" charset="0"/>
                              </a:rPr>
                              <m:t>5</m:t>
                            </m:r>
                          </m:den>
                        </m:f>
                      </m:oMath>
                    </m:oMathPara>
                  </a14:m>
                  <a:endParaRPr lang="en-GB" sz="4400" dirty="0"/>
                </a:p>
              </p:txBody>
            </p:sp>
          </mc:Choice>
          <mc:Fallback>
            <p:sp>
              <p:nvSpPr>
                <p:cNvPr id="49" name="TextBox 3">
                  <a:extLst>
                    <a:ext uri="{FF2B5EF4-FFF2-40B4-BE49-F238E27FC236}">
                      <a16:creationId xmlns:a16="http://schemas.microsoft.com/office/drawing/2014/main" id="{14DDB92E-F30A-4A71-A3C0-D7451219C9C4}"/>
                    </a:ext>
                  </a:extLst>
                </p:cNvPr>
                <p:cNvSpPr txBox="1">
                  <a:spLocks noRot="1" noChangeAspect="1" noMove="1" noResize="1" noEditPoints="1" noAdjustHandles="1" noChangeArrowheads="1" noChangeShapeType="1" noTextEdit="1"/>
                </p:cNvSpPr>
                <p:nvPr/>
              </p:nvSpPr>
              <p:spPr>
                <a:xfrm>
                  <a:off x="4909456" y="3677842"/>
                  <a:ext cx="578211" cy="1364412"/>
                </a:xfrm>
                <a:prstGeom prst="rect">
                  <a:avLst/>
                </a:prstGeom>
                <a:blipFill>
                  <a:blip r:embed="rId9"/>
                  <a:stretch>
                    <a:fillRect/>
                  </a:stretch>
                </a:blipFill>
                <a:ln>
                  <a:noFill/>
                </a:ln>
              </p:spPr>
              <p:txBody>
                <a:bodyPr/>
                <a:lstStyle/>
                <a:p>
                  <a:r>
                    <a:rPr lang="en-GB">
                      <a:noFill/>
                    </a:rPr>
                    <a:t> </a:t>
                  </a:r>
                </a:p>
              </p:txBody>
            </p:sp>
          </mc:Fallback>
        </mc:AlternateContent>
      </p:grpSp>
      <p:sp>
        <p:nvSpPr>
          <p:cNvPr id="50" name="TextBox 49">
            <a:extLst>
              <a:ext uri="{FF2B5EF4-FFF2-40B4-BE49-F238E27FC236}">
                <a16:creationId xmlns:a16="http://schemas.microsoft.com/office/drawing/2014/main" id="{42635575-2B73-46CC-B12C-F8F449F5A82F}"/>
              </a:ext>
            </a:extLst>
          </p:cNvPr>
          <p:cNvSpPr txBox="1"/>
          <p:nvPr/>
        </p:nvSpPr>
        <p:spPr>
          <a:xfrm>
            <a:off x="8687819" y="370264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mc:Choice xmlns:a14="http://schemas.microsoft.com/office/drawing/2010/main" Requires="a14">
          <p:sp>
            <p:nvSpPr>
              <p:cNvPr id="53" name="TextBox 3">
                <a:extLst>
                  <a:ext uri="{FF2B5EF4-FFF2-40B4-BE49-F238E27FC236}">
                    <a16:creationId xmlns:a16="http://schemas.microsoft.com/office/drawing/2014/main" id="{995083CC-29F1-407A-BFD7-179D1B8283CA}"/>
                  </a:ext>
                </a:extLst>
              </p:cNvPr>
              <p:cNvSpPr txBox="1"/>
              <p:nvPr/>
            </p:nvSpPr>
            <p:spPr>
              <a:xfrm>
                <a:off x="7344297" y="3779590"/>
                <a:ext cx="1239283"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4400" i="1" smtClean="0">
                          <a:latin typeface="Cambria Math" panose="02040503050406030204" pitchFamily="18" charset="0"/>
                        </a:rPr>
                        <m:t>0</m:t>
                      </m:r>
                      <m:r>
                        <a:rPr lang="en-GB" sz="4400" b="0" i="1" smtClean="0">
                          <a:latin typeface="Cambria Math" panose="02040503050406030204" pitchFamily="18" charset="0"/>
                        </a:rPr>
                        <m:t>.4</m:t>
                      </m:r>
                    </m:oMath>
                  </m:oMathPara>
                </a14:m>
                <a:endParaRPr lang="en-GB" sz="4400" dirty="0"/>
              </a:p>
            </p:txBody>
          </p:sp>
        </mc:Choice>
        <mc:Fallback>
          <p:sp>
            <p:nvSpPr>
              <p:cNvPr id="53" name="TextBox 3">
                <a:extLst>
                  <a:ext uri="{FF2B5EF4-FFF2-40B4-BE49-F238E27FC236}">
                    <a16:creationId xmlns:a16="http://schemas.microsoft.com/office/drawing/2014/main" id="{995083CC-29F1-407A-BFD7-179D1B8283CA}"/>
                  </a:ext>
                </a:extLst>
              </p:cNvPr>
              <p:cNvSpPr txBox="1">
                <a:spLocks noRot="1" noChangeAspect="1" noMove="1" noResize="1" noEditPoints="1" noAdjustHandles="1" noChangeArrowheads="1" noChangeShapeType="1" noTextEdit="1"/>
              </p:cNvSpPr>
              <p:nvPr/>
            </p:nvSpPr>
            <p:spPr>
              <a:xfrm>
                <a:off x="7344297" y="3779590"/>
                <a:ext cx="1239283" cy="769441"/>
              </a:xfrm>
              <a:prstGeom prst="rect">
                <a:avLst/>
              </a:prstGeom>
              <a:blipFill>
                <a:blip r:embed="rId10"/>
                <a:stretch>
                  <a:fillRect/>
                </a:stretch>
              </a:blipFill>
              <a:ln>
                <a:noFill/>
              </a:ln>
            </p:spPr>
            <p:txBody>
              <a:bodyPr/>
              <a:lstStyle/>
              <a:p>
                <a:r>
                  <a:rPr lang="en-GB">
                    <a:noFill/>
                  </a:rPr>
                  <a:t> </a:t>
                </a:r>
              </a:p>
            </p:txBody>
          </p:sp>
        </mc:Fallback>
      </mc:AlternateContent>
      <p:grpSp>
        <p:nvGrpSpPr>
          <p:cNvPr id="7" name="Group 6">
            <a:extLst>
              <a:ext uri="{FF2B5EF4-FFF2-40B4-BE49-F238E27FC236}">
                <a16:creationId xmlns:a16="http://schemas.microsoft.com/office/drawing/2014/main" id="{9AA1E233-35E3-FD68-4EF1-472B91CD23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027B7D6F-8B28-A809-B3F8-03C46A44DF5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86576D8A-D100-4E65-162A-64C8C368911F}"/>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725681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926470" y="109166"/>
            <a:ext cx="9160135"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Answers: Which of these are true? </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7" name="Group 6">
            <a:extLst>
              <a:ext uri="{FF2B5EF4-FFF2-40B4-BE49-F238E27FC236}">
                <a16:creationId xmlns:a16="http://schemas.microsoft.com/office/drawing/2014/main" id="{9AA1E233-35E3-FD68-4EF1-472B91CD23A0}"/>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027B7D6F-8B28-A809-B3F8-03C46A44DF54}"/>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86576D8A-D100-4E65-162A-64C8C368911F}"/>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9" name="Freeform 32">
            <a:extLst>
              <a:ext uri="{FF2B5EF4-FFF2-40B4-BE49-F238E27FC236}">
                <a16:creationId xmlns:a16="http://schemas.microsoft.com/office/drawing/2014/main" id="{C01D3814-D0BA-E393-7C48-B8D4503F7625}"/>
              </a:ext>
            </a:extLst>
          </p:cNvPr>
          <p:cNvSpPr/>
          <p:nvPr/>
        </p:nvSpPr>
        <p:spPr>
          <a:xfrm>
            <a:off x="4928784" y="1883173"/>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10" name="Freeform 32">
            <a:extLst>
              <a:ext uri="{FF2B5EF4-FFF2-40B4-BE49-F238E27FC236}">
                <a16:creationId xmlns:a16="http://schemas.microsoft.com/office/drawing/2014/main" id="{16264B8B-C9E0-AB27-8946-7E85E1F2D5EA}"/>
              </a:ext>
            </a:extLst>
          </p:cNvPr>
          <p:cNvSpPr/>
          <p:nvPr/>
        </p:nvSpPr>
        <p:spPr>
          <a:xfrm>
            <a:off x="10317576" y="4163932"/>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11" name="Freeform 33">
            <a:extLst>
              <a:ext uri="{FF2B5EF4-FFF2-40B4-BE49-F238E27FC236}">
                <a16:creationId xmlns:a16="http://schemas.microsoft.com/office/drawing/2014/main" id="{ACFB9170-FB74-7A56-FA6C-D84E3645D9AD}"/>
              </a:ext>
            </a:extLst>
          </p:cNvPr>
          <p:cNvSpPr/>
          <p:nvPr/>
        </p:nvSpPr>
        <p:spPr>
          <a:xfrm>
            <a:off x="4826240" y="4042364"/>
            <a:ext cx="963207" cy="886322"/>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2" name="Rounded Rectangle 6">
            <a:extLst>
              <a:ext uri="{FF2B5EF4-FFF2-40B4-BE49-F238E27FC236}">
                <a16:creationId xmlns:a16="http://schemas.microsoft.com/office/drawing/2014/main" id="{B590C7A3-91D2-BE2F-0F4D-45C2CCE96BC3}"/>
              </a:ext>
            </a:extLst>
          </p:cNvPr>
          <p:cNvSpPr/>
          <p:nvPr/>
        </p:nvSpPr>
        <p:spPr>
          <a:xfrm>
            <a:off x="1520168" y="1562522"/>
            <a:ext cx="3183294" cy="1621934"/>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5" name="TextBox 3">
                <a:extLst>
                  <a:ext uri="{FF2B5EF4-FFF2-40B4-BE49-F238E27FC236}">
                    <a16:creationId xmlns:a16="http://schemas.microsoft.com/office/drawing/2014/main" id="{564EA228-4C11-8DBA-9416-CE7D2AF98782}"/>
                  </a:ext>
                </a:extLst>
              </p:cNvPr>
              <p:cNvSpPr txBox="1"/>
              <p:nvPr/>
            </p:nvSpPr>
            <p:spPr>
              <a:xfrm>
                <a:off x="1982894" y="1667761"/>
                <a:ext cx="483884" cy="1359988"/>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2</m:t>
                          </m:r>
                        </m:den>
                      </m:f>
                    </m:oMath>
                  </m:oMathPara>
                </a14:m>
                <a:endParaRPr lang="en-GB" sz="4400" dirty="0"/>
              </a:p>
            </p:txBody>
          </p:sp>
        </mc:Choice>
        <mc:Fallback xmlns="">
          <p:sp>
            <p:nvSpPr>
              <p:cNvPr id="5" name="TextBox 3">
                <a:extLst>
                  <a:ext uri="{FF2B5EF4-FFF2-40B4-BE49-F238E27FC236}">
                    <a16:creationId xmlns:a16="http://schemas.microsoft.com/office/drawing/2014/main" id="{564EA228-4C11-8DBA-9416-CE7D2AF98782}"/>
                  </a:ext>
                </a:extLst>
              </p:cNvPr>
              <p:cNvSpPr txBox="1">
                <a:spLocks noRot="1" noChangeAspect="1" noMove="1" noResize="1" noEditPoints="1" noAdjustHandles="1" noChangeArrowheads="1" noChangeShapeType="1" noTextEdit="1"/>
              </p:cNvSpPr>
              <p:nvPr/>
            </p:nvSpPr>
            <p:spPr>
              <a:xfrm>
                <a:off x="1982894" y="1667761"/>
                <a:ext cx="483884" cy="1359988"/>
              </a:xfrm>
              <a:prstGeom prst="rect">
                <a:avLst/>
              </a:prstGeom>
              <a:blipFill>
                <a:blip r:embed="rId3"/>
                <a:stretch>
                  <a:fillRect/>
                </a:stretch>
              </a:blipFill>
              <a:ln>
                <a:noFill/>
              </a:ln>
            </p:spPr>
            <p:txBody>
              <a:bodyPr/>
              <a:lstStyle/>
              <a:p>
                <a:r>
                  <a:rPr lang="en-SG">
                    <a:noFill/>
                  </a:rPr>
                  <a:t> </a:t>
                </a:r>
              </a:p>
            </p:txBody>
          </p:sp>
        </mc:Fallback>
      </mc:AlternateContent>
      <p:sp>
        <p:nvSpPr>
          <p:cNvPr id="8" name="TextBox 7">
            <a:extLst>
              <a:ext uri="{FF2B5EF4-FFF2-40B4-BE49-F238E27FC236}">
                <a16:creationId xmlns:a16="http://schemas.microsoft.com/office/drawing/2014/main" id="{7A9168C7-D00E-9420-9EA3-E8EAA24182EF}"/>
              </a:ext>
            </a:extLst>
          </p:cNvPr>
          <p:cNvSpPr txBox="1"/>
          <p:nvPr/>
        </p:nvSpPr>
        <p:spPr>
          <a:xfrm>
            <a:off x="2496351" y="192040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21" name="TextBox 3">
                <a:extLst>
                  <a:ext uri="{FF2B5EF4-FFF2-40B4-BE49-F238E27FC236}">
                    <a16:creationId xmlns:a16="http://schemas.microsoft.com/office/drawing/2014/main" id="{56A7EE83-3C6A-D027-3D9B-4A0AAA8024A1}"/>
                  </a:ext>
                </a:extLst>
              </p:cNvPr>
              <p:cNvSpPr txBox="1"/>
              <p:nvPr/>
            </p:nvSpPr>
            <p:spPr>
              <a:xfrm>
                <a:off x="3034497" y="1988768"/>
                <a:ext cx="112720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5</m:t>
                      </m:r>
                      <m:r>
                        <a:rPr lang="en-US" sz="4400" b="0" i="1" smtClean="0">
                          <a:latin typeface="Cambria Math" panose="02040503050406030204" pitchFamily="18" charset="0"/>
                        </a:rPr>
                        <m:t>0%</m:t>
                      </m:r>
                    </m:oMath>
                  </m:oMathPara>
                </a14:m>
                <a:endParaRPr lang="en-GB" sz="4400" dirty="0"/>
              </a:p>
            </p:txBody>
          </p:sp>
        </mc:Choice>
        <mc:Fallback xmlns="">
          <p:sp>
            <p:nvSpPr>
              <p:cNvPr id="21" name="TextBox 3">
                <a:extLst>
                  <a:ext uri="{FF2B5EF4-FFF2-40B4-BE49-F238E27FC236}">
                    <a16:creationId xmlns:a16="http://schemas.microsoft.com/office/drawing/2014/main" id="{56A7EE83-3C6A-D027-3D9B-4A0AAA8024A1}"/>
                  </a:ext>
                </a:extLst>
              </p:cNvPr>
              <p:cNvSpPr txBox="1">
                <a:spLocks noRot="1" noChangeAspect="1" noMove="1" noResize="1" noEditPoints="1" noAdjustHandles="1" noChangeArrowheads="1" noChangeShapeType="1" noTextEdit="1"/>
              </p:cNvSpPr>
              <p:nvPr/>
            </p:nvSpPr>
            <p:spPr>
              <a:xfrm>
                <a:off x="3034497" y="1988768"/>
                <a:ext cx="1127205" cy="769441"/>
              </a:xfrm>
              <a:prstGeom prst="rect">
                <a:avLst/>
              </a:prstGeom>
              <a:blipFill>
                <a:blip r:embed="rId4"/>
                <a:stretch>
                  <a:fillRect r="-4865"/>
                </a:stretch>
              </a:blipFill>
              <a:ln>
                <a:noFill/>
              </a:ln>
            </p:spPr>
            <p:txBody>
              <a:bodyPr/>
              <a:lstStyle/>
              <a:p>
                <a:r>
                  <a:rPr lang="en-SG">
                    <a:noFill/>
                  </a:rPr>
                  <a:t> </a:t>
                </a:r>
              </a:p>
            </p:txBody>
          </p:sp>
        </mc:Fallback>
      </mc:AlternateContent>
      <p:grpSp>
        <p:nvGrpSpPr>
          <p:cNvPr id="23" name="Group 22">
            <a:extLst>
              <a:ext uri="{FF2B5EF4-FFF2-40B4-BE49-F238E27FC236}">
                <a16:creationId xmlns:a16="http://schemas.microsoft.com/office/drawing/2014/main" id="{DF7B248C-64D6-31EB-D956-F720E95BB446}"/>
              </a:ext>
            </a:extLst>
          </p:cNvPr>
          <p:cNvGrpSpPr/>
          <p:nvPr/>
        </p:nvGrpSpPr>
        <p:grpSpPr>
          <a:xfrm>
            <a:off x="1501353" y="3614114"/>
            <a:ext cx="3030560" cy="1708216"/>
            <a:chOff x="3595394" y="3548604"/>
            <a:chExt cx="2237901" cy="1621934"/>
          </a:xfrm>
          <a:solidFill>
            <a:schemeClr val="accent1">
              <a:lumMod val="40000"/>
              <a:lumOff val="60000"/>
            </a:schemeClr>
          </a:solidFill>
        </p:grpSpPr>
        <p:sp>
          <p:nvSpPr>
            <p:cNvPr id="24" name="Rounded Rectangle 6">
              <a:extLst>
                <a:ext uri="{FF2B5EF4-FFF2-40B4-BE49-F238E27FC236}">
                  <a16:creationId xmlns:a16="http://schemas.microsoft.com/office/drawing/2014/main" id="{AA860F07-F864-75CD-E0BE-9D1A2954FD27}"/>
                </a:ext>
              </a:extLst>
            </p:cNvPr>
            <p:cNvSpPr/>
            <p:nvPr/>
          </p:nvSpPr>
          <p:spPr>
            <a:xfrm>
              <a:off x="3595394" y="3548604"/>
              <a:ext cx="2237901"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5" name="TextBox 3">
                  <a:extLst>
                    <a:ext uri="{FF2B5EF4-FFF2-40B4-BE49-F238E27FC236}">
                      <a16:creationId xmlns:a16="http://schemas.microsoft.com/office/drawing/2014/main" id="{5316AF81-7BC4-F061-35C6-978628FF3385}"/>
                    </a:ext>
                  </a:extLst>
                </p:cNvPr>
                <p:cNvSpPr txBox="1"/>
                <p:nvPr/>
              </p:nvSpPr>
              <p:spPr>
                <a:xfrm>
                  <a:off x="5032749"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10</m:t>
                            </m:r>
                          </m:den>
                        </m:f>
                      </m:oMath>
                    </m:oMathPara>
                  </a14:m>
                  <a:endParaRPr lang="en-GB" sz="4400" dirty="0"/>
                </a:p>
              </p:txBody>
            </p:sp>
          </mc:Choice>
          <mc:Fallback xmlns="">
            <p:sp>
              <p:nvSpPr>
                <p:cNvPr id="25" name="TextBox 3">
                  <a:extLst>
                    <a:ext uri="{FF2B5EF4-FFF2-40B4-BE49-F238E27FC236}">
                      <a16:creationId xmlns:a16="http://schemas.microsoft.com/office/drawing/2014/main" id="{5316AF81-7BC4-F061-35C6-978628FF3385}"/>
                    </a:ext>
                  </a:extLst>
                </p:cNvPr>
                <p:cNvSpPr txBox="1">
                  <a:spLocks noRot="1" noChangeAspect="1" noMove="1" noResize="1" noEditPoints="1" noAdjustHandles="1" noChangeArrowheads="1" noChangeShapeType="1" noTextEdit="1"/>
                </p:cNvSpPr>
                <p:nvPr/>
              </p:nvSpPr>
              <p:spPr>
                <a:xfrm>
                  <a:off x="5032749" y="3677842"/>
                  <a:ext cx="578211" cy="1359988"/>
                </a:xfrm>
                <a:prstGeom prst="rect">
                  <a:avLst/>
                </a:prstGeom>
                <a:blipFill>
                  <a:blip r:embed="rId5"/>
                  <a:stretch>
                    <a:fillRect/>
                  </a:stretch>
                </a:blipFill>
                <a:ln>
                  <a:noFill/>
                </a:ln>
              </p:spPr>
              <p:txBody>
                <a:bodyPr/>
                <a:lstStyle/>
                <a:p>
                  <a:r>
                    <a:rPr lang="en-SG">
                      <a:noFill/>
                    </a:rPr>
                    <a:t> </a:t>
                  </a:r>
                </a:p>
              </p:txBody>
            </p:sp>
          </mc:Fallback>
        </mc:AlternateContent>
      </p:grpSp>
      <p:sp>
        <p:nvSpPr>
          <p:cNvPr id="26" name="TextBox 25">
            <a:extLst>
              <a:ext uri="{FF2B5EF4-FFF2-40B4-BE49-F238E27FC236}">
                <a16:creationId xmlns:a16="http://schemas.microsoft.com/office/drawing/2014/main" id="{1421D5EA-4D7D-38F1-84AE-9815454A84B4}"/>
              </a:ext>
            </a:extLst>
          </p:cNvPr>
          <p:cNvSpPr txBox="1"/>
          <p:nvPr/>
        </p:nvSpPr>
        <p:spPr>
          <a:xfrm>
            <a:off x="2870946" y="4045157"/>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27" name="TextBox 3">
                <a:extLst>
                  <a:ext uri="{FF2B5EF4-FFF2-40B4-BE49-F238E27FC236}">
                    <a16:creationId xmlns:a16="http://schemas.microsoft.com/office/drawing/2014/main" id="{FBF34C92-1343-DC16-EA37-F1B650E03D99}"/>
                  </a:ext>
                </a:extLst>
              </p:cNvPr>
              <p:cNvSpPr txBox="1"/>
              <p:nvPr/>
            </p:nvSpPr>
            <p:spPr>
              <a:xfrm>
                <a:off x="1643971" y="4122101"/>
                <a:ext cx="1107055"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.01</m:t>
                      </m:r>
                    </m:oMath>
                  </m:oMathPara>
                </a14:m>
                <a:endParaRPr lang="en-GB" sz="4400" dirty="0"/>
              </a:p>
            </p:txBody>
          </p:sp>
        </mc:Choice>
        <mc:Fallback xmlns="">
          <p:sp>
            <p:nvSpPr>
              <p:cNvPr id="27" name="TextBox 3">
                <a:extLst>
                  <a:ext uri="{FF2B5EF4-FFF2-40B4-BE49-F238E27FC236}">
                    <a16:creationId xmlns:a16="http://schemas.microsoft.com/office/drawing/2014/main" id="{FBF34C92-1343-DC16-EA37-F1B650E03D99}"/>
                  </a:ext>
                </a:extLst>
              </p:cNvPr>
              <p:cNvSpPr txBox="1">
                <a:spLocks noRot="1" noChangeAspect="1" noMove="1" noResize="1" noEditPoints="1" noAdjustHandles="1" noChangeArrowheads="1" noChangeShapeType="1" noTextEdit="1"/>
              </p:cNvSpPr>
              <p:nvPr/>
            </p:nvSpPr>
            <p:spPr>
              <a:xfrm>
                <a:off x="1643971" y="4122101"/>
                <a:ext cx="1107055" cy="769441"/>
              </a:xfrm>
              <a:prstGeom prst="rect">
                <a:avLst/>
              </a:prstGeom>
              <a:blipFill>
                <a:blip r:embed="rId6"/>
                <a:stretch>
                  <a:fillRect/>
                </a:stretch>
              </a:blipFill>
              <a:ln>
                <a:noFill/>
              </a:ln>
            </p:spPr>
            <p:txBody>
              <a:bodyPr/>
              <a:lstStyle/>
              <a:p>
                <a:r>
                  <a:rPr lang="en-SG">
                    <a:noFill/>
                  </a:rPr>
                  <a:t> </a:t>
                </a:r>
              </a:p>
            </p:txBody>
          </p:sp>
        </mc:Fallback>
      </mc:AlternateContent>
      <p:sp>
        <p:nvSpPr>
          <p:cNvPr id="28" name="Freeform 33">
            <a:extLst>
              <a:ext uri="{FF2B5EF4-FFF2-40B4-BE49-F238E27FC236}">
                <a16:creationId xmlns:a16="http://schemas.microsoft.com/office/drawing/2014/main" id="{CC441542-E97B-323D-2A1D-5C6B61FEEBD6}"/>
              </a:ext>
            </a:extLst>
          </p:cNvPr>
          <p:cNvSpPr/>
          <p:nvPr/>
        </p:nvSpPr>
        <p:spPr>
          <a:xfrm>
            <a:off x="10123398" y="1902895"/>
            <a:ext cx="963207" cy="886322"/>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grpSp>
        <p:nvGrpSpPr>
          <p:cNvPr id="43" name="Group 42">
            <a:extLst>
              <a:ext uri="{FF2B5EF4-FFF2-40B4-BE49-F238E27FC236}">
                <a16:creationId xmlns:a16="http://schemas.microsoft.com/office/drawing/2014/main" id="{E71549A6-C347-70CD-5B04-F3979B85E9B6}"/>
              </a:ext>
            </a:extLst>
          </p:cNvPr>
          <p:cNvGrpSpPr/>
          <p:nvPr/>
        </p:nvGrpSpPr>
        <p:grpSpPr>
          <a:xfrm>
            <a:off x="7096734" y="1558188"/>
            <a:ext cx="2777657" cy="1621934"/>
            <a:chOff x="5140503" y="3548604"/>
            <a:chExt cx="3319124" cy="1621934"/>
          </a:xfrm>
          <a:solidFill>
            <a:schemeClr val="accent1">
              <a:lumMod val="40000"/>
              <a:lumOff val="60000"/>
            </a:schemeClr>
          </a:solidFill>
        </p:grpSpPr>
        <p:sp>
          <p:nvSpPr>
            <p:cNvPr id="44" name="Rounded Rectangle 6">
              <a:extLst>
                <a:ext uri="{FF2B5EF4-FFF2-40B4-BE49-F238E27FC236}">
                  <a16:creationId xmlns:a16="http://schemas.microsoft.com/office/drawing/2014/main" id="{2345F5CF-9A9E-C7DA-7707-60C4FD5AB650}"/>
                </a:ext>
              </a:extLst>
            </p:cNvPr>
            <p:cNvSpPr/>
            <p:nvPr/>
          </p:nvSpPr>
          <p:spPr>
            <a:xfrm>
              <a:off x="5140503" y="3548604"/>
              <a:ext cx="331912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5" name="TextBox 3">
                  <a:extLst>
                    <a:ext uri="{FF2B5EF4-FFF2-40B4-BE49-F238E27FC236}">
                      <a16:creationId xmlns:a16="http://schemas.microsoft.com/office/drawing/2014/main" id="{5FF13446-ACBE-469F-FAD9-B507CA5AA828}"/>
                    </a:ext>
                  </a:extLst>
                </p:cNvPr>
                <p:cNvSpPr txBox="1"/>
                <p:nvPr/>
              </p:nvSpPr>
              <p:spPr>
                <a:xfrm>
                  <a:off x="5464946" y="366491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US" sz="4400" b="0" i="1" smtClean="0">
                                <a:latin typeface="Cambria Math" panose="02040503050406030204" pitchFamily="18" charset="0"/>
                              </a:rPr>
                              <m:t>3</m:t>
                            </m:r>
                          </m:den>
                        </m:f>
                      </m:oMath>
                    </m:oMathPara>
                  </a14:m>
                  <a:endParaRPr lang="en-GB" sz="4400" dirty="0"/>
                </a:p>
              </p:txBody>
            </p:sp>
          </mc:Choice>
          <mc:Fallback xmlns="">
            <p:sp>
              <p:nvSpPr>
                <p:cNvPr id="45" name="TextBox 3">
                  <a:extLst>
                    <a:ext uri="{FF2B5EF4-FFF2-40B4-BE49-F238E27FC236}">
                      <a16:creationId xmlns:a16="http://schemas.microsoft.com/office/drawing/2014/main" id="{5FF13446-ACBE-469F-FAD9-B507CA5AA828}"/>
                    </a:ext>
                  </a:extLst>
                </p:cNvPr>
                <p:cNvSpPr txBox="1">
                  <a:spLocks noRot="1" noChangeAspect="1" noMove="1" noResize="1" noEditPoints="1" noAdjustHandles="1" noChangeArrowheads="1" noChangeShapeType="1" noTextEdit="1"/>
                </p:cNvSpPr>
                <p:nvPr/>
              </p:nvSpPr>
              <p:spPr>
                <a:xfrm>
                  <a:off x="5464946" y="3664911"/>
                  <a:ext cx="578211" cy="1359988"/>
                </a:xfrm>
                <a:prstGeom prst="rect">
                  <a:avLst/>
                </a:prstGeom>
                <a:blipFill>
                  <a:blip r:embed="rId7"/>
                  <a:stretch>
                    <a:fillRect/>
                  </a:stretch>
                </a:blipFill>
                <a:ln>
                  <a:noFill/>
                </a:ln>
              </p:spPr>
              <p:txBody>
                <a:bodyPr/>
                <a:lstStyle/>
                <a:p>
                  <a:r>
                    <a:rPr lang="en-SG">
                      <a:noFill/>
                    </a:rPr>
                    <a:t> </a:t>
                  </a:r>
                </a:p>
              </p:txBody>
            </p:sp>
          </mc:Fallback>
        </mc:AlternateContent>
      </p:grpSp>
      <p:sp>
        <p:nvSpPr>
          <p:cNvPr id="46" name="TextBox 45">
            <a:extLst>
              <a:ext uri="{FF2B5EF4-FFF2-40B4-BE49-F238E27FC236}">
                <a16:creationId xmlns:a16="http://schemas.microsoft.com/office/drawing/2014/main" id="{18970AA6-E58F-EE9A-921B-863615274804}"/>
              </a:ext>
            </a:extLst>
          </p:cNvPr>
          <p:cNvSpPr txBox="1"/>
          <p:nvPr/>
        </p:nvSpPr>
        <p:spPr>
          <a:xfrm>
            <a:off x="8047852" y="187406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54" name="TextBox 3">
                <a:extLst>
                  <a:ext uri="{FF2B5EF4-FFF2-40B4-BE49-F238E27FC236}">
                    <a16:creationId xmlns:a16="http://schemas.microsoft.com/office/drawing/2014/main" id="{71CBF9DC-2FC6-BA4A-BCE8-0087F9A88565}"/>
                  </a:ext>
                </a:extLst>
              </p:cNvPr>
              <p:cNvSpPr txBox="1"/>
              <p:nvPr/>
            </p:nvSpPr>
            <p:spPr>
              <a:xfrm>
                <a:off x="8563023" y="1964062"/>
                <a:ext cx="665360"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3</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54" name="TextBox 3">
                <a:extLst>
                  <a:ext uri="{FF2B5EF4-FFF2-40B4-BE49-F238E27FC236}">
                    <a16:creationId xmlns:a16="http://schemas.microsoft.com/office/drawing/2014/main" id="{71CBF9DC-2FC6-BA4A-BCE8-0087F9A88565}"/>
                  </a:ext>
                </a:extLst>
              </p:cNvPr>
              <p:cNvSpPr txBox="1">
                <a:spLocks noRot="1" noChangeAspect="1" noMove="1" noResize="1" noEditPoints="1" noAdjustHandles="1" noChangeArrowheads="1" noChangeShapeType="1" noTextEdit="1"/>
              </p:cNvSpPr>
              <p:nvPr/>
            </p:nvSpPr>
            <p:spPr>
              <a:xfrm>
                <a:off x="8563023" y="1964062"/>
                <a:ext cx="665360" cy="769441"/>
              </a:xfrm>
              <a:prstGeom prst="rect">
                <a:avLst/>
              </a:prstGeom>
              <a:blipFill>
                <a:blip r:embed="rId8"/>
                <a:stretch>
                  <a:fillRect r="-77982"/>
                </a:stretch>
              </a:blipFill>
              <a:ln>
                <a:noFill/>
              </a:ln>
            </p:spPr>
            <p:txBody>
              <a:bodyPr/>
              <a:lstStyle/>
              <a:p>
                <a:r>
                  <a:rPr lang="en-GB">
                    <a:noFill/>
                  </a:rPr>
                  <a:t> </a:t>
                </a:r>
              </a:p>
            </p:txBody>
          </p:sp>
        </mc:Fallback>
      </mc:AlternateContent>
      <p:grpSp>
        <p:nvGrpSpPr>
          <p:cNvPr id="55" name="Group 54">
            <a:extLst>
              <a:ext uri="{FF2B5EF4-FFF2-40B4-BE49-F238E27FC236}">
                <a16:creationId xmlns:a16="http://schemas.microsoft.com/office/drawing/2014/main" id="{47E439AD-CE54-8545-4876-6F6EA62EFB16}"/>
              </a:ext>
            </a:extLst>
          </p:cNvPr>
          <p:cNvGrpSpPr/>
          <p:nvPr/>
        </p:nvGrpSpPr>
        <p:grpSpPr>
          <a:xfrm>
            <a:off x="7025909" y="3659331"/>
            <a:ext cx="3097489" cy="1621934"/>
            <a:chOff x="2131992" y="3548604"/>
            <a:chExt cx="3701303" cy="1621934"/>
          </a:xfrm>
          <a:solidFill>
            <a:schemeClr val="accent1">
              <a:lumMod val="40000"/>
              <a:lumOff val="60000"/>
            </a:schemeClr>
          </a:solidFill>
        </p:grpSpPr>
        <p:sp>
          <p:nvSpPr>
            <p:cNvPr id="56" name="Rounded Rectangle 6">
              <a:extLst>
                <a:ext uri="{FF2B5EF4-FFF2-40B4-BE49-F238E27FC236}">
                  <a16:creationId xmlns:a16="http://schemas.microsoft.com/office/drawing/2014/main" id="{FBC8EFCD-B4E1-A1C1-272E-D1146A22CB58}"/>
                </a:ext>
              </a:extLst>
            </p:cNvPr>
            <p:cNvSpPr/>
            <p:nvPr/>
          </p:nvSpPr>
          <p:spPr>
            <a:xfrm>
              <a:off x="2131992" y="3548604"/>
              <a:ext cx="3701303"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mc:Choice xmlns:a14="http://schemas.microsoft.com/office/drawing/2010/main" Requires="a14">
            <p:sp>
              <p:nvSpPr>
                <p:cNvPr id="57" name="TextBox 3">
                  <a:extLst>
                    <a:ext uri="{FF2B5EF4-FFF2-40B4-BE49-F238E27FC236}">
                      <a16:creationId xmlns:a16="http://schemas.microsoft.com/office/drawing/2014/main" id="{DFC8E393-443E-A581-F9D1-C602E121A7BF}"/>
                    </a:ext>
                  </a:extLst>
                </p:cNvPr>
                <p:cNvSpPr txBox="1"/>
                <p:nvPr/>
              </p:nvSpPr>
              <p:spPr>
                <a:xfrm>
                  <a:off x="4909456" y="3677842"/>
                  <a:ext cx="578211" cy="1364412"/>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b="0" i="1" smtClean="0">
                                <a:latin typeface="Cambria Math" panose="02040503050406030204" pitchFamily="18" charset="0"/>
                              </a:rPr>
                              <m:t>2</m:t>
                            </m:r>
                          </m:num>
                          <m:den>
                            <m:r>
                              <a:rPr lang="en-US" sz="4400" b="0" i="1" smtClean="0">
                                <a:latin typeface="Cambria Math" panose="02040503050406030204" pitchFamily="18" charset="0"/>
                              </a:rPr>
                              <m:t>5</m:t>
                            </m:r>
                          </m:den>
                        </m:f>
                      </m:oMath>
                    </m:oMathPara>
                  </a14:m>
                  <a:endParaRPr lang="en-GB" sz="4400" dirty="0"/>
                </a:p>
              </p:txBody>
            </p:sp>
          </mc:Choice>
          <mc:Fallback>
            <p:sp>
              <p:nvSpPr>
                <p:cNvPr id="57" name="TextBox 3">
                  <a:extLst>
                    <a:ext uri="{FF2B5EF4-FFF2-40B4-BE49-F238E27FC236}">
                      <a16:creationId xmlns:a16="http://schemas.microsoft.com/office/drawing/2014/main" id="{DFC8E393-443E-A581-F9D1-C602E121A7BF}"/>
                    </a:ext>
                  </a:extLst>
                </p:cNvPr>
                <p:cNvSpPr txBox="1">
                  <a:spLocks noRot="1" noChangeAspect="1" noMove="1" noResize="1" noEditPoints="1" noAdjustHandles="1" noChangeArrowheads="1" noChangeShapeType="1" noTextEdit="1"/>
                </p:cNvSpPr>
                <p:nvPr/>
              </p:nvSpPr>
              <p:spPr>
                <a:xfrm>
                  <a:off x="4909456" y="3677842"/>
                  <a:ext cx="578211" cy="1364412"/>
                </a:xfrm>
                <a:prstGeom prst="rect">
                  <a:avLst/>
                </a:prstGeom>
                <a:blipFill>
                  <a:blip r:embed="rId9"/>
                  <a:stretch>
                    <a:fillRect/>
                  </a:stretch>
                </a:blipFill>
                <a:ln>
                  <a:noFill/>
                </a:ln>
              </p:spPr>
              <p:txBody>
                <a:bodyPr/>
                <a:lstStyle/>
                <a:p>
                  <a:r>
                    <a:rPr lang="en-GB">
                      <a:noFill/>
                    </a:rPr>
                    <a:t> </a:t>
                  </a:r>
                </a:p>
              </p:txBody>
            </p:sp>
          </mc:Fallback>
        </mc:AlternateContent>
      </p:grpSp>
      <p:sp>
        <p:nvSpPr>
          <p:cNvPr id="58" name="TextBox 57">
            <a:extLst>
              <a:ext uri="{FF2B5EF4-FFF2-40B4-BE49-F238E27FC236}">
                <a16:creationId xmlns:a16="http://schemas.microsoft.com/office/drawing/2014/main" id="{9BDE0D02-6259-CACB-D9A8-E8F24A3BE9BE}"/>
              </a:ext>
            </a:extLst>
          </p:cNvPr>
          <p:cNvSpPr txBox="1"/>
          <p:nvPr/>
        </p:nvSpPr>
        <p:spPr>
          <a:xfrm>
            <a:off x="8678892" y="4049474"/>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mc:Choice xmlns:a14="http://schemas.microsoft.com/office/drawing/2010/main" Requires="a14">
          <p:sp>
            <p:nvSpPr>
              <p:cNvPr id="59" name="TextBox 3">
                <a:extLst>
                  <a:ext uri="{FF2B5EF4-FFF2-40B4-BE49-F238E27FC236}">
                    <a16:creationId xmlns:a16="http://schemas.microsoft.com/office/drawing/2014/main" id="{6F361268-C5EC-CA91-851E-03331F2F21DC}"/>
                  </a:ext>
                </a:extLst>
              </p:cNvPr>
              <p:cNvSpPr txBox="1"/>
              <p:nvPr/>
            </p:nvSpPr>
            <p:spPr>
              <a:xfrm>
                <a:off x="7335370" y="4126418"/>
                <a:ext cx="1239283"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4400" i="1" smtClean="0">
                          <a:latin typeface="Cambria Math" panose="02040503050406030204" pitchFamily="18" charset="0"/>
                        </a:rPr>
                        <m:t>0</m:t>
                      </m:r>
                      <m:r>
                        <a:rPr lang="en-GB" sz="4400" b="0" i="1" smtClean="0">
                          <a:latin typeface="Cambria Math" panose="02040503050406030204" pitchFamily="18" charset="0"/>
                        </a:rPr>
                        <m:t>.4</m:t>
                      </m:r>
                    </m:oMath>
                  </m:oMathPara>
                </a14:m>
                <a:endParaRPr lang="en-GB" sz="4400" dirty="0"/>
              </a:p>
            </p:txBody>
          </p:sp>
        </mc:Choice>
        <mc:Fallback>
          <p:sp>
            <p:nvSpPr>
              <p:cNvPr id="59" name="TextBox 3">
                <a:extLst>
                  <a:ext uri="{FF2B5EF4-FFF2-40B4-BE49-F238E27FC236}">
                    <a16:creationId xmlns:a16="http://schemas.microsoft.com/office/drawing/2014/main" id="{6F361268-C5EC-CA91-851E-03331F2F21DC}"/>
                  </a:ext>
                </a:extLst>
              </p:cNvPr>
              <p:cNvSpPr txBox="1">
                <a:spLocks noRot="1" noChangeAspect="1" noMove="1" noResize="1" noEditPoints="1" noAdjustHandles="1" noChangeArrowheads="1" noChangeShapeType="1" noTextEdit="1"/>
              </p:cNvSpPr>
              <p:nvPr/>
            </p:nvSpPr>
            <p:spPr>
              <a:xfrm>
                <a:off x="7335370" y="4126418"/>
                <a:ext cx="1239283" cy="769441"/>
              </a:xfrm>
              <a:prstGeom prst="rect">
                <a:avLst/>
              </a:prstGeom>
              <a:blipFill>
                <a:blip r:embed="rId10"/>
                <a:stretch>
                  <a:fillRect/>
                </a:stretch>
              </a:blipFill>
              <a:ln>
                <a:noFill/>
              </a:ln>
            </p:spPr>
            <p:txBody>
              <a:bodyPr/>
              <a:lstStyle/>
              <a:p>
                <a:r>
                  <a:rPr lang="en-GB">
                    <a:noFill/>
                  </a:rPr>
                  <a:t> </a:t>
                </a:r>
              </a:p>
            </p:txBody>
          </p:sp>
        </mc:Fallback>
      </mc:AlternateContent>
    </p:spTree>
    <p:extLst>
      <p:ext uri="{BB962C8B-B14F-4D97-AF65-F5344CB8AC3E}">
        <p14:creationId xmlns:p14="http://schemas.microsoft.com/office/powerpoint/2010/main" val="1678170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8</a:t>
            </a:fld>
            <a:endParaRPr lang="en-US" dirty="0"/>
          </a:p>
        </p:txBody>
      </p:sp>
      <p:grpSp>
        <p:nvGrpSpPr>
          <p:cNvPr id="14" name="Group 13">
            <a:extLst>
              <a:ext uri="{FF2B5EF4-FFF2-40B4-BE49-F238E27FC236}">
                <a16:creationId xmlns:a16="http://schemas.microsoft.com/office/drawing/2014/main" id="{61F53C88-DD29-4A78-9C4B-EB9A0BD25676}"/>
              </a:ext>
            </a:extLst>
          </p:cNvPr>
          <p:cNvGrpSpPr/>
          <p:nvPr/>
        </p:nvGrpSpPr>
        <p:grpSpPr>
          <a:xfrm>
            <a:off x="6484761" y="3305696"/>
            <a:ext cx="3056442" cy="1621934"/>
            <a:chOff x="5140503" y="3548604"/>
            <a:chExt cx="3652255" cy="1621934"/>
          </a:xfrm>
          <a:solidFill>
            <a:schemeClr val="accent1">
              <a:lumMod val="40000"/>
              <a:lumOff val="60000"/>
            </a:schemeClr>
          </a:solidFill>
        </p:grpSpPr>
        <p:sp>
          <p:nvSpPr>
            <p:cNvPr id="15" name="Rounded Rectangle 6">
              <a:extLst>
                <a:ext uri="{FF2B5EF4-FFF2-40B4-BE49-F238E27FC236}">
                  <a16:creationId xmlns:a16="http://schemas.microsoft.com/office/drawing/2014/main" id="{0AE5830F-DF27-4A44-8B52-990F6F795B25}"/>
                </a:ext>
              </a:extLst>
            </p:cNvPr>
            <p:cNvSpPr/>
            <p:nvPr/>
          </p:nvSpPr>
          <p:spPr>
            <a:xfrm>
              <a:off x="5140503" y="3548604"/>
              <a:ext cx="3652255"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16" name="TextBox 3">
                  <a:extLst>
                    <a:ext uri="{FF2B5EF4-FFF2-40B4-BE49-F238E27FC236}">
                      <a16:creationId xmlns:a16="http://schemas.microsoft.com/office/drawing/2014/main" id="{D3782BDE-1C2F-47CF-9A12-0537197D9EE7}"/>
                    </a:ext>
                  </a:extLst>
                </p:cNvPr>
                <p:cNvSpPr txBox="1"/>
                <p:nvPr/>
              </p:nvSpPr>
              <p:spPr>
                <a:xfrm>
                  <a:off x="5289237" y="367166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8</m:t>
                            </m:r>
                          </m:den>
                        </m:f>
                      </m:oMath>
                    </m:oMathPara>
                  </a14:m>
                  <a:endParaRPr lang="en-GB" sz="4400" dirty="0"/>
                </a:p>
              </p:txBody>
            </p:sp>
          </mc:Choice>
          <mc:Fallback xmlns="">
            <p:sp>
              <p:nvSpPr>
                <p:cNvPr id="16" name="TextBox 3">
                  <a:extLst>
                    <a:ext uri="{FF2B5EF4-FFF2-40B4-BE49-F238E27FC236}">
                      <a16:creationId xmlns:a16="http://schemas.microsoft.com/office/drawing/2014/main" id="{D3782BDE-1C2F-47CF-9A12-0537197D9EE7}"/>
                    </a:ext>
                  </a:extLst>
                </p:cNvPr>
                <p:cNvSpPr txBox="1">
                  <a:spLocks noRot="1" noChangeAspect="1" noMove="1" noResize="1" noEditPoints="1" noAdjustHandles="1" noChangeArrowheads="1" noChangeShapeType="1" noTextEdit="1"/>
                </p:cNvSpPr>
                <p:nvPr/>
              </p:nvSpPr>
              <p:spPr>
                <a:xfrm>
                  <a:off x="5289237" y="3671661"/>
                  <a:ext cx="578211" cy="1359988"/>
                </a:xfrm>
                <a:prstGeom prst="rect">
                  <a:avLst/>
                </a:prstGeom>
                <a:blipFill>
                  <a:blip r:embed="rId3"/>
                  <a:stretch>
                    <a:fillRect/>
                  </a:stretch>
                </a:blipFill>
                <a:ln>
                  <a:noFill/>
                </a:ln>
              </p:spPr>
              <p:txBody>
                <a:bodyPr/>
                <a:lstStyle/>
                <a:p>
                  <a:r>
                    <a:rPr lang="en-SG">
                      <a:noFill/>
                    </a:rPr>
                    <a:t> </a:t>
                  </a:r>
                </a:p>
              </p:txBody>
            </p:sp>
          </mc:Fallback>
        </mc:AlternateContent>
      </p:grpSp>
      <p:sp>
        <p:nvSpPr>
          <p:cNvPr id="17" name="TextBox 16">
            <a:extLst>
              <a:ext uri="{FF2B5EF4-FFF2-40B4-BE49-F238E27FC236}">
                <a16:creationId xmlns:a16="http://schemas.microsoft.com/office/drawing/2014/main" id="{4B9B0A2C-2666-4E13-9770-833CD9C64E9A}"/>
              </a:ext>
            </a:extLst>
          </p:cNvPr>
          <p:cNvSpPr txBox="1"/>
          <p:nvPr/>
        </p:nvSpPr>
        <p:spPr>
          <a:xfrm>
            <a:off x="7164348" y="3707243"/>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18" name="Group 17">
            <a:extLst>
              <a:ext uri="{FF2B5EF4-FFF2-40B4-BE49-F238E27FC236}">
                <a16:creationId xmlns:a16="http://schemas.microsoft.com/office/drawing/2014/main" id="{9E0FBF15-6EF2-4802-9525-D9372CAE027A}"/>
              </a:ext>
            </a:extLst>
          </p:cNvPr>
          <p:cNvGrpSpPr/>
          <p:nvPr/>
        </p:nvGrpSpPr>
        <p:grpSpPr>
          <a:xfrm>
            <a:off x="7593983" y="3701104"/>
            <a:ext cx="1947221" cy="1226526"/>
            <a:chOff x="5132755" y="3585597"/>
            <a:chExt cx="1506489" cy="1226526"/>
          </a:xfrm>
          <a:solidFill>
            <a:schemeClr val="accent1">
              <a:lumMod val="40000"/>
              <a:lumOff val="60000"/>
            </a:schemeClr>
          </a:solidFill>
        </p:grpSpPr>
        <p:sp>
          <p:nvSpPr>
            <p:cNvPr id="19" name="Rounded Rectangle 6">
              <a:extLst>
                <a:ext uri="{FF2B5EF4-FFF2-40B4-BE49-F238E27FC236}">
                  <a16:creationId xmlns:a16="http://schemas.microsoft.com/office/drawing/2014/main" id="{2A504747-2C82-4AA5-B43C-EF97AEFFF6ED}"/>
                </a:ext>
              </a:extLst>
            </p:cNvPr>
            <p:cNvSpPr/>
            <p:nvPr/>
          </p:nvSpPr>
          <p:spPr>
            <a:xfrm>
              <a:off x="5132755" y="3585597"/>
              <a:ext cx="1506489"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0" name="TextBox 3">
                  <a:extLst>
                    <a:ext uri="{FF2B5EF4-FFF2-40B4-BE49-F238E27FC236}">
                      <a16:creationId xmlns:a16="http://schemas.microsoft.com/office/drawing/2014/main" id="{22543C0B-F8CA-452D-B67E-9326627C48CF}"/>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1</m:t>
                        </m:r>
                        <m:r>
                          <a:rPr lang="en-GB" sz="4400" b="0" i="1" smtClean="0">
                            <a:latin typeface="Cambria Math" panose="02040503050406030204" pitchFamily="18" charset="0"/>
                          </a:rPr>
                          <m:t>2.5</m:t>
                        </m:r>
                        <m:r>
                          <a:rPr lang="en-US" sz="4400" b="0" i="1" smtClean="0">
                            <a:latin typeface="Cambria Math" panose="02040503050406030204" pitchFamily="18" charset="0"/>
                          </a:rPr>
                          <m:t>%</m:t>
                        </m:r>
                      </m:oMath>
                    </m:oMathPara>
                  </a14:m>
                  <a:endParaRPr lang="en-GB" sz="4400" dirty="0"/>
                </a:p>
              </p:txBody>
            </p:sp>
          </mc:Choice>
          <mc:Fallback xmlns="">
            <p:sp>
              <p:nvSpPr>
                <p:cNvPr id="20" name="TextBox 3">
                  <a:extLst>
                    <a:ext uri="{FF2B5EF4-FFF2-40B4-BE49-F238E27FC236}">
                      <a16:creationId xmlns:a16="http://schemas.microsoft.com/office/drawing/2014/main" id="{22543C0B-F8CA-452D-B67E-9326627C48CF}"/>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4"/>
                  <a:stretch>
                    <a:fillRect r="-116393"/>
                  </a:stretch>
                </a:blipFill>
                <a:ln>
                  <a:noFill/>
                </a:ln>
              </p:spPr>
              <p:txBody>
                <a:bodyPr/>
                <a:lstStyle/>
                <a:p>
                  <a:r>
                    <a:rPr lang="en-SG">
                      <a:noFill/>
                    </a:rPr>
                    <a:t> </a:t>
                  </a:r>
                </a:p>
              </p:txBody>
            </p:sp>
          </mc:Fallback>
        </mc:AlternateContent>
      </p:grpSp>
      <p:grpSp>
        <p:nvGrpSpPr>
          <p:cNvPr id="26" name="Group 25">
            <a:extLst>
              <a:ext uri="{FF2B5EF4-FFF2-40B4-BE49-F238E27FC236}">
                <a16:creationId xmlns:a16="http://schemas.microsoft.com/office/drawing/2014/main" id="{0323DD65-6FE5-43CE-A4C4-70A51C5F054B}"/>
              </a:ext>
            </a:extLst>
          </p:cNvPr>
          <p:cNvGrpSpPr/>
          <p:nvPr/>
        </p:nvGrpSpPr>
        <p:grpSpPr>
          <a:xfrm>
            <a:off x="6429070" y="1607283"/>
            <a:ext cx="3283726" cy="1226526"/>
            <a:chOff x="5074271" y="3507669"/>
            <a:chExt cx="3923844" cy="1226526"/>
          </a:xfrm>
          <a:solidFill>
            <a:schemeClr val="accent1">
              <a:lumMod val="40000"/>
              <a:lumOff val="60000"/>
            </a:schemeClr>
          </a:solidFill>
        </p:grpSpPr>
        <p:sp>
          <p:nvSpPr>
            <p:cNvPr id="27" name="Rounded Rectangle 6">
              <a:extLst>
                <a:ext uri="{FF2B5EF4-FFF2-40B4-BE49-F238E27FC236}">
                  <a16:creationId xmlns:a16="http://schemas.microsoft.com/office/drawing/2014/main" id="{366D743D-2D18-4CCB-A2DD-1AC05E88A353}"/>
                </a:ext>
              </a:extLst>
            </p:cNvPr>
            <p:cNvSpPr/>
            <p:nvPr/>
          </p:nvSpPr>
          <p:spPr>
            <a:xfrm>
              <a:off x="5074271" y="3507669"/>
              <a:ext cx="3923844"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8" name="TextBox 3">
                  <a:extLst>
                    <a:ext uri="{FF2B5EF4-FFF2-40B4-BE49-F238E27FC236}">
                      <a16:creationId xmlns:a16="http://schemas.microsoft.com/office/drawing/2014/main" id="{995083CC-29F1-407A-BFD7-179D1B8283CA}"/>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6</m:t>
                        </m:r>
                        <m:r>
                          <a:rPr lang="en-GB" sz="4400" b="0" i="1" smtClean="0">
                            <a:latin typeface="Cambria Math" panose="02040503050406030204" pitchFamily="18" charset="0"/>
                          </a:rPr>
                          <m:t>3</m:t>
                        </m:r>
                        <m:r>
                          <a:rPr lang="en-US" sz="4400" b="0" i="1" smtClean="0">
                            <a:latin typeface="Cambria Math" panose="02040503050406030204" pitchFamily="18" charset="0"/>
                          </a:rPr>
                          <m:t>%</m:t>
                        </m:r>
                      </m:oMath>
                    </m:oMathPara>
                  </a14:m>
                  <a:endParaRPr lang="en-GB" sz="4400" dirty="0"/>
                </a:p>
              </p:txBody>
            </p:sp>
          </mc:Choice>
          <mc:Fallback xmlns="">
            <p:sp>
              <p:nvSpPr>
                <p:cNvPr id="28" name="TextBox 3">
                  <a:extLst>
                    <a:ext uri="{FF2B5EF4-FFF2-40B4-BE49-F238E27FC236}">
                      <a16:creationId xmlns:a16="http://schemas.microsoft.com/office/drawing/2014/main" id="{995083CC-29F1-407A-BFD7-179D1B8283CA}"/>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5"/>
                  <a:stretch>
                    <a:fillRect r="-145570"/>
                  </a:stretch>
                </a:blipFill>
                <a:ln>
                  <a:noFill/>
                </a:ln>
              </p:spPr>
              <p:txBody>
                <a:bodyPr/>
                <a:lstStyle/>
                <a:p>
                  <a:r>
                    <a:rPr lang="en-SG">
                      <a:noFill/>
                    </a:rPr>
                    <a:t> </a:t>
                  </a:r>
                </a:p>
              </p:txBody>
            </p:sp>
          </mc:Fallback>
        </mc:AlternateContent>
      </p:grpSp>
      <p:grpSp>
        <p:nvGrpSpPr>
          <p:cNvPr id="29" name="Group 28">
            <a:extLst>
              <a:ext uri="{FF2B5EF4-FFF2-40B4-BE49-F238E27FC236}">
                <a16:creationId xmlns:a16="http://schemas.microsoft.com/office/drawing/2014/main" id="{1D34E99D-A2B1-4C40-8A3B-8AE277E5DDDC}"/>
              </a:ext>
            </a:extLst>
          </p:cNvPr>
          <p:cNvGrpSpPr/>
          <p:nvPr/>
        </p:nvGrpSpPr>
        <p:grpSpPr>
          <a:xfrm>
            <a:off x="1985848" y="1403637"/>
            <a:ext cx="2760642" cy="1708216"/>
            <a:chOff x="3794714" y="3548604"/>
            <a:chExt cx="2038582" cy="1621934"/>
          </a:xfrm>
          <a:solidFill>
            <a:schemeClr val="accent1">
              <a:lumMod val="40000"/>
              <a:lumOff val="60000"/>
            </a:schemeClr>
          </a:solidFill>
        </p:grpSpPr>
        <p:sp>
          <p:nvSpPr>
            <p:cNvPr id="30" name="Rounded Rectangle 6">
              <a:extLst>
                <a:ext uri="{FF2B5EF4-FFF2-40B4-BE49-F238E27FC236}">
                  <a16:creationId xmlns:a16="http://schemas.microsoft.com/office/drawing/2014/main" id="{8F5D7929-6D74-4560-84C2-D84EF93899F1}"/>
                </a:ext>
              </a:extLst>
            </p:cNvPr>
            <p:cNvSpPr/>
            <p:nvPr/>
          </p:nvSpPr>
          <p:spPr>
            <a:xfrm>
              <a:off x="3794714" y="3548604"/>
              <a:ext cx="2038582"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31" name="TextBox 3">
                  <a:extLst>
                    <a:ext uri="{FF2B5EF4-FFF2-40B4-BE49-F238E27FC236}">
                      <a16:creationId xmlns:a16="http://schemas.microsoft.com/office/drawing/2014/main" id="{06275F1A-6AE3-4AE3-8EB3-CABCB3E3344D}"/>
                    </a:ext>
                  </a:extLst>
                </p:cNvPr>
                <p:cNvSpPr txBox="1"/>
                <p:nvPr/>
              </p:nvSpPr>
              <p:spPr>
                <a:xfrm>
                  <a:off x="5175841" y="3677842"/>
                  <a:ext cx="578211" cy="1291295"/>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4</m:t>
                            </m:r>
                          </m:den>
                        </m:f>
                      </m:oMath>
                    </m:oMathPara>
                  </a14:m>
                  <a:endParaRPr lang="en-GB" sz="4400" dirty="0"/>
                </a:p>
              </p:txBody>
            </p:sp>
          </mc:Choice>
          <mc:Fallback xmlns="">
            <p:sp>
              <p:nvSpPr>
                <p:cNvPr id="31" name="TextBox 3">
                  <a:extLst>
                    <a:ext uri="{FF2B5EF4-FFF2-40B4-BE49-F238E27FC236}">
                      <a16:creationId xmlns:a16="http://schemas.microsoft.com/office/drawing/2014/main" id="{06275F1A-6AE3-4AE3-8EB3-CABCB3E3344D}"/>
                    </a:ext>
                  </a:extLst>
                </p:cNvPr>
                <p:cNvSpPr txBox="1">
                  <a:spLocks noRot="1" noChangeAspect="1" noMove="1" noResize="1" noEditPoints="1" noAdjustHandles="1" noChangeArrowheads="1" noChangeShapeType="1" noTextEdit="1"/>
                </p:cNvSpPr>
                <p:nvPr/>
              </p:nvSpPr>
              <p:spPr>
                <a:xfrm>
                  <a:off x="5175841" y="3677842"/>
                  <a:ext cx="578211" cy="1291295"/>
                </a:xfrm>
                <a:prstGeom prst="rect">
                  <a:avLst/>
                </a:prstGeom>
                <a:blipFill>
                  <a:blip r:embed="rId6"/>
                  <a:stretch>
                    <a:fillRect/>
                  </a:stretch>
                </a:blipFill>
                <a:ln>
                  <a:noFill/>
                </a:ln>
              </p:spPr>
              <p:txBody>
                <a:bodyPr/>
                <a:lstStyle/>
                <a:p>
                  <a:r>
                    <a:rPr lang="en-SG">
                      <a:noFill/>
                    </a:rPr>
                    <a:t> </a:t>
                  </a:r>
                </a:p>
              </p:txBody>
            </p:sp>
          </mc:Fallback>
        </mc:AlternateContent>
      </p:grpSp>
      <p:sp>
        <p:nvSpPr>
          <p:cNvPr id="32" name="TextBox 31">
            <a:extLst>
              <a:ext uri="{FF2B5EF4-FFF2-40B4-BE49-F238E27FC236}">
                <a16:creationId xmlns:a16="http://schemas.microsoft.com/office/drawing/2014/main" id="{0713E674-077E-41ED-B677-2056F90FAB68}"/>
              </a:ext>
            </a:extLst>
          </p:cNvPr>
          <p:cNvSpPr txBox="1"/>
          <p:nvPr/>
        </p:nvSpPr>
        <p:spPr>
          <a:xfrm>
            <a:off x="3283503" y="1725677"/>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35" name="TextBox 3">
                <a:extLst>
                  <a:ext uri="{FF2B5EF4-FFF2-40B4-BE49-F238E27FC236}">
                    <a16:creationId xmlns:a16="http://schemas.microsoft.com/office/drawing/2014/main" id="{304A4A65-4B33-45A5-9360-AC79A0509EFB}"/>
                  </a:ext>
                </a:extLst>
              </p:cNvPr>
              <p:cNvSpPr txBox="1"/>
              <p:nvPr/>
            </p:nvSpPr>
            <p:spPr>
              <a:xfrm>
                <a:off x="1985847" y="1854915"/>
                <a:ext cx="483884"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m:t>
                      </m:r>
                      <m:r>
                        <a:rPr lang="en-GB" sz="4400" b="0" i="1" smtClean="0">
                          <a:latin typeface="Cambria Math" panose="02040503050406030204" pitchFamily="18" charset="0"/>
                        </a:rPr>
                        <m:t>25</m:t>
                      </m:r>
                    </m:oMath>
                  </m:oMathPara>
                </a14:m>
                <a:endParaRPr lang="en-GB" sz="4400" dirty="0"/>
              </a:p>
            </p:txBody>
          </p:sp>
        </mc:Choice>
        <mc:Fallback xmlns="">
          <p:sp>
            <p:nvSpPr>
              <p:cNvPr id="35" name="TextBox 3">
                <a:extLst>
                  <a:ext uri="{FF2B5EF4-FFF2-40B4-BE49-F238E27FC236}">
                    <a16:creationId xmlns:a16="http://schemas.microsoft.com/office/drawing/2014/main" id="{304A4A65-4B33-45A5-9360-AC79A0509EFB}"/>
                  </a:ext>
                </a:extLst>
              </p:cNvPr>
              <p:cNvSpPr txBox="1">
                <a:spLocks noRot="1" noChangeAspect="1" noMove="1" noResize="1" noEditPoints="1" noAdjustHandles="1" noChangeArrowheads="1" noChangeShapeType="1" noTextEdit="1"/>
              </p:cNvSpPr>
              <p:nvPr/>
            </p:nvSpPr>
            <p:spPr>
              <a:xfrm>
                <a:off x="1985847" y="1854915"/>
                <a:ext cx="483884" cy="769441"/>
              </a:xfrm>
              <a:prstGeom prst="rect">
                <a:avLst/>
              </a:prstGeom>
              <a:blipFill>
                <a:blip r:embed="rId7"/>
                <a:stretch>
                  <a:fillRect r="-127848"/>
                </a:stretch>
              </a:blipFill>
              <a:ln>
                <a:noFill/>
              </a:ln>
            </p:spPr>
            <p:txBody>
              <a:bodyPr/>
              <a:lstStyle/>
              <a:p>
                <a:r>
                  <a:rPr lang="en-SG">
                    <a:noFill/>
                  </a:rPr>
                  <a:t> </a:t>
                </a:r>
              </a:p>
            </p:txBody>
          </p:sp>
        </mc:Fallback>
      </mc:AlternateContent>
      <p:grpSp>
        <p:nvGrpSpPr>
          <p:cNvPr id="36" name="Group 35">
            <a:extLst>
              <a:ext uri="{FF2B5EF4-FFF2-40B4-BE49-F238E27FC236}">
                <a16:creationId xmlns:a16="http://schemas.microsoft.com/office/drawing/2014/main" id="{3731A62C-B461-46EE-9A3E-95A400D66C42}"/>
              </a:ext>
            </a:extLst>
          </p:cNvPr>
          <p:cNvGrpSpPr/>
          <p:nvPr/>
        </p:nvGrpSpPr>
        <p:grpSpPr>
          <a:xfrm>
            <a:off x="2027131" y="3477776"/>
            <a:ext cx="3056442" cy="1820308"/>
            <a:chOff x="5063326" y="3548604"/>
            <a:chExt cx="2981114" cy="1621934"/>
          </a:xfrm>
          <a:solidFill>
            <a:schemeClr val="accent1">
              <a:lumMod val="40000"/>
              <a:lumOff val="60000"/>
            </a:schemeClr>
          </a:solidFill>
        </p:grpSpPr>
        <p:sp>
          <p:nvSpPr>
            <p:cNvPr id="37" name="Rounded Rectangle 6">
              <a:extLst>
                <a:ext uri="{FF2B5EF4-FFF2-40B4-BE49-F238E27FC236}">
                  <a16:creationId xmlns:a16="http://schemas.microsoft.com/office/drawing/2014/main" id="{A947BFC6-DE09-40AE-89F5-5174877DBF8C}"/>
                </a:ext>
              </a:extLst>
            </p:cNvPr>
            <p:cNvSpPr/>
            <p:nvPr/>
          </p:nvSpPr>
          <p:spPr>
            <a:xfrm>
              <a:off x="5063326" y="3548604"/>
              <a:ext cx="298111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dirty="0"/>
            </a:p>
          </p:txBody>
        </p:sp>
        <mc:AlternateContent xmlns:mc="http://schemas.openxmlformats.org/markup-compatibility/2006" xmlns:a14="http://schemas.microsoft.com/office/drawing/2010/main">
          <mc:Choice Requires="a14">
            <p:sp>
              <p:nvSpPr>
                <p:cNvPr id="38" name="TextBox 3">
                  <a:extLst>
                    <a:ext uri="{FF2B5EF4-FFF2-40B4-BE49-F238E27FC236}">
                      <a16:creationId xmlns:a16="http://schemas.microsoft.com/office/drawing/2014/main" id="{C6FAB82E-B310-47A6-8401-5BA8D95A6DE6}"/>
                    </a:ext>
                  </a:extLst>
                </p:cNvPr>
                <p:cNvSpPr txBox="1"/>
                <p:nvPr/>
              </p:nvSpPr>
              <p:spPr>
                <a:xfrm>
                  <a:off x="5175841"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b="0" i="1" smtClean="0">
                                <a:latin typeface="Cambria Math" panose="02040503050406030204" pitchFamily="18" charset="0"/>
                              </a:rPr>
                              <m:t>7</m:t>
                            </m:r>
                          </m:num>
                          <m:den>
                            <m:r>
                              <a:rPr lang="en-GB" sz="4400" b="0" i="1" smtClean="0">
                                <a:latin typeface="Cambria Math" panose="02040503050406030204" pitchFamily="18" charset="0"/>
                              </a:rPr>
                              <m:t>10</m:t>
                            </m:r>
                          </m:den>
                        </m:f>
                      </m:oMath>
                    </m:oMathPara>
                  </a14:m>
                  <a:endParaRPr lang="en-GB" sz="4400" dirty="0"/>
                </a:p>
              </p:txBody>
            </p:sp>
          </mc:Choice>
          <mc:Fallback xmlns="">
            <p:sp>
              <p:nvSpPr>
                <p:cNvPr id="38" name="TextBox 3">
                  <a:extLst>
                    <a:ext uri="{FF2B5EF4-FFF2-40B4-BE49-F238E27FC236}">
                      <a16:creationId xmlns:a16="http://schemas.microsoft.com/office/drawing/2014/main" id="{C6FAB82E-B310-47A6-8401-5BA8D95A6DE6}"/>
                    </a:ext>
                  </a:extLst>
                </p:cNvPr>
                <p:cNvSpPr txBox="1">
                  <a:spLocks noRot="1" noChangeAspect="1" noMove="1" noResize="1" noEditPoints="1" noAdjustHandles="1" noChangeArrowheads="1" noChangeShapeType="1" noTextEdit="1"/>
                </p:cNvSpPr>
                <p:nvPr/>
              </p:nvSpPr>
              <p:spPr>
                <a:xfrm>
                  <a:off x="5175841" y="3677842"/>
                  <a:ext cx="578211" cy="1359988"/>
                </a:xfrm>
                <a:prstGeom prst="rect">
                  <a:avLst/>
                </a:prstGeom>
                <a:blipFill>
                  <a:blip r:embed="rId8"/>
                  <a:stretch>
                    <a:fillRect r="-48101"/>
                  </a:stretch>
                </a:blipFill>
                <a:ln>
                  <a:noFill/>
                </a:ln>
              </p:spPr>
              <p:txBody>
                <a:bodyPr/>
                <a:lstStyle/>
                <a:p>
                  <a:r>
                    <a:rPr lang="en-GB">
                      <a:noFill/>
                    </a:rPr>
                    <a:t> </a:t>
                  </a:r>
                </a:p>
              </p:txBody>
            </p:sp>
          </mc:Fallback>
        </mc:AlternateContent>
      </p:grpSp>
      <p:sp>
        <p:nvSpPr>
          <p:cNvPr id="39" name="TextBox 38">
            <a:extLst>
              <a:ext uri="{FF2B5EF4-FFF2-40B4-BE49-F238E27FC236}">
                <a16:creationId xmlns:a16="http://schemas.microsoft.com/office/drawing/2014/main" id="{EDE4E09D-328F-4915-927A-422494133455}"/>
              </a:ext>
            </a:extLst>
          </p:cNvPr>
          <p:cNvSpPr txBox="1"/>
          <p:nvPr/>
        </p:nvSpPr>
        <p:spPr>
          <a:xfrm>
            <a:off x="2986282" y="3784890"/>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40" name="Group 39">
            <a:extLst>
              <a:ext uri="{FF2B5EF4-FFF2-40B4-BE49-F238E27FC236}">
                <a16:creationId xmlns:a16="http://schemas.microsoft.com/office/drawing/2014/main" id="{F2610A6E-36D8-4AB1-87E0-9C04F27554AA}"/>
              </a:ext>
            </a:extLst>
          </p:cNvPr>
          <p:cNvGrpSpPr/>
          <p:nvPr/>
        </p:nvGrpSpPr>
        <p:grpSpPr>
          <a:xfrm>
            <a:off x="3579484" y="3818937"/>
            <a:ext cx="1319387" cy="1157114"/>
            <a:chOff x="5140503" y="3548603"/>
            <a:chExt cx="1506489" cy="1434393"/>
          </a:xfrm>
          <a:solidFill>
            <a:schemeClr val="accent1">
              <a:lumMod val="40000"/>
              <a:lumOff val="60000"/>
            </a:schemeClr>
          </a:solidFill>
        </p:grpSpPr>
        <p:sp>
          <p:nvSpPr>
            <p:cNvPr id="41" name="Rounded Rectangle 6">
              <a:extLst>
                <a:ext uri="{FF2B5EF4-FFF2-40B4-BE49-F238E27FC236}">
                  <a16:creationId xmlns:a16="http://schemas.microsoft.com/office/drawing/2014/main" id="{3127B07C-90CC-4FF3-ABC1-820D954BA0F5}"/>
                </a:ext>
              </a:extLst>
            </p:cNvPr>
            <p:cNvSpPr/>
            <p:nvPr/>
          </p:nvSpPr>
          <p:spPr>
            <a:xfrm>
              <a:off x="5140503" y="3548603"/>
              <a:ext cx="1506489" cy="14343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endParaRPr lang="en-GB" sz="4400"/>
            </a:p>
          </p:txBody>
        </p:sp>
        <mc:AlternateContent xmlns:mc="http://schemas.openxmlformats.org/markup-compatibility/2006" xmlns:a14="http://schemas.microsoft.com/office/drawing/2010/main">
          <mc:Choice Requires="a14">
            <p:sp>
              <p:nvSpPr>
                <p:cNvPr id="42" name="TextBox 3">
                  <a:extLst>
                    <a:ext uri="{FF2B5EF4-FFF2-40B4-BE49-F238E27FC236}">
                      <a16:creationId xmlns:a16="http://schemas.microsoft.com/office/drawing/2014/main" id="{93480003-8E34-4E7A-8518-8261AAD68D14}"/>
                    </a:ext>
                  </a:extLst>
                </p:cNvPr>
                <p:cNvSpPr txBox="1"/>
                <p:nvPr/>
              </p:nvSpPr>
              <p:spPr>
                <a:xfrm>
                  <a:off x="5175841" y="3677843"/>
                  <a:ext cx="578211" cy="953822"/>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a:latin typeface="Cambria Math" panose="02040503050406030204" pitchFamily="18" charset="0"/>
                          </a:rPr>
                          <m:t>7</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42" name="TextBox 3">
                  <a:extLst>
                    <a:ext uri="{FF2B5EF4-FFF2-40B4-BE49-F238E27FC236}">
                      <a16:creationId xmlns:a16="http://schemas.microsoft.com/office/drawing/2014/main" id="{93480003-8E34-4E7A-8518-8261AAD68D14}"/>
                    </a:ext>
                  </a:extLst>
                </p:cNvPr>
                <p:cNvSpPr txBox="1">
                  <a:spLocks noRot="1" noChangeAspect="1" noMove="1" noResize="1" noEditPoints="1" noAdjustHandles="1" noChangeArrowheads="1" noChangeShapeType="1" noTextEdit="1"/>
                </p:cNvSpPr>
                <p:nvPr/>
              </p:nvSpPr>
              <p:spPr>
                <a:xfrm>
                  <a:off x="5175841" y="3677843"/>
                  <a:ext cx="578211" cy="953822"/>
                </a:xfrm>
                <a:prstGeom prst="rect">
                  <a:avLst/>
                </a:prstGeom>
                <a:blipFill>
                  <a:blip r:embed="rId9"/>
                  <a:stretch>
                    <a:fillRect r="-134940"/>
                  </a:stretch>
                </a:blipFill>
                <a:ln>
                  <a:noFill/>
                </a:ln>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60" name="TextBox 3">
                <a:extLst>
                  <a:ext uri="{FF2B5EF4-FFF2-40B4-BE49-F238E27FC236}">
                    <a16:creationId xmlns:a16="http://schemas.microsoft.com/office/drawing/2014/main" id="{93480003-8E34-4E7A-8518-8261AAD68D14}"/>
                  </a:ext>
                </a:extLst>
              </p:cNvPr>
              <p:cNvSpPr txBox="1"/>
              <p:nvPr/>
            </p:nvSpPr>
            <p:spPr>
              <a:xfrm>
                <a:off x="8449515" y="1780556"/>
                <a:ext cx="506399"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4400" b="0" i="1" smtClean="0">
                          <a:latin typeface="Cambria Math" panose="02040503050406030204" pitchFamily="18" charset="0"/>
                        </a:rPr>
                        <m:t>6.3</m:t>
                      </m:r>
                    </m:oMath>
                  </m:oMathPara>
                </a14:m>
                <a:endParaRPr lang="en-GB" sz="4400" dirty="0"/>
              </a:p>
            </p:txBody>
          </p:sp>
        </mc:Choice>
        <mc:Fallback xmlns="">
          <p:sp>
            <p:nvSpPr>
              <p:cNvPr id="60" name="TextBox 3">
                <a:extLst>
                  <a:ext uri="{FF2B5EF4-FFF2-40B4-BE49-F238E27FC236}">
                    <a16:creationId xmlns:a16="http://schemas.microsoft.com/office/drawing/2014/main" id="{93480003-8E34-4E7A-8518-8261AAD68D14}"/>
                  </a:ext>
                </a:extLst>
              </p:cNvPr>
              <p:cNvSpPr txBox="1">
                <a:spLocks noRot="1" noChangeAspect="1" noMove="1" noResize="1" noEditPoints="1" noAdjustHandles="1" noChangeArrowheads="1" noChangeShapeType="1" noTextEdit="1"/>
              </p:cNvSpPr>
              <p:nvPr/>
            </p:nvSpPr>
            <p:spPr>
              <a:xfrm>
                <a:off x="8449515" y="1780556"/>
                <a:ext cx="506399" cy="769441"/>
              </a:xfrm>
              <a:prstGeom prst="rect">
                <a:avLst/>
              </a:prstGeom>
              <a:blipFill>
                <a:blip r:embed="rId10"/>
                <a:stretch>
                  <a:fillRect r="-55422"/>
                </a:stretch>
              </a:blipFill>
              <a:ln>
                <a:noFill/>
              </a:ln>
            </p:spPr>
            <p:txBody>
              <a:bodyPr/>
              <a:lstStyle/>
              <a:p>
                <a:r>
                  <a:rPr lang="en-SG">
                    <a:noFill/>
                  </a:rPr>
                  <a:t> </a:t>
                </a:r>
              </a:p>
            </p:txBody>
          </p:sp>
        </mc:Fallback>
      </mc:AlternateContent>
      <p:grpSp>
        <p:nvGrpSpPr>
          <p:cNvPr id="2" name="Group 1">
            <a:extLst>
              <a:ext uri="{FF2B5EF4-FFF2-40B4-BE49-F238E27FC236}">
                <a16:creationId xmlns:a16="http://schemas.microsoft.com/office/drawing/2014/main" id="{B34B8DEB-1B30-F816-2E12-055F9148CCC8}"/>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689DC937-454E-100A-34F5-32B383E053C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52701D64-9178-4698-9AAD-16925595DB1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6" name="Title 1">
            <a:extLst>
              <a:ext uri="{FF2B5EF4-FFF2-40B4-BE49-F238E27FC236}">
                <a16:creationId xmlns:a16="http://schemas.microsoft.com/office/drawing/2014/main" id="{653F91D5-7DE0-03BC-0483-8A470D349337}"/>
              </a:ext>
            </a:extLst>
          </p:cNvPr>
          <p:cNvSpPr txBox="1">
            <a:spLocks/>
          </p:cNvSpPr>
          <p:nvPr/>
        </p:nvSpPr>
        <p:spPr>
          <a:xfrm>
            <a:off x="2820988" y="90947"/>
            <a:ext cx="7150735"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Which of these are true? (2)</a:t>
            </a:r>
          </a:p>
        </p:txBody>
      </p:sp>
      <p:sp>
        <p:nvSpPr>
          <p:cNvPr id="25" name="TextBox 24">
            <a:extLst>
              <a:ext uri="{FF2B5EF4-FFF2-40B4-BE49-F238E27FC236}">
                <a16:creationId xmlns:a16="http://schemas.microsoft.com/office/drawing/2014/main" id="{42635575-2B73-46CC-B12C-F8F449F5A82F}"/>
              </a:ext>
            </a:extLst>
          </p:cNvPr>
          <p:cNvSpPr txBox="1"/>
          <p:nvPr/>
        </p:nvSpPr>
        <p:spPr>
          <a:xfrm>
            <a:off x="7877401" y="169567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sp>
        <p:nvSpPr>
          <p:cNvPr id="7" name="Rectangle 6">
            <a:extLst>
              <a:ext uri="{FF2B5EF4-FFF2-40B4-BE49-F238E27FC236}">
                <a16:creationId xmlns:a16="http://schemas.microsoft.com/office/drawing/2014/main" id="{D2A09451-3C9C-E402-50CC-7463919FF93F}"/>
              </a:ext>
            </a:extLst>
          </p:cNvPr>
          <p:cNvSpPr/>
          <p:nvPr/>
        </p:nvSpPr>
        <p:spPr>
          <a:xfrm>
            <a:off x="2846740" y="5298084"/>
            <a:ext cx="6876178" cy="954107"/>
          </a:xfrm>
          <a:prstGeom prst="rect">
            <a:avLst/>
          </a:prstGeom>
        </p:spPr>
        <p:txBody>
          <a:bodyPr wrap="none">
            <a:spAutoFit/>
          </a:bodyPr>
          <a:lstStyle/>
          <a:p>
            <a:pPr algn="ctr"/>
            <a:r>
              <a:rPr lang="en-GB" sz="2800" dirty="0">
                <a:latin typeface="Arial" panose="020B0604020202020204" pitchFamily="34" charset="0"/>
                <a:cs typeface="Arial" panose="020B0604020202020204" pitchFamily="34" charset="0"/>
              </a:rPr>
              <a:t>Which of these are true?</a:t>
            </a:r>
          </a:p>
          <a:p>
            <a:pPr algn="ctr"/>
            <a:r>
              <a:rPr lang="en-GB" sz="2800" dirty="0">
                <a:latin typeface="Arial" panose="020B0604020202020204" pitchFamily="34" charset="0"/>
                <a:cs typeface="Arial" panose="020B0604020202020204" pitchFamily="34" charset="0"/>
              </a:rPr>
              <a:t>Explain why, using diagrams or otherwise.</a:t>
            </a:r>
          </a:p>
        </p:txBody>
      </p:sp>
    </p:spTree>
    <p:extLst>
      <p:ext uri="{BB962C8B-B14F-4D97-AF65-F5344CB8AC3E}">
        <p14:creationId xmlns:p14="http://schemas.microsoft.com/office/powerpoint/2010/main" val="1464071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10993820" y="6356350"/>
            <a:ext cx="359979" cy="365125"/>
          </a:xfrm>
        </p:spPr>
        <p:txBody>
          <a:bodyPr/>
          <a:lstStyle/>
          <a:p>
            <a:fld id="{892959B6-490E-A144-8C7C-88267F972F69}" type="slidenum">
              <a:rPr lang="en-US" smtClean="0"/>
              <a:t>9</a:t>
            </a:fld>
            <a:endParaRPr lang="en-US" dirty="0"/>
          </a:p>
        </p:txBody>
      </p:sp>
      <p:grpSp>
        <p:nvGrpSpPr>
          <p:cNvPr id="2" name="Group 1">
            <a:extLst>
              <a:ext uri="{FF2B5EF4-FFF2-40B4-BE49-F238E27FC236}">
                <a16:creationId xmlns:a16="http://schemas.microsoft.com/office/drawing/2014/main" id="{B34B8DEB-1B30-F816-2E12-055F9148CCC8}"/>
              </a:ext>
            </a:extLst>
          </p:cNvPr>
          <p:cNvGrpSpPr/>
          <p:nvPr/>
        </p:nvGrpSpPr>
        <p:grpSpPr>
          <a:xfrm>
            <a:off x="0" y="0"/>
            <a:ext cx="2095417" cy="1923564"/>
            <a:chOff x="0" y="0"/>
            <a:chExt cx="2095417" cy="1923564"/>
          </a:xfrm>
        </p:grpSpPr>
        <p:sp>
          <p:nvSpPr>
            <p:cNvPr id="3" name="Isosceles Triangle 2">
              <a:extLst>
                <a:ext uri="{FF2B5EF4-FFF2-40B4-BE49-F238E27FC236}">
                  <a16:creationId xmlns:a16="http://schemas.microsoft.com/office/drawing/2014/main" id="{689DC937-454E-100A-34F5-32B383E053C3}"/>
                </a:ext>
                <a:ext uri="{C183D7F6-B498-43B3-948B-1728B52AA6E4}">
                  <adec:decorative xmlns:adec="http://schemas.microsoft.com/office/drawing/2017/decorative" val="1"/>
                </a:ext>
              </a:extLst>
            </p:cNvPr>
            <p:cNvSpPr/>
            <p:nvPr/>
          </p:nvSpPr>
          <p:spPr>
            <a:xfrm flipV="1">
              <a:off x="3827" y="0"/>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52701D64-9178-4698-9AAD-16925595DB16}"/>
                </a:ext>
              </a:extLst>
            </p:cNvPr>
            <p:cNvSpPr txBox="1"/>
            <p:nvPr/>
          </p:nvSpPr>
          <p:spPr>
            <a:xfrm>
              <a:off x="0" y="123231"/>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
        <p:nvSpPr>
          <p:cNvPr id="6" name="Title 1">
            <a:extLst>
              <a:ext uri="{FF2B5EF4-FFF2-40B4-BE49-F238E27FC236}">
                <a16:creationId xmlns:a16="http://schemas.microsoft.com/office/drawing/2014/main" id="{653F91D5-7DE0-03BC-0483-8A470D349337}"/>
              </a:ext>
            </a:extLst>
          </p:cNvPr>
          <p:cNvSpPr txBox="1">
            <a:spLocks/>
          </p:cNvSpPr>
          <p:nvPr/>
        </p:nvSpPr>
        <p:spPr>
          <a:xfrm>
            <a:off x="1976437" y="-3175"/>
            <a:ext cx="8846237"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Answers: Which of these are true? (2)</a:t>
            </a:r>
          </a:p>
        </p:txBody>
      </p:sp>
      <p:sp>
        <p:nvSpPr>
          <p:cNvPr id="7" name="Freeform 33">
            <a:extLst>
              <a:ext uri="{FF2B5EF4-FFF2-40B4-BE49-F238E27FC236}">
                <a16:creationId xmlns:a16="http://schemas.microsoft.com/office/drawing/2014/main" id="{76673614-18DB-7D71-3D78-4533DF550DC2}"/>
              </a:ext>
            </a:extLst>
          </p:cNvPr>
          <p:cNvSpPr/>
          <p:nvPr/>
        </p:nvSpPr>
        <p:spPr>
          <a:xfrm>
            <a:off x="10390593" y="1809066"/>
            <a:ext cx="963207" cy="942417"/>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8" name="Freeform 32">
            <a:extLst>
              <a:ext uri="{FF2B5EF4-FFF2-40B4-BE49-F238E27FC236}">
                <a16:creationId xmlns:a16="http://schemas.microsoft.com/office/drawing/2014/main" id="{EA9D74B4-27C6-68C8-EBDE-B72E2658F54E}"/>
              </a:ext>
            </a:extLst>
          </p:cNvPr>
          <p:cNvSpPr/>
          <p:nvPr/>
        </p:nvSpPr>
        <p:spPr>
          <a:xfrm>
            <a:off x="4932378" y="2001803"/>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9" name="Freeform 32">
            <a:extLst>
              <a:ext uri="{FF2B5EF4-FFF2-40B4-BE49-F238E27FC236}">
                <a16:creationId xmlns:a16="http://schemas.microsoft.com/office/drawing/2014/main" id="{EAB3C56A-D287-A51A-9E11-9B0236CD4CA0}"/>
              </a:ext>
            </a:extLst>
          </p:cNvPr>
          <p:cNvSpPr/>
          <p:nvPr/>
        </p:nvSpPr>
        <p:spPr>
          <a:xfrm>
            <a:off x="4841455" y="4186096"/>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10" name="Freeform 32">
            <a:extLst>
              <a:ext uri="{FF2B5EF4-FFF2-40B4-BE49-F238E27FC236}">
                <a16:creationId xmlns:a16="http://schemas.microsoft.com/office/drawing/2014/main" id="{22C8F6EF-CAD3-9544-6B91-DE49F5FDB414}"/>
              </a:ext>
            </a:extLst>
          </p:cNvPr>
          <p:cNvSpPr/>
          <p:nvPr/>
        </p:nvSpPr>
        <p:spPr>
          <a:xfrm>
            <a:off x="10390593" y="4324560"/>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grpSp>
        <p:nvGrpSpPr>
          <p:cNvPr id="11" name="Group 10">
            <a:extLst>
              <a:ext uri="{FF2B5EF4-FFF2-40B4-BE49-F238E27FC236}">
                <a16:creationId xmlns:a16="http://schemas.microsoft.com/office/drawing/2014/main" id="{70685217-B9E5-6514-5FAE-4924111960D3}"/>
              </a:ext>
            </a:extLst>
          </p:cNvPr>
          <p:cNvGrpSpPr/>
          <p:nvPr/>
        </p:nvGrpSpPr>
        <p:grpSpPr>
          <a:xfrm>
            <a:off x="6484761" y="3305696"/>
            <a:ext cx="3056442" cy="1621934"/>
            <a:chOff x="5140503" y="3548604"/>
            <a:chExt cx="3652255" cy="1621934"/>
          </a:xfrm>
          <a:solidFill>
            <a:schemeClr val="accent1">
              <a:lumMod val="40000"/>
              <a:lumOff val="60000"/>
            </a:schemeClr>
          </a:solidFill>
        </p:grpSpPr>
        <p:sp>
          <p:nvSpPr>
            <p:cNvPr id="12" name="Rounded Rectangle 6">
              <a:extLst>
                <a:ext uri="{FF2B5EF4-FFF2-40B4-BE49-F238E27FC236}">
                  <a16:creationId xmlns:a16="http://schemas.microsoft.com/office/drawing/2014/main" id="{1349D084-3359-2EC6-2783-BFC5387CF80E}"/>
                </a:ext>
              </a:extLst>
            </p:cNvPr>
            <p:cNvSpPr/>
            <p:nvPr/>
          </p:nvSpPr>
          <p:spPr>
            <a:xfrm>
              <a:off x="5140503" y="3548604"/>
              <a:ext cx="3652255"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21" name="TextBox 3">
                  <a:extLst>
                    <a:ext uri="{FF2B5EF4-FFF2-40B4-BE49-F238E27FC236}">
                      <a16:creationId xmlns:a16="http://schemas.microsoft.com/office/drawing/2014/main" id="{9DD07DDD-1004-E0A3-600B-9F8B5C1D303C}"/>
                    </a:ext>
                  </a:extLst>
                </p:cNvPr>
                <p:cNvSpPr txBox="1"/>
                <p:nvPr/>
              </p:nvSpPr>
              <p:spPr>
                <a:xfrm>
                  <a:off x="5289237" y="3671661"/>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8</m:t>
                            </m:r>
                          </m:den>
                        </m:f>
                      </m:oMath>
                    </m:oMathPara>
                  </a14:m>
                  <a:endParaRPr lang="en-GB" sz="4400" dirty="0"/>
                </a:p>
              </p:txBody>
            </p:sp>
          </mc:Choice>
          <mc:Fallback xmlns="">
            <p:sp>
              <p:nvSpPr>
                <p:cNvPr id="21" name="TextBox 3">
                  <a:extLst>
                    <a:ext uri="{FF2B5EF4-FFF2-40B4-BE49-F238E27FC236}">
                      <a16:creationId xmlns:a16="http://schemas.microsoft.com/office/drawing/2014/main" id="{9DD07DDD-1004-E0A3-600B-9F8B5C1D303C}"/>
                    </a:ext>
                  </a:extLst>
                </p:cNvPr>
                <p:cNvSpPr txBox="1">
                  <a:spLocks noRot="1" noChangeAspect="1" noMove="1" noResize="1" noEditPoints="1" noAdjustHandles="1" noChangeArrowheads="1" noChangeShapeType="1" noTextEdit="1"/>
                </p:cNvSpPr>
                <p:nvPr/>
              </p:nvSpPr>
              <p:spPr>
                <a:xfrm>
                  <a:off x="5289237" y="3671661"/>
                  <a:ext cx="578211" cy="1359988"/>
                </a:xfrm>
                <a:prstGeom prst="rect">
                  <a:avLst/>
                </a:prstGeom>
                <a:blipFill>
                  <a:blip r:embed="rId3"/>
                  <a:stretch>
                    <a:fillRect/>
                  </a:stretch>
                </a:blipFill>
                <a:ln>
                  <a:noFill/>
                </a:ln>
              </p:spPr>
              <p:txBody>
                <a:bodyPr/>
                <a:lstStyle/>
                <a:p>
                  <a:r>
                    <a:rPr lang="en-SG">
                      <a:noFill/>
                    </a:rPr>
                    <a:t> </a:t>
                  </a:r>
                </a:p>
              </p:txBody>
            </p:sp>
          </mc:Fallback>
        </mc:AlternateContent>
      </p:grpSp>
      <p:sp>
        <p:nvSpPr>
          <p:cNvPr id="22" name="TextBox 21">
            <a:extLst>
              <a:ext uri="{FF2B5EF4-FFF2-40B4-BE49-F238E27FC236}">
                <a16:creationId xmlns:a16="http://schemas.microsoft.com/office/drawing/2014/main" id="{9FED0205-BDA3-0698-DADB-C0F54C57FEEC}"/>
              </a:ext>
            </a:extLst>
          </p:cNvPr>
          <p:cNvSpPr txBox="1"/>
          <p:nvPr/>
        </p:nvSpPr>
        <p:spPr>
          <a:xfrm>
            <a:off x="7134368" y="3707243"/>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23" name="Group 22">
            <a:extLst>
              <a:ext uri="{FF2B5EF4-FFF2-40B4-BE49-F238E27FC236}">
                <a16:creationId xmlns:a16="http://schemas.microsoft.com/office/drawing/2014/main" id="{860A0B79-524D-EAC9-8952-6BD88C48CB49}"/>
              </a:ext>
            </a:extLst>
          </p:cNvPr>
          <p:cNvGrpSpPr/>
          <p:nvPr/>
        </p:nvGrpSpPr>
        <p:grpSpPr>
          <a:xfrm>
            <a:off x="7593983" y="3701104"/>
            <a:ext cx="1947221" cy="1226526"/>
            <a:chOff x="5132755" y="3585597"/>
            <a:chExt cx="1506489" cy="1226526"/>
          </a:xfrm>
          <a:solidFill>
            <a:schemeClr val="accent1">
              <a:lumMod val="40000"/>
              <a:lumOff val="60000"/>
            </a:schemeClr>
          </a:solidFill>
        </p:grpSpPr>
        <p:sp>
          <p:nvSpPr>
            <p:cNvPr id="24" name="Rounded Rectangle 6">
              <a:extLst>
                <a:ext uri="{FF2B5EF4-FFF2-40B4-BE49-F238E27FC236}">
                  <a16:creationId xmlns:a16="http://schemas.microsoft.com/office/drawing/2014/main" id="{4D7704EF-D125-87C0-0B47-BDD6A87B1CAA}"/>
                </a:ext>
              </a:extLst>
            </p:cNvPr>
            <p:cNvSpPr/>
            <p:nvPr/>
          </p:nvSpPr>
          <p:spPr>
            <a:xfrm>
              <a:off x="5132755" y="3585597"/>
              <a:ext cx="1506489"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3" name="TextBox 3">
                  <a:extLst>
                    <a:ext uri="{FF2B5EF4-FFF2-40B4-BE49-F238E27FC236}">
                      <a16:creationId xmlns:a16="http://schemas.microsoft.com/office/drawing/2014/main" id="{4C14BDDF-5E69-CDE5-219F-94AC16C6F44A}"/>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1</m:t>
                        </m:r>
                        <m:r>
                          <a:rPr lang="en-GB" sz="4400" b="0" i="1" smtClean="0">
                            <a:latin typeface="Cambria Math" panose="02040503050406030204" pitchFamily="18" charset="0"/>
                          </a:rPr>
                          <m:t>2.5</m:t>
                        </m:r>
                        <m:r>
                          <a:rPr lang="en-US" sz="4400" b="0" i="1" smtClean="0">
                            <a:latin typeface="Cambria Math" panose="02040503050406030204" pitchFamily="18" charset="0"/>
                          </a:rPr>
                          <m:t>%</m:t>
                        </m:r>
                      </m:oMath>
                    </m:oMathPara>
                  </a14:m>
                  <a:endParaRPr lang="en-GB" sz="4400" dirty="0"/>
                </a:p>
              </p:txBody>
            </p:sp>
          </mc:Choice>
          <mc:Fallback xmlns="">
            <p:sp>
              <p:nvSpPr>
                <p:cNvPr id="43" name="TextBox 3">
                  <a:extLst>
                    <a:ext uri="{FF2B5EF4-FFF2-40B4-BE49-F238E27FC236}">
                      <a16:creationId xmlns:a16="http://schemas.microsoft.com/office/drawing/2014/main" id="{4C14BDDF-5E69-CDE5-219F-94AC16C6F44A}"/>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4"/>
                  <a:stretch>
                    <a:fillRect r="-116393"/>
                  </a:stretch>
                </a:blipFill>
                <a:ln>
                  <a:noFill/>
                </a:ln>
              </p:spPr>
              <p:txBody>
                <a:bodyPr/>
                <a:lstStyle/>
                <a:p>
                  <a:r>
                    <a:rPr lang="en-SG">
                      <a:noFill/>
                    </a:rPr>
                    <a:t> </a:t>
                  </a:r>
                </a:p>
              </p:txBody>
            </p:sp>
          </mc:Fallback>
        </mc:AlternateContent>
      </p:grpSp>
      <p:grpSp>
        <p:nvGrpSpPr>
          <p:cNvPr id="44" name="Group 43">
            <a:extLst>
              <a:ext uri="{FF2B5EF4-FFF2-40B4-BE49-F238E27FC236}">
                <a16:creationId xmlns:a16="http://schemas.microsoft.com/office/drawing/2014/main" id="{13D5B1B3-6DFD-09C2-C52B-787C7FA7BFC1}"/>
              </a:ext>
            </a:extLst>
          </p:cNvPr>
          <p:cNvGrpSpPr/>
          <p:nvPr/>
        </p:nvGrpSpPr>
        <p:grpSpPr>
          <a:xfrm>
            <a:off x="6429070" y="1607283"/>
            <a:ext cx="3283726" cy="1226526"/>
            <a:chOff x="5074271" y="3507669"/>
            <a:chExt cx="3923844" cy="1226526"/>
          </a:xfrm>
          <a:solidFill>
            <a:schemeClr val="accent1">
              <a:lumMod val="40000"/>
              <a:lumOff val="60000"/>
            </a:schemeClr>
          </a:solidFill>
        </p:grpSpPr>
        <p:sp>
          <p:nvSpPr>
            <p:cNvPr id="45" name="Rounded Rectangle 6">
              <a:extLst>
                <a:ext uri="{FF2B5EF4-FFF2-40B4-BE49-F238E27FC236}">
                  <a16:creationId xmlns:a16="http://schemas.microsoft.com/office/drawing/2014/main" id="{FF975446-C15D-5A2D-91F4-02C0C006F8E8}"/>
                </a:ext>
              </a:extLst>
            </p:cNvPr>
            <p:cNvSpPr/>
            <p:nvPr/>
          </p:nvSpPr>
          <p:spPr>
            <a:xfrm>
              <a:off x="5074271" y="3507669"/>
              <a:ext cx="3923844" cy="1226526"/>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6" name="TextBox 3">
                  <a:extLst>
                    <a:ext uri="{FF2B5EF4-FFF2-40B4-BE49-F238E27FC236}">
                      <a16:creationId xmlns:a16="http://schemas.microsoft.com/office/drawing/2014/main" id="{6BBC96B4-F3D1-814B-C39F-134DE5F32AE5}"/>
                    </a:ext>
                  </a:extLst>
                </p:cNvPr>
                <p:cNvSpPr txBox="1"/>
                <p:nvPr/>
              </p:nvSpPr>
              <p:spPr>
                <a:xfrm>
                  <a:off x="5175841" y="3677842"/>
                  <a:ext cx="578211" cy="769441"/>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6</m:t>
                        </m:r>
                        <m:r>
                          <a:rPr lang="en-GB" sz="4400" b="0" i="1" smtClean="0">
                            <a:latin typeface="Cambria Math" panose="02040503050406030204" pitchFamily="18" charset="0"/>
                          </a:rPr>
                          <m:t>3</m:t>
                        </m:r>
                        <m:r>
                          <a:rPr lang="en-US" sz="4400" b="0" i="1" smtClean="0">
                            <a:latin typeface="Cambria Math" panose="02040503050406030204" pitchFamily="18" charset="0"/>
                          </a:rPr>
                          <m:t>%</m:t>
                        </m:r>
                      </m:oMath>
                    </m:oMathPara>
                  </a14:m>
                  <a:endParaRPr lang="en-GB" sz="4400" dirty="0"/>
                </a:p>
              </p:txBody>
            </p:sp>
          </mc:Choice>
          <mc:Fallback xmlns="">
            <p:sp>
              <p:nvSpPr>
                <p:cNvPr id="46" name="TextBox 3">
                  <a:extLst>
                    <a:ext uri="{FF2B5EF4-FFF2-40B4-BE49-F238E27FC236}">
                      <a16:creationId xmlns:a16="http://schemas.microsoft.com/office/drawing/2014/main" id="{6BBC96B4-F3D1-814B-C39F-134DE5F32AE5}"/>
                    </a:ext>
                  </a:extLst>
                </p:cNvPr>
                <p:cNvSpPr txBox="1">
                  <a:spLocks noRot="1" noChangeAspect="1" noMove="1" noResize="1" noEditPoints="1" noAdjustHandles="1" noChangeArrowheads="1" noChangeShapeType="1" noTextEdit="1"/>
                </p:cNvSpPr>
                <p:nvPr/>
              </p:nvSpPr>
              <p:spPr>
                <a:xfrm>
                  <a:off x="5175841" y="3677842"/>
                  <a:ext cx="578211" cy="769441"/>
                </a:xfrm>
                <a:prstGeom prst="rect">
                  <a:avLst/>
                </a:prstGeom>
                <a:blipFill>
                  <a:blip r:embed="rId5"/>
                  <a:stretch>
                    <a:fillRect r="-145570"/>
                  </a:stretch>
                </a:blipFill>
                <a:ln>
                  <a:noFill/>
                </a:ln>
              </p:spPr>
              <p:txBody>
                <a:bodyPr/>
                <a:lstStyle/>
                <a:p>
                  <a:r>
                    <a:rPr lang="en-SG">
                      <a:noFill/>
                    </a:rPr>
                    <a:t> </a:t>
                  </a:r>
                </a:p>
              </p:txBody>
            </p:sp>
          </mc:Fallback>
        </mc:AlternateContent>
      </p:grpSp>
      <p:grpSp>
        <p:nvGrpSpPr>
          <p:cNvPr id="47" name="Group 46">
            <a:extLst>
              <a:ext uri="{FF2B5EF4-FFF2-40B4-BE49-F238E27FC236}">
                <a16:creationId xmlns:a16="http://schemas.microsoft.com/office/drawing/2014/main" id="{2CE7C2E8-F742-8761-D4D7-58EAEDD858AE}"/>
              </a:ext>
            </a:extLst>
          </p:cNvPr>
          <p:cNvGrpSpPr/>
          <p:nvPr/>
        </p:nvGrpSpPr>
        <p:grpSpPr>
          <a:xfrm>
            <a:off x="1985848" y="1403637"/>
            <a:ext cx="2760642" cy="1708216"/>
            <a:chOff x="3794714" y="3548604"/>
            <a:chExt cx="2038582" cy="1621934"/>
          </a:xfrm>
          <a:solidFill>
            <a:schemeClr val="accent1">
              <a:lumMod val="40000"/>
              <a:lumOff val="60000"/>
            </a:schemeClr>
          </a:solidFill>
        </p:grpSpPr>
        <p:sp>
          <p:nvSpPr>
            <p:cNvPr id="48" name="Rounded Rectangle 6">
              <a:extLst>
                <a:ext uri="{FF2B5EF4-FFF2-40B4-BE49-F238E27FC236}">
                  <a16:creationId xmlns:a16="http://schemas.microsoft.com/office/drawing/2014/main" id="{C637B7B7-F746-74D0-1634-6D5AC6BAD680}"/>
                </a:ext>
              </a:extLst>
            </p:cNvPr>
            <p:cNvSpPr/>
            <p:nvPr/>
          </p:nvSpPr>
          <p:spPr>
            <a:xfrm>
              <a:off x="3794714" y="3548604"/>
              <a:ext cx="2038582"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a:p>
          </p:txBody>
        </p:sp>
        <mc:AlternateContent xmlns:mc="http://schemas.openxmlformats.org/markup-compatibility/2006" xmlns:a14="http://schemas.microsoft.com/office/drawing/2010/main">
          <mc:Choice Requires="a14">
            <p:sp>
              <p:nvSpPr>
                <p:cNvPr id="49" name="TextBox 3">
                  <a:extLst>
                    <a:ext uri="{FF2B5EF4-FFF2-40B4-BE49-F238E27FC236}">
                      <a16:creationId xmlns:a16="http://schemas.microsoft.com/office/drawing/2014/main" id="{BBDECB79-F8EC-2ECC-B773-3FF7B6B616C2}"/>
                    </a:ext>
                  </a:extLst>
                </p:cNvPr>
                <p:cNvSpPr txBox="1"/>
                <p:nvPr/>
              </p:nvSpPr>
              <p:spPr>
                <a:xfrm>
                  <a:off x="5175841" y="3677842"/>
                  <a:ext cx="578211" cy="1291295"/>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US" sz="4400" b="0" i="1" smtClean="0">
                                <a:latin typeface="Cambria Math" panose="02040503050406030204" pitchFamily="18" charset="0"/>
                              </a:rPr>
                              <m:t>1</m:t>
                            </m:r>
                          </m:num>
                          <m:den>
                            <m:r>
                              <a:rPr lang="en-GB" sz="4400" b="0" i="1" smtClean="0">
                                <a:latin typeface="Cambria Math" panose="02040503050406030204" pitchFamily="18" charset="0"/>
                              </a:rPr>
                              <m:t>4</m:t>
                            </m:r>
                          </m:den>
                        </m:f>
                      </m:oMath>
                    </m:oMathPara>
                  </a14:m>
                  <a:endParaRPr lang="en-GB" sz="4400" dirty="0"/>
                </a:p>
              </p:txBody>
            </p:sp>
          </mc:Choice>
          <mc:Fallback xmlns="">
            <p:sp>
              <p:nvSpPr>
                <p:cNvPr id="49" name="TextBox 3">
                  <a:extLst>
                    <a:ext uri="{FF2B5EF4-FFF2-40B4-BE49-F238E27FC236}">
                      <a16:creationId xmlns:a16="http://schemas.microsoft.com/office/drawing/2014/main" id="{BBDECB79-F8EC-2ECC-B773-3FF7B6B616C2}"/>
                    </a:ext>
                  </a:extLst>
                </p:cNvPr>
                <p:cNvSpPr txBox="1">
                  <a:spLocks noRot="1" noChangeAspect="1" noMove="1" noResize="1" noEditPoints="1" noAdjustHandles="1" noChangeArrowheads="1" noChangeShapeType="1" noTextEdit="1"/>
                </p:cNvSpPr>
                <p:nvPr/>
              </p:nvSpPr>
              <p:spPr>
                <a:xfrm>
                  <a:off x="5175841" y="3677842"/>
                  <a:ext cx="578211" cy="1291295"/>
                </a:xfrm>
                <a:prstGeom prst="rect">
                  <a:avLst/>
                </a:prstGeom>
                <a:blipFill>
                  <a:blip r:embed="rId6"/>
                  <a:stretch>
                    <a:fillRect/>
                  </a:stretch>
                </a:blipFill>
                <a:ln>
                  <a:noFill/>
                </a:ln>
              </p:spPr>
              <p:txBody>
                <a:bodyPr/>
                <a:lstStyle/>
                <a:p>
                  <a:r>
                    <a:rPr lang="en-SG">
                      <a:noFill/>
                    </a:rPr>
                    <a:t> </a:t>
                  </a:r>
                </a:p>
              </p:txBody>
            </p:sp>
          </mc:Fallback>
        </mc:AlternateContent>
      </p:grpSp>
      <p:sp>
        <p:nvSpPr>
          <p:cNvPr id="50" name="TextBox 49">
            <a:extLst>
              <a:ext uri="{FF2B5EF4-FFF2-40B4-BE49-F238E27FC236}">
                <a16:creationId xmlns:a16="http://schemas.microsoft.com/office/drawing/2014/main" id="{7C469DDD-B687-B300-4A06-77F446237453}"/>
              </a:ext>
            </a:extLst>
          </p:cNvPr>
          <p:cNvSpPr txBox="1"/>
          <p:nvPr/>
        </p:nvSpPr>
        <p:spPr>
          <a:xfrm>
            <a:off x="3283503" y="1725677"/>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mc:AlternateContent xmlns:mc="http://schemas.openxmlformats.org/markup-compatibility/2006" xmlns:a14="http://schemas.microsoft.com/office/drawing/2010/main">
        <mc:Choice Requires="a14">
          <p:sp>
            <p:nvSpPr>
              <p:cNvPr id="51" name="TextBox 3">
                <a:extLst>
                  <a:ext uri="{FF2B5EF4-FFF2-40B4-BE49-F238E27FC236}">
                    <a16:creationId xmlns:a16="http://schemas.microsoft.com/office/drawing/2014/main" id="{D6113E89-6119-C90E-33A1-8E6AE6624C63}"/>
                  </a:ext>
                </a:extLst>
              </p:cNvPr>
              <p:cNvSpPr txBox="1"/>
              <p:nvPr/>
            </p:nvSpPr>
            <p:spPr>
              <a:xfrm>
                <a:off x="1985847" y="1854915"/>
                <a:ext cx="483884"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smtClean="0">
                          <a:latin typeface="Cambria Math" panose="02040503050406030204" pitchFamily="18" charset="0"/>
                        </a:rPr>
                        <m:t>0</m:t>
                      </m:r>
                      <m:r>
                        <a:rPr lang="en-US" sz="4400" b="0" i="1" smtClean="0">
                          <a:latin typeface="Cambria Math" panose="02040503050406030204" pitchFamily="18" charset="0"/>
                        </a:rPr>
                        <m:t>.</m:t>
                      </m:r>
                      <m:r>
                        <a:rPr lang="en-GB" sz="4400" b="0" i="1" smtClean="0">
                          <a:latin typeface="Cambria Math" panose="02040503050406030204" pitchFamily="18" charset="0"/>
                        </a:rPr>
                        <m:t>25</m:t>
                      </m:r>
                    </m:oMath>
                  </m:oMathPara>
                </a14:m>
                <a:endParaRPr lang="en-GB" sz="4400" dirty="0"/>
              </a:p>
            </p:txBody>
          </p:sp>
        </mc:Choice>
        <mc:Fallback xmlns="">
          <p:sp>
            <p:nvSpPr>
              <p:cNvPr id="51" name="TextBox 3">
                <a:extLst>
                  <a:ext uri="{FF2B5EF4-FFF2-40B4-BE49-F238E27FC236}">
                    <a16:creationId xmlns:a16="http://schemas.microsoft.com/office/drawing/2014/main" id="{D6113E89-6119-C90E-33A1-8E6AE6624C63}"/>
                  </a:ext>
                </a:extLst>
              </p:cNvPr>
              <p:cNvSpPr txBox="1">
                <a:spLocks noRot="1" noChangeAspect="1" noMove="1" noResize="1" noEditPoints="1" noAdjustHandles="1" noChangeArrowheads="1" noChangeShapeType="1" noTextEdit="1"/>
              </p:cNvSpPr>
              <p:nvPr/>
            </p:nvSpPr>
            <p:spPr>
              <a:xfrm>
                <a:off x="1985847" y="1854915"/>
                <a:ext cx="483884" cy="769441"/>
              </a:xfrm>
              <a:prstGeom prst="rect">
                <a:avLst/>
              </a:prstGeom>
              <a:blipFill>
                <a:blip r:embed="rId7"/>
                <a:stretch>
                  <a:fillRect r="-127848"/>
                </a:stretch>
              </a:blipFill>
              <a:ln>
                <a:noFill/>
              </a:ln>
            </p:spPr>
            <p:txBody>
              <a:bodyPr/>
              <a:lstStyle/>
              <a:p>
                <a:r>
                  <a:rPr lang="en-SG">
                    <a:noFill/>
                  </a:rPr>
                  <a:t> </a:t>
                </a:r>
              </a:p>
            </p:txBody>
          </p:sp>
        </mc:Fallback>
      </mc:AlternateContent>
      <p:grpSp>
        <p:nvGrpSpPr>
          <p:cNvPr id="52" name="Group 51">
            <a:extLst>
              <a:ext uri="{FF2B5EF4-FFF2-40B4-BE49-F238E27FC236}">
                <a16:creationId xmlns:a16="http://schemas.microsoft.com/office/drawing/2014/main" id="{D51382EF-E016-D569-2F08-7576925ADDF0}"/>
              </a:ext>
            </a:extLst>
          </p:cNvPr>
          <p:cNvGrpSpPr/>
          <p:nvPr/>
        </p:nvGrpSpPr>
        <p:grpSpPr>
          <a:xfrm>
            <a:off x="2027130" y="3477775"/>
            <a:ext cx="2773071" cy="1976587"/>
            <a:chOff x="5063326" y="3548604"/>
            <a:chExt cx="2981114" cy="1621934"/>
          </a:xfrm>
          <a:solidFill>
            <a:schemeClr val="accent1">
              <a:lumMod val="40000"/>
              <a:lumOff val="60000"/>
            </a:schemeClr>
          </a:solidFill>
        </p:grpSpPr>
        <p:sp>
          <p:nvSpPr>
            <p:cNvPr id="53" name="Rounded Rectangle 6">
              <a:extLst>
                <a:ext uri="{FF2B5EF4-FFF2-40B4-BE49-F238E27FC236}">
                  <a16:creationId xmlns:a16="http://schemas.microsoft.com/office/drawing/2014/main" id="{2F6D45AE-7A61-4299-77B4-C493081AC16D}"/>
                </a:ext>
              </a:extLst>
            </p:cNvPr>
            <p:cNvSpPr/>
            <p:nvPr/>
          </p:nvSpPr>
          <p:spPr>
            <a:xfrm>
              <a:off x="5063326" y="3548604"/>
              <a:ext cx="2981114" cy="162193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pPr algn="ctr"/>
              <a:endParaRPr lang="en-GB" sz="4400" dirty="0"/>
            </a:p>
          </p:txBody>
        </p:sp>
        <mc:AlternateContent xmlns:mc="http://schemas.openxmlformats.org/markup-compatibility/2006" xmlns:a14="http://schemas.microsoft.com/office/drawing/2010/main">
          <mc:Choice Requires="a14">
            <p:sp>
              <p:nvSpPr>
                <p:cNvPr id="54" name="TextBox 3">
                  <a:extLst>
                    <a:ext uri="{FF2B5EF4-FFF2-40B4-BE49-F238E27FC236}">
                      <a16:creationId xmlns:a16="http://schemas.microsoft.com/office/drawing/2014/main" id="{6981AFAD-A3CF-EC6D-5CAB-632AC9D45FF1}"/>
                    </a:ext>
                  </a:extLst>
                </p:cNvPr>
                <p:cNvSpPr txBox="1"/>
                <p:nvPr/>
              </p:nvSpPr>
              <p:spPr>
                <a:xfrm>
                  <a:off x="5175841" y="3677842"/>
                  <a:ext cx="578211" cy="1359988"/>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en-GB" sz="4400" i="1" smtClean="0">
                                <a:latin typeface="Cambria Math" panose="02040503050406030204" pitchFamily="18" charset="0"/>
                              </a:rPr>
                            </m:ctrlPr>
                          </m:fPr>
                          <m:num>
                            <m:r>
                              <a:rPr lang="en-GB" sz="4400" b="0" i="1" smtClean="0">
                                <a:latin typeface="Cambria Math" panose="02040503050406030204" pitchFamily="18" charset="0"/>
                              </a:rPr>
                              <m:t>7</m:t>
                            </m:r>
                          </m:num>
                          <m:den>
                            <m:r>
                              <a:rPr lang="en-GB" sz="4400" b="0" i="1" smtClean="0">
                                <a:latin typeface="Cambria Math" panose="02040503050406030204" pitchFamily="18" charset="0"/>
                              </a:rPr>
                              <m:t>10</m:t>
                            </m:r>
                          </m:den>
                        </m:f>
                      </m:oMath>
                    </m:oMathPara>
                  </a14:m>
                  <a:endParaRPr lang="en-GB" sz="4400" dirty="0"/>
                </a:p>
              </p:txBody>
            </p:sp>
          </mc:Choice>
          <mc:Fallback xmlns="">
            <p:sp>
              <p:nvSpPr>
                <p:cNvPr id="54" name="TextBox 3">
                  <a:extLst>
                    <a:ext uri="{FF2B5EF4-FFF2-40B4-BE49-F238E27FC236}">
                      <a16:creationId xmlns:a16="http://schemas.microsoft.com/office/drawing/2014/main" id="{6981AFAD-A3CF-EC6D-5CAB-632AC9D45FF1}"/>
                    </a:ext>
                  </a:extLst>
                </p:cNvPr>
                <p:cNvSpPr txBox="1">
                  <a:spLocks noRot="1" noChangeAspect="1" noMove="1" noResize="1" noEditPoints="1" noAdjustHandles="1" noChangeArrowheads="1" noChangeShapeType="1" noTextEdit="1"/>
                </p:cNvSpPr>
                <p:nvPr/>
              </p:nvSpPr>
              <p:spPr>
                <a:xfrm>
                  <a:off x="5175841" y="3677842"/>
                  <a:ext cx="578211" cy="1359988"/>
                </a:xfrm>
                <a:prstGeom prst="rect">
                  <a:avLst/>
                </a:prstGeom>
                <a:blipFill>
                  <a:blip r:embed="rId8"/>
                  <a:stretch>
                    <a:fillRect r="-48101"/>
                  </a:stretch>
                </a:blipFill>
                <a:ln>
                  <a:noFill/>
                </a:ln>
              </p:spPr>
              <p:txBody>
                <a:bodyPr/>
                <a:lstStyle/>
                <a:p>
                  <a:r>
                    <a:rPr lang="en-GB">
                      <a:noFill/>
                    </a:rPr>
                    <a:t> </a:t>
                  </a:r>
                </a:p>
              </p:txBody>
            </p:sp>
          </mc:Fallback>
        </mc:AlternateContent>
      </p:grpSp>
      <p:sp>
        <p:nvSpPr>
          <p:cNvPr id="55" name="TextBox 54">
            <a:extLst>
              <a:ext uri="{FF2B5EF4-FFF2-40B4-BE49-F238E27FC236}">
                <a16:creationId xmlns:a16="http://schemas.microsoft.com/office/drawing/2014/main" id="{5FD46588-9F99-E246-28E5-1EE643D642BF}"/>
              </a:ext>
            </a:extLst>
          </p:cNvPr>
          <p:cNvSpPr txBox="1"/>
          <p:nvPr/>
        </p:nvSpPr>
        <p:spPr>
          <a:xfrm>
            <a:off x="2926322" y="3874830"/>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grpSp>
        <p:nvGrpSpPr>
          <p:cNvPr id="56" name="Group 55">
            <a:extLst>
              <a:ext uri="{FF2B5EF4-FFF2-40B4-BE49-F238E27FC236}">
                <a16:creationId xmlns:a16="http://schemas.microsoft.com/office/drawing/2014/main" id="{872EE03C-9FD3-843E-3CEB-CBC52802BCF6}"/>
              </a:ext>
            </a:extLst>
          </p:cNvPr>
          <p:cNvGrpSpPr/>
          <p:nvPr/>
        </p:nvGrpSpPr>
        <p:grpSpPr>
          <a:xfrm>
            <a:off x="3348624" y="3818937"/>
            <a:ext cx="1451326" cy="1157114"/>
            <a:chOff x="5140503" y="3548603"/>
            <a:chExt cx="1506489" cy="1434393"/>
          </a:xfrm>
          <a:solidFill>
            <a:schemeClr val="accent1">
              <a:lumMod val="40000"/>
              <a:lumOff val="60000"/>
            </a:schemeClr>
          </a:solidFill>
        </p:grpSpPr>
        <p:sp>
          <p:nvSpPr>
            <p:cNvPr id="57" name="Rounded Rectangle 6">
              <a:extLst>
                <a:ext uri="{FF2B5EF4-FFF2-40B4-BE49-F238E27FC236}">
                  <a16:creationId xmlns:a16="http://schemas.microsoft.com/office/drawing/2014/main" id="{CD22FBF8-EDE6-A8F2-EB87-31DC409C36BB}"/>
                </a:ext>
              </a:extLst>
            </p:cNvPr>
            <p:cNvSpPr/>
            <p:nvPr/>
          </p:nvSpPr>
          <p:spPr>
            <a:xfrm>
              <a:off x="5140503" y="3548603"/>
              <a:ext cx="1506489" cy="143439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762427" rtl="0" eaLnBrk="1" latinLnBrk="0" hangingPunct="1">
                <a:defRPr sz="1500" kern="1200">
                  <a:solidFill>
                    <a:schemeClr val="lt1"/>
                  </a:solidFill>
                  <a:latin typeface="+mn-lt"/>
                  <a:ea typeface="+mn-ea"/>
                  <a:cs typeface="+mn-cs"/>
                </a:defRPr>
              </a:lvl1pPr>
              <a:lvl2pPr marL="381213" algn="l" defTabSz="762427" rtl="0" eaLnBrk="1" latinLnBrk="0" hangingPunct="1">
                <a:defRPr sz="1500" kern="1200">
                  <a:solidFill>
                    <a:schemeClr val="lt1"/>
                  </a:solidFill>
                  <a:latin typeface="+mn-lt"/>
                  <a:ea typeface="+mn-ea"/>
                  <a:cs typeface="+mn-cs"/>
                </a:defRPr>
              </a:lvl2pPr>
              <a:lvl3pPr marL="762427" algn="l" defTabSz="762427" rtl="0" eaLnBrk="1" latinLnBrk="0" hangingPunct="1">
                <a:defRPr sz="1500" kern="1200">
                  <a:solidFill>
                    <a:schemeClr val="lt1"/>
                  </a:solidFill>
                  <a:latin typeface="+mn-lt"/>
                  <a:ea typeface="+mn-ea"/>
                  <a:cs typeface="+mn-cs"/>
                </a:defRPr>
              </a:lvl3pPr>
              <a:lvl4pPr marL="1143640" algn="l" defTabSz="762427" rtl="0" eaLnBrk="1" latinLnBrk="0" hangingPunct="1">
                <a:defRPr sz="1500" kern="1200">
                  <a:solidFill>
                    <a:schemeClr val="lt1"/>
                  </a:solidFill>
                  <a:latin typeface="+mn-lt"/>
                  <a:ea typeface="+mn-ea"/>
                  <a:cs typeface="+mn-cs"/>
                </a:defRPr>
              </a:lvl4pPr>
              <a:lvl5pPr marL="1524853" algn="l" defTabSz="762427" rtl="0" eaLnBrk="1" latinLnBrk="0" hangingPunct="1">
                <a:defRPr sz="1500" kern="1200">
                  <a:solidFill>
                    <a:schemeClr val="lt1"/>
                  </a:solidFill>
                  <a:latin typeface="+mn-lt"/>
                  <a:ea typeface="+mn-ea"/>
                  <a:cs typeface="+mn-cs"/>
                </a:defRPr>
              </a:lvl5pPr>
              <a:lvl6pPr marL="1906067" algn="l" defTabSz="762427" rtl="0" eaLnBrk="1" latinLnBrk="0" hangingPunct="1">
                <a:defRPr sz="1500" kern="1200">
                  <a:solidFill>
                    <a:schemeClr val="lt1"/>
                  </a:solidFill>
                  <a:latin typeface="+mn-lt"/>
                  <a:ea typeface="+mn-ea"/>
                  <a:cs typeface="+mn-cs"/>
                </a:defRPr>
              </a:lvl6pPr>
              <a:lvl7pPr marL="2287280" algn="l" defTabSz="762427" rtl="0" eaLnBrk="1" latinLnBrk="0" hangingPunct="1">
                <a:defRPr sz="1500" kern="1200">
                  <a:solidFill>
                    <a:schemeClr val="lt1"/>
                  </a:solidFill>
                  <a:latin typeface="+mn-lt"/>
                  <a:ea typeface="+mn-ea"/>
                  <a:cs typeface="+mn-cs"/>
                </a:defRPr>
              </a:lvl7pPr>
              <a:lvl8pPr marL="2668494" algn="l" defTabSz="762427" rtl="0" eaLnBrk="1" latinLnBrk="0" hangingPunct="1">
                <a:defRPr sz="1500" kern="1200">
                  <a:solidFill>
                    <a:schemeClr val="lt1"/>
                  </a:solidFill>
                  <a:latin typeface="+mn-lt"/>
                  <a:ea typeface="+mn-ea"/>
                  <a:cs typeface="+mn-cs"/>
                </a:defRPr>
              </a:lvl8pPr>
              <a:lvl9pPr marL="3049707" algn="l" defTabSz="762427" rtl="0" eaLnBrk="1" latinLnBrk="0" hangingPunct="1">
                <a:defRPr sz="1500" kern="1200">
                  <a:solidFill>
                    <a:schemeClr val="lt1"/>
                  </a:solidFill>
                  <a:latin typeface="+mn-lt"/>
                  <a:ea typeface="+mn-ea"/>
                  <a:cs typeface="+mn-cs"/>
                </a:defRPr>
              </a:lvl9pPr>
            </a:lstStyle>
            <a:p>
              <a:endParaRPr lang="en-GB" sz="4400"/>
            </a:p>
          </p:txBody>
        </p:sp>
        <mc:AlternateContent xmlns:mc="http://schemas.openxmlformats.org/markup-compatibility/2006" xmlns:a14="http://schemas.microsoft.com/office/drawing/2010/main">
          <mc:Choice Requires="a14">
            <p:sp>
              <p:nvSpPr>
                <p:cNvPr id="61" name="TextBox 3">
                  <a:extLst>
                    <a:ext uri="{FF2B5EF4-FFF2-40B4-BE49-F238E27FC236}">
                      <a16:creationId xmlns:a16="http://schemas.microsoft.com/office/drawing/2014/main" id="{474F2A0C-807F-0347-B133-0CF18332B423}"/>
                    </a:ext>
                  </a:extLst>
                </p:cNvPr>
                <p:cNvSpPr txBox="1"/>
                <p:nvPr/>
              </p:nvSpPr>
              <p:spPr>
                <a:xfrm>
                  <a:off x="5175841" y="3677843"/>
                  <a:ext cx="578211" cy="953822"/>
                </a:xfrm>
                <a:prstGeom prst="rect">
                  <a:avLst/>
                </a:prstGeom>
                <a:grp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US" sz="4400" i="1">
                            <a:latin typeface="Cambria Math" panose="02040503050406030204" pitchFamily="18" charset="0"/>
                          </a:rPr>
                          <m:t>7</m:t>
                        </m:r>
                        <m:r>
                          <a:rPr lang="en-GB" sz="4400" b="0" i="1" smtClean="0">
                            <a:latin typeface="Cambria Math" panose="02040503050406030204" pitchFamily="18" charset="0"/>
                          </a:rPr>
                          <m:t>0</m:t>
                        </m:r>
                        <m:r>
                          <a:rPr lang="en-US" sz="4400" b="0" i="1" smtClean="0">
                            <a:latin typeface="Cambria Math" panose="02040503050406030204" pitchFamily="18" charset="0"/>
                          </a:rPr>
                          <m:t>%</m:t>
                        </m:r>
                      </m:oMath>
                    </m:oMathPara>
                  </a14:m>
                  <a:endParaRPr lang="en-GB" sz="4400" dirty="0"/>
                </a:p>
              </p:txBody>
            </p:sp>
          </mc:Choice>
          <mc:Fallback xmlns="">
            <p:sp>
              <p:nvSpPr>
                <p:cNvPr id="61" name="TextBox 3">
                  <a:extLst>
                    <a:ext uri="{FF2B5EF4-FFF2-40B4-BE49-F238E27FC236}">
                      <a16:creationId xmlns:a16="http://schemas.microsoft.com/office/drawing/2014/main" id="{474F2A0C-807F-0347-B133-0CF18332B423}"/>
                    </a:ext>
                  </a:extLst>
                </p:cNvPr>
                <p:cNvSpPr txBox="1">
                  <a:spLocks noRot="1" noChangeAspect="1" noMove="1" noResize="1" noEditPoints="1" noAdjustHandles="1" noChangeArrowheads="1" noChangeShapeType="1" noTextEdit="1"/>
                </p:cNvSpPr>
                <p:nvPr/>
              </p:nvSpPr>
              <p:spPr>
                <a:xfrm>
                  <a:off x="5175841" y="3677843"/>
                  <a:ext cx="578211" cy="953822"/>
                </a:xfrm>
                <a:prstGeom prst="rect">
                  <a:avLst/>
                </a:prstGeom>
                <a:blipFill>
                  <a:blip r:embed="rId9"/>
                  <a:stretch>
                    <a:fillRect r="-134940"/>
                  </a:stretch>
                </a:blipFill>
                <a:ln>
                  <a:noFill/>
                </a:ln>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62" name="TextBox 3">
                <a:extLst>
                  <a:ext uri="{FF2B5EF4-FFF2-40B4-BE49-F238E27FC236}">
                    <a16:creationId xmlns:a16="http://schemas.microsoft.com/office/drawing/2014/main" id="{D949A92A-7B1D-D234-3456-E6AA52B55670}"/>
                  </a:ext>
                </a:extLst>
              </p:cNvPr>
              <p:cNvSpPr txBox="1"/>
              <p:nvPr/>
            </p:nvSpPr>
            <p:spPr>
              <a:xfrm>
                <a:off x="8449515" y="1780556"/>
                <a:ext cx="506399" cy="769441"/>
              </a:xfrm>
              <a:prstGeom prst="rect">
                <a:avLst/>
              </a:prstGeom>
              <a:solidFill>
                <a:schemeClr val="accent1">
                  <a:lumMod val="40000"/>
                  <a:lumOff val="60000"/>
                </a:schemeClr>
              </a:solidFill>
              <a:ln>
                <a:noFill/>
              </a:ln>
            </p:spPr>
            <p:txBody>
              <a:bodyPr wrap="square" rtlCol="0">
                <a:spAutoFit/>
              </a:bodyPr>
              <a:lstStyle>
                <a:defPPr>
                  <a:defRPr lang="en-US"/>
                </a:defPPr>
                <a:lvl1pPr marL="0" algn="l" defTabSz="762427" rtl="0" eaLnBrk="1" latinLnBrk="0" hangingPunct="1">
                  <a:defRPr sz="1500" kern="1200">
                    <a:solidFill>
                      <a:schemeClr val="tx1"/>
                    </a:solidFill>
                    <a:latin typeface="+mn-lt"/>
                    <a:ea typeface="+mn-ea"/>
                    <a:cs typeface="+mn-cs"/>
                  </a:defRPr>
                </a:lvl1pPr>
                <a:lvl2pPr marL="381213" algn="l" defTabSz="762427" rtl="0" eaLnBrk="1" latinLnBrk="0" hangingPunct="1">
                  <a:defRPr sz="1500" kern="1200">
                    <a:solidFill>
                      <a:schemeClr val="tx1"/>
                    </a:solidFill>
                    <a:latin typeface="+mn-lt"/>
                    <a:ea typeface="+mn-ea"/>
                    <a:cs typeface="+mn-cs"/>
                  </a:defRPr>
                </a:lvl2pPr>
                <a:lvl3pPr marL="762427" algn="l" defTabSz="762427" rtl="0" eaLnBrk="1" latinLnBrk="0" hangingPunct="1">
                  <a:defRPr sz="1500" kern="1200">
                    <a:solidFill>
                      <a:schemeClr val="tx1"/>
                    </a:solidFill>
                    <a:latin typeface="+mn-lt"/>
                    <a:ea typeface="+mn-ea"/>
                    <a:cs typeface="+mn-cs"/>
                  </a:defRPr>
                </a:lvl3pPr>
                <a:lvl4pPr marL="1143640" algn="l" defTabSz="762427" rtl="0" eaLnBrk="1" latinLnBrk="0" hangingPunct="1">
                  <a:defRPr sz="1500" kern="1200">
                    <a:solidFill>
                      <a:schemeClr val="tx1"/>
                    </a:solidFill>
                    <a:latin typeface="+mn-lt"/>
                    <a:ea typeface="+mn-ea"/>
                    <a:cs typeface="+mn-cs"/>
                  </a:defRPr>
                </a:lvl4pPr>
                <a:lvl5pPr marL="1524853" algn="l" defTabSz="762427" rtl="0" eaLnBrk="1" latinLnBrk="0" hangingPunct="1">
                  <a:defRPr sz="1500" kern="1200">
                    <a:solidFill>
                      <a:schemeClr val="tx1"/>
                    </a:solidFill>
                    <a:latin typeface="+mn-lt"/>
                    <a:ea typeface="+mn-ea"/>
                    <a:cs typeface="+mn-cs"/>
                  </a:defRPr>
                </a:lvl5pPr>
                <a:lvl6pPr marL="1906067" algn="l" defTabSz="762427" rtl="0" eaLnBrk="1" latinLnBrk="0" hangingPunct="1">
                  <a:defRPr sz="1500" kern="1200">
                    <a:solidFill>
                      <a:schemeClr val="tx1"/>
                    </a:solidFill>
                    <a:latin typeface="+mn-lt"/>
                    <a:ea typeface="+mn-ea"/>
                    <a:cs typeface="+mn-cs"/>
                  </a:defRPr>
                </a:lvl6pPr>
                <a:lvl7pPr marL="2287280" algn="l" defTabSz="762427" rtl="0" eaLnBrk="1" latinLnBrk="0" hangingPunct="1">
                  <a:defRPr sz="1500" kern="1200">
                    <a:solidFill>
                      <a:schemeClr val="tx1"/>
                    </a:solidFill>
                    <a:latin typeface="+mn-lt"/>
                    <a:ea typeface="+mn-ea"/>
                    <a:cs typeface="+mn-cs"/>
                  </a:defRPr>
                </a:lvl7pPr>
                <a:lvl8pPr marL="2668494" algn="l" defTabSz="762427" rtl="0" eaLnBrk="1" latinLnBrk="0" hangingPunct="1">
                  <a:defRPr sz="1500" kern="1200">
                    <a:solidFill>
                      <a:schemeClr val="tx1"/>
                    </a:solidFill>
                    <a:latin typeface="+mn-lt"/>
                    <a:ea typeface="+mn-ea"/>
                    <a:cs typeface="+mn-cs"/>
                  </a:defRPr>
                </a:lvl8pPr>
                <a:lvl9pPr marL="3049707" algn="l" defTabSz="762427" rtl="0" eaLnBrk="1" latinLnBrk="0" hangingPunct="1">
                  <a:defRPr sz="15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en-GB" sz="4400" b="0" i="1" smtClean="0">
                          <a:latin typeface="Cambria Math" panose="02040503050406030204" pitchFamily="18" charset="0"/>
                        </a:rPr>
                        <m:t>6.3</m:t>
                      </m:r>
                    </m:oMath>
                  </m:oMathPara>
                </a14:m>
                <a:endParaRPr lang="en-GB" sz="4400" dirty="0"/>
              </a:p>
            </p:txBody>
          </p:sp>
        </mc:Choice>
        <mc:Fallback xmlns="">
          <p:sp>
            <p:nvSpPr>
              <p:cNvPr id="62" name="TextBox 3">
                <a:extLst>
                  <a:ext uri="{FF2B5EF4-FFF2-40B4-BE49-F238E27FC236}">
                    <a16:creationId xmlns:a16="http://schemas.microsoft.com/office/drawing/2014/main" id="{D949A92A-7B1D-D234-3456-E6AA52B55670}"/>
                  </a:ext>
                </a:extLst>
              </p:cNvPr>
              <p:cNvSpPr txBox="1">
                <a:spLocks noRot="1" noChangeAspect="1" noMove="1" noResize="1" noEditPoints="1" noAdjustHandles="1" noChangeArrowheads="1" noChangeShapeType="1" noTextEdit="1"/>
              </p:cNvSpPr>
              <p:nvPr/>
            </p:nvSpPr>
            <p:spPr>
              <a:xfrm>
                <a:off x="8449515" y="1780556"/>
                <a:ext cx="506399" cy="769441"/>
              </a:xfrm>
              <a:prstGeom prst="rect">
                <a:avLst/>
              </a:prstGeom>
              <a:blipFill>
                <a:blip r:embed="rId10"/>
                <a:stretch>
                  <a:fillRect r="-55422"/>
                </a:stretch>
              </a:blipFill>
              <a:ln>
                <a:noFill/>
              </a:ln>
            </p:spPr>
            <p:txBody>
              <a:bodyPr/>
              <a:lstStyle/>
              <a:p>
                <a:r>
                  <a:rPr lang="en-SG">
                    <a:noFill/>
                  </a:rPr>
                  <a:t> </a:t>
                </a:r>
              </a:p>
            </p:txBody>
          </p:sp>
        </mc:Fallback>
      </mc:AlternateContent>
      <p:sp>
        <p:nvSpPr>
          <p:cNvPr id="63" name="TextBox 62">
            <a:extLst>
              <a:ext uri="{FF2B5EF4-FFF2-40B4-BE49-F238E27FC236}">
                <a16:creationId xmlns:a16="http://schemas.microsoft.com/office/drawing/2014/main" id="{9598F0B0-7BBA-7CA2-A6C0-B96052FF51E7}"/>
              </a:ext>
            </a:extLst>
          </p:cNvPr>
          <p:cNvSpPr txBox="1"/>
          <p:nvPr/>
        </p:nvSpPr>
        <p:spPr>
          <a:xfrm>
            <a:off x="7862411" y="1695676"/>
            <a:ext cx="529312" cy="923330"/>
          </a:xfrm>
          <a:prstGeom prst="rect">
            <a:avLst/>
          </a:prstGeom>
          <a:solidFill>
            <a:schemeClr val="accent1">
              <a:lumMod val="40000"/>
              <a:lumOff val="60000"/>
            </a:schemeClr>
          </a:solidFill>
          <a:ln>
            <a:noFill/>
          </a:ln>
        </p:spPr>
        <p:txBody>
          <a:bodyPr wrap="none" rtlCol="0">
            <a:spAutoFit/>
          </a:bodyPr>
          <a:lstStyle/>
          <a:p>
            <a:r>
              <a:rPr lang="en-US" sz="5400" dirty="0"/>
              <a:t>=</a:t>
            </a:r>
            <a:endParaRPr lang="en-GB" sz="5400" dirty="0"/>
          </a:p>
        </p:txBody>
      </p:sp>
    </p:spTree>
    <p:extLst>
      <p:ext uri="{BB962C8B-B14F-4D97-AF65-F5344CB8AC3E}">
        <p14:creationId xmlns:p14="http://schemas.microsoft.com/office/powerpoint/2010/main" val="3747646133"/>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38100">
          <a:solidFill>
            <a:schemeClr val="accent1"/>
          </a:solidFill>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2.xml><?xml version="1.0" encoding="utf-8"?>
<ds:datastoreItem xmlns:ds="http://schemas.openxmlformats.org/officeDocument/2006/customXml" ds:itemID="{4BF491EF-1E7E-45A4-B565-6C88516F4D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54519A-5C88-4765-8DF4-097EB505FC69}">
  <ds:schemaRefs>
    <ds:schemaRef ds:uri="http://purl.org/dc/elements/1.1/"/>
    <ds:schemaRef ds:uri="cf8cbe2d-0e71-4d38-8f38-c3c6c5b56cd4"/>
    <ds:schemaRef ds:uri="http://schemas.microsoft.com/office/2006/documentManagement/types"/>
    <ds:schemaRef ds:uri="http://schemas.microsoft.com/office/2006/metadata/properties"/>
    <ds:schemaRef ds:uri="http://purl.org/dc/terms/"/>
    <ds:schemaRef ds:uri="83bdd42b-fb02-46fb-bb6b-b0ca0d8ae6de"/>
    <ds:schemaRef ds:uri="http://schemas.microsoft.com/office/infopath/2007/PartnerControls"/>
    <ds:schemaRef ds:uri="http://schemas.openxmlformats.org/package/2006/metadata/core-properties"/>
    <ds:schemaRef ds:uri="http://www.w3.org/XML/1998/namespace"/>
    <ds:schemaRef ds:uri="http://purl.org/dc/dcmitype/"/>
    <ds:schemaRef ds:uri="a943fffa-545b-4eca-b17d-5f9a138dda08"/>
    <ds:schemaRef ds:uri="c5cf19a6-e467-491d-9af0-5a70f09a6a41"/>
  </ds:schemaRefs>
</ds:datastoreItem>
</file>

<file path=docProps/app.xml><?xml version="1.0" encoding="utf-8"?>
<Properties xmlns="http://schemas.openxmlformats.org/officeDocument/2006/extended-properties" xmlns:vt="http://schemas.openxmlformats.org/officeDocument/2006/docPropsVTypes">
  <TotalTime>39266</TotalTime>
  <Words>2522</Words>
  <Application>Microsoft Office PowerPoint</Application>
  <PresentationFormat>Widescreen</PresentationFormat>
  <Paragraphs>503</Paragraphs>
  <Slides>31</Slides>
  <Notes>31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31</vt:i4>
      </vt:variant>
    </vt:vector>
  </HeadingPairs>
  <TitlesOfParts>
    <vt:vector size="39" baseType="lpstr">
      <vt:lpstr>Arial</vt:lpstr>
      <vt:lpstr>Calibri</vt:lpstr>
      <vt:lpstr>Calibri Light</vt:lpstr>
      <vt:lpstr>Cambria Math</vt:lpstr>
      <vt:lpstr>1_Custom Design</vt:lpstr>
      <vt:lpstr>Custom Design</vt:lpstr>
      <vt:lpstr>Office Theme</vt:lpstr>
      <vt:lpstr>1_Office Theme</vt:lpstr>
      <vt:lpstr>Lesson 10:  Work with equivalent fractions, decimals and percentages and find percentages of an amount Level 2</vt:lpstr>
      <vt:lpstr>Is Yaima correct?</vt:lpstr>
      <vt:lpstr>Matching fractions, decimals and percentages </vt:lpstr>
      <vt:lpstr>PowerPoint Presentation</vt:lpstr>
      <vt:lpstr>Matching fractions, decimals and percentages </vt:lpstr>
      <vt:lpstr>Which of these are true? </vt:lpstr>
      <vt:lpstr>Answers: Which of these are true? </vt:lpstr>
      <vt:lpstr>PowerPoint Presentation</vt:lpstr>
      <vt:lpstr>PowerPoint Presentation</vt:lpstr>
      <vt:lpstr>PowerPoint Presentation</vt:lpstr>
      <vt:lpstr>PowerPoint Presentation</vt:lpstr>
      <vt:lpstr>PowerPoint Presentation</vt:lpstr>
      <vt:lpstr>PowerPoint Presentation</vt:lpstr>
      <vt:lpstr>How many ways to make 1?</vt:lpstr>
      <vt:lpstr>PowerPoint Presentation</vt:lpstr>
      <vt:lpstr>PowerPoint Presentation</vt:lpstr>
      <vt:lpstr>PowerPoint Presentation</vt:lpstr>
      <vt:lpstr>PowerPoint Presentation</vt:lpstr>
      <vt:lpstr>PowerPoint Presentation</vt:lpstr>
      <vt:lpstr>Problem-solving with bar models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review:  Work with equivalent fractions, decimals and percentages and find percentages of an amount Level 2</vt:lpstr>
      <vt:lpstr>Lesson 10: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Chess Law</cp:lastModifiedBy>
  <cp:revision>523</cp:revision>
  <dcterms:created xsi:type="dcterms:W3CDTF">2019-07-11T15:46:02Z</dcterms:created>
  <dcterms:modified xsi:type="dcterms:W3CDTF">2023-04-19T19:46:45Z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