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33"/>
  </p:notesMasterIdLst>
  <p:sldIdLst>
    <p:sldId id="261" r:id="rId6"/>
    <p:sldId id="264" r:id="rId7"/>
    <p:sldId id="327" r:id="rId8"/>
    <p:sldId id="328" r:id="rId9"/>
    <p:sldId id="329" r:id="rId10"/>
    <p:sldId id="330" r:id="rId11"/>
    <p:sldId id="332" r:id="rId12"/>
    <p:sldId id="331" r:id="rId13"/>
    <p:sldId id="338" r:id="rId14"/>
    <p:sldId id="339" r:id="rId15"/>
    <p:sldId id="340" r:id="rId16"/>
    <p:sldId id="334" r:id="rId17"/>
    <p:sldId id="333" r:id="rId18"/>
    <p:sldId id="335" r:id="rId19"/>
    <p:sldId id="336" r:id="rId20"/>
    <p:sldId id="337" r:id="rId21"/>
    <p:sldId id="341" r:id="rId22"/>
    <p:sldId id="342" r:id="rId23"/>
    <p:sldId id="343" r:id="rId24"/>
    <p:sldId id="344" r:id="rId25"/>
    <p:sldId id="345" r:id="rId26"/>
    <p:sldId id="346" r:id="rId27"/>
    <p:sldId id="350" r:id="rId28"/>
    <p:sldId id="352" r:id="rId29"/>
    <p:sldId id="351" r:id="rId30"/>
    <p:sldId id="266" r:id="rId31"/>
    <p:sldId id="325"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8DBF29-173B-1EE4-E980-EBF86C79181A}" name="Editor" initials="FR" userId="Editor" providerId="None"/>
  <p188:author id="{DB168830-51D4-4CC1-7858-D21AD9F13162}" name="Sarah Stafford" initials="SS" userId="Sarah Stafford" providerId="None"/>
  <p188:author id="{13731D61-6EEF-166B-55A1-BE9FB9519EDD}" name="Tingting Han (Staff)" initials="TH(" userId="S::t.han@bbk.ac.uk::9e8bedea-f974-4041-a7f3-2d91e0e4dcb7" providerId="AD"/>
  <p188:author id="{3E6B536D-1C57-B62F-3CFA-11D3B5165A4F}" name="Arun Aranganathan" initials="AA" userId="S::ArunKumar@newgenpublishing.co.uk::f7080a4c-0df9-4660-97a1-adaa21e1ac2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C8D9"/>
    <a:srgbClr val="0071F8"/>
    <a:srgbClr val="BE0064"/>
    <a:srgbClr val="9BC8FF"/>
    <a:srgbClr val="008FC9"/>
    <a:srgbClr val="DD3D4C"/>
    <a:srgbClr val="F9D09E"/>
    <a:srgbClr val="C96035"/>
    <a:srgbClr val="DDB1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2171" autoAdjust="0"/>
  </p:normalViewPr>
  <p:slideViewPr>
    <p:cSldViewPr snapToGrid="0" snapToObjects="1">
      <p:cViewPr varScale="1">
        <p:scale>
          <a:sx n="59" d="100"/>
          <a:sy n="59" d="100"/>
        </p:scale>
        <p:origin x="1618" y="-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p:scale>
          <a:sx n="75" d="100"/>
          <a:sy n="75" d="100"/>
        </p:scale>
        <p:origin x="2088" y="-60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learners to check each character’s answer. Ask learners to work out what mistakes were made by the characters who gave incorrect answer. Discuss the misconceptions in each of the incorrect answers. </a:t>
            </a:r>
          </a:p>
          <a:p>
            <a:r>
              <a:rPr lang="en-US" dirty="0"/>
              <a:t>Ruby – forgot to halve. </a:t>
            </a:r>
          </a:p>
          <a:p>
            <a:r>
              <a:rPr lang="en-US" dirty="0"/>
              <a:t>Dev – used a side length which was not the height. </a:t>
            </a:r>
          </a:p>
          <a:p>
            <a:r>
              <a:rPr lang="en-US" dirty="0"/>
              <a:t>Zac – multiplied all sides together. May have mixed in an incorrect perimeter method. </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2770428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Reinforce the process of finding the area of a compound shape. Explain that ‘familiar’ shapes can be rectangles, squares, triangles, circles or part of a circle. </a:t>
            </a:r>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897084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work in pairs to work out the area of each shape. </a:t>
            </a:r>
            <a:r>
              <a:rPr lang="en-GB" sz="1200" dirty="0">
                <a:effectLst/>
                <a:latin typeface="Segoe UI" panose="020B0502040204020203" pitchFamily="34" charset="0"/>
              </a:rPr>
              <a:t>Some may not know how to calculate the area of a triangle but encourage them to try, focusing on what they can do. For example, could they split the shape? Remind learners that these questions will be worth a few marks and that they can get some marks for correct steps, even if they don’t answer the whole question. </a:t>
            </a:r>
          </a:p>
          <a:p>
            <a:r>
              <a:rPr lang="en-GB" sz="1200" dirty="0">
                <a:effectLst/>
                <a:latin typeface="Segoe UI" panose="020B0502040204020203" pitchFamily="34" charset="0"/>
              </a:rPr>
              <a:t>Tell learners that they will be discussing methods so make sure they have worked together and have drawn the shapes.</a:t>
            </a:r>
          </a:p>
          <a:p>
            <a:r>
              <a:rPr lang="en-GB" sz="1200" dirty="0"/>
              <a:t>Ask pairs to come to the board to show how they found the area of the shape. </a:t>
            </a:r>
          </a:p>
          <a:p>
            <a:r>
              <a:rPr lang="en-GB" sz="1200" dirty="0"/>
              <a:t>Ask a pair who used a different method to come up and show their method. Try to find responses using all 3 methods for the first shape. Once a method has been shown, check which other pairs used the same method.</a:t>
            </a:r>
          </a:p>
          <a:p>
            <a:endParaRPr lang="en-GB" sz="1200" dirty="0">
              <a:effectLst/>
              <a:latin typeface="Segoe UI" panose="020B0502040204020203" pitchFamily="34" charset="0"/>
            </a:endParaRPr>
          </a:p>
          <a:p>
            <a:r>
              <a:rPr lang="en-GB" sz="1200" dirty="0">
                <a:effectLst/>
                <a:latin typeface="Segoe UI" panose="020B0502040204020203" pitchFamily="34" charset="0"/>
              </a:rPr>
              <a:t>Repeat for the second shape. For the second shape learners </a:t>
            </a:r>
            <a:r>
              <a:rPr lang="en-GB" sz="900" b="0" i="0" u="none" strike="noStrike" cap="none" dirty="0">
                <a:solidFill>
                  <a:srgbClr val="000000"/>
                </a:solidFill>
                <a:effectLst/>
                <a:latin typeface="Arial"/>
                <a:ea typeface="Arial"/>
                <a:cs typeface="Arial"/>
                <a:sym typeface="Arial"/>
              </a:rPr>
              <a:t>could use the formula for the area of the trapezium but the aim is to give them tools to answer questions on compound shapes rather than remember formulae. </a:t>
            </a:r>
            <a:endParaRPr lang="en-GB" sz="1200" dirty="0">
              <a:effectLst/>
              <a:latin typeface="Segoe UI" panose="020B0502040204020203" pitchFamily="34" charset="0"/>
            </a:endParaRPr>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807042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489566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11248077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33158987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Reinforce the process of finding the area of a compound shape. Explain that ‘familiar’ shapes can be rectangles, squares, triangles, circles or part of a circle. </a:t>
            </a:r>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5468997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dirty="0">
                <a:solidFill>
                  <a:srgbClr val="000000"/>
                </a:solidFill>
                <a:effectLst/>
                <a:latin typeface="+mn-lt"/>
              </a:rPr>
              <a:t>Guide learners to see that the crowd capacity is affected by the area of venue. Give other types of common problems about area in exams: ‘How many tins of paint are required to paint the wall…’, ‘How many tiles…’. Highlight that these types of questions often involve finding an area or perimeter and then using that measure to work out something practical like how much of a material is needed, costs, etc. </a:t>
            </a:r>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37883648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dirty="0">
                <a:solidFill>
                  <a:srgbClr val="000000"/>
                </a:solidFill>
                <a:effectLst/>
                <a:latin typeface="+mn-lt"/>
              </a:rPr>
              <a:t>Ask learners to work in pairs to calculate the area of each venue and complete the table in the handout. </a:t>
            </a:r>
          </a:p>
          <a:p>
            <a:r>
              <a:rPr lang="en-GB" sz="1200" b="0" i="0" dirty="0">
                <a:solidFill>
                  <a:srgbClr val="000000"/>
                </a:solidFill>
                <a:effectLst/>
                <a:latin typeface="+mn-lt"/>
              </a:rPr>
              <a:t>Some potential prompts:</a:t>
            </a:r>
          </a:p>
          <a:p>
            <a:pPr marL="330200" indent="-171450">
              <a:buFont typeface="Arial" panose="020B0604020202020204" pitchFamily="34" charset="0"/>
              <a:buChar char="•"/>
            </a:pPr>
            <a:r>
              <a:rPr lang="en-GB" sz="1200" b="0" i="0" dirty="0">
                <a:solidFill>
                  <a:srgbClr val="000000"/>
                </a:solidFill>
                <a:effectLst/>
                <a:latin typeface="+mn-lt"/>
              </a:rPr>
              <a:t>Can you split the shapes? </a:t>
            </a:r>
          </a:p>
          <a:p>
            <a:pPr marL="330200" indent="-171450">
              <a:buFont typeface="Arial" panose="020B0604020202020204" pitchFamily="34" charset="0"/>
              <a:buChar char="•"/>
            </a:pPr>
            <a:r>
              <a:rPr lang="en-GB" sz="1200" b="0" i="0" dirty="0">
                <a:solidFill>
                  <a:srgbClr val="000000"/>
                </a:solidFill>
                <a:effectLst/>
                <a:latin typeface="+mn-lt"/>
              </a:rPr>
              <a:t>Can you find any missing lengths or dimensions?</a:t>
            </a:r>
          </a:p>
          <a:p>
            <a:pPr marL="330200" indent="-171450">
              <a:buFont typeface="Arial" panose="020B0604020202020204" pitchFamily="34" charset="0"/>
              <a:buChar char="•"/>
            </a:pPr>
            <a:r>
              <a:rPr lang="en-GB" sz="1200" b="0" i="0" dirty="0">
                <a:solidFill>
                  <a:srgbClr val="000000"/>
                </a:solidFill>
                <a:effectLst/>
                <a:latin typeface="+mn-lt"/>
              </a:rPr>
              <a:t>What do you need to find the area of a square / rectangle / triangle? Check the formula if you have forgotten. </a:t>
            </a:r>
          </a:p>
          <a:p>
            <a:pPr marR="0" lvl="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0" i="0" dirty="0">
                <a:solidFill>
                  <a:srgbClr val="000000"/>
                </a:solidFill>
                <a:effectLst/>
                <a:latin typeface="+mn-lt"/>
              </a:rPr>
              <a:t>Once learners have worked out the area of each venue, they should choose the venue with the largest area and work out how much income the company will get from that venue. </a:t>
            </a:r>
          </a:p>
          <a:p>
            <a:endParaRPr lang="en-GB" sz="1200" dirty="0">
              <a:solidFill>
                <a:srgbClr val="404040"/>
              </a:solidFill>
              <a:effectLst/>
              <a:latin typeface="Calibri" panose="020F0502020204030204" pitchFamily="34" charset="0"/>
              <a:ea typeface="Calibri" panose="020F0502020204030204" pitchFamily="34" charset="0"/>
            </a:endParaRPr>
          </a:p>
          <a:p>
            <a:r>
              <a:rPr lang="en-GB" sz="1200" dirty="0">
                <a:solidFill>
                  <a:srgbClr val="404040"/>
                </a:solidFill>
                <a:effectLst/>
                <a:latin typeface="Calibri" panose="020F0502020204030204" pitchFamily="34" charset="0"/>
                <a:ea typeface="Calibri" panose="020F0502020204030204" pitchFamily="34" charset="0"/>
              </a:rPr>
              <a:t>Ask one pair to share their method for finding the area of each shape. Ask the pair to explain how they found any ‘missing’ dimensions.</a:t>
            </a:r>
          </a:p>
          <a:p>
            <a:endParaRPr lang="en-GB" sz="1200" dirty="0">
              <a:solidFill>
                <a:srgbClr val="404040"/>
              </a:solidFill>
              <a:effectLst/>
              <a:latin typeface="Calibri" panose="020F0502020204030204" pitchFamily="34" charset="0"/>
            </a:endParaRPr>
          </a:p>
          <a:p>
            <a:r>
              <a:rPr lang="en-GB" sz="1200" dirty="0">
                <a:solidFill>
                  <a:srgbClr val="404040"/>
                </a:solidFill>
                <a:effectLst/>
                <a:latin typeface="Calibri" panose="020F0502020204030204" pitchFamily="34" charset="0"/>
              </a:rPr>
              <a:t>Emphasise that these questions are multi-mark questions and reinforce the importance of trying to do at least some of the steps for each of the questions to get as many marks as possible. </a:t>
            </a:r>
            <a:endParaRPr lang="en-GB" dirty="0"/>
          </a:p>
          <a:p>
            <a:pPr marL="15875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30988733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3105674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work in pairs. Give learners the ‘Three gardens’ handout to help them visualise.</a:t>
            </a:r>
          </a:p>
          <a:p>
            <a:r>
              <a:rPr lang="en-GB" dirty="0"/>
              <a:t>Give learners a few minutes to discuss Dev and Ruby’s statements. Learners should not use a calculator and should not work out the area of each garden but should consider the effect of increasing the width and the length respectively. </a:t>
            </a:r>
          </a:p>
          <a:p>
            <a:r>
              <a:rPr lang="en-GB" dirty="0"/>
              <a:t>The purpose of the task is to get the learners to understand that area of rectangles is two-dimensional and that changes to each dimension can change the area. The handout reinforces this idea and deepens understanding as the learners can see the number of squares in the rows and columns.</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19343915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There are alternatives to the calculation methods shown on the slide – most notably adding up the areas of composite rectangles.  Make sure these methods are discussed and validated.</a:t>
            </a:r>
            <a:endParaRPr lang="en-US" sz="1200" dirty="0"/>
          </a:p>
        </p:txBody>
      </p:sp>
      <p:sp>
        <p:nvSpPr>
          <p:cNvPr id="4" name="Slide Number Placeholder 3"/>
          <p:cNvSpPr>
            <a:spLocks noGrp="1"/>
          </p:cNvSpPr>
          <p:nvPr>
            <p:ph type="sldNum" sz="quarter" idx="10"/>
          </p:nvPr>
        </p:nvSpPr>
        <p:spPr/>
        <p:txBody>
          <a:bodyPr/>
          <a:lstStyle/>
          <a:p>
            <a:fld id="{C30292A9-7A47-3844-B146-D6E152DCFCB4}" type="slidenum">
              <a:rPr lang="en-US" smtClean="0"/>
              <a:t>21</a:t>
            </a:fld>
            <a:endParaRPr lang="en-US"/>
          </a:p>
        </p:txBody>
      </p:sp>
    </p:spTree>
    <p:extLst>
      <p:ext uri="{BB962C8B-B14F-4D97-AF65-F5344CB8AC3E}">
        <p14:creationId xmlns:p14="http://schemas.microsoft.com/office/powerpoint/2010/main" val="38969272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22</a:t>
            </a:fld>
            <a:endParaRPr lang="en-US"/>
          </a:p>
        </p:txBody>
      </p:sp>
    </p:spTree>
    <p:extLst>
      <p:ext uri="{BB962C8B-B14F-4D97-AF65-F5344CB8AC3E}">
        <p14:creationId xmlns:p14="http://schemas.microsoft.com/office/powerpoint/2010/main" val="575359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Choose two questions for the learners to answer (or all three if time allows). The questions are of varying difficulty.</a:t>
            </a:r>
          </a:p>
          <a:p>
            <a:r>
              <a:rPr lang="en-GB" dirty="0"/>
              <a:t>Highlight how important it is to look at the units used in a question.</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23</a:t>
            </a:fld>
            <a:endParaRPr lang="en-US"/>
          </a:p>
        </p:txBody>
      </p:sp>
    </p:spTree>
    <p:extLst>
      <p:ext uri="{BB962C8B-B14F-4D97-AF65-F5344CB8AC3E}">
        <p14:creationId xmlns:p14="http://schemas.microsoft.com/office/powerpoint/2010/main" val="19440750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effectLst/>
                <a:latin typeface="Times New Roman" panose="02020603050405020304" pitchFamily="18" charset="0"/>
                <a:ea typeface="Times New Roman" panose="02020603050405020304" pitchFamily="18" charset="0"/>
              </a:rPr>
              <a:t>If they are stuck, learners should think about all possible ways to draw sketches, finding missing lengths, working out the area of any part of the shape etc. Encourage learners to highlight key words and information in the question so they understand exactly what is being asked.</a:t>
            </a:r>
          </a:p>
          <a:p>
            <a:endParaRPr lang="en-GB"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24</a:t>
            </a:fld>
            <a:endParaRPr lang="en-US"/>
          </a:p>
        </p:txBody>
      </p:sp>
    </p:spTree>
    <p:extLst>
      <p:ext uri="{BB962C8B-B14F-4D97-AF65-F5344CB8AC3E}">
        <p14:creationId xmlns:p14="http://schemas.microsoft.com/office/powerpoint/2010/main" val="5941784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US"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25</a:t>
            </a:fld>
            <a:endParaRPr lang="en-US"/>
          </a:p>
        </p:txBody>
      </p:sp>
    </p:spTree>
    <p:extLst>
      <p:ext uri="{BB962C8B-B14F-4D97-AF65-F5344CB8AC3E}">
        <p14:creationId xmlns:p14="http://schemas.microsoft.com/office/powerpoint/2010/main" val="12183666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26</a:t>
            </a:fld>
            <a:endParaRPr lang="en-US"/>
          </a:p>
        </p:txBody>
      </p:sp>
    </p:spTree>
    <p:extLst>
      <p:ext uri="{BB962C8B-B14F-4D97-AF65-F5344CB8AC3E}">
        <p14:creationId xmlns:p14="http://schemas.microsoft.com/office/powerpoint/2010/main" val="36589460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27</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a few pairs to suggest whether Ruby and Dev are correct and share what methods they use to decide.</a:t>
            </a:r>
          </a:p>
          <a:p>
            <a:r>
              <a:rPr lang="en-GB" dirty="0"/>
              <a:t>Use the slide to show a visual of how changing the length and the width by one meter will affect the area. </a:t>
            </a:r>
          </a:p>
          <a:p>
            <a:r>
              <a:rPr lang="en-GB" dirty="0"/>
              <a:t>The part shaded yellow helps to show how area is measured, reinforcing that it is the area inside a shape and for rectangles is made up of columns/rows (hence counting squares is a method of working out the area of a rectangle).</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20833197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work individually to draw as many rectangles as they can with an area of 24 units.  </a:t>
            </a:r>
          </a:p>
          <a:p>
            <a:r>
              <a:rPr lang="en-GB" dirty="0"/>
              <a:t>Get learners to share how many rectangles they could draw and what they noticed about the rectangles and their dimensions.</a:t>
            </a:r>
          </a:p>
          <a:p>
            <a:r>
              <a:rPr lang="en-GB" dirty="0"/>
              <a:t>Prompt the learners to think about the dimensions of the rectangles.</a:t>
            </a:r>
          </a:p>
          <a:p>
            <a:r>
              <a:rPr lang="en-GB" dirty="0"/>
              <a:t>Use the slide to show some factor pairs that give an area of 24 units.</a:t>
            </a:r>
          </a:p>
          <a:p>
            <a:r>
              <a:rPr lang="en-GB" dirty="0"/>
              <a:t>It is important to use the term ‘factors’ and make the link between factor pairs and dimensions clear. </a:t>
            </a:r>
          </a:p>
          <a:p>
            <a:r>
              <a:rPr lang="en-GB" dirty="0"/>
              <a:t>Note that some learners may have drawn their rectangles in the vertical orientation. Emphasise that these give the same area and have the same dimensions. </a:t>
            </a:r>
          </a:p>
          <a:p>
            <a:r>
              <a:rPr lang="en-GB" dirty="0"/>
              <a:t>Mention perimeter again and highlight the difference between the perimeter and area of a rectangle.</a:t>
            </a:r>
          </a:p>
          <a:p>
            <a:r>
              <a:rPr lang="en-GB" dirty="0"/>
              <a:t>The purpose of this activity is for the learners to understand that a rectangle with a constant area can be made using rectangles with different dimensions (pairs of factors).</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4094893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Remind learners about the concept of square numbers. Explain how they can find the dimensions of a square by finding the square root of its area.</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907832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lgn="l" rtl="0">
              <a:lnSpc>
                <a:spcPct val="100000"/>
              </a:lnSpc>
              <a:spcBef>
                <a:spcPts val="0"/>
              </a:spcBef>
              <a:spcAft>
                <a:spcPts val="0"/>
              </a:spcAft>
              <a:buSzPts val="1400"/>
            </a:pPr>
            <a:r>
              <a:rPr lang="en-GB" dirty="0"/>
              <a:t>Ask learners to consider the statements and decide who is correct and what the others did wrong. </a:t>
            </a:r>
          </a:p>
          <a:p>
            <a:pPr marL="171450" lvl="0" indent="-171450" algn="l" rtl="0">
              <a:lnSpc>
                <a:spcPct val="100000"/>
              </a:lnSpc>
              <a:spcBef>
                <a:spcPts val="0"/>
              </a:spcBef>
              <a:spcAft>
                <a:spcPts val="0"/>
              </a:spcAft>
              <a:buSzPts val="1400"/>
            </a:pPr>
            <a:r>
              <a:rPr lang="en-GB" dirty="0"/>
              <a:t>Ask learners to explain their reasoning and state the misconceptions that Dev and Carlos held. </a:t>
            </a:r>
          </a:p>
          <a:p>
            <a:pPr marL="171450" lvl="0" indent="-171450" algn="l" rtl="0">
              <a:lnSpc>
                <a:spcPct val="100000"/>
              </a:lnSpc>
              <a:spcBef>
                <a:spcPts val="0"/>
              </a:spcBef>
              <a:spcAft>
                <a:spcPts val="0"/>
              </a:spcAft>
              <a:buSzPts val="1400"/>
            </a:pPr>
            <a:r>
              <a:rPr lang="en-GB" dirty="0"/>
              <a:t>Dev has made the common mistake of counting the squares around the rectangle (including those 4 extra corner squares).</a:t>
            </a:r>
          </a:p>
          <a:p>
            <a:pPr marL="171450" lvl="0" indent="-171450" algn="l" rtl="0">
              <a:lnSpc>
                <a:spcPct val="100000"/>
              </a:lnSpc>
              <a:spcBef>
                <a:spcPts val="0"/>
              </a:spcBef>
              <a:spcAft>
                <a:spcPts val="0"/>
              </a:spcAft>
              <a:buSzPts val="1400"/>
            </a:pPr>
            <a:r>
              <a:rPr lang="en-GB" dirty="0"/>
              <a:t>Carlos has worked out the area instead of the perimeter.</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2195325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Highlight the method for finding perimeter. Remind learners it is something they will need to </a:t>
            </a:r>
            <a:r>
              <a:rPr lang="en-US" dirty="0" err="1"/>
              <a:t>memorise</a:t>
            </a:r>
            <a:r>
              <a:rPr lang="en-US" dirty="0"/>
              <a:t>. Use the slide to demonstrate how to calculate perimeter.</a:t>
            </a:r>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606432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Highlight the formula for the area of a rectangle. Remind learners it is something they will need to </a:t>
            </a:r>
            <a:r>
              <a:rPr lang="en-US" dirty="0" err="1"/>
              <a:t>memorise</a:t>
            </a:r>
            <a:r>
              <a:rPr lang="en-US" dirty="0"/>
              <a:t>. </a:t>
            </a:r>
            <a:r>
              <a:rPr lang="en-US"/>
              <a:t>Some tutors </a:t>
            </a:r>
            <a:r>
              <a:rPr lang="en-US" dirty="0"/>
              <a:t>or learners may use the terms ‘length’ and ‘width’. Make it clear that ‘base’ and ‘width’ refer to the same thing and the terminology is not what is important. Base and height were used so they correlated with the terminology in the formula for the area of a triangle. </a:t>
            </a:r>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2733154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the slide to show a rectangle split into two triangles. Use prompts to guide learners to figure out that the area of each triangle is half the area of the rectangle. They can use this to derive the area of a triangle.</a:t>
            </a:r>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3816733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normAutofit/>
          </a:bodyPr>
          <a:lstStyle>
            <a:lvl1pPr algn="ctr">
              <a:defRPr sz="4000"/>
            </a:lvl1pPr>
          </a:lstStyle>
          <a:p>
            <a:r>
              <a:rPr lang="en-US" dirty="0"/>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3/24/2023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3/24/2023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3/24/2023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8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baseline="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28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3/24/2023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28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lvl1pPr>
              <a:defRPr sz="3600">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3/24/2023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3/24/2023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3/24/2023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3/24/2023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3/24/2023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3/24/2023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3/24/2023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3/24/2023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0.jpeg"/><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image" Target="../media/image19.png"/><Relationship Id="rId4" Type="http://schemas.openxmlformats.org/officeDocument/2006/relationships/image" Target="../media/image16.sv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3.jpeg"/><Relationship Id="rId2" Type="http://schemas.openxmlformats.org/officeDocument/2006/relationships/notesSlide" Target="../notesSlides/notesSlide12.xml"/><Relationship Id="rId1" Type="http://schemas.openxmlformats.org/officeDocument/2006/relationships/slideLayout" Target="../slideLayouts/slideLayout13.xml"/><Relationship Id="rId6" Type="http://schemas.openxmlformats.org/officeDocument/2006/relationships/image" Target="../media/image22.png"/><Relationship Id="rId5" Type="http://schemas.openxmlformats.org/officeDocument/2006/relationships/image" Target="../media/image21.jpeg"/><Relationship Id="rId4" Type="http://schemas.openxmlformats.org/officeDocument/2006/relationships/image" Target="../media/image5.sv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3.xml"/><Relationship Id="rId6" Type="http://schemas.openxmlformats.org/officeDocument/2006/relationships/image" Target="../media/image25.jpeg"/><Relationship Id="rId5" Type="http://schemas.openxmlformats.org/officeDocument/2006/relationships/image" Target="../media/image24.png"/><Relationship Id="rId4" Type="http://schemas.openxmlformats.org/officeDocument/2006/relationships/image" Target="../media/image5.sv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3.xml"/><Relationship Id="rId6" Type="http://schemas.openxmlformats.org/officeDocument/2006/relationships/image" Target="../media/image25.jpeg"/><Relationship Id="rId5" Type="http://schemas.openxmlformats.org/officeDocument/2006/relationships/image" Target="../media/image24.png"/><Relationship Id="rId4" Type="http://schemas.openxmlformats.org/officeDocument/2006/relationships/image" Target="../media/image5.svg"/></Relationships>
</file>

<file path=ppt/slides/_rels/slide15.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4.png"/><Relationship Id="rId7" Type="http://schemas.openxmlformats.org/officeDocument/2006/relationships/image" Target="../media/image25.png"/><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image" Target="../media/image240.png"/><Relationship Id="rId4" Type="http://schemas.openxmlformats.org/officeDocument/2006/relationships/image" Target="../media/image5.svg"/><Relationship Id="rId9" Type="http://schemas.openxmlformats.org/officeDocument/2006/relationships/image" Target="../media/image26.jpeg"/></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16.sv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3.xml"/><Relationship Id="rId5" Type="http://schemas.openxmlformats.org/officeDocument/2006/relationships/image" Target="../media/image27.jpeg"/><Relationship Id="rId4" Type="http://schemas.openxmlformats.org/officeDocument/2006/relationships/image" Target="../media/image5.svg"/></Relationships>
</file>

<file path=ppt/slides/_rels/slide1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image" Target="../media/image5.sv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9.xml"/><Relationship Id="rId1" Type="http://schemas.openxmlformats.org/officeDocument/2006/relationships/slideLayout" Target="../slideLayouts/slideLayout13.xml"/><Relationship Id="rId6" Type="http://schemas.openxmlformats.org/officeDocument/2006/relationships/image" Target="../media/image32.jpeg"/><Relationship Id="rId5" Type="http://schemas.openxmlformats.org/officeDocument/2006/relationships/image" Target="../media/image31.jpeg"/><Relationship Id="rId4" Type="http://schemas.openxmlformats.org/officeDocument/2006/relationships/image" Target="../media/image30.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3" Type="http://schemas.openxmlformats.org/officeDocument/2006/relationships/image" Target="../media/image33.png"/><Relationship Id="rId7" Type="http://schemas.openxmlformats.org/officeDocument/2006/relationships/image" Target="../media/image35.png"/><Relationship Id="rId2" Type="http://schemas.openxmlformats.org/officeDocument/2006/relationships/notesSlide" Target="../notesSlides/notesSlide20.xml"/><Relationship Id="rId1" Type="http://schemas.openxmlformats.org/officeDocument/2006/relationships/slideLayout" Target="../slideLayouts/slideLayout13.xml"/><Relationship Id="rId6" Type="http://schemas.openxmlformats.org/officeDocument/2006/relationships/image" Target="../media/image36.jpeg"/><Relationship Id="rId5" Type="http://schemas.openxmlformats.org/officeDocument/2006/relationships/image" Target="../media/image35.jpeg"/><Relationship Id="rId4" Type="http://schemas.openxmlformats.org/officeDocument/2006/relationships/image" Target="../media/image34.png"/></Relationships>
</file>

<file path=ppt/slides/_rels/slide21.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21.xml"/><Relationship Id="rId1" Type="http://schemas.openxmlformats.org/officeDocument/2006/relationships/slideLayout" Target="../slideLayouts/slideLayout13.xml"/><Relationship Id="rId6" Type="http://schemas.openxmlformats.org/officeDocument/2006/relationships/image" Target="../media/image40.jpeg"/><Relationship Id="rId5" Type="http://schemas.openxmlformats.org/officeDocument/2006/relationships/image" Target="../media/image39.jpeg"/><Relationship Id="rId4" Type="http://schemas.openxmlformats.org/officeDocument/2006/relationships/image" Target="../media/image38.png"/></Relationships>
</file>

<file path=ppt/slides/_rels/slide2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22.xml"/><Relationship Id="rId1" Type="http://schemas.openxmlformats.org/officeDocument/2006/relationships/slideLayout" Target="../slideLayouts/slideLayout13.xml"/><Relationship Id="rId4" Type="http://schemas.openxmlformats.org/officeDocument/2006/relationships/image" Target="../media/image41.jpe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13.x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5.sv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13.xml"/><Relationship Id="rId5" Type="http://schemas.openxmlformats.org/officeDocument/2006/relationships/image" Target="../media/image44.png"/><Relationship Id="rId4" Type="http://schemas.openxmlformats.org/officeDocument/2006/relationships/image" Target="../media/image5.sv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13.xml"/><Relationship Id="rId5" Type="http://schemas.openxmlformats.org/officeDocument/2006/relationships/image" Target="../media/image45.jpeg"/><Relationship Id="rId4" Type="http://schemas.openxmlformats.org/officeDocument/2006/relationships/image" Target="../media/image5.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13.xml"/><Relationship Id="rId5" Type="http://schemas.openxmlformats.org/officeDocument/2006/relationships/image" Target="../media/image10.jpeg"/><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16.sv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6.sv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224951"/>
            <a:ext cx="9144000" cy="1555585"/>
          </a:xfrm>
          <a:solidFill>
            <a:schemeClr val="accent1"/>
          </a:solidFill>
        </p:spPr>
        <p:txBody>
          <a:bodyPr>
            <a:normAutofit fontScale="90000"/>
          </a:bodyPr>
          <a:lstStyle/>
          <a:p>
            <a:pPr algn="l"/>
            <a:r>
              <a:rPr lang="en-US" sz="4000" b="1" dirty="0">
                <a:solidFill>
                  <a:schemeClr val="bg1"/>
                </a:solidFill>
                <a:latin typeface="Arial" panose="020B0604020202020204" pitchFamily="34" charset="0"/>
                <a:cs typeface="Arial" panose="020B0604020202020204" pitchFamily="34" charset="0"/>
              </a:rPr>
              <a:t>Lesson 36: </a:t>
            </a:r>
            <a:br>
              <a:rPr lang="en-US" sz="4000" b="1" dirty="0">
                <a:solidFill>
                  <a:schemeClr val="bg1"/>
                </a:solidFill>
                <a:latin typeface="Arial" panose="020B0604020202020204" pitchFamily="34" charset="0"/>
                <a:cs typeface="Arial" panose="020B0604020202020204" pitchFamily="34" charset="0"/>
              </a:rPr>
            </a:br>
            <a:r>
              <a:rPr lang="en-GB" sz="4000" b="1" dirty="0">
                <a:solidFill>
                  <a:schemeClr val="bg1"/>
                </a:solidFill>
                <a:latin typeface="Arial" panose="020B0604020202020204" pitchFamily="34" charset="0"/>
                <a:cs typeface="Arial" panose="020B0604020202020204" pitchFamily="34" charset="0"/>
              </a:rPr>
              <a:t>Area and perimeter of rectilinear shapes and compound shapes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solidFill>
                  <a:schemeClr val="bg1">
                    <a:lumMod val="50000"/>
                  </a:schemeClr>
                </a:solidFill>
              </a:rPr>
              <a:t>1</a:t>
            </a:fld>
            <a:endParaRPr lang="en-US" dirty="0">
              <a:solidFill>
                <a:schemeClr val="bg1">
                  <a:lumMod val="50000"/>
                </a:schemeClr>
              </a:solidFill>
            </a:endParaRPr>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02400"/>
            <a:ext cx="9144000" cy="2880000"/>
          </a:xfrm>
          <a:ln w="38100">
            <a:solidFill>
              <a:schemeClr val="accent1"/>
            </a:solidFill>
          </a:ln>
        </p:spPr>
        <p:txBody>
          <a:bodyPr>
            <a:normAutofit/>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800"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r>
              <a:rPr lang="en-US" dirty="0"/>
              <a:t>E</a:t>
            </a:r>
            <a:r>
              <a:rPr lang="en-US" sz="2800" dirty="0">
                <a:latin typeface="Arial" panose="020B0604020202020204" pitchFamily="34" charset="0"/>
                <a:cs typeface="Arial" panose="020B0604020202020204" pitchFamily="34" charset="0"/>
              </a:rPr>
              <a:t>xplore the area and perimeter of squares, rectangles, triangles and compound shapes </a:t>
            </a:r>
          </a:p>
          <a:p>
            <a:pPr marL="231775" indent="-231775" algn="l">
              <a:lnSpc>
                <a:spcPct val="120000"/>
              </a:lnSpc>
              <a:spcBef>
                <a:spcPts val="0"/>
              </a:spcBef>
              <a:buFont typeface="Arial" panose="020B0604020202020204" pitchFamily="34" charset="0"/>
              <a:buChar char="•"/>
            </a:pPr>
            <a:r>
              <a:rPr lang="en-US" sz="2800" dirty="0">
                <a:latin typeface="Arial" panose="020B0604020202020204" pitchFamily="34" charset="0"/>
                <a:cs typeface="Arial" panose="020B0604020202020204" pitchFamily="34" charset="0"/>
              </a:rPr>
              <a:t>Understand the concepts of area and perimeter and use them in a range of problem-solving situations</a:t>
            </a:r>
            <a:endParaRPr lang="en-GB" sz="28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42EA291-BECB-B057-D1AC-A8F41504F455}"/>
              </a:ext>
            </a:extLst>
          </p:cNvPr>
          <p:cNvSpPr txBox="1"/>
          <p:nvPr/>
        </p:nvSpPr>
        <p:spPr>
          <a:xfrm>
            <a:off x="4673600" y="234074"/>
            <a:ext cx="3473556" cy="646331"/>
          </a:xfrm>
          <a:prstGeom prst="rect">
            <a:avLst/>
          </a:prstGeom>
          <a:noFill/>
        </p:spPr>
        <p:txBody>
          <a:bodyPr wrap="square">
            <a:spAutoFit/>
          </a:bodyPr>
          <a:lstStyle/>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dirty="0"/>
          </a:p>
        </p:txBody>
      </p:sp>
      <p:pic>
        <p:nvPicPr>
          <p:cNvPr id="9" name="Picture 8" descr="Text&#10;&#10;Description automatically generated">
            <a:extLst>
              <a:ext uri="{FF2B5EF4-FFF2-40B4-BE49-F238E27FC236}">
                <a16:creationId xmlns:a16="http://schemas.microsoft.com/office/drawing/2014/main" id="{E54720B1-0BBA-46B3-BB57-AF8A6A03B52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7" name="Picture 6"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p:cNvSpPr>
          <p:nvPr/>
        </p:nvSpPr>
        <p:spPr>
          <a:xfrm>
            <a:off x="1724297" y="112165"/>
            <a:ext cx="7870236" cy="10170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solidFill>
                  <a:schemeClr val="accent1"/>
                </a:solidFill>
                <a:latin typeface="Arial" panose="020B0604020202020204" pitchFamily="34" charset="0"/>
                <a:cs typeface="Arial" panose="020B0604020202020204" pitchFamily="34" charset="0"/>
              </a:rPr>
              <a:t>What is the area of the triangle?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29" name="Google Shape;115;p16">
            <a:extLst>
              <a:ext uri="{FF2B5EF4-FFF2-40B4-BE49-F238E27FC236}">
                <a16:creationId xmlns:a16="http://schemas.microsoft.com/office/drawing/2014/main" id="{87BCCA74-A1DC-CFB0-271A-59DDA7BE29E3}"/>
              </a:ext>
            </a:extLst>
          </p:cNvPr>
          <p:cNvSpPr txBox="1"/>
          <p:nvPr/>
        </p:nvSpPr>
        <p:spPr>
          <a:xfrm>
            <a:off x="1197182" y="5255151"/>
            <a:ext cx="7791285" cy="101704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2800" b="0" i="0" u="none" strike="noStrike" cap="none" dirty="0">
                <a:solidFill>
                  <a:schemeClr val="dk1"/>
                </a:solidFill>
                <a:latin typeface="Arial" panose="020B0604020202020204" pitchFamily="34" charset="0"/>
                <a:ea typeface="Calibri"/>
                <a:cs typeface="Arial" panose="020B0604020202020204" pitchFamily="34" charset="0"/>
                <a:sym typeface="Calibri"/>
              </a:rPr>
              <a:t>Who is correct?</a:t>
            </a:r>
          </a:p>
          <a:p>
            <a:pPr marL="0" marR="0" lvl="0" indent="0" algn="l" rtl="0">
              <a:lnSpc>
                <a:spcPct val="100000"/>
              </a:lnSpc>
              <a:spcBef>
                <a:spcPts val="0"/>
              </a:spcBef>
              <a:spcAft>
                <a:spcPts val="0"/>
              </a:spcAft>
              <a:buClr>
                <a:srgbClr val="000000"/>
              </a:buClr>
              <a:buSzPts val="1800"/>
              <a:buFont typeface="Arial"/>
              <a:buNone/>
            </a:pPr>
            <a:r>
              <a:rPr lang="en" sz="2800" dirty="0">
                <a:solidFill>
                  <a:schemeClr val="dk1"/>
                </a:solidFill>
                <a:latin typeface="Arial" panose="020B0604020202020204" pitchFamily="34" charset="0"/>
                <a:ea typeface="Calibri"/>
                <a:cs typeface="Arial" panose="020B0604020202020204" pitchFamily="34" charset="0"/>
                <a:sym typeface="Calibri"/>
              </a:rPr>
              <a:t>What do you think the others did wrong?</a:t>
            </a:r>
            <a:endParaRPr sz="28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grpSp>
        <p:nvGrpSpPr>
          <p:cNvPr id="40" name="Group 39">
            <a:extLst>
              <a:ext uri="{FF2B5EF4-FFF2-40B4-BE49-F238E27FC236}">
                <a16:creationId xmlns:a16="http://schemas.microsoft.com/office/drawing/2014/main" id="{58660206-0D5C-95BF-1BE1-6B0BD6B44356}"/>
              </a:ext>
            </a:extLst>
          </p:cNvPr>
          <p:cNvGrpSpPr/>
          <p:nvPr/>
        </p:nvGrpSpPr>
        <p:grpSpPr>
          <a:xfrm>
            <a:off x="4180340" y="1508447"/>
            <a:ext cx="3010472" cy="3183031"/>
            <a:chOff x="3094067" y="330877"/>
            <a:chExt cx="3042788" cy="3197846"/>
          </a:xfrm>
        </p:grpSpPr>
        <p:sp>
          <p:nvSpPr>
            <p:cNvPr id="41" name="Isosceles Triangle 40">
              <a:extLst>
                <a:ext uri="{FF2B5EF4-FFF2-40B4-BE49-F238E27FC236}">
                  <a16:creationId xmlns:a16="http://schemas.microsoft.com/office/drawing/2014/main" id="{83A1DCCC-3006-E8A9-224F-1EAE04B3CB5A}"/>
                </a:ext>
              </a:extLst>
            </p:cNvPr>
            <p:cNvSpPr/>
            <p:nvPr/>
          </p:nvSpPr>
          <p:spPr>
            <a:xfrm>
              <a:off x="3426777" y="517780"/>
              <a:ext cx="2290445" cy="2244470"/>
            </a:xfrm>
            <a:prstGeom prst="triangle">
              <a:avLst/>
            </a:prstGeom>
            <a:solidFill>
              <a:srgbClr val="B3CE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42" name="Straight Arrow Connector 41">
              <a:extLst>
                <a:ext uri="{FF2B5EF4-FFF2-40B4-BE49-F238E27FC236}">
                  <a16:creationId xmlns:a16="http://schemas.microsoft.com/office/drawing/2014/main" id="{D37728FB-EBDA-58A0-3BFA-848A52164281}"/>
                </a:ext>
              </a:extLst>
            </p:cNvPr>
            <p:cNvCxnSpPr/>
            <p:nvPr/>
          </p:nvCxnSpPr>
          <p:spPr>
            <a:xfrm>
              <a:off x="3426777" y="2990850"/>
              <a:ext cx="2290445" cy="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7131881A-2952-105D-03DB-DA0E993BEA17}"/>
                </a:ext>
              </a:extLst>
            </p:cNvPr>
            <p:cNvSpPr txBox="1"/>
            <p:nvPr/>
          </p:nvSpPr>
          <p:spPr>
            <a:xfrm>
              <a:off x="4024601" y="3064909"/>
              <a:ext cx="1034304" cy="463814"/>
            </a:xfrm>
            <a:prstGeom prst="rect">
              <a:avLst/>
            </a:prstGeom>
            <a:solidFill>
              <a:srgbClr val="FFF9F1"/>
            </a:solidFill>
          </p:spPr>
          <p:txBody>
            <a:bodyPr wrap="square" rtlCol="0">
              <a:spAutoFit/>
            </a:bodyPr>
            <a:lstStyle/>
            <a:p>
              <a:pPr algn="ctr"/>
              <a:r>
                <a:rPr lang="en-GB" sz="2400" dirty="0">
                  <a:latin typeface="Arial" panose="020B0604020202020204" pitchFamily="34" charset="0"/>
                  <a:cs typeface="Arial" panose="020B0604020202020204" pitchFamily="34" charset="0"/>
                </a:rPr>
                <a:t>12 cm</a:t>
              </a:r>
            </a:p>
          </p:txBody>
        </p:sp>
        <p:cxnSp>
          <p:nvCxnSpPr>
            <p:cNvPr id="44" name="Straight Arrow Connector 43">
              <a:extLst>
                <a:ext uri="{FF2B5EF4-FFF2-40B4-BE49-F238E27FC236}">
                  <a16:creationId xmlns:a16="http://schemas.microsoft.com/office/drawing/2014/main" id="{63BD9D17-76FF-D510-FB1E-9398C5CB05A6}"/>
                </a:ext>
              </a:extLst>
            </p:cNvPr>
            <p:cNvCxnSpPr>
              <a:cxnSpLocks/>
            </p:cNvCxnSpPr>
            <p:nvPr/>
          </p:nvCxnSpPr>
          <p:spPr>
            <a:xfrm flipV="1">
              <a:off x="3211882" y="398527"/>
              <a:ext cx="1143543" cy="2267377"/>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77935D13-6CD1-F397-0CB6-FBD505656DF8}"/>
                </a:ext>
              </a:extLst>
            </p:cNvPr>
            <p:cNvSpPr txBox="1"/>
            <p:nvPr/>
          </p:nvSpPr>
          <p:spPr>
            <a:xfrm rot="17862864">
              <a:off x="3133740" y="1281066"/>
              <a:ext cx="1256905" cy="466621"/>
            </a:xfrm>
            <a:prstGeom prst="rect">
              <a:avLst/>
            </a:prstGeom>
            <a:solidFill>
              <a:srgbClr val="FFF9F1"/>
            </a:solidFill>
          </p:spPr>
          <p:txBody>
            <a:bodyPr wrap="square" rtlCol="0">
              <a:spAutoFit/>
            </a:bodyPr>
            <a:lstStyle/>
            <a:p>
              <a:pPr algn="ctr"/>
              <a:r>
                <a:rPr lang="en-GB" sz="2400" dirty="0">
                  <a:latin typeface="Arial" panose="020B0604020202020204" pitchFamily="34" charset="0"/>
                  <a:cs typeface="Arial" panose="020B0604020202020204" pitchFamily="34" charset="0"/>
                </a:rPr>
                <a:t>10 cm</a:t>
              </a:r>
            </a:p>
          </p:txBody>
        </p:sp>
        <p:cxnSp>
          <p:nvCxnSpPr>
            <p:cNvPr id="46" name="Straight Arrow Connector 45">
              <a:extLst>
                <a:ext uri="{FF2B5EF4-FFF2-40B4-BE49-F238E27FC236}">
                  <a16:creationId xmlns:a16="http://schemas.microsoft.com/office/drawing/2014/main" id="{3DFD281C-9874-C3AA-EEE2-B8715D1C4321}"/>
                </a:ext>
              </a:extLst>
            </p:cNvPr>
            <p:cNvCxnSpPr>
              <a:cxnSpLocks/>
            </p:cNvCxnSpPr>
            <p:nvPr/>
          </p:nvCxnSpPr>
          <p:spPr>
            <a:xfrm rot="16200000">
              <a:off x="4835530" y="1629249"/>
              <a:ext cx="2232000" cy="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B9945FEC-0DD5-337F-2D07-FD303DFABD0D}"/>
                </a:ext>
              </a:extLst>
            </p:cNvPr>
            <p:cNvSpPr txBox="1"/>
            <p:nvPr/>
          </p:nvSpPr>
          <p:spPr>
            <a:xfrm rot="16200000">
              <a:off x="5248193" y="1315505"/>
              <a:ext cx="1186970" cy="466621"/>
            </a:xfrm>
            <a:prstGeom prst="rect">
              <a:avLst/>
            </a:prstGeom>
            <a:solidFill>
              <a:srgbClr val="FFF9F1"/>
            </a:solidFill>
          </p:spPr>
          <p:txBody>
            <a:bodyPr wrap="square" rtlCol="0">
              <a:spAutoFit/>
            </a:bodyPr>
            <a:lstStyle/>
            <a:p>
              <a:pPr algn="ctr"/>
              <a:r>
                <a:rPr lang="en-GB" sz="2400" dirty="0">
                  <a:latin typeface="Arial" panose="020B0604020202020204" pitchFamily="34" charset="0"/>
                  <a:cs typeface="Arial" panose="020B0604020202020204" pitchFamily="34" charset="0"/>
                </a:rPr>
                <a:t>8 cm</a:t>
              </a:r>
            </a:p>
          </p:txBody>
        </p:sp>
        <p:cxnSp>
          <p:nvCxnSpPr>
            <p:cNvPr id="48" name="Straight Connector 47">
              <a:extLst>
                <a:ext uri="{FF2B5EF4-FFF2-40B4-BE49-F238E27FC236}">
                  <a16:creationId xmlns:a16="http://schemas.microsoft.com/office/drawing/2014/main" id="{C7D02B1D-8167-5A10-ABDF-FC9E4C281670}"/>
                </a:ext>
              </a:extLst>
            </p:cNvPr>
            <p:cNvCxnSpPr/>
            <p:nvPr/>
          </p:nvCxnSpPr>
          <p:spPr>
            <a:xfrm>
              <a:off x="3426777" y="2838549"/>
              <a:ext cx="0" cy="285651"/>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2F35DA60-7C86-FF20-FFCB-1217FF3FBD30}"/>
                </a:ext>
              </a:extLst>
            </p:cNvPr>
            <p:cNvCxnSpPr/>
            <p:nvPr/>
          </p:nvCxnSpPr>
          <p:spPr>
            <a:xfrm>
              <a:off x="5717222" y="2838549"/>
              <a:ext cx="0" cy="285651"/>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11133A1-B62B-0643-98E8-0ECCB41F660E}"/>
                </a:ext>
              </a:extLst>
            </p:cNvPr>
            <p:cNvCxnSpPr>
              <a:cxnSpLocks/>
            </p:cNvCxnSpPr>
            <p:nvPr/>
          </p:nvCxnSpPr>
          <p:spPr>
            <a:xfrm flipH="1">
              <a:off x="5825482" y="2771775"/>
              <a:ext cx="2403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39CF5699-EFB7-4FF6-FF02-E69CBC89E5DA}"/>
                </a:ext>
              </a:extLst>
            </p:cNvPr>
            <p:cNvCxnSpPr>
              <a:cxnSpLocks/>
            </p:cNvCxnSpPr>
            <p:nvPr/>
          </p:nvCxnSpPr>
          <p:spPr>
            <a:xfrm flipH="1">
              <a:off x="4696855" y="502429"/>
              <a:ext cx="14400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BF8A4A5E-139E-5455-E39B-277D86358FC6}"/>
                </a:ext>
              </a:extLst>
            </p:cNvPr>
            <p:cNvCxnSpPr>
              <a:cxnSpLocks/>
            </p:cNvCxnSpPr>
            <p:nvPr/>
          </p:nvCxnSpPr>
          <p:spPr>
            <a:xfrm>
              <a:off x="3094067" y="2578777"/>
              <a:ext cx="255766" cy="1353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E2738A6-7E31-D10F-2955-A903B18DC034}"/>
                </a:ext>
              </a:extLst>
            </p:cNvPr>
            <p:cNvCxnSpPr>
              <a:cxnSpLocks/>
            </p:cNvCxnSpPr>
            <p:nvPr/>
          </p:nvCxnSpPr>
          <p:spPr>
            <a:xfrm>
              <a:off x="4227542" y="330877"/>
              <a:ext cx="255766" cy="13530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54" name="TextBox 53">
            <a:extLst>
              <a:ext uri="{FF2B5EF4-FFF2-40B4-BE49-F238E27FC236}">
                <a16:creationId xmlns:a16="http://schemas.microsoft.com/office/drawing/2014/main" id="{B4463195-6C8F-D0C6-34A7-6357A147A6C1}"/>
              </a:ext>
            </a:extLst>
          </p:cNvPr>
          <p:cNvSpPr txBox="1"/>
          <p:nvPr/>
        </p:nvSpPr>
        <p:spPr>
          <a:xfrm>
            <a:off x="9454500" y="4305220"/>
            <a:ext cx="1087383" cy="369332"/>
          </a:xfrm>
          <a:prstGeom prst="rect">
            <a:avLst/>
          </a:prstGeom>
          <a:noFill/>
        </p:spPr>
        <p:txBody>
          <a:bodyPr wrap="square" rtlCol="0">
            <a:spAutoFit/>
          </a:bodyPr>
          <a:lstStyle/>
          <a:p>
            <a:r>
              <a:rPr lang="en-GB" dirty="0">
                <a:solidFill>
                  <a:schemeClr val="tx1"/>
                </a:solidFill>
                <a:latin typeface="Arial" panose="020B0604020202020204" pitchFamily="34" charset="0"/>
                <a:cs typeface="Arial" panose="020B0604020202020204" pitchFamily="34" charset="0"/>
              </a:rPr>
              <a:t>Florence</a:t>
            </a:r>
          </a:p>
        </p:txBody>
      </p:sp>
      <p:sp>
        <p:nvSpPr>
          <p:cNvPr id="55" name="TextBox 54">
            <a:extLst>
              <a:ext uri="{FF2B5EF4-FFF2-40B4-BE49-F238E27FC236}">
                <a16:creationId xmlns:a16="http://schemas.microsoft.com/office/drawing/2014/main" id="{90AEC684-84C9-6FB8-B5F5-F3315D18E18E}"/>
              </a:ext>
            </a:extLst>
          </p:cNvPr>
          <p:cNvSpPr txBox="1"/>
          <p:nvPr/>
        </p:nvSpPr>
        <p:spPr>
          <a:xfrm>
            <a:off x="9830835" y="2519554"/>
            <a:ext cx="950266" cy="369332"/>
          </a:xfrm>
          <a:prstGeom prst="rect">
            <a:avLst/>
          </a:prstGeom>
          <a:noFill/>
        </p:spPr>
        <p:txBody>
          <a:bodyPr wrap="square" rtlCol="0">
            <a:spAutoFit/>
          </a:bodyPr>
          <a:lstStyle/>
          <a:p>
            <a:r>
              <a:rPr lang="en-GB" dirty="0">
                <a:solidFill>
                  <a:schemeClr val="tx1"/>
                </a:solidFill>
                <a:latin typeface="Arial" panose="020B0604020202020204" pitchFamily="34" charset="0"/>
                <a:cs typeface="Arial" panose="020B0604020202020204" pitchFamily="34" charset="0"/>
              </a:rPr>
              <a:t>Dev</a:t>
            </a:r>
          </a:p>
        </p:txBody>
      </p:sp>
      <p:sp>
        <p:nvSpPr>
          <p:cNvPr id="58" name="TextBox 57">
            <a:extLst>
              <a:ext uri="{FF2B5EF4-FFF2-40B4-BE49-F238E27FC236}">
                <a16:creationId xmlns:a16="http://schemas.microsoft.com/office/drawing/2014/main" id="{EFF7360D-7BF9-04B3-6B72-2BC33CC6FEED}"/>
              </a:ext>
            </a:extLst>
          </p:cNvPr>
          <p:cNvSpPr txBox="1"/>
          <p:nvPr/>
        </p:nvSpPr>
        <p:spPr>
          <a:xfrm>
            <a:off x="270091" y="2203202"/>
            <a:ext cx="950266" cy="369332"/>
          </a:xfrm>
          <a:prstGeom prst="rect">
            <a:avLst/>
          </a:prstGeom>
          <a:noFill/>
        </p:spPr>
        <p:txBody>
          <a:bodyPr wrap="square" rtlCol="0">
            <a:spAutoFit/>
          </a:bodyPr>
          <a:lstStyle/>
          <a:p>
            <a:r>
              <a:rPr lang="en-GB" dirty="0">
                <a:solidFill>
                  <a:schemeClr val="tx1"/>
                </a:solidFill>
                <a:latin typeface="Arial" panose="020B0604020202020204" pitchFamily="34" charset="0"/>
                <a:cs typeface="Arial" panose="020B0604020202020204" pitchFamily="34" charset="0"/>
              </a:rPr>
              <a:t>Ruby</a:t>
            </a:r>
          </a:p>
        </p:txBody>
      </p:sp>
      <p:sp>
        <p:nvSpPr>
          <p:cNvPr id="61" name="TextBox 60">
            <a:extLst>
              <a:ext uri="{FF2B5EF4-FFF2-40B4-BE49-F238E27FC236}">
                <a16:creationId xmlns:a16="http://schemas.microsoft.com/office/drawing/2014/main" id="{DFBE1365-37CE-A10B-7FDA-42DB9ACF14D3}"/>
              </a:ext>
            </a:extLst>
          </p:cNvPr>
          <p:cNvSpPr txBox="1"/>
          <p:nvPr/>
        </p:nvSpPr>
        <p:spPr>
          <a:xfrm>
            <a:off x="1065867" y="4229813"/>
            <a:ext cx="950266"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Zac</a:t>
            </a:r>
          </a:p>
        </p:txBody>
      </p:sp>
      <p:sp>
        <p:nvSpPr>
          <p:cNvPr id="128" name="Speech Bubble: Rectangle with Corners Rounded 127">
            <a:extLst>
              <a:ext uri="{FF2B5EF4-FFF2-40B4-BE49-F238E27FC236}">
                <a16:creationId xmlns:a16="http://schemas.microsoft.com/office/drawing/2014/main" id="{AAD0A462-4F84-F57C-1E0B-80F78D00EE41}"/>
              </a:ext>
            </a:extLst>
          </p:cNvPr>
          <p:cNvSpPr/>
          <p:nvPr/>
        </p:nvSpPr>
        <p:spPr>
          <a:xfrm>
            <a:off x="2174749" y="1291967"/>
            <a:ext cx="2349603" cy="1015411"/>
          </a:xfrm>
          <a:prstGeom prst="wedgeRoundRectCallout">
            <a:avLst>
              <a:gd name="adj1" fmla="val -63657"/>
              <a:gd name="adj2" fmla="val -13181"/>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400" dirty="0">
                <a:solidFill>
                  <a:schemeClr val="tx1"/>
                </a:solidFill>
                <a:latin typeface="Arial" panose="020B0604020202020204" pitchFamily="34" charset="0"/>
                <a:ea typeface="+mj-ea"/>
                <a:cs typeface="Arial" panose="020B0604020202020204" pitchFamily="34" charset="0"/>
              </a:rPr>
              <a:t>I think the area is 96 cm².</a:t>
            </a:r>
          </a:p>
        </p:txBody>
      </p:sp>
      <p:sp>
        <p:nvSpPr>
          <p:cNvPr id="129" name="Speech Bubble: Rectangle with Corners Rounded 128">
            <a:extLst>
              <a:ext uri="{FF2B5EF4-FFF2-40B4-BE49-F238E27FC236}">
                <a16:creationId xmlns:a16="http://schemas.microsoft.com/office/drawing/2014/main" id="{69286F5E-7C14-4C77-762E-02011395E8B8}"/>
              </a:ext>
            </a:extLst>
          </p:cNvPr>
          <p:cNvSpPr/>
          <p:nvPr/>
        </p:nvSpPr>
        <p:spPr>
          <a:xfrm>
            <a:off x="1582282" y="3013897"/>
            <a:ext cx="2349603" cy="1015411"/>
          </a:xfrm>
          <a:prstGeom prst="wedgeRoundRectCallout">
            <a:avLst>
              <a:gd name="adj1" fmla="val -63657"/>
              <a:gd name="adj2" fmla="val -13181"/>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400" dirty="0">
                <a:solidFill>
                  <a:schemeClr val="tx1"/>
                </a:solidFill>
                <a:latin typeface="Arial" panose="020B0604020202020204" pitchFamily="34" charset="0"/>
                <a:ea typeface="+mj-ea"/>
                <a:cs typeface="Arial" panose="020B0604020202020204" pitchFamily="34" charset="0"/>
              </a:rPr>
              <a:t>I think the area is 960 cm².</a:t>
            </a:r>
          </a:p>
        </p:txBody>
      </p:sp>
      <p:sp>
        <p:nvSpPr>
          <p:cNvPr id="130" name="Speech Bubble: Rectangle with Corners Rounded 129">
            <a:extLst>
              <a:ext uri="{FF2B5EF4-FFF2-40B4-BE49-F238E27FC236}">
                <a16:creationId xmlns:a16="http://schemas.microsoft.com/office/drawing/2014/main" id="{13E96983-CE25-70DE-4256-D808B8D682A1}"/>
              </a:ext>
            </a:extLst>
          </p:cNvPr>
          <p:cNvSpPr/>
          <p:nvPr/>
        </p:nvSpPr>
        <p:spPr>
          <a:xfrm>
            <a:off x="7668698" y="1432367"/>
            <a:ext cx="2349603" cy="1015411"/>
          </a:xfrm>
          <a:prstGeom prst="wedgeRoundRectCallout">
            <a:avLst>
              <a:gd name="adj1" fmla="val 61288"/>
              <a:gd name="adj2" fmla="val -11996"/>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400" dirty="0">
                <a:solidFill>
                  <a:schemeClr val="tx1"/>
                </a:solidFill>
                <a:latin typeface="Arial" panose="020B0604020202020204" pitchFamily="34" charset="0"/>
                <a:ea typeface="+mj-ea"/>
                <a:cs typeface="Arial" panose="020B0604020202020204" pitchFamily="34" charset="0"/>
              </a:rPr>
              <a:t>I think the area is 60 cm².</a:t>
            </a:r>
          </a:p>
        </p:txBody>
      </p:sp>
      <p:sp>
        <p:nvSpPr>
          <p:cNvPr id="131" name="Speech Bubble: Rectangle with Corners Rounded 130">
            <a:extLst>
              <a:ext uri="{FF2B5EF4-FFF2-40B4-BE49-F238E27FC236}">
                <a16:creationId xmlns:a16="http://schemas.microsoft.com/office/drawing/2014/main" id="{11CEAFAC-120B-46F1-9252-731EB5E0553E}"/>
              </a:ext>
            </a:extLst>
          </p:cNvPr>
          <p:cNvSpPr/>
          <p:nvPr/>
        </p:nvSpPr>
        <p:spPr>
          <a:xfrm>
            <a:off x="7921798" y="3155812"/>
            <a:ext cx="2349603" cy="1015411"/>
          </a:xfrm>
          <a:prstGeom prst="wedgeRoundRectCallout">
            <a:avLst>
              <a:gd name="adj1" fmla="val 61288"/>
              <a:gd name="adj2" fmla="val -11996"/>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400" dirty="0">
                <a:solidFill>
                  <a:schemeClr val="tx1"/>
                </a:solidFill>
                <a:latin typeface="Arial" panose="020B0604020202020204" pitchFamily="34" charset="0"/>
                <a:ea typeface="+mj-ea"/>
                <a:cs typeface="Arial" panose="020B0604020202020204" pitchFamily="34" charset="0"/>
              </a:rPr>
              <a:t>I think the area is 48 cm².</a:t>
            </a:r>
          </a:p>
        </p:txBody>
      </p:sp>
      <mc:AlternateContent xmlns:mc="http://schemas.openxmlformats.org/markup-compatibility/2006" xmlns:a14="http://schemas.microsoft.com/office/drawing/2010/main">
        <mc:Choice Requires="a14">
          <p:sp>
            <p:nvSpPr>
              <p:cNvPr id="132" name="TextBox 131">
                <a:extLst>
                  <a:ext uri="{FF2B5EF4-FFF2-40B4-BE49-F238E27FC236}">
                    <a16:creationId xmlns:a16="http://schemas.microsoft.com/office/drawing/2014/main" id="{D82EC4AF-9B07-6FDF-B337-3FF4CA80475F}"/>
                  </a:ext>
                </a:extLst>
              </p:cNvPr>
              <p:cNvSpPr txBox="1"/>
              <p:nvPr/>
            </p:nvSpPr>
            <p:spPr>
              <a:xfrm>
                <a:off x="8066270" y="5066133"/>
                <a:ext cx="2818897" cy="1087816"/>
              </a:xfrm>
              <a:prstGeom prst="roundRect">
                <a:avLst/>
              </a:prstGeom>
              <a:solidFill>
                <a:schemeClr val="accent1">
                  <a:lumMod val="40000"/>
                  <a:lumOff val="60000"/>
                </a:schemeClr>
              </a:solidFill>
            </p:spPr>
            <p:txBody>
              <a:bodyPr wrap="square" rtlCol="0">
                <a:spAutoFit/>
              </a:bodyPr>
              <a:lstStyle/>
              <a:p>
                <a:pPr lvl="0">
                  <a:buClr>
                    <a:srgbClr val="000000"/>
                  </a:buClr>
                  <a:buSzPts val="1800"/>
                </a:pPr>
                <a:r>
                  <a:rPr lang="en-US" sz="2400" dirty="0">
                    <a:solidFill>
                      <a:srgbClr val="000000"/>
                    </a:solidFill>
                    <a:latin typeface="Arial" panose="020B0604020202020204" pitchFamily="34" charset="0"/>
                    <a:ea typeface="Calibri"/>
                    <a:cs typeface="Arial" panose="020B0604020202020204" pitchFamily="34" charset="0"/>
                    <a:sym typeface="Calibri"/>
                  </a:rPr>
                  <a:t>Area =  </a:t>
                </a:r>
                <a14:m>
                  <m:oMath xmlns:m="http://schemas.openxmlformats.org/officeDocument/2006/math">
                    <m:f>
                      <m:fPr>
                        <m:ctrlPr>
                          <a:rPr lang="en-US" sz="2400" i="1" smtClean="0">
                            <a:solidFill>
                              <a:srgbClr val="000000"/>
                            </a:solidFill>
                            <a:latin typeface="Cambria Math" panose="02040503050406030204" pitchFamily="18" charset="0"/>
                            <a:cs typeface="Arial" panose="020B0604020202020204" pitchFamily="34" charset="0"/>
                            <a:sym typeface="Calibri"/>
                          </a:rPr>
                        </m:ctrlPr>
                      </m:fPr>
                      <m:num>
                        <m:r>
                          <a:rPr lang="en-SG" sz="2400" b="0" i="1" smtClean="0">
                            <a:solidFill>
                              <a:srgbClr val="000000"/>
                            </a:solidFill>
                            <a:latin typeface="Cambria Math" panose="02040503050406030204" pitchFamily="18" charset="0"/>
                            <a:cs typeface="Arial" panose="020B0604020202020204" pitchFamily="34" charset="0"/>
                            <a:sym typeface="Calibri"/>
                          </a:rPr>
                          <m:t>1</m:t>
                        </m:r>
                      </m:num>
                      <m:den>
                        <m:r>
                          <a:rPr lang="en-SG" sz="2400" b="0" i="1" smtClean="0">
                            <a:solidFill>
                              <a:srgbClr val="000000"/>
                            </a:solidFill>
                            <a:latin typeface="Cambria Math" panose="02040503050406030204" pitchFamily="18" charset="0"/>
                            <a:cs typeface="Arial" panose="020B0604020202020204" pitchFamily="34" charset="0"/>
                            <a:sym typeface="Calibri"/>
                          </a:rPr>
                          <m:t>2</m:t>
                        </m:r>
                      </m:den>
                    </m:f>
                  </m:oMath>
                </a14:m>
                <a:r>
                  <a:rPr lang="en-US" sz="2400" dirty="0">
                    <a:solidFill>
                      <a:srgbClr val="000000"/>
                    </a:solidFill>
                    <a:latin typeface="Arial" panose="020B0604020202020204" pitchFamily="34" charset="0"/>
                    <a:ea typeface="Calibri"/>
                    <a:cs typeface="Arial" panose="020B0604020202020204" pitchFamily="34" charset="0"/>
                    <a:sym typeface="Calibri"/>
                  </a:rPr>
                  <a:t>  × 12 × 8</a:t>
                </a:r>
              </a:p>
              <a:p>
                <a:pPr lvl="0">
                  <a:buClr>
                    <a:srgbClr val="000000"/>
                  </a:buClr>
                  <a:buSzPts val="1800"/>
                </a:pPr>
                <a:r>
                  <a:rPr lang="en-US" sz="2400" dirty="0">
                    <a:solidFill>
                      <a:srgbClr val="000000"/>
                    </a:solidFill>
                    <a:latin typeface="Arial" panose="020B0604020202020204" pitchFamily="34" charset="0"/>
                    <a:ea typeface="Calibri"/>
                    <a:cs typeface="Arial" panose="020B0604020202020204" pitchFamily="34" charset="0"/>
                    <a:sym typeface="Calibri"/>
                  </a:rPr>
                  <a:t>         = </a:t>
                </a:r>
                <a:r>
                  <a:rPr lang="en-US" sz="2400" dirty="0">
                    <a:latin typeface="Arial" panose="020B0604020202020204" pitchFamily="34" charset="0"/>
                    <a:cs typeface="Arial" panose="020B0604020202020204" pitchFamily="34" charset="0"/>
                  </a:rPr>
                  <a:t>48 cm²</a:t>
                </a:r>
                <a:endParaRPr lang="en-US" sz="2400" dirty="0">
                  <a:solidFill>
                    <a:srgbClr val="000000"/>
                  </a:solidFill>
                  <a:latin typeface="Arial" panose="020B0604020202020204" pitchFamily="34" charset="0"/>
                  <a:ea typeface="Calibri"/>
                  <a:cs typeface="Arial" panose="020B0604020202020204" pitchFamily="34" charset="0"/>
                  <a:sym typeface="Calibri"/>
                </a:endParaRPr>
              </a:p>
            </p:txBody>
          </p:sp>
        </mc:Choice>
        <mc:Fallback xmlns="">
          <p:sp>
            <p:nvSpPr>
              <p:cNvPr id="132" name="TextBox 131">
                <a:extLst>
                  <a:ext uri="{FF2B5EF4-FFF2-40B4-BE49-F238E27FC236}">
                    <a16:creationId xmlns:a16="http://schemas.microsoft.com/office/drawing/2014/main" id="{D82EC4AF-9B07-6FDF-B337-3FF4CA80475F}"/>
                  </a:ext>
                </a:extLst>
              </p:cNvPr>
              <p:cNvSpPr txBox="1">
                <a:spLocks noRot="1" noChangeAspect="1" noMove="1" noResize="1" noEditPoints="1" noAdjustHandles="1" noChangeArrowheads="1" noChangeShapeType="1" noTextEdit="1"/>
              </p:cNvSpPr>
              <p:nvPr/>
            </p:nvSpPr>
            <p:spPr>
              <a:xfrm>
                <a:off x="8066270" y="5066133"/>
                <a:ext cx="2818897" cy="1087816"/>
              </a:xfrm>
              <a:prstGeom prst="roundRect">
                <a:avLst/>
              </a:prstGeom>
              <a:blipFill>
                <a:blip r:embed="rId3"/>
                <a:stretch>
                  <a:fillRect l="-1512" b="-7263"/>
                </a:stretch>
              </a:blipFill>
            </p:spPr>
            <p:txBody>
              <a:bodyPr/>
              <a:lstStyle/>
              <a:p>
                <a:r>
                  <a:rPr lang="en-GB">
                    <a:noFill/>
                  </a:rPr>
                  <a:t> </a:t>
                </a:r>
              </a:p>
            </p:txBody>
          </p:sp>
        </mc:Fallback>
      </mc:AlternateContent>
      <p:sp>
        <p:nvSpPr>
          <p:cNvPr id="63" name="Google Shape;116;p16">
            <a:extLst>
              <a:ext uri="{FF2B5EF4-FFF2-40B4-BE49-F238E27FC236}">
                <a16:creationId xmlns:a16="http://schemas.microsoft.com/office/drawing/2014/main" id="{1BBCED1D-0ADA-FC42-3FF3-45371F98C8F4}"/>
              </a:ext>
            </a:extLst>
          </p:cNvPr>
          <p:cNvSpPr txBox="1"/>
          <p:nvPr/>
        </p:nvSpPr>
        <p:spPr>
          <a:xfrm>
            <a:off x="7417803" y="3454321"/>
            <a:ext cx="479163" cy="438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200"/>
              <a:buFont typeface="Arial"/>
              <a:buNone/>
            </a:pPr>
            <a:r>
              <a:rPr lang="en" sz="3600" b="1" i="0" u="none" strike="noStrike" cap="none" dirty="0">
                <a:solidFill>
                  <a:srgbClr val="00B050"/>
                </a:solidFill>
                <a:latin typeface="Calibri"/>
                <a:ea typeface="Calibri"/>
                <a:cs typeface="Calibri"/>
                <a:sym typeface="Wingdings 2" panose="05020102010507070707" pitchFamily="18" charset="2"/>
              </a:rPr>
              <a:t></a:t>
            </a:r>
            <a:endParaRPr sz="3600" b="1" i="0" u="none" strike="noStrike" cap="none" dirty="0">
              <a:solidFill>
                <a:srgbClr val="00B050"/>
              </a:solidFill>
              <a:latin typeface="Calibri"/>
              <a:ea typeface="Calibri"/>
              <a:cs typeface="Calibri"/>
              <a:sym typeface="Calibri"/>
            </a:endParaRPr>
          </a:p>
        </p:txBody>
      </p:sp>
      <p:pic>
        <p:nvPicPr>
          <p:cNvPr id="3" name="Picture 2" descr="A stick figure drawing of Florence, a girl with short wavy hair.&#10;">
            <a:extLst>
              <a:ext uri="{FF2B5EF4-FFF2-40B4-BE49-F238E27FC236}">
                <a16:creationId xmlns:a16="http://schemas.microsoft.com/office/drawing/2014/main" id="{2291DF62-1AF8-6A9B-9B78-16C7F067019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541883" y="3314748"/>
            <a:ext cx="639037" cy="1663834"/>
          </a:xfrm>
          <a:prstGeom prst="rect">
            <a:avLst/>
          </a:prstGeom>
        </p:spPr>
      </p:pic>
      <p:pic>
        <p:nvPicPr>
          <p:cNvPr id="6" name="Picture 5" descr="A stick figure drawing of Zac, a boy who is wearing glasses and has curly hair.&#10;">
            <a:extLst>
              <a:ext uri="{FF2B5EF4-FFF2-40B4-BE49-F238E27FC236}">
                <a16:creationId xmlns:a16="http://schemas.microsoft.com/office/drawing/2014/main" id="{064B740B-CBEE-7A3D-2718-507CA067EF45}"/>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21974" y="2862119"/>
            <a:ext cx="542517" cy="1667668"/>
          </a:xfrm>
          <a:prstGeom prst="rect">
            <a:avLst/>
          </a:prstGeom>
        </p:spPr>
      </p:pic>
      <p:pic>
        <p:nvPicPr>
          <p:cNvPr id="8" name="Picture 7" descr="A stick figure drawing of Dev, a boy with spiky hair.&#10;">
            <a:extLst>
              <a:ext uri="{FF2B5EF4-FFF2-40B4-BE49-F238E27FC236}">
                <a16:creationId xmlns:a16="http://schemas.microsoft.com/office/drawing/2014/main" id="{B3610C40-9E6C-789B-2B63-FD7C6BF5817E}"/>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376561" y="1358398"/>
            <a:ext cx="813717" cy="1620264"/>
          </a:xfrm>
          <a:prstGeom prst="rect">
            <a:avLst/>
          </a:prstGeom>
        </p:spPr>
      </p:pic>
      <p:pic>
        <p:nvPicPr>
          <p:cNvPr id="10" name="Picture 9" descr="A stick figure drawing of Ruby, a girl with short straight hair&#10;">
            <a:extLst>
              <a:ext uri="{FF2B5EF4-FFF2-40B4-BE49-F238E27FC236}">
                <a16:creationId xmlns:a16="http://schemas.microsoft.com/office/drawing/2014/main" id="{AA86162B-6F75-800C-1CF9-40FD98F5F60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77044" y="1237621"/>
            <a:ext cx="833264" cy="1494440"/>
          </a:xfrm>
          <a:prstGeom prst="rect">
            <a:avLst/>
          </a:prstGeom>
        </p:spPr>
      </p:pic>
    </p:spTree>
    <p:extLst>
      <p:ext uri="{BB962C8B-B14F-4D97-AF65-F5344CB8AC3E}">
        <p14:creationId xmlns:p14="http://schemas.microsoft.com/office/powerpoint/2010/main" val="203222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132" grpId="0" animBg="1"/>
      <p:bldP spid="6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Area of a triangle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470804"/>
            <a:ext cx="8212347" cy="4766099"/>
            <a:chOff x="1259457" y="1949569"/>
            <a:chExt cx="8212347" cy="4115063"/>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69"/>
              <a:ext cx="8212347" cy="411506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B0AB6807-1007-2C40-ACD3-85A647021B46}"/>
                  </a:ext>
                </a:extLst>
              </p:cNvPr>
              <p:cNvSpPr txBox="1"/>
              <p:nvPr/>
            </p:nvSpPr>
            <p:spPr>
              <a:xfrm>
                <a:off x="2100525" y="2241109"/>
                <a:ext cx="7551002" cy="1143518"/>
              </a:xfrm>
              <a:prstGeom prst="rect">
                <a:avLst/>
              </a:prstGeom>
              <a:noFill/>
            </p:spPr>
            <p:txBody>
              <a:bodyPr wrap="square" rtlCol="0">
                <a:spAutoFit/>
              </a:bodyPr>
              <a:lstStyle/>
              <a:p>
                <a:pPr lvl="0">
                  <a:buClr>
                    <a:srgbClr val="000000"/>
                  </a:buClr>
                  <a:buSzPts val="1800"/>
                </a:pPr>
                <a:r>
                  <a:rPr lang="en-US" sz="2800" dirty="0">
                    <a:solidFill>
                      <a:srgbClr val="000000"/>
                    </a:solidFill>
                    <a:latin typeface="Arial" panose="020B0604020202020204" pitchFamily="34" charset="0"/>
                    <a:ea typeface="Calibri"/>
                    <a:cs typeface="Arial" panose="020B0604020202020204" pitchFamily="34" charset="0"/>
                    <a:sym typeface="Calibri"/>
                  </a:rPr>
                  <a:t>Area of a triangle  =  </a:t>
                </a:r>
                <a14:m>
                  <m:oMath xmlns:m="http://schemas.openxmlformats.org/officeDocument/2006/math">
                    <m:f>
                      <m:fPr>
                        <m:ctrlPr>
                          <a:rPr lang="en-US" sz="2800" i="1" smtClean="0">
                            <a:solidFill>
                              <a:srgbClr val="000000"/>
                            </a:solidFill>
                            <a:latin typeface="Cambria Math" panose="02040503050406030204" pitchFamily="18" charset="0"/>
                            <a:cs typeface="Arial" panose="020B0604020202020204" pitchFamily="34" charset="0"/>
                            <a:sym typeface="Calibri"/>
                          </a:rPr>
                        </m:ctrlPr>
                      </m:fPr>
                      <m:num>
                        <m:r>
                          <a:rPr lang="en-SG" sz="2800" b="0" i="1" smtClean="0">
                            <a:solidFill>
                              <a:srgbClr val="000000"/>
                            </a:solidFill>
                            <a:latin typeface="Cambria Math" panose="02040503050406030204" pitchFamily="18" charset="0"/>
                            <a:cs typeface="Arial" panose="020B0604020202020204" pitchFamily="34" charset="0"/>
                            <a:sym typeface="Calibri"/>
                          </a:rPr>
                          <m:t>1</m:t>
                        </m:r>
                      </m:num>
                      <m:den>
                        <m:r>
                          <a:rPr lang="en-SG" sz="2800" b="0" i="1" smtClean="0">
                            <a:solidFill>
                              <a:srgbClr val="000000"/>
                            </a:solidFill>
                            <a:latin typeface="Cambria Math" panose="02040503050406030204" pitchFamily="18" charset="0"/>
                            <a:cs typeface="Arial" panose="020B0604020202020204" pitchFamily="34" charset="0"/>
                            <a:sym typeface="Calibri"/>
                          </a:rPr>
                          <m:t>2</m:t>
                        </m:r>
                      </m:den>
                    </m:f>
                  </m:oMath>
                </a14:m>
                <a:r>
                  <a:rPr lang="en-US" sz="2800" dirty="0">
                    <a:solidFill>
                      <a:srgbClr val="000000"/>
                    </a:solidFill>
                    <a:latin typeface="Arial" panose="020B0604020202020204" pitchFamily="34" charset="0"/>
                    <a:ea typeface="Calibri"/>
                    <a:cs typeface="Arial" panose="020B0604020202020204" pitchFamily="34" charset="0"/>
                    <a:sym typeface="Calibri"/>
                  </a:rPr>
                  <a:t> × base × height</a:t>
                </a:r>
              </a:p>
              <a:p>
                <a:pPr>
                  <a:spcAft>
                    <a:spcPts val="600"/>
                  </a:spcAft>
                </a:pPr>
                <a:endParaRPr lang="en-US" sz="2800" b="1" dirty="0">
                  <a:latin typeface="Arial" panose="020B0604020202020204" pitchFamily="34" charset="0"/>
                  <a:cs typeface="Arial" panose="020B0604020202020204" pitchFamily="34" charset="0"/>
                </a:endParaRPr>
              </a:p>
            </p:txBody>
          </p:sp>
        </mc:Choice>
        <mc:Fallback xmlns="">
          <p:sp>
            <p:nvSpPr>
              <p:cNvPr id="12" name="TextBox 11">
                <a:extLst>
                  <a:ext uri="{FF2B5EF4-FFF2-40B4-BE49-F238E27FC236}">
                    <a16:creationId xmlns:a16="http://schemas.microsoft.com/office/drawing/2014/main" id="{B0AB6807-1007-2C40-ACD3-85A647021B46}"/>
                  </a:ext>
                </a:extLst>
              </p:cNvPr>
              <p:cNvSpPr txBox="1">
                <a:spLocks noRot="1" noChangeAspect="1" noMove="1" noResize="1" noEditPoints="1" noAdjustHandles="1" noChangeArrowheads="1" noChangeShapeType="1" noTextEdit="1"/>
              </p:cNvSpPr>
              <p:nvPr/>
            </p:nvSpPr>
            <p:spPr>
              <a:xfrm>
                <a:off x="2100525" y="2241109"/>
                <a:ext cx="7551002" cy="1143518"/>
              </a:xfrm>
              <a:prstGeom prst="rect">
                <a:avLst/>
              </a:prstGeom>
              <a:blipFill>
                <a:blip r:embed="rId5"/>
                <a:stretch>
                  <a:fillRect l="-1696"/>
                </a:stretch>
              </a:blipFill>
            </p:spPr>
            <p:txBody>
              <a:bodyPr/>
              <a:lstStyle/>
              <a:p>
                <a:r>
                  <a:rPr lang="en-GB">
                    <a:noFill/>
                  </a:rPr>
                  <a:t> </a:t>
                </a:r>
              </a:p>
            </p:txBody>
          </p:sp>
        </mc:Fallback>
      </mc:AlternateContent>
      <p:sp>
        <p:nvSpPr>
          <p:cNvPr id="17" name="TextBox 16">
            <a:extLst>
              <a:ext uri="{FF2B5EF4-FFF2-40B4-BE49-F238E27FC236}">
                <a16:creationId xmlns:a16="http://schemas.microsoft.com/office/drawing/2014/main" id="{73846614-AA2F-0D1A-4E4A-A5AA8A5A3A1B}"/>
              </a:ext>
            </a:extLst>
          </p:cNvPr>
          <p:cNvSpPr txBox="1"/>
          <p:nvPr/>
        </p:nvSpPr>
        <p:spPr>
          <a:xfrm>
            <a:off x="5257098" y="4096779"/>
            <a:ext cx="1165704" cy="523220"/>
          </a:xfrm>
          <a:prstGeom prst="rect">
            <a:avLst/>
          </a:prstGeom>
          <a:noFill/>
        </p:spPr>
        <p:txBody>
          <a:bodyPr wrap="none" rtlCol="0">
            <a:spAutoFit/>
          </a:bodyPr>
          <a:lstStyle/>
          <a:p>
            <a:pPr algn="l"/>
            <a:r>
              <a:rPr lang="en-SG" sz="2800" dirty="0">
                <a:latin typeface="Arial" panose="020B0604020202020204" pitchFamily="34" charset="0"/>
                <a:cs typeface="Arial" panose="020B0604020202020204" pitchFamily="34" charset="0"/>
              </a:rPr>
              <a:t>height</a:t>
            </a:r>
          </a:p>
        </p:txBody>
      </p:sp>
      <p:sp>
        <p:nvSpPr>
          <p:cNvPr id="18" name="TextBox 17">
            <a:extLst>
              <a:ext uri="{FF2B5EF4-FFF2-40B4-BE49-F238E27FC236}">
                <a16:creationId xmlns:a16="http://schemas.microsoft.com/office/drawing/2014/main" id="{D4AAF93B-776F-9F91-C770-1FAA08581F0A}"/>
              </a:ext>
            </a:extLst>
          </p:cNvPr>
          <p:cNvSpPr txBox="1"/>
          <p:nvPr/>
        </p:nvSpPr>
        <p:spPr>
          <a:xfrm>
            <a:off x="3415367" y="5713683"/>
            <a:ext cx="965329" cy="523220"/>
          </a:xfrm>
          <a:prstGeom prst="rect">
            <a:avLst/>
          </a:prstGeom>
          <a:noFill/>
        </p:spPr>
        <p:txBody>
          <a:bodyPr wrap="none" rtlCol="0">
            <a:spAutoFit/>
          </a:bodyPr>
          <a:lstStyle/>
          <a:p>
            <a:pPr algn="l"/>
            <a:r>
              <a:rPr lang="en-SG" sz="2800" dirty="0">
                <a:latin typeface="Arial" panose="020B0604020202020204" pitchFamily="34" charset="0"/>
                <a:cs typeface="Arial" panose="020B0604020202020204" pitchFamily="34" charset="0"/>
              </a:rPr>
              <a:t>base</a:t>
            </a:r>
          </a:p>
        </p:txBody>
      </p:sp>
      <p:grpSp>
        <p:nvGrpSpPr>
          <p:cNvPr id="20" name="Group 19">
            <a:extLst>
              <a:ext uri="{FF2B5EF4-FFF2-40B4-BE49-F238E27FC236}">
                <a16:creationId xmlns:a16="http://schemas.microsoft.com/office/drawing/2014/main" id="{72FDD809-02DC-8482-C61D-845A960CF60F}"/>
              </a:ext>
            </a:extLst>
          </p:cNvPr>
          <p:cNvGrpSpPr/>
          <p:nvPr/>
        </p:nvGrpSpPr>
        <p:grpSpPr>
          <a:xfrm>
            <a:off x="2764971" y="3123931"/>
            <a:ext cx="2681296" cy="2790394"/>
            <a:chOff x="3426777" y="502429"/>
            <a:chExt cx="2710078" cy="2621771"/>
          </a:xfrm>
        </p:grpSpPr>
        <p:sp>
          <p:nvSpPr>
            <p:cNvPr id="21" name="Isosceles Triangle 20">
              <a:extLst>
                <a:ext uri="{FF2B5EF4-FFF2-40B4-BE49-F238E27FC236}">
                  <a16:creationId xmlns:a16="http://schemas.microsoft.com/office/drawing/2014/main" id="{B606A065-DA5F-0BCD-CDB2-CD3D5BE5F58C}"/>
                </a:ext>
              </a:extLst>
            </p:cNvPr>
            <p:cNvSpPr/>
            <p:nvPr/>
          </p:nvSpPr>
          <p:spPr>
            <a:xfrm>
              <a:off x="3426777" y="517780"/>
              <a:ext cx="2290445" cy="2244470"/>
            </a:xfrm>
            <a:prstGeom prst="triangle">
              <a:avLst>
                <a:gd name="adj" fmla="val 74423"/>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23" name="Straight Arrow Connector 22">
              <a:extLst>
                <a:ext uri="{FF2B5EF4-FFF2-40B4-BE49-F238E27FC236}">
                  <a16:creationId xmlns:a16="http://schemas.microsoft.com/office/drawing/2014/main" id="{98E74F5C-BE53-EAC8-761D-138CF439A23C}"/>
                </a:ext>
              </a:extLst>
            </p:cNvPr>
            <p:cNvCxnSpPr/>
            <p:nvPr/>
          </p:nvCxnSpPr>
          <p:spPr>
            <a:xfrm>
              <a:off x="3426777" y="2990850"/>
              <a:ext cx="2290445" cy="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BEF0193D-EF8F-E9DC-C2B1-F6EC63271853}"/>
                </a:ext>
              </a:extLst>
            </p:cNvPr>
            <p:cNvCxnSpPr>
              <a:cxnSpLocks/>
            </p:cNvCxnSpPr>
            <p:nvPr/>
          </p:nvCxnSpPr>
          <p:spPr>
            <a:xfrm rot="16200000">
              <a:off x="4835530" y="1629249"/>
              <a:ext cx="2232000" cy="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A302799-94B8-33A8-2625-B91DAD73B15D}"/>
                </a:ext>
              </a:extLst>
            </p:cNvPr>
            <p:cNvCxnSpPr/>
            <p:nvPr/>
          </p:nvCxnSpPr>
          <p:spPr>
            <a:xfrm>
              <a:off x="3426777" y="2838549"/>
              <a:ext cx="0" cy="285651"/>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C654133-2236-FF24-0D57-613620671BCF}"/>
                </a:ext>
              </a:extLst>
            </p:cNvPr>
            <p:cNvCxnSpPr/>
            <p:nvPr/>
          </p:nvCxnSpPr>
          <p:spPr>
            <a:xfrm>
              <a:off x="5717222" y="2838549"/>
              <a:ext cx="0" cy="285651"/>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3A9612E-0055-B90D-CDC2-53A8059C2231}"/>
                </a:ext>
              </a:extLst>
            </p:cNvPr>
            <p:cNvCxnSpPr>
              <a:cxnSpLocks/>
            </p:cNvCxnSpPr>
            <p:nvPr/>
          </p:nvCxnSpPr>
          <p:spPr>
            <a:xfrm flipH="1">
              <a:off x="5825482" y="2771775"/>
              <a:ext cx="2403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2A193B7-818F-90AF-7406-DFFA95E60993}"/>
                </a:ext>
              </a:extLst>
            </p:cNvPr>
            <p:cNvCxnSpPr>
              <a:cxnSpLocks/>
            </p:cNvCxnSpPr>
            <p:nvPr/>
          </p:nvCxnSpPr>
          <p:spPr>
            <a:xfrm flipH="1">
              <a:off x="5059846" y="502429"/>
              <a:ext cx="1077009"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77525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solidFill>
                  <a:schemeClr val="accent1"/>
                </a:solidFill>
                <a:latin typeface="Arial" panose="020B0604020202020204" pitchFamily="34" charset="0"/>
                <a:cs typeface="Arial" panose="020B0604020202020204" pitchFamily="34" charset="0"/>
              </a:rPr>
              <a:t>Area of compound shapes</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720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2" name="TextBox 1">
            <a:extLst>
              <a:ext uri="{FF2B5EF4-FFF2-40B4-BE49-F238E27FC236}">
                <a16:creationId xmlns:a16="http://schemas.microsoft.com/office/drawing/2014/main" id="{A274019F-1384-46DB-8EF1-8E2F8CCDCBE4}"/>
              </a:ext>
            </a:extLst>
          </p:cNvPr>
          <p:cNvSpPr txBox="1"/>
          <p:nvPr/>
        </p:nvSpPr>
        <p:spPr>
          <a:xfrm>
            <a:off x="876444" y="1257345"/>
            <a:ext cx="9665230" cy="523220"/>
          </a:xfrm>
          <a:prstGeom prst="rect">
            <a:avLst/>
          </a:prstGeom>
          <a:noFill/>
        </p:spPr>
        <p:txBody>
          <a:bodyPr wrap="square" rtlCol="0">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404040"/>
                </a:solidFill>
                <a:effectLst/>
                <a:latin typeface="Arial" panose="020B0604020202020204" pitchFamily="34" charset="0"/>
                <a:ea typeface="Calibri" panose="020F0502020204030204" pitchFamily="34" charset="0"/>
                <a:cs typeface="Arial" panose="020B0604020202020204" pitchFamily="34" charset="0"/>
              </a:rPr>
              <a:t>Find the area of the compound shapes.</a:t>
            </a:r>
            <a:endParaRPr kumimoji="0" lang="en-GB"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3" name="Group 2" descr="Worksheet available icon">
            <a:extLst>
              <a:ext uri="{FF2B5EF4-FFF2-40B4-BE49-F238E27FC236}">
                <a16:creationId xmlns:a16="http://schemas.microsoft.com/office/drawing/2014/main" id="{7667E1F2-3E39-5113-9122-794A281A65EB}"/>
              </a:ext>
            </a:extLst>
          </p:cNvPr>
          <p:cNvGrpSpPr/>
          <p:nvPr/>
        </p:nvGrpSpPr>
        <p:grpSpPr>
          <a:xfrm>
            <a:off x="9495879" y="211521"/>
            <a:ext cx="2102384" cy="753403"/>
            <a:chOff x="9495879" y="211521"/>
            <a:chExt cx="2102384" cy="753403"/>
          </a:xfrm>
        </p:grpSpPr>
        <p:pic>
          <p:nvPicPr>
            <p:cNvPr id="5" name="Graphic 6" descr="Document">
              <a:extLst>
                <a:ext uri="{FF2B5EF4-FFF2-40B4-BE49-F238E27FC236}">
                  <a16:creationId xmlns:a16="http://schemas.microsoft.com/office/drawing/2014/main" id="{32FAEF96-A4C1-7AD6-243B-F7732F485D7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6" name="TextBox 5">
              <a:extLst>
                <a:ext uri="{FF2B5EF4-FFF2-40B4-BE49-F238E27FC236}">
                  <a16:creationId xmlns:a16="http://schemas.microsoft.com/office/drawing/2014/main" id="{3FC35758-CE30-4E7F-306F-1722881090BF}"/>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7" name="TextBox 6">
            <a:extLst>
              <a:ext uri="{FF2B5EF4-FFF2-40B4-BE49-F238E27FC236}">
                <a16:creationId xmlns:a16="http://schemas.microsoft.com/office/drawing/2014/main" id="{E451BB77-A6D2-5680-804E-36D510356ABB}"/>
              </a:ext>
            </a:extLst>
          </p:cNvPr>
          <p:cNvSpPr txBox="1"/>
          <p:nvPr/>
        </p:nvSpPr>
        <p:spPr>
          <a:xfrm>
            <a:off x="848879" y="1854642"/>
            <a:ext cx="731007" cy="523220"/>
          </a:xfrm>
          <a:prstGeom prst="rect">
            <a:avLst/>
          </a:prstGeom>
          <a:noFill/>
        </p:spPr>
        <p:txBody>
          <a:bodyPr wrap="square" rtlCol="0">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404040"/>
                </a:solidFill>
                <a:effectLst/>
                <a:latin typeface="Arial" panose="020B0604020202020204" pitchFamily="34" charset="0"/>
                <a:ea typeface="Calibri" panose="020F0502020204030204" pitchFamily="34" charset="0"/>
                <a:cs typeface="Arial" panose="020B0604020202020204" pitchFamily="34" charset="0"/>
              </a:rPr>
              <a:t>a)</a:t>
            </a:r>
            <a:endParaRPr kumimoji="0" lang="en-GB"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9BFEE8FB-85AC-D0B9-12CD-17B2F990178C}"/>
              </a:ext>
            </a:extLst>
          </p:cNvPr>
          <p:cNvSpPr txBox="1"/>
          <p:nvPr/>
        </p:nvSpPr>
        <p:spPr>
          <a:xfrm>
            <a:off x="6092139" y="1856085"/>
            <a:ext cx="731007" cy="523220"/>
          </a:xfrm>
          <a:prstGeom prst="rect">
            <a:avLst/>
          </a:prstGeom>
          <a:noFill/>
        </p:spPr>
        <p:txBody>
          <a:bodyPr wrap="square" rtlCol="0">
            <a:spAutoFit/>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sz="2800" dirty="0">
                <a:solidFill>
                  <a:srgbClr val="404040"/>
                </a:solidFill>
                <a:latin typeface="Arial" panose="020B0604020202020204" pitchFamily="34" charset="0"/>
                <a:ea typeface="Calibri" panose="020F0502020204030204" pitchFamily="34" charset="0"/>
                <a:cs typeface="Arial" panose="020B0604020202020204" pitchFamily="34" charset="0"/>
              </a:rPr>
              <a:t>b</a:t>
            </a:r>
            <a:r>
              <a:rPr kumimoji="0" lang="en-US" altLang="en-US" sz="2800" b="0" i="0" u="none" strike="noStrike" cap="none" normalizeH="0" baseline="0" dirty="0">
                <a:ln>
                  <a:noFill/>
                </a:ln>
                <a:solidFill>
                  <a:srgbClr val="404040"/>
                </a:solidFill>
                <a:effectLst/>
                <a:latin typeface="Arial" panose="020B0604020202020204" pitchFamily="34" charset="0"/>
                <a:ea typeface="Calibri" panose="020F0502020204030204" pitchFamily="34" charset="0"/>
                <a:cs typeface="Arial" panose="020B0604020202020204" pitchFamily="34" charset="0"/>
              </a:rPr>
              <a:t>)</a:t>
            </a:r>
            <a:endParaRPr kumimoji="0" lang="en-GB"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20" name="Group 19" descr="A closed shape with six sides. The shape looks like a rectangle, with a smaller rectangle cut off from the top-right corner. The sides are either horizontal or vertical. Four of the sides are labelled with the lengths. The lengths are, in clockwise order: 12 cm (bottom horizontal), 10 cm (vertical), 9 cm (horizontal), 4 cm (vertical). The 12-cm side is the longest side. One horizontal side and one vertical side are not labelled.&#10;">
            <a:extLst>
              <a:ext uri="{FF2B5EF4-FFF2-40B4-BE49-F238E27FC236}">
                <a16:creationId xmlns:a16="http://schemas.microsoft.com/office/drawing/2014/main" id="{0E9237E1-C95F-30B5-ABA1-C815C2529CCA}"/>
              </a:ext>
            </a:extLst>
          </p:cNvPr>
          <p:cNvGrpSpPr/>
          <p:nvPr/>
        </p:nvGrpSpPr>
        <p:grpSpPr>
          <a:xfrm>
            <a:off x="815664" y="2182547"/>
            <a:ext cx="4561021" cy="3504203"/>
            <a:chOff x="689357" y="1903832"/>
            <a:chExt cx="4561021" cy="3504203"/>
          </a:xfrm>
        </p:grpSpPr>
        <p:pic>
          <p:nvPicPr>
            <p:cNvPr id="11" name="Picture 10" descr="Shape&#10;&#10;Description automatically generated">
              <a:extLst>
                <a:ext uri="{FF2B5EF4-FFF2-40B4-BE49-F238E27FC236}">
                  <a16:creationId xmlns:a16="http://schemas.microsoft.com/office/drawing/2014/main" id="{1D4871C2-E143-6194-E209-B7111FF77FE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745979" y="2401881"/>
              <a:ext cx="3265800" cy="2568494"/>
            </a:xfrm>
            <a:prstGeom prst="rect">
              <a:avLst/>
            </a:prstGeom>
          </p:spPr>
        </p:pic>
        <p:sp>
          <p:nvSpPr>
            <p:cNvPr id="16" name="TextBox 15">
              <a:extLst>
                <a:ext uri="{FF2B5EF4-FFF2-40B4-BE49-F238E27FC236}">
                  <a16:creationId xmlns:a16="http://schemas.microsoft.com/office/drawing/2014/main" id="{2602EE0F-BB6C-53A7-54CD-A4A6D9595DC4}"/>
                </a:ext>
              </a:extLst>
            </p:cNvPr>
            <p:cNvSpPr txBox="1"/>
            <p:nvPr/>
          </p:nvSpPr>
          <p:spPr>
            <a:xfrm>
              <a:off x="4398863" y="2745122"/>
              <a:ext cx="851515" cy="461665"/>
            </a:xfrm>
            <a:prstGeom prst="rect">
              <a:avLst/>
            </a:prstGeom>
            <a:noFill/>
          </p:spPr>
          <p:txBody>
            <a:bodyPr wrap="none" rtlCol="0">
              <a:spAutoFit/>
            </a:bodyPr>
            <a:lstStyle/>
            <a:p>
              <a:pPr algn="l"/>
              <a:r>
                <a:rPr lang="en-GB" sz="2400" dirty="0">
                  <a:latin typeface="Arial" panose="020B0604020202020204" pitchFamily="34" charset="0"/>
                  <a:cs typeface="Arial" panose="020B0604020202020204" pitchFamily="34" charset="0"/>
                </a:rPr>
                <a:t>4 cm</a:t>
              </a:r>
            </a:p>
          </p:txBody>
        </p:sp>
        <p:sp>
          <p:nvSpPr>
            <p:cNvPr id="17" name="TextBox 16">
              <a:extLst>
                <a:ext uri="{FF2B5EF4-FFF2-40B4-BE49-F238E27FC236}">
                  <a16:creationId xmlns:a16="http://schemas.microsoft.com/office/drawing/2014/main" id="{06E3CA4D-EF61-1239-2DB3-63D827CAE8EE}"/>
                </a:ext>
              </a:extLst>
            </p:cNvPr>
            <p:cNvSpPr txBox="1"/>
            <p:nvPr/>
          </p:nvSpPr>
          <p:spPr>
            <a:xfrm>
              <a:off x="2925872" y="4946370"/>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12 cm</a:t>
              </a:r>
            </a:p>
          </p:txBody>
        </p:sp>
        <p:sp>
          <p:nvSpPr>
            <p:cNvPr id="18" name="TextBox 17">
              <a:extLst>
                <a:ext uri="{FF2B5EF4-FFF2-40B4-BE49-F238E27FC236}">
                  <a16:creationId xmlns:a16="http://schemas.microsoft.com/office/drawing/2014/main" id="{826CAE99-1495-1A13-ED9E-D42688F7F443}"/>
                </a:ext>
              </a:extLst>
            </p:cNvPr>
            <p:cNvSpPr txBox="1"/>
            <p:nvPr/>
          </p:nvSpPr>
          <p:spPr>
            <a:xfrm>
              <a:off x="2566753" y="1903832"/>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9 cm</a:t>
              </a:r>
            </a:p>
          </p:txBody>
        </p:sp>
        <p:sp>
          <p:nvSpPr>
            <p:cNvPr id="19" name="TextBox 18">
              <a:extLst>
                <a:ext uri="{FF2B5EF4-FFF2-40B4-BE49-F238E27FC236}">
                  <a16:creationId xmlns:a16="http://schemas.microsoft.com/office/drawing/2014/main" id="{A414CE89-8854-716C-BC9B-31325FA96683}"/>
                </a:ext>
              </a:extLst>
            </p:cNvPr>
            <p:cNvSpPr txBox="1"/>
            <p:nvPr/>
          </p:nvSpPr>
          <p:spPr>
            <a:xfrm>
              <a:off x="689357" y="3424306"/>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10 cm</a:t>
              </a:r>
            </a:p>
          </p:txBody>
        </p:sp>
      </p:grpSp>
      <p:grpSp>
        <p:nvGrpSpPr>
          <p:cNvPr id="27" name="Group 26" descr="A trapezium. The length of the sides are, in clockwise order: 12 cm (bottom horizontal side), 4 cm (vertical), 9 cm (horizontal), 5 cm (slope). The angle between the 9-cm side and the 4-cm side is marked with a right-angle symbol. The angle between the 4-cm side and the 12-cm side is also marked with a right angle symbol.&#10;">
            <a:extLst>
              <a:ext uri="{FF2B5EF4-FFF2-40B4-BE49-F238E27FC236}">
                <a16:creationId xmlns:a16="http://schemas.microsoft.com/office/drawing/2014/main" id="{C8C18161-78CA-11B8-E0B0-759CBD946D74}"/>
              </a:ext>
            </a:extLst>
          </p:cNvPr>
          <p:cNvGrpSpPr/>
          <p:nvPr/>
        </p:nvGrpSpPr>
        <p:grpSpPr>
          <a:xfrm>
            <a:off x="6092139" y="2607913"/>
            <a:ext cx="4797441" cy="2472993"/>
            <a:chOff x="5939952" y="2327607"/>
            <a:chExt cx="4797441" cy="2472993"/>
          </a:xfrm>
        </p:grpSpPr>
        <p:pic>
          <p:nvPicPr>
            <p:cNvPr id="13" name="Picture 12">
              <a:extLst>
                <a:ext uri="{FF2B5EF4-FFF2-40B4-BE49-F238E27FC236}">
                  <a16:creationId xmlns:a16="http://schemas.microsoft.com/office/drawing/2014/main" id="{50DF8C0B-FF28-EF93-E794-1C6886F114B5}"/>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099862" y="2410740"/>
              <a:ext cx="4637531" cy="2389860"/>
            </a:xfrm>
            <a:prstGeom prst="rect">
              <a:avLst/>
            </a:prstGeom>
          </p:spPr>
        </p:pic>
        <p:pic>
          <p:nvPicPr>
            <p:cNvPr id="15" name="Picture 14" descr="Shape, rectangle&#10;&#10;Description automatically generated">
              <a:extLst>
                <a:ext uri="{FF2B5EF4-FFF2-40B4-BE49-F238E27FC236}">
                  <a16:creationId xmlns:a16="http://schemas.microsoft.com/office/drawing/2014/main" id="{ECCED535-0610-B804-A3E1-A42423015C5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823146" y="2837850"/>
              <a:ext cx="3476779" cy="1432813"/>
            </a:xfrm>
            <a:prstGeom prst="rect">
              <a:avLst/>
            </a:prstGeom>
          </p:spPr>
        </p:pic>
        <p:sp>
          <p:nvSpPr>
            <p:cNvPr id="23" name="TextBox 22">
              <a:extLst>
                <a:ext uri="{FF2B5EF4-FFF2-40B4-BE49-F238E27FC236}">
                  <a16:creationId xmlns:a16="http://schemas.microsoft.com/office/drawing/2014/main" id="{AB1FCA02-C70F-DBE2-0EDF-7B1DBB43AB0A}"/>
                </a:ext>
              </a:extLst>
            </p:cNvPr>
            <p:cNvSpPr txBox="1"/>
            <p:nvPr/>
          </p:nvSpPr>
          <p:spPr>
            <a:xfrm>
              <a:off x="7583131" y="2327607"/>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9 cm</a:t>
              </a:r>
            </a:p>
          </p:txBody>
        </p:sp>
        <p:sp>
          <p:nvSpPr>
            <p:cNvPr id="24" name="TextBox 23">
              <a:extLst>
                <a:ext uri="{FF2B5EF4-FFF2-40B4-BE49-F238E27FC236}">
                  <a16:creationId xmlns:a16="http://schemas.microsoft.com/office/drawing/2014/main" id="{0AEF70E5-73F3-1527-8202-3B94DC8348C6}"/>
                </a:ext>
              </a:extLst>
            </p:cNvPr>
            <p:cNvSpPr txBox="1"/>
            <p:nvPr/>
          </p:nvSpPr>
          <p:spPr>
            <a:xfrm>
              <a:off x="9849575" y="3192678"/>
              <a:ext cx="851515" cy="461665"/>
            </a:xfrm>
            <a:prstGeom prst="rect">
              <a:avLst/>
            </a:prstGeom>
            <a:noFill/>
          </p:spPr>
          <p:txBody>
            <a:bodyPr wrap="none" rtlCol="0">
              <a:spAutoFit/>
            </a:bodyPr>
            <a:lstStyle/>
            <a:p>
              <a:pPr algn="l"/>
              <a:r>
                <a:rPr lang="en-GB" sz="2400" dirty="0">
                  <a:latin typeface="Arial" panose="020B0604020202020204" pitchFamily="34" charset="0"/>
                  <a:cs typeface="Arial" panose="020B0604020202020204" pitchFamily="34" charset="0"/>
                </a:rPr>
                <a:t>5 cm</a:t>
              </a:r>
            </a:p>
          </p:txBody>
        </p:sp>
        <p:sp>
          <p:nvSpPr>
            <p:cNvPr id="25" name="TextBox 24">
              <a:extLst>
                <a:ext uri="{FF2B5EF4-FFF2-40B4-BE49-F238E27FC236}">
                  <a16:creationId xmlns:a16="http://schemas.microsoft.com/office/drawing/2014/main" id="{E9C565FF-8722-D98C-1E6A-9F6A77316EFB}"/>
                </a:ext>
              </a:extLst>
            </p:cNvPr>
            <p:cNvSpPr txBox="1"/>
            <p:nvPr/>
          </p:nvSpPr>
          <p:spPr>
            <a:xfrm>
              <a:off x="8008888" y="4290978"/>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12 cm</a:t>
              </a:r>
            </a:p>
          </p:txBody>
        </p:sp>
        <p:sp>
          <p:nvSpPr>
            <p:cNvPr id="26" name="TextBox 25">
              <a:extLst>
                <a:ext uri="{FF2B5EF4-FFF2-40B4-BE49-F238E27FC236}">
                  <a16:creationId xmlns:a16="http://schemas.microsoft.com/office/drawing/2014/main" id="{C504B3E3-D1B7-2B92-5E0C-9B33F80BE93E}"/>
                </a:ext>
              </a:extLst>
            </p:cNvPr>
            <p:cNvSpPr txBox="1"/>
            <p:nvPr/>
          </p:nvSpPr>
          <p:spPr>
            <a:xfrm>
              <a:off x="5939952" y="3323423"/>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4 cm</a:t>
              </a:r>
            </a:p>
          </p:txBody>
        </p:sp>
      </p:grpSp>
    </p:spTree>
    <p:extLst>
      <p:ext uri="{BB962C8B-B14F-4D97-AF65-F5344CB8AC3E}">
        <p14:creationId xmlns:p14="http://schemas.microsoft.com/office/powerpoint/2010/main" val="3620639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Methods 1 and 2 for (a)</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720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2" name="TextBox 1">
            <a:extLst>
              <a:ext uri="{FF2B5EF4-FFF2-40B4-BE49-F238E27FC236}">
                <a16:creationId xmlns:a16="http://schemas.microsoft.com/office/drawing/2014/main" id="{A274019F-1384-46DB-8EF1-8E2F8CCDCBE4}"/>
              </a:ext>
            </a:extLst>
          </p:cNvPr>
          <p:cNvSpPr txBox="1"/>
          <p:nvPr/>
        </p:nvSpPr>
        <p:spPr>
          <a:xfrm>
            <a:off x="2072424" y="1111898"/>
            <a:ext cx="2091590" cy="523220"/>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Method</a:t>
            </a:r>
            <a:r>
              <a:rPr kumimoji="0" lang="en-US" altLang="en-US" sz="2800" b="0" i="0" u="none" strike="noStrike" cap="none" normalizeH="0" dirty="0">
                <a:ln>
                  <a:noFill/>
                </a:ln>
                <a:effectLst/>
                <a:latin typeface="Arial" panose="020B0604020202020204" pitchFamily="34" charset="0"/>
                <a:ea typeface="Calibri" panose="020F0502020204030204" pitchFamily="34" charset="0"/>
                <a:cs typeface="Arial" panose="020B0604020202020204" pitchFamily="34" charset="0"/>
              </a:rPr>
              <a:t> 1</a:t>
            </a:r>
            <a:endParaRPr kumimoji="0" lang="en-GB" altLang="en-US" sz="2800" b="0" i="0" u="none" strike="noStrike" cap="none" normalizeH="0" baseline="0" dirty="0">
              <a:ln>
                <a:noFill/>
              </a:ln>
              <a:effectLst/>
              <a:latin typeface="Arial" panose="020B0604020202020204" pitchFamily="34" charset="0"/>
              <a:cs typeface="Arial" panose="020B0604020202020204" pitchFamily="34" charset="0"/>
            </a:endParaRPr>
          </a:p>
        </p:txBody>
      </p:sp>
      <p:grpSp>
        <p:nvGrpSpPr>
          <p:cNvPr id="3" name="Group 2" descr="Worksheet available icon">
            <a:extLst>
              <a:ext uri="{FF2B5EF4-FFF2-40B4-BE49-F238E27FC236}">
                <a16:creationId xmlns:a16="http://schemas.microsoft.com/office/drawing/2014/main" id="{7667E1F2-3E39-5113-9122-794A281A65EB}"/>
              </a:ext>
            </a:extLst>
          </p:cNvPr>
          <p:cNvGrpSpPr/>
          <p:nvPr/>
        </p:nvGrpSpPr>
        <p:grpSpPr>
          <a:xfrm>
            <a:off x="9495879" y="211521"/>
            <a:ext cx="2102384" cy="753403"/>
            <a:chOff x="9495879" y="211521"/>
            <a:chExt cx="2102384" cy="753403"/>
          </a:xfrm>
        </p:grpSpPr>
        <p:pic>
          <p:nvPicPr>
            <p:cNvPr id="5" name="Graphic 6" descr="Document">
              <a:extLst>
                <a:ext uri="{FF2B5EF4-FFF2-40B4-BE49-F238E27FC236}">
                  <a16:creationId xmlns:a16="http://schemas.microsoft.com/office/drawing/2014/main" id="{32FAEF96-A4C1-7AD6-243B-F7732F485D7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6" name="TextBox 5">
              <a:extLst>
                <a:ext uri="{FF2B5EF4-FFF2-40B4-BE49-F238E27FC236}">
                  <a16:creationId xmlns:a16="http://schemas.microsoft.com/office/drawing/2014/main" id="{3FC35758-CE30-4E7F-306F-1722881090BF}"/>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58" name="Google Shape;299;g53f047df24_0_470">
            <a:extLst>
              <a:ext uri="{FF2B5EF4-FFF2-40B4-BE49-F238E27FC236}">
                <a16:creationId xmlns:a16="http://schemas.microsoft.com/office/drawing/2014/main" id="{FC06EE01-4898-CA23-7358-C4808092F096}"/>
              </a:ext>
            </a:extLst>
          </p:cNvPr>
          <p:cNvSpPr txBox="1"/>
          <p:nvPr/>
        </p:nvSpPr>
        <p:spPr>
          <a:xfrm>
            <a:off x="1379228" y="4997946"/>
            <a:ext cx="3354103" cy="114794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Total area </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36 cm² + 72 cm²</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108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sp>
        <p:nvSpPr>
          <p:cNvPr id="59" name="Google Shape;299;g53f047df24_0_470">
            <a:extLst>
              <a:ext uri="{FF2B5EF4-FFF2-40B4-BE49-F238E27FC236}">
                <a16:creationId xmlns:a16="http://schemas.microsoft.com/office/drawing/2014/main" id="{6699F7C1-474C-D6ED-64B6-4BBDE739C439}"/>
              </a:ext>
            </a:extLst>
          </p:cNvPr>
          <p:cNvSpPr txBox="1"/>
          <p:nvPr/>
        </p:nvSpPr>
        <p:spPr>
          <a:xfrm>
            <a:off x="6695366" y="5049518"/>
            <a:ext cx="3176879" cy="1294980"/>
          </a:xfrm>
          <a:prstGeom prst="rect">
            <a:avLst/>
          </a:prstGeom>
          <a:noFill/>
          <a:ln>
            <a:noFill/>
          </a:ln>
        </p:spPr>
        <p:txBody>
          <a:bodyPr spcFirstLastPara="1" wrap="square" lIns="91425" tIns="91425" rIns="91425" bIns="91425" anchor="t" anchorCtr="0">
            <a:noAutofit/>
          </a:bodyPr>
          <a:lstStyle/>
          <a:p>
            <a:pPr>
              <a:buSzPts val="6000"/>
            </a:pPr>
            <a:r>
              <a:rPr lang="en-GB" sz="2400" dirty="0">
                <a:solidFill>
                  <a:schemeClr val="tx1"/>
                </a:solidFill>
                <a:latin typeface="Arial" panose="020B0604020202020204" pitchFamily="34" charset="0"/>
                <a:cs typeface="Arial" panose="020B0604020202020204" pitchFamily="34" charset="0"/>
              </a:rPr>
              <a:t>Total area </a:t>
            </a:r>
          </a:p>
          <a:p>
            <a:pPr>
              <a:buSzPts val="6000"/>
            </a:pPr>
            <a:r>
              <a:rPr lang="en-GB" sz="2400" dirty="0">
                <a:solidFill>
                  <a:schemeClr val="tx1"/>
                </a:solidFill>
                <a:latin typeface="Arial" panose="020B0604020202020204" pitchFamily="34" charset="0"/>
                <a:cs typeface="Arial" panose="020B0604020202020204" pitchFamily="34" charset="0"/>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90 cm² + 18 cm² </a:t>
            </a:r>
          </a:p>
          <a:p>
            <a:pPr>
              <a:buSzPts val="6000"/>
            </a:pPr>
            <a:r>
              <a:rPr lang="en-GB" sz="2400" b="0" i="0" u="none" strike="noStrike" cap="none" dirty="0">
                <a:solidFill>
                  <a:schemeClr val="tx1"/>
                </a:solidFill>
                <a:latin typeface="Arial" panose="020B0604020202020204" pitchFamily="34" charset="0"/>
                <a:cs typeface="Arial" panose="020B0604020202020204" pitchFamily="34" charset="0"/>
                <a:sym typeface="Arial"/>
              </a:rPr>
              <a:t>= 108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sp>
        <p:nvSpPr>
          <p:cNvPr id="60" name="TextBox 59">
            <a:extLst>
              <a:ext uri="{FF2B5EF4-FFF2-40B4-BE49-F238E27FC236}">
                <a16:creationId xmlns:a16="http://schemas.microsoft.com/office/drawing/2014/main" id="{FB076552-C1BB-E80A-EF53-ED6CA96CE44D}"/>
              </a:ext>
            </a:extLst>
          </p:cNvPr>
          <p:cNvSpPr txBox="1"/>
          <p:nvPr/>
        </p:nvSpPr>
        <p:spPr>
          <a:xfrm>
            <a:off x="5517658" y="2124935"/>
            <a:ext cx="881349" cy="621776"/>
          </a:xfrm>
          <a:prstGeom prst="rect">
            <a:avLst/>
          </a:prstGeom>
          <a:noFill/>
        </p:spPr>
        <p:txBody>
          <a:bodyPr wrap="square">
            <a:spAutoFit/>
          </a:bodyPr>
          <a:lstStyle/>
          <a:p>
            <a:r>
              <a:rPr lang="en-GB" sz="2400" dirty="0">
                <a:solidFill>
                  <a:schemeClr val="tx1"/>
                </a:solidFill>
                <a:latin typeface="Arial" panose="020B0604020202020204" pitchFamily="34" charset="0"/>
                <a:cs typeface="Arial" panose="020B0604020202020204" pitchFamily="34" charset="0"/>
              </a:rPr>
              <a:t>Or</a:t>
            </a:r>
          </a:p>
        </p:txBody>
      </p:sp>
      <p:sp>
        <p:nvSpPr>
          <p:cNvPr id="83" name="TextBox 82">
            <a:extLst>
              <a:ext uri="{FF2B5EF4-FFF2-40B4-BE49-F238E27FC236}">
                <a16:creationId xmlns:a16="http://schemas.microsoft.com/office/drawing/2014/main" id="{A26D59E7-E998-E421-8C7F-06E425A29469}"/>
              </a:ext>
            </a:extLst>
          </p:cNvPr>
          <p:cNvSpPr txBox="1"/>
          <p:nvPr/>
        </p:nvSpPr>
        <p:spPr>
          <a:xfrm>
            <a:off x="7171373" y="1083435"/>
            <a:ext cx="2091590" cy="523220"/>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Method</a:t>
            </a:r>
            <a:r>
              <a:rPr kumimoji="0" lang="en-US" altLang="en-US" sz="2800" b="0" i="0" u="none" strike="noStrike" cap="none" normalizeH="0" dirty="0">
                <a:ln>
                  <a:noFill/>
                </a:ln>
                <a:effectLst/>
                <a:latin typeface="Arial" panose="020B0604020202020204" pitchFamily="34" charset="0"/>
                <a:ea typeface="Calibri" panose="020F0502020204030204" pitchFamily="34" charset="0"/>
                <a:cs typeface="Arial" panose="020B0604020202020204" pitchFamily="34" charset="0"/>
              </a:rPr>
              <a:t> 2</a:t>
            </a:r>
            <a:endParaRPr kumimoji="0" lang="en-GB" altLang="en-US" sz="2800" b="0" i="0" u="none" strike="noStrike" cap="none" normalizeH="0" baseline="0" dirty="0">
              <a:ln>
                <a:noFill/>
              </a:ln>
              <a:effectLst/>
              <a:latin typeface="Arial" panose="020B0604020202020204" pitchFamily="34" charset="0"/>
              <a:cs typeface="Arial" panose="020B0604020202020204" pitchFamily="34" charset="0"/>
            </a:endParaRPr>
          </a:p>
        </p:txBody>
      </p:sp>
      <p:grpSp>
        <p:nvGrpSpPr>
          <p:cNvPr id="63" name="Group 62">
            <a:extLst>
              <a:ext uri="{FF2B5EF4-FFF2-40B4-BE49-F238E27FC236}">
                <a16:creationId xmlns:a16="http://schemas.microsoft.com/office/drawing/2014/main" id="{A34C96E9-C69D-5F9B-DAF9-1F874D6B9667}"/>
              </a:ext>
            </a:extLst>
          </p:cNvPr>
          <p:cNvGrpSpPr/>
          <p:nvPr/>
        </p:nvGrpSpPr>
        <p:grpSpPr>
          <a:xfrm>
            <a:off x="5980653" y="1608040"/>
            <a:ext cx="5757313" cy="3504203"/>
            <a:chOff x="5980653" y="1608040"/>
            <a:chExt cx="5757313" cy="3504203"/>
          </a:xfrm>
        </p:grpSpPr>
        <p:grpSp>
          <p:nvGrpSpPr>
            <p:cNvPr id="20" name="Group 19">
              <a:extLst>
                <a:ext uri="{FF2B5EF4-FFF2-40B4-BE49-F238E27FC236}">
                  <a16:creationId xmlns:a16="http://schemas.microsoft.com/office/drawing/2014/main" id="{D9ADD89A-6F02-1765-AF79-EC9AA6F34A21}"/>
                </a:ext>
              </a:extLst>
            </p:cNvPr>
            <p:cNvGrpSpPr/>
            <p:nvPr/>
          </p:nvGrpSpPr>
          <p:grpSpPr>
            <a:xfrm>
              <a:off x="5980653" y="1608040"/>
              <a:ext cx="4561021" cy="3504203"/>
              <a:chOff x="689357" y="1903832"/>
              <a:chExt cx="4561021" cy="3504203"/>
            </a:xfrm>
          </p:grpSpPr>
          <p:pic>
            <p:nvPicPr>
              <p:cNvPr id="23" name="Picture 22">
                <a:extLst>
                  <a:ext uri="{FF2B5EF4-FFF2-40B4-BE49-F238E27FC236}">
                    <a16:creationId xmlns:a16="http://schemas.microsoft.com/office/drawing/2014/main" id="{B247431F-D0F8-9BD6-31F2-EBA77203C29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87723" y="2117695"/>
                <a:ext cx="3993198" cy="3088856"/>
              </a:xfrm>
              <a:prstGeom prst="rect">
                <a:avLst/>
              </a:prstGeom>
            </p:spPr>
          </p:pic>
          <p:pic>
            <p:nvPicPr>
              <p:cNvPr id="25" name="Picture 24" descr="A trapezium. The length of the sides are, in clockwise order: 12 cm (bottom horizontal side), 4 cm (vertical), 9 cm (horizontal), 5 cm (slope). The angle between the 9-cm side and the 4-cm side is marked with a right-angle symbol. The angle between the 4-cm side and the 12-cm side is also marked with a right angle symbol.&#10;">
                <a:extLst>
                  <a:ext uri="{FF2B5EF4-FFF2-40B4-BE49-F238E27FC236}">
                    <a16:creationId xmlns:a16="http://schemas.microsoft.com/office/drawing/2014/main" id="{5A9689A8-B39F-DDC9-0224-5D787C7D74CC}"/>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718730" y="2377876"/>
                <a:ext cx="3265800" cy="2568494"/>
              </a:xfrm>
              <a:prstGeom prst="rect">
                <a:avLst/>
              </a:prstGeom>
            </p:spPr>
          </p:pic>
          <p:sp>
            <p:nvSpPr>
              <p:cNvPr id="27" name="TextBox 26">
                <a:extLst>
                  <a:ext uri="{FF2B5EF4-FFF2-40B4-BE49-F238E27FC236}">
                    <a16:creationId xmlns:a16="http://schemas.microsoft.com/office/drawing/2014/main" id="{812137D9-77EF-0624-B444-E8E1018670D4}"/>
                  </a:ext>
                </a:extLst>
              </p:cNvPr>
              <p:cNvSpPr txBox="1"/>
              <p:nvPr/>
            </p:nvSpPr>
            <p:spPr>
              <a:xfrm>
                <a:off x="4398863" y="2745122"/>
                <a:ext cx="851515" cy="461665"/>
              </a:xfrm>
              <a:prstGeom prst="rect">
                <a:avLst/>
              </a:prstGeom>
              <a:noFill/>
            </p:spPr>
            <p:txBody>
              <a:bodyPr wrap="none" rtlCol="0">
                <a:spAutoFit/>
              </a:bodyPr>
              <a:lstStyle/>
              <a:p>
                <a:pPr algn="l"/>
                <a:r>
                  <a:rPr lang="en-GB" sz="2400" dirty="0">
                    <a:latin typeface="Arial" panose="020B0604020202020204" pitchFamily="34" charset="0"/>
                    <a:cs typeface="Arial" panose="020B0604020202020204" pitchFamily="34" charset="0"/>
                  </a:rPr>
                  <a:t>4 cm</a:t>
                </a:r>
              </a:p>
            </p:txBody>
          </p:sp>
          <p:sp>
            <p:nvSpPr>
              <p:cNvPr id="41" name="TextBox 40">
                <a:extLst>
                  <a:ext uri="{FF2B5EF4-FFF2-40B4-BE49-F238E27FC236}">
                    <a16:creationId xmlns:a16="http://schemas.microsoft.com/office/drawing/2014/main" id="{27FDDBCF-B995-C480-DF40-E746324BCF34}"/>
                  </a:ext>
                </a:extLst>
              </p:cNvPr>
              <p:cNvSpPr txBox="1"/>
              <p:nvPr/>
            </p:nvSpPr>
            <p:spPr>
              <a:xfrm>
                <a:off x="2925872" y="4946370"/>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12 cm</a:t>
                </a:r>
              </a:p>
            </p:txBody>
          </p:sp>
          <p:sp>
            <p:nvSpPr>
              <p:cNvPr id="42" name="TextBox 41">
                <a:extLst>
                  <a:ext uri="{FF2B5EF4-FFF2-40B4-BE49-F238E27FC236}">
                    <a16:creationId xmlns:a16="http://schemas.microsoft.com/office/drawing/2014/main" id="{C3AFED9C-C019-4B2A-D091-7E7D33CFE93C}"/>
                  </a:ext>
                </a:extLst>
              </p:cNvPr>
              <p:cNvSpPr txBox="1"/>
              <p:nvPr/>
            </p:nvSpPr>
            <p:spPr>
              <a:xfrm>
                <a:off x="2566753" y="1903832"/>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9 cm</a:t>
                </a:r>
              </a:p>
            </p:txBody>
          </p:sp>
          <p:sp>
            <p:nvSpPr>
              <p:cNvPr id="43" name="TextBox 42">
                <a:extLst>
                  <a:ext uri="{FF2B5EF4-FFF2-40B4-BE49-F238E27FC236}">
                    <a16:creationId xmlns:a16="http://schemas.microsoft.com/office/drawing/2014/main" id="{D74BD530-6B2D-4DB5-EE10-0B4E9BCF0A6F}"/>
                  </a:ext>
                </a:extLst>
              </p:cNvPr>
              <p:cNvSpPr txBox="1"/>
              <p:nvPr/>
            </p:nvSpPr>
            <p:spPr>
              <a:xfrm>
                <a:off x="689357" y="3424306"/>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10 cm</a:t>
                </a:r>
              </a:p>
            </p:txBody>
          </p:sp>
        </p:grpSp>
        <p:cxnSp>
          <p:nvCxnSpPr>
            <p:cNvPr id="50" name="Google Shape;286;g53f047df24_0_470">
              <a:extLst>
                <a:ext uri="{FF2B5EF4-FFF2-40B4-BE49-F238E27FC236}">
                  <a16:creationId xmlns:a16="http://schemas.microsoft.com/office/drawing/2014/main" id="{C167D4D6-F047-1010-8769-B25B662E048A}"/>
                </a:ext>
              </a:extLst>
            </p:cNvPr>
            <p:cNvCxnSpPr>
              <a:cxnSpLocks/>
            </p:cNvCxnSpPr>
            <p:nvPr/>
          </p:nvCxnSpPr>
          <p:spPr>
            <a:xfrm flipV="1">
              <a:off x="9495879" y="2228213"/>
              <a:ext cx="0" cy="2259268"/>
            </a:xfrm>
            <a:prstGeom prst="straightConnector1">
              <a:avLst/>
            </a:prstGeom>
            <a:noFill/>
            <a:ln w="38100" cap="flat" cmpd="sng">
              <a:solidFill>
                <a:srgbClr val="F03C78"/>
              </a:solidFill>
              <a:prstDash val="dash"/>
              <a:round/>
              <a:headEnd type="none" w="sm" len="sm"/>
              <a:tailEnd type="none" w="sm" len="sm"/>
            </a:ln>
          </p:spPr>
        </p:cxnSp>
        <p:sp>
          <p:nvSpPr>
            <p:cNvPr id="55" name="Google Shape;295;g53f047df24_0_470">
              <a:extLst>
                <a:ext uri="{FF2B5EF4-FFF2-40B4-BE49-F238E27FC236}">
                  <a16:creationId xmlns:a16="http://schemas.microsoft.com/office/drawing/2014/main" id="{C4CE60AF-7008-0537-528B-809080D665F9}"/>
                </a:ext>
              </a:extLst>
            </p:cNvPr>
            <p:cNvSpPr/>
            <p:nvPr/>
          </p:nvSpPr>
          <p:spPr>
            <a:xfrm>
              <a:off x="7137793" y="2228213"/>
              <a:ext cx="2358086" cy="2278912"/>
            </a:xfrm>
            <a:prstGeom prst="rect">
              <a:avLst/>
            </a:prstGeom>
            <a:solidFill>
              <a:srgbClr val="00B050">
                <a:alpha val="25098"/>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901700" marR="0" lvl="0" indent="0" algn="l" rtl="0">
                <a:lnSpc>
                  <a:spcPct val="100000"/>
                </a:lnSpc>
                <a:spcBef>
                  <a:spcPts val="0"/>
                </a:spcBef>
                <a:spcAft>
                  <a:spcPts val="0"/>
                </a:spcAft>
                <a:buNone/>
              </a:pPr>
              <a:endParaRPr sz="2400" b="0" i="1" u="none" strike="noStrike" cap="none">
                <a:solidFill>
                  <a:srgbClr val="000000"/>
                </a:solidFill>
                <a:latin typeface="Arial" panose="020B0604020202020204" pitchFamily="34" charset="0"/>
                <a:ea typeface="Times New Roman"/>
                <a:cs typeface="Arial" panose="020B0604020202020204" pitchFamily="34" charset="0"/>
                <a:sym typeface="Times New Roman"/>
              </a:endParaRPr>
            </a:p>
          </p:txBody>
        </p:sp>
        <p:sp>
          <p:nvSpPr>
            <p:cNvPr id="56" name="Google Shape;296;g53f047df24_0_470">
              <a:extLst>
                <a:ext uri="{FF2B5EF4-FFF2-40B4-BE49-F238E27FC236}">
                  <a16:creationId xmlns:a16="http://schemas.microsoft.com/office/drawing/2014/main" id="{B3F003D0-4917-7CA5-B787-A9819AFC7DD2}"/>
                </a:ext>
              </a:extLst>
            </p:cNvPr>
            <p:cNvSpPr/>
            <p:nvPr/>
          </p:nvSpPr>
          <p:spPr>
            <a:xfrm>
              <a:off x="9495878" y="3087164"/>
              <a:ext cx="779947" cy="1420654"/>
            </a:xfrm>
            <a:prstGeom prst="rect">
              <a:avLst/>
            </a:prstGeom>
            <a:solidFill>
              <a:srgbClr val="00B0F0">
                <a:alpha val="25098"/>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sz="2400" b="0" i="0" u="none" strike="noStrike" cap="none">
                <a:solidFill>
                  <a:srgbClr val="000000"/>
                </a:solidFill>
                <a:latin typeface="Arial" panose="020B0604020202020204" pitchFamily="34" charset="0"/>
                <a:cs typeface="Arial" panose="020B0604020202020204" pitchFamily="34" charset="0"/>
                <a:sym typeface="Arial"/>
              </a:endParaRPr>
            </a:p>
          </p:txBody>
        </p:sp>
        <p:sp>
          <p:nvSpPr>
            <p:cNvPr id="57" name="Google Shape;294;g53f047df24_0_470">
              <a:extLst>
                <a:ext uri="{FF2B5EF4-FFF2-40B4-BE49-F238E27FC236}">
                  <a16:creationId xmlns:a16="http://schemas.microsoft.com/office/drawing/2014/main" id="{0C46D15C-DAD6-68C3-2326-D438804A9296}"/>
                </a:ext>
              </a:extLst>
            </p:cNvPr>
            <p:cNvSpPr txBox="1"/>
            <p:nvPr/>
          </p:nvSpPr>
          <p:spPr>
            <a:xfrm>
              <a:off x="7430020" y="2919738"/>
              <a:ext cx="1791256" cy="829307"/>
            </a:xfrm>
            <a:prstGeom prst="rect">
              <a:avLst/>
            </a:prstGeom>
            <a:noFill/>
            <a:ln>
              <a:noFill/>
            </a:ln>
          </p:spPr>
          <p:txBody>
            <a:bodyPr spcFirstLastPara="1" wrap="square" lIns="91425" tIns="91425" rIns="91425" bIns="91425" anchor="t" anchorCtr="0">
              <a:noAutofit/>
            </a:bodyPr>
            <a:lstStyle/>
            <a:p>
              <a:pPr lvl="0">
                <a:buSzPts val="3600"/>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cs typeface="Arial" panose="020B0604020202020204" pitchFamily="34" charset="0"/>
                  <a:sym typeface="Arial"/>
                </a:rPr>
                <a:t> = 9 </a:t>
              </a:r>
              <a:r>
                <a:rPr lang="en-GB" sz="2400" dirty="0">
                  <a:solidFill>
                    <a:schemeClr val="tx1"/>
                  </a:solidFill>
                  <a:latin typeface="Arial" panose="020B0604020202020204" pitchFamily="34" charset="0"/>
                  <a:cs typeface="Arial" panose="020B0604020202020204" pitchFamily="34" charset="0"/>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10</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cs typeface="Arial" panose="020B0604020202020204" pitchFamily="34" charset="0"/>
                  <a:sym typeface="Arial"/>
                </a:rPr>
                <a:t> = </a:t>
              </a:r>
              <a:r>
                <a:rPr lang="en-GB" sz="2400" dirty="0">
                  <a:solidFill>
                    <a:schemeClr val="tx1"/>
                  </a:solidFill>
                  <a:latin typeface="Arial" panose="020B0604020202020204" pitchFamily="34" charset="0"/>
                  <a:cs typeface="Arial" panose="020B0604020202020204" pitchFamily="34" charset="0"/>
                </a:rPr>
                <a:t>90 </a:t>
              </a:r>
              <a:r>
                <a:rPr lang="en-GB" sz="2400" b="0" i="0" u="none" strike="noStrike" cap="none" dirty="0">
                  <a:solidFill>
                    <a:schemeClr val="tx1"/>
                  </a:solidFill>
                  <a:latin typeface="Arial" panose="020B0604020202020204" pitchFamily="34" charset="0"/>
                  <a:cs typeface="Arial" panose="020B0604020202020204" pitchFamily="34" charset="0"/>
                  <a:sym typeface="Arial"/>
                </a:rPr>
                <a:t>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sp>
          <p:nvSpPr>
            <p:cNvPr id="7" name="Google Shape;297;g53f047df24_0_470">
              <a:extLst>
                <a:ext uri="{FF2B5EF4-FFF2-40B4-BE49-F238E27FC236}">
                  <a16:creationId xmlns:a16="http://schemas.microsoft.com/office/drawing/2014/main" id="{7C012BDA-857A-53CE-E8A1-070DCFD831E7}"/>
                </a:ext>
              </a:extLst>
            </p:cNvPr>
            <p:cNvSpPr txBox="1"/>
            <p:nvPr/>
          </p:nvSpPr>
          <p:spPr>
            <a:xfrm>
              <a:off x="9582806" y="3320443"/>
              <a:ext cx="2155160" cy="875486"/>
            </a:xfrm>
            <a:prstGeom prst="rect">
              <a:avLst/>
            </a:prstGeom>
            <a:noFill/>
            <a:ln>
              <a:noFill/>
            </a:ln>
          </p:spPr>
          <p:txBody>
            <a:bodyPr spcFirstLastPara="1" wrap="square" lIns="91425" tIns="91425" rIns="91425" bIns="91425" anchor="t" anchorCtr="0">
              <a:noAutofit/>
            </a:bodyPr>
            <a:lstStyle/>
            <a:p>
              <a:pPr lvl="0">
                <a:buSzPts val="3600"/>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3 </a:t>
              </a:r>
              <a:r>
                <a:rPr lang="en-GB" sz="2400" dirty="0">
                  <a:solidFill>
                    <a:schemeClr val="tx1"/>
                  </a:solidFill>
                  <a:latin typeface="Arial" panose="020B0604020202020204" pitchFamily="34" charset="0"/>
                  <a:cs typeface="Arial" panose="020B0604020202020204" pitchFamily="34" charset="0"/>
                </a:rPr>
                <a:t>×</a:t>
              </a:r>
              <a:r>
                <a:rPr lang="en-GB" sz="2400" b="0" i="0" u="none" strike="noStrike" cap="none" dirty="0">
                  <a:solidFill>
                    <a:schemeClr val="tx1"/>
                  </a:solidFill>
                  <a:latin typeface="Arial" panose="020B0604020202020204" pitchFamily="34" charset="0"/>
                  <a:cs typeface="Arial" panose="020B0604020202020204" pitchFamily="34" charset="0"/>
                  <a:sym typeface="Arial"/>
                </a:rPr>
                <a:t> 6</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18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grpSp>
      <p:grpSp>
        <p:nvGrpSpPr>
          <p:cNvPr id="62" name="Group 61" descr="A trapezium. The length of the sides are, in clockwise order: 12 cm (bottom horizontal side), 4 cm (vertical), 9 cm (horizontal), 5 cm (slope). The angle between the 9-cm side and the 4-cm side is marked with a right-angle symbol. The angle between the 4-cm side and the 12-cm side is also marked with a right angle symbol.&#10;">
            <a:extLst>
              <a:ext uri="{FF2B5EF4-FFF2-40B4-BE49-F238E27FC236}">
                <a16:creationId xmlns:a16="http://schemas.microsoft.com/office/drawing/2014/main" id="{F23BAA6E-8C6F-8A87-CCE1-4053472F996E}"/>
              </a:ext>
            </a:extLst>
          </p:cNvPr>
          <p:cNvGrpSpPr/>
          <p:nvPr/>
        </p:nvGrpSpPr>
        <p:grpSpPr>
          <a:xfrm>
            <a:off x="570702" y="1608040"/>
            <a:ext cx="4561021" cy="3504203"/>
            <a:chOff x="570702" y="1608040"/>
            <a:chExt cx="4561021" cy="3504203"/>
          </a:xfrm>
        </p:grpSpPr>
        <p:grpSp>
          <p:nvGrpSpPr>
            <p:cNvPr id="10" name="Group 9">
              <a:extLst>
                <a:ext uri="{FF2B5EF4-FFF2-40B4-BE49-F238E27FC236}">
                  <a16:creationId xmlns:a16="http://schemas.microsoft.com/office/drawing/2014/main" id="{5DF7CD0B-3B74-5512-5DA2-4AEE330AC0BD}"/>
                </a:ext>
              </a:extLst>
            </p:cNvPr>
            <p:cNvGrpSpPr/>
            <p:nvPr/>
          </p:nvGrpSpPr>
          <p:grpSpPr>
            <a:xfrm>
              <a:off x="570702" y="1608040"/>
              <a:ext cx="4561021" cy="3504203"/>
              <a:chOff x="689357" y="1903832"/>
              <a:chExt cx="4561021" cy="3504203"/>
            </a:xfrm>
          </p:grpSpPr>
          <p:pic>
            <p:nvPicPr>
              <p:cNvPr id="11" name="Picture 10">
                <a:extLst>
                  <a:ext uri="{FF2B5EF4-FFF2-40B4-BE49-F238E27FC236}">
                    <a16:creationId xmlns:a16="http://schemas.microsoft.com/office/drawing/2014/main" id="{0A0BB36D-2EEF-83C7-57CC-4B6F242D24A6}"/>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87723" y="2117695"/>
                <a:ext cx="3993198" cy="3088856"/>
              </a:xfrm>
              <a:prstGeom prst="rect">
                <a:avLst/>
              </a:prstGeom>
            </p:spPr>
          </p:pic>
          <p:pic>
            <p:nvPicPr>
              <p:cNvPr id="13" name="Picture 12" descr="Shape&#10;&#10;Description automatically generated">
                <a:extLst>
                  <a:ext uri="{FF2B5EF4-FFF2-40B4-BE49-F238E27FC236}">
                    <a16:creationId xmlns:a16="http://schemas.microsoft.com/office/drawing/2014/main" id="{E28DECF2-A948-EBF8-BD51-C92492947CB4}"/>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718730" y="2377876"/>
                <a:ext cx="3265800" cy="2568494"/>
              </a:xfrm>
              <a:prstGeom prst="rect">
                <a:avLst/>
              </a:prstGeom>
            </p:spPr>
          </p:pic>
          <p:sp>
            <p:nvSpPr>
              <p:cNvPr id="16" name="TextBox 15">
                <a:extLst>
                  <a:ext uri="{FF2B5EF4-FFF2-40B4-BE49-F238E27FC236}">
                    <a16:creationId xmlns:a16="http://schemas.microsoft.com/office/drawing/2014/main" id="{FEA2175B-36F7-FA0E-F936-5BC4E0E4CB13}"/>
                  </a:ext>
                </a:extLst>
              </p:cNvPr>
              <p:cNvSpPr txBox="1"/>
              <p:nvPr/>
            </p:nvSpPr>
            <p:spPr>
              <a:xfrm>
                <a:off x="4398863" y="2745122"/>
                <a:ext cx="851515" cy="461665"/>
              </a:xfrm>
              <a:prstGeom prst="rect">
                <a:avLst/>
              </a:prstGeom>
              <a:noFill/>
            </p:spPr>
            <p:txBody>
              <a:bodyPr wrap="none" rtlCol="0">
                <a:spAutoFit/>
              </a:bodyPr>
              <a:lstStyle/>
              <a:p>
                <a:pPr algn="l"/>
                <a:r>
                  <a:rPr lang="en-GB" sz="2400" dirty="0">
                    <a:latin typeface="Arial" panose="020B0604020202020204" pitchFamily="34" charset="0"/>
                    <a:cs typeface="Arial" panose="020B0604020202020204" pitchFamily="34" charset="0"/>
                  </a:rPr>
                  <a:t>4 cm</a:t>
                </a:r>
              </a:p>
            </p:txBody>
          </p:sp>
          <p:sp>
            <p:nvSpPr>
              <p:cNvPr id="17" name="TextBox 16">
                <a:extLst>
                  <a:ext uri="{FF2B5EF4-FFF2-40B4-BE49-F238E27FC236}">
                    <a16:creationId xmlns:a16="http://schemas.microsoft.com/office/drawing/2014/main" id="{44749E41-F71B-8DF7-2703-1DE833802580}"/>
                  </a:ext>
                </a:extLst>
              </p:cNvPr>
              <p:cNvSpPr txBox="1"/>
              <p:nvPr/>
            </p:nvSpPr>
            <p:spPr>
              <a:xfrm>
                <a:off x="2925872" y="4946370"/>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12 cm</a:t>
                </a:r>
              </a:p>
            </p:txBody>
          </p:sp>
          <p:sp>
            <p:nvSpPr>
              <p:cNvPr id="18" name="TextBox 17">
                <a:extLst>
                  <a:ext uri="{FF2B5EF4-FFF2-40B4-BE49-F238E27FC236}">
                    <a16:creationId xmlns:a16="http://schemas.microsoft.com/office/drawing/2014/main" id="{43CE083F-E16E-C0C2-78EB-96522079D2D1}"/>
                  </a:ext>
                </a:extLst>
              </p:cNvPr>
              <p:cNvSpPr txBox="1"/>
              <p:nvPr/>
            </p:nvSpPr>
            <p:spPr>
              <a:xfrm>
                <a:off x="2566753" y="1903832"/>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9 cm</a:t>
                </a:r>
              </a:p>
            </p:txBody>
          </p:sp>
          <p:sp>
            <p:nvSpPr>
              <p:cNvPr id="19" name="TextBox 18">
                <a:extLst>
                  <a:ext uri="{FF2B5EF4-FFF2-40B4-BE49-F238E27FC236}">
                    <a16:creationId xmlns:a16="http://schemas.microsoft.com/office/drawing/2014/main" id="{6C86E976-9C17-C62A-3A4D-4D7E645E749F}"/>
                  </a:ext>
                </a:extLst>
              </p:cNvPr>
              <p:cNvSpPr txBox="1"/>
              <p:nvPr/>
            </p:nvSpPr>
            <p:spPr>
              <a:xfrm>
                <a:off x="689357" y="3424306"/>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10 cm</a:t>
                </a:r>
              </a:p>
            </p:txBody>
          </p:sp>
        </p:grpSp>
        <p:sp>
          <p:nvSpPr>
            <p:cNvPr id="38" name="Google Shape;296;g53f047df24_0_470">
              <a:extLst>
                <a:ext uri="{FF2B5EF4-FFF2-40B4-BE49-F238E27FC236}">
                  <a16:creationId xmlns:a16="http://schemas.microsoft.com/office/drawing/2014/main" id="{08038CEC-514F-D5EE-4BF4-95891C539723}"/>
                </a:ext>
              </a:extLst>
            </p:cNvPr>
            <p:cNvSpPr/>
            <p:nvPr/>
          </p:nvSpPr>
          <p:spPr>
            <a:xfrm>
              <a:off x="1732905" y="3105467"/>
              <a:ext cx="3122287" cy="1382013"/>
            </a:xfrm>
            <a:prstGeom prst="rect">
              <a:avLst/>
            </a:prstGeom>
            <a:solidFill>
              <a:srgbClr val="00B0F0">
                <a:alpha val="25098"/>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sz="2400" b="0" i="0" u="none" strike="noStrike" cap="none">
                <a:solidFill>
                  <a:srgbClr val="000000"/>
                </a:solidFill>
                <a:latin typeface="Arial" panose="020B0604020202020204" pitchFamily="34" charset="0"/>
                <a:cs typeface="Arial" panose="020B0604020202020204" pitchFamily="34" charset="0"/>
                <a:sym typeface="Arial"/>
              </a:endParaRPr>
            </a:p>
          </p:txBody>
        </p:sp>
        <p:sp>
          <p:nvSpPr>
            <p:cNvPr id="39" name="Google Shape;297;g53f047df24_0_470">
              <a:extLst>
                <a:ext uri="{FF2B5EF4-FFF2-40B4-BE49-F238E27FC236}">
                  <a16:creationId xmlns:a16="http://schemas.microsoft.com/office/drawing/2014/main" id="{F4CE72C8-E370-5A63-5581-A056846F646E}"/>
                </a:ext>
              </a:extLst>
            </p:cNvPr>
            <p:cNvSpPr txBox="1"/>
            <p:nvPr/>
          </p:nvSpPr>
          <p:spPr>
            <a:xfrm>
              <a:off x="2436649" y="3335888"/>
              <a:ext cx="2155160" cy="875486"/>
            </a:xfrm>
            <a:prstGeom prst="rect">
              <a:avLst/>
            </a:prstGeom>
            <a:noFill/>
            <a:ln>
              <a:noFill/>
            </a:ln>
          </p:spPr>
          <p:txBody>
            <a:bodyPr spcFirstLastPara="1" wrap="square" lIns="91425" tIns="91425" rIns="91425" bIns="91425" anchor="t" anchorCtr="0">
              <a:noAutofit/>
            </a:bodyPr>
            <a:lstStyle/>
            <a:p>
              <a:pPr lvl="0">
                <a:buSzPts val="3600"/>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12 </a:t>
              </a:r>
              <a:r>
                <a:rPr lang="en-GB" sz="2400" dirty="0">
                  <a:solidFill>
                    <a:schemeClr val="tx1"/>
                  </a:solidFill>
                  <a:latin typeface="Arial" panose="020B0604020202020204" pitchFamily="34" charset="0"/>
                  <a:cs typeface="Arial" panose="020B0604020202020204" pitchFamily="34" charset="0"/>
                </a:rPr>
                <a:t>×</a:t>
              </a:r>
              <a:r>
                <a:rPr lang="en-GB" sz="2400" b="0" i="0" u="none" strike="noStrike" cap="none" dirty="0">
                  <a:solidFill>
                    <a:schemeClr val="tx1"/>
                  </a:solidFill>
                  <a:latin typeface="Arial" panose="020B0604020202020204" pitchFamily="34" charset="0"/>
                  <a:cs typeface="Arial" panose="020B0604020202020204" pitchFamily="34" charset="0"/>
                  <a:sym typeface="Arial"/>
                </a:rPr>
                <a:t> 6</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72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sp>
          <p:nvSpPr>
            <p:cNvPr id="36" name="Google Shape;295;g53f047df24_0_470">
              <a:extLst>
                <a:ext uri="{FF2B5EF4-FFF2-40B4-BE49-F238E27FC236}">
                  <a16:creationId xmlns:a16="http://schemas.microsoft.com/office/drawing/2014/main" id="{DFAE113E-9092-35D2-CC6D-3C18026D7CD4}"/>
                </a:ext>
              </a:extLst>
            </p:cNvPr>
            <p:cNvSpPr/>
            <p:nvPr/>
          </p:nvSpPr>
          <p:spPr>
            <a:xfrm>
              <a:off x="1727386" y="2228213"/>
              <a:ext cx="2356242" cy="872632"/>
            </a:xfrm>
            <a:prstGeom prst="rect">
              <a:avLst/>
            </a:prstGeom>
            <a:solidFill>
              <a:srgbClr val="00B050">
                <a:alpha val="25098"/>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901700" marR="0" lvl="0" indent="0" algn="l" rtl="0">
                <a:lnSpc>
                  <a:spcPct val="100000"/>
                </a:lnSpc>
                <a:spcBef>
                  <a:spcPts val="0"/>
                </a:spcBef>
                <a:spcAft>
                  <a:spcPts val="0"/>
                </a:spcAft>
                <a:buNone/>
              </a:pPr>
              <a:endParaRPr sz="2400" b="0" i="1" u="none" strike="noStrike" cap="none">
                <a:solidFill>
                  <a:srgbClr val="000000"/>
                </a:solidFill>
                <a:latin typeface="Arial" panose="020B0604020202020204" pitchFamily="34" charset="0"/>
                <a:ea typeface="Times New Roman"/>
                <a:cs typeface="Arial" panose="020B0604020202020204" pitchFamily="34" charset="0"/>
                <a:sym typeface="Times New Roman"/>
              </a:endParaRPr>
            </a:p>
          </p:txBody>
        </p:sp>
        <p:sp>
          <p:nvSpPr>
            <p:cNvPr id="37" name="Google Shape;294;g53f047df24_0_470">
              <a:extLst>
                <a:ext uri="{FF2B5EF4-FFF2-40B4-BE49-F238E27FC236}">
                  <a16:creationId xmlns:a16="http://schemas.microsoft.com/office/drawing/2014/main" id="{BF052511-20C0-2152-2621-286A95D7BD96}"/>
                </a:ext>
              </a:extLst>
            </p:cNvPr>
            <p:cNvSpPr txBox="1"/>
            <p:nvPr/>
          </p:nvSpPr>
          <p:spPr>
            <a:xfrm>
              <a:off x="2158690" y="2200881"/>
              <a:ext cx="1891000" cy="87548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cs typeface="Arial" panose="020B0604020202020204" pitchFamily="34" charset="0"/>
                  <a:sym typeface="Arial"/>
                </a:rPr>
                <a:t> = 9 × 4</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cs typeface="Arial" panose="020B0604020202020204" pitchFamily="34" charset="0"/>
                  <a:sym typeface="Arial"/>
                </a:rPr>
                <a:t> = 36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cxnSp>
          <p:nvCxnSpPr>
            <p:cNvPr id="31" name="Google Shape;286;g53f047df24_0_470">
              <a:extLst>
                <a:ext uri="{FF2B5EF4-FFF2-40B4-BE49-F238E27FC236}">
                  <a16:creationId xmlns:a16="http://schemas.microsoft.com/office/drawing/2014/main" id="{A3004CBB-840E-DB55-3C77-C62F08E0039A}"/>
                </a:ext>
              </a:extLst>
            </p:cNvPr>
            <p:cNvCxnSpPr>
              <a:cxnSpLocks/>
            </p:cNvCxnSpPr>
            <p:nvPr/>
          </p:nvCxnSpPr>
          <p:spPr>
            <a:xfrm rot="10800000">
              <a:off x="1717488" y="3098575"/>
              <a:ext cx="3122287" cy="0"/>
            </a:xfrm>
            <a:prstGeom prst="straightConnector1">
              <a:avLst/>
            </a:prstGeom>
            <a:noFill/>
            <a:ln w="38100" cap="flat" cmpd="sng">
              <a:solidFill>
                <a:srgbClr val="F03C78"/>
              </a:solidFill>
              <a:prstDash val="dash"/>
              <a:round/>
              <a:headEnd type="none" w="sm" len="sm"/>
              <a:tailEnd type="none" w="sm" len="sm"/>
            </a:ln>
          </p:spPr>
        </p:cxnSp>
      </p:grpSp>
    </p:spTree>
    <p:extLst>
      <p:ext uri="{BB962C8B-B14F-4D97-AF65-F5344CB8AC3E}">
        <p14:creationId xmlns:p14="http://schemas.microsoft.com/office/powerpoint/2010/main" val="2931752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62"/>
                                        </p:tgtEl>
                                        <p:attrNameLst>
                                          <p:attrName>style.visibility</p:attrName>
                                        </p:attrNameLst>
                                      </p:cBhvr>
                                      <p:to>
                                        <p:strVal val="visible"/>
                                      </p:to>
                                    </p:set>
                                    <p:anim calcmode="lin" valueType="num">
                                      <p:cBhvr additive="base">
                                        <p:cTn id="11" dur="500" fill="hold"/>
                                        <p:tgtEl>
                                          <p:spTgt spid="62"/>
                                        </p:tgtEl>
                                        <p:attrNameLst>
                                          <p:attrName>ppt_x</p:attrName>
                                        </p:attrNameLst>
                                      </p:cBhvr>
                                      <p:tavLst>
                                        <p:tav tm="0">
                                          <p:val>
                                            <p:strVal val="#ppt_x"/>
                                          </p:val>
                                        </p:tav>
                                        <p:tav tm="100000">
                                          <p:val>
                                            <p:strVal val="#ppt_x"/>
                                          </p:val>
                                        </p:tav>
                                      </p:tavLst>
                                    </p:anim>
                                    <p:anim calcmode="lin" valueType="num">
                                      <p:cBhvr additive="base">
                                        <p:cTn id="12" dur="500" fill="hold"/>
                                        <p:tgtEl>
                                          <p:spTgt spid="6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fade">
                                      <p:cBhvr>
                                        <p:cTn id="17" dur="10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3"/>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63"/>
                                        </p:tgtEl>
                                        <p:attrNameLst>
                                          <p:attrName>style.visibility</p:attrName>
                                        </p:attrNameLst>
                                      </p:cBhvr>
                                      <p:to>
                                        <p:strVal val="visible"/>
                                      </p:to>
                                    </p:set>
                                    <p:animEffect transition="in" filter="fade">
                                      <p:cBhvr>
                                        <p:cTn id="30" dur="500"/>
                                        <p:tgtEl>
                                          <p:spTgt spid="6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9"/>
                                        </p:tgtEl>
                                        <p:attrNameLst>
                                          <p:attrName>style.visibility</p:attrName>
                                        </p:attrNameLst>
                                      </p:cBhvr>
                                      <p:to>
                                        <p:strVal val="visible"/>
                                      </p:to>
                                    </p:set>
                                    <p:animEffect transition="in" filter="fade">
                                      <p:cBhvr>
                                        <p:cTn id="35" dur="1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0" grpId="0"/>
      <p:bldP spid="8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Method </a:t>
            </a:r>
            <a:r>
              <a:rPr lang="en-US" sz="3600" dirty="0">
                <a:solidFill>
                  <a:schemeClr val="accent1"/>
                </a:solidFill>
                <a:latin typeface="Arial" panose="020B0604020202020204" pitchFamily="34" charset="0"/>
                <a:cs typeface="Arial" panose="020B0604020202020204" pitchFamily="34" charset="0"/>
              </a:rPr>
              <a:t>3 for (a)</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720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2" name="TextBox 1">
            <a:extLst>
              <a:ext uri="{FF2B5EF4-FFF2-40B4-BE49-F238E27FC236}">
                <a16:creationId xmlns:a16="http://schemas.microsoft.com/office/drawing/2014/main" id="{A274019F-1384-46DB-8EF1-8E2F8CCDCBE4}"/>
              </a:ext>
            </a:extLst>
          </p:cNvPr>
          <p:cNvSpPr txBox="1"/>
          <p:nvPr/>
        </p:nvSpPr>
        <p:spPr>
          <a:xfrm>
            <a:off x="3645687" y="1191495"/>
            <a:ext cx="2091590" cy="523220"/>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Method</a:t>
            </a:r>
            <a:r>
              <a:rPr kumimoji="0" lang="en-US" altLang="en-US" sz="2800" b="0" i="0" u="none" strike="noStrike" cap="none" normalizeH="0" dirty="0">
                <a:ln>
                  <a:noFill/>
                </a:ln>
                <a:solidFill>
                  <a:srgbClr val="404040"/>
                </a:solidFill>
                <a:effectLst/>
                <a:latin typeface="Arial" panose="020B0604020202020204" pitchFamily="34" charset="0"/>
                <a:ea typeface="Calibri" panose="020F0502020204030204" pitchFamily="34" charset="0"/>
                <a:cs typeface="Arial" panose="020B0604020202020204" pitchFamily="34" charset="0"/>
              </a:rPr>
              <a:t> 3</a:t>
            </a:r>
            <a:endParaRPr kumimoji="0" lang="en-GB"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3" name="Group 2" descr="Worksheet available icon">
            <a:extLst>
              <a:ext uri="{FF2B5EF4-FFF2-40B4-BE49-F238E27FC236}">
                <a16:creationId xmlns:a16="http://schemas.microsoft.com/office/drawing/2014/main" id="{7667E1F2-3E39-5113-9122-794A281A65EB}"/>
              </a:ext>
            </a:extLst>
          </p:cNvPr>
          <p:cNvGrpSpPr/>
          <p:nvPr/>
        </p:nvGrpSpPr>
        <p:grpSpPr>
          <a:xfrm>
            <a:off x="9495879" y="211521"/>
            <a:ext cx="2102384" cy="753403"/>
            <a:chOff x="9495879" y="211521"/>
            <a:chExt cx="2102384" cy="753403"/>
          </a:xfrm>
        </p:grpSpPr>
        <p:pic>
          <p:nvPicPr>
            <p:cNvPr id="5" name="Graphic 6" descr="Document">
              <a:extLst>
                <a:ext uri="{FF2B5EF4-FFF2-40B4-BE49-F238E27FC236}">
                  <a16:creationId xmlns:a16="http://schemas.microsoft.com/office/drawing/2014/main" id="{32FAEF96-A4C1-7AD6-243B-F7732F485D7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6" name="TextBox 5">
              <a:extLst>
                <a:ext uri="{FF2B5EF4-FFF2-40B4-BE49-F238E27FC236}">
                  <a16:creationId xmlns:a16="http://schemas.microsoft.com/office/drawing/2014/main" id="{3FC35758-CE30-4E7F-306F-1722881090BF}"/>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0" name="Google Shape;294;g53f047df24_0_470">
            <a:extLst>
              <a:ext uri="{FF2B5EF4-FFF2-40B4-BE49-F238E27FC236}">
                <a16:creationId xmlns:a16="http://schemas.microsoft.com/office/drawing/2014/main" id="{1011135A-77B8-00F1-0D59-E8A5A35301B5}"/>
              </a:ext>
            </a:extLst>
          </p:cNvPr>
          <p:cNvSpPr txBox="1"/>
          <p:nvPr/>
        </p:nvSpPr>
        <p:spPr>
          <a:xfrm>
            <a:off x="5904830" y="2640194"/>
            <a:ext cx="1981361" cy="917321"/>
          </a:xfrm>
          <a:prstGeom prst="rect">
            <a:avLst/>
          </a:prstGeom>
          <a:noFill/>
          <a:ln>
            <a:noFill/>
          </a:ln>
        </p:spPr>
        <p:txBody>
          <a:bodyPr spcFirstLastPara="1" wrap="square" lIns="91425" tIns="91425" rIns="91425" bIns="91425" anchor="t" anchorCtr="0">
            <a:noAutofit/>
          </a:bodyPr>
          <a:lstStyle/>
          <a:p>
            <a:pPr lvl="0">
              <a:buSzPts val="3600"/>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3 </a:t>
            </a:r>
            <a:r>
              <a:rPr lang="en-GB" sz="2400" dirty="0">
                <a:solidFill>
                  <a:schemeClr val="tx1"/>
                </a:solidFill>
                <a:latin typeface="Arial" panose="020B0604020202020204" pitchFamily="34" charset="0"/>
                <a:cs typeface="Arial" panose="020B0604020202020204" pitchFamily="34" charset="0"/>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4</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12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sp>
        <p:nvSpPr>
          <p:cNvPr id="27" name="TextBox 26">
            <a:extLst>
              <a:ext uri="{FF2B5EF4-FFF2-40B4-BE49-F238E27FC236}">
                <a16:creationId xmlns:a16="http://schemas.microsoft.com/office/drawing/2014/main" id="{5F310186-3DFE-5FC9-4F23-7A4CBD999C86}"/>
              </a:ext>
            </a:extLst>
          </p:cNvPr>
          <p:cNvSpPr txBox="1"/>
          <p:nvPr/>
        </p:nvSpPr>
        <p:spPr>
          <a:xfrm>
            <a:off x="1145760" y="1250617"/>
            <a:ext cx="974886" cy="461665"/>
          </a:xfrm>
          <a:prstGeom prst="rect">
            <a:avLst/>
          </a:prstGeom>
          <a:noFill/>
        </p:spPr>
        <p:txBody>
          <a:bodyPr wrap="square">
            <a:spAutoFit/>
          </a:bodyPr>
          <a:lstStyle/>
          <a:p>
            <a:r>
              <a:rPr lang="en-GB" sz="2400" dirty="0">
                <a:solidFill>
                  <a:schemeClr val="tx1"/>
                </a:solidFill>
                <a:latin typeface="Arial" panose="020B0604020202020204" pitchFamily="34" charset="0"/>
                <a:cs typeface="Arial" panose="020B0604020202020204" pitchFamily="34" charset="0"/>
              </a:rPr>
              <a:t>Or</a:t>
            </a:r>
          </a:p>
        </p:txBody>
      </p:sp>
      <p:sp>
        <p:nvSpPr>
          <p:cNvPr id="42" name="Google Shape;299;g53f047df24_0_470">
            <a:extLst>
              <a:ext uri="{FF2B5EF4-FFF2-40B4-BE49-F238E27FC236}">
                <a16:creationId xmlns:a16="http://schemas.microsoft.com/office/drawing/2014/main" id="{C55D671A-8418-381B-CF5B-9FAB4B5B5179}"/>
              </a:ext>
            </a:extLst>
          </p:cNvPr>
          <p:cNvSpPr txBox="1"/>
          <p:nvPr/>
        </p:nvSpPr>
        <p:spPr>
          <a:xfrm>
            <a:off x="5953109" y="4169619"/>
            <a:ext cx="3176879" cy="180160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Total area </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120 cm² </a:t>
            </a:r>
            <a:r>
              <a:rPr lang="en-GB" sz="2400" dirty="0">
                <a:latin typeface="Arial" panose="020B0604020202020204" pitchFamily="34" charset="0"/>
                <a:cs typeface="Arial" panose="020B0604020202020204" pitchFamily="34" charset="0"/>
                <a:sym typeface="Arial"/>
              </a:rPr>
              <a:t>–</a:t>
            </a:r>
            <a:r>
              <a:rPr lang="en-GB" sz="2400" b="0" i="0" u="none" strike="noStrike" cap="none" dirty="0">
                <a:solidFill>
                  <a:schemeClr val="tx1"/>
                </a:solidFill>
                <a:latin typeface="Arial" panose="020B0604020202020204" pitchFamily="34" charset="0"/>
                <a:cs typeface="Arial" panose="020B0604020202020204" pitchFamily="34" charset="0"/>
                <a:sym typeface="Arial"/>
              </a:rPr>
              <a:t> 12 cm² </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108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grpSp>
        <p:nvGrpSpPr>
          <p:cNvPr id="32" name="Group 31" descr="A trapezium. The length of the sides are, in clockwise order: 12 cm (bottom horizontal side), 4 cm (vertical), 9 cm (horizontal), 5 cm (slope). The angle between the 9-cm side and the 4-cm side is marked with a right-angle symbol. The angle between the 4-cm side and the 12-cm side is also marked with a right angle symbol.&#10;">
            <a:extLst>
              <a:ext uri="{FF2B5EF4-FFF2-40B4-BE49-F238E27FC236}">
                <a16:creationId xmlns:a16="http://schemas.microsoft.com/office/drawing/2014/main" id="{D4AAA590-6E32-ED32-2208-23448C0D477C}"/>
              </a:ext>
            </a:extLst>
          </p:cNvPr>
          <p:cNvGrpSpPr/>
          <p:nvPr/>
        </p:nvGrpSpPr>
        <p:grpSpPr>
          <a:xfrm>
            <a:off x="1100215" y="2144907"/>
            <a:ext cx="4428974" cy="3462476"/>
            <a:chOff x="1334837" y="2165920"/>
            <a:chExt cx="4428974" cy="3462476"/>
          </a:xfrm>
        </p:grpSpPr>
        <p:grpSp>
          <p:nvGrpSpPr>
            <p:cNvPr id="15" name="Group 14">
              <a:extLst>
                <a:ext uri="{FF2B5EF4-FFF2-40B4-BE49-F238E27FC236}">
                  <a16:creationId xmlns:a16="http://schemas.microsoft.com/office/drawing/2014/main" id="{36FFE7F0-16D3-5253-5D6C-735AB34A9728}"/>
                </a:ext>
              </a:extLst>
            </p:cNvPr>
            <p:cNvGrpSpPr/>
            <p:nvPr/>
          </p:nvGrpSpPr>
          <p:grpSpPr>
            <a:xfrm>
              <a:off x="1334837" y="2165920"/>
              <a:ext cx="4428974" cy="3462476"/>
              <a:chOff x="689357" y="1945559"/>
              <a:chExt cx="4428974" cy="3462476"/>
            </a:xfrm>
          </p:grpSpPr>
          <p:pic>
            <p:nvPicPr>
              <p:cNvPr id="24" name="Picture 23">
                <a:extLst>
                  <a:ext uri="{FF2B5EF4-FFF2-40B4-BE49-F238E27FC236}">
                    <a16:creationId xmlns:a16="http://schemas.microsoft.com/office/drawing/2014/main" id="{0945EF37-49D3-FBC8-BE0C-E0FB74E4EA0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87723" y="2117695"/>
                <a:ext cx="3993198" cy="3088856"/>
              </a:xfrm>
              <a:prstGeom prst="rect">
                <a:avLst/>
              </a:prstGeom>
            </p:spPr>
          </p:pic>
          <p:pic>
            <p:nvPicPr>
              <p:cNvPr id="26" name="Picture 25" descr="A trapezium. The length of the sides are, in clockwise order: 12 cm (bottom horizontal side), 4 cm (vertical), 9 cm (horizontal), 5 cm (slope). The angle between the 9-cm side and the 4-cm side is marked with a right-angle symbol. The angle between the 4-cm side and the 12-cm side is also marked with a right angle symbol.&#10;">
                <a:extLst>
                  <a:ext uri="{FF2B5EF4-FFF2-40B4-BE49-F238E27FC236}">
                    <a16:creationId xmlns:a16="http://schemas.microsoft.com/office/drawing/2014/main" id="{121516A1-3C0B-88A2-09B0-F5ADDEDB2D24}"/>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718730" y="2377876"/>
                <a:ext cx="3265800" cy="2568494"/>
              </a:xfrm>
              <a:prstGeom prst="rect">
                <a:avLst/>
              </a:prstGeom>
            </p:spPr>
          </p:pic>
          <p:sp>
            <p:nvSpPr>
              <p:cNvPr id="28" name="TextBox 27">
                <a:extLst>
                  <a:ext uri="{FF2B5EF4-FFF2-40B4-BE49-F238E27FC236}">
                    <a16:creationId xmlns:a16="http://schemas.microsoft.com/office/drawing/2014/main" id="{0EB13523-44BA-4055-BC35-3FB439AAC83B}"/>
                  </a:ext>
                </a:extLst>
              </p:cNvPr>
              <p:cNvSpPr txBox="1"/>
              <p:nvPr/>
            </p:nvSpPr>
            <p:spPr>
              <a:xfrm>
                <a:off x="4266816" y="2901824"/>
                <a:ext cx="851515" cy="461665"/>
              </a:xfrm>
              <a:prstGeom prst="rect">
                <a:avLst/>
              </a:prstGeom>
              <a:noFill/>
            </p:spPr>
            <p:txBody>
              <a:bodyPr wrap="none" rtlCol="0">
                <a:spAutoFit/>
              </a:bodyPr>
              <a:lstStyle/>
              <a:p>
                <a:pPr algn="l"/>
                <a:r>
                  <a:rPr lang="en-GB" sz="2400" dirty="0">
                    <a:latin typeface="Arial" panose="020B0604020202020204" pitchFamily="34" charset="0"/>
                    <a:cs typeface="Arial" panose="020B0604020202020204" pitchFamily="34" charset="0"/>
                  </a:rPr>
                  <a:t>4 cm</a:t>
                </a:r>
              </a:p>
            </p:txBody>
          </p:sp>
          <p:sp>
            <p:nvSpPr>
              <p:cNvPr id="29" name="TextBox 28">
                <a:extLst>
                  <a:ext uri="{FF2B5EF4-FFF2-40B4-BE49-F238E27FC236}">
                    <a16:creationId xmlns:a16="http://schemas.microsoft.com/office/drawing/2014/main" id="{D3B794DB-7662-733B-BBAA-2164DD8F91B9}"/>
                  </a:ext>
                </a:extLst>
              </p:cNvPr>
              <p:cNvSpPr txBox="1"/>
              <p:nvPr/>
            </p:nvSpPr>
            <p:spPr>
              <a:xfrm>
                <a:off x="2925872" y="4946370"/>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12 cm</a:t>
                </a:r>
              </a:p>
            </p:txBody>
          </p:sp>
          <p:sp>
            <p:nvSpPr>
              <p:cNvPr id="30" name="TextBox 29">
                <a:extLst>
                  <a:ext uri="{FF2B5EF4-FFF2-40B4-BE49-F238E27FC236}">
                    <a16:creationId xmlns:a16="http://schemas.microsoft.com/office/drawing/2014/main" id="{C9AC5BB1-6281-7758-96E9-FB71AABDB3F9}"/>
                  </a:ext>
                </a:extLst>
              </p:cNvPr>
              <p:cNvSpPr txBox="1"/>
              <p:nvPr/>
            </p:nvSpPr>
            <p:spPr>
              <a:xfrm>
                <a:off x="2634605" y="1945559"/>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9 cm</a:t>
                </a:r>
              </a:p>
            </p:txBody>
          </p:sp>
          <p:sp>
            <p:nvSpPr>
              <p:cNvPr id="31" name="TextBox 30">
                <a:extLst>
                  <a:ext uri="{FF2B5EF4-FFF2-40B4-BE49-F238E27FC236}">
                    <a16:creationId xmlns:a16="http://schemas.microsoft.com/office/drawing/2014/main" id="{3260FB91-ADEF-7B69-103E-7FE45A1D4803}"/>
                  </a:ext>
                </a:extLst>
              </p:cNvPr>
              <p:cNvSpPr txBox="1"/>
              <p:nvPr/>
            </p:nvSpPr>
            <p:spPr>
              <a:xfrm>
                <a:off x="689357" y="3424306"/>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10 cm</a:t>
                </a:r>
              </a:p>
            </p:txBody>
          </p:sp>
        </p:grpSp>
        <p:sp>
          <p:nvSpPr>
            <p:cNvPr id="19" name="Google Shape;295;g53f047df24_0_470">
              <a:extLst>
                <a:ext uri="{FF2B5EF4-FFF2-40B4-BE49-F238E27FC236}">
                  <a16:creationId xmlns:a16="http://schemas.microsoft.com/office/drawing/2014/main" id="{4F7E9EDE-B93D-E77F-D810-49416AB595F8}"/>
                </a:ext>
              </a:extLst>
            </p:cNvPr>
            <p:cNvSpPr/>
            <p:nvPr/>
          </p:nvSpPr>
          <p:spPr>
            <a:xfrm>
              <a:off x="4848419" y="2755939"/>
              <a:ext cx="766409" cy="838302"/>
            </a:xfrm>
            <a:prstGeom prst="rect">
              <a:avLst/>
            </a:prstGeom>
            <a:solidFill>
              <a:srgbClr val="FF0000">
                <a:alpha val="25098"/>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901700" marR="0" lvl="0" indent="0" algn="l" rtl="0">
                <a:lnSpc>
                  <a:spcPct val="100000"/>
                </a:lnSpc>
                <a:spcBef>
                  <a:spcPts val="0"/>
                </a:spcBef>
                <a:spcAft>
                  <a:spcPts val="0"/>
                </a:spcAft>
                <a:buNone/>
              </a:pPr>
              <a:endParaRPr sz="2400" b="0" i="1" u="none" strike="noStrike" cap="none">
                <a:solidFill>
                  <a:srgbClr val="000000"/>
                </a:solidFill>
                <a:latin typeface="Arial" panose="020B0604020202020204" pitchFamily="34" charset="0"/>
                <a:ea typeface="Times New Roman"/>
                <a:cs typeface="Arial" panose="020B0604020202020204" pitchFamily="34" charset="0"/>
                <a:sym typeface="Times New Roman"/>
              </a:endParaRPr>
            </a:p>
          </p:txBody>
        </p:sp>
        <p:sp>
          <p:nvSpPr>
            <p:cNvPr id="23" name="Google Shape;296;g53f047df24_0_470">
              <a:extLst>
                <a:ext uri="{FF2B5EF4-FFF2-40B4-BE49-F238E27FC236}">
                  <a16:creationId xmlns:a16="http://schemas.microsoft.com/office/drawing/2014/main" id="{D434F283-E39B-FBD9-C16E-767F73F79E9B}"/>
                </a:ext>
              </a:extLst>
            </p:cNvPr>
            <p:cNvSpPr/>
            <p:nvPr/>
          </p:nvSpPr>
          <p:spPr>
            <a:xfrm>
              <a:off x="2501974" y="2743693"/>
              <a:ext cx="3115426" cy="2263611"/>
            </a:xfrm>
            <a:prstGeom prst="rect">
              <a:avLst/>
            </a:prstGeom>
            <a:solidFill>
              <a:srgbClr val="00B050">
                <a:alpha val="25098"/>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sz="2400" b="0" i="0" u="none" strike="noStrike" cap="none">
                <a:solidFill>
                  <a:srgbClr val="000000"/>
                </a:solidFill>
                <a:latin typeface="Arial" panose="020B0604020202020204" pitchFamily="34" charset="0"/>
                <a:ea typeface="Arial"/>
                <a:cs typeface="Arial" panose="020B0604020202020204" pitchFamily="34" charset="0"/>
                <a:sym typeface="Arial"/>
              </a:endParaRPr>
            </a:p>
          </p:txBody>
        </p:sp>
        <p:sp>
          <p:nvSpPr>
            <p:cNvPr id="25" name="Google Shape;297;g53f047df24_0_470">
              <a:extLst>
                <a:ext uri="{FF2B5EF4-FFF2-40B4-BE49-F238E27FC236}">
                  <a16:creationId xmlns:a16="http://schemas.microsoft.com/office/drawing/2014/main" id="{7F24B89E-C8BC-E69A-B3D8-8A6E08AC3754}"/>
                </a:ext>
              </a:extLst>
            </p:cNvPr>
            <p:cNvSpPr txBox="1"/>
            <p:nvPr/>
          </p:nvSpPr>
          <p:spPr>
            <a:xfrm>
              <a:off x="2970399" y="3501171"/>
              <a:ext cx="2258144" cy="917321"/>
            </a:xfrm>
            <a:prstGeom prst="rect">
              <a:avLst/>
            </a:prstGeom>
            <a:noFill/>
            <a:ln>
              <a:noFill/>
            </a:ln>
          </p:spPr>
          <p:txBody>
            <a:bodyPr spcFirstLastPara="1" wrap="square" lIns="91425" tIns="91425" rIns="91425" bIns="91425" anchor="t" anchorCtr="0">
              <a:noAutofit/>
            </a:bodyPr>
            <a:lstStyle/>
            <a:p>
              <a:pPr lvl="0">
                <a:buSzPts val="3600"/>
              </a:pPr>
              <a:r>
                <a:rPr lang="en-GB" sz="2400" b="0" i="1" u="none" strike="noStrike" cap="none" dirty="0">
                  <a:solidFill>
                    <a:schemeClr val="tx1"/>
                  </a:solidFill>
                  <a:latin typeface="Arial" panose="020B0604020202020204" pitchFamily="34" charset="0"/>
                  <a:ea typeface="Arial"/>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ea typeface="Arial"/>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ea typeface="Arial"/>
                  <a:cs typeface="Arial" panose="020B0604020202020204" pitchFamily="34" charset="0"/>
                  <a:sym typeface="Arial"/>
                </a:rPr>
                <a:t> = 12 </a:t>
              </a:r>
              <a:r>
                <a:rPr lang="en-GB" sz="2400" dirty="0">
                  <a:solidFill>
                    <a:schemeClr val="tx1"/>
                  </a:solidFill>
                  <a:latin typeface="Arial" panose="020B0604020202020204" pitchFamily="34" charset="0"/>
                  <a:cs typeface="Arial" panose="020B0604020202020204" pitchFamily="34" charset="0"/>
                </a:rPr>
                <a:t>×</a:t>
              </a:r>
              <a:r>
                <a:rPr lang="en-GB" sz="2400" b="0" i="0" u="none" strike="noStrike" cap="none" dirty="0">
                  <a:solidFill>
                    <a:schemeClr val="tx1"/>
                  </a:solidFill>
                  <a:latin typeface="Arial" panose="020B0604020202020204" pitchFamily="34" charset="0"/>
                  <a:ea typeface="Arial"/>
                  <a:cs typeface="Arial" panose="020B0604020202020204" pitchFamily="34" charset="0"/>
                  <a:sym typeface="Arial"/>
                </a:rPr>
                <a:t> 10</a:t>
              </a:r>
              <a:endParaRPr sz="2400" b="0" i="0" u="none" strike="noStrike" cap="none" dirty="0">
                <a:solidFill>
                  <a:schemeClr val="tx1"/>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ea typeface="Arial"/>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ea typeface="Arial"/>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ea typeface="Arial"/>
                  <a:cs typeface="Arial" panose="020B0604020202020204" pitchFamily="34" charset="0"/>
                  <a:sym typeface="Arial"/>
                </a:rPr>
                <a:t> = </a:t>
              </a:r>
              <a:r>
                <a:rPr lang="en-GB" sz="2400" dirty="0">
                  <a:solidFill>
                    <a:schemeClr val="tx1"/>
                  </a:solidFill>
                  <a:latin typeface="Arial" panose="020B0604020202020204" pitchFamily="34" charset="0"/>
                  <a:cs typeface="Arial" panose="020B0604020202020204" pitchFamily="34" charset="0"/>
                </a:rPr>
                <a:t>120 </a:t>
              </a:r>
              <a:r>
                <a:rPr lang="en-GB" sz="2400" b="0" i="0" u="none" strike="noStrike" cap="none" dirty="0">
                  <a:solidFill>
                    <a:schemeClr val="tx1"/>
                  </a:solidFill>
                  <a:latin typeface="Arial" panose="020B0604020202020204" pitchFamily="34" charset="0"/>
                  <a:ea typeface="Arial"/>
                  <a:cs typeface="Arial" panose="020B0604020202020204" pitchFamily="34" charset="0"/>
                  <a:sym typeface="Arial"/>
                </a:rPr>
                <a:t>cm²</a:t>
              </a:r>
              <a:endParaRPr sz="2400" b="0" i="0" u="none" strike="noStrike" cap="none" dirty="0">
                <a:solidFill>
                  <a:schemeClr val="tx1"/>
                </a:solidFill>
                <a:latin typeface="Arial" panose="020B0604020202020204" pitchFamily="34" charset="0"/>
                <a:ea typeface="Arial"/>
                <a:cs typeface="Arial" panose="020B0604020202020204" pitchFamily="34" charset="0"/>
                <a:sym typeface="Arial"/>
              </a:endParaRPr>
            </a:p>
          </p:txBody>
        </p:sp>
        <p:sp>
          <p:nvSpPr>
            <p:cNvPr id="14" name="TextBox 13">
              <a:extLst>
                <a:ext uri="{FF2B5EF4-FFF2-40B4-BE49-F238E27FC236}">
                  <a16:creationId xmlns:a16="http://schemas.microsoft.com/office/drawing/2014/main" id="{D4231CC1-5F17-C50D-CA34-24DB87B6AA3A}"/>
                </a:ext>
              </a:extLst>
            </p:cNvPr>
            <p:cNvSpPr txBox="1"/>
            <p:nvPr/>
          </p:nvSpPr>
          <p:spPr>
            <a:xfrm>
              <a:off x="5011993" y="2801847"/>
              <a:ext cx="751818" cy="461665"/>
            </a:xfrm>
            <a:prstGeom prst="rect">
              <a:avLst/>
            </a:prstGeom>
            <a:noFill/>
          </p:spPr>
          <p:txBody>
            <a:bodyPr wrap="square" rtlCol="0">
              <a:spAutoFit/>
            </a:bodyPr>
            <a:lstStyle/>
            <a:p>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aseline="-25000" dirty="0">
                  <a:solidFill>
                    <a:schemeClr val="tx1"/>
                  </a:solidFill>
                  <a:latin typeface="Arial" panose="020B0604020202020204" pitchFamily="34" charset="0"/>
                  <a:cs typeface="Arial" panose="020B0604020202020204" pitchFamily="34" charset="0"/>
                </a:rPr>
                <a:t>2</a:t>
              </a:r>
              <a:endParaRPr lang="en-US" sz="24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814882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2"/>
                                        </p:tgtEl>
                                        <p:attrNameLst>
                                          <p:attrName>style.visibility</p:attrName>
                                        </p:attrNameLst>
                                      </p:cBhvr>
                                      <p:to>
                                        <p:strVal val="visible"/>
                                      </p:to>
                                    </p:set>
                                    <p:animEffect transition="in" filter="fade">
                                      <p:cBhvr>
                                        <p:cTn id="21" dur="1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0" grpId="0"/>
      <p:bldP spid="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Methods 1 and 2 for (b)</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720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2" name="TextBox 1">
            <a:extLst>
              <a:ext uri="{FF2B5EF4-FFF2-40B4-BE49-F238E27FC236}">
                <a16:creationId xmlns:a16="http://schemas.microsoft.com/office/drawing/2014/main" id="{A274019F-1384-46DB-8EF1-8E2F8CCDCBE4}"/>
              </a:ext>
            </a:extLst>
          </p:cNvPr>
          <p:cNvSpPr txBox="1"/>
          <p:nvPr/>
        </p:nvSpPr>
        <p:spPr>
          <a:xfrm>
            <a:off x="1813163" y="1104304"/>
            <a:ext cx="2091590" cy="523220"/>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Method</a:t>
            </a:r>
            <a:r>
              <a:rPr kumimoji="0" lang="en-US" altLang="en-US" sz="2800" b="0" i="0" u="none" strike="noStrike" cap="none" normalizeH="0" dirty="0">
                <a:ln>
                  <a:noFill/>
                </a:ln>
                <a:effectLst/>
                <a:latin typeface="Arial" panose="020B0604020202020204" pitchFamily="34" charset="0"/>
                <a:ea typeface="Calibri" panose="020F0502020204030204" pitchFamily="34" charset="0"/>
                <a:cs typeface="Arial" panose="020B0604020202020204" pitchFamily="34" charset="0"/>
              </a:rPr>
              <a:t> 1</a:t>
            </a:r>
            <a:endParaRPr kumimoji="0" lang="en-GB" altLang="en-US" sz="2800" b="0" i="0" u="none" strike="noStrike" cap="none" normalizeH="0" baseline="0" dirty="0">
              <a:ln>
                <a:noFill/>
              </a:ln>
              <a:effectLst/>
              <a:latin typeface="Arial" panose="020B0604020202020204" pitchFamily="34" charset="0"/>
              <a:cs typeface="Arial" panose="020B0604020202020204" pitchFamily="34" charset="0"/>
            </a:endParaRPr>
          </a:p>
        </p:txBody>
      </p:sp>
      <p:grpSp>
        <p:nvGrpSpPr>
          <p:cNvPr id="3" name="Group 2" descr="Worksheet available icon">
            <a:extLst>
              <a:ext uri="{FF2B5EF4-FFF2-40B4-BE49-F238E27FC236}">
                <a16:creationId xmlns:a16="http://schemas.microsoft.com/office/drawing/2014/main" id="{7667E1F2-3E39-5113-9122-794A281A65EB}"/>
              </a:ext>
            </a:extLst>
          </p:cNvPr>
          <p:cNvGrpSpPr/>
          <p:nvPr/>
        </p:nvGrpSpPr>
        <p:grpSpPr>
          <a:xfrm>
            <a:off x="9495879" y="211521"/>
            <a:ext cx="2102384" cy="753403"/>
            <a:chOff x="9495879" y="211521"/>
            <a:chExt cx="2102384" cy="753403"/>
          </a:xfrm>
        </p:grpSpPr>
        <p:pic>
          <p:nvPicPr>
            <p:cNvPr id="5" name="Graphic 6" descr="Document">
              <a:extLst>
                <a:ext uri="{FF2B5EF4-FFF2-40B4-BE49-F238E27FC236}">
                  <a16:creationId xmlns:a16="http://schemas.microsoft.com/office/drawing/2014/main" id="{32FAEF96-A4C1-7AD6-243B-F7732F485D7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6" name="TextBox 5">
              <a:extLst>
                <a:ext uri="{FF2B5EF4-FFF2-40B4-BE49-F238E27FC236}">
                  <a16:creationId xmlns:a16="http://schemas.microsoft.com/office/drawing/2014/main" id="{3FC35758-CE30-4E7F-306F-1722881090BF}"/>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83" name="TextBox 82">
            <a:extLst>
              <a:ext uri="{FF2B5EF4-FFF2-40B4-BE49-F238E27FC236}">
                <a16:creationId xmlns:a16="http://schemas.microsoft.com/office/drawing/2014/main" id="{A26D59E7-E998-E421-8C7F-06E425A29469}"/>
              </a:ext>
            </a:extLst>
          </p:cNvPr>
          <p:cNvSpPr txBox="1"/>
          <p:nvPr/>
        </p:nvSpPr>
        <p:spPr>
          <a:xfrm>
            <a:off x="7489416" y="1123978"/>
            <a:ext cx="2091590" cy="523220"/>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Method</a:t>
            </a:r>
            <a:r>
              <a:rPr kumimoji="0" lang="en-US" altLang="en-US" sz="2800" b="0" i="0" u="none" strike="noStrike" cap="none" normalizeH="0" dirty="0">
                <a:ln>
                  <a:noFill/>
                </a:ln>
                <a:effectLst/>
                <a:latin typeface="Arial" panose="020B0604020202020204" pitchFamily="34" charset="0"/>
                <a:ea typeface="Calibri" panose="020F0502020204030204" pitchFamily="34" charset="0"/>
                <a:cs typeface="Arial" panose="020B0604020202020204" pitchFamily="34" charset="0"/>
              </a:rPr>
              <a:t> 2</a:t>
            </a:r>
            <a:endParaRPr kumimoji="0" lang="en-GB" altLang="en-US" sz="2800" b="0" i="0" u="none" strike="noStrike" cap="none" normalizeH="0" baseline="0" dirty="0">
              <a:ln>
                <a:noFill/>
              </a:ln>
              <a:effectLst/>
              <a:latin typeface="Arial" panose="020B0604020202020204" pitchFamily="34" charset="0"/>
              <a:cs typeface="Arial" panose="020B0604020202020204" pitchFamily="34" charset="0"/>
            </a:endParaRPr>
          </a:p>
        </p:txBody>
      </p:sp>
      <p:sp>
        <p:nvSpPr>
          <p:cNvPr id="9" name="Google Shape;299;g53f047df24_0_470">
            <a:extLst>
              <a:ext uri="{FF2B5EF4-FFF2-40B4-BE49-F238E27FC236}">
                <a16:creationId xmlns:a16="http://schemas.microsoft.com/office/drawing/2014/main" id="{6B7D84FC-8EE4-1659-4809-521FFD0CB604}"/>
              </a:ext>
            </a:extLst>
          </p:cNvPr>
          <p:cNvSpPr txBox="1"/>
          <p:nvPr/>
        </p:nvSpPr>
        <p:spPr>
          <a:xfrm>
            <a:off x="3419326" y="4894504"/>
            <a:ext cx="2563460" cy="138103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Total area </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36 cm² + 6 cm² </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42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mc:AlternateContent xmlns:mc="http://schemas.openxmlformats.org/markup-compatibility/2006" xmlns:a14="http://schemas.microsoft.com/office/drawing/2010/main">
        <mc:Choice Requires="a14">
          <p:sp>
            <p:nvSpPr>
              <p:cNvPr id="25" name="Google Shape;294;g53f047df24_0_470">
                <a:extLst>
                  <a:ext uri="{FF2B5EF4-FFF2-40B4-BE49-F238E27FC236}">
                    <a16:creationId xmlns:a16="http://schemas.microsoft.com/office/drawing/2014/main" id="{DA03C5B8-E989-CFF6-A187-A8641DAFA8AD}"/>
                  </a:ext>
                </a:extLst>
              </p:cNvPr>
              <p:cNvSpPr txBox="1"/>
              <p:nvPr/>
            </p:nvSpPr>
            <p:spPr>
              <a:xfrm>
                <a:off x="903673" y="4893073"/>
                <a:ext cx="2363137" cy="87991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aseline="-25000" dirty="0">
                    <a:solidFill>
                      <a:schemeClr val="tx1"/>
                    </a:solidFill>
                    <a:latin typeface="Arial" panose="020B0604020202020204" pitchFamily="34" charset="0"/>
                    <a:cs typeface="Arial" panose="020B0604020202020204" pitchFamily="34" charset="0"/>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a:t>
                </a:r>
                <a14:m>
                  <m:oMath xmlns:m="http://schemas.openxmlformats.org/officeDocument/2006/math">
                    <m:f>
                      <m:fPr>
                        <m:ctrlPr>
                          <a:rPr lang="ar-AE" sz="2400" b="0" i="1" u="none" strike="noStrike" cap="none" smtClean="0">
                            <a:solidFill>
                              <a:schemeClr val="tx1"/>
                            </a:solidFill>
                            <a:latin typeface="Cambria Math" panose="02040503050406030204" pitchFamily="18" charset="0"/>
                            <a:cs typeface="Arial" panose="020B0604020202020204" pitchFamily="34" charset="0"/>
                            <a:sym typeface="Arial"/>
                          </a:rPr>
                        </m:ctrlPr>
                      </m:fPr>
                      <m:num>
                        <m:r>
                          <a:rPr lang="ar-AE" sz="2400" b="0" i="1" u="none" strike="noStrike" cap="none" smtClean="0">
                            <a:solidFill>
                              <a:schemeClr val="tx1"/>
                            </a:solidFill>
                            <a:latin typeface="Cambria Math" panose="02040503050406030204" pitchFamily="18" charset="0"/>
                            <a:cs typeface="Arial" panose="020B0604020202020204" pitchFamily="34" charset="0"/>
                            <a:sym typeface="Arial"/>
                          </a:rPr>
                          <m:t>1</m:t>
                        </m:r>
                      </m:num>
                      <m:den>
                        <m:r>
                          <a:rPr lang="en-SG" sz="2400" b="0" i="1" u="none" strike="noStrike" cap="none" smtClean="0">
                            <a:solidFill>
                              <a:schemeClr val="tx1"/>
                            </a:solidFill>
                            <a:latin typeface="Cambria Math" panose="02040503050406030204" pitchFamily="18" charset="0"/>
                            <a:cs typeface="Arial" panose="020B0604020202020204" pitchFamily="34" charset="0"/>
                            <a:sym typeface="Arial"/>
                          </a:rPr>
                          <m:t>2</m:t>
                        </m:r>
                      </m:den>
                    </m:f>
                  </m:oMath>
                </a14:m>
                <a:r>
                  <a:rPr lang="ar-AE" sz="2400" b="0" i="0" u="none" strike="noStrike" cap="none" dirty="0">
                    <a:solidFill>
                      <a:schemeClr val="tx1"/>
                    </a:solidFill>
                    <a:latin typeface="Arial" panose="020B0604020202020204" pitchFamily="34" charset="0"/>
                    <a:cs typeface="Arial" panose="020B0604020202020204" pitchFamily="34" charset="0"/>
                    <a:sym typeface="Arial"/>
                  </a:rPr>
                  <a:t>3 × </a:t>
                </a:r>
                <a:r>
                  <a:rPr lang="en-SG" sz="2400" b="0" i="0" u="none" strike="noStrike" cap="none" dirty="0">
                    <a:solidFill>
                      <a:schemeClr val="tx1"/>
                    </a:solidFill>
                    <a:latin typeface="Arial" panose="020B0604020202020204" pitchFamily="34" charset="0"/>
                    <a:cs typeface="Arial" panose="020B0604020202020204" pitchFamily="34" charset="0"/>
                    <a:sym typeface="Arial"/>
                  </a:rPr>
                  <a:t> × 4</a:t>
                </a:r>
                <a:endParaRPr lang="ar-AE"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aseline="-25000" dirty="0">
                    <a:solidFill>
                      <a:schemeClr val="tx1"/>
                    </a:solidFill>
                    <a:latin typeface="Arial" panose="020B0604020202020204" pitchFamily="34" charset="0"/>
                    <a:cs typeface="Arial" panose="020B0604020202020204" pitchFamily="34" charset="0"/>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6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mc:Choice>
        <mc:Fallback xmlns="">
          <p:sp>
            <p:nvSpPr>
              <p:cNvPr id="25" name="Google Shape;294;g53f047df24_0_470">
                <a:extLst>
                  <a:ext uri="{FF2B5EF4-FFF2-40B4-BE49-F238E27FC236}">
                    <a16:creationId xmlns:a16="http://schemas.microsoft.com/office/drawing/2014/main" id="{DA03C5B8-E989-CFF6-A187-A8641DAFA8AD}"/>
                  </a:ext>
                </a:extLst>
              </p:cNvPr>
              <p:cNvSpPr txBox="1">
                <a:spLocks noRot="1" noChangeAspect="1" noMove="1" noResize="1" noEditPoints="1" noAdjustHandles="1" noChangeArrowheads="1" noChangeShapeType="1" noTextEdit="1"/>
              </p:cNvSpPr>
              <p:nvPr/>
            </p:nvSpPr>
            <p:spPr>
              <a:xfrm>
                <a:off x="903673" y="4893073"/>
                <a:ext cx="2363137" cy="879911"/>
              </a:xfrm>
              <a:prstGeom prst="rect">
                <a:avLst/>
              </a:prstGeom>
              <a:blipFill>
                <a:blip r:embed="rId6"/>
                <a:stretch>
                  <a:fillRect l="-3866" b="-31944"/>
                </a:stretch>
              </a:blipFill>
              <a:ln>
                <a:noFill/>
              </a:ln>
            </p:spPr>
            <p:txBody>
              <a:bodyPr/>
              <a:lstStyle/>
              <a:p>
                <a:r>
                  <a:rPr lang="en-GB">
                    <a:noFill/>
                  </a:rPr>
                  <a:t> </a:t>
                </a:r>
              </a:p>
            </p:txBody>
          </p:sp>
        </mc:Fallback>
      </mc:AlternateContent>
      <p:sp>
        <p:nvSpPr>
          <p:cNvPr id="42" name="Google Shape;299;g53f047df24_0_470">
            <a:extLst>
              <a:ext uri="{FF2B5EF4-FFF2-40B4-BE49-F238E27FC236}">
                <a16:creationId xmlns:a16="http://schemas.microsoft.com/office/drawing/2014/main" id="{85C1CB84-395B-D811-4D9D-DA460DE09591}"/>
              </a:ext>
            </a:extLst>
          </p:cNvPr>
          <p:cNvSpPr txBox="1"/>
          <p:nvPr/>
        </p:nvSpPr>
        <p:spPr>
          <a:xfrm>
            <a:off x="9259916" y="4928995"/>
            <a:ext cx="2563516" cy="1258718"/>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Total Area </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48 cm² </a:t>
            </a:r>
            <a:r>
              <a:rPr lang="en-GB" sz="2400" dirty="0">
                <a:latin typeface="Arial" panose="020B0604020202020204" pitchFamily="34" charset="0"/>
                <a:cs typeface="Arial" panose="020B0604020202020204" pitchFamily="34" charset="0"/>
                <a:sym typeface="Arial"/>
              </a:rPr>
              <a:t>–</a:t>
            </a:r>
            <a:r>
              <a:rPr lang="en-GB" sz="2400" b="0" i="0" u="none" strike="noStrike" cap="none" dirty="0">
                <a:solidFill>
                  <a:schemeClr val="tx1"/>
                </a:solidFill>
                <a:latin typeface="Arial" panose="020B0604020202020204" pitchFamily="34" charset="0"/>
                <a:cs typeface="Arial" panose="020B0604020202020204" pitchFamily="34" charset="0"/>
                <a:sym typeface="Arial"/>
              </a:rPr>
              <a:t> 6 cm²</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42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mc:AlternateContent xmlns:mc="http://schemas.openxmlformats.org/markup-compatibility/2006" xmlns:a14="http://schemas.microsoft.com/office/drawing/2010/main">
        <mc:Choice Requires="a14">
          <p:sp>
            <p:nvSpPr>
              <p:cNvPr id="62" name="Google Shape;294;g53f047df24_0_470">
                <a:extLst>
                  <a:ext uri="{FF2B5EF4-FFF2-40B4-BE49-F238E27FC236}">
                    <a16:creationId xmlns:a16="http://schemas.microsoft.com/office/drawing/2014/main" id="{E6F9F920-FEB8-39F8-D75C-CC2EE51E677A}"/>
                  </a:ext>
                </a:extLst>
              </p:cNvPr>
              <p:cNvSpPr txBox="1"/>
              <p:nvPr/>
            </p:nvSpPr>
            <p:spPr>
              <a:xfrm>
                <a:off x="6818856" y="4897814"/>
                <a:ext cx="2363137" cy="87400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aseline="-25000" dirty="0">
                    <a:solidFill>
                      <a:schemeClr val="tx1"/>
                    </a:solidFill>
                    <a:latin typeface="Arial" panose="020B0604020202020204" pitchFamily="34" charset="0"/>
                    <a:cs typeface="Arial" panose="020B0604020202020204" pitchFamily="34" charset="0"/>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a:t>
                </a:r>
                <a14:m>
                  <m:oMath xmlns:m="http://schemas.openxmlformats.org/officeDocument/2006/math">
                    <m:f>
                      <m:fPr>
                        <m:ctrlPr>
                          <a:rPr lang="ar-AE" sz="2400" b="0" i="1" u="none" strike="noStrike" cap="none" smtClean="0">
                            <a:solidFill>
                              <a:schemeClr val="tx1"/>
                            </a:solidFill>
                            <a:latin typeface="Cambria Math" panose="02040503050406030204" pitchFamily="18" charset="0"/>
                            <a:cs typeface="Arial" panose="020B0604020202020204" pitchFamily="34" charset="0"/>
                            <a:sym typeface="Arial"/>
                          </a:rPr>
                        </m:ctrlPr>
                      </m:fPr>
                      <m:num>
                        <m:r>
                          <a:rPr lang="ar-AE" sz="2400" b="0" i="1" u="none" strike="noStrike" cap="none" smtClean="0">
                            <a:solidFill>
                              <a:schemeClr val="tx1"/>
                            </a:solidFill>
                            <a:latin typeface="Cambria Math" panose="02040503050406030204" pitchFamily="18" charset="0"/>
                            <a:cs typeface="Arial" panose="020B0604020202020204" pitchFamily="34" charset="0"/>
                            <a:sym typeface="Arial"/>
                          </a:rPr>
                          <m:t>1</m:t>
                        </m:r>
                      </m:num>
                      <m:den>
                        <m:r>
                          <a:rPr lang="ar-AE" sz="2400" b="0" i="1" u="none" strike="noStrike" cap="none" smtClean="0">
                            <a:solidFill>
                              <a:schemeClr val="tx1"/>
                            </a:solidFill>
                            <a:latin typeface="Cambria Math" panose="02040503050406030204" pitchFamily="18" charset="0"/>
                            <a:cs typeface="Arial" panose="020B0604020202020204" pitchFamily="34" charset="0"/>
                            <a:sym typeface="Arial"/>
                          </a:rPr>
                          <m:t>2</m:t>
                        </m:r>
                      </m:den>
                    </m:f>
                  </m:oMath>
                </a14:m>
                <a:r>
                  <a:rPr lang="en-SG" sz="2400" b="0" i="0" u="none" strike="noStrike" cap="none" dirty="0">
                    <a:solidFill>
                      <a:schemeClr val="tx1"/>
                    </a:solidFill>
                    <a:latin typeface="Arial" panose="020B0604020202020204" pitchFamily="34" charset="0"/>
                    <a:cs typeface="Arial" panose="020B0604020202020204" pitchFamily="34" charset="0"/>
                    <a:sym typeface="Arial"/>
                  </a:rPr>
                  <a:t> × 3 × 4</a:t>
                </a:r>
                <a:endParaRPr lang="ar-AE"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aseline="-25000" dirty="0">
                    <a:solidFill>
                      <a:schemeClr val="tx1"/>
                    </a:solidFill>
                    <a:latin typeface="Arial" panose="020B0604020202020204" pitchFamily="34" charset="0"/>
                    <a:cs typeface="Arial" panose="020B0604020202020204" pitchFamily="34" charset="0"/>
                  </a:rPr>
                  <a:t>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6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mc:Choice>
        <mc:Fallback xmlns="">
          <p:sp>
            <p:nvSpPr>
              <p:cNvPr id="62" name="Google Shape;294;g53f047df24_0_470">
                <a:extLst>
                  <a:ext uri="{FF2B5EF4-FFF2-40B4-BE49-F238E27FC236}">
                    <a16:creationId xmlns:a16="http://schemas.microsoft.com/office/drawing/2014/main" id="{E6F9F920-FEB8-39F8-D75C-CC2EE51E677A}"/>
                  </a:ext>
                </a:extLst>
              </p:cNvPr>
              <p:cNvSpPr txBox="1">
                <a:spLocks noRot="1" noChangeAspect="1" noMove="1" noResize="1" noEditPoints="1" noAdjustHandles="1" noChangeArrowheads="1" noChangeShapeType="1" noTextEdit="1"/>
              </p:cNvSpPr>
              <p:nvPr/>
            </p:nvSpPr>
            <p:spPr>
              <a:xfrm>
                <a:off x="6818856" y="4897814"/>
                <a:ext cx="2363137" cy="874003"/>
              </a:xfrm>
              <a:prstGeom prst="rect">
                <a:avLst/>
              </a:prstGeom>
              <a:blipFill>
                <a:blip r:embed="rId7"/>
                <a:stretch>
                  <a:fillRect l="-4134" b="-32639"/>
                </a:stretch>
              </a:blipFill>
              <a:ln>
                <a:noFill/>
              </a:ln>
            </p:spPr>
            <p:txBody>
              <a:bodyPr/>
              <a:lstStyle/>
              <a:p>
                <a:r>
                  <a:rPr lang="en-GB">
                    <a:noFill/>
                  </a:rPr>
                  <a:t> </a:t>
                </a:r>
              </a:p>
            </p:txBody>
          </p:sp>
        </mc:Fallback>
      </mc:AlternateContent>
      <p:grpSp>
        <p:nvGrpSpPr>
          <p:cNvPr id="46" name="Group 45" descr="A trapezium. The length of the sides are, in clockwise order: 12 cm (bottom horizontal side), 4 cm (vertical), 9 cm (horizontal), 5 cm (slope). The angle between the 9-cm side and the 4-cm side is marked with a right-angle symbol. The angle between the 4-cm side and the 12-cm side is also marked with a right angle symbol.&#10;">
            <a:extLst>
              <a:ext uri="{FF2B5EF4-FFF2-40B4-BE49-F238E27FC236}">
                <a16:creationId xmlns:a16="http://schemas.microsoft.com/office/drawing/2014/main" id="{D1D3A97E-7213-A1C0-D608-2C2E37066B7A}"/>
              </a:ext>
            </a:extLst>
          </p:cNvPr>
          <p:cNvGrpSpPr/>
          <p:nvPr/>
        </p:nvGrpSpPr>
        <p:grpSpPr>
          <a:xfrm>
            <a:off x="397578" y="2066593"/>
            <a:ext cx="4797441" cy="2472993"/>
            <a:chOff x="738132" y="2084913"/>
            <a:chExt cx="4797441" cy="2472993"/>
          </a:xfrm>
        </p:grpSpPr>
        <p:grpSp>
          <p:nvGrpSpPr>
            <p:cNvPr id="15" name="Group 14">
              <a:extLst>
                <a:ext uri="{FF2B5EF4-FFF2-40B4-BE49-F238E27FC236}">
                  <a16:creationId xmlns:a16="http://schemas.microsoft.com/office/drawing/2014/main" id="{6F07C3CD-B682-5307-4159-36D174C2AED5}"/>
                </a:ext>
              </a:extLst>
            </p:cNvPr>
            <p:cNvGrpSpPr/>
            <p:nvPr/>
          </p:nvGrpSpPr>
          <p:grpSpPr>
            <a:xfrm>
              <a:off x="738132" y="2084913"/>
              <a:ext cx="4797441" cy="2472993"/>
              <a:chOff x="5939952" y="2327607"/>
              <a:chExt cx="4797441" cy="2472993"/>
            </a:xfrm>
          </p:grpSpPr>
          <p:pic>
            <p:nvPicPr>
              <p:cNvPr id="24" name="Picture 23">
                <a:extLst>
                  <a:ext uri="{FF2B5EF4-FFF2-40B4-BE49-F238E27FC236}">
                    <a16:creationId xmlns:a16="http://schemas.microsoft.com/office/drawing/2014/main" id="{3CF61A29-46D9-78FA-9FF5-599CCA31F46A}"/>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099862" y="2410740"/>
                <a:ext cx="4637531" cy="2389860"/>
              </a:xfrm>
              <a:prstGeom prst="rect">
                <a:avLst/>
              </a:prstGeom>
            </p:spPr>
          </p:pic>
          <p:pic>
            <p:nvPicPr>
              <p:cNvPr id="26" name="Picture 25" descr="Shape, rectangle&#10;&#10;Description automatically generated">
                <a:extLst>
                  <a:ext uri="{FF2B5EF4-FFF2-40B4-BE49-F238E27FC236}">
                    <a16:creationId xmlns:a16="http://schemas.microsoft.com/office/drawing/2014/main" id="{D491D3A5-07A5-A10B-B9F1-4E700E9CF394}"/>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823146" y="2837850"/>
                <a:ext cx="3476779" cy="1432813"/>
              </a:xfrm>
              <a:prstGeom prst="rect">
                <a:avLst/>
              </a:prstGeom>
            </p:spPr>
          </p:pic>
          <p:sp>
            <p:nvSpPr>
              <p:cNvPr id="28" name="TextBox 27">
                <a:extLst>
                  <a:ext uri="{FF2B5EF4-FFF2-40B4-BE49-F238E27FC236}">
                    <a16:creationId xmlns:a16="http://schemas.microsoft.com/office/drawing/2014/main" id="{FBAC88EB-B388-10B4-2F82-64D0852E5CC0}"/>
                  </a:ext>
                </a:extLst>
              </p:cNvPr>
              <p:cNvSpPr txBox="1"/>
              <p:nvPr/>
            </p:nvSpPr>
            <p:spPr>
              <a:xfrm>
                <a:off x="7583131" y="2327607"/>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9 cm</a:t>
                </a:r>
              </a:p>
            </p:txBody>
          </p:sp>
          <p:sp>
            <p:nvSpPr>
              <p:cNvPr id="29" name="TextBox 28">
                <a:extLst>
                  <a:ext uri="{FF2B5EF4-FFF2-40B4-BE49-F238E27FC236}">
                    <a16:creationId xmlns:a16="http://schemas.microsoft.com/office/drawing/2014/main" id="{1C854900-6827-AA5B-4794-3189FC2177E4}"/>
                  </a:ext>
                </a:extLst>
              </p:cNvPr>
              <p:cNvSpPr txBox="1"/>
              <p:nvPr/>
            </p:nvSpPr>
            <p:spPr>
              <a:xfrm>
                <a:off x="9849575" y="3192678"/>
                <a:ext cx="851515" cy="461665"/>
              </a:xfrm>
              <a:prstGeom prst="rect">
                <a:avLst/>
              </a:prstGeom>
              <a:noFill/>
            </p:spPr>
            <p:txBody>
              <a:bodyPr wrap="none" rtlCol="0">
                <a:spAutoFit/>
              </a:bodyPr>
              <a:lstStyle/>
              <a:p>
                <a:pPr algn="l"/>
                <a:r>
                  <a:rPr lang="en-GB" sz="2400" dirty="0">
                    <a:latin typeface="Arial" panose="020B0604020202020204" pitchFamily="34" charset="0"/>
                    <a:cs typeface="Arial" panose="020B0604020202020204" pitchFamily="34" charset="0"/>
                  </a:rPr>
                  <a:t>5 cm</a:t>
                </a:r>
              </a:p>
            </p:txBody>
          </p:sp>
          <p:sp>
            <p:nvSpPr>
              <p:cNvPr id="30" name="TextBox 29">
                <a:extLst>
                  <a:ext uri="{FF2B5EF4-FFF2-40B4-BE49-F238E27FC236}">
                    <a16:creationId xmlns:a16="http://schemas.microsoft.com/office/drawing/2014/main" id="{34D1434A-A1FF-C85B-83CD-D5889321F2AD}"/>
                  </a:ext>
                </a:extLst>
              </p:cNvPr>
              <p:cNvSpPr txBox="1"/>
              <p:nvPr/>
            </p:nvSpPr>
            <p:spPr>
              <a:xfrm>
                <a:off x="8008888" y="4290978"/>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12 cm</a:t>
                </a:r>
              </a:p>
            </p:txBody>
          </p:sp>
          <p:sp>
            <p:nvSpPr>
              <p:cNvPr id="31" name="TextBox 30">
                <a:extLst>
                  <a:ext uri="{FF2B5EF4-FFF2-40B4-BE49-F238E27FC236}">
                    <a16:creationId xmlns:a16="http://schemas.microsoft.com/office/drawing/2014/main" id="{89AD3D8F-9B40-D267-FE43-F3BF868B66B8}"/>
                  </a:ext>
                </a:extLst>
              </p:cNvPr>
              <p:cNvSpPr txBox="1"/>
              <p:nvPr/>
            </p:nvSpPr>
            <p:spPr>
              <a:xfrm>
                <a:off x="5939952" y="3323423"/>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4 cm</a:t>
                </a:r>
              </a:p>
            </p:txBody>
          </p:sp>
        </p:grpSp>
        <p:cxnSp>
          <p:nvCxnSpPr>
            <p:cNvPr id="10" name="Straight Arrow Connector 9">
              <a:extLst>
                <a:ext uri="{FF2B5EF4-FFF2-40B4-BE49-F238E27FC236}">
                  <a16:creationId xmlns:a16="http://schemas.microsoft.com/office/drawing/2014/main" id="{C2A98F1A-97FA-2539-EF67-03016D7AC5E3}"/>
                </a:ext>
              </a:extLst>
            </p:cNvPr>
            <p:cNvCxnSpPr>
              <a:cxnSpLocks/>
            </p:cNvCxnSpPr>
            <p:nvPr/>
          </p:nvCxnSpPr>
          <p:spPr>
            <a:xfrm>
              <a:off x="3973660" y="2629573"/>
              <a:ext cx="0" cy="1357228"/>
            </a:xfrm>
            <a:prstGeom prst="straightConnector1">
              <a:avLst/>
            </a:prstGeom>
            <a:ln w="28575" cap="flat" cmpd="sng" algn="ctr">
              <a:solidFill>
                <a:srgbClr val="FF0000"/>
              </a:solidFill>
              <a:prstDash val="sys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11" name="Group 10">
              <a:extLst>
                <a:ext uri="{FF2B5EF4-FFF2-40B4-BE49-F238E27FC236}">
                  <a16:creationId xmlns:a16="http://schemas.microsoft.com/office/drawing/2014/main" id="{9AB3F96C-D6DE-27EE-B839-7BBEA89BD35C}"/>
                </a:ext>
              </a:extLst>
            </p:cNvPr>
            <p:cNvGrpSpPr/>
            <p:nvPr/>
          </p:nvGrpSpPr>
          <p:grpSpPr>
            <a:xfrm>
              <a:off x="1580480" y="2574421"/>
              <a:ext cx="2492756" cy="1467531"/>
              <a:chOff x="1001487" y="1628354"/>
              <a:chExt cx="1621970" cy="965168"/>
            </a:xfrm>
          </p:grpSpPr>
          <p:sp>
            <p:nvSpPr>
              <p:cNvPr id="13" name="Rectangle 12">
                <a:extLst>
                  <a:ext uri="{FF2B5EF4-FFF2-40B4-BE49-F238E27FC236}">
                    <a16:creationId xmlns:a16="http://schemas.microsoft.com/office/drawing/2014/main" id="{DFF690CF-CD26-E50E-1BAB-A3962156387C}"/>
                  </a:ext>
                </a:extLst>
              </p:cNvPr>
              <p:cNvSpPr/>
              <p:nvPr/>
            </p:nvSpPr>
            <p:spPr>
              <a:xfrm>
                <a:off x="1001487" y="1628354"/>
                <a:ext cx="1621970" cy="9651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Arial" panose="020B0604020202020204" pitchFamily="34" charset="0"/>
                  <a:cs typeface="Arial" panose="020B0604020202020204" pitchFamily="34" charset="0"/>
                </a:endParaRPr>
              </a:p>
            </p:txBody>
          </p:sp>
          <p:sp>
            <p:nvSpPr>
              <p:cNvPr id="16" name="Google Shape;294;g53f047df24_0_470">
                <a:extLst>
                  <a:ext uri="{FF2B5EF4-FFF2-40B4-BE49-F238E27FC236}">
                    <a16:creationId xmlns:a16="http://schemas.microsoft.com/office/drawing/2014/main" id="{D8B07EEF-C2B3-970E-7E65-ED309583B7EB}"/>
                  </a:ext>
                </a:extLst>
              </p:cNvPr>
              <p:cNvSpPr txBox="1"/>
              <p:nvPr/>
            </p:nvSpPr>
            <p:spPr>
              <a:xfrm>
                <a:off x="1166876" y="1745267"/>
                <a:ext cx="1397236" cy="61575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cs typeface="Arial" panose="020B0604020202020204" pitchFamily="34" charset="0"/>
                    <a:sym typeface="Arial"/>
                  </a:rPr>
                  <a:t> = 9 × 4</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cs typeface="Arial" panose="020B0604020202020204" pitchFamily="34" charset="0"/>
                    <a:sym typeface="Arial"/>
                  </a:rPr>
                  <a:t> = 36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grpSp>
        <p:sp>
          <p:nvSpPr>
            <p:cNvPr id="23" name="Right Triangle 22">
              <a:extLst>
                <a:ext uri="{FF2B5EF4-FFF2-40B4-BE49-F238E27FC236}">
                  <a16:creationId xmlns:a16="http://schemas.microsoft.com/office/drawing/2014/main" id="{ED59130D-2639-342D-BAA1-1B6AEAF117E8}"/>
                </a:ext>
              </a:extLst>
            </p:cNvPr>
            <p:cNvSpPr/>
            <p:nvPr/>
          </p:nvSpPr>
          <p:spPr>
            <a:xfrm>
              <a:off x="4074536" y="2577947"/>
              <a:ext cx="1132488" cy="1464007"/>
            </a:xfrm>
            <a:prstGeom prst="r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Arial" panose="020B0604020202020204" pitchFamily="34" charset="0"/>
                <a:cs typeface="Arial" panose="020B0604020202020204" pitchFamily="34" charset="0"/>
              </a:endParaRPr>
            </a:p>
          </p:txBody>
        </p:sp>
        <p:cxnSp>
          <p:nvCxnSpPr>
            <p:cNvPr id="27" name="Google Shape;289;g53f047df24_0_470">
              <a:extLst>
                <a:ext uri="{FF2B5EF4-FFF2-40B4-BE49-F238E27FC236}">
                  <a16:creationId xmlns:a16="http://schemas.microsoft.com/office/drawing/2014/main" id="{3739C983-EF6C-C5A5-F589-7C9BB7E4E654}"/>
                </a:ext>
              </a:extLst>
            </p:cNvPr>
            <p:cNvCxnSpPr>
              <a:cxnSpLocks/>
            </p:cNvCxnSpPr>
            <p:nvPr/>
          </p:nvCxnSpPr>
          <p:spPr>
            <a:xfrm flipH="1">
              <a:off x="4119011" y="4164199"/>
              <a:ext cx="1135793" cy="0"/>
            </a:xfrm>
            <a:prstGeom prst="straightConnector1">
              <a:avLst/>
            </a:prstGeom>
            <a:noFill/>
            <a:ln w="9525" cap="flat" cmpd="sng">
              <a:solidFill>
                <a:srgbClr val="008237"/>
              </a:solidFill>
              <a:prstDash val="lgDash"/>
              <a:round/>
              <a:headEnd type="triangle" w="sm" len="sm"/>
              <a:tailEnd type="triangle" w="sm" len="sm"/>
            </a:ln>
          </p:spPr>
        </p:cxnSp>
        <p:sp>
          <p:nvSpPr>
            <p:cNvPr id="41" name="TextBox 40">
              <a:extLst>
                <a:ext uri="{FF2B5EF4-FFF2-40B4-BE49-F238E27FC236}">
                  <a16:creationId xmlns:a16="http://schemas.microsoft.com/office/drawing/2014/main" id="{E0665573-6EB3-D450-5702-6F074FF66302}"/>
                </a:ext>
              </a:extLst>
            </p:cNvPr>
            <p:cNvSpPr txBox="1"/>
            <p:nvPr/>
          </p:nvSpPr>
          <p:spPr>
            <a:xfrm>
              <a:off x="4222868" y="4075613"/>
              <a:ext cx="995538"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3 cm </a:t>
              </a:r>
            </a:p>
          </p:txBody>
        </p:sp>
        <p:sp>
          <p:nvSpPr>
            <p:cNvPr id="65" name="TextBox 64">
              <a:extLst>
                <a:ext uri="{FF2B5EF4-FFF2-40B4-BE49-F238E27FC236}">
                  <a16:creationId xmlns:a16="http://schemas.microsoft.com/office/drawing/2014/main" id="{736FE9F3-E66B-8AA9-B72C-B09E84CD3097}"/>
                </a:ext>
              </a:extLst>
            </p:cNvPr>
            <p:cNvSpPr txBox="1"/>
            <p:nvPr/>
          </p:nvSpPr>
          <p:spPr>
            <a:xfrm>
              <a:off x="4245307" y="3342058"/>
              <a:ext cx="751818" cy="461665"/>
            </a:xfrm>
            <a:prstGeom prst="rect">
              <a:avLst/>
            </a:prstGeom>
            <a:noFill/>
          </p:spPr>
          <p:txBody>
            <a:bodyPr wrap="square" rtlCol="0">
              <a:spAutoFit/>
            </a:bodyPr>
            <a:lstStyle/>
            <a:p>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aseline="-25000" dirty="0">
                  <a:solidFill>
                    <a:schemeClr val="tx1"/>
                  </a:solidFill>
                  <a:latin typeface="Arial" panose="020B0604020202020204" pitchFamily="34" charset="0"/>
                  <a:cs typeface="Arial" panose="020B0604020202020204" pitchFamily="34" charset="0"/>
                </a:rPr>
                <a:t>2</a:t>
              </a:r>
              <a:endParaRPr lang="en-US" sz="2400" dirty="0">
                <a:latin typeface="Arial" panose="020B0604020202020204" pitchFamily="34" charset="0"/>
                <a:cs typeface="Arial" panose="020B0604020202020204" pitchFamily="34" charset="0"/>
              </a:endParaRPr>
            </a:p>
          </p:txBody>
        </p:sp>
      </p:grpSp>
      <p:grpSp>
        <p:nvGrpSpPr>
          <p:cNvPr id="47" name="Group 46" descr="A trapezium. The length of the sides are, in clockwise order: 12 cm (bottom horizontal side), 4 cm (vertical), 9 cm (horizontal), 5 cm (slope). The angle between the 9-cm side and the 4-cm side is marked with a right-angle symbol. The angle between the 4-cm side and the 12-cm side is also marked with a right angle symbol.&#10;">
            <a:extLst>
              <a:ext uri="{FF2B5EF4-FFF2-40B4-BE49-F238E27FC236}">
                <a16:creationId xmlns:a16="http://schemas.microsoft.com/office/drawing/2014/main" id="{DE64BDFE-61F2-0A29-32C1-F75787CA90DA}"/>
              </a:ext>
            </a:extLst>
          </p:cNvPr>
          <p:cNvGrpSpPr/>
          <p:nvPr/>
        </p:nvGrpSpPr>
        <p:grpSpPr>
          <a:xfrm>
            <a:off x="6278813" y="2132554"/>
            <a:ext cx="4797441" cy="2472993"/>
            <a:chOff x="6278813" y="2135178"/>
            <a:chExt cx="4797441" cy="2472993"/>
          </a:xfrm>
        </p:grpSpPr>
        <p:grpSp>
          <p:nvGrpSpPr>
            <p:cNvPr id="32" name="Group 31">
              <a:extLst>
                <a:ext uri="{FF2B5EF4-FFF2-40B4-BE49-F238E27FC236}">
                  <a16:creationId xmlns:a16="http://schemas.microsoft.com/office/drawing/2014/main" id="{063419D5-E169-C40F-0AE5-F6B284E0A832}"/>
                </a:ext>
              </a:extLst>
            </p:cNvPr>
            <p:cNvGrpSpPr/>
            <p:nvPr/>
          </p:nvGrpSpPr>
          <p:grpSpPr>
            <a:xfrm>
              <a:off x="6278813" y="2135178"/>
              <a:ext cx="4797441" cy="2472993"/>
              <a:chOff x="5939952" y="2327607"/>
              <a:chExt cx="4797441" cy="2472993"/>
            </a:xfrm>
          </p:grpSpPr>
          <p:pic>
            <p:nvPicPr>
              <p:cNvPr id="33" name="Picture 32">
                <a:extLst>
                  <a:ext uri="{FF2B5EF4-FFF2-40B4-BE49-F238E27FC236}">
                    <a16:creationId xmlns:a16="http://schemas.microsoft.com/office/drawing/2014/main" id="{A12342FA-3581-B699-DB5D-6180893BAAE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099862" y="2410740"/>
                <a:ext cx="4637531" cy="2389860"/>
              </a:xfrm>
              <a:prstGeom prst="rect">
                <a:avLst/>
              </a:prstGeom>
            </p:spPr>
          </p:pic>
          <p:pic>
            <p:nvPicPr>
              <p:cNvPr id="34" name="Picture 33" descr="Shape, rectangle&#10;&#10;Description automatically generated">
                <a:extLst>
                  <a:ext uri="{FF2B5EF4-FFF2-40B4-BE49-F238E27FC236}">
                    <a16:creationId xmlns:a16="http://schemas.microsoft.com/office/drawing/2014/main" id="{083E80FA-3184-887D-568C-CB4415BCD25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823146" y="2837850"/>
                <a:ext cx="3476779" cy="1432813"/>
              </a:xfrm>
              <a:prstGeom prst="rect">
                <a:avLst/>
              </a:prstGeom>
            </p:spPr>
          </p:pic>
          <p:sp>
            <p:nvSpPr>
              <p:cNvPr id="35" name="TextBox 34">
                <a:extLst>
                  <a:ext uri="{FF2B5EF4-FFF2-40B4-BE49-F238E27FC236}">
                    <a16:creationId xmlns:a16="http://schemas.microsoft.com/office/drawing/2014/main" id="{E31119B7-75E1-2462-7FBF-4A4777D4E869}"/>
                  </a:ext>
                </a:extLst>
              </p:cNvPr>
              <p:cNvSpPr txBox="1"/>
              <p:nvPr/>
            </p:nvSpPr>
            <p:spPr>
              <a:xfrm>
                <a:off x="7583131" y="2327607"/>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9 cm</a:t>
                </a:r>
              </a:p>
            </p:txBody>
          </p:sp>
          <p:sp>
            <p:nvSpPr>
              <p:cNvPr id="37" name="TextBox 36">
                <a:extLst>
                  <a:ext uri="{FF2B5EF4-FFF2-40B4-BE49-F238E27FC236}">
                    <a16:creationId xmlns:a16="http://schemas.microsoft.com/office/drawing/2014/main" id="{8F3598CD-EC66-DBB6-36E3-5B94E850F558}"/>
                  </a:ext>
                </a:extLst>
              </p:cNvPr>
              <p:cNvSpPr txBox="1"/>
              <p:nvPr/>
            </p:nvSpPr>
            <p:spPr>
              <a:xfrm>
                <a:off x="8008888" y="4290978"/>
                <a:ext cx="1023037"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12 cm</a:t>
                </a:r>
              </a:p>
            </p:txBody>
          </p:sp>
          <p:sp>
            <p:nvSpPr>
              <p:cNvPr id="38" name="TextBox 37">
                <a:extLst>
                  <a:ext uri="{FF2B5EF4-FFF2-40B4-BE49-F238E27FC236}">
                    <a16:creationId xmlns:a16="http://schemas.microsoft.com/office/drawing/2014/main" id="{67620B05-5A71-3F7B-4BA5-A1B11C60ADB4}"/>
                  </a:ext>
                </a:extLst>
              </p:cNvPr>
              <p:cNvSpPr txBox="1"/>
              <p:nvPr/>
            </p:nvSpPr>
            <p:spPr>
              <a:xfrm>
                <a:off x="5939952" y="3323423"/>
                <a:ext cx="851515" cy="461665"/>
              </a:xfrm>
              <a:prstGeom prst="rect">
                <a:avLst/>
              </a:prstGeom>
              <a:solidFill>
                <a:schemeClr val="bg1"/>
              </a:solidFill>
            </p:spPr>
            <p:txBody>
              <a:bodyPr wrap="none" rtlCol="0">
                <a:spAutoFit/>
              </a:bodyPr>
              <a:lstStyle/>
              <a:p>
                <a:pPr algn="l"/>
                <a:r>
                  <a:rPr lang="en-GB" sz="2400" dirty="0">
                    <a:latin typeface="Arial" panose="020B0604020202020204" pitchFamily="34" charset="0"/>
                    <a:cs typeface="Arial" panose="020B0604020202020204" pitchFamily="34" charset="0"/>
                  </a:rPr>
                  <a:t>4 cm</a:t>
                </a:r>
              </a:p>
            </p:txBody>
          </p:sp>
        </p:grpSp>
        <p:grpSp>
          <p:nvGrpSpPr>
            <p:cNvPr id="17" name="Group 16">
              <a:extLst>
                <a:ext uri="{FF2B5EF4-FFF2-40B4-BE49-F238E27FC236}">
                  <a16:creationId xmlns:a16="http://schemas.microsoft.com/office/drawing/2014/main" id="{F2A48682-55B0-6EAE-D26F-210A34F2BE5A}"/>
                </a:ext>
              </a:extLst>
            </p:cNvPr>
            <p:cNvGrpSpPr/>
            <p:nvPr/>
          </p:nvGrpSpPr>
          <p:grpSpPr>
            <a:xfrm>
              <a:off x="7133219" y="2623910"/>
              <a:ext cx="3553277" cy="1463822"/>
              <a:chOff x="949782" y="1626166"/>
              <a:chExt cx="1686828" cy="1031297"/>
            </a:xfrm>
          </p:grpSpPr>
          <p:sp>
            <p:nvSpPr>
              <p:cNvPr id="18" name="Rectangle 17">
                <a:extLst>
                  <a:ext uri="{FF2B5EF4-FFF2-40B4-BE49-F238E27FC236}">
                    <a16:creationId xmlns:a16="http://schemas.microsoft.com/office/drawing/2014/main" id="{766CDBE8-03A1-792F-7B98-7201F456C562}"/>
                  </a:ext>
                </a:extLst>
              </p:cNvPr>
              <p:cNvSpPr/>
              <p:nvPr/>
            </p:nvSpPr>
            <p:spPr>
              <a:xfrm>
                <a:off x="949782" y="1626166"/>
                <a:ext cx="1673674" cy="103129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Arial" panose="020B0604020202020204" pitchFamily="34" charset="0"/>
                  <a:cs typeface="Arial" panose="020B0604020202020204" pitchFamily="34" charset="0"/>
                </a:endParaRPr>
              </a:p>
            </p:txBody>
          </p:sp>
          <p:sp>
            <p:nvSpPr>
              <p:cNvPr id="19" name="Google Shape;294;g53f047df24_0_470">
                <a:extLst>
                  <a:ext uri="{FF2B5EF4-FFF2-40B4-BE49-F238E27FC236}">
                    <a16:creationId xmlns:a16="http://schemas.microsoft.com/office/drawing/2014/main" id="{60641BED-C4C3-0B7D-009E-4CBEB2BD343C}"/>
                  </a:ext>
                </a:extLst>
              </p:cNvPr>
              <p:cNvSpPr txBox="1"/>
              <p:nvPr/>
            </p:nvSpPr>
            <p:spPr>
              <a:xfrm>
                <a:off x="1180029" y="1797142"/>
                <a:ext cx="1456581" cy="61575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cs typeface="Arial" panose="020B0604020202020204" pitchFamily="34" charset="0"/>
                    <a:sym typeface="Arial"/>
                  </a:rPr>
                  <a:t> = 12 × 4</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3600"/>
                  <a:buFont typeface="Arial"/>
                  <a:buNone/>
                </a:pPr>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0" i="0" u="none" strike="noStrike" cap="none" baseline="-25000" dirty="0">
                    <a:solidFill>
                      <a:schemeClr val="tx1"/>
                    </a:solidFill>
                    <a:latin typeface="Arial" panose="020B0604020202020204" pitchFamily="34" charset="0"/>
                    <a:cs typeface="Arial" panose="020B0604020202020204" pitchFamily="34" charset="0"/>
                    <a:sym typeface="Arial"/>
                  </a:rPr>
                  <a:t>1</a:t>
                </a:r>
                <a:r>
                  <a:rPr lang="en-GB" sz="2400" b="0" i="0" u="none" strike="noStrike" cap="none" dirty="0">
                    <a:solidFill>
                      <a:schemeClr val="tx1"/>
                    </a:solidFill>
                    <a:latin typeface="Arial" panose="020B0604020202020204" pitchFamily="34" charset="0"/>
                    <a:cs typeface="Arial" panose="020B0604020202020204" pitchFamily="34" charset="0"/>
                    <a:sym typeface="Arial"/>
                  </a:rPr>
                  <a:t> = 48 cm²</a:t>
                </a:r>
                <a:endParaRPr sz="2400" b="0" i="0" u="none" strike="noStrike" cap="none" dirty="0">
                  <a:solidFill>
                    <a:schemeClr val="tx1"/>
                  </a:solidFill>
                  <a:latin typeface="Arial" panose="020B0604020202020204" pitchFamily="34" charset="0"/>
                  <a:cs typeface="Arial" panose="020B0604020202020204" pitchFamily="34" charset="0"/>
                  <a:sym typeface="Arial"/>
                </a:endParaRPr>
              </a:p>
            </p:txBody>
          </p:sp>
        </p:grpSp>
        <p:sp>
          <p:nvSpPr>
            <p:cNvPr id="61" name="Right Triangle 60">
              <a:extLst>
                <a:ext uri="{FF2B5EF4-FFF2-40B4-BE49-F238E27FC236}">
                  <a16:creationId xmlns:a16="http://schemas.microsoft.com/office/drawing/2014/main" id="{38235C6C-74AA-2009-512F-BAED865C39EE}"/>
                </a:ext>
              </a:extLst>
            </p:cNvPr>
            <p:cNvSpPr/>
            <p:nvPr/>
          </p:nvSpPr>
          <p:spPr>
            <a:xfrm rot="10800000">
              <a:off x="9620627" y="2629886"/>
              <a:ext cx="1038160" cy="1456118"/>
            </a:xfrm>
            <a:prstGeom prst="rtTriangle">
              <a:avLst/>
            </a:prstGeom>
            <a:solidFill>
              <a:srgbClr val="FF66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06AC3BE7-8F97-4BEB-5E56-2FF38469D8F5}"/>
                </a:ext>
              </a:extLst>
            </p:cNvPr>
            <p:cNvSpPr txBox="1"/>
            <p:nvPr/>
          </p:nvSpPr>
          <p:spPr>
            <a:xfrm>
              <a:off x="10045396" y="2719151"/>
              <a:ext cx="751818" cy="461665"/>
            </a:xfrm>
            <a:prstGeom prst="rect">
              <a:avLst/>
            </a:prstGeom>
            <a:noFill/>
          </p:spPr>
          <p:txBody>
            <a:bodyPr wrap="square" rtlCol="0">
              <a:spAutoFit/>
            </a:bodyPr>
            <a:lstStyle/>
            <a:p>
              <a:r>
                <a:rPr lang="en-GB" sz="2400" b="0" i="1" u="none" strike="noStrike" cap="none" dirty="0">
                  <a:solidFill>
                    <a:schemeClr val="tx1"/>
                  </a:solidFill>
                  <a:latin typeface="Arial" panose="020B0604020202020204" pitchFamily="34" charset="0"/>
                  <a:cs typeface="Arial" panose="020B0604020202020204" pitchFamily="34" charset="0"/>
                  <a:sym typeface="Arial"/>
                </a:rPr>
                <a:t>A</a:t>
              </a:r>
              <a:r>
                <a:rPr lang="en-GB" sz="2400" baseline="-25000" dirty="0">
                  <a:solidFill>
                    <a:schemeClr val="tx1"/>
                  </a:solidFill>
                  <a:latin typeface="Arial" panose="020B0604020202020204" pitchFamily="34" charset="0"/>
                  <a:cs typeface="Arial" panose="020B0604020202020204" pitchFamily="34" charset="0"/>
                </a:rPr>
                <a:t>2</a:t>
              </a:r>
              <a:endParaRPr lang="en-US" sz="24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437863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ppt_x"/>
                                          </p:val>
                                        </p:tav>
                                        <p:tav tm="100000">
                                          <p:val>
                                            <p:strVal val="#ppt_x"/>
                                          </p:val>
                                        </p:tav>
                                      </p:tavLst>
                                    </p:anim>
                                    <p:anim calcmode="lin" valueType="num">
                                      <p:cBhvr additive="base">
                                        <p:cTn id="12"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7"/>
                                        </p:tgtEl>
                                        <p:attrNameLst>
                                          <p:attrName>style.visibility</p:attrName>
                                        </p:attrNameLst>
                                      </p:cBhvr>
                                      <p:to>
                                        <p:strVal val="visible"/>
                                      </p:to>
                                    </p:set>
                                    <p:anim calcmode="lin" valueType="num">
                                      <p:cBhvr additive="base">
                                        <p:cTn id="29" dur="500" fill="hold"/>
                                        <p:tgtEl>
                                          <p:spTgt spid="47"/>
                                        </p:tgtEl>
                                        <p:attrNameLst>
                                          <p:attrName>ppt_x</p:attrName>
                                        </p:attrNameLst>
                                      </p:cBhvr>
                                      <p:tavLst>
                                        <p:tav tm="0">
                                          <p:val>
                                            <p:strVal val="#ppt_x"/>
                                          </p:val>
                                        </p:tav>
                                        <p:tav tm="100000">
                                          <p:val>
                                            <p:strVal val="#ppt_x"/>
                                          </p:val>
                                        </p:tav>
                                      </p:tavLst>
                                    </p:anim>
                                    <p:anim calcmode="lin" valueType="num">
                                      <p:cBhvr additive="base">
                                        <p:cTn id="30"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barn(inVertical)">
                                      <p:cBhvr>
                                        <p:cTn id="35" dur="500"/>
                                        <p:tgtEl>
                                          <p:spTgt spid="62"/>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42"/>
                                        </p:tgtEl>
                                        <p:attrNameLst>
                                          <p:attrName>style.visibility</p:attrName>
                                        </p:attrNameLst>
                                      </p:cBhvr>
                                      <p:to>
                                        <p:strVal val="visible"/>
                                      </p:to>
                                    </p:set>
                                    <p:animEffect transition="in" filter="fade">
                                      <p:cBhvr>
                                        <p:cTn id="40" dur="1000"/>
                                        <p:tgtEl>
                                          <p:spTgt spid="42"/>
                                        </p:tgtEl>
                                      </p:cBhvr>
                                    </p:animEffect>
                                    <p:anim calcmode="lin" valueType="num">
                                      <p:cBhvr>
                                        <p:cTn id="41" dur="1000" fill="hold"/>
                                        <p:tgtEl>
                                          <p:spTgt spid="42"/>
                                        </p:tgtEl>
                                        <p:attrNameLst>
                                          <p:attrName>ppt_x</p:attrName>
                                        </p:attrNameLst>
                                      </p:cBhvr>
                                      <p:tavLst>
                                        <p:tav tm="0">
                                          <p:val>
                                            <p:strVal val="#ppt_x"/>
                                          </p:val>
                                        </p:tav>
                                        <p:tav tm="100000">
                                          <p:val>
                                            <p:strVal val="#ppt_x"/>
                                          </p:val>
                                        </p:tav>
                                      </p:tavLst>
                                    </p:anim>
                                    <p:anim calcmode="lin" valueType="num">
                                      <p:cBhvr>
                                        <p:cTn id="42"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3" grpId="0"/>
      <p:bldP spid="9" grpId="0"/>
      <p:bldP spid="25" grpId="0"/>
      <p:bldP spid="42" grpId="0"/>
      <p:bldP spid="6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Area of compound shapes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470805"/>
            <a:ext cx="8212347" cy="4387070"/>
            <a:chOff x="1259457" y="1949570"/>
            <a:chExt cx="8212347" cy="3787808"/>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78780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181054"/>
            <a:ext cx="7551002" cy="3099310"/>
          </a:xfrm>
          <a:prstGeom prst="rect">
            <a:avLst/>
          </a:prstGeom>
          <a:noFill/>
        </p:spPr>
        <p:txBody>
          <a:bodyPr wrap="square" rtlCol="0">
            <a:spAutoFit/>
          </a:bodyPr>
          <a:lstStyle/>
          <a:p>
            <a:pPr>
              <a:spcAft>
                <a:spcPts val="600"/>
              </a:spcAft>
            </a:pPr>
            <a:r>
              <a:rPr lang="en-US" sz="2800" dirty="0">
                <a:latin typeface="Arial" panose="020B0604020202020204" pitchFamily="34" charset="0"/>
                <a:cs typeface="Arial" panose="020B0604020202020204" pitchFamily="34" charset="0"/>
              </a:rPr>
              <a:t>To find the area of a compound shape:</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split the shape into smaller shapes that you are familiar with</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calculate the area of each smaller shape</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add the areas of all the smaller shapes</a:t>
            </a:r>
          </a:p>
          <a:p>
            <a:pPr>
              <a:spcAft>
                <a:spcPts val="600"/>
              </a:spcAft>
            </a:pP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685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Crowd </a:t>
            </a:r>
            <a:r>
              <a:rPr kumimoji="0" lang="en-US" sz="3600" b="1" i="0" u="none" strike="noStrike" kern="1200" cap="none" spc="0" normalizeH="0" baseline="0" noProof="0" dirty="0" err="1">
                <a:ln>
                  <a:noFill/>
                </a:ln>
                <a:solidFill>
                  <a:schemeClr val="accent1"/>
                </a:solidFill>
                <a:effectLst/>
                <a:uLnTx/>
                <a:uFillTx/>
                <a:latin typeface="Arial" panose="020B0604020202020204" pitchFamily="34" charset="0"/>
                <a:ea typeface="+mj-ea"/>
                <a:cs typeface="Arial" panose="020B0604020202020204" pitchFamily="34" charset="0"/>
              </a:rPr>
              <a:t>capa</a:t>
            </a:r>
            <a:r>
              <a:rPr lang="en-US" sz="3600" dirty="0">
                <a:solidFill>
                  <a:schemeClr val="accent1"/>
                </a:solidFill>
                <a:latin typeface="Arial" panose="020B0604020202020204" pitchFamily="34" charset="0"/>
                <a:cs typeface="Arial" panose="020B0604020202020204" pitchFamily="34" charset="0"/>
              </a:rPr>
              <a:t>city</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720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3" name="TextBox 2">
            <a:extLst>
              <a:ext uri="{FF2B5EF4-FFF2-40B4-BE49-F238E27FC236}">
                <a16:creationId xmlns:a16="http://schemas.microsoft.com/office/drawing/2014/main" id="{30C366C7-03A0-2D6C-BCC6-D19757A98944}"/>
              </a:ext>
            </a:extLst>
          </p:cNvPr>
          <p:cNvSpPr txBox="1"/>
          <p:nvPr/>
        </p:nvSpPr>
        <p:spPr>
          <a:xfrm>
            <a:off x="1148792" y="1458641"/>
            <a:ext cx="5695543" cy="5693866"/>
          </a:xfrm>
          <a:prstGeom prst="rect">
            <a:avLst/>
          </a:prstGeom>
          <a:noFill/>
        </p:spPr>
        <p:txBody>
          <a:bodyPr wrap="square">
            <a:spAutoFit/>
          </a:bodyPr>
          <a:lstStyle/>
          <a:p>
            <a:r>
              <a:rPr lang="en-GB" sz="2800" b="0" i="0" dirty="0">
                <a:solidFill>
                  <a:srgbClr val="000000"/>
                </a:solidFill>
                <a:effectLst/>
                <a:latin typeface="Arial" panose="020B0604020202020204" pitchFamily="34" charset="0"/>
                <a:cs typeface="Arial" panose="020B0604020202020204" pitchFamily="34" charset="0"/>
              </a:rPr>
              <a:t>An event company </a:t>
            </a:r>
            <a:r>
              <a:rPr lang="en-GB" sz="2800" dirty="0">
                <a:solidFill>
                  <a:srgbClr val="000000"/>
                </a:solidFill>
                <a:latin typeface="Arial" panose="020B0604020202020204" pitchFamily="34" charset="0"/>
                <a:cs typeface="Arial" panose="020B0604020202020204" pitchFamily="34" charset="0"/>
              </a:rPr>
              <a:t>is</a:t>
            </a:r>
            <a:r>
              <a:rPr lang="en-GB" sz="2800" b="0" i="0" dirty="0">
                <a:solidFill>
                  <a:srgbClr val="000000"/>
                </a:solidFill>
                <a:effectLst/>
                <a:latin typeface="Arial" panose="020B0604020202020204" pitchFamily="34" charset="0"/>
                <a:cs typeface="Arial" panose="020B0604020202020204" pitchFamily="34" charset="0"/>
              </a:rPr>
              <a:t> looking for a venue for a music event. </a:t>
            </a:r>
            <a:endParaRPr lang="en-GB" sz="2800" dirty="0">
              <a:latin typeface="Arial" panose="020B0604020202020204" pitchFamily="34" charset="0"/>
              <a:cs typeface="Arial" panose="020B0604020202020204" pitchFamily="34" charset="0"/>
            </a:endParaRPr>
          </a:p>
          <a:p>
            <a:r>
              <a:rPr lang="en-GB" sz="2800" b="0" i="0" dirty="0">
                <a:solidFill>
                  <a:srgbClr val="000000"/>
                </a:solidFill>
                <a:effectLst/>
                <a:latin typeface="Arial" panose="020B0604020202020204" pitchFamily="34" charset="0"/>
                <a:cs typeface="Arial" panose="020B0604020202020204" pitchFamily="34" charset="0"/>
              </a:rPr>
              <a:t>Each venue can safely fit a maximum of 3 people per 1 m². </a:t>
            </a:r>
          </a:p>
          <a:p>
            <a:endParaRPr lang="en-GB" sz="2800" dirty="0">
              <a:latin typeface="Arial" panose="020B0604020202020204" pitchFamily="34" charset="0"/>
              <a:cs typeface="Arial" panose="020B0604020202020204" pitchFamily="34" charset="0"/>
            </a:endParaRPr>
          </a:p>
          <a:p>
            <a:r>
              <a:rPr lang="en-GB" sz="2800" b="0" i="0" dirty="0">
                <a:solidFill>
                  <a:srgbClr val="000000"/>
                </a:solidFill>
                <a:effectLst/>
                <a:latin typeface="Arial" panose="020B0604020202020204" pitchFamily="34" charset="0"/>
                <a:cs typeface="Arial" panose="020B0604020202020204" pitchFamily="34" charset="0"/>
              </a:rPr>
              <a:t>Tickets </a:t>
            </a:r>
            <a:r>
              <a:rPr lang="en-GB" sz="2800" dirty="0">
                <a:solidFill>
                  <a:srgbClr val="000000"/>
                </a:solidFill>
                <a:latin typeface="Arial" panose="020B0604020202020204" pitchFamily="34" charset="0"/>
                <a:cs typeface="Arial" panose="020B0604020202020204" pitchFamily="34" charset="0"/>
              </a:rPr>
              <a:t>for the event are</a:t>
            </a:r>
            <a:r>
              <a:rPr lang="en-GB" sz="2800" b="0" i="0" dirty="0">
                <a:solidFill>
                  <a:srgbClr val="000000"/>
                </a:solidFill>
                <a:effectLst/>
                <a:latin typeface="Arial" panose="020B0604020202020204" pitchFamily="34" charset="0"/>
                <a:cs typeface="Arial" panose="020B0604020202020204" pitchFamily="34" charset="0"/>
              </a:rPr>
              <a:t> £30 each.</a:t>
            </a:r>
          </a:p>
          <a:p>
            <a:endParaRPr lang="en-GB" sz="2800" dirty="0">
              <a:solidFill>
                <a:srgbClr val="000000"/>
              </a:solidFill>
              <a:latin typeface="Arial" panose="020B0604020202020204" pitchFamily="34" charset="0"/>
              <a:cs typeface="Arial" panose="020B0604020202020204" pitchFamily="34" charset="0"/>
            </a:endParaRPr>
          </a:p>
          <a:p>
            <a:r>
              <a:rPr lang="en-GB" sz="2800" dirty="0">
                <a:solidFill>
                  <a:srgbClr val="000000"/>
                </a:solidFill>
                <a:latin typeface="Arial" panose="020B0604020202020204" pitchFamily="34" charset="0"/>
                <a:cs typeface="Arial" panose="020B0604020202020204" pitchFamily="34" charset="0"/>
              </a:rPr>
              <a:t>Th</a:t>
            </a:r>
            <a:r>
              <a:rPr lang="en-GB" sz="2800" b="0" i="0" dirty="0">
                <a:solidFill>
                  <a:srgbClr val="000000"/>
                </a:solidFill>
                <a:effectLst/>
                <a:latin typeface="Arial" panose="020B0604020202020204" pitchFamily="34" charset="0"/>
                <a:cs typeface="Arial" panose="020B0604020202020204" pitchFamily="34" charset="0"/>
              </a:rPr>
              <a:t>e company wants to </a:t>
            </a:r>
            <a:r>
              <a:rPr lang="en-GB" sz="2800" dirty="0">
                <a:solidFill>
                  <a:srgbClr val="000000"/>
                </a:solidFill>
                <a:latin typeface="Arial" panose="020B0604020202020204" pitchFamily="34" charset="0"/>
                <a:cs typeface="Arial" panose="020B0604020202020204" pitchFamily="34" charset="0"/>
              </a:rPr>
              <a:t>make as much money as possible while ensuring safety</a:t>
            </a:r>
            <a:r>
              <a:rPr lang="en-GB" sz="2800" b="0" i="0" dirty="0">
                <a:solidFill>
                  <a:srgbClr val="000000"/>
                </a:solidFill>
                <a:effectLst/>
                <a:latin typeface="Arial" panose="020B0604020202020204" pitchFamily="34" charset="0"/>
                <a:cs typeface="Arial" panose="020B0604020202020204" pitchFamily="34" charset="0"/>
              </a:rPr>
              <a:t>. </a:t>
            </a:r>
          </a:p>
          <a:p>
            <a:endParaRPr lang="en-GB" sz="2800" b="0" i="0" dirty="0">
              <a:solidFill>
                <a:srgbClr val="000000"/>
              </a:solidFill>
              <a:effectLst/>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p:txBody>
      </p:sp>
      <p:grpSp>
        <p:nvGrpSpPr>
          <p:cNvPr id="11" name="Group 10" descr="Worksheet available icon">
            <a:extLst>
              <a:ext uri="{FF2B5EF4-FFF2-40B4-BE49-F238E27FC236}">
                <a16:creationId xmlns:a16="http://schemas.microsoft.com/office/drawing/2014/main" id="{F23F5BC1-B991-4210-0E7B-9144329CB8EE}"/>
              </a:ext>
            </a:extLst>
          </p:cNvPr>
          <p:cNvGrpSpPr/>
          <p:nvPr/>
        </p:nvGrpSpPr>
        <p:grpSpPr>
          <a:xfrm>
            <a:off x="9495879" y="211521"/>
            <a:ext cx="2102384" cy="753403"/>
            <a:chOff x="9495879" y="211521"/>
            <a:chExt cx="2102384" cy="753403"/>
          </a:xfrm>
        </p:grpSpPr>
        <p:pic>
          <p:nvPicPr>
            <p:cNvPr id="16" name="Graphic 6" descr="Document">
              <a:extLst>
                <a:ext uri="{FF2B5EF4-FFF2-40B4-BE49-F238E27FC236}">
                  <a16:creationId xmlns:a16="http://schemas.microsoft.com/office/drawing/2014/main" id="{0FFDD04E-F6CD-B332-EC86-DB0A13BE0D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7" name="TextBox 16">
              <a:extLst>
                <a:ext uri="{FF2B5EF4-FFF2-40B4-BE49-F238E27FC236}">
                  <a16:creationId xmlns:a16="http://schemas.microsoft.com/office/drawing/2014/main" id="{F73F02A6-872C-CB7B-B42C-2554B0F42564}"/>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pic>
        <p:nvPicPr>
          <p:cNvPr id="6" name="Picture 5" descr="A photograph from the back of a crowded concert hall filled with people. All of the people in the crowd are standing and facing a stage. There are performers and lights on the stage. &#10;">
            <a:extLst>
              <a:ext uri="{FF2B5EF4-FFF2-40B4-BE49-F238E27FC236}">
                <a16:creationId xmlns:a16="http://schemas.microsoft.com/office/drawing/2014/main" id="{A5850A13-DF3D-0369-70B7-B752FF571D0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112854" y="2231591"/>
            <a:ext cx="4240946" cy="2827297"/>
          </a:xfrm>
          <a:prstGeom prst="rect">
            <a:avLst/>
          </a:prstGeom>
        </p:spPr>
      </p:pic>
    </p:spTree>
    <p:extLst>
      <p:ext uri="{BB962C8B-B14F-4D97-AF65-F5344CB8AC3E}">
        <p14:creationId xmlns:p14="http://schemas.microsoft.com/office/powerpoint/2010/main" val="4253817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diagram of Venue 1. The diagram is a rectangle shape. &#10;A diagram of Venue 2. The diagram is a square shape. &#10;A diagram of Venue 3. The diagram is a trapezium shape.&#10;A diagram of Venue 4. The diagram is a closed shape with six sides. The shape looks like an L-shape. All of the sides are either horizontal or vertical&#10;A diagram of Venue 5. The diagram is a closed shape with eight side. The shape looks like a U-shape. All of the sides are either horizontal or vertical&#10;A diagram of Venue 6. The diagram is a rectangle with a smaller rectangle cut out from the centre.&#10;A diagram of Venue 7. The diagram is a closed shape with five sides and looks like a simple drawing of a house. There is one horizontal side at the bottom and two parallel vertical sides. The other two sides meet at the top at an obtuse angle&#10;">
            <a:extLst>
              <a:ext uri="{FF2B5EF4-FFF2-40B4-BE49-F238E27FC236}">
                <a16:creationId xmlns:a16="http://schemas.microsoft.com/office/drawing/2014/main" id="{FA80ACCA-1261-CC92-AEA2-87A3F58D605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41623" y="1811142"/>
            <a:ext cx="8308753" cy="4494898"/>
          </a:xfrm>
          <a:prstGeom prst="rect">
            <a:avLst/>
          </a:prstGeom>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Which venue?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18</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245989" y="165505"/>
            <a:ext cx="1679451"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sp>
        <p:nvSpPr>
          <p:cNvPr id="3" name="TextBox 2">
            <a:extLst>
              <a:ext uri="{FF2B5EF4-FFF2-40B4-BE49-F238E27FC236}">
                <a16:creationId xmlns:a16="http://schemas.microsoft.com/office/drawing/2014/main" id="{30C366C7-03A0-2D6C-BCC6-D19757A98944}"/>
              </a:ext>
            </a:extLst>
          </p:cNvPr>
          <p:cNvSpPr txBox="1"/>
          <p:nvPr/>
        </p:nvSpPr>
        <p:spPr>
          <a:xfrm>
            <a:off x="1306836" y="1028200"/>
            <a:ext cx="10280633" cy="1200329"/>
          </a:xfrm>
          <a:prstGeom prst="rect">
            <a:avLst/>
          </a:prstGeom>
          <a:noFill/>
        </p:spPr>
        <p:txBody>
          <a:bodyPr wrap="square">
            <a:spAutoFit/>
          </a:bodyPr>
          <a:lstStyle/>
          <a:p>
            <a:r>
              <a:rPr lang="en-GB" sz="2400" b="0" i="0" dirty="0">
                <a:solidFill>
                  <a:srgbClr val="000000"/>
                </a:solidFill>
                <a:effectLst/>
                <a:latin typeface="Arial" panose="020B0604020202020204" pitchFamily="34" charset="0"/>
                <a:cs typeface="Arial" panose="020B0604020202020204" pitchFamily="34" charset="0"/>
              </a:rPr>
              <a:t>To make the greatest amount of money possible, which venue should the company choose? How much will the company earn?</a:t>
            </a:r>
          </a:p>
          <a:p>
            <a:endParaRPr lang="en-GB" sz="2400" dirty="0">
              <a:latin typeface="Arial" panose="020B0604020202020204" pitchFamily="34" charset="0"/>
              <a:cs typeface="Arial" panose="020B0604020202020204" pitchFamily="34" charset="0"/>
            </a:endParaRPr>
          </a:p>
        </p:txBody>
      </p:sp>
      <p:grpSp>
        <p:nvGrpSpPr>
          <p:cNvPr id="11" name="Group 10" descr="Worksheet available icon">
            <a:extLst>
              <a:ext uri="{FF2B5EF4-FFF2-40B4-BE49-F238E27FC236}">
                <a16:creationId xmlns:a16="http://schemas.microsoft.com/office/drawing/2014/main" id="{F23F5BC1-B991-4210-0E7B-9144329CB8EE}"/>
              </a:ext>
            </a:extLst>
          </p:cNvPr>
          <p:cNvGrpSpPr/>
          <p:nvPr/>
        </p:nvGrpSpPr>
        <p:grpSpPr>
          <a:xfrm>
            <a:off x="9495879" y="211521"/>
            <a:ext cx="2102384" cy="753403"/>
            <a:chOff x="9495879" y="211521"/>
            <a:chExt cx="2102384" cy="753403"/>
          </a:xfrm>
        </p:grpSpPr>
        <p:pic>
          <p:nvPicPr>
            <p:cNvPr id="16" name="Graphic 6" descr="Document">
              <a:extLst>
                <a:ext uri="{FF2B5EF4-FFF2-40B4-BE49-F238E27FC236}">
                  <a16:creationId xmlns:a16="http://schemas.microsoft.com/office/drawing/2014/main" id="{0FFDD04E-F6CD-B332-EC86-DB0A13BE0D0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844860" y="211521"/>
              <a:ext cx="753403" cy="753403"/>
            </a:xfrm>
            <a:prstGeom prst="rect">
              <a:avLst/>
            </a:prstGeom>
          </p:spPr>
        </p:pic>
        <p:sp>
          <p:nvSpPr>
            <p:cNvPr id="17" name="TextBox 16">
              <a:extLst>
                <a:ext uri="{FF2B5EF4-FFF2-40B4-BE49-F238E27FC236}">
                  <a16:creationId xmlns:a16="http://schemas.microsoft.com/office/drawing/2014/main" id="{F73F02A6-872C-CB7B-B42C-2554B0F42564}"/>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4220664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75B2904-33B7-F683-59A9-2F4B37803BC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483927" y="1487054"/>
            <a:ext cx="3325091" cy="2491901"/>
          </a:xfrm>
          <a:prstGeom prst="rect">
            <a:avLst/>
          </a:prstGeom>
        </p:spPr>
      </p:pic>
      <p:pic>
        <p:nvPicPr>
          <p:cNvPr id="5" name="Picture 4">
            <a:extLst>
              <a:ext uri="{FF2B5EF4-FFF2-40B4-BE49-F238E27FC236}">
                <a16:creationId xmlns:a16="http://schemas.microsoft.com/office/drawing/2014/main" id="{F6AE0887-7483-5EBD-C201-5D20EFD152CD}"/>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938233" y="1168833"/>
            <a:ext cx="4297982" cy="2887084"/>
          </a:xfrm>
          <a:prstGeom prst="rect">
            <a:avLst/>
          </a:prstGeom>
        </p:spPr>
      </p:pic>
      <p:pic>
        <p:nvPicPr>
          <p:cNvPr id="9" name="Picture 8" descr="A diagram of Venue 2. The diagram is a square shape. &#10;">
            <a:extLst>
              <a:ext uri="{FF2B5EF4-FFF2-40B4-BE49-F238E27FC236}">
                <a16:creationId xmlns:a16="http://schemas.microsoft.com/office/drawing/2014/main" id="{820F3B98-7AC6-4488-9113-FAD26414C133}"/>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7403522" y="1706729"/>
            <a:ext cx="1854778" cy="1854778"/>
          </a:xfrm>
          <a:prstGeom prst="rect">
            <a:avLst/>
          </a:prstGeom>
          <a:noFill/>
          <a:ln>
            <a:noFill/>
          </a:ln>
        </p:spPr>
      </p:pic>
      <p:pic>
        <p:nvPicPr>
          <p:cNvPr id="3" name="Picture 2" descr="A diagram of Venue 1. The diagram is a rectangle shape. &#10;">
            <a:extLst>
              <a:ext uri="{FF2B5EF4-FFF2-40B4-BE49-F238E27FC236}">
                <a16:creationId xmlns:a16="http://schemas.microsoft.com/office/drawing/2014/main" id="{DF9E0F80-61AA-1F2A-266C-382104D82617}"/>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154381" y="1906111"/>
            <a:ext cx="2407227" cy="1490472"/>
          </a:xfrm>
          <a:prstGeom prst="rect">
            <a:avLst/>
          </a:prstGeom>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Area</a:t>
            </a:r>
            <a:r>
              <a:rPr lang="en-US" sz="3600" dirty="0">
                <a:solidFill>
                  <a:schemeClr val="accent1"/>
                </a:solidFill>
                <a:latin typeface="Arial" panose="020B0604020202020204" pitchFamily="34" charset="0"/>
                <a:cs typeface="Arial" panose="020B0604020202020204" pitchFamily="34" charset="0"/>
              </a:rPr>
              <a:t> of Venue 1 and Venue 2</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19</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384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7" name="Google Shape;299;g53f047df24_0_470">
            <a:extLst>
              <a:ext uri="{FF2B5EF4-FFF2-40B4-BE49-F238E27FC236}">
                <a16:creationId xmlns:a16="http://schemas.microsoft.com/office/drawing/2014/main" id="{336B24DE-5B10-5242-5389-D545D2300249}"/>
              </a:ext>
            </a:extLst>
          </p:cNvPr>
          <p:cNvSpPr txBox="1"/>
          <p:nvPr/>
        </p:nvSpPr>
        <p:spPr>
          <a:xfrm>
            <a:off x="2100633" y="4369070"/>
            <a:ext cx="2514722" cy="138103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Area of Venue 1</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20 × 30</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600 m²</a:t>
            </a:r>
          </a:p>
        </p:txBody>
      </p:sp>
      <p:sp>
        <p:nvSpPr>
          <p:cNvPr id="8" name="Google Shape;299;g53f047df24_0_470">
            <a:extLst>
              <a:ext uri="{FF2B5EF4-FFF2-40B4-BE49-F238E27FC236}">
                <a16:creationId xmlns:a16="http://schemas.microsoft.com/office/drawing/2014/main" id="{0AB431B9-017B-9273-DAE9-83AB4A9C3128}"/>
              </a:ext>
            </a:extLst>
          </p:cNvPr>
          <p:cNvSpPr txBox="1"/>
          <p:nvPr/>
        </p:nvSpPr>
        <p:spPr>
          <a:xfrm>
            <a:off x="7190753" y="4397798"/>
            <a:ext cx="2514722" cy="138103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Area of Venue 2</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25 × 25</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625 m²</a:t>
            </a:r>
          </a:p>
        </p:txBody>
      </p:sp>
      <p:sp>
        <p:nvSpPr>
          <p:cNvPr id="10" name="TextBox 9">
            <a:extLst>
              <a:ext uri="{FF2B5EF4-FFF2-40B4-BE49-F238E27FC236}">
                <a16:creationId xmlns:a16="http://schemas.microsoft.com/office/drawing/2014/main" id="{5632511D-E406-0502-B5D2-813891381A92}"/>
              </a:ext>
            </a:extLst>
          </p:cNvPr>
          <p:cNvSpPr txBox="1"/>
          <p:nvPr/>
        </p:nvSpPr>
        <p:spPr>
          <a:xfrm>
            <a:off x="2673479" y="2389737"/>
            <a:ext cx="1369029" cy="523220"/>
          </a:xfrm>
          <a:prstGeom prst="rect">
            <a:avLst/>
          </a:prstGeom>
          <a:noFill/>
        </p:spPr>
        <p:txBody>
          <a:bodyPr wrap="none" rtlCol="0">
            <a:spAutoFit/>
          </a:bodyPr>
          <a:lstStyle/>
          <a:p>
            <a:pPr algn="l"/>
            <a:r>
              <a:rPr lang="en-GB" sz="2800" b="0" i="0" u="none" strike="noStrike" cap="none" dirty="0">
                <a:solidFill>
                  <a:schemeClr val="tx1"/>
                </a:solidFill>
                <a:cs typeface="Arial" panose="020B0604020202020204" pitchFamily="34" charset="0"/>
                <a:sym typeface="Arial"/>
              </a:rPr>
              <a:t>Venue 1</a:t>
            </a:r>
            <a:endParaRPr lang="en-GB" sz="2800" dirty="0">
              <a:cs typeface="Arial" panose="020B0604020202020204" pitchFamily="34" charset="0"/>
            </a:endParaRPr>
          </a:p>
        </p:txBody>
      </p:sp>
      <p:sp>
        <p:nvSpPr>
          <p:cNvPr id="11" name="TextBox 10">
            <a:extLst>
              <a:ext uri="{FF2B5EF4-FFF2-40B4-BE49-F238E27FC236}">
                <a16:creationId xmlns:a16="http://schemas.microsoft.com/office/drawing/2014/main" id="{2B364153-46F0-AF56-8E7F-4B2E0C1D1DE6}"/>
              </a:ext>
            </a:extLst>
          </p:cNvPr>
          <p:cNvSpPr txBox="1"/>
          <p:nvPr/>
        </p:nvSpPr>
        <p:spPr>
          <a:xfrm>
            <a:off x="7646396" y="2372508"/>
            <a:ext cx="1369029" cy="523220"/>
          </a:xfrm>
          <a:prstGeom prst="rect">
            <a:avLst/>
          </a:prstGeom>
          <a:noFill/>
        </p:spPr>
        <p:txBody>
          <a:bodyPr wrap="none" rtlCol="0">
            <a:spAutoFit/>
          </a:bodyPr>
          <a:lstStyle/>
          <a:p>
            <a:pPr algn="l"/>
            <a:r>
              <a:rPr lang="en-GB" sz="2800" b="0" i="0" u="none" strike="noStrike" cap="none" dirty="0">
                <a:solidFill>
                  <a:schemeClr val="tx1"/>
                </a:solidFill>
                <a:cs typeface="Arial" panose="020B0604020202020204" pitchFamily="34" charset="0"/>
                <a:sym typeface="Arial"/>
              </a:rPr>
              <a:t>Venue 2</a:t>
            </a:r>
            <a:endParaRPr lang="en-GB" sz="2800" dirty="0">
              <a:cs typeface="Arial" panose="020B0604020202020204" pitchFamily="34" charset="0"/>
            </a:endParaRPr>
          </a:p>
        </p:txBody>
      </p:sp>
    </p:spTree>
    <p:extLst>
      <p:ext uri="{BB962C8B-B14F-4D97-AF65-F5344CB8AC3E}">
        <p14:creationId xmlns:p14="http://schemas.microsoft.com/office/powerpoint/2010/main" val="347806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solidFill>
                  <a:schemeClr val="accent1"/>
                </a:solidFill>
                <a:latin typeface="Arial" panose="020B0604020202020204" pitchFamily="34" charset="0"/>
                <a:cs typeface="Arial" panose="020B0604020202020204" pitchFamily="34" charset="0"/>
              </a:rPr>
              <a:t>Three gardens</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3" name="TextBox 2">
            <a:extLst>
              <a:ext uri="{FF2B5EF4-FFF2-40B4-BE49-F238E27FC236}">
                <a16:creationId xmlns:a16="http://schemas.microsoft.com/office/drawing/2014/main" id="{E03A399E-A079-4972-986A-8F5EFC549EED}"/>
              </a:ext>
            </a:extLst>
          </p:cNvPr>
          <p:cNvSpPr txBox="1"/>
          <p:nvPr/>
        </p:nvSpPr>
        <p:spPr>
          <a:xfrm>
            <a:off x="564811" y="1129212"/>
            <a:ext cx="10850571" cy="954107"/>
          </a:xfrm>
          <a:prstGeom prst="rect">
            <a:avLst/>
          </a:prstGeom>
          <a:noFill/>
        </p:spPr>
        <p:txBody>
          <a:bodyPr wrap="square" rtlCol="0">
            <a:spAutoFit/>
          </a:bodyPr>
          <a:lstStyle/>
          <a:p>
            <a:r>
              <a:rPr lang="en-SG" sz="2800" dirty="0">
                <a:solidFill>
                  <a:srgbClr val="000000"/>
                </a:solidFill>
                <a:latin typeface="Arial" panose="020B0604020202020204" pitchFamily="34" charset="0"/>
                <a:cs typeface="Arial" panose="020B0604020202020204" pitchFamily="34" charset="0"/>
              </a:rPr>
              <a:t>A farmer has three rectangular vegetable gardens.</a:t>
            </a:r>
            <a:endParaRPr lang="en-US" sz="2800" dirty="0">
              <a:latin typeface="Arial" panose="020B0604020202020204" pitchFamily="34" charset="0"/>
              <a:cs typeface="Arial" panose="020B0604020202020204" pitchFamily="34" charset="0"/>
            </a:endParaRPr>
          </a:p>
          <a:p>
            <a:r>
              <a:rPr lang="en-GB" sz="2800" dirty="0">
                <a:solidFill>
                  <a:srgbClr val="000000"/>
                </a:solidFill>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3AD9D66E-E3E1-D5D9-8CD7-10C4E539E705}"/>
              </a:ext>
            </a:extLst>
          </p:cNvPr>
          <p:cNvGrpSpPr/>
          <p:nvPr/>
        </p:nvGrpSpPr>
        <p:grpSpPr>
          <a:xfrm>
            <a:off x="1339929" y="1955940"/>
            <a:ext cx="8481215" cy="1641086"/>
            <a:chOff x="288036" y="1258326"/>
            <a:chExt cx="8481215" cy="1641086"/>
          </a:xfrm>
        </p:grpSpPr>
        <p:sp>
          <p:nvSpPr>
            <p:cNvPr id="8" name="Rectangle 7">
              <a:extLst>
                <a:ext uri="{FF2B5EF4-FFF2-40B4-BE49-F238E27FC236}">
                  <a16:creationId xmlns:a16="http://schemas.microsoft.com/office/drawing/2014/main" id="{DBF20404-0754-E7D7-6315-86D282517694}"/>
                </a:ext>
              </a:extLst>
            </p:cNvPr>
            <p:cNvSpPr/>
            <p:nvPr/>
          </p:nvSpPr>
          <p:spPr>
            <a:xfrm>
              <a:off x="6073359" y="1271182"/>
              <a:ext cx="2695892" cy="1476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a:p>
          </p:txBody>
        </p:sp>
        <p:sp>
          <p:nvSpPr>
            <p:cNvPr id="9" name="Rectangle 8">
              <a:extLst>
                <a:ext uri="{FF2B5EF4-FFF2-40B4-BE49-F238E27FC236}">
                  <a16:creationId xmlns:a16="http://schemas.microsoft.com/office/drawing/2014/main" id="{EE07141B-FB65-0B08-EEFA-36587155ED6D}"/>
                </a:ext>
              </a:extLst>
            </p:cNvPr>
            <p:cNvSpPr/>
            <p:nvPr/>
          </p:nvSpPr>
          <p:spPr>
            <a:xfrm>
              <a:off x="3118777" y="1258326"/>
              <a:ext cx="2520000" cy="164108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a:p>
          </p:txBody>
        </p:sp>
        <p:sp>
          <p:nvSpPr>
            <p:cNvPr id="10" name="Rectangle 9">
              <a:extLst>
                <a:ext uri="{FF2B5EF4-FFF2-40B4-BE49-F238E27FC236}">
                  <a16:creationId xmlns:a16="http://schemas.microsoft.com/office/drawing/2014/main" id="{C4867D9F-FA11-DA85-B4D5-8F4A51557F03}"/>
                </a:ext>
              </a:extLst>
            </p:cNvPr>
            <p:cNvSpPr/>
            <p:nvPr/>
          </p:nvSpPr>
          <p:spPr>
            <a:xfrm>
              <a:off x="288036" y="1262924"/>
              <a:ext cx="2520000" cy="1476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a:p>
          </p:txBody>
        </p:sp>
      </p:grpSp>
      <p:grpSp>
        <p:nvGrpSpPr>
          <p:cNvPr id="20" name="Group 19">
            <a:extLst>
              <a:ext uri="{FF2B5EF4-FFF2-40B4-BE49-F238E27FC236}">
                <a16:creationId xmlns:a16="http://schemas.microsoft.com/office/drawing/2014/main" id="{49D728BE-1E38-085B-2CAE-B68819399645}"/>
              </a:ext>
            </a:extLst>
          </p:cNvPr>
          <p:cNvGrpSpPr/>
          <p:nvPr/>
        </p:nvGrpSpPr>
        <p:grpSpPr>
          <a:xfrm>
            <a:off x="703751" y="3639408"/>
            <a:ext cx="4672221" cy="2089379"/>
            <a:chOff x="231619" y="3639408"/>
            <a:chExt cx="4672221" cy="2089379"/>
          </a:xfrm>
        </p:grpSpPr>
        <p:sp>
          <p:nvSpPr>
            <p:cNvPr id="12" name="Speech Bubble: Rectangle with Corners Rounded 11">
              <a:extLst>
                <a:ext uri="{FF2B5EF4-FFF2-40B4-BE49-F238E27FC236}">
                  <a16:creationId xmlns:a16="http://schemas.microsoft.com/office/drawing/2014/main" id="{49F7B122-44AE-E600-558E-F8072EEDCCB2}"/>
                </a:ext>
              </a:extLst>
            </p:cNvPr>
            <p:cNvSpPr/>
            <p:nvPr/>
          </p:nvSpPr>
          <p:spPr>
            <a:xfrm>
              <a:off x="1949258" y="3858848"/>
              <a:ext cx="2954582" cy="1869939"/>
            </a:xfrm>
            <a:prstGeom prst="wedgeRoundRectCallout">
              <a:avLst>
                <a:gd name="adj1" fmla="val -80466"/>
                <a:gd name="adj2" fmla="val 11377"/>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400" dirty="0">
                  <a:solidFill>
                    <a:schemeClr val="tx1"/>
                  </a:solidFill>
                  <a:latin typeface="Arial" panose="020B0604020202020204" pitchFamily="34" charset="0"/>
                  <a:cs typeface="Arial" panose="020B0604020202020204" pitchFamily="34" charset="0"/>
                </a:rPr>
                <a:t>Garden A is the smallest because it has the smallest length and width.</a:t>
              </a:r>
            </a:p>
          </p:txBody>
        </p:sp>
        <p:sp>
          <p:nvSpPr>
            <p:cNvPr id="14" name="TextBox 13">
              <a:extLst>
                <a:ext uri="{FF2B5EF4-FFF2-40B4-BE49-F238E27FC236}">
                  <a16:creationId xmlns:a16="http://schemas.microsoft.com/office/drawing/2014/main" id="{5F11A6B2-15C5-4FFE-7514-ABD2747BD0BA}"/>
                </a:ext>
              </a:extLst>
            </p:cNvPr>
            <p:cNvSpPr txBox="1"/>
            <p:nvPr/>
          </p:nvSpPr>
          <p:spPr>
            <a:xfrm>
              <a:off x="231619" y="3639408"/>
              <a:ext cx="1242725"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Ruby</a:t>
              </a:r>
            </a:p>
          </p:txBody>
        </p:sp>
      </p:grpSp>
      <p:grpSp>
        <p:nvGrpSpPr>
          <p:cNvPr id="21" name="Group 20">
            <a:extLst>
              <a:ext uri="{FF2B5EF4-FFF2-40B4-BE49-F238E27FC236}">
                <a16:creationId xmlns:a16="http://schemas.microsoft.com/office/drawing/2014/main" id="{24489153-F46D-2171-D654-923E722EF2BD}"/>
              </a:ext>
            </a:extLst>
          </p:cNvPr>
          <p:cNvGrpSpPr/>
          <p:nvPr/>
        </p:nvGrpSpPr>
        <p:grpSpPr>
          <a:xfrm>
            <a:off x="6198781" y="3850153"/>
            <a:ext cx="5691514" cy="1947770"/>
            <a:chOff x="6198781" y="3858848"/>
            <a:chExt cx="5691514" cy="1947770"/>
          </a:xfrm>
        </p:grpSpPr>
        <p:sp>
          <p:nvSpPr>
            <p:cNvPr id="13" name="Speech Bubble: Rectangle with Corners Rounded 12">
              <a:extLst>
                <a:ext uri="{FF2B5EF4-FFF2-40B4-BE49-F238E27FC236}">
                  <a16:creationId xmlns:a16="http://schemas.microsoft.com/office/drawing/2014/main" id="{573E74F8-DBF9-0898-EF77-C0EAD11EFCDB}"/>
                </a:ext>
              </a:extLst>
            </p:cNvPr>
            <p:cNvSpPr/>
            <p:nvPr/>
          </p:nvSpPr>
          <p:spPr>
            <a:xfrm>
              <a:off x="6198781" y="3858848"/>
              <a:ext cx="3710073" cy="1476001"/>
            </a:xfrm>
            <a:prstGeom prst="wedgeRoundRectCallout">
              <a:avLst>
                <a:gd name="adj1" fmla="val 67431"/>
                <a:gd name="adj2" fmla="val -21841"/>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400" dirty="0">
                  <a:solidFill>
                    <a:schemeClr val="tx1"/>
                  </a:solidFill>
                  <a:latin typeface="Arial" panose="020B0604020202020204" pitchFamily="34" charset="0"/>
                  <a:cs typeface="Arial" panose="020B0604020202020204" pitchFamily="34" charset="0"/>
                </a:rPr>
                <a:t>Garden C is the biggest as it is the longest. 16 m is longer than 15 m.</a:t>
              </a:r>
            </a:p>
          </p:txBody>
        </p:sp>
        <p:sp>
          <p:nvSpPr>
            <p:cNvPr id="15" name="TextBox 14">
              <a:extLst>
                <a:ext uri="{FF2B5EF4-FFF2-40B4-BE49-F238E27FC236}">
                  <a16:creationId xmlns:a16="http://schemas.microsoft.com/office/drawing/2014/main" id="{C33E6984-5446-92ED-6050-A30A315806A7}"/>
                </a:ext>
              </a:extLst>
            </p:cNvPr>
            <p:cNvSpPr txBox="1"/>
            <p:nvPr/>
          </p:nvSpPr>
          <p:spPr>
            <a:xfrm>
              <a:off x="10647570" y="5283398"/>
              <a:ext cx="1242725"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Dev</a:t>
              </a:r>
            </a:p>
          </p:txBody>
        </p:sp>
      </p:grpSp>
      <p:sp>
        <p:nvSpPr>
          <p:cNvPr id="16" name="TextBox 15">
            <a:extLst>
              <a:ext uri="{FF2B5EF4-FFF2-40B4-BE49-F238E27FC236}">
                <a16:creationId xmlns:a16="http://schemas.microsoft.com/office/drawing/2014/main" id="{CB676162-18B6-526B-E6D1-0E92850E3B7F}"/>
              </a:ext>
            </a:extLst>
          </p:cNvPr>
          <p:cNvSpPr txBox="1"/>
          <p:nvPr/>
        </p:nvSpPr>
        <p:spPr>
          <a:xfrm>
            <a:off x="564810" y="5780957"/>
            <a:ext cx="10850571" cy="523220"/>
          </a:xfrm>
          <a:prstGeom prst="rect">
            <a:avLst/>
          </a:prstGeom>
          <a:noFill/>
        </p:spPr>
        <p:txBody>
          <a:bodyPr wrap="square" rtlCol="0">
            <a:spAutoFit/>
          </a:bodyPr>
          <a:lstStyle/>
          <a:p>
            <a:r>
              <a:rPr lang="en-SG" sz="2800" dirty="0">
                <a:solidFill>
                  <a:srgbClr val="000000"/>
                </a:solidFill>
                <a:latin typeface="Arial" panose="020B0604020202020204" pitchFamily="34" charset="0"/>
                <a:cs typeface="Arial" panose="020B0604020202020204" pitchFamily="34" charset="0"/>
              </a:rPr>
              <a:t>Discuss their reasoning </a:t>
            </a:r>
            <a:r>
              <a:rPr lang="en-US" sz="2800" dirty="0">
                <a:solidFill>
                  <a:srgbClr val="000000"/>
                </a:solidFill>
                <a:latin typeface="Arial" panose="020B0604020202020204" pitchFamily="34" charset="0"/>
                <a:cs typeface="Arial" panose="020B0604020202020204" pitchFamily="34" charset="0"/>
              </a:rPr>
              <a:t>without calculating the area of the gardens.</a:t>
            </a:r>
            <a:r>
              <a:rPr lang="en-GB" sz="2800" dirty="0">
                <a:solidFill>
                  <a:srgbClr val="000000"/>
                </a:solidFill>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p:txBody>
      </p:sp>
      <p:grpSp>
        <p:nvGrpSpPr>
          <p:cNvPr id="17" name="Group 16" descr="Worksheet available icon">
            <a:extLst>
              <a:ext uri="{FF2B5EF4-FFF2-40B4-BE49-F238E27FC236}">
                <a16:creationId xmlns:a16="http://schemas.microsoft.com/office/drawing/2014/main" id="{8C6D26F9-FFBD-F30C-65F5-A961D9C07259}"/>
              </a:ext>
            </a:extLst>
          </p:cNvPr>
          <p:cNvGrpSpPr/>
          <p:nvPr/>
        </p:nvGrpSpPr>
        <p:grpSpPr>
          <a:xfrm>
            <a:off x="9495879" y="211521"/>
            <a:ext cx="2102384" cy="753403"/>
            <a:chOff x="9495879" y="211521"/>
            <a:chExt cx="2102384" cy="753403"/>
          </a:xfrm>
        </p:grpSpPr>
        <p:pic>
          <p:nvPicPr>
            <p:cNvPr id="18" name="Graphic 6" descr="Document">
              <a:extLst>
                <a:ext uri="{FF2B5EF4-FFF2-40B4-BE49-F238E27FC236}">
                  <a16:creationId xmlns:a16="http://schemas.microsoft.com/office/drawing/2014/main" id="{1DDB00FD-D6EE-C139-1BC3-798B9F93513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9" name="TextBox 18">
              <a:extLst>
                <a:ext uri="{FF2B5EF4-FFF2-40B4-BE49-F238E27FC236}">
                  <a16:creationId xmlns:a16="http://schemas.microsoft.com/office/drawing/2014/main" id="{F85E6948-14D1-5607-EC6B-863010044C1D}"/>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itle 1">
            <a:extLst>
              <a:ext uri="{FF2B5EF4-FFF2-40B4-BE49-F238E27FC236}">
                <a16:creationId xmlns:a16="http://schemas.microsoft.com/office/drawing/2014/main" id="{8E533A03-22F7-82BA-5A3C-BFD57C6BDE6C}"/>
              </a:ext>
            </a:extLst>
          </p:cNvPr>
          <p:cNvSpPr txBox="1">
            <a:spLocks/>
          </p:cNvSpPr>
          <p:nvPr/>
        </p:nvSpPr>
        <p:spPr>
          <a:xfrm>
            <a:off x="1125331" y="2218618"/>
            <a:ext cx="2954582" cy="991931"/>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3300" b="1" dirty="0">
                <a:latin typeface="Arial" panose="020B0604020202020204" pitchFamily="34" charset="0"/>
                <a:cs typeface="Arial" panose="020B0604020202020204" pitchFamily="34" charset="0"/>
              </a:rPr>
              <a:t>Garden A</a:t>
            </a:r>
            <a:r>
              <a:rPr lang="en-GB" sz="3300" dirty="0">
                <a:latin typeface="Arial" panose="020B0604020202020204" pitchFamily="34" charset="0"/>
                <a:cs typeface="Arial" panose="020B0604020202020204" pitchFamily="34" charset="0"/>
              </a:rPr>
              <a:t>  </a:t>
            </a:r>
          </a:p>
          <a:p>
            <a:r>
              <a:rPr lang="en-GB" sz="3300" dirty="0">
                <a:latin typeface="Arial" panose="020B0604020202020204" pitchFamily="34" charset="0"/>
                <a:cs typeface="Arial" panose="020B0604020202020204" pitchFamily="34" charset="0"/>
              </a:rPr>
              <a:t>15 m × 7 m</a:t>
            </a:r>
          </a:p>
        </p:txBody>
      </p:sp>
      <p:sp>
        <p:nvSpPr>
          <p:cNvPr id="5" name="Title 1">
            <a:extLst>
              <a:ext uri="{FF2B5EF4-FFF2-40B4-BE49-F238E27FC236}">
                <a16:creationId xmlns:a16="http://schemas.microsoft.com/office/drawing/2014/main" id="{DCED6811-9E21-6979-2ECE-5AE98194BCB0}"/>
              </a:ext>
            </a:extLst>
          </p:cNvPr>
          <p:cNvSpPr txBox="1">
            <a:spLocks/>
          </p:cNvSpPr>
          <p:nvPr/>
        </p:nvSpPr>
        <p:spPr>
          <a:xfrm>
            <a:off x="3914618" y="2210830"/>
            <a:ext cx="2954582" cy="991931"/>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3300" b="1" dirty="0">
                <a:latin typeface="Arial" panose="020B0604020202020204" pitchFamily="34" charset="0"/>
                <a:cs typeface="Arial" panose="020B0604020202020204" pitchFamily="34" charset="0"/>
              </a:rPr>
              <a:t>Garden B</a:t>
            </a:r>
            <a:r>
              <a:rPr lang="en-GB" sz="3300" dirty="0">
                <a:latin typeface="Arial" panose="020B0604020202020204" pitchFamily="34" charset="0"/>
                <a:cs typeface="Arial" panose="020B0604020202020204" pitchFamily="34" charset="0"/>
              </a:rPr>
              <a:t>  </a:t>
            </a:r>
          </a:p>
          <a:p>
            <a:r>
              <a:rPr lang="en-GB" sz="3300" dirty="0">
                <a:latin typeface="Arial" panose="020B0604020202020204" pitchFamily="34" charset="0"/>
                <a:cs typeface="Arial" panose="020B0604020202020204" pitchFamily="34" charset="0"/>
              </a:rPr>
              <a:t>15 m × 8 m</a:t>
            </a:r>
          </a:p>
        </p:txBody>
      </p:sp>
      <p:sp>
        <p:nvSpPr>
          <p:cNvPr id="6" name="Title 1">
            <a:extLst>
              <a:ext uri="{FF2B5EF4-FFF2-40B4-BE49-F238E27FC236}">
                <a16:creationId xmlns:a16="http://schemas.microsoft.com/office/drawing/2014/main" id="{28807587-F475-B313-D7B5-BA5A3D8A4312}"/>
              </a:ext>
            </a:extLst>
          </p:cNvPr>
          <p:cNvSpPr txBox="1">
            <a:spLocks/>
          </p:cNvSpPr>
          <p:nvPr/>
        </p:nvSpPr>
        <p:spPr>
          <a:xfrm>
            <a:off x="6923889" y="2238864"/>
            <a:ext cx="2954582" cy="991931"/>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3300" b="1" dirty="0">
                <a:latin typeface="Arial" panose="020B0604020202020204" pitchFamily="34" charset="0"/>
                <a:cs typeface="Arial" panose="020B0604020202020204" pitchFamily="34" charset="0"/>
              </a:rPr>
              <a:t>Garden C</a:t>
            </a:r>
            <a:r>
              <a:rPr lang="en-GB" sz="3300" dirty="0">
                <a:latin typeface="Arial" panose="020B0604020202020204" pitchFamily="34" charset="0"/>
                <a:cs typeface="Arial" panose="020B0604020202020204" pitchFamily="34" charset="0"/>
              </a:rPr>
              <a:t>  </a:t>
            </a:r>
          </a:p>
          <a:p>
            <a:r>
              <a:rPr lang="en-GB" sz="3300" dirty="0">
                <a:latin typeface="Arial" panose="020B0604020202020204" pitchFamily="34" charset="0"/>
                <a:cs typeface="Arial" panose="020B0604020202020204" pitchFamily="34" charset="0"/>
              </a:rPr>
              <a:t>16 m × 8 m</a:t>
            </a:r>
          </a:p>
        </p:txBody>
      </p:sp>
      <p:pic>
        <p:nvPicPr>
          <p:cNvPr id="11" name="Picture 10" descr="A stick figure drawing of Dev, a boy with spiky hair.&#10;">
            <a:extLst>
              <a:ext uri="{FF2B5EF4-FFF2-40B4-BE49-F238E27FC236}">
                <a16:creationId xmlns:a16="http://schemas.microsoft.com/office/drawing/2014/main" id="{8CF60CD2-E797-674A-0A25-7AC9CA74C54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647570" y="3797298"/>
            <a:ext cx="767811" cy="1528856"/>
          </a:xfrm>
          <a:prstGeom prst="rect">
            <a:avLst/>
          </a:prstGeom>
        </p:spPr>
      </p:pic>
      <p:pic>
        <p:nvPicPr>
          <p:cNvPr id="23" name="Picture 22" descr="A stick figure drawing of Ruby, a girl with short straight hair&#10;">
            <a:extLst>
              <a:ext uri="{FF2B5EF4-FFF2-40B4-BE49-F238E27FC236}">
                <a16:creationId xmlns:a16="http://schemas.microsoft.com/office/drawing/2014/main" id="{9FE36AFD-DCA3-B771-0AE0-7129CE852CE5}"/>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22710" y="4220676"/>
            <a:ext cx="805242" cy="1444184"/>
          </a:xfrm>
          <a:prstGeom prst="rect">
            <a:avLst/>
          </a:prstGeom>
        </p:spPr>
      </p:pic>
    </p:spTree>
    <p:extLst>
      <p:ext uri="{BB962C8B-B14F-4D97-AF65-F5344CB8AC3E}">
        <p14:creationId xmlns:p14="http://schemas.microsoft.com/office/powerpoint/2010/main" val="143830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34032A0-F8B2-D4F7-9E58-D6AF5C3C2C1F}"/>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931134" y="1189847"/>
            <a:ext cx="4821604" cy="2617604"/>
          </a:xfrm>
          <a:prstGeom prst="rect">
            <a:avLst/>
          </a:prstGeom>
        </p:spPr>
      </p:pic>
      <p:pic>
        <p:nvPicPr>
          <p:cNvPr id="2" name="Picture 1" descr="A diagram of Venue 3. The diagram is a trapezium shape.&#10;">
            <a:extLst>
              <a:ext uri="{FF2B5EF4-FFF2-40B4-BE49-F238E27FC236}">
                <a16:creationId xmlns:a16="http://schemas.microsoft.com/office/drawing/2014/main" id="{3FF49795-8F3A-9A4A-8598-B4284B50B678}"/>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65143" y="1078476"/>
            <a:ext cx="4976443" cy="2617604"/>
          </a:xfrm>
          <a:prstGeom prst="rect">
            <a:avLst/>
          </a:prstGeom>
        </p:spPr>
      </p:pic>
      <p:pic>
        <p:nvPicPr>
          <p:cNvPr id="6" name="Picture 5" descr="A diagram of Venue 4. The diagram is a closed shape with six sides. The shape looks like an L-shape. All of the sides are either horizontal or vertical&#10;">
            <a:extLst>
              <a:ext uri="{FF2B5EF4-FFF2-40B4-BE49-F238E27FC236}">
                <a16:creationId xmlns:a16="http://schemas.microsoft.com/office/drawing/2014/main" id="{72D774EC-E104-4D9A-B850-9E445462DB38}"/>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7027486" y="1574860"/>
            <a:ext cx="3027480" cy="1532022"/>
          </a:xfrm>
          <a:prstGeom prst="rect">
            <a:avLst/>
          </a:prstGeom>
          <a:noFill/>
          <a:ln>
            <a:noFill/>
          </a:ln>
        </p:spPr>
      </p:pic>
      <p:pic>
        <p:nvPicPr>
          <p:cNvPr id="5" name="Picture 4">
            <a:extLst>
              <a:ext uri="{FF2B5EF4-FFF2-40B4-BE49-F238E27FC236}">
                <a16:creationId xmlns:a16="http://schemas.microsoft.com/office/drawing/2014/main" id="{946D862B-40F9-2DCC-3779-35F0B6A0C968}"/>
              </a:ext>
            </a:extLst>
          </p:cNvPr>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1798060" y="1637335"/>
            <a:ext cx="2975882" cy="1573455"/>
          </a:xfrm>
          <a:prstGeom prst="rect">
            <a:avLst/>
          </a:prstGeom>
          <a:noFill/>
          <a:ln>
            <a:noFill/>
          </a:ln>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Area</a:t>
            </a:r>
            <a:r>
              <a:rPr lang="en-US" sz="3600" dirty="0">
                <a:solidFill>
                  <a:schemeClr val="accent1"/>
                </a:solidFill>
                <a:latin typeface="Arial" panose="020B0604020202020204" pitchFamily="34" charset="0"/>
                <a:cs typeface="Arial" panose="020B0604020202020204" pitchFamily="34" charset="0"/>
              </a:rPr>
              <a:t> of Venue 3 and Venue 4</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20</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384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mc:AlternateContent xmlns:mc="http://schemas.openxmlformats.org/markup-compatibility/2006" xmlns:a14="http://schemas.microsoft.com/office/drawing/2010/main">
        <mc:Choice Requires="a14">
          <p:sp>
            <p:nvSpPr>
              <p:cNvPr id="7" name="Google Shape;299;g53f047df24_0_470">
                <a:extLst>
                  <a:ext uri="{FF2B5EF4-FFF2-40B4-BE49-F238E27FC236}">
                    <a16:creationId xmlns:a16="http://schemas.microsoft.com/office/drawing/2014/main" id="{336B24DE-5B10-5242-5389-D545D2300249}"/>
                  </a:ext>
                </a:extLst>
              </p:cNvPr>
              <p:cNvSpPr txBox="1"/>
              <p:nvPr/>
            </p:nvSpPr>
            <p:spPr>
              <a:xfrm>
                <a:off x="1275348" y="3879576"/>
                <a:ext cx="4066238" cy="203411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dirty="0">
                    <a:latin typeface="Arial" panose="020B0604020202020204" pitchFamily="34" charset="0"/>
                    <a:cs typeface="Arial" panose="020B0604020202020204" pitchFamily="34" charset="0"/>
                    <a:sym typeface="Arial"/>
                  </a:rPr>
                  <a:t>34</a:t>
                </a:r>
                <a:r>
                  <a:rPr lang="en-GB" sz="2400" b="0" i="0" u="none" strike="noStrike" cap="none" dirty="0">
                    <a:solidFill>
                      <a:schemeClr val="tx1"/>
                    </a:solidFill>
                    <a:latin typeface="Arial" panose="020B0604020202020204" pitchFamily="34" charset="0"/>
                    <a:cs typeface="Arial" panose="020B0604020202020204" pitchFamily="34" charset="0"/>
                    <a:sym typeface="Arial"/>
                  </a:rPr>
                  <a:t> m – 26 m = 8 m</a:t>
                </a:r>
              </a:p>
              <a:p>
                <a:pPr marL="0" marR="0" lvl="0" indent="0" algn="l" rtl="0">
                  <a:lnSpc>
                    <a:spcPct val="100000"/>
                  </a:lnSpc>
                  <a:spcBef>
                    <a:spcPts val="0"/>
                  </a:spcBef>
                  <a:spcAft>
                    <a:spcPts val="0"/>
                  </a:spcAft>
                  <a:buClr>
                    <a:srgbClr val="000000"/>
                  </a:buClr>
                  <a:buSzPts val="6000"/>
                  <a:buFont typeface="Arial"/>
                  <a:buNone/>
                </a:pPr>
                <a:endParaRPr lang="en-GB"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Area of Venue 3</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26 × 20) + (</a:t>
                </a:r>
                <a14:m>
                  <m:oMath xmlns:m="http://schemas.openxmlformats.org/officeDocument/2006/math">
                    <m:f>
                      <m:fPr>
                        <m:ctrlPr>
                          <a:rPr lang="en-GB" sz="2400" b="0" i="1" u="none" strike="noStrike" cap="none" smtClean="0">
                            <a:solidFill>
                              <a:schemeClr val="tx1"/>
                            </a:solidFill>
                            <a:latin typeface="Cambria Math" panose="02040503050406030204" pitchFamily="18" charset="0"/>
                            <a:cs typeface="Arial" panose="020B0604020202020204" pitchFamily="34" charset="0"/>
                            <a:sym typeface="Arial"/>
                          </a:rPr>
                        </m:ctrlPr>
                      </m:fPr>
                      <m:num>
                        <m:r>
                          <a:rPr lang="en-SG" sz="2400" b="0" i="1" u="none" strike="noStrike" cap="none" smtClean="0">
                            <a:solidFill>
                              <a:schemeClr val="tx1"/>
                            </a:solidFill>
                            <a:latin typeface="Cambria Math" panose="02040503050406030204" pitchFamily="18" charset="0"/>
                            <a:cs typeface="Arial" panose="020B0604020202020204" pitchFamily="34" charset="0"/>
                            <a:sym typeface="Arial"/>
                          </a:rPr>
                          <m:t>1</m:t>
                        </m:r>
                      </m:num>
                      <m:den>
                        <m:r>
                          <a:rPr lang="en-SG" sz="2400" b="0" i="1" u="none" strike="noStrike" cap="none" smtClean="0">
                            <a:solidFill>
                              <a:schemeClr val="tx1"/>
                            </a:solidFill>
                            <a:latin typeface="Cambria Math" panose="02040503050406030204" pitchFamily="18" charset="0"/>
                            <a:cs typeface="Arial" panose="020B0604020202020204" pitchFamily="34" charset="0"/>
                            <a:sym typeface="Arial"/>
                          </a:rPr>
                          <m:t>2</m:t>
                        </m:r>
                      </m:den>
                    </m:f>
                  </m:oMath>
                </a14:m>
                <a:r>
                  <a:rPr lang="en-GB" sz="2400" b="0" i="0" u="none" strike="noStrike" cap="none" dirty="0">
                    <a:solidFill>
                      <a:schemeClr val="tx1"/>
                    </a:solidFill>
                    <a:latin typeface="Arial" panose="020B0604020202020204" pitchFamily="34" charset="0"/>
                    <a:cs typeface="Arial" panose="020B0604020202020204" pitchFamily="34" charset="0"/>
                    <a:sym typeface="Arial"/>
                  </a:rPr>
                  <a:t> × 8 × 20)</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600 m²</a:t>
                </a:r>
              </a:p>
            </p:txBody>
          </p:sp>
        </mc:Choice>
        <mc:Fallback xmlns="">
          <p:sp>
            <p:nvSpPr>
              <p:cNvPr id="7" name="Google Shape;299;g53f047df24_0_470">
                <a:extLst>
                  <a:ext uri="{FF2B5EF4-FFF2-40B4-BE49-F238E27FC236}">
                    <a16:creationId xmlns:a16="http://schemas.microsoft.com/office/drawing/2014/main" id="{336B24DE-5B10-5242-5389-D545D2300249}"/>
                  </a:ext>
                </a:extLst>
              </p:cNvPr>
              <p:cNvSpPr txBox="1">
                <a:spLocks noRot="1" noChangeAspect="1" noMove="1" noResize="1" noEditPoints="1" noAdjustHandles="1" noChangeArrowheads="1" noChangeShapeType="1" noTextEdit="1"/>
              </p:cNvSpPr>
              <p:nvPr/>
            </p:nvSpPr>
            <p:spPr>
              <a:xfrm>
                <a:off x="1275348" y="3879576"/>
                <a:ext cx="4066238" cy="2034117"/>
              </a:xfrm>
              <a:prstGeom prst="rect">
                <a:avLst/>
              </a:prstGeom>
              <a:blipFill>
                <a:blip r:embed="rId7"/>
                <a:stretch>
                  <a:fillRect l="-2249" b="-11078"/>
                </a:stretch>
              </a:blipFill>
              <a:ln>
                <a:noFill/>
              </a:ln>
            </p:spPr>
            <p:txBody>
              <a:bodyPr/>
              <a:lstStyle/>
              <a:p>
                <a:r>
                  <a:rPr lang="en-GB">
                    <a:noFill/>
                  </a:rPr>
                  <a:t> </a:t>
                </a:r>
              </a:p>
            </p:txBody>
          </p:sp>
        </mc:Fallback>
      </mc:AlternateContent>
      <p:sp>
        <p:nvSpPr>
          <p:cNvPr id="8" name="Google Shape;299;g53f047df24_0_470">
            <a:extLst>
              <a:ext uri="{FF2B5EF4-FFF2-40B4-BE49-F238E27FC236}">
                <a16:creationId xmlns:a16="http://schemas.microsoft.com/office/drawing/2014/main" id="{0AB431B9-017B-9273-DAE9-83AB4A9C3128}"/>
              </a:ext>
            </a:extLst>
          </p:cNvPr>
          <p:cNvSpPr txBox="1"/>
          <p:nvPr/>
        </p:nvSpPr>
        <p:spPr>
          <a:xfrm>
            <a:off x="6850416" y="3934778"/>
            <a:ext cx="3863703" cy="212529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36 m – 20 m = 16 m</a:t>
            </a:r>
          </a:p>
          <a:p>
            <a:pPr marL="0" marR="0" lvl="0" indent="0" algn="l" rtl="0">
              <a:lnSpc>
                <a:spcPct val="100000"/>
              </a:lnSpc>
              <a:spcBef>
                <a:spcPts val="0"/>
              </a:spcBef>
              <a:spcAft>
                <a:spcPts val="0"/>
              </a:spcAft>
              <a:buClr>
                <a:srgbClr val="000000"/>
              </a:buClr>
              <a:buSzPts val="6000"/>
              <a:buFont typeface="Arial"/>
              <a:buNone/>
            </a:pPr>
            <a:endParaRPr lang="en-GB" sz="2400" dirty="0">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Area of Venue 4</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(20 × 18) + (16 × 10)</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a:t>
            </a:r>
            <a:r>
              <a:rPr lang="en-GB" sz="2400" dirty="0">
                <a:latin typeface="Arial" panose="020B0604020202020204" pitchFamily="34" charset="0"/>
                <a:cs typeface="Arial" panose="020B0604020202020204" pitchFamily="34" charset="0"/>
                <a:sym typeface="Arial"/>
              </a:rPr>
              <a:t>520</a:t>
            </a:r>
            <a:r>
              <a:rPr lang="en-GB" sz="2400" b="0" i="0" u="none" strike="noStrike" cap="none" dirty="0">
                <a:solidFill>
                  <a:schemeClr val="tx1"/>
                </a:solidFill>
                <a:latin typeface="Arial" panose="020B0604020202020204" pitchFamily="34" charset="0"/>
                <a:cs typeface="Arial" panose="020B0604020202020204" pitchFamily="34" charset="0"/>
                <a:sym typeface="Arial"/>
              </a:rPr>
              <a:t> m²</a:t>
            </a:r>
          </a:p>
        </p:txBody>
      </p:sp>
      <p:sp>
        <p:nvSpPr>
          <p:cNvPr id="9" name="TextBox 8">
            <a:extLst>
              <a:ext uri="{FF2B5EF4-FFF2-40B4-BE49-F238E27FC236}">
                <a16:creationId xmlns:a16="http://schemas.microsoft.com/office/drawing/2014/main" id="{85A8D64C-A0CC-D1EF-31CF-21462E10BFFF}"/>
              </a:ext>
            </a:extLst>
          </p:cNvPr>
          <p:cNvSpPr txBox="1"/>
          <p:nvPr/>
        </p:nvSpPr>
        <p:spPr>
          <a:xfrm>
            <a:off x="2320188" y="2214578"/>
            <a:ext cx="1369029" cy="523220"/>
          </a:xfrm>
          <a:prstGeom prst="rect">
            <a:avLst/>
          </a:prstGeom>
          <a:noFill/>
        </p:spPr>
        <p:txBody>
          <a:bodyPr wrap="none" rtlCol="0">
            <a:spAutoFit/>
          </a:bodyPr>
          <a:lstStyle/>
          <a:p>
            <a:pPr algn="l"/>
            <a:r>
              <a:rPr lang="en-GB" sz="2800" b="0" i="0" u="none" strike="noStrike" cap="none" dirty="0">
                <a:solidFill>
                  <a:schemeClr val="tx1"/>
                </a:solidFill>
                <a:cs typeface="Arial" panose="020B0604020202020204" pitchFamily="34" charset="0"/>
                <a:sym typeface="Arial"/>
              </a:rPr>
              <a:t>Venue 3</a:t>
            </a:r>
            <a:endParaRPr lang="en-GB" sz="2800" dirty="0">
              <a:cs typeface="Arial" panose="020B0604020202020204" pitchFamily="34" charset="0"/>
            </a:endParaRPr>
          </a:p>
        </p:txBody>
      </p:sp>
      <p:sp>
        <p:nvSpPr>
          <p:cNvPr id="10" name="TextBox 9">
            <a:extLst>
              <a:ext uri="{FF2B5EF4-FFF2-40B4-BE49-F238E27FC236}">
                <a16:creationId xmlns:a16="http://schemas.microsoft.com/office/drawing/2014/main" id="{6DC5640F-1E32-206F-4D21-13535C6070D6}"/>
              </a:ext>
            </a:extLst>
          </p:cNvPr>
          <p:cNvSpPr txBox="1"/>
          <p:nvPr/>
        </p:nvSpPr>
        <p:spPr>
          <a:xfrm>
            <a:off x="7856711" y="2162452"/>
            <a:ext cx="1369029" cy="523220"/>
          </a:xfrm>
          <a:prstGeom prst="rect">
            <a:avLst/>
          </a:prstGeom>
          <a:noFill/>
        </p:spPr>
        <p:txBody>
          <a:bodyPr wrap="none" rtlCol="0">
            <a:spAutoFit/>
          </a:bodyPr>
          <a:lstStyle/>
          <a:p>
            <a:pPr algn="l"/>
            <a:r>
              <a:rPr lang="en-GB" sz="2800" b="0" i="0" u="none" strike="noStrike" cap="none" dirty="0">
                <a:solidFill>
                  <a:schemeClr val="tx1"/>
                </a:solidFill>
                <a:cs typeface="Arial" panose="020B0604020202020204" pitchFamily="34" charset="0"/>
                <a:sym typeface="Arial"/>
              </a:rPr>
              <a:t>Venue 4</a:t>
            </a:r>
            <a:endParaRPr lang="en-GB" sz="2800" dirty="0">
              <a:cs typeface="Arial" panose="020B0604020202020204" pitchFamily="34" charset="0"/>
            </a:endParaRPr>
          </a:p>
        </p:txBody>
      </p:sp>
    </p:spTree>
    <p:extLst>
      <p:ext uri="{BB962C8B-B14F-4D97-AF65-F5344CB8AC3E}">
        <p14:creationId xmlns:p14="http://schemas.microsoft.com/office/powerpoint/2010/main" val="98217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47D357D-4A28-AE3A-5898-D28A99C529B5}"/>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612115" y="1332819"/>
            <a:ext cx="5807059" cy="2324803"/>
          </a:xfrm>
          <a:prstGeom prst="rect">
            <a:avLst/>
          </a:prstGeom>
        </p:spPr>
      </p:pic>
      <p:pic>
        <p:nvPicPr>
          <p:cNvPr id="5" name="Picture 4">
            <a:extLst>
              <a:ext uri="{FF2B5EF4-FFF2-40B4-BE49-F238E27FC236}">
                <a16:creationId xmlns:a16="http://schemas.microsoft.com/office/drawing/2014/main" id="{7749E6BF-0620-6D90-6915-1D3FF68DB61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434894" y="1198746"/>
            <a:ext cx="5206084" cy="2511671"/>
          </a:xfrm>
          <a:prstGeom prst="rect">
            <a:avLst/>
          </a:prstGeom>
        </p:spPr>
      </p:pic>
      <p:grpSp>
        <p:nvGrpSpPr>
          <p:cNvPr id="16" name="Group 15" descr="A diagram of Venue 6. The diagram is a rectangle with a smaller rectangle cut out from the centre.&#10;">
            <a:extLst>
              <a:ext uri="{FF2B5EF4-FFF2-40B4-BE49-F238E27FC236}">
                <a16:creationId xmlns:a16="http://schemas.microsoft.com/office/drawing/2014/main" id="{FCC92908-61B8-A40E-CCA1-842863FCF999}"/>
              </a:ext>
            </a:extLst>
          </p:cNvPr>
          <p:cNvGrpSpPr/>
          <p:nvPr/>
        </p:nvGrpSpPr>
        <p:grpSpPr>
          <a:xfrm>
            <a:off x="6280055" y="1599929"/>
            <a:ext cx="5176806" cy="1452031"/>
            <a:chOff x="6176994" y="1599929"/>
            <a:chExt cx="5176806" cy="1452031"/>
          </a:xfrm>
        </p:grpSpPr>
        <p:pic>
          <p:nvPicPr>
            <p:cNvPr id="10" name="Picture 9">
              <a:extLst>
                <a:ext uri="{FF2B5EF4-FFF2-40B4-BE49-F238E27FC236}">
                  <a16:creationId xmlns:a16="http://schemas.microsoft.com/office/drawing/2014/main" id="{731AA581-1984-85FA-FDAB-21B8A47AA3A3}"/>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176994" y="1599929"/>
              <a:ext cx="5176806" cy="1452031"/>
            </a:xfrm>
            <a:prstGeom prst="rect">
              <a:avLst/>
            </a:prstGeom>
            <a:noFill/>
            <a:ln>
              <a:noFill/>
            </a:ln>
          </p:spPr>
        </p:pic>
        <p:sp>
          <p:nvSpPr>
            <p:cNvPr id="13" name="TextBox 12">
              <a:extLst>
                <a:ext uri="{FF2B5EF4-FFF2-40B4-BE49-F238E27FC236}">
                  <a16:creationId xmlns:a16="http://schemas.microsoft.com/office/drawing/2014/main" id="{B013F732-4498-1C71-7776-3336F60DE162}"/>
                </a:ext>
              </a:extLst>
            </p:cNvPr>
            <p:cNvSpPr txBox="1"/>
            <p:nvPr/>
          </p:nvSpPr>
          <p:spPr>
            <a:xfrm flipH="1">
              <a:off x="8788576" y="2125889"/>
              <a:ext cx="523049" cy="369332"/>
            </a:xfrm>
            <a:prstGeom prst="rect">
              <a:avLst/>
            </a:prstGeom>
            <a:noFill/>
          </p:spPr>
          <p:txBody>
            <a:bodyPr wrap="square" rtlCol="0">
              <a:spAutoFit/>
            </a:bodyPr>
            <a:lstStyle/>
            <a:p>
              <a:pPr algn="l"/>
              <a:r>
                <a:rPr lang="en-GB" dirty="0">
                  <a:cs typeface="Arial" panose="020B0604020202020204" pitchFamily="34" charset="0"/>
                </a:rPr>
                <a:t>8m</a:t>
              </a:r>
            </a:p>
          </p:txBody>
        </p:sp>
        <p:sp>
          <p:nvSpPr>
            <p:cNvPr id="14" name="TextBox 13">
              <a:extLst>
                <a:ext uri="{FF2B5EF4-FFF2-40B4-BE49-F238E27FC236}">
                  <a16:creationId xmlns:a16="http://schemas.microsoft.com/office/drawing/2014/main" id="{5124128A-755E-03F3-74E1-3FF2F9C3CB9F}"/>
                </a:ext>
              </a:extLst>
            </p:cNvPr>
            <p:cNvSpPr txBox="1"/>
            <p:nvPr/>
          </p:nvSpPr>
          <p:spPr>
            <a:xfrm flipH="1">
              <a:off x="6554531" y="1958197"/>
              <a:ext cx="928254" cy="369332"/>
            </a:xfrm>
            <a:prstGeom prst="rect">
              <a:avLst/>
            </a:prstGeom>
            <a:noFill/>
          </p:spPr>
          <p:txBody>
            <a:bodyPr wrap="square" rtlCol="0">
              <a:spAutoFit/>
            </a:bodyPr>
            <a:lstStyle/>
            <a:p>
              <a:pPr algn="l"/>
              <a:r>
                <a:rPr lang="en-GB" dirty="0">
                  <a:cs typeface="Arial" panose="020B0604020202020204" pitchFamily="34" charset="0"/>
                </a:rPr>
                <a:t>10m</a:t>
              </a:r>
            </a:p>
          </p:txBody>
        </p:sp>
        <p:sp>
          <p:nvSpPr>
            <p:cNvPr id="15" name="TextBox 14">
              <a:extLst>
                <a:ext uri="{FF2B5EF4-FFF2-40B4-BE49-F238E27FC236}">
                  <a16:creationId xmlns:a16="http://schemas.microsoft.com/office/drawing/2014/main" id="{5745E831-B580-BD4D-8D2C-86C1F4EEE6F9}"/>
                </a:ext>
              </a:extLst>
            </p:cNvPr>
            <p:cNvSpPr txBox="1"/>
            <p:nvPr/>
          </p:nvSpPr>
          <p:spPr>
            <a:xfrm flipH="1">
              <a:off x="10261519" y="1933297"/>
              <a:ext cx="928254" cy="369332"/>
            </a:xfrm>
            <a:prstGeom prst="rect">
              <a:avLst/>
            </a:prstGeom>
            <a:noFill/>
          </p:spPr>
          <p:txBody>
            <a:bodyPr wrap="square" rtlCol="0">
              <a:spAutoFit/>
            </a:bodyPr>
            <a:lstStyle/>
            <a:p>
              <a:pPr algn="l"/>
              <a:r>
                <a:rPr lang="en-GB" dirty="0">
                  <a:cs typeface="Arial" panose="020B0604020202020204" pitchFamily="34" charset="0"/>
                </a:rPr>
                <a:t>10m</a:t>
              </a:r>
            </a:p>
          </p:txBody>
        </p:sp>
      </p:grpSp>
      <p:grpSp>
        <p:nvGrpSpPr>
          <p:cNvPr id="11" name="Group 10" descr="A diagram of Venue 5. The diagram is a closed shape with eight side. The shape looks like a U-shape. All of the sides are either horizontal or vertical&#10;">
            <a:extLst>
              <a:ext uri="{FF2B5EF4-FFF2-40B4-BE49-F238E27FC236}">
                <a16:creationId xmlns:a16="http://schemas.microsoft.com/office/drawing/2014/main" id="{767099AB-D7FA-7537-5E26-A97916B97CE4}"/>
              </a:ext>
            </a:extLst>
          </p:cNvPr>
          <p:cNvGrpSpPr/>
          <p:nvPr/>
        </p:nvGrpSpPr>
        <p:grpSpPr>
          <a:xfrm>
            <a:off x="1426656" y="1528512"/>
            <a:ext cx="3886238" cy="1574087"/>
            <a:chOff x="1340862" y="1528512"/>
            <a:chExt cx="3729902" cy="1574087"/>
          </a:xfrm>
        </p:grpSpPr>
        <p:pic>
          <p:nvPicPr>
            <p:cNvPr id="2" name="Picture 1">
              <a:extLst>
                <a:ext uri="{FF2B5EF4-FFF2-40B4-BE49-F238E27FC236}">
                  <a16:creationId xmlns:a16="http://schemas.microsoft.com/office/drawing/2014/main" id="{3A2A24EA-7D93-1A29-B251-4140017C75B7}"/>
                </a:ext>
              </a:extLst>
            </p:cNvPr>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1340862" y="1528512"/>
              <a:ext cx="3729902" cy="1574087"/>
            </a:xfrm>
            <a:prstGeom prst="rect">
              <a:avLst/>
            </a:prstGeom>
            <a:noFill/>
            <a:ln>
              <a:noFill/>
            </a:ln>
          </p:spPr>
        </p:pic>
        <p:sp>
          <p:nvSpPr>
            <p:cNvPr id="3" name="TextBox 2">
              <a:extLst>
                <a:ext uri="{FF2B5EF4-FFF2-40B4-BE49-F238E27FC236}">
                  <a16:creationId xmlns:a16="http://schemas.microsoft.com/office/drawing/2014/main" id="{1952493A-429B-F9F2-A7C7-2C86A2B024DC}"/>
                </a:ext>
              </a:extLst>
            </p:cNvPr>
            <p:cNvSpPr txBox="1"/>
            <p:nvPr/>
          </p:nvSpPr>
          <p:spPr>
            <a:xfrm flipH="1">
              <a:off x="2376015" y="1563722"/>
              <a:ext cx="523049" cy="400110"/>
            </a:xfrm>
            <a:prstGeom prst="rect">
              <a:avLst/>
            </a:prstGeom>
            <a:noFill/>
          </p:spPr>
          <p:txBody>
            <a:bodyPr wrap="square" rtlCol="0">
              <a:spAutoFit/>
            </a:bodyPr>
            <a:lstStyle/>
            <a:p>
              <a:pPr algn="l"/>
              <a:r>
                <a:rPr lang="en-GB" sz="2000" dirty="0">
                  <a:cs typeface="Arial" panose="020B0604020202020204" pitchFamily="34" charset="0"/>
                </a:rPr>
                <a:t>8m</a:t>
              </a:r>
            </a:p>
          </p:txBody>
        </p:sp>
        <p:sp>
          <p:nvSpPr>
            <p:cNvPr id="9" name="TextBox 8">
              <a:extLst>
                <a:ext uri="{FF2B5EF4-FFF2-40B4-BE49-F238E27FC236}">
                  <a16:creationId xmlns:a16="http://schemas.microsoft.com/office/drawing/2014/main" id="{0418FFC4-5AFE-6CC4-EF12-6C43F88EE147}"/>
                </a:ext>
              </a:extLst>
            </p:cNvPr>
            <p:cNvSpPr txBox="1"/>
            <p:nvPr/>
          </p:nvSpPr>
          <p:spPr>
            <a:xfrm flipH="1">
              <a:off x="3205813" y="2089645"/>
              <a:ext cx="928254" cy="400110"/>
            </a:xfrm>
            <a:prstGeom prst="rect">
              <a:avLst/>
            </a:prstGeom>
            <a:noFill/>
          </p:spPr>
          <p:txBody>
            <a:bodyPr wrap="square" rtlCol="0">
              <a:spAutoFit/>
            </a:bodyPr>
            <a:lstStyle/>
            <a:p>
              <a:pPr algn="l"/>
              <a:r>
                <a:rPr lang="en-GB" sz="2000" dirty="0">
                  <a:cs typeface="Arial" panose="020B0604020202020204" pitchFamily="34" charset="0"/>
                </a:rPr>
                <a:t>10m</a:t>
              </a:r>
            </a:p>
          </p:txBody>
        </p:sp>
      </p:grpSp>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Area</a:t>
            </a:r>
            <a:r>
              <a:rPr lang="en-US" sz="3600" dirty="0">
                <a:solidFill>
                  <a:schemeClr val="accent1"/>
                </a:solidFill>
                <a:latin typeface="Arial" panose="020B0604020202020204" pitchFamily="34" charset="0"/>
                <a:cs typeface="Arial" panose="020B0604020202020204" pitchFamily="34" charset="0"/>
              </a:rPr>
              <a:t> of Venue 5 and Venue 6</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21</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384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7" name="Google Shape;299;g53f047df24_0_470">
            <a:extLst>
              <a:ext uri="{FF2B5EF4-FFF2-40B4-BE49-F238E27FC236}">
                <a16:creationId xmlns:a16="http://schemas.microsoft.com/office/drawing/2014/main" id="{336B24DE-5B10-5242-5389-D545D2300249}"/>
              </a:ext>
            </a:extLst>
          </p:cNvPr>
          <p:cNvSpPr txBox="1"/>
          <p:nvPr/>
        </p:nvSpPr>
        <p:spPr>
          <a:xfrm>
            <a:off x="1275348" y="4524861"/>
            <a:ext cx="4066238" cy="203411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dirty="0">
                <a:latin typeface="Arial" panose="020B0604020202020204" pitchFamily="34" charset="0"/>
                <a:cs typeface="Arial" panose="020B0604020202020204" pitchFamily="34" charset="0"/>
                <a:sym typeface="Arial"/>
              </a:rPr>
              <a:t>A</a:t>
            </a:r>
            <a:r>
              <a:rPr lang="en-GB" sz="2400" b="0" i="0" u="none" strike="noStrike" cap="none" dirty="0">
                <a:solidFill>
                  <a:schemeClr val="tx1"/>
                </a:solidFill>
                <a:latin typeface="Arial" panose="020B0604020202020204" pitchFamily="34" charset="0"/>
                <a:cs typeface="Arial" panose="020B0604020202020204" pitchFamily="34" charset="0"/>
                <a:sym typeface="Arial"/>
              </a:rPr>
              <a:t>rea of Venue 5</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(35</a:t>
            </a:r>
            <a:r>
              <a:rPr lang="en-GB" sz="2400" b="0" i="0" u="none" strike="noStrike" cap="none" dirty="0">
                <a:solidFill>
                  <a:schemeClr val="tx1"/>
                </a:solidFill>
                <a:latin typeface="Arial" panose="020B0604020202020204" pitchFamily="34" charset="0"/>
                <a:cs typeface="Arial" panose="020B0604020202020204" pitchFamily="34" charset="0"/>
                <a:sym typeface="Arial"/>
              </a:rPr>
              <a:t> × </a:t>
            </a:r>
            <a:r>
              <a:rPr lang="en-GB" sz="2400" dirty="0">
                <a:latin typeface="Arial" panose="020B0604020202020204" pitchFamily="34" charset="0"/>
                <a:cs typeface="Arial" panose="020B0604020202020204" pitchFamily="34" charset="0"/>
                <a:sym typeface="Arial"/>
              </a:rPr>
              <a:t>19</a:t>
            </a:r>
            <a:r>
              <a:rPr lang="en-GB" sz="2400" b="0" i="0" u="none" strike="noStrike" cap="none" dirty="0">
                <a:solidFill>
                  <a:schemeClr val="tx1"/>
                </a:solidFill>
                <a:latin typeface="Arial" panose="020B0604020202020204" pitchFamily="34" charset="0"/>
                <a:cs typeface="Arial" panose="020B0604020202020204" pitchFamily="34" charset="0"/>
                <a:sym typeface="Arial"/>
              </a:rPr>
              <a:t>) </a:t>
            </a:r>
            <a:r>
              <a:rPr lang="en-GB" sz="2400" dirty="0">
                <a:latin typeface="Arial" panose="020B0604020202020204" pitchFamily="34" charset="0"/>
                <a:cs typeface="Arial" panose="020B0604020202020204" pitchFamily="34" charset="0"/>
                <a:sym typeface="Arial"/>
              </a:rPr>
              <a:t>–</a:t>
            </a:r>
            <a:r>
              <a:rPr lang="en-GB" sz="2400" b="0" i="0" u="none" strike="noStrike" cap="none" dirty="0">
                <a:solidFill>
                  <a:schemeClr val="tx1"/>
                </a:solidFill>
                <a:latin typeface="Arial" panose="020B0604020202020204" pitchFamily="34" charset="0"/>
                <a:cs typeface="Arial" panose="020B0604020202020204" pitchFamily="34" charset="0"/>
                <a:sym typeface="Arial"/>
              </a:rPr>
              <a:t> (10 × 8)</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a:t>
            </a:r>
            <a:r>
              <a:rPr lang="en-GB" sz="2400" dirty="0">
                <a:latin typeface="Arial" panose="020B0604020202020204" pitchFamily="34" charset="0"/>
                <a:cs typeface="Arial" panose="020B0604020202020204" pitchFamily="34" charset="0"/>
                <a:sym typeface="Arial"/>
              </a:rPr>
              <a:t>585</a:t>
            </a:r>
            <a:r>
              <a:rPr lang="en-GB" sz="2400" b="0" i="0" u="none" strike="noStrike" cap="none" dirty="0">
                <a:solidFill>
                  <a:schemeClr val="tx1"/>
                </a:solidFill>
                <a:latin typeface="Arial" panose="020B0604020202020204" pitchFamily="34" charset="0"/>
                <a:cs typeface="Arial" panose="020B0604020202020204" pitchFamily="34" charset="0"/>
                <a:sym typeface="Arial"/>
              </a:rPr>
              <a:t> m²</a:t>
            </a:r>
          </a:p>
        </p:txBody>
      </p:sp>
      <p:sp>
        <p:nvSpPr>
          <p:cNvPr id="8" name="Google Shape;299;g53f047df24_0_470">
            <a:extLst>
              <a:ext uri="{FF2B5EF4-FFF2-40B4-BE49-F238E27FC236}">
                <a16:creationId xmlns:a16="http://schemas.microsoft.com/office/drawing/2014/main" id="{0AB431B9-017B-9273-DAE9-83AB4A9C3128}"/>
              </a:ext>
            </a:extLst>
          </p:cNvPr>
          <p:cNvSpPr txBox="1"/>
          <p:nvPr/>
        </p:nvSpPr>
        <p:spPr>
          <a:xfrm>
            <a:off x="6536178" y="3827751"/>
            <a:ext cx="4380474" cy="251167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42 m – 10 m – 10 m = 22 m</a:t>
            </a:r>
          </a:p>
          <a:p>
            <a:pPr marL="0" marR="0" lvl="0" indent="0" algn="l" rtl="0">
              <a:lnSpc>
                <a:spcPct val="100000"/>
              </a:lnSpc>
              <a:spcBef>
                <a:spcPts val="0"/>
              </a:spcBef>
              <a:spcAft>
                <a:spcPts val="0"/>
              </a:spcAft>
              <a:buClr>
                <a:srgbClr val="000000"/>
              </a:buClr>
              <a:buSzPts val="6000"/>
              <a:buFont typeface="Arial"/>
              <a:buNone/>
            </a:pPr>
            <a:endParaRPr lang="en-GB" sz="2400" b="0" i="0" u="none" strike="noStrike" cap="none" dirty="0">
              <a:solidFill>
                <a:schemeClr val="tx1"/>
              </a:solidFill>
              <a:latin typeface="Arial" panose="020B0604020202020204" pitchFamily="34" charset="0"/>
              <a:cs typeface="Arial" panose="020B0604020202020204" pitchFamily="34" charset="0"/>
              <a:sym typeface="Arial"/>
            </a:endParaRP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Area of Venue 6</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a:t>
            </a: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42</a:t>
            </a:r>
            <a:r>
              <a:rPr lang="en-GB" sz="2400" b="0" i="0" u="none" strike="noStrike" cap="none" dirty="0">
                <a:solidFill>
                  <a:schemeClr val="tx1"/>
                </a:solidFill>
                <a:latin typeface="Arial" panose="020B0604020202020204" pitchFamily="34" charset="0"/>
                <a:cs typeface="Arial" panose="020B0604020202020204" pitchFamily="34" charset="0"/>
                <a:sym typeface="Arial"/>
              </a:rPr>
              <a:t> × 12) </a:t>
            </a:r>
            <a:r>
              <a:rPr lang="en-GB" sz="2400" dirty="0">
                <a:latin typeface="Arial" panose="020B0604020202020204" pitchFamily="34" charset="0"/>
                <a:cs typeface="Arial" panose="020B0604020202020204" pitchFamily="34" charset="0"/>
                <a:sym typeface="Arial"/>
              </a:rPr>
              <a:t>–</a:t>
            </a:r>
            <a:r>
              <a:rPr lang="en-GB" sz="2400" b="0" i="0" u="none" strike="noStrike" cap="none" dirty="0">
                <a:solidFill>
                  <a:schemeClr val="tx1"/>
                </a:solidFill>
                <a:latin typeface="Arial" panose="020B0604020202020204" pitchFamily="34" charset="0"/>
                <a:cs typeface="Arial" panose="020B0604020202020204" pitchFamily="34" charset="0"/>
                <a:sym typeface="Arial"/>
              </a:rPr>
              <a:t> (</a:t>
            </a:r>
            <a:r>
              <a:rPr lang="en-GB" sz="2400" dirty="0">
                <a:latin typeface="Arial" panose="020B0604020202020204" pitchFamily="34" charset="0"/>
                <a:cs typeface="Arial" panose="020B0604020202020204" pitchFamily="34" charset="0"/>
                <a:sym typeface="Arial"/>
              </a:rPr>
              <a:t>8</a:t>
            </a:r>
            <a:r>
              <a:rPr lang="en-GB" sz="2400" b="0" i="0" u="none" strike="noStrike" cap="none" dirty="0">
                <a:solidFill>
                  <a:schemeClr val="tx1"/>
                </a:solidFill>
                <a:latin typeface="Arial" panose="020B0604020202020204" pitchFamily="34" charset="0"/>
                <a:cs typeface="Arial" panose="020B0604020202020204" pitchFamily="34" charset="0"/>
                <a:sym typeface="Arial"/>
              </a:rPr>
              <a:t> × </a:t>
            </a:r>
            <a:r>
              <a:rPr lang="en-GB" sz="2400" dirty="0">
                <a:latin typeface="Arial" panose="020B0604020202020204" pitchFamily="34" charset="0"/>
                <a:cs typeface="Arial" panose="020B0604020202020204" pitchFamily="34" charset="0"/>
                <a:sym typeface="Arial"/>
              </a:rPr>
              <a:t>22</a:t>
            </a: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328 m²</a:t>
            </a:r>
          </a:p>
        </p:txBody>
      </p:sp>
      <p:sp>
        <p:nvSpPr>
          <p:cNvPr id="17" name="TextBox 16">
            <a:extLst>
              <a:ext uri="{FF2B5EF4-FFF2-40B4-BE49-F238E27FC236}">
                <a16:creationId xmlns:a16="http://schemas.microsoft.com/office/drawing/2014/main" id="{FD77BC14-A050-7244-732E-DC6BEC183031}"/>
              </a:ext>
            </a:extLst>
          </p:cNvPr>
          <p:cNvSpPr txBox="1"/>
          <p:nvPr/>
        </p:nvSpPr>
        <p:spPr>
          <a:xfrm>
            <a:off x="2685260" y="2377032"/>
            <a:ext cx="1369029" cy="523220"/>
          </a:xfrm>
          <a:prstGeom prst="rect">
            <a:avLst/>
          </a:prstGeom>
          <a:noFill/>
        </p:spPr>
        <p:txBody>
          <a:bodyPr wrap="none" rtlCol="0">
            <a:spAutoFit/>
          </a:bodyPr>
          <a:lstStyle/>
          <a:p>
            <a:pPr algn="l"/>
            <a:r>
              <a:rPr lang="en-GB" sz="2800" b="0" i="0" u="none" strike="noStrike" cap="none" dirty="0">
                <a:solidFill>
                  <a:schemeClr val="tx1"/>
                </a:solidFill>
                <a:cs typeface="Arial" panose="020B0604020202020204" pitchFamily="34" charset="0"/>
                <a:sym typeface="Arial"/>
              </a:rPr>
              <a:t>Venue 5</a:t>
            </a:r>
            <a:endParaRPr lang="en-GB" sz="2800" dirty="0">
              <a:cs typeface="Arial" panose="020B0604020202020204" pitchFamily="34" charset="0"/>
            </a:endParaRPr>
          </a:p>
        </p:txBody>
      </p:sp>
      <p:sp>
        <p:nvSpPr>
          <p:cNvPr id="18" name="TextBox 17">
            <a:extLst>
              <a:ext uri="{FF2B5EF4-FFF2-40B4-BE49-F238E27FC236}">
                <a16:creationId xmlns:a16="http://schemas.microsoft.com/office/drawing/2014/main" id="{228DECFE-15A1-2C96-4BBC-0F33D950CBCF}"/>
              </a:ext>
            </a:extLst>
          </p:cNvPr>
          <p:cNvSpPr txBox="1"/>
          <p:nvPr/>
        </p:nvSpPr>
        <p:spPr>
          <a:xfrm>
            <a:off x="8183943" y="2545499"/>
            <a:ext cx="1369029" cy="523220"/>
          </a:xfrm>
          <a:prstGeom prst="rect">
            <a:avLst/>
          </a:prstGeom>
          <a:noFill/>
        </p:spPr>
        <p:txBody>
          <a:bodyPr wrap="none" rtlCol="0">
            <a:spAutoFit/>
          </a:bodyPr>
          <a:lstStyle/>
          <a:p>
            <a:pPr algn="l"/>
            <a:r>
              <a:rPr lang="en-GB" sz="2800" b="0" i="0" u="none" strike="noStrike" cap="none" dirty="0">
                <a:solidFill>
                  <a:schemeClr val="tx1"/>
                </a:solidFill>
                <a:cs typeface="Arial" panose="020B0604020202020204" pitchFamily="34" charset="0"/>
                <a:sym typeface="Arial"/>
              </a:rPr>
              <a:t>Venue 6</a:t>
            </a:r>
            <a:endParaRPr lang="en-GB" sz="2800" dirty="0">
              <a:cs typeface="Arial" panose="020B0604020202020204" pitchFamily="34" charset="0"/>
            </a:endParaRPr>
          </a:p>
        </p:txBody>
      </p:sp>
    </p:spTree>
    <p:extLst>
      <p:ext uri="{BB962C8B-B14F-4D97-AF65-F5344CB8AC3E}">
        <p14:creationId xmlns:p14="http://schemas.microsoft.com/office/powerpoint/2010/main" val="973628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Area</a:t>
            </a:r>
            <a:r>
              <a:rPr lang="en-US" sz="3600" dirty="0">
                <a:solidFill>
                  <a:schemeClr val="accent1"/>
                </a:solidFill>
                <a:latin typeface="Arial" panose="020B0604020202020204" pitchFamily="34" charset="0"/>
                <a:cs typeface="Arial" panose="020B0604020202020204" pitchFamily="34" charset="0"/>
              </a:rPr>
              <a:t> of Venue 7</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22</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384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mc:AlternateContent xmlns:mc="http://schemas.openxmlformats.org/markup-compatibility/2006" xmlns:a14="http://schemas.microsoft.com/office/drawing/2010/main">
        <mc:Choice Requires="a14">
          <p:sp>
            <p:nvSpPr>
              <p:cNvPr id="7" name="Google Shape;299;g53f047df24_0_470">
                <a:extLst>
                  <a:ext uri="{FF2B5EF4-FFF2-40B4-BE49-F238E27FC236}">
                    <a16:creationId xmlns:a16="http://schemas.microsoft.com/office/drawing/2014/main" id="{336B24DE-5B10-5242-5389-D545D2300249}"/>
                  </a:ext>
                </a:extLst>
              </p:cNvPr>
              <p:cNvSpPr txBox="1"/>
              <p:nvPr/>
            </p:nvSpPr>
            <p:spPr>
              <a:xfrm>
                <a:off x="1030445" y="4281142"/>
                <a:ext cx="4066238" cy="203411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GB" sz="2400" dirty="0">
                    <a:latin typeface="Arial" panose="020B0604020202020204" pitchFamily="34" charset="0"/>
                    <a:cs typeface="Arial" panose="020B0604020202020204" pitchFamily="34" charset="0"/>
                    <a:sym typeface="Arial"/>
                  </a:rPr>
                  <a:t>A</a:t>
                </a:r>
                <a:r>
                  <a:rPr lang="en-GB" sz="2400" b="0" i="0" u="none" strike="noStrike" cap="none" dirty="0">
                    <a:solidFill>
                      <a:schemeClr val="tx1"/>
                    </a:solidFill>
                    <a:latin typeface="Arial" panose="020B0604020202020204" pitchFamily="34" charset="0"/>
                    <a:cs typeface="Arial" panose="020B0604020202020204" pitchFamily="34" charset="0"/>
                    <a:sym typeface="Arial"/>
                  </a:rPr>
                  <a:t>rea of Venue 7</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r>
                  <a:rPr lang="en-GB" sz="2400" dirty="0">
                    <a:latin typeface="Arial" panose="020B0604020202020204" pitchFamily="34" charset="0"/>
                    <a:cs typeface="Arial" panose="020B0604020202020204" pitchFamily="34" charset="0"/>
                    <a:sym typeface="Arial"/>
                  </a:rPr>
                  <a:t> (28</a:t>
                </a:r>
                <a:r>
                  <a:rPr lang="en-GB" sz="2400" b="0" i="0" u="none" strike="noStrike" cap="none" dirty="0">
                    <a:solidFill>
                      <a:schemeClr val="tx1"/>
                    </a:solidFill>
                    <a:latin typeface="Arial" panose="020B0604020202020204" pitchFamily="34" charset="0"/>
                    <a:cs typeface="Arial" panose="020B0604020202020204" pitchFamily="34" charset="0"/>
                    <a:sym typeface="Arial"/>
                  </a:rPr>
                  <a:t> × 20) + (</a:t>
                </a:r>
                <a:r>
                  <a:rPr lang="en-GB" sz="500" b="0" i="0" u="none" strike="noStrike" cap="none" dirty="0">
                    <a:solidFill>
                      <a:schemeClr val="tx1"/>
                    </a:solidFill>
                    <a:latin typeface="Arial" panose="020B0604020202020204" pitchFamily="34" charset="0"/>
                    <a:cs typeface="Arial" panose="020B0604020202020204" pitchFamily="34" charset="0"/>
                    <a:sym typeface="Arial"/>
                  </a:rPr>
                  <a:t> </a:t>
                </a:r>
                <a14:m>
                  <m:oMath xmlns:m="http://schemas.openxmlformats.org/officeDocument/2006/math">
                    <m:f>
                      <m:fPr>
                        <m:ctrlPr>
                          <a:rPr lang="en-GB" sz="2400" b="0" i="1" u="none" strike="noStrike" cap="none" smtClean="0">
                            <a:solidFill>
                              <a:schemeClr val="tx1"/>
                            </a:solidFill>
                            <a:latin typeface="Cambria Math" panose="02040503050406030204" pitchFamily="18" charset="0"/>
                            <a:cs typeface="Arial" panose="020B0604020202020204" pitchFamily="34" charset="0"/>
                            <a:sym typeface="Arial"/>
                          </a:rPr>
                        </m:ctrlPr>
                      </m:fPr>
                      <m:num>
                        <m:r>
                          <a:rPr lang="en-SG" sz="2400" b="0" i="1" u="none" strike="noStrike" cap="none" smtClean="0">
                            <a:solidFill>
                              <a:schemeClr val="tx1"/>
                            </a:solidFill>
                            <a:latin typeface="Cambria Math" panose="02040503050406030204" pitchFamily="18" charset="0"/>
                            <a:cs typeface="Arial" panose="020B0604020202020204" pitchFamily="34" charset="0"/>
                            <a:sym typeface="Arial"/>
                          </a:rPr>
                          <m:t>1</m:t>
                        </m:r>
                      </m:num>
                      <m:den>
                        <m:r>
                          <a:rPr lang="en-SG" sz="2400" b="0" i="1" u="none" strike="noStrike" cap="none" smtClean="0">
                            <a:solidFill>
                              <a:schemeClr val="tx1"/>
                            </a:solidFill>
                            <a:latin typeface="Cambria Math" panose="02040503050406030204" pitchFamily="18" charset="0"/>
                            <a:cs typeface="Arial" panose="020B0604020202020204" pitchFamily="34" charset="0"/>
                            <a:sym typeface="Arial"/>
                          </a:rPr>
                          <m:t>2</m:t>
                        </m:r>
                      </m:den>
                    </m:f>
                  </m:oMath>
                </a14:m>
                <a:r>
                  <a:rPr lang="en-GB" sz="2400" b="0" i="0" u="none" strike="noStrike" cap="none" dirty="0">
                    <a:solidFill>
                      <a:schemeClr val="tx1"/>
                    </a:solidFill>
                    <a:latin typeface="Arial" panose="020B0604020202020204" pitchFamily="34" charset="0"/>
                    <a:cs typeface="Arial" panose="020B0604020202020204" pitchFamily="34" charset="0"/>
                    <a:sym typeface="Arial"/>
                  </a:rPr>
                  <a:t> × 28 × </a:t>
                </a:r>
                <a:r>
                  <a:rPr lang="en-GB" sz="2400" dirty="0">
                    <a:latin typeface="Arial" panose="020B0604020202020204" pitchFamily="34" charset="0"/>
                    <a:cs typeface="Arial" panose="020B0604020202020204" pitchFamily="34" charset="0"/>
                    <a:sym typeface="Arial"/>
                  </a:rPr>
                  <a:t>5</a:t>
                </a:r>
                <a:r>
                  <a:rPr lang="en-GB" sz="2400" b="0" i="0" u="none" strike="noStrike" cap="none" dirty="0">
                    <a:solidFill>
                      <a:schemeClr val="tx1"/>
                    </a:solidFill>
                    <a:latin typeface="Arial" panose="020B0604020202020204" pitchFamily="34" charset="0"/>
                    <a:cs typeface="Arial" panose="020B0604020202020204" pitchFamily="34" charset="0"/>
                    <a:sym typeface="Arial"/>
                  </a:rPr>
                  <a:t>)</a:t>
                </a:r>
              </a:p>
              <a:p>
                <a:pPr marL="0" marR="0" lvl="0" indent="0" algn="l" rtl="0">
                  <a:lnSpc>
                    <a:spcPct val="100000"/>
                  </a:lnSpc>
                  <a:spcBef>
                    <a:spcPts val="0"/>
                  </a:spcBef>
                  <a:spcAft>
                    <a:spcPts val="0"/>
                  </a:spcAft>
                  <a:buClr>
                    <a:srgbClr val="000000"/>
                  </a:buClr>
                  <a:buSzPts val="6000"/>
                  <a:buFont typeface="Arial"/>
                  <a:buNone/>
                </a:pPr>
                <a:r>
                  <a:rPr lang="en-GB" sz="2400" b="0" i="0" u="none" strike="noStrike" cap="none" dirty="0">
                    <a:solidFill>
                      <a:schemeClr val="tx1"/>
                    </a:solidFill>
                    <a:latin typeface="Arial" panose="020B0604020202020204" pitchFamily="34" charset="0"/>
                    <a:cs typeface="Arial" panose="020B0604020202020204" pitchFamily="34" charset="0"/>
                    <a:sym typeface="Arial"/>
                  </a:rPr>
                  <a:t>= 630 m²</a:t>
                </a:r>
              </a:p>
            </p:txBody>
          </p:sp>
        </mc:Choice>
        <mc:Fallback xmlns="">
          <p:sp>
            <p:nvSpPr>
              <p:cNvPr id="7" name="Google Shape;299;g53f047df24_0_470">
                <a:extLst>
                  <a:ext uri="{FF2B5EF4-FFF2-40B4-BE49-F238E27FC236}">
                    <a16:creationId xmlns:a16="http://schemas.microsoft.com/office/drawing/2014/main" id="{336B24DE-5B10-5242-5389-D545D2300249}"/>
                  </a:ext>
                </a:extLst>
              </p:cNvPr>
              <p:cNvSpPr txBox="1">
                <a:spLocks noRot="1" noChangeAspect="1" noMove="1" noResize="1" noEditPoints="1" noAdjustHandles="1" noChangeArrowheads="1" noChangeShapeType="1" noTextEdit="1"/>
              </p:cNvSpPr>
              <p:nvPr/>
            </p:nvSpPr>
            <p:spPr>
              <a:xfrm>
                <a:off x="1030445" y="4281142"/>
                <a:ext cx="4066238" cy="2034117"/>
              </a:xfrm>
              <a:prstGeom prst="rect">
                <a:avLst/>
              </a:prstGeom>
              <a:blipFill>
                <a:blip r:embed="rId3"/>
                <a:stretch>
                  <a:fillRect l="-2249"/>
                </a:stretch>
              </a:blipFill>
              <a:ln>
                <a:noFill/>
              </a:ln>
            </p:spPr>
            <p:txBody>
              <a:bodyPr/>
              <a:lstStyle/>
              <a:p>
                <a:r>
                  <a:rPr lang="en-GB">
                    <a:noFill/>
                  </a:rPr>
                  <a:t> </a:t>
                </a:r>
              </a:p>
            </p:txBody>
          </p:sp>
        </mc:Fallback>
      </mc:AlternateContent>
      <p:grpSp>
        <p:nvGrpSpPr>
          <p:cNvPr id="2" name="Group 1">
            <a:extLst>
              <a:ext uri="{FF2B5EF4-FFF2-40B4-BE49-F238E27FC236}">
                <a16:creationId xmlns:a16="http://schemas.microsoft.com/office/drawing/2014/main" id="{682E6FB5-8BCF-40B6-DB1B-7BA59B44130E}"/>
              </a:ext>
            </a:extLst>
          </p:cNvPr>
          <p:cNvGrpSpPr/>
          <p:nvPr/>
        </p:nvGrpSpPr>
        <p:grpSpPr>
          <a:xfrm>
            <a:off x="1300570" y="1405853"/>
            <a:ext cx="3214665" cy="2648353"/>
            <a:chOff x="6958052" y="2301236"/>
            <a:chExt cx="2198901" cy="1703216"/>
          </a:xfrm>
        </p:grpSpPr>
        <p:sp>
          <p:nvSpPr>
            <p:cNvPr id="3" name="TextBox 2">
              <a:extLst>
                <a:ext uri="{FF2B5EF4-FFF2-40B4-BE49-F238E27FC236}">
                  <a16:creationId xmlns:a16="http://schemas.microsoft.com/office/drawing/2014/main" id="{0AC73F32-64B1-0289-32C7-150A0B2C6951}"/>
                </a:ext>
              </a:extLst>
            </p:cNvPr>
            <p:cNvSpPr txBox="1"/>
            <p:nvPr/>
          </p:nvSpPr>
          <p:spPr>
            <a:xfrm rot="20065370" flipH="1">
              <a:off x="6995199" y="2301236"/>
              <a:ext cx="584521" cy="307777"/>
            </a:xfrm>
            <a:prstGeom prst="rect">
              <a:avLst/>
            </a:prstGeom>
            <a:noFill/>
          </p:spPr>
          <p:txBody>
            <a:bodyPr wrap="square" rtlCol="0">
              <a:spAutoFit/>
            </a:bodyPr>
            <a:lstStyle/>
            <a:p>
              <a:r>
                <a:rPr lang="en-GB" dirty="0">
                  <a:latin typeface="Calibri" panose="020F0502020204030204" pitchFamily="34" charset="0"/>
                  <a:cs typeface="Calibri" panose="020F0502020204030204" pitchFamily="34" charset="0"/>
                </a:rPr>
                <a:t>16m</a:t>
              </a:r>
            </a:p>
          </p:txBody>
        </p:sp>
        <p:grpSp>
          <p:nvGrpSpPr>
            <p:cNvPr id="9" name="Group 8">
              <a:extLst>
                <a:ext uri="{FF2B5EF4-FFF2-40B4-BE49-F238E27FC236}">
                  <a16:creationId xmlns:a16="http://schemas.microsoft.com/office/drawing/2014/main" id="{B7E4F51D-DEA6-9B3B-D5D6-7C10904C186F}"/>
                </a:ext>
              </a:extLst>
            </p:cNvPr>
            <p:cNvGrpSpPr/>
            <p:nvPr/>
          </p:nvGrpSpPr>
          <p:grpSpPr>
            <a:xfrm>
              <a:off x="6958052" y="2366305"/>
              <a:ext cx="2198901" cy="1638147"/>
              <a:chOff x="6976677" y="2336435"/>
              <a:chExt cx="2198901" cy="1638147"/>
            </a:xfrm>
          </p:grpSpPr>
          <p:grpSp>
            <p:nvGrpSpPr>
              <p:cNvPr id="10" name="Group 9">
                <a:extLst>
                  <a:ext uri="{FF2B5EF4-FFF2-40B4-BE49-F238E27FC236}">
                    <a16:creationId xmlns:a16="http://schemas.microsoft.com/office/drawing/2014/main" id="{7A4B8A18-B3A0-C811-7413-A84C27646F9D}"/>
                  </a:ext>
                </a:extLst>
              </p:cNvPr>
              <p:cNvGrpSpPr/>
              <p:nvPr/>
            </p:nvGrpSpPr>
            <p:grpSpPr>
              <a:xfrm>
                <a:off x="6976677" y="2336435"/>
                <a:ext cx="1554582" cy="1321621"/>
                <a:chOff x="7260386" y="324739"/>
                <a:chExt cx="1008691" cy="759933"/>
              </a:xfrm>
            </p:grpSpPr>
            <p:sp>
              <p:nvSpPr>
                <p:cNvPr id="20" name="Rectangle 19">
                  <a:extLst>
                    <a:ext uri="{FF2B5EF4-FFF2-40B4-BE49-F238E27FC236}">
                      <a16:creationId xmlns:a16="http://schemas.microsoft.com/office/drawing/2014/main" id="{532A941B-9DD0-8056-22E4-48CFC9C6FB5D}"/>
                    </a:ext>
                  </a:extLst>
                </p:cNvPr>
                <p:cNvSpPr/>
                <p:nvPr/>
              </p:nvSpPr>
              <p:spPr>
                <a:xfrm>
                  <a:off x="7261077" y="540537"/>
                  <a:ext cx="1008000" cy="543028"/>
                </a:xfrm>
                <a:prstGeom prst="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cs typeface="Calibri" panose="020F0502020204030204" pitchFamily="34" charset="0"/>
                  </a:endParaRPr>
                </a:p>
              </p:txBody>
            </p:sp>
            <p:sp>
              <p:nvSpPr>
                <p:cNvPr id="23" name="Isosceles Triangle 22">
                  <a:extLst>
                    <a:ext uri="{FF2B5EF4-FFF2-40B4-BE49-F238E27FC236}">
                      <a16:creationId xmlns:a16="http://schemas.microsoft.com/office/drawing/2014/main" id="{75561560-2C72-4DB1-FDEC-DD250B362502}"/>
                    </a:ext>
                  </a:extLst>
                </p:cNvPr>
                <p:cNvSpPr/>
                <p:nvPr/>
              </p:nvSpPr>
              <p:spPr>
                <a:xfrm>
                  <a:off x="7261077" y="324739"/>
                  <a:ext cx="1008000" cy="216000"/>
                </a:xfrm>
                <a:prstGeom prst="triangle">
                  <a:avLst>
                    <a:gd name="adj" fmla="val 49374"/>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cs typeface="Calibri" panose="020F0502020204030204" pitchFamily="34" charset="0"/>
                  </a:endParaRPr>
                </a:p>
              </p:txBody>
            </p:sp>
            <p:cxnSp>
              <p:nvCxnSpPr>
                <p:cNvPr id="24" name="Straight Connector 23">
                  <a:extLst>
                    <a:ext uri="{FF2B5EF4-FFF2-40B4-BE49-F238E27FC236}">
                      <a16:creationId xmlns:a16="http://schemas.microsoft.com/office/drawing/2014/main" id="{35C73F08-5A0F-3032-D1FC-3C62A1E16DD2}"/>
                    </a:ext>
                  </a:extLst>
                </p:cNvPr>
                <p:cNvCxnSpPr>
                  <a:cxnSpLocks/>
                </p:cNvCxnSpPr>
                <p:nvPr/>
              </p:nvCxnSpPr>
              <p:spPr>
                <a:xfrm flipH="1">
                  <a:off x="7260386" y="540536"/>
                  <a:ext cx="691" cy="543028"/>
                </a:xfrm>
                <a:prstGeom prst="lin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cxnSp>
            <p:cxnSp>
              <p:nvCxnSpPr>
                <p:cNvPr id="25" name="Straight Connector 24">
                  <a:extLst>
                    <a:ext uri="{FF2B5EF4-FFF2-40B4-BE49-F238E27FC236}">
                      <a16:creationId xmlns:a16="http://schemas.microsoft.com/office/drawing/2014/main" id="{62289706-96D3-8070-10A5-F338BE4520BA}"/>
                    </a:ext>
                  </a:extLst>
                </p:cNvPr>
                <p:cNvCxnSpPr>
                  <a:cxnSpLocks/>
                </p:cNvCxnSpPr>
                <p:nvPr/>
              </p:nvCxnSpPr>
              <p:spPr>
                <a:xfrm flipH="1">
                  <a:off x="7261077" y="1084672"/>
                  <a:ext cx="1008000" cy="0"/>
                </a:xfrm>
                <a:prstGeom prst="lin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cxnSp>
            <p:cxnSp>
              <p:nvCxnSpPr>
                <p:cNvPr id="26" name="Straight Connector 25">
                  <a:extLst>
                    <a:ext uri="{FF2B5EF4-FFF2-40B4-BE49-F238E27FC236}">
                      <a16:creationId xmlns:a16="http://schemas.microsoft.com/office/drawing/2014/main" id="{1779F8B5-D530-3691-3949-16E8FFD34866}"/>
                    </a:ext>
                  </a:extLst>
                </p:cNvPr>
                <p:cNvCxnSpPr>
                  <a:cxnSpLocks/>
                </p:cNvCxnSpPr>
                <p:nvPr/>
              </p:nvCxnSpPr>
              <p:spPr>
                <a:xfrm flipH="1">
                  <a:off x="8269075" y="547742"/>
                  <a:ext cx="1" cy="535822"/>
                </a:xfrm>
                <a:prstGeom prst="lin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cxnSp>
            <p:cxnSp>
              <p:nvCxnSpPr>
                <p:cNvPr id="27" name="Straight Connector 26">
                  <a:extLst>
                    <a:ext uri="{FF2B5EF4-FFF2-40B4-BE49-F238E27FC236}">
                      <a16:creationId xmlns:a16="http://schemas.microsoft.com/office/drawing/2014/main" id="{CDA41CBD-B3AE-BB74-DF0F-394A6E5070ED}"/>
                    </a:ext>
                  </a:extLst>
                </p:cNvPr>
                <p:cNvCxnSpPr>
                  <a:cxnSpLocks/>
                  <a:stCxn id="23" idx="0"/>
                </p:cNvCxnSpPr>
                <p:nvPr/>
              </p:nvCxnSpPr>
              <p:spPr>
                <a:xfrm>
                  <a:off x="7758767" y="324739"/>
                  <a:ext cx="510308" cy="223003"/>
                </a:xfrm>
                <a:prstGeom prst="lin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cxnSp>
            <p:cxnSp>
              <p:nvCxnSpPr>
                <p:cNvPr id="28" name="Straight Connector 27">
                  <a:extLst>
                    <a:ext uri="{FF2B5EF4-FFF2-40B4-BE49-F238E27FC236}">
                      <a16:creationId xmlns:a16="http://schemas.microsoft.com/office/drawing/2014/main" id="{2505A1DC-9178-6978-FBAF-1B7C67D15392}"/>
                    </a:ext>
                  </a:extLst>
                </p:cNvPr>
                <p:cNvCxnSpPr>
                  <a:cxnSpLocks/>
                  <a:stCxn id="23" idx="2"/>
                  <a:endCxn id="23" idx="0"/>
                </p:cNvCxnSpPr>
                <p:nvPr/>
              </p:nvCxnSpPr>
              <p:spPr>
                <a:xfrm flipV="1">
                  <a:off x="7261077" y="324739"/>
                  <a:ext cx="497690" cy="216000"/>
                </a:xfrm>
                <a:prstGeom prst="lin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cxnSp>
          </p:grpSp>
          <p:sp>
            <p:nvSpPr>
              <p:cNvPr id="13" name="TextBox 12">
                <a:extLst>
                  <a:ext uri="{FF2B5EF4-FFF2-40B4-BE49-F238E27FC236}">
                    <a16:creationId xmlns:a16="http://schemas.microsoft.com/office/drawing/2014/main" id="{7306BC4C-F854-C30D-9F17-F30F77B04457}"/>
                  </a:ext>
                </a:extLst>
              </p:cNvPr>
              <p:cNvSpPr txBox="1"/>
              <p:nvPr/>
            </p:nvSpPr>
            <p:spPr>
              <a:xfrm>
                <a:off x="7411688" y="3003821"/>
                <a:ext cx="880974" cy="307777"/>
              </a:xfrm>
              <a:prstGeom prst="rect">
                <a:avLst/>
              </a:prstGeom>
              <a:noFill/>
            </p:spPr>
            <p:txBody>
              <a:bodyPr wrap="square" rtlCol="0">
                <a:spAutoFit/>
              </a:bodyPr>
              <a:lstStyle/>
              <a:p>
                <a:r>
                  <a:rPr lang="en-GB" dirty="0">
                    <a:solidFill>
                      <a:srgbClr val="C00000"/>
                    </a:solidFill>
                    <a:latin typeface="Calibri" panose="020F0502020204030204" pitchFamily="34" charset="0"/>
                    <a:cs typeface="Calibri" panose="020F0502020204030204" pitchFamily="34" charset="0"/>
                  </a:rPr>
                  <a:t>Venue 7</a:t>
                </a:r>
              </a:p>
            </p:txBody>
          </p:sp>
          <p:sp>
            <p:nvSpPr>
              <p:cNvPr id="14" name="TextBox 13">
                <a:extLst>
                  <a:ext uri="{FF2B5EF4-FFF2-40B4-BE49-F238E27FC236}">
                    <a16:creationId xmlns:a16="http://schemas.microsoft.com/office/drawing/2014/main" id="{DA3CAE35-D6FE-DBC1-07B5-74A4EB5954FF}"/>
                  </a:ext>
                </a:extLst>
              </p:cNvPr>
              <p:cNvSpPr txBox="1"/>
              <p:nvPr/>
            </p:nvSpPr>
            <p:spPr>
              <a:xfrm flipH="1">
                <a:off x="7411323" y="3666805"/>
                <a:ext cx="584521" cy="307777"/>
              </a:xfrm>
              <a:prstGeom prst="rect">
                <a:avLst/>
              </a:prstGeom>
              <a:noFill/>
            </p:spPr>
            <p:txBody>
              <a:bodyPr wrap="square" rtlCol="0">
                <a:spAutoFit/>
              </a:bodyPr>
              <a:lstStyle/>
              <a:p>
                <a:r>
                  <a:rPr lang="en-GB" dirty="0">
                    <a:latin typeface="Calibri" panose="020F0502020204030204" pitchFamily="34" charset="0"/>
                    <a:cs typeface="Calibri" panose="020F0502020204030204" pitchFamily="34" charset="0"/>
                  </a:rPr>
                  <a:t>28m</a:t>
                </a:r>
              </a:p>
            </p:txBody>
          </p:sp>
          <p:sp>
            <p:nvSpPr>
              <p:cNvPr id="18" name="TextBox 17">
                <a:extLst>
                  <a:ext uri="{FF2B5EF4-FFF2-40B4-BE49-F238E27FC236}">
                    <a16:creationId xmlns:a16="http://schemas.microsoft.com/office/drawing/2014/main" id="{7105F71E-4DF8-1E9E-614A-814A2BAE091D}"/>
                  </a:ext>
                </a:extLst>
              </p:cNvPr>
              <p:cNvSpPr txBox="1"/>
              <p:nvPr/>
            </p:nvSpPr>
            <p:spPr>
              <a:xfrm flipH="1">
                <a:off x="8591057" y="2370372"/>
                <a:ext cx="584521" cy="307777"/>
              </a:xfrm>
              <a:prstGeom prst="rect">
                <a:avLst/>
              </a:prstGeom>
              <a:noFill/>
            </p:spPr>
            <p:txBody>
              <a:bodyPr wrap="square" rtlCol="0">
                <a:spAutoFit/>
              </a:bodyPr>
              <a:lstStyle/>
              <a:p>
                <a:r>
                  <a:rPr lang="en-GB" dirty="0">
                    <a:latin typeface="Calibri" panose="020F0502020204030204" pitchFamily="34" charset="0"/>
                    <a:cs typeface="Calibri" panose="020F0502020204030204" pitchFamily="34" charset="0"/>
                  </a:rPr>
                  <a:t>5m</a:t>
                </a:r>
              </a:p>
            </p:txBody>
          </p:sp>
          <p:cxnSp>
            <p:nvCxnSpPr>
              <p:cNvPr id="19" name="Straight Arrow Connector 18">
                <a:extLst>
                  <a:ext uri="{FF2B5EF4-FFF2-40B4-BE49-F238E27FC236}">
                    <a16:creationId xmlns:a16="http://schemas.microsoft.com/office/drawing/2014/main" id="{9BDB491A-55C1-F326-C43D-1A67D90DB3D3}"/>
                  </a:ext>
                </a:extLst>
              </p:cNvPr>
              <p:cNvCxnSpPr>
                <a:cxnSpLocks/>
              </p:cNvCxnSpPr>
              <p:nvPr/>
            </p:nvCxnSpPr>
            <p:spPr>
              <a:xfrm>
                <a:off x="8535832" y="2336435"/>
                <a:ext cx="0" cy="375652"/>
              </a:xfrm>
              <a:prstGeom prst="straightConnector1">
                <a:avLst/>
              </a:prstGeom>
              <a:ln w="1905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FECA895D-C723-EBCF-5E07-D92444AC39F8}"/>
                  </a:ext>
                </a:extLst>
              </p:cNvPr>
              <p:cNvSpPr txBox="1"/>
              <p:nvPr/>
            </p:nvSpPr>
            <p:spPr>
              <a:xfrm flipH="1">
                <a:off x="8575630" y="3009923"/>
                <a:ext cx="584521" cy="307777"/>
              </a:xfrm>
              <a:prstGeom prst="rect">
                <a:avLst/>
              </a:prstGeom>
              <a:solidFill>
                <a:schemeClr val="bg1"/>
              </a:solidFill>
            </p:spPr>
            <p:txBody>
              <a:bodyPr wrap="square" rtlCol="0">
                <a:spAutoFit/>
              </a:bodyPr>
              <a:lstStyle/>
              <a:p>
                <a:r>
                  <a:rPr lang="en-GB" dirty="0">
                    <a:latin typeface="Calibri" panose="020F0502020204030204" pitchFamily="34" charset="0"/>
                    <a:cs typeface="Calibri" panose="020F0502020204030204" pitchFamily="34" charset="0"/>
                  </a:rPr>
                  <a:t>20m</a:t>
                </a:r>
              </a:p>
            </p:txBody>
          </p:sp>
        </p:grpSp>
      </p:grpSp>
      <p:cxnSp>
        <p:nvCxnSpPr>
          <p:cNvPr id="30" name="Straight Connector 29">
            <a:extLst>
              <a:ext uri="{FF2B5EF4-FFF2-40B4-BE49-F238E27FC236}">
                <a16:creationId xmlns:a16="http://schemas.microsoft.com/office/drawing/2014/main" id="{770FB973-D2C4-A5FD-08AC-07D693A506E7}"/>
              </a:ext>
            </a:extLst>
          </p:cNvPr>
          <p:cNvCxnSpPr>
            <a:cxnSpLocks/>
          </p:cNvCxnSpPr>
          <p:nvPr/>
        </p:nvCxnSpPr>
        <p:spPr>
          <a:xfrm flipV="1">
            <a:off x="1293442" y="2107732"/>
            <a:ext cx="2285778" cy="1079"/>
          </a:xfrm>
          <a:prstGeom prst="line">
            <a:avLst/>
          </a:prstGeom>
          <a:ln>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594B3047-7F19-203F-2F8A-9A544E308289}"/>
              </a:ext>
            </a:extLst>
          </p:cNvPr>
          <p:cNvSpPr txBox="1"/>
          <p:nvPr/>
        </p:nvSpPr>
        <p:spPr>
          <a:xfrm>
            <a:off x="5466012" y="1219394"/>
            <a:ext cx="5695543" cy="4893647"/>
          </a:xfrm>
          <a:prstGeom prst="rect">
            <a:avLst/>
          </a:prstGeom>
          <a:noFill/>
        </p:spPr>
        <p:txBody>
          <a:bodyPr wrap="square">
            <a:spAutoFit/>
          </a:bodyPr>
          <a:lstStyle/>
          <a:p>
            <a:r>
              <a:rPr lang="en-GB" sz="2600" b="0" i="0" dirty="0">
                <a:solidFill>
                  <a:srgbClr val="000000"/>
                </a:solidFill>
                <a:effectLst/>
                <a:latin typeface="Arial" panose="020B0604020202020204" pitchFamily="34" charset="0"/>
                <a:cs typeface="Arial" panose="020B0604020202020204" pitchFamily="34" charset="0"/>
              </a:rPr>
              <a:t>Venue 7 has the biggest area. </a:t>
            </a:r>
          </a:p>
          <a:p>
            <a:r>
              <a:rPr lang="en-GB" sz="2600" dirty="0">
                <a:solidFill>
                  <a:srgbClr val="000000"/>
                </a:solidFill>
                <a:latin typeface="Arial" panose="020B0604020202020204" pitchFamily="34" charset="0"/>
                <a:cs typeface="Arial" panose="020B0604020202020204" pitchFamily="34" charset="0"/>
              </a:rPr>
              <a:t>Therefore, it can fit the greatest number of people and give the greatest income.</a:t>
            </a:r>
          </a:p>
          <a:p>
            <a:endParaRPr lang="en-GB" sz="2600" b="0" i="0" dirty="0">
              <a:solidFill>
                <a:srgbClr val="000000"/>
              </a:solidFill>
              <a:effectLst/>
              <a:latin typeface="Arial" panose="020B0604020202020204" pitchFamily="34" charset="0"/>
              <a:cs typeface="Arial" panose="020B0604020202020204" pitchFamily="34" charset="0"/>
            </a:endParaRPr>
          </a:p>
          <a:p>
            <a:r>
              <a:rPr lang="en-GB" sz="2600" dirty="0">
                <a:solidFill>
                  <a:srgbClr val="000000"/>
                </a:solidFill>
                <a:latin typeface="Arial" panose="020B0604020202020204" pitchFamily="34" charset="0"/>
                <a:cs typeface="Arial" panose="020B0604020202020204" pitchFamily="34" charset="0"/>
              </a:rPr>
              <a:t>There can be 3 people per 1 m</a:t>
            </a:r>
            <a:r>
              <a:rPr lang="en-GB" sz="2600" baseline="30000" dirty="0">
                <a:solidFill>
                  <a:srgbClr val="000000"/>
                </a:solidFill>
                <a:latin typeface="Arial" panose="020B0604020202020204" pitchFamily="34" charset="0"/>
                <a:cs typeface="Arial" panose="020B0604020202020204" pitchFamily="34" charset="0"/>
              </a:rPr>
              <a:t>2</a:t>
            </a:r>
            <a:r>
              <a:rPr lang="en-GB" sz="2600" dirty="0">
                <a:solidFill>
                  <a:srgbClr val="000000"/>
                </a:solidFill>
                <a:latin typeface="Arial" panose="020B0604020202020204" pitchFamily="34" charset="0"/>
                <a:cs typeface="Arial" panose="020B0604020202020204" pitchFamily="34" charset="0"/>
              </a:rPr>
              <a:t>.</a:t>
            </a:r>
          </a:p>
          <a:p>
            <a:r>
              <a:rPr lang="en-GB" sz="2600" dirty="0">
                <a:solidFill>
                  <a:srgbClr val="000000"/>
                </a:solidFill>
                <a:latin typeface="Arial" panose="020B0604020202020204" pitchFamily="34" charset="0"/>
                <a:cs typeface="Arial" panose="020B0604020202020204" pitchFamily="34" charset="0"/>
              </a:rPr>
              <a:t>630 × 3 = 1890</a:t>
            </a:r>
          </a:p>
          <a:p>
            <a:endParaRPr lang="en-GB" sz="2600" dirty="0">
              <a:solidFill>
                <a:srgbClr val="000000"/>
              </a:solidFill>
              <a:latin typeface="Arial" panose="020B0604020202020204" pitchFamily="34" charset="0"/>
              <a:cs typeface="Arial" panose="020B0604020202020204" pitchFamily="34" charset="0"/>
            </a:endParaRPr>
          </a:p>
          <a:p>
            <a:r>
              <a:rPr lang="en-GB" sz="2600" dirty="0">
                <a:solidFill>
                  <a:srgbClr val="000000"/>
                </a:solidFill>
                <a:latin typeface="Arial" panose="020B0604020202020204" pitchFamily="34" charset="0"/>
                <a:cs typeface="Arial" panose="020B0604020202020204" pitchFamily="34" charset="0"/>
              </a:rPr>
              <a:t>Tickets are </a:t>
            </a:r>
            <a:r>
              <a:rPr lang="en-GB" sz="2600" b="0" i="0" dirty="0">
                <a:solidFill>
                  <a:srgbClr val="000000"/>
                </a:solidFill>
                <a:effectLst/>
                <a:latin typeface="Arial" panose="020B0604020202020204" pitchFamily="34" charset="0"/>
                <a:cs typeface="Arial" panose="020B0604020202020204" pitchFamily="34" charset="0"/>
              </a:rPr>
              <a:t>£30 eac</a:t>
            </a:r>
            <a:r>
              <a:rPr lang="en-GB" sz="2600" dirty="0">
                <a:solidFill>
                  <a:srgbClr val="000000"/>
                </a:solidFill>
                <a:latin typeface="Arial" panose="020B0604020202020204" pitchFamily="34" charset="0"/>
                <a:cs typeface="Arial" panose="020B0604020202020204" pitchFamily="34" charset="0"/>
              </a:rPr>
              <a:t>h.</a:t>
            </a:r>
          </a:p>
          <a:p>
            <a:r>
              <a:rPr lang="en-GB" sz="2600" dirty="0">
                <a:latin typeface="Arial" panose="020B0604020202020204" pitchFamily="34" charset="0"/>
                <a:cs typeface="Arial" panose="020B0604020202020204" pitchFamily="34" charset="0"/>
              </a:rPr>
              <a:t>1890</a:t>
            </a:r>
            <a:r>
              <a:rPr lang="en-GB" sz="2600" dirty="0">
                <a:solidFill>
                  <a:schemeClr val="tx1"/>
                </a:solidFill>
                <a:effectLst/>
                <a:latin typeface="Arial" panose="020B0604020202020204" pitchFamily="34" charset="0"/>
                <a:cs typeface="Arial" panose="020B0604020202020204" pitchFamily="34" charset="0"/>
              </a:rPr>
              <a:t> </a:t>
            </a:r>
            <a:r>
              <a:rPr lang="en-GB" sz="2600" dirty="0">
                <a:solidFill>
                  <a:schemeClr val="tx1"/>
                </a:solidFill>
                <a:latin typeface="Arial" panose="020B0604020202020204" pitchFamily="34" charset="0"/>
                <a:cs typeface="Arial" panose="020B0604020202020204" pitchFamily="34" charset="0"/>
              </a:rPr>
              <a:t>×</a:t>
            </a:r>
            <a:r>
              <a:rPr lang="en-GB" sz="2600" dirty="0">
                <a:solidFill>
                  <a:schemeClr val="tx1"/>
                </a:solidFill>
                <a:effectLst/>
                <a:latin typeface="Arial" panose="020B0604020202020204" pitchFamily="34" charset="0"/>
                <a:cs typeface="Arial" panose="020B0604020202020204" pitchFamily="34" charset="0"/>
              </a:rPr>
              <a:t> £30 = £</a:t>
            </a:r>
            <a:r>
              <a:rPr lang="en-GB" sz="2600" dirty="0">
                <a:latin typeface="Arial" panose="020B0604020202020204" pitchFamily="34" charset="0"/>
                <a:cs typeface="Arial" panose="020B0604020202020204" pitchFamily="34" charset="0"/>
              </a:rPr>
              <a:t>56 7</a:t>
            </a:r>
            <a:r>
              <a:rPr lang="en-GB" sz="2600" dirty="0">
                <a:solidFill>
                  <a:schemeClr val="tx1"/>
                </a:solidFill>
                <a:effectLst/>
                <a:latin typeface="Arial" panose="020B0604020202020204" pitchFamily="34" charset="0"/>
                <a:cs typeface="Arial" panose="020B0604020202020204" pitchFamily="34" charset="0"/>
              </a:rPr>
              <a:t>00</a:t>
            </a:r>
          </a:p>
          <a:p>
            <a:endParaRPr lang="en-GB" sz="2600" dirty="0">
              <a:latin typeface="Arial" panose="020B0604020202020204" pitchFamily="34" charset="0"/>
              <a:cs typeface="Arial" panose="020B0604020202020204" pitchFamily="34" charset="0"/>
            </a:endParaRPr>
          </a:p>
          <a:p>
            <a:r>
              <a:rPr lang="en-GB" sz="2600" dirty="0">
                <a:solidFill>
                  <a:schemeClr val="tx1"/>
                </a:solidFill>
                <a:effectLst/>
                <a:latin typeface="Arial" panose="020B0604020202020204" pitchFamily="34" charset="0"/>
                <a:cs typeface="Arial" panose="020B0604020202020204" pitchFamily="34" charset="0"/>
              </a:rPr>
              <a:t>The company can earn £</a:t>
            </a:r>
            <a:r>
              <a:rPr lang="en-GB" sz="2600" dirty="0">
                <a:latin typeface="Arial" panose="020B0604020202020204" pitchFamily="34" charset="0"/>
                <a:cs typeface="Arial" panose="020B0604020202020204" pitchFamily="34" charset="0"/>
              </a:rPr>
              <a:t>56 7</a:t>
            </a:r>
            <a:r>
              <a:rPr lang="en-GB" sz="2600" dirty="0">
                <a:solidFill>
                  <a:schemeClr val="tx1"/>
                </a:solidFill>
                <a:effectLst/>
                <a:latin typeface="Arial" panose="020B0604020202020204" pitchFamily="34" charset="0"/>
                <a:cs typeface="Arial" panose="020B0604020202020204" pitchFamily="34" charset="0"/>
              </a:rPr>
              <a:t>00.</a:t>
            </a:r>
            <a:endParaRPr lang="en-GB" sz="2600" dirty="0">
              <a:solidFill>
                <a:srgbClr val="000000"/>
              </a:solidFill>
              <a:latin typeface="Arial" panose="020B0604020202020204" pitchFamily="34" charset="0"/>
              <a:cs typeface="Arial" panose="020B0604020202020204" pitchFamily="34" charset="0"/>
            </a:endParaRPr>
          </a:p>
        </p:txBody>
      </p:sp>
      <p:pic>
        <p:nvPicPr>
          <p:cNvPr id="5" name="Picture 4" descr="A diagram of Venue 7. The diagram is a closed shape with five sides and looks like a simple drawing of a house. There is one horizontal side at the bottom and two parallel vertical sides. The other two sides meet at the top at an obtuse angle&#10;">
            <a:extLst>
              <a:ext uri="{FF2B5EF4-FFF2-40B4-BE49-F238E27FC236}">
                <a16:creationId xmlns:a16="http://schemas.microsoft.com/office/drawing/2014/main" id="{07A11CF5-6834-9604-EC57-6FBA1641AE5E}"/>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030445" y="1507030"/>
            <a:ext cx="2665640" cy="2094431"/>
          </a:xfrm>
          <a:prstGeom prst="rect">
            <a:avLst/>
          </a:prstGeom>
          <a:noFill/>
          <a:ln>
            <a:noFill/>
          </a:ln>
        </p:spPr>
      </p:pic>
      <p:sp>
        <p:nvSpPr>
          <p:cNvPr id="6" name="TextBox 5">
            <a:extLst>
              <a:ext uri="{FF2B5EF4-FFF2-40B4-BE49-F238E27FC236}">
                <a16:creationId xmlns:a16="http://schemas.microsoft.com/office/drawing/2014/main" id="{E1F8D62E-9CC9-9E7C-E082-884094293732}"/>
              </a:ext>
            </a:extLst>
          </p:cNvPr>
          <p:cNvSpPr txBox="1"/>
          <p:nvPr/>
        </p:nvSpPr>
        <p:spPr>
          <a:xfrm flipH="1">
            <a:off x="1059324" y="1511464"/>
            <a:ext cx="854536" cy="369332"/>
          </a:xfrm>
          <a:prstGeom prst="rect">
            <a:avLst/>
          </a:prstGeom>
          <a:noFill/>
        </p:spPr>
        <p:txBody>
          <a:bodyPr wrap="square" rtlCol="0">
            <a:spAutoFit/>
          </a:bodyPr>
          <a:lstStyle/>
          <a:p>
            <a:r>
              <a:rPr lang="en-GB" dirty="0">
                <a:latin typeface="Calibri" panose="020F0502020204030204" pitchFamily="34" charset="0"/>
                <a:cs typeface="Calibri" panose="020F0502020204030204" pitchFamily="34" charset="0"/>
              </a:rPr>
              <a:t>16m</a:t>
            </a:r>
          </a:p>
        </p:txBody>
      </p:sp>
      <p:sp>
        <p:nvSpPr>
          <p:cNvPr id="8" name="TextBox 7">
            <a:extLst>
              <a:ext uri="{FF2B5EF4-FFF2-40B4-BE49-F238E27FC236}">
                <a16:creationId xmlns:a16="http://schemas.microsoft.com/office/drawing/2014/main" id="{0112180F-6D41-F0F5-961E-4DD5377DD46B}"/>
              </a:ext>
            </a:extLst>
          </p:cNvPr>
          <p:cNvSpPr txBox="1"/>
          <p:nvPr/>
        </p:nvSpPr>
        <p:spPr>
          <a:xfrm>
            <a:off x="1670400" y="2422685"/>
            <a:ext cx="1369029" cy="523220"/>
          </a:xfrm>
          <a:prstGeom prst="rect">
            <a:avLst/>
          </a:prstGeom>
          <a:noFill/>
        </p:spPr>
        <p:txBody>
          <a:bodyPr wrap="none" rtlCol="0">
            <a:spAutoFit/>
          </a:bodyPr>
          <a:lstStyle/>
          <a:p>
            <a:pPr algn="l"/>
            <a:r>
              <a:rPr lang="en-GB" sz="2800" b="0" i="0" u="none" strike="noStrike" cap="none" dirty="0">
                <a:solidFill>
                  <a:schemeClr val="tx1"/>
                </a:solidFill>
                <a:cs typeface="Arial" panose="020B0604020202020204" pitchFamily="34" charset="0"/>
                <a:sym typeface="Arial"/>
              </a:rPr>
              <a:t>Venue 7</a:t>
            </a:r>
            <a:endParaRPr lang="en-GB" sz="2800" dirty="0">
              <a:cs typeface="Arial" panose="020B0604020202020204" pitchFamily="34" charset="0"/>
            </a:endParaRPr>
          </a:p>
        </p:txBody>
      </p:sp>
    </p:spTree>
    <p:extLst>
      <p:ext uri="{BB962C8B-B14F-4D97-AF65-F5344CB8AC3E}">
        <p14:creationId xmlns:p14="http://schemas.microsoft.com/office/powerpoint/2010/main" val="3017523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(1)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23</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extBox 1">
            <a:extLst>
              <a:ext uri="{FF2B5EF4-FFF2-40B4-BE49-F238E27FC236}">
                <a16:creationId xmlns:a16="http://schemas.microsoft.com/office/drawing/2014/main" id="{A274019F-1384-46DB-8EF1-8E2F8CCDCBE4}"/>
              </a:ext>
            </a:extLst>
          </p:cNvPr>
          <p:cNvSpPr txBox="1"/>
          <p:nvPr/>
        </p:nvSpPr>
        <p:spPr>
          <a:xfrm>
            <a:off x="876444" y="1168909"/>
            <a:ext cx="10204640" cy="5262979"/>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The shaded shape is drawn on a grid of </a:t>
            </a:r>
            <a:r>
              <a:rPr lang="en-US" sz="2600" dirty="0" err="1">
                <a:latin typeface="Arial" panose="020B0604020202020204" pitchFamily="34" charset="0"/>
                <a:cs typeface="Arial" panose="020B0604020202020204" pitchFamily="34" charset="0"/>
              </a:rPr>
              <a:t>centimetre</a:t>
            </a:r>
            <a:r>
              <a:rPr lang="en-US" sz="2600" dirty="0">
                <a:latin typeface="Arial" panose="020B0604020202020204" pitchFamily="34" charset="0"/>
                <a:cs typeface="Arial" panose="020B0604020202020204" pitchFamily="34" charset="0"/>
              </a:rPr>
              <a:t> squares.</a:t>
            </a:r>
          </a:p>
          <a:p>
            <a:r>
              <a:rPr lang="en-US" sz="2600" dirty="0">
                <a:latin typeface="Arial" panose="020B0604020202020204" pitchFamily="34" charset="0"/>
                <a:cs typeface="Arial" panose="020B0604020202020204" pitchFamily="34" charset="0"/>
              </a:rPr>
              <a:t>   </a:t>
            </a:r>
            <a:r>
              <a:rPr lang="en-US" sz="2600" b="1" dirty="0">
                <a:latin typeface="Arial" panose="020B0604020202020204" pitchFamily="34" charset="0"/>
                <a:cs typeface="Arial" panose="020B0604020202020204" pitchFamily="34" charset="0"/>
              </a:rPr>
              <a:t>(a) </a:t>
            </a:r>
            <a:r>
              <a:rPr lang="en-US" sz="2600" dirty="0">
                <a:latin typeface="Arial" panose="020B0604020202020204" pitchFamily="34" charset="0"/>
                <a:cs typeface="Arial" panose="020B0604020202020204" pitchFamily="34" charset="0"/>
              </a:rPr>
              <a:t>Find the perimeter of the shaded shape.</a:t>
            </a:r>
          </a:p>
          <a:p>
            <a:endParaRPr lang="en-US" sz="2600" dirty="0">
              <a:latin typeface="Arial" panose="020B0604020202020204" pitchFamily="34" charset="0"/>
              <a:cs typeface="Arial" panose="020B0604020202020204" pitchFamily="34" charset="0"/>
            </a:endParaRPr>
          </a:p>
          <a:p>
            <a:endParaRPr lang="en-US" sz="2600" dirty="0">
              <a:latin typeface="Arial" panose="020B0604020202020204" pitchFamily="34" charset="0"/>
              <a:cs typeface="Arial" panose="020B0604020202020204" pitchFamily="34" charset="0"/>
            </a:endParaRPr>
          </a:p>
          <a:p>
            <a:pPr algn="r"/>
            <a:r>
              <a:rPr lang="en-GB" sz="2600" dirty="0">
                <a:latin typeface="Arial" panose="020B0604020202020204" pitchFamily="34" charset="0"/>
                <a:cs typeface="Arial" panose="020B0604020202020204" pitchFamily="34" charset="0"/>
              </a:rPr>
              <a:t>……………… </a:t>
            </a:r>
          </a:p>
          <a:p>
            <a:pPr algn="r"/>
            <a:endParaRPr lang="en-GB" sz="2600" b="1" dirty="0">
              <a:latin typeface="Arial" panose="020B0604020202020204" pitchFamily="34" charset="0"/>
              <a:cs typeface="Arial" panose="020B0604020202020204" pitchFamily="34" charset="0"/>
            </a:endParaRPr>
          </a:p>
          <a:p>
            <a:endParaRPr lang="en-US" sz="2600" dirty="0">
              <a:latin typeface="Arial" panose="020B0604020202020204" pitchFamily="34" charset="0"/>
              <a:cs typeface="Arial" panose="020B0604020202020204" pitchFamily="34" charset="0"/>
            </a:endParaRPr>
          </a:p>
          <a:p>
            <a:r>
              <a:rPr lang="en-US" sz="2600" b="1" dirty="0">
                <a:latin typeface="Arial" panose="020B0604020202020204" pitchFamily="34" charset="0"/>
                <a:cs typeface="Arial" panose="020B0604020202020204" pitchFamily="34" charset="0"/>
              </a:rPr>
              <a:t>   (b) </a:t>
            </a:r>
            <a:r>
              <a:rPr lang="en-US" sz="2600" dirty="0">
                <a:latin typeface="Arial" panose="020B0604020202020204" pitchFamily="34" charset="0"/>
                <a:cs typeface="Arial" panose="020B0604020202020204" pitchFamily="34" charset="0"/>
              </a:rPr>
              <a:t>On the grid below, draw a square with the same area as the </a:t>
            </a:r>
          </a:p>
          <a:p>
            <a:r>
              <a:rPr lang="en-US" sz="2600" dirty="0">
                <a:latin typeface="Arial" panose="020B0604020202020204" pitchFamily="34" charset="0"/>
                <a:cs typeface="Arial" panose="020B0604020202020204" pitchFamily="34" charset="0"/>
              </a:rPr>
              <a:t>      shaded shape.</a:t>
            </a:r>
          </a:p>
          <a:p>
            <a:endParaRPr lang="en-GB" sz="2800" b="1" dirty="0">
              <a:latin typeface="Times New Roman" panose="02020603050405020304" pitchFamily="18" charset="0"/>
              <a:cs typeface="Times New Roman" panose="02020603050405020304" pitchFamily="18" charset="0"/>
            </a:endParaRPr>
          </a:p>
          <a:p>
            <a:pPr algn="r"/>
            <a:endParaRPr lang="en-GB" sz="2800" b="1" dirty="0">
              <a:latin typeface="Times New Roman" panose="02020603050405020304" pitchFamily="18" charset="0"/>
              <a:cs typeface="Times New Roman" panose="02020603050405020304" pitchFamily="18" charset="0"/>
            </a:endParaRPr>
          </a:p>
          <a:p>
            <a:pPr algn="r"/>
            <a:r>
              <a:rPr lang="en-GB" sz="2800" b="1" dirty="0">
                <a:latin typeface="Times New Roman" panose="02020603050405020304" pitchFamily="18" charset="0"/>
                <a:cs typeface="Times New Roman" panose="02020603050405020304" pitchFamily="18" charset="0"/>
              </a:rPr>
              <a:t>     </a:t>
            </a:r>
            <a:endParaRPr kumimoji="0" lang="en-GB" sz="18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en-GB" sz="1800" i="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A9FE1C35-C1BD-6E5F-62A1-CF986151FB4A}"/>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
        <p:nvSpPr>
          <p:cNvPr id="5" name="TextBox 4">
            <a:extLst>
              <a:ext uri="{FF2B5EF4-FFF2-40B4-BE49-F238E27FC236}">
                <a16:creationId xmlns:a16="http://schemas.microsoft.com/office/drawing/2014/main" id="{2B9D45F7-DE3E-1924-76B7-BF78DA8D1826}"/>
              </a:ext>
            </a:extLst>
          </p:cNvPr>
          <p:cNvSpPr txBox="1"/>
          <p:nvPr/>
        </p:nvSpPr>
        <p:spPr>
          <a:xfrm>
            <a:off x="8645600" y="2755230"/>
            <a:ext cx="2339054" cy="523220"/>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14 cm</a:t>
            </a:r>
          </a:p>
        </p:txBody>
      </p:sp>
      <p:sp>
        <p:nvSpPr>
          <p:cNvPr id="10" name="Rectangle 9" descr="Pink rectangle covering the answer">
            <a:extLst>
              <a:ext uri="{FF2B5EF4-FFF2-40B4-BE49-F238E27FC236}">
                <a16:creationId xmlns:a16="http://schemas.microsoft.com/office/drawing/2014/main" id="{605B13A3-BE31-44A7-A606-38729832003E}"/>
              </a:ext>
            </a:extLst>
          </p:cNvPr>
          <p:cNvSpPr/>
          <p:nvPr/>
        </p:nvSpPr>
        <p:spPr>
          <a:xfrm>
            <a:off x="8951376" y="2465007"/>
            <a:ext cx="1893484" cy="72294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a:latin typeface="Arial" panose="020B0604020202020204" pitchFamily="34" charset="0"/>
              <a:cs typeface="Arial" panose="020B0604020202020204" pitchFamily="34" charset="0"/>
            </a:endParaRPr>
          </a:p>
        </p:txBody>
      </p:sp>
      <p:pic>
        <p:nvPicPr>
          <p:cNvPr id="6" name="Picture 31" descr="A shaded shape on a square grid. The shape covers four rows of two squares each and one row of one square.&#10;">
            <a:extLst>
              <a:ext uri="{FF2B5EF4-FFF2-40B4-BE49-F238E27FC236}">
                <a16:creationId xmlns:a16="http://schemas.microsoft.com/office/drawing/2014/main" id="{9D1FA7C8-648F-C6D3-997C-A5C7F658A580}"/>
              </a:ext>
            </a:extLst>
          </p:cNvPr>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2616492" y="2169502"/>
            <a:ext cx="1507283" cy="16946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4">
            <a:extLst>
              <a:ext uri="{FF2B5EF4-FFF2-40B4-BE49-F238E27FC236}">
                <a16:creationId xmlns:a16="http://schemas.microsoft.com/office/drawing/2014/main" id="{DAA0398C-82D7-62FD-2F57-27E765C5BBCB}"/>
              </a:ext>
            </a:extLst>
          </p:cNvPr>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3798471" y="4696261"/>
            <a:ext cx="2916797" cy="149913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2F2ED9C6-067D-8C88-1C59-E9D4236AF92E}"/>
              </a:ext>
            </a:extLst>
          </p:cNvPr>
          <p:cNvSpPr/>
          <p:nvPr/>
        </p:nvSpPr>
        <p:spPr>
          <a:xfrm>
            <a:off x="4738254" y="4962724"/>
            <a:ext cx="738944" cy="714492"/>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8" name="Rectangle 7" descr="Pink rectangle covering the answer">
            <a:extLst>
              <a:ext uri="{FF2B5EF4-FFF2-40B4-BE49-F238E27FC236}">
                <a16:creationId xmlns:a16="http://schemas.microsoft.com/office/drawing/2014/main" id="{60780FCE-E7F4-054B-1E3A-E2C7C57418E7}"/>
              </a:ext>
            </a:extLst>
          </p:cNvPr>
          <p:cNvSpPr/>
          <p:nvPr/>
        </p:nvSpPr>
        <p:spPr>
          <a:xfrm>
            <a:off x="3798471" y="4735958"/>
            <a:ext cx="2916796" cy="1499136"/>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7833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(2)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24</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extBox 1">
            <a:extLst>
              <a:ext uri="{FF2B5EF4-FFF2-40B4-BE49-F238E27FC236}">
                <a16:creationId xmlns:a16="http://schemas.microsoft.com/office/drawing/2014/main" id="{A274019F-1384-46DB-8EF1-8E2F8CCDCBE4}"/>
              </a:ext>
            </a:extLst>
          </p:cNvPr>
          <p:cNvSpPr txBox="1"/>
          <p:nvPr/>
        </p:nvSpPr>
        <p:spPr>
          <a:xfrm>
            <a:off x="947087" y="1115032"/>
            <a:ext cx="10204640" cy="6063198"/>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The diagram shows the plan of a small field.</a:t>
            </a:r>
          </a:p>
          <a:p>
            <a:r>
              <a:rPr lang="en-US" sz="2600" dirty="0">
                <a:latin typeface="Arial" panose="020B0604020202020204" pitchFamily="34" charset="0"/>
                <a:cs typeface="Arial" panose="020B0604020202020204" pitchFamily="34" charset="0"/>
              </a:rPr>
              <a:t>       </a:t>
            </a:r>
          </a:p>
          <a:p>
            <a:endParaRPr lang="en-US" sz="2600" dirty="0">
              <a:latin typeface="Arial" panose="020B0604020202020204" pitchFamily="34" charset="0"/>
              <a:cs typeface="Arial" panose="020B0604020202020204" pitchFamily="34" charset="0"/>
            </a:endParaRPr>
          </a:p>
          <a:p>
            <a:endParaRPr lang="en-US" sz="2600" dirty="0">
              <a:latin typeface="Arial" panose="020B0604020202020204" pitchFamily="34" charset="0"/>
              <a:cs typeface="Arial" panose="020B0604020202020204" pitchFamily="34" charset="0"/>
            </a:endParaRPr>
          </a:p>
          <a:p>
            <a:endParaRPr lang="en-US" sz="2600" dirty="0">
              <a:latin typeface="Arial" panose="020B0604020202020204" pitchFamily="34" charset="0"/>
              <a:cs typeface="Arial" panose="020B0604020202020204" pitchFamily="34" charset="0"/>
            </a:endParaRPr>
          </a:p>
          <a:p>
            <a:endParaRPr lang="en-US" sz="2600" dirty="0">
              <a:latin typeface="Arial" panose="020B0604020202020204" pitchFamily="34" charset="0"/>
              <a:cs typeface="Arial" panose="020B0604020202020204" pitchFamily="34" charset="0"/>
            </a:endParaRPr>
          </a:p>
          <a:p>
            <a:pPr marR="0" algn="l" rtl="0">
              <a:lnSpc>
                <a:spcPct val="100000"/>
              </a:lnSpc>
              <a:spcBef>
                <a:spcPts val="0"/>
              </a:spcBef>
              <a:buClr>
                <a:srgbClr val="000000"/>
              </a:buClr>
              <a:buFont typeface="Arial"/>
            </a:pPr>
            <a:endParaRPr lang="en-GB" sz="2600" b="0" i="0" u="none" strike="noStrike" cap="none" dirty="0">
              <a:solidFill>
                <a:schemeClr val="tx1"/>
              </a:solidFill>
              <a:effectLst/>
              <a:latin typeface="Arial" panose="020B0604020202020204" pitchFamily="34" charset="0"/>
              <a:cs typeface="Arial" panose="020B0604020202020204" pitchFamily="34" charset="0"/>
              <a:sym typeface="Arial"/>
            </a:endParaRPr>
          </a:p>
          <a:p>
            <a:pPr marR="0" algn="l" rtl="0">
              <a:lnSpc>
                <a:spcPct val="100000"/>
              </a:lnSpc>
              <a:spcBef>
                <a:spcPts val="0"/>
              </a:spcBef>
              <a:buClr>
                <a:srgbClr val="000000"/>
              </a:buClr>
              <a:buFont typeface="Arial"/>
            </a:pPr>
            <a:endParaRPr lang="en-GB" sz="2600" dirty="0">
              <a:latin typeface="Arial" panose="020B0604020202020204" pitchFamily="34" charset="0"/>
              <a:cs typeface="Arial" panose="020B0604020202020204" pitchFamily="34" charset="0"/>
              <a:sym typeface="Arial"/>
            </a:endParaRPr>
          </a:p>
          <a:p>
            <a:pPr marR="0" algn="l" rtl="0">
              <a:lnSpc>
                <a:spcPct val="100000"/>
              </a:lnSpc>
              <a:spcBef>
                <a:spcPts val="0"/>
              </a:spcBef>
              <a:buClr>
                <a:srgbClr val="000000"/>
              </a:buClr>
              <a:buFont typeface="Arial"/>
            </a:pPr>
            <a:endParaRPr lang="en-GB" sz="2600" b="0" i="0" u="none" strike="noStrike" cap="none" dirty="0">
              <a:solidFill>
                <a:schemeClr val="tx1"/>
              </a:solidFill>
              <a:effectLst/>
              <a:latin typeface="Arial" panose="020B0604020202020204" pitchFamily="34" charset="0"/>
              <a:cs typeface="Arial" panose="020B0604020202020204" pitchFamily="34" charset="0"/>
              <a:sym typeface="Arial"/>
            </a:endParaRPr>
          </a:p>
          <a:p>
            <a:pPr marR="0" algn="l" rtl="0">
              <a:lnSpc>
                <a:spcPct val="100000"/>
              </a:lnSpc>
              <a:spcBef>
                <a:spcPts val="0"/>
              </a:spcBef>
              <a:buClr>
                <a:srgbClr val="000000"/>
              </a:buClr>
              <a:buFont typeface="Arial"/>
            </a:pPr>
            <a:r>
              <a:rPr lang="en-GB" sz="2600" b="0" i="0" u="none" strike="noStrike" cap="none" dirty="0">
                <a:solidFill>
                  <a:schemeClr val="tx1"/>
                </a:solidFill>
                <a:effectLst/>
                <a:latin typeface="Arial" panose="020B0604020202020204" pitchFamily="34" charset="0"/>
                <a:cs typeface="Arial" panose="020B0604020202020204" pitchFamily="34" charset="0"/>
                <a:sym typeface="Arial"/>
              </a:rPr>
              <a:t>Kevin is going to keep some goats in the field.</a:t>
            </a:r>
            <a:br>
              <a:rPr lang="en-GB" sz="2600" b="0" i="0" u="none" strike="noStrike" cap="none" dirty="0">
                <a:solidFill>
                  <a:schemeClr val="tx1"/>
                </a:solidFill>
                <a:effectLst/>
                <a:latin typeface="Arial" panose="020B0604020202020204" pitchFamily="34" charset="0"/>
                <a:cs typeface="Arial" panose="020B0604020202020204" pitchFamily="34" charset="0"/>
                <a:sym typeface="Arial"/>
              </a:rPr>
            </a:br>
            <a:r>
              <a:rPr lang="en-GB" sz="2600" b="0" i="0" u="none" strike="noStrike" cap="none" dirty="0">
                <a:solidFill>
                  <a:schemeClr val="tx1"/>
                </a:solidFill>
                <a:effectLst/>
                <a:latin typeface="Arial" panose="020B0604020202020204" pitchFamily="34" charset="0"/>
                <a:cs typeface="Arial" panose="020B0604020202020204" pitchFamily="34" charset="0"/>
                <a:sym typeface="Arial"/>
              </a:rPr>
              <a:t>Each goat needs an area of 36 square metres.</a:t>
            </a:r>
          </a:p>
          <a:p>
            <a:pPr marR="0" algn="l" rtl="0">
              <a:lnSpc>
                <a:spcPct val="100000"/>
              </a:lnSpc>
              <a:spcBef>
                <a:spcPts val="0"/>
              </a:spcBef>
              <a:buClr>
                <a:srgbClr val="000000"/>
              </a:buClr>
              <a:buFont typeface="Arial"/>
            </a:pPr>
            <a:r>
              <a:rPr lang="en-GB" sz="2600" b="0" i="0" u="none" strike="noStrike" cap="none" dirty="0">
                <a:solidFill>
                  <a:schemeClr val="tx1"/>
                </a:solidFill>
                <a:effectLst/>
                <a:latin typeface="Arial" panose="020B0604020202020204" pitchFamily="34" charset="0"/>
                <a:cs typeface="Arial" panose="020B0604020202020204" pitchFamily="34" charset="0"/>
                <a:sym typeface="Arial"/>
              </a:rPr>
              <a:t>Work out the greatest number of goats. </a:t>
            </a:r>
          </a:p>
          <a:p>
            <a:pPr marR="0" algn="l" rtl="0">
              <a:lnSpc>
                <a:spcPct val="100000"/>
              </a:lnSpc>
              <a:spcBef>
                <a:spcPts val="0"/>
              </a:spcBef>
              <a:buClr>
                <a:srgbClr val="000000"/>
              </a:buClr>
              <a:buFont typeface="Arial"/>
            </a:pPr>
            <a:r>
              <a:rPr lang="en-GB" sz="2600" b="0" i="0" u="none" strike="noStrike" cap="none" dirty="0">
                <a:solidFill>
                  <a:schemeClr val="tx1"/>
                </a:solidFill>
                <a:effectLst/>
                <a:latin typeface="Arial" panose="020B0604020202020204" pitchFamily="34" charset="0"/>
                <a:cs typeface="Arial" panose="020B0604020202020204" pitchFamily="34" charset="0"/>
                <a:sym typeface="Arial"/>
              </a:rPr>
              <a:t>Kevin can keep in the field?			      </a:t>
            </a:r>
            <a:r>
              <a:rPr lang="en-GB" sz="2600" dirty="0">
                <a:latin typeface="Arial" panose="020B0604020202020204" pitchFamily="34" charset="0"/>
                <a:cs typeface="Arial" panose="020B0604020202020204" pitchFamily="34" charset="0"/>
              </a:rPr>
              <a:t>………………           </a:t>
            </a:r>
            <a:endParaRPr lang="en-GB" sz="2600" b="1" dirty="0">
              <a:latin typeface="Arial" panose="020B0604020202020204" pitchFamily="34" charset="0"/>
              <a:cs typeface="Arial" panose="020B0604020202020204" pitchFamily="34" charset="0"/>
            </a:endParaRPr>
          </a:p>
          <a:p>
            <a:pPr algn="r"/>
            <a:endParaRPr kumimoji="0" lang="en-GB" sz="2600" b="0"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endParaRPr lang="en-GB" sz="2400" i="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A9FE1C35-C1BD-6E5F-62A1-CF986151FB4A}"/>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
        <p:nvSpPr>
          <p:cNvPr id="5" name="TextBox 4">
            <a:extLst>
              <a:ext uri="{FF2B5EF4-FFF2-40B4-BE49-F238E27FC236}">
                <a16:creationId xmlns:a16="http://schemas.microsoft.com/office/drawing/2014/main" id="{2B9D45F7-DE3E-1924-76B7-BF78DA8D1826}"/>
              </a:ext>
            </a:extLst>
          </p:cNvPr>
          <p:cNvSpPr txBox="1"/>
          <p:nvPr/>
        </p:nvSpPr>
        <p:spPr>
          <a:xfrm>
            <a:off x="7688179" y="5219748"/>
            <a:ext cx="2339054" cy="523220"/>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3</a:t>
            </a:r>
          </a:p>
        </p:txBody>
      </p:sp>
      <p:sp>
        <p:nvSpPr>
          <p:cNvPr id="10" name="Rectangle 9" descr="Pink rectangle covering the answer">
            <a:extLst>
              <a:ext uri="{FF2B5EF4-FFF2-40B4-BE49-F238E27FC236}">
                <a16:creationId xmlns:a16="http://schemas.microsoft.com/office/drawing/2014/main" id="{605B13A3-BE31-44A7-A606-38729832003E}"/>
              </a:ext>
            </a:extLst>
          </p:cNvPr>
          <p:cNvSpPr/>
          <p:nvPr/>
        </p:nvSpPr>
        <p:spPr>
          <a:xfrm>
            <a:off x="8212108" y="5274889"/>
            <a:ext cx="1584915" cy="72294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a:latin typeface="Arial" panose="020B0604020202020204" pitchFamily="34" charset="0"/>
              <a:cs typeface="Arial" panose="020B0604020202020204" pitchFamily="34" charset="0"/>
            </a:endParaRPr>
          </a:p>
        </p:txBody>
      </p:sp>
      <p:sp>
        <p:nvSpPr>
          <p:cNvPr id="8" name="Google Shape;299;g53f047df24_0_470">
            <a:extLst>
              <a:ext uri="{FF2B5EF4-FFF2-40B4-BE49-F238E27FC236}">
                <a16:creationId xmlns:a16="http://schemas.microsoft.com/office/drawing/2014/main" id="{33D8224E-C932-EE0B-4D73-1FA13728E8F7}"/>
              </a:ext>
            </a:extLst>
          </p:cNvPr>
          <p:cNvSpPr txBox="1"/>
          <p:nvPr/>
        </p:nvSpPr>
        <p:spPr>
          <a:xfrm>
            <a:off x="6184232" y="2184992"/>
            <a:ext cx="3007894" cy="203411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SG" sz="2400" dirty="0">
                <a:latin typeface="Arial" panose="020B0604020202020204" pitchFamily="34" charset="0"/>
                <a:cs typeface="Arial" panose="020B0604020202020204" pitchFamily="34" charset="0"/>
                <a:sym typeface="Arial"/>
              </a:rPr>
              <a:t>Diagram </a:t>
            </a:r>
            <a:r>
              <a:rPr lang="en-SG" sz="2400" b="1" dirty="0">
                <a:latin typeface="Arial" panose="020B0604020202020204" pitchFamily="34" charset="0"/>
                <a:cs typeface="Arial" panose="020B0604020202020204" pitchFamily="34" charset="0"/>
                <a:sym typeface="Arial"/>
              </a:rPr>
              <a:t>NOT </a:t>
            </a:r>
            <a:r>
              <a:rPr lang="en-SG" sz="2400" dirty="0">
                <a:latin typeface="Arial" panose="020B0604020202020204" pitchFamily="34" charset="0"/>
                <a:cs typeface="Arial" panose="020B0604020202020204" pitchFamily="34" charset="0"/>
                <a:sym typeface="Arial"/>
              </a:rPr>
              <a:t>accurately drawn</a:t>
            </a:r>
            <a:endParaRPr lang="en-GB" sz="2400" b="0" i="0" u="none" strike="noStrike" cap="none" dirty="0">
              <a:solidFill>
                <a:schemeClr val="tx1"/>
              </a:solidFill>
              <a:latin typeface="Arial" panose="020B0604020202020204" pitchFamily="34" charset="0"/>
              <a:cs typeface="Arial" panose="020B0604020202020204" pitchFamily="34" charset="0"/>
              <a:sym typeface="Arial"/>
            </a:endParaRPr>
          </a:p>
        </p:txBody>
      </p:sp>
      <p:pic>
        <p:nvPicPr>
          <p:cNvPr id="9" name="Picture 8" descr="A drawing of a closed shape with six sides. The sides are either horizontal or vertical. Four of the sides are labelled with the lengths. The lengths are, in clockwise order: 7 m (bottom horizontal), 10 m (vertical), 16 m (horizontal), 6 m (vertical). The 16-m side is the longest side. One horizontal side and one vertical side are not labelled.&#10;">
            <a:extLst>
              <a:ext uri="{FF2B5EF4-FFF2-40B4-BE49-F238E27FC236}">
                <a16:creationId xmlns:a16="http://schemas.microsoft.com/office/drawing/2014/main" id="{3825B988-FCD5-09E8-899F-947CA3C9AF6D}"/>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1457277" y="1732729"/>
            <a:ext cx="4425737" cy="2486380"/>
          </a:xfrm>
          <a:prstGeom prst="rect">
            <a:avLst/>
          </a:prstGeom>
        </p:spPr>
      </p:pic>
    </p:spTree>
    <p:extLst>
      <p:ext uri="{BB962C8B-B14F-4D97-AF65-F5344CB8AC3E}">
        <p14:creationId xmlns:p14="http://schemas.microsoft.com/office/powerpoint/2010/main" val="1296272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(3)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25</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extBox 1">
            <a:extLst>
              <a:ext uri="{FF2B5EF4-FFF2-40B4-BE49-F238E27FC236}">
                <a16:creationId xmlns:a16="http://schemas.microsoft.com/office/drawing/2014/main" id="{A274019F-1384-46DB-8EF1-8E2F8CCDCBE4}"/>
              </a:ext>
            </a:extLst>
          </p:cNvPr>
          <p:cNvSpPr txBox="1"/>
          <p:nvPr/>
        </p:nvSpPr>
        <p:spPr>
          <a:xfrm>
            <a:off x="947086" y="1115032"/>
            <a:ext cx="10640383" cy="5940088"/>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Here is a diagram of Jim's garden.</a:t>
            </a:r>
          </a:p>
          <a:p>
            <a:endParaRPr lang="en-US" sz="2600" dirty="0">
              <a:latin typeface="Arial" panose="020B0604020202020204" pitchFamily="34" charset="0"/>
              <a:cs typeface="Arial" panose="020B0604020202020204" pitchFamily="34" charset="0"/>
            </a:endParaRPr>
          </a:p>
          <a:p>
            <a:endParaRPr lang="en-US" sz="2600" dirty="0">
              <a:latin typeface="Arial" panose="020B0604020202020204" pitchFamily="34" charset="0"/>
              <a:cs typeface="Arial" panose="020B0604020202020204" pitchFamily="34" charset="0"/>
            </a:endParaRPr>
          </a:p>
          <a:p>
            <a:endParaRPr lang="en-US" sz="2600" dirty="0">
              <a:latin typeface="Arial" panose="020B0604020202020204" pitchFamily="34" charset="0"/>
              <a:cs typeface="Arial" panose="020B0604020202020204" pitchFamily="34" charset="0"/>
            </a:endParaRPr>
          </a:p>
          <a:p>
            <a:endParaRPr lang="en-US" sz="26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Jim wants to cover his garden with grass seed to make a lawn.</a:t>
            </a:r>
          </a:p>
          <a:p>
            <a:r>
              <a:rPr lang="en-US" sz="2600" dirty="0">
                <a:latin typeface="Arial" panose="020B0604020202020204" pitchFamily="34" charset="0"/>
                <a:cs typeface="Arial" panose="020B0604020202020204" pitchFamily="34" charset="0"/>
              </a:rPr>
              <a:t>Grass seed is sold in bags.  </a:t>
            </a:r>
          </a:p>
          <a:p>
            <a:r>
              <a:rPr lang="en-US" sz="2600" dirty="0">
                <a:latin typeface="Arial" panose="020B0604020202020204" pitchFamily="34" charset="0"/>
                <a:cs typeface="Arial" panose="020B0604020202020204" pitchFamily="34" charset="0"/>
              </a:rPr>
              <a:t>There is enough grass seed in each bag to cover 20 m</a:t>
            </a:r>
            <a:r>
              <a:rPr lang="en-US" sz="2600" baseline="30000" dirty="0">
                <a:latin typeface="Arial" panose="020B0604020202020204" pitchFamily="34" charset="0"/>
                <a:cs typeface="Arial" panose="020B0604020202020204" pitchFamily="34" charset="0"/>
              </a:rPr>
              <a:t>2</a:t>
            </a:r>
            <a:r>
              <a:rPr lang="en-US" sz="2600" dirty="0">
                <a:latin typeface="Arial" panose="020B0604020202020204" pitchFamily="34" charset="0"/>
                <a:cs typeface="Arial" panose="020B0604020202020204" pitchFamily="34" charset="0"/>
              </a:rPr>
              <a:t> of garden.</a:t>
            </a:r>
          </a:p>
          <a:p>
            <a:r>
              <a:rPr lang="en-US" sz="2600" dirty="0">
                <a:latin typeface="Arial" panose="020B0604020202020204" pitchFamily="34" charset="0"/>
                <a:cs typeface="Arial" panose="020B0604020202020204" pitchFamily="34" charset="0"/>
              </a:rPr>
              <a:t>Each bag of grass seed costs £4.99</a:t>
            </a:r>
          </a:p>
          <a:p>
            <a:r>
              <a:rPr lang="en-US" sz="2600" dirty="0">
                <a:latin typeface="Arial" panose="020B0604020202020204" pitchFamily="34" charset="0"/>
                <a:cs typeface="Arial" panose="020B0604020202020204" pitchFamily="34" charset="0"/>
              </a:rPr>
              <a:t>Work out the least cost of putting grass seed on Jim's garden.</a:t>
            </a:r>
            <a:r>
              <a:rPr lang="en-GB" sz="2600" b="0" i="0" u="none" strike="noStrike" cap="none" dirty="0">
                <a:solidFill>
                  <a:schemeClr val="tx1"/>
                </a:solidFill>
                <a:effectLst/>
                <a:latin typeface="Arial" panose="020B0604020202020204" pitchFamily="34" charset="0"/>
                <a:cs typeface="Arial" panose="020B0604020202020204" pitchFamily="34" charset="0"/>
                <a:sym typeface="Arial"/>
              </a:rPr>
              <a:t>									</a:t>
            </a:r>
          </a:p>
          <a:p>
            <a:pPr algn="r"/>
            <a:r>
              <a:rPr lang="en-GB" sz="2600" dirty="0">
                <a:latin typeface="Arial" panose="020B0604020202020204" pitchFamily="34" charset="0"/>
                <a:cs typeface="Arial" panose="020B0604020202020204" pitchFamily="34" charset="0"/>
                <a:sym typeface="Arial"/>
              </a:rPr>
              <a:t>								</a:t>
            </a:r>
            <a:r>
              <a:rPr lang="en-GB" sz="2600" dirty="0">
                <a:latin typeface="Arial" panose="020B0604020202020204" pitchFamily="34" charset="0"/>
                <a:cs typeface="Arial" panose="020B0604020202020204" pitchFamily="34" charset="0"/>
              </a:rPr>
              <a:t>£……………… </a:t>
            </a:r>
          </a:p>
          <a:p>
            <a:pPr algn="r"/>
            <a:endParaRPr lang="en-GB" sz="2600" b="1" dirty="0">
              <a:latin typeface="Arial" panose="020B0604020202020204" pitchFamily="34" charset="0"/>
              <a:cs typeface="Arial" panose="020B0604020202020204" pitchFamily="34" charset="0"/>
            </a:endParaRPr>
          </a:p>
          <a:p>
            <a:pPr algn="r"/>
            <a:endParaRPr kumimoji="0" lang="en-GB"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en-GB" sz="2400" i="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A9FE1C35-C1BD-6E5F-62A1-CF986151FB4A}"/>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
        <p:nvSpPr>
          <p:cNvPr id="5" name="TextBox 4">
            <a:extLst>
              <a:ext uri="{FF2B5EF4-FFF2-40B4-BE49-F238E27FC236}">
                <a16:creationId xmlns:a16="http://schemas.microsoft.com/office/drawing/2014/main" id="{2B9D45F7-DE3E-1924-76B7-BF78DA8D1826}"/>
              </a:ext>
            </a:extLst>
          </p:cNvPr>
          <p:cNvSpPr txBox="1"/>
          <p:nvPr/>
        </p:nvSpPr>
        <p:spPr>
          <a:xfrm>
            <a:off x="9290711" y="4936773"/>
            <a:ext cx="2339054" cy="523220"/>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34.93</a:t>
            </a:r>
          </a:p>
        </p:txBody>
      </p:sp>
      <p:sp>
        <p:nvSpPr>
          <p:cNvPr id="10" name="Rectangle 9" descr="Pink rectangle covering the answer">
            <a:extLst>
              <a:ext uri="{FF2B5EF4-FFF2-40B4-BE49-F238E27FC236}">
                <a16:creationId xmlns:a16="http://schemas.microsoft.com/office/drawing/2014/main" id="{605B13A3-BE31-44A7-A606-38729832003E}"/>
              </a:ext>
            </a:extLst>
          </p:cNvPr>
          <p:cNvSpPr/>
          <p:nvPr/>
        </p:nvSpPr>
        <p:spPr>
          <a:xfrm>
            <a:off x="9727909" y="5044829"/>
            <a:ext cx="1649021" cy="72294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a:latin typeface="Arial" panose="020B0604020202020204" pitchFamily="34" charset="0"/>
              <a:cs typeface="Arial" panose="020B0604020202020204" pitchFamily="34" charset="0"/>
            </a:endParaRPr>
          </a:p>
        </p:txBody>
      </p:sp>
      <p:sp>
        <p:nvSpPr>
          <p:cNvPr id="8" name="Google Shape;299;g53f047df24_0_470">
            <a:extLst>
              <a:ext uri="{FF2B5EF4-FFF2-40B4-BE49-F238E27FC236}">
                <a16:creationId xmlns:a16="http://schemas.microsoft.com/office/drawing/2014/main" id="{33D8224E-C932-EE0B-4D73-1FA13728E8F7}"/>
              </a:ext>
            </a:extLst>
          </p:cNvPr>
          <p:cNvSpPr txBox="1"/>
          <p:nvPr/>
        </p:nvSpPr>
        <p:spPr>
          <a:xfrm>
            <a:off x="8738422" y="1674537"/>
            <a:ext cx="2688127" cy="127455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0"/>
              <a:buFont typeface="Arial"/>
              <a:buNone/>
            </a:pPr>
            <a:r>
              <a:rPr lang="en-SG" sz="2000" dirty="0">
                <a:latin typeface="Arial" panose="020B0604020202020204" pitchFamily="34" charset="0"/>
                <a:cs typeface="Arial" panose="020B0604020202020204" pitchFamily="34" charset="0"/>
                <a:sym typeface="Arial"/>
              </a:rPr>
              <a:t>Diagram </a:t>
            </a:r>
            <a:r>
              <a:rPr lang="en-SG" sz="2000" b="1" dirty="0">
                <a:latin typeface="Arial" panose="020B0604020202020204" pitchFamily="34" charset="0"/>
                <a:cs typeface="Arial" panose="020B0604020202020204" pitchFamily="34" charset="0"/>
                <a:sym typeface="Arial"/>
              </a:rPr>
              <a:t>NOT </a:t>
            </a:r>
            <a:r>
              <a:rPr lang="en-SG" sz="2000" dirty="0">
                <a:latin typeface="Arial" panose="020B0604020202020204" pitchFamily="34" charset="0"/>
                <a:cs typeface="Arial" panose="020B0604020202020204" pitchFamily="34" charset="0"/>
                <a:sym typeface="Arial"/>
              </a:rPr>
              <a:t>accurately drawn</a:t>
            </a:r>
            <a:endParaRPr lang="en-GB" sz="2000" b="0" i="0" u="none" strike="noStrike" cap="none" dirty="0">
              <a:solidFill>
                <a:schemeClr val="tx1"/>
              </a:solidFill>
              <a:latin typeface="Arial" panose="020B0604020202020204" pitchFamily="34" charset="0"/>
              <a:cs typeface="Arial" panose="020B0604020202020204" pitchFamily="34" charset="0"/>
              <a:sym typeface="Arial"/>
            </a:endParaRPr>
          </a:p>
        </p:txBody>
      </p:sp>
      <p:pic>
        <p:nvPicPr>
          <p:cNvPr id="11" name="Picture 10" descr="A drawing of a trapezium. Three of the sides are label with the lengths. The lengths of the sides are, in clockwise order: 18 m (bottom horizontal side), 9 m (vertical), 12 m (horizontal). The fourth side is not labelled. The angle between the 18-m side and the 9-m side is marked with a right-angle symbol. The angle between the 9-m side and the 18-m side is also marked with a right angle symbol.&#10;">
            <a:extLst>
              <a:ext uri="{FF2B5EF4-FFF2-40B4-BE49-F238E27FC236}">
                <a16:creationId xmlns:a16="http://schemas.microsoft.com/office/drawing/2014/main" id="{82480C41-CC31-E561-16B0-7C741E37ECBF}"/>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bwMode="auto">
          <a:xfrm>
            <a:off x="5644706" y="1101679"/>
            <a:ext cx="3007894" cy="1848718"/>
          </a:xfrm>
          <a:prstGeom prst="rect">
            <a:avLst/>
          </a:prstGeom>
          <a:noFill/>
          <a:ln>
            <a:noFill/>
          </a:ln>
        </p:spPr>
      </p:pic>
    </p:spTree>
    <p:extLst>
      <p:ext uri="{BB962C8B-B14F-4D97-AF65-F5344CB8AC3E}">
        <p14:creationId xmlns:p14="http://schemas.microsoft.com/office/powerpoint/2010/main" val="263484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310551"/>
            <a:ext cx="9144000" cy="1518249"/>
          </a:xfrm>
          <a:solidFill>
            <a:schemeClr val="accent1"/>
          </a:solidFill>
          <a:ln>
            <a:solidFill>
              <a:schemeClr val="accent1"/>
            </a:solidFill>
          </a:ln>
        </p:spPr>
        <p:txBody>
          <a:bodyPr>
            <a:normAutofit fontScale="90000"/>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GB" sz="4000" b="1" dirty="0">
                <a:solidFill>
                  <a:schemeClr val="bg1"/>
                </a:solidFill>
                <a:latin typeface="Arial" panose="020B0604020202020204" pitchFamily="34" charset="0"/>
                <a:cs typeface="Arial" panose="020B0604020202020204" pitchFamily="34" charset="0"/>
              </a:rPr>
              <a:t>Area and perimeter of rectilinear shapes and compound shapes</a:t>
            </a:r>
            <a:endParaRPr lang="en-GB" sz="40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26</a:t>
            </a:fld>
            <a:endParaRPr lang="en-US"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27544" y="2143000"/>
            <a:ext cx="9144000" cy="2886202"/>
          </a:xfrm>
          <a:prstGeom prst="rect">
            <a:avLst/>
          </a:prstGeom>
          <a:ln w="38100">
            <a:solidFill>
              <a:schemeClr val="accent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p>
          <a:p>
            <a:pPr marL="231775" indent="-231775" algn="l">
              <a:lnSpc>
                <a:spcPct val="120000"/>
              </a:lnSpc>
              <a:spcBef>
                <a:spcPts val="0"/>
              </a:spcBef>
              <a:buFont typeface="Arial" panose="020B0604020202020204" pitchFamily="34" charset="0"/>
              <a:buChar char="•"/>
            </a:pPr>
            <a:r>
              <a:rPr lang="en-US" sz="2800" dirty="0">
                <a:latin typeface="Arial" panose="020B0604020202020204" pitchFamily="34" charset="0"/>
                <a:cs typeface="Arial" panose="020B0604020202020204" pitchFamily="34" charset="0"/>
              </a:rPr>
              <a:t>Explore the area and perimeter of squares, rectangles, triangles and compound shapes </a:t>
            </a:r>
          </a:p>
          <a:p>
            <a:pPr marL="231775" indent="-231775" algn="l">
              <a:lnSpc>
                <a:spcPct val="120000"/>
              </a:lnSpc>
              <a:spcBef>
                <a:spcPts val="0"/>
              </a:spcBef>
              <a:buFont typeface="Arial" panose="020B0604020202020204" pitchFamily="34" charset="0"/>
              <a:buChar char="•"/>
            </a:pPr>
            <a:r>
              <a:rPr lang="en-US" sz="2800" dirty="0">
                <a:latin typeface="Arial" panose="020B0604020202020204" pitchFamily="34" charset="0"/>
                <a:cs typeface="Arial" panose="020B0604020202020204" pitchFamily="34" charset="0"/>
              </a:rPr>
              <a:t>Understand the concepts of area and perimeter and use them in a range of problem-solving situations</a:t>
            </a:r>
          </a:p>
          <a:p>
            <a:pPr algn="l"/>
            <a:endParaRPr lang="en-GB" dirty="0"/>
          </a:p>
        </p:txBody>
      </p:sp>
    </p:spTree>
    <p:extLst>
      <p:ext uri="{BB962C8B-B14F-4D97-AF65-F5344CB8AC3E}">
        <p14:creationId xmlns:p14="http://schemas.microsoft.com/office/powerpoint/2010/main" val="41360965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36: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27</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02400"/>
            <a:ext cx="9144000" cy="3204000"/>
          </a:xfrm>
          <a:solidFill>
            <a:schemeClr val="bg1"/>
          </a:solidFill>
          <a:ln w="38100">
            <a:solidFill>
              <a:schemeClr val="accent1"/>
            </a:solidFill>
          </a:ln>
        </p:spPr>
        <p:txBody>
          <a:bodyPr>
            <a:normAutofit fontScale="47500" lnSpcReduction="20000"/>
          </a:bodyPr>
          <a:lstStyle/>
          <a:p>
            <a:pPr algn="l">
              <a:lnSpc>
                <a:spcPct val="120000"/>
              </a:lnSpc>
              <a:spcBef>
                <a:spcPts val="0"/>
              </a:spcBef>
            </a:pPr>
            <a:r>
              <a:rPr kumimoji="0" lang="en-US" sz="40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 acknowledgements</a:t>
            </a:r>
          </a:p>
          <a:p>
            <a:pPr algn="l">
              <a:lnSpc>
                <a:spcPct val="120000"/>
              </a:lnSpc>
              <a:spcBef>
                <a:spcPts val="0"/>
              </a:spcBef>
            </a:pPr>
            <a:r>
              <a:rPr lang="en-GB" sz="4000" b="1" dirty="0">
                <a:latin typeface="Arial" panose="020B0604020202020204" pitchFamily="34" charset="0"/>
                <a:cs typeface="Arial" panose="020B0604020202020204" pitchFamily="34" charset="0"/>
              </a:rPr>
              <a:t>Shutterstock.com: </a:t>
            </a:r>
            <a:r>
              <a:rPr lang="en-GB" sz="4000" dirty="0">
                <a:latin typeface="Arial" panose="020B0604020202020204" pitchFamily="34" charset="0"/>
                <a:cs typeface="Arial" panose="020B0604020202020204" pitchFamily="34" charset="0"/>
              </a:rPr>
              <a:t>Vectorfair.com, </a:t>
            </a:r>
            <a:r>
              <a:rPr lang="en-GB" sz="4000" dirty="0" err="1">
                <a:latin typeface="Arial" panose="020B0604020202020204" pitchFamily="34" charset="0"/>
                <a:cs typeface="Arial" panose="020B0604020202020204" pitchFamily="34" charset="0"/>
              </a:rPr>
              <a:t>ZoranOrcik</a:t>
            </a:r>
            <a:endParaRPr lang="en-GB" sz="4000" dirty="0">
              <a:latin typeface="Arial" panose="020B0604020202020204" pitchFamily="34" charset="0"/>
              <a:cs typeface="Arial" panose="020B0604020202020204" pitchFamily="34" charset="0"/>
            </a:endParaRPr>
          </a:p>
          <a:p>
            <a:pPr algn="l">
              <a:lnSpc>
                <a:spcPct val="120000"/>
              </a:lnSpc>
              <a:spcBef>
                <a:spcPts val="0"/>
              </a:spcBef>
            </a:pPr>
            <a:endParaRPr kumimoji="0" lang="en-US" sz="40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a:p>
            <a:pPr algn="l">
              <a:lnSpc>
                <a:spcPct val="120000"/>
              </a:lnSpc>
              <a:spcBef>
                <a:spcPts val="0"/>
              </a:spcBef>
            </a:pPr>
            <a:r>
              <a:rPr kumimoji="0" lang="en-US" sz="40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algn="l">
              <a:lnSpc>
                <a:spcPct val="120000"/>
              </a:lnSpc>
              <a:spcBef>
                <a:spcPts val="0"/>
              </a:spcBef>
            </a:pPr>
            <a:r>
              <a:rPr lang="en-GB" sz="4000" b="1" dirty="0">
                <a:latin typeface="Arial" panose="020B0604020202020204" pitchFamily="34" charset="0"/>
                <a:cs typeface="Arial" panose="020B0604020202020204" pitchFamily="34" charset="0"/>
              </a:rPr>
              <a:t>Pearson Education Ltd:</a:t>
            </a:r>
            <a:r>
              <a:rPr lang="en-GB" sz="4000" dirty="0">
                <a:latin typeface="Arial" panose="020B0604020202020204" pitchFamily="34" charset="0"/>
                <a:cs typeface="Arial" panose="020B0604020202020204" pitchFamily="34" charset="0"/>
              </a:rPr>
              <a:t> Pearson Edexcel GCSE (9-1) In Mathematics (1MA0) Foundation (Calculator) Paper 1F, Q8 June 2013</a:t>
            </a:r>
          </a:p>
          <a:p>
            <a:pPr algn="l">
              <a:lnSpc>
                <a:spcPct val="120000"/>
              </a:lnSpc>
              <a:spcBef>
                <a:spcPts val="0"/>
              </a:spcBef>
            </a:pPr>
            <a:r>
              <a:rPr lang="en-GB" sz="4000" b="1" dirty="0"/>
              <a:t>Pearson Education Ltd: </a:t>
            </a:r>
            <a:r>
              <a:rPr lang="en-GB" sz="4000" dirty="0">
                <a:latin typeface="Arial" panose="020B0604020202020204" pitchFamily="34" charset="0"/>
                <a:cs typeface="Arial" panose="020B0604020202020204" pitchFamily="34" charset="0"/>
              </a:rPr>
              <a:t>Pearson Edexcel GCSE (9-1) In Mathematics (1MA0) Foundation (Calculator) Paper 1F, Q24 June 2014</a:t>
            </a:r>
          </a:p>
          <a:p>
            <a:pPr algn="l">
              <a:lnSpc>
                <a:spcPct val="120000"/>
              </a:lnSpc>
              <a:spcBef>
                <a:spcPts val="0"/>
              </a:spcBef>
            </a:pPr>
            <a:r>
              <a:rPr lang="en-GB" sz="4000" b="1" dirty="0"/>
              <a:t>Pearson Education Ltd: </a:t>
            </a:r>
            <a:r>
              <a:rPr lang="en-GB" sz="4000" dirty="0">
                <a:latin typeface="Arial" panose="020B0604020202020204" pitchFamily="34" charset="0"/>
                <a:cs typeface="Arial" panose="020B0604020202020204" pitchFamily="34" charset="0"/>
              </a:rPr>
              <a:t>Pearson Edexcel GCSE (9-1) In Mathematics (1MA0) Foundation (Calculator) Paper 1F, Q25 November 2012</a:t>
            </a:r>
          </a:p>
          <a:p>
            <a:pPr algn="l">
              <a:lnSpc>
                <a:spcPct val="120000"/>
              </a:lnSpc>
              <a:spcBef>
                <a:spcPts val="0"/>
              </a:spcBef>
            </a:pPr>
            <a:endParaRPr lang="en-GB" sz="4000" dirty="0">
              <a:latin typeface="Arial" panose="020B0604020202020204" pitchFamily="34" charset="0"/>
              <a:cs typeface="Arial" panose="020B0604020202020204" pitchFamily="34" charset="0"/>
            </a:endParaRPr>
          </a:p>
          <a:p>
            <a:pPr algn="l">
              <a:lnSpc>
                <a:spcPct val="120000"/>
              </a:lnSpc>
              <a:spcBef>
                <a:spcPts val="0"/>
              </a:spcBef>
            </a:pPr>
            <a:endParaRPr lang="en-GB" sz="4000" dirty="0">
              <a:latin typeface="Arial" panose="020B0604020202020204" pitchFamily="34" charset="0"/>
              <a:cs typeface="Arial" panose="020B0604020202020204" pitchFamily="34" charset="0"/>
            </a:endParaRP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9" name="Picture 8" descr="Text&#10;&#10;Description automatically generated">
            <a:extLst>
              <a:ext uri="{FF2B5EF4-FFF2-40B4-BE49-F238E27FC236}">
                <a16:creationId xmlns:a16="http://schemas.microsoft.com/office/drawing/2014/main" id="{546BBC02-6222-4D79-8E02-530DBFDA1F7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4CF1DB13-C169-E3E7-14D7-F83D22F8D74C}"/>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drawing of Garden B. Garden B has a sign that says 'Garden B, 15 m by 8 m'.&#10;">
            <a:extLst>
              <a:ext uri="{FF2B5EF4-FFF2-40B4-BE49-F238E27FC236}">
                <a16:creationId xmlns:a16="http://schemas.microsoft.com/office/drawing/2014/main" id="{5E3F2AF8-9957-E0C5-D5BC-143437267E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7377626" y="2680655"/>
            <a:ext cx="3121150" cy="1498603"/>
          </a:xfrm>
          <a:prstGeom prst="rect">
            <a:avLst/>
          </a:prstGeom>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solidFill>
                  <a:schemeClr val="accent1"/>
                </a:solidFill>
                <a:latin typeface="Arial" panose="020B0604020202020204" pitchFamily="34" charset="0"/>
                <a:cs typeface="Arial" panose="020B0604020202020204" pitchFamily="34" charset="0"/>
              </a:rPr>
              <a:t>Three gardens (answers)</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23" name="TextBox 22">
            <a:extLst>
              <a:ext uri="{FF2B5EF4-FFF2-40B4-BE49-F238E27FC236}">
                <a16:creationId xmlns:a16="http://schemas.microsoft.com/office/drawing/2014/main" id="{704D0C7A-EC90-931C-D040-7BEC76C003E2}"/>
              </a:ext>
            </a:extLst>
          </p:cNvPr>
          <p:cNvSpPr txBox="1"/>
          <p:nvPr/>
        </p:nvSpPr>
        <p:spPr>
          <a:xfrm>
            <a:off x="771739" y="1171977"/>
            <a:ext cx="4512641" cy="954107"/>
          </a:xfrm>
          <a:prstGeom prst="rect">
            <a:avLst/>
          </a:prstGeom>
          <a:noFill/>
        </p:spPr>
        <p:txBody>
          <a:bodyPr wrap="square" rtlCol="0">
            <a:spAutoFit/>
          </a:bodyPr>
          <a:lstStyle/>
          <a:p>
            <a:r>
              <a:rPr lang="en-GB" sz="2800" dirty="0">
                <a:solidFill>
                  <a:schemeClr val="tx1"/>
                </a:solidFill>
                <a:latin typeface="Arial" panose="020B0604020202020204" pitchFamily="34" charset="0"/>
                <a:cs typeface="Arial" panose="020B0604020202020204" pitchFamily="34" charset="0"/>
              </a:rPr>
              <a:t>Garden A has the smallest length and width.</a:t>
            </a:r>
          </a:p>
        </p:txBody>
      </p:sp>
      <p:sp>
        <p:nvSpPr>
          <p:cNvPr id="25" name="TextBox 24">
            <a:extLst>
              <a:ext uri="{FF2B5EF4-FFF2-40B4-BE49-F238E27FC236}">
                <a16:creationId xmlns:a16="http://schemas.microsoft.com/office/drawing/2014/main" id="{AACAC28F-2CC5-11C2-BD13-DE025E7E3693}"/>
              </a:ext>
            </a:extLst>
          </p:cNvPr>
          <p:cNvSpPr txBox="1"/>
          <p:nvPr/>
        </p:nvSpPr>
        <p:spPr>
          <a:xfrm>
            <a:off x="4372112" y="4478366"/>
            <a:ext cx="5793165" cy="1815882"/>
          </a:xfrm>
          <a:prstGeom prst="rect">
            <a:avLst/>
          </a:prstGeom>
          <a:noFill/>
        </p:spPr>
        <p:txBody>
          <a:bodyPr wrap="square" rtlCol="0">
            <a:spAutoFit/>
          </a:bodyPr>
          <a:lstStyle/>
          <a:p>
            <a:r>
              <a:rPr lang="en-GB" sz="2800" dirty="0">
                <a:solidFill>
                  <a:schemeClr val="tx1"/>
                </a:solidFill>
                <a:latin typeface="Arial" panose="020B0604020202020204" pitchFamily="34" charset="0"/>
                <a:cs typeface="Arial" panose="020B0604020202020204" pitchFamily="34" charset="0"/>
              </a:rPr>
              <a:t>Garden C is 1 metre longer than Garden A. It is only 7 m</a:t>
            </a:r>
            <a:r>
              <a:rPr lang="en-GB" sz="2800" baseline="30000" dirty="0">
                <a:solidFill>
                  <a:schemeClr val="tx1"/>
                </a:solidFill>
                <a:latin typeface="Arial" panose="020B0604020202020204" pitchFamily="34" charset="0"/>
                <a:cs typeface="Arial" panose="020B0604020202020204" pitchFamily="34" charset="0"/>
              </a:rPr>
              <a:t>2</a:t>
            </a:r>
            <a:r>
              <a:rPr lang="en-GB" sz="2800" dirty="0">
                <a:solidFill>
                  <a:schemeClr val="tx1"/>
                </a:solidFill>
                <a:latin typeface="Arial" panose="020B0604020202020204" pitchFamily="34" charset="0"/>
                <a:cs typeface="Arial" panose="020B0604020202020204" pitchFamily="34" charset="0"/>
              </a:rPr>
              <a:t> bigger than A. It is smaller than Garden B.</a:t>
            </a:r>
          </a:p>
          <a:p>
            <a:endParaRPr lang="en-GB" sz="2800" dirty="0">
              <a:solidFill>
                <a:schemeClr val="tx1"/>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44CCBD04-05BC-1EAE-0591-0528EDC8D308}"/>
              </a:ext>
            </a:extLst>
          </p:cNvPr>
          <p:cNvSpPr txBox="1"/>
          <p:nvPr/>
        </p:nvSpPr>
        <p:spPr>
          <a:xfrm>
            <a:off x="6096000" y="1145951"/>
            <a:ext cx="5257800" cy="1815882"/>
          </a:xfrm>
          <a:prstGeom prst="rect">
            <a:avLst/>
          </a:prstGeom>
          <a:noFill/>
        </p:spPr>
        <p:txBody>
          <a:bodyPr wrap="square" rtlCol="0">
            <a:spAutoFit/>
          </a:bodyPr>
          <a:lstStyle/>
          <a:p>
            <a:r>
              <a:rPr lang="en-GB" sz="2800" dirty="0">
                <a:solidFill>
                  <a:schemeClr val="tx1"/>
                </a:solidFill>
                <a:latin typeface="Arial" panose="020B0604020202020204" pitchFamily="34" charset="0"/>
                <a:cs typeface="Arial" panose="020B0604020202020204" pitchFamily="34" charset="0"/>
              </a:rPr>
              <a:t>Garden B is 1 metre wider than Garden A. It is 15 m</a:t>
            </a:r>
            <a:r>
              <a:rPr lang="en-GB" sz="2800" baseline="30000" dirty="0">
                <a:solidFill>
                  <a:schemeClr val="tx1"/>
                </a:solidFill>
                <a:latin typeface="Arial" panose="020B0604020202020204" pitchFamily="34" charset="0"/>
                <a:cs typeface="Arial" panose="020B0604020202020204" pitchFamily="34" charset="0"/>
              </a:rPr>
              <a:t>2</a:t>
            </a:r>
            <a:r>
              <a:rPr lang="en-GB" sz="2800" dirty="0">
                <a:solidFill>
                  <a:schemeClr val="tx1"/>
                </a:solidFill>
                <a:latin typeface="Arial" panose="020B0604020202020204" pitchFamily="34" charset="0"/>
                <a:cs typeface="Arial" panose="020B0604020202020204" pitchFamily="34" charset="0"/>
              </a:rPr>
              <a:t> bigger than Garden A.</a:t>
            </a:r>
          </a:p>
          <a:p>
            <a:endParaRPr lang="en-GB" sz="2800" dirty="0">
              <a:solidFill>
                <a:schemeClr val="tx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7D791AE2-28EA-8410-3F9B-5436E6E6B481}"/>
              </a:ext>
            </a:extLst>
          </p:cNvPr>
          <p:cNvSpPr/>
          <p:nvPr/>
        </p:nvSpPr>
        <p:spPr>
          <a:xfrm>
            <a:off x="7389500" y="3995655"/>
            <a:ext cx="2775778" cy="17223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C00000"/>
                </a:solidFill>
                <a:latin typeface="Arial" panose="020B0604020202020204" pitchFamily="34" charset="0"/>
                <a:cs typeface="Arial" panose="020B0604020202020204" pitchFamily="34" charset="0"/>
              </a:rPr>
              <a:t>1 x 15</a:t>
            </a:r>
          </a:p>
        </p:txBody>
      </p:sp>
      <p:pic>
        <p:nvPicPr>
          <p:cNvPr id="7" name="Picture 6" descr="A drawing of Garden A. Garden A has a sign that says 'Garden A, 15 m by 7 m'.&#10;">
            <a:extLst>
              <a:ext uri="{FF2B5EF4-FFF2-40B4-BE49-F238E27FC236}">
                <a16:creationId xmlns:a16="http://schemas.microsoft.com/office/drawing/2014/main" id="{EB68F2CC-23EE-2C07-C719-0FEFB833A65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112682" y="2325565"/>
            <a:ext cx="3121152" cy="1274064"/>
          </a:xfrm>
          <a:prstGeom prst="rect">
            <a:avLst/>
          </a:prstGeom>
        </p:spPr>
      </p:pic>
      <p:pic>
        <p:nvPicPr>
          <p:cNvPr id="11" name="Picture 10" descr="A drawing of Garden C. Garden C has a sign that says 'Garden C, 16 m by 7 m'.">
            <a:extLst>
              <a:ext uri="{FF2B5EF4-FFF2-40B4-BE49-F238E27FC236}">
                <a16:creationId xmlns:a16="http://schemas.microsoft.com/office/drawing/2014/main" id="{4B56B065-4410-4F76-041B-8C018C9F861C}"/>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1095779" y="4568173"/>
            <a:ext cx="3154412" cy="1252740"/>
          </a:xfrm>
          <a:prstGeom prst="rect">
            <a:avLst/>
          </a:prstGeom>
        </p:spPr>
      </p:pic>
      <p:sp>
        <p:nvSpPr>
          <p:cNvPr id="21" name="Rectangle 20">
            <a:extLst>
              <a:ext uri="{FF2B5EF4-FFF2-40B4-BE49-F238E27FC236}">
                <a16:creationId xmlns:a16="http://schemas.microsoft.com/office/drawing/2014/main" id="{79B762D0-2499-FE31-B149-726240598060}"/>
              </a:ext>
            </a:extLst>
          </p:cNvPr>
          <p:cNvSpPr/>
          <p:nvPr/>
        </p:nvSpPr>
        <p:spPr>
          <a:xfrm>
            <a:off x="1095777" y="4567665"/>
            <a:ext cx="155335" cy="125375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2800" dirty="0">
                <a:solidFill>
                  <a:srgbClr val="C00000"/>
                </a:solidFill>
                <a:latin typeface="Arial" panose="020B0604020202020204" pitchFamily="34" charset="0"/>
                <a:cs typeface="Arial" panose="020B0604020202020204" pitchFamily="34" charset="0"/>
              </a:rPr>
              <a:t>1 x 7</a:t>
            </a:r>
          </a:p>
        </p:txBody>
      </p:sp>
    </p:spTree>
    <p:extLst>
      <p:ext uri="{BB962C8B-B14F-4D97-AF65-F5344CB8AC3E}">
        <p14:creationId xmlns:p14="http://schemas.microsoft.com/office/powerpoint/2010/main" val="1429288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FB70FD-E9F2-6CBE-57F6-64833F40954F}"/>
              </a:ext>
            </a:extLst>
          </p:cNvPr>
          <p:cNvGrpSpPr/>
          <p:nvPr/>
        </p:nvGrpSpPr>
        <p:grpSpPr>
          <a:xfrm>
            <a:off x="1027796" y="2646838"/>
            <a:ext cx="7480471" cy="3714010"/>
            <a:chOff x="712917" y="1330711"/>
            <a:chExt cx="7018594" cy="3694771"/>
          </a:xfrm>
        </p:grpSpPr>
        <p:pic>
          <p:nvPicPr>
            <p:cNvPr id="8" name="Picture 7">
              <a:extLst>
                <a:ext uri="{FF2B5EF4-FFF2-40B4-BE49-F238E27FC236}">
                  <a16:creationId xmlns:a16="http://schemas.microsoft.com/office/drawing/2014/main" id="{CBC4871E-4000-4127-FB56-7ECD95FA1B6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67730" y="3121407"/>
              <a:ext cx="3343354" cy="1827577"/>
            </a:xfrm>
            <a:prstGeom prst="rect">
              <a:avLst/>
            </a:prstGeom>
          </p:spPr>
        </p:pic>
        <p:pic>
          <p:nvPicPr>
            <p:cNvPr id="9" name="Picture 8">
              <a:extLst>
                <a:ext uri="{FF2B5EF4-FFF2-40B4-BE49-F238E27FC236}">
                  <a16:creationId xmlns:a16="http://schemas.microsoft.com/office/drawing/2014/main" id="{21271B46-88C9-C28E-BB4C-150759500BA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87799" y="3121406"/>
              <a:ext cx="3343354" cy="1827577"/>
            </a:xfrm>
            <a:prstGeom prst="rect">
              <a:avLst/>
            </a:prstGeom>
          </p:spPr>
        </p:pic>
        <p:pic>
          <p:nvPicPr>
            <p:cNvPr id="11" name="Picture 10">
              <a:extLst>
                <a:ext uri="{FF2B5EF4-FFF2-40B4-BE49-F238E27FC236}">
                  <a16:creationId xmlns:a16="http://schemas.microsoft.com/office/drawing/2014/main" id="{3195A263-1CD1-C132-B4B2-F814BF05A4F7}"/>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767729" y="1330711"/>
              <a:ext cx="3343354" cy="1605168"/>
            </a:xfrm>
            <a:prstGeom prst="rect">
              <a:avLst/>
            </a:prstGeom>
          </p:spPr>
        </p:pic>
        <p:pic>
          <p:nvPicPr>
            <p:cNvPr id="16" name="Picture 15">
              <a:extLst>
                <a:ext uri="{FF2B5EF4-FFF2-40B4-BE49-F238E27FC236}">
                  <a16:creationId xmlns:a16="http://schemas.microsoft.com/office/drawing/2014/main" id="{46B3E9CF-0740-B3EC-A6C7-AF997F9F810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4287799" y="1330711"/>
              <a:ext cx="3343354" cy="1605167"/>
            </a:xfrm>
            <a:prstGeom prst="rect">
              <a:avLst/>
            </a:prstGeom>
          </p:spPr>
        </p:pic>
        <p:sp>
          <p:nvSpPr>
            <p:cNvPr id="17" name="Rectangle 16">
              <a:extLst>
                <a:ext uri="{FF2B5EF4-FFF2-40B4-BE49-F238E27FC236}">
                  <a16:creationId xmlns:a16="http://schemas.microsoft.com/office/drawing/2014/main" id="{B46B99AB-D18F-6F92-93B1-D8441A3EEB25}"/>
                </a:ext>
              </a:extLst>
            </p:cNvPr>
            <p:cNvSpPr/>
            <p:nvPr/>
          </p:nvSpPr>
          <p:spPr>
            <a:xfrm>
              <a:off x="712917" y="1516565"/>
              <a:ext cx="7018594" cy="3508917"/>
            </a:xfrm>
            <a:prstGeom prst="rect">
              <a:avLst/>
            </a:prstGeom>
            <a:solidFill>
              <a:srgbClr val="FFF9F1">
                <a:alpha val="1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grpSp>
      <p:sp>
        <p:nvSpPr>
          <p:cNvPr id="19" name="Rectangle 18">
            <a:extLst>
              <a:ext uri="{FF2B5EF4-FFF2-40B4-BE49-F238E27FC236}">
                <a16:creationId xmlns:a16="http://schemas.microsoft.com/office/drawing/2014/main" id="{A5BBF440-8F76-5D04-2AC9-750BD3F68428}"/>
              </a:ext>
            </a:extLst>
          </p:cNvPr>
          <p:cNvSpPr/>
          <p:nvPr/>
        </p:nvSpPr>
        <p:spPr>
          <a:xfrm>
            <a:off x="1103809" y="3216538"/>
            <a:ext cx="3229099" cy="509931"/>
          </a:xfrm>
          <a:prstGeom prst="rect">
            <a:avLst/>
          </a:prstGeom>
          <a:solidFill>
            <a:srgbClr val="4285F4">
              <a:alpha val="38039"/>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12 × 2</a:t>
            </a:r>
          </a:p>
        </p:txBody>
      </p:sp>
      <p:sp>
        <p:nvSpPr>
          <p:cNvPr id="20" name="Rectangle 19">
            <a:extLst>
              <a:ext uri="{FF2B5EF4-FFF2-40B4-BE49-F238E27FC236}">
                <a16:creationId xmlns:a16="http://schemas.microsoft.com/office/drawing/2014/main" id="{5CAA3AC6-A37F-7F1C-ABC7-94EB4FA33CC9}"/>
              </a:ext>
            </a:extLst>
          </p:cNvPr>
          <p:cNvSpPr/>
          <p:nvPr/>
        </p:nvSpPr>
        <p:spPr>
          <a:xfrm>
            <a:off x="1099496" y="3955248"/>
            <a:ext cx="2162945" cy="796402"/>
          </a:xfrm>
          <a:prstGeom prst="rect">
            <a:avLst/>
          </a:prstGeom>
          <a:solidFill>
            <a:srgbClr val="4285F4">
              <a:alpha val="38039"/>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8 × 3</a:t>
            </a:r>
          </a:p>
        </p:txBody>
      </p:sp>
      <p:sp>
        <p:nvSpPr>
          <p:cNvPr id="25" name="Rectangle 24">
            <a:extLst>
              <a:ext uri="{FF2B5EF4-FFF2-40B4-BE49-F238E27FC236}">
                <a16:creationId xmlns:a16="http://schemas.microsoft.com/office/drawing/2014/main" id="{98623A0A-EB90-584E-4243-A0B9BA5475D8}"/>
              </a:ext>
            </a:extLst>
          </p:cNvPr>
          <p:cNvSpPr/>
          <p:nvPr/>
        </p:nvSpPr>
        <p:spPr>
          <a:xfrm>
            <a:off x="4867184" y="3216537"/>
            <a:ext cx="1638421" cy="1043825"/>
          </a:xfrm>
          <a:prstGeom prst="rect">
            <a:avLst/>
          </a:prstGeom>
          <a:solidFill>
            <a:srgbClr val="4285F4">
              <a:alpha val="38039"/>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6 × 4</a:t>
            </a:r>
          </a:p>
        </p:txBody>
      </p:sp>
      <p:sp>
        <p:nvSpPr>
          <p:cNvPr id="18" name="Rectangle 17">
            <a:extLst>
              <a:ext uri="{FF2B5EF4-FFF2-40B4-BE49-F238E27FC236}">
                <a16:creationId xmlns:a16="http://schemas.microsoft.com/office/drawing/2014/main" id="{0DDB5CD9-8D6C-8A46-7218-AFB28F236FB3}"/>
              </a:ext>
            </a:extLst>
          </p:cNvPr>
          <p:cNvSpPr/>
          <p:nvPr/>
        </p:nvSpPr>
        <p:spPr>
          <a:xfrm>
            <a:off x="1109466" y="2713824"/>
            <a:ext cx="6446885" cy="259270"/>
          </a:xfrm>
          <a:prstGeom prst="rect">
            <a:avLst/>
          </a:prstGeom>
          <a:solidFill>
            <a:srgbClr val="4285F4">
              <a:alpha val="38039"/>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24 × 1</a:t>
            </a:r>
          </a:p>
        </p:txBody>
      </p:sp>
      <p:sp>
        <p:nvSpPr>
          <p:cNvPr id="42" name="Speech Bubble: Rectangle with Corners Rounded 41">
            <a:extLst>
              <a:ext uri="{FF2B5EF4-FFF2-40B4-BE49-F238E27FC236}">
                <a16:creationId xmlns:a16="http://schemas.microsoft.com/office/drawing/2014/main" id="{BDEE83D9-B84E-A29D-DE82-78E4AD5457AB}"/>
              </a:ext>
            </a:extLst>
          </p:cNvPr>
          <p:cNvSpPr/>
          <p:nvPr/>
        </p:nvSpPr>
        <p:spPr>
          <a:xfrm>
            <a:off x="8718036" y="2194057"/>
            <a:ext cx="3147638" cy="2011690"/>
          </a:xfrm>
          <a:prstGeom prst="wedgeRoundRectCallout">
            <a:avLst>
              <a:gd name="adj1" fmla="val -8478"/>
              <a:gd name="adj2" fmla="val 68573"/>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400" dirty="0">
                <a:solidFill>
                  <a:schemeClr val="tx1"/>
                </a:solidFill>
                <a:latin typeface="Arial" panose="020B0604020202020204" pitchFamily="34" charset="0"/>
                <a:ea typeface="+mj-ea"/>
                <a:cs typeface="Arial" panose="020B0604020202020204" pitchFamily="34" charset="0"/>
              </a:rPr>
              <a:t>The factors of 24 are 1, 2, 3, 4, 6, 8, 12 and 24.</a:t>
            </a:r>
          </a:p>
          <a:p>
            <a:r>
              <a:rPr lang="en-GB" sz="2400" dirty="0">
                <a:solidFill>
                  <a:schemeClr val="tx1"/>
                </a:solidFill>
                <a:latin typeface="Arial" panose="020B0604020202020204" pitchFamily="34" charset="0"/>
                <a:ea typeface="+mj-ea"/>
                <a:cs typeface="Arial" panose="020B0604020202020204" pitchFamily="34" charset="0"/>
              </a:rPr>
              <a:t>The side lengths are factor pairs of 24.</a:t>
            </a:r>
            <a:endParaRPr lang="en-US" sz="2400" dirty="0">
              <a:solidFill>
                <a:schemeClr val="tx1"/>
              </a:solidFill>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C613266C-50DB-0493-053C-7A862A2B8119}"/>
              </a:ext>
            </a:extLst>
          </p:cNvPr>
          <p:cNvSpPr txBox="1"/>
          <p:nvPr/>
        </p:nvSpPr>
        <p:spPr>
          <a:xfrm>
            <a:off x="10557176" y="5641746"/>
            <a:ext cx="1328766"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Dev</a:t>
            </a:r>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Area and factors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720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2" name="TextBox 1">
            <a:extLst>
              <a:ext uri="{FF2B5EF4-FFF2-40B4-BE49-F238E27FC236}">
                <a16:creationId xmlns:a16="http://schemas.microsoft.com/office/drawing/2014/main" id="{A274019F-1384-46DB-8EF1-8E2F8CCDCBE4}"/>
              </a:ext>
            </a:extLst>
          </p:cNvPr>
          <p:cNvSpPr txBox="1"/>
          <p:nvPr/>
        </p:nvSpPr>
        <p:spPr>
          <a:xfrm>
            <a:off x="876444" y="1257345"/>
            <a:ext cx="9665230" cy="1384995"/>
          </a:xfrm>
          <a:prstGeom prst="rect">
            <a:avLst/>
          </a:prstGeom>
          <a:noFill/>
        </p:spPr>
        <p:txBody>
          <a:bodyPr wrap="square" rtlCol="0">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404040"/>
                </a:solidFill>
                <a:effectLst/>
                <a:latin typeface="Arial" panose="020B0604020202020204" pitchFamily="34" charset="0"/>
                <a:ea typeface="Calibri" panose="020F0502020204030204" pitchFamily="34" charset="0"/>
                <a:cs typeface="Arial" panose="020B0604020202020204" pitchFamily="34" charset="0"/>
              </a:rPr>
              <a:t>Use dot paper to draw as many different rectangles as you can with an area of 24 units.</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800" dirty="0">
                <a:solidFill>
                  <a:srgbClr val="404040"/>
                </a:solidFill>
                <a:latin typeface="Arial" panose="020B0604020202020204" pitchFamily="34" charset="0"/>
                <a:cs typeface="Arial" panose="020B0604020202020204" pitchFamily="34" charset="0"/>
              </a:rPr>
              <a:t>What is the length and width of each rectangle?</a:t>
            </a:r>
            <a:endParaRPr kumimoji="0" lang="en-GB"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3" name="Group 2" descr="Worksheet available icon">
            <a:extLst>
              <a:ext uri="{FF2B5EF4-FFF2-40B4-BE49-F238E27FC236}">
                <a16:creationId xmlns:a16="http://schemas.microsoft.com/office/drawing/2014/main" id="{7667E1F2-3E39-5113-9122-794A281A65EB}"/>
              </a:ext>
            </a:extLst>
          </p:cNvPr>
          <p:cNvGrpSpPr/>
          <p:nvPr/>
        </p:nvGrpSpPr>
        <p:grpSpPr>
          <a:xfrm>
            <a:off x="9495879" y="211521"/>
            <a:ext cx="2102384" cy="753403"/>
            <a:chOff x="9495879" y="211521"/>
            <a:chExt cx="2102384" cy="753403"/>
          </a:xfrm>
        </p:grpSpPr>
        <p:pic>
          <p:nvPicPr>
            <p:cNvPr id="5" name="Graphic 6" descr="Document">
              <a:extLst>
                <a:ext uri="{FF2B5EF4-FFF2-40B4-BE49-F238E27FC236}">
                  <a16:creationId xmlns:a16="http://schemas.microsoft.com/office/drawing/2014/main" id="{32FAEF96-A4C1-7AD6-243B-F7732F485D7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844860" y="211521"/>
              <a:ext cx="753403" cy="753403"/>
            </a:xfrm>
            <a:prstGeom prst="rect">
              <a:avLst/>
            </a:prstGeom>
          </p:spPr>
        </p:pic>
        <p:sp>
          <p:nvSpPr>
            <p:cNvPr id="6" name="TextBox 5">
              <a:extLst>
                <a:ext uri="{FF2B5EF4-FFF2-40B4-BE49-F238E27FC236}">
                  <a16:creationId xmlns:a16="http://schemas.microsoft.com/office/drawing/2014/main" id="{3FC35758-CE30-4E7F-306F-1722881090BF}"/>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pic>
        <p:nvPicPr>
          <p:cNvPr id="10" name="Picture 9" descr="A stick figure drawing of Dev, a boy with spiky hair.&#10;">
            <a:extLst>
              <a:ext uri="{FF2B5EF4-FFF2-40B4-BE49-F238E27FC236}">
                <a16:creationId xmlns:a16="http://schemas.microsoft.com/office/drawing/2014/main" id="{199C22BF-46F9-0E5F-67EF-FE8CE9C37D6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880311" y="4636110"/>
            <a:ext cx="767811" cy="1528856"/>
          </a:xfrm>
          <a:prstGeom prst="rect">
            <a:avLst/>
          </a:prstGeom>
        </p:spPr>
      </p:pic>
    </p:spTree>
    <p:extLst>
      <p:ext uri="{BB962C8B-B14F-4D97-AF65-F5344CB8AC3E}">
        <p14:creationId xmlns:p14="http://schemas.microsoft.com/office/powerpoint/2010/main" val="80728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5" grpId="0" animBg="1"/>
      <p:bldP spid="18" grpId="0" animBg="1"/>
      <p:bldP spid="42" grpId="0" animBg="1"/>
      <p:bldP spid="4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Area and </a:t>
            </a:r>
            <a:r>
              <a:rPr lang="en-US" sz="3600" dirty="0">
                <a:solidFill>
                  <a:schemeClr val="accent1"/>
                </a:solidFill>
                <a:latin typeface="Arial" panose="020B0604020202020204" pitchFamily="34" charset="0"/>
                <a:cs typeface="Arial" panose="020B0604020202020204" pitchFamily="34" charset="0"/>
              </a:rPr>
              <a:t>square numbers</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72000" y="165505"/>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2" name="TextBox 1">
            <a:extLst>
              <a:ext uri="{FF2B5EF4-FFF2-40B4-BE49-F238E27FC236}">
                <a16:creationId xmlns:a16="http://schemas.microsoft.com/office/drawing/2014/main" id="{A274019F-1384-46DB-8EF1-8E2F8CCDCBE4}"/>
              </a:ext>
            </a:extLst>
          </p:cNvPr>
          <p:cNvSpPr txBox="1"/>
          <p:nvPr/>
        </p:nvSpPr>
        <p:spPr>
          <a:xfrm>
            <a:off x="876444" y="1257345"/>
            <a:ext cx="9968416" cy="523220"/>
          </a:xfrm>
          <a:prstGeom prst="rect">
            <a:avLst/>
          </a:prstGeom>
          <a:noFill/>
        </p:spPr>
        <p:txBody>
          <a:bodyPr wrap="square" rtlCol="0">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404040"/>
                </a:solidFill>
                <a:effectLst/>
                <a:latin typeface="Arial" panose="020B0604020202020204" pitchFamily="34" charset="0"/>
                <a:ea typeface="Calibri" panose="020F0502020204030204" pitchFamily="34" charset="0"/>
                <a:cs typeface="Arial" panose="020B0604020202020204" pitchFamily="34" charset="0"/>
              </a:rPr>
              <a:t>What are the dimensions of a square with an area of 25 cm</a:t>
            </a:r>
            <a:r>
              <a:rPr kumimoji="0" lang="en-US" altLang="en-US" sz="2800" b="0" i="0" u="none" strike="noStrike" cap="none" normalizeH="0" baseline="30000" dirty="0">
                <a:ln>
                  <a:noFill/>
                </a:ln>
                <a:solidFill>
                  <a:srgbClr val="404040"/>
                </a:solidFill>
                <a:effectLst/>
                <a:latin typeface="Arial" panose="020B0604020202020204" pitchFamily="34" charset="0"/>
                <a:ea typeface="Calibri" panose="020F0502020204030204" pitchFamily="34" charset="0"/>
                <a:cs typeface="Arial" panose="020B0604020202020204" pitchFamily="34" charset="0"/>
              </a:rPr>
              <a:t>2</a:t>
            </a:r>
            <a:r>
              <a:rPr kumimoji="0" lang="en-US" altLang="en-US" sz="2800" b="0" i="0" u="none" strike="noStrike" cap="none" normalizeH="0" baseline="0" dirty="0">
                <a:ln>
                  <a:noFill/>
                </a:ln>
                <a:solidFill>
                  <a:srgbClr val="404040"/>
                </a:solidFill>
                <a:effectLst/>
                <a:latin typeface="Arial" panose="020B0604020202020204" pitchFamily="34" charset="0"/>
                <a:ea typeface="Calibri" panose="020F0502020204030204" pitchFamily="34" charset="0"/>
                <a:cs typeface="Arial" panose="020B0604020202020204" pitchFamily="34" charset="0"/>
              </a:rPr>
              <a:t>?</a:t>
            </a:r>
          </a:p>
        </p:txBody>
      </p:sp>
      <p:grpSp>
        <p:nvGrpSpPr>
          <p:cNvPr id="41" name="Group 40">
            <a:extLst>
              <a:ext uri="{FF2B5EF4-FFF2-40B4-BE49-F238E27FC236}">
                <a16:creationId xmlns:a16="http://schemas.microsoft.com/office/drawing/2014/main" id="{542A1E27-0788-DFA9-29BE-FE52223366EC}"/>
              </a:ext>
            </a:extLst>
          </p:cNvPr>
          <p:cNvGrpSpPr/>
          <p:nvPr/>
        </p:nvGrpSpPr>
        <p:grpSpPr>
          <a:xfrm>
            <a:off x="4731303" y="4200916"/>
            <a:ext cx="6851120" cy="1783295"/>
            <a:chOff x="6198782" y="3858848"/>
            <a:chExt cx="6407488" cy="1783295"/>
          </a:xfrm>
        </p:grpSpPr>
        <p:sp>
          <p:nvSpPr>
            <p:cNvPr id="42" name="Speech Bubble: Rectangle with Corners Rounded 41">
              <a:extLst>
                <a:ext uri="{FF2B5EF4-FFF2-40B4-BE49-F238E27FC236}">
                  <a16:creationId xmlns:a16="http://schemas.microsoft.com/office/drawing/2014/main" id="{BDEE83D9-B84E-A29D-DE82-78E4AD5457AB}"/>
                </a:ext>
              </a:extLst>
            </p:cNvPr>
            <p:cNvSpPr/>
            <p:nvPr/>
          </p:nvSpPr>
          <p:spPr>
            <a:xfrm>
              <a:off x="6198782" y="3858848"/>
              <a:ext cx="4293558" cy="1699622"/>
            </a:xfrm>
            <a:prstGeom prst="wedgeRoundRectCallout">
              <a:avLst>
                <a:gd name="adj1" fmla="val 69829"/>
                <a:gd name="adj2" fmla="val -31199"/>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400" dirty="0">
                  <a:solidFill>
                    <a:schemeClr val="tx1"/>
                  </a:solidFill>
                  <a:latin typeface="Arial" panose="020B0604020202020204" pitchFamily="34" charset="0"/>
                  <a:ea typeface="+mj-ea"/>
                  <a:cs typeface="Arial" panose="020B0604020202020204" pitchFamily="34" charset="0"/>
                </a:rPr>
                <a:t>25 is the fifth square number. </a:t>
              </a:r>
            </a:p>
            <a:p>
              <a:r>
                <a:rPr lang="en-US" sz="2400" dirty="0">
                  <a:solidFill>
                    <a:schemeClr val="tx1"/>
                  </a:solidFill>
                  <a:latin typeface="Arial" panose="020B0604020202020204" pitchFamily="34" charset="0"/>
                  <a:ea typeface="+mj-ea"/>
                  <a:cs typeface="Arial" panose="020B0604020202020204" pitchFamily="34" charset="0"/>
                </a:rPr>
                <a:t>The square root of 25 is 5.</a:t>
              </a:r>
            </a:p>
            <a:p>
              <a:r>
                <a:rPr lang="en-US" sz="2400" dirty="0">
                  <a:solidFill>
                    <a:schemeClr val="tx1"/>
                  </a:solidFill>
                  <a:latin typeface="Arial" panose="020B0604020202020204" pitchFamily="34" charset="0"/>
                  <a:ea typeface="+mj-ea"/>
                  <a:cs typeface="Arial" panose="020B0604020202020204" pitchFamily="34" charset="0"/>
                </a:rPr>
                <a:t>The length of the square’s side is 5 cm.</a:t>
              </a:r>
              <a:endParaRPr lang="en-US" sz="2400" dirty="0">
                <a:solidFill>
                  <a:schemeClr val="tx1"/>
                </a:solidFill>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C613266C-50DB-0493-053C-7A862A2B8119}"/>
                </a:ext>
              </a:extLst>
            </p:cNvPr>
            <p:cNvSpPr txBox="1"/>
            <p:nvPr/>
          </p:nvSpPr>
          <p:spPr>
            <a:xfrm>
              <a:off x="11363545" y="5118923"/>
              <a:ext cx="1242725"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Ruby</a:t>
              </a:r>
            </a:p>
          </p:txBody>
        </p:sp>
      </p:grpSp>
      <p:grpSp>
        <p:nvGrpSpPr>
          <p:cNvPr id="30" name="Group 29">
            <a:extLst>
              <a:ext uri="{FF2B5EF4-FFF2-40B4-BE49-F238E27FC236}">
                <a16:creationId xmlns:a16="http://schemas.microsoft.com/office/drawing/2014/main" id="{8B23E2EE-96B4-46E1-1665-81111571E778}"/>
              </a:ext>
            </a:extLst>
          </p:cNvPr>
          <p:cNvGrpSpPr/>
          <p:nvPr/>
        </p:nvGrpSpPr>
        <p:grpSpPr>
          <a:xfrm>
            <a:off x="802600" y="2493480"/>
            <a:ext cx="2332795" cy="3215055"/>
            <a:chOff x="790238" y="2013066"/>
            <a:chExt cx="2332795" cy="3215055"/>
          </a:xfrm>
        </p:grpSpPr>
        <p:pic>
          <p:nvPicPr>
            <p:cNvPr id="15" name="Picture 14">
              <a:extLst>
                <a:ext uri="{FF2B5EF4-FFF2-40B4-BE49-F238E27FC236}">
                  <a16:creationId xmlns:a16="http://schemas.microsoft.com/office/drawing/2014/main" id="{720B64E6-5C43-FE56-B028-450C3E08873E}"/>
                </a:ext>
              </a:extLst>
            </p:cNvPr>
            <p:cNvPicPr>
              <a:picLocks noChangeAspect="1"/>
            </p:cNvPicPr>
            <p:nvPr/>
          </p:nvPicPr>
          <p:blipFill>
            <a:blip r:embed="rId3"/>
            <a:stretch>
              <a:fillRect/>
            </a:stretch>
          </p:blipFill>
          <p:spPr>
            <a:xfrm>
              <a:off x="1275785" y="2493480"/>
              <a:ext cx="1847248" cy="1847248"/>
            </a:xfrm>
            <a:prstGeom prst="rect">
              <a:avLst/>
            </a:prstGeom>
          </p:spPr>
        </p:pic>
        <p:sp>
          <p:nvSpPr>
            <p:cNvPr id="24" name="TextBox 23">
              <a:extLst>
                <a:ext uri="{FF2B5EF4-FFF2-40B4-BE49-F238E27FC236}">
                  <a16:creationId xmlns:a16="http://schemas.microsoft.com/office/drawing/2014/main" id="{92016119-747C-395E-36C3-A9031881A2F6}"/>
                </a:ext>
              </a:extLst>
            </p:cNvPr>
            <p:cNvSpPr txBox="1"/>
            <p:nvPr/>
          </p:nvSpPr>
          <p:spPr>
            <a:xfrm>
              <a:off x="1957195" y="2013066"/>
              <a:ext cx="484428" cy="523220"/>
            </a:xfrm>
            <a:prstGeom prst="rect">
              <a:avLst/>
            </a:prstGeom>
            <a:noFill/>
          </p:spPr>
          <p:txBody>
            <a:bodyPr wrap="none" rtlCol="0">
              <a:spAutoFit/>
            </a:bodyPr>
            <a:lstStyle/>
            <a:p>
              <a:pPr algn="ctr"/>
              <a:r>
                <a:rPr lang="en-SG" sz="2800" dirty="0">
                  <a:latin typeface="Arial" panose="020B0604020202020204" pitchFamily="34" charset="0"/>
                  <a:cs typeface="Arial" panose="020B0604020202020204" pitchFamily="34" charset="0"/>
                </a:rPr>
                <a:t>5 </a:t>
              </a:r>
            </a:p>
          </p:txBody>
        </p:sp>
        <p:sp>
          <p:nvSpPr>
            <p:cNvPr id="26" name="TextBox 25">
              <a:extLst>
                <a:ext uri="{FF2B5EF4-FFF2-40B4-BE49-F238E27FC236}">
                  <a16:creationId xmlns:a16="http://schemas.microsoft.com/office/drawing/2014/main" id="{75001491-09EA-1EB6-06BF-4EB93286BD5B}"/>
                </a:ext>
              </a:extLst>
            </p:cNvPr>
            <p:cNvSpPr txBox="1"/>
            <p:nvPr/>
          </p:nvSpPr>
          <p:spPr>
            <a:xfrm>
              <a:off x="790238" y="3055363"/>
              <a:ext cx="385042" cy="523220"/>
            </a:xfrm>
            <a:prstGeom prst="rect">
              <a:avLst/>
            </a:prstGeom>
            <a:noFill/>
          </p:spPr>
          <p:txBody>
            <a:bodyPr wrap="none" rtlCol="0">
              <a:spAutoFit/>
            </a:bodyPr>
            <a:lstStyle/>
            <a:p>
              <a:r>
                <a:rPr lang="en-SG" sz="2800" dirty="0">
                  <a:latin typeface="Arial" panose="020B0604020202020204" pitchFamily="34" charset="0"/>
                  <a:cs typeface="Arial" panose="020B0604020202020204" pitchFamily="34" charset="0"/>
                </a:rPr>
                <a:t>5</a:t>
              </a:r>
            </a:p>
          </p:txBody>
        </p:sp>
        <p:sp>
          <p:nvSpPr>
            <p:cNvPr id="28" name="TextBox 27">
              <a:extLst>
                <a:ext uri="{FF2B5EF4-FFF2-40B4-BE49-F238E27FC236}">
                  <a16:creationId xmlns:a16="http://schemas.microsoft.com/office/drawing/2014/main" id="{FF970676-3943-86D5-E512-A024687D337D}"/>
                </a:ext>
              </a:extLst>
            </p:cNvPr>
            <p:cNvSpPr txBox="1"/>
            <p:nvPr/>
          </p:nvSpPr>
          <p:spPr>
            <a:xfrm>
              <a:off x="1275784" y="4397124"/>
              <a:ext cx="1560933" cy="830997"/>
            </a:xfrm>
            <a:prstGeom prst="rect">
              <a:avLst/>
            </a:prstGeom>
            <a:solidFill>
              <a:schemeClr val="bg1"/>
            </a:solidFill>
          </p:spPr>
          <p:txBody>
            <a:bodyPr wrap="square" rtlCol="0">
              <a:spAutoFit/>
            </a:bodyPr>
            <a:lstStyle/>
            <a:p>
              <a:pPr algn="ctr"/>
              <a:r>
                <a:rPr lang="en-SG" sz="2400" dirty="0">
                  <a:latin typeface="Arial" panose="020B0604020202020204" pitchFamily="34" charset="0"/>
                  <a:cs typeface="Arial" panose="020B0604020202020204" pitchFamily="34" charset="0"/>
                </a:rPr>
                <a:t>Area = 5</a:t>
              </a:r>
              <a:r>
                <a:rPr lang="en-SG" sz="2400" baseline="30000" dirty="0">
                  <a:latin typeface="Arial" panose="020B0604020202020204" pitchFamily="34" charset="0"/>
                  <a:cs typeface="Arial" panose="020B0604020202020204" pitchFamily="34" charset="0"/>
                </a:rPr>
                <a:t>2</a:t>
              </a:r>
            </a:p>
            <a:p>
              <a:pPr algn="ctr"/>
              <a:r>
                <a:rPr lang="en-SG" sz="2400" dirty="0">
                  <a:latin typeface="Arial" panose="020B0604020202020204" pitchFamily="34" charset="0"/>
                  <a:cs typeface="Arial" panose="020B0604020202020204" pitchFamily="34" charset="0"/>
                </a:rPr>
                <a:t>Area = 25 </a:t>
              </a:r>
            </a:p>
          </p:txBody>
        </p:sp>
      </p:grpSp>
      <p:sp>
        <p:nvSpPr>
          <p:cNvPr id="29" name="Rounded Rectangle 1">
            <a:extLst>
              <a:ext uri="{FF2B5EF4-FFF2-40B4-BE49-F238E27FC236}">
                <a16:creationId xmlns:a16="http://schemas.microsoft.com/office/drawing/2014/main" id="{926F53F0-9950-208C-9E87-654FD5F37C9A}"/>
              </a:ext>
            </a:extLst>
          </p:cNvPr>
          <p:cNvSpPr/>
          <p:nvPr/>
        </p:nvSpPr>
        <p:spPr>
          <a:xfrm>
            <a:off x="4589163" y="2166787"/>
            <a:ext cx="5645642" cy="919401"/>
          </a:xfrm>
          <a:prstGeom prst="roundRect">
            <a:avLst/>
          </a:prstGeom>
          <a:solidFill>
            <a:schemeClr val="accent1">
              <a:lumMod val="40000"/>
              <a:lumOff val="60000"/>
            </a:schemeClr>
          </a:solidFill>
        </p:spPr>
        <p:txBody>
          <a:bodyPr wrap="square">
            <a:spAutoFit/>
          </a:bodyPr>
          <a:lstStyle/>
          <a:p>
            <a:r>
              <a:rPr lang="en-US" sz="2400" dirty="0">
                <a:solidFill>
                  <a:srgbClr val="000000"/>
                </a:solidFill>
                <a:latin typeface="Arial" panose="020B0604020202020204" pitchFamily="34" charset="0"/>
                <a:ea typeface="Cambria Math" panose="02040503050406030204" pitchFamily="18" charset="0"/>
                <a:cs typeface="Arial" panose="020B0604020202020204" pitchFamily="34" charset="0"/>
              </a:rPr>
              <a:t>Square numbers: </a:t>
            </a:r>
          </a:p>
          <a:p>
            <a:r>
              <a:rPr lang="en-US" sz="2400" dirty="0">
                <a:solidFill>
                  <a:srgbClr val="000000"/>
                </a:solidFill>
                <a:latin typeface="Arial" panose="020B0604020202020204" pitchFamily="34" charset="0"/>
                <a:ea typeface="Cambria Math" panose="02040503050406030204" pitchFamily="18" charset="0"/>
                <a:cs typeface="Arial" panose="020B0604020202020204" pitchFamily="34" charset="0"/>
              </a:rPr>
              <a:t>1, 4, 9, 16, 25, 36, 49, 64, 81, 100 ...</a:t>
            </a:r>
          </a:p>
        </p:txBody>
      </p:sp>
      <p:pic>
        <p:nvPicPr>
          <p:cNvPr id="3" name="Picture 2" descr="A stick figure drawing of Ruby, a girl with short straight hair&#10;">
            <a:extLst>
              <a:ext uri="{FF2B5EF4-FFF2-40B4-BE49-F238E27FC236}">
                <a16:creationId xmlns:a16="http://schemas.microsoft.com/office/drawing/2014/main" id="{B74EE03E-9E6F-584C-E4CA-3AA0DD2DCFC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399114" y="3985679"/>
            <a:ext cx="805242" cy="1444184"/>
          </a:xfrm>
          <a:prstGeom prst="rect">
            <a:avLst/>
          </a:prstGeom>
        </p:spPr>
      </p:pic>
    </p:spTree>
    <p:extLst>
      <p:ext uri="{BB962C8B-B14F-4D97-AF65-F5344CB8AC3E}">
        <p14:creationId xmlns:p14="http://schemas.microsoft.com/office/powerpoint/2010/main" val="245871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a:extLst>
              <a:ext uri="{FF2B5EF4-FFF2-40B4-BE49-F238E27FC236}">
                <a16:creationId xmlns:a16="http://schemas.microsoft.com/office/drawing/2014/main" id="{F2796260-B004-A3FE-947C-CE669C6BD740}"/>
              </a:ext>
            </a:extLst>
          </p:cNvPr>
          <p:cNvPicPr>
            <a:picLocks noChangeAspect="1"/>
          </p:cNvPicPr>
          <p:nvPr/>
        </p:nvPicPr>
        <p:blipFill>
          <a:blip r:embed="rId3"/>
          <a:stretch>
            <a:fillRect/>
          </a:stretch>
        </p:blipFill>
        <p:spPr>
          <a:xfrm>
            <a:off x="1174728" y="1763569"/>
            <a:ext cx="2871465" cy="1938696"/>
          </a:xfrm>
          <a:prstGeom prst="rect">
            <a:avLst/>
          </a:prstGeom>
        </p:spPr>
      </p:pic>
      <p:sp>
        <p:nvSpPr>
          <p:cNvPr id="22" name="Title 1">
            <a:extLst>
              <a:ext uri="{FF2B5EF4-FFF2-40B4-BE49-F238E27FC236}">
                <a16:creationId xmlns:a16="http://schemas.microsoft.com/office/drawing/2014/main" id="{02AABD48-7F62-174B-98BD-03D513E3B1A1}"/>
              </a:ext>
            </a:extLst>
          </p:cNvPr>
          <p:cNvSpPr txBox="1">
            <a:spLocks/>
          </p:cNvSpPr>
          <p:nvPr/>
        </p:nvSpPr>
        <p:spPr>
          <a:xfrm>
            <a:off x="1724297" y="112165"/>
            <a:ext cx="7870236" cy="10170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solidFill>
                  <a:schemeClr val="accent1"/>
                </a:solidFill>
                <a:latin typeface="Arial" panose="020B0604020202020204" pitchFamily="34" charset="0"/>
                <a:cs typeface="Arial" panose="020B0604020202020204" pitchFamily="34" charset="0"/>
              </a:rPr>
              <a:t>Finding perimeter by counting</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138" name="TextBox 137">
            <a:extLst>
              <a:ext uri="{FF2B5EF4-FFF2-40B4-BE49-F238E27FC236}">
                <a16:creationId xmlns:a16="http://schemas.microsoft.com/office/drawing/2014/main" id="{0A7932FB-8023-4B67-A690-1A4E2CE784D3}"/>
              </a:ext>
            </a:extLst>
          </p:cNvPr>
          <p:cNvSpPr txBox="1"/>
          <p:nvPr/>
        </p:nvSpPr>
        <p:spPr>
          <a:xfrm>
            <a:off x="5712204" y="1552000"/>
            <a:ext cx="5237842" cy="919401"/>
          </a:xfrm>
          <a:prstGeom prst="roundRect">
            <a:avLst/>
          </a:prstGeom>
          <a:solidFill>
            <a:schemeClr val="accent1">
              <a:lumMod val="40000"/>
              <a:lumOff val="60000"/>
            </a:schemeClr>
          </a:solidFill>
        </p:spPr>
        <p:txBody>
          <a:bodyPr wrap="square" rtlCol="0">
            <a:spAutoFit/>
          </a:bodyPr>
          <a:lstStyle/>
          <a:p>
            <a:pPr lvl="0">
              <a:buClr>
                <a:srgbClr val="000000"/>
              </a:buClr>
              <a:buSzPts val="1800"/>
            </a:pPr>
            <a:r>
              <a:rPr lang="en-US" sz="2400" dirty="0">
                <a:solidFill>
                  <a:srgbClr val="000000"/>
                </a:solidFill>
                <a:latin typeface="Arial" panose="020B0604020202020204" pitchFamily="34" charset="0"/>
                <a:ea typeface="Calibri"/>
                <a:cs typeface="Arial" panose="020B0604020202020204" pitchFamily="34" charset="0"/>
                <a:sym typeface="Calibri"/>
              </a:rPr>
              <a:t>Dev thinks the </a:t>
            </a:r>
            <a:r>
              <a:rPr lang="en-US" sz="2400" b="1" dirty="0">
                <a:solidFill>
                  <a:srgbClr val="000000"/>
                </a:solidFill>
                <a:latin typeface="Arial" panose="020B0604020202020204" pitchFamily="34" charset="0"/>
                <a:ea typeface="Calibri"/>
                <a:cs typeface="Arial" panose="020B0604020202020204" pitchFamily="34" charset="0"/>
                <a:sym typeface="Calibri"/>
              </a:rPr>
              <a:t>perimeter</a:t>
            </a:r>
            <a:r>
              <a:rPr lang="en-US" sz="2400" dirty="0">
                <a:solidFill>
                  <a:srgbClr val="000000"/>
                </a:solidFill>
                <a:latin typeface="Arial" panose="020B0604020202020204" pitchFamily="34" charset="0"/>
                <a:ea typeface="Calibri"/>
                <a:cs typeface="Arial" panose="020B0604020202020204" pitchFamily="34" charset="0"/>
                <a:sym typeface="Calibri"/>
              </a:rPr>
              <a:t> of the green shaded shape is 16 cm.</a:t>
            </a:r>
            <a:endParaRPr lang="en-US" sz="2400" b="1" dirty="0">
              <a:solidFill>
                <a:srgbClr val="000000"/>
              </a:solidFill>
              <a:latin typeface="Arial" panose="020B0604020202020204" pitchFamily="34" charset="0"/>
              <a:ea typeface="Calibri"/>
              <a:cs typeface="Arial" panose="020B0604020202020204" pitchFamily="34" charset="0"/>
              <a:sym typeface="Calibri"/>
            </a:endParaRPr>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cxnSp>
        <p:nvCxnSpPr>
          <p:cNvPr id="3" name="Google Shape;91;p16">
            <a:extLst>
              <a:ext uri="{FF2B5EF4-FFF2-40B4-BE49-F238E27FC236}">
                <a16:creationId xmlns:a16="http://schemas.microsoft.com/office/drawing/2014/main" id="{16E75D60-2B36-62FF-B2CB-09DE4E397B1B}"/>
              </a:ext>
            </a:extLst>
          </p:cNvPr>
          <p:cNvCxnSpPr/>
          <p:nvPr/>
        </p:nvCxnSpPr>
        <p:spPr>
          <a:xfrm flipH="1">
            <a:off x="1884933" y="2142011"/>
            <a:ext cx="72000" cy="216000"/>
          </a:xfrm>
          <a:prstGeom prst="straightConnector1">
            <a:avLst/>
          </a:prstGeom>
          <a:noFill/>
          <a:ln w="57150" cap="flat" cmpd="sng">
            <a:solidFill>
              <a:srgbClr val="F5913F"/>
            </a:solidFill>
            <a:prstDash val="solid"/>
            <a:round/>
            <a:headEnd type="none" w="sm" len="sm"/>
            <a:tailEnd type="none" w="sm" len="sm"/>
          </a:ln>
        </p:spPr>
      </p:cxnSp>
      <p:sp>
        <p:nvSpPr>
          <p:cNvPr id="5" name="Google Shape;92;p16">
            <a:extLst>
              <a:ext uri="{FF2B5EF4-FFF2-40B4-BE49-F238E27FC236}">
                <a16:creationId xmlns:a16="http://schemas.microsoft.com/office/drawing/2014/main" id="{0004E405-2E77-076F-61CA-DD35B2D442FE}"/>
              </a:ext>
            </a:extLst>
          </p:cNvPr>
          <p:cNvSpPr txBox="1"/>
          <p:nvPr/>
        </p:nvSpPr>
        <p:spPr>
          <a:xfrm>
            <a:off x="1748670" y="1819978"/>
            <a:ext cx="3600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dirty="0">
                <a:solidFill>
                  <a:schemeClr val="dk1"/>
                </a:solidFill>
                <a:latin typeface="Arial" panose="020B0604020202020204" pitchFamily="34" charset="0"/>
                <a:ea typeface="Calibri"/>
                <a:cs typeface="Arial" panose="020B0604020202020204" pitchFamily="34" charset="0"/>
                <a:sym typeface="Calibri"/>
              </a:rPr>
              <a:t>1</a:t>
            </a:r>
            <a:endParaRPr sz="18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6" name="Google Shape;93;p16">
            <a:extLst>
              <a:ext uri="{FF2B5EF4-FFF2-40B4-BE49-F238E27FC236}">
                <a16:creationId xmlns:a16="http://schemas.microsoft.com/office/drawing/2014/main" id="{69B1CEC2-D81A-277A-569F-BF3BD93E59F5}"/>
              </a:ext>
            </a:extLst>
          </p:cNvPr>
          <p:cNvCxnSpPr/>
          <p:nvPr/>
        </p:nvCxnSpPr>
        <p:spPr>
          <a:xfrm flipH="1">
            <a:off x="2321543" y="2147462"/>
            <a:ext cx="72000" cy="216000"/>
          </a:xfrm>
          <a:prstGeom prst="straightConnector1">
            <a:avLst/>
          </a:prstGeom>
          <a:noFill/>
          <a:ln w="57150" cap="flat" cmpd="sng">
            <a:solidFill>
              <a:srgbClr val="F5913F"/>
            </a:solidFill>
            <a:prstDash val="solid"/>
            <a:round/>
            <a:headEnd type="none" w="sm" len="sm"/>
            <a:tailEnd type="none" w="sm" len="sm"/>
          </a:ln>
        </p:spPr>
      </p:cxnSp>
      <p:sp>
        <p:nvSpPr>
          <p:cNvPr id="7" name="Google Shape;94;p16">
            <a:extLst>
              <a:ext uri="{FF2B5EF4-FFF2-40B4-BE49-F238E27FC236}">
                <a16:creationId xmlns:a16="http://schemas.microsoft.com/office/drawing/2014/main" id="{3DB22254-53D2-C11E-18B8-13A6DEF2E7E5}"/>
              </a:ext>
            </a:extLst>
          </p:cNvPr>
          <p:cNvSpPr txBox="1"/>
          <p:nvPr/>
        </p:nvSpPr>
        <p:spPr>
          <a:xfrm>
            <a:off x="2242671" y="1813328"/>
            <a:ext cx="3600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a:solidFill>
                  <a:schemeClr val="dk1"/>
                </a:solidFill>
                <a:latin typeface="Arial" panose="020B0604020202020204" pitchFamily="34" charset="0"/>
                <a:ea typeface="Calibri"/>
                <a:cs typeface="Arial" panose="020B0604020202020204" pitchFamily="34" charset="0"/>
                <a:sym typeface="Calibri"/>
              </a:rPr>
              <a:t>2</a:t>
            </a:r>
            <a:endParaRPr sz="1800" b="0" i="0" u="none" strike="noStrike" cap="none">
              <a:solidFill>
                <a:schemeClr val="dk1"/>
              </a:solidFill>
              <a:latin typeface="Arial" panose="020B0604020202020204" pitchFamily="34" charset="0"/>
              <a:ea typeface="Calibri"/>
              <a:cs typeface="Arial" panose="020B0604020202020204" pitchFamily="34" charset="0"/>
              <a:sym typeface="Calibri"/>
            </a:endParaRPr>
          </a:p>
        </p:txBody>
      </p:sp>
      <p:cxnSp>
        <p:nvCxnSpPr>
          <p:cNvPr id="8" name="Google Shape;95;p16">
            <a:extLst>
              <a:ext uri="{FF2B5EF4-FFF2-40B4-BE49-F238E27FC236}">
                <a16:creationId xmlns:a16="http://schemas.microsoft.com/office/drawing/2014/main" id="{E893EE7B-661F-3FE7-CAA8-B896344B3EDA}"/>
              </a:ext>
            </a:extLst>
          </p:cNvPr>
          <p:cNvCxnSpPr/>
          <p:nvPr/>
        </p:nvCxnSpPr>
        <p:spPr>
          <a:xfrm flipH="1">
            <a:off x="2853813" y="2147462"/>
            <a:ext cx="72000" cy="216000"/>
          </a:xfrm>
          <a:prstGeom prst="straightConnector1">
            <a:avLst/>
          </a:prstGeom>
          <a:noFill/>
          <a:ln w="57150" cap="flat" cmpd="sng">
            <a:solidFill>
              <a:srgbClr val="F5913F"/>
            </a:solidFill>
            <a:prstDash val="solid"/>
            <a:round/>
            <a:headEnd type="none" w="sm" len="sm"/>
            <a:tailEnd type="none" w="sm" len="sm"/>
          </a:ln>
        </p:spPr>
      </p:cxnSp>
      <p:sp>
        <p:nvSpPr>
          <p:cNvPr id="9" name="Google Shape;96;p16">
            <a:extLst>
              <a:ext uri="{FF2B5EF4-FFF2-40B4-BE49-F238E27FC236}">
                <a16:creationId xmlns:a16="http://schemas.microsoft.com/office/drawing/2014/main" id="{E6FF1AF6-67AC-2779-5FCA-54212BB06968}"/>
              </a:ext>
            </a:extLst>
          </p:cNvPr>
          <p:cNvSpPr txBox="1"/>
          <p:nvPr/>
        </p:nvSpPr>
        <p:spPr>
          <a:xfrm>
            <a:off x="2692042" y="1826593"/>
            <a:ext cx="3600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dirty="0">
                <a:solidFill>
                  <a:schemeClr val="dk1"/>
                </a:solidFill>
                <a:latin typeface="Arial" panose="020B0604020202020204" pitchFamily="34" charset="0"/>
                <a:ea typeface="Calibri"/>
                <a:cs typeface="Arial" panose="020B0604020202020204" pitchFamily="34" charset="0"/>
                <a:sym typeface="Calibri"/>
              </a:rPr>
              <a:t>3</a:t>
            </a:r>
            <a:endParaRPr sz="18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0" name="Google Shape;97;p16">
            <a:extLst>
              <a:ext uri="{FF2B5EF4-FFF2-40B4-BE49-F238E27FC236}">
                <a16:creationId xmlns:a16="http://schemas.microsoft.com/office/drawing/2014/main" id="{A5457ED3-E80B-283F-F305-EFE9FB11028F}"/>
              </a:ext>
            </a:extLst>
          </p:cNvPr>
          <p:cNvCxnSpPr/>
          <p:nvPr/>
        </p:nvCxnSpPr>
        <p:spPr>
          <a:xfrm flipH="1">
            <a:off x="3327020" y="2142011"/>
            <a:ext cx="72000" cy="216000"/>
          </a:xfrm>
          <a:prstGeom prst="straightConnector1">
            <a:avLst/>
          </a:prstGeom>
          <a:noFill/>
          <a:ln w="57150" cap="flat" cmpd="sng">
            <a:solidFill>
              <a:srgbClr val="F5913F"/>
            </a:solidFill>
            <a:prstDash val="solid"/>
            <a:round/>
            <a:headEnd type="none" w="sm" len="sm"/>
            <a:tailEnd type="none" w="sm" len="sm"/>
          </a:ln>
        </p:spPr>
      </p:cxnSp>
      <p:sp>
        <p:nvSpPr>
          <p:cNvPr id="11" name="Google Shape;98;p16">
            <a:extLst>
              <a:ext uri="{FF2B5EF4-FFF2-40B4-BE49-F238E27FC236}">
                <a16:creationId xmlns:a16="http://schemas.microsoft.com/office/drawing/2014/main" id="{CDF8BB84-3D1E-7E52-FBD2-2640823F5EF9}"/>
              </a:ext>
            </a:extLst>
          </p:cNvPr>
          <p:cNvSpPr txBox="1"/>
          <p:nvPr/>
        </p:nvSpPr>
        <p:spPr>
          <a:xfrm>
            <a:off x="3171948" y="1807877"/>
            <a:ext cx="3600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dirty="0">
                <a:solidFill>
                  <a:schemeClr val="dk1"/>
                </a:solidFill>
                <a:latin typeface="Arial" panose="020B0604020202020204" pitchFamily="34" charset="0"/>
                <a:ea typeface="Calibri"/>
                <a:cs typeface="Arial" panose="020B0604020202020204" pitchFamily="34" charset="0"/>
                <a:sym typeface="Calibri"/>
              </a:rPr>
              <a:t>4</a:t>
            </a:r>
            <a:endParaRPr sz="18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2" name="Google Shape;99;p16">
            <a:extLst>
              <a:ext uri="{FF2B5EF4-FFF2-40B4-BE49-F238E27FC236}">
                <a16:creationId xmlns:a16="http://schemas.microsoft.com/office/drawing/2014/main" id="{A9E6E2AD-CCE9-0A78-7AF6-110A870939B5}"/>
              </a:ext>
            </a:extLst>
          </p:cNvPr>
          <p:cNvCxnSpPr/>
          <p:nvPr/>
        </p:nvCxnSpPr>
        <p:spPr>
          <a:xfrm flipH="1">
            <a:off x="3431649" y="2470601"/>
            <a:ext cx="234600" cy="71100"/>
          </a:xfrm>
          <a:prstGeom prst="straightConnector1">
            <a:avLst/>
          </a:prstGeom>
          <a:noFill/>
          <a:ln w="57150" cap="flat" cmpd="sng">
            <a:solidFill>
              <a:srgbClr val="F5913F"/>
            </a:solidFill>
            <a:prstDash val="solid"/>
            <a:round/>
            <a:headEnd type="none" w="sm" len="sm"/>
            <a:tailEnd type="none" w="sm" len="sm"/>
          </a:ln>
        </p:spPr>
      </p:cxnSp>
      <p:sp>
        <p:nvSpPr>
          <p:cNvPr id="13" name="Google Shape;100;p16">
            <a:extLst>
              <a:ext uri="{FF2B5EF4-FFF2-40B4-BE49-F238E27FC236}">
                <a16:creationId xmlns:a16="http://schemas.microsoft.com/office/drawing/2014/main" id="{27CC7037-4309-4E94-6A5E-FA0705658786}"/>
              </a:ext>
            </a:extLst>
          </p:cNvPr>
          <p:cNvSpPr txBox="1"/>
          <p:nvPr/>
        </p:nvSpPr>
        <p:spPr>
          <a:xfrm>
            <a:off x="3635562" y="2319230"/>
            <a:ext cx="3600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a:solidFill>
                  <a:schemeClr val="dk1"/>
                </a:solidFill>
                <a:latin typeface="Arial" panose="020B0604020202020204" pitchFamily="34" charset="0"/>
                <a:ea typeface="Calibri"/>
                <a:cs typeface="Arial" panose="020B0604020202020204" pitchFamily="34" charset="0"/>
                <a:sym typeface="Calibri"/>
              </a:rPr>
              <a:t>5</a:t>
            </a:r>
            <a:endParaRPr sz="1800" b="0" i="0" u="none" strike="noStrike" cap="none">
              <a:solidFill>
                <a:schemeClr val="dk1"/>
              </a:solidFill>
              <a:latin typeface="Arial" panose="020B0604020202020204" pitchFamily="34" charset="0"/>
              <a:ea typeface="Calibri"/>
              <a:cs typeface="Arial" panose="020B0604020202020204" pitchFamily="34" charset="0"/>
              <a:sym typeface="Calibri"/>
            </a:endParaRPr>
          </a:p>
        </p:txBody>
      </p:sp>
      <p:cxnSp>
        <p:nvCxnSpPr>
          <p:cNvPr id="14" name="Google Shape;101;p16">
            <a:extLst>
              <a:ext uri="{FF2B5EF4-FFF2-40B4-BE49-F238E27FC236}">
                <a16:creationId xmlns:a16="http://schemas.microsoft.com/office/drawing/2014/main" id="{D0B5C34A-AA20-20FF-60FB-03ECE6FBD15F}"/>
              </a:ext>
            </a:extLst>
          </p:cNvPr>
          <p:cNvCxnSpPr/>
          <p:nvPr/>
        </p:nvCxnSpPr>
        <p:spPr>
          <a:xfrm flipH="1">
            <a:off x="3426879" y="2915776"/>
            <a:ext cx="234600" cy="71100"/>
          </a:xfrm>
          <a:prstGeom prst="straightConnector1">
            <a:avLst/>
          </a:prstGeom>
          <a:noFill/>
          <a:ln w="57150" cap="flat" cmpd="sng">
            <a:solidFill>
              <a:srgbClr val="F5913F"/>
            </a:solidFill>
            <a:prstDash val="solid"/>
            <a:round/>
            <a:headEnd type="none" w="sm" len="sm"/>
            <a:tailEnd type="none" w="sm" len="sm"/>
          </a:ln>
        </p:spPr>
      </p:cxnSp>
      <p:sp>
        <p:nvSpPr>
          <p:cNvPr id="15" name="Google Shape;102;p16">
            <a:extLst>
              <a:ext uri="{FF2B5EF4-FFF2-40B4-BE49-F238E27FC236}">
                <a16:creationId xmlns:a16="http://schemas.microsoft.com/office/drawing/2014/main" id="{7D5205E0-67A4-81F3-C980-8B1396585047}"/>
              </a:ext>
            </a:extLst>
          </p:cNvPr>
          <p:cNvSpPr txBox="1"/>
          <p:nvPr/>
        </p:nvSpPr>
        <p:spPr>
          <a:xfrm>
            <a:off x="3615184" y="2776116"/>
            <a:ext cx="3600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dirty="0">
                <a:solidFill>
                  <a:schemeClr val="dk1"/>
                </a:solidFill>
                <a:latin typeface="Arial" panose="020B0604020202020204" pitchFamily="34" charset="0"/>
                <a:ea typeface="Calibri"/>
                <a:cs typeface="Arial" panose="020B0604020202020204" pitchFamily="34" charset="0"/>
                <a:sym typeface="Calibri"/>
              </a:rPr>
              <a:t>6</a:t>
            </a:r>
            <a:endParaRPr sz="18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6" name="Google Shape;103;p16">
            <a:extLst>
              <a:ext uri="{FF2B5EF4-FFF2-40B4-BE49-F238E27FC236}">
                <a16:creationId xmlns:a16="http://schemas.microsoft.com/office/drawing/2014/main" id="{FFC3A789-919F-1B7C-40B0-5A58FFA13429}"/>
              </a:ext>
            </a:extLst>
          </p:cNvPr>
          <p:cNvCxnSpPr/>
          <p:nvPr/>
        </p:nvCxnSpPr>
        <p:spPr>
          <a:xfrm rot="10800000">
            <a:off x="3301136" y="3095310"/>
            <a:ext cx="49200" cy="169200"/>
          </a:xfrm>
          <a:prstGeom prst="straightConnector1">
            <a:avLst/>
          </a:prstGeom>
          <a:noFill/>
          <a:ln w="57150" cap="flat" cmpd="sng">
            <a:solidFill>
              <a:srgbClr val="F5913F"/>
            </a:solidFill>
            <a:prstDash val="solid"/>
            <a:round/>
            <a:headEnd type="none" w="sm" len="sm"/>
            <a:tailEnd type="none" w="sm" len="sm"/>
          </a:ln>
        </p:spPr>
      </p:cxnSp>
      <p:sp>
        <p:nvSpPr>
          <p:cNvPr id="17" name="Google Shape;104;p16">
            <a:extLst>
              <a:ext uri="{FF2B5EF4-FFF2-40B4-BE49-F238E27FC236}">
                <a16:creationId xmlns:a16="http://schemas.microsoft.com/office/drawing/2014/main" id="{74EBE03B-E027-733D-C63E-D6F5B5912823}"/>
              </a:ext>
            </a:extLst>
          </p:cNvPr>
          <p:cNvSpPr txBox="1"/>
          <p:nvPr/>
        </p:nvSpPr>
        <p:spPr>
          <a:xfrm>
            <a:off x="3158447" y="3266211"/>
            <a:ext cx="3600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dirty="0">
                <a:solidFill>
                  <a:schemeClr val="dk1"/>
                </a:solidFill>
                <a:latin typeface="Arial" panose="020B0604020202020204" pitchFamily="34" charset="0"/>
                <a:ea typeface="Calibri"/>
                <a:cs typeface="Arial" panose="020B0604020202020204" pitchFamily="34" charset="0"/>
                <a:sym typeface="Calibri"/>
              </a:rPr>
              <a:t>7</a:t>
            </a:r>
            <a:endParaRPr sz="18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8" name="Google Shape;105;p16">
            <a:extLst>
              <a:ext uri="{FF2B5EF4-FFF2-40B4-BE49-F238E27FC236}">
                <a16:creationId xmlns:a16="http://schemas.microsoft.com/office/drawing/2014/main" id="{47AE9973-AD19-10AD-0D9D-DBC79B62F864}"/>
              </a:ext>
            </a:extLst>
          </p:cNvPr>
          <p:cNvCxnSpPr/>
          <p:nvPr/>
        </p:nvCxnSpPr>
        <p:spPr>
          <a:xfrm rot="10800000">
            <a:off x="2856065" y="3105447"/>
            <a:ext cx="49200" cy="169200"/>
          </a:xfrm>
          <a:prstGeom prst="straightConnector1">
            <a:avLst/>
          </a:prstGeom>
          <a:noFill/>
          <a:ln w="57150" cap="flat" cmpd="sng">
            <a:solidFill>
              <a:srgbClr val="F5913F"/>
            </a:solidFill>
            <a:prstDash val="solid"/>
            <a:round/>
            <a:headEnd type="none" w="sm" len="sm"/>
            <a:tailEnd type="none" w="sm" len="sm"/>
          </a:ln>
        </p:spPr>
      </p:cxnSp>
      <p:sp>
        <p:nvSpPr>
          <p:cNvPr id="19" name="Google Shape;106;p16">
            <a:extLst>
              <a:ext uri="{FF2B5EF4-FFF2-40B4-BE49-F238E27FC236}">
                <a16:creationId xmlns:a16="http://schemas.microsoft.com/office/drawing/2014/main" id="{E5CC4761-C420-798D-23C2-3E375E909798}"/>
              </a:ext>
            </a:extLst>
          </p:cNvPr>
          <p:cNvSpPr txBox="1"/>
          <p:nvPr/>
        </p:nvSpPr>
        <p:spPr>
          <a:xfrm>
            <a:off x="2709813" y="3256546"/>
            <a:ext cx="3600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a:solidFill>
                  <a:schemeClr val="dk1"/>
                </a:solidFill>
                <a:latin typeface="Arial" panose="020B0604020202020204" pitchFamily="34" charset="0"/>
                <a:ea typeface="Calibri"/>
                <a:cs typeface="Arial" panose="020B0604020202020204" pitchFamily="34" charset="0"/>
                <a:sym typeface="Calibri"/>
              </a:rPr>
              <a:t>8</a:t>
            </a:r>
            <a:endParaRPr sz="1800" b="0" i="0" u="none" strike="noStrike" cap="none">
              <a:solidFill>
                <a:schemeClr val="dk1"/>
              </a:solidFill>
              <a:latin typeface="Arial" panose="020B0604020202020204" pitchFamily="34" charset="0"/>
              <a:ea typeface="Calibri"/>
              <a:cs typeface="Arial" panose="020B0604020202020204" pitchFamily="34" charset="0"/>
              <a:sym typeface="Calibri"/>
            </a:endParaRPr>
          </a:p>
        </p:txBody>
      </p:sp>
      <p:cxnSp>
        <p:nvCxnSpPr>
          <p:cNvPr id="20" name="Google Shape;107;p16">
            <a:extLst>
              <a:ext uri="{FF2B5EF4-FFF2-40B4-BE49-F238E27FC236}">
                <a16:creationId xmlns:a16="http://schemas.microsoft.com/office/drawing/2014/main" id="{CA8DF0A2-E863-48DE-C51E-81FAC78200E0}"/>
              </a:ext>
            </a:extLst>
          </p:cNvPr>
          <p:cNvCxnSpPr/>
          <p:nvPr/>
        </p:nvCxnSpPr>
        <p:spPr>
          <a:xfrm rot="10800000">
            <a:off x="2392118" y="3117266"/>
            <a:ext cx="49200" cy="169200"/>
          </a:xfrm>
          <a:prstGeom prst="straightConnector1">
            <a:avLst/>
          </a:prstGeom>
          <a:noFill/>
          <a:ln w="57150" cap="flat" cmpd="sng">
            <a:solidFill>
              <a:srgbClr val="F5913F"/>
            </a:solidFill>
            <a:prstDash val="solid"/>
            <a:round/>
            <a:headEnd type="none" w="sm" len="sm"/>
            <a:tailEnd type="none" w="sm" len="sm"/>
          </a:ln>
        </p:spPr>
      </p:cxnSp>
      <p:sp>
        <p:nvSpPr>
          <p:cNvPr id="21" name="Google Shape;108;p16">
            <a:extLst>
              <a:ext uri="{FF2B5EF4-FFF2-40B4-BE49-F238E27FC236}">
                <a16:creationId xmlns:a16="http://schemas.microsoft.com/office/drawing/2014/main" id="{940F0B02-6E8D-5D36-D1C4-7B470799C46D}"/>
              </a:ext>
            </a:extLst>
          </p:cNvPr>
          <p:cNvSpPr txBox="1"/>
          <p:nvPr/>
        </p:nvSpPr>
        <p:spPr>
          <a:xfrm>
            <a:off x="2228003" y="3257305"/>
            <a:ext cx="3600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dirty="0">
                <a:solidFill>
                  <a:schemeClr val="dk1"/>
                </a:solidFill>
                <a:latin typeface="Arial" panose="020B0604020202020204" pitchFamily="34" charset="0"/>
                <a:ea typeface="Calibri"/>
                <a:cs typeface="Arial" panose="020B0604020202020204" pitchFamily="34" charset="0"/>
                <a:sym typeface="Calibri"/>
              </a:rPr>
              <a:t>9</a:t>
            </a:r>
            <a:endParaRPr sz="18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23" name="Google Shape;109;p16">
            <a:extLst>
              <a:ext uri="{FF2B5EF4-FFF2-40B4-BE49-F238E27FC236}">
                <a16:creationId xmlns:a16="http://schemas.microsoft.com/office/drawing/2014/main" id="{765F578F-7D85-B633-B720-A751BE478106}"/>
              </a:ext>
            </a:extLst>
          </p:cNvPr>
          <p:cNvCxnSpPr/>
          <p:nvPr/>
        </p:nvCxnSpPr>
        <p:spPr>
          <a:xfrm rot="10800000">
            <a:off x="1906913" y="3110122"/>
            <a:ext cx="49200" cy="169200"/>
          </a:xfrm>
          <a:prstGeom prst="straightConnector1">
            <a:avLst/>
          </a:prstGeom>
          <a:noFill/>
          <a:ln w="57150" cap="flat" cmpd="sng">
            <a:solidFill>
              <a:srgbClr val="F5913F"/>
            </a:solidFill>
            <a:prstDash val="solid"/>
            <a:round/>
            <a:headEnd type="none" w="sm" len="sm"/>
            <a:tailEnd type="none" w="sm" len="sm"/>
          </a:ln>
        </p:spPr>
      </p:cxnSp>
      <p:sp>
        <p:nvSpPr>
          <p:cNvPr id="24" name="Google Shape;110;p16">
            <a:extLst>
              <a:ext uri="{FF2B5EF4-FFF2-40B4-BE49-F238E27FC236}">
                <a16:creationId xmlns:a16="http://schemas.microsoft.com/office/drawing/2014/main" id="{0718550F-2764-515A-0FFE-9FA1F81FB79A}"/>
              </a:ext>
            </a:extLst>
          </p:cNvPr>
          <p:cNvSpPr txBox="1"/>
          <p:nvPr/>
        </p:nvSpPr>
        <p:spPr>
          <a:xfrm>
            <a:off x="1695730" y="3246203"/>
            <a:ext cx="4479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dirty="0">
                <a:solidFill>
                  <a:schemeClr val="dk1"/>
                </a:solidFill>
                <a:latin typeface="Arial" panose="020B0604020202020204" pitchFamily="34" charset="0"/>
                <a:ea typeface="Calibri"/>
                <a:cs typeface="Arial" panose="020B0604020202020204" pitchFamily="34" charset="0"/>
                <a:sym typeface="Calibri"/>
              </a:rPr>
              <a:t>10</a:t>
            </a:r>
            <a:endParaRPr sz="18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25" name="Google Shape;111;p16">
            <a:extLst>
              <a:ext uri="{FF2B5EF4-FFF2-40B4-BE49-F238E27FC236}">
                <a16:creationId xmlns:a16="http://schemas.microsoft.com/office/drawing/2014/main" id="{BBD1EBE7-1910-BF99-8B58-9F3C6F7C7D86}"/>
              </a:ext>
            </a:extLst>
          </p:cNvPr>
          <p:cNvCxnSpPr/>
          <p:nvPr/>
        </p:nvCxnSpPr>
        <p:spPr>
          <a:xfrm rot="10800000">
            <a:off x="1584925" y="2926279"/>
            <a:ext cx="243000" cy="50100"/>
          </a:xfrm>
          <a:prstGeom prst="straightConnector1">
            <a:avLst/>
          </a:prstGeom>
          <a:noFill/>
          <a:ln w="57150" cap="flat" cmpd="sng">
            <a:solidFill>
              <a:srgbClr val="F5913F"/>
            </a:solidFill>
            <a:prstDash val="solid"/>
            <a:round/>
            <a:headEnd type="none" w="sm" len="sm"/>
            <a:tailEnd type="none" w="sm" len="sm"/>
          </a:ln>
        </p:spPr>
      </p:cxnSp>
      <p:sp>
        <p:nvSpPr>
          <p:cNvPr id="26" name="Google Shape;112;p16">
            <a:extLst>
              <a:ext uri="{FF2B5EF4-FFF2-40B4-BE49-F238E27FC236}">
                <a16:creationId xmlns:a16="http://schemas.microsoft.com/office/drawing/2014/main" id="{A75C108F-15A8-6CF3-06E8-6BBF5CB0E38B}"/>
              </a:ext>
            </a:extLst>
          </p:cNvPr>
          <p:cNvSpPr txBox="1"/>
          <p:nvPr/>
        </p:nvSpPr>
        <p:spPr>
          <a:xfrm>
            <a:off x="1199339" y="2805950"/>
            <a:ext cx="4479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a:solidFill>
                  <a:schemeClr val="dk1"/>
                </a:solidFill>
                <a:latin typeface="Arial" panose="020B0604020202020204" pitchFamily="34" charset="0"/>
                <a:ea typeface="Calibri"/>
                <a:cs typeface="Arial" panose="020B0604020202020204" pitchFamily="34" charset="0"/>
                <a:sym typeface="Calibri"/>
              </a:rPr>
              <a:t>11</a:t>
            </a:r>
            <a:endParaRPr sz="1800" b="0" i="0" u="none" strike="noStrike" cap="none">
              <a:solidFill>
                <a:schemeClr val="dk1"/>
              </a:solidFill>
              <a:latin typeface="Arial" panose="020B0604020202020204" pitchFamily="34" charset="0"/>
              <a:ea typeface="Calibri"/>
              <a:cs typeface="Arial" panose="020B0604020202020204" pitchFamily="34" charset="0"/>
              <a:sym typeface="Calibri"/>
            </a:endParaRPr>
          </a:p>
        </p:txBody>
      </p:sp>
      <p:cxnSp>
        <p:nvCxnSpPr>
          <p:cNvPr id="27" name="Google Shape;113;p16">
            <a:extLst>
              <a:ext uri="{FF2B5EF4-FFF2-40B4-BE49-F238E27FC236}">
                <a16:creationId xmlns:a16="http://schemas.microsoft.com/office/drawing/2014/main" id="{9257C4BF-E315-BCC1-14E8-80F148051D04}"/>
              </a:ext>
            </a:extLst>
          </p:cNvPr>
          <p:cNvCxnSpPr/>
          <p:nvPr/>
        </p:nvCxnSpPr>
        <p:spPr>
          <a:xfrm rot="10800000">
            <a:off x="1566570" y="2454866"/>
            <a:ext cx="243000" cy="50100"/>
          </a:xfrm>
          <a:prstGeom prst="straightConnector1">
            <a:avLst/>
          </a:prstGeom>
          <a:noFill/>
          <a:ln w="57150" cap="flat" cmpd="sng">
            <a:solidFill>
              <a:srgbClr val="F5913F"/>
            </a:solidFill>
            <a:prstDash val="solid"/>
            <a:round/>
            <a:headEnd type="none" w="sm" len="sm"/>
            <a:tailEnd type="none" w="sm" len="sm"/>
          </a:ln>
        </p:spPr>
      </p:cxnSp>
      <p:sp>
        <p:nvSpPr>
          <p:cNvPr id="28" name="Google Shape;114;p16">
            <a:extLst>
              <a:ext uri="{FF2B5EF4-FFF2-40B4-BE49-F238E27FC236}">
                <a16:creationId xmlns:a16="http://schemas.microsoft.com/office/drawing/2014/main" id="{7D9CDCAE-5232-6013-5DAE-CCD8A45CBE07}"/>
              </a:ext>
            </a:extLst>
          </p:cNvPr>
          <p:cNvSpPr txBox="1"/>
          <p:nvPr/>
        </p:nvSpPr>
        <p:spPr>
          <a:xfrm>
            <a:off x="1180984" y="2334538"/>
            <a:ext cx="4479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a:solidFill>
                  <a:schemeClr val="dk1"/>
                </a:solidFill>
                <a:latin typeface="Arial" panose="020B0604020202020204" pitchFamily="34" charset="0"/>
                <a:ea typeface="Calibri"/>
                <a:cs typeface="Arial" panose="020B0604020202020204" pitchFamily="34" charset="0"/>
                <a:sym typeface="Calibri"/>
              </a:rPr>
              <a:t>12</a:t>
            </a:r>
            <a:endParaRPr sz="1800" b="0" i="0" u="none" strike="noStrike" cap="none">
              <a:solidFill>
                <a:schemeClr val="dk1"/>
              </a:solidFill>
              <a:latin typeface="Arial" panose="020B0604020202020204" pitchFamily="34" charset="0"/>
              <a:ea typeface="Calibri"/>
              <a:cs typeface="Arial" panose="020B0604020202020204" pitchFamily="34" charset="0"/>
              <a:sym typeface="Calibri"/>
            </a:endParaRPr>
          </a:p>
        </p:txBody>
      </p:sp>
      <p:sp>
        <p:nvSpPr>
          <p:cNvPr id="29" name="Google Shape;115;p16">
            <a:extLst>
              <a:ext uri="{FF2B5EF4-FFF2-40B4-BE49-F238E27FC236}">
                <a16:creationId xmlns:a16="http://schemas.microsoft.com/office/drawing/2014/main" id="{87BCCA74-A1DC-CFB0-271A-59DDA7BE29E3}"/>
              </a:ext>
            </a:extLst>
          </p:cNvPr>
          <p:cNvSpPr txBox="1"/>
          <p:nvPr/>
        </p:nvSpPr>
        <p:spPr>
          <a:xfrm>
            <a:off x="1199339" y="5075889"/>
            <a:ext cx="7791285" cy="101704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2800" b="0" i="0" u="none" strike="noStrike" cap="none" dirty="0">
                <a:solidFill>
                  <a:schemeClr val="dk1"/>
                </a:solidFill>
                <a:latin typeface="Arial" panose="020B0604020202020204" pitchFamily="34" charset="0"/>
                <a:ea typeface="Calibri"/>
                <a:cs typeface="Arial" panose="020B0604020202020204" pitchFamily="34" charset="0"/>
                <a:sym typeface="Calibri"/>
              </a:rPr>
              <a:t>Who is correct?</a:t>
            </a:r>
          </a:p>
          <a:p>
            <a:pPr marL="0" marR="0" lvl="0" indent="0" algn="l" rtl="0">
              <a:lnSpc>
                <a:spcPct val="100000"/>
              </a:lnSpc>
              <a:spcBef>
                <a:spcPts val="0"/>
              </a:spcBef>
              <a:spcAft>
                <a:spcPts val="0"/>
              </a:spcAft>
              <a:buClr>
                <a:srgbClr val="000000"/>
              </a:buClr>
              <a:buSzPts val="1800"/>
              <a:buFont typeface="Arial"/>
              <a:buNone/>
            </a:pPr>
            <a:r>
              <a:rPr lang="en" sz="2800" dirty="0">
                <a:solidFill>
                  <a:schemeClr val="dk1"/>
                </a:solidFill>
                <a:latin typeface="Arial" panose="020B0604020202020204" pitchFamily="34" charset="0"/>
                <a:ea typeface="Calibri"/>
                <a:cs typeface="Arial" panose="020B0604020202020204" pitchFamily="34" charset="0"/>
                <a:sym typeface="Calibri"/>
              </a:rPr>
              <a:t>What do you think the others did wrong?</a:t>
            </a:r>
            <a:endParaRPr sz="28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sp>
        <p:nvSpPr>
          <p:cNvPr id="30" name="Google Shape;116;p16">
            <a:extLst>
              <a:ext uri="{FF2B5EF4-FFF2-40B4-BE49-F238E27FC236}">
                <a16:creationId xmlns:a16="http://schemas.microsoft.com/office/drawing/2014/main" id="{BCCEC44E-7E1C-3314-7868-B06B8E61FEBD}"/>
              </a:ext>
            </a:extLst>
          </p:cNvPr>
          <p:cNvSpPr txBox="1"/>
          <p:nvPr/>
        </p:nvSpPr>
        <p:spPr>
          <a:xfrm>
            <a:off x="1499186" y="3712219"/>
            <a:ext cx="3702300" cy="438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200"/>
              <a:buFont typeface="Arial"/>
              <a:buNone/>
            </a:pPr>
            <a:r>
              <a:rPr lang="en" sz="1800" i="0" u="none" strike="noStrike" cap="none" dirty="0">
                <a:solidFill>
                  <a:schemeClr val="dk1"/>
                </a:solidFill>
                <a:latin typeface="Calibri"/>
                <a:ea typeface="Calibri"/>
                <a:cs typeface="Calibri"/>
                <a:sym typeface="Calibri"/>
              </a:rPr>
              <a:t>Perimeter = 12 cm</a:t>
            </a:r>
            <a:endParaRPr sz="1800" i="0" u="none" strike="noStrike" cap="none" dirty="0">
              <a:solidFill>
                <a:schemeClr val="dk1"/>
              </a:solidFill>
              <a:latin typeface="Calibri"/>
              <a:ea typeface="Calibri"/>
              <a:cs typeface="Calibri"/>
              <a:sym typeface="Calibri"/>
            </a:endParaRPr>
          </a:p>
        </p:txBody>
      </p:sp>
      <p:sp>
        <p:nvSpPr>
          <p:cNvPr id="31" name="Google Shape;117;p16">
            <a:extLst>
              <a:ext uri="{FF2B5EF4-FFF2-40B4-BE49-F238E27FC236}">
                <a16:creationId xmlns:a16="http://schemas.microsoft.com/office/drawing/2014/main" id="{E966C4C1-2D0E-3C81-7947-D3437882308D}"/>
              </a:ext>
            </a:extLst>
          </p:cNvPr>
          <p:cNvSpPr txBox="1"/>
          <p:nvPr/>
        </p:nvSpPr>
        <p:spPr>
          <a:xfrm>
            <a:off x="502030" y="1803497"/>
            <a:ext cx="850581" cy="33414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1" i="0" u="none" strike="noStrike" cap="none" dirty="0">
                <a:latin typeface="Arial" panose="020B0604020202020204" pitchFamily="34" charset="0"/>
                <a:ea typeface="Calibri"/>
                <a:cs typeface="Arial" panose="020B0604020202020204" pitchFamily="34" charset="0"/>
                <a:sym typeface="Calibri"/>
              </a:rPr>
              <a:t>1 cm</a:t>
            </a:r>
            <a:endParaRPr sz="1800" b="1" i="0" u="none" strike="noStrike" cap="none" dirty="0">
              <a:latin typeface="Arial" panose="020B0604020202020204" pitchFamily="34" charset="0"/>
              <a:ea typeface="Calibri"/>
              <a:cs typeface="Arial" panose="020B0604020202020204" pitchFamily="34" charset="0"/>
              <a:sym typeface="Calibri"/>
            </a:endParaRPr>
          </a:p>
        </p:txBody>
      </p:sp>
      <p:sp>
        <p:nvSpPr>
          <p:cNvPr id="32" name="Google Shape;120;p16">
            <a:extLst>
              <a:ext uri="{FF2B5EF4-FFF2-40B4-BE49-F238E27FC236}">
                <a16:creationId xmlns:a16="http://schemas.microsoft.com/office/drawing/2014/main" id="{9539613E-4FD9-F16C-C20C-ABA0D881DF0D}"/>
              </a:ext>
            </a:extLst>
          </p:cNvPr>
          <p:cNvSpPr txBox="1"/>
          <p:nvPr/>
        </p:nvSpPr>
        <p:spPr>
          <a:xfrm>
            <a:off x="1034352" y="1389900"/>
            <a:ext cx="850581" cy="31931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 sz="1800" b="1" i="0" u="none" strike="noStrike" cap="none" dirty="0">
                <a:latin typeface="Arial" panose="020B0604020202020204" pitchFamily="34" charset="0"/>
                <a:ea typeface="Calibri"/>
                <a:cs typeface="Arial" panose="020B0604020202020204" pitchFamily="34" charset="0"/>
                <a:sym typeface="Calibri"/>
              </a:rPr>
              <a:t>1 cm</a:t>
            </a:r>
            <a:endParaRPr sz="1800" b="1" i="0" u="none" strike="noStrike" cap="none" dirty="0">
              <a:latin typeface="Arial" panose="020B0604020202020204" pitchFamily="34" charset="0"/>
              <a:ea typeface="Calibri"/>
              <a:cs typeface="Arial" panose="020B0604020202020204" pitchFamily="34" charset="0"/>
              <a:sym typeface="Calibri"/>
            </a:endParaRPr>
          </a:p>
        </p:txBody>
      </p:sp>
      <p:sp>
        <p:nvSpPr>
          <p:cNvPr id="37" name="TextBox 36">
            <a:extLst>
              <a:ext uri="{FF2B5EF4-FFF2-40B4-BE49-F238E27FC236}">
                <a16:creationId xmlns:a16="http://schemas.microsoft.com/office/drawing/2014/main" id="{7048ED3D-436A-79AC-D24C-E42E5EF20BE1}"/>
              </a:ext>
            </a:extLst>
          </p:cNvPr>
          <p:cNvSpPr txBox="1"/>
          <p:nvPr/>
        </p:nvSpPr>
        <p:spPr>
          <a:xfrm>
            <a:off x="5759818" y="2725508"/>
            <a:ext cx="5237842" cy="919401"/>
          </a:xfrm>
          <a:prstGeom prst="roundRect">
            <a:avLst/>
          </a:prstGeom>
          <a:solidFill>
            <a:schemeClr val="accent1">
              <a:lumMod val="40000"/>
              <a:lumOff val="60000"/>
            </a:schemeClr>
          </a:solidFill>
        </p:spPr>
        <p:txBody>
          <a:bodyPr wrap="square" rtlCol="0">
            <a:spAutoFit/>
          </a:bodyPr>
          <a:lstStyle/>
          <a:p>
            <a:pPr marL="0" marR="0" lvl="0" indent="0" algn="l" rtl="0">
              <a:lnSpc>
                <a:spcPct val="100000"/>
              </a:lnSpc>
              <a:spcBef>
                <a:spcPts val="0"/>
              </a:spcBef>
              <a:spcAft>
                <a:spcPts val="0"/>
              </a:spcAft>
              <a:buClr>
                <a:srgbClr val="000000"/>
              </a:buClr>
              <a:buSzPts val="1800"/>
              <a:buFont typeface="Arial"/>
              <a:buNone/>
            </a:pPr>
            <a:r>
              <a:rPr lang="en-US" sz="2400" dirty="0">
                <a:latin typeface="Arial" panose="020B0604020202020204" pitchFamily="34" charset="0"/>
                <a:ea typeface="Calibri"/>
                <a:cs typeface="Arial" panose="020B0604020202020204" pitchFamily="34" charset="0"/>
                <a:sym typeface="Calibri"/>
              </a:rPr>
              <a:t>Ruby</a:t>
            </a:r>
            <a:r>
              <a:rPr lang="en-US" sz="2400" b="0" i="0" u="none" strike="noStrike" cap="none" dirty="0">
                <a:solidFill>
                  <a:srgbClr val="000000"/>
                </a:solidFill>
                <a:latin typeface="Arial" panose="020B0604020202020204" pitchFamily="34" charset="0"/>
                <a:ea typeface="Calibri"/>
                <a:cs typeface="Arial" panose="020B0604020202020204" pitchFamily="34" charset="0"/>
                <a:sym typeface="Calibri"/>
              </a:rPr>
              <a:t> thinks the </a:t>
            </a:r>
            <a:r>
              <a:rPr lang="en-US" sz="2400" b="1" i="0" u="none" strike="noStrike" cap="none" dirty="0">
                <a:solidFill>
                  <a:srgbClr val="000000"/>
                </a:solidFill>
                <a:latin typeface="Arial" panose="020B0604020202020204" pitchFamily="34" charset="0"/>
                <a:ea typeface="Calibri"/>
                <a:cs typeface="Arial" panose="020B0604020202020204" pitchFamily="34" charset="0"/>
                <a:sym typeface="Calibri"/>
              </a:rPr>
              <a:t>perimeter</a:t>
            </a:r>
            <a:r>
              <a:rPr lang="en-US" sz="2400" b="0" i="0" u="none" strike="noStrike" cap="none" dirty="0">
                <a:solidFill>
                  <a:srgbClr val="000000"/>
                </a:solidFill>
                <a:latin typeface="Arial" panose="020B0604020202020204" pitchFamily="34" charset="0"/>
                <a:ea typeface="Calibri"/>
                <a:cs typeface="Arial" panose="020B0604020202020204" pitchFamily="34" charset="0"/>
                <a:sym typeface="Calibri"/>
              </a:rPr>
              <a:t> of the green shaded shape is 12 cm.</a:t>
            </a:r>
            <a:endParaRPr lang="en-US" sz="2400" b="1" i="0" u="none" strike="noStrike" cap="none" dirty="0">
              <a:solidFill>
                <a:srgbClr val="000000"/>
              </a:solidFill>
              <a:latin typeface="Arial" panose="020B0604020202020204" pitchFamily="34" charset="0"/>
              <a:ea typeface="Calibri"/>
              <a:cs typeface="Arial" panose="020B0604020202020204" pitchFamily="34" charset="0"/>
              <a:sym typeface="Calibri"/>
            </a:endParaRPr>
          </a:p>
        </p:txBody>
      </p:sp>
      <p:sp>
        <p:nvSpPr>
          <p:cNvPr id="38" name="TextBox 37">
            <a:extLst>
              <a:ext uri="{FF2B5EF4-FFF2-40B4-BE49-F238E27FC236}">
                <a16:creationId xmlns:a16="http://schemas.microsoft.com/office/drawing/2014/main" id="{88657335-A12F-8A1C-337E-A8619922E6F1}"/>
              </a:ext>
            </a:extLst>
          </p:cNvPr>
          <p:cNvSpPr txBox="1"/>
          <p:nvPr/>
        </p:nvSpPr>
        <p:spPr>
          <a:xfrm>
            <a:off x="5759818" y="3912961"/>
            <a:ext cx="5237842" cy="919401"/>
          </a:xfrm>
          <a:prstGeom prst="roundRect">
            <a:avLst/>
          </a:prstGeom>
          <a:solidFill>
            <a:schemeClr val="accent1">
              <a:lumMod val="40000"/>
              <a:lumOff val="60000"/>
            </a:schemeClr>
          </a:solidFill>
        </p:spPr>
        <p:txBody>
          <a:bodyPr wrap="square" rtlCol="0">
            <a:spAutoFit/>
          </a:bodyPr>
          <a:lstStyle/>
          <a:p>
            <a:pPr marL="0" marR="0" lvl="0" indent="0" algn="l" rtl="0">
              <a:lnSpc>
                <a:spcPct val="100000"/>
              </a:lnSpc>
              <a:spcBef>
                <a:spcPts val="0"/>
              </a:spcBef>
              <a:spcAft>
                <a:spcPts val="0"/>
              </a:spcAft>
              <a:buClr>
                <a:srgbClr val="000000"/>
              </a:buClr>
              <a:buSzPts val="1800"/>
              <a:buFont typeface="Arial"/>
              <a:buNone/>
            </a:pPr>
            <a:r>
              <a:rPr lang="en-US" sz="2400" dirty="0">
                <a:latin typeface="Arial" panose="020B0604020202020204" pitchFamily="34" charset="0"/>
                <a:ea typeface="Calibri"/>
                <a:cs typeface="Arial" panose="020B0604020202020204" pitchFamily="34" charset="0"/>
                <a:sym typeface="Calibri"/>
              </a:rPr>
              <a:t>Carlos thinks the perimeter of the green shaded shape is 8 cm.</a:t>
            </a:r>
          </a:p>
        </p:txBody>
      </p:sp>
      <p:sp>
        <p:nvSpPr>
          <p:cNvPr id="36" name="Google Shape;116;p16">
            <a:extLst>
              <a:ext uri="{FF2B5EF4-FFF2-40B4-BE49-F238E27FC236}">
                <a16:creationId xmlns:a16="http://schemas.microsoft.com/office/drawing/2014/main" id="{EB918FC1-E44D-2247-21EA-B4746859A5BD}"/>
              </a:ext>
            </a:extLst>
          </p:cNvPr>
          <p:cNvSpPr txBox="1"/>
          <p:nvPr/>
        </p:nvSpPr>
        <p:spPr>
          <a:xfrm>
            <a:off x="10398715" y="2916253"/>
            <a:ext cx="479163" cy="438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200"/>
              <a:buFont typeface="Arial"/>
              <a:buNone/>
            </a:pPr>
            <a:r>
              <a:rPr lang="en" sz="3600" b="1" i="0" u="none" strike="noStrike" cap="none" dirty="0">
                <a:solidFill>
                  <a:srgbClr val="00B050"/>
                </a:solidFill>
                <a:latin typeface="Calibri"/>
                <a:ea typeface="Calibri"/>
                <a:cs typeface="Calibri"/>
                <a:sym typeface="Wingdings 2" panose="05020102010507070707" pitchFamily="18" charset="2"/>
              </a:rPr>
              <a:t></a:t>
            </a:r>
            <a:endParaRPr sz="3600" b="1" i="0" u="none" strike="noStrike" cap="none" dirty="0">
              <a:solidFill>
                <a:srgbClr val="00B050"/>
              </a:solidFill>
              <a:latin typeface="Calibri"/>
              <a:ea typeface="Calibri"/>
              <a:cs typeface="Calibri"/>
              <a:sym typeface="Calibri"/>
            </a:endParaRPr>
          </a:p>
        </p:txBody>
      </p:sp>
    </p:spTree>
    <p:extLst>
      <p:ext uri="{BB962C8B-B14F-4D97-AF65-F5344CB8AC3E}">
        <p14:creationId xmlns:p14="http://schemas.microsoft.com/office/powerpoint/2010/main" val="2820374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par>
                                <p:cTn id="15" presetID="10"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par>
                          <p:cTn id="18" fill="hold">
                            <p:stCondLst>
                              <p:cond delay="1000"/>
                            </p:stCondLst>
                            <p:childTnLst>
                              <p:par>
                                <p:cTn id="19" presetID="10" presetClass="entr" presetSubtype="0" fill="hold"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par>
                                <p:cTn id="22" presetID="10" presetClass="entr" presetSubtype="0"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par>
                          <p:cTn id="25" fill="hold">
                            <p:stCondLst>
                              <p:cond delay="1500"/>
                            </p:stCondLst>
                            <p:childTnLst>
                              <p:par>
                                <p:cTn id="26" presetID="10" presetClass="entr" presetSubtype="0" fill="hold" nodeType="after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childTnLst>
                          </p:cTn>
                        </p:par>
                        <p:par>
                          <p:cTn id="32" fill="hold">
                            <p:stCondLst>
                              <p:cond delay="2000"/>
                            </p:stCondLst>
                            <p:childTnLst>
                              <p:par>
                                <p:cTn id="33" presetID="10" presetClass="entr" presetSubtype="0" fill="hold"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par>
                                <p:cTn id="36" presetID="10" presetClass="entr" presetSubtype="0" fill="hold"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childTnLst>
                          </p:cTn>
                        </p:par>
                        <p:par>
                          <p:cTn id="39" fill="hold">
                            <p:stCondLst>
                              <p:cond delay="2500"/>
                            </p:stCondLst>
                            <p:childTnLst>
                              <p:par>
                                <p:cTn id="40" presetID="10" presetClass="entr" presetSubtype="0" fill="hold" nodeType="after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par>
                                <p:cTn id="43" presetID="10" presetClass="entr" presetSubtype="0" fill="hold"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500"/>
                                        <p:tgtEl>
                                          <p:spTgt spid="14"/>
                                        </p:tgtEl>
                                      </p:cBhvr>
                                    </p:animEffect>
                                  </p:childTnLst>
                                </p:cTn>
                              </p:par>
                            </p:childTnLst>
                          </p:cTn>
                        </p:par>
                        <p:par>
                          <p:cTn id="46" fill="hold">
                            <p:stCondLst>
                              <p:cond delay="3000"/>
                            </p:stCondLst>
                            <p:childTnLst>
                              <p:par>
                                <p:cTn id="47" presetID="10" presetClass="entr" presetSubtype="0" fill="hold" nodeType="after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500"/>
                                        <p:tgtEl>
                                          <p:spTgt spid="17"/>
                                        </p:tgtEl>
                                      </p:cBhvr>
                                    </p:animEffect>
                                  </p:childTnLst>
                                </p:cTn>
                              </p:par>
                              <p:par>
                                <p:cTn id="50" presetID="10" presetClass="entr" presetSubtype="0" fill="hold" nodeType="with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childTnLst>
                          </p:cTn>
                        </p:par>
                        <p:par>
                          <p:cTn id="53" fill="hold">
                            <p:stCondLst>
                              <p:cond delay="3500"/>
                            </p:stCondLst>
                            <p:childTnLst>
                              <p:par>
                                <p:cTn id="54" presetID="10" presetClass="entr" presetSubtype="0" fill="hold" nodeType="after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fade">
                                      <p:cBhvr>
                                        <p:cTn id="56" dur="500"/>
                                        <p:tgtEl>
                                          <p:spTgt spid="19"/>
                                        </p:tgtEl>
                                      </p:cBhvr>
                                    </p:animEffect>
                                  </p:childTnLst>
                                </p:cTn>
                              </p:par>
                              <p:par>
                                <p:cTn id="57" presetID="10" presetClass="entr" presetSubtype="0" fill="hold" nodeType="with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fade">
                                      <p:cBhvr>
                                        <p:cTn id="59" dur="500"/>
                                        <p:tgtEl>
                                          <p:spTgt spid="18"/>
                                        </p:tgtEl>
                                      </p:cBhvr>
                                    </p:animEffect>
                                  </p:childTnLst>
                                </p:cTn>
                              </p:par>
                            </p:childTnLst>
                          </p:cTn>
                        </p:par>
                        <p:par>
                          <p:cTn id="60" fill="hold">
                            <p:stCondLst>
                              <p:cond delay="4000"/>
                            </p:stCondLst>
                            <p:childTnLst>
                              <p:par>
                                <p:cTn id="61" presetID="10" presetClass="entr" presetSubtype="0" fill="hold" nodeType="after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fade">
                                      <p:cBhvr>
                                        <p:cTn id="63" dur="500"/>
                                        <p:tgtEl>
                                          <p:spTgt spid="21"/>
                                        </p:tgtEl>
                                      </p:cBhvr>
                                    </p:animEffect>
                                  </p:childTnLst>
                                </p:cTn>
                              </p:par>
                              <p:par>
                                <p:cTn id="64" presetID="10" presetClass="entr" presetSubtype="0" fill="hold" nodeType="withEffect">
                                  <p:stCondLst>
                                    <p:cond delay="0"/>
                                  </p:stCondLst>
                                  <p:childTnLst>
                                    <p:set>
                                      <p:cBhvr>
                                        <p:cTn id="65" dur="1" fill="hold">
                                          <p:stCondLst>
                                            <p:cond delay="0"/>
                                          </p:stCondLst>
                                        </p:cTn>
                                        <p:tgtEl>
                                          <p:spTgt spid="20"/>
                                        </p:tgtEl>
                                        <p:attrNameLst>
                                          <p:attrName>style.visibility</p:attrName>
                                        </p:attrNameLst>
                                      </p:cBhvr>
                                      <p:to>
                                        <p:strVal val="visible"/>
                                      </p:to>
                                    </p:set>
                                    <p:animEffect transition="in" filter="fade">
                                      <p:cBhvr>
                                        <p:cTn id="66" dur="500"/>
                                        <p:tgtEl>
                                          <p:spTgt spid="20"/>
                                        </p:tgtEl>
                                      </p:cBhvr>
                                    </p:animEffect>
                                  </p:childTnLst>
                                </p:cTn>
                              </p:par>
                            </p:childTnLst>
                          </p:cTn>
                        </p:par>
                        <p:par>
                          <p:cTn id="67" fill="hold">
                            <p:stCondLst>
                              <p:cond delay="4500"/>
                            </p:stCondLst>
                            <p:childTnLst>
                              <p:par>
                                <p:cTn id="68" presetID="10" presetClass="entr" presetSubtype="0" fill="hold" nodeType="afterEffect">
                                  <p:stCondLst>
                                    <p:cond delay="0"/>
                                  </p:stCondLst>
                                  <p:childTnLst>
                                    <p:set>
                                      <p:cBhvr>
                                        <p:cTn id="69" dur="1" fill="hold">
                                          <p:stCondLst>
                                            <p:cond delay="0"/>
                                          </p:stCondLst>
                                        </p:cTn>
                                        <p:tgtEl>
                                          <p:spTgt spid="24"/>
                                        </p:tgtEl>
                                        <p:attrNameLst>
                                          <p:attrName>style.visibility</p:attrName>
                                        </p:attrNameLst>
                                      </p:cBhvr>
                                      <p:to>
                                        <p:strVal val="visible"/>
                                      </p:to>
                                    </p:set>
                                    <p:animEffect transition="in" filter="fade">
                                      <p:cBhvr>
                                        <p:cTn id="70" dur="500"/>
                                        <p:tgtEl>
                                          <p:spTgt spid="24"/>
                                        </p:tgtEl>
                                      </p:cBhvr>
                                    </p:animEffect>
                                  </p:childTnLst>
                                </p:cTn>
                              </p:par>
                              <p:par>
                                <p:cTn id="71" presetID="10" presetClass="entr" presetSubtype="0" fill="hold" nodeType="withEffect">
                                  <p:stCondLst>
                                    <p:cond delay="0"/>
                                  </p:stCondLst>
                                  <p:childTnLst>
                                    <p:set>
                                      <p:cBhvr>
                                        <p:cTn id="72" dur="1" fill="hold">
                                          <p:stCondLst>
                                            <p:cond delay="0"/>
                                          </p:stCondLst>
                                        </p:cTn>
                                        <p:tgtEl>
                                          <p:spTgt spid="23"/>
                                        </p:tgtEl>
                                        <p:attrNameLst>
                                          <p:attrName>style.visibility</p:attrName>
                                        </p:attrNameLst>
                                      </p:cBhvr>
                                      <p:to>
                                        <p:strVal val="visible"/>
                                      </p:to>
                                    </p:set>
                                    <p:animEffect transition="in" filter="fade">
                                      <p:cBhvr>
                                        <p:cTn id="73" dur="500"/>
                                        <p:tgtEl>
                                          <p:spTgt spid="23"/>
                                        </p:tgtEl>
                                      </p:cBhvr>
                                    </p:animEffect>
                                  </p:childTnLst>
                                </p:cTn>
                              </p:par>
                            </p:childTnLst>
                          </p:cTn>
                        </p:par>
                        <p:par>
                          <p:cTn id="74" fill="hold">
                            <p:stCondLst>
                              <p:cond delay="5000"/>
                            </p:stCondLst>
                            <p:childTnLst>
                              <p:par>
                                <p:cTn id="75" presetID="10" presetClass="entr" presetSubtype="0" fill="hold" nodeType="after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par>
                                <p:cTn id="78" presetID="10" presetClass="entr" presetSubtype="0" fill="hold" nodeType="withEffect">
                                  <p:stCondLst>
                                    <p:cond delay="0"/>
                                  </p:stCondLst>
                                  <p:childTnLst>
                                    <p:set>
                                      <p:cBhvr>
                                        <p:cTn id="79" dur="1" fill="hold">
                                          <p:stCondLst>
                                            <p:cond delay="0"/>
                                          </p:stCondLst>
                                        </p:cTn>
                                        <p:tgtEl>
                                          <p:spTgt spid="25"/>
                                        </p:tgtEl>
                                        <p:attrNameLst>
                                          <p:attrName>style.visibility</p:attrName>
                                        </p:attrNameLst>
                                      </p:cBhvr>
                                      <p:to>
                                        <p:strVal val="visible"/>
                                      </p:to>
                                    </p:set>
                                    <p:animEffect transition="in" filter="fade">
                                      <p:cBhvr>
                                        <p:cTn id="80" dur="500"/>
                                        <p:tgtEl>
                                          <p:spTgt spid="25"/>
                                        </p:tgtEl>
                                      </p:cBhvr>
                                    </p:animEffect>
                                  </p:childTnLst>
                                </p:cTn>
                              </p:par>
                            </p:childTnLst>
                          </p:cTn>
                        </p:par>
                        <p:par>
                          <p:cTn id="81" fill="hold">
                            <p:stCondLst>
                              <p:cond delay="5500"/>
                            </p:stCondLst>
                            <p:childTnLst>
                              <p:par>
                                <p:cTn id="82" presetID="10" presetClass="entr" presetSubtype="0" fill="hold" nodeType="afterEffect">
                                  <p:stCondLst>
                                    <p:cond delay="0"/>
                                  </p:stCondLst>
                                  <p:childTnLst>
                                    <p:set>
                                      <p:cBhvr>
                                        <p:cTn id="83" dur="1" fill="hold">
                                          <p:stCondLst>
                                            <p:cond delay="0"/>
                                          </p:stCondLst>
                                        </p:cTn>
                                        <p:tgtEl>
                                          <p:spTgt spid="28"/>
                                        </p:tgtEl>
                                        <p:attrNameLst>
                                          <p:attrName>style.visibility</p:attrName>
                                        </p:attrNameLst>
                                      </p:cBhvr>
                                      <p:to>
                                        <p:strVal val="visible"/>
                                      </p:to>
                                    </p:set>
                                    <p:animEffect transition="in" filter="fade">
                                      <p:cBhvr>
                                        <p:cTn id="84" dur="500"/>
                                        <p:tgtEl>
                                          <p:spTgt spid="28"/>
                                        </p:tgtEl>
                                      </p:cBhvr>
                                    </p:animEffect>
                                  </p:childTnLst>
                                </p:cTn>
                              </p:par>
                              <p:par>
                                <p:cTn id="85" presetID="10" presetClass="entr" presetSubtype="0" fill="hold" nodeType="with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fade">
                                      <p:cBhvr>
                                        <p:cTn id="87" dur="500"/>
                                        <p:tgtEl>
                                          <p:spTgt spid="27"/>
                                        </p:tgtEl>
                                      </p:cBhvr>
                                    </p:animEffect>
                                  </p:childTnLst>
                                </p:cTn>
                              </p:par>
                              <p:par>
                                <p:cTn id="88" presetID="10" presetClass="entr" presetSubtype="0" fill="hold" nodeType="withEffect">
                                  <p:stCondLst>
                                    <p:cond delay="0"/>
                                  </p:stCondLst>
                                  <p:childTnLst>
                                    <p:set>
                                      <p:cBhvr>
                                        <p:cTn id="89" dur="1" fill="hold">
                                          <p:stCondLst>
                                            <p:cond delay="0"/>
                                          </p:stCondLst>
                                        </p:cTn>
                                        <p:tgtEl>
                                          <p:spTgt spid="30"/>
                                        </p:tgtEl>
                                        <p:attrNameLst>
                                          <p:attrName>style.visibility</p:attrName>
                                        </p:attrNameLst>
                                      </p:cBhvr>
                                      <p:to>
                                        <p:strVal val="visible"/>
                                      </p:to>
                                    </p:set>
                                    <p:animEffect transition="in" filter="fade">
                                      <p:cBhvr>
                                        <p:cTn id="90" dur="500"/>
                                        <p:tgtEl>
                                          <p:spTgt spid="30"/>
                                        </p:tgtEl>
                                      </p:cBhvr>
                                    </p:animEffect>
                                  </p:childTnLst>
                                </p:cTn>
                              </p:par>
                            </p:childTnLst>
                          </p:cTn>
                        </p:par>
                        <p:par>
                          <p:cTn id="91" fill="hold">
                            <p:stCondLst>
                              <p:cond delay="6000"/>
                            </p:stCondLst>
                            <p:childTnLst>
                              <p:par>
                                <p:cTn id="92" presetID="1" presetClass="entr" presetSubtype="0" fill="hold" grpId="0" nodeType="afterEffect">
                                  <p:stCondLst>
                                    <p:cond delay="0"/>
                                  </p:stCondLst>
                                  <p:childTnLst>
                                    <p:set>
                                      <p:cBhvr>
                                        <p:cTn id="93"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solidFill>
                  <a:schemeClr val="accent1"/>
                </a:solidFill>
                <a:latin typeface="Arial" panose="020B0604020202020204" pitchFamily="34" charset="0"/>
                <a:cs typeface="Arial" panose="020B0604020202020204" pitchFamily="34" charset="0"/>
              </a:rPr>
              <a:t>Perimeter</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470805"/>
            <a:ext cx="8212347" cy="4387070"/>
            <a:chOff x="1259457" y="1949570"/>
            <a:chExt cx="8212347" cy="3787808"/>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78780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181054"/>
            <a:ext cx="7551002" cy="954107"/>
          </a:xfrm>
          <a:prstGeom prst="rect">
            <a:avLst/>
          </a:prstGeom>
          <a:noFill/>
        </p:spPr>
        <p:txBody>
          <a:bodyPr wrap="square" rtlCol="0">
            <a:spAutoFit/>
          </a:bodyPr>
          <a:lstStyle/>
          <a:p>
            <a:pPr>
              <a:spcAft>
                <a:spcPts val="600"/>
              </a:spcAft>
            </a:pPr>
            <a:r>
              <a:rPr lang="en-US" sz="2800" dirty="0">
                <a:latin typeface="Arial" panose="020B0604020202020204" pitchFamily="34" charset="0"/>
                <a:cs typeface="Arial" panose="020B0604020202020204" pitchFamily="34" charset="0"/>
              </a:rPr>
              <a:t>The perimeter of a shape is the sum of the lengths of each side. </a:t>
            </a:r>
          </a:p>
        </p:txBody>
      </p:sp>
      <p:grpSp>
        <p:nvGrpSpPr>
          <p:cNvPr id="7" name="Group 6">
            <a:extLst>
              <a:ext uri="{FF2B5EF4-FFF2-40B4-BE49-F238E27FC236}">
                <a16:creationId xmlns:a16="http://schemas.microsoft.com/office/drawing/2014/main" id="{F949D690-1009-8228-726D-C5C80D99B20E}"/>
              </a:ext>
            </a:extLst>
          </p:cNvPr>
          <p:cNvGrpSpPr/>
          <p:nvPr/>
        </p:nvGrpSpPr>
        <p:grpSpPr>
          <a:xfrm>
            <a:off x="2974971" y="3291279"/>
            <a:ext cx="2399987" cy="1899320"/>
            <a:chOff x="2357004" y="3045867"/>
            <a:chExt cx="2399987" cy="1899320"/>
          </a:xfrm>
        </p:grpSpPr>
        <p:grpSp>
          <p:nvGrpSpPr>
            <p:cNvPr id="5" name="Group 4">
              <a:extLst>
                <a:ext uri="{FF2B5EF4-FFF2-40B4-BE49-F238E27FC236}">
                  <a16:creationId xmlns:a16="http://schemas.microsoft.com/office/drawing/2014/main" id="{D9EC2716-5F5B-DDA7-483D-48F6FF23A0C9}"/>
                </a:ext>
              </a:extLst>
            </p:cNvPr>
            <p:cNvGrpSpPr/>
            <p:nvPr/>
          </p:nvGrpSpPr>
          <p:grpSpPr>
            <a:xfrm>
              <a:off x="2447173" y="3165954"/>
              <a:ext cx="2238061" cy="1678546"/>
              <a:chOff x="2473036" y="3200399"/>
              <a:chExt cx="2880000" cy="2160000"/>
            </a:xfrm>
          </p:grpSpPr>
          <p:sp>
            <p:nvSpPr>
              <p:cNvPr id="3" name="Rectangle 2">
                <a:extLst>
                  <a:ext uri="{FF2B5EF4-FFF2-40B4-BE49-F238E27FC236}">
                    <a16:creationId xmlns:a16="http://schemas.microsoft.com/office/drawing/2014/main" id="{5E02F72B-110F-DDC6-B57D-7BFCE47B6607}"/>
                  </a:ext>
                </a:extLst>
              </p:cNvPr>
              <p:cNvSpPr/>
              <p:nvPr/>
            </p:nvSpPr>
            <p:spPr>
              <a:xfrm>
                <a:off x="2473036" y="5131799"/>
                <a:ext cx="228600" cy="2286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 name="Rectangle 1">
                <a:extLst>
                  <a:ext uri="{FF2B5EF4-FFF2-40B4-BE49-F238E27FC236}">
                    <a16:creationId xmlns:a16="http://schemas.microsoft.com/office/drawing/2014/main" id="{DD256639-7F28-92E4-6AD7-05F37303276A}"/>
                  </a:ext>
                </a:extLst>
              </p:cNvPr>
              <p:cNvSpPr/>
              <p:nvPr/>
            </p:nvSpPr>
            <p:spPr>
              <a:xfrm>
                <a:off x="2473036" y="3200399"/>
                <a:ext cx="2880000" cy="21600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p:nvGrpSpPr>
            <p:cNvPr id="10" name="Group 9">
              <a:extLst>
                <a:ext uri="{FF2B5EF4-FFF2-40B4-BE49-F238E27FC236}">
                  <a16:creationId xmlns:a16="http://schemas.microsoft.com/office/drawing/2014/main" id="{DD221DA4-E8FF-E6E4-A96F-6FAACD2CD7D2}"/>
                </a:ext>
              </a:extLst>
            </p:cNvPr>
            <p:cNvGrpSpPr/>
            <p:nvPr/>
          </p:nvGrpSpPr>
          <p:grpSpPr>
            <a:xfrm>
              <a:off x="3537274" y="3045867"/>
              <a:ext cx="59215" cy="169571"/>
              <a:chOff x="5995555" y="3314700"/>
              <a:chExt cx="76200" cy="218209"/>
            </a:xfrm>
          </p:grpSpPr>
          <p:cxnSp>
            <p:nvCxnSpPr>
              <p:cNvPr id="8" name="Straight Connector 7">
                <a:extLst>
                  <a:ext uri="{FF2B5EF4-FFF2-40B4-BE49-F238E27FC236}">
                    <a16:creationId xmlns:a16="http://schemas.microsoft.com/office/drawing/2014/main" id="{FFBD5C7F-31F3-E6D1-C6B4-F3CF0A438F85}"/>
                  </a:ext>
                </a:extLst>
              </p:cNvPr>
              <p:cNvCxnSpPr/>
              <p:nvPr/>
            </p:nvCxnSpPr>
            <p:spPr>
              <a:xfrm>
                <a:off x="5995555" y="3314700"/>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617FB4C-A603-15BA-754B-7199D878B57F}"/>
                  </a:ext>
                </a:extLst>
              </p:cNvPr>
              <p:cNvCxnSpPr/>
              <p:nvPr/>
            </p:nvCxnSpPr>
            <p:spPr>
              <a:xfrm>
                <a:off x="6071755" y="3314700"/>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AFBFC6CB-7DAE-51AE-85AF-0C30631A6C66}"/>
                </a:ext>
              </a:extLst>
            </p:cNvPr>
            <p:cNvGrpSpPr/>
            <p:nvPr/>
          </p:nvGrpSpPr>
          <p:grpSpPr>
            <a:xfrm>
              <a:off x="3507666" y="4775616"/>
              <a:ext cx="59215" cy="169571"/>
              <a:chOff x="5995555" y="3314700"/>
              <a:chExt cx="76200" cy="218209"/>
            </a:xfrm>
          </p:grpSpPr>
          <p:cxnSp>
            <p:nvCxnSpPr>
              <p:cNvPr id="13" name="Straight Connector 12">
                <a:extLst>
                  <a:ext uri="{FF2B5EF4-FFF2-40B4-BE49-F238E27FC236}">
                    <a16:creationId xmlns:a16="http://schemas.microsoft.com/office/drawing/2014/main" id="{58405573-40A6-73E2-BA67-D3ED2150C0D5}"/>
                  </a:ext>
                </a:extLst>
              </p:cNvPr>
              <p:cNvCxnSpPr/>
              <p:nvPr/>
            </p:nvCxnSpPr>
            <p:spPr>
              <a:xfrm>
                <a:off x="5995555" y="3314700"/>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B540268-7297-1EAF-925C-3ECADE9718D0}"/>
                  </a:ext>
                </a:extLst>
              </p:cNvPr>
              <p:cNvCxnSpPr/>
              <p:nvPr/>
            </p:nvCxnSpPr>
            <p:spPr>
              <a:xfrm>
                <a:off x="6071755" y="3314700"/>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a:extLst>
                <a:ext uri="{FF2B5EF4-FFF2-40B4-BE49-F238E27FC236}">
                  <a16:creationId xmlns:a16="http://schemas.microsoft.com/office/drawing/2014/main" id="{9D1027CE-8E2B-8566-54FE-78E086A883A1}"/>
                </a:ext>
              </a:extLst>
            </p:cNvPr>
            <p:cNvCxnSpPr/>
            <p:nvPr/>
          </p:nvCxnSpPr>
          <p:spPr>
            <a:xfrm rot="5400000">
              <a:off x="2441790" y="3838998"/>
              <a:ext cx="0" cy="1695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26A9B7E-F2B8-E81F-48A8-9AD35024B19F}"/>
                </a:ext>
              </a:extLst>
            </p:cNvPr>
            <p:cNvCxnSpPr/>
            <p:nvPr/>
          </p:nvCxnSpPr>
          <p:spPr>
            <a:xfrm rot="5400000">
              <a:off x="4672206" y="3842690"/>
              <a:ext cx="0" cy="1695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TextBox 19">
            <a:extLst>
              <a:ext uri="{FF2B5EF4-FFF2-40B4-BE49-F238E27FC236}">
                <a16:creationId xmlns:a16="http://schemas.microsoft.com/office/drawing/2014/main" id="{E4E3093C-88D2-E709-7204-225F8F153971}"/>
              </a:ext>
            </a:extLst>
          </p:cNvPr>
          <p:cNvSpPr txBox="1"/>
          <p:nvPr/>
        </p:nvSpPr>
        <p:spPr>
          <a:xfrm>
            <a:off x="1890550" y="3911278"/>
            <a:ext cx="963725" cy="523220"/>
          </a:xfrm>
          <a:prstGeom prst="rect">
            <a:avLst/>
          </a:prstGeom>
          <a:noFill/>
        </p:spPr>
        <p:txBody>
          <a:bodyPr wrap="none" rtlCol="0">
            <a:spAutoFit/>
          </a:bodyPr>
          <a:lstStyle/>
          <a:p>
            <a:pPr algn="l"/>
            <a:r>
              <a:rPr lang="en-SG" sz="2800" dirty="0">
                <a:latin typeface="Arial" panose="020B0604020202020204" pitchFamily="34" charset="0"/>
                <a:cs typeface="Arial" panose="020B0604020202020204" pitchFamily="34" charset="0"/>
              </a:rPr>
              <a:t>3 cm</a:t>
            </a:r>
          </a:p>
        </p:txBody>
      </p:sp>
      <p:sp>
        <p:nvSpPr>
          <p:cNvPr id="21" name="TextBox 20">
            <a:extLst>
              <a:ext uri="{FF2B5EF4-FFF2-40B4-BE49-F238E27FC236}">
                <a16:creationId xmlns:a16="http://schemas.microsoft.com/office/drawing/2014/main" id="{CC10C13D-0DDC-D6A2-F6B6-BE64D377F544}"/>
              </a:ext>
            </a:extLst>
          </p:cNvPr>
          <p:cNvSpPr txBox="1"/>
          <p:nvPr/>
        </p:nvSpPr>
        <p:spPr>
          <a:xfrm>
            <a:off x="3643770" y="5218487"/>
            <a:ext cx="963725" cy="523220"/>
          </a:xfrm>
          <a:prstGeom prst="rect">
            <a:avLst/>
          </a:prstGeom>
          <a:noFill/>
        </p:spPr>
        <p:txBody>
          <a:bodyPr wrap="none" rtlCol="0">
            <a:spAutoFit/>
          </a:bodyPr>
          <a:lstStyle/>
          <a:p>
            <a:pPr algn="l"/>
            <a:r>
              <a:rPr lang="en-SG" sz="2800" dirty="0">
                <a:latin typeface="Arial" panose="020B0604020202020204" pitchFamily="34" charset="0"/>
                <a:cs typeface="Arial" panose="020B0604020202020204" pitchFamily="34" charset="0"/>
              </a:rPr>
              <a:t>4 cm</a:t>
            </a:r>
          </a:p>
        </p:txBody>
      </p:sp>
      <p:sp>
        <p:nvSpPr>
          <p:cNvPr id="15" name="TextBox 14">
            <a:extLst>
              <a:ext uri="{FF2B5EF4-FFF2-40B4-BE49-F238E27FC236}">
                <a16:creationId xmlns:a16="http://schemas.microsoft.com/office/drawing/2014/main" id="{38796750-0800-C7FE-2BFD-32DC17886068}"/>
              </a:ext>
            </a:extLst>
          </p:cNvPr>
          <p:cNvSpPr txBox="1"/>
          <p:nvPr/>
        </p:nvSpPr>
        <p:spPr>
          <a:xfrm>
            <a:off x="5876026" y="3290867"/>
            <a:ext cx="3433926" cy="1969770"/>
          </a:xfrm>
          <a:prstGeom prst="rect">
            <a:avLst/>
          </a:prstGeom>
          <a:noFill/>
        </p:spPr>
        <p:txBody>
          <a:bodyPr wrap="square" rtlCol="0">
            <a:spAutoFit/>
          </a:bodyPr>
          <a:lstStyle/>
          <a:p>
            <a:pPr>
              <a:spcAft>
                <a:spcPts val="600"/>
              </a:spcAft>
            </a:pPr>
            <a:r>
              <a:rPr lang="en-US" sz="2800" i="1" dirty="0">
                <a:latin typeface="Arial" panose="020B0604020202020204" pitchFamily="34" charset="0"/>
                <a:cs typeface="Arial" panose="020B0604020202020204" pitchFamily="34" charset="0"/>
              </a:rPr>
              <a:t>P</a:t>
            </a:r>
            <a:r>
              <a:rPr lang="en-US" sz="2800" dirty="0">
                <a:latin typeface="Arial" panose="020B0604020202020204" pitchFamily="34" charset="0"/>
                <a:cs typeface="Arial" panose="020B0604020202020204" pitchFamily="34" charset="0"/>
              </a:rPr>
              <a:t> = 3 + 4 + 3 + 4</a:t>
            </a:r>
          </a:p>
          <a:p>
            <a:pPr>
              <a:spcAft>
                <a:spcPts val="600"/>
              </a:spcAft>
            </a:pPr>
            <a:r>
              <a:rPr lang="en-US" sz="2800" dirty="0">
                <a:latin typeface="Arial" panose="020B0604020202020204" pitchFamily="34" charset="0"/>
                <a:cs typeface="Arial" panose="020B0604020202020204" pitchFamily="34" charset="0"/>
              </a:rPr>
              <a:t>   = 14</a:t>
            </a:r>
          </a:p>
          <a:p>
            <a:pPr>
              <a:spcAft>
                <a:spcPts val="600"/>
              </a:spcAft>
            </a:pPr>
            <a:r>
              <a:rPr lang="en-US" sz="2800" dirty="0">
                <a:latin typeface="Arial" panose="020B0604020202020204" pitchFamily="34" charset="0"/>
                <a:cs typeface="Arial" panose="020B0604020202020204" pitchFamily="34" charset="0"/>
              </a:rPr>
              <a:t>The perimeter of the rectangle is 14 cm.</a:t>
            </a:r>
          </a:p>
        </p:txBody>
      </p:sp>
    </p:spTree>
    <p:extLst>
      <p:ext uri="{BB962C8B-B14F-4D97-AF65-F5344CB8AC3E}">
        <p14:creationId xmlns:p14="http://schemas.microsoft.com/office/powerpoint/2010/main" val="3923484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Area</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8</a:t>
            </a:fld>
            <a:endParaRPr lang="en-US" dirty="0"/>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470805"/>
            <a:ext cx="8212347" cy="4387070"/>
            <a:chOff x="1259457" y="1949570"/>
            <a:chExt cx="8212347" cy="3787808"/>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78780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181054"/>
            <a:ext cx="7551002" cy="523220"/>
          </a:xfrm>
          <a:prstGeom prst="rect">
            <a:avLst/>
          </a:prstGeom>
          <a:noFill/>
        </p:spPr>
        <p:txBody>
          <a:bodyPr wrap="square" rtlCol="0">
            <a:spAutoFit/>
          </a:bodyPr>
          <a:lstStyle/>
          <a:p>
            <a:pPr>
              <a:spcAft>
                <a:spcPts val="600"/>
              </a:spcAft>
            </a:pPr>
            <a:r>
              <a:rPr lang="en-US" sz="2800" dirty="0">
                <a:latin typeface="Arial" panose="020B0604020202020204" pitchFamily="34" charset="0"/>
                <a:cs typeface="Arial" panose="020B0604020202020204" pitchFamily="34" charset="0"/>
              </a:rPr>
              <a:t>Area of a rectangle =  </a:t>
            </a:r>
            <a:r>
              <a:rPr lang="en-US" sz="2800" b="1" dirty="0">
                <a:latin typeface="Arial" panose="020B0604020202020204" pitchFamily="34" charset="0"/>
                <a:cs typeface="Arial" panose="020B0604020202020204" pitchFamily="34" charset="0"/>
              </a:rPr>
              <a:t>base × height </a:t>
            </a:r>
          </a:p>
        </p:txBody>
      </p:sp>
      <p:grpSp>
        <p:nvGrpSpPr>
          <p:cNvPr id="19" name="Group 18">
            <a:extLst>
              <a:ext uri="{FF2B5EF4-FFF2-40B4-BE49-F238E27FC236}">
                <a16:creationId xmlns:a16="http://schemas.microsoft.com/office/drawing/2014/main" id="{BD1F045C-40C1-06E7-B194-52561D7FF7D0}"/>
              </a:ext>
            </a:extLst>
          </p:cNvPr>
          <p:cNvGrpSpPr/>
          <p:nvPr/>
        </p:nvGrpSpPr>
        <p:grpSpPr>
          <a:xfrm>
            <a:off x="2357004" y="3045867"/>
            <a:ext cx="3039343" cy="1837860"/>
            <a:chOff x="2357004" y="3045867"/>
            <a:chExt cx="3039343" cy="1837860"/>
          </a:xfrm>
        </p:grpSpPr>
        <p:grpSp>
          <p:nvGrpSpPr>
            <p:cNvPr id="5" name="Group 4">
              <a:extLst>
                <a:ext uri="{FF2B5EF4-FFF2-40B4-BE49-F238E27FC236}">
                  <a16:creationId xmlns:a16="http://schemas.microsoft.com/office/drawing/2014/main" id="{D9EC2716-5F5B-DDA7-483D-48F6FF23A0C9}"/>
                </a:ext>
              </a:extLst>
            </p:cNvPr>
            <p:cNvGrpSpPr/>
            <p:nvPr/>
          </p:nvGrpSpPr>
          <p:grpSpPr>
            <a:xfrm>
              <a:off x="2473036" y="3200400"/>
              <a:ext cx="2805546" cy="1589809"/>
              <a:chOff x="2473036" y="3200400"/>
              <a:chExt cx="2805546" cy="1589809"/>
            </a:xfrm>
          </p:grpSpPr>
          <p:sp>
            <p:nvSpPr>
              <p:cNvPr id="3" name="Rectangle 2">
                <a:extLst>
                  <a:ext uri="{FF2B5EF4-FFF2-40B4-BE49-F238E27FC236}">
                    <a16:creationId xmlns:a16="http://schemas.microsoft.com/office/drawing/2014/main" id="{5E02F72B-110F-DDC6-B57D-7BFCE47B6607}"/>
                  </a:ext>
                </a:extLst>
              </p:cNvPr>
              <p:cNvSpPr/>
              <p:nvPr/>
            </p:nvSpPr>
            <p:spPr>
              <a:xfrm>
                <a:off x="2473036" y="4551218"/>
                <a:ext cx="228600" cy="2286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 name="Rectangle 1">
                <a:extLst>
                  <a:ext uri="{FF2B5EF4-FFF2-40B4-BE49-F238E27FC236}">
                    <a16:creationId xmlns:a16="http://schemas.microsoft.com/office/drawing/2014/main" id="{DD256639-7F28-92E4-6AD7-05F37303276A}"/>
                  </a:ext>
                </a:extLst>
              </p:cNvPr>
              <p:cNvSpPr/>
              <p:nvPr/>
            </p:nvSpPr>
            <p:spPr>
              <a:xfrm>
                <a:off x="2473036" y="3200400"/>
                <a:ext cx="2805546" cy="158980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grpSp>
          <p:nvGrpSpPr>
            <p:cNvPr id="10" name="Group 9">
              <a:extLst>
                <a:ext uri="{FF2B5EF4-FFF2-40B4-BE49-F238E27FC236}">
                  <a16:creationId xmlns:a16="http://schemas.microsoft.com/office/drawing/2014/main" id="{DD221DA4-E8FF-E6E4-A96F-6FAACD2CD7D2}"/>
                </a:ext>
              </a:extLst>
            </p:cNvPr>
            <p:cNvGrpSpPr/>
            <p:nvPr/>
          </p:nvGrpSpPr>
          <p:grpSpPr>
            <a:xfrm>
              <a:off x="3875809" y="3045867"/>
              <a:ext cx="76200" cy="218209"/>
              <a:chOff x="5995555" y="3314700"/>
              <a:chExt cx="76200" cy="218209"/>
            </a:xfrm>
          </p:grpSpPr>
          <p:cxnSp>
            <p:nvCxnSpPr>
              <p:cNvPr id="8" name="Straight Connector 7">
                <a:extLst>
                  <a:ext uri="{FF2B5EF4-FFF2-40B4-BE49-F238E27FC236}">
                    <a16:creationId xmlns:a16="http://schemas.microsoft.com/office/drawing/2014/main" id="{FFBD5C7F-31F3-E6D1-C6B4-F3CF0A438F85}"/>
                  </a:ext>
                </a:extLst>
              </p:cNvPr>
              <p:cNvCxnSpPr/>
              <p:nvPr/>
            </p:nvCxnSpPr>
            <p:spPr>
              <a:xfrm>
                <a:off x="5995555" y="3314700"/>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617FB4C-A603-15BA-754B-7199D878B57F}"/>
                  </a:ext>
                </a:extLst>
              </p:cNvPr>
              <p:cNvCxnSpPr/>
              <p:nvPr/>
            </p:nvCxnSpPr>
            <p:spPr>
              <a:xfrm>
                <a:off x="6071755" y="3314700"/>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AFBFC6CB-7DAE-51AE-85AF-0C30631A6C66}"/>
                </a:ext>
              </a:extLst>
            </p:cNvPr>
            <p:cNvGrpSpPr/>
            <p:nvPr/>
          </p:nvGrpSpPr>
          <p:grpSpPr>
            <a:xfrm>
              <a:off x="3837709" y="4665518"/>
              <a:ext cx="76200" cy="218209"/>
              <a:chOff x="5995555" y="3314700"/>
              <a:chExt cx="76200" cy="218209"/>
            </a:xfrm>
          </p:grpSpPr>
          <p:cxnSp>
            <p:nvCxnSpPr>
              <p:cNvPr id="13" name="Straight Connector 12">
                <a:extLst>
                  <a:ext uri="{FF2B5EF4-FFF2-40B4-BE49-F238E27FC236}">
                    <a16:creationId xmlns:a16="http://schemas.microsoft.com/office/drawing/2014/main" id="{58405573-40A6-73E2-BA67-D3ED2150C0D5}"/>
                  </a:ext>
                </a:extLst>
              </p:cNvPr>
              <p:cNvCxnSpPr/>
              <p:nvPr/>
            </p:nvCxnSpPr>
            <p:spPr>
              <a:xfrm>
                <a:off x="5995555" y="3314700"/>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B540268-7297-1EAF-925C-3ECADE9718D0}"/>
                  </a:ext>
                </a:extLst>
              </p:cNvPr>
              <p:cNvCxnSpPr/>
              <p:nvPr/>
            </p:nvCxnSpPr>
            <p:spPr>
              <a:xfrm>
                <a:off x="6071755" y="3314700"/>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a:extLst>
                <a:ext uri="{FF2B5EF4-FFF2-40B4-BE49-F238E27FC236}">
                  <a16:creationId xmlns:a16="http://schemas.microsoft.com/office/drawing/2014/main" id="{9D1027CE-8E2B-8566-54FE-78E086A883A1}"/>
                </a:ext>
              </a:extLst>
            </p:cNvPr>
            <p:cNvCxnSpPr/>
            <p:nvPr/>
          </p:nvCxnSpPr>
          <p:spPr>
            <a:xfrm rot="5400000">
              <a:off x="2466109" y="3772321"/>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26A9B7E-F2B8-E81F-48A8-9AD35024B19F}"/>
                </a:ext>
              </a:extLst>
            </p:cNvPr>
            <p:cNvCxnSpPr/>
            <p:nvPr/>
          </p:nvCxnSpPr>
          <p:spPr>
            <a:xfrm rot="5400000">
              <a:off x="5287243" y="3777073"/>
              <a:ext cx="0" cy="2182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TextBox 19">
            <a:extLst>
              <a:ext uri="{FF2B5EF4-FFF2-40B4-BE49-F238E27FC236}">
                <a16:creationId xmlns:a16="http://schemas.microsoft.com/office/drawing/2014/main" id="{E4E3093C-88D2-E709-7204-225F8F153971}"/>
              </a:ext>
            </a:extLst>
          </p:cNvPr>
          <p:cNvSpPr txBox="1"/>
          <p:nvPr/>
        </p:nvSpPr>
        <p:spPr>
          <a:xfrm>
            <a:off x="5514975" y="3619815"/>
            <a:ext cx="1705916" cy="523220"/>
          </a:xfrm>
          <a:prstGeom prst="rect">
            <a:avLst/>
          </a:prstGeom>
          <a:noFill/>
        </p:spPr>
        <p:txBody>
          <a:bodyPr wrap="none" rtlCol="0">
            <a:spAutoFit/>
          </a:bodyPr>
          <a:lstStyle/>
          <a:p>
            <a:pPr algn="l"/>
            <a:r>
              <a:rPr lang="en-SG" sz="2800" dirty="0">
                <a:latin typeface="Arial" panose="020B0604020202020204" pitchFamily="34" charset="0"/>
                <a:cs typeface="Arial" panose="020B0604020202020204" pitchFamily="34" charset="0"/>
              </a:rPr>
              <a:t>height (h)</a:t>
            </a:r>
          </a:p>
        </p:txBody>
      </p:sp>
      <p:sp>
        <p:nvSpPr>
          <p:cNvPr id="21" name="TextBox 20">
            <a:extLst>
              <a:ext uri="{FF2B5EF4-FFF2-40B4-BE49-F238E27FC236}">
                <a16:creationId xmlns:a16="http://schemas.microsoft.com/office/drawing/2014/main" id="{CC10C13D-0DDC-D6A2-F6B6-BE64D377F544}"/>
              </a:ext>
            </a:extLst>
          </p:cNvPr>
          <p:cNvSpPr txBox="1"/>
          <p:nvPr/>
        </p:nvSpPr>
        <p:spPr>
          <a:xfrm>
            <a:off x="3213351" y="4963710"/>
            <a:ext cx="1505540" cy="523220"/>
          </a:xfrm>
          <a:prstGeom prst="rect">
            <a:avLst/>
          </a:prstGeom>
          <a:noFill/>
        </p:spPr>
        <p:txBody>
          <a:bodyPr wrap="none" rtlCol="0">
            <a:spAutoFit/>
          </a:bodyPr>
          <a:lstStyle/>
          <a:p>
            <a:pPr algn="l"/>
            <a:r>
              <a:rPr lang="en-SG" sz="2800" dirty="0">
                <a:latin typeface="Arial" panose="020B0604020202020204" pitchFamily="34" charset="0"/>
                <a:cs typeface="Arial" panose="020B0604020202020204" pitchFamily="34" charset="0"/>
              </a:rPr>
              <a:t>base (b)</a:t>
            </a:r>
          </a:p>
        </p:txBody>
      </p:sp>
    </p:spTree>
    <p:extLst>
      <p:ext uri="{BB962C8B-B14F-4D97-AF65-F5344CB8AC3E}">
        <p14:creationId xmlns:p14="http://schemas.microsoft.com/office/powerpoint/2010/main" val="704025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solidFill>
                  <a:schemeClr val="accent1"/>
                </a:solidFill>
                <a:latin typeface="Arial" panose="020B0604020202020204" pitchFamily="34" charset="0"/>
                <a:cs typeface="Arial" panose="020B0604020202020204" pitchFamily="34" charset="0"/>
              </a:rPr>
              <a:t>Rectangles and triangles</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9</a:t>
            </a:fld>
            <a:endParaRPr lang="en-US" dirty="0"/>
          </a:p>
        </p:txBody>
      </p:sp>
      <p:sp>
        <p:nvSpPr>
          <p:cNvPr id="3" name="TextBox 2">
            <a:extLst>
              <a:ext uri="{FF2B5EF4-FFF2-40B4-BE49-F238E27FC236}">
                <a16:creationId xmlns:a16="http://schemas.microsoft.com/office/drawing/2014/main" id="{42896FB1-59EB-71ED-F579-C5B852A6D6C8}"/>
              </a:ext>
            </a:extLst>
          </p:cNvPr>
          <p:cNvSpPr txBox="1"/>
          <p:nvPr/>
        </p:nvSpPr>
        <p:spPr>
          <a:xfrm>
            <a:off x="450533" y="1180758"/>
            <a:ext cx="7057172" cy="578882"/>
          </a:xfrm>
          <a:prstGeom prst="roundRect">
            <a:avLst/>
          </a:prstGeom>
          <a:solidFill>
            <a:schemeClr val="accent1">
              <a:lumMod val="40000"/>
              <a:lumOff val="60000"/>
            </a:schemeClr>
          </a:solidFill>
        </p:spPr>
        <p:txBody>
          <a:bodyPr wrap="square" rtlCol="0">
            <a:spAutoFit/>
          </a:bodyPr>
          <a:lstStyle/>
          <a:p>
            <a:pPr lvl="0">
              <a:buClr>
                <a:srgbClr val="000000"/>
              </a:buClr>
              <a:buSzPts val="1800"/>
            </a:pPr>
            <a:r>
              <a:rPr lang="en-US" sz="2800" dirty="0">
                <a:solidFill>
                  <a:srgbClr val="000000"/>
                </a:solidFill>
                <a:latin typeface="Arial" panose="020B0604020202020204" pitchFamily="34" charset="0"/>
                <a:ea typeface="Calibri"/>
                <a:cs typeface="Arial" panose="020B0604020202020204" pitchFamily="34" charset="0"/>
                <a:sym typeface="Calibri"/>
              </a:rPr>
              <a:t>Area of a rectangle  =  base  ×  height</a:t>
            </a:r>
          </a:p>
        </p:txBody>
      </p:sp>
      <p:sp>
        <p:nvSpPr>
          <p:cNvPr id="7" name="TextBox 6">
            <a:extLst>
              <a:ext uri="{FF2B5EF4-FFF2-40B4-BE49-F238E27FC236}">
                <a16:creationId xmlns:a16="http://schemas.microsoft.com/office/drawing/2014/main" id="{5D6C74B4-DBF9-D77F-FF10-0E971FC2F1A3}"/>
              </a:ext>
            </a:extLst>
          </p:cNvPr>
          <p:cNvSpPr txBox="1"/>
          <p:nvPr/>
        </p:nvSpPr>
        <p:spPr>
          <a:xfrm>
            <a:off x="2992842" y="5067020"/>
            <a:ext cx="1241404"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base</a:t>
            </a:r>
          </a:p>
        </p:txBody>
      </p:sp>
      <p:sp>
        <p:nvSpPr>
          <p:cNvPr id="8" name="TextBox 7">
            <a:extLst>
              <a:ext uri="{FF2B5EF4-FFF2-40B4-BE49-F238E27FC236}">
                <a16:creationId xmlns:a16="http://schemas.microsoft.com/office/drawing/2014/main" id="{CE547A68-3376-5740-C184-B7D7375CECB7}"/>
              </a:ext>
            </a:extLst>
          </p:cNvPr>
          <p:cNvSpPr txBox="1"/>
          <p:nvPr/>
        </p:nvSpPr>
        <p:spPr>
          <a:xfrm>
            <a:off x="681430" y="3770586"/>
            <a:ext cx="1149474"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height</a:t>
            </a:r>
          </a:p>
        </p:txBody>
      </p:sp>
      <p:sp>
        <p:nvSpPr>
          <p:cNvPr id="9" name="Rectangle 8">
            <a:extLst>
              <a:ext uri="{FF2B5EF4-FFF2-40B4-BE49-F238E27FC236}">
                <a16:creationId xmlns:a16="http://schemas.microsoft.com/office/drawing/2014/main" id="{6E34BE5D-0263-D3B1-6DED-116D4C81D40C}"/>
              </a:ext>
            </a:extLst>
          </p:cNvPr>
          <p:cNvSpPr/>
          <p:nvPr/>
        </p:nvSpPr>
        <p:spPr>
          <a:xfrm>
            <a:off x="1830904" y="3095048"/>
            <a:ext cx="3187884" cy="1971972"/>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CF7B4DD-DB91-FCA7-8EDB-FCFEBAB8F98E}"/>
              </a:ext>
            </a:extLst>
          </p:cNvPr>
          <p:cNvCxnSpPr>
            <a:cxnSpLocks/>
          </p:cNvCxnSpPr>
          <p:nvPr/>
        </p:nvCxnSpPr>
        <p:spPr>
          <a:xfrm>
            <a:off x="1851651" y="3100545"/>
            <a:ext cx="3170140" cy="1953858"/>
          </a:xfrm>
          <a:prstGeom prst="line">
            <a:avLst/>
          </a:prstGeom>
          <a:ln>
            <a:solidFill>
              <a:srgbClr val="FF0000"/>
            </a:solidFill>
          </a:ln>
        </p:spPr>
        <p:style>
          <a:lnRef idx="2">
            <a:schemeClr val="accent2"/>
          </a:lnRef>
          <a:fillRef idx="0">
            <a:schemeClr val="accent2"/>
          </a:fillRef>
          <a:effectRef idx="1">
            <a:schemeClr val="accent2"/>
          </a:effectRef>
          <a:fontRef idx="minor">
            <a:schemeClr val="tx1"/>
          </a:fontRef>
        </p:style>
      </p:cxnSp>
      <p:sp>
        <p:nvSpPr>
          <p:cNvPr id="13" name="TextBox 12">
            <a:extLst>
              <a:ext uri="{FF2B5EF4-FFF2-40B4-BE49-F238E27FC236}">
                <a16:creationId xmlns:a16="http://schemas.microsoft.com/office/drawing/2014/main" id="{E215CD5E-42BA-9986-66FA-4BE5A37B8198}"/>
              </a:ext>
            </a:extLst>
          </p:cNvPr>
          <p:cNvSpPr txBox="1"/>
          <p:nvPr/>
        </p:nvSpPr>
        <p:spPr>
          <a:xfrm>
            <a:off x="450533" y="1858765"/>
            <a:ext cx="8681435" cy="954107"/>
          </a:xfrm>
          <a:prstGeom prst="rect">
            <a:avLst/>
          </a:prstGeom>
          <a:noFill/>
        </p:spPr>
        <p:txBody>
          <a:bodyPr wrap="square" rtlCol="0">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The diagonal of a rectangle splits the rectangle into two congruent triangles.</a:t>
            </a:r>
            <a:endParaRPr kumimoji="0" lang="en-GB" altLang="en-US" sz="2800" b="0" i="0" u="none" strike="noStrike" cap="none" normalizeH="0" baseline="0" dirty="0">
              <a:ln>
                <a:noFill/>
              </a:ln>
              <a:effectLst/>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EB1F7699-F65A-73FE-5FAF-8B0E28608CCE}"/>
              </a:ext>
            </a:extLst>
          </p:cNvPr>
          <p:cNvSpPr txBox="1"/>
          <p:nvPr/>
        </p:nvSpPr>
        <p:spPr>
          <a:xfrm>
            <a:off x="5689504" y="2634855"/>
            <a:ext cx="5788622" cy="3029034"/>
          </a:xfrm>
          <a:prstGeom prst="rect">
            <a:avLst/>
          </a:prstGeom>
          <a:noFill/>
        </p:spPr>
        <p:txBody>
          <a:bodyPr wrap="square" rtlCol="0">
            <a:spAutoFit/>
          </a:bodyPr>
          <a:lstStyle/>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Compare the area of each triangle to the area of the rectangle. What do you notice?</a:t>
            </a:r>
          </a:p>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How can we use this to find the formula for the area of a triangle?</a:t>
            </a:r>
          </a:p>
          <a:p>
            <a:pPr>
              <a:lnSpc>
                <a:spcPts val="3100"/>
              </a:lnSpc>
              <a:spcAft>
                <a:spcPts val="600"/>
              </a:spcAft>
            </a:pPr>
            <a:endParaRPr lang="en-US" sz="28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889A4657-8FB9-0BE7-D54F-2A4328DCEB24}"/>
                  </a:ext>
                </a:extLst>
              </p:cNvPr>
              <p:cNvSpPr txBox="1"/>
              <p:nvPr/>
            </p:nvSpPr>
            <p:spPr>
              <a:xfrm>
                <a:off x="5018788" y="5378809"/>
                <a:ext cx="6208779" cy="788443"/>
              </a:xfrm>
              <a:prstGeom prst="roundRect">
                <a:avLst/>
              </a:prstGeom>
              <a:solidFill>
                <a:schemeClr val="accent1">
                  <a:lumMod val="40000"/>
                  <a:lumOff val="60000"/>
                </a:schemeClr>
              </a:solidFill>
            </p:spPr>
            <p:txBody>
              <a:bodyPr wrap="square" rtlCol="0">
                <a:spAutoFit/>
              </a:bodyPr>
              <a:lstStyle/>
              <a:p>
                <a:pPr lvl="0">
                  <a:buClr>
                    <a:srgbClr val="000000"/>
                  </a:buClr>
                  <a:buSzPts val="1800"/>
                </a:pPr>
                <a:r>
                  <a:rPr lang="en-US" sz="2800" dirty="0">
                    <a:solidFill>
                      <a:srgbClr val="000000"/>
                    </a:solidFill>
                    <a:latin typeface="Arial" panose="020B0604020202020204" pitchFamily="34" charset="0"/>
                    <a:ea typeface="Calibri"/>
                    <a:cs typeface="Arial" panose="020B0604020202020204" pitchFamily="34" charset="0"/>
                    <a:sym typeface="Calibri"/>
                  </a:rPr>
                  <a:t>Area of a triangle =</a:t>
                </a:r>
                <a:r>
                  <a:rPr lang="en-US" sz="2800" b="1" dirty="0">
                    <a:solidFill>
                      <a:srgbClr val="000000"/>
                    </a:solidFill>
                    <a:latin typeface="Arial" panose="020B0604020202020204" pitchFamily="34" charset="0"/>
                    <a:ea typeface="Calibri"/>
                    <a:cs typeface="Arial" panose="020B0604020202020204" pitchFamily="34" charset="0"/>
                    <a:sym typeface="Calibri"/>
                  </a:rPr>
                  <a:t> </a:t>
                </a:r>
                <a14:m>
                  <m:oMath xmlns:m="http://schemas.openxmlformats.org/officeDocument/2006/math">
                    <m:f>
                      <m:fPr>
                        <m:ctrlPr>
                          <a:rPr lang="en-US" sz="2800" b="1" i="1" smtClean="0">
                            <a:solidFill>
                              <a:srgbClr val="000000"/>
                            </a:solidFill>
                            <a:latin typeface="Cambria Math" panose="02040503050406030204" pitchFamily="18" charset="0"/>
                            <a:cs typeface="Arial" panose="020B0604020202020204" pitchFamily="34" charset="0"/>
                            <a:sym typeface="Calibri"/>
                          </a:rPr>
                        </m:ctrlPr>
                      </m:fPr>
                      <m:num>
                        <m:r>
                          <a:rPr lang="en-SG" sz="2800" b="1" i="1" smtClean="0">
                            <a:solidFill>
                              <a:srgbClr val="000000"/>
                            </a:solidFill>
                            <a:latin typeface="Cambria Math" panose="02040503050406030204" pitchFamily="18" charset="0"/>
                            <a:cs typeface="Arial" panose="020B0604020202020204" pitchFamily="34" charset="0"/>
                            <a:sym typeface="Calibri"/>
                          </a:rPr>
                          <m:t>𝟏</m:t>
                        </m:r>
                      </m:num>
                      <m:den>
                        <m:r>
                          <a:rPr lang="en-SG" sz="2800" b="1" i="1" smtClean="0">
                            <a:solidFill>
                              <a:srgbClr val="000000"/>
                            </a:solidFill>
                            <a:latin typeface="Cambria Math" panose="02040503050406030204" pitchFamily="18" charset="0"/>
                            <a:cs typeface="Arial" panose="020B0604020202020204" pitchFamily="34" charset="0"/>
                            <a:sym typeface="Calibri"/>
                          </a:rPr>
                          <m:t>𝟐</m:t>
                        </m:r>
                      </m:den>
                    </m:f>
                  </m:oMath>
                </a14:m>
                <a:r>
                  <a:rPr lang="en-US" sz="2800" b="1" dirty="0">
                    <a:solidFill>
                      <a:srgbClr val="000000"/>
                    </a:solidFill>
                    <a:latin typeface="Arial" panose="020B0604020202020204" pitchFamily="34" charset="0"/>
                    <a:ea typeface="Calibri"/>
                    <a:cs typeface="Arial" panose="020B0604020202020204" pitchFamily="34" charset="0"/>
                    <a:sym typeface="Calibri"/>
                  </a:rPr>
                  <a:t> </a:t>
                </a:r>
                <a:r>
                  <a:rPr lang="en-US" sz="2800" dirty="0">
                    <a:solidFill>
                      <a:srgbClr val="000000"/>
                    </a:solidFill>
                    <a:latin typeface="Arial" panose="020B0604020202020204" pitchFamily="34" charset="0"/>
                    <a:ea typeface="Calibri"/>
                    <a:cs typeface="Arial" panose="020B0604020202020204" pitchFamily="34" charset="0"/>
                    <a:sym typeface="Calibri"/>
                  </a:rPr>
                  <a:t>× base × height</a:t>
                </a:r>
              </a:p>
            </p:txBody>
          </p:sp>
        </mc:Choice>
        <mc:Fallback xmlns="">
          <p:sp>
            <p:nvSpPr>
              <p:cNvPr id="15" name="TextBox 14">
                <a:extLst>
                  <a:ext uri="{FF2B5EF4-FFF2-40B4-BE49-F238E27FC236}">
                    <a16:creationId xmlns:a16="http://schemas.microsoft.com/office/drawing/2014/main" id="{889A4657-8FB9-0BE7-D54F-2A4328DCEB24}"/>
                  </a:ext>
                </a:extLst>
              </p:cNvPr>
              <p:cNvSpPr txBox="1">
                <a:spLocks noRot="1" noChangeAspect="1" noMove="1" noResize="1" noEditPoints="1" noAdjustHandles="1" noChangeArrowheads="1" noChangeShapeType="1" noTextEdit="1"/>
              </p:cNvSpPr>
              <p:nvPr/>
            </p:nvSpPr>
            <p:spPr>
              <a:xfrm>
                <a:off x="5018788" y="5378809"/>
                <a:ext cx="6208779" cy="788443"/>
              </a:xfrm>
              <a:prstGeom prst="roundRect">
                <a:avLst/>
              </a:prstGeom>
              <a:blipFill>
                <a:blip r:embed="rId3"/>
                <a:stretch>
                  <a:fillRect l="-1374" b="-5385"/>
                </a:stretch>
              </a:blipFill>
            </p:spPr>
            <p:txBody>
              <a:bodyPr/>
              <a:lstStyle/>
              <a:p>
                <a:r>
                  <a:rPr lang="en-GB">
                    <a:noFill/>
                  </a:rPr>
                  <a:t> </a:t>
                </a:r>
              </a:p>
            </p:txBody>
          </p:sp>
        </mc:Fallback>
      </mc:AlternateContent>
    </p:spTree>
    <p:extLst>
      <p:ext uri="{BB962C8B-B14F-4D97-AF65-F5344CB8AC3E}">
        <p14:creationId xmlns:p14="http://schemas.microsoft.com/office/powerpoint/2010/main" val="1803451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40000"/>
            <a:lumOff val="60000"/>
          </a:schemeClr>
        </a:solidFill>
        <a:ln>
          <a:noFill/>
        </a:ln>
      </a:spPr>
      <a:bodyPr rtlCol="0" anchor="t"/>
      <a:lstStyle>
        <a:defPPr algn="l">
          <a:defRPr sz="2400" dirty="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9050">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280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6BB745-2597-4F0D-941A-E2C930929EF6}"/>
</file>

<file path=customXml/itemProps2.xml><?xml version="1.0" encoding="utf-8"?>
<ds:datastoreItem xmlns:ds="http://schemas.openxmlformats.org/officeDocument/2006/customXml" ds:itemID="{F054519A-5C88-4765-8DF4-097EB505FC69}">
  <ds:schemaRefs>
    <ds:schemaRef ds:uri="http://schemas.microsoft.com/office/infopath/2007/PartnerControls"/>
    <ds:schemaRef ds:uri="http://schemas.openxmlformats.org/package/2006/metadata/core-properties"/>
    <ds:schemaRef ds:uri="http://purl.org/dc/dcmitype/"/>
    <ds:schemaRef ds:uri="http://purl.org/dc/elements/1.1/"/>
    <ds:schemaRef ds:uri="http://purl.org/dc/terms/"/>
    <ds:schemaRef ds:uri="2bfdf3e8-25da-4e74-b057-a0e02081974e"/>
    <ds:schemaRef ds:uri="http://www.w3.org/XML/1998/namespace"/>
    <ds:schemaRef ds:uri="http://schemas.microsoft.com/office/2006/metadata/properties"/>
    <ds:schemaRef ds:uri="http://schemas.microsoft.com/office/2006/documentManagement/types"/>
    <ds:schemaRef ds:uri="5ffe337d-894c-4309-8959-e0fd255197bb"/>
  </ds:schemaRefs>
</ds:datastoreItem>
</file>

<file path=customXml/itemProps3.xml><?xml version="1.0" encoding="utf-8"?>
<ds:datastoreItem xmlns:ds="http://schemas.openxmlformats.org/officeDocument/2006/customXml" ds:itemID="{15750DE2-DA89-48CE-9F79-28D425E37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34628</TotalTime>
  <Words>3052</Words>
  <Application>Microsoft Office PowerPoint</Application>
  <PresentationFormat>Widescreen</PresentationFormat>
  <Paragraphs>458</Paragraphs>
  <Slides>27</Slides>
  <Notes>27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Calibri</vt:lpstr>
      <vt:lpstr>Cambria Math</vt:lpstr>
      <vt:lpstr>Segoe UI</vt:lpstr>
      <vt:lpstr>Times New Roman</vt:lpstr>
      <vt:lpstr>Office Theme</vt:lpstr>
      <vt:lpstr>Custom Design</vt:lpstr>
      <vt:lpstr>Lesson 36:  Area and perimeter of rectilinear shapes and compound shapes</vt:lpstr>
      <vt:lpstr>Three gardens</vt:lpstr>
      <vt:lpstr>Three gardens (answers)</vt:lpstr>
      <vt:lpstr>Area and factors</vt:lpstr>
      <vt:lpstr>Area and square numbers</vt:lpstr>
      <vt:lpstr>PowerPoint Presentation</vt:lpstr>
      <vt:lpstr>Perimeter</vt:lpstr>
      <vt:lpstr>Area</vt:lpstr>
      <vt:lpstr>Rectangles and triangles</vt:lpstr>
      <vt:lpstr>PowerPoint Presentation</vt:lpstr>
      <vt:lpstr>Area of a triangle</vt:lpstr>
      <vt:lpstr>Area of compound shapes</vt:lpstr>
      <vt:lpstr>Methods 1 and 2 for (a)</vt:lpstr>
      <vt:lpstr>Method 3 for (a)</vt:lpstr>
      <vt:lpstr>Methods 1 and 2 for (b)</vt:lpstr>
      <vt:lpstr>Area of compound shapes</vt:lpstr>
      <vt:lpstr>Crowd capacity</vt:lpstr>
      <vt:lpstr>Which venue?</vt:lpstr>
      <vt:lpstr>Area of Venue 1 and Venue 2</vt:lpstr>
      <vt:lpstr>Area of Venue 3 and Venue 4</vt:lpstr>
      <vt:lpstr>Area of Venue 5 and Venue 6</vt:lpstr>
      <vt:lpstr>Area of Venue 7</vt:lpstr>
      <vt:lpstr>Practice question (1) </vt:lpstr>
      <vt:lpstr>Practice question (2) </vt:lpstr>
      <vt:lpstr>Practice question (3) </vt:lpstr>
      <vt:lpstr>Lesson review:  Area and perimeter of rectilinear shapes and compound shapes</vt:lpstr>
      <vt:lpstr>Lesson 36: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Sarah Stafford</cp:lastModifiedBy>
  <cp:revision>495</cp:revision>
  <dcterms:created xsi:type="dcterms:W3CDTF">2019-07-11T15:46:02Z</dcterms:created>
  <dcterms:modified xsi:type="dcterms:W3CDTF">2023-03-24T13:07:15Z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ies>
</file>