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7"/>
  </p:notesMasterIdLst>
  <p:sldIdLst>
    <p:sldId id="261" r:id="rId6"/>
    <p:sldId id="264" r:id="rId7"/>
    <p:sldId id="327" r:id="rId8"/>
    <p:sldId id="328" r:id="rId9"/>
    <p:sldId id="329" r:id="rId10"/>
    <p:sldId id="345" r:id="rId11"/>
    <p:sldId id="330" r:id="rId12"/>
    <p:sldId id="334" r:id="rId13"/>
    <p:sldId id="335" r:id="rId14"/>
    <p:sldId id="331" r:id="rId15"/>
    <p:sldId id="332" r:id="rId16"/>
    <p:sldId id="336" r:id="rId17"/>
    <p:sldId id="337" r:id="rId18"/>
    <p:sldId id="326" r:id="rId19"/>
    <p:sldId id="341" r:id="rId20"/>
    <p:sldId id="342" r:id="rId21"/>
    <p:sldId id="338" r:id="rId22"/>
    <p:sldId id="346" r:id="rId23"/>
    <p:sldId id="347" r:id="rId24"/>
    <p:sldId id="343" r:id="rId25"/>
    <p:sldId id="3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0D899-2C43-4AE1-8B47-F635130EE073}" v="20" dt="2023-02-28T11:00:56.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81" autoAdjust="0"/>
  </p:normalViewPr>
  <p:slideViewPr>
    <p:cSldViewPr snapToGrid="0" snapToObjects="1">
      <p:cViewPr varScale="1">
        <p:scale>
          <a:sx n="98" d="100"/>
          <a:sy n="98" d="100"/>
        </p:scale>
        <p:origin x="27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Wroth" userId="b1be88858b328a41" providerId="LiveId" clId="{D11BC170-6A86-44D3-8CCD-44D12A3FA67F}"/>
    <pc:docChg chg="undo custSel modSld">
      <pc:chgData name="Gill Wroth" userId="b1be88858b328a41" providerId="LiveId" clId="{D11BC170-6A86-44D3-8CCD-44D12A3FA67F}" dt="2023-02-26T09:21:36.744" v="54"/>
      <pc:docMkLst>
        <pc:docMk/>
      </pc:docMkLst>
      <pc:sldChg chg="addCm">
        <pc:chgData name="Gill Wroth" userId="b1be88858b328a41" providerId="LiveId" clId="{D11BC170-6A86-44D3-8CCD-44D12A3FA67F}" dt="2023-02-25T11:29:54.024" v="45"/>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D11BC170-6A86-44D3-8CCD-44D12A3FA67F}" dt="2023-02-25T11:29:54.024" v="45"/>
              <pc2:cmMkLst xmlns:pc2="http://schemas.microsoft.com/office/powerpoint/2019/9/main/command">
                <pc:docMk/>
                <pc:sldMk cId="4043658862" sldId="261"/>
                <pc2:cmMk id="{D89D6619-AF14-4D7F-9665-6769194E5DC3}"/>
              </pc2:cmMkLst>
            </pc226:cmChg>
          </p:ext>
        </pc:extLst>
      </pc:sldChg>
      <pc:sldChg chg="modSp mod">
        <pc:chgData name="Gill Wroth" userId="b1be88858b328a41" providerId="LiveId" clId="{D11BC170-6A86-44D3-8CCD-44D12A3FA67F}" dt="2023-02-25T11:27:23.506" v="43" actId="33553"/>
        <pc:sldMkLst>
          <pc:docMk/>
          <pc:sldMk cId="2073934871" sldId="327"/>
        </pc:sldMkLst>
        <pc:spChg chg="mod">
          <ac:chgData name="Gill Wroth" userId="b1be88858b328a41" providerId="LiveId" clId="{D11BC170-6A86-44D3-8CCD-44D12A3FA67F}" dt="2023-02-25T11:27:23.506" v="43" actId="33553"/>
          <ac:spMkLst>
            <pc:docMk/>
            <pc:sldMk cId="2073934871" sldId="327"/>
            <ac:spMk id="7" creationId="{6DCCD0CC-E590-EB43-81C0-1126EDDA2C26}"/>
          </ac:spMkLst>
        </pc:spChg>
      </pc:sldChg>
      <pc:sldChg chg="delSp modSp mod modCm">
        <pc:chgData name="Gill Wroth" userId="b1be88858b328a41" providerId="LiveId" clId="{D11BC170-6A86-44D3-8CCD-44D12A3FA67F}" dt="2023-02-26T09:15:51.335" v="46"/>
        <pc:sldMkLst>
          <pc:docMk/>
          <pc:sldMk cId="1262015913" sldId="328"/>
        </pc:sldMkLst>
        <pc:spChg chg="mod">
          <ac:chgData name="Gill Wroth" userId="b1be88858b328a41" providerId="LiveId" clId="{D11BC170-6A86-44D3-8CCD-44D12A3FA67F}" dt="2023-02-25T11:14:18.107" v="19" actId="14100"/>
          <ac:spMkLst>
            <pc:docMk/>
            <pc:sldMk cId="1262015913" sldId="328"/>
            <ac:spMk id="6" creationId="{3AFF0FAE-90D0-0B2F-ED97-F4AF1B41B5F3}"/>
          </ac:spMkLst>
        </pc:spChg>
        <pc:spChg chg="del mod">
          <ac:chgData name="Gill Wroth" userId="b1be88858b328a41" providerId="LiveId" clId="{D11BC170-6A86-44D3-8CCD-44D12A3FA67F}" dt="2023-02-25T11:12:43.959" v="4" actId="478"/>
          <ac:spMkLst>
            <pc:docMk/>
            <pc:sldMk cId="1262015913" sldId="328"/>
            <ac:spMk id="7" creationId="{C73B2E3D-8B4E-F429-6BD4-D7ED407D74E0}"/>
          </ac:spMkLst>
        </pc:spChg>
        <pc:spChg chg="mod">
          <ac:chgData name="Gill Wroth" userId="b1be88858b328a41" providerId="LiveId" clId="{D11BC170-6A86-44D3-8CCD-44D12A3FA67F}" dt="2023-02-25T11:27:29.115" v="44" actId="33553"/>
          <ac:spMkLst>
            <pc:docMk/>
            <pc:sldMk cId="1262015913" sldId="328"/>
            <ac:spMk id="9" creationId="{7961D301-073F-8807-1C96-D3F6777B0EC3}"/>
          </ac:spMkLst>
        </pc:spChg>
        <pc:picChg chg="mod">
          <ac:chgData name="Gill Wroth" userId="b1be88858b328a41" providerId="LiveId" clId="{D11BC170-6A86-44D3-8CCD-44D12A3FA67F}" dt="2023-02-25T11:13:33.319" v="14" actId="14100"/>
          <ac:picMkLst>
            <pc:docMk/>
            <pc:sldMk cId="1262015913" sldId="328"/>
            <ac:picMk id="8" creationId="{84F3C565-1F9E-BD4B-08ED-552CAB2C82BA}"/>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D11BC170-6A86-44D3-8CCD-44D12A3FA67F}" dt="2023-02-26T09:15:51.335" v="46"/>
              <pc2:cmMkLst xmlns:pc2="http://schemas.microsoft.com/office/powerpoint/2019/9/main/command">
                <pc:docMk/>
                <pc:sldMk cId="1262015913" sldId="328"/>
                <pc2:cmMk id="{71B27437-37C5-4D3B-9198-AE05A693E7E6}"/>
              </pc2:cmMkLst>
              <pc226:cmRplyChg chg="add">
                <pc226:chgData name="Gill Wroth" userId="b1be88858b328a41" providerId="LiveId" clId="{D11BC170-6A86-44D3-8CCD-44D12A3FA67F}" dt="2023-02-26T09:15:51.335" v="46"/>
                <pc2:cmRplyMkLst xmlns:pc2="http://schemas.microsoft.com/office/powerpoint/2019/9/main/command">
                  <pc:docMk/>
                  <pc:sldMk cId="1262015913" sldId="328"/>
                  <pc2:cmMk id="{71B27437-37C5-4D3B-9198-AE05A693E7E6}"/>
                  <pc2:cmRplyMk id="{A9396FDD-201B-47BC-8B47-EBFAEDE92676}"/>
                </pc2:cmRplyMkLst>
              </pc226:cmRplyChg>
            </pc226:cmChg>
          </p:ext>
        </pc:extLst>
      </pc:sldChg>
      <pc:sldChg chg="addSp delSp modSp mod modCm">
        <pc:chgData name="Gill Wroth" userId="b1be88858b328a41" providerId="LiveId" clId="{D11BC170-6A86-44D3-8CCD-44D12A3FA67F}" dt="2023-02-26T09:16:57.552" v="47"/>
        <pc:sldMkLst>
          <pc:docMk/>
          <pc:sldMk cId="3785109930" sldId="330"/>
        </pc:sldMkLst>
        <pc:spChg chg="del mod">
          <ac:chgData name="Gill Wroth" userId="b1be88858b328a41" providerId="LiveId" clId="{D11BC170-6A86-44D3-8CCD-44D12A3FA67F}" dt="2023-02-25T11:15:20.269" v="21" actId="478"/>
          <ac:spMkLst>
            <pc:docMk/>
            <pc:sldMk cId="3785109930" sldId="330"/>
            <ac:spMk id="2" creationId="{0F5FCB50-8EE0-5E67-92F3-D2DC25219960}"/>
          </ac:spMkLst>
        </pc:spChg>
        <pc:picChg chg="add mod">
          <ac:chgData name="Gill Wroth" userId="b1be88858b328a41" providerId="LiveId" clId="{D11BC170-6A86-44D3-8CCD-44D12A3FA67F}" dt="2023-02-25T11:16:19.112" v="32" actId="1076"/>
          <ac:picMkLst>
            <pc:docMk/>
            <pc:sldMk cId="3785109930" sldId="330"/>
            <ac:picMk id="10" creationId="{AB0B795E-A1D5-A895-7AC4-2DCFDF53E0F8}"/>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D11BC170-6A86-44D3-8CCD-44D12A3FA67F}" dt="2023-02-26T09:16:57.552" v="47"/>
              <pc2:cmMkLst xmlns:pc2="http://schemas.microsoft.com/office/powerpoint/2019/9/main/command">
                <pc:docMk/>
                <pc:sldMk cId="3785109930" sldId="330"/>
                <pc2:cmMk id="{A5D4106C-9790-4674-88EF-756643E9B359}"/>
              </pc2:cmMkLst>
              <pc226:cmRplyChg chg="add">
                <pc226:chgData name="Gill Wroth" userId="b1be88858b328a41" providerId="LiveId" clId="{D11BC170-6A86-44D3-8CCD-44D12A3FA67F}" dt="2023-02-26T09:16:57.552" v="47"/>
                <pc2:cmRplyMkLst xmlns:pc2="http://schemas.microsoft.com/office/powerpoint/2019/9/main/command">
                  <pc:docMk/>
                  <pc:sldMk cId="3785109930" sldId="330"/>
                  <pc2:cmMk id="{A5D4106C-9790-4674-88EF-756643E9B359}"/>
                  <pc2:cmRplyMk id="{EFD38102-491F-47BA-96DF-A1909BAA6EC9}"/>
                </pc2:cmRplyMkLst>
              </pc226:cmRplyChg>
            </pc226:cmChg>
          </p:ext>
        </pc:extLst>
      </pc:sldChg>
      <pc:sldChg chg="modSp mod modCm">
        <pc:chgData name="Gill Wroth" userId="b1be88858b328a41" providerId="LiveId" clId="{D11BC170-6A86-44D3-8CCD-44D12A3FA67F}" dt="2023-02-26T09:21:06.813" v="53" actId="167"/>
        <pc:sldMkLst>
          <pc:docMk/>
          <pc:sldMk cId="2515578009" sldId="331"/>
        </pc:sldMkLst>
        <pc:spChg chg="mod">
          <ac:chgData name="Gill Wroth" userId="b1be88858b328a41" providerId="LiveId" clId="{D11BC170-6A86-44D3-8CCD-44D12A3FA67F}" dt="2023-02-26T09:20:21.624" v="50" actId="1076"/>
          <ac:spMkLst>
            <pc:docMk/>
            <pc:sldMk cId="2515578009" sldId="331"/>
            <ac:spMk id="6" creationId="{07A9362C-4A09-60AC-0B95-473219C6CF1B}"/>
          </ac:spMkLst>
        </pc:spChg>
        <pc:picChg chg="mod ord">
          <ac:chgData name="Gill Wroth" userId="b1be88858b328a41" providerId="LiveId" clId="{D11BC170-6A86-44D3-8CCD-44D12A3FA67F}" dt="2023-02-26T09:21:06.813" v="53" actId="167"/>
          <ac:picMkLst>
            <pc:docMk/>
            <pc:sldMk cId="2515578009" sldId="331"/>
            <ac:picMk id="8" creationId="{B844BFE8-E4B0-25F0-6147-2E433EAEAC18}"/>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D11BC170-6A86-44D3-8CCD-44D12A3FA67F}" dt="2023-02-26T09:17:34.529" v="48"/>
              <pc2:cmMkLst xmlns:pc2="http://schemas.microsoft.com/office/powerpoint/2019/9/main/command">
                <pc:docMk/>
                <pc:sldMk cId="2515578009" sldId="331"/>
                <pc2:cmMk id="{04932A82-B96B-4376-BCE3-52713D28F555}"/>
              </pc2:cmMkLst>
              <pc226:cmRplyChg chg="add">
                <pc226:chgData name="Gill Wroth" userId="b1be88858b328a41" providerId="LiveId" clId="{D11BC170-6A86-44D3-8CCD-44D12A3FA67F}" dt="2023-02-26T09:17:34.529" v="48"/>
                <pc2:cmRplyMkLst xmlns:pc2="http://schemas.microsoft.com/office/powerpoint/2019/9/main/command">
                  <pc:docMk/>
                  <pc:sldMk cId="2515578009" sldId="331"/>
                  <pc2:cmMk id="{04932A82-B96B-4376-BCE3-52713D28F555}"/>
                  <pc2:cmRplyMk id="{643D1747-09FC-417F-8EF6-FEBE41174798}"/>
                </pc2:cmRplyMkLst>
              </pc226:cmRplyChg>
            </pc226:cmChg>
          </p:ext>
        </pc:extLst>
      </pc:sldChg>
      <pc:sldChg chg="modSp modCm">
        <pc:chgData name="Gill Wroth" userId="b1be88858b328a41" providerId="LiveId" clId="{D11BC170-6A86-44D3-8CCD-44D12A3FA67F}" dt="2023-02-26T09:21:36.744" v="54"/>
        <pc:sldMkLst>
          <pc:docMk/>
          <pc:sldMk cId="829240312" sldId="332"/>
        </pc:sldMkLst>
        <pc:picChg chg="mod">
          <ac:chgData name="Gill Wroth" userId="b1be88858b328a41" providerId="LiveId" clId="{D11BC170-6A86-44D3-8CCD-44D12A3FA67F}" dt="2023-02-25T11:19:58.241" v="36" actId="14826"/>
          <ac:picMkLst>
            <pc:docMk/>
            <pc:sldMk cId="829240312" sldId="332"/>
            <ac:picMk id="7" creationId="{A1A01211-9CD3-2465-60C6-4C760F19BFE8}"/>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D11BC170-6A86-44D3-8CCD-44D12A3FA67F}" dt="2023-02-26T09:21:36.744" v="54"/>
              <pc2:cmMkLst xmlns:pc2="http://schemas.microsoft.com/office/powerpoint/2019/9/main/command">
                <pc:docMk/>
                <pc:sldMk cId="829240312" sldId="332"/>
                <pc2:cmMk id="{780E7AC0-E2E0-4A96-B0E8-D0427663680E}"/>
              </pc2:cmMkLst>
              <pc226:cmRplyChg chg="add">
                <pc226:chgData name="Gill Wroth" userId="b1be88858b328a41" providerId="LiveId" clId="{D11BC170-6A86-44D3-8CCD-44D12A3FA67F}" dt="2023-02-26T09:21:36.744" v="54"/>
                <pc2:cmRplyMkLst xmlns:pc2="http://schemas.microsoft.com/office/powerpoint/2019/9/main/command">
                  <pc:docMk/>
                  <pc:sldMk cId="829240312" sldId="332"/>
                  <pc2:cmMk id="{780E7AC0-E2E0-4A96-B0E8-D0427663680E}"/>
                  <pc2:cmRplyMk id="{11B54DD1-76C5-448E-8D9B-D0A4B225EC60}"/>
                </pc2:cmRplyMkLst>
              </pc226:cmRplyChg>
            </pc226:cmChg>
          </p:ext>
        </pc:extLst>
      </pc:sldChg>
      <pc:sldChg chg="addSp delSp modSp mod modCm">
        <pc:chgData name="Gill Wroth" userId="b1be88858b328a41" providerId="LiveId" clId="{D11BC170-6A86-44D3-8CCD-44D12A3FA67F}" dt="2023-02-25T11:24:50.027" v="42"/>
        <pc:sldMkLst>
          <pc:docMk/>
          <pc:sldMk cId="3294991146" sldId="341"/>
        </pc:sldMkLst>
        <pc:spChg chg="add del mod">
          <ac:chgData name="Gill Wroth" userId="b1be88858b328a41" providerId="LiveId" clId="{D11BC170-6A86-44D3-8CCD-44D12A3FA67F}" dt="2023-02-25T11:22:37.758" v="41" actId="478"/>
          <ac:spMkLst>
            <pc:docMk/>
            <pc:sldMk cId="3294991146" sldId="341"/>
            <ac:spMk id="7" creationId="{82AF6523-320B-9996-259D-BD4A49CA9D88}"/>
          </ac:spMkLst>
        </pc:spChg>
        <pc:extLst>
          <p:ext xmlns:p="http://schemas.openxmlformats.org/presentationml/2006/main" uri="{D6D511B9-2390-475A-947B-AFAB55BFBCF1}">
            <pc226:cmChg xmlns:pc226="http://schemas.microsoft.com/office/powerpoint/2022/06/main/command" chg="mod">
              <pc226:chgData name="Gill Wroth" userId="b1be88858b328a41" providerId="LiveId" clId="{D11BC170-6A86-44D3-8CCD-44D12A3FA67F}" dt="2023-02-25T11:24:50.027" v="42"/>
              <pc2:cmMkLst xmlns:pc2="http://schemas.microsoft.com/office/powerpoint/2019/9/main/command">
                <pc:docMk/>
                <pc:sldMk cId="3294991146" sldId="341"/>
                <pc2:cmMk id="{B0806845-69BF-4A93-A1CD-659FE08A8DFE}"/>
              </pc2:cmMkLst>
              <pc226:cmRplyChg chg="add">
                <pc226:chgData name="Gill Wroth" userId="b1be88858b328a41" providerId="LiveId" clId="{D11BC170-6A86-44D3-8CCD-44D12A3FA67F}" dt="2023-02-25T11:24:50.027" v="42"/>
                <pc2:cmRplyMkLst xmlns:pc2="http://schemas.microsoft.com/office/powerpoint/2019/9/main/command">
                  <pc:docMk/>
                  <pc:sldMk cId="3294991146" sldId="341"/>
                  <pc2:cmMk id="{B0806845-69BF-4A93-A1CD-659FE08A8DFE}"/>
                  <pc2:cmRplyMk id="{3602D8C2-756B-4446-834D-A2F11EC241AB}"/>
                </pc2:cmRplyMkLst>
              </pc226:cmRplyChg>
            </pc226:cmChg>
          </p:ext>
        </pc:extLst>
      </pc:sldChg>
    </pc:docChg>
  </pc:docChgLst>
  <pc:docChgLst>
    <pc:chgData name="Gill Wroth" userId="b1be88858b328a41" providerId="LiveId" clId="{F710D899-2C43-4AE1-8B47-F635130EE073}"/>
    <pc:docChg chg="undo custSel modSld sldOrd">
      <pc:chgData name="Gill Wroth" userId="b1be88858b328a41" providerId="LiveId" clId="{F710D899-2C43-4AE1-8B47-F635130EE073}" dt="2023-03-02T18:05:25.605" v="283"/>
      <pc:docMkLst>
        <pc:docMk/>
      </pc:docMkLst>
      <pc:sldChg chg="modNotesTx">
        <pc:chgData name="Gill Wroth" userId="b1be88858b328a41" providerId="LiveId" clId="{F710D899-2C43-4AE1-8B47-F635130EE073}" dt="2023-03-02T17:39:28.878" v="161" actId="20577"/>
        <pc:sldMkLst>
          <pc:docMk/>
          <pc:sldMk cId="4043658862" sldId="261"/>
        </pc:sldMkLst>
      </pc:sldChg>
      <pc:sldChg chg="modNotesTx">
        <pc:chgData name="Gill Wroth" userId="b1be88858b328a41" providerId="LiveId" clId="{F710D899-2C43-4AE1-8B47-F635130EE073}" dt="2023-03-02T17:41:09.223" v="171" actId="20577"/>
        <pc:sldMkLst>
          <pc:docMk/>
          <pc:sldMk cId="1438307272" sldId="264"/>
        </pc:sldMkLst>
      </pc:sldChg>
      <pc:sldChg chg="delSp modSp mod addCm modNotesTx">
        <pc:chgData name="Gill Wroth" userId="b1be88858b328a41" providerId="LiveId" clId="{F710D899-2C43-4AE1-8B47-F635130EE073}" dt="2023-03-02T18:01:04.750" v="269" actId="20577"/>
        <pc:sldMkLst>
          <pc:docMk/>
          <pc:sldMk cId="1461675370" sldId="326"/>
        </pc:sldMkLst>
        <pc:spChg chg="del mod">
          <ac:chgData name="Gill Wroth" userId="b1be88858b328a41" providerId="LiveId" clId="{F710D899-2C43-4AE1-8B47-F635130EE073}" dt="2023-02-28T10:59:04.100" v="92" actId="478"/>
          <ac:spMkLst>
            <pc:docMk/>
            <pc:sldMk cId="1461675370" sldId="326"/>
            <ac:spMk id="4" creationId="{200C3350-2117-0248-968C-8DADE0DACD17}"/>
          </ac:spMkLst>
        </pc:spChg>
        <pc:spChg chg="mod">
          <ac:chgData name="Gill Wroth" userId="b1be88858b328a41" providerId="LiveId" clId="{F710D899-2C43-4AE1-8B47-F635130EE073}" dt="2023-02-28T10:54:37.877" v="89" actId="20577"/>
          <ac:spMkLst>
            <pc:docMk/>
            <pc:sldMk cId="1461675370" sldId="326"/>
            <ac:spMk id="6" creationId="{63EEAC11-3679-A0A7-CF95-003A867E45E7}"/>
          </ac:spMkLst>
        </pc:spChg>
        <pc:extLst>
          <p:ext xmlns:p="http://schemas.openxmlformats.org/presentationml/2006/main" uri="{D6D511B9-2390-475A-947B-AFAB55BFBCF1}">
            <pc226:cmChg xmlns:pc226="http://schemas.microsoft.com/office/powerpoint/2022/06/main/command" chg="add">
              <pc226:chgData name="Gill Wroth" userId="b1be88858b328a41" providerId="LiveId" clId="{F710D899-2C43-4AE1-8B47-F635130EE073}" dt="2023-02-28T10:59:19.415" v="93"/>
              <pc2:cmMkLst xmlns:pc2="http://schemas.microsoft.com/office/powerpoint/2019/9/main/command">
                <pc:docMk/>
                <pc:sldMk cId="1461675370" sldId="326"/>
                <pc2:cmMk id="{9951AA29-9F75-443A-B12B-C1F652F067B7}"/>
              </pc2:cmMkLst>
            </pc226:cmChg>
            <pc226:cmChg xmlns:pc226="http://schemas.microsoft.com/office/powerpoint/2022/06/main/command" chg="add">
              <pc226:chgData name="Gill Wroth" userId="b1be88858b328a41" providerId="LiveId" clId="{F710D899-2C43-4AE1-8B47-F635130EE073}" dt="2023-02-28T10:57:01.992" v="90"/>
              <pc2:cmMkLst xmlns:pc2="http://schemas.microsoft.com/office/powerpoint/2019/9/main/command">
                <pc:docMk/>
                <pc:sldMk cId="1461675370" sldId="326"/>
                <pc2:cmMk id="{1D16C04E-3469-48D1-9245-BDF8CC0AB2D3}"/>
              </pc2:cmMkLst>
            </pc226:cmChg>
          </p:ext>
        </pc:extLst>
      </pc:sldChg>
      <pc:sldChg chg="ord modNotesTx">
        <pc:chgData name="Gill Wroth" userId="b1be88858b328a41" providerId="LiveId" clId="{F710D899-2C43-4AE1-8B47-F635130EE073}" dt="2023-03-02T17:43:09.545" v="192" actId="20577"/>
        <pc:sldMkLst>
          <pc:docMk/>
          <pc:sldMk cId="2073934871" sldId="327"/>
        </pc:sldMkLst>
      </pc:sldChg>
      <pc:sldChg chg="modNotesTx">
        <pc:chgData name="Gill Wroth" userId="b1be88858b328a41" providerId="LiveId" clId="{F710D899-2C43-4AE1-8B47-F635130EE073}" dt="2023-02-28T09:15:36.840" v="29" actId="114"/>
        <pc:sldMkLst>
          <pc:docMk/>
          <pc:sldMk cId="1262015913" sldId="328"/>
        </pc:sldMkLst>
      </pc:sldChg>
      <pc:sldChg chg="modNotesTx">
        <pc:chgData name="Gill Wroth" userId="b1be88858b328a41" providerId="LiveId" clId="{F710D899-2C43-4AE1-8B47-F635130EE073}" dt="2023-02-28T09:52:32.740" v="47" actId="114"/>
        <pc:sldMkLst>
          <pc:docMk/>
          <pc:sldMk cId="1271992035" sldId="329"/>
        </pc:sldMkLst>
      </pc:sldChg>
      <pc:sldChg chg="modNotesTx">
        <pc:chgData name="Gill Wroth" userId="b1be88858b328a41" providerId="LiveId" clId="{F710D899-2C43-4AE1-8B47-F635130EE073}" dt="2023-03-02T17:49:50.292" v="240" actId="20577"/>
        <pc:sldMkLst>
          <pc:docMk/>
          <pc:sldMk cId="3785109930" sldId="330"/>
        </pc:sldMkLst>
      </pc:sldChg>
      <pc:sldChg chg="modNotesTx">
        <pc:chgData name="Gill Wroth" userId="b1be88858b328a41" providerId="LiveId" clId="{F710D899-2C43-4AE1-8B47-F635130EE073}" dt="2023-02-28T10:04:26.822" v="78" actId="20577"/>
        <pc:sldMkLst>
          <pc:docMk/>
          <pc:sldMk cId="2515578009" sldId="331"/>
        </pc:sldMkLst>
      </pc:sldChg>
      <pc:sldChg chg="ord addCm modNotesTx">
        <pc:chgData name="Gill Wroth" userId="b1be88858b328a41" providerId="LiveId" clId="{F710D899-2C43-4AE1-8B47-F635130EE073}" dt="2023-02-28T10:11:52.056" v="83"/>
        <pc:sldMkLst>
          <pc:docMk/>
          <pc:sldMk cId="829240312" sldId="332"/>
        </pc:sldMkLst>
        <pc:extLst>
          <p:ext xmlns:p="http://schemas.openxmlformats.org/presentationml/2006/main" uri="{D6D511B9-2390-475A-947B-AFAB55BFBCF1}">
            <pc226:cmChg xmlns:pc226="http://schemas.microsoft.com/office/powerpoint/2022/06/main/command" chg="add">
              <pc226:chgData name="Gill Wroth" userId="b1be88858b328a41" providerId="LiveId" clId="{F710D899-2C43-4AE1-8B47-F635130EE073}" dt="2023-02-28T10:11:52.056" v="83"/>
              <pc2:cmMkLst xmlns:pc2="http://schemas.microsoft.com/office/powerpoint/2019/9/main/command">
                <pc:docMk/>
                <pc:sldMk cId="829240312" sldId="332"/>
                <pc2:cmMk id="{9A764038-DC8B-4289-A770-DB34E5C1CD80}"/>
              </pc2:cmMkLst>
            </pc226:cmChg>
          </p:ext>
        </pc:extLst>
      </pc:sldChg>
      <pc:sldChg chg="ord modNotesTx">
        <pc:chgData name="Gill Wroth" userId="b1be88858b328a41" providerId="LiveId" clId="{F710D899-2C43-4AE1-8B47-F635130EE073}" dt="2023-03-02T17:51:37.944" v="258" actId="20577"/>
        <pc:sldMkLst>
          <pc:docMk/>
          <pc:sldMk cId="2891465923" sldId="334"/>
        </pc:sldMkLst>
      </pc:sldChg>
      <pc:sldChg chg="addCm modCm modNotesTx">
        <pc:chgData name="Gill Wroth" userId="b1be88858b328a41" providerId="LiveId" clId="{F710D899-2C43-4AE1-8B47-F635130EE073}" dt="2023-03-02T18:05:25.605" v="283"/>
        <pc:sldMkLst>
          <pc:docMk/>
          <pc:sldMk cId="1619278636" sldId="335"/>
        </pc:sldMkLst>
        <pc:extLst>
          <p:ext xmlns:p="http://schemas.openxmlformats.org/presentationml/2006/main" uri="{D6D511B9-2390-475A-947B-AFAB55BFBCF1}">
            <pc226:cmChg xmlns:pc226="http://schemas.microsoft.com/office/powerpoint/2022/06/main/command" chg="add mod">
              <pc226:chgData name="Gill Wroth" userId="b1be88858b328a41" providerId="LiveId" clId="{F710D899-2C43-4AE1-8B47-F635130EE073}" dt="2023-03-02T18:05:25.605" v="283"/>
              <pc2:cmMkLst xmlns:pc2="http://schemas.microsoft.com/office/powerpoint/2019/9/main/command">
                <pc:docMk/>
                <pc:sldMk cId="1619278636" sldId="335"/>
                <pc2:cmMk id="{F1AB12E0-A9E5-418F-8512-48ED396DBBA1}"/>
              </pc2:cmMkLst>
            </pc226:cmChg>
          </p:ext>
        </pc:extLst>
      </pc:sldChg>
      <pc:sldChg chg="modNotesTx">
        <pc:chgData name="Gill Wroth" userId="b1be88858b328a41" providerId="LiveId" clId="{F710D899-2C43-4AE1-8B47-F635130EE073}" dt="2023-02-28T10:25:47.903" v="85" actId="20577"/>
        <pc:sldMkLst>
          <pc:docMk/>
          <pc:sldMk cId="215856461" sldId="336"/>
        </pc:sldMkLst>
      </pc:sldChg>
      <pc:sldChg chg="addCm">
        <pc:chgData name="Gill Wroth" userId="b1be88858b328a41" providerId="LiveId" clId="{F710D899-2C43-4AE1-8B47-F635130EE073}" dt="2023-02-28T10:16:35.260" v="84"/>
        <pc:sldMkLst>
          <pc:docMk/>
          <pc:sldMk cId="3363449503" sldId="337"/>
        </pc:sldMkLst>
        <pc:extLst>
          <p:ext xmlns:p="http://schemas.openxmlformats.org/presentationml/2006/main" uri="{D6D511B9-2390-475A-947B-AFAB55BFBCF1}">
            <pc226:cmChg xmlns:pc226="http://schemas.microsoft.com/office/powerpoint/2022/06/main/command" chg="add">
              <pc226:chgData name="Gill Wroth" userId="b1be88858b328a41" providerId="LiveId" clId="{F710D899-2C43-4AE1-8B47-F635130EE073}" dt="2023-02-28T10:16:35.260" v="84"/>
              <pc2:cmMkLst xmlns:pc2="http://schemas.microsoft.com/office/powerpoint/2019/9/main/command">
                <pc:docMk/>
                <pc:sldMk cId="3363449503" sldId="337"/>
                <pc2:cmMk id="{ABB486FB-E9A2-4637-B799-2663C76CE7CF}"/>
              </pc2:cmMkLst>
            </pc226:cmChg>
          </p:ext>
        </pc:extLst>
      </pc:sldChg>
      <pc:sldChg chg="modSp addCm modNotesTx">
        <pc:chgData name="Gill Wroth" userId="b1be88858b328a41" providerId="LiveId" clId="{F710D899-2C43-4AE1-8B47-F635130EE073}" dt="2023-02-28T11:04:05.555" v="118" actId="20577"/>
        <pc:sldMkLst>
          <pc:docMk/>
          <pc:sldMk cId="3294991146" sldId="341"/>
        </pc:sldMkLst>
        <pc:spChg chg="mod">
          <ac:chgData name="Gill Wroth" userId="b1be88858b328a41" providerId="LiveId" clId="{F710D899-2C43-4AE1-8B47-F635130EE073}" dt="2023-02-28T11:00:56.941" v="102" actId="20577"/>
          <ac:spMkLst>
            <pc:docMk/>
            <pc:sldMk cId="3294991146" sldId="341"/>
            <ac:spMk id="3" creationId="{81111AF0-6CB0-E899-C62E-78A0B13FC948}"/>
          </ac:spMkLst>
        </pc:spChg>
        <pc:extLst>
          <p:ext xmlns:p="http://schemas.openxmlformats.org/presentationml/2006/main" uri="{D6D511B9-2390-475A-947B-AFAB55BFBCF1}">
            <pc226:cmChg xmlns:pc226="http://schemas.microsoft.com/office/powerpoint/2022/06/main/command" chg="add">
              <pc226:chgData name="Gill Wroth" userId="b1be88858b328a41" providerId="LiveId" clId="{F710D899-2C43-4AE1-8B47-F635130EE073}" dt="2023-02-28T11:01:58.150" v="103"/>
              <pc2:cmMkLst xmlns:pc2="http://schemas.microsoft.com/office/powerpoint/2019/9/main/command">
                <pc:docMk/>
                <pc:sldMk cId="3294991146" sldId="341"/>
                <pc2:cmMk id="{2C33E5D2-4BDC-4343-91FB-0CEDD3B39EBA}"/>
              </pc2:cmMkLst>
            </pc226:cmChg>
          </p:ext>
        </pc:extLst>
      </pc:sldChg>
      <pc:sldChg chg="modNotesTx">
        <pc:chgData name="Gill Wroth" userId="b1be88858b328a41" providerId="LiveId" clId="{F710D899-2C43-4AE1-8B47-F635130EE073}" dt="2023-03-02T18:04:35.517" v="282" actId="6549"/>
        <pc:sldMkLst>
          <pc:docMk/>
          <pc:sldMk cId="1677265341" sldId="342"/>
        </pc:sldMkLst>
      </pc:sldChg>
      <pc:sldChg chg="modNotesTx">
        <pc:chgData name="Gill Wroth" userId="b1be88858b328a41" providerId="LiveId" clId="{F710D899-2C43-4AE1-8B47-F635130EE073}" dt="2023-02-28T11:08:51.462" v="155" actId="20577"/>
        <pc:sldMkLst>
          <pc:docMk/>
          <pc:sldMk cId="476486520" sldId="343"/>
        </pc:sldMkLst>
      </pc:sldChg>
      <pc:sldChg chg="modNotesTx">
        <pc:chgData name="Gill Wroth" userId="b1be88858b328a41" providerId="LiveId" clId="{F710D899-2C43-4AE1-8B47-F635130EE073}" dt="2023-02-28T09:54:01.005" v="55" actId="2711"/>
        <pc:sldMkLst>
          <pc:docMk/>
          <pc:sldMk cId="66714800"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You may choose not to share the lesson objectives at the beginning of the lesson so as not to disengage learners who may resist engagement with algebra.</a:t>
            </a:r>
          </a:p>
          <a:p>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example of substitution aims to be accessible and </a:t>
            </a:r>
            <a:r>
              <a:rPr lang="en-US" dirty="0" err="1">
                <a:solidFill>
                  <a:srgbClr val="252525"/>
                </a:solidFill>
                <a:effectLst/>
              </a:rPr>
              <a:t>recognisable</a:t>
            </a:r>
            <a:r>
              <a:rPr lang="en-US" dirty="0">
                <a:solidFill>
                  <a:srgbClr val="252525"/>
                </a:solidFill>
                <a:effectLst/>
              </a:rPr>
              <a:t>.</a:t>
            </a:r>
          </a:p>
          <a:p>
            <a:r>
              <a:rPr lang="en-US" dirty="0">
                <a:solidFill>
                  <a:srgbClr val="252525"/>
                </a:solidFill>
                <a:effectLst/>
              </a:rPr>
              <a:t>Clarify that the letters L and W are substituted by the numbers 9 and 6 as part of building the formula.</a:t>
            </a:r>
          </a:p>
          <a:p>
            <a:r>
              <a:rPr lang="en-US" dirty="0" err="1">
                <a:solidFill>
                  <a:srgbClr val="252525"/>
                </a:solidFill>
                <a:effectLst/>
              </a:rPr>
              <a:t>Emphasise</a:t>
            </a:r>
            <a:r>
              <a:rPr lang="en-US" dirty="0">
                <a:solidFill>
                  <a:srgbClr val="252525"/>
                </a:solidFill>
                <a:effectLst/>
              </a:rPr>
              <a:t> that substitution is simply changing the letters to numbers in order to answer the question and solve the formula.</a:t>
            </a:r>
          </a:p>
          <a:p>
            <a:r>
              <a:rPr lang="en-US" dirty="0">
                <a:solidFill>
                  <a:srgbClr val="252525"/>
                </a:solidFill>
                <a:effectLst/>
              </a:rPr>
              <a:t>Learners should use their whiteboards to go through the questions step by step.</a:t>
            </a:r>
          </a:p>
          <a:p>
            <a:r>
              <a:rPr lang="en-US" dirty="0">
                <a:solidFill>
                  <a:srgbClr val="252525"/>
                </a:solidFill>
                <a:effectLst/>
              </a:rPr>
              <a:t>Learners will write down the formula, substitute L × W with numbers, and calculate the answer.</a:t>
            </a:r>
          </a:p>
          <a:p>
            <a:r>
              <a:rPr lang="en-US" dirty="0">
                <a:solidFill>
                  <a:srgbClr val="252525"/>
                </a:solidFill>
                <a:effectLst/>
              </a:rPr>
              <a:t>The tutor can ask for feedback from a learner or give an example. The key is to demonstrate straightforward substitution by changing letters to numbers.</a:t>
            </a:r>
          </a:p>
          <a:p>
            <a:r>
              <a:rPr lang="en-US" dirty="0">
                <a:solidFill>
                  <a:srgbClr val="252525"/>
                </a:solidFill>
                <a:effectLst/>
              </a:rPr>
              <a:t>The tutor should </a:t>
            </a:r>
            <a:r>
              <a:rPr lang="en-US" dirty="0" err="1">
                <a:solidFill>
                  <a:srgbClr val="252525"/>
                </a:solidFill>
                <a:effectLst/>
              </a:rPr>
              <a:t>emphasise</a:t>
            </a:r>
            <a:r>
              <a:rPr lang="en-US" dirty="0">
                <a:solidFill>
                  <a:srgbClr val="252525"/>
                </a:solidFill>
                <a:effectLst/>
              </a:rPr>
              <a:t> the importance of units.</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411122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solidFill>
                      <a:srgbClr val="252525"/>
                    </a:solidFill>
                    <a:effectLst/>
                  </a:rPr>
                  <a:t>The questioning of Dev’s accuracy is an opportunity for learners to demonstrate their problem-solving skills.</a:t>
                </a:r>
              </a:p>
              <a:p>
                <a:r>
                  <a:rPr lang="en-US" dirty="0">
                    <a:solidFill>
                      <a:srgbClr val="252525"/>
                    </a:solidFill>
                    <a:effectLst/>
                  </a:rPr>
                  <a:t>The tutor should use "why" questions to allow learners to explore Dev’s answer in more detail and offer their suggestions and opinions. This should give the tutor a much clearer insight into the learners’ learning journey.</a:t>
                </a:r>
              </a:p>
              <a:p>
                <a:r>
                  <a:rPr lang="en-US" dirty="0">
                    <a:solidFill>
                      <a:srgbClr val="252525"/>
                    </a:solidFill>
                    <a:effectLst/>
                  </a:rPr>
                  <a:t>The tutor can use this as an opportunity to identify who is consolidating their learning, is ready to learn the next concept, and has made links with previous learning.</a:t>
                </a:r>
              </a:p>
              <a:p>
                <a:endParaRPr lang="en-US" dirty="0">
                  <a:solidFill>
                    <a:srgbClr val="252525"/>
                  </a:solidFill>
                  <a:effectLst/>
                </a:endParaRPr>
              </a:p>
              <a:p>
                <a:r>
                  <a:rPr lang="en-US" dirty="0">
                    <a:solidFill>
                      <a:srgbClr val="252525"/>
                    </a:solidFill>
                    <a:effectLst/>
                  </a:rPr>
                  <a:t>Have learners write down the formula on whiteboards and substitute, resulting in an answer of 80 km/h.</a:t>
                </a:r>
              </a:p>
              <a:p>
                <a:endParaRPr lang="en-US" dirty="0">
                  <a:solidFill>
                    <a:srgbClr val="252525"/>
                  </a:solidFill>
                  <a:effectLst/>
                </a:endParaRPr>
              </a:p>
              <a:p>
                <a:r>
                  <a:rPr lang="en-US" dirty="0">
                    <a:solidFill>
                      <a:srgbClr val="252525"/>
                    </a:solidFill>
                    <a:effectLst/>
                  </a:rPr>
                  <a:t>The tutor will then have the blue box question appear and allow learners to consider whether Dev is correct or incorrect and offer reasons why, via class discussion.</a:t>
                </a:r>
              </a:p>
              <a:p>
                <a:r>
                  <a:rPr lang="en-US" dirty="0">
                    <a:solidFill>
                      <a:srgbClr val="252525"/>
                    </a:solidFill>
                    <a:effectLst/>
                  </a:rPr>
                  <a:t>The misconception addressed here is that Dev is misreading the formula and not substituting correctly. Dev has wrongly assumed that if the journey has doubled in time (1 hour to 2 hours), then the speed has doubled too (from 80 km/h to 160 km/h).</a:t>
                </a:r>
              </a:p>
              <a:p>
                <a:endParaRPr lang="en-US" dirty="0">
                  <a:solidFill>
                    <a:srgbClr val="252525"/>
                  </a:solidFill>
                  <a:effectLst/>
                </a:endParaRPr>
              </a:p>
              <a:p>
                <a:r>
                  <a:rPr lang="en-US" dirty="0">
                    <a:solidFill>
                      <a:srgbClr val="252525"/>
                    </a:solidFill>
                    <a:effectLst/>
                  </a:rPr>
                  <a:t>By working through the formula and substituting correctly, the tutor can demonstrate that S = </a:t>
                </a:r>
                <a14:m>
                  <m:oMath xmlns:m="http://schemas.openxmlformats.org/officeDocument/2006/math">
                    <m:f>
                      <m:fPr>
                        <m:ctrlPr>
                          <a:rPr lang="en-US" sz="2000" i="1" dirty="0" smtClean="0">
                            <a:solidFill>
                              <a:srgbClr val="252525"/>
                            </a:solidFill>
                            <a:effectLst/>
                            <a:latin typeface="Cambria Math" panose="02040503050406030204" pitchFamily="18" charset="0"/>
                          </a:rPr>
                        </m:ctrlPr>
                      </m:fPr>
                      <m:num>
                        <m:r>
                          <a:rPr lang="en-ZA" sz="2000" b="0" i="0" dirty="0" smtClean="0">
                            <a:solidFill>
                              <a:srgbClr val="252525"/>
                            </a:solidFill>
                            <a:effectLst/>
                            <a:latin typeface="Cambria Math" panose="02040503050406030204" pitchFamily="18" charset="0"/>
                          </a:rPr>
                          <m:t>80</m:t>
                        </m:r>
                      </m:num>
                      <m:den>
                        <m:r>
                          <a:rPr lang="en-ZA" sz="2000" b="0" i="0" dirty="0" smtClean="0">
                            <a:solidFill>
                              <a:srgbClr val="252525"/>
                            </a:solidFill>
                            <a:effectLst/>
                            <a:latin typeface="Cambria Math" panose="02040503050406030204" pitchFamily="18" charset="0"/>
                          </a:rPr>
                          <m:t>2</m:t>
                        </m:r>
                      </m:den>
                    </m:f>
                  </m:oMath>
                </a14:m>
                <a:r>
                  <a:rPr lang="en-US" dirty="0">
                    <a:solidFill>
                      <a:srgbClr val="252525"/>
                    </a:solidFill>
                    <a:effectLst/>
                  </a:rPr>
                  <a:t> = 40 km/h. Learners should be able to </a:t>
                </a:r>
                <a:r>
                  <a:rPr lang="en-US" dirty="0" err="1">
                    <a:solidFill>
                      <a:srgbClr val="252525"/>
                    </a:solidFill>
                    <a:effectLst/>
                  </a:rPr>
                  <a:t>recognise</a:t>
                </a:r>
                <a:r>
                  <a:rPr lang="en-US" dirty="0">
                    <a:solidFill>
                      <a:srgbClr val="252525"/>
                    </a:solidFill>
                    <a:effectLst/>
                  </a:rPr>
                  <a:t> that the journey was at a slower speed and therefore took longer.</a:t>
                </a:r>
              </a:p>
              <a:p>
                <a:r>
                  <a:rPr lang="en-US" dirty="0">
                    <a:solidFill>
                      <a:srgbClr val="252525"/>
                    </a:solidFill>
                    <a:effectLst/>
                  </a:rPr>
                  <a:t>The scenario can require significant structure from the tutor if learners are finding this question challenging. The concepts of time, distance, and speed may require discussion to unpack and comprehend. Either way, </a:t>
                </a:r>
                <a:r>
                  <a:rPr lang="en-US" dirty="0" err="1">
                    <a:solidFill>
                      <a:srgbClr val="252525"/>
                    </a:solidFill>
                    <a:effectLst/>
                  </a:rPr>
                  <a:t>emphasise</a:t>
                </a:r>
                <a:r>
                  <a:rPr lang="en-US" dirty="0">
                    <a:solidFill>
                      <a:srgbClr val="252525"/>
                    </a:solidFill>
                    <a:effectLst/>
                  </a:rPr>
                  <a:t> that substitution is the key and is, in this case, straightforward.</a:t>
                </a:r>
              </a:p>
            </p:txBody>
          </p:sp>
        </mc:Choice>
        <mc:Fallback xmlns="">
          <p:sp>
            <p:nvSpPr>
              <p:cNvPr id="3" name="Notes Placeholder 2"/>
              <p:cNvSpPr>
                <a:spLocks noGrp="1"/>
              </p:cNvSpPr>
              <p:nvPr>
                <p:ph type="body" idx="1"/>
              </p:nvPr>
            </p:nvSpPr>
            <p:spPr/>
            <p:txBody>
              <a:bodyPr/>
              <a:lstStyle/>
              <a:p>
                <a:r>
                  <a:rPr lang="en-US" dirty="0">
                    <a:solidFill>
                      <a:srgbClr val="252525"/>
                    </a:solidFill>
                    <a:effectLst/>
                  </a:rPr>
                  <a:t>The questioning of Dev’s accuracy is an opportunity for learners to demonstrate their problem-solving skills.</a:t>
                </a:r>
              </a:p>
              <a:p>
                <a:r>
                  <a:rPr lang="en-US" dirty="0">
                    <a:solidFill>
                      <a:srgbClr val="252525"/>
                    </a:solidFill>
                    <a:effectLst/>
                  </a:rPr>
                  <a:t>The tutor should use "why" questions to allow learners to explore Dev’s answer in more detail and offer their suggestions and opinions. This should give the tutor a much clearer insight into the learners’ learning journey.</a:t>
                </a:r>
              </a:p>
              <a:p>
                <a:r>
                  <a:rPr lang="en-US" dirty="0">
                    <a:solidFill>
                      <a:srgbClr val="252525"/>
                    </a:solidFill>
                    <a:effectLst/>
                  </a:rPr>
                  <a:t>The tutor can use this as an opportunity to identify who is consolidating their learning, is ready to learn the next concept, and has made links with previous learning.</a:t>
                </a:r>
              </a:p>
              <a:p>
                <a:endParaRPr lang="en-US" dirty="0">
                  <a:solidFill>
                    <a:srgbClr val="252525"/>
                  </a:solidFill>
                  <a:effectLst/>
                </a:endParaRPr>
              </a:p>
              <a:p>
                <a:r>
                  <a:rPr lang="en-US" dirty="0">
                    <a:solidFill>
                      <a:srgbClr val="252525"/>
                    </a:solidFill>
                    <a:effectLst/>
                  </a:rPr>
                  <a:t>Have learners write down the formula on whiteboards and substitute, resulting in an answer of 80 km/h.</a:t>
                </a:r>
              </a:p>
              <a:p>
                <a:endParaRPr lang="en-US" dirty="0">
                  <a:solidFill>
                    <a:srgbClr val="252525"/>
                  </a:solidFill>
                  <a:effectLst/>
                </a:endParaRPr>
              </a:p>
              <a:p>
                <a:r>
                  <a:rPr lang="en-US" dirty="0">
                    <a:solidFill>
                      <a:srgbClr val="252525"/>
                    </a:solidFill>
                    <a:effectLst/>
                  </a:rPr>
                  <a:t>The tutor will then have the blue box question appear and allow learners to consider whether Dev is correct or incorrect and offer reasons why, via class discussion.</a:t>
                </a:r>
              </a:p>
              <a:p>
                <a:r>
                  <a:rPr lang="en-US" dirty="0">
                    <a:solidFill>
                      <a:srgbClr val="252525"/>
                    </a:solidFill>
                    <a:effectLst/>
                  </a:rPr>
                  <a:t>The misconception addressed here is that Dev is misreading the formula and not substituting correctly. Dev has wrongly assumed that if the journey has doubled in time (1 hour to 2 hours), then the speed has doubled too (from 80 km/h to 160 km/h).</a:t>
                </a:r>
              </a:p>
              <a:p>
                <a:endParaRPr lang="en-US" dirty="0">
                  <a:solidFill>
                    <a:srgbClr val="252525"/>
                  </a:solidFill>
                  <a:effectLst/>
                </a:endParaRPr>
              </a:p>
              <a:p>
                <a:r>
                  <a:rPr lang="en-US" dirty="0">
                    <a:solidFill>
                      <a:srgbClr val="252525"/>
                    </a:solidFill>
                    <a:effectLst/>
                  </a:rPr>
                  <a:t>By working through the formula and substituting correctly, the tutor can demonstrate that S = </a:t>
                </a:r>
                <a:r>
                  <a:rPr lang="en-ZA" sz="2000" b="0" i="0" dirty="0">
                    <a:solidFill>
                      <a:srgbClr val="252525"/>
                    </a:solidFill>
                    <a:effectLst/>
                    <a:latin typeface="Cambria Math" panose="02040503050406030204" pitchFamily="18" charset="0"/>
                  </a:rPr>
                  <a:t>80</a:t>
                </a:r>
                <a:r>
                  <a:rPr lang="en-US" sz="2000" b="0" i="0" dirty="0">
                    <a:solidFill>
                      <a:srgbClr val="252525"/>
                    </a:solidFill>
                    <a:effectLst/>
                    <a:latin typeface="Cambria Math" panose="02040503050406030204" pitchFamily="18" charset="0"/>
                  </a:rPr>
                  <a:t>/</a:t>
                </a:r>
                <a:r>
                  <a:rPr lang="en-ZA" sz="2000" b="0" i="0" dirty="0">
                    <a:solidFill>
                      <a:srgbClr val="252525"/>
                    </a:solidFill>
                    <a:effectLst/>
                    <a:latin typeface="Cambria Math" panose="02040503050406030204" pitchFamily="18" charset="0"/>
                  </a:rPr>
                  <a:t>2</a:t>
                </a:r>
                <a:r>
                  <a:rPr lang="en-US" dirty="0">
                    <a:solidFill>
                      <a:srgbClr val="252525"/>
                    </a:solidFill>
                    <a:effectLst/>
                  </a:rPr>
                  <a:t> = 40 km/h. Learners should be able to </a:t>
                </a:r>
                <a:r>
                  <a:rPr lang="en-US" dirty="0" err="1">
                    <a:solidFill>
                      <a:srgbClr val="252525"/>
                    </a:solidFill>
                    <a:effectLst/>
                  </a:rPr>
                  <a:t>recognise</a:t>
                </a:r>
                <a:r>
                  <a:rPr lang="en-US" dirty="0">
                    <a:solidFill>
                      <a:srgbClr val="252525"/>
                    </a:solidFill>
                    <a:effectLst/>
                  </a:rPr>
                  <a:t> that the journey was at a slower speed and therefore took longer.</a:t>
                </a:r>
              </a:p>
              <a:p>
                <a:r>
                  <a:rPr lang="en-US" dirty="0">
                    <a:solidFill>
                      <a:srgbClr val="252525"/>
                    </a:solidFill>
                    <a:effectLst/>
                  </a:rPr>
                  <a:t>The scenario can require significant structure from the tutor if learners are finding this question challenging. The concepts of time, distance, and speed may require discussion to unpack and comprehend. Either way, </a:t>
                </a:r>
                <a:r>
                  <a:rPr lang="en-US" dirty="0" err="1">
                    <a:solidFill>
                      <a:srgbClr val="252525"/>
                    </a:solidFill>
                    <a:effectLst/>
                  </a:rPr>
                  <a:t>emphasise</a:t>
                </a:r>
                <a:r>
                  <a:rPr lang="en-US" dirty="0">
                    <a:solidFill>
                      <a:srgbClr val="252525"/>
                    </a:solidFill>
                    <a:effectLst/>
                  </a:rPr>
                  <a:t> that substitution is the key and is, in this case, straightforward.</a:t>
                </a: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4607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to hand out envelopes of cut up expressions and formulae.</a:t>
            </a:r>
          </a:p>
          <a:p>
            <a:r>
              <a:rPr lang="en-US" dirty="0">
                <a:solidFill>
                  <a:srgbClr val="252525"/>
                </a:solidFill>
                <a:effectLst/>
              </a:rPr>
              <a:t>Learners to complete the paired card activity first.</a:t>
            </a:r>
          </a:p>
          <a:p>
            <a:endParaRPr lang="en-US" dirty="0">
              <a:solidFill>
                <a:srgbClr val="252525"/>
              </a:solidFill>
              <a:effectLst/>
            </a:endParaRPr>
          </a:p>
          <a:p>
            <a:r>
              <a:rPr lang="en-US" dirty="0">
                <a:solidFill>
                  <a:srgbClr val="252525"/>
                </a:solidFill>
                <a:effectLst/>
              </a:rPr>
              <a:t>Depending on the dynamics of the class, this would ideally be an activity for 2 or 3 learners and good for collaborative learning.</a:t>
            </a:r>
          </a:p>
          <a:p>
            <a:endParaRPr lang="en-US" dirty="0">
              <a:solidFill>
                <a:srgbClr val="252525"/>
              </a:solidFill>
              <a:effectLst/>
            </a:endParaRPr>
          </a:p>
          <a:p>
            <a:r>
              <a:rPr lang="en-US" dirty="0">
                <a:solidFill>
                  <a:srgbClr val="252525"/>
                </a:solidFill>
                <a:effectLst/>
              </a:rPr>
              <a:t>Once checked by the tutor, the next part of the activity can be distributed to the learners.</a:t>
            </a:r>
          </a:p>
          <a:p>
            <a:r>
              <a:rPr lang="en-US" dirty="0">
                <a:solidFill>
                  <a:srgbClr val="252525"/>
                </a:solidFill>
                <a:effectLst/>
              </a:rPr>
              <a:t>If the paired exercise has incorrect answers, encourage learners to review.</a:t>
            </a:r>
          </a:p>
          <a:p>
            <a:r>
              <a:rPr lang="en-US" dirty="0">
                <a:solidFill>
                  <a:srgbClr val="252525"/>
                </a:solidFill>
                <a:effectLst/>
              </a:rPr>
              <a:t>If the answers are all correct, distribute the number tables. The tutor will need to explain and can use the prompts on the slide.</a:t>
            </a:r>
          </a:p>
          <a:p>
            <a:r>
              <a:rPr lang="en-US" dirty="0">
                <a:solidFill>
                  <a:srgbClr val="252525"/>
                </a:solidFill>
                <a:effectLst/>
              </a:rPr>
              <a:t>Learners can be encouraged to write the correct formula in the same box as the number tables, allowing the tutor to check and mark their work throughout.</a:t>
            </a:r>
          </a:p>
          <a:p>
            <a:r>
              <a:rPr lang="en-US" dirty="0">
                <a:solidFill>
                  <a:srgbClr val="252525"/>
                </a:solidFill>
                <a:effectLst/>
              </a:rPr>
              <a:t>Answers will be shown on the next slide, though learners may not match up in the same order. By having learners write the expression, checking will be easier.</a:t>
            </a:r>
          </a:p>
          <a:p>
            <a:br>
              <a:rPr lang="en-US" dirty="0">
                <a:solidFill>
                  <a:srgbClr val="252525"/>
                </a:solidFill>
                <a:effectLst/>
              </a:rPr>
            </a:br>
            <a:r>
              <a:rPr lang="en-US" dirty="0">
                <a:solidFill>
                  <a:srgbClr val="252525"/>
                </a:solidFill>
                <a:effectLst/>
              </a:rPr>
              <a:t>This is a significant activity that consolidates the objectives of the lesson. Allow plenty of time for moving around the classroom, engaging all groups, and having guided conversations to ensure learners understand the processes of this activity.</a:t>
            </a: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11203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print out the answers to use as part of the card sort exercise when working with learners.</a:t>
            </a:r>
          </a:p>
          <a:p>
            <a:r>
              <a:rPr lang="en-US" dirty="0">
                <a:solidFill>
                  <a:srgbClr val="252525"/>
                </a:solidFill>
                <a:effectLst/>
              </a:rPr>
              <a:t>The answers on this slide can be projected once the activity is completed.</a:t>
            </a: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58433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Ideal opportunity to assess consolidation of knowledge and skills of applying order of operations. Are there still any misconceptions that need addressing?</a:t>
            </a:r>
          </a:p>
          <a:p>
            <a:r>
              <a:rPr lang="en-US" dirty="0">
                <a:solidFill>
                  <a:srgbClr val="252525"/>
                </a:solidFill>
                <a:effectLst/>
              </a:rPr>
              <a:t>If so, tutor is to intervene at this point and review.</a:t>
            </a:r>
          </a:p>
          <a:p>
            <a:r>
              <a:rPr lang="en-US" dirty="0">
                <a:solidFill>
                  <a:srgbClr val="252525"/>
                </a:solidFill>
                <a:effectLst/>
              </a:rPr>
              <a:t>This is a substitution question that uses a real-life scenario. It also reflects some of the questions found in an exam paper that have a context.</a:t>
            </a:r>
          </a:p>
          <a:p>
            <a:r>
              <a:rPr lang="en-US" dirty="0">
                <a:solidFill>
                  <a:srgbClr val="252525"/>
                </a:solidFill>
                <a:effectLst/>
              </a:rPr>
              <a:t>This is an individual activity that learners can complete using their own whiteboards and it provides an opportunity to reflect on their own learning that has taken place during this lesson. Equally, the tutor can gather feedback on class knowledge and understanding.</a:t>
            </a:r>
          </a:p>
          <a:p>
            <a:r>
              <a:rPr lang="en-US" dirty="0">
                <a:solidFill>
                  <a:srgbClr val="252525"/>
                </a:solidFill>
                <a:effectLst/>
              </a:rPr>
              <a:t>Tutor to provide feedback with the answer and this will feed into the next slide question.</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07691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Less scaffolding is given in this scenario so learners can demonstrate knowledge from the previous example.</a:t>
            </a:r>
          </a:p>
          <a:p>
            <a:r>
              <a:rPr lang="en-US" dirty="0">
                <a:solidFill>
                  <a:srgbClr val="252525"/>
                </a:solidFill>
                <a:effectLst/>
              </a:rPr>
              <a:t>Learners are required to extract information from the scenario as before and decide whether or not Dev is correct in saying that December is always cold and to justify their reasoning.</a:t>
            </a:r>
          </a:p>
          <a:p>
            <a:endParaRPr lang="en-US" dirty="0">
              <a:solidFill>
                <a:srgbClr val="252525"/>
              </a:solidFill>
              <a:effectLst/>
            </a:endParaRPr>
          </a:p>
          <a:p>
            <a:r>
              <a:rPr lang="en-US" dirty="0">
                <a:solidFill>
                  <a:srgbClr val="252525"/>
                </a:solidFill>
                <a:effectLst/>
              </a:rPr>
              <a:t>Learners to use their whiteboards to calculate the answer. Tutor to provide structure if required but aim for the blue box providing the relevant information.</a:t>
            </a:r>
          </a:p>
          <a:p>
            <a:r>
              <a:rPr lang="en-US" dirty="0">
                <a:solidFill>
                  <a:srgbClr val="252525"/>
                </a:solidFill>
                <a:effectLst/>
              </a:rPr>
              <a:t>79 </a:t>
            </a:r>
            <a:r>
              <a:rPr lang="en-US" b="1" dirty="0">
                <a:solidFill>
                  <a:srgbClr val="252525"/>
                </a:solidFill>
                <a:effectLst/>
              </a:rPr>
              <a:t>− </a:t>
            </a:r>
            <a:r>
              <a:rPr lang="en-US" dirty="0">
                <a:solidFill>
                  <a:srgbClr val="252525"/>
                </a:solidFill>
                <a:effectLst/>
              </a:rPr>
              <a:t>32 = 47</a:t>
            </a:r>
          </a:p>
          <a:p>
            <a:r>
              <a:rPr lang="en-US" dirty="0">
                <a:solidFill>
                  <a:srgbClr val="252525"/>
                </a:solidFill>
                <a:effectLst/>
              </a:rPr>
              <a:t>47 × 5 = 235</a:t>
            </a:r>
          </a:p>
          <a:p>
            <a:r>
              <a:rPr lang="en-US" dirty="0">
                <a:solidFill>
                  <a:srgbClr val="252525"/>
                </a:solidFill>
                <a:effectLst/>
              </a:rPr>
              <a:t>235 ÷ 9 = 26.1 recurring.</a:t>
            </a:r>
          </a:p>
          <a:p>
            <a:r>
              <a:rPr lang="en-US" dirty="0">
                <a:solidFill>
                  <a:srgbClr val="252525"/>
                </a:solidFill>
                <a:effectLst/>
              </a:rPr>
              <a:t>This provides a learning opportunity to review suitable rounding.</a:t>
            </a:r>
          </a:p>
          <a:p>
            <a:endParaRPr lang="en-US" dirty="0">
              <a:solidFill>
                <a:srgbClr val="252525"/>
              </a:solidFill>
              <a:effectLst/>
            </a:endParaRPr>
          </a:p>
          <a:p>
            <a:r>
              <a:rPr lang="en-US" dirty="0">
                <a:solidFill>
                  <a:srgbClr val="252525"/>
                </a:solidFill>
                <a:effectLst/>
              </a:rPr>
              <a:t>This question is consistent with the previous Ruby and Dev scenario from earlier in the lesson (travelling to London and speed) as well as the previous slide.</a:t>
            </a:r>
          </a:p>
          <a:p>
            <a:r>
              <a:rPr lang="en-US" dirty="0">
                <a:solidFill>
                  <a:srgbClr val="252525"/>
                </a:solidFill>
                <a:effectLst/>
              </a:rPr>
              <a:t>It encourages learners to engage with the narrative and continuity of the two characters and promotes a sense of familiarity that can enhance learners' confidence in solving tasks.</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68642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This is an opportunity to review the lesson and progress made so far.</a:t>
            </a:r>
            <a:br>
              <a:rPr lang="en-US" dirty="0"/>
            </a:br>
            <a:r>
              <a:rPr lang="en-US" dirty="0"/>
              <a:t>Allow time for questions where required.</a:t>
            </a:r>
          </a:p>
          <a:p>
            <a:pPr marL="0" lvl="0" indent="0" algn="l" rtl="0">
              <a:lnSpc>
                <a:spcPct val="100000"/>
              </a:lnSpc>
              <a:spcBef>
                <a:spcPts val="0"/>
              </a:spcBef>
              <a:spcAft>
                <a:spcPts val="0"/>
              </a:spcAft>
              <a:buSzPts val="1400"/>
              <a:buNone/>
            </a:pPr>
            <a:r>
              <a:rPr lang="en-US" dirty="0"/>
              <a:t>Lead into exam questions as the next activity.</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49550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Exam handout to be distributed and tutor to support throughout the activity.</a:t>
            </a:r>
          </a:p>
          <a:p>
            <a:pPr marL="0" lvl="0" indent="0" algn="l" rtl="0">
              <a:lnSpc>
                <a:spcPct val="100000"/>
              </a:lnSpc>
              <a:spcBef>
                <a:spcPts val="0"/>
              </a:spcBef>
              <a:spcAft>
                <a:spcPts val="0"/>
              </a:spcAft>
              <a:buSzPts val="1400"/>
              <a:buNone/>
            </a:pPr>
            <a:r>
              <a:rPr lang="en-US" dirty="0"/>
              <a:t>Highlight that all examples relate to the skills developed throughout the lesson.</a:t>
            </a:r>
          </a:p>
          <a:p>
            <a:pPr marL="0" lvl="0" indent="0" algn="l" rtl="0">
              <a:lnSpc>
                <a:spcPct val="100000"/>
              </a:lnSpc>
              <a:spcBef>
                <a:spcPts val="0"/>
              </a:spcBef>
              <a:spcAft>
                <a:spcPts val="0"/>
              </a:spcAft>
              <a:buSzPts val="1400"/>
              <a:buNone/>
            </a:pPr>
            <a:r>
              <a:rPr lang="en-US" dirty="0"/>
              <a:t>The tutor should use this activity to relate knowledge and skills to exam questions. Tutor to support and check answers as appropriate.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Activity can be concluded by the tutor projecting questions and working through them or asking learners to explain their answers.</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77143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Exam handout to be distributed and tutor to support throughout the activity.</a:t>
            </a:r>
          </a:p>
          <a:p>
            <a:pPr marL="0" lvl="0" indent="0" algn="l" rtl="0">
              <a:lnSpc>
                <a:spcPct val="100000"/>
              </a:lnSpc>
              <a:spcBef>
                <a:spcPts val="0"/>
              </a:spcBef>
              <a:spcAft>
                <a:spcPts val="0"/>
              </a:spcAft>
              <a:buSzPts val="1400"/>
              <a:buNone/>
            </a:pPr>
            <a:r>
              <a:rPr lang="en-US" dirty="0"/>
              <a:t>Highlight that all examples relate to the skills developed throughout the lesson.</a:t>
            </a:r>
          </a:p>
          <a:p>
            <a:pPr marL="0" lvl="0" indent="0" algn="l" rtl="0">
              <a:lnSpc>
                <a:spcPct val="100000"/>
              </a:lnSpc>
              <a:spcBef>
                <a:spcPts val="0"/>
              </a:spcBef>
              <a:spcAft>
                <a:spcPts val="0"/>
              </a:spcAft>
              <a:buSzPts val="1400"/>
              <a:buNone/>
            </a:pPr>
            <a:r>
              <a:rPr lang="en-US" dirty="0"/>
              <a:t>The tutor should use this activity to relate knowledge and skills to exam questions. Tutor to support and check answers as appropriate.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Activity can be concluded by the tutor projecting questions and working through them or asking learners to explain their answers.</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82713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Exam handout to be distributed and tutor to support throughout the activity.</a:t>
            </a:r>
          </a:p>
          <a:p>
            <a:pPr marL="0" lvl="0" indent="0" algn="l" rtl="0">
              <a:lnSpc>
                <a:spcPct val="100000"/>
              </a:lnSpc>
              <a:spcBef>
                <a:spcPts val="0"/>
              </a:spcBef>
              <a:spcAft>
                <a:spcPts val="0"/>
              </a:spcAft>
              <a:buSzPts val="1400"/>
              <a:buNone/>
            </a:pPr>
            <a:r>
              <a:rPr lang="en-US" dirty="0"/>
              <a:t>Highlight that all examples relate to the skills developed throughout the lesson.</a:t>
            </a:r>
          </a:p>
          <a:p>
            <a:pPr marL="0" lvl="0" indent="0" algn="l" rtl="0">
              <a:lnSpc>
                <a:spcPct val="100000"/>
              </a:lnSpc>
              <a:spcBef>
                <a:spcPts val="0"/>
              </a:spcBef>
              <a:spcAft>
                <a:spcPts val="0"/>
              </a:spcAft>
              <a:buSzPts val="1400"/>
              <a:buNone/>
            </a:pPr>
            <a:r>
              <a:rPr lang="en-US" dirty="0"/>
              <a:t>The tutor should use this activity to relate knowledge and skills to exam questions. Tutor to support and check answers as appropriate.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Activity can be concluded by the tutor projecting questions and working through them or asking learners to explain their answers.</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5947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Depending on class size, this can be a grouped, paired or individual activity.</a:t>
            </a:r>
          </a:p>
          <a:p>
            <a:r>
              <a:rPr lang="en-US" dirty="0">
                <a:solidFill>
                  <a:srgbClr val="252525"/>
                </a:solidFill>
                <a:effectLst/>
              </a:rPr>
              <a:t>Allow time for discussions to take place between learners before capturing feedback.</a:t>
            </a:r>
          </a:p>
          <a:p>
            <a:r>
              <a:rPr lang="en-US" dirty="0">
                <a:solidFill>
                  <a:srgbClr val="252525"/>
                </a:solidFill>
                <a:effectLst/>
              </a:rPr>
              <a:t>Ensure that the captured feedback is recorded or noted to demonstrate existing knowledge.</a:t>
            </a:r>
          </a:p>
          <a:p>
            <a:r>
              <a:rPr lang="en-US" dirty="0">
                <a:solidFill>
                  <a:srgbClr val="252525"/>
                </a:solidFill>
                <a:effectLst/>
              </a:rPr>
              <a:t>If necessary, ensure that key language is introduced if learners are not using it.</a:t>
            </a:r>
          </a:p>
          <a:p>
            <a:endParaRPr lang="en-US" dirty="0">
              <a:solidFill>
                <a:srgbClr val="252525"/>
              </a:solidFill>
              <a:effectLst/>
            </a:endParaRPr>
          </a:p>
          <a:p>
            <a:r>
              <a:rPr lang="en-US" dirty="0">
                <a:solidFill>
                  <a:srgbClr val="252525"/>
                </a:solidFill>
                <a:effectLst/>
              </a:rPr>
              <a:t>The purpose of this slide and the following two is for you as a tutor to get to understand the level of prior knowledge that learners are bringing to this topic. Slides 1–3 also support the tutor in addressing misconceptions and key algebra vocabulary if learners are not forthcoming.</a:t>
            </a:r>
          </a:p>
          <a:p>
            <a:r>
              <a:rPr lang="en-US" dirty="0">
                <a:solidFill>
                  <a:srgbClr val="252525"/>
                </a:solidFill>
                <a:effectLst/>
              </a:rPr>
              <a:t>The questions can serve as a prompt and help learners to see patterns, make relationships and connections, and build learning. This aids in the formation of a strong conceptual network.</a:t>
            </a: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below the objectives facing the tutor, which complement the student-friendly objectives shown on the slide</a:t>
            </a:r>
            <a:r>
              <a:rPr lang="en-US" dirty="0"/>
              <a:t>:</a:t>
            </a:r>
          </a:p>
          <a:p>
            <a:pPr marL="231775" lvl="0" indent="-142924" algn="l" rtl="0">
              <a:lnSpc>
                <a:spcPct val="120000"/>
              </a:lnSpc>
              <a:spcBef>
                <a:spcPts val="0"/>
              </a:spcBef>
              <a:spcAft>
                <a:spcPts val="0"/>
              </a:spcAft>
              <a:buClr>
                <a:schemeClr val="dk1"/>
              </a:buClr>
              <a:buSzPts val="1200"/>
              <a:buFont typeface="Calibri"/>
              <a:buChar char="•"/>
            </a:pPr>
            <a:r>
              <a:rPr lang="en-US" dirty="0"/>
              <a:t>Use order of operations to navigate through expressions and formulae.</a:t>
            </a:r>
          </a:p>
          <a:p>
            <a:pPr marL="231775" lvl="0" indent="-142924" algn="l" rtl="0">
              <a:lnSpc>
                <a:spcPct val="120000"/>
              </a:lnSpc>
              <a:spcBef>
                <a:spcPts val="0"/>
              </a:spcBef>
              <a:spcAft>
                <a:spcPts val="0"/>
              </a:spcAft>
              <a:buClr>
                <a:schemeClr val="dk1"/>
              </a:buClr>
              <a:buSzPts val="1200"/>
              <a:buFont typeface="Calibri"/>
              <a:buChar char="•"/>
            </a:pPr>
            <a:r>
              <a:rPr lang="en-US" dirty="0"/>
              <a:t>Use formulae in words and numbers, </a:t>
            </a:r>
            <a:r>
              <a:rPr lang="en-US" dirty="0" err="1"/>
              <a:t>recognising</a:t>
            </a:r>
            <a:r>
              <a:rPr lang="en-US" dirty="0"/>
              <a:t> links between language and numbers.</a:t>
            </a:r>
          </a:p>
          <a:p>
            <a:pPr marL="231775" lvl="0" indent="-142924" algn="l" rtl="0">
              <a:lnSpc>
                <a:spcPct val="120000"/>
              </a:lnSpc>
              <a:spcBef>
                <a:spcPts val="0"/>
              </a:spcBef>
              <a:spcAft>
                <a:spcPts val="0"/>
              </a:spcAft>
              <a:buClr>
                <a:schemeClr val="dk1"/>
              </a:buClr>
              <a:buSzPts val="1200"/>
              <a:buFont typeface="Calibri"/>
              <a:buChar char="•"/>
            </a:pPr>
            <a:r>
              <a:rPr lang="en-US" dirty="0"/>
              <a:t>Substitute positive and negative numbers in algebraic formulae.</a:t>
            </a:r>
          </a:p>
          <a:p>
            <a:pPr marL="231775" lvl="0" indent="-142924" algn="l" rtl="0">
              <a:lnSpc>
                <a:spcPct val="120000"/>
              </a:lnSpc>
              <a:spcBef>
                <a:spcPts val="0"/>
              </a:spcBef>
              <a:spcAft>
                <a:spcPts val="0"/>
              </a:spcAft>
              <a:buClr>
                <a:schemeClr val="dk1"/>
              </a:buClr>
              <a:buSzPts val="1200"/>
              <a:buFont typeface="Calibri"/>
              <a:buChar char="•"/>
            </a:pPr>
            <a:r>
              <a:rPr lang="en-US" dirty="0"/>
              <a:t>Use variations of concepts to promote mathematical thinking and discussion, building on existing knowledge relevant for substitution and formulae. </a:t>
            </a:r>
          </a:p>
          <a:p>
            <a:pPr marL="0" lvl="0" indent="0" algn="l" rtl="0">
              <a:lnSpc>
                <a:spcPct val="120000"/>
              </a:lnSpc>
              <a:spcBef>
                <a:spcPts val="0"/>
              </a:spcBef>
              <a:spcAft>
                <a:spcPts val="0"/>
              </a:spcAft>
              <a:buNone/>
            </a:pPr>
            <a:endParaRPr lang="en-US" dirty="0"/>
          </a:p>
          <a:p>
            <a:pPr marL="0" lvl="0" indent="0" algn="l" rtl="0">
              <a:lnSpc>
                <a:spcPct val="120000"/>
              </a:lnSpc>
              <a:spcBef>
                <a:spcPts val="0"/>
              </a:spcBef>
              <a:spcAft>
                <a:spcPts val="0"/>
              </a:spcAft>
              <a:buNone/>
            </a:pPr>
            <a:r>
              <a:rPr lang="en-US" dirty="0"/>
              <a:t>As part of concluding the lesson, the tutor should run through objectives and draw out key learning points from learners and the activities completed.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204472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240089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builds on the complexity of the previous examples.</a:t>
            </a:r>
          </a:p>
          <a:p>
            <a:r>
              <a:rPr lang="en-US" dirty="0">
                <a:solidFill>
                  <a:srgbClr val="252525"/>
                </a:solidFill>
                <a:effectLst/>
              </a:rPr>
              <a:t>Continue to ask learners ‘What’s the same?’ and ‘What’s different?’ and allow time for learners to consider.</a:t>
            </a:r>
          </a:p>
          <a:p>
            <a:r>
              <a:rPr lang="en-US" dirty="0">
                <a:solidFill>
                  <a:srgbClr val="252525"/>
                </a:solidFill>
                <a:effectLst/>
              </a:rPr>
              <a:t>Highlight that though </a:t>
            </a:r>
            <a:r>
              <a:rPr lang="en-US" sz="1400" i="1" dirty="0">
                <a:solidFill>
                  <a:srgbClr val="252525"/>
                </a:solidFill>
                <a:effectLst/>
                <a:latin typeface="Times New Roman" panose="02020603050405020304" pitchFamily="18" charset="0"/>
                <a:cs typeface="Times New Roman" panose="02020603050405020304" pitchFamily="18" charset="0"/>
              </a:rPr>
              <a:t>x</a:t>
            </a:r>
            <a:r>
              <a:rPr lang="en-US" i="1" dirty="0">
                <a:solidFill>
                  <a:srgbClr val="252525"/>
                </a:solidFill>
                <a:effectLst/>
              </a:rPr>
              <a:t> </a:t>
            </a:r>
            <a:r>
              <a:rPr lang="en-US" dirty="0">
                <a:solidFill>
                  <a:srgbClr val="252525"/>
                </a:solidFill>
                <a:effectLst/>
              </a:rPr>
              <a:t>is often used as a variable, other letters can be used. This addresses the misconception that learners can have about </a:t>
            </a:r>
            <a:r>
              <a:rPr lang="en-US" sz="1400" i="1" dirty="0">
                <a:solidFill>
                  <a:srgbClr val="252525"/>
                </a:solidFill>
                <a:effectLst/>
                <a:latin typeface="Times New Roman" panose="02020603050405020304" pitchFamily="18" charset="0"/>
                <a:cs typeface="Times New Roman" panose="02020603050405020304" pitchFamily="18" charset="0"/>
              </a:rPr>
              <a:t>x</a:t>
            </a:r>
            <a:r>
              <a:rPr lang="en-US" dirty="0">
                <a:solidFill>
                  <a:srgbClr val="252525"/>
                </a:solidFill>
                <a:effectLst/>
              </a:rPr>
              <a:t> always being the variable.</a:t>
            </a:r>
          </a:p>
          <a:p>
            <a:r>
              <a:rPr lang="en-US" dirty="0">
                <a:solidFill>
                  <a:srgbClr val="252525"/>
                </a:solidFill>
                <a:effectLst/>
              </a:rPr>
              <a:t>Remind learners that </a:t>
            </a:r>
            <a:r>
              <a:rPr lang="en-US" sz="1400" i="1" dirty="0" err="1">
                <a:solidFill>
                  <a:srgbClr val="252525"/>
                </a:solidFill>
                <a:effectLst/>
                <a:latin typeface="Times New Roman" panose="02020603050405020304" pitchFamily="18" charset="0"/>
                <a:cs typeface="Times New Roman" panose="02020603050405020304" pitchFamily="18" charset="0"/>
              </a:rPr>
              <a:t>bh</a:t>
            </a:r>
            <a:r>
              <a:rPr lang="en-US" dirty="0">
                <a:solidFill>
                  <a:srgbClr val="252525"/>
                </a:solidFill>
                <a:effectLst/>
              </a:rPr>
              <a:t> is the same as </a:t>
            </a:r>
            <a:r>
              <a:rPr lang="en-US" sz="1400" i="1" dirty="0">
                <a:solidFill>
                  <a:srgbClr val="252525"/>
                </a:solidFill>
                <a:effectLst/>
                <a:latin typeface="Times New Roman" panose="02020603050405020304" pitchFamily="18" charset="0"/>
                <a:cs typeface="Times New Roman" panose="02020603050405020304" pitchFamily="18" charset="0"/>
              </a:rPr>
              <a:t>b</a:t>
            </a:r>
            <a:r>
              <a:rPr lang="en-US" dirty="0">
                <a:solidFill>
                  <a:srgbClr val="252525"/>
                </a:solidFill>
                <a:effectLst/>
              </a:rPr>
              <a:t> × </a:t>
            </a:r>
            <a:r>
              <a:rPr lang="en-US" sz="1400" i="1" dirty="0">
                <a:solidFill>
                  <a:srgbClr val="252525"/>
                </a:solidFill>
                <a:effectLst/>
                <a:latin typeface="Times New Roman" panose="02020603050405020304" pitchFamily="18" charset="0"/>
                <a:cs typeface="Times New Roman" panose="02020603050405020304" pitchFamily="18" charset="0"/>
              </a:rPr>
              <a:t>h</a:t>
            </a:r>
            <a:r>
              <a:rPr lang="en-US" dirty="0">
                <a:solidFill>
                  <a:srgbClr val="252525"/>
                </a:solidFill>
                <a:effectLst/>
              </a:rPr>
              <a:t> as part of the order of operations. This is a common misconception where learners add </a:t>
            </a:r>
            <a:r>
              <a:rPr lang="en-US" sz="1400" i="1" dirty="0" err="1">
                <a:solidFill>
                  <a:srgbClr val="252525"/>
                </a:solidFill>
                <a:effectLst/>
                <a:latin typeface="Times New Roman" panose="02020603050405020304" pitchFamily="18" charset="0"/>
                <a:cs typeface="Times New Roman" panose="02020603050405020304" pitchFamily="18" charset="0"/>
              </a:rPr>
              <a:t>bh</a:t>
            </a:r>
            <a:r>
              <a:rPr lang="en-US" dirty="0">
                <a:solidFill>
                  <a:srgbClr val="252525"/>
                </a:solidFill>
                <a:effectLst/>
              </a:rPr>
              <a:t> together instead of multiplying them.</a:t>
            </a:r>
          </a:p>
          <a:p>
            <a:r>
              <a:rPr lang="en-US" dirty="0">
                <a:solidFill>
                  <a:srgbClr val="252525"/>
                </a:solidFill>
                <a:effectLst/>
              </a:rPr>
              <a:t>Highlight that letters being together without a symbol represents multiplication. This also addresses a common misconception that nothing is done with letters with no symbol between them.</a:t>
            </a:r>
          </a:p>
          <a:p>
            <a:r>
              <a:rPr lang="en-US" dirty="0">
                <a:solidFill>
                  <a:srgbClr val="252525"/>
                </a:solidFill>
                <a:effectLst/>
              </a:rPr>
              <a:t>Ask learners if they can think of any other examples of formulae as part of their existing knowledge. This information can be recorded on a board or discussed in class. This will also demonstrate prior knowledge and could be referred to later when working through the area-, speed- and temperature-based examples.</a:t>
            </a: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28818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Support may be required to identify that two of the statements are formulae (possibly mentioned in the discussion from the previous slide).</a:t>
            </a:r>
          </a:p>
          <a:p>
            <a:r>
              <a:rPr lang="en-US" dirty="0">
                <a:solidFill>
                  <a:srgbClr val="252525"/>
                </a:solidFill>
                <a:effectLst/>
              </a:rPr>
              <a:t>Make it clear that 2</a:t>
            </a:r>
            <a:r>
              <a:rPr lang="en-US" sz="1400" i="1" dirty="0">
                <a:solidFill>
                  <a:srgbClr val="252525"/>
                </a:solidFill>
                <a:effectLst/>
                <a:latin typeface="Times New Roman" panose="02020603050405020304" pitchFamily="18" charset="0"/>
                <a:cs typeface="Times New Roman" panose="02020603050405020304" pitchFamily="18" charset="0"/>
              </a:rPr>
              <a:t>x</a:t>
            </a:r>
            <a:r>
              <a:rPr lang="en-US" dirty="0">
                <a:solidFill>
                  <a:srgbClr val="252525"/>
                </a:solidFill>
                <a:effectLst/>
              </a:rPr>
              <a:t> + </a:t>
            </a:r>
            <a:r>
              <a:rPr lang="en-US" sz="1400" i="1" dirty="0">
                <a:solidFill>
                  <a:srgbClr val="252525"/>
                </a:solidFill>
                <a:effectLst/>
                <a:latin typeface="Times New Roman" panose="02020603050405020304" pitchFamily="18" charset="0"/>
                <a:cs typeface="Times New Roman" panose="02020603050405020304" pitchFamily="18" charset="0"/>
              </a:rPr>
              <a:t>y</a:t>
            </a:r>
            <a:r>
              <a:rPr lang="en-US" dirty="0">
                <a:solidFill>
                  <a:srgbClr val="252525"/>
                </a:solidFill>
                <a:effectLst/>
              </a:rPr>
              <a:t> is an expression, whereas the other two are equations.</a:t>
            </a:r>
          </a:p>
          <a:p>
            <a:r>
              <a:rPr lang="en-US" dirty="0">
                <a:solidFill>
                  <a:srgbClr val="252525"/>
                </a:solidFill>
                <a:effectLst/>
              </a:rPr>
              <a:t>Learners will have an opportunity to discuss keywords on this slide. What’s different and what’s the same? Confirm understanding of key terms such as expression and equation.</a:t>
            </a:r>
          </a:p>
          <a:p>
            <a:r>
              <a:rPr lang="en-US" dirty="0">
                <a:solidFill>
                  <a:srgbClr val="252525"/>
                </a:solidFill>
                <a:effectLst/>
              </a:rPr>
              <a:t>Address the misconception that there is no difference between a formula and an expression.</a:t>
            </a:r>
          </a:p>
          <a:p>
            <a:r>
              <a:rPr lang="en-US" dirty="0">
                <a:solidFill>
                  <a:srgbClr val="252525"/>
                </a:solidFill>
                <a:effectLst/>
              </a:rPr>
              <a:t>A formula is a rule written using symbols that describe a relationship between different quantities.</a:t>
            </a:r>
          </a:p>
          <a:p>
            <a:r>
              <a:rPr lang="en-US" dirty="0">
                <a:solidFill>
                  <a:srgbClr val="252525"/>
                </a:solidFill>
                <a:effectLst/>
              </a:rPr>
              <a:t>An expression is a group of mathematical symbols that represent a number or a quantity.</a:t>
            </a:r>
          </a:p>
          <a:p>
            <a:r>
              <a:rPr lang="en-US" dirty="0">
                <a:solidFill>
                  <a:srgbClr val="252525"/>
                </a:solidFill>
                <a:effectLst/>
              </a:rPr>
              <a:t>Learners can spot the difference as expressions will never have equality or inequality signs  =, &gt;, &lt;, ≠ ,≥, ≤</a:t>
            </a: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252427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Throughout this scenario, allow time for learners to review the expressions and identify the correct one.</a:t>
            </a:r>
          </a:p>
          <a:p>
            <a:br>
              <a:rPr lang="en-US" dirty="0">
                <a:solidFill>
                  <a:srgbClr val="252525"/>
                </a:solidFill>
                <a:effectLst/>
              </a:rPr>
            </a:br>
            <a:r>
              <a:rPr lang="en-US" dirty="0">
                <a:solidFill>
                  <a:srgbClr val="252525"/>
                </a:solidFill>
                <a:effectLst/>
              </a:rPr>
              <a:t>Continue to use the appropriate language. The following slide continues the discussion that is taking place here.</a:t>
            </a:r>
          </a:p>
          <a:p>
            <a:r>
              <a:rPr lang="en-US" dirty="0">
                <a:solidFill>
                  <a:srgbClr val="252525"/>
                </a:solidFill>
                <a:effectLst/>
              </a:rPr>
              <a:t>Demonstrate to learners that the expression can be constructed from the words presented in the question. Tutor to demonstrate data extraction if required.</a:t>
            </a:r>
          </a:p>
          <a:p>
            <a:r>
              <a:rPr lang="en-US" dirty="0">
                <a:solidFill>
                  <a:srgbClr val="252525"/>
                </a:solidFill>
                <a:effectLst/>
              </a:rPr>
              <a:t>As a reminder from the previous slides, highlight that </a:t>
            </a:r>
            <a:r>
              <a:rPr lang="en-US" sz="1400" i="1" dirty="0">
                <a:solidFill>
                  <a:srgbClr val="252525"/>
                </a:solidFill>
                <a:effectLst/>
                <a:latin typeface="Times New Roman" panose="02020603050405020304" pitchFamily="18" charset="0"/>
                <a:cs typeface="Times New Roman" panose="02020603050405020304" pitchFamily="18" charset="0"/>
              </a:rPr>
              <a:t>x</a:t>
            </a:r>
            <a:r>
              <a:rPr lang="en-US" dirty="0">
                <a:solidFill>
                  <a:srgbClr val="252525"/>
                </a:solidFill>
                <a:effectLst/>
              </a:rPr>
              <a:t> is not the variable here </a:t>
            </a:r>
            <a:r>
              <a:rPr lang="en-GB" b="0" i="0" dirty="0">
                <a:solidFill>
                  <a:srgbClr val="000000"/>
                </a:solidFill>
                <a:effectLst/>
                <a:latin typeface="source-serif-pro"/>
              </a:rPr>
              <a:t>–</a:t>
            </a:r>
            <a:r>
              <a:rPr lang="en-US" dirty="0">
                <a:solidFill>
                  <a:srgbClr val="252525"/>
                </a:solidFill>
                <a:effectLst/>
              </a:rPr>
              <a:t> it is </a:t>
            </a:r>
            <a:r>
              <a:rPr lang="en-US" sz="1400" i="0" dirty="0">
                <a:solidFill>
                  <a:srgbClr val="252525"/>
                </a:solidFill>
                <a:effectLst/>
                <a:latin typeface="Times New Roman" panose="02020603050405020304" pitchFamily="18" charset="0"/>
                <a:cs typeface="Times New Roman" panose="02020603050405020304" pitchFamily="18" charset="0"/>
              </a:rPr>
              <a:t>a</a:t>
            </a:r>
            <a:r>
              <a:rPr lang="en-US" dirty="0">
                <a:solidFill>
                  <a:srgbClr val="252525"/>
                </a:solidFill>
                <a:effectLst/>
              </a:rPr>
              <a:t>.</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23513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allows further discussion of the other options Dev has.</a:t>
            </a:r>
          </a:p>
          <a:p>
            <a:r>
              <a:rPr lang="en-US" dirty="0">
                <a:solidFill>
                  <a:srgbClr val="252525"/>
                </a:solidFill>
                <a:effectLst/>
              </a:rPr>
              <a:t>Encourage learners to investigate the other options and identify what each represents.</a:t>
            </a:r>
          </a:p>
          <a:p>
            <a:r>
              <a:rPr lang="en-US" dirty="0">
                <a:solidFill>
                  <a:srgbClr val="252525"/>
                </a:solidFill>
                <a:effectLst/>
              </a:rPr>
              <a:t>Deepen learning by exploring the other expressions not selected.</a:t>
            </a:r>
          </a:p>
          <a:p>
            <a:r>
              <a:rPr lang="en-US" dirty="0">
                <a:solidFill>
                  <a:srgbClr val="252525"/>
                </a:solidFill>
                <a:effectLst/>
              </a:rPr>
              <a:t>Why are they not correct? What does each statement mean?</a:t>
            </a:r>
          </a:p>
          <a:p>
            <a:r>
              <a:rPr lang="en-US" dirty="0">
                <a:solidFill>
                  <a:srgbClr val="252525"/>
                </a:solidFill>
                <a:effectLst/>
              </a:rPr>
              <a:t>Promote the order of operations if required.</a:t>
            </a:r>
          </a:p>
          <a:p>
            <a:r>
              <a:rPr lang="en-US" dirty="0">
                <a:solidFill>
                  <a:srgbClr val="252525"/>
                </a:solidFill>
                <a:effectLst/>
              </a:rPr>
              <a:t>The tutor may need to confirm understanding through questioning. ‘Is a − 10 the same as 10 − a?’ Also, ‘When would it be possible for the answer in "a − 10" or "10 −  a" to be a negative number?’</a:t>
            </a:r>
          </a:p>
          <a:p>
            <a:r>
              <a:rPr lang="en-US" dirty="0">
                <a:solidFill>
                  <a:srgbClr val="252525"/>
                </a:solidFill>
                <a:effectLst/>
              </a:rPr>
              <a:t>Promote mastery by empowering learners to understand why the correct statement is correct but also what the other statements represent and why they do not represent Dev’s statement.</a:t>
            </a: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3032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Whiteboards, pens and erasers are required.</a:t>
            </a:r>
          </a:p>
          <a:p>
            <a:r>
              <a:rPr lang="en-US" dirty="0">
                <a:solidFill>
                  <a:srgbClr val="252525"/>
                </a:solidFill>
                <a:effectLst/>
              </a:rPr>
              <a:t>Learners should write down expressions for the statements posed by Ruby.</a:t>
            </a:r>
          </a:p>
          <a:p>
            <a:r>
              <a:rPr lang="en-US" dirty="0">
                <a:solidFill>
                  <a:srgbClr val="252525"/>
                </a:solidFill>
                <a:effectLst/>
              </a:rPr>
              <a:t>Class size can determine whether this is a group, paired or individual activity.</a:t>
            </a:r>
          </a:p>
          <a:p>
            <a:endParaRPr lang="en-US" dirty="0">
              <a:solidFill>
                <a:srgbClr val="252525"/>
              </a:solidFill>
              <a:effectLst/>
            </a:endParaRPr>
          </a:p>
          <a:p>
            <a:r>
              <a:rPr lang="en-US" dirty="0">
                <a:solidFill>
                  <a:srgbClr val="252525"/>
                </a:solidFill>
                <a:effectLst/>
              </a:rPr>
              <a:t>Prior knowledge of the order of operations is needed; tutor will provide assistance throughout the activity.</a:t>
            </a:r>
          </a:p>
          <a:p>
            <a:r>
              <a:rPr lang="en-US" dirty="0">
                <a:solidFill>
                  <a:srgbClr val="252525"/>
                </a:solidFill>
                <a:effectLst/>
              </a:rPr>
              <a:t>Knowledge and skills in solving positive and negative number tasks is required.</a:t>
            </a:r>
          </a:p>
          <a:p>
            <a:r>
              <a:rPr lang="en-US" dirty="0">
                <a:solidFill>
                  <a:srgbClr val="252525"/>
                </a:solidFill>
                <a:effectLst/>
              </a:rPr>
              <a:t>Have a discussion about the misconception of squaring numbers if appropriate. Some learners might view a squared number as multiplying by 2, not multiplying by itself, i.e., 8² = 64, not 16.</a:t>
            </a:r>
          </a:p>
          <a:p>
            <a:r>
              <a:rPr lang="en-US" dirty="0">
                <a:solidFill>
                  <a:srgbClr val="252525"/>
                </a:solidFill>
                <a:effectLst/>
              </a:rPr>
              <a:t>Questions 2 and 4 can highlight this misconception.</a:t>
            </a:r>
          </a:p>
          <a:p>
            <a:endParaRPr lang="en-US" dirty="0">
              <a:solidFill>
                <a:srgbClr val="252525"/>
              </a:solidFill>
              <a:effectLst/>
            </a:endParaRPr>
          </a:p>
          <a:p>
            <a:r>
              <a:rPr lang="en-US" dirty="0">
                <a:solidFill>
                  <a:srgbClr val="252525"/>
                </a:solidFill>
                <a:effectLst/>
              </a:rPr>
              <a:t>Potential ways to assess the learners include:</a:t>
            </a:r>
          </a:p>
          <a:p>
            <a:pPr marL="171450" indent="-171450">
              <a:buFont typeface="Arial" panose="020B0604020202020204" pitchFamily="34" charset="0"/>
              <a:buChar char="•"/>
            </a:pPr>
            <a:r>
              <a:rPr lang="en-US" dirty="0">
                <a:solidFill>
                  <a:srgbClr val="252525"/>
                </a:solidFill>
                <a:effectLst/>
              </a:rPr>
              <a:t>Move around the classroom and listen to learners' discussions, offering assistance as needed.</a:t>
            </a:r>
          </a:p>
          <a:p>
            <a:pPr marL="171450" indent="-171450">
              <a:buFont typeface="Arial" panose="020B0604020202020204" pitchFamily="34" charset="0"/>
              <a:buChar char="•"/>
            </a:pPr>
            <a:r>
              <a:rPr lang="en-US" dirty="0">
                <a:solidFill>
                  <a:srgbClr val="252525"/>
                </a:solidFill>
                <a:effectLst/>
              </a:rPr>
              <a:t>Learners write down answers and present whiteboards to tutor for an overview of their answers.</a:t>
            </a:r>
          </a:p>
          <a:p>
            <a:r>
              <a:rPr lang="en-US" dirty="0">
                <a:solidFill>
                  <a:srgbClr val="252525"/>
                </a:solidFill>
                <a:effectLst/>
              </a:rPr>
              <a:t>A key element is for the tutor to gather feedback to understand the level of class and individual confidence and understanding.</a:t>
            </a:r>
          </a:p>
          <a:p>
            <a:r>
              <a:rPr lang="en-US" dirty="0">
                <a:solidFill>
                  <a:srgbClr val="252525"/>
                </a:solidFill>
                <a:effectLst/>
              </a:rPr>
              <a:t>(Note that </a:t>
            </a:r>
            <a:r>
              <a:rPr lang="en-US" i="1" dirty="0">
                <a:solidFill>
                  <a:srgbClr val="252525"/>
                </a:solidFill>
                <a:effectLst/>
              </a:rPr>
              <a:t>x</a:t>
            </a:r>
            <a:r>
              <a:rPr lang="en-US" dirty="0">
                <a:solidFill>
                  <a:srgbClr val="252525"/>
                </a:solidFill>
                <a:effectLst/>
              </a:rPr>
              <a:t> does not have to be the variable.)</a:t>
            </a:r>
          </a:p>
          <a:p>
            <a:r>
              <a:rPr lang="en-US" dirty="0">
                <a:solidFill>
                  <a:srgbClr val="252525"/>
                </a:solidFill>
                <a:effectLst/>
              </a:rPr>
              <a:t>Answers:</a:t>
            </a:r>
          </a:p>
          <a:p>
            <a:r>
              <a:rPr lang="en-US" dirty="0">
                <a:solidFill>
                  <a:srgbClr val="252525"/>
                </a:solidFill>
                <a:effectLst/>
              </a:rPr>
              <a:t>1. </a:t>
            </a:r>
            <a:r>
              <a:rPr lang="en-US" i="1" dirty="0">
                <a:solidFill>
                  <a:srgbClr val="252525"/>
                </a:solidFill>
                <a:effectLst/>
              </a:rPr>
              <a:t>x</a:t>
            </a:r>
            <a:r>
              <a:rPr lang="en-US" dirty="0">
                <a:solidFill>
                  <a:srgbClr val="252525"/>
                </a:solidFill>
                <a:effectLst/>
              </a:rPr>
              <a:t> + 3</a:t>
            </a:r>
          </a:p>
          <a:p>
            <a:r>
              <a:rPr lang="en-US" dirty="0">
                <a:solidFill>
                  <a:srgbClr val="252525"/>
                </a:solidFill>
                <a:effectLst/>
              </a:rPr>
              <a:t>2. </a:t>
            </a:r>
            <a:r>
              <a:rPr lang="en-US" i="1" dirty="0">
                <a:solidFill>
                  <a:srgbClr val="252525"/>
                </a:solidFill>
                <a:effectLst/>
              </a:rPr>
              <a:t>x</a:t>
            </a:r>
            <a:r>
              <a:rPr lang="en-US" dirty="0">
                <a:solidFill>
                  <a:srgbClr val="252525"/>
                </a:solidFill>
                <a:effectLst/>
              </a:rPr>
              <a:t> × 2 + 3</a:t>
            </a:r>
          </a:p>
          <a:p>
            <a:r>
              <a:rPr lang="en-US" dirty="0">
                <a:solidFill>
                  <a:srgbClr val="252525"/>
                </a:solidFill>
                <a:effectLst/>
              </a:rPr>
              <a:t>3. </a:t>
            </a:r>
            <a:r>
              <a:rPr lang="en-US" i="1" dirty="0">
                <a:solidFill>
                  <a:srgbClr val="252525"/>
                </a:solidFill>
                <a:effectLst/>
              </a:rPr>
              <a:t>x²</a:t>
            </a:r>
          </a:p>
          <a:p>
            <a:r>
              <a:rPr lang="en-US" dirty="0">
                <a:solidFill>
                  <a:srgbClr val="252525"/>
                </a:solidFill>
                <a:effectLst/>
              </a:rPr>
              <a:t>4. </a:t>
            </a:r>
            <a:r>
              <a:rPr lang="en-US" i="1" dirty="0">
                <a:solidFill>
                  <a:srgbClr val="252525"/>
                </a:solidFill>
                <a:effectLst/>
              </a:rPr>
              <a:t>x²</a:t>
            </a:r>
            <a:r>
              <a:rPr lang="en-US" dirty="0">
                <a:solidFill>
                  <a:srgbClr val="252525"/>
                </a:solidFill>
                <a:effectLst/>
              </a:rPr>
              <a:t> × 6</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91946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Promote mastery and cognitive thinking by flipping the previous activity.</a:t>
            </a:r>
          </a:p>
          <a:p>
            <a:r>
              <a:rPr lang="en-US" dirty="0">
                <a:solidFill>
                  <a:srgbClr val="252525"/>
                </a:solidFill>
                <a:effectLst/>
              </a:rPr>
              <a:t>This allows for deeper learner thinking and understanding through statement construction. It also promotes ownership of learning by having learners create their own scenarios and statements.</a:t>
            </a:r>
          </a:p>
          <a:p>
            <a:r>
              <a:rPr lang="en-US" dirty="0">
                <a:solidFill>
                  <a:srgbClr val="252525"/>
                </a:solidFill>
                <a:effectLst/>
              </a:rPr>
              <a:t>Again, the tutor may need to move about the room to listen in on conversations and offer support and guidance.</a:t>
            </a:r>
            <a:br>
              <a:rPr lang="en-US" dirty="0">
                <a:solidFill>
                  <a:srgbClr val="252525"/>
                </a:solidFill>
                <a:effectLst/>
              </a:rPr>
            </a:br>
            <a:r>
              <a:rPr lang="en-US" dirty="0">
                <a:solidFill>
                  <a:srgbClr val="252525"/>
                </a:solidFill>
                <a:effectLst/>
              </a:rPr>
              <a:t>Feedback can be captured individually or as a group (similar to the previous slide activity).</a:t>
            </a:r>
          </a:p>
          <a:p>
            <a:r>
              <a:rPr lang="en-US" dirty="0">
                <a:solidFill>
                  <a:srgbClr val="252525"/>
                </a:solidFill>
                <a:effectLst/>
              </a:rPr>
              <a:t>1. I am thinking of a number, and I add 10 and subtract 4.</a:t>
            </a:r>
          </a:p>
          <a:p>
            <a:r>
              <a:rPr lang="en-US" dirty="0">
                <a:solidFill>
                  <a:srgbClr val="252525"/>
                </a:solidFill>
                <a:effectLst/>
              </a:rPr>
              <a:t>2. I am thinking of a number, and I square it, add 50, and subtract 12.</a:t>
            </a:r>
          </a:p>
          <a:p>
            <a:r>
              <a:rPr lang="en-US" dirty="0">
                <a:solidFill>
                  <a:srgbClr val="252525"/>
                </a:solidFill>
                <a:effectLst/>
              </a:rPr>
              <a:t>3. I am thinking of a number, and I divide it by 2 and add 6.</a:t>
            </a:r>
          </a:p>
          <a:p>
            <a:r>
              <a:rPr lang="en-US" dirty="0">
                <a:solidFill>
                  <a:srgbClr val="252525"/>
                </a:solidFill>
                <a:effectLst/>
              </a:rPr>
              <a:t>4. I am thinking of a number, and I square it, multiply by 3, and add 22.</a:t>
            </a:r>
          </a:p>
          <a:p>
            <a:r>
              <a:rPr lang="en-US" dirty="0">
                <a:solidFill>
                  <a:srgbClr val="252525"/>
                </a:solidFill>
                <a:effectLst/>
              </a:rPr>
              <a:t>Potential extension task: if learners are paired or grouped, they could create their own ‘thinking of a number’ scenarios and have their partner write down the expressions.</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413822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can be used to recap knowledge from previous slides.</a:t>
            </a:r>
          </a:p>
          <a:p>
            <a:r>
              <a:rPr lang="en-US" dirty="0">
                <a:solidFill>
                  <a:srgbClr val="252525"/>
                </a:solidFill>
                <a:effectLst/>
              </a:rPr>
              <a:t>This is also an opportunity to </a:t>
            </a:r>
            <a:r>
              <a:rPr lang="en-US" dirty="0" err="1">
                <a:solidFill>
                  <a:srgbClr val="252525"/>
                </a:solidFill>
                <a:effectLst/>
              </a:rPr>
              <a:t>emphasise</a:t>
            </a:r>
            <a:r>
              <a:rPr lang="en-US" dirty="0">
                <a:solidFill>
                  <a:srgbClr val="252525"/>
                </a:solidFill>
                <a:effectLst/>
              </a:rPr>
              <a:t> the importance of formula structure.</a:t>
            </a:r>
          </a:p>
          <a:p>
            <a:r>
              <a:rPr lang="en-US" dirty="0">
                <a:solidFill>
                  <a:srgbClr val="252525"/>
                </a:solidFill>
                <a:effectLst/>
              </a:rPr>
              <a:t>This is an opportunity for the tutor to </a:t>
            </a:r>
            <a:r>
              <a:rPr lang="en-US" dirty="0" err="1">
                <a:solidFill>
                  <a:srgbClr val="252525"/>
                </a:solidFill>
                <a:effectLst/>
              </a:rPr>
              <a:t>summarise</a:t>
            </a:r>
            <a:r>
              <a:rPr lang="en-US" dirty="0">
                <a:solidFill>
                  <a:srgbClr val="252525"/>
                </a:solidFill>
                <a:effectLst/>
              </a:rPr>
              <a:t> and review the knowledge and language covered so far.</a:t>
            </a: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426698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3/20/2023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3/20/2023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3/20/2023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3/20/2023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3/20/2023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3/20/2023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3/20/2023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3/20/2023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3/20/2023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3/20/2023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3/20/2023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3/20/2023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3/20/2023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3/20/2023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3/20/2023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3/20/2023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3/20/2023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3/20/2023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3/20/2023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3/20/2023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3/20/2023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3/20/2023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3/20/2023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3/20/2023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29</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Substitution and Formulae</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fontScale="850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marR="0" lvl="0" indent="-221608" algn="l" rtl="0">
              <a:lnSpc>
                <a:spcPct val="120000"/>
              </a:lnSpc>
              <a:spcBef>
                <a:spcPts val="0"/>
              </a:spcBef>
              <a:spcAft>
                <a:spcPts val="0"/>
              </a:spcAft>
              <a:buClr>
                <a:schemeClr val="dk1"/>
              </a:buClr>
              <a:buSzPct val="100000"/>
              <a:buFont typeface="Arial"/>
              <a:buChar char="•"/>
            </a:pPr>
            <a:r>
              <a:rPr lang="en-US" sz="2800" dirty="0">
                <a:solidFill>
                  <a:schemeClr val="dk1"/>
                </a:solidFill>
              </a:rPr>
              <a:t>Revise</a:t>
            </a:r>
            <a:r>
              <a:rPr lang="en-US" sz="2800" b="0" i="0" u="none" strike="noStrike" cap="none" dirty="0">
                <a:solidFill>
                  <a:schemeClr val="dk1"/>
                </a:solidFill>
                <a:latin typeface="Arial"/>
                <a:ea typeface="Arial"/>
                <a:cs typeface="Arial"/>
                <a:sym typeface="Arial"/>
              </a:rPr>
              <a:t> order of operations.</a:t>
            </a:r>
          </a:p>
          <a:p>
            <a:pPr marL="231775" marR="0" lvl="0" indent="-221608" algn="l" rtl="0">
              <a:lnSpc>
                <a:spcPct val="12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Use formulae in words and numbers.</a:t>
            </a:r>
          </a:p>
          <a:p>
            <a:pPr marL="231775" marR="0" lvl="0" indent="-221608" algn="l" rtl="0">
              <a:lnSpc>
                <a:spcPct val="12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Substitute positive and negative numbers in the </a:t>
            </a:r>
            <a:r>
              <a:rPr lang="en-US" sz="2800" dirty="0">
                <a:solidFill>
                  <a:schemeClr val="dk1"/>
                </a:solidFill>
              </a:rPr>
              <a:t>formula</a:t>
            </a:r>
            <a:r>
              <a:rPr lang="en-US" dirty="0">
                <a:solidFill>
                  <a:schemeClr val="dk1"/>
                </a:solidFill>
                <a:latin typeface="Arial"/>
                <a:cs typeface="Arial"/>
                <a:sym typeface="Arial"/>
              </a:rPr>
              <a:t>.</a:t>
            </a:r>
          </a:p>
          <a:p>
            <a:pPr marL="231775" marR="0" lvl="0" indent="-221608" algn="l" rtl="0">
              <a:lnSpc>
                <a:spcPct val="120000"/>
              </a:lnSpc>
              <a:spcBef>
                <a:spcPts val="0"/>
              </a:spcBef>
              <a:spcAft>
                <a:spcPts val="0"/>
              </a:spcAft>
              <a:buClr>
                <a:schemeClr val="dk1"/>
              </a:buClr>
              <a:buSzPct val="100000"/>
              <a:buFont typeface="Arial"/>
              <a:buChar char="•"/>
            </a:pPr>
            <a:r>
              <a:rPr lang="en-US" dirty="0">
                <a:solidFill>
                  <a:schemeClr val="dk1"/>
                </a:solidFill>
                <a:latin typeface="Arial"/>
                <a:cs typeface="Arial"/>
                <a:sym typeface="Calibri"/>
              </a:rPr>
              <a:t>Use variations of concepts to promote mathematical thinking and discussion, building on existing knowledge relevant for substitution and formulae.</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57;g1ba20597195_0_104" descr="A tape measure">
            <a:extLst>
              <a:ext uri="{FF2B5EF4-FFF2-40B4-BE49-F238E27FC236}">
                <a16:creationId xmlns:a16="http://schemas.microsoft.com/office/drawing/2014/main" id="{B844BFE8-E4B0-25F0-6147-2E433EAEAC18}"/>
              </a:ext>
            </a:extLst>
          </p:cNvPr>
          <p:cNvPicPr preferRelativeResize="0"/>
          <p:nvPr/>
        </p:nvPicPr>
        <p:blipFill>
          <a:blip r:embed="rId3" cstate="print">
            <a:extLst>
              <a:ext uri="{28A0092B-C50C-407E-A947-70E740481C1C}">
                <a14:useLocalDpi xmlns:a14="http://schemas.microsoft.com/office/drawing/2010/main"/>
              </a:ext>
            </a:extLst>
          </a:blip>
          <a:srcRect/>
          <a:stretch/>
        </p:blipFill>
        <p:spPr>
          <a:xfrm>
            <a:off x="8686442" y="2465716"/>
            <a:ext cx="2470677" cy="1973425"/>
          </a:xfrm>
          <a:prstGeom prst="rect">
            <a:avLst/>
          </a:prstGeom>
          <a:noFill/>
          <a:ln>
            <a:noFill/>
          </a:ln>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25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Substitution example: what is the area?</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3" name="Google Shape;252;g1ba20597195_0_104">
            <a:extLst>
              <a:ext uri="{FF2B5EF4-FFF2-40B4-BE49-F238E27FC236}">
                <a16:creationId xmlns:a16="http://schemas.microsoft.com/office/drawing/2014/main" id="{69189FEF-1E7A-DFD6-90DA-FFD06AD2F9A1}"/>
              </a:ext>
            </a:extLst>
          </p:cNvPr>
          <p:cNvSpPr/>
          <p:nvPr/>
        </p:nvSpPr>
        <p:spPr>
          <a:xfrm>
            <a:off x="1034880" y="4875300"/>
            <a:ext cx="3789299" cy="12282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Remember your units  metres squared.</a:t>
            </a:r>
            <a:endParaRPr sz="2800" b="0" i="0" u="none" strike="noStrike" cap="none" dirty="0">
              <a:solidFill>
                <a:srgbClr val="000000"/>
              </a:solidFill>
              <a:latin typeface="Arial"/>
              <a:ea typeface="Arial"/>
              <a:cs typeface="Arial"/>
              <a:sym typeface="Arial"/>
            </a:endParaRPr>
          </a:p>
        </p:txBody>
      </p:sp>
      <p:sp>
        <p:nvSpPr>
          <p:cNvPr id="6" name="Google Shape;253;g1ba20597195_0_104">
            <a:extLst>
              <a:ext uri="{FF2B5EF4-FFF2-40B4-BE49-F238E27FC236}">
                <a16:creationId xmlns:a16="http://schemas.microsoft.com/office/drawing/2014/main" id="{07A9362C-4A09-60AC-0B95-473219C6CF1B}"/>
              </a:ext>
            </a:extLst>
          </p:cNvPr>
          <p:cNvSpPr txBox="1"/>
          <p:nvPr/>
        </p:nvSpPr>
        <p:spPr>
          <a:xfrm>
            <a:off x="804787" y="1329281"/>
            <a:ext cx="10122239"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and Ruby are working out the area of their classroom. Dev knows the area can be calculated by multiplying the length by the width.</a:t>
            </a:r>
            <a:endParaRPr sz="26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Ruby writes the formula</a:t>
            </a:r>
            <a:endParaRPr sz="26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lvl="0">
              <a:buClr>
                <a:srgbClr val="000000"/>
              </a:buClr>
              <a:buSzPts val="2200"/>
            </a:pPr>
            <a:r>
              <a:rPr lang="en-GB" sz="2600" b="0" i="1" u="none" strike="noStrike" cap="none" dirty="0">
                <a:solidFill>
                  <a:srgbClr val="000000"/>
                </a:solidFill>
                <a:latin typeface="Arial" panose="020B0604020202020204" pitchFamily="34" charset="0"/>
                <a:ea typeface="Arial"/>
                <a:cs typeface="Arial" panose="020B0604020202020204" pitchFamily="34" charset="0"/>
                <a:sym typeface="Arial"/>
              </a:rPr>
              <a:t>A</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 </a:t>
            </a:r>
            <a:r>
              <a:rPr lang="en-GB" sz="2600" b="0" i="1" u="none" strike="noStrike" cap="none" dirty="0">
                <a:solidFill>
                  <a:srgbClr val="000000"/>
                </a:solidFill>
                <a:latin typeface="Arial" panose="020B0604020202020204" pitchFamily="34" charset="0"/>
                <a:ea typeface="Arial"/>
                <a:cs typeface="Arial" panose="020B0604020202020204" pitchFamily="34" charset="0"/>
                <a:sym typeface="Arial"/>
              </a:rPr>
              <a:t>L</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IN" sz="2600" dirty="0">
                <a:latin typeface="Arial" panose="020B0604020202020204" pitchFamily="34" charset="0"/>
                <a:cs typeface="Arial" panose="020B0604020202020204" pitchFamily="34" charset="0"/>
              </a:rPr>
              <a:t>×</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GB" sz="2600" b="0" i="1" u="none" strike="noStrike" cap="none" dirty="0">
                <a:solidFill>
                  <a:srgbClr val="000000"/>
                </a:solidFill>
                <a:latin typeface="Arial" panose="020B0604020202020204" pitchFamily="34" charset="0"/>
                <a:ea typeface="Arial"/>
                <a:cs typeface="Arial" panose="020B0604020202020204" pitchFamily="34" charset="0"/>
                <a:sym typeface="Arial"/>
              </a:rPr>
              <a:t>W</a:t>
            </a:r>
            <a:endParaRPr sz="2600" b="0" i="1"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Ruby measures the length to be nine metres.</a:t>
            </a:r>
            <a:endParaRPr sz="26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measures the width to be six metres.</a:t>
            </a:r>
          </a:p>
          <a:p>
            <a:pPr marL="0" marR="0" lvl="0" indent="0" algn="l" rtl="0">
              <a:lnSpc>
                <a:spcPct val="100000"/>
              </a:lnSpc>
              <a:spcBef>
                <a:spcPts val="0"/>
              </a:spcBef>
              <a:spcAft>
                <a:spcPts val="0"/>
              </a:spcAft>
              <a:buClr>
                <a:srgbClr val="000000"/>
              </a:buClr>
              <a:buSzPts val="2200"/>
              <a:buFont typeface="Arial"/>
              <a:buNone/>
            </a:pPr>
            <a:r>
              <a:rPr lang="en-GB" sz="2600" dirty="0">
                <a:solidFill>
                  <a:srgbClr val="000000"/>
                </a:solidFill>
                <a:latin typeface="Arial" panose="020B0604020202020204" pitchFamily="34" charset="0"/>
                <a:ea typeface="Arial"/>
                <a:cs typeface="Arial" panose="020B0604020202020204" pitchFamily="34" charset="0"/>
                <a:sym typeface="Arial"/>
              </a:rPr>
              <a:t>What is the area?</a:t>
            </a:r>
            <a:endParaRPr sz="26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254;g1ba20597195_0_104">
            <a:extLst>
              <a:ext uri="{FF2B5EF4-FFF2-40B4-BE49-F238E27FC236}">
                <a16:creationId xmlns:a16="http://schemas.microsoft.com/office/drawing/2014/main" id="{8E4E3FB0-2420-162D-DB3D-25A1A1138FCD}"/>
              </a:ext>
            </a:extLst>
          </p:cNvPr>
          <p:cNvSpPr txBox="1"/>
          <p:nvPr/>
        </p:nvSpPr>
        <p:spPr>
          <a:xfrm>
            <a:off x="5388898" y="4966195"/>
            <a:ext cx="6443403" cy="1046410"/>
          </a:xfrm>
          <a:prstGeom prst="rect">
            <a:avLst/>
          </a:prstGeom>
          <a:noFill/>
          <a:ln>
            <a:noFill/>
          </a:ln>
        </p:spPr>
        <p:txBody>
          <a:bodyPr spcFirstLastPara="1" wrap="square" lIns="91425" tIns="91425" rIns="91425" bIns="91425" anchor="t" anchorCtr="0">
            <a:spAutoFit/>
          </a:bodyPr>
          <a:lstStyle/>
          <a:p>
            <a:pPr lvl="0">
              <a:buClr>
                <a:srgbClr val="000000"/>
              </a:buClr>
              <a:buSzPts val="2200"/>
            </a:pPr>
            <a:r>
              <a:rPr lang="en-GB" sz="2800" b="0" i="1" u="none" strike="noStrike" cap="none" dirty="0">
                <a:solidFill>
                  <a:srgbClr val="000000"/>
                </a:solidFill>
                <a:latin typeface="Arial" panose="020B0604020202020204" pitchFamily="34" charset="0"/>
                <a:ea typeface="Arial"/>
                <a:cs typeface="Arial" panose="020B0604020202020204" pitchFamily="34" charset="0"/>
                <a:sym typeface="Arial"/>
              </a:rPr>
              <a:t>A</a:t>
            </a:r>
            <a:r>
              <a:rPr lang="en-GB" sz="2800" b="0" i="0" u="none" strike="noStrike" cap="none" dirty="0">
                <a:solidFill>
                  <a:srgbClr val="000000"/>
                </a:solidFill>
                <a:latin typeface="Arial" panose="020B0604020202020204" pitchFamily="34" charset="0"/>
                <a:ea typeface="Arial"/>
                <a:cs typeface="Arial" panose="020B0604020202020204" pitchFamily="34" charset="0"/>
                <a:sym typeface="Arial"/>
              </a:rPr>
              <a:t> = 9 m </a:t>
            </a:r>
            <a:r>
              <a:rPr lang="en-IN" sz="2800" dirty="0">
                <a:latin typeface="Arial" panose="020B0604020202020204" pitchFamily="34" charset="0"/>
                <a:cs typeface="Arial" panose="020B0604020202020204" pitchFamily="34" charset="0"/>
              </a:rPr>
              <a:t>×</a:t>
            </a:r>
            <a:r>
              <a:rPr lang="en-GB" sz="2800" b="0" i="0" u="none" strike="noStrike" cap="none" dirty="0">
                <a:solidFill>
                  <a:srgbClr val="000000"/>
                </a:solidFill>
                <a:latin typeface="Arial" panose="020B0604020202020204" pitchFamily="34" charset="0"/>
                <a:ea typeface="Arial"/>
                <a:cs typeface="Arial" panose="020B0604020202020204" pitchFamily="34" charset="0"/>
                <a:sym typeface="Arial"/>
              </a:rPr>
              <a:t> 6 m </a:t>
            </a:r>
          </a:p>
          <a:p>
            <a:pPr lvl="0">
              <a:buClr>
                <a:srgbClr val="000000"/>
              </a:buClr>
              <a:buSzPts val="2200"/>
            </a:pPr>
            <a:r>
              <a:rPr lang="en-GB" sz="2800" b="0" i="0" u="none" strike="noStrike" cap="none" dirty="0">
                <a:solidFill>
                  <a:srgbClr val="000000"/>
                </a:solidFill>
                <a:latin typeface="Arial" panose="020B0604020202020204" pitchFamily="34" charset="0"/>
                <a:ea typeface="Arial"/>
                <a:cs typeface="Arial" panose="020B0604020202020204" pitchFamily="34" charset="0"/>
                <a:sym typeface="Arial"/>
              </a:rPr>
              <a:t>Dev calculates the answer to be 54 m². </a:t>
            </a:r>
            <a:endParaRPr sz="2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2" name="Group 1">
            <a:extLst>
              <a:ext uri="{FF2B5EF4-FFF2-40B4-BE49-F238E27FC236}">
                <a16:creationId xmlns:a16="http://schemas.microsoft.com/office/drawing/2014/main" id="{E7AD4E71-9E4C-D38A-D539-721014D40523}"/>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D0D0F2B6-4432-5F66-C069-3B7CEDEF71FA}"/>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15D1314C-4F82-B985-0254-7118C03EF949}"/>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5155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09579" y="112165"/>
            <a:ext cx="1023132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Substitution example 2: calculating speed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3" name="Google Shape;265;g1ba20597195_0_142">
            <a:extLst>
              <a:ext uri="{FF2B5EF4-FFF2-40B4-BE49-F238E27FC236}">
                <a16:creationId xmlns:a16="http://schemas.microsoft.com/office/drawing/2014/main" id="{D3FF1F00-674E-175A-4E73-9EFE68BACD82}"/>
              </a:ext>
            </a:extLst>
          </p:cNvPr>
          <p:cNvSpPr txBox="1"/>
          <p:nvPr/>
        </p:nvSpPr>
        <p:spPr>
          <a:xfrm>
            <a:off x="1044871" y="1293660"/>
            <a:ext cx="9893639" cy="24775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and Ruby take the </a:t>
            </a:r>
            <a:r>
              <a:rPr lang="en-GB" sz="2600" dirty="0">
                <a:latin typeface="Arial" panose="020B0604020202020204" pitchFamily="34" charset="0"/>
                <a:cs typeface="Arial" panose="020B0604020202020204" pitchFamily="34" charset="0"/>
              </a:rPr>
              <a:t>train</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a:t>
            </a:r>
            <a:r>
              <a:rPr lang="en-GB" sz="2600" dirty="0">
                <a:latin typeface="Arial" panose="020B0604020202020204" pitchFamily="34" charset="0"/>
                <a:cs typeface="Arial" panose="020B0604020202020204" pitchFamily="34" charset="0"/>
              </a:rPr>
              <a:t>o London for a school trip</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They travel </a:t>
            </a:r>
            <a:r>
              <a:rPr lang="en-GB" sz="2600" dirty="0">
                <a:latin typeface="Arial" panose="020B0604020202020204" pitchFamily="34" charset="0"/>
                <a:cs typeface="Arial" panose="020B0604020202020204" pitchFamily="34" charset="0"/>
              </a:rPr>
              <a:t>80</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kilometres from their </a:t>
            </a:r>
            <a:r>
              <a:rPr lang="en-GB" sz="2600" dirty="0">
                <a:latin typeface="Arial" panose="020B0604020202020204" pitchFamily="34" charset="0"/>
                <a:cs typeface="Arial" panose="020B0604020202020204" pitchFamily="34" charset="0"/>
              </a:rPr>
              <a:t>town</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to the</a:t>
            </a:r>
            <a:r>
              <a:rPr lang="en-GB" sz="2600" dirty="0">
                <a:latin typeface="Arial" panose="020B0604020202020204" pitchFamily="34" charset="0"/>
                <a:cs typeface="Arial" panose="020B0604020202020204" pitchFamily="34" charset="0"/>
              </a:rPr>
              <a:t> city</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The train journey takes </a:t>
            </a:r>
            <a:r>
              <a:rPr lang="en-GB" sz="2600" dirty="0">
                <a:latin typeface="Arial" panose="020B0604020202020204" pitchFamily="34" charset="0"/>
                <a:cs typeface="Arial" panose="020B0604020202020204" pitchFamily="34" charset="0"/>
              </a:rPr>
              <a:t>1</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hour. Dev wonders how fast they travelled.</a:t>
            </a:r>
          </a:p>
          <a:p>
            <a:pPr marL="0" marR="0" lvl="0" indent="0" algn="l" rtl="0">
              <a:lnSpc>
                <a:spcPct val="100000"/>
              </a:lnSpc>
              <a:spcBef>
                <a:spcPts val="0"/>
              </a:spcBef>
              <a:spcAft>
                <a:spcPts val="0"/>
              </a:spcAft>
              <a:buClr>
                <a:srgbClr val="000000"/>
              </a:buClr>
              <a:buSzPts val="2200"/>
              <a:buFont typeface="Arial"/>
              <a:buNone/>
            </a:pPr>
            <a:endParaRPr lang="en-GB" sz="2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endParaRPr lang="en-GB" sz="40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endParaRPr lang="en-GB" sz="1500" dirty="0">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270;g1ba20597195_0_142">
            <a:extLst>
              <a:ext uri="{FF2B5EF4-FFF2-40B4-BE49-F238E27FC236}">
                <a16:creationId xmlns:a16="http://schemas.microsoft.com/office/drawing/2014/main" id="{E7976FE3-30A1-F687-A326-566FBCBBCC77}"/>
              </a:ext>
            </a:extLst>
          </p:cNvPr>
          <p:cNvSpPr/>
          <p:nvPr/>
        </p:nvSpPr>
        <p:spPr>
          <a:xfrm>
            <a:off x="1044871" y="4809961"/>
            <a:ext cx="10477274" cy="13497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600" dirty="0">
                <a:solidFill>
                  <a:schemeClr val="dk1"/>
                </a:solidFill>
                <a:latin typeface="Arial"/>
                <a:ea typeface="Arial"/>
                <a:cs typeface="Arial"/>
                <a:sym typeface="Arial"/>
              </a:rPr>
              <a:t>Dev says when he and h</a:t>
            </a:r>
            <a:r>
              <a:rPr lang="en-GB" sz="2600" dirty="0">
                <a:solidFill>
                  <a:schemeClr val="dk1"/>
                </a:solidFill>
                <a:latin typeface="Arial"/>
                <a:ea typeface="Arial"/>
                <a:cs typeface="Arial"/>
              </a:rPr>
              <a:t>is dad drove to London</a:t>
            </a:r>
            <a:r>
              <a:rPr lang="en-GB" sz="2600" dirty="0">
                <a:solidFill>
                  <a:schemeClr val="dk1"/>
                </a:solidFill>
                <a:latin typeface="Arial"/>
                <a:ea typeface="Arial"/>
                <a:cs typeface="Arial"/>
                <a:sym typeface="Arial"/>
              </a:rPr>
              <a:t> from their to</a:t>
            </a:r>
            <a:r>
              <a:rPr lang="en-GB" sz="2600" dirty="0">
                <a:solidFill>
                  <a:schemeClr val="dk1"/>
                </a:solidFill>
                <a:latin typeface="Arial"/>
                <a:ea typeface="Arial"/>
                <a:cs typeface="Arial"/>
              </a:rPr>
              <a:t>wn,</a:t>
            </a:r>
            <a:r>
              <a:rPr lang="en-GB" sz="2600" dirty="0">
                <a:solidFill>
                  <a:schemeClr val="dk1"/>
                </a:solidFill>
                <a:latin typeface="Arial"/>
                <a:ea typeface="Arial"/>
                <a:cs typeface="Arial"/>
                <a:sym typeface="Arial"/>
              </a:rPr>
              <a:t> it took </a:t>
            </a:r>
            <a:r>
              <a:rPr lang="en-GB" sz="2600" dirty="0">
                <a:solidFill>
                  <a:schemeClr val="dk1"/>
                </a:solidFill>
                <a:latin typeface="Arial"/>
                <a:ea typeface="Arial"/>
                <a:cs typeface="Arial"/>
              </a:rPr>
              <a:t>2</a:t>
            </a:r>
            <a:r>
              <a:rPr lang="en-GB" sz="2600" dirty="0">
                <a:solidFill>
                  <a:schemeClr val="dk1"/>
                </a:solidFill>
                <a:latin typeface="Arial"/>
                <a:ea typeface="Arial"/>
                <a:cs typeface="Arial"/>
                <a:sym typeface="Arial"/>
              </a:rPr>
              <a:t> hours, so they were travelling at 160 km/h. </a:t>
            </a:r>
            <a:endParaRPr sz="26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600" dirty="0">
                <a:solidFill>
                  <a:schemeClr val="dk1"/>
                </a:solidFill>
                <a:latin typeface="Arial"/>
                <a:ea typeface="Arial"/>
                <a:cs typeface="Arial"/>
                <a:sym typeface="Arial"/>
              </a:rPr>
              <a:t>Is Dev correct? Why?</a:t>
            </a:r>
            <a:endParaRPr sz="2600" dirty="0">
              <a:solidFill>
                <a:schemeClr val="dk1"/>
              </a:solidFill>
              <a:latin typeface="Arial"/>
              <a:ea typeface="Arial"/>
              <a:cs typeface="Arial"/>
              <a:sym typeface="Arial"/>
            </a:endParaRPr>
          </a:p>
        </p:txBody>
      </p:sp>
      <p:pic>
        <p:nvPicPr>
          <p:cNvPr id="7" name="Picture 4" descr="A man standing on a platform watching a blurred image of a train moving past.&#10;">
            <a:extLst>
              <a:ext uri="{FF2B5EF4-FFF2-40B4-BE49-F238E27FC236}">
                <a16:creationId xmlns:a16="http://schemas.microsoft.com/office/drawing/2014/main" id="{A1A01211-9CD3-2465-60C6-4C760F19BFE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9010674" y="2556043"/>
            <a:ext cx="2830227" cy="18868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7897735-F727-AC5B-F557-41DB289F5E8D}"/>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0051DF47-5B49-0F0A-E1CF-81921EC83B2F}"/>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B068129C-CF01-914A-CCD6-81578A6AB03E}"/>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F0211B-07A6-7B74-C069-72E0B038CC45}"/>
                  </a:ext>
                </a:extLst>
              </p:cNvPr>
              <p:cNvSpPr txBox="1"/>
              <p:nvPr/>
            </p:nvSpPr>
            <p:spPr>
              <a:xfrm>
                <a:off x="1066985" y="2704844"/>
                <a:ext cx="5658255" cy="1351909"/>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Ruby knows the formula is:           </a:t>
                </a:r>
              </a:p>
              <a:p>
                <a:pPr marL="0" marR="0" lvl="0" indent="0" algn="l" rtl="0">
                  <a:lnSpc>
                    <a:spcPct val="100000"/>
                  </a:lnSpc>
                  <a:spcBef>
                    <a:spcPts val="0"/>
                  </a:spcBef>
                  <a:spcAft>
                    <a:spcPts val="0"/>
                  </a:spcAft>
                  <a:buClr>
                    <a:srgbClr val="000000"/>
                  </a:buClr>
                  <a:buSzPts val="2200"/>
                  <a:buFont typeface="Arial"/>
                  <a:buNone/>
                </a:pPr>
                <a:endParaRPr lang="en-GB" sz="2600" dirty="0">
                  <a:solidFill>
                    <a:srgbClr val="000000"/>
                  </a:solidFill>
                  <a:latin typeface="Arial" panose="020B0604020202020204" pitchFamily="34"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Speed = </a:t>
                </a:r>
                <a14:m>
                  <m:oMath xmlns:m="http://schemas.openxmlformats.org/officeDocument/2006/math">
                    <m:box>
                      <m:boxPr>
                        <m:ctrlPr>
                          <a:rPr lang="ar-AE" sz="2600" i="1">
                            <a:solidFill>
                              <a:srgbClr val="000000"/>
                            </a:solidFill>
                            <a:latin typeface="Cambria Math" panose="02040503050406030204" pitchFamily="18" charset="0"/>
                            <a:ea typeface="Cambria Math" panose="02040503050406030204" pitchFamily="18" charset="0"/>
                          </a:rPr>
                        </m:ctrlPr>
                      </m:boxPr>
                      <m:e>
                        <m:argPr>
                          <m:argSz m:val="-1"/>
                        </m:argPr>
                        <m:f>
                          <m:fPr>
                            <m:ctrlPr>
                              <a:rPr lang="ar-AE" sz="2600" i="1">
                                <a:solidFill>
                                  <a:srgbClr val="000000"/>
                                </a:solidFill>
                                <a:latin typeface="Cambria Math" panose="02040503050406030204" pitchFamily="18" charset="0"/>
                                <a:ea typeface="Cambria Math" panose="02040503050406030204" pitchFamily="18" charset="0"/>
                              </a:rPr>
                            </m:ctrlPr>
                          </m:fPr>
                          <m:num>
                            <m:r>
                              <m:rPr>
                                <m:sty m:val="p"/>
                              </m:rPr>
                              <a:rPr lang="en-GB" sz="2600" b="0" i="0" smtClean="0">
                                <a:solidFill>
                                  <a:srgbClr val="000000"/>
                                </a:solidFill>
                                <a:latin typeface="Cambria Math" panose="02040503050406030204" pitchFamily="18" charset="0"/>
                                <a:ea typeface="Cambria Math" panose="02040503050406030204" pitchFamily="18" charset="0"/>
                              </a:rPr>
                              <m:t>d</m:t>
                            </m:r>
                            <m:r>
                              <m:rPr>
                                <m:sty m:val="p"/>
                              </m:rPr>
                              <a:rPr lang="en-IN" sz="2600" b="0" i="0" smtClean="0">
                                <a:solidFill>
                                  <a:srgbClr val="000000"/>
                                </a:solidFill>
                                <a:latin typeface="Cambria Math" panose="02040503050406030204" pitchFamily="18" charset="0"/>
                                <a:ea typeface="Cambria Math" panose="02040503050406030204" pitchFamily="18" charset="0"/>
                              </a:rPr>
                              <m:t>istance</m:t>
                            </m:r>
                          </m:num>
                          <m:den>
                            <m:r>
                              <m:rPr>
                                <m:sty m:val="p"/>
                              </m:rPr>
                              <a:rPr lang="en-IN" sz="2600" b="0" i="0" smtClean="0">
                                <a:solidFill>
                                  <a:srgbClr val="000000"/>
                                </a:solidFill>
                                <a:latin typeface="Cambria Math" panose="02040503050406030204" pitchFamily="18" charset="0"/>
                                <a:ea typeface="Cambria Math" panose="02040503050406030204" pitchFamily="18" charset="0"/>
                              </a:rPr>
                              <m:t>time</m:t>
                            </m:r>
                          </m:den>
                        </m:f>
                      </m:e>
                    </m:box>
                  </m:oMath>
                </a14:m>
                <a:endParaRPr lang="en-GB" sz="2600" dirty="0"/>
              </a:p>
            </p:txBody>
          </p:sp>
        </mc:Choice>
        <mc:Fallback xmlns="">
          <p:sp>
            <p:nvSpPr>
              <p:cNvPr id="10" name="TextBox 9">
                <a:extLst>
                  <a:ext uri="{FF2B5EF4-FFF2-40B4-BE49-F238E27FC236}">
                    <a16:creationId xmlns:a16="http://schemas.microsoft.com/office/drawing/2014/main" id="{74F0211B-07A6-7B74-C069-72E0B038CC45}"/>
                  </a:ext>
                </a:extLst>
              </p:cNvPr>
              <p:cNvSpPr txBox="1">
                <a:spLocks noRot="1" noChangeAspect="1" noMove="1" noResize="1" noEditPoints="1" noAdjustHandles="1" noChangeArrowheads="1" noChangeShapeType="1" noTextEdit="1"/>
              </p:cNvSpPr>
              <p:nvPr/>
            </p:nvSpPr>
            <p:spPr>
              <a:xfrm>
                <a:off x="1066985" y="2704844"/>
                <a:ext cx="5658255" cy="1351909"/>
              </a:xfrm>
              <a:prstGeom prst="rect">
                <a:avLst/>
              </a:prstGeom>
              <a:blipFill>
                <a:blip r:embed="rId4"/>
                <a:stretch>
                  <a:fillRect l="-1940" t="-3167" b="-45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CDD081-2004-F25F-6636-367FC61B2AB5}"/>
                  </a:ext>
                </a:extLst>
              </p:cNvPr>
              <p:cNvSpPr txBox="1"/>
              <p:nvPr/>
            </p:nvSpPr>
            <p:spPr>
              <a:xfrm>
                <a:off x="5807315" y="2704844"/>
                <a:ext cx="4309353" cy="1300805"/>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Dev substitutes:</a:t>
                </a:r>
              </a:p>
              <a:p>
                <a:pPr marL="0" marR="0" lvl="0" indent="0" algn="l" rtl="0">
                  <a:lnSpc>
                    <a:spcPct val="100000"/>
                  </a:lnSpc>
                  <a:spcBef>
                    <a:spcPts val="0"/>
                  </a:spcBef>
                  <a:spcAft>
                    <a:spcPts val="0"/>
                  </a:spcAft>
                  <a:buClr>
                    <a:srgbClr val="000000"/>
                  </a:buClr>
                  <a:buSzPts val="2200"/>
                  <a:buFont typeface="Arial"/>
                  <a:buNone/>
                </a:pPr>
                <a:endParaRPr lang="en-GB" sz="2600" b="0" i="1"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1"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S</a:t>
                </a:r>
                <a:r>
                  <a:rPr lang="en-GB" sz="26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 = </a:t>
                </a:r>
                <a14:m>
                  <m:oMath xmlns:m="http://schemas.openxmlformats.org/officeDocument/2006/math">
                    <m:box>
                      <m:boxPr>
                        <m:ctrlPr>
                          <a:rPr lang="ar-AE" sz="2600" i="1">
                            <a:solidFill>
                              <a:srgbClr val="000000"/>
                            </a:solidFill>
                            <a:latin typeface="Cambria Math" panose="02040503050406030204" pitchFamily="18" charset="0"/>
                            <a:ea typeface="Cambria Math" panose="02040503050406030204" pitchFamily="18" charset="0"/>
                          </a:rPr>
                        </m:ctrlPr>
                      </m:boxPr>
                      <m:e>
                        <m:argPr>
                          <m:argSz m:val="-1"/>
                        </m:argPr>
                        <m:f>
                          <m:fPr>
                            <m:ctrlPr>
                              <a:rPr lang="ar-AE" sz="2600" i="1">
                                <a:solidFill>
                                  <a:srgbClr val="000000"/>
                                </a:solidFill>
                                <a:latin typeface="Cambria Math" panose="02040503050406030204" pitchFamily="18" charset="0"/>
                                <a:ea typeface="Cambria Math" panose="02040503050406030204" pitchFamily="18" charset="0"/>
                              </a:rPr>
                            </m:ctrlPr>
                          </m:fPr>
                          <m:num>
                            <m:r>
                              <a:rPr lang="en-GB" sz="2600" b="0" i="0" smtClean="0">
                                <a:solidFill>
                                  <a:srgbClr val="000000"/>
                                </a:solidFill>
                                <a:latin typeface="Cambria Math" panose="02040503050406030204" pitchFamily="18" charset="0"/>
                                <a:ea typeface="Cambria Math" panose="02040503050406030204" pitchFamily="18" charset="0"/>
                              </a:rPr>
                              <m:t>80</m:t>
                            </m:r>
                          </m:num>
                          <m:den>
                            <m:r>
                              <a:rPr lang="en-GB" sz="2600" b="0" i="1" smtClean="0">
                                <a:solidFill>
                                  <a:srgbClr val="000000"/>
                                </a:solidFill>
                                <a:latin typeface="Cambria Math" panose="02040503050406030204" pitchFamily="18" charset="0"/>
                                <a:ea typeface="Cambria Math" panose="02040503050406030204" pitchFamily="18" charset="0"/>
                              </a:rPr>
                              <m:t>1</m:t>
                            </m:r>
                          </m:den>
                        </m:f>
                      </m:e>
                    </m:box>
                  </m:oMath>
                </a14:m>
                <a:endParaRPr lang="en-GB" sz="2600" dirty="0"/>
              </a:p>
            </p:txBody>
          </p:sp>
        </mc:Choice>
        <mc:Fallback xmlns="">
          <p:sp>
            <p:nvSpPr>
              <p:cNvPr id="11" name="TextBox 10">
                <a:extLst>
                  <a:ext uri="{FF2B5EF4-FFF2-40B4-BE49-F238E27FC236}">
                    <a16:creationId xmlns:a16="http://schemas.microsoft.com/office/drawing/2014/main" id="{C9CDD081-2004-F25F-6636-367FC61B2AB5}"/>
                  </a:ext>
                </a:extLst>
              </p:cNvPr>
              <p:cNvSpPr txBox="1">
                <a:spLocks noRot="1" noChangeAspect="1" noMove="1" noResize="1" noEditPoints="1" noAdjustHandles="1" noChangeArrowheads="1" noChangeShapeType="1" noTextEdit="1"/>
              </p:cNvSpPr>
              <p:nvPr/>
            </p:nvSpPr>
            <p:spPr>
              <a:xfrm>
                <a:off x="5807315" y="2704844"/>
                <a:ext cx="4309353" cy="1300805"/>
              </a:xfrm>
              <a:prstGeom prst="rect">
                <a:avLst/>
              </a:prstGeom>
              <a:blipFill>
                <a:blip r:embed="rId5"/>
                <a:stretch>
                  <a:fillRect l="-2546" t="-3286" b="-7512"/>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1398D06B-9EA3-ED06-2E13-49F8E8488485}"/>
              </a:ext>
            </a:extLst>
          </p:cNvPr>
          <p:cNvSpPr txBox="1"/>
          <p:nvPr/>
        </p:nvSpPr>
        <p:spPr>
          <a:xfrm>
            <a:off x="1066985" y="4157950"/>
            <a:ext cx="6812419" cy="830997"/>
          </a:xfrm>
          <a:prstGeom prst="rect">
            <a:avLst/>
          </a:prstGeom>
          <a:noFill/>
        </p:spPr>
        <p:txBody>
          <a:bodyPr wrap="square" rtlCol="0">
            <a:spAutoFit/>
          </a:bodyPr>
          <a:lstStyle/>
          <a:p>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Ruby explains that they travelled at </a:t>
            </a:r>
            <a:r>
              <a:rPr lang="en-GB" sz="2400" dirty="0">
                <a:latin typeface="Arial" panose="020B0604020202020204" pitchFamily="34" charset="0"/>
                <a:cs typeface="Arial" panose="020B0604020202020204" pitchFamily="34" charset="0"/>
              </a:rPr>
              <a:t>80 </a:t>
            </a: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km/h. </a:t>
            </a:r>
            <a:endParaRPr lang="en-GB" sz="2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endParaRPr lang="en-GB" sz="2400" dirty="0"/>
          </a:p>
        </p:txBody>
      </p:sp>
    </p:spTree>
    <p:extLst>
      <p:ext uri="{BB962C8B-B14F-4D97-AF65-F5344CB8AC3E}">
        <p14:creationId xmlns:p14="http://schemas.microsoft.com/office/powerpoint/2010/main" val="8292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75258" y="43743"/>
            <a:ext cx="316498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Card match</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grpSp>
        <p:nvGrpSpPr>
          <p:cNvPr id="2" name="Google Shape;279;g1ba20597195_0_79" descr="Worksheet available icon">
            <a:extLst>
              <a:ext uri="{FF2B5EF4-FFF2-40B4-BE49-F238E27FC236}">
                <a16:creationId xmlns:a16="http://schemas.microsoft.com/office/drawing/2014/main" id="{DCAA4058-A13E-7EF8-7C5F-A33A8221DE5C}"/>
              </a:ext>
            </a:extLst>
          </p:cNvPr>
          <p:cNvGrpSpPr/>
          <p:nvPr/>
        </p:nvGrpSpPr>
        <p:grpSpPr>
          <a:xfrm>
            <a:off x="9594533" y="216780"/>
            <a:ext cx="2205963" cy="753403"/>
            <a:chOff x="9392300" y="211521"/>
            <a:chExt cx="2205963" cy="753403"/>
          </a:xfrm>
        </p:grpSpPr>
        <p:pic>
          <p:nvPicPr>
            <p:cNvPr id="5" name="Google Shape;280;g1ba20597195_0_79" descr="Document">
              <a:extLst>
                <a:ext uri="{FF2B5EF4-FFF2-40B4-BE49-F238E27FC236}">
                  <a16:creationId xmlns:a16="http://schemas.microsoft.com/office/drawing/2014/main" id="{29F1CE8F-7841-8D97-87B5-CA1E8F6AC8E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10" name="Google Shape;281;g1ba20597195_0_79">
              <a:extLst>
                <a:ext uri="{FF2B5EF4-FFF2-40B4-BE49-F238E27FC236}">
                  <a16:creationId xmlns:a16="http://schemas.microsoft.com/office/drawing/2014/main" id="{B67F4AA0-34C7-5CBB-ED84-1075E2499C38}"/>
                </a:ext>
              </a:extLst>
            </p:cNvPr>
            <p:cNvSpPr txBox="1"/>
            <p:nvPr/>
          </p:nvSpPr>
          <p:spPr>
            <a:xfrm>
              <a:off x="9392300" y="228775"/>
              <a:ext cx="21951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Worksheets</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aphicFrame>
        <p:nvGraphicFramePr>
          <p:cNvPr id="14" name="Google Shape;278;g1ba20597195_0_79">
            <a:extLst>
              <a:ext uri="{FF2B5EF4-FFF2-40B4-BE49-F238E27FC236}">
                <a16:creationId xmlns:a16="http://schemas.microsoft.com/office/drawing/2014/main" id="{65434686-A091-0EF4-BB01-8FB5CEF68221}"/>
              </a:ext>
            </a:extLst>
          </p:cNvPr>
          <p:cNvGraphicFramePr/>
          <p:nvPr>
            <p:extLst>
              <p:ext uri="{D42A27DB-BD31-4B8C-83A1-F6EECF244321}">
                <p14:modId xmlns:p14="http://schemas.microsoft.com/office/powerpoint/2010/main" val="48286744"/>
              </p:ext>
            </p:extLst>
          </p:nvPr>
        </p:nvGraphicFramePr>
        <p:xfrm>
          <a:off x="1136794" y="1592424"/>
          <a:ext cx="10287000" cy="4113535"/>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943645">
                <a:tc>
                  <a:txBody>
                    <a:bodyPr/>
                    <a:lstStyle/>
                    <a:p>
                      <a:pPr marL="0" lvl="0" indent="0" algn="l" rtl="0">
                        <a:spcBef>
                          <a:spcPts val="0"/>
                        </a:spcBef>
                        <a:spcAft>
                          <a:spcPts val="0"/>
                        </a:spcAft>
                        <a:buNone/>
                      </a:pPr>
                      <a:r>
                        <a:rPr lang="en-GB" sz="2800" dirty="0">
                          <a:solidFill>
                            <a:schemeClr val="dk1"/>
                          </a:solidFill>
                          <a:latin typeface="Arial" panose="020B0604020202020204" pitchFamily="34" charset="0"/>
                          <a:cs typeface="Arial" panose="020B0604020202020204" pitchFamily="34" charset="0"/>
                        </a:rPr>
                        <a:t>Step 1: Card match up</a:t>
                      </a:r>
                      <a:endParaRPr sz="2800" dirty="0">
                        <a:solidFill>
                          <a:schemeClr val="dk1"/>
                        </a:solidFill>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Step 2: Number tables</a:t>
                      </a:r>
                      <a:endParaRPr sz="2800" dirty="0">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651625">
                <a:tc>
                  <a:txBody>
                    <a:bodyPr/>
                    <a:lstStyle/>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Match up the formula with the expression using the cards provided.</a:t>
                      </a:r>
                      <a:endParaRPr sz="2800" dirty="0">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2800" dirty="0">
                          <a:solidFill>
                            <a:schemeClr val="dk1"/>
                          </a:solidFill>
                          <a:latin typeface="Arial" panose="020B0604020202020204" pitchFamily="34" charset="0"/>
                          <a:cs typeface="Arial" panose="020B0604020202020204" pitchFamily="34" charset="0"/>
                        </a:rPr>
                        <a:t>Calculate the missing numbers in the sequence by matching to the paired sentences and expressions.</a:t>
                      </a:r>
                      <a:endParaRPr sz="28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28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How are you going to work out the missing numbers?</a:t>
                      </a:r>
                      <a:endParaRPr sz="2800" dirty="0">
                        <a:solidFill>
                          <a:schemeClr val="dk1"/>
                        </a:solidFill>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10C21640-D20A-D9B6-2A59-A2D6DC531732}"/>
              </a:ext>
            </a:extLst>
          </p:cNvPr>
          <p:cNvGrpSpPr/>
          <p:nvPr/>
        </p:nvGrpSpPr>
        <p:grpSpPr>
          <a:xfrm>
            <a:off x="-99638" y="-6023"/>
            <a:ext cx="2191228" cy="1923564"/>
            <a:chOff x="-122498" y="-17453"/>
            <a:chExt cx="2191228" cy="1923564"/>
          </a:xfrm>
        </p:grpSpPr>
        <p:sp>
          <p:nvSpPr>
            <p:cNvPr id="6" name="Isosceles Triangle 5">
              <a:extLst>
                <a:ext uri="{FF2B5EF4-FFF2-40B4-BE49-F238E27FC236}">
                  <a16:creationId xmlns:a16="http://schemas.microsoft.com/office/drawing/2014/main" id="{1186383D-9765-2083-D61A-CE02A717DD9F}"/>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D4120A78-943C-8D82-BAA8-7E3DEF8E7D93}"/>
                </a:ext>
              </a:extLst>
            </p:cNvPr>
            <p:cNvSpPr txBox="1"/>
            <p:nvPr/>
          </p:nvSpPr>
          <p:spPr>
            <a:xfrm>
              <a:off x="-122498" y="32313"/>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21585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384" y="0"/>
            <a:ext cx="475645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Card match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grpSp>
        <p:nvGrpSpPr>
          <p:cNvPr id="7" name="Group 6" descr="Worksheet available icon">
            <a:extLst>
              <a:ext uri="{FF2B5EF4-FFF2-40B4-BE49-F238E27FC236}">
                <a16:creationId xmlns:a16="http://schemas.microsoft.com/office/drawing/2014/main" id="{32352ACE-40B0-9961-D783-FB964817F66B}"/>
              </a:ext>
            </a:extLst>
          </p:cNvPr>
          <p:cNvGrpSpPr/>
          <p:nvPr/>
        </p:nvGrpSpPr>
        <p:grpSpPr>
          <a:xfrm>
            <a:off x="9495879" y="197667"/>
            <a:ext cx="2102384" cy="753403"/>
            <a:chOff x="9495879" y="211521"/>
            <a:chExt cx="2102384" cy="753403"/>
          </a:xfrm>
        </p:grpSpPr>
        <p:pic>
          <p:nvPicPr>
            <p:cNvPr id="8" name="Graphic 6" descr="Document">
              <a:extLst>
                <a:ext uri="{FF2B5EF4-FFF2-40B4-BE49-F238E27FC236}">
                  <a16:creationId xmlns:a16="http://schemas.microsoft.com/office/drawing/2014/main" id="{241F9B6B-DBB4-7C15-80A6-9BD880FFA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0BCF65EC-2ACE-00AD-0D40-4F92E0CC08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74F52364-FCC7-75C8-A12A-688073C1E4F6}"/>
              </a:ext>
            </a:extLst>
          </p:cNvPr>
          <p:cNvGrpSpPr/>
          <p:nvPr/>
        </p:nvGrpSpPr>
        <p:grpSpPr>
          <a:xfrm>
            <a:off x="-10794" y="-6023"/>
            <a:ext cx="2102384" cy="1923564"/>
            <a:chOff x="-33654" y="-17453"/>
            <a:chExt cx="2102384" cy="1923564"/>
          </a:xfrm>
        </p:grpSpPr>
        <p:sp>
          <p:nvSpPr>
            <p:cNvPr id="5" name="Isosceles Triangle 4">
              <a:extLst>
                <a:ext uri="{FF2B5EF4-FFF2-40B4-BE49-F238E27FC236}">
                  <a16:creationId xmlns:a16="http://schemas.microsoft.com/office/drawing/2014/main" id="{AA463627-2F48-5D1F-49CE-94DF474E25D9}"/>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2AF847D7-810F-CCB7-5424-94809E910EDA}"/>
                </a:ext>
              </a:extLst>
            </p:cNvPr>
            <p:cNvSpPr txBox="1"/>
            <p:nvPr/>
          </p:nvSpPr>
          <p:spPr>
            <a:xfrm>
              <a:off x="-33654" y="109697"/>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pic>
        <p:nvPicPr>
          <p:cNvPr id="6" name="Picture 5">
            <a:extLst>
              <a:ext uri="{FF2B5EF4-FFF2-40B4-BE49-F238E27FC236}">
                <a16:creationId xmlns:a16="http://schemas.microsoft.com/office/drawing/2014/main" id="{823E1339-B8E1-EE7B-3324-0A41EA45860A}"/>
              </a:ext>
            </a:extLst>
          </p:cNvPr>
          <p:cNvPicPr>
            <a:picLocks noChangeAspect="1"/>
          </p:cNvPicPr>
          <p:nvPr/>
        </p:nvPicPr>
        <p:blipFill>
          <a:blip r:embed="rId5"/>
          <a:stretch>
            <a:fillRect/>
          </a:stretch>
        </p:blipFill>
        <p:spPr>
          <a:xfrm>
            <a:off x="970439" y="1276538"/>
            <a:ext cx="4810842" cy="4944890"/>
          </a:xfrm>
          <a:prstGeom prst="rect">
            <a:avLst/>
          </a:prstGeom>
        </p:spPr>
      </p:pic>
      <p:pic>
        <p:nvPicPr>
          <p:cNvPr id="11" name="Picture 10">
            <a:extLst>
              <a:ext uri="{FF2B5EF4-FFF2-40B4-BE49-F238E27FC236}">
                <a16:creationId xmlns:a16="http://schemas.microsoft.com/office/drawing/2014/main" id="{6090B552-DECD-2B6D-4440-5204039583C3}"/>
              </a:ext>
            </a:extLst>
          </p:cNvPr>
          <p:cNvPicPr>
            <a:picLocks noChangeAspect="1"/>
          </p:cNvPicPr>
          <p:nvPr/>
        </p:nvPicPr>
        <p:blipFill>
          <a:blip r:embed="rId6"/>
          <a:stretch>
            <a:fillRect/>
          </a:stretch>
        </p:blipFill>
        <p:spPr>
          <a:xfrm>
            <a:off x="5888399" y="1373948"/>
            <a:ext cx="5333162" cy="4559524"/>
          </a:xfrm>
          <a:prstGeom prst="rect">
            <a:avLst/>
          </a:prstGeom>
        </p:spPr>
      </p:pic>
    </p:spTree>
    <p:extLst>
      <p:ext uri="{BB962C8B-B14F-4D97-AF65-F5344CB8AC3E}">
        <p14:creationId xmlns:p14="http://schemas.microsoft.com/office/powerpoint/2010/main" val="336344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80160" y="19612"/>
            <a:ext cx="768820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Converting Fahrenheit to Celsius</a:t>
            </a:r>
          </a:p>
        </p:txBody>
      </p:sp>
      <p:sp>
        <p:nvSpPr>
          <p:cNvPr id="5" name="Google Shape;300;g1ba20597195_0_154">
            <a:extLst>
              <a:ext uri="{FF2B5EF4-FFF2-40B4-BE49-F238E27FC236}">
                <a16:creationId xmlns:a16="http://schemas.microsoft.com/office/drawing/2014/main" id="{03944808-CB78-0CFF-22AB-BBCFE5203CA3}"/>
              </a:ext>
            </a:extLst>
          </p:cNvPr>
          <p:cNvSpPr/>
          <p:nvPr/>
        </p:nvSpPr>
        <p:spPr>
          <a:xfrm>
            <a:off x="6404421" y="4030814"/>
            <a:ext cx="4709538" cy="2182176"/>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buClr>
                <a:srgbClr val="000000"/>
              </a:buClr>
              <a:buSzPts val="2600"/>
            </a:pPr>
            <a:r>
              <a:rPr lang="en-GB" sz="2800" dirty="0">
                <a:solidFill>
                  <a:schemeClr val="dk1"/>
                </a:solidFill>
                <a:latin typeface="Arial"/>
                <a:ea typeface="Arial"/>
                <a:cs typeface="Arial"/>
                <a:sym typeface="Arial"/>
              </a:rPr>
              <a:t>Substitute 104 for °F and complete the calculation. Remember your order of operations.</a:t>
            </a:r>
            <a:r>
              <a:rPr lang="en-GB" dirty="0"/>
              <a:t> </a:t>
            </a:r>
            <a:endParaRPr sz="2800" dirty="0">
              <a:solidFill>
                <a:schemeClr val="dk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 name="Google Shape;301;g1ba20597195_0_154">
                <a:extLst>
                  <a:ext uri="{FF2B5EF4-FFF2-40B4-BE49-F238E27FC236}">
                    <a16:creationId xmlns:a16="http://schemas.microsoft.com/office/drawing/2014/main" id="{63EEAC11-3679-A0A7-CF95-003A867E45E7}"/>
                  </a:ext>
                </a:extLst>
              </p:cNvPr>
              <p:cNvSpPr txBox="1"/>
              <p:nvPr/>
            </p:nvSpPr>
            <p:spPr>
              <a:xfrm>
                <a:off x="670650" y="1348709"/>
                <a:ext cx="10850700" cy="45522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is going on a family holiday to Texas. He checks the temperature forecast and it’s 10</a:t>
                </a:r>
                <a:r>
                  <a:rPr lang="en-GB" sz="2600" dirty="0">
                    <a:latin typeface="Arial" panose="020B0604020202020204" pitchFamily="34" charset="0"/>
                    <a:cs typeface="Arial" panose="020B0604020202020204" pitchFamily="34" charset="0"/>
                  </a:rPr>
                  <a:t>4</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º Fahrenheit. He wants to know what that temperature will be in Celsius so he can pack suitable clothes.</a:t>
                </a:r>
                <a:endParaRPr lang="en-GB" sz="26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600"/>
                  <a:buFont typeface="Arial"/>
                  <a:buNone/>
                </a:pPr>
                <a:r>
                  <a:rPr lang="en-GB" sz="2600" dirty="0">
                    <a:latin typeface="Arial" panose="020B0604020202020204" pitchFamily="34" charset="0"/>
                    <a:cs typeface="Arial" panose="020B0604020202020204" pitchFamily="34" charset="0"/>
                  </a:rPr>
                  <a:t>What is the temperature in Celsius?</a:t>
                </a:r>
                <a:endParaRPr lang="en-GB" sz="2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lang="en-GB" sz="2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0" i="0" u="none" strike="noStrike" cap="none" dirty="0">
                    <a:solidFill>
                      <a:srgbClr val="000000"/>
                    </a:solidFill>
                    <a:latin typeface="Arial"/>
                    <a:ea typeface="Arial"/>
                    <a:cs typeface="Arial"/>
                    <a:sym typeface="Arial"/>
                  </a:rPr>
                  <a:t>Ruby shows how formulae and substitution can be used to calculate:</a:t>
                </a:r>
              </a:p>
              <a:p>
                <a:pPr marL="0" marR="0" lvl="0" indent="0" algn="l" rtl="0">
                  <a:lnSpc>
                    <a:spcPct val="100000"/>
                  </a:lnSpc>
                  <a:spcBef>
                    <a:spcPts val="0"/>
                  </a:spcBef>
                  <a:spcAft>
                    <a:spcPts val="0"/>
                  </a:spcAft>
                  <a:buClr>
                    <a:srgbClr val="000000"/>
                  </a:buClr>
                  <a:buSzPts val="2600"/>
                  <a:buFont typeface="Arial"/>
                  <a:buNone/>
                </a:pPr>
                <a:endParaRPr lang="en-GB" sz="2600" b="0" i="0" u="none" strike="noStrike" cap="none" dirty="0">
                  <a:solidFill>
                    <a:srgbClr val="000000"/>
                  </a:solidFill>
                  <a:latin typeface="Arial"/>
                  <a:ea typeface="Arial"/>
                  <a:cs typeface="Arial"/>
                  <a:sym typeface="Arial"/>
                </a:endParaRPr>
              </a:p>
              <a:p>
                <a:pPr lvl="0">
                  <a:lnSpc>
                    <a:spcPct val="75000"/>
                  </a:lnSpc>
                  <a:buClr>
                    <a:schemeClr val="dk1"/>
                  </a:buClr>
                  <a:buSzPts val="2600"/>
                </a:pPr>
                <a:r>
                  <a:rPr lang="en-GB" sz="2600" dirty="0">
                    <a:solidFill>
                      <a:schemeClr val="dk1"/>
                    </a:solidFill>
                    <a:latin typeface="Cambria Math" panose="02040503050406030204" pitchFamily="18" charset="0"/>
                    <a:ea typeface="Cambria Math" panose="02040503050406030204" pitchFamily="18" charset="0"/>
                    <a:cs typeface="Arial"/>
                    <a:sym typeface="Arial"/>
                  </a:rPr>
                  <a:t>°C </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2600" dirty="0">
                    <a:solidFill>
                      <a:schemeClr val="dk1"/>
                    </a:solidFill>
                    <a:latin typeface="Cambria Math" panose="02040503050406030204" pitchFamily="18" charset="0"/>
                    <a:ea typeface="Cambria Math" panose="02040503050406030204" pitchFamily="18" charset="0"/>
                    <a:cs typeface="Arial"/>
                    <a:sym typeface="Arial"/>
                  </a:rPr>
                  <a:t>°</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F </a:t>
                </a:r>
                <a:r>
                  <a:rPr lang="en-IN" b="1" dirty="0">
                    <a:latin typeface="Cambria Math" panose="02040503050406030204" pitchFamily="18" charset="0"/>
                    <a:ea typeface="Cambria Math" panose="02040503050406030204" pitchFamily="18" charset="0"/>
                  </a:rPr>
                  <a:t>−</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32) </a:t>
                </a:r>
                <a:r>
                  <a:rPr lang="en-GB" sz="2800" dirty="0">
                    <a:solidFill>
                      <a:srgbClr val="252525"/>
                    </a:solidFill>
                    <a:latin typeface="Cambria Math" panose="02040503050406030204" pitchFamily="18" charset="0"/>
                    <a:ea typeface="Cambria Math" panose="02040503050406030204" pitchFamily="18" charset="0"/>
                  </a:rPr>
                  <a:t>× </a:t>
                </a:r>
                <a14:m>
                  <m:oMath xmlns:m="http://schemas.openxmlformats.org/officeDocument/2006/math">
                    <m:f>
                      <m:fPr>
                        <m:ctrlPr>
                          <a:rPr lang="ar-AE" sz="4400" i="1">
                            <a:solidFill>
                              <a:srgbClr val="000000"/>
                            </a:solidFill>
                            <a:latin typeface="Cambria Math" panose="02040503050406030204" pitchFamily="18" charset="0"/>
                            <a:ea typeface="Cambria Math" panose="02040503050406030204" pitchFamily="18" charset="0"/>
                          </a:rPr>
                        </m:ctrlPr>
                      </m:fPr>
                      <m:num>
                        <m:r>
                          <a:rPr lang="en-GB" sz="4400" b="0" i="0" smtClean="0">
                            <a:solidFill>
                              <a:srgbClr val="000000"/>
                            </a:solidFill>
                            <a:latin typeface="Cambria Math" panose="02040503050406030204" pitchFamily="18" charset="0"/>
                            <a:ea typeface="Cambria Math" panose="02040503050406030204" pitchFamily="18" charset="0"/>
                          </a:rPr>
                          <m:t>5</m:t>
                        </m:r>
                      </m:num>
                      <m:den>
                        <m:r>
                          <a:rPr lang="en-GB" sz="4400" b="0" i="0" smtClean="0">
                            <a:solidFill>
                              <a:srgbClr val="000000"/>
                            </a:solidFill>
                            <a:latin typeface="Cambria Math" panose="02040503050406030204" pitchFamily="18" charset="0"/>
                            <a:ea typeface="Cambria Math" panose="02040503050406030204" pitchFamily="18" charset="0"/>
                          </a:rPr>
                          <m:t>9</m:t>
                        </m:r>
                      </m:den>
                    </m:f>
                  </m:oMath>
                </a14:m>
                <a:endParaRPr lang="ar-AE" sz="4400" dirty="0">
                  <a:solidFill>
                    <a:srgbClr val="000000"/>
                  </a:solidFill>
                  <a:ea typeface="Cambria Math" panose="02040503050406030204" pitchFamily="18" charset="0"/>
                </a:endParaRPr>
              </a:p>
              <a:p>
                <a:pPr lvl="0">
                  <a:lnSpc>
                    <a:spcPct val="75000"/>
                  </a:lnSpc>
                  <a:buClr>
                    <a:schemeClr val="dk1"/>
                  </a:buClr>
                  <a:buSzPts val="2600"/>
                </a:pPr>
                <a:endParaRPr lang="ar-AE" sz="4400" b="0" i="0" u="none" strike="noStrike" cap="none" dirty="0">
                  <a:solidFill>
                    <a:srgbClr val="000000"/>
                  </a:solidFill>
                  <a:latin typeface="Arial"/>
                  <a:ea typeface="Arial"/>
                  <a:cs typeface="Arial"/>
                  <a:sym typeface="Arial"/>
                </a:endParaRPr>
              </a:p>
              <a:p>
                <a:pPr lvl="0">
                  <a:lnSpc>
                    <a:spcPct val="75000"/>
                  </a:lnSpc>
                  <a:buClr>
                    <a:srgbClr val="000000"/>
                  </a:buClr>
                  <a:buSzPts val="2600"/>
                </a:pPr>
                <a:r>
                  <a:rPr lang="en-GB" sz="2600" b="0" i="0" u="none" strike="noStrike" cap="none" dirty="0">
                    <a:solidFill>
                      <a:srgbClr val="000000"/>
                    </a:solidFill>
                    <a:latin typeface="Arial"/>
                    <a:ea typeface="Arial"/>
                    <a:cs typeface="Arial"/>
                    <a:sym typeface="Arial"/>
                  </a:rPr>
                  <a:t>Answer = </a:t>
                </a:r>
                <a:r>
                  <a:rPr lang="en-GB" sz="2600" dirty="0">
                    <a:latin typeface="Arial" panose="020B0604020202020204" pitchFamily="34" charset="0"/>
                    <a:cs typeface="Arial" panose="020B0604020202020204" pitchFamily="34" charset="0"/>
                  </a:rPr>
                  <a:t>40</a:t>
                </a:r>
                <a:r>
                  <a:rPr lang="en-GB" dirty="0">
                    <a:latin typeface="Arial" panose="020B0604020202020204" pitchFamily="34" charset="0"/>
                    <a:cs typeface="Arial" panose="020B0604020202020204" pitchFamily="34" charset="0"/>
                  </a:rPr>
                  <a:t> </a:t>
                </a:r>
                <a:r>
                  <a:rPr lang="en-GB" sz="2600" dirty="0">
                    <a:solidFill>
                      <a:schemeClr val="dk1"/>
                    </a:solidFill>
                    <a:latin typeface="Cambria Math" panose="02040503050406030204" pitchFamily="18" charset="0"/>
                    <a:ea typeface="Cambria Math" panose="02040503050406030204" pitchFamily="18" charset="0"/>
                    <a:cs typeface="Arial"/>
                    <a:sym typeface="Arial"/>
                  </a:rPr>
                  <a:t>°</a:t>
                </a:r>
                <a:r>
                  <a:rPr lang="en-GB" sz="2600" b="0" i="0" u="none" strike="noStrike" cap="none" dirty="0">
                    <a:solidFill>
                      <a:schemeClr val="dk1"/>
                    </a:solidFill>
                    <a:latin typeface="Arial"/>
                    <a:ea typeface="Arial"/>
                    <a:cs typeface="Arial"/>
                    <a:sym typeface="Arial"/>
                  </a:rPr>
                  <a:t>Celsius</a:t>
                </a:r>
                <a:endParaRPr sz="2600" b="0" i="0" u="none" strike="noStrike" cap="none" dirty="0">
                  <a:solidFill>
                    <a:srgbClr val="000000"/>
                  </a:solidFill>
                  <a:latin typeface="Arial"/>
                  <a:ea typeface="Arial"/>
                  <a:cs typeface="Arial"/>
                  <a:sym typeface="Arial"/>
                </a:endParaRPr>
              </a:p>
            </p:txBody>
          </p:sp>
        </mc:Choice>
        <mc:Fallback xmlns="">
          <p:sp>
            <p:nvSpPr>
              <p:cNvPr id="6" name="Google Shape;301;g1ba20597195_0_154">
                <a:extLst>
                  <a:ext uri="{FF2B5EF4-FFF2-40B4-BE49-F238E27FC236}">
                    <a16:creationId xmlns:a16="http://schemas.microsoft.com/office/drawing/2014/main" id="{63EEAC11-3679-A0A7-CF95-003A867E45E7}"/>
                  </a:ext>
                </a:extLst>
              </p:cNvPr>
              <p:cNvSpPr txBox="1">
                <a:spLocks noRot="1" noChangeAspect="1" noMove="1" noResize="1" noEditPoints="1" noAdjustHandles="1" noChangeArrowheads="1" noChangeShapeType="1" noTextEdit="1"/>
              </p:cNvSpPr>
              <p:nvPr/>
            </p:nvSpPr>
            <p:spPr>
              <a:xfrm>
                <a:off x="670650" y="1348709"/>
                <a:ext cx="10850700" cy="4552231"/>
              </a:xfrm>
              <a:prstGeom prst="rect">
                <a:avLst/>
              </a:prstGeom>
              <a:blipFill>
                <a:blip r:embed="rId3"/>
                <a:stretch>
                  <a:fillRect l="-1011" t="-1205"/>
                </a:stretch>
              </a:blipFill>
              <a:ln>
                <a:noFill/>
              </a:ln>
            </p:spPr>
            <p:txBody>
              <a:bodyPr/>
              <a:lstStyle/>
              <a:p>
                <a:r>
                  <a:rPr lang="en-GB">
                    <a:noFill/>
                  </a:rPr>
                  <a:t> </a:t>
                </a:r>
              </a:p>
            </p:txBody>
          </p:sp>
        </mc:Fallback>
      </mc:AlternateContent>
      <p:grpSp>
        <p:nvGrpSpPr>
          <p:cNvPr id="3" name="Group 2">
            <a:extLst>
              <a:ext uri="{FF2B5EF4-FFF2-40B4-BE49-F238E27FC236}">
                <a16:creationId xmlns:a16="http://schemas.microsoft.com/office/drawing/2014/main" id="{D6B2C575-4ADF-641B-33CF-AA74F76E67EC}"/>
              </a:ext>
            </a:extLst>
          </p:cNvPr>
          <p:cNvGrpSpPr/>
          <p:nvPr/>
        </p:nvGrpSpPr>
        <p:grpSpPr>
          <a:xfrm>
            <a:off x="-99638" y="-6023"/>
            <a:ext cx="2191228" cy="1923564"/>
            <a:chOff x="-122498" y="-17453"/>
            <a:chExt cx="2191228" cy="1923564"/>
          </a:xfrm>
        </p:grpSpPr>
        <p:sp>
          <p:nvSpPr>
            <p:cNvPr id="7" name="Isosceles Triangle 6">
              <a:extLst>
                <a:ext uri="{FF2B5EF4-FFF2-40B4-BE49-F238E27FC236}">
                  <a16:creationId xmlns:a16="http://schemas.microsoft.com/office/drawing/2014/main" id="{0D07C96F-22E4-BBEA-566D-C659A7EB3C81}"/>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C316EE60-8688-5EEF-D18B-0FB569A11E38}"/>
                </a:ext>
              </a:extLst>
            </p:cNvPr>
            <p:cNvSpPr txBox="1"/>
            <p:nvPr/>
          </p:nvSpPr>
          <p:spPr>
            <a:xfrm>
              <a:off x="-122498" y="55041"/>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4616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mc:AlternateContent xmlns:mc="http://schemas.openxmlformats.org/markup-compatibility/2006" xmlns:a14="http://schemas.microsoft.com/office/drawing/2010/main">
        <mc:Choice Requires="a14">
          <p:sp>
            <p:nvSpPr>
              <p:cNvPr id="2" name="Google Shape;309;g1ba20597195_0_172">
                <a:extLst>
                  <a:ext uri="{FF2B5EF4-FFF2-40B4-BE49-F238E27FC236}">
                    <a16:creationId xmlns:a16="http://schemas.microsoft.com/office/drawing/2014/main" id="{664AED57-70B0-1B4C-DC8F-E1A1454393A2}"/>
                  </a:ext>
                </a:extLst>
              </p:cNvPr>
              <p:cNvSpPr/>
              <p:nvPr/>
            </p:nvSpPr>
            <p:spPr>
              <a:xfrm>
                <a:off x="1341300" y="4572463"/>
                <a:ext cx="3201900" cy="1189644"/>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75000"/>
                  </a:lnSpc>
                  <a:buClr>
                    <a:schemeClr val="dk1"/>
                  </a:buClr>
                  <a:buSzPts val="2600"/>
                </a:pPr>
                <a:r>
                  <a:rPr lang="en-GB" sz="2400" dirty="0">
                    <a:solidFill>
                      <a:srgbClr val="000000"/>
                    </a:solidFill>
                    <a:latin typeface="Arial" panose="020B0604020202020204" pitchFamily="34" charset="0"/>
                    <a:ea typeface="Arial"/>
                    <a:cs typeface="Arial" panose="020B0604020202020204" pitchFamily="34" charset="0"/>
                    <a:sym typeface="Arial"/>
                  </a:rPr>
                  <a:t>º</a:t>
                </a:r>
                <a:r>
                  <a:rPr lang="en-GB" sz="2600" dirty="0">
                    <a:solidFill>
                      <a:prstClr val="black"/>
                    </a:solidFill>
                    <a:latin typeface="Cambria Math" panose="02040503050406030204" pitchFamily="18" charset="0"/>
                    <a:ea typeface="Cambria Math" panose="02040503050406030204" pitchFamily="18" charset="0"/>
                    <a:cs typeface="Arial"/>
                    <a:sym typeface="Arial"/>
                  </a:rPr>
                  <a:t>C = (</a:t>
                </a:r>
                <a:r>
                  <a:rPr lang="en-GB" sz="2400" dirty="0">
                    <a:solidFill>
                      <a:srgbClr val="000000"/>
                    </a:solidFill>
                    <a:latin typeface="Arial" panose="020B0604020202020204" pitchFamily="34" charset="0"/>
                    <a:ea typeface="Arial"/>
                    <a:cs typeface="Arial" panose="020B0604020202020204" pitchFamily="34" charset="0"/>
                    <a:sym typeface="Arial"/>
                  </a:rPr>
                  <a:t>º</a:t>
                </a:r>
                <a:r>
                  <a:rPr lang="en-GB" sz="2600" dirty="0">
                    <a:solidFill>
                      <a:prstClr val="black"/>
                    </a:solidFill>
                    <a:latin typeface="Cambria Math" panose="02040503050406030204" pitchFamily="18" charset="0"/>
                    <a:ea typeface="Cambria Math" panose="02040503050406030204" pitchFamily="18" charset="0"/>
                    <a:cs typeface="Arial"/>
                    <a:sym typeface="Arial"/>
                  </a:rPr>
                  <a:t>F </a:t>
                </a:r>
                <a:r>
                  <a:rPr lang="en-IN" b="1" dirty="0">
                    <a:solidFill>
                      <a:prstClr val="black"/>
                    </a:solidFill>
                    <a:latin typeface="Cambria Math" panose="02040503050406030204" pitchFamily="18" charset="0"/>
                    <a:ea typeface="Cambria Math" panose="02040503050406030204" pitchFamily="18" charset="0"/>
                  </a:rPr>
                  <a:t>−</a:t>
                </a:r>
                <a:r>
                  <a:rPr lang="en-GB" sz="2600" dirty="0">
                    <a:solidFill>
                      <a:prstClr val="black"/>
                    </a:solidFill>
                    <a:latin typeface="Cambria Math" panose="02040503050406030204" pitchFamily="18" charset="0"/>
                    <a:ea typeface="Cambria Math" panose="02040503050406030204" pitchFamily="18" charset="0"/>
                    <a:cs typeface="Arial"/>
                    <a:sym typeface="Arial"/>
                  </a:rPr>
                  <a:t> 32) </a:t>
                </a:r>
                <a:r>
                  <a:rPr lang="en-GB" sz="2800" dirty="0">
                    <a:solidFill>
                      <a:srgbClr val="252525"/>
                    </a:solidFill>
                    <a:latin typeface="Cambria Math" panose="02040503050406030204" pitchFamily="18" charset="0"/>
                    <a:ea typeface="Cambria Math" panose="02040503050406030204" pitchFamily="18" charset="0"/>
                  </a:rPr>
                  <a:t>× </a:t>
                </a:r>
                <a14:m>
                  <m:oMath xmlns:m="http://schemas.openxmlformats.org/officeDocument/2006/math">
                    <m:f>
                      <m:fPr>
                        <m:ctrlPr>
                          <a:rPr lang="ar-AE" sz="4400" i="1">
                            <a:solidFill>
                              <a:srgbClr val="000000"/>
                            </a:solidFill>
                            <a:latin typeface="Cambria Math" panose="02040503050406030204" pitchFamily="18" charset="0"/>
                            <a:ea typeface="Cambria Math" panose="02040503050406030204" pitchFamily="18" charset="0"/>
                          </a:rPr>
                        </m:ctrlPr>
                      </m:fPr>
                      <m:num>
                        <m:r>
                          <a:rPr lang="en-GB" sz="4400" b="0" i="0" smtClean="0">
                            <a:solidFill>
                              <a:srgbClr val="000000"/>
                            </a:solidFill>
                            <a:latin typeface="Cambria Math" panose="02040503050406030204" pitchFamily="18" charset="0"/>
                            <a:ea typeface="Cambria Math" panose="02040503050406030204" pitchFamily="18" charset="0"/>
                          </a:rPr>
                          <m:t>5</m:t>
                        </m:r>
                      </m:num>
                      <m:den>
                        <m:r>
                          <a:rPr lang="en-GB" sz="4400" b="0" i="1" smtClean="0">
                            <a:solidFill>
                              <a:srgbClr val="000000"/>
                            </a:solidFill>
                            <a:latin typeface="Cambria Math" panose="02040503050406030204" pitchFamily="18" charset="0"/>
                            <a:ea typeface="Cambria Math" panose="02040503050406030204" pitchFamily="18" charset="0"/>
                          </a:rPr>
                          <m:t>9</m:t>
                        </m:r>
                      </m:den>
                    </m:f>
                  </m:oMath>
                </a14:m>
                <a:endParaRPr sz="1400" b="0" i="0" u="none" strike="noStrike" cap="none" dirty="0">
                  <a:solidFill>
                    <a:srgbClr val="000000"/>
                  </a:solidFill>
                  <a:latin typeface="Arial"/>
                  <a:ea typeface="Arial"/>
                  <a:cs typeface="Arial"/>
                  <a:sym typeface="Arial"/>
                </a:endParaRPr>
              </a:p>
            </p:txBody>
          </p:sp>
        </mc:Choice>
        <mc:Fallback xmlns="">
          <p:sp>
            <p:nvSpPr>
              <p:cNvPr id="2" name="Google Shape;309;g1ba20597195_0_172">
                <a:extLst>
                  <a:ext uri="{FF2B5EF4-FFF2-40B4-BE49-F238E27FC236}">
                    <a16:creationId xmlns:a16="http://schemas.microsoft.com/office/drawing/2014/main" id="{664AED57-70B0-1B4C-DC8F-E1A1454393A2}"/>
                  </a:ext>
                </a:extLst>
              </p:cNvPr>
              <p:cNvSpPr>
                <a:spLocks noRot="1" noChangeAspect="1" noMove="1" noResize="1" noEditPoints="1" noAdjustHandles="1" noChangeArrowheads="1" noChangeShapeType="1" noTextEdit="1"/>
              </p:cNvSpPr>
              <p:nvPr/>
            </p:nvSpPr>
            <p:spPr>
              <a:xfrm>
                <a:off x="1341300" y="4572463"/>
                <a:ext cx="3201900" cy="1189644"/>
              </a:xfrm>
              <a:prstGeom prst="roundRect">
                <a:avLst>
                  <a:gd name="adj" fmla="val 16667"/>
                </a:avLst>
              </a:prstGeom>
              <a:blipFill>
                <a:blip r:embed="rId4"/>
                <a:stretch>
                  <a:fillRect l="-949"/>
                </a:stretch>
              </a:blipFill>
              <a:ln w="12700" cap="flat" cmpd="sng">
                <a:solidFill>
                  <a:schemeClr val="lt1"/>
                </a:solidFill>
                <a:prstDash val="solid"/>
                <a:miter lim="800000"/>
                <a:headEnd type="none" w="sm" len="sm"/>
                <a:tailEnd type="none" w="sm" len="sm"/>
              </a:ln>
            </p:spPr>
            <p:txBody>
              <a:bodyPr/>
              <a:lstStyle/>
              <a:p>
                <a:r>
                  <a:rPr lang="en-GB">
                    <a:noFill/>
                  </a:rPr>
                  <a:t> </a:t>
                </a:r>
              </a:p>
            </p:txBody>
          </p:sp>
        </mc:Fallback>
      </mc:AlternateContent>
      <p:sp>
        <p:nvSpPr>
          <p:cNvPr id="3" name="Google Shape;310;g1ba20597195_0_172">
            <a:extLst>
              <a:ext uri="{FF2B5EF4-FFF2-40B4-BE49-F238E27FC236}">
                <a16:creationId xmlns:a16="http://schemas.microsoft.com/office/drawing/2014/main" id="{81111AF0-6CB0-E899-C62E-78A0B13FC948}"/>
              </a:ext>
            </a:extLst>
          </p:cNvPr>
          <p:cNvSpPr txBox="1"/>
          <p:nvPr/>
        </p:nvSpPr>
        <p:spPr>
          <a:xfrm>
            <a:off x="1341300" y="1308308"/>
            <a:ext cx="10012500" cy="2677616"/>
          </a:xfrm>
          <a:prstGeom prst="rect">
            <a:avLst/>
          </a:prstGeom>
          <a:noFill/>
          <a:ln>
            <a:noFill/>
          </a:ln>
        </p:spPr>
        <p:txBody>
          <a:bodyPr spcFirstLastPara="1" wrap="square" lIns="91425" tIns="45700" rIns="91425" bIns="45700" anchor="t" anchorCtr="0">
            <a:spAutoFit/>
          </a:bodyPr>
          <a:lstStyle/>
          <a:p>
            <a:r>
              <a:rPr lang="en-US" sz="2800" dirty="0">
                <a:latin typeface="Arial" panose="020B0604020202020204" pitchFamily="34" charset="0"/>
                <a:cs typeface="Arial" panose="020B0604020202020204" pitchFamily="34" charset="0"/>
              </a:rPr>
              <a:t>Ruby is going on holiday with her family to Mexico in December to celebrate the festive season.</a:t>
            </a:r>
          </a:p>
          <a:p>
            <a:r>
              <a:rPr lang="en-US" sz="2800" dirty="0">
                <a:latin typeface="Arial" panose="020B0604020202020204" pitchFamily="34" charset="0"/>
                <a:cs typeface="Arial" panose="020B0604020202020204" pitchFamily="34" charset="0"/>
              </a:rPr>
              <a:t>The forecast temperature is 79</a:t>
            </a:r>
            <a:r>
              <a:rPr lang="en-US" sz="1700" dirty="0">
                <a:latin typeface="Arial" panose="020B0604020202020204" pitchFamily="34" charset="0"/>
                <a:cs typeface="Arial" panose="020B0604020202020204" pitchFamily="34" charset="0"/>
              </a:rPr>
              <a:t> </a:t>
            </a:r>
            <a:r>
              <a:rPr lang="en-GB" sz="2800" dirty="0">
                <a:solidFill>
                  <a:srgbClr val="000000"/>
                </a:solidFill>
                <a:latin typeface="Arial" panose="020B0604020202020204" pitchFamily="34" charset="0"/>
                <a:ea typeface="Arial"/>
                <a:cs typeface="Arial" panose="020B0604020202020204" pitchFamily="34" charset="0"/>
                <a:sym typeface="Arial"/>
              </a:rPr>
              <a:t>º</a:t>
            </a:r>
            <a:r>
              <a:rPr lang="en-US" sz="2800" dirty="0">
                <a:latin typeface="Arial" panose="020B0604020202020204" pitchFamily="34" charset="0"/>
                <a:cs typeface="Arial" panose="020B0604020202020204" pitchFamily="34" charset="0"/>
              </a:rPr>
              <a:t>F.</a:t>
            </a:r>
          </a:p>
          <a:p>
            <a:r>
              <a:rPr lang="en-US" sz="2800" dirty="0">
                <a:latin typeface="Arial" panose="020B0604020202020204" pitchFamily="34" charset="0"/>
                <a:cs typeface="Arial" panose="020B0604020202020204" pitchFamily="34" charset="0"/>
              </a:rPr>
              <a:t>Dev tells Ruby to take a woolly hat and some gloves because December is always cold.</a:t>
            </a:r>
          </a:p>
          <a:p>
            <a:r>
              <a:rPr lang="en-US" sz="2800" dirty="0">
                <a:latin typeface="Arial" panose="020B0604020202020204" pitchFamily="34" charset="0"/>
                <a:cs typeface="Arial" panose="020B0604020202020204" pitchFamily="34" charset="0"/>
              </a:rPr>
              <a:t>Is he right? Why?</a:t>
            </a:r>
          </a:p>
        </p:txBody>
      </p:sp>
      <p:grpSp>
        <p:nvGrpSpPr>
          <p:cNvPr id="9" name="Group 8">
            <a:extLst>
              <a:ext uri="{FF2B5EF4-FFF2-40B4-BE49-F238E27FC236}">
                <a16:creationId xmlns:a16="http://schemas.microsoft.com/office/drawing/2014/main" id="{6A9EFB7A-8947-65BD-DB1F-BF41F714126B}"/>
              </a:ext>
            </a:extLst>
          </p:cNvPr>
          <p:cNvGrpSpPr/>
          <p:nvPr/>
        </p:nvGrpSpPr>
        <p:grpSpPr>
          <a:xfrm>
            <a:off x="-99638" y="-6023"/>
            <a:ext cx="2191228" cy="1923564"/>
            <a:chOff x="-122498" y="-17453"/>
            <a:chExt cx="2191228" cy="1923564"/>
          </a:xfrm>
        </p:grpSpPr>
        <p:sp>
          <p:nvSpPr>
            <p:cNvPr id="10" name="Isosceles Triangle 9">
              <a:extLst>
                <a:ext uri="{FF2B5EF4-FFF2-40B4-BE49-F238E27FC236}">
                  <a16:creationId xmlns:a16="http://schemas.microsoft.com/office/drawing/2014/main" id="{D13DDD26-7117-6252-D09F-B70943E3D9CE}"/>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1" name="TextBox 10">
              <a:extLst>
                <a:ext uri="{FF2B5EF4-FFF2-40B4-BE49-F238E27FC236}">
                  <a16:creationId xmlns:a16="http://schemas.microsoft.com/office/drawing/2014/main" id="{F848D3F7-6398-8900-2C08-7301D8E41B92}"/>
                </a:ext>
              </a:extLst>
            </p:cNvPr>
            <p:cNvSpPr txBox="1"/>
            <p:nvPr/>
          </p:nvSpPr>
          <p:spPr>
            <a:xfrm>
              <a:off x="-122498" y="32313"/>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14" name="Title 1">
            <a:extLst>
              <a:ext uri="{FF2B5EF4-FFF2-40B4-BE49-F238E27FC236}">
                <a16:creationId xmlns:a16="http://schemas.microsoft.com/office/drawing/2014/main" id="{450C811C-8212-FB58-44F1-6246B6ADBBFC}"/>
              </a:ext>
            </a:extLst>
          </p:cNvPr>
          <p:cNvSpPr txBox="1">
            <a:spLocks noGrp="1"/>
          </p:cNvSpPr>
          <p:nvPr>
            <p:ph type="title"/>
          </p:nvPr>
        </p:nvSpPr>
        <p:spPr>
          <a:xfrm>
            <a:off x="2080160" y="19612"/>
            <a:ext cx="768820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Converting Fahrenheit to Celsius</a:t>
            </a:r>
          </a:p>
        </p:txBody>
      </p:sp>
      <p:pic>
        <p:nvPicPr>
          <p:cNvPr id="1026" name="Picture 2" descr="A photo of a busy airport lounge. The signs and departure board in the lounge are in Spanish.">
            <a:extLst>
              <a:ext uri="{FF2B5EF4-FFF2-40B4-BE49-F238E27FC236}">
                <a16:creationId xmlns:a16="http://schemas.microsoft.com/office/drawing/2014/main" id="{7EE04622-0A59-FD43-E3AD-AA7AB2DFE77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6155979" y="3589007"/>
            <a:ext cx="4701068" cy="223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18573" y="0"/>
            <a:ext cx="532161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Review</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985433"/>
          </a:xfrm>
          <a:prstGeom prst="rect">
            <a:avLst/>
          </a:prstGeom>
          <a:noFill/>
        </p:spPr>
        <p:txBody>
          <a:bodyPr wrap="square" rtlCol="0">
            <a:spAutoFit/>
          </a:bodyPr>
          <a:lstStyle/>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Substitution replaces letters with numbers</a:t>
            </a:r>
          </a:p>
          <a:p>
            <a:pPr marL="457200" lvl="0" indent="-457200" algn="l" rtl="0">
              <a:spcBef>
                <a:spcPts val="600"/>
              </a:spcBef>
              <a:spcAft>
                <a:spcPts val="0"/>
              </a:spcAft>
              <a:buClr>
                <a:schemeClr val="dk1"/>
              </a:buClr>
              <a:buSzPts val="2800"/>
              <a:buChar char="•"/>
            </a:pPr>
            <a:r>
              <a:rPr lang="en-US" sz="2800" dirty="0">
                <a:solidFill>
                  <a:schemeClr val="dk1"/>
                </a:solidFill>
                <a:latin typeface="Arial" panose="020B0604020202020204" pitchFamily="34" charset="0"/>
                <a:cs typeface="Arial" panose="020B0604020202020204" pitchFamily="34" charset="0"/>
              </a:rPr>
              <a:t>A variable is not always the letter </a:t>
            </a:r>
            <a:r>
              <a:rPr lang="en-US" sz="2800" i="1" dirty="0">
                <a:solidFill>
                  <a:schemeClr val="dk1"/>
                </a:solidFill>
                <a:latin typeface="Times New Roman" panose="02020603050405020304" pitchFamily="18" charset="0"/>
                <a:ea typeface="Cambria Math" panose="02040503050406030204" pitchFamily="18" charset="0"/>
                <a:cs typeface="Times New Roman" panose="02020603050405020304" pitchFamily="18" charset="0"/>
              </a:rPr>
              <a:t>x</a:t>
            </a:r>
            <a:endParaRPr lang="en-US" sz="2800" i="1" dirty="0">
              <a:solidFill>
                <a:schemeClr val="dk1"/>
              </a:solidFill>
              <a:latin typeface="Times New Roman" panose="02020603050405020304" pitchFamily="18" charset="0"/>
              <a:cs typeface="Times New Roman" panose="02020603050405020304" pitchFamily="18" charset="0"/>
            </a:endParaRPr>
          </a:p>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Variables change in value</a:t>
            </a:r>
          </a:p>
          <a:p>
            <a:pPr marL="457200" lvl="0" indent="-457200" algn="l" rtl="0">
              <a:spcBef>
                <a:spcPts val="600"/>
              </a:spcBef>
              <a:spcAft>
                <a:spcPts val="0"/>
              </a:spcAft>
              <a:buClr>
                <a:schemeClr val="dk1"/>
              </a:buClr>
              <a:buSzPts val="2800"/>
              <a:buChar char="•"/>
            </a:pPr>
            <a:r>
              <a:rPr lang="en-US" sz="2800" dirty="0">
                <a:solidFill>
                  <a:schemeClr val="dk1"/>
                </a:solidFill>
                <a:latin typeface="Arial" panose="020B0604020202020204" pitchFamily="34" charset="0"/>
                <a:cs typeface="Arial" panose="020B0604020202020204" pitchFamily="34" charset="0"/>
              </a:rPr>
              <a:t>Use the order of operations to work through a formula</a:t>
            </a:r>
          </a:p>
          <a:p>
            <a:pPr marL="457200" indent="-457200">
              <a:spcBef>
                <a:spcPts val="600"/>
              </a:spcBef>
              <a:buClr>
                <a:schemeClr val="dk1"/>
              </a:buClr>
              <a:buSzPts val="2800"/>
              <a:buFontTx/>
              <a:buChar char="•"/>
            </a:pPr>
            <a:r>
              <a:rPr lang="en-GB" sz="2800" dirty="0">
                <a:solidFill>
                  <a:schemeClr val="dk1"/>
                </a:solidFill>
                <a:latin typeface="Arial" panose="020B0604020202020204" pitchFamily="34" charset="0"/>
                <a:cs typeface="Arial" panose="020B0604020202020204" pitchFamily="34" charset="0"/>
              </a:rPr>
              <a:t>Add units if appropriate</a:t>
            </a:r>
          </a:p>
        </p:txBody>
      </p:sp>
      <p:grpSp>
        <p:nvGrpSpPr>
          <p:cNvPr id="3" name="Group 2">
            <a:extLst>
              <a:ext uri="{FF2B5EF4-FFF2-40B4-BE49-F238E27FC236}">
                <a16:creationId xmlns:a16="http://schemas.microsoft.com/office/drawing/2014/main" id="{6D23A33F-EFCD-DA47-B25A-20D8B86A1787}"/>
              </a:ext>
            </a:extLst>
          </p:cNvPr>
          <p:cNvGrpSpPr/>
          <p:nvPr/>
        </p:nvGrpSpPr>
        <p:grpSpPr>
          <a:xfrm>
            <a:off x="-10794" y="-6023"/>
            <a:ext cx="2102384" cy="1923564"/>
            <a:chOff x="-33654" y="-17453"/>
            <a:chExt cx="2102384" cy="1923564"/>
          </a:xfrm>
        </p:grpSpPr>
        <p:sp>
          <p:nvSpPr>
            <p:cNvPr id="5" name="Isosceles Triangle 4">
              <a:extLst>
                <a:ext uri="{FF2B5EF4-FFF2-40B4-BE49-F238E27FC236}">
                  <a16:creationId xmlns:a16="http://schemas.microsoft.com/office/drawing/2014/main" id="{2F2A25E9-B282-606C-04D5-4AB47C128779}"/>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0FCF31FE-31C6-FED4-7DEC-9ED57F7CFD34}"/>
                </a:ext>
              </a:extLst>
            </p:cNvPr>
            <p:cNvSpPr txBox="1"/>
            <p:nvPr/>
          </p:nvSpPr>
          <p:spPr>
            <a:xfrm>
              <a:off x="-33654" y="109697"/>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Tree>
    <p:extLst>
      <p:ext uri="{BB962C8B-B14F-4D97-AF65-F5344CB8AC3E}">
        <p14:creationId xmlns:p14="http://schemas.microsoft.com/office/powerpoint/2010/main" val="167726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examples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sp>
        <p:nvSpPr>
          <p:cNvPr id="8" name="Google Shape;333;g1c726f78e40_0_7">
            <a:extLst>
              <a:ext uri="{FF2B5EF4-FFF2-40B4-BE49-F238E27FC236}">
                <a16:creationId xmlns:a16="http://schemas.microsoft.com/office/drawing/2014/main" id="{4B58E959-D8E1-DE04-3F28-F545DA4C6E82}"/>
              </a:ext>
            </a:extLst>
          </p:cNvPr>
          <p:cNvSpPr/>
          <p:nvPr/>
        </p:nvSpPr>
        <p:spPr>
          <a:xfrm>
            <a:off x="1450184" y="2492700"/>
            <a:ext cx="7008016"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chemeClr val="dk1"/>
                </a:solidFill>
                <a:latin typeface="Arial"/>
                <a:ea typeface="Arial"/>
                <a:cs typeface="Arial"/>
                <a:sym typeface="Arial"/>
              </a:rPr>
              <a:t>Remember to use units where possible. </a:t>
            </a:r>
            <a:endParaRPr sz="1200" b="0" i="0" u="none" strike="noStrike" cap="none" dirty="0">
              <a:solidFill>
                <a:srgbClr val="000000"/>
              </a:solidFill>
              <a:latin typeface="Arial"/>
              <a:ea typeface="Arial"/>
              <a:cs typeface="Arial"/>
              <a:sym typeface="Arial"/>
            </a:endParaRPr>
          </a:p>
        </p:txBody>
      </p:sp>
      <p:sp>
        <p:nvSpPr>
          <p:cNvPr id="9" name="Google Shape;334;g1c726f78e40_0_7">
            <a:extLst>
              <a:ext uri="{FF2B5EF4-FFF2-40B4-BE49-F238E27FC236}">
                <a16:creationId xmlns:a16="http://schemas.microsoft.com/office/drawing/2014/main" id="{3CC4429B-5F99-23B1-F04F-784E6AB805C8}"/>
              </a:ext>
            </a:extLst>
          </p:cNvPr>
          <p:cNvSpPr txBox="1"/>
          <p:nvPr/>
        </p:nvSpPr>
        <p:spPr>
          <a:xfrm>
            <a:off x="1450184" y="1667563"/>
            <a:ext cx="10850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Use your skills to complete the exam questions </a:t>
            </a:r>
            <a:endParaRPr sz="2800" b="0" i="0" u="none" strike="noStrike" cap="none"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Tree>
    <p:extLst>
      <p:ext uri="{BB962C8B-B14F-4D97-AF65-F5344CB8AC3E}">
        <p14:creationId xmlns:p14="http://schemas.microsoft.com/office/powerpoint/2010/main" val="40007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13" name="TextBox 12">
            <a:extLst>
              <a:ext uri="{FF2B5EF4-FFF2-40B4-BE49-F238E27FC236}">
                <a16:creationId xmlns:a16="http://schemas.microsoft.com/office/drawing/2014/main" id="{BA4FAC84-28B3-64BF-CA9D-16D6B5A6B98C}"/>
              </a:ext>
            </a:extLst>
          </p:cNvPr>
          <p:cNvSpPr txBox="1"/>
          <p:nvPr/>
        </p:nvSpPr>
        <p:spPr>
          <a:xfrm>
            <a:off x="1275630" y="1497120"/>
            <a:ext cx="6215974" cy="1077218"/>
          </a:xfrm>
          <a:prstGeom prst="rect">
            <a:avLst/>
          </a:prstGeom>
          <a:noFill/>
        </p:spPr>
        <p:txBody>
          <a:bodyPr wrap="square">
            <a:spAutoFit/>
          </a:bodyPr>
          <a:lstStyle/>
          <a:p>
            <a:pPr>
              <a:spcAft>
                <a:spcPts val="600"/>
              </a:spcAft>
            </a:pPr>
            <a:r>
              <a:rPr lang="en-GB" sz="1800" b="1" dirty="0">
                <a:effectLst/>
                <a:latin typeface="Arial" panose="020B0604020202020204" pitchFamily="34" charset="0"/>
                <a:ea typeface="Calibri" panose="020F0502020204030204" pitchFamily="34" charset="0"/>
              </a:rPr>
              <a:t>1.</a:t>
            </a:r>
            <a:r>
              <a:rPr lang="en-GB" b="1" dirty="0">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g</a:t>
            </a:r>
            <a:r>
              <a:rPr lang="en-GB" sz="1800" dirty="0">
                <a:effectLst/>
                <a:latin typeface="Arial" panose="020B0604020202020204" pitchFamily="34" charset="0"/>
                <a:ea typeface="Calibri" panose="020F0502020204030204" pitchFamily="34" charset="0"/>
              </a:rPr>
              <a:t> = 9</a:t>
            </a:r>
          </a:p>
          <a:p>
            <a:pPr indent="457200">
              <a:spcAft>
                <a:spcPts val="600"/>
              </a:spcAft>
            </a:pPr>
            <a:r>
              <a:rPr lang="en-GB" sz="1800" i="1" dirty="0">
                <a:effectLst/>
                <a:latin typeface="Arial" panose="020B0604020202020204" pitchFamily="34" charset="0"/>
                <a:ea typeface="Calibri" panose="020F0502020204030204" pitchFamily="34" charset="0"/>
              </a:rPr>
              <a:t>	h</a:t>
            </a:r>
            <a:r>
              <a:rPr lang="en-GB" sz="1800" dirty="0">
                <a:effectLst/>
                <a:latin typeface="Arial" panose="020B0604020202020204" pitchFamily="34" charset="0"/>
                <a:ea typeface="Calibri" panose="020F0502020204030204" pitchFamily="34" charset="0"/>
              </a:rPr>
              <a:t> = 4</a:t>
            </a:r>
          </a:p>
          <a:p>
            <a:pPr>
              <a:spcAft>
                <a:spcPts val="600"/>
              </a:spcAft>
            </a:pPr>
            <a:r>
              <a:rPr lang="en-GB" sz="1800" dirty="0">
                <a:effectLst/>
                <a:latin typeface="Arial" panose="020B0604020202020204" pitchFamily="34" charset="0"/>
                <a:ea typeface="Calibri" panose="020F0502020204030204" pitchFamily="34" charset="0"/>
              </a:rPr>
              <a:t>Work out the value of 2</a:t>
            </a:r>
            <a:r>
              <a:rPr lang="en-GB" sz="1800" i="1" dirty="0">
                <a:effectLst/>
                <a:latin typeface="Arial" panose="020B0604020202020204" pitchFamily="34" charset="0"/>
                <a:ea typeface="Calibri" panose="020F0502020204030204" pitchFamily="34" charset="0"/>
              </a:rPr>
              <a:t>g</a:t>
            </a:r>
            <a:r>
              <a:rPr lang="en-GB" sz="1800" dirty="0">
                <a:effectLst/>
                <a:latin typeface="Arial" panose="020B0604020202020204" pitchFamily="34" charset="0"/>
                <a:ea typeface="Calibri" panose="020F0502020204030204" pitchFamily="34" charset="0"/>
              </a:rPr>
              <a:t> + 3</a:t>
            </a:r>
            <a:r>
              <a:rPr lang="en-GB" sz="1800" i="1" dirty="0">
                <a:effectLst/>
                <a:latin typeface="Arial" panose="020B0604020202020204" pitchFamily="34" charset="0"/>
                <a:ea typeface="Calibri" panose="020F0502020204030204" pitchFamily="34" charset="0"/>
              </a:rPr>
              <a:t>h</a:t>
            </a:r>
            <a:endParaRPr lang="en-GB" sz="1800" dirty="0">
              <a:effectLst/>
              <a:latin typeface="Arial" panose="020B060402020202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77DABD60-A386-80AA-0A58-FE353968A465}"/>
              </a:ext>
            </a:extLst>
          </p:cNvPr>
          <p:cNvSpPr txBox="1"/>
          <p:nvPr/>
        </p:nvSpPr>
        <p:spPr>
          <a:xfrm>
            <a:off x="1275630" y="3188139"/>
            <a:ext cx="6215974" cy="800219"/>
          </a:xfrm>
          <a:prstGeom prst="rect">
            <a:avLst/>
          </a:prstGeom>
          <a:noFill/>
        </p:spPr>
        <p:txBody>
          <a:bodyPr wrap="square">
            <a:spAutoFit/>
          </a:bodyPr>
          <a:lstStyle/>
          <a:p>
            <a:pPr>
              <a:spcAft>
                <a:spcPts val="600"/>
              </a:spcAft>
            </a:pPr>
            <a:r>
              <a:rPr lang="en-GB" sz="1800" b="1" dirty="0">
                <a:effectLst/>
                <a:latin typeface="Arial" panose="020B0604020202020204" pitchFamily="34" charset="0"/>
                <a:ea typeface="Calibri" panose="020F0502020204030204" pitchFamily="34" charset="0"/>
              </a:rPr>
              <a:t>2. 	</a:t>
            </a:r>
            <a:r>
              <a:rPr lang="en-GB" sz="1800" i="1" dirty="0">
                <a:effectLst/>
                <a:latin typeface="Arial" panose="020B0604020202020204" pitchFamily="34" charset="0"/>
                <a:ea typeface="Calibri" panose="020F0502020204030204" pitchFamily="34" charset="0"/>
              </a:rPr>
              <a:t>w</a:t>
            </a:r>
            <a:r>
              <a:rPr lang="en-GB" sz="1800" dirty="0">
                <a:effectLst/>
                <a:latin typeface="Arial" panose="020B0604020202020204" pitchFamily="34" charset="0"/>
                <a:ea typeface="Calibri" panose="020F0502020204030204" pitchFamily="34" charset="0"/>
              </a:rPr>
              <a:t> = 4</a:t>
            </a:r>
            <a:r>
              <a:rPr lang="en-GB" sz="1800" i="1" dirty="0">
                <a:effectLst/>
                <a:latin typeface="Arial" panose="020B0604020202020204" pitchFamily="34" charset="0"/>
                <a:ea typeface="Calibri" panose="020F0502020204030204" pitchFamily="34" charset="0"/>
              </a:rPr>
              <a:t>u</a:t>
            </a:r>
            <a:r>
              <a:rPr lang="en-GB" sz="1800" dirty="0">
                <a:effectLst/>
                <a:latin typeface="Arial" panose="020B0604020202020204" pitchFamily="34" charset="0"/>
                <a:ea typeface="Calibri" panose="020F0502020204030204" pitchFamily="34" charset="0"/>
              </a:rPr>
              <a:t> + 3</a:t>
            </a:r>
          </a:p>
          <a:p>
            <a:pPr>
              <a:spcBef>
                <a:spcPts val="600"/>
              </a:spcBef>
              <a:spcAft>
                <a:spcPts val="600"/>
              </a:spcAft>
            </a:pPr>
            <a:r>
              <a:rPr lang="en-GB" sz="1800" dirty="0">
                <a:effectLst/>
                <a:latin typeface="Arial" panose="020B0604020202020204" pitchFamily="34" charset="0"/>
                <a:ea typeface="Calibri" panose="020F0502020204030204" pitchFamily="34" charset="0"/>
              </a:rPr>
              <a:t>Find the value of </a:t>
            </a:r>
            <a:r>
              <a:rPr lang="en-GB" sz="1800" i="1" dirty="0">
                <a:effectLst/>
                <a:latin typeface="Arial" panose="020B0604020202020204" pitchFamily="34" charset="0"/>
                <a:ea typeface="Calibri" panose="020F0502020204030204" pitchFamily="34" charset="0"/>
              </a:rPr>
              <a:t>w</a:t>
            </a:r>
            <a:r>
              <a:rPr lang="en-GB" sz="1800" dirty="0">
                <a:effectLst/>
                <a:latin typeface="Arial" panose="020B0604020202020204" pitchFamily="34" charset="0"/>
                <a:ea typeface="Calibri" panose="020F0502020204030204" pitchFamily="34" charset="0"/>
              </a:rPr>
              <a:t> when </a:t>
            </a:r>
            <a:r>
              <a:rPr lang="en-GB" sz="1800" i="1" dirty="0">
                <a:effectLst/>
                <a:latin typeface="Arial" panose="020B0604020202020204" pitchFamily="34" charset="0"/>
                <a:ea typeface="Calibri" panose="020F0502020204030204" pitchFamily="34" charset="0"/>
              </a:rPr>
              <a:t>u</a:t>
            </a:r>
            <a:r>
              <a:rPr lang="en-GB" sz="1800" dirty="0">
                <a:effectLst/>
                <a:latin typeface="Arial" panose="020B0604020202020204" pitchFamily="34" charset="0"/>
                <a:ea typeface="Calibri" panose="020F0502020204030204" pitchFamily="34" charset="0"/>
              </a:rPr>
              <a:t> = 8</a:t>
            </a:r>
          </a:p>
        </p:txBody>
      </p:sp>
      <p:sp>
        <p:nvSpPr>
          <p:cNvPr id="19" name="TextBox 18">
            <a:extLst>
              <a:ext uri="{FF2B5EF4-FFF2-40B4-BE49-F238E27FC236}">
                <a16:creationId xmlns:a16="http://schemas.microsoft.com/office/drawing/2014/main" id="{97ED154D-C72A-0742-4DA9-FD1D91886582}"/>
              </a:ext>
            </a:extLst>
          </p:cNvPr>
          <p:cNvSpPr txBox="1"/>
          <p:nvPr/>
        </p:nvSpPr>
        <p:spPr>
          <a:xfrm>
            <a:off x="1275630" y="4725154"/>
            <a:ext cx="6215974" cy="723275"/>
          </a:xfrm>
          <a:prstGeom prst="rect">
            <a:avLst/>
          </a:prstGeom>
          <a:noFill/>
        </p:spPr>
        <p:txBody>
          <a:bodyPr wrap="square">
            <a:spAutoFit/>
          </a:bodyPr>
          <a:lstStyle/>
          <a:p>
            <a:pPr>
              <a:spcAft>
                <a:spcPts val="600"/>
              </a:spcAft>
            </a:pPr>
            <a:r>
              <a:rPr lang="en-GB" sz="1800" b="1"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 3</a:t>
            </a:r>
            <a:r>
              <a:rPr lang="en-GB" sz="1800" i="1" dirty="0">
                <a:effectLst/>
                <a:latin typeface="Times New Roman" panose="02020603050405020304" pitchFamily="18" charset="0"/>
                <a:ea typeface="Calibri" panose="020F0502020204030204" pitchFamily="34" charset="0"/>
              </a:rPr>
              <a:t>x</a:t>
            </a:r>
            <a:r>
              <a:rPr lang="en-GB" sz="1800" dirty="0">
                <a:effectLst/>
                <a:latin typeface="Arial" panose="020B0604020202020204" pitchFamily="34" charset="0"/>
                <a:ea typeface="Calibri" panose="020F0502020204030204" pitchFamily="34" charset="0"/>
              </a:rPr>
              <a:t> + 4</a:t>
            </a:r>
            <a:r>
              <a:rPr lang="en-GB" sz="1800" i="1" dirty="0">
                <a:effectLst/>
                <a:latin typeface="Arial" panose="020B0604020202020204" pitchFamily="34" charset="0"/>
                <a:ea typeface="Calibri" panose="020F0502020204030204" pitchFamily="34" charset="0"/>
              </a:rPr>
              <a:t>y</a:t>
            </a: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Work out the value of </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when </a:t>
            </a:r>
            <a:r>
              <a:rPr lang="en-GB" sz="1800" i="1" dirty="0">
                <a:effectLst/>
                <a:latin typeface="Times New Roman" panose="02020603050405020304" pitchFamily="18" charset="0"/>
                <a:ea typeface="Calibri" panose="020F0502020204030204" pitchFamily="34" charset="0"/>
              </a:rPr>
              <a:t>x</a:t>
            </a:r>
            <a:r>
              <a:rPr lang="en-GB" sz="1800" dirty="0">
                <a:effectLst/>
                <a:latin typeface="Arial" panose="020B0604020202020204" pitchFamily="34" charset="0"/>
                <a:ea typeface="Calibri" panose="020F0502020204030204" pitchFamily="34" charset="0"/>
              </a:rPr>
              <a:t> = 5 and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 = −7</a:t>
            </a:r>
          </a:p>
        </p:txBody>
      </p:sp>
    </p:spTree>
    <p:extLst>
      <p:ext uri="{BB962C8B-B14F-4D97-AF65-F5344CB8AC3E}">
        <p14:creationId xmlns:p14="http://schemas.microsoft.com/office/powerpoint/2010/main" val="43629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11" name="TextBox 10">
            <a:extLst>
              <a:ext uri="{FF2B5EF4-FFF2-40B4-BE49-F238E27FC236}">
                <a16:creationId xmlns:a16="http://schemas.microsoft.com/office/drawing/2014/main" id="{2FBEFE28-1FB1-73B3-4504-AB154E7059C5}"/>
              </a:ext>
            </a:extLst>
          </p:cNvPr>
          <p:cNvSpPr txBox="1"/>
          <p:nvPr/>
        </p:nvSpPr>
        <p:spPr>
          <a:xfrm>
            <a:off x="1275630" y="1786473"/>
            <a:ext cx="6215974" cy="800219"/>
          </a:xfrm>
          <a:prstGeom prst="rect">
            <a:avLst/>
          </a:prstGeom>
          <a:noFill/>
        </p:spPr>
        <p:txBody>
          <a:bodyPr wrap="square">
            <a:spAutoFit/>
          </a:bodyPr>
          <a:lstStyle/>
          <a:p>
            <a:pPr>
              <a:spcAft>
                <a:spcPts val="600"/>
              </a:spcAft>
            </a:pPr>
            <a:r>
              <a:rPr lang="en-GB" sz="1800" b="1" dirty="0">
                <a:effectLst/>
                <a:latin typeface="Arial" panose="020B0604020202020204" pitchFamily="34" charset="0"/>
                <a:ea typeface="Calibri" panose="020F0502020204030204" pitchFamily="34" charset="0"/>
              </a:rPr>
              <a:t>4.</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P</a:t>
            </a:r>
            <a:r>
              <a:rPr lang="en-GB" sz="1800" dirty="0">
                <a:effectLst/>
                <a:latin typeface="Arial" panose="020B0604020202020204" pitchFamily="34" charset="0"/>
                <a:ea typeface="Calibri" panose="020F0502020204030204" pitchFamily="34" charset="0"/>
              </a:rPr>
              <a:t> = 7</a:t>
            </a:r>
            <a:r>
              <a:rPr lang="en-GB" sz="1800" i="1" dirty="0">
                <a:effectLst/>
                <a:latin typeface="Arial" panose="020B0604020202020204" pitchFamily="34" charset="0"/>
                <a:ea typeface="Calibri" panose="020F0502020204030204" pitchFamily="34" charset="0"/>
              </a:rPr>
              <a:t>r</a:t>
            </a:r>
            <a:r>
              <a:rPr lang="en-GB" sz="1800" dirty="0">
                <a:effectLst/>
                <a:latin typeface="Arial" panose="020B0604020202020204" pitchFamily="34" charset="0"/>
                <a:ea typeface="Calibri" panose="020F0502020204030204" pitchFamily="34" charset="0"/>
              </a:rPr>
              <a:t> + 3</a:t>
            </a:r>
            <a:r>
              <a:rPr lang="en-GB" sz="1800" i="1" dirty="0">
                <a:effectLst/>
                <a:latin typeface="Arial" panose="020B0604020202020204" pitchFamily="34" charset="0"/>
                <a:ea typeface="Calibri" panose="020F0502020204030204" pitchFamily="34" charset="0"/>
              </a:rPr>
              <a:t>q</a:t>
            </a:r>
            <a:endParaRPr lang="en-GB" sz="1800" dirty="0">
              <a:effectLst/>
              <a:latin typeface="Arial" panose="020B0604020202020204" pitchFamily="34" charset="0"/>
              <a:ea typeface="Calibri" panose="020F0502020204030204" pitchFamily="34" charset="0"/>
            </a:endParaRPr>
          </a:p>
          <a:p>
            <a:pPr>
              <a:spcBef>
                <a:spcPts val="600"/>
              </a:spcBef>
              <a:spcAft>
                <a:spcPts val="600"/>
              </a:spcAft>
            </a:pPr>
            <a:r>
              <a:rPr lang="en-GB" sz="1800" dirty="0">
                <a:effectLst/>
                <a:latin typeface="Arial" panose="020B0604020202020204" pitchFamily="34" charset="0"/>
                <a:ea typeface="Calibri" panose="020F0502020204030204" pitchFamily="34" charset="0"/>
              </a:rPr>
              <a:t>Work out the value of </a:t>
            </a:r>
            <a:r>
              <a:rPr lang="en-GB" sz="1800" i="1" dirty="0">
                <a:effectLst/>
                <a:latin typeface="Arial" panose="020B0604020202020204" pitchFamily="34" charset="0"/>
                <a:ea typeface="Calibri" panose="020F0502020204030204" pitchFamily="34" charset="0"/>
              </a:rPr>
              <a:t>P</a:t>
            </a:r>
            <a:r>
              <a:rPr lang="en-GB" sz="1800" dirty="0">
                <a:effectLst/>
                <a:latin typeface="Arial" panose="020B0604020202020204" pitchFamily="34" charset="0"/>
                <a:ea typeface="Calibri" panose="020F0502020204030204" pitchFamily="34" charset="0"/>
              </a:rPr>
              <a:t> when </a:t>
            </a:r>
            <a:r>
              <a:rPr lang="en-GB" sz="1800" i="1" dirty="0">
                <a:effectLst/>
                <a:latin typeface="Arial" panose="020B0604020202020204" pitchFamily="34" charset="0"/>
                <a:ea typeface="Calibri" panose="020F0502020204030204" pitchFamily="34" charset="0"/>
              </a:rPr>
              <a:t>r</a:t>
            </a:r>
            <a:r>
              <a:rPr lang="en-GB" sz="1800" dirty="0">
                <a:effectLst/>
                <a:latin typeface="Arial" panose="020B0604020202020204" pitchFamily="34" charset="0"/>
                <a:ea typeface="Calibri" panose="020F0502020204030204" pitchFamily="34" charset="0"/>
              </a:rPr>
              <a:t> = 5 and </a:t>
            </a:r>
            <a:r>
              <a:rPr lang="en-GB" sz="1800" i="1" dirty="0">
                <a:effectLst/>
                <a:latin typeface="Arial" panose="020B0604020202020204" pitchFamily="34" charset="0"/>
                <a:ea typeface="Calibri" panose="020F0502020204030204" pitchFamily="34" charset="0"/>
              </a:rPr>
              <a:t>q</a:t>
            </a:r>
            <a:r>
              <a:rPr lang="en-GB" sz="1800" dirty="0">
                <a:effectLst/>
                <a:latin typeface="Arial" panose="020B0604020202020204" pitchFamily="34" charset="0"/>
                <a:ea typeface="Calibri" panose="020F0502020204030204" pitchFamily="34" charset="0"/>
              </a:rPr>
              <a:t> = –4</a:t>
            </a:r>
          </a:p>
        </p:txBody>
      </p:sp>
      <p:sp>
        <p:nvSpPr>
          <p:cNvPr id="15" name="TextBox 14">
            <a:extLst>
              <a:ext uri="{FF2B5EF4-FFF2-40B4-BE49-F238E27FC236}">
                <a16:creationId xmlns:a16="http://schemas.microsoft.com/office/drawing/2014/main" id="{60A7FED0-6DFB-27F7-7D8F-A588170A87A2}"/>
              </a:ext>
            </a:extLst>
          </p:cNvPr>
          <p:cNvSpPr txBox="1"/>
          <p:nvPr/>
        </p:nvSpPr>
        <p:spPr>
          <a:xfrm>
            <a:off x="1275630" y="3629549"/>
            <a:ext cx="6215974" cy="1231106"/>
          </a:xfrm>
          <a:prstGeom prst="rect">
            <a:avLst/>
          </a:prstGeom>
          <a:noFill/>
        </p:spPr>
        <p:txBody>
          <a:bodyPr wrap="square">
            <a:spAutoFit/>
          </a:bodyPr>
          <a:lstStyle/>
          <a:p>
            <a:pPr>
              <a:spcBef>
                <a:spcPts val="600"/>
              </a:spcBef>
              <a:spcAft>
                <a:spcPts val="600"/>
              </a:spcAft>
            </a:pPr>
            <a:r>
              <a:rPr lang="en-GB" sz="1800" b="1" dirty="0">
                <a:effectLst/>
                <a:latin typeface="Arial" panose="020B0604020202020204" pitchFamily="34" charset="0"/>
                <a:ea typeface="Calibri" panose="020F0502020204030204" pitchFamily="34" charset="0"/>
              </a:rPr>
              <a:t>5.</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v</a:t>
            </a:r>
            <a:r>
              <a:rPr lang="en-GB" sz="1800" dirty="0">
                <a:solidFill>
                  <a:srgbClr val="2D3748"/>
                </a:solidFill>
                <a:effectLst/>
                <a:latin typeface="Arial" panose="020B0604020202020204" pitchFamily="34" charset="0"/>
                <a:ea typeface="Calibri" panose="020F0502020204030204" pitchFamily="34" charset="0"/>
              </a:rPr>
              <a:t>²</a:t>
            </a:r>
            <a:r>
              <a:rPr lang="en-GB" sz="1800" dirty="0">
                <a:effectLst/>
                <a:latin typeface="Arial" panose="020B0604020202020204" pitchFamily="34" charset="0"/>
                <a:ea typeface="Calibri" panose="020F0502020204030204" pitchFamily="34" charset="0"/>
              </a:rPr>
              <a:t> = </a:t>
            </a:r>
            <a:r>
              <a:rPr lang="en-GB" sz="1800" i="1" dirty="0">
                <a:effectLst/>
                <a:latin typeface="Arial" panose="020B0604020202020204" pitchFamily="34" charset="0"/>
                <a:ea typeface="Calibri" panose="020F0502020204030204" pitchFamily="34" charset="0"/>
              </a:rPr>
              <a:t>u</a:t>
            </a:r>
            <a:r>
              <a:rPr lang="en-GB" sz="1800" dirty="0">
                <a:effectLst/>
                <a:latin typeface="Arial" panose="020B0604020202020204" pitchFamily="34" charset="0"/>
                <a:ea typeface="Calibri" panose="020F0502020204030204" pitchFamily="34" charset="0"/>
              </a:rPr>
              <a:t>² + 2</a:t>
            </a:r>
            <a:r>
              <a:rPr lang="en-GB" sz="1800" i="1" dirty="0">
                <a:effectLst/>
                <a:latin typeface="Arial" panose="020B0604020202020204" pitchFamily="34" charset="0"/>
                <a:ea typeface="Calibri" panose="020F0502020204030204" pitchFamily="34" charset="0"/>
              </a:rPr>
              <a:t>as</a:t>
            </a:r>
            <a:endParaRPr lang="en-GB" sz="1800" dirty="0">
              <a:effectLst/>
              <a:latin typeface="Arial" panose="020B0604020202020204" pitchFamily="34" charset="0"/>
              <a:ea typeface="Calibri" panose="020F0502020204030204" pitchFamily="34" charset="0"/>
            </a:endParaRPr>
          </a:p>
          <a:p>
            <a:pPr>
              <a:spcBef>
                <a:spcPts val="600"/>
              </a:spcBef>
              <a:spcAft>
                <a:spcPts val="600"/>
              </a:spcAft>
            </a:pPr>
            <a:r>
              <a:rPr lang="en-GB" sz="1800" i="1" dirty="0">
                <a:solidFill>
                  <a:srgbClr val="2D3748"/>
                </a:solidFill>
                <a:effectLst/>
                <a:latin typeface="Arial" panose="020B0604020202020204" pitchFamily="34" charset="0"/>
                <a:ea typeface="Calibri" panose="020F0502020204030204" pitchFamily="34" charset="0"/>
              </a:rPr>
              <a:t>u</a:t>
            </a:r>
            <a:r>
              <a:rPr lang="en-GB" sz="1800" dirty="0">
                <a:solidFill>
                  <a:srgbClr val="2D3748"/>
                </a:solidFill>
                <a:effectLst/>
                <a:latin typeface="Arial" panose="020B0604020202020204" pitchFamily="34" charset="0"/>
                <a:ea typeface="Calibri" panose="020F0502020204030204" pitchFamily="34" charset="0"/>
              </a:rPr>
              <a:t> = 12		</a:t>
            </a:r>
            <a:r>
              <a:rPr lang="en-GB" sz="1800" i="1" dirty="0">
                <a:solidFill>
                  <a:srgbClr val="2D3748"/>
                </a:solidFill>
                <a:effectLst/>
                <a:latin typeface="Arial" panose="020B0604020202020204" pitchFamily="34" charset="0"/>
                <a:ea typeface="Calibri" panose="020F0502020204030204" pitchFamily="34" charset="0"/>
              </a:rPr>
              <a:t>a</a:t>
            </a:r>
            <a:r>
              <a:rPr lang="en-GB" sz="1800" dirty="0">
                <a:solidFill>
                  <a:srgbClr val="2D3748"/>
                </a:solidFill>
                <a:effectLst/>
                <a:latin typeface="Arial" panose="020B0604020202020204" pitchFamily="34" charset="0"/>
                <a:ea typeface="Calibri" panose="020F0502020204030204" pitchFamily="34" charset="0"/>
              </a:rPr>
              <a:t> = −3		</a:t>
            </a:r>
            <a:r>
              <a:rPr lang="en-GB" sz="1800" i="1" dirty="0">
                <a:solidFill>
                  <a:srgbClr val="2D3748"/>
                </a:solidFill>
                <a:effectLst/>
                <a:latin typeface="Arial" panose="020B0604020202020204" pitchFamily="34" charset="0"/>
                <a:ea typeface="Calibri" panose="020F0502020204030204" pitchFamily="34" charset="0"/>
              </a:rPr>
              <a:t>s</a:t>
            </a:r>
            <a:r>
              <a:rPr lang="en-GB" sz="1800" dirty="0">
                <a:solidFill>
                  <a:srgbClr val="2D3748"/>
                </a:solidFill>
                <a:effectLst/>
                <a:latin typeface="Arial" panose="020B0604020202020204" pitchFamily="34" charset="0"/>
                <a:ea typeface="Calibri" panose="020F0502020204030204" pitchFamily="34" charset="0"/>
              </a:rPr>
              <a:t> = 18</a:t>
            </a:r>
            <a:endParaRPr lang="en-GB" sz="1800" dirty="0">
              <a:effectLst/>
              <a:latin typeface="Arial" panose="020B0604020202020204" pitchFamily="34" charset="0"/>
              <a:ea typeface="Calibri" panose="020F0502020204030204" pitchFamily="34" charset="0"/>
            </a:endParaRPr>
          </a:p>
          <a:p>
            <a:pPr>
              <a:spcBef>
                <a:spcPts val="600"/>
              </a:spcBef>
              <a:spcAft>
                <a:spcPts val="600"/>
              </a:spcAft>
            </a:pPr>
            <a:r>
              <a:rPr lang="en-GB" sz="1800" dirty="0">
                <a:solidFill>
                  <a:srgbClr val="2D3748"/>
                </a:solidFill>
                <a:effectLst/>
                <a:latin typeface="Arial" panose="020B0604020202020204" pitchFamily="34" charset="0"/>
                <a:ea typeface="Calibri" panose="020F0502020204030204" pitchFamily="34" charset="0"/>
              </a:rPr>
              <a:t>Work out a value of </a:t>
            </a:r>
            <a:r>
              <a:rPr lang="en-GB" sz="1800" i="1" dirty="0">
                <a:solidFill>
                  <a:srgbClr val="2D3748"/>
                </a:solidFill>
                <a:effectLst/>
                <a:latin typeface="Arial" panose="020B0604020202020204" pitchFamily="34" charset="0"/>
                <a:ea typeface="Calibri" panose="020F0502020204030204" pitchFamily="34" charset="0"/>
              </a:rPr>
              <a:t>v</a:t>
            </a:r>
            <a:endParaRPr lang="en-GB"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2992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964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What’s the same? What’s different?</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1769117" y="4124716"/>
            <a:ext cx="9381021"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buSzPts val="3200"/>
            </a:pPr>
            <a:r>
              <a:rPr lang="en-US" sz="2800" dirty="0">
                <a:solidFill>
                  <a:schemeClr val="dk1"/>
                </a:solidFill>
                <a:latin typeface="Arial" panose="020B0604020202020204" pitchFamily="34" charset="0"/>
                <a:cs typeface="Arial" panose="020B0604020202020204" pitchFamily="34" charset="0"/>
              </a:rPr>
              <a:t>Are there any other combinations of 3 and </a:t>
            </a:r>
            <a:r>
              <a:rPr lang="en-US" sz="2800" i="1" dirty="0">
                <a:solidFill>
                  <a:srgbClr val="000000"/>
                </a:solidFill>
                <a:latin typeface="Cambria Math" panose="02040503050406030204" pitchFamily="18" charset="0"/>
                <a:ea typeface="Cambria Math" panose="02040503050406030204" pitchFamily="18" charset="0"/>
                <a:cs typeface="Arial"/>
              </a:rPr>
              <a:t>a</a:t>
            </a:r>
            <a:r>
              <a:rPr lang="en-US" sz="2800" dirty="0">
                <a:solidFill>
                  <a:schemeClr val="dk1"/>
                </a:solidFill>
                <a:latin typeface="Arial" panose="020B0604020202020204" pitchFamily="34" charset="0"/>
                <a:cs typeface="Arial" panose="020B0604020202020204" pitchFamily="34" charset="0"/>
              </a:rPr>
              <a:t> that you could make?</a:t>
            </a:r>
            <a:endParaRPr lang="en-US" sz="1200" dirty="0">
              <a:solidFill>
                <a:srgbClr val="000000"/>
              </a:solidFill>
              <a:latin typeface="Arial" panose="020B0604020202020204" pitchFamily="34" charset="0"/>
              <a:ea typeface="Arial"/>
              <a:cs typeface="Arial" panose="020B0604020202020204" pitchFamily="34" charset="0"/>
              <a:sym typeface="Arial"/>
            </a:endParaRPr>
          </a:p>
        </p:txBody>
      </p:sp>
      <p:sp>
        <p:nvSpPr>
          <p:cNvPr id="5" name="Google Shape;167;g1ba20597195_0_16">
            <a:extLst>
              <a:ext uri="{FF2B5EF4-FFF2-40B4-BE49-F238E27FC236}">
                <a16:creationId xmlns:a16="http://schemas.microsoft.com/office/drawing/2014/main" id="{456DEBFA-4A40-BA9E-9A20-03622B40B80D}"/>
              </a:ext>
            </a:extLst>
          </p:cNvPr>
          <p:cNvSpPr txBox="1"/>
          <p:nvPr/>
        </p:nvSpPr>
        <p:spPr>
          <a:xfrm>
            <a:off x="1810681" y="1308308"/>
            <a:ext cx="108507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0" i="1" u="none" strike="noStrike" cap="none"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 + 3</a:t>
            </a:r>
            <a:endParaRPr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3 + </a:t>
            </a: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 </a:t>
            </a:r>
            <a:endParaRPr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 + </a:t>
            </a: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 + </a:t>
            </a: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rPr>
              <a:t> </a:t>
            </a:r>
            <a:endParaRPr sz="4800" b="0" i="0" u="none" strike="noStrike" cap="none" dirty="0">
              <a:solidFill>
                <a:srgbClr val="000000"/>
              </a:solidFill>
              <a:latin typeface="Cambria Math" panose="02040503050406030204" pitchFamily="18" charset="0"/>
              <a:ea typeface="Cambria Math" panose="02040503050406030204" pitchFamily="18" charset="0"/>
              <a:cs typeface="Arial"/>
              <a:sym typeface="Arial"/>
            </a:endParaRPr>
          </a:p>
        </p:txBody>
      </p:sp>
      <p:grpSp>
        <p:nvGrpSpPr>
          <p:cNvPr id="3" name="Group 2">
            <a:extLst>
              <a:ext uri="{FF2B5EF4-FFF2-40B4-BE49-F238E27FC236}">
                <a16:creationId xmlns:a16="http://schemas.microsoft.com/office/drawing/2014/main" id="{E5DC509F-3F7E-685F-6E2A-8913646121CC}"/>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9E57792D-A893-B7BF-7B48-F31E04F3A3CB}"/>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B7067F7A-6E0B-6CBA-210E-D245ADB6F49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20</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9497" y="496622"/>
            <a:ext cx="9144000" cy="1395412"/>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Substitution and Formulae</a:t>
            </a:r>
            <a:endParaRPr lang="en-GB" sz="4000" dirty="0"/>
          </a:p>
        </p:txBody>
      </p:sp>
      <p:sp>
        <p:nvSpPr>
          <p:cNvPr id="3" name="Subtitle 2">
            <a:extLst>
              <a:ext uri="{FF2B5EF4-FFF2-40B4-BE49-F238E27FC236}">
                <a16:creationId xmlns:a16="http://schemas.microsoft.com/office/drawing/2014/main" id="{0BB1ABF3-878C-208A-2F04-63C5E45CA52D}"/>
              </a:ext>
            </a:extLst>
          </p:cNvPr>
          <p:cNvSpPr>
            <a:spLocks noGrp="1"/>
          </p:cNvSpPr>
          <p:nvPr>
            <p:ph type="subTitle" idx="4294967295"/>
          </p:nvPr>
        </p:nvSpPr>
        <p:spPr>
          <a:xfrm>
            <a:off x="1419497" y="2052372"/>
            <a:ext cx="9144000" cy="2879725"/>
          </a:xfrm>
          <a:ln w="38100">
            <a:solidFill>
              <a:schemeClr val="accent1"/>
            </a:solidFill>
          </a:ln>
        </p:spPr>
        <p:txBody>
          <a:bodyPr>
            <a:normAutofit fontScale="85000" lnSpcReduction="20000"/>
          </a:bodyPr>
          <a:lstStyle/>
          <a:p>
            <a:pPr marL="0" indent="0" algn="l">
              <a:lnSpc>
                <a:spcPts val="3100"/>
              </a:lnSpc>
              <a:spcAft>
                <a:spcPts val="600"/>
              </a:spcAft>
              <a:buNone/>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marR="0" lvl="0" indent="-221608" algn="l" rtl="0">
              <a:lnSpc>
                <a:spcPct val="120000"/>
              </a:lnSpc>
              <a:spcBef>
                <a:spcPts val="0"/>
              </a:spcBef>
              <a:spcAft>
                <a:spcPts val="0"/>
              </a:spcAft>
              <a:buClr>
                <a:schemeClr val="dk1"/>
              </a:buClr>
              <a:buSzPct val="100000"/>
              <a:buFont typeface="Arial"/>
              <a:buChar char="•"/>
            </a:pPr>
            <a:r>
              <a:rPr lang="en-US" sz="2800" dirty="0">
                <a:solidFill>
                  <a:schemeClr val="dk1"/>
                </a:solidFill>
              </a:rPr>
              <a:t>Revise</a:t>
            </a:r>
            <a:r>
              <a:rPr lang="en-US" sz="2800" b="0" i="0" u="none" strike="noStrike" cap="none" dirty="0">
                <a:solidFill>
                  <a:schemeClr val="dk1"/>
                </a:solidFill>
                <a:latin typeface="Arial"/>
                <a:ea typeface="Arial"/>
                <a:cs typeface="Arial"/>
                <a:sym typeface="Arial"/>
              </a:rPr>
              <a:t> order of operations.</a:t>
            </a:r>
          </a:p>
          <a:p>
            <a:pPr marL="231775" marR="0" lvl="0" indent="-221608" algn="l" rtl="0">
              <a:lnSpc>
                <a:spcPct val="12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Use formulae in words and numbers.</a:t>
            </a:r>
          </a:p>
          <a:p>
            <a:pPr marL="231775" marR="0" lvl="0" indent="-221608" algn="l" rtl="0">
              <a:lnSpc>
                <a:spcPct val="12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Substitute positive and negative numbers in the </a:t>
            </a:r>
            <a:r>
              <a:rPr lang="en-US" sz="2800" dirty="0">
                <a:solidFill>
                  <a:schemeClr val="dk1"/>
                </a:solidFill>
              </a:rPr>
              <a:t>formula</a:t>
            </a:r>
            <a:r>
              <a:rPr lang="en-US" dirty="0">
                <a:solidFill>
                  <a:schemeClr val="dk1"/>
                </a:solidFill>
                <a:latin typeface="Arial"/>
                <a:cs typeface="Arial"/>
                <a:sym typeface="Arial"/>
              </a:rPr>
              <a:t>.</a:t>
            </a:r>
          </a:p>
          <a:p>
            <a:pPr marL="231775" marR="0" lvl="0" indent="-221608" algn="l" rtl="0">
              <a:lnSpc>
                <a:spcPct val="120000"/>
              </a:lnSpc>
              <a:spcBef>
                <a:spcPts val="0"/>
              </a:spcBef>
              <a:spcAft>
                <a:spcPts val="0"/>
              </a:spcAft>
              <a:buClr>
                <a:schemeClr val="dk1"/>
              </a:buClr>
              <a:buSzPct val="100000"/>
              <a:buFont typeface="Arial"/>
              <a:buChar char="•"/>
            </a:pPr>
            <a:r>
              <a:rPr lang="en-US" dirty="0">
                <a:solidFill>
                  <a:schemeClr val="dk1"/>
                </a:solidFill>
                <a:latin typeface="Arial"/>
                <a:cs typeface="Arial"/>
                <a:sym typeface="Calibri"/>
              </a:rPr>
              <a:t>Use variations of concepts to promote mathematical thinking and discussion, building on existing knowledge relevant for substitution and formulae.</a:t>
            </a: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200650"/>
            <a:ext cx="9144000" cy="1160728"/>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marR="0" lvl="0" indent="-206375" algn="l" rtl="0">
              <a:lnSpc>
                <a:spcPct val="110714"/>
              </a:lnSpc>
              <a:spcBef>
                <a:spcPts val="1600"/>
              </a:spcBef>
              <a:spcAft>
                <a:spcPts val="0"/>
              </a:spcAft>
              <a:buClr>
                <a:schemeClr val="dk1"/>
              </a:buClr>
              <a:buSzPts val="2400"/>
              <a:buFont typeface="Arial"/>
              <a:buChar char="•"/>
            </a:pPr>
            <a:r>
              <a:rPr lang="en-GB" sz="2800" dirty="0">
                <a:solidFill>
                  <a:schemeClr val="dk1"/>
                </a:solidFill>
                <a:latin typeface="Arial" panose="020B0604020202020204" pitchFamily="34" charset="0"/>
                <a:cs typeface="Arial" panose="020B0604020202020204" pitchFamily="34" charset="0"/>
              </a:rPr>
              <a:t>Solving equations</a:t>
            </a:r>
          </a:p>
        </p:txBody>
      </p:sp>
    </p:spTree>
    <p:extLst>
      <p:ext uri="{BB962C8B-B14F-4D97-AF65-F5344CB8AC3E}">
        <p14:creationId xmlns:p14="http://schemas.microsoft.com/office/powerpoint/2010/main" val="47648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b="1" dirty="0">
                <a:solidFill>
                  <a:schemeClr val="bg1"/>
                </a:solidFill>
              </a:rPr>
              <a:t>29</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62500" lnSpcReduction="20000"/>
          </a:bodyPr>
          <a:lstStyle/>
          <a:p>
            <a:pPr algn="l">
              <a:lnSpc>
                <a:spcPct val="120000"/>
              </a:lnSpc>
              <a:spcBef>
                <a:spcPts val="0"/>
              </a:spcBef>
            </a:pPr>
            <a:r>
              <a:rPr kumimoji="0" lang="en-US" sz="2300" b="1" i="0" u="none" strike="noStrike" kern="1200" cap="none" spc="0" normalizeH="0" baseline="0" noProof="0" dirty="0">
                <a:ln>
                  <a:noFill/>
                </a:ln>
                <a:solidFill>
                  <a:schemeClr val="accent1"/>
                </a:solidFill>
                <a:effectLst/>
                <a:uLnTx/>
                <a:uFillTx/>
                <a:ea typeface="+mj-ea"/>
              </a:rPr>
              <a:t>Text acknowledgements</a:t>
            </a:r>
          </a:p>
          <a:p>
            <a:pPr algn="l">
              <a:lnSpc>
                <a:spcPct val="107000"/>
              </a:lnSpc>
              <a:spcAft>
                <a:spcPts val="800"/>
              </a:spcAft>
            </a:pPr>
            <a:r>
              <a:rPr lang="en-GB" sz="2300" b="1" dirty="0">
                <a:effectLst/>
                <a:ea typeface="Calibri" panose="020F0502020204030204" pitchFamily="34" charset="0"/>
              </a:rPr>
              <a:t>Pearson Education Ltd: </a:t>
            </a:r>
            <a:r>
              <a:rPr lang="en-GB" sz="2300" dirty="0">
                <a:effectLst/>
                <a:ea typeface="Calibri" panose="020F0502020204030204" pitchFamily="34" charset="0"/>
              </a:rPr>
              <a:t>Edexcel </a:t>
            </a:r>
            <a:r>
              <a:rPr lang="en-GB" sz="2300" dirty="0">
                <a:solidFill>
                  <a:srgbClr val="000000"/>
                </a:solidFill>
                <a:effectLst/>
                <a:ea typeface="Calibri" panose="020F0502020204030204" pitchFamily="34" charset="0"/>
              </a:rPr>
              <a:t>Level 1/Level 2 GCSE (9-1) November 2018 1MA1/1F Mathematics Paper 1 (Non-Calculator) Foundation Tier Question 9 (slide 18), </a:t>
            </a:r>
            <a:r>
              <a:rPr lang="en-GB" sz="2300" dirty="0">
                <a:effectLst/>
                <a:ea typeface="Calibri" panose="020F0502020204030204" pitchFamily="34" charset="0"/>
              </a:rPr>
              <a:t>Edexcel Level 1/Level 2 GCSE (9-1) November 2019 1MA1/3F Mathematics Paper 3 (Calculator) Foundation Tier Question 7 (slide 18), Edexcel Level 1/Level 2 GCSE (9-1) November 2020 1MA1/2F Mathematics Paper 2 (Calculator) Foundation Tier Question 15 (slide 18), Edexcel Level 1/Level 2 GCSE (9-1) June 2019 1MA1/2F Mathematics Paper 2 (Calculator) Foundation Tier Question 11 (slide 19), Edexcel Level 1/Level 2 GCSE (9-1) November 2018 1MA1/1F Mathematics Paper 1 (Non-Calculator) Foundation Tier Question 21 (slide 19)</a:t>
            </a:r>
          </a:p>
          <a:p>
            <a:pPr algn="l">
              <a:lnSpc>
                <a:spcPct val="120000"/>
              </a:lnSpc>
              <a:spcBef>
                <a:spcPts val="0"/>
              </a:spcBef>
            </a:pPr>
            <a:r>
              <a:rPr kumimoji="0" lang="en-US" sz="2300" b="1" i="0" u="none" strike="noStrike" kern="1200" cap="none" spc="0" normalizeH="0" baseline="0" noProof="0" dirty="0">
                <a:ln>
                  <a:noFill/>
                </a:ln>
                <a:solidFill>
                  <a:schemeClr val="accent1"/>
                </a:solidFill>
                <a:effectLst/>
                <a:uLnTx/>
                <a:uFillTx/>
                <a:ea typeface="+mj-ea"/>
              </a:rPr>
              <a:t>Photo acknowledgements</a:t>
            </a:r>
          </a:p>
          <a:p>
            <a:pPr algn="l">
              <a:lnSpc>
                <a:spcPct val="107000"/>
              </a:lnSpc>
              <a:spcAft>
                <a:spcPts val="800"/>
              </a:spcAft>
            </a:pPr>
            <a:r>
              <a:rPr lang="en-GB" sz="2300" b="1" dirty="0">
                <a:effectLst/>
                <a:ea typeface="Calibri" panose="020F0502020204030204" pitchFamily="34" charset="0"/>
              </a:rPr>
              <a:t>Pearson Education Ltd:  </a:t>
            </a:r>
            <a:r>
              <a:rPr lang="en-GB" sz="2300" dirty="0">
                <a:effectLst/>
                <a:ea typeface="Calibri" panose="020F0502020204030204" pitchFamily="34" charset="0"/>
              </a:rPr>
              <a:t>HL Studios, </a:t>
            </a:r>
            <a:r>
              <a:rPr lang="en-GB" sz="2300" dirty="0" err="1">
                <a:effectLst/>
                <a:ea typeface="Calibri" panose="020F0502020204030204" pitchFamily="34" charset="0"/>
              </a:rPr>
              <a:t>Naki</a:t>
            </a:r>
            <a:r>
              <a:rPr lang="en-GB" sz="2300" dirty="0">
                <a:effectLst/>
                <a:ea typeface="Calibri" panose="020F0502020204030204" pitchFamily="34" charset="0"/>
              </a:rPr>
              <a:t> </a:t>
            </a:r>
            <a:r>
              <a:rPr lang="en-GB" sz="2300" dirty="0" err="1">
                <a:effectLst/>
                <a:ea typeface="Calibri" panose="020F0502020204030204" pitchFamily="34" charset="0"/>
              </a:rPr>
              <a:t>Kouyioumtzis</a:t>
            </a:r>
            <a:endParaRPr lang="en-GB" sz="2300" dirty="0">
              <a:effectLst/>
              <a:ea typeface="Calibri" panose="020F0502020204030204" pitchFamily="34" charset="0"/>
            </a:endParaRPr>
          </a:p>
          <a:p>
            <a:pPr algn="l">
              <a:lnSpc>
                <a:spcPct val="107000"/>
              </a:lnSpc>
              <a:spcAft>
                <a:spcPts val="800"/>
              </a:spcAft>
            </a:pPr>
            <a:r>
              <a:rPr lang="en-GB" sz="2300" b="1" dirty="0">
                <a:effectLst/>
                <a:ea typeface="Calibri" panose="020F0502020204030204" pitchFamily="34" charset="0"/>
              </a:rPr>
              <a:t>Shutterstock.com:</a:t>
            </a:r>
            <a:r>
              <a:rPr lang="en-GB" sz="2300" dirty="0">
                <a:effectLst/>
                <a:ea typeface="Calibri" panose="020F0502020204030204" pitchFamily="34" charset="0"/>
              </a:rPr>
              <a:t> Vectorfair.com, BOOCYS, </a:t>
            </a:r>
            <a:r>
              <a:rPr lang="en-GB" sz="2300" dirty="0" err="1">
                <a:effectLst/>
                <a:ea typeface="Calibri" panose="020F0502020204030204" pitchFamily="34" charset="0"/>
              </a:rPr>
              <a:t>Muratart</a:t>
            </a:r>
            <a:endParaRPr lang="en-GB" sz="2300" dirty="0">
              <a:effectLst/>
              <a:ea typeface="Calibri" panose="020F0502020204030204" pitchFamily="34" charset="0"/>
            </a:endParaRPr>
          </a:p>
          <a:p>
            <a:pPr algn="l">
              <a:lnSpc>
                <a:spcPct val="120000"/>
              </a:lnSpc>
              <a:spcBef>
                <a:spcPts val="0"/>
              </a:spcBef>
            </a:pPr>
            <a:endParaRPr lang="en-US" dirty="0">
              <a:latin typeface="Arial" panose="020B0604020202020204" pitchFamily="34" charset="0"/>
              <a:cs typeface="Arial" panose="020B0604020202020204" pitchFamily="34" charset="0"/>
            </a:endParaRPr>
          </a:p>
          <a:p>
            <a:pPr algn="l">
              <a:lnSpc>
                <a:spcPct val="120000"/>
              </a:lnSpc>
              <a:spcBef>
                <a:spcPts val="0"/>
              </a:spcBef>
            </a:pPr>
            <a:endParaRPr lang="en-GB" sz="40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Tree>
    <p:extLst>
      <p:ext uri="{BB962C8B-B14F-4D97-AF65-F5344CB8AC3E}">
        <p14:creationId xmlns:p14="http://schemas.microsoft.com/office/powerpoint/2010/main" val="2068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3" name="Google Shape;175;p3">
            <a:extLst>
              <a:ext uri="{FF2B5EF4-FFF2-40B4-BE49-F238E27FC236}">
                <a16:creationId xmlns:a16="http://schemas.microsoft.com/office/drawing/2014/main" id="{891E250E-9E0B-DF0C-6242-905B389CBC68}"/>
              </a:ext>
            </a:extLst>
          </p:cNvPr>
          <p:cNvSpPr/>
          <p:nvPr/>
        </p:nvSpPr>
        <p:spPr>
          <a:xfrm>
            <a:off x="1806494" y="4124725"/>
            <a:ext cx="7253400"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dirty="0">
                <a:solidFill>
                  <a:schemeClr val="dk1"/>
                </a:solidFill>
                <a:latin typeface="Arial" panose="020B0604020202020204" pitchFamily="34" charset="0"/>
                <a:cs typeface="Arial" panose="020B0604020202020204" pitchFamily="34" charset="0"/>
              </a:rPr>
              <a:t>Any letter can be a variable, not just </a:t>
            </a:r>
            <a:r>
              <a:rPr lang="en-GB" sz="2800" i="1" dirty="0">
                <a:solidFill>
                  <a:srgbClr val="000000"/>
                </a:solidFill>
                <a:latin typeface="Cambria Math" panose="02040503050406030204" pitchFamily="18" charset="0"/>
                <a:ea typeface="Cambria Math" panose="02040503050406030204" pitchFamily="18" charset="0"/>
                <a:cs typeface="Arial"/>
              </a:rPr>
              <a:t>x</a:t>
            </a:r>
            <a:r>
              <a:rPr lang="en-GB" sz="2800" dirty="0">
                <a:solidFill>
                  <a:schemeClr val="dk1"/>
                </a:solidFill>
                <a:latin typeface="Arial" panose="020B0604020202020204" pitchFamily="34" charset="0"/>
                <a:cs typeface="Arial" panose="020B0604020202020204" pitchFamily="34" charset="0"/>
              </a:rPr>
              <a:t>.</a:t>
            </a:r>
            <a:r>
              <a:rPr lang="en-GB" sz="280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sz="2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Google Shape;176;p3">
                <a:extLst>
                  <a:ext uri="{FF2B5EF4-FFF2-40B4-BE49-F238E27FC236}">
                    <a16:creationId xmlns:a16="http://schemas.microsoft.com/office/drawing/2014/main" id="{A4F87B18-F0B2-F78E-7860-A3559190EE38}"/>
                  </a:ext>
                </a:extLst>
              </p:cNvPr>
              <p:cNvSpPr txBox="1"/>
              <p:nvPr/>
            </p:nvSpPr>
            <p:spPr>
              <a:xfrm>
                <a:off x="1787821" y="1308308"/>
                <a:ext cx="10850700" cy="2507826"/>
              </a:xfrm>
              <a:prstGeom prst="rect">
                <a:avLst/>
              </a:prstGeom>
              <a:noFill/>
              <a:ln>
                <a:noFill/>
              </a:ln>
            </p:spPr>
            <p:txBody>
              <a:bodyPr spcFirstLastPara="1" wrap="square" lIns="91425" tIns="45700" rIns="91425" bIns="45700" anchor="t" anchorCtr="0">
                <a:spAutoFit/>
              </a:bodyPr>
              <a:lstStyle/>
              <a:p>
                <a:pPr lvl="0">
                  <a:buClr>
                    <a:schemeClr val="dk1"/>
                  </a:buClr>
                  <a:buSzPts val="4800"/>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14:m>
                  <m:oMath xmlns:m="http://schemas.openxmlformats.org/officeDocument/2006/math">
                    <m:box>
                      <m:boxPr>
                        <m:ctrlPr>
                          <a:rPr lang="ar-AE" sz="4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ar-AE" sz="4800" i="1">
                                <a:solidFill>
                                  <a:srgbClr val="000000"/>
                                </a:solidFill>
                                <a:latin typeface="Cambria Math" panose="02040503050406030204" pitchFamily="18" charset="0"/>
                                <a:ea typeface="Cambria Math" panose="02040503050406030204" pitchFamily="18" charset="0"/>
                              </a:rPr>
                            </m:ctrlPr>
                          </m:fPr>
                          <m:num>
                            <m:r>
                              <a:rPr lang="en-IN" sz="4800" b="0" i="1" smtClean="0">
                                <a:solidFill>
                                  <a:srgbClr val="000000"/>
                                </a:solidFill>
                                <a:latin typeface="Cambria Math" panose="02040503050406030204" pitchFamily="18" charset="0"/>
                                <a:ea typeface="Cambria Math" panose="02040503050406030204" pitchFamily="18" charset="0"/>
                              </a:rPr>
                              <m:t>1</m:t>
                            </m:r>
                          </m:num>
                          <m:den>
                            <m:r>
                              <a:rPr lang="en-IN" sz="4800" b="0" i="1" smtClean="0">
                                <a:solidFill>
                                  <a:srgbClr val="000000"/>
                                </a:solidFill>
                                <a:latin typeface="Cambria Math" panose="02040503050406030204" pitchFamily="18" charset="0"/>
                                <a:ea typeface="Cambria Math" panose="02040503050406030204" pitchFamily="18" charset="0"/>
                              </a:rPr>
                              <m:t>2</m:t>
                            </m:r>
                          </m:den>
                        </m:f>
                      </m:e>
                    </m:box>
                    <m:r>
                      <a:rPr lang="en-IN" sz="4800" b="0" i="1" smtClean="0">
                        <a:solidFill>
                          <a:srgbClr val="000000"/>
                        </a:solidFill>
                        <a:latin typeface="Cambria Math" panose="02040503050406030204" pitchFamily="18" charset="0"/>
                        <a:ea typeface="Cambria Math" panose="02040503050406030204" pitchFamily="18" charset="0"/>
                      </a:rPr>
                      <m:t> </m:t>
                    </m:r>
                  </m:oMath>
                </a14:m>
                <a:r>
                  <a:rPr lang="en-GB" sz="4800" i="1" dirty="0">
                    <a:solidFill>
                      <a:srgbClr val="000000"/>
                    </a:solidFill>
                    <a:latin typeface="Cambria Math" panose="02040503050406030204" pitchFamily="18" charset="0"/>
                    <a:ea typeface="Cambria Math" panose="02040503050406030204" pitchFamily="18" charset="0"/>
                    <a:cs typeface="Arial"/>
                    <a:sym typeface="Arial"/>
                  </a:rPr>
                  <a:t>b</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4800" dirty="0">
                    <a:solidFill>
                      <a:srgbClr val="252525"/>
                    </a:solidFill>
                  </a:rPr>
                  <a:t>×</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4800" i="1" dirty="0">
                    <a:solidFill>
                      <a:srgbClr val="000000"/>
                    </a:solidFill>
                    <a:latin typeface="Cambria Math" panose="02040503050406030204" pitchFamily="18" charset="0"/>
                    <a:ea typeface="Cambria Math" panose="02040503050406030204" pitchFamily="18" charset="0"/>
                    <a:cs typeface="Arial"/>
                    <a:sym typeface="Arial"/>
                  </a:rPr>
                  <a:t>h</a:t>
                </a:r>
              </a:p>
              <a:p>
                <a:pPr marL="0" marR="0" lvl="0" indent="0" algn="l" rtl="0">
                  <a:lnSpc>
                    <a:spcPct val="100000"/>
                  </a:lnSpc>
                  <a:spcBef>
                    <a:spcPts val="0"/>
                  </a:spcBef>
                  <a:spcAft>
                    <a:spcPts val="0"/>
                  </a:spcAft>
                  <a:buClr>
                    <a:schemeClr val="dk1"/>
                  </a:buClr>
                  <a:buSzPts val="4800"/>
                  <a:buFont typeface="Arial"/>
                  <a:buNone/>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14:m>
                  <m:oMath xmlns:m="http://schemas.openxmlformats.org/officeDocument/2006/math">
                    <m:box>
                      <m:boxPr>
                        <m:ctrlPr>
                          <a:rPr lang="ar-AE" sz="4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ar-AE" sz="4800" i="1">
                                <a:solidFill>
                                  <a:srgbClr val="000000"/>
                                </a:solidFill>
                                <a:latin typeface="Cambria Math" panose="02040503050406030204" pitchFamily="18" charset="0"/>
                                <a:ea typeface="Cambria Math" panose="02040503050406030204" pitchFamily="18" charset="0"/>
                              </a:rPr>
                            </m:ctrlPr>
                          </m:fPr>
                          <m:num>
                            <m:r>
                              <a:rPr lang="en-IN" sz="4800" b="0" i="1" smtClean="0">
                                <a:solidFill>
                                  <a:srgbClr val="000000"/>
                                </a:solidFill>
                                <a:latin typeface="Cambria Math" panose="02040503050406030204" pitchFamily="18" charset="0"/>
                                <a:ea typeface="Cambria Math" panose="02040503050406030204" pitchFamily="18" charset="0"/>
                              </a:rPr>
                              <m:t>1</m:t>
                            </m:r>
                          </m:num>
                          <m:den>
                            <m:r>
                              <a:rPr lang="en-IN" sz="4800" b="0" i="1" smtClean="0">
                                <a:solidFill>
                                  <a:srgbClr val="000000"/>
                                </a:solidFill>
                                <a:latin typeface="Cambria Math" panose="02040503050406030204" pitchFamily="18" charset="0"/>
                                <a:ea typeface="Cambria Math" panose="02040503050406030204" pitchFamily="18" charset="0"/>
                              </a:rPr>
                              <m:t>2</m:t>
                            </m:r>
                          </m:den>
                        </m:f>
                      </m:e>
                    </m:box>
                    <m:r>
                      <a:rPr lang="en-IN" sz="4800" b="0" i="0" smtClean="0">
                        <a:solidFill>
                          <a:srgbClr val="000000"/>
                        </a:solidFill>
                        <a:latin typeface="Cambria Math" panose="02040503050406030204" pitchFamily="18" charset="0"/>
                        <a:ea typeface="Cambria Math" panose="02040503050406030204" pitchFamily="18" charset="0"/>
                      </a:rPr>
                      <m:t> </m:t>
                    </m:r>
                  </m:oMath>
                </a14:m>
                <a:r>
                  <a:rPr lang="en-GB" sz="4800" i="1" dirty="0" err="1">
                    <a:solidFill>
                      <a:srgbClr val="000000"/>
                    </a:solidFill>
                    <a:latin typeface="Cambria Math" panose="02040503050406030204" pitchFamily="18" charset="0"/>
                    <a:ea typeface="Cambria Math" panose="02040503050406030204" pitchFamily="18" charset="0"/>
                    <a:cs typeface="Arial"/>
                    <a:sym typeface="Arial"/>
                  </a:rPr>
                  <a:t>bh</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p>
              <a:p>
                <a:pPr marL="0" marR="0" lvl="0" indent="0" algn="l" rtl="0">
                  <a:lnSpc>
                    <a:spcPct val="100000"/>
                  </a:lnSpc>
                  <a:spcBef>
                    <a:spcPts val="0"/>
                  </a:spcBef>
                  <a:spcAft>
                    <a:spcPts val="0"/>
                  </a:spcAft>
                  <a:buClr>
                    <a:schemeClr val="dk1"/>
                  </a:buClr>
                  <a:buSzPts val="4800"/>
                  <a:buFont typeface="Arial"/>
                  <a:buNone/>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r>
                  <a:rPr lang="en-GB" sz="4800" i="1" dirty="0" err="1">
                    <a:solidFill>
                      <a:srgbClr val="000000"/>
                    </a:solidFill>
                    <a:latin typeface="Cambria Math" panose="02040503050406030204" pitchFamily="18" charset="0"/>
                    <a:ea typeface="Cambria Math" panose="02040503050406030204" pitchFamily="18" charset="0"/>
                    <a:cs typeface="Arial"/>
                    <a:sym typeface="Arial"/>
                  </a:rPr>
                  <a:t>bh</a:t>
                </a:r>
                <a:endParaRPr sz="4800" i="1" dirty="0">
                  <a:solidFill>
                    <a:srgbClr val="000000"/>
                  </a:solidFill>
                  <a:latin typeface="Cambria Math" panose="02040503050406030204" pitchFamily="18" charset="0"/>
                  <a:ea typeface="Cambria Math" panose="02040503050406030204" pitchFamily="18" charset="0"/>
                  <a:cs typeface="Arial"/>
                  <a:sym typeface="Arial"/>
                </a:endParaRPr>
              </a:p>
            </p:txBody>
          </p:sp>
        </mc:Choice>
        <mc:Fallback xmlns="">
          <p:sp>
            <p:nvSpPr>
              <p:cNvPr id="6" name="Google Shape;176;p3">
                <a:extLst>
                  <a:ext uri="{FF2B5EF4-FFF2-40B4-BE49-F238E27FC236}">
                    <a16:creationId xmlns:a16="http://schemas.microsoft.com/office/drawing/2014/main" id="{A4F87B18-F0B2-F78E-7860-A3559190EE38}"/>
                  </a:ext>
                </a:extLst>
              </p:cNvPr>
              <p:cNvSpPr txBox="1">
                <a:spLocks noRot="1" noChangeAspect="1" noMove="1" noResize="1" noEditPoints="1" noAdjustHandles="1" noChangeArrowheads="1" noChangeShapeType="1" noTextEdit="1"/>
              </p:cNvSpPr>
              <p:nvPr/>
            </p:nvSpPr>
            <p:spPr>
              <a:xfrm>
                <a:off x="1787821" y="1308308"/>
                <a:ext cx="10850700" cy="2507826"/>
              </a:xfrm>
              <a:prstGeom prst="rect">
                <a:avLst/>
              </a:prstGeom>
              <a:blipFill>
                <a:blip r:embed="rId3"/>
                <a:stretch>
                  <a:fillRect l="-2528" t="-5839" b="-9976"/>
                </a:stretch>
              </a:blipFill>
              <a:ln>
                <a:noFill/>
              </a:ln>
            </p:spPr>
            <p:txBody>
              <a:bodyPr/>
              <a:lstStyle/>
              <a:p>
                <a:r>
                  <a:rPr lang="en-GB">
                    <a:noFill/>
                  </a:rPr>
                  <a:t> </a:t>
                </a:r>
              </a:p>
            </p:txBody>
          </p:sp>
        </mc:Fallback>
      </mc:AlternateContent>
      <p:sp>
        <p:nvSpPr>
          <p:cNvPr id="7" name="Title 1">
            <a:extLst>
              <a:ext uri="{FF2B5EF4-FFF2-40B4-BE49-F238E27FC236}">
                <a16:creationId xmlns:a16="http://schemas.microsoft.com/office/drawing/2014/main" id="{6DCCD0CC-E590-EB43-81C0-1126EDDA2C26}"/>
              </a:ext>
            </a:extLst>
          </p:cNvPr>
          <p:cNvSpPr txBox="1">
            <a:spLocks noGrp="1"/>
          </p:cNvSpPr>
          <p:nvPr>
            <p:ph type="title" idx="4294967295"/>
          </p:nvPr>
        </p:nvSpPr>
        <p:spPr>
          <a:xfrm>
            <a:off x="16964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What’s the same? What’s different?</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8" name="Group 7">
            <a:extLst>
              <a:ext uri="{FF2B5EF4-FFF2-40B4-BE49-F238E27FC236}">
                <a16:creationId xmlns:a16="http://schemas.microsoft.com/office/drawing/2014/main" id="{97BD9BA2-1A99-84D8-869E-6EF30A6103A9}"/>
              </a:ext>
            </a:extLst>
          </p:cNvPr>
          <p:cNvGrpSpPr/>
          <p:nvPr/>
        </p:nvGrpSpPr>
        <p:grpSpPr>
          <a:xfrm>
            <a:off x="-4746" y="-6023"/>
            <a:ext cx="2091590" cy="1923564"/>
            <a:chOff x="-27606" y="-17453"/>
            <a:chExt cx="2091590" cy="1923564"/>
          </a:xfrm>
        </p:grpSpPr>
        <p:sp>
          <p:nvSpPr>
            <p:cNvPr id="9" name="Isosceles Triangle 8">
              <a:extLst>
                <a:ext uri="{FF2B5EF4-FFF2-40B4-BE49-F238E27FC236}">
                  <a16:creationId xmlns:a16="http://schemas.microsoft.com/office/drawing/2014/main" id="{551F5222-202D-6626-B9E4-F0A4FDFE16C0}"/>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07D870C1-13F9-CA61-AF9C-027D667CA623}"/>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073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3" name="Google Shape;184;g1ba20597195_0_0">
            <a:extLst>
              <a:ext uri="{FF2B5EF4-FFF2-40B4-BE49-F238E27FC236}">
                <a16:creationId xmlns:a16="http://schemas.microsoft.com/office/drawing/2014/main" id="{BBE3DCF8-A1A0-85B1-C2D8-86681DBBA970}"/>
              </a:ext>
            </a:extLst>
          </p:cNvPr>
          <p:cNvSpPr/>
          <p:nvPr/>
        </p:nvSpPr>
        <p:spPr>
          <a:xfrm>
            <a:off x="1779443" y="4111750"/>
            <a:ext cx="9381000"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chemeClr val="dk1"/>
                </a:solidFill>
                <a:latin typeface="Arial" panose="020B0604020202020204" pitchFamily="34" charset="0"/>
                <a:cs typeface="Arial" panose="020B0604020202020204" pitchFamily="34" charset="0"/>
              </a:rPr>
              <a:t>What key mathematical words can you extract from the above equations?</a:t>
            </a: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185;g1ba20597195_0_0">
            <a:extLst>
              <a:ext uri="{FF2B5EF4-FFF2-40B4-BE49-F238E27FC236}">
                <a16:creationId xmlns:a16="http://schemas.microsoft.com/office/drawing/2014/main" id="{3AFF0FAE-90D0-0B2F-ED97-F4AF1B41B5F3}"/>
              </a:ext>
            </a:extLst>
          </p:cNvPr>
          <p:cNvSpPr txBox="1"/>
          <p:nvPr/>
        </p:nvSpPr>
        <p:spPr>
          <a:xfrm>
            <a:off x="1692192" y="1247399"/>
            <a:ext cx="10120363" cy="27679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2</a:t>
            </a:r>
            <a:r>
              <a:rPr lang="en-GB" sz="4800" b="0" i="1" u="none" strike="noStrike" cap="none" dirty="0">
                <a:solidFill>
                  <a:schemeClr val="dk1"/>
                </a:solidFill>
                <a:latin typeface="Times New Roman" panose="02020603050405020304" pitchFamily="18" charset="0"/>
                <a:ea typeface="Cambria Math" panose="02040503050406030204" pitchFamily="18" charset="0"/>
                <a:cs typeface="Times New Roman" panose="02020603050405020304" pitchFamily="18" charset="0"/>
                <a:sym typeface="Arial"/>
              </a:rPr>
              <a:t>x</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r>
              <a:rPr lang="en-GB"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rPr>
              <a:t>y</a:t>
            </a:r>
            <a:endParaRPr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rPr>
              <a:t>C</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𝜋</a:t>
            </a:r>
            <a:r>
              <a:rPr lang="en-GB"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rPr>
              <a:t>d</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endParaRPr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r>
              <a:rPr lang="en-GB" sz="4800" b="0" u="none" strike="noStrike" cap="none" dirty="0">
                <a:solidFill>
                  <a:schemeClr val="dk1"/>
                </a:solidFill>
                <a:latin typeface="Cambria Math" panose="02040503050406030204" pitchFamily="18" charset="0"/>
                <a:ea typeface="Cambria Math" panose="02040503050406030204" pitchFamily="18" charset="0"/>
                <a:cs typeface="Arial"/>
                <a:sym typeface="Arial"/>
              </a:rPr>
              <a:t>𝜋</a:t>
            </a:r>
            <a:r>
              <a:rPr lang="en-GB" sz="4800" b="0" i="1" u="none" strike="noStrike" cap="none" dirty="0">
                <a:solidFill>
                  <a:schemeClr val="dk1"/>
                </a:solidFill>
                <a:latin typeface="Cambria Math" panose="02040503050406030204" pitchFamily="18" charset="0"/>
                <a:ea typeface="Cambria Math" panose="02040503050406030204" pitchFamily="18" charset="0"/>
                <a:cs typeface="Arial"/>
                <a:sym typeface="Arial"/>
              </a:rPr>
              <a:t>r </a:t>
            </a:r>
            <a:r>
              <a:rPr lang="en-GB" sz="4100" b="0" i="0" u="none" strike="noStrike" cap="none" baseline="30000" dirty="0">
                <a:solidFill>
                  <a:schemeClr val="dk1"/>
                </a:solidFill>
                <a:latin typeface="Cambria Math" panose="02040503050406030204" pitchFamily="18" charset="0"/>
                <a:ea typeface="Cambria Math" panose="02040503050406030204" pitchFamily="18" charset="0"/>
                <a:cs typeface="Arial"/>
                <a:sym typeface="Arial"/>
              </a:rPr>
              <a:t>2</a:t>
            </a:r>
            <a:endParaRPr sz="4100" b="0" i="0" u="none" strike="noStrike" cap="none" baseline="30000" dirty="0">
              <a:solidFill>
                <a:srgbClr val="000000"/>
              </a:solidFill>
              <a:latin typeface="Cambria Math" panose="02040503050406030204" pitchFamily="18" charset="0"/>
              <a:ea typeface="Cambria Math" panose="02040503050406030204" pitchFamily="18" charset="0"/>
              <a:cs typeface="Arial"/>
              <a:sym typeface="Arial"/>
            </a:endParaRPr>
          </a:p>
        </p:txBody>
      </p:sp>
      <p:pic>
        <p:nvPicPr>
          <p:cNvPr id="8" name="Google Shape;187;g1ba20597195_0_0" descr="Two adjacent circles. The left hand circle has a line from the centre to the edge labelled Radius. An arrowed line labelled Circumference completely surrounds the circle. The right hand circle has a line from one edge to the other, passing through the centre and labelled Diameter.&#10;">
            <a:extLst>
              <a:ext uri="{FF2B5EF4-FFF2-40B4-BE49-F238E27FC236}">
                <a16:creationId xmlns:a16="http://schemas.microsoft.com/office/drawing/2014/main" id="{84F3C565-1F9E-BD4B-08ED-552CAB2C82BA}"/>
              </a:ext>
            </a:extLst>
          </p:cNvPr>
          <p:cNvPicPr preferRelativeResize="0"/>
          <p:nvPr/>
        </p:nvPicPr>
        <p:blipFill>
          <a:blip r:embed="rId3" cstate="print">
            <a:extLst>
              <a:ext uri="{28A0092B-C50C-407E-A947-70E740481C1C}">
                <a14:useLocalDpi xmlns:a14="http://schemas.microsoft.com/office/drawing/2010/main"/>
              </a:ext>
            </a:extLst>
          </a:blip>
          <a:srcRect/>
          <a:stretch/>
        </p:blipFill>
        <p:spPr>
          <a:xfrm>
            <a:off x="6752461" y="1247400"/>
            <a:ext cx="3529874" cy="2492350"/>
          </a:xfrm>
          <a:prstGeom prst="rect">
            <a:avLst/>
          </a:prstGeom>
          <a:noFill/>
          <a:ln>
            <a:noFill/>
          </a:ln>
        </p:spPr>
      </p:pic>
      <p:sp>
        <p:nvSpPr>
          <p:cNvPr id="9" name="Title 1">
            <a:extLst>
              <a:ext uri="{FF2B5EF4-FFF2-40B4-BE49-F238E27FC236}">
                <a16:creationId xmlns:a16="http://schemas.microsoft.com/office/drawing/2014/main" id="{7961D301-073F-8807-1C96-D3F6777B0EC3}"/>
              </a:ext>
            </a:extLst>
          </p:cNvPr>
          <p:cNvSpPr txBox="1">
            <a:spLocks noGrp="1"/>
          </p:cNvSpPr>
          <p:nvPr>
            <p:ph type="title" idx="4294967295"/>
          </p:nvPr>
        </p:nvSpPr>
        <p:spPr>
          <a:xfrm>
            <a:off x="16964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What’s the same? What’s different?</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10" name="Group 9">
            <a:extLst>
              <a:ext uri="{FF2B5EF4-FFF2-40B4-BE49-F238E27FC236}">
                <a16:creationId xmlns:a16="http://schemas.microsoft.com/office/drawing/2014/main" id="{81666868-C7F5-E254-AC50-E3B651681EA0}"/>
              </a:ext>
            </a:extLst>
          </p:cNvPr>
          <p:cNvGrpSpPr/>
          <p:nvPr/>
        </p:nvGrpSpPr>
        <p:grpSpPr>
          <a:xfrm>
            <a:off x="-4746" y="-6023"/>
            <a:ext cx="2091590" cy="1923564"/>
            <a:chOff x="-27606" y="-17453"/>
            <a:chExt cx="2091590" cy="1923564"/>
          </a:xfrm>
        </p:grpSpPr>
        <p:sp>
          <p:nvSpPr>
            <p:cNvPr id="11" name="Isosceles Triangle 10">
              <a:extLst>
                <a:ext uri="{FF2B5EF4-FFF2-40B4-BE49-F238E27FC236}">
                  <a16:creationId xmlns:a16="http://schemas.microsoft.com/office/drawing/2014/main" id="{4410E582-0357-263C-19AC-FE51A637A9B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2" name="TextBox 11">
              <a:extLst>
                <a:ext uri="{FF2B5EF4-FFF2-40B4-BE49-F238E27FC236}">
                  <a16:creationId xmlns:a16="http://schemas.microsoft.com/office/drawing/2014/main" id="{3AE3DFFE-A5C6-BEB7-3EE1-926996A43250}"/>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26201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n avatar of a male character named Dev. The avatar has black spiky hair and a relaxed, happy expression.">
            <a:extLst>
              <a:ext uri="{FF2B5EF4-FFF2-40B4-BE49-F238E27FC236}">
                <a16:creationId xmlns:a16="http://schemas.microsoft.com/office/drawing/2014/main" id="{14DD8DD9-FA30-4255-AB81-0C61FC933A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1182" y="1420642"/>
            <a:ext cx="1383792" cy="275539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96403" y="51498"/>
            <a:ext cx="294417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Expressions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3" name="Google Shape;195;g1ba20597195_0_8">
            <a:extLst>
              <a:ext uri="{FF2B5EF4-FFF2-40B4-BE49-F238E27FC236}">
                <a16:creationId xmlns:a16="http://schemas.microsoft.com/office/drawing/2014/main" id="{16247578-F3DC-1EFD-877D-5D87A695A295}"/>
              </a:ext>
            </a:extLst>
          </p:cNvPr>
          <p:cNvSpPr/>
          <p:nvPr/>
        </p:nvSpPr>
        <p:spPr>
          <a:xfrm>
            <a:off x="1295158" y="4481650"/>
            <a:ext cx="9601684" cy="16527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800" b="1" i="1" u="none" strike="noStrike" cap="none" dirty="0">
                <a:solidFill>
                  <a:schemeClr val="dk1"/>
                </a:solidFill>
                <a:latin typeface="Arial"/>
                <a:ea typeface="Arial"/>
                <a:cs typeface="Arial"/>
                <a:sym typeface="Arial"/>
              </a:rPr>
              <a:t>a</a:t>
            </a:r>
            <a:r>
              <a:rPr lang="en-GB" sz="2800" b="1" i="0" u="none" strike="noStrike" cap="none" dirty="0">
                <a:solidFill>
                  <a:schemeClr val="dk1"/>
                </a:solidFill>
                <a:latin typeface="Arial"/>
                <a:ea typeface="Arial"/>
                <a:cs typeface="Arial"/>
                <a:sym typeface="Arial"/>
              </a:rPr>
              <a:t> </a:t>
            </a:r>
            <a:r>
              <a:rPr lang="en-GB" sz="2800" b="0" i="0" u="none" strike="noStrike" cap="none" dirty="0">
                <a:solidFill>
                  <a:schemeClr val="dk1"/>
                </a:solidFill>
                <a:latin typeface="Arial"/>
                <a:ea typeface="Arial"/>
                <a:cs typeface="Arial"/>
                <a:sym typeface="Arial"/>
              </a:rPr>
              <a:t>is the amount of money, in pounds, that Dev gave away.</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Which expression shows how much money Dev has left?</a:t>
            </a:r>
            <a:endParaRPr sz="2800" b="0" i="0" u="none" strike="noStrike" cap="none" dirty="0">
              <a:solidFill>
                <a:schemeClr val="dk1"/>
              </a:solidFill>
              <a:latin typeface="Arial"/>
              <a:ea typeface="Arial"/>
              <a:cs typeface="Arial"/>
              <a:sym typeface="Arial"/>
            </a:endParaRPr>
          </a:p>
        </p:txBody>
      </p:sp>
      <p:sp>
        <p:nvSpPr>
          <p:cNvPr id="6" name="Google Shape;196;g1ba20597195_0_8">
            <a:extLst>
              <a:ext uri="{FF2B5EF4-FFF2-40B4-BE49-F238E27FC236}">
                <a16:creationId xmlns:a16="http://schemas.microsoft.com/office/drawing/2014/main" id="{8ECED7B3-0244-C30D-4A00-00E6E2CDF2B5}"/>
              </a:ext>
            </a:extLst>
          </p:cNvPr>
          <p:cNvSpPr txBox="1"/>
          <p:nvPr/>
        </p:nvSpPr>
        <p:spPr>
          <a:xfrm>
            <a:off x="1742101" y="1308308"/>
            <a:ext cx="10850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Dev says,</a:t>
            </a:r>
            <a:endParaRPr sz="2800" b="0" i="0" u="none" strike="noStrike" cap="none"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C50B0437-B034-5C56-5BE8-2C59AA4E9850}"/>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C708A22A-7EC0-6AB1-0138-733D7B605DF4}"/>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BD9ED8A5-B831-66D0-CDFD-A8E524EE646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0" name="TextBox 9">
            <a:extLst>
              <a:ext uri="{FF2B5EF4-FFF2-40B4-BE49-F238E27FC236}">
                <a16:creationId xmlns:a16="http://schemas.microsoft.com/office/drawing/2014/main" id="{925E3B15-2BB4-EE08-3E3D-CFBA49F13CD6}"/>
              </a:ext>
            </a:extLst>
          </p:cNvPr>
          <p:cNvSpPr txBox="1"/>
          <p:nvPr/>
        </p:nvSpPr>
        <p:spPr>
          <a:xfrm>
            <a:off x="8610600" y="1473203"/>
            <a:ext cx="1678665" cy="2862322"/>
          </a:xfrm>
          <a:prstGeom prst="rect">
            <a:avLst/>
          </a:prstGeom>
          <a:solidFill>
            <a:schemeClr val="bg1"/>
          </a:solidFill>
          <a:ln>
            <a:solidFill>
              <a:schemeClr val="bg1"/>
            </a:solidFill>
          </a:ln>
        </p:spPr>
        <p:txBody>
          <a:bodyPr wrap="none" rtlCol="0">
            <a:spAutoFit/>
          </a:bodyPr>
          <a:lstStyle/>
          <a:p>
            <a:r>
              <a:rPr lang="en-US" sz="2000" dirty="0">
                <a:latin typeface="Arial" panose="020B0604020202020204" pitchFamily="34" charset="0"/>
                <a:cs typeface="Arial" panose="020B0604020202020204" pitchFamily="34" charset="0"/>
              </a:rPr>
              <a:t>10 +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dirty="0">
                <a:latin typeface="Arial" panose="020B0604020202020204" pitchFamily="34" charset="0"/>
                <a:cs typeface="Arial" panose="020B0604020202020204" pitchFamily="34" charset="0"/>
              </a:rPr>
              <a:t>10 ÷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US" sz="2000" b="1" dirty="0"/>
              <a:t>– </a:t>
            </a:r>
            <a:r>
              <a:rPr lang="en-US" sz="2000" dirty="0">
                <a:latin typeface="Arial" panose="020B0604020202020204" pitchFamily="34" charset="0"/>
                <a:cs typeface="Arial" panose="020B0604020202020204" pitchFamily="34" charset="0"/>
              </a:rPr>
              <a:t>10    </a:t>
            </a:r>
          </a:p>
          <a:p>
            <a:endParaRPr lang="en-US" sz="2000" dirty="0"/>
          </a:p>
          <a:p>
            <a:r>
              <a:rPr lang="en-US" sz="2000" dirty="0">
                <a:latin typeface="Arial" panose="020B0604020202020204" pitchFamily="34" charset="0"/>
                <a:cs typeface="Arial" panose="020B0604020202020204" pitchFamily="34" charset="0"/>
              </a:rPr>
              <a:t>10 </a:t>
            </a:r>
            <a:r>
              <a:rPr lang="en-US" sz="2000" b="1" dirty="0"/>
              <a:t>–</a:t>
            </a:r>
            <a:r>
              <a:rPr lang="en-US" sz="2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 10   </a:t>
            </a:r>
          </a:p>
        </p:txBody>
      </p:sp>
      <p:sp>
        <p:nvSpPr>
          <p:cNvPr id="11" name="Rectangle 10">
            <a:extLst>
              <a:ext uri="{FF2B5EF4-FFF2-40B4-BE49-F238E27FC236}">
                <a16:creationId xmlns:a16="http://schemas.microsoft.com/office/drawing/2014/main" id="{BCA75BB8-056C-3C18-611B-F7B2BB8AC9E7}"/>
              </a:ext>
            </a:extLst>
          </p:cNvPr>
          <p:cNvSpPr/>
          <p:nvPr/>
        </p:nvSpPr>
        <p:spPr>
          <a:xfrm>
            <a:off x="9893446" y="1493879"/>
            <a:ext cx="375510" cy="36933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83ECAB-73CB-F01D-993F-BD8BFEFADBAE}"/>
              </a:ext>
            </a:extLst>
          </p:cNvPr>
          <p:cNvSpPr/>
          <p:nvPr/>
        </p:nvSpPr>
        <p:spPr>
          <a:xfrm>
            <a:off x="9896641" y="2083209"/>
            <a:ext cx="375510" cy="36933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A050A8-0C97-1EE8-50BA-12A18D39AD5C}"/>
              </a:ext>
            </a:extLst>
          </p:cNvPr>
          <p:cNvSpPr/>
          <p:nvPr/>
        </p:nvSpPr>
        <p:spPr>
          <a:xfrm>
            <a:off x="9899836" y="3276656"/>
            <a:ext cx="375510" cy="36948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0" i="0" dirty="0">
                <a:solidFill>
                  <a:srgbClr val="202124"/>
                </a:solidFill>
                <a:effectLst/>
                <a:latin typeface="Google Sans"/>
              </a:rPr>
              <a:t>✓</a:t>
            </a:r>
            <a:endParaRPr lang="en-US" dirty="0"/>
          </a:p>
        </p:txBody>
      </p:sp>
      <p:sp>
        <p:nvSpPr>
          <p:cNvPr id="14" name="Rectangle 13">
            <a:extLst>
              <a:ext uri="{FF2B5EF4-FFF2-40B4-BE49-F238E27FC236}">
                <a16:creationId xmlns:a16="http://schemas.microsoft.com/office/drawing/2014/main" id="{9BFAEE96-51A6-104E-C0E6-3A68B4592D13}"/>
              </a:ext>
            </a:extLst>
          </p:cNvPr>
          <p:cNvSpPr/>
          <p:nvPr/>
        </p:nvSpPr>
        <p:spPr>
          <a:xfrm>
            <a:off x="9896641" y="2656950"/>
            <a:ext cx="375510" cy="388825"/>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0" i="0" dirty="0">
              <a:solidFill>
                <a:srgbClr val="202124"/>
              </a:solidFill>
              <a:effectLst/>
              <a:latin typeface="Google Sans"/>
            </a:endParaRPr>
          </a:p>
          <a:p>
            <a:pPr algn="ctr"/>
            <a:endParaRPr lang="en-US" dirty="0"/>
          </a:p>
          <a:p>
            <a:pPr algn="ctr"/>
            <a:endParaRPr lang="en-US" dirty="0"/>
          </a:p>
        </p:txBody>
      </p:sp>
      <p:sp>
        <p:nvSpPr>
          <p:cNvPr id="15" name="Rectangle 14">
            <a:extLst>
              <a:ext uri="{FF2B5EF4-FFF2-40B4-BE49-F238E27FC236}">
                <a16:creationId xmlns:a16="http://schemas.microsoft.com/office/drawing/2014/main" id="{1EF75475-84F0-EDD1-5A6A-740D1E97F0D6}"/>
              </a:ext>
            </a:extLst>
          </p:cNvPr>
          <p:cNvSpPr/>
          <p:nvPr/>
        </p:nvSpPr>
        <p:spPr>
          <a:xfrm>
            <a:off x="9913755" y="3889041"/>
            <a:ext cx="375510" cy="36948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44383046-8D54-7009-5812-2D5B34FE20C3}"/>
              </a:ext>
            </a:extLst>
          </p:cNvPr>
          <p:cNvSpPr/>
          <p:nvPr/>
        </p:nvSpPr>
        <p:spPr>
          <a:xfrm>
            <a:off x="675038" y="2064793"/>
            <a:ext cx="4097438" cy="1467091"/>
          </a:xfrm>
          <a:prstGeom prst="wedgeEllipseCallout">
            <a:avLst>
              <a:gd name="adj1" fmla="val 87924"/>
              <a:gd name="adj2" fmla="val -26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 had £10</a:t>
            </a:r>
          </a:p>
          <a:p>
            <a:pPr algn="ctr"/>
            <a:r>
              <a:rPr lang="en-GB" sz="2000" dirty="0">
                <a:latin typeface="Arial" panose="020B0604020202020204" pitchFamily="34" charset="0"/>
                <a:cs typeface="Arial" panose="020B0604020202020204" pitchFamily="34" charset="0"/>
              </a:rPr>
              <a:t>I gave some money away.</a:t>
            </a:r>
          </a:p>
        </p:txBody>
      </p:sp>
    </p:spTree>
    <p:extLst>
      <p:ext uri="{BB962C8B-B14F-4D97-AF65-F5344CB8AC3E}">
        <p14:creationId xmlns:p14="http://schemas.microsoft.com/office/powerpoint/2010/main" val="12719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96403" y="51498"/>
            <a:ext cx="294417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Expressions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6" name="Google Shape;196;g1ba20597195_0_8">
            <a:extLst>
              <a:ext uri="{FF2B5EF4-FFF2-40B4-BE49-F238E27FC236}">
                <a16:creationId xmlns:a16="http://schemas.microsoft.com/office/drawing/2014/main" id="{8ECED7B3-0244-C30D-4A00-00E6E2CDF2B5}"/>
              </a:ext>
            </a:extLst>
          </p:cNvPr>
          <p:cNvSpPr txBox="1"/>
          <p:nvPr/>
        </p:nvSpPr>
        <p:spPr>
          <a:xfrm>
            <a:off x="1742101" y="1308308"/>
            <a:ext cx="10850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Dev says,</a:t>
            </a:r>
            <a:endParaRPr sz="2800" b="0" i="0" u="none" strike="noStrike" cap="none" dirty="0">
              <a:solidFill>
                <a:schemeClr val="dk1"/>
              </a:solidFill>
              <a:latin typeface="Arial"/>
              <a:ea typeface="Arial"/>
              <a:cs typeface="Arial"/>
              <a:sym typeface="Arial"/>
            </a:endParaRPr>
          </a:p>
        </p:txBody>
      </p:sp>
      <p:sp>
        <p:nvSpPr>
          <p:cNvPr id="2" name="Google Shape;206;g1ba20597195_0_56">
            <a:extLst>
              <a:ext uri="{FF2B5EF4-FFF2-40B4-BE49-F238E27FC236}">
                <a16:creationId xmlns:a16="http://schemas.microsoft.com/office/drawing/2014/main" id="{3084E537-33C9-D0A7-7E1B-4B918FECBB6A}"/>
              </a:ext>
            </a:extLst>
          </p:cNvPr>
          <p:cNvSpPr/>
          <p:nvPr/>
        </p:nvSpPr>
        <p:spPr>
          <a:xfrm>
            <a:off x="2086844" y="4394820"/>
            <a:ext cx="6664520" cy="16527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What do the other options represent?</a:t>
            </a:r>
            <a:endParaRPr sz="2800" b="0" i="0" u="none" strike="noStrike" cap="none" dirty="0">
              <a:solidFill>
                <a:schemeClr val="dk1"/>
              </a:solidFill>
              <a:latin typeface="Arial"/>
              <a:ea typeface="Arial"/>
              <a:cs typeface="Arial"/>
              <a:sym typeface="Arial"/>
            </a:endParaRPr>
          </a:p>
        </p:txBody>
      </p:sp>
      <p:grpSp>
        <p:nvGrpSpPr>
          <p:cNvPr id="5" name="Group 4">
            <a:extLst>
              <a:ext uri="{FF2B5EF4-FFF2-40B4-BE49-F238E27FC236}">
                <a16:creationId xmlns:a16="http://schemas.microsoft.com/office/drawing/2014/main" id="{934D016A-4106-149B-049C-DA08EFD96EB8}"/>
              </a:ext>
            </a:extLst>
          </p:cNvPr>
          <p:cNvGrpSpPr/>
          <p:nvPr/>
        </p:nvGrpSpPr>
        <p:grpSpPr>
          <a:xfrm>
            <a:off x="-4746" y="-6023"/>
            <a:ext cx="2091590" cy="1923564"/>
            <a:chOff x="-27606" y="-17453"/>
            <a:chExt cx="2091590" cy="1923564"/>
          </a:xfrm>
        </p:grpSpPr>
        <p:sp>
          <p:nvSpPr>
            <p:cNvPr id="9" name="Isosceles Triangle 8">
              <a:extLst>
                <a:ext uri="{FF2B5EF4-FFF2-40B4-BE49-F238E27FC236}">
                  <a16:creationId xmlns:a16="http://schemas.microsoft.com/office/drawing/2014/main" id="{7AFFABE1-FDFB-3C30-8A19-1A035EF6A5C5}"/>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011EE03D-4792-4816-FFBE-BAA3ACFB88A9}"/>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3" name="Picture 2" descr="&#10;An avatar of a male character named Dev. The avatar has black spiky hair and a relaxed, happy expression.">
            <a:extLst>
              <a:ext uri="{FF2B5EF4-FFF2-40B4-BE49-F238E27FC236}">
                <a16:creationId xmlns:a16="http://schemas.microsoft.com/office/drawing/2014/main" id="{457372CC-58EF-A603-C191-70F5ABB677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64094" y="1420642"/>
            <a:ext cx="1383792" cy="2755392"/>
          </a:xfrm>
          <a:prstGeom prst="rect">
            <a:avLst/>
          </a:prstGeom>
        </p:spPr>
      </p:pic>
      <p:sp>
        <p:nvSpPr>
          <p:cNvPr id="17" name="Speech Bubble: Oval 16">
            <a:extLst>
              <a:ext uri="{FF2B5EF4-FFF2-40B4-BE49-F238E27FC236}">
                <a16:creationId xmlns:a16="http://schemas.microsoft.com/office/drawing/2014/main" id="{EAC4695B-1B6B-C150-C87A-12954D7E5716}"/>
              </a:ext>
            </a:extLst>
          </p:cNvPr>
          <p:cNvSpPr/>
          <p:nvPr/>
        </p:nvSpPr>
        <p:spPr>
          <a:xfrm>
            <a:off x="675038" y="2064793"/>
            <a:ext cx="4097438" cy="1467091"/>
          </a:xfrm>
          <a:prstGeom prst="wedgeEllipseCallout">
            <a:avLst>
              <a:gd name="adj1" fmla="val 87924"/>
              <a:gd name="adj2" fmla="val -26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 had £10</a:t>
            </a:r>
          </a:p>
          <a:p>
            <a:pPr algn="ctr"/>
            <a:r>
              <a:rPr lang="en-GB" sz="2000" dirty="0">
                <a:latin typeface="Arial" panose="020B0604020202020204" pitchFamily="34" charset="0"/>
                <a:cs typeface="Arial" panose="020B0604020202020204" pitchFamily="34" charset="0"/>
              </a:rPr>
              <a:t>I gave some money away.</a:t>
            </a:r>
          </a:p>
        </p:txBody>
      </p:sp>
      <p:sp>
        <p:nvSpPr>
          <p:cNvPr id="7" name="TextBox 6">
            <a:extLst>
              <a:ext uri="{FF2B5EF4-FFF2-40B4-BE49-F238E27FC236}">
                <a16:creationId xmlns:a16="http://schemas.microsoft.com/office/drawing/2014/main" id="{0F8531C9-6178-7E3F-B2B6-8C33D279B62A}"/>
              </a:ext>
            </a:extLst>
          </p:cNvPr>
          <p:cNvSpPr txBox="1"/>
          <p:nvPr/>
        </p:nvSpPr>
        <p:spPr>
          <a:xfrm>
            <a:off x="8598990" y="1446732"/>
            <a:ext cx="1678665" cy="2862322"/>
          </a:xfrm>
          <a:prstGeom prst="rect">
            <a:avLst/>
          </a:prstGeom>
          <a:solidFill>
            <a:schemeClr val="bg1"/>
          </a:solidFill>
          <a:ln>
            <a:solidFill>
              <a:schemeClr val="bg1"/>
            </a:solidFill>
          </a:ln>
        </p:spPr>
        <p:txBody>
          <a:bodyPr wrap="none" rtlCol="0">
            <a:spAutoFit/>
          </a:bodyPr>
          <a:lstStyle/>
          <a:p>
            <a:r>
              <a:rPr lang="en-US" sz="2000" dirty="0">
                <a:latin typeface="Arial" panose="020B0604020202020204" pitchFamily="34" charset="0"/>
                <a:cs typeface="Arial" panose="020B0604020202020204" pitchFamily="34" charset="0"/>
              </a:rPr>
              <a:t>10 +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dirty="0">
                <a:latin typeface="Arial" panose="020B0604020202020204" pitchFamily="34" charset="0"/>
                <a:cs typeface="Arial" panose="020B0604020202020204" pitchFamily="34" charset="0"/>
              </a:rPr>
              <a:t>10 ÷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US" sz="2000" b="1" dirty="0"/>
              <a:t>– </a:t>
            </a:r>
            <a:r>
              <a:rPr lang="en-US" sz="2000" dirty="0">
                <a:latin typeface="Arial" panose="020B0604020202020204" pitchFamily="34" charset="0"/>
                <a:cs typeface="Arial" panose="020B0604020202020204" pitchFamily="34" charset="0"/>
              </a:rPr>
              <a:t>10    </a:t>
            </a:r>
          </a:p>
          <a:p>
            <a:endParaRPr lang="en-US" sz="2000" dirty="0"/>
          </a:p>
          <a:p>
            <a:r>
              <a:rPr lang="en-US" sz="2000" dirty="0">
                <a:latin typeface="Arial" panose="020B0604020202020204" pitchFamily="34" charset="0"/>
                <a:cs typeface="Arial" panose="020B0604020202020204" pitchFamily="34" charset="0"/>
              </a:rPr>
              <a:t>10 </a:t>
            </a:r>
            <a:r>
              <a:rPr lang="en-US" sz="2000" b="1" dirty="0"/>
              <a:t>–</a:t>
            </a:r>
            <a:r>
              <a:rPr lang="en-US" sz="2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p>
          <a:p>
            <a:endParaRPr lang="en-US" sz="2000" dirty="0"/>
          </a:p>
          <a:p>
            <a:r>
              <a:rPr lang="en-US" sz="2000" b="1" i="1"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 10   </a:t>
            </a:r>
          </a:p>
        </p:txBody>
      </p:sp>
      <p:sp>
        <p:nvSpPr>
          <p:cNvPr id="8" name="Rectangle 7">
            <a:extLst>
              <a:ext uri="{FF2B5EF4-FFF2-40B4-BE49-F238E27FC236}">
                <a16:creationId xmlns:a16="http://schemas.microsoft.com/office/drawing/2014/main" id="{267ECFFA-2350-010A-83C7-54F2AE3B087F}"/>
              </a:ext>
            </a:extLst>
          </p:cNvPr>
          <p:cNvSpPr/>
          <p:nvPr/>
        </p:nvSpPr>
        <p:spPr>
          <a:xfrm>
            <a:off x="9881836" y="1467408"/>
            <a:ext cx="375510" cy="36933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8CF1E6-16C6-8AEE-51EB-36AED7F7497E}"/>
              </a:ext>
            </a:extLst>
          </p:cNvPr>
          <p:cNvSpPr/>
          <p:nvPr/>
        </p:nvSpPr>
        <p:spPr>
          <a:xfrm>
            <a:off x="9885031" y="2056738"/>
            <a:ext cx="375510" cy="36933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514ECD-97B0-B06A-7AC9-679395C13921}"/>
              </a:ext>
            </a:extLst>
          </p:cNvPr>
          <p:cNvSpPr/>
          <p:nvPr/>
        </p:nvSpPr>
        <p:spPr>
          <a:xfrm>
            <a:off x="9888226" y="3250185"/>
            <a:ext cx="375510" cy="36948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591F1-7A18-8B6B-D254-072B3F6815B2}"/>
              </a:ext>
            </a:extLst>
          </p:cNvPr>
          <p:cNvSpPr/>
          <p:nvPr/>
        </p:nvSpPr>
        <p:spPr>
          <a:xfrm>
            <a:off x="9885031" y="2630479"/>
            <a:ext cx="375510" cy="388825"/>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75A6D3-F3F5-82CC-5D33-CFBF549514EA}"/>
              </a:ext>
            </a:extLst>
          </p:cNvPr>
          <p:cNvSpPr/>
          <p:nvPr/>
        </p:nvSpPr>
        <p:spPr>
          <a:xfrm>
            <a:off x="9902145" y="3862570"/>
            <a:ext cx="375510" cy="369482"/>
          </a:xfrm>
          <a:prstGeom prst="rect">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84951" y="10835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Dev and Ruby play a game…</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3" name="Google Shape;219;g1ba20597195_0_25">
            <a:extLst>
              <a:ext uri="{FF2B5EF4-FFF2-40B4-BE49-F238E27FC236}">
                <a16:creationId xmlns:a16="http://schemas.microsoft.com/office/drawing/2014/main" id="{4CBD5847-BEF5-89CB-139E-DBD70DAADF1E}"/>
              </a:ext>
            </a:extLst>
          </p:cNvPr>
          <p:cNvSpPr txBox="1"/>
          <p:nvPr/>
        </p:nvSpPr>
        <p:spPr>
          <a:xfrm>
            <a:off x="1044871" y="1478609"/>
            <a:ext cx="10648019" cy="2677616"/>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Arial"/>
                <a:cs typeface="Arial"/>
              </a:rPr>
              <a:t>Use a letter to represent the number Ruby is thinking of, and write the statement on your whiteboards using letters and numbers:</a:t>
            </a:r>
          </a:p>
          <a:p>
            <a:r>
              <a:rPr lang="en-US" sz="2800" dirty="0">
                <a:solidFill>
                  <a:schemeClr val="dk1"/>
                </a:solidFill>
                <a:latin typeface="Arial"/>
                <a:cs typeface="Arial"/>
              </a:rPr>
              <a:t>1. I am thinking of a number, and I add three.</a:t>
            </a:r>
          </a:p>
          <a:p>
            <a:r>
              <a:rPr lang="en-US" sz="2800" dirty="0">
                <a:solidFill>
                  <a:schemeClr val="dk1"/>
                </a:solidFill>
                <a:latin typeface="Arial"/>
                <a:cs typeface="Arial"/>
              </a:rPr>
              <a:t>2. I am thinking of a number, and I multiply by two and add three.</a:t>
            </a:r>
          </a:p>
          <a:p>
            <a:r>
              <a:rPr lang="en-US" sz="2800" dirty="0">
                <a:solidFill>
                  <a:schemeClr val="dk1"/>
                </a:solidFill>
                <a:latin typeface="Arial"/>
                <a:cs typeface="Arial"/>
              </a:rPr>
              <a:t>3. I am thinking of a number, and I square it.</a:t>
            </a:r>
          </a:p>
          <a:p>
            <a:r>
              <a:rPr lang="en-US" sz="2800" dirty="0">
                <a:solidFill>
                  <a:schemeClr val="dk1"/>
                </a:solidFill>
                <a:latin typeface="Arial"/>
                <a:cs typeface="Arial"/>
              </a:rPr>
              <a:t>4. I am thinking of a number, and I square it and multiply it by 6.</a:t>
            </a:r>
          </a:p>
        </p:txBody>
      </p:sp>
      <p:sp>
        <p:nvSpPr>
          <p:cNvPr id="6" name="Google Shape;218;g1ba20597195_0_25">
            <a:extLst>
              <a:ext uri="{FF2B5EF4-FFF2-40B4-BE49-F238E27FC236}">
                <a16:creationId xmlns:a16="http://schemas.microsoft.com/office/drawing/2014/main" id="{6E13C082-0A86-20A0-CCC9-E7658DE17CF5}"/>
              </a:ext>
            </a:extLst>
          </p:cNvPr>
          <p:cNvSpPr/>
          <p:nvPr/>
        </p:nvSpPr>
        <p:spPr>
          <a:xfrm>
            <a:off x="1044871" y="4642187"/>
            <a:ext cx="6502270" cy="12282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Remember your order of operations.</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800" b="0" i="0" u="none" strike="noStrike" cap="none" dirty="0">
                <a:solidFill>
                  <a:schemeClr val="dk1"/>
                </a:solidFill>
                <a:latin typeface="Arial"/>
                <a:ea typeface="Arial"/>
                <a:cs typeface="Arial"/>
                <a:sym typeface="Arial"/>
              </a:rPr>
              <a:t>Use your whiteboards</a:t>
            </a:r>
            <a:r>
              <a:rPr lang="en-GB" sz="2800" dirty="0">
                <a:solidFill>
                  <a:schemeClr val="dk1"/>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5C0201C9-51CE-F387-930A-DB066685E4B2}"/>
              </a:ext>
            </a:extLst>
          </p:cNvPr>
          <p:cNvGrpSpPr/>
          <p:nvPr/>
        </p:nvGrpSpPr>
        <p:grpSpPr>
          <a:xfrm>
            <a:off x="-4746" y="-6023"/>
            <a:ext cx="2091590" cy="1923564"/>
            <a:chOff x="-27606" y="-17453"/>
            <a:chExt cx="2091590" cy="1923564"/>
          </a:xfrm>
        </p:grpSpPr>
        <p:sp>
          <p:nvSpPr>
            <p:cNvPr id="7" name="Isosceles Triangle 6">
              <a:extLst>
                <a:ext uri="{FF2B5EF4-FFF2-40B4-BE49-F238E27FC236}">
                  <a16:creationId xmlns:a16="http://schemas.microsoft.com/office/drawing/2014/main" id="{D02EDE7F-855D-9E0A-7EE3-4511BF6D862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A5897997-BBE4-515E-B394-0F61142202A2}"/>
                </a:ext>
              </a:extLst>
            </p:cNvPr>
            <p:cNvSpPr txBox="1"/>
            <p:nvPr/>
          </p:nvSpPr>
          <p:spPr>
            <a:xfrm>
              <a:off x="-10800" y="111600"/>
              <a:ext cx="1593170" cy="830997"/>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YOUR</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TURN</a:t>
              </a:r>
            </a:p>
          </p:txBody>
        </p:sp>
      </p:grpSp>
      <p:pic>
        <p:nvPicPr>
          <p:cNvPr id="10" name="Picture 9" descr="An avatar of a female character named Ruby. The avatar has black, shoulder-length hair and a fringe. She has a thoughtful expression and is lifting a finger to her chin.&#10;">
            <a:extLst>
              <a:ext uri="{FF2B5EF4-FFF2-40B4-BE49-F238E27FC236}">
                <a16:creationId xmlns:a16="http://schemas.microsoft.com/office/drawing/2014/main" id="{AB0B795E-A1D5-A895-7AC4-2DCFDF53E0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0654" y="4156225"/>
            <a:ext cx="1009270" cy="2011942"/>
          </a:xfrm>
          <a:prstGeom prst="rect">
            <a:avLst/>
          </a:prstGeom>
        </p:spPr>
      </p:pic>
    </p:spTree>
    <p:extLst>
      <p:ext uri="{BB962C8B-B14F-4D97-AF65-F5344CB8AC3E}">
        <p14:creationId xmlns:p14="http://schemas.microsoft.com/office/powerpoint/2010/main" val="37851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mc:AlternateContent xmlns:mc="http://schemas.openxmlformats.org/markup-compatibility/2006" xmlns:a14="http://schemas.microsoft.com/office/drawing/2010/main">
        <mc:Choice Requires="a14">
          <p:sp>
            <p:nvSpPr>
              <p:cNvPr id="2" name="Google Shape;229;g1ba20597195_0_33">
                <a:extLst>
                  <a:ext uri="{FF2B5EF4-FFF2-40B4-BE49-F238E27FC236}">
                    <a16:creationId xmlns:a16="http://schemas.microsoft.com/office/drawing/2014/main" id="{A8380EDF-2918-72B1-5C34-2FF60C386B43}"/>
                  </a:ext>
                </a:extLst>
              </p:cNvPr>
              <p:cNvSpPr txBox="1"/>
              <p:nvPr/>
            </p:nvSpPr>
            <p:spPr>
              <a:xfrm>
                <a:off x="1128691" y="1280255"/>
                <a:ext cx="10225109" cy="49407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800" dirty="0">
                    <a:solidFill>
                      <a:schemeClr val="dk1"/>
                    </a:solidFill>
                    <a:latin typeface="Arial"/>
                    <a:cs typeface="Arial"/>
                    <a:sym typeface="Arial"/>
                  </a:rPr>
                  <a:t>Use your whiteboard to write a statement based on Dev’s expressions below – start your statement with </a:t>
                </a:r>
                <a:br>
                  <a:rPr lang="en-US" sz="2800" dirty="0">
                    <a:solidFill>
                      <a:schemeClr val="dk1"/>
                    </a:solidFill>
                    <a:latin typeface="Arial"/>
                    <a:cs typeface="Arial"/>
                    <a:sym typeface="Arial"/>
                  </a:rPr>
                </a:br>
                <a:r>
                  <a:rPr lang="en-US" sz="2800" dirty="0">
                    <a:solidFill>
                      <a:schemeClr val="dk1"/>
                    </a:solidFill>
                    <a:latin typeface="Arial"/>
                    <a:cs typeface="Arial"/>
                    <a:sym typeface="Arial"/>
                  </a:rPr>
                  <a:t>‘I am thinking of a number…’</a:t>
                </a:r>
              </a:p>
              <a:p>
                <a:pPr marL="0" marR="0" lvl="0" indent="0" algn="l" rtl="0">
                  <a:lnSpc>
                    <a:spcPct val="100000"/>
                  </a:lnSpc>
                  <a:spcBef>
                    <a:spcPts val="0"/>
                  </a:spcBef>
                  <a:spcAft>
                    <a:spcPts val="0"/>
                  </a:spcAft>
                  <a:buClr>
                    <a:srgbClr val="000000"/>
                  </a:buClr>
                  <a:buSzPts val="2700"/>
                  <a:buFont typeface="Arial"/>
                  <a:buNone/>
                </a:pPr>
                <a:endParaRPr lang="pt-B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pt-BR" sz="2400" b="0" i="0" u="none" strike="noStrike" cap="none" dirty="0">
                    <a:solidFill>
                      <a:schemeClr val="dk1"/>
                    </a:solidFill>
                    <a:latin typeface="Arial"/>
                    <a:ea typeface="Arial"/>
                    <a:cs typeface="Arial"/>
                    <a:sym typeface="Arial"/>
                  </a:rPr>
                  <a:t>1.  	</a:t>
                </a:r>
                <a:r>
                  <a:rPr lang="pt-BR" sz="2400" b="0" i="1" u="none" strike="noStrike" cap="none" dirty="0">
                    <a:solidFill>
                      <a:schemeClr val="dk1"/>
                    </a:solidFill>
                    <a:latin typeface="Arial"/>
                    <a:ea typeface="Arial"/>
                    <a:cs typeface="Arial"/>
                    <a:sym typeface="Arial"/>
                  </a:rPr>
                  <a:t>a</a:t>
                </a:r>
                <a:r>
                  <a:rPr lang="pt-BR" sz="2400" b="0" i="0" u="none" strike="noStrike" cap="none" dirty="0">
                    <a:solidFill>
                      <a:schemeClr val="dk1"/>
                    </a:solidFill>
                    <a:latin typeface="Arial"/>
                    <a:ea typeface="Arial"/>
                    <a:cs typeface="Arial"/>
                    <a:sym typeface="Arial"/>
                  </a:rPr>
                  <a:t> + 10 – 4</a:t>
                </a:r>
              </a:p>
              <a:p>
                <a:pPr marL="0" marR="0" lvl="0" indent="0" algn="l" rtl="0">
                  <a:lnSpc>
                    <a:spcPct val="100000"/>
                  </a:lnSpc>
                  <a:spcBef>
                    <a:spcPts val="0"/>
                  </a:spcBef>
                  <a:spcAft>
                    <a:spcPts val="0"/>
                  </a:spcAft>
                  <a:buClr>
                    <a:srgbClr val="000000"/>
                  </a:buClr>
                  <a:buSzPts val="2700"/>
                  <a:buFont typeface="Arial"/>
                  <a:buNone/>
                </a:pPr>
                <a:endParaRPr lang="pt-B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pt-BR" sz="2400" b="0" i="0" u="none" strike="noStrike" cap="none" dirty="0">
                    <a:solidFill>
                      <a:schemeClr val="dk1"/>
                    </a:solidFill>
                    <a:latin typeface="Arial"/>
                    <a:ea typeface="Arial"/>
                    <a:cs typeface="Arial"/>
                    <a:sym typeface="Arial"/>
                  </a:rPr>
                  <a:t>2.  	</a:t>
                </a:r>
                <a:r>
                  <a:rPr lang="pt-BR" sz="2400" b="0" i="1" u="none" strike="noStrike" cap="none" dirty="0">
                    <a:solidFill>
                      <a:schemeClr val="dk1"/>
                    </a:solidFill>
                    <a:latin typeface="Arial"/>
                    <a:ea typeface="Arial"/>
                    <a:cs typeface="Arial"/>
                    <a:sym typeface="Arial"/>
                  </a:rPr>
                  <a:t>b²</a:t>
                </a:r>
                <a:r>
                  <a:rPr lang="pt-BR" sz="2400" b="0" i="0" u="none" strike="noStrike" cap="none" dirty="0">
                    <a:solidFill>
                      <a:schemeClr val="dk1"/>
                    </a:solidFill>
                    <a:latin typeface="Arial"/>
                    <a:ea typeface="Arial"/>
                    <a:cs typeface="Arial"/>
                    <a:sym typeface="Arial"/>
                  </a:rPr>
                  <a:t> + 50 – 12</a:t>
                </a:r>
              </a:p>
              <a:p>
                <a:pPr marL="0" marR="0" lvl="0" indent="0" algn="l" rtl="0">
                  <a:lnSpc>
                    <a:spcPct val="100000"/>
                  </a:lnSpc>
                  <a:spcBef>
                    <a:spcPts val="0"/>
                  </a:spcBef>
                  <a:spcAft>
                    <a:spcPts val="0"/>
                  </a:spcAft>
                  <a:buClr>
                    <a:srgbClr val="000000"/>
                  </a:buClr>
                  <a:buSzPts val="2700"/>
                  <a:buFont typeface="Arial"/>
                  <a:buNone/>
                </a:pPr>
                <a:endParaRPr lang="pt-B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pt-BR" sz="2400" b="0" i="0" u="none" strike="noStrike" cap="none" dirty="0">
                    <a:solidFill>
                      <a:schemeClr val="dk1"/>
                    </a:solidFill>
                    <a:latin typeface="Arial"/>
                    <a:ea typeface="Arial"/>
                    <a:cs typeface="Arial"/>
                    <a:sym typeface="Arial"/>
                  </a:rPr>
                  <a:t>3.  	</a:t>
                </a:r>
                <a14:m>
                  <m:oMath xmlns:m="http://schemas.openxmlformats.org/officeDocument/2006/math">
                    <m:f>
                      <m:fPr>
                        <m:ctrlPr>
                          <a:rPr lang="pt-BR" sz="2400" b="0" i="1" u="none" strike="noStrike" cap="none" dirty="0" smtClean="0">
                            <a:solidFill>
                              <a:schemeClr val="dk1"/>
                            </a:solidFill>
                            <a:latin typeface="Cambria Math" panose="02040503050406030204" pitchFamily="18" charset="0"/>
                            <a:cs typeface="Arial"/>
                            <a:sym typeface="Arial"/>
                          </a:rPr>
                        </m:ctrlPr>
                      </m:fPr>
                      <m:num>
                        <m:r>
                          <a:rPr lang="en-GB" sz="2400" b="0" i="1" u="none" strike="noStrike" cap="none" dirty="0" smtClean="0">
                            <a:solidFill>
                              <a:schemeClr val="dk1"/>
                            </a:solidFill>
                            <a:latin typeface="Cambria Math" panose="02040503050406030204" pitchFamily="18" charset="0"/>
                            <a:cs typeface="Arial"/>
                            <a:sym typeface="Arial"/>
                          </a:rPr>
                          <m:t>𝑐</m:t>
                        </m:r>
                      </m:num>
                      <m:den>
                        <m:r>
                          <a:rPr lang="en-GB" sz="2400" b="0" i="1" u="none" strike="noStrike" cap="none" dirty="0" smtClean="0">
                            <a:solidFill>
                              <a:schemeClr val="dk1"/>
                            </a:solidFill>
                            <a:latin typeface="Cambria Math" panose="02040503050406030204" pitchFamily="18" charset="0"/>
                            <a:cs typeface="Arial"/>
                            <a:sym typeface="Arial"/>
                          </a:rPr>
                          <m:t>2</m:t>
                        </m:r>
                      </m:den>
                    </m:f>
                  </m:oMath>
                </a14:m>
                <a:r>
                  <a:rPr lang="pt-BR" sz="2400" b="0" i="0" u="none" strike="noStrike" cap="none" dirty="0">
                    <a:solidFill>
                      <a:schemeClr val="dk1"/>
                    </a:solidFill>
                    <a:latin typeface="Arial"/>
                    <a:ea typeface="Arial"/>
                    <a:cs typeface="Arial"/>
                    <a:sym typeface="Arial"/>
                  </a:rPr>
                  <a:t> + 6</a:t>
                </a:r>
              </a:p>
              <a:p>
                <a:pPr marL="0" marR="0" lvl="0" indent="0" algn="l" rtl="0">
                  <a:lnSpc>
                    <a:spcPct val="100000"/>
                  </a:lnSpc>
                  <a:spcBef>
                    <a:spcPts val="0"/>
                  </a:spcBef>
                  <a:spcAft>
                    <a:spcPts val="0"/>
                  </a:spcAft>
                  <a:buClr>
                    <a:srgbClr val="000000"/>
                  </a:buClr>
                  <a:buSzPts val="2700"/>
                  <a:buFont typeface="Arial"/>
                  <a:buNone/>
                </a:pPr>
                <a:endParaRPr lang="pt-B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pt-BR" sz="2400" b="0" i="0" u="none" strike="noStrike" cap="none" dirty="0">
                    <a:solidFill>
                      <a:schemeClr val="dk1"/>
                    </a:solidFill>
                    <a:latin typeface="Arial"/>
                    <a:ea typeface="Arial"/>
                    <a:cs typeface="Arial"/>
                    <a:sym typeface="Arial"/>
                  </a:rPr>
                  <a:t>4.  	3</a:t>
                </a:r>
                <a:r>
                  <a:rPr lang="pt-BR" sz="2400" b="0" i="1" u="none" strike="noStrike" cap="none" dirty="0">
                    <a:solidFill>
                      <a:schemeClr val="dk1"/>
                    </a:solidFill>
                    <a:latin typeface="Arial"/>
                    <a:ea typeface="Arial"/>
                    <a:cs typeface="Arial"/>
                    <a:sym typeface="Arial"/>
                  </a:rPr>
                  <a:t>d²</a:t>
                </a:r>
                <a:r>
                  <a:rPr lang="pt-BR" sz="2400" b="0" i="0" u="none" strike="noStrike" cap="none" dirty="0">
                    <a:solidFill>
                      <a:schemeClr val="dk1"/>
                    </a:solidFill>
                    <a:latin typeface="Arial"/>
                    <a:ea typeface="Arial"/>
                    <a:cs typeface="Arial"/>
                    <a:sym typeface="Arial"/>
                  </a:rPr>
                  <a:t> + 22</a:t>
                </a:r>
                <a:endParaRPr lang="pt-B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lang="en-US" sz="2700" b="0" i="0" u="none" strike="noStrike" cap="none" dirty="0">
                  <a:solidFill>
                    <a:schemeClr val="dk1"/>
                  </a:solidFill>
                  <a:latin typeface="Arial"/>
                  <a:ea typeface="Arial"/>
                  <a:cs typeface="Arial"/>
                  <a:sym typeface="Arial"/>
                </a:endParaRPr>
              </a:p>
            </p:txBody>
          </p:sp>
        </mc:Choice>
        <mc:Fallback xmlns="">
          <p:sp>
            <p:nvSpPr>
              <p:cNvPr id="2" name="Google Shape;229;g1ba20597195_0_33">
                <a:extLst>
                  <a:ext uri="{FF2B5EF4-FFF2-40B4-BE49-F238E27FC236}">
                    <a16:creationId xmlns:a16="http://schemas.microsoft.com/office/drawing/2014/main" id="{A8380EDF-2918-72B1-5C34-2FF60C386B43}"/>
                  </a:ext>
                </a:extLst>
              </p:cNvPr>
              <p:cNvSpPr txBox="1">
                <a:spLocks noRot="1" noChangeAspect="1" noMove="1" noResize="1" noEditPoints="1" noAdjustHandles="1" noChangeArrowheads="1" noChangeShapeType="1" noTextEdit="1"/>
              </p:cNvSpPr>
              <p:nvPr/>
            </p:nvSpPr>
            <p:spPr>
              <a:xfrm>
                <a:off x="1128691" y="1280255"/>
                <a:ext cx="10225109" cy="4940799"/>
              </a:xfrm>
              <a:prstGeom prst="rect">
                <a:avLst/>
              </a:prstGeom>
              <a:blipFill>
                <a:blip r:embed="rId3"/>
                <a:stretch>
                  <a:fillRect l="-1192" t="-1233"/>
                </a:stretch>
              </a:blipFill>
              <a:ln>
                <a:noFill/>
              </a:ln>
            </p:spPr>
            <p:txBody>
              <a:bodyPr/>
              <a:lstStyle/>
              <a:p>
                <a:r>
                  <a:rPr lang="en-GB">
                    <a:noFill/>
                  </a:rPr>
                  <a:t> </a:t>
                </a:r>
              </a:p>
            </p:txBody>
          </p:sp>
        </mc:Fallback>
      </mc:AlternateContent>
      <p:sp>
        <p:nvSpPr>
          <p:cNvPr id="7" name="Title 1">
            <a:extLst>
              <a:ext uri="{FF2B5EF4-FFF2-40B4-BE49-F238E27FC236}">
                <a16:creationId xmlns:a16="http://schemas.microsoft.com/office/drawing/2014/main" id="{6613E579-4817-AA7A-F805-3EF7E52C3029}"/>
              </a:ext>
            </a:extLst>
          </p:cNvPr>
          <p:cNvSpPr txBox="1">
            <a:spLocks noGrp="1"/>
          </p:cNvSpPr>
          <p:nvPr>
            <p:ph type="title"/>
          </p:nvPr>
        </p:nvSpPr>
        <p:spPr>
          <a:xfrm>
            <a:off x="1684951" y="10835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Dev and Ruby play a game…</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1A69489-7B26-D21B-C3A1-0FF2F068E24D}"/>
              </a:ext>
            </a:extLst>
          </p:cNvPr>
          <p:cNvGrpSpPr/>
          <p:nvPr/>
        </p:nvGrpSpPr>
        <p:grpSpPr>
          <a:xfrm>
            <a:off x="-4746" y="-6023"/>
            <a:ext cx="2091590" cy="1923564"/>
            <a:chOff x="-27606" y="-17453"/>
            <a:chExt cx="2091590" cy="1923564"/>
          </a:xfrm>
        </p:grpSpPr>
        <p:sp>
          <p:nvSpPr>
            <p:cNvPr id="9" name="Isosceles Triangle 8">
              <a:extLst>
                <a:ext uri="{FF2B5EF4-FFF2-40B4-BE49-F238E27FC236}">
                  <a16:creationId xmlns:a16="http://schemas.microsoft.com/office/drawing/2014/main" id="{0A93BF94-7702-B18D-35AD-91CD4FC71AB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1E6AC9C5-6A7D-4C39-F425-33CB1C345A53}"/>
                </a:ext>
              </a:extLst>
            </p:cNvPr>
            <p:cNvSpPr txBox="1"/>
            <p:nvPr/>
          </p:nvSpPr>
          <p:spPr>
            <a:xfrm>
              <a:off x="-10800" y="111600"/>
              <a:ext cx="1593170" cy="830997"/>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YOUR</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TURN</a:t>
              </a:r>
            </a:p>
          </p:txBody>
        </p:sp>
      </p:grpSp>
      <p:sp>
        <p:nvSpPr>
          <p:cNvPr id="3" name="Speech Bubble: Oval 2">
            <a:extLst>
              <a:ext uri="{FF2B5EF4-FFF2-40B4-BE49-F238E27FC236}">
                <a16:creationId xmlns:a16="http://schemas.microsoft.com/office/drawing/2014/main" id="{4B1CD0F2-CC45-4762-6633-344C1D192175}"/>
              </a:ext>
            </a:extLst>
          </p:cNvPr>
          <p:cNvSpPr/>
          <p:nvPr/>
        </p:nvSpPr>
        <p:spPr>
          <a:xfrm>
            <a:off x="6843165" y="2511706"/>
            <a:ext cx="2713428" cy="1670904"/>
          </a:xfrm>
          <a:prstGeom prst="wedgeEllipseCallout">
            <a:avLst>
              <a:gd name="adj1" fmla="val 68563"/>
              <a:gd name="adj2" fmla="val 31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 am thinking of a number…</a:t>
            </a:r>
          </a:p>
        </p:txBody>
      </p:sp>
      <p:pic>
        <p:nvPicPr>
          <p:cNvPr id="11" name="Picture 10"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A4F7E6BB-928A-E069-4DFD-2F137A7D33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9400" y="3339733"/>
            <a:ext cx="1127760" cy="2508504"/>
          </a:xfrm>
          <a:prstGeom prst="rect">
            <a:avLst/>
          </a:prstGeom>
        </p:spPr>
      </p:pic>
      <p:pic>
        <p:nvPicPr>
          <p:cNvPr id="13" name="Picture 12" descr="An avatar of a male character named Dev. The avatar has black spiky hair and is lifting a hand to his face, as if lost in thought.">
            <a:extLst>
              <a:ext uri="{FF2B5EF4-FFF2-40B4-BE49-F238E27FC236}">
                <a16:creationId xmlns:a16="http://schemas.microsoft.com/office/drawing/2014/main" id="{0E027401-ACD2-7A6D-5DFE-A8FC03517C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23311" y="3092845"/>
            <a:ext cx="1249680" cy="2755392"/>
          </a:xfrm>
          <a:prstGeom prst="rect">
            <a:avLst/>
          </a:prstGeom>
        </p:spPr>
      </p:pic>
    </p:spTree>
    <p:extLst>
      <p:ext uri="{BB962C8B-B14F-4D97-AF65-F5344CB8AC3E}">
        <p14:creationId xmlns:p14="http://schemas.microsoft.com/office/powerpoint/2010/main" val="289146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524000" y="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Expressions and Formulae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908489"/>
          </a:xfrm>
          <a:prstGeom prst="rect">
            <a:avLst/>
          </a:prstGeom>
          <a:noFill/>
        </p:spPr>
        <p:txBody>
          <a:bodyPr wrap="square" rtlCol="0">
            <a:spAutoFit/>
          </a:bodyPr>
          <a:lstStyle/>
          <a:p>
            <a:pPr marL="457200" marR="0" lvl="0" indent="-457200" algn="l" rtl="0">
              <a:lnSpc>
                <a:spcPct val="100000"/>
              </a:lnSpc>
              <a:spcBef>
                <a:spcPts val="600"/>
              </a:spcBef>
              <a:spcAft>
                <a:spcPts val="0"/>
              </a:spcAft>
              <a:buClr>
                <a:schemeClr val="dk1"/>
              </a:buClr>
              <a:buSzPts val="2800"/>
              <a:buFont typeface="Arial"/>
              <a:buChar char="•"/>
            </a:pPr>
            <a:r>
              <a:rPr lang="en-US" sz="2800" dirty="0">
                <a:solidFill>
                  <a:schemeClr val="dk1"/>
                </a:solidFill>
                <a:latin typeface="Arial"/>
                <a:cs typeface="Arial"/>
                <a:sym typeface="Arial"/>
              </a:rPr>
              <a:t>A variable is an unknown value represented by a letter (e.g. </a:t>
            </a:r>
            <a:r>
              <a:rPr lang="en-US" sz="2800" i="1" dirty="0">
                <a:solidFill>
                  <a:schemeClr val="dk1"/>
                </a:solidFill>
                <a:latin typeface="Cambria Math" panose="02040503050406030204" pitchFamily="18" charset="0"/>
                <a:ea typeface="Cambria Math" panose="02040503050406030204" pitchFamily="18" charset="0"/>
                <a:cs typeface="Arial"/>
                <a:sym typeface="Arial"/>
              </a:rPr>
              <a:t>n</a:t>
            </a:r>
            <a:r>
              <a:rPr lang="en-US" sz="2800" dirty="0">
                <a:solidFill>
                  <a:schemeClr val="dk1"/>
                </a:solidFill>
                <a:latin typeface="Arial"/>
                <a:cs typeface="Arial"/>
                <a:sym typeface="Arial"/>
              </a:rPr>
              <a:t>).</a:t>
            </a:r>
          </a:p>
          <a:p>
            <a:pPr marL="457200" marR="0" lvl="0" indent="-457200" algn="l" rtl="0">
              <a:lnSpc>
                <a:spcPct val="100000"/>
              </a:lnSpc>
              <a:spcBef>
                <a:spcPts val="600"/>
              </a:spcBef>
              <a:spcAft>
                <a:spcPts val="0"/>
              </a:spcAft>
              <a:buClr>
                <a:schemeClr val="dk1"/>
              </a:buClr>
              <a:buSzPts val="2800"/>
              <a:buFont typeface="Arial"/>
              <a:buChar char="•"/>
            </a:pPr>
            <a:r>
              <a:rPr lang="en-US" sz="2800" dirty="0">
                <a:solidFill>
                  <a:schemeClr val="dk1"/>
                </a:solidFill>
                <a:latin typeface="Arial"/>
                <a:cs typeface="Arial"/>
                <a:sym typeface="Arial"/>
              </a:rPr>
              <a:t>The value of a variable can change.</a:t>
            </a:r>
          </a:p>
          <a:p>
            <a:pPr marL="457200" marR="0" lvl="0" indent="-457200" algn="l" rtl="0">
              <a:lnSpc>
                <a:spcPct val="100000"/>
              </a:lnSpc>
              <a:spcBef>
                <a:spcPts val="600"/>
              </a:spcBef>
              <a:spcAft>
                <a:spcPts val="0"/>
              </a:spcAft>
              <a:buClr>
                <a:schemeClr val="dk1"/>
              </a:buClr>
              <a:buSzPts val="2800"/>
              <a:buFont typeface="Arial"/>
              <a:buChar char="•"/>
            </a:pPr>
            <a:r>
              <a:rPr lang="en-US" sz="2800" i="1" dirty="0">
                <a:solidFill>
                  <a:schemeClr val="dk1"/>
                </a:solidFill>
                <a:latin typeface="Times New Roman" panose="02020603050405020304" pitchFamily="18" charset="0"/>
                <a:ea typeface="Cambria Math" panose="02040503050406030204" pitchFamily="18" charset="0"/>
                <a:cs typeface="Times New Roman" panose="02020603050405020304" pitchFamily="18" charset="0"/>
                <a:sym typeface="Arial"/>
              </a:rPr>
              <a:t>x</a:t>
            </a:r>
            <a:r>
              <a:rPr lang="en-US" sz="2800" dirty="0">
                <a:solidFill>
                  <a:schemeClr val="dk1"/>
                </a:solidFill>
                <a:latin typeface="Arial"/>
                <a:cs typeface="Arial"/>
                <a:sym typeface="Arial"/>
              </a:rPr>
              <a:t> is common, but other letters can be used.</a:t>
            </a:r>
          </a:p>
          <a:p>
            <a:pPr marL="457200" indent="-457200">
              <a:spcBef>
                <a:spcPts val="600"/>
              </a:spcBef>
              <a:buClr>
                <a:schemeClr val="dk1"/>
              </a:buClr>
              <a:buSzPts val="2800"/>
              <a:buFont typeface="Arial"/>
              <a:buChar char="•"/>
            </a:pPr>
            <a:r>
              <a:rPr lang="en-US" sz="2800" dirty="0">
                <a:solidFill>
                  <a:schemeClr val="dk1"/>
                </a:solidFill>
                <a:latin typeface="Arial"/>
                <a:cs typeface="Arial"/>
                <a:sym typeface="Arial"/>
              </a:rPr>
              <a:t>The order of operations can define the steps required to work through the formula</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9278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0953EC-7A72-43B7-AE37-DE1231E2F330}"/>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docProps/app.xml><?xml version="1.0" encoding="utf-8"?>
<Properties xmlns="http://schemas.openxmlformats.org/officeDocument/2006/extended-properties" xmlns:vt="http://schemas.openxmlformats.org/officeDocument/2006/docPropsVTypes">
  <TotalTime>34408</TotalTime>
  <Words>3792</Words>
  <Application>Microsoft Office PowerPoint</Application>
  <PresentationFormat>Widescreen</PresentationFormat>
  <Paragraphs>362</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Cambria Math</vt:lpstr>
      <vt:lpstr>Google Sans</vt:lpstr>
      <vt:lpstr>source-serif-pro</vt:lpstr>
      <vt:lpstr>Times New Roman</vt:lpstr>
      <vt:lpstr>Office Theme</vt:lpstr>
      <vt:lpstr>Custom Design</vt:lpstr>
      <vt:lpstr>Lesson 29:  Substitution and Formulae</vt:lpstr>
      <vt:lpstr>What’s the same? What’s different?</vt:lpstr>
      <vt:lpstr>What’s the same? What’s different?</vt:lpstr>
      <vt:lpstr>What’s the same? What’s different?</vt:lpstr>
      <vt:lpstr>Expressions</vt:lpstr>
      <vt:lpstr>Expressions</vt:lpstr>
      <vt:lpstr>Dev and Ruby play a game…</vt:lpstr>
      <vt:lpstr>Dev and Ruby play a game…</vt:lpstr>
      <vt:lpstr>Expressions and Formulae</vt:lpstr>
      <vt:lpstr>Substitution example: what is the area?</vt:lpstr>
      <vt:lpstr>Substitution example 2: calculating speed </vt:lpstr>
      <vt:lpstr>Card match</vt:lpstr>
      <vt:lpstr>Card match answers</vt:lpstr>
      <vt:lpstr>Converting Fahrenheit to Celsius</vt:lpstr>
      <vt:lpstr>Converting Fahrenheit to Celsius</vt:lpstr>
      <vt:lpstr>Review</vt:lpstr>
      <vt:lpstr>Exam question examples</vt:lpstr>
      <vt:lpstr>Exam questions</vt:lpstr>
      <vt:lpstr>Exam questions</vt:lpstr>
      <vt:lpstr>Lesson review:  Substitution and Formulae</vt:lpstr>
      <vt:lpstr>Lesson 29: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405</cp:revision>
  <dcterms:created xsi:type="dcterms:W3CDTF">2019-07-11T15:46:02Z</dcterms:created>
  <dcterms:modified xsi:type="dcterms:W3CDTF">2023-03-20T13:30:11Z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