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40"/>
  </p:notesMasterIdLst>
  <p:sldIdLst>
    <p:sldId id="261" r:id="rId7"/>
    <p:sldId id="264" r:id="rId8"/>
    <p:sldId id="307" r:id="rId9"/>
    <p:sldId id="327" r:id="rId10"/>
    <p:sldId id="328" r:id="rId11"/>
    <p:sldId id="329" r:id="rId12"/>
    <p:sldId id="330" r:id="rId13"/>
    <p:sldId id="331" r:id="rId14"/>
    <p:sldId id="332" r:id="rId15"/>
    <p:sldId id="333" r:id="rId16"/>
    <p:sldId id="334" r:id="rId17"/>
    <p:sldId id="335" r:id="rId18"/>
    <p:sldId id="336" r:id="rId19"/>
    <p:sldId id="337" r:id="rId20"/>
    <p:sldId id="339" r:id="rId21"/>
    <p:sldId id="340" r:id="rId22"/>
    <p:sldId id="342" r:id="rId23"/>
    <p:sldId id="354" r:id="rId24"/>
    <p:sldId id="376" r:id="rId25"/>
    <p:sldId id="377" r:id="rId26"/>
    <p:sldId id="346" r:id="rId27"/>
    <p:sldId id="347" r:id="rId28"/>
    <p:sldId id="348" r:id="rId29"/>
    <p:sldId id="349" r:id="rId30"/>
    <p:sldId id="378" r:id="rId31"/>
    <p:sldId id="350" r:id="rId32"/>
    <p:sldId id="379" r:id="rId33"/>
    <p:sldId id="380" r:id="rId34"/>
    <p:sldId id="381" r:id="rId35"/>
    <p:sldId id="382" r:id="rId36"/>
    <p:sldId id="383" r:id="rId37"/>
    <p:sldId id="266" r:id="rId38"/>
    <p:sldId id="32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8FF"/>
    <a:srgbClr val="E6C8D9"/>
    <a:srgbClr val="0071F8"/>
    <a:srgbClr val="BE0064"/>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5695" autoAdjust="0"/>
  </p:normalViewPr>
  <p:slideViewPr>
    <p:cSldViewPr snapToGrid="0" snapToObjects="1">
      <p:cViewPr varScale="1">
        <p:scale>
          <a:sx n="57" d="100"/>
          <a:sy n="57" d="100"/>
        </p:scale>
        <p:origin x="796"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75" d="100"/>
          <a:sy n="75" d="100"/>
        </p:scale>
        <p:origin x="2168" y="-7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panose="020B0604020202020204" pitchFamily="34" charset="0"/>
                <a:cs typeface="Arial" panose="020B0604020202020204" pitchFamily="34" charset="0"/>
              </a:rPr>
              <a:t>For the first question, learners should calculate the areas and compare.</a:t>
            </a:r>
          </a:p>
          <a:p>
            <a:r>
              <a:rPr lang="en-GB" sz="1200" dirty="0">
                <a:solidFill>
                  <a:srgbClr val="000000"/>
                </a:solidFill>
                <a:latin typeface="Arial" panose="020B0604020202020204" pitchFamily="34" charset="0"/>
                <a:cs typeface="Arial" panose="020B0604020202020204" pitchFamily="34" charset="0"/>
              </a:rPr>
              <a:t>For the second question, learners should only consider the circumference of the curved edge of the pizza.</a:t>
            </a:r>
          </a:p>
          <a:p>
            <a:r>
              <a:rPr lang="en-GB" sz="1200" kern="1200" dirty="0">
                <a:solidFill>
                  <a:srgbClr val="000000"/>
                </a:solidFill>
                <a:effectLst/>
                <a:latin typeface="Arial" panose="020B0604020202020204" pitchFamily="34" charset="0"/>
                <a:ea typeface="+mn-ea"/>
                <a:cs typeface="Arial" panose="020B0604020202020204" pitchFamily="34" charset="0"/>
              </a:rPr>
              <a:t>Learners should pick the quarter of the 12-inch for the first question, but half the 8-inch for the second question.</a:t>
            </a:r>
            <a:endParaRPr lang="en-GB" sz="1200" kern="1200" dirty="0">
              <a:solidFill>
                <a:schemeClr val="tx1"/>
              </a:solidFill>
              <a:effectLst/>
              <a:latin typeface="+mn-lt"/>
              <a:ea typeface="+mn-ea"/>
              <a:cs typeface="+mn-cs"/>
            </a:endParaRPr>
          </a:p>
          <a:p>
            <a:endParaRPr lang="en-GB" sz="1200" b="1" dirty="0">
              <a:solidFill>
                <a:srgbClr val="000000"/>
              </a:solidFill>
              <a:latin typeface="Arial" panose="020B0604020202020204" pitchFamily="34" charset="0"/>
              <a:cs typeface="Arial" panose="020B0604020202020204" pitchFamily="34" charset="0"/>
            </a:endParaRPr>
          </a:p>
          <a:p>
            <a:r>
              <a:rPr lang="en-GB" sz="1200" b="1" dirty="0">
                <a:solidFill>
                  <a:srgbClr val="000000"/>
                </a:solidFill>
                <a:latin typeface="Arial" panose="020B0604020202020204" pitchFamily="34" charset="0"/>
                <a:cs typeface="Arial" panose="020B0604020202020204" pitchFamily="34" charset="0"/>
              </a:rPr>
              <a:t>Answer for the third question: </a:t>
            </a:r>
          </a:p>
          <a:p>
            <a:r>
              <a:rPr lang="en-GB" sz="1200" dirty="0">
                <a:solidFill>
                  <a:srgbClr val="000000"/>
                </a:solidFill>
                <a:latin typeface="Arial" panose="020B0604020202020204" pitchFamily="34" charset="0"/>
                <a:cs typeface="Arial" panose="020B0604020202020204" pitchFamily="34" charset="0"/>
              </a:rPr>
              <a:t>No, it is not. The crust is only around curved edge. You will need to add in the diameter for half pizza and twice the radius for quarter pizza to get the perimeter.</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175190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This activity assesses learners’ understanding of area of semicircles and quadrants.</a:t>
            </a:r>
          </a:p>
          <a:p>
            <a:pPr algn="l"/>
            <a:r>
              <a:rPr lang="en-GB" sz="1200" dirty="0">
                <a:effectLst/>
                <a:latin typeface="Arial" panose="020B0604020202020204" pitchFamily="34" charset="0"/>
                <a:ea typeface="Calibri" panose="020F0502020204030204" pitchFamily="34" charset="0"/>
                <a:cs typeface="Times New Roman" panose="02020603050405020304" pitchFamily="18" charset="0"/>
              </a:rPr>
              <a:t>The area of quarter of 12-inch pizza is more than that of half 8-inch pizza. Since Adam wants the most pizza, he should choose the quarter of 12-inch pizza.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286879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Arial" panose="020B0604020202020204" pitchFamily="34" charset="0"/>
                <a:ea typeface="Calibri" panose="020F0502020204030204" pitchFamily="34" charset="0"/>
              </a:rPr>
              <a:t>Ask learners why they should avoid rounding the answers until the end.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9591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Give learners the ‘Spot the mistakes’ handouts. Ask them to work in pairs. The next few slides show</a:t>
            </a:r>
            <a:r>
              <a:rPr lang="en-US" dirty="0"/>
              <a:t> the misconceptions and correct calculations.</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172182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32550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783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400"/>
              </a:spcBef>
              <a:spcAft>
                <a:spcPts val="400"/>
              </a:spcAft>
              <a:buClrTx/>
              <a:buSzTx/>
              <a:buFont typeface="Arial" panose="020B0604020202020204" pitchFamily="34" charset="0"/>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This section includes </a:t>
            </a:r>
            <a:r>
              <a:rPr lang="en-GB" sz="1200" dirty="0">
                <a:latin typeface="Arial" panose="020B0604020202020204" pitchFamily="34" charset="0"/>
                <a:cs typeface="Arial" panose="020B0604020202020204" pitchFamily="34" charset="0"/>
              </a:rPr>
              <a:t>problems involving area/perimeter of compound shapes involving circles.</a:t>
            </a:r>
          </a:p>
          <a:p>
            <a:pPr marL="0" indent="0" algn="just">
              <a:lnSpc>
                <a:spcPct val="115000"/>
              </a:lnSpc>
              <a:spcBef>
                <a:spcPts val="400"/>
              </a:spcBef>
              <a:spcAft>
                <a:spcPts val="400"/>
              </a:spcAft>
              <a:buFont typeface="Arial" panose="020B0604020202020204" pitchFamily="34" charset="0"/>
              <a:buNone/>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776039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cs typeface="Arial" panose="020B0604020202020204" pitchFamily="34" charset="0"/>
              </a:rPr>
              <a:t>Using the context of the athletics track and the need to re-paint the inside perimeter white line and resurface the grass. Learners can use mini whiteboards to draw this, or physical manipulatives.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Arial" panose="020B0604020202020204" pitchFamily="34" charset="0"/>
                <a:cs typeface="Arial" panose="020B0604020202020204" pitchFamily="34" charset="0"/>
              </a:rPr>
              <a:t>Perimeter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cs typeface="Arial" panose="020B0604020202020204" pitchFamily="34" charset="0"/>
              </a:rPr>
              <a:t>Tutor to ensure that learners understand that there are two semicircles attached to a rectangle and ‘parts of the circumference of the semicircles are needed’.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Discussion questions after students have calculated or perhaps as scaffolding:</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What shape is the curved part of the racetrack?</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did you calculate the distance around the curved parts?</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How did you then calculate the total length of the inside line? </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In calculating the circumference of the semi-circle, did you add the diameter?</a:t>
            </a:r>
          </a:p>
          <a:p>
            <a:pPr marL="0" indent="0">
              <a:buFont typeface="Arial" panose="020B0604020202020204" pitchFamily="34" charset="0"/>
              <a:buNone/>
            </a:pPr>
            <a:r>
              <a:rPr lang="en-GB" sz="1200" b="1" dirty="0">
                <a:solidFill>
                  <a:schemeClr val="tx1"/>
                </a:solidFill>
                <a:latin typeface="Arial" panose="020B0604020202020204" pitchFamily="34" charset="0"/>
                <a:cs typeface="Arial" panose="020B0604020202020204" pitchFamily="34" charset="0"/>
              </a:rPr>
              <a:t>Ask learners why they have not added the diameter and elicit from the learners under what circumstance can they add the diameter in real-life examples.</a:t>
            </a:r>
          </a:p>
          <a:p>
            <a:pPr marL="457200" indent="-457200">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What’s the mathematical term for the total length of the inside line? (Perimeter)</a:t>
            </a: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754404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404040"/>
                </a:solidFill>
                <a:effectLst/>
                <a:latin typeface="Arial" panose="020B0604020202020204" pitchFamily="34" charset="0"/>
                <a:ea typeface="Calibri" panose="020F0502020204030204" pitchFamily="34" charset="0"/>
              </a:rPr>
              <a:t>Tutor to ensure that learners understand that ‘parts of the circumference are needed’. Show the animation of the comprising shapes.</a:t>
            </a:r>
            <a:r>
              <a:rPr lang="en-US" dirty="0"/>
              <a:t> Tutor to discuss with learners why they wouldn’t divide by 2 then multiply by 2 to get the curved edges.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51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cs typeface="Arial" panose="020B0604020202020204" pitchFamily="34" charset="0"/>
              </a:rPr>
              <a:t>Again, using the context of the athletics track and the need to resurface </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the grass every year, learners are asked how they would calculate the area needed. Ratio table is a good tool for proportional/multiplicative reasoning and should be used to encourage learners who find it challenging.</a:t>
            </a:r>
            <a:endParaRPr lang="en-GB" sz="1200" dirty="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010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work in groups. Provide each group with a different circular or a cylindrical object, a piece of string and a ruler. Each group measures the circumference and diameter of their object. Ask groups to report their measurements and record them in a table on the board. Then ask learners to divide the circumference by the diameter for each object and share their observations.</a:t>
            </a:r>
          </a:p>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Elicit the formulae for area and circumference from the learners and link to rearrangement of π=C/d. Tutors can display these formulae on the board.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400"/>
              </a:spcBef>
              <a:spcAft>
                <a:spcPts val="400"/>
              </a:spcAft>
              <a:buClrTx/>
              <a:buSzTx/>
              <a:buFontTx/>
              <a:buNone/>
              <a:tabLst/>
              <a:defRPr/>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The learners need to find the area of the circle, i.e. the 2 semicircles. Learners may find the area of the semicircle, then multiply by 2, but the tutor can explain why this may be an inefficient method. The tutor to explain the use of ratio table for learners who find proportional/multiplicative reasoning challenging.</a:t>
            </a:r>
            <a:endParaRPr lang="en-GB"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682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Provide learners with the ‘Area of compound shapes’ handout. Ask them to work in pairs to draw the missing shape. </a:t>
            </a:r>
          </a:p>
          <a:p>
            <a:pPr algn="l">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endParaRPr>
          </a:p>
          <a:p>
            <a:pPr algn="l"/>
            <a:r>
              <a:rPr lang="en-GB" sz="1200" b="0" dirty="0">
                <a:solidFill>
                  <a:srgbClr val="404040"/>
                </a:solidFill>
                <a:effectLst/>
                <a:latin typeface="Arial" panose="020B0604020202020204" pitchFamily="34" charset="0"/>
                <a:ea typeface="Calibri" panose="020F0502020204030204" pitchFamily="34" charset="0"/>
              </a:rPr>
              <a:t>Slides 22</a:t>
            </a:r>
            <a:r>
              <a:rPr lang="en-IN"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dirty="0">
                <a:solidFill>
                  <a:srgbClr val="404040"/>
                </a:solidFill>
                <a:effectLst/>
                <a:latin typeface="Arial" panose="020B0604020202020204" pitchFamily="34" charset="0"/>
                <a:ea typeface="Calibri" panose="020F0502020204030204" pitchFamily="34" charset="0"/>
              </a:rPr>
              <a:t>25 </a:t>
            </a:r>
            <a:r>
              <a:rPr lang="en-GB" sz="1200" dirty="0">
                <a:solidFill>
                  <a:srgbClr val="404040"/>
                </a:solidFill>
                <a:effectLst/>
                <a:latin typeface="Arial" panose="020B0604020202020204" pitchFamily="34" charset="0"/>
                <a:ea typeface="Calibri" panose="020F0502020204030204" pitchFamily="34" charset="0"/>
              </a:rPr>
              <a:t>provide the solutions to these tasks.</a:t>
            </a:r>
          </a:p>
          <a:p>
            <a:pPr marL="0" lvl="0" indent="0" algn="l">
              <a:lnSpc>
                <a:spcPct val="115000"/>
              </a:lnSpc>
              <a:spcBef>
                <a:spcPts val="400"/>
              </a:spcBef>
              <a:spcAft>
                <a:spcPts val="400"/>
              </a:spcAft>
              <a:buFont typeface="Symbol" panose="05050102010706020507" pitchFamily="18" charset="2"/>
              <a:buNone/>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97992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404040"/>
                </a:solidFill>
                <a:effectLst/>
                <a:latin typeface="Arial" panose="020B0604020202020204" pitchFamily="34" charset="0"/>
                <a:ea typeface="Calibri" panose="020F0502020204030204" pitchFamily="34" charset="0"/>
              </a:rPr>
              <a:t>Draw responses from the learners by asking these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Column B, what shapes have you drawn? (2 quarter circles)</a:t>
            </a: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calculate the area of the two shapes?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figure out the area of the compound shape? Do you add the parts or subtract?</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63170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404040"/>
                </a:solidFill>
                <a:effectLst/>
                <a:latin typeface="Arial" panose="020B0604020202020204" pitchFamily="34" charset="0"/>
                <a:ea typeface="Calibri" panose="020F0502020204030204" pitchFamily="34" charset="0"/>
              </a:rPr>
              <a:t>Draw responses from the learners by asking these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Column B,  what missing shape have you sketched? (circle)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Can you add up the square and circle to find out the area of the compound shape. Why/why not?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calculate the area of the shaded part?</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237428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404040"/>
                </a:solidFill>
                <a:effectLst/>
                <a:latin typeface="Arial" panose="020B0604020202020204" pitchFamily="34" charset="0"/>
                <a:ea typeface="Calibri" panose="020F0502020204030204" pitchFamily="34" charset="0"/>
              </a:rPr>
              <a:t>Draw responses from the learners by asking these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Column B, what shape did you sketch? (semicircle)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Bef>
                <a:spcPts val="400"/>
              </a:spcBef>
              <a:spcAft>
                <a:spcPts val="400"/>
              </a:spcAft>
              <a:buFont typeface="Symbol" panose="05050102010706020507" pitchFamily="18" charset="2"/>
              <a:buChar cha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do you find out the area of the compound shape?</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265650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12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 shape from exam-style question is shown to learners on the board without the scenario/question. The tutor opens up a discussion to ask what learners can find out from the information shown. The tutor will write these ideas as questions on the board (additional questions to be provided in teacher guidance if learners are unable to create the questions).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Learners are then asked to attempt one of the questions which they feel confident that they can answer.</a:t>
            </a: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Information/scenario/question about the shape and exam tips are then shown to learners. Tutor to lead discussion on how to go about answering the question.</a:t>
            </a:r>
          </a:p>
          <a:p>
            <a:pPr algn="just">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Handout available with all questions.</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400"/>
              </a:spcBef>
              <a:spcAft>
                <a:spcPts val="400"/>
              </a:spcAft>
              <a:buClrTx/>
              <a:buSzTx/>
              <a:buFontTx/>
              <a:buNone/>
              <a:tabLst/>
              <a:defRPr/>
            </a:pPr>
            <a:endParaRPr lang="en-GB" sz="1200" dirty="0">
              <a:effectLst/>
              <a:latin typeface="Arial" panose="020B0604020202020204" pitchFamily="34" charset="0"/>
              <a:ea typeface="Calibri" panose="020F0502020204030204" pitchFamily="34" charset="0"/>
            </a:endParaRPr>
          </a:p>
          <a:p>
            <a:pPr algn="just">
              <a:lnSpc>
                <a:spcPct val="115000"/>
              </a:lnSpc>
              <a:spcBef>
                <a:spcPts val="400"/>
              </a:spcBef>
              <a:spcAft>
                <a:spcPts val="400"/>
              </a:spcAft>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3583590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baseline="0" dirty="0"/>
                  <a:t>Tutor to remind learners that the compound shape includes a rectangle and quarter circle. The area of each needs to be found and added to find the total area. For area of the quarter circle, learners need to divide area of the circle by 4 or multiply by </a:t>
                </a:r>
                <a14:m>
                  <m:oMath xmlns:m="http://schemas.openxmlformats.org/officeDocument/2006/math">
                    <m:f>
                      <m:fPr>
                        <m:ctrlPr>
                          <a:rPr lang="en-US"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4</m:t>
                        </m:r>
                      </m:den>
                    </m:f>
                  </m:oMath>
                </a14:m>
                <a:r>
                  <a:rPr lang="en-GB" b="0" baseline="0" dirty="0"/>
                  <a:t>.</a:t>
                </a:r>
              </a:p>
              <a:p>
                <a:r>
                  <a:rPr lang="en-US" b="0" baseline="0" dirty="0"/>
                  <a:t>Tutor may ask whether it is wrong if the area of the circle is multiplied by </a:t>
                </a:r>
                <a14:m>
                  <m:oMath xmlns:m="http://schemas.openxmlformats.org/officeDocument/2006/math">
                    <m:f>
                      <m:fPr>
                        <m:ctrlPr>
                          <a:rPr lang="en-US" b="0" i="1" baseline="0" smtClean="0">
                            <a:latin typeface="Cambria Math" panose="02040503050406030204" pitchFamily="18" charset="0"/>
                          </a:rPr>
                        </m:ctrlPr>
                      </m:fPr>
                      <m:num>
                        <m:r>
                          <a:rPr lang="en-GB" b="0" i="1" baseline="0" smtClean="0">
                            <a:latin typeface="Cambria Math" panose="02040503050406030204" pitchFamily="18" charset="0"/>
                          </a:rPr>
                          <m:t>90</m:t>
                        </m:r>
                      </m:num>
                      <m:den>
                        <m:r>
                          <a:rPr lang="en-GB" b="0" i="1" baseline="0" smtClean="0">
                            <a:latin typeface="Cambria Math" panose="02040503050406030204" pitchFamily="18" charset="0"/>
                          </a:rPr>
                          <m:t>360</m:t>
                        </m:r>
                      </m:den>
                    </m:f>
                    <m:r>
                      <a:rPr lang="en-GB" b="0" i="1" baseline="0" smtClean="0">
                        <a:latin typeface="Cambria Math" panose="02040503050406030204" pitchFamily="18" charset="0"/>
                      </a:rPr>
                      <m:t>, </m:t>
                    </m:r>
                  </m:oMath>
                </a14:m>
                <a:r>
                  <a:rPr lang="en-US" b="0" baseline="0" dirty="0"/>
                  <a:t>and why?</a:t>
                </a:r>
              </a:p>
              <a:p>
                <a:r>
                  <a:rPr lang="en-US" b="0" baseline="0" dirty="0"/>
                  <a:t>Tutor to encourage learners to use ratio table for the section that requires multiplicative reasoning to find the cost and number of tins.</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mc:Choice>
        <mc:Fallback xmlns="">
          <p:sp>
            <p:nvSpPr>
              <p:cNvPr id="3" name="Notes Placeholder 2"/>
              <p:cNvSpPr>
                <a:spLocks noGrp="1"/>
              </p:cNvSpPr>
              <p:nvPr>
                <p:ph type="body" idx="1"/>
              </p:nvPr>
            </p:nvSpPr>
            <p:spPr/>
            <p:txBody>
              <a:bodyPr/>
              <a:lstStyle/>
              <a:p>
                <a:r>
                  <a:rPr lang="en-US" b="0" baseline="0" dirty="0"/>
                  <a:t>Teacher to remind the student that the compound shape includes a rectangle and quarter circle. The area of each needs to be found and added to find the total area. For area of quarter circle, student need to divide area of the circle by 4 or multiply by </a:t>
                </a:r>
                <a:r>
                  <a:rPr lang="en-GB" b="0" i="0" baseline="0">
                    <a:latin typeface="Cambria Math" panose="02040503050406030204" pitchFamily="18" charset="0"/>
                  </a:rPr>
                  <a:t>1</a:t>
                </a:r>
                <a:r>
                  <a:rPr lang="en-US" b="0" i="0" baseline="0">
                    <a:latin typeface="Cambria Math" panose="02040503050406030204" pitchFamily="18" charset="0"/>
                  </a:rPr>
                  <a:t>/</a:t>
                </a:r>
                <a:r>
                  <a:rPr lang="en-GB" b="0" i="0" baseline="0">
                    <a:latin typeface="Cambria Math" panose="02040503050406030204" pitchFamily="18" charset="0"/>
                  </a:rPr>
                  <a:t>4  , </a:t>
                </a:r>
                <a:endParaRPr lang="en-GB" b="0" baseline="0" dirty="0"/>
              </a:p>
              <a:p>
                <a:r>
                  <a:rPr lang="en-US" b="0" baseline="0" dirty="0"/>
                  <a:t>Teacher may asked weather it is wrong if the area of the circle is multiplied by </a:t>
                </a:r>
                <a:r>
                  <a:rPr lang="en-GB" b="0" i="0" baseline="0">
                    <a:latin typeface="Cambria Math" panose="02040503050406030204" pitchFamily="18" charset="0"/>
                  </a:rPr>
                  <a:t>90</a:t>
                </a:r>
                <a:r>
                  <a:rPr lang="en-US" b="0" i="0" baseline="0">
                    <a:latin typeface="Cambria Math" panose="02040503050406030204" pitchFamily="18" charset="0"/>
                  </a:rPr>
                  <a:t>/</a:t>
                </a:r>
                <a:r>
                  <a:rPr lang="en-GB" b="0" i="0" baseline="0">
                    <a:latin typeface="Cambria Math" panose="02040503050406030204" pitchFamily="18" charset="0"/>
                  </a:rPr>
                  <a:t>360, </a:t>
                </a:r>
                <a:r>
                  <a:rPr lang="en-US" b="0" baseline="0" dirty="0"/>
                  <a:t>and why?</a:t>
                </a:r>
              </a:p>
              <a:p>
                <a:r>
                  <a:rPr lang="en-US" b="0" baseline="0" dirty="0"/>
                  <a:t>Teacher to encourage students use ratio table for the section </a:t>
                </a:r>
                <a:r>
                  <a:rPr lang="en-US" b="0" baseline="0" dirty="0" err="1"/>
                  <a:t>tha</a:t>
                </a:r>
                <a:r>
                  <a:rPr lang="en-US" b="0" baseline="0" dirty="0"/>
                  <a:t> require multiplicative reasoning to find the cost and number of tins.</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435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 shape from exam-style question is shown to learners on the board without the scenario/question. The tutor opens up a discussion to ask what learners can find out from the information shown. The tutor will write these ideas as questions on the board (additional questions to be provided in teacher guidance if learners are unable to create the questions). </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Learners are then asked to attempt one of the questions which they feel confident that they can answer.</a:t>
            </a: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Information/scenario/question about the shape and exam tips are then shown to learners. Tutor to lead discussion on how to go about answering the question.</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400"/>
              </a:spcBef>
              <a:spcAft>
                <a:spcPts val="400"/>
              </a:spcAft>
              <a:buClrTx/>
              <a:buSzTx/>
              <a:buFontTx/>
              <a:buNone/>
              <a:tabLst/>
              <a:defRPr/>
            </a:pPr>
            <a:endParaRPr lang="en-GB" sz="1200" dirty="0">
              <a:effectLst/>
              <a:latin typeface="Arial" panose="020B0604020202020204" pitchFamily="34" charset="0"/>
              <a:ea typeface="Calibri" panose="020F0502020204030204" pitchFamily="34" charset="0"/>
            </a:endParaRPr>
          </a:p>
          <a:p>
            <a:pPr algn="just">
              <a:lnSpc>
                <a:spcPct val="115000"/>
              </a:lnSpc>
              <a:spcBef>
                <a:spcPts val="400"/>
              </a:spcBef>
              <a:spcAft>
                <a:spcPts val="400"/>
              </a:spcAft>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312573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spcAft>
                <a:spcPts val="400"/>
              </a:spcAft>
            </a:pPr>
            <a:r>
              <a:rPr lang="en-US" sz="1200" b="0" baseline="0" dirty="0">
                <a:solidFill>
                  <a:schemeClr val="tx1"/>
                </a:solidFill>
                <a:effectLst/>
                <a:latin typeface="+mn-lt"/>
                <a:ea typeface="+mn-ea"/>
                <a:cs typeface="+mn-cs"/>
              </a:rPr>
              <a:t>A roundabout with a circular garden </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is shown to learners on the board. The tutor opens up a discussion to ask what learners are likely be asked to find from the picture. The tutor will write these ideas as questions on the board (additional questions to be provided in teacher guidance if learners are unable to create the questions). </a:t>
            </a: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 about the picture is shown and learners are asked to calculate what they feel confident to do.</a:t>
            </a:r>
          </a:p>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The final question and exam tips are shown and the tutor to lead discussion on how to go about answering the question.</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400"/>
              </a:spcBef>
              <a:spcAft>
                <a:spcPts val="400"/>
              </a:spcAft>
              <a:buClrTx/>
              <a:buSzTx/>
              <a:buFontTx/>
              <a:buNone/>
              <a:tabLst/>
              <a:defRPr/>
            </a:pPr>
            <a:endParaRPr lang="en-GB" sz="1200" dirty="0">
              <a:effectLst/>
              <a:latin typeface="Arial" panose="020B0604020202020204" pitchFamily="34" charset="0"/>
              <a:ea typeface="Calibri" panose="020F0502020204030204" pitchFamily="34" charset="0"/>
            </a:endParaRPr>
          </a:p>
          <a:p>
            <a:pPr algn="just">
              <a:lnSpc>
                <a:spcPct val="115000"/>
              </a:lnSpc>
              <a:spcBef>
                <a:spcPts val="400"/>
              </a:spcBef>
              <a:spcAft>
                <a:spcPts val="400"/>
              </a:spcAft>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326758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sz="1200" b="1" baseline="0" dirty="0"/>
              <a:t>Length of mirror trim</a:t>
            </a:r>
          </a:p>
          <a:p>
            <a:r>
              <a:rPr lang="en-US" sz="1200" b="0" baseline="0" dirty="0"/>
              <a:t>Tutor to remind learners that the compound shape includes a rectangle and a circle. Circumference of the semicircle is calculated and ask learners why the diameter was not added. For the perimeter of the rectangle, ask the learners why we only added three sides.</a:t>
            </a:r>
          </a:p>
          <a:p>
            <a:r>
              <a:rPr lang="en-US" sz="1200" b="0" baseline="0" dirty="0"/>
              <a:t>Decision needs to be made by comparing the total length of the trim with two thirds of what Abi has (500 cm) and see if it is more.</a:t>
            </a:r>
          </a:p>
          <a:p>
            <a:endParaRPr lang="en-US" sz="1200" b="1" baseline="0" dirty="0"/>
          </a:p>
          <a:p>
            <a:r>
              <a:rPr lang="en-US" sz="1200" b="1" baseline="0" dirty="0"/>
              <a:t>Number of red flowers</a:t>
            </a:r>
          </a:p>
          <a:p>
            <a:r>
              <a:rPr lang="en-US" sz="1200" b="0" baseline="0" dirty="0"/>
              <a:t>Learners need to find the area of the circular space. Tutor to encourage learners to use a ratio table if necessary to calculate the total number of flowers (red and white). Tutor to ask learners on how to deal with the number of flowers if the answer is in decimals (to round up or down?).</a:t>
            </a:r>
          </a:p>
          <a:p>
            <a:r>
              <a:rPr lang="en-US" sz="1200" b="0" baseline="0" dirty="0"/>
              <a:t>Tutor may ask learners to use a bar model when confused with ratios.</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118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Length of mirror trim</a:t>
            </a:r>
          </a:p>
          <a:p>
            <a:r>
              <a:rPr lang="en-US" sz="1200" b="0" baseline="0" dirty="0"/>
              <a:t>Tutor to remind learners that the compound shape includes a rectangle and a circle. Circumference of the semicircle is calculated and ask learners why the diameter was not added. For the perimeter of the rectangle, ask the learners why we only added three sides.</a:t>
            </a:r>
          </a:p>
          <a:p>
            <a:r>
              <a:rPr lang="en-US" sz="1200" b="0" baseline="0" dirty="0"/>
              <a:t>Decision needs to be made by comparing the total length of the trim with two thirds of what Abi has (500 cm) and see if it is more.</a:t>
            </a:r>
          </a:p>
          <a:p>
            <a:endParaRPr lang="en-US" sz="1200" b="1" baseline="0" dirty="0"/>
          </a:p>
          <a:p>
            <a:r>
              <a:rPr lang="en-US" sz="1200" b="1" baseline="0" dirty="0"/>
              <a:t>Number of red flowers</a:t>
            </a:r>
          </a:p>
          <a:p>
            <a:r>
              <a:rPr lang="en-US" sz="1200" b="0" baseline="0" dirty="0"/>
              <a:t>Learners need to find the area of the circular space. Tutor to encourage learners to use a ratio table if necessary to calculate the total number of flowers (red and white). Tutor to ask learners on how to deal with the number of flowers if the answer is in decimals (to round up or down?).</a:t>
            </a:r>
          </a:p>
          <a:p>
            <a:r>
              <a:rPr lang="en-US" sz="1200" b="0" baseline="0" dirty="0"/>
              <a:t>Tutor may ask learners to use a bar model when confused with ratios.</a:t>
            </a:r>
          </a:p>
          <a:p>
            <a:pPr algn="l"/>
            <a:endParaRPr lang="en-GB" sz="1200" dirty="0">
              <a:solidFill>
                <a:srgbClr val="404040"/>
              </a:solidFill>
              <a:effectLst/>
              <a:latin typeface="Arial" panose="020B0604020202020204" pitchFamily="34" charset="0"/>
              <a:ea typeface="Calibri" panose="020F0502020204030204" pitchFamily="34" charset="0"/>
            </a:endParaRPr>
          </a:p>
          <a:p>
            <a:pPr algn="l"/>
            <a:endParaRPr lang="en-GB" sz="1200" dirty="0">
              <a:solidFill>
                <a:srgbClr val="404040"/>
              </a:solidFill>
              <a:effectLst/>
              <a:latin typeface="Arial" panose="020B0604020202020204" pitchFamily="34" charset="0"/>
            </a:endParaRPr>
          </a:p>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698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33</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might need a reminder of the relationship between the diameter and the radius of a circle. Refer back to the task they carried out in slide 2 if necessary.</a:t>
            </a:r>
          </a:p>
          <a:p>
            <a:endParaRPr lang="en-GB" dirty="0"/>
          </a:p>
          <a:p>
            <a:r>
              <a:rPr lang="en-GB" dirty="0"/>
              <a:t>Adam’s statement is correct, as the diameter of a circle is twice the length of its radius.</a:t>
            </a:r>
          </a:p>
          <a:p>
            <a:endParaRPr lang="en-US" dirty="0"/>
          </a:p>
          <a:p>
            <a:r>
              <a:rPr lang="en-US" dirty="0"/>
              <a:t>Ruby’s statement is incorrect. The diameter is measured in cm, not cm</a:t>
            </a:r>
            <a:r>
              <a:rPr lang="en-US" baseline="30000" dirty="0"/>
              <a:t>2</a:t>
            </a:r>
            <a:r>
              <a:rPr lang="en-US" dirty="0"/>
              <a:t>. The diameter must be 6 cm.</a:t>
            </a:r>
          </a:p>
          <a:p>
            <a:endParaRPr lang="en-US" dirty="0"/>
          </a:p>
          <a:p>
            <a:r>
              <a:rPr lang="en-US" dirty="0"/>
              <a:t>Dev’s statement is incorrect. The radius of a circle is half the length of the circle’s diameter. If the diameter of the circle is 4 cm, the radius must be 2 cm.</a:t>
            </a:r>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412798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5000"/>
              </a:lnSpc>
              <a:spcBef>
                <a:spcPts val="400"/>
              </a:spcBef>
              <a:spcAft>
                <a:spcPts val="400"/>
              </a:spcAft>
              <a:buFont typeface="Arial" panose="020B0604020202020204" pitchFamily="34" charset="0"/>
              <a:buNone/>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Introduce the context for this activity: A group of learners have made it through to the national youth athletics final. They will be staying overnight near the athletics track, and will enjoy a pizza treat on arrival. During their meal, they discuss tactics and preparation for the final.</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1019545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400"/>
              </a:spcBef>
              <a:spcAft>
                <a:spcPts val="40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Ask learners to work in pairs to decide which offer they would choose and why. Ask some pairs to share their methods and ask other learners if they believe their method and arguments are valid. </a:t>
            </a:r>
          </a:p>
          <a:p>
            <a:pPr marL="0" marR="0" lvl="0" indent="0" algn="l" defTabSz="914400" rtl="0" eaLnBrk="1" fontAlgn="auto" latinLnBrk="0" hangingPunct="1">
              <a:lnSpc>
                <a:spcPct val="115000"/>
              </a:lnSpc>
              <a:spcBef>
                <a:spcPts val="400"/>
              </a:spcBef>
              <a:spcAft>
                <a:spcPts val="400"/>
              </a:spcAft>
              <a:buClrTx/>
              <a:buSzTx/>
              <a:buFontTx/>
              <a:buNone/>
              <a:tabLst/>
              <a:defRPr/>
            </a:pPr>
            <a:endPar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400"/>
              </a:spcBef>
              <a:spcAft>
                <a:spcPts val="40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The misconception addressed here is that learners think that if the diameter is doubled, the area is also doubled. Ask: </a:t>
            </a:r>
            <a:r>
              <a:rPr lang="en-GB" sz="1200" dirty="0">
                <a:latin typeface="Arial" panose="020B0604020202020204" pitchFamily="34" charset="0"/>
                <a:cs typeface="Times New Roman" panose="02020603050405020304" pitchFamily="18" charset="0"/>
              </a:rPr>
              <a:t>Why did Ruby think they will get 4-inch extra</a:t>
            </a:r>
            <a:r>
              <a:rPr lang="en-GB" sz="1200" dirty="0">
                <a:latin typeface="Arial" panose="020B0604020202020204" pitchFamily="34" charset="0"/>
                <a:ea typeface="+mn-ea"/>
                <a:cs typeface="Arial" panose="020B0604020202020204" pitchFamily="34" charset="0"/>
              </a:rPr>
              <a:t>? </a:t>
            </a:r>
            <a:r>
              <a:rPr lang="en-GB" sz="1200" dirty="0">
                <a:latin typeface="Arial" panose="020B0604020202020204" pitchFamily="34" charset="0"/>
                <a:ea typeface="Calibri" panose="020F0502020204030204" pitchFamily="34" charset="0"/>
                <a:cs typeface="Times New Roman" panose="02020603050405020304" pitchFamily="18" charset="0"/>
              </a:rPr>
              <a:t>Will </a:t>
            </a:r>
            <a:r>
              <a:rPr lang="en-GB" sz="1200" dirty="0">
                <a:effectLst/>
                <a:latin typeface="Arial" panose="020B0604020202020204" pitchFamily="34" charset="0"/>
                <a:ea typeface="Calibri" panose="020F0502020204030204" pitchFamily="34" charset="0"/>
                <a:cs typeface="Times New Roman" panose="02020603050405020304" pitchFamily="18" charset="0"/>
              </a:rPr>
              <a:t>doubling the length (diameter) of a pizza also double the area (size)?</a:t>
            </a:r>
          </a:p>
          <a:p>
            <a:pPr algn="just">
              <a:lnSpc>
                <a:spcPct val="115000"/>
              </a:lnSpc>
              <a:spcBef>
                <a:spcPts val="400"/>
              </a:spcBef>
              <a:spcAft>
                <a:spcPts val="400"/>
              </a:spcAft>
            </a:pP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96138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Arial" panose="020B0604020202020204" pitchFamily="34" charset="0"/>
                <a:ea typeface="Calibri" panose="020F0502020204030204" pitchFamily="34" charset="0"/>
              </a:rPr>
              <a:t>Ask learners why they should avoid rounding the answers until the end.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01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Guide learners to link the amount of stuffed crust to the circumference – the option that gives the most stuffed crust is the option with the greatest circumference.</a:t>
            </a:r>
          </a:p>
          <a:p>
            <a:r>
              <a:rPr lang="en-GB" sz="1200" kern="1200" dirty="0">
                <a:solidFill>
                  <a:schemeClr val="tx1"/>
                </a:solidFill>
                <a:effectLst/>
                <a:latin typeface="+mn-lt"/>
                <a:ea typeface="+mn-ea"/>
                <a:cs typeface="+mn-cs"/>
              </a:rPr>
              <a:t>Refer to the formula for circumference in the ‘Key idea’ slide.</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03572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Arial" panose="020B0604020202020204" pitchFamily="34" charset="0"/>
                <a:ea typeface="Calibri" panose="020F0502020204030204" pitchFamily="34" charset="0"/>
              </a:rPr>
              <a:t>Ask learners why they should avoid rounding the answers until the end.</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123716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E33B7E69-3564-D041-9508-64DCA8ACA37D}" type="datetime1">
              <a:rPr lang="en-GB" smtClean="0"/>
              <a:t>13/04/2023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473027A8-7C65-B348-A833-D1B2BFFCBCC9}" type="datetime1">
              <a:rPr lang="en-GB" smtClean="0"/>
              <a:t>13/04/2023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4A74B69D-F0FA-8840-A401-A781C74C3277}" type="datetime1">
              <a:rPr lang="en-GB" smtClean="0"/>
              <a:t>13/04/2023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1778C605-4DE3-7C40-936E-CB8ED0086EC3}" type="datetime1">
              <a:rPr lang="en-GB" smtClean="0"/>
              <a:t>13/04/2023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2021A58C-E252-F745-828F-81FDFCACD85B}" type="datetime1">
              <a:rPr lang="en-GB" smtClean="0"/>
              <a:t>13/04/2023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2C6FD7CC-5641-2046-BDD7-C45A60E620FA}" type="datetime1">
              <a:rPr lang="en-GB" smtClean="0"/>
              <a:t>13/04/2023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7BF45D93-DBAC-CC4C-BE2C-37C885DDFD08}" type="datetime1">
              <a:rPr lang="en-GB" smtClean="0"/>
              <a:t>13/04/2023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8CC173AD-DE7E-3D48-958F-4F365CC6C820}" type="datetime1">
              <a:rPr lang="en-GB" smtClean="0"/>
              <a:t>13/04/2023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EE9A0632-E9AD-4D40-A449-9E719A0766F4}" type="datetime1">
              <a:rPr lang="en-GB" smtClean="0"/>
              <a:t>13/04/2023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E002DE39-1691-2447-9C15-27B7910F09C4}" type="datetime1">
              <a:rPr lang="en-GB" smtClean="0"/>
              <a:t>13/04/2023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6C9A5061-BD71-5642-A7CD-AD0B0561D149}" type="datetime1">
              <a:rPr lang="en-GB" smtClean="0"/>
              <a:t>13/04/2023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2E9EDB02-77BF-EE4E-AC89-1F36C49D4B2D}" type="datetime1">
              <a:rPr lang="en-GB" smtClean="0"/>
              <a:t>13/04/2023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CBF61474-1F0A-3F40-B555-489AA3C01DFA}" type="datetime1">
              <a:rPr lang="en-GB" smtClean="0"/>
              <a:t>13/04/2023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45457381-C26B-7E43-825B-C467E150BC1D}" type="datetime1">
              <a:rPr lang="en-GB" smtClean="0"/>
              <a:t>13/04/2023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19D1CD87-E2C8-3D41-952D-490982719B34}" type="datetime1">
              <a:rPr lang="en-GB" smtClean="0"/>
              <a:t>13/04/2023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7312DF39-37F3-7742-9C80-4C9F8557677F}" type="datetime1">
              <a:rPr lang="en-GB" smtClean="0"/>
              <a:t>13/04/2023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4180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780BA466-C808-6B45-8F49-FE402324C1CD}" type="datetime1">
              <a:rPr lang="en-GB" smtClean="0"/>
              <a:t>13/04/2023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87435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31CD30A3-AF7D-694C-BDD1-32AF352116FA}" type="datetime1">
              <a:rPr lang="en-GB" smtClean="0"/>
              <a:t>13/04/2023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77574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5EF51836-2A45-CA4C-8553-A59D2886B104}" type="datetime1">
              <a:rPr lang="en-GB" smtClean="0"/>
              <a:t>13/04/2023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2994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B7163926-C3EC-EF46-BC57-1B0CC2BFC3FF}" type="datetime1">
              <a:rPr lang="en-GB" smtClean="0"/>
              <a:t>13/04/2023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32080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A013E92A-18AE-514B-B1DA-CA036FA2F2E5}" type="datetime1">
              <a:rPr lang="en-GB" smtClean="0"/>
              <a:t>13/04/2023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22768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3E1C4EAA-6B0B-BE41-8408-F5D1358C79D9}" type="datetime1">
              <a:rPr lang="en-GB" smtClean="0"/>
              <a:t>13/04/2023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5264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23DD9C4D-7C21-FF4C-AF70-389DDEB4445C}" type="datetime1">
              <a:rPr lang="en-GB" smtClean="0"/>
              <a:t>13/04/2023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3B1C267B-DDF8-0E42-98C5-E8BF1D25F2EF}" type="datetime1">
              <a:rPr lang="en-GB" smtClean="0"/>
              <a:t>13/04/2023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98390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1E3E505A-E224-AF43-A195-286A93F8F50B}" type="datetime1">
              <a:rPr lang="en-GB" smtClean="0"/>
              <a:t>13/04/2023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8921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5D59A300-CA16-4649-AD5E-DC942A981F35}" type="datetime1">
              <a:rPr lang="en-GB" smtClean="0"/>
              <a:t>13/04/2023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17321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9D1E217E-55A1-A44C-A86F-DBAD94140EE3}" type="datetime1">
              <a:rPr lang="en-GB" smtClean="0"/>
              <a:t>13/04/2023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18107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4B6081AC-196F-A948-88A5-11214954D4BD}" type="datetime1">
              <a:rPr lang="en-GB" smtClean="0"/>
              <a:t>13/04/2023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D25F6D51-982C-A745-8830-F7570C9ED8A6}" type="datetime1">
              <a:rPr lang="en-GB" smtClean="0"/>
              <a:t>13/04/2023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CA251A95-C517-3548-87E5-AC8BC68D65BD}" type="datetime1">
              <a:rPr lang="en-GB" smtClean="0"/>
              <a:t>13/04/2023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6233F572-3306-054C-B87E-E40B1CF81A20}" type="datetime1">
              <a:rPr lang="en-GB" smtClean="0"/>
              <a:t>13/04/2023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3626E69F-8048-214E-A783-AE5670229FB0}" type="datetime1">
              <a:rPr lang="en-GB" smtClean="0"/>
              <a:t>13/04/2023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111B309C-1B29-6544-9B15-F262403EC829}" type="datetime1">
              <a:rPr lang="en-GB" smtClean="0"/>
              <a:t>13/04/2023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A0650-28D9-CE45-8E40-14DDD837382A}" type="datetime1">
              <a:rPr lang="en-GB" smtClean="0"/>
              <a:t>13/04/2023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5550F-B04C-6146-BA11-D6F1831CA5F7}" type="datetime1">
              <a:rPr lang="en-GB" smtClean="0"/>
              <a:t>13/04/2023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56ECA-CC10-8F4A-8AA6-50CD323D72B1}" type="datetime1">
              <a:rPr lang="en-GB" smtClean="0"/>
              <a:t>13/04/2023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318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6.png"/><Relationship Id="rId4" Type="http://schemas.openxmlformats.org/officeDocument/2006/relationships/image" Target="../media/image23.sv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22.png"/><Relationship Id="rId7"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7.png"/><Relationship Id="rId4" Type="http://schemas.openxmlformats.org/officeDocument/2006/relationships/image" Target="../media/image23.svg"/><Relationship Id="rId9"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5"/>
            <a:ext cx="9144000" cy="1700215"/>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18</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Circles</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2</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237452"/>
            <a:ext cx="9144000" cy="2943214"/>
          </a:xfrm>
          <a:ln w="38100">
            <a:solidFill>
              <a:schemeClr val="accent1"/>
            </a:solidFill>
          </a:ln>
        </p:spPr>
        <p:txBody>
          <a:bodyPr>
            <a:normAutofit fontScale="85000" lnSpcReduction="20000"/>
          </a:bodyPr>
          <a:lstStyle/>
          <a:p>
            <a:pPr algn="l">
              <a:lnSpc>
                <a:spcPts val="3100"/>
              </a:lnSpc>
              <a:spcAft>
                <a:spcPts val="600"/>
              </a:spcAft>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Calculate the area and perimeter of circles, semicircles and quadrants (in terms of </a:t>
            </a:r>
            <a:r>
              <a:rPr lang="en-US" dirty="0">
                <a:latin typeface="Cambria Math" panose="02040503050406030204" pitchFamily="18" charset="0"/>
                <a:ea typeface="Cambria Math" panose="02040503050406030204" pitchFamily="18" charset="0"/>
              </a:rPr>
              <a:t>π</a:t>
            </a:r>
            <a:r>
              <a:rPr lang="en-US" dirty="0">
                <a:latin typeface="Arial" panose="020B0604020202020204" pitchFamily="34" charset="0"/>
                <a:cs typeface="Arial" panose="020B0604020202020204" pitchFamily="34" charset="0"/>
              </a:rPr>
              <a:t> or to an appropriate degree of accuracy)</a:t>
            </a: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Explore problems involving </a:t>
            </a:r>
            <a:r>
              <a:rPr lang="en-US" dirty="0"/>
              <a:t>the area or </a:t>
            </a:r>
            <a:r>
              <a:rPr lang="en-US" dirty="0">
                <a:latin typeface="Arial" panose="020B0604020202020204" pitchFamily="34" charset="0"/>
                <a:cs typeface="Arial" panose="020B0604020202020204" pitchFamily="34" charset="0"/>
              </a:rPr>
              <a:t>perimeter of compound shapes </a:t>
            </a:r>
            <a:r>
              <a:rPr lang="en-US" dirty="0"/>
              <a:t>that include </a:t>
            </a:r>
            <a:r>
              <a:rPr lang="en-US" dirty="0">
                <a:latin typeface="Arial" panose="020B0604020202020204" pitchFamily="34" charset="0"/>
                <a:cs typeface="Arial" panose="020B0604020202020204" pitchFamily="34" charset="0"/>
              </a:rPr>
              <a:t>circles, semicircles or quadrants </a:t>
            </a: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Apply knowledge learned to exam-style questions</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03D52F4-5055-7AD3-FD2B-91F7621704BC}"/>
              </a:ext>
            </a:extLst>
          </p:cNvPr>
          <p:cNvGrpSpPr/>
          <p:nvPr/>
        </p:nvGrpSpPr>
        <p:grpSpPr>
          <a:xfrm>
            <a:off x="6518957" y="2184400"/>
            <a:ext cx="3795631" cy="2456211"/>
            <a:chOff x="6730781" y="2275938"/>
            <a:chExt cx="3583807" cy="2364673"/>
          </a:xfrm>
        </p:grpSpPr>
        <p:pic>
          <p:nvPicPr>
            <p:cNvPr id="7" name="Picture 6" descr="A pizza with tomatoes and basil&#10;&#10;Description automatically generated with low confidence">
              <a:extLst>
                <a:ext uri="{FF2B5EF4-FFF2-40B4-BE49-F238E27FC236}">
                  <a16:creationId xmlns:a16="http://schemas.microsoft.com/office/drawing/2014/main" id="{81DCC567-0572-439E-D5FE-E64CA98F64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50666" y="2530685"/>
              <a:ext cx="1992011" cy="2109926"/>
            </a:xfrm>
            <a:prstGeom prst="rect">
              <a:avLst/>
            </a:prstGeom>
          </p:spPr>
        </p:pic>
        <p:sp>
          <p:nvSpPr>
            <p:cNvPr id="9" name="Rectangle 8">
              <a:extLst>
                <a:ext uri="{FF2B5EF4-FFF2-40B4-BE49-F238E27FC236}">
                  <a16:creationId xmlns:a16="http://schemas.microsoft.com/office/drawing/2014/main" id="{22135948-8EAD-67FA-C83A-87E1F24F3E48}"/>
                </a:ext>
              </a:extLst>
            </p:cNvPr>
            <p:cNvSpPr/>
            <p:nvPr/>
          </p:nvSpPr>
          <p:spPr>
            <a:xfrm>
              <a:off x="7361101" y="3438761"/>
              <a:ext cx="2691667" cy="1070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77BCFF5-E87B-4167-1387-7E393DD611BF}"/>
                </a:ext>
              </a:extLst>
            </p:cNvPr>
            <p:cNvSpPr/>
            <p:nvPr/>
          </p:nvSpPr>
          <p:spPr>
            <a:xfrm rot="5400000">
              <a:off x="8713930" y="2307180"/>
              <a:ext cx="1631899" cy="1569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2B0342-9AC0-67FC-46BA-800EF4E15546}"/>
                    </a:ext>
                  </a:extLst>
                </p:cNvPr>
                <p:cNvSpPr txBox="1"/>
                <p:nvPr/>
              </p:nvSpPr>
              <p:spPr>
                <a:xfrm>
                  <a:off x="6730781" y="3473474"/>
                  <a:ext cx="3297801" cy="613886"/>
                </a:xfrm>
                <a:prstGeom prst="rect">
                  <a:avLst/>
                </a:prstGeom>
                <a:noFill/>
              </p:spPr>
              <p:txBody>
                <a:bodyPr wrap="square">
                  <a:spAutoFit/>
                </a:bodyPr>
                <a:lstStyle/>
                <a:p>
                  <a:pPr algn="ctr"/>
                  <a14:m>
                    <m:oMath xmlns:m="http://schemas.openxmlformats.org/officeDocument/2006/math">
                      <m:f>
                        <m:fPr>
                          <m:ctrlPr>
                            <a:rPr lang="en-GB" sz="2400" i="1" smtClean="0">
                              <a:solidFill>
                                <a:srgbClr val="000000"/>
                              </a:solidFill>
                              <a:latin typeface="Cambria Math" panose="02040503050406030204" pitchFamily="18" charset="0"/>
                              <a:cs typeface="Arial" panose="020B0604020202020204" pitchFamily="34" charset="0"/>
                            </a:rPr>
                          </m:ctrlPr>
                        </m:fPr>
                        <m:num>
                          <m:r>
                            <a:rPr lang="en-GB" sz="2400" b="0" i="1" smtClean="0">
                              <a:solidFill>
                                <a:srgbClr val="000000"/>
                              </a:solidFill>
                              <a:latin typeface="Cambria Math" panose="02040503050406030204" pitchFamily="18" charset="0"/>
                              <a:cs typeface="Arial" panose="020B0604020202020204" pitchFamily="34" charset="0"/>
                            </a:rPr>
                            <m:t>1</m:t>
                          </m:r>
                        </m:num>
                        <m:den>
                          <m:r>
                            <a:rPr lang="en-SG" sz="2400" b="0" i="1" smtClean="0">
                              <a:solidFill>
                                <a:srgbClr val="000000"/>
                              </a:solidFill>
                              <a:latin typeface="Cambria Math" panose="02040503050406030204" pitchFamily="18" charset="0"/>
                              <a:cs typeface="Arial" panose="020B0604020202020204" pitchFamily="34" charset="0"/>
                            </a:rPr>
                            <m:t>4</m:t>
                          </m:r>
                        </m:den>
                      </m:f>
                    </m:oMath>
                  </a14:m>
                  <a:r>
                    <a:rPr lang="en-GB" sz="2400" dirty="0">
                      <a:solidFill>
                        <a:srgbClr val="000000"/>
                      </a:solidFill>
                      <a:latin typeface="Arial" panose="020B0604020202020204" pitchFamily="34" charset="0"/>
                      <a:cs typeface="Arial" panose="020B0604020202020204" pitchFamily="34" charset="0"/>
                    </a:rPr>
                    <a:t> of the 12-inch pizza</a:t>
                  </a:r>
                  <a:endParaRPr lang="en-GB" sz="24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792B0342-9AC0-67FC-46BA-800EF4E15546}"/>
                    </a:ext>
                  </a:extLst>
                </p:cNvPr>
                <p:cNvSpPr txBox="1">
                  <a:spLocks noRot="1" noChangeAspect="1" noMove="1" noResize="1" noEditPoints="1" noAdjustHandles="1" noChangeArrowheads="1" noChangeShapeType="1" noTextEdit="1"/>
                </p:cNvSpPr>
                <p:nvPr/>
              </p:nvSpPr>
              <p:spPr>
                <a:xfrm>
                  <a:off x="6730781" y="3473474"/>
                  <a:ext cx="3297801" cy="613886"/>
                </a:xfrm>
                <a:prstGeom prst="rect">
                  <a:avLst/>
                </a:prstGeom>
                <a:blipFill>
                  <a:blip r:embed="rId4"/>
                  <a:stretch>
                    <a:fillRect b="-4762"/>
                  </a:stretch>
                </a:blipFill>
              </p:spPr>
              <p:txBody>
                <a:bodyPr/>
                <a:lstStyle/>
                <a:p>
                  <a:r>
                    <a:rPr lang="en-GB">
                      <a:noFill/>
                    </a:rPr>
                    <a:t> </a:t>
                  </a:r>
                </a:p>
              </p:txBody>
            </p:sp>
          </mc:Fallback>
        </mc:AlternateContent>
      </p:gr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Adam’s choice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16589"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B384D73-80DD-A74A-7C60-94CB75FD0E15}"/>
              </a:ext>
            </a:extLst>
          </p:cNvPr>
          <p:cNvSpPr txBox="1"/>
          <p:nvPr/>
        </p:nvSpPr>
        <p:spPr>
          <a:xfrm>
            <a:off x="1607452" y="1129469"/>
            <a:ext cx="8918782" cy="1569660"/>
          </a:xfrm>
          <a:prstGeom prst="rect">
            <a:avLst/>
          </a:prstGeom>
          <a:noFill/>
        </p:spPr>
        <p:txBody>
          <a:bodyPr wrap="square" rtlCol="0">
            <a:spAutoFit/>
          </a:bodyPr>
          <a:lstStyle/>
          <a:p>
            <a:r>
              <a:rPr lang="en-GB" sz="2400" dirty="0">
                <a:solidFill>
                  <a:srgbClr val="000000"/>
                </a:solidFill>
                <a:latin typeface="Arial" panose="020B0604020202020204" pitchFamily="34" charset="0"/>
                <a:cs typeface="Arial" panose="020B0604020202020204" pitchFamily="34" charset="0"/>
              </a:rPr>
              <a:t>Adam has a choice between:</a:t>
            </a:r>
          </a:p>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half of the 8-inch pizza</a:t>
            </a:r>
          </a:p>
          <a:p>
            <a:pPr marL="457200" indent="-457200">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a quarter of the 12-inch pizza.</a:t>
            </a:r>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400"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61B630-514E-4FD5-0AD0-827F84EF8EF3}"/>
              </a:ext>
            </a:extLst>
          </p:cNvPr>
          <p:cNvSpPr txBox="1"/>
          <p:nvPr/>
        </p:nvSpPr>
        <p:spPr>
          <a:xfrm>
            <a:off x="5499882" y="3106095"/>
            <a:ext cx="779106" cy="646331"/>
          </a:xfrm>
          <a:prstGeom prst="rect">
            <a:avLst/>
          </a:prstGeom>
          <a:noFill/>
        </p:spPr>
        <p:txBody>
          <a:bodyPr wrap="square">
            <a:spAutoFit/>
          </a:bodyPr>
          <a:lstStyle/>
          <a:p>
            <a:r>
              <a:rPr lang="en-GB" sz="3600" dirty="0">
                <a:effectLst/>
                <a:latin typeface="Arial" panose="020B0604020202020204" pitchFamily="34" charset="0"/>
                <a:ea typeface="Calibri" panose="020F0502020204030204" pitchFamily="34" charset="0"/>
              </a:rPr>
              <a:t>or</a:t>
            </a:r>
            <a:endParaRPr lang="en-GB" sz="3600" dirty="0"/>
          </a:p>
        </p:txBody>
      </p:sp>
      <p:grpSp>
        <p:nvGrpSpPr>
          <p:cNvPr id="10" name="Group 9" descr="A picture of half of an 8-inch pizza">
            <a:extLst>
              <a:ext uri="{FF2B5EF4-FFF2-40B4-BE49-F238E27FC236}">
                <a16:creationId xmlns:a16="http://schemas.microsoft.com/office/drawing/2014/main" id="{9BDFA26A-8D26-D023-68BB-EAA486FBB948}"/>
              </a:ext>
            </a:extLst>
          </p:cNvPr>
          <p:cNvGrpSpPr/>
          <p:nvPr/>
        </p:nvGrpSpPr>
        <p:grpSpPr>
          <a:xfrm>
            <a:off x="2042566" y="2374277"/>
            <a:ext cx="3005523" cy="1992011"/>
            <a:chOff x="2042566" y="2374277"/>
            <a:chExt cx="3005523" cy="1992011"/>
          </a:xfrm>
        </p:grpSpPr>
        <p:pic>
          <p:nvPicPr>
            <p:cNvPr id="3" name="Picture 2" descr="A pizza with tomatoes and basil&#10;&#10;Description automatically generated with low confidence">
              <a:extLst>
                <a:ext uri="{FF2B5EF4-FFF2-40B4-BE49-F238E27FC236}">
                  <a16:creationId xmlns:a16="http://schemas.microsoft.com/office/drawing/2014/main" id="{4430299A-0720-410E-2F1F-F125107DE2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49323" y="2374277"/>
              <a:ext cx="1992011" cy="1992011"/>
            </a:xfrm>
            <a:prstGeom prst="rect">
              <a:avLst/>
            </a:prstGeom>
          </p:spPr>
        </p:pic>
        <p:sp>
          <p:nvSpPr>
            <p:cNvPr id="5" name="Rectangle 4">
              <a:extLst>
                <a:ext uri="{FF2B5EF4-FFF2-40B4-BE49-F238E27FC236}">
                  <a16:creationId xmlns:a16="http://schemas.microsoft.com/office/drawing/2014/main" id="{5E71C5C5-76B9-5E1B-703E-1A3702A2AE9F}"/>
                </a:ext>
              </a:extLst>
            </p:cNvPr>
            <p:cNvSpPr/>
            <p:nvPr/>
          </p:nvSpPr>
          <p:spPr>
            <a:xfrm>
              <a:off x="2203249" y="3327305"/>
              <a:ext cx="2691667" cy="933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203DC5E-4CF4-C8B4-CE30-43B653779494}"/>
                    </a:ext>
                  </a:extLst>
                </p:cNvPr>
                <p:cNvSpPr txBox="1"/>
                <p:nvPr/>
              </p:nvSpPr>
              <p:spPr>
                <a:xfrm>
                  <a:off x="2042566" y="3429000"/>
                  <a:ext cx="3005523" cy="613886"/>
                </a:xfrm>
                <a:prstGeom prst="rect">
                  <a:avLst/>
                </a:prstGeom>
                <a:noFill/>
              </p:spPr>
              <p:txBody>
                <a:bodyPr wrap="square">
                  <a:spAutoFit/>
                </a:bodyPr>
                <a:lstStyle/>
                <a:p>
                  <a:pPr algn="ctr"/>
                  <a14:m>
                    <m:oMath xmlns:m="http://schemas.openxmlformats.org/officeDocument/2006/math">
                      <m:f>
                        <m:fPr>
                          <m:ctrlPr>
                            <a:rPr lang="en-GB" sz="2400" i="1" smtClean="0">
                              <a:solidFill>
                                <a:srgbClr val="000000"/>
                              </a:solidFill>
                              <a:latin typeface="Cambria Math" panose="02040503050406030204" pitchFamily="18" charset="0"/>
                              <a:cs typeface="Arial" panose="020B0604020202020204" pitchFamily="34" charset="0"/>
                            </a:rPr>
                          </m:ctrlPr>
                        </m:fPr>
                        <m:num>
                          <m:r>
                            <a:rPr lang="en-GB" sz="2400" b="0" i="1" smtClean="0">
                              <a:solidFill>
                                <a:srgbClr val="000000"/>
                              </a:solidFill>
                              <a:latin typeface="Cambria Math" panose="02040503050406030204" pitchFamily="18" charset="0"/>
                              <a:cs typeface="Arial" panose="020B0604020202020204" pitchFamily="34" charset="0"/>
                            </a:rPr>
                            <m:t>1</m:t>
                          </m:r>
                        </m:num>
                        <m:den>
                          <m:r>
                            <a:rPr lang="en-GB" sz="2400" b="0" i="1" smtClean="0">
                              <a:solidFill>
                                <a:srgbClr val="000000"/>
                              </a:solidFill>
                              <a:latin typeface="Cambria Math" panose="02040503050406030204" pitchFamily="18" charset="0"/>
                              <a:cs typeface="Arial" panose="020B0604020202020204" pitchFamily="34" charset="0"/>
                            </a:rPr>
                            <m:t>2</m:t>
                          </m:r>
                        </m:den>
                      </m:f>
                    </m:oMath>
                  </a14:m>
                  <a:r>
                    <a:rPr lang="en-GB" sz="2400" dirty="0">
                      <a:solidFill>
                        <a:srgbClr val="000000"/>
                      </a:solidFill>
                      <a:latin typeface="Arial" panose="020B0604020202020204" pitchFamily="34" charset="0"/>
                      <a:cs typeface="Arial" panose="020B0604020202020204" pitchFamily="34" charset="0"/>
                    </a:rPr>
                    <a:t> of the 8-inch pizza</a:t>
                  </a:r>
                  <a:endParaRPr lang="en-GB" sz="24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203DC5E-4CF4-C8B4-CE30-43B653779494}"/>
                    </a:ext>
                  </a:extLst>
                </p:cNvPr>
                <p:cNvSpPr txBox="1">
                  <a:spLocks noRot="1" noChangeAspect="1" noMove="1" noResize="1" noEditPoints="1" noAdjustHandles="1" noChangeArrowheads="1" noChangeShapeType="1" noTextEdit="1"/>
                </p:cNvSpPr>
                <p:nvPr/>
              </p:nvSpPr>
              <p:spPr>
                <a:xfrm>
                  <a:off x="2042566" y="3429000"/>
                  <a:ext cx="3005523" cy="613886"/>
                </a:xfrm>
                <a:prstGeom prst="rect">
                  <a:avLst/>
                </a:prstGeom>
                <a:blipFill>
                  <a:blip r:embed="rId7"/>
                  <a:stretch>
                    <a:fillRect r="-1014" b="-9000"/>
                  </a:stretch>
                </a:blipFill>
              </p:spPr>
              <p:txBody>
                <a:bodyPr/>
                <a:lstStyle/>
                <a:p>
                  <a:r>
                    <a:rPr lang="en-GB">
                      <a:noFill/>
                    </a:rPr>
                    <a:t> </a:t>
                  </a:r>
                </a:p>
              </p:txBody>
            </p:sp>
          </mc:Fallback>
        </mc:AlternateContent>
      </p:grpSp>
      <p:sp>
        <p:nvSpPr>
          <p:cNvPr id="18" name="Rectangle: Rounded Corners 17">
            <a:extLst>
              <a:ext uri="{FF2B5EF4-FFF2-40B4-BE49-F238E27FC236}">
                <a16:creationId xmlns:a16="http://schemas.microsoft.com/office/drawing/2014/main" id="{CE2DF120-00AF-6F07-9793-F7F9C47EC04F}"/>
              </a:ext>
            </a:extLst>
          </p:cNvPr>
          <p:cNvSpPr/>
          <p:nvPr/>
        </p:nvSpPr>
        <p:spPr>
          <a:xfrm>
            <a:off x="1408758" y="4260389"/>
            <a:ext cx="9117476" cy="19235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Adam wants the most pizza. Which should he choose?</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What if Adam wants the most stuffed crust?</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Is the length of the stuffed crust the same as the perimeter of each half-slice or quarter-slice? Why or why not?</a:t>
            </a:r>
          </a:p>
        </p:txBody>
      </p:sp>
      <p:sp>
        <p:nvSpPr>
          <p:cNvPr id="6" name="TextBox 5">
            <a:extLst>
              <a:ext uri="{FF2B5EF4-FFF2-40B4-BE49-F238E27FC236}">
                <a16:creationId xmlns:a16="http://schemas.microsoft.com/office/drawing/2014/main" id="{584CA00D-EF58-9CA4-A846-BA1C037EBAE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16394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of </a:t>
            </a:r>
            <a:r>
              <a:rPr lang="en-US" sz="3600" dirty="0">
                <a:solidFill>
                  <a:schemeClr val="accent1"/>
                </a:solidFill>
                <a:latin typeface="Arial" panose="020B0604020202020204" pitchFamily="34" charset="0"/>
                <a:cs typeface="Arial" panose="020B0604020202020204" pitchFamily="34" charset="0"/>
              </a:rPr>
              <a:t>semicircles and quadrants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554581" y="1853234"/>
                <a:ext cx="5286917" cy="3827435"/>
              </a:xfrm>
              <a:prstGeom prst="roundRect">
                <a:avLst>
                  <a:gd name="adj" fmla="val 15211"/>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smtClean="0">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m:t>
                      </m:r>
                      <m:r>
                        <a:rPr lang="en-GB" sz="2800" i="1">
                          <a:solidFill>
                            <a:schemeClr val="tx1"/>
                          </a:solidFill>
                          <a:latin typeface="Cambria Math" panose="02040503050406030204" pitchFamily="18" charset="0"/>
                          <a:ea typeface="Cambria Math" panose="02040503050406030204" pitchFamily="18" charset="0"/>
                          <a:cs typeface="Arial" panose="020B0604020202020204" pitchFamily="34" charset="0"/>
                        </a:rPr>
                        <m:t>4</m:t>
                      </m:r>
                      <m:r>
                        <a:rPr lang="en-GB" sz="2800" i="1" baseline="30000">
                          <a:solidFill>
                            <a:schemeClr val="tx1"/>
                          </a:solidFill>
                          <a:latin typeface="Cambria Math" panose="02040503050406030204" pitchFamily="18" charset="0"/>
                          <a:ea typeface="Cambria Math" panose="02040503050406030204" pitchFamily="18" charset="0"/>
                          <a:cs typeface="Arial" panose="020B0604020202020204" pitchFamily="34" charset="0"/>
                        </a:rPr>
                        <m:t>2</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16</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0" lvl="1"/>
                <a:endPar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lvl="1"/>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Area of half of </a:t>
                </a:r>
                <a:r>
                  <a:rPr lang="en-GB" sz="2800" dirty="0">
                    <a:solidFill>
                      <a:schemeClr val="tx1"/>
                    </a:solidFill>
                    <a:latin typeface="Arial" panose="020B0604020202020204" pitchFamily="34" charset="0"/>
                    <a:cs typeface="Arial" panose="020B0604020202020204" pitchFamily="34" charset="0"/>
                  </a:rPr>
                  <a:t>8-inch pizza:</a:t>
                </a:r>
              </a:p>
              <a:p>
                <a:pPr marL="0" lvl="1"/>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16</m:t>
                    </m:r>
                    <m:r>
                      <a:rPr lang="el-GR" sz="2800" i="1">
                        <a:solidFill>
                          <a:schemeClr val="tx1"/>
                        </a:solidFill>
                        <a:latin typeface="Cambria Math" panose="02040503050406030204" pitchFamily="18" charset="0"/>
                        <a:cs typeface="Arial" panose="020B0604020202020204" pitchFamily="34" charset="0"/>
                      </a:rPr>
                      <m:t>𝜋</m:t>
                    </m:r>
                    <m:r>
                      <m:rPr>
                        <m:nor/>
                      </m:rPr>
                      <a:rPr lang="en-GB" sz="2800" b="0" i="0" smtClean="0">
                        <a:solidFill>
                          <a:schemeClr val="tx1"/>
                        </a:solidFill>
                        <a:latin typeface="Arial" panose="020B0604020202020204" pitchFamily="34"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 2 = 8</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Arial" panose="020B0604020202020204" pitchFamily="34"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8</a:t>
                </a:r>
                <a:endParaRPr lang="en-GB" sz="2800" i="1" dirty="0">
                  <a:solidFill>
                    <a:schemeClr val="tx1"/>
                  </a:solidFill>
                  <a:latin typeface="Arial" panose="020B0604020202020204" pitchFamily="34" charset="0"/>
                  <a:cs typeface="Arial" panose="020B0604020202020204" pitchFamily="34" charset="0"/>
                </a:endParaRPr>
              </a:p>
              <a:p>
                <a:pPr marL="0" lvl="1"/>
                <a:r>
                  <a:rPr lang="en-GB" sz="2800" dirty="0">
                    <a:solidFill>
                      <a:schemeClr val="tx1"/>
                    </a:solidFill>
                    <a:latin typeface="Arial" panose="020B0604020202020204" pitchFamily="34" charset="0"/>
                    <a:cs typeface="Arial" panose="020B0604020202020204" pitchFamily="34" charset="0"/>
                  </a:rPr>
                  <a:t>= 25.1 inches</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(to 1 </a:t>
                </a:r>
                <a:r>
                  <a:rPr lang="en-GB" sz="2800" dirty="0" err="1">
                    <a:solidFill>
                      <a:schemeClr val="tx1"/>
                    </a:solidFill>
                    <a:latin typeface="Arial" panose="020B0604020202020204" pitchFamily="34" charset="0"/>
                    <a:cs typeface="Arial" panose="020B0604020202020204" pitchFamily="34" charset="0"/>
                  </a:rPr>
                  <a:t>d.p.</a:t>
                </a:r>
                <a:r>
                  <a:rPr lang="en-GB" sz="2800" dirty="0">
                    <a:solidFill>
                      <a:schemeClr val="tx1"/>
                    </a:solidFill>
                    <a:latin typeface="Arial" panose="020B0604020202020204" pitchFamily="34" charset="0"/>
                    <a:cs typeface="Arial" panose="020B0604020202020204" pitchFamily="34" charset="0"/>
                  </a:rPr>
                  <a:t>) </a:t>
                </a: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554581" y="1853234"/>
                <a:ext cx="5286917" cy="3827435"/>
              </a:xfrm>
              <a:prstGeom prst="roundRect">
                <a:avLst>
                  <a:gd name="adj" fmla="val 15211"/>
                </a:avLst>
              </a:prstGeom>
              <a:blipFill>
                <a:blip r:embed="rId3"/>
                <a:stretch>
                  <a:fillRect/>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6128736" y="1853234"/>
                <a:ext cx="5758463" cy="382743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×6</m:t>
                    </m:r>
                  </m:oMath>
                </a14:m>
                <a:r>
                  <a:rPr lang="en-GB" sz="2800" baseline="30000" dirty="0">
                    <a:solidFill>
                      <a:schemeClr val="tx1"/>
                    </a:solidFill>
                    <a:latin typeface="Cambria Math" panose="02040503050406030204" pitchFamily="18" charset="0"/>
                    <a:cs typeface="Arial" panose="020B0604020202020204" pitchFamily="34" charset="0"/>
                  </a:rPr>
                  <a:t>2</a:t>
                </a: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36</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85725" lvl="1"/>
                <a:endPar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quarter of </a:t>
                </a:r>
                <a:r>
                  <a:rPr lang="en-GB" sz="2800" dirty="0">
                    <a:solidFill>
                      <a:schemeClr val="tx1"/>
                    </a:solidFill>
                    <a:latin typeface="Arial" panose="020B0604020202020204" pitchFamily="34" charset="0"/>
                    <a:cs typeface="Arial" panose="020B0604020202020204" pitchFamily="34" charset="0"/>
                  </a:rPr>
                  <a:t>12-inch pizza: </a:t>
                </a:r>
              </a:p>
              <a:p>
                <a:pPr marL="85725" lvl="1"/>
                <a14:m>
                  <m:oMath xmlns:m="http://schemas.openxmlformats.org/officeDocument/2006/math">
                    <m:r>
                      <a:rPr lang="en-GB" sz="2800" b="0" i="1" smtClean="0">
                        <a:solidFill>
                          <a:schemeClr val="tx1"/>
                        </a:solidFill>
                        <a:latin typeface="Cambria Math" panose="02040503050406030204" pitchFamily="18" charset="0"/>
                        <a:cs typeface="Arial" panose="020B0604020202020204" pitchFamily="34" charset="0"/>
                      </a:rPr>
                      <m:t>3</m:t>
                    </m:r>
                    <m:r>
                      <a:rPr lang="en-SG" sz="2800" i="1">
                        <a:solidFill>
                          <a:schemeClr val="tx1"/>
                        </a:solidFill>
                        <a:latin typeface="Cambria Math" panose="02040503050406030204" pitchFamily="18" charset="0"/>
                        <a:cs typeface="Arial" panose="020B0604020202020204" pitchFamily="34" charset="0"/>
                      </a:rPr>
                      <m:t>6</m:t>
                    </m:r>
                    <m:r>
                      <a:rPr lang="el-GR" sz="2800" i="1">
                        <a:solidFill>
                          <a:schemeClr val="tx1"/>
                        </a:solidFill>
                        <a:latin typeface="Cambria Math" panose="02040503050406030204" pitchFamily="18" charset="0"/>
                        <a:cs typeface="Arial" panose="020B0604020202020204" pitchFamily="34" charset="0"/>
                      </a:rPr>
                      <m:t>𝜋</m:t>
                    </m:r>
                    <m:r>
                      <m:rPr>
                        <m:nor/>
                      </m:rPr>
                      <a:rPr lang="en-GB" sz="2800">
                        <a:solidFill>
                          <a:schemeClr val="tx1"/>
                        </a:solidFill>
                        <a:latin typeface="Arial" panose="020B0604020202020204" pitchFamily="34"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 4 = 9</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Arial" panose="020B0604020202020204" pitchFamily="34"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 </m:t>
                    </m:r>
                  </m:oMath>
                </a14:m>
                <a:r>
                  <a:rPr lang="en-GB" sz="2800" dirty="0">
                    <a:solidFill>
                      <a:schemeClr val="tx1"/>
                    </a:solidFill>
                    <a:latin typeface="Arial" panose="020B0604020202020204" pitchFamily="34" charset="0"/>
                    <a:cs typeface="Arial" panose="020B0604020202020204" pitchFamily="34" charset="0"/>
                  </a:rPr>
                  <a:t>9</a:t>
                </a:r>
              </a:p>
              <a:p>
                <a:pPr marL="85725" lvl="1"/>
                <a:r>
                  <a:rPr lang="en-GB" sz="2800" dirty="0">
                    <a:solidFill>
                      <a:schemeClr val="tx1"/>
                    </a:solidFill>
                    <a:latin typeface="Arial" panose="020B0604020202020204" pitchFamily="34" charset="0"/>
                    <a:cs typeface="Arial" panose="020B0604020202020204" pitchFamily="34" charset="0"/>
                  </a:rPr>
                  <a:t>= 28.3 inches</a:t>
                </a:r>
                <a:r>
                  <a:rPr lang="en-GB" sz="2800" baseline="30000" dirty="0">
                    <a:solidFill>
                      <a:schemeClr val="tx1"/>
                    </a:solidFill>
                    <a:latin typeface="Arial" panose="020B0604020202020204" pitchFamily="34" charset="0"/>
                    <a:cs typeface="Arial" panose="020B0604020202020204" pitchFamily="34" charset="0"/>
                  </a:rPr>
                  <a:t>2</a:t>
                </a:r>
                <a:r>
                  <a:rPr lang="en-GB" sz="2800" dirty="0">
                    <a:solidFill>
                      <a:schemeClr val="tx1"/>
                    </a:solidFill>
                    <a:latin typeface="Arial" panose="020B0604020202020204" pitchFamily="34" charset="0"/>
                    <a:cs typeface="Arial" panose="020B0604020202020204" pitchFamily="34" charset="0"/>
                  </a:rPr>
                  <a:t> (to 1 </a:t>
                </a:r>
                <a:r>
                  <a:rPr lang="en-GB" sz="2800" dirty="0" err="1">
                    <a:solidFill>
                      <a:schemeClr val="tx1"/>
                    </a:solidFill>
                    <a:latin typeface="Arial" panose="020B0604020202020204" pitchFamily="34" charset="0"/>
                    <a:cs typeface="Arial" panose="020B0604020202020204" pitchFamily="34" charset="0"/>
                  </a:rPr>
                  <a:t>d.p.</a:t>
                </a:r>
                <a:r>
                  <a:rPr lang="en-GB" sz="2800" dirty="0">
                    <a:solidFill>
                      <a:schemeClr val="tx1"/>
                    </a:solidFill>
                    <a:latin typeface="Arial" panose="020B0604020202020204" pitchFamily="34" charset="0"/>
                    <a:cs typeface="Arial" panose="020B0604020202020204" pitchFamily="34" charset="0"/>
                  </a:rPr>
                  <a:t>) </a:t>
                </a:r>
                <a:endParaRPr lang="en-SG" sz="2800" i="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6128736" y="1853234"/>
                <a:ext cx="5758463" cy="3827435"/>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1232784" y="1084339"/>
            <a:ext cx="928881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Adam wants the most pizza, which should he choose?</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3795" y="3156109"/>
            <a:ext cx="773234" cy="773234"/>
          </a:xfrm>
          <a:prstGeom prst="rect">
            <a:avLst/>
          </a:prstGeom>
        </p:spPr>
      </p:pic>
      <p:grpSp>
        <p:nvGrpSpPr>
          <p:cNvPr id="6" name="Group 5">
            <a:extLst>
              <a:ext uri="{FF2B5EF4-FFF2-40B4-BE49-F238E27FC236}">
                <a16:creationId xmlns:a16="http://schemas.microsoft.com/office/drawing/2014/main" id="{E6F896BA-AD57-2003-6A3E-C18B133AD87F}"/>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7D200649-1336-E5CD-CBAB-A23B39552BD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6F3A515E-4E61-BD7B-8E0C-5F63464DE03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8059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3024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Circumference of semicircles and quadrants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424208" y="1906111"/>
                <a:ext cx="5417290" cy="394417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smtClean="0">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×8</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8</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0" lvl="1"/>
                <a:endParaRPr lang="en-GB" sz="2800" dirty="0">
                  <a:solidFill>
                    <a:schemeClr val="tx1"/>
                  </a:solidFill>
                  <a:latin typeface="Arial" panose="020B0604020202020204" pitchFamily="34" charset="0"/>
                  <a:ea typeface="Cambria Math" panose="02040503050406030204" pitchFamily="18" charset="0"/>
                  <a:cs typeface="Arial" panose="020B0604020202020204" pitchFamily="34" charset="0"/>
                </a:endParaRPr>
              </a:p>
              <a:p>
                <a:pPr marL="0" lvl="1"/>
                <a:r>
                  <a:rPr lang="en-GB" sz="2800" dirty="0">
                    <a:solidFill>
                      <a:schemeClr val="tx1"/>
                    </a:solidFill>
                    <a:latin typeface="Arial" panose="020B0604020202020204" pitchFamily="34" charset="0"/>
                    <a:ea typeface="Cambria Math" panose="02040503050406030204" pitchFamily="18" charset="0"/>
                    <a:cs typeface="Arial" panose="020B0604020202020204" pitchFamily="34" charset="0"/>
                  </a:rPr>
                  <a:t>Half:</a:t>
                </a:r>
              </a:p>
              <a:p>
                <a:pPr marL="0"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8</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2 </a:t>
                </a:r>
                <a14:m>
                  <m:oMath xmlns:m="http://schemas.openxmlformats.org/officeDocument/2006/math">
                    <m:r>
                      <a:rPr lang="en-GB"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4</m:t>
                    </m:r>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4</m:t>
                    </m:r>
                  </m:oMath>
                </a14:m>
                <a:endPar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endParaRPr>
              </a:p>
              <a:p>
                <a:pPr marL="0"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12.6 inches (to 3 </a:t>
                </a:r>
                <a:r>
                  <a:rPr lang="en-GB" sz="2800" dirty="0" err="1">
                    <a:solidFill>
                      <a:schemeClr val="tx1"/>
                    </a:solidFill>
                    <a:latin typeface="Cambria Math" panose="02040503050406030204" pitchFamily="18" charset="0"/>
                    <a:ea typeface="Cambria Math" panose="02040503050406030204" pitchFamily="18" charset="0"/>
                    <a:cs typeface="Arial" panose="020B0604020202020204" pitchFamily="34" charset="0"/>
                  </a:rPr>
                  <a:t>s.f.</a:t>
                </a:r>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a:t>
                </a: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424208" y="1906111"/>
                <a:ext cx="5417290" cy="3944178"/>
              </a:xfrm>
              <a:prstGeom prst="roundRect">
                <a:avLst/>
              </a:prstGeom>
              <a:blipFill>
                <a:blip r:embed="rId3"/>
                <a:stretch>
                  <a:fillRect/>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6047509" y="1903231"/>
                <a:ext cx="5720283" cy="394705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×12</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12</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85725" lvl="1"/>
                <a:endParaRPr lang="en-SG" sz="2800" i="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a:p>
                <a:pPr marL="85725" lvl="1"/>
                <a:r>
                  <a:rPr lang="en-SG" sz="2800" dirty="0">
                    <a:solidFill>
                      <a:prstClr val="black"/>
                    </a:solidFill>
                    <a:latin typeface="Arial" panose="020B0604020202020204" pitchFamily="34" charset="0"/>
                    <a:ea typeface="Cambria Math" panose="02040503050406030204" pitchFamily="18" charset="0"/>
                    <a:cs typeface="Arial" panose="020B0604020202020204" pitchFamily="34" charset="0"/>
                  </a:rPr>
                  <a:t>Quarter:</a:t>
                </a:r>
              </a:p>
              <a:p>
                <a:pPr marL="85725" lvl="1"/>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12</a:t>
                </a:r>
                <a14:m>
                  <m:oMath xmlns:m="http://schemas.openxmlformats.org/officeDocument/2006/math">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4 = </a:t>
                </a:r>
                <a14:m>
                  <m:oMath xmlns:m="http://schemas.openxmlformats.org/officeDocument/2006/math">
                    <m:r>
                      <a:rPr lang="en-GB" sz="2800" i="1" dirty="0" smtClean="0">
                        <a:solidFill>
                          <a:schemeClr val="tx1"/>
                        </a:solidFill>
                        <a:latin typeface="Cambria Math" panose="02040503050406030204" pitchFamily="18" charset="0"/>
                        <a:cs typeface="Arial" panose="020B0604020202020204" pitchFamily="34" charset="0"/>
                      </a:rPr>
                      <m:t>3</m:t>
                    </m:r>
                    <m:r>
                      <a:rPr lang="el-GR" sz="2800" i="1">
                        <a:solidFill>
                          <a:schemeClr val="tx1"/>
                        </a:solidFill>
                        <a:latin typeface="Cambria Math" panose="02040503050406030204" pitchFamily="18" charset="0"/>
                        <a:cs typeface="Arial" panose="020B0604020202020204" pitchFamily="34" charset="0"/>
                      </a:rPr>
                      <m:t>𝜋</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 = 3.14… </a:t>
                </a:r>
                <a14:m>
                  <m:oMath xmlns:m="http://schemas.openxmlformats.org/officeDocument/2006/math">
                    <m:r>
                      <a:rPr lang="en-SG"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3</m:t>
                    </m:r>
                  </m:oMath>
                </a14:m>
                <a:endParaRPr lang="en-SG" sz="2800"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a:p>
                <a:pPr marL="85725" lvl="1"/>
                <a:r>
                  <a:rPr lang="en-SG" sz="2800" dirty="0">
                    <a:solidFill>
                      <a:prstClr val="black"/>
                    </a:solidFill>
                    <a:latin typeface="Cambria Math" panose="02040503050406030204" pitchFamily="18" charset="0"/>
                    <a:ea typeface="Cambria Math" panose="02040503050406030204" pitchFamily="18" charset="0"/>
                    <a:cs typeface="Arial" panose="020B0604020202020204" pitchFamily="34" charset="0"/>
                  </a:rPr>
                  <a:t>= 9.42 inches (to 3 </a:t>
                </a:r>
                <a:r>
                  <a:rPr lang="en-SG" sz="2800" dirty="0" err="1">
                    <a:solidFill>
                      <a:prstClr val="black"/>
                    </a:solidFill>
                    <a:latin typeface="Cambria Math" panose="02040503050406030204" pitchFamily="18" charset="0"/>
                    <a:ea typeface="Cambria Math" panose="02040503050406030204" pitchFamily="18" charset="0"/>
                    <a:cs typeface="Arial" panose="020B0604020202020204" pitchFamily="34" charset="0"/>
                  </a:rPr>
                  <a:t>s.f.</a:t>
                </a:r>
                <a:r>
                  <a:rPr lang="en-SG" sz="2800" dirty="0">
                    <a:solidFill>
                      <a:prstClr val="black"/>
                    </a:solidFill>
                    <a:latin typeface="Cambria Math" panose="02040503050406030204" pitchFamily="18" charset="0"/>
                    <a:ea typeface="Cambria Math" panose="02040503050406030204" pitchFamily="18" charset="0"/>
                    <a:cs typeface="Arial" panose="020B0604020202020204" pitchFamily="34" charset="0"/>
                  </a:rPr>
                  <a:t>)</a:t>
                </a: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6047509" y="1903231"/>
                <a:ext cx="5720283" cy="3947058"/>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2018202" y="1176719"/>
            <a:ext cx="815559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if Adam wants the most stuffed crust?</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2940" y="3490143"/>
            <a:ext cx="773234" cy="773234"/>
          </a:xfrm>
          <a:prstGeom prst="rect">
            <a:avLst/>
          </a:prstGeom>
        </p:spPr>
      </p:pic>
      <p:grpSp>
        <p:nvGrpSpPr>
          <p:cNvPr id="6" name="Group 5">
            <a:extLst>
              <a:ext uri="{FF2B5EF4-FFF2-40B4-BE49-F238E27FC236}">
                <a16:creationId xmlns:a16="http://schemas.microsoft.com/office/drawing/2014/main" id="{7EFC9BC6-7359-BF12-4EE5-8241829B99CA}"/>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C1065A5F-C6C2-92B9-DBFD-FC1AF53ABCA2}"/>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39BAB24B-C4A1-1336-D76C-23D45C7F5E1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33021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Spot the mistakes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018189" y="1825625"/>
            <a:ext cx="4666304" cy="2310889"/>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Work in pairs.</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Spot the mistakes in each working.</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Give the correct working.</a:t>
            </a:r>
          </a:p>
          <a:p>
            <a:pPr>
              <a:lnSpc>
                <a:spcPts val="3100"/>
              </a:lnSpc>
              <a:spcAft>
                <a:spcPts val="600"/>
              </a:spcAft>
            </a:pP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1537F85-32F0-EF92-0A93-6B360EA1D191}"/>
              </a:ext>
            </a:extLst>
          </p:cNvPr>
          <p:cNvPicPr>
            <a:picLocks noChangeAspect="1"/>
          </p:cNvPicPr>
          <p:nvPr/>
        </p:nvPicPr>
        <p:blipFill>
          <a:blip r:embed="rId5"/>
          <a:stretch>
            <a:fillRect/>
          </a:stretch>
        </p:blipFill>
        <p:spPr>
          <a:xfrm>
            <a:off x="6637731" y="1226818"/>
            <a:ext cx="3561209" cy="4839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54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Spot the mistakes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242A49ED-9CEC-4FDE-D1D7-686E5B528285}"/>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E32CA205-1F78-13B9-A9DF-16890BF999C7}"/>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8D2D51F0-A60D-23EA-6904-396CC5E40F52}"/>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8" name="Rectangle: Rounded Corners 7">
            <a:extLst>
              <a:ext uri="{FF2B5EF4-FFF2-40B4-BE49-F238E27FC236}">
                <a16:creationId xmlns:a16="http://schemas.microsoft.com/office/drawing/2014/main" id="{446A41A3-7D88-09BB-2E58-7077969D81A0}"/>
              </a:ext>
            </a:extLst>
          </p:cNvPr>
          <p:cNvSpPr/>
          <p:nvPr/>
        </p:nvSpPr>
        <p:spPr>
          <a:xfrm>
            <a:off x="2227384" y="4889159"/>
            <a:ext cx="7737231" cy="72533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400"/>
              </a:spcBef>
              <a:spcAft>
                <a:spcPts val="400"/>
              </a:spcAft>
            </a:pPr>
            <a:r>
              <a:rPr lang="en-GB" sz="2800" dirty="0">
                <a:solidFill>
                  <a:schemeClr val="tx1"/>
                </a:solidFill>
                <a:latin typeface="Arial" panose="020B0604020202020204" pitchFamily="34" charset="0"/>
                <a:ea typeface="Calibri" panose="020F0502020204030204" pitchFamily="34" charset="0"/>
                <a:cs typeface="Arial" panose="020B0604020202020204" pitchFamily="34" charset="0"/>
              </a:rPr>
              <a:t>Using the wrong formula for circumference</a:t>
            </a:r>
          </a:p>
        </p:txBody>
      </p:sp>
      <p:graphicFrame>
        <p:nvGraphicFramePr>
          <p:cNvPr id="9" name="Table 8">
            <a:extLst>
              <a:ext uri="{FF2B5EF4-FFF2-40B4-BE49-F238E27FC236}">
                <a16:creationId xmlns:a16="http://schemas.microsoft.com/office/drawing/2014/main" id="{A380B766-C7AA-95F8-20DB-54EFC6E87354}"/>
              </a:ext>
            </a:extLst>
          </p:cNvPr>
          <p:cNvGraphicFramePr>
            <a:graphicFrameLocks noGrp="1"/>
          </p:cNvGraphicFramePr>
          <p:nvPr>
            <p:extLst>
              <p:ext uri="{D42A27DB-BD31-4B8C-83A1-F6EECF244321}">
                <p14:modId xmlns:p14="http://schemas.microsoft.com/office/powerpoint/2010/main" val="3827110079"/>
              </p:ext>
            </p:extLst>
          </p:nvPr>
        </p:nvGraphicFramePr>
        <p:xfrm>
          <a:off x="1857302" y="1467155"/>
          <a:ext cx="8528541" cy="2891520"/>
        </p:xfrm>
        <a:graphic>
          <a:graphicData uri="http://schemas.openxmlformats.org/drawingml/2006/table">
            <a:tbl>
              <a:tblPr firstRow="1" bandRow="1">
                <a:tableStyleId>{2D5ABB26-0587-4C30-8999-92F81FD0307C}</a:tableStyleId>
              </a:tblPr>
              <a:tblGrid>
                <a:gridCol w="2778016">
                  <a:extLst>
                    <a:ext uri="{9D8B030D-6E8A-4147-A177-3AD203B41FA5}">
                      <a16:colId xmlns:a16="http://schemas.microsoft.com/office/drawing/2014/main" val="3028339175"/>
                    </a:ext>
                  </a:extLst>
                </a:gridCol>
                <a:gridCol w="2778016">
                  <a:extLst>
                    <a:ext uri="{9D8B030D-6E8A-4147-A177-3AD203B41FA5}">
                      <a16:colId xmlns:a16="http://schemas.microsoft.com/office/drawing/2014/main" val="3471880286"/>
                    </a:ext>
                  </a:extLst>
                </a:gridCol>
                <a:gridCol w="2972509">
                  <a:extLst>
                    <a:ext uri="{9D8B030D-6E8A-4147-A177-3AD203B41FA5}">
                      <a16:colId xmlns:a16="http://schemas.microsoft.com/office/drawing/2014/main" val="743607363"/>
                    </a:ext>
                  </a:extLst>
                </a:gridCol>
              </a:tblGrid>
              <a:tr h="532311">
                <a:tc>
                  <a:txBody>
                    <a:bodyPr/>
                    <a:lstStyle/>
                    <a:p>
                      <a:pPr algn="ctr"/>
                      <a:r>
                        <a:rPr lang="en-US" sz="2100" b="1" dirty="0">
                          <a:solidFill>
                            <a:schemeClr val="bg1"/>
                          </a:solidFill>
                          <a:latin typeface="Arial" panose="020B0604020202020204" pitchFamily="34" charset="0"/>
                          <a:cs typeface="Arial" panose="020B0604020202020204" pitchFamily="34" charset="0"/>
                        </a:rPr>
                        <a:t>Diagram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Spot the mistakes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Correct the mistakes in the space below</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4181570118"/>
                  </a:ext>
                </a:extLst>
              </a:tr>
              <a:tr h="21600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C</a:t>
                      </a:r>
                      <a:r>
                        <a:rPr lang="en-GB" sz="2100" dirty="0">
                          <a:effectLst/>
                          <a:latin typeface="Cambria Math" panose="02040503050406030204" pitchFamily="18" charset="0"/>
                          <a:ea typeface="Calibri" panose="020F0502020204030204" pitchFamily="34" charset="0"/>
                          <a:cs typeface="Open Sans" panose="020B0606030504020204" pitchFamily="34" charset="0"/>
                        </a:rPr>
                        <a:t> = 2 × </a:t>
                      </a:r>
                      <a:r>
                        <a:rPr lang="en-GB" sz="2100" dirty="0">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effectLst/>
                          <a:latin typeface="Cambria Math" panose="02040503050406030204" pitchFamily="18" charset="0"/>
                          <a:ea typeface="Calibri" panose="020F0502020204030204" pitchFamily="34" charset="0"/>
                          <a:cs typeface="Open Sans" panose="020B0606030504020204" pitchFamily="34" charset="0"/>
                        </a:rPr>
                        <a:t> × 8</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C</a:t>
                      </a:r>
                      <a:r>
                        <a:rPr lang="en-GB" sz="2100" dirty="0">
                          <a:effectLst/>
                          <a:latin typeface="Cambria Math" panose="02040503050406030204" pitchFamily="18" charset="0"/>
                          <a:ea typeface="Calibri" panose="020F0502020204030204" pitchFamily="34" charset="0"/>
                          <a:cs typeface="Open Sans" panose="020B0606030504020204" pitchFamily="34" charset="0"/>
                        </a:rPr>
                        <a:t> = 2 × 3.14… × 64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effectLst/>
                          <a:latin typeface="Cambria Math" panose="02040503050406030204" pitchFamily="18" charset="0"/>
                          <a:ea typeface="Calibri" panose="020F0502020204030204" pitchFamily="34" charset="0"/>
                          <a:cs typeface="Open Sans" panose="020B0606030504020204" pitchFamily="34" charset="0"/>
                        </a:rPr>
                        <a:t>C</a:t>
                      </a:r>
                      <a:r>
                        <a:rPr lang="en-GB" sz="2100" dirty="0">
                          <a:effectLst/>
                          <a:latin typeface="Cambria Math" panose="02040503050406030204" pitchFamily="18" charset="0"/>
                          <a:ea typeface="Calibri" panose="020F0502020204030204" pitchFamily="34" charset="0"/>
                          <a:cs typeface="Open Sans" panose="020B0606030504020204" pitchFamily="34" charset="0"/>
                        </a:rPr>
                        <a:t> = 402.12 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effectLst/>
                          <a:latin typeface="Cambria Math" panose="02040503050406030204" pitchFamily="18" charset="0"/>
                          <a:ea typeface="Calibri" panose="020F0502020204030204" pitchFamily="34" charset="0"/>
                          <a:cs typeface="Open Sans" panose="020B0606030504020204" pitchFamily="34" charset="0"/>
                        </a:rPr>
                        <a:t>d.p.</a:t>
                      </a:r>
                      <a:r>
                        <a:rPr lang="en-GB" sz="2100" dirty="0">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Open Sans" panose="020B0606030504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2 × </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𝜋</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8</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16 × </a:t>
                      </a:r>
                      <a:r>
                        <a:rPr lang="en-GB" sz="2100" dirty="0">
                          <a:solidFill>
                            <a:srgbClr val="4472C4"/>
                          </a:solidFill>
                          <a:effectLst/>
                          <a:latin typeface="Cambria Math" panose="02040503050406030204" pitchFamily="18" charset="0"/>
                          <a:ea typeface="Calibri" panose="020F0502020204030204" pitchFamily="34" charset="0"/>
                          <a:cs typeface="Cambria Math" panose="02040503050406030204" pitchFamily="18" charset="0"/>
                        </a:rPr>
                        <a:t>𝜋</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 50.27 cm</a:t>
                      </a:r>
                      <a:r>
                        <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 </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d.p.</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pic>
        <p:nvPicPr>
          <p:cNvPr id="5" name="Picture 4" descr="A drawing of a circle. There is a horizontal line from the centre of the circle to the edge of the circle. The line is labelled '8 cm'&#10;">
            <a:extLst>
              <a:ext uri="{FF2B5EF4-FFF2-40B4-BE49-F238E27FC236}">
                <a16:creationId xmlns:a16="http://schemas.microsoft.com/office/drawing/2014/main" id="{F78E83E5-D9C2-E216-592A-C2C5F23C1C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9732" y="2424959"/>
            <a:ext cx="1661425" cy="1661425"/>
          </a:xfrm>
          <a:prstGeom prst="rect">
            <a:avLst/>
          </a:prstGeom>
          <a:noFill/>
          <a:ln>
            <a:noFill/>
          </a:ln>
        </p:spPr>
      </p:pic>
    </p:spTree>
    <p:extLst>
      <p:ext uri="{BB962C8B-B14F-4D97-AF65-F5344CB8AC3E}">
        <p14:creationId xmlns:p14="http://schemas.microsoft.com/office/powerpoint/2010/main" val="39036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Spot the mistakes (2–3)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 name="Group 1">
            <a:extLst>
              <a:ext uri="{FF2B5EF4-FFF2-40B4-BE49-F238E27FC236}">
                <a16:creationId xmlns:a16="http://schemas.microsoft.com/office/drawing/2014/main" id="{242A49ED-9CEC-4FDE-D1D7-686E5B528285}"/>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E32CA205-1F78-13B9-A9DF-16890BF999C7}"/>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8D2D51F0-A60D-23EA-6904-396CC5E40F52}"/>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13" name="Rectangle: Rounded Corners 12">
            <a:extLst>
              <a:ext uri="{FF2B5EF4-FFF2-40B4-BE49-F238E27FC236}">
                <a16:creationId xmlns:a16="http://schemas.microsoft.com/office/drawing/2014/main" id="{64F98338-50F1-4CA8-667F-07A4EB0F43E2}"/>
              </a:ext>
            </a:extLst>
          </p:cNvPr>
          <p:cNvSpPr/>
          <p:nvPr/>
        </p:nvSpPr>
        <p:spPr>
          <a:xfrm>
            <a:off x="9333717" y="3998150"/>
            <a:ext cx="1730445" cy="194989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5000"/>
              </a:lnSpc>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Multiplied 8 by 2 instead of finding 8</a:t>
            </a:r>
            <a:r>
              <a:rPr lang="en-GB" sz="240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2</a:t>
            </a:r>
          </a:p>
        </p:txBody>
      </p:sp>
      <p:sp>
        <p:nvSpPr>
          <p:cNvPr id="15" name="Rectangle: Rounded Corners 14">
            <a:extLst>
              <a:ext uri="{FF2B5EF4-FFF2-40B4-BE49-F238E27FC236}">
                <a16:creationId xmlns:a16="http://schemas.microsoft.com/office/drawing/2014/main" id="{854DED6C-3218-B49C-2FBB-CF4D0A187443}"/>
              </a:ext>
            </a:extLst>
          </p:cNvPr>
          <p:cNvSpPr/>
          <p:nvPr/>
        </p:nvSpPr>
        <p:spPr>
          <a:xfrm>
            <a:off x="9216973" y="1161599"/>
            <a:ext cx="2649402" cy="258520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lnSpc>
                <a:spcPct val="115000"/>
              </a:lnSpc>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Did not add the diameter to the circumference to find the perimeter of the semicircle.</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D526E1D-2433-5D77-FBF2-1DE79258C1B6}"/>
                  </a:ext>
                </a:extLst>
              </p:cNvPr>
              <p:cNvGraphicFramePr>
                <a:graphicFrameLocks noGrp="1"/>
              </p:cNvGraphicFramePr>
              <p:nvPr>
                <p:extLst>
                  <p:ext uri="{D42A27DB-BD31-4B8C-83A1-F6EECF244321}">
                    <p14:modId xmlns:p14="http://schemas.microsoft.com/office/powerpoint/2010/main" val="2819110555"/>
                  </p:ext>
                </p:extLst>
              </p:nvPr>
            </p:nvGraphicFramePr>
            <p:xfrm>
              <a:off x="1211383" y="1181236"/>
              <a:ext cx="7816239" cy="2393237"/>
            </p:xfrm>
            <a:graphic>
              <a:graphicData uri="http://schemas.openxmlformats.org/drawingml/2006/table">
                <a:tbl>
                  <a:tblPr firstRow="1" bandRow="1">
                    <a:tableStyleId>{2D5ABB26-0587-4C30-8999-92F81FD0307C}</a:tableStyleId>
                  </a:tblPr>
                  <a:tblGrid>
                    <a:gridCol w="1809318">
                      <a:extLst>
                        <a:ext uri="{9D8B030D-6E8A-4147-A177-3AD203B41FA5}">
                          <a16:colId xmlns:a16="http://schemas.microsoft.com/office/drawing/2014/main" val="3028339175"/>
                        </a:ext>
                      </a:extLst>
                    </a:gridCol>
                    <a:gridCol w="2781583">
                      <a:extLst>
                        <a:ext uri="{9D8B030D-6E8A-4147-A177-3AD203B41FA5}">
                          <a16:colId xmlns:a16="http://schemas.microsoft.com/office/drawing/2014/main" val="3471880286"/>
                        </a:ext>
                      </a:extLst>
                    </a:gridCol>
                    <a:gridCol w="3225338">
                      <a:extLst>
                        <a:ext uri="{9D8B030D-6E8A-4147-A177-3AD203B41FA5}">
                          <a16:colId xmlns:a16="http://schemas.microsoft.com/office/drawing/2014/main" val="743607363"/>
                        </a:ext>
                      </a:extLst>
                    </a:gridCol>
                  </a:tblGrid>
                  <a:tr h="2393237">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left"/>
                              </m:oMathParaPr>
                              <m:oMath xmlns:m="http://schemas.openxmlformats.org/officeDocument/2006/math">
                                <m:r>
                                  <a:rPr lang="en-GB" sz="2100" i="1" smtClean="0">
                                    <a:effectLst/>
                                    <a:latin typeface="Cambria Math" panose="02040503050406030204" pitchFamily="18" charset="0"/>
                                    <a:ea typeface="Calibri" panose="020F0502020204030204" pitchFamily="34" charset="0"/>
                                    <a:cs typeface="Open Sans" panose="020B0606030504020204" pitchFamily="34" charset="0"/>
                                  </a:rPr>
                                  <m:t>𝑃</m:t>
                                </m:r>
                                <m:r>
                                  <a:rPr lang="en-GB" sz="2100" i="1" smtClean="0">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𝜋</m:t>
                                    </m:r>
                                    <m:r>
                                      <a:rPr lang="en-GB" sz="2100" i="1">
                                        <a:effectLst/>
                                        <a:latin typeface="Cambria Math" panose="02040503050406030204" pitchFamily="18" charset="0"/>
                                        <a:ea typeface="Calibri" panose="020F0502020204030204" pitchFamily="34" charset="0"/>
                                        <a:cs typeface="Open Sans" panose="020B0606030504020204" pitchFamily="34" charset="0"/>
                                      </a:rPr>
                                      <m:t>×2×8</m:t>
                                    </m:r>
                                  </m:num>
                                  <m:den>
                                    <m:r>
                                      <a:rPr lang="en-GB" sz="2100" i="1">
                                        <a:effectLst/>
                                        <a:latin typeface="Cambria Math" panose="02040503050406030204" pitchFamily="18" charset="0"/>
                                        <a:ea typeface="Calibri" panose="020F0502020204030204" pitchFamily="34" charset="0"/>
                                        <a:cs typeface="Open Sans" panose="020B0606030504020204" pitchFamily="34" charset="0"/>
                                      </a:rPr>
                                      <m:t>2</m:t>
                                    </m:r>
                                  </m:den>
                                </m:f>
                              </m:oMath>
                            </m:oMathPara>
                          </a14:m>
                          <a:endParaRPr lang="en-SG" sz="2100" dirty="0">
                            <a:effectLst/>
                            <a:latin typeface="Arial" panose="020B0604020202020204" pitchFamily="34" charset="0"/>
                            <a:ea typeface="Calibri" panose="020F0502020204030204" pitchFamily="34" charset="0"/>
                          </a:endParaRPr>
                        </a:p>
                        <a:p>
                          <a:pPr algn="ctr">
                            <a:spcAft>
                              <a:spcPts val="600"/>
                            </a:spcAft>
                          </a:pPr>
                          <a:endParaRPr lang="en-SG" sz="2100" dirty="0">
                            <a:effectLst/>
                            <a:latin typeface="Arial" panose="020B0604020202020204" pitchFamily="34" charset="0"/>
                            <a:ea typeface="Calibri" panose="020F0502020204030204" pitchFamily="34" charset="0"/>
                          </a:endParaRPr>
                        </a:p>
                        <a:p>
                          <a:pPr>
                            <a:spcAft>
                              <a:spcPts val="600"/>
                            </a:spcAft>
                          </a:pPr>
                          <a14:m>
                            <m:oMathPara xmlns:m="http://schemas.openxmlformats.org/officeDocument/2006/math">
                              <m:oMathParaPr>
                                <m:jc m:val="left"/>
                              </m:oMathParaPr>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𝑃</m:t>
                                </m:r>
                                <m:r>
                                  <a:rPr lang="en-GB" sz="2100" i="1">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3.14…×2×8</m:t>
                                    </m:r>
                                  </m:num>
                                  <m:den>
                                    <m:r>
                                      <a:rPr lang="en-GB" sz="2100" i="1">
                                        <a:effectLst/>
                                        <a:latin typeface="Cambria Math" panose="02040503050406030204" pitchFamily="18" charset="0"/>
                                        <a:ea typeface="Calibri" panose="020F0502020204030204" pitchFamily="34" charset="0"/>
                                        <a:cs typeface="Open Sans" panose="020B0606030504020204" pitchFamily="34" charset="0"/>
                                      </a:rPr>
                                      <m:t>2</m:t>
                                    </m:r>
                                  </m:den>
                                </m:f>
                              </m:oMath>
                            </m:oMathPara>
                          </a14:m>
                          <a:endParaRPr lang="en-SG" sz="2100" dirty="0">
                            <a:effectLst/>
                            <a:latin typeface="Arial" panose="020B0604020202020204" pitchFamily="34" charset="0"/>
                            <a:ea typeface="Calibri" panose="020F0502020204030204" pitchFamily="34" charset="0"/>
                          </a:endParaRPr>
                        </a:p>
                        <a:p>
                          <a:pPr>
                            <a:spcAft>
                              <a:spcPts val="600"/>
                            </a:spcAft>
                          </a:pPr>
                          <a14:m>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𝑃</m:t>
                              </m:r>
                              <m:r>
                                <a:rPr lang="en-GB" sz="2100" i="1">
                                  <a:effectLst/>
                                  <a:latin typeface="Cambria Math" panose="02040503050406030204" pitchFamily="18" charset="0"/>
                                  <a:ea typeface="Calibri" panose="020F0502020204030204" pitchFamily="34" charset="0"/>
                                  <a:cs typeface="Open Sans" panose="020B0606030504020204" pitchFamily="34" charset="0"/>
                                </a:rPr>
                                <m:t>=25.13</m:t>
                              </m:r>
                            </m:oMath>
                          </a14:m>
                          <a:r>
                            <a:rPr lang="en-GB" sz="2100" dirty="0">
                              <a:effectLst/>
                              <a:latin typeface="Cambria Math" panose="02040503050406030204" pitchFamily="18" charset="0"/>
                              <a:ea typeface="Yu Mincho" panose="02020400000000000000" pitchFamily="18" charset="-128"/>
                              <a:cs typeface="Open Sans" panose="020B0606030504020204" pitchFamily="34"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(2 </a:t>
                          </a:r>
                          <a:r>
                            <a:rPr lang="en-GB" sz="2100" dirty="0" err="1">
                              <a:effectLst/>
                              <a:latin typeface="Cambria Math" panose="02040503050406030204" pitchFamily="18" charset="0"/>
                              <a:ea typeface="Calibri" panose="020F0502020204030204" pitchFamily="34" charset="0"/>
                              <a:cs typeface="Open Sans" panose="020B0606030504020204" pitchFamily="34" charset="0"/>
                            </a:rPr>
                            <a:t>d.p.</a:t>
                          </a:r>
                          <a:r>
                            <a:rPr lang="en-GB" sz="2100" dirty="0">
                              <a:effectLst/>
                              <a:latin typeface="Cambria Math" panose="02040503050406030204" pitchFamily="18" charset="0"/>
                              <a:ea typeface="Calibri" panose="020F0502020204030204" pitchFamily="34" charset="0"/>
                              <a:cs typeface="Open Sans" panose="020B0606030504020204" pitchFamily="34" charset="0"/>
                            </a:rPr>
                            <a:t>)</a:t>
                          </a:r>
                          <a:endParaRPr lang="en-SG" sz="2100"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tabLst/>
                          </a:pPr>
                          <a14:m>
                            <m:oMathPara xmlns:m="http://schemas.openxmlformats.org/officeDocument/2006/math">
                              <m:oMathParaPr>
                                <m:jc m:val="left"/>
                              </m:oMathParaPr>
                              <m:oMath xmlns:m="http://schemas.openxmlformats.org/officeDocument/2006/math">
                                <m:r>
                                  <m:rPr>
                                    <m:sty m:val="p"/>
                                  </m:rPr>
                                  <a:rPr lang="en-GB" sz="2100" b="0" i="0" kern="1200" smtClean="0">
                                    <a:solidFill>
                                      <a:schemeClr val="accent1"/>
                                    </a:solidFill>
                                    <a:effectLst/>
                                    <a:latin typeface="Cambria Math" panose="02040503050406030204" pitchFamily="18" charset="0"/>
                                    <a:ea typeface="Cambria Math" panose="02040503050406030204" pitchFamily="18" charset="0"/>
                                    <a:cs typeface="+mn-cs"/>
                                  </a:rPr>
                                  <m:t>Half</m:t>
                                </m:r>
                                <m:r>
                                  <a:rPr lang="en-GB" sz="2100" b="0" i="0" kern="1200" smtClean="0">
                                    <a:solidFill>
                                      <a:schemeClr val="accent1"/>
                                    </a:solidFill>
                                    <a:effectLst/>
                                    <a:latin typeface="Cambria Math" panose="02040503050406030204" pitchFamily="18" charset="0"/>
                                    <a:ea typeface="Cambria Math" panose="02040503050406030204" pitchFamily="18" charset="0"/>
                                    <a:cs typeface="+mn-cs"/>
                                  </a:rPr>
                                  <m:t> </m:t>
                                </m:r>
                                <m:r>
                                  <m:rPr>
                                    <m:sty m:val="p"/>
                                  </m:rPr>
                                  <a:rPr lang="en-GB" sz="2100" b="0" i="0" kern="1200" smtClean="0">
                                    <a:solidFill>
                                      <a:schemeClr val="accent1"/>
                                    </a:solidFill>
                                    <a:effectLst/>
                                    <a:latin typeface="Cambria Math" panose="02040503050406030204" pitchFamily="18" charset="0"/>
                                    <a:ea typeface="Cambria Math" panose="02040503050406030204" pitchFamily="18" charset="0"/>
                                    <a:cs typeface="+mn-cs"/>
                                  </a:rPr>
                                  <m:t>of</m:t>
                                </m:r>
                                <m:r>
                                  <a:rPr lang="en-GB" sz="2100" b="0" i="1" kern="1200" smtClean="0">
                                    <a:solidFill>
                                      <a:schemeClr val="accent1"/>
                                    </a:solidFill>
                                    <a:effectLst/>
                                    <a:latin typeface="Cambria Math" panose="02040503050406030204" pitchFamily="18" charset="0"/>
                                    <a:ea typeface="Cambria Math" panose="02040503050406030204" pitchFamily="18" charset="0"/>
                                    <a:cs typeface="+mn-cs"/>
                                  </a:rPr>
                                  <m:t> </m:t>
                                </m:r>
                                <m:r>
                                  <a:rPr lang="en-GB" sz="2100" b="0" i="1" kern="1200" smtClean="0">
                                    <a:solidFill>
                                      <a:schemeClr val="accent1"/>
                                    </a:solidFill>
                                    <a:effectLst/>
                                    <a:latin typeface="Cambria Math" panose="02040503050406030204" pitchFamily="18" charset="0"/>
                                    <a:ea typeface="Cambria Math" panose="02040503050406030204" pitchFamily="18" charset="0"/>
                                    <a:cs typeface="+mn-cs"/>
                                  </a:rPr>
                                  <m:t>𝐶</m:t>
                                </m:r>
                                <m:r>
                                  <a:rPr lang="en-GB" sz="2100" i="1" kern="1200" smtClean="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r>
                                      <a:rPr lang="en-GB" sz="2100" i="1" kern="1200">
                                        <a:solidFill>
                                          <a:schemeClr val="accent1"/>
                                        </a:solidFill>
                                        <a:effectLst/>
                                        <a:latin typeface="Cambria Math" panose="02040503050406030204" pitchFamily="18" charset="0"/>
                                        <a:ea typeface="Cambria Math" panose="02040503050406030204" pitchFamily="18" charset="0"/>
                                        <a:cs typeface="+mn-cs"/>
                                      </a:rPr>
                                      <m:t>×2×8</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2</m:t>
                                    </m:r>
                                  </m:den>
                                </m:f>
                              </m:oMath>
                            </m:oMathPara>
                          </a14:m>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r>
                            <a:rPr lang="en-GB" sz="2100" kern="1200" dirty="0">
                              <a:solidFill>
                                <a:schemeClr val="accent1"/>
                              </a:solidFill>
                              <a:effectLst/>
                              <a:latin typeface="Cambria Math" panose="02040503050406030204" pitchFamily="18" charset="0"/>
                              <a:ea typeface="Cambria Math" panose="02040503050406030204" pitchFamily="18" charset="0"/>
                              <a:cs typeface="+mn-cs"/>
                            </a:rPr>
                            <a:t>                  =</a:t>
                          </a:r>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 </m:t>
                              </m:r>
                            </m:oMath>
                          </a14:m>
                          <a:r>
                            <a:rPr lang="en-GB" sz="2100" kern="1200" dirty="0">
                              <a:solidFill>
                                <a:schemeClr val="accent1"/>
                              </a:solidFill>
                              <a:effectLst/>
                              <a:latin typeface="Cambria Math" panose="02040503050406030204" pitchFamily="18" charset="0"/>
                              <a:ea typeface="Cambria Math" panose="02040503050406030204" pitchFamily="18" charset="0"/>
                              <a:cs typeface="+mn-cs"/>
                            </a:rPr>
                            <a:t>8𝜋</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r>
                            <a:rPr lang="en-GB" sz="2100" kern="1200" baseline="0" dirty="0">
                              <a:solidFill>
                                <a:schemeClr val="accent1"/>
                              </a:solidFill>
                              <a:effectLst/>
                              <a:ea typeface="Cambria Math" panose="02040503050406030204" pitchFamily="18" charset="0"/>
                              <a:cs typeface="+mn-cs"/>
                            </a:rPr>
                            <a:t>                 </a:t>
                          </a:r>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=8×3.1</m:t>
                              </m:r>
                              <m:r>
                                <a:rPr lang="en-GB" sz="2100" i="1" kern="1200" smtClean="0">
                                  <a:solidFill>
                                    <a:schemeClr val="accent1"/>
                                  </a:solidFill>
                                  <a:effectLst/>
                                  <a:latin typeface="Cambria Math" panose="02040503050406030204" pitchFamily="18" charset="0"/>
                                  <a:ea typeface="Cambria Math" panose="02040503050406030204" pitchFamily="18" charset="0"/>
                                  <a:cs typeface="+mn-cs"/>
                                </a:rPr>
                                <m:t>4</m:t>
                              </m:r>
                              <m:r>
                                <a:rPr lang="en-GB" sz="2100" i="1" kern="1200">
                                  <a:solidFill>
                                    <a:schemeClr val="accent1"/>
                                  </a:solidFill>
                                  <a:effectLst/>
                                  <a:latin typeface="Cambria Math" panose="02040503050406030204" pitchFamily="18" charset="0"/>
                                  <a:ea typeface="Cambria Math" panose="02040503050406030204" pitchFamily="18" charset="0"/>
                                  <a:cs typeface="+mn-cs"/>
                                </a:rPr>
                                <m:t>…</m:t>
                              </m:r>
                            </m:oMath>
                          </a14:m>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    </m:t>
                              </m:r>
                              <m:r>
                                <a:rPr lang="en-GB" sz="2100" b="0" i="1" kern="1200" smtClean="0">
                                  <a:solidFill>
                                    <a:schemeClr val="accent1"/>
                                  </a:solidFill>
                                  <a:effectLst/>
                                  <a:latin typeface="Cambria Math" panose="02040503050406030204" pitchFamily="18" charset="0"/>
                                  <a:ea typeface="Cambria Math" panose="02040503050406030204" pitchFamily="18" charset="0"/>
                                  <a:cs typeface="+mn-cs"/>
                                </a:rPr>
                                <m:t>              </m:t>
                              </m:r>
                              <m:r>
                                <a:rPr lang="en-GB" sz="2100" i="1" kern="1200">
                                  <a:solidFill>
                                    <a:schemeClr val="accent1"/>
                                  </a:solidFill>
                                  <a:effectLst/>
                                  <a:latin typeface="Cambria Math" panose="02040503050406030204" pitchFamily="18" charset="0"/>
                                  <a:ea typeface="Cambria Math" panose="02040503050406030204" pitchFamily="18" charset="0"/>
                                  <a:cs typeface="+mn-cs"/>
                                </a:rPr>
                                <m:t>=25.13</m:t>
                              </m:r>
                            </m:oMath>
                          </a14:m>
                          <a:r>
                            <a:rPr lang="en-GB" sz="2100" kern="1200" dirty="0">
                              <a:solidFill>
                                <a:schemeClr val="accent1"/>
                              </a:solidFill>
                              <a:effectLst/>
                              <a:latin typeface="Cambria Math" panose="02040503050406030204" pitchFamily="18" charset="0"/>
                              <a:ea typeface="Cambria Math" panose="02040503050406030204" pitchFamily="18" charset="0"/>
                              <a:cs typeface="+mn-cs"/>
                            </a:rPr>
                            <a:t> (2 </a:t>
                          </a:r>
                          <a:r>
                            <a:rPr lang="en-GB" sz="2100" kern="1200" dirty="0" err="1">
                              <a:solidFill>
                                <a:schemeClr val="accent1"/>
                              </a:solidFill>
                              <a:effectLst/>
                              <a:latin typeface="Cambria Math" panose="02040503050406030204" pitchFamily="18" charset="0"/>
                              <a:ea typeface="Cambria Math" panose="02040503050406030204" pitchFamily="18" charset="0"/>
                              <a:cs typeface="+mn-cs"/>
                            </a:rPr>
                            <a:t>d.p.</a:t>
                          </a:r>
                          <a:r>
                            <a:rPr lang="en-GB" sz="2100" kern="1200" dirty="0">
                              <a:solidFill>
                                <a:schemeClr val="accent1"/>
                              </a:solidFill>
                              <a:effectLst/>
                              <a:latin typeface="Cambria Math" panose="02040503050406030204" pitchFamily="18" charset="0"/>
                              <a:ea typeface="Cambria Math" panose="02040503050406030204" pitchFamily="18" charset="0"/>
                              <a:cs typeface="+mn-cs"/>
                            </a:rPr>
                            <a:t>)</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14:m>
                            <m:oMath xmlns:m="http://schemas.openxmlformats.org/officeDocument/2006/math">
                              <m:r>
                                <a:rPr lang="en-GB" sz="2100" i="1" kern="1200">
                                  <a:solidFill>
                                    <a:schemeClr val="accent1"/>
                                  </a:solidFill>
                                  <a:effectLst/>
                                  <a:latin typeface="Cambria Math" panose="02040503050406030204" pitchFamily="18" charset="0"/>
                                  <a:ea typeface="Cambria Math" panose="02040503050406030204" pitchFamily="18" charset="0"/>
                                  <a:cs typeface="+mn-cs"/>
                                </a:rPr>
                                <m:t>𝑃</m:t>
                              </m:r>
                              <m:r>
                                <a:rPr lang="en-GB" sz="2100" i="1" kern="1200">
                                  <a:solidFill>
                                    <a:schemeClr val="accent1"/>
                                  </a:solidFill>
                                  <a:effectLst/>
                                  <a:latin typeface="Cambria Math" panose="02040503050406030204" pitchFamily="18" charset="0"/>
                                  <a:ea typeface="Cambria Math" panose="02040503050406030204" pitchFamily="18" charset="0"/>
                                  <a:cs typeface="+mn-cs"/>
                                </a:rPr>
                                <m:t>=16+25.13</m:t>
                              </m:r>
                            </m:oMath>
                          </a14:m>
                          <a:r>
                            <a:rPr lang="en-GB" sz="2100" kern="1200" dirty="0">
                              <a:solidFill>
                                <a:schemeClr val="accent1"/>
                              </a:solidFill>
                              <a:effectLst/>
                              <a:latin typeface="Cambria Math" panose="02040503050406030204" pitchFamily="18" charset="0"/>
                              <a:ea typeface="Cambria Math" panose="02040503050406030204" pitchFamily="18" charset="0"/>
                              <a:cs typeface="+mn-cs"/>
                            </a:rPr>
                            <a:t> </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p>
                          <a:pPr algn="l"/>
                          <a:r>
                            <a:rPr lang="en-GB" sz="2100" kern="1200" baseline="30000" dirty="0">
                              <a:solidFill>
                                <a:schemeClr val="accent1"/>
                              </a:solidFill>
                              <a:effectLst/>
                              <a:latin typeface="Cambria Math" panose="02040503050406030204" pitchFamily="18" charset="0"/>
                              <a:ea typeface="Cambria Math" panose="02040503050406030204" pitchFamily="18" charset="0"/>
                              <a:cs typeface="+mn-cs"/>
                            </a:rPr>
                            <a:t>      </a:t>
                          </a:r>
                          <a:r>
                            <a:rPr lang="en-GB" sz="2100" kern="1200" dirty="0">
                              <a:solidFill>
                                <a:schemeClr val="accent1"/>
                              </a:solidFill>
                              <a:effectLst/>
                              <a:latin typeface="Cambria Math" panose="02040503050406030204" pitchFamily="18" charset="0"/>
                              <a:ea typeface="Cambria Math" panose="02040503050406030204" pitchFamily="18" charset="0"/>
                              <a:cs typeface="+mn-cs"/>
                            </a:rPr>
                            <a:t>= 41.13 cm</a:t>
                          </a:r>
                          <a:r>
                            <a:rPr lang="en-GB" sz="2100" kern="1200" baseline="30000" dirty="0">
                              <a:solidFill>
                                <a:schemeClr val="accent1"/>
                              </a:solidFill>
                              <a:effectLst/>
                              <a:latin typeface="Cambria Math" panose="02040503050406030204" pitchFamily="18" charset="0"/>
                              <a:ea typeface="Cambria Math" panose="02040503050406030204" pitchFamily="18" charset="0"/>
                              <a:cs typeface="+mn-cs"/>
                            </a:rPr>
                            <a:t> </a:t>
                          </a:r>
                          <a:r>
                            <a:rPr lang="en-GB" sz="2100" kern="1200" dirty="0">
                              <a:solidFill>
                                <a:schemeClr val="accent1"/>
                              </a:solidFill>
                              <a:effectLst/>
                              <a:latin typeface="Cambria Math" panose="02040503050406030204" pitchFamily="18" charset="0"/>
                              <a:ea typeface="Cambria Math" panose="02040503050406030204" pitchFamily="18" charset="0"/>
                              <a:cs typeface="+mn-cs"/>
                            </a:rPr>
                            <a:t>(2 </a:t>
                          </a:r>
                          <a:r>
                            <a:rPr lang="en-GB" sz="2100" kern="1200" dirty="0" err="1">
                              <a:solidFill>
                                <a:schemeClr val="accent1"/>
                              </a:solidFill>
                              <a:effectLst/>
                              <a:latin typeface="Cambria Math" panose="02040503050406030204" pitchFamily="18" charset="0"/>
                              <a:ea typeface="Cambria Math" panose="02040503050406030204" pitchFamily="18" charset="0"/>
                              <a:cs typeface="+mn-cs"/>
                            </a:rPr>
                            <a:t>d.p.</a:t>
                          </a:r>
                          <a:r>
                            <a:rPr lang="en-GB" sz="2100" kern="1200" dirty="0">
                              <a:solidFill>
                                <a:schemeClr val="accent1"/>
                              </a:solidFill>
                              <a:effectLst/>
                              <a:latin typeface="Cambria Math" panose="02040503050406030204" pitchFamily="18" charset="0"/>
                              <a:ea typeface="Cambria Math" panose="02040503050406030204" pitchFamily="18" charset="0"/>
                              <a:cs typeface="+mn-cs"/>
                            </a:rPr>
                            <a:t>)</a:t>
                          </a:r>
                          <a:endParaRPr lang="en-SG" sz="2100" kern="1200" dirty="0">
                            <a:solidFill>
                              <a:schemeClr val="accent1"/>
                            </a:solidFill>
                            <a:effectLst/>
                            <a:latin typeface="Cambria Math" panose="02040503050406030204" pitchFamily="18" charset="0"/>
                            <a:ea typeface="Cambria Math" panose="02040503050406030204" pitchFamily="18" charset="0"/>
                            <a:cs typeface="+mn-cs"/>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mc:Choice>
        <mc:Fallback xmlns="">
          <p:graphicFrame>
            <p:nvGraphicFramePr>
              <p:cNvPr id="5" name="Table 4">
                <a:extLst>
                  <a:ext uri="{FF2B5EF4-FFF2-40B4-BE49-F238E27FC236}">
                    <a16:creationId xmlns:a16="http://schemas.microsoft.com/office/drawing/2014/main" id="{7D526E1D-2433-5D77-FBF2-1DE79258C1B6}"/>
                  </a:ext>
                </a:extLst>
              </p:cNvPr>
              <p:cNvGraphicFramePr>
                <a:graphicFrameLocks noGrp="1"/>
              </p:cNvGraphicFramePr>
              <p:nvPr>
                <p:extLst>
                  <p:ext uri="{D42A27DB-BD31-4B8C-83A1-F6EECF244321}">
                    <p14:modId xmlns:p14="http://schemas.microsoft.com/office/powerpoint/2010/main" val="2819110555"/>
                  </p:ext>
                </p:extLst>
              </p:nvPr>
            </p:nvGraphicFramePr>
            <p:xfrm>
              <a:off x="1211383" y="1181236"/>
              <a:ext cx="7816239" cy="2393237"/>
            </p:xfrm>
            <a:graphic>
              <a:graphicData uri="http://schemas.openxmlformats.org/drawingml/2006/table">
                <a:tbl>
                  <a:tblPr firstRow="1" bandRow="1">
                    <a:tableStyleId>{2D5ABB26-0587-4C30-8999-92F81FD0307C}</a:tableStyleId>
                  </a:tblPr>
                  <a:tblGrid>
                    <a:gridCol w="1809318">
                      <a:extLst>
                        <a:ext uri="{9D8B030D-6E8A-4147-A177-3AD203B41FA5}">
                          <a16:colId xmlns:a16="http://schemas.microsoft.com/office/drawing/2014/main" val="3028339175"/>
                        </a:ext>
                      </a:extLst>
                    </a:gridCol>
                    <a:gridCol w="2781583">
                      <a:extLst>
                        <a:ext uri="{9D8B030D-6E8A-4147-A177-3AD203B41FA5}">
                          <a16:colId xmlns:a16="http://schemas.microsoft.com/office/drawing/2014/main" val="3471880286"/>
                        </a:ext>
                      </a:extLst>
                    </a:gridCol>
                    <a:gridCol w="3225338">
                      <a:extLst>
                        <a:ext uri="{9D8B030D-6E8A-4147-A177-3AD203B41FA5}">
                          <a16:colId xmlns:a16="http://schemas.microsoft.com/office/drawing/2014/main" val="743607363"/>
                        </a:ext>
                      </a:extLst>
                    </a:gridCol>
                  </a:tblGrid>
                  <a:tr h="2393237">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6"/>
                          <a:stretch>
                            <a:fillRect l="-65208" t="-254" r="-116193" b="-508"/>
                          </a:stretch>
                        </a:blipFill>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6"/>
                          <a:stretch>
                            <a:fillRect l="-142722" t="-254" r="-378" b="-508"/>
                          </a:stretch>
                        </a:blipFill>
                      </a:tcPr>
                    </a:tc>
                    <a:extLst>
                      <a:ext uri="{0D108BD9-81ED-4DB2-BD59-A6C34878D82A}">
                        <a16:rowId xmlns:a16="http://schemas.microsoft.com/office/drawing/2014/main" val="2642825184"/>
                      </a:ext>
                    </a:extLst>
                  </a:tr>
                </a:tbl>
              </a:graphicData>
            </a:graphic>
          </p:graphicFrame>
        </mc:Fallback>
      </mc:AlternateContent>
      <p:grpSp>
        <p:nvGrpSpPr>
          <p:cNvPr id="8" name="Group 7">
            <a:extLst>
              <a:ext uri="{FF2B5EF4-FFF2-40B4-BE49-F238E27FC236}">
                <a16:creationId xmlns:a16="http://schemas.microsoft.com/office/drawing/2014/main" id="{3714FFDB-7E87-C41F-0D6E-EEC06B4B43E7}"/>
              </a:ext>
            </a:extLst>
          </p:cNvPr>
          <p:cNvGrpSpPr/>
          <p:nvPr/>
        </p:nvGrpSpPr>
        <p:grpSpPr>
          <a:xfrm>
            <a:off x="7609290" y="1239438"/>
            <a:ext cx="259860" cy="478353"/>
            <a:chOff x="19050" y="0"/>
            <a:chExt cx="142875" cy="333375"/>
          </a:xfrm>
        </p:grpSpPr>
        <p:cxnSp>
          <p:nvCxnSpPr>
            <p:cNvPr id="9" name="Straight Connector 8">
              <a:extLst>
                <a:ext uri="{FF2B5EF4-FFF2-40B4-BE49-F238E27FC236}">
                  <a16:creationId xmlns:a16="http://schemas.microsoft.com/office/drawing/2014/main" id="{9B0BD093-E6DE-8622-3F55-07C542647089}"/>
                </a:ext>
              </a:extLst>
            </p:cNvPr>
            <p:cNvCxnSpPr/>
            <p:nvPr/>
          </p:nvCxnSpPr>
          <p:spPr>
            <a:xfrm flipH="1">
              <a:off x="19050" y="209550"/>
              <a:ext cx="133350" cy="123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CB02A2-E5AE-83D1-7D08-10C051CD613F}"/>
                </a:ext>
              </a:extLst>
            </p:cNvPr>
            <p:cNvCxnSpPr/>
            <p:nvPr/>
          </p:nvCxnSpPr>
          <p:spPr>
            <a:xfrm flipH="1">
              <a:off x="28575" y="0"/>
              <a:ext cx="133350" cy="1238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4604EACA-8652-5BA4-0456-B801B84DF008}"/>
                  </a:ext>
                </a:extLst>
              </p:cNvPr>
              <p:cNvGraphicFramePr>
                <a:graphicFrameLocks noGrp="1"/>
              </p:cNvGraphicFramePr>
              <p:nvPr>
                <p:extLst>
                  <p:ext uri="{D42A27DB-BD31-4B8C-83A1-F6EECF244321}">
                    <p14:modId xmlns:p14="http://schemas.microsoft.com/office/powerpoint/2010/main" val="1535142725"/>
                  </p:ext>
                </p:extLst>
              </p:nvPr>
            </p:nvGraphicFramePr>
            <p:xfrm>
              <a:off x="1176735" y="4018716"/>
              <a:ext cx="7816239" cy="2039258"/>
            </p:xfrm>
            <a:graphic>
              <a:graphicData uri="http://schemas.openxmlformats.org/drawingml/2006/table">
                <a:tbl>
                  <a:tblPr firstRow="1" bandRow="1">
                    <a:tableStyleId>{2D5ABB26-0587-4C30-8999-92F81FD0307C}</a:tableStyleId>
                  </a:tblPr>
                  <a:tblGrid>
                    <a:gridCol w="2098480">
                      <a:extLst>
                        <a:ext uri="{9D8B030D-6E8A-4147-A177-3AD203B41FA5}">
                          <a16:colId xmlns:a16="http://schemas.microsoft.com/office/drawing/2014/main" val="3028339175"/>
                        </a:ext>
                      </a:extLst>
                    </a:gridCol>
                    <a:gridCol w="2593570">
                      <a:extLst>
                        <a:ext uri="{9D8B030D-6E8A-4147-A177-3AD203B41FA5}">
                          <a16:colId xmlns:a16="http://schemas.microsoft.com/office/drawing/2014/main" val="3471880286"/>
                        </a:ext>
                      </a:extLst>
                    </a:gridCol>
                    <a:gridCol w="3124189">
                      <a:extLst>
                        <a:ext uri="{9D8B030D-6E8A-4147-A177-3AD203B41FA5}">
                          <a16:colId xmlns:a16="http://schemas.microsoft.com/office/drawing/2014/main" val="743607363"/>
                        </a:ext>
                      </a:extLst>
                    </a:gridCol>
                  </a:tblGrid>
                  <a:tr h="2039258">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1800"/>
                            </a:spcAft>
                          </a:pPr>
                          <a14:m>
                            <m:oMathPara xmlns:m="http://schemas.openxmlformats.org/officeDocument/2006/math">
                              <m:oMathParaPr>
                                <m:jc m:val="left"/>
                              </m:oMathParaPr>
                              <m:oMath xmlns:m="http://schemas.openxmlformats.org/officeDocument/2006/math">
                                <m:r>
                                  <a:rPr lang="en-GB" sz="2100" i="1" smtClean="0">
                                    <a:effectLst/>
                                    <a:latin typeface="Cambria Math" panose="02040503050406030204" pitchFamily="18" charset="0"/>
                                    <a:ea typeface="Calibri" panose="020F0502020204030204" pitchFamily="34" charset="0"/>
                                    <a:cs typeface="Open Sans" panose="020B0606030504020204" pitchFamily="34" charset="0"/>
                                  </a:rPr>
                                  <m:t>𝐴</m:t>
                                </m:r>
                                <m:r>
                                  <a:rPr lang="en-GB" sz="2100" i="1" smtClean="0">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𝜋</m:t>
                                    </m:r>
                                    <m:r>
                                      <a:rPr lang="en-GB" sz="2100" i="1">
                                        <a:effectLst/>
                                        <a:latin typeface="Cambria Math" panose="02040503050406030204" pitchFamily="18" charset="0"/>
                                        <a:ea typeface="Calibri" panose="020F0502020204030204" pitchFamily="34" charset="0"/>
                                        <a:cs typeface="Open Sans" panose="020B0606030504020204" pitchFamily="34" charset="0"/>
                                      </a:rPr>
                                      <m:t>×</m:t>
                                    </m:r>
                                    <m:sSup>
                                      <m:sSup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sSupPr>
                                      <m:e>
                                        <m:r>
                                          <a:rPr lang="en-GB" sz="2100" i="1">
                                            <a:effectLst/>
                                            <a:latin typeface="Cambria Math" panose="02040503050406030204" pitchFamily="18" charset="0"/>
                                            <a:ea typeface="Calibri" panose="020F0502020204030204" pitchFamily="34" charset="0"/>
                                            <a:cs typeface="Open Sans" panose="020B0606030504020204" pitchFamily="34" charset="0"/>
                                          </a:rPr>
                                          <m:t>8</m:t>
                                        </m:r>
                                      </m:e>
                                      <m:sup>
                                        <m:r>
                                          <a:rPr lang="en-GB" sz="2100" i="1">
                                            <a:effectLst/>
                                            <a:latin typeface="Cambria Math" panose="02040503050406030204" pitchFamily="18" charset="0"/>
                                            <a:ea typeface="Calibri" panose="020F0502020204030204" pitchFamily="34" charset="0"/>
                                            <a:cs typeface="Open Sans" panose="020B0606030504020204" pitchFamily="34" charset="0"/>
                                          </a:rPr>
                                          <m:t>2</m:t>
                                        </m:r>
                                      </m:sup>
                                    </m:sSup>
                                  </m:num>
                                  <m:den>
                                    <m:r>
                                      <a:rPr lang="en-GB" sz="2100" b="0" i="1" smtClean="0">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1800"/>
                            </a:spcAft>
                          </a:pPr>
                          <a14:m>
                            <m:oMathPara xmlns:m="http://schemas.openxmlformats.org/officeDocument/2006/math">
                              <m:oMathParaPr>
                                <m:jc m:val="left"/>
                              </m:oMathParaPr>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𝐴</m:t>
                                </m:r>
                                <m:r>
                                  <a:rPr lang="en-GB" sz="2100" i="1">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effectLst/>
                                        <a:latin typeface="Cambria Math" panose="02040503050406030204" pitchFamily="18" charset="0"/>
                                        <a:ea typeface="Calibri" panose="020F0502020204030204" pitchFamily="34" charset="0"/>
                                        <a:cs typeface="Open Sans" panose="020B0606030504020204" pitchFamily="34" charset="0"/>
                                      </a:rPr>
                                      <m:t>𝜋</m:t>
                                    </m:r>
                                    <m:r>
                                      <a:rPr lang="en-GB" sz="2100" i="1">
                                        <a:effectLst/>
                                        <a:latin typeface="Cambria Math" panose="02040503050406030204" pitchFamily="18" charset="0"/>
                                        <a:ea typeface="Calibri" panose="020F0502020204030204" pitchFamily="34" charset="0"/>
                                        <a:cs typeface="Open Sans" panose="020B0606030504020204" pitchFamily="34" charset="0"/>
                                      </a:rPr>
                                      <m:t>×16</m:t>
                                    </m:r>
                                  </m:num>
                                  <m:den>
                                    <m:r>
                                      <a:rPr lang="en-GB" sz="2100" b="0" i="1" smtClean="0">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1200"/>
                            </a:spcAft>
                          </a:pPr>
                          <a14:m>
                            <m:oMath xmlns:m="http://schemas.openxmlformats.org/officeDocument/2006/math">
                              <m:r>
                                <a:rPr lang="en-GB" sz="2100" i="1">
                                  <a:effectLst/>
                                  <a:latin typeface="Cambria Math" panose="02040503050406030204" pitchFamily="18" charset="0"/>
                                  <a:ea typeface="Calibri" panose="020F0502020204030204" pitchFamily="34" charset="0"/>
                                  <a:cs typeface="Open Sans" panose="020B0606030504020204" pitchFamily="34" charset="0"/>
                                </a:rPr>
                                <m:t>𝐴</m:t>
                              </m:r>
                              <m:r>
                                <a:rPr lang="en-GB" sz="2100" i="1">
                                  <a:effectLst/>
                                  <a:latin typeface="Cambria Math" panose="02040503050406030204" pitchFamily="18" charset="0"/>
                                  <a:ea typeface="Calibri" panose="020F0502020204030204" pitchFamily="34" charset="0"/>
                                  <a:cs typeface="Open Sans" panose="020B0606030504020204" pitchFamily="34" charset="0"/>
                                </a:rPr>
                                <m:t>=4</m:t>
                              </m:r>
                              <m:r>
                                <a:rPr lang="en-GB" sz="2100" i="1">
                                  <a:effectLst/>
                                  <a:latin typeface="Cambria Math" panose="02040503050406030204" pitchFamily="18" charset="0"/>
                                  <a:ea typeface="Calibri" panose="020F0502020204030204" pitchFamily="34" charset="0"/>
                                  <a:cs typeface="Open Sans" panose="020B0606030504020204" pitchFamily="34" charset="0"/>
                                </a:rPr>
                                <m:t>𝜋</m:t>
                              </m:r>
                            </m:oMath>
                          </a14:m>
                          <a:r>
                            <a:rPr lang="en-GB" sz="2100" dirty="0">
                              <a:effectLst/>
                              <a:latin typeface="Open Sans" panose="020B0606030504020204" pitchFamily="34" charset="0"/>
                              <a:ea typeface="Yu Mincho" panose="02020400000000000000" pitchFamily="18" charset="-128"/>
                              <a:cs typeface="Times New Roman" panose="02020603050405020304" pitchFamily="18" charset="0"/>
                            </a:rPr>
                            <a:t> </a:t>
                          </a:r>
                          <a:r>
                            <a:rPr lang="en-GB" sz="2100" dirty="0">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Aft>
                              <a:spcPts val="1800"/>
                            </a:spcAft>
                          </a:pPr>
                          <a14:m>
                            <m:oMathPara xmlns:m="http://schemas.openxmlformats.org/officeDocument/2006/math">
                              <m:oMathParaPr>
                                <m:jc m:val="left"/>
                              </m:oMathParaPr>
                              <m:oMath xmlns:m="http://schemas.openxmlformats.org/officeDocument/2006/math">
                                <m:r>
                                  <a:rPr lang="en-GB" sz="210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𝐴</m:t>
                                </m:r>
                                <m:r>
                                  <a:rPr lang="en-GB" sz="210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𝜋</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m:t>
                                    </m:r>
                                    <m:sSup>
                                      <m:sSupPr>
                                        <m:ctrlPr>
                                          <a:rPr lang="en-SG"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ctrlPr>
                                      </m:sSupPr>
                                      <m:e>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8</m:t>
                                        </m:r>
                                      </m:e>
                                      <m:sup>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2</m:t>
                                        </m:r>
                                      </m:sup>
                                    </m:sSup>
                                  </m:num>
                                  <m:den>
                                    <m:r>
                                      <a:rPr lang="en-GB" sz="2100" b="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1800"/>
                            </a:spcAft>
                          </a:pPr>
                          <a14:m>
                            <m:oMathPara xmlns:m="http://schemas.openxmlformats.org/officeDocument/2006/math">
                              <m:oMathParaPr>
                                <m:jc m:val="left"/>
                              </m:oMathParaPr>
                              <m:oMath xmlns:m="http://schemas.openxmlformats.org/officeDocument/2006/math">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𝐴</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m:t>
                                </m:r>
                                <m:f>
                                  <m:fPr>
                                    <m:ctrlPr>
                                      <a:rPr lang="en-SG"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ctrlPr>
                                  </m:fPr>
                                  <m:num>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𝜋</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×64</m:t>
                                    </m:r>
                                  </m:num>
                                  <m:den>
                                    <m:r>
                                      <a:rPr lang="en-GB" sz="2100" b="0" i="1" smtClean="0">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4</m:t>
                                    </m:r>
                                  </m:den>
                                </m:f>
                              </m:oMath>
                            </m:oMathPara>
                          </a14:m>
                          <a:endParaRPr lang="en-SG" sz="2100" i="1"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endParaRPr>
                        </a:p>
                        <a:p>
                          <a:pPr algn="l">
                            <a:spcBef>
                              <a:spcPts val="1800"/>
                            </a:spcBef>
                            <a:spcAft>
                              <a:spcPts val="1800"/>
                            </a:spcAft>
                          </a:pPr>
                          <a14:m>
                            <m:oMath xmlns:m="http://schemas.openxmlformats.org/officeDocument/2006/math">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𝐴</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=16</m:t>
                              </m:r>
                              <m:r>
                                <a:rPr lang="en-GB" sz="2100" i="1">
                                  <a:solidFill>
                                    <a:srgbClr val="4472C4"/>
                                  </a:solidFill>
                                  <a:effectLst/>
                                  <a:latin typeface="Cambria Math" panose="02040503050406030204" pitchFamily="18" charset="0"/>
                                  <a:ea typeface="Calibri" panose="020F0502020204030204" pitchFamily="34" charset="0"/>
                                  <a:cs typeface="Open Sans" panose="020B0606030504020204" pitchFamily="34" charset="0"/>
                                </a:rPr>
                                <m:t>𝜋</m:t>
                              </m:r>
                            </m:oMath>
                          </a14:m>
                          <a:r>
                            <a:rPr lang="en-GB" sz="2100" dirty="0">
                              <a:solidFill>
                                <a:srgbClr val="4472C4"/>
                              </a:solidFill>
                              <a:effectLst/>
                              <a:latin typeface="Open Sans" panose="020B0606030504020204" pitchFamily="34" charset="0"/>
                              <a:ea typeface="Yu Mincho" panose="02020400000000000000" pitchFamily="18" charset="-128"/>
                              <a:cs typeface="Times New Roman" panose="02020603050405020304" pitchFamily="18" charset="0"/>
                            </a:rPr>
                            <a:t> </a:t>
                          </a:r>
                          <a:r>
                            <a:rPr lang="en-GB" sz="21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cm</a:t>
                          </a:r>
                          <a:r>
                            <a:rPr lang="en-GB" sz="2100" baseline="30000" dirty="0">
                              <a:solidFill>
                                <a:srgbClr val="4472C4"/>
                              </a:solidFill>
                              <a:effectLst/>
                              <a:latin typeface="Cambria Math" panose="02040503050406030204" pitchFamily="18" charset="0"/>
                              <a:ea typeface="Calibri" panose="020F0502020204030204" pitchFamily="34" charset="0"/>
                              <a:cs typeface="Open Sans" panose="020B0606030504020204" pitchFamily="34"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mc:Choice>
        <mc:Fallback xmlns="">
          <p:graphicFrame>
            <p:nvGraphicFramePr>
              <p:cNvPr id="16" name="Table 15">
                <a:extLst>
                  <a:ext uri="{FF2B5EF4-FFF2-40B4-BE49-F238E27FC236}">
                    <a16:creationId xmlns:a16="http://schemas.microsoft.com/office/drawing/2014/main" id="{4604EACA-8652-5BA4-0456-B801B84DF008}"/>
                  </a:ext>
                </a:extLst>
              </p:cNvPr>
              <p:cNvGraphicFramePr>
                <a:graphicFrameLocks noGrp="1"/>
              </p:cNvGraphicFramePr>
              <p:nvPr>
                <p:extLst>
                  <p:ext uri="{D42A27DB-BD31-4B8C-83A1-F6EECF244321}">
                    <p14:modId xmlns:p14="http://schemas.microsoft.com/office/powerpoint/2010/main" val="1535142725"/>
                  </p:ext>
                </p:extLst>
              </p:nvPr>
            </p:nvGraphicFramePr>
            <p:xfrm>
              <a:off x="1176735" y="4018716"/>
              <a:ext cx="7816239" cy="2039258"/>
            </p:xfrm>
            <a:graphic>
              <a:graphicData uri="http://schemas.openxmlformats.org/drawingml/2006/table">
                <a:tbl>
                  <a:tblPr firstRow="1" bandRow="1">
                    <a:tableStyleId>{2D5ABB26-0587-4C30-8999-92F81FD0307C}</a:tableStyleId>
                  </a:tblPr>
                  <a:tblGrid>
                    <a:gridCol w="2098480">
                      <a:extLst>
                        <a:ext uri="{9D8B030D-6E8A-4147-A177-3AD203B41FA5}">
                          <a16:colId xmlns:a16="http://schemas.microsoft.com/office/drawing/2014/main" val="3028339175"/>
                        </a:ext>
                      </a:extLst>
                    </a:gridCol>
                    <a:gridCol w="2593570">
                      <a:extLst>
                        <a:ext uri="{9D8B030D-6E8A-4147-A177-3AD203B41FA5}">
                          <a16:colId xmlns:a16="http://schemas.microsoft.com/office/drawing/2014/main" val="3471880286"/>
                        </a:ext>
                      </a:extLst>
                    </a:gridCol>
                    <a:gridCol w="3124189">
                      <a:extLst>
                        <a:ext uri="{9D8B030D-6E8A-4147-A177-3AD203B41FA5}">
                          <a16:colId xmlns:a16="http://schemas.microsoft.com/office/drawing/2014/main" val="743607363"/>
                        </a:ext>
                      </a:extLst>
                    </a:gridCol>
                  </a:tblGrid>
                  <a:tr h="2039258">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7"/>
                          <a:stretch>
                            <a:fillRect l="-81221" t="-299" r="-120892" b="-6567"/>
                          </a:stretch>
                        </a:blipFill>
                      </a:tcPr>
                    </a:tc>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7"/>
                          <a:stretch>
                            <a:fillRect l="-150487" t="-299" r="-390" b="-6567"/>
                          </a:stretch>
                        </a:blipFill>
                      </a:tcPr>
                    </a:tc>
                    <a:extLst>
                      <a:ext uri="{0D108BD9-81ED-4DB2-BD59-A6C34878D82A}">
                        <a16:rowId xmlns:a16="http://schemas.microsoft.com/office/drawing/2014/main" val="2642825184"/>
                      </a:ext>
                    </a:extLst>
                  </a:tr>
                </a:tbl>
              </a:graphicData>
            </a:graphic>
          </p:graphicFrame>
        </mc:Fallback>
      </mc:AlternateContent>
      <p:pic>
        <p:nvPicPr>
          <p:cNvPr id="7" name="Picture 6" descr="A drawing of a semicircle. The distance from the centre of the straight edge to the end of the straight edge is labelled '8 cm'&#10;&#10;">
            <a:extLst>
              <a:ext uri="{FF2B5EF4-FFF2-40B4-BE49-F238E27FC236}">
                <a16:creationId xmlns:a16="http://schemas.microsoft.com/office/drawing/2014/main" id="{941B07FC-274E-2B2A-0E23-AFDA7BCAE7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9361" y="1445564"/>
            <a:ext cx="1625113" cy="1869491"/>
          </a:xfrm>
          <a:prstGeom prst="rect">
            <a:avLst/>
          </a:prstGeom>
          <a:noFill/>
          <a:ln>
            <a:noFill/>
          </a:ln>
        </p:spPr>
      </p:pic>
      <p:pic>
        <p:nvPicPr>
          <p:cNvPr id="12" name="Picture 11" descr="A drawing of a quarter circle. The length of one of the straight edges is labelled '8 cm'&#10;">
            <a:extLst>
              <a:ext uri="{FF2B5EF4-FFF2-40B4-BE49-F238E27FC236}">
                <a16:creationId xmlns:a16="http://schemas.microsoft.com/office/drawing/2014/main" id="{64CC4D61-E380-3AA2-D77A-2AAC0EA4D6C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00367" y="4491472"/>
            <a:ext cx="2049610" cy="1195606"/>
          </a:xfrm>
          <a:prstGeom prst="rect">
            <a:avLst/>
          </a:prstGeom>
          <a:noFill/>
          <a:ln>
            <a:noFill/>
          </a:ln>
        </p:spPr>
      </p:pic>
    </p:spTree>
    <p:extLst>
      <p:ext uri="{BB962C8B-B14F-4D97-AF65-F5344CB8AC3E}">
        <p14:creationId xmlns:p14="http://schemas.microsoft.com/office/powerpoint/2010/main" val="19052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Preparing for the athletics final</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2" name="Group 1">
            <a:extLst>
              <a:ext uri="{FF2B5EF4-FFF2-40B4-BE49-F238E27FC236}">
                <a16:creationId xmlns:a16="http://schemas.microsoft.com/office/drawing/2014/main" id="{3F26A009-88DE-63C1-74E3-6611A21446D3}"/>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D5FB57DF-7BFD-010C-F726-06DDDF7E96F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7" name="TextBox 6">
              <a:extLst>
                <a:ext uri="{FF2B5EF4-FFF2-40B4-BE49-F238E27FC236}">
                  <a16:creationId xmlns:a16="http://schemas.microsoft.com/office/drawing/2014/main" id="{1C80E339-11C8-8885-5B31-18B595DE2B26}"/>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9" name="Picture 8" descr="A photograph of male  sprinters bending down in a starting position at the start of a running track&#10;">
            <a:extLst>
              <a:ext uri="{FF2B5EF4-FFF2-40B4-BE49-F238E27FC236}">
                <a16:creationId xmlns:a16="http://schemas.microsoft.com/office/drawing/2014/main" id="{FAAF0075-3D40-A8BA-8066-8EB908BA9A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8189" y="1603169"/>
            <a:ext cx="4649397" cy="3093421"/>
          </a:xfrm>
          <a:prstGeom prst="rect">
            <a:avLst/>
          </a:prstGeom>
        </p:spPr>
      </p:pic>
      <p:pic>
        <p:nvPicPr>
          <p:cNvPr id="11" name="Picture 10" descr="A photograph of female sprinters starting to run at the start of a running track&#10;">
            <a:extLst>
              <a:ext uri="{FF2B5EF4-FFF2-40B4-BE49-F238E27FC236}">
                <a16:creationId xmlns:a16="http://schemas.microsoft.com/office/drawing/2014/main" id="{994780CE-8B74-D129-89B2-D8CEB3BBA9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7300" y="1603169"/>
            <a:ext cx="4656811" cy="3093421"/>
          </a:xfrm>
          <a:prstGeom prst="rect">
            <a:avLst/>
          </a:prstGeom>
        </p:spPr>
      </p:pic>
    </p:spTree>
    <p:extLst>
      <p:ext uri="{BB962C8B-B14F-4D97-AF65-F5344CB8AC3E}">
        <p14:creationId xmlns:p14="http://schemas.microsoft.com/office/powerpoint/2010/main" val="133170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9412"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a:t>
            </a:r>
            <a:r>
              <a:rPr lang="en-US" sz="3600" b="1" dirty="0">
                <a:solidFill>
                  <a:schemeClr val="accent1"/>
                </a:solidFill>
                <a:latin typeface="Arial" panose="020B0604020202020204" pitchFamily="34" charset="0"/>
                <a:cs typeface="Arial" panose="020B0604020202020204" pitchFamily="34" charset="0"/>
              </a:rPr>
              <a:t>p</a:t>
            </a:r>
            <a:r>
              <a:rPr kumimoji="0" lang="en-US"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ainting</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the </a:t>
            </a:r>
            <a:r>
              <a:rPr lang="en-US" sz="3600" dirty="0">
                <a:solidFill>
                  <a:schemeClr val="accent1"/>
                </a:solidFill>
                <a:latin typeface="Arial" panose="020B0604020202020204" pitchFamily="34" charset="0"/>
                <a:cs typeface="Arial" panose="020B0604020202020204" pitchFamily="34" charset="0"/>
              </a:rPr>
              <a:t>inside </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line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5" name="Group 14" descr="A drawing of a track-and-field stadium running track with five lanes. The track is around a grassy field.&#10;">
            <a:extLst>
              <a:ext uri="{FF2B5EF4-FFF2-40B4-BE49-F238E27FC236}">
                <a16:creationId xmlns:a16="http://schemas.microsoft.com/office/drawing/2014/main" id="{F87B56D4-8651-BD9A-B213-AF784E0AC3A6}"/>
              </a:ext>
            </a:extLst>
          </p:cNvPr>
          <p:cNvGrpSpPr/>
          <p:nvPr/>
        </p:nvGrpSpPr>
        <p:grpSpPr>
          <a:xfrm>
            <a:off x="6931998" y="3068343"/>
            <a:ext cx="5121656" cy="2570831"/>
            <a:chOff x="3047230" y="2183720"/>
            <a:chExt cx="5121656" cy="2570831"/>
          </a:xfrm>
        </p:grpSpPr>
        <p:pic>
          <p:nvPicPr>
            <p:cNvPr id="14" name="Picture 13" descr="Background pattern&#10;&#10;Description automatically generated">
              <a:extLst>
                <a:ext uri="{FF2B5EF4-FFF2-40B4-BE49-F238E27FC236}">
                  <a16:creationId xmlns:a16="http://schemas.microsoft.com/office/drawing/2014/main" id="{FB48DADB-45DF-C31C-90C3-DA5C1C4E609A}"/>
                </a:ext>
              </a:extLst>
            </p:cNvPr>
            <p:cNvPicPr>
              <a:picLocks noChangeAspect="1"/>
            </p:cNvPicPr>
            <p:nvPr/>
          </p:nvPicPr>
          <p:blipFill>
            <a:blip r:embed="rId3"/>
            <a:stretch>
              <a:fillRect/>
            </a:stretch>
          </p:blipFill>
          <p:spPr>
            <a:xfrm>
              <a:off x="3047230" y="2183720"/>
              <a:ext cx="5121656" cy="2570831"/>
            </a:xfrm>
            <a:prstGeom prst="rect">
              <a:avLst/>
            </a:prstGeom>
          </p:spPr>
        </p:pic>
        <p:sp>
          <p:nvSpPr>
            <p:cNvPr id="5" name="TextBox 4">
              <a:extLst>
                <a:ext uri="{FF2B5EF4-FFF2-40B4-BE49-F238E27FC236}">
                  <a16:creationId xmlns:a16="http://schemas.microsoft.com/office/drawing/2014/main" id="{9EBFDA57-0322-FEF3-A398-D67396D3DBE3}"/>
                </a:ext>
              </a:extLst>
            </p:cNvPr>
            <p:cNvSpPr txBox="1"/>
            <p:nvPr/>
          </p:nvSpPr>
          <p:spPr>
            <a:xfrm>
              <a:off x="5225405" y="4204340"/>
              <a:ext cx="911157" cy="369332"/>
            </a:xfrm>
            <a:prstGeom prst="rect">
              <a:avLst/>
            </a:prstGeom>
            <a:solidFill>
              <a:srgbClr val="FFFF00"/>
            </a:solidFill>
          </p:spPr>
          <p:txBody>
            <a:bodyPr wrap="square">
              <a:spAutoFit/>
            </a:bodyPr>
            <a:lstStyle/>
            <a:p>
              <a:r>
                <a:rPr lang="en-GB" b="1" dirty="0">
                  <a:latin typeface="Arial" panose="020B0604020202020204" pitchFamily="34" charset="0"/>
                  <a:cs typeface="Arial" panose="020B0604020202020204" pitchFamily="34" charset="0"/>
                </a:rPr>
                <a:t>90.1 m</a:t>
              </a:r>
            </a:p>
          </p:txBody>
        </p:sp>
        <p:sp>
          <p:nvSpPr>
            <p:cNvPr id="6" name="TextBox 5">
              <a:extLst>
                <a:ext uri="{FF2B5EF4-FFF2-40B4-BE49-F238E27FC236}">
                  <a16:creationId xmlns:a16="http://schemas.microsoft.com/office/drawing/2014/main" id="{1FA617F1-405C-36D4-65B9-405DA905D2FB}"/>
                </a:ext>
              </a:extLst>
            </p:cNvPr>
            <p:cNvSpPr txBox="1"/>
            <p:nvPr/>
          </p:nvSpPr>
          <p:spPr>
            <a:xfrm>
              <a:off x="4404333" y="3238235"/>
              <a:ext cx="821072" cy="369332"/>
            </a:xfrm>
            <a:prstGeom prst="rect">
              <a:avLst/>
            </a:prstGeom>
            <a:noFill/>
          </p:spPr>
          <p:txBody>
            <a:bodyPr wrap="square">
              <a:spAutoFit/>
            </a:bodyPr>
            <a:lstStyle/>
            <a:p>
              <a:r>
                <a:rPr lang="en-GB" b="1" dirty="0">
                  <a:highlight>
                    <a:srgbClr val="FFFF00"/>
                  </a:highlight>
                  <a:latin typeface="Arial" panose="020B0604020202020204" pitchFamily="34" charset="0"/>
                  <a:cs typeface="Arial" panose="020B0604020202020204" pitchFamily="34" charset="0"/>
                </a:rPr>
                <a:t>70 m</a:t>
              </a:r>
            </a:p>
          </p:txBody>
        </p:sp>
        <p:sp>
          <p:nvSpPr>
            <p:cNvPr id="8" name="Arrow: Up-Down 7">
              <a:extLst>
                <a:ext uri="{FF2B5EF4-FFF2-40B4-BE49-F238E27FC236}">
                  <a16:creationId xmlns:a16="http://schemas.microsoft.com/office/drawing/2014/main" id="{F55F5D91-6FD2-C06D-B816-4D8F2E071A17}"/>
                </a:ext>
              </a:extLst>
            </p:cNvPr>
            <p:cNvSpPr/>
            <p:nvPr/>
          </p:nvSpPr>
          <p:spPr>
            <a:xfrm>
              <a:off x="4261656" y="2889198"/>
              <a:ext cx="142677" cy="1144204"/>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11" name="Arrow: Up-Down 10">
              <a:extLst>
                <a:ext uri="{FF2B5EF4-FFF2-40B4-BE49-F238E27FC236}">
                  <a16:creationId xmlns:a16="http://schemas.microsoft.com/office/drawing/2014/main" id="{FED4278B-7F2D-6E50-CE5E-C9D85DD1999B}"/>
                </a:ext>
              </a:extLst>
            </p:cNvPr>
            <p:cNvSpPr/>
            <p:nvPr/>
          </p:nvSpPr>
          <p:spPr>
            <a:xfrm rot="5400000">
              <a:off x="5509625" y="2805749"/>
              <a:ext cx="139763" cy="2592610"/>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cxnSp>
        <p:nvCxnSpPr>
          <p:cNvPr id="23" name="Straight Arrow Connector 22">
            <a:extLst>
              <a:ext uri="{FF2B5EF4-FFF2-40B4-BE49-F238E27FC236}">
                <a16:creationId xmlns:a16="http://schemas.microsoft.com/office/drawing/2014/main" id="{0C4959DD-8C7A-2350-807E-88DA327148D2}"/>
              </a:ext>
            </a:extLst>
          </p:cNvPr>
          <p:cNvCxnSpPr>
            <a:cxnSpLocks/>
          </p:cNvCxnSpPr>
          <p:nvPr/>
        </p:nvCxnSpPr>
        <p:spPr>
          <a:xfrm flipH="1">
            <a:off x="9492826" y="2222009"/>
            <a:ext cx="879622" cy="151474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DEACE7-A4F2-7BB2-EEA7-34D51E52111C}"/>
              </a:ext>
            </a:extLst>
          </p:cNvPr>
          <p:cNvGrpSpPr/>
          <p:nvPr/>
        </p:nvGrpSpPr>
        <p:grpSpPr>
          <a:xfrm>
            <a:off x="-27606" y="-17453"/>
            <a:ext cx="2091590" cy="1923564"/>
            <a:chOff x="-27606" y="-17453"/>
            <a:chExt cx="2091590" cy="1923564"/>
          </a:xfrm>
        </p:grpSpPr>
        <p:sp>
          <p:nvSpPr>
            <p:cNvPr id="9" name="Isosceles Triangle 8">
              <a:extLst>
                <a:ext uri="{FF2B5EF4-FFF2-40B4-BE49-F238E27FC236}">
                  <a16:creationId xmlns:a16="http://schemas.microsoft.com/office/drawing/2014/main" id="{2865DB38-CEB3-FEC3-0FDC-08FE8B307700}"/>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0" name="TextBox 9">
              <a:extLst>
                <a:ext uri="{FF2B5EF4-FFF2-40B4-BE49-F238E27FC236}">
                  <a16:creationId xmlns:a16="http://schemas.microsoft.com/office/drawing/2014/main" id="{32DF628C-0B2D-DDCF-48D7-35B1DF62064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12" name="Rectangle: Rounded Corners 11">
            <a:extLst>
              <a:ext uri="{FF2B5EF4-FFF2-40B4-BE49-F238E27FC236}">
                <a16:creationId xmlns:a16="http://schemas.microsoft.com/office/drawing/2014/main" id="{767C049E-F6F6-B993-E5C9-BC816BC61E8B}"/>
              </a:ext>
            </a:extLst>
          </p:cNvPr>
          <p:cNvSpPr/>
          <p:nvPr/>
        </p:nvSpPr>
        <p:spPr>
          <a:xfrm>
            <a:off x="1018189" y="1258830"/>
            <a:ext cx="10538629" cy="100025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0000"/>
                </a:solidFill>
                <a:latin typeface="Arial" panose="020B0604020202020204" pitchFamily="34" charset="0"/>
                <a:cs typeface="Arial" panose="020B0604020202020204" pitchFamily="34" charset="0"/>
              </a:rPr>
              <a:t>Use your mini whiteboard to draw the inside line part of the racetrack or create the running track using a paper plate and a piece of paper.</a:t>
            </a:r>
          </a:p>
        </p:txBody>
      </p:sp>
      <p:sp>
        <p:nvSpPr>
          <p:cNvPr id="2" name="Rectangle: Rounded Corners 1">
            <a:extLst>
              <a:ext uri="{FF2B5EF4-FFF2-40B4-BE49-F238E27FC236}">
                <a16:creationId xmlns:a16="http://schemas.microsoft.com/office/drawing/2014/main" id="{140AEA85-21A6-6D47-CEAD-F609F1EAE81A}"/>
              </a:ext>
            </a:extLst>
          </p:cNvPr>
          <p:cNvSpPr/>
          <p:nvPr/>
        </p:nvSpPr>
        <p:spPr>
          <a:xfrm>
            <a:off x="528033" y="2511794"/>
            <a:ext cx="6142786" cy="139010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Adam thinks that the total length of the inside line to be repainted is more than 400 m. Is Adam correct? </a:t>
            </a:r>
          </a:p>
        </p:txBody>
      </p:sp>
      <p:sp>
        <p:nvSpPr>
          <p:cNvPr id="3" name="Rectangle: Rounded Corners 2">
            <a:extLst>
              <a:ext uri="{FF2B5EF4-FFF2-40B4-BE49-F238E27FC236}">
                <a16:creationId xmlns:a16="http://schemas.microsoft.com/office/drawing/2014/main" id="{B0663936-7D9A-F6BD-BAF1-342B342F7D0E}"/>
              </a:ext>
            </a:extLst>
          </p:cNvPr>
          <p:cNvSpPr/>
          <p:nvPr/>
        </p:nvSpPr>
        <p:spPr>
          <a:xfrm>
            <a:off x="563797" y="4149688"/>
            <a:ext cx="6071258" cy="120677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2 tins of white paint are enough to repaint 7 m and there are 113 tins. Will this be enough to repaint the whole inside line?</a:t>
            </a:r>
          </a:p>
        </p:txBody>
      </p:sp>
      <p:sp>
        <p:nvSpPr>
          <p:cNvPr id="13" name="Rectangle: Rounded Corners 12">
            <a:extLst>
              <a:ext uri="{FF2B5EF4-FFF2-40B4-BE49-F238E27FC236}">
                <a16:creationId xmlns:a16="http://schemas.microsoft.com/office/drawing/2014/main" id="{515D6709-9393-8971-E4E5-EE680AC64BC5}"/>
              </a:ext>
            </a:extLst>
          </p:cNvPr>
          <p:cNvSpPr/>
          <p:nvPr/>
        </p:nvSpPr>
        <p:spPr>
          <a:xfrm>
            <a:off x="528033" y="5544712"/>
            <a:ext cx="6142786" cy="70439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Use reverse calculation to check your work.</a:t>
            </a:r>
          </a:p>
        </p:txBody>
      </p:sp>
    </p:spTree>
    <p:extLst>
      <p:ext uri="{BB962C8B-B14F-4D97-AF65-F5344CB8AC3E}">
        <p14:creationId xmlns:p14="http://schemas.microsoft.com/office/powerpoint/2010/main" val="339356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3"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
            <a:extLst>
              <a:ext uri="{FF2B5EF4-FFF2-40B4-BE49-F238E27FC236}">
                <a16:creationId xmlns:a16="http://schemas.microsoft.com/office/drawing/2014/main" id="{E3C81F8F-E232-C5EE-4981-41D07C44D3E6}"/>
              </a:ext>
            </a:extLst>
          </p:cNvPr>
          <p:cNvSpPr/>
          <p:nvPr/>
        </p:nvSpPr>
        <p:spPr>
          <a:xfrm>
            <a:off x="7813026" y="3396693"/>
            <a:ext cx="4266068" cy="1412302"/>
          </a:xfrm>
          <a:prstGeom prst="roundRect">
            <a:avLst/>
          </a:prstGeom>
          <a:solidFill>
            <a:srgbClr val="9BC8FF"/>
          </a:solidFill>
        </p:spPr>
        <p:txBody>
          <a:bodyPr wrap="square">
            <a:spAutoFit/>
          </a:bodyPr>
          <a:lstStyle/>
          <a:p>
            <a:pPr marL="457200" marR="0" lvl="1" indent="0" algn="just" defTabSz="914400" rtl="0" eaLnBrk="1" fontAlgn="auto" latinLnBrk="0" hangingPunct="1">
              <a:lnSpc>
                <a:spcPct val="115000"/>
              </a:lnSpc>
              <a:spcBef>
                <a:spcPts val="400"/>
              </a:spcBef>
              <a:spcAft>
                <a:spcPts val="4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15000"/>
              </a:lnSpc>
              <a:spcBef>
                <a:spcPts val="400"/>
              </a:spcBef>
              <a:spcAft>
                <a:spcPts val="40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457200" marR="0" lvl="1" indent="0" algn="just" defTabSz="914400" rtl="0" eaLnBrk="1" fontAlgn="auto" latinLnBrk="0" hangingPunct="1">
              <a:lnSpc>
                <a:spcPct val="115000"/>
              </a:lnSpc>
              <a:spcBef>
                <a:spcPts val="400"/>
              </a:spcBef>
              <a:spcAft>
                <a:spcPts val="40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le 12">
            <a:extLst>
              <a:ext uri="{FF2B5EF4-FFF2-40B4-BE49-F238E27FC236}">
                <a16:creationId xmlns:a16="http://schemas.microsoft.com/office/drawing/2014/main" id="{2AE58CBC-7208-4181-D94E-0A1C70B455C7}"/>
              </a:ext>
            </a:extLst>
          </p:cNvPr>
          <p:cNvGraphicFramePr>
            <a:graphicFrameLocks noGrp="1"/>
          </p:cNvGraphicFramePr>
          <p:nvPr>
            <p:extLst>
              <p:ext uri="{D42A27DB-BD31-4B8C-83A1-F6EECF244321}">
                <p14:modId xmlns:p14="http://schemas.microsoft.com/office/powerpoint/2010/main" val="3267568995"/>
              </p:ext>
            </p:extLst>
          </p:nvPr>
        </p:nvGraphicFramePr>
        <p:xfrm>
          <a:off x="8017147" y="3520498"/>
          <a:ext cx="3857826" cy="1225536"/>
        </p:xfrm>
        <a:graphic>
          <a:graphicData uri="http://schemas.openxmlformats.org/drawingml/2006/table">
            <a:tbl>
              <a:tblPr firstRow="1" bandRow="1">
                <a:tableStyleId>{5940675A-B579-460E-94D1-54222C63F5DA}</a:tableStyleId>
              </a:tblPr>
              <a:tblGrid>
                <a:gridCol w="2164821">
                  <a:extLst>
                    <a:ext uri="{9D8B030D-6E8A-4147-A177-3AD203B41FA5}">
                      <a16:colId xmlns:a16="http://schemas.microsoft.com/office/drawing/2014/main" val="521610004"/>
                    </a:ext>
                  </a:extLst>
                </a:gridCol>
                <a:gridCol w="691978">
                  <a:extLst>
                    <a:ext uri="{9D8B030D-6E8A-4147-A177-3AD203B41FA5}">
                      <a16:colId xmlns:a16="http://schemas.microsoft.com/office/drawing/2014/main" val="1587105676"/>
                    </a:ext>
                  </a:extLst>
                </a:gridCol>
                <a:gridCol w="1001027">
                  <a:extLst>
                    <a:ext uri="{9D8B030D-6E8A-4147-A177-3AD203B41FA5}">
                      <a16:colId xmlns:a16="http://schemas.microsoft.com/office/drawing/2014/main" val="1631138587"/>
                    </a:ext>
                  </a:extLst>
                </a:gridCol>
              </a:tblGrid>
              <a:tr h="57517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97832307"/>
                  </a:ext>
                </a:extLst>
              </a:tr>
              <a:tr h="650366">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07163632"/>
                  </a:ext>
                </a:extLst>
              </a:tr>
            </a:tbl>
          </a:graphicData>
        </a:graphic>
      </p:graphicFrame>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039573" y="33347"/>
            <a:ext cx="982383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T</a:t>
            </a:r>
            <a:r>
              <a:rPr kumimoji="0" lang="en-GB" sz="3600" b="1" i="0"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otal</a:t>
            </a:r>
            <a:r>
              <a:rPr lang="en-GB" sz="3600" b="1" dirty="0">
                <a:solidFill>
                  <a:schemeClr val="accent1"/>
                </a:solidFill>
                <a:latin typeface="Arial" panose="020B0604020202020204" pitchFamily="34" charset="0"/>
                <a:cs typeface="Arial" panose="020B0604020202020204" pitchFamily="34" charset="0"/>
              </a:rPr>
              <a:t> </a:t>
            </a:r>
            <a:r>
              <a:rPr kumimoji="0" lang="en-GB"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length of the inside line</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br>
              <a:rPr kumimoji="0" lang="en-GB"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br>
            <a:r>
              <a:rPr kumimoji="0" lang="en-GB"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Perimeter of racetrack)</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392769" y="635484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Isosceles Triangle 2">
            <a:extLst>
              <a:ext uri="{FF2B5EF4-FFF2-40B4-BE49-F238E27FC236}">
                <a16:creationId xmlns:a16="http://schemas.microsoft.com/office/drawing/2014/main" id="{904531B9-F9D9-71C8-B581-E8D82BC3BFE4}"/>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61F4DA69-4E75-7A32-9947-E0EE1645CDE2}"/>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mc:AlternateContent xmlns:mc="http://schemas.openxmlformats.org/markup-compatibility/2006" xmlns:a14="http://schemas.microsoft.com/office/drawing/2010/main">
        <mc:Choice Requires="a14">
          <p:sp>
            <p:nvSpPr>
              <p:cNvPr id="16" name="Rounded Rectangle 1">
                <a:extLst>
                  <a:ext uri="{FF2B5EF4-FFF2-40B4-BE49-F238E27FC236}">
                    <a16:creationId xmlns:a16="http://schemas.microsoft.com/office/drawing/2014/main" id="{8B127313-53A8-4B84-9B9E-AAB46E4C45BD}"/>
                  </a:ext>
                </a:extLst>
              </p:cNvPr>
              <p:cNvSpPr/>
              <p:nvPr/>
            </p:nvSpPr>
            <p:spPr>
              <a:xfrm>
                <a:off x="309103" y="3572648"/>
                <a:ext cx="7249717" cy="1115483"/>
              </a:xfrm>
              <a:prstGeom prst="roundRect">
                <a:avLst/>
              </a:prstGeom>
              <a:solidFill>
                <a:srgbClr val="9BC8FF"/>
              </a:solidFill>
            </p:spPr>
            <p:txBody>
              <a:bodyPr wrap="square">
                <a:spAutoFit/>
              </a:bodyPr>
              <a:lstStyle/>
              <a:p>
                <a:pPr marL="457200" marR="0" lvl="1" indent="0" algn="just" defTabSz="914400" rtl="0" eaLnBrk="1" fontAlgn="auto" latinLnBrk="0" hangingPunct="1">
                  <a:lnSpc>
                    <a:spcPct val="115000"/>
                  </a:lnSpc>
                  <a:spcBef>
                    <a:spcPts val="400"/>
                  </a:spcBef>
                  <a:spcAft>
                    <a:spcPts val="400"/>
                  </a:spcAft>
                  <a:buClrTx/>
                  <a:buSzTx/>
                  <a:buFontTx/>
                  <a:buNone/>
                  <a:tabLst/>
                  <a:defRPr/>
                </a:pPr>
                <a14:m>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𝐶</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m:rPr>
                        <m:sty m:val="p"/>
                      </m:rPr>
                      <a:rPr kumimoji="0" lang="el-GR" sz="2400" b="0" i="0"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π</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𝐷</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=3.14 × 70</m:t>
                    </m:r>
                  </m:oMath>
                </a14:m>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219.8 m (to 1 d.p.) </a:t>
                </a:r>
              </a:p>
              <a:p>
                <a:pPr marL="457200" marR="0" lvl="1" indent="0" algn="just" defTabSz="914400" rtl="0" eaLnBrk="1" fontAlgn="auto" latinLnBrk="0" hangingPunct="1">
                  <a:lnSpc>
                    <a:spcPct val="115000"/>
                  </a:lnSpc>
                  <a:spcBef>
                    <a:spcPts val="400"/>
                  </a:spcBef>
                  <a:spcAft>
                    <a:spcPts val="40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219.8 + 90.1 + 90.1 =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400 m</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6" name="Rounded Rectangle 1">
                <a:extLst>
                  <a:ext uri="{FF2B5EF4-FFF2-40B4-BE49-F238E27FC236}">
                    <a16:creationId xmlns:a16="http://schemas.microsoft.com/office/drawing/2014/main" id="{8B127313-53A8-4B84-9B9E-AAB46E4C45BD}"/>
                  </a:ext>
                </a:extLst>
              </p:cNvPr>
              <p:cNvSpPr>
                <a:spLocks noRot="1" noChangeAspect="1" noMove="1" noResize="1" noEditPoints="1" noAdjustHandles="1" noChangeArrowheads="1" noChangeShapeType="1" noTextEdit="1"/>
              </p:cNvSpPr>
              <p:nvPr/>
            </p:nvSpPr>
            <p:spPr>
              <a:xfrm>
                <a:off x="309103" y="3572648"/>
                <a:ext cx="7249717" cy="1115483"/>
              </a:xfrm>
              <a:prstGeom prst="roundRect">
                <a:avLst/>
              </a:prstGeom>
              <a:blipFill>
                <a:blip r:embed="rId3"/>
                <a:stretch>
                  <a:fillRect b="-7104"/>
                </a:stretch>
              </a:blipFill>
            </p:spPr>
            <p:txBody>
              <a:bodyPr/>
              <a:lstStyle/>
              <a:p>
                <a:r>
                  <a:rPr lang="en-GB">
                    <a:noFill/>
                  </a:rPr>
                  <a:t> </a:t>
                </a:r>
              </a:p>
            </p:txBody>
          </p:sp>
        </mc:Fallback>
      </mc:AlternateContent>
      <p:sp>
        <p:nvSpPr>
          <p:cNvPr id="9" name="Rectangle 7">
            <a:extLst>
              <a:ext uri="{FF2B5EF4-FFF2-40B4-BE49-F238E27FC236}">
                <a16:creationId xmlns:a16="http://schemas.microsoft.com/office/drawing/2014/main" id="{A7B9352F-54BA-4C65-896A-BA77900770FE}"/>
              </a:ext>
            </a:extLst>
          </p:cNvPr>
          <p:cNvSpPr>
            <a:spLocks noChangeArrowheads="1"/>
          </p:cNvSpPr>
          <p:nvPr/>
        </p:nvSpPr>
        <p:spPr bwMode="auto">
          <a:xfrm>
            <a:off x="6158097"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8">
            <a:extLst>
              <a:ext uri="{FF2B5EF4-FFF2-40B4-BE49-F238E27FC236}">
                <a16:creationId xmlns:a16="http://schemas.microsoft.com/office/drawing/2014/main" id="{311BD33C-D9BF-45E5-961E-0A51D853E497}"/>
              </a:ext>
            </a:extLst>
          </p:cNvPr>
          <p:cNvSpPr>
            <a:spLocks noChangeArrowheads="1"/>
          </p:cNvSpPr>
          <p:nvPr/>
        </p:nvSpPr>
        <p:spPr bwMode="auto">
          <a:xfrm>
            <a:off x="3010438" y="228670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B9EBC8A8-F3DC-3F0D-5E8F-9CFA4F748F82}"/>
              </a:ext>
            </a:extLst>
          </p:cNvPr>
          <p:cNvSpPr txBox="1"/>
          <p:nvPr/>
        </p:nvSpPr>
        <p:spPr>
          <a:xfrm>
            <a:off x="8169081" y="3607165"/>
            <a:ext cx="214597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of Tins </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F6ABDF7-12F2-E8E4-1002-3EDAD62AED32}"/>
              </a:ext>
            </a:extLst>
          </p:cNvPr>
          <p:cNvSpPr txBox="1"/>
          <p:nvPr/>
        </p:nvSpPr>
        <p:spPr>
          <a:xfrm>
            <a:off x="8189086" y="4217443"/>
            <a:ext cx="19778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Length (m)  </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53DE158-6383-17F1-B5BE-E3836D2CF30A}"/>
              </a:ext>
            </a:extLst>
          </p:cNvPr>
          <p:cNvSpPr txBox="1"/>
          <p:nvPr/>
        </p:nvSpPr>
        <p:spPr>
          <a:xfrm>
            <a:off x="10989199" y="3608175"/>
            <a:ext cx="7825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113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A3F0376-AF73-3369-FB28-87219589C0AD}"/>
              </a:ext>
            </a:extLst>
          </p:cNvPr>
          <p:cNvSpPr txBox="1"/>
          <p:nvPr/>
        </p:nvSpPr>
        <p:spPr>
          <a:xfrm>
            <a:off x="10919437" y="4227726"/>
            <a:ext cx="10415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395.5</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A3068B39-9701-BBE5-CE24-B8F92FE62F51}"/>
              </a:ext>
            </a:extLst>
          </p:cNvPr>
          <p:cNvSpPr txBox="1"/>
          <p:nvPr/>
        </p:nvSpPr>
        <p:spPr>
          <a:xfrm>
            <a:off x="10315059" y="3608175"/>
            <a:ext cx="4596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85DF315F-1ED4-A71D-D99C-02EF793E4157}"/>
              </a:ext>
            </a:extLst>
          </p:cNvPr>
          <p:cNvSpPr txBox="1"/>
          <p:nvPr/>
        </p:nvSpPr>
        <p:spPr>
          <a:xfrm>
            <a:off x="10338899" y="4217444"/>
            <a:ext cx="2964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1">
            <a:extLst>
              <a:ext uri="{FF2B5EF4-FFF2-40B4-BE49-F238E27FC236}">
                <a16:creationId xmlns:a16="http://schemas.microsoft.com/office/drawing/2014/main" id="{97045492-A360-630F-8909-E0AB94E1F096}"/>
              </a:ext>
            </a:extLst>
          </p:cNvPr>
          <p:cNvSpPr/>
          <p:nvPr/>
        </p:nvSpPr>
        <p:spPr>
          <a:xfrm>
            <a:off x="8227669" y="4819992"/>
            <a:ext cx="3423949" cy="1471892"/>
          </a:xfrm>
          <a:prstGeom prst="roundRect">
            <a:avLst/>
          </a:prstGeom>
          <a:solidFill>
            <a:srgbClr val="9BC8FF"/>
          </a:solidFill>
        </p:spPr>
        <p:txBody>
          <a:bodyPr wrap="square">
            <a:spAutoFit/>
          </a:bodyPr>
          <a:lstStyle/>
          <a:p>
            <a:pPr marL="457200" marR="0" lvl="1" indent="0" algn="l" defTabSz="914400" rtl="0" eaLnBrk="1" fontAlgn="auto" latinLnBrk="0" hangingPunct="1">
              <a:lnSpc>
                <a:spcPct val="115000"/>
              </a:lnSpc>
              <a:spcBef>
                <a:spcPts val="400"/>
              </a:spcBef>
              <a:spcAft>
                <a:spcPts val="4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its not enough, as 113 tins will repaint 395.5 m.</a:t>
            </a:r>
          </a:p>
        </p:txBody>
      </p:sp>
      <p:sp>
        <p:nvSpPr>
          <p:cNvPr id="23" name="Rectangle: Rounded Corners 22">
            <a:extLst>
              <a:ext uri="{FF2B5EF4-FFF2-40B4-BE49-F238E27FC236}">
                <a16:creationId xmlns:a16="http://schemas.microsoft.com/office/drawing/2014/main" id="{22613781-C071-EB42-E351-1FC24EC32886}"/>
              </a:ext>
            </a:extLst>
          </p:cNvPr>
          <p:cNvSpPr/>
          <p:nvPr/>
        </p:nvSpPr>
        <p:spPr>
          <a:xfrm>
            <a:off x="324065" y="5432997"/>
            <a:ext cx="7213830" cy="826718"/>
          </a:xfrm>
          <a:prstGeom prst="roundRect">
            <a:avLst/>
          </a:prstGeom>
          <a:solidFill>
            <a:srgbClr val="9BC8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reverse calculation to check your 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400 – 90.1 – 90.1 = 219.8 m</a:t>
            </a:r>
          </a:p>
        </p:txBody>
      </p:sp>
      <p:sp>
        <p:nvSpPr>
          <p:cNvPr id="17" name="Rectangle: Rounded Corners 16">
            <a:extLst>
              <a:ext uri="{FF2B5EF4-FFF2-40B4-BE49-F238E27FC236}">
                <a16:creationId xmlns:a16="http://schemas.microsoft.com/office/drawing/2014/main" id="{B4CB285E-06C4-4500-A512-8BCBF303AE3D}"/>
              </a:ext>
            </a:extLst>
          </p:cNvPr>
          <p:cNvSpPr/>
          <p:nvPr/>
        </p:nvSpPr>
        <p:spPr>
          <a:xfrm>
            <a:off x="303737" y="4780735"/>
            <a:ext cx="7213830" cy="513403"/>
          </a:xfrm>
          <a:prstGeom prst="roundRect">
            <a:avLst/>
          </a:prstGeom>
          <a:solidFill>
            <a:srgbClr val="9BC8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dirty="0">
                <a:solidFill>
                  <a:prstClr val="black"/>
                </a:solidFill>
                <a:latin typeface="Arial" panose="020B0604020202020204" pitchFamily="34" charset="0"/>
                <a:cs typeface="Arial" panose="020B0604020202020204" pitchFamily="34" charset="0"/>
              </a:rPr>
              <a:t>Adam is not correct, as the total length is 400 m.</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8" name="Group 27" descr="A drawing of a track-and-field stadium running track with five lanes. The track is around a grassy field.&#10;">
            <a:extLst>
              <a:ext uri="{FF2B5EF4-FFF2-40B4-BE49-F238E27FC236}">
                <a16:creationId xmlns:a16="http://schemas.microsoft.com/office/drawing/2014/main" id="{7F465A88-2E9B-EA7C-42CD-C3EE2937E13D}"/>
              </a:ext>
            </a:extLst>
          </p:cNvPr>
          <p:cNvGrpSpPr/>
          <p:nvPr/>
        </p:nvGrpSpPr>
        <p:grpSpPr>
          <a:xfrm>
            <a:off x="3820057" y="1314568"/>
            <a:ext cx="2614157" cy="1885647"/>
            <a:chOff x="4261655" y="2688025"/>
            <a:chExt cx="2614157" cy="1885647"/>
          </a:xfrm>
        </p:grpSpPr>
        <p:pic>
          <p:nvPicPr>
            <p:cNvPr id="29" name="Picture 28" descr="Background pattern&#10;&#10;Description automatically generated">
              <a:extLst>
                <a:ext uri="{FF2B5EF4-FFF2-40B4-BE49-F238E27FC236}">
                  <a16:creationId xmlns:a16="http://schemas.microsoft.com/office/drawing/2014/main" id="{9146CE6A-AA39-DA13-EE00-1EFA5596D45B}"/>
                </a:ext>
              </a:extLst>
            </p:cNvPr>
            <p:cNvPicPr>
              <a:picLocks noChangeAspect="1"/>
            </p:cNvPicPr>
            <p:nvPr/>
          </p:nvPicPr>
          <p:blipFill rotWithShape="1">
            <a:blip r:embed="rId4"/>
            <a:srcRect l="23712" t="19616" r="25246" b="21402"/>
            <a:stretch/>
          </p:blipFill>
          <p:spPr>
            <a:xfrm>
              <a:off x="4261655" y="2688025"/>
              <a:ext cx="2614157" cy="1516314"/>
            </a:xfrm>
            <a:prstGeom prst="rect">
              <a:avLst/>
            </a:prstGeom>
          </p:spPr>
        </p:pic>
        <p:sp>
          <p:nvSpPr>
            <p:cNvPr id="30" name="TextBox 29">
              <a:extLst>
                <a:ext uri="{FF2B5EF4-FFF2-40B4-BE49-F238E27FC236}">
                  <a16:creationId xmlns:a16="http://schemas.microsoft.com/office/drawing/2014/main" id="{9F5D2E84-301D-E2A1-8766-CB4C15575987}"/>
                </a:ext>
              </a:extLst>
            </p:cNvPr>
            <p:cNvSpPr txBox="1"/>
            <p:nvPr/>
          </p:nvSpPr>
          <p:spPr>
            <a:xfrm>
              <a:off x="5225405" y="4204340"/>
              <a:ext cx="911157" cy="369332"/>
            </a:xfrm>
            <a:prstGeom prst="rect">
              <a:avLst/>
            </a:prstGeom>
            <a:solidFill>
              <a:srgbClr val="FFFF00"/>
            </a:solidFill>
          </p:spPr>
          <p:txBody>
            <a:bodyPr wrap="square">
              <a:spAutoFit/>
            </a:bodyPr>
            <a:lstStyle/>
            <a:p>
              <a:r>
                <a:rPr lang="en-GB" b="1" dirty="0">
                  <a:latin typeface="Arial" panose="020B0604020202020204" pitchFamily="34" charset="0"/>
                  <a:cs typeface="Arial" panose="020B0604020202020204" pitchFamily="34" charset="0"/>
                </a:rPr>
                <a:t>90.1 m</a:t>
              </a:r>
            </a:p>
          </p:txBody>
        </p:sp>
        <p:sp>
          <p:nvSpPr>
            <p:cNvPr id="31" name="TextBox 30">
              <a:extLst>
                <a:ext uri="{FF2B5EF4-FFF2-40B4-BE49-F238E27FC236}">
                  <a16:creationId xmlns:a16="http://schemas.microsoft.com/office/drawing/2014/main" id="{ADCFB233-C9CE-2A27-79AE-FF6B06C345BE}"/>
                </a:ext>
              </a:extLst>
            </p:cNvPr>
            <p:cNvSpPr txBox="1"/>
            <p:nvPr/>
          </p:nvSpPr>
          <p:spPr>
            <a:xfrm>
              <a:off x="4404333" y="3238235"/>
              <a:ext cx="821072" cy="369332"/>
            </a:xfrm>
            <a:prstGeom prst="rect">
              <a:avLst/>
            </a:prstGeom>
            <a:noFill/>
          </p:spPr>
          <p:txBody>
            <a:bodyPr wrap="square">
              <a:spAutoFit/>
            </a:bodyPr>
            <a:lstStyle/>
            <a:p>
              <a:r>
                <a:rPr lang="en-GB" b="1" dirty="0">
                  <a:highlight>
                    <a:srgbClr val="FFFF00"/>
                  </a:highlight>
                  <a:latin typeface="Arial" panose="020B0604020202020204" pitchFamily="34" charset="0"/>
                  <a:cs typeface="Arial" panose="020B0604020202020204" pitchFamily="34" charset="0"/>
                </a:rPr>
                <a:t>70 m</a:t>
              </a:r>
            </a:p>
          </p:txBody>
        </p:sp>
        <p:sp>
          <p:nvSpPr>
            <p:cNvPr id="32" name="Arrow: Up-Down 31">
              <a:extLst>
                <a:ext uri="{FF2B5EF4-FFF2-40B4-BE49-F238E27FC236}">
                  <a16:creationId xmlns:a16="http://schemas.microsoft.com/office/drawing/2014/main" id="{5EE55464-A3A1-EDEE-2C89-332D790C89BB}"/>
                </a:ext>
              </a:extLst>
            </p:cNvPr>
            <p:cNvSpPr/>
            <p:nvPr/>
          </p:nvSpPr>
          <p:spPr>
            <a:xfrm>
              <a:off x="4261656" y="2889198"/>
              <a:ext cx="142677" cy="1144204"/>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33" name="Arrow: Up-Down 32">
              <a:extLst>
                <a:ext uri="{FF2B5EF4-FFF2-40B4-BE49-F238E27FC236}">
                  <a16:creationId xmlns:a16="http://schemas.microsoft.com/office/drawing/2014/main" id="{52950517-E3AE-43D7-EC26-62955E669F12}"/>
                </a:ext>
              </a:extLst>
            </p:cNvPr>
            <p:cNvSpPr/>
            <p:nvPr/>
          </p:nvSpPr>
          <p:spPr>
            <a:xfrm rot="5400000">
              <a:off x="5509625" y="2805749"/>
              <a:ext cx="139763" cy="2592610"/>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grpSp>
        <p:nvGrpSpPr>
          <p:cNvPr id="52" name="Group 51" descr="A drawing of a track-and-field stadium running track with five lanes. The track is around a grassy field.">
            <a:extLst>
              <a:ext uri="{FF2B5EF4-FFF2-40B4-BE49-F238E27FC236}">
                <a16:creationId xmlns:a16="http://schemas.microsoft.com/office/drawing/2014/main" id="{F74C0278-F252-C529-9B4C-69A38D698118}"/>
              </a:ext>
            </a:extLst>
          </p:cNvPr>
          <p:cNvGrpSpPr/>
          <p:nvPr/>
        </p:nvGrpSpPr>
        <p:grpSpPr>
          <a:xfrm>
            <a:off x="1200432" y="1314568"/>
            <a:ext cx="1770193" cy="1869562"/>
            <a:chOff x="7049663" y="1460205"/>
            <a:chExt cx="1770193" cy="1869562"/>
          </a:xfrm>
        </p:grpSpPr>
        <p:pic>
          <p:nvPicPr>
            <p:cNvPr id="53" name="Picture 52">
              <a:extLst>
                <a:ext uri="{FF2B5EF4-FFF2-40B4-BE49-F238E27FC236}">
                  <a16:creationId xmlns:a16="http://schemas.microsoft.com/office/drawing/2014/main" id="{C0E8D37F-DCB0-8ABC-7E0B-50452D92B965}"/>
                </a:ext>
              </a:extLst>
            </p:cNvPr>
            <p:cNvPicPr>
              <a:picLocks noChangeAspect="1"/>
            </p:cNvPicPr>
            <p:nvPr/>
          </p:nvPicPr>
          <p:blipFill rotWithShape="1">
            <a:blip r:embed="rId4"/>
            <a:srcRect l="8623" t="15921" r="75181" b="16772"/>
            <a:stretch/>
          </p:blipFill>
          <p:spPr>
            <a:xfrm>
              <a:off x="7049663" y="1460205"/>
              <a:ext cx="888680" cy="1869562"/>
            </a:xfrm>
            <a:prstGeom prst="rect">
              <a:avLst/>
            </a:prstGeom>
          </p:spPr>
        </p:pic>
        <p:pic>
          <p:nvPicPr>
            <p:cNvPr id="54" name="Picture 53" descr="Background pattern&#10;&#10;Description automatically generated">
              <a:extLst>
                <a:ext uri="{FF2B5EF4-FFF2-40B4-BE49-F238E27FC236}">
                  <a16:creationId xmlns:a16="http://schemas.microsoft.com/office/drawing/2014/main" id="{8C99E98E-B57F-459E-70D3-D64D53E3D28A}"/>
                </a:ext>
              </a:extLst>
            </p:cNvPr>
            <p:cNvPicPr>
              <a:picLocks noChangeAspect="1"/>
            </p:cNvPicPr>
            <p:nvPr/>
          </p:nvPicPr>
          <p:blipFill rotWithShape="1">
            <a:blip r:embed="rId4"/>
            <a:srcRect l="75173" t="15960" r="8727" b="16568"/>
            <a:stretch/>
          </p:blipFill>
          <p:spPr>
            <a:xfrm>
              <a:off x="7931177" y="1460205"/>
              <a:ext cx="888679" cy="1869562"/>
            </a:xfrm>
            <a:prstGeom prst="rect">
              <a:avLst/>
            </a:prstGeom>
          </p:spPr>
        </p:pic>
      </p:grpSp>
    </p:spTree>
    <p:extLst>
      <p:ext uri="{BB962C8B-B14F-4D97-AF65-F5344CB8AC3E}">
        <p14:creationId xmlns:p14="http://schemas.microsoft.com/office/powerpoint/2010/main" val="9486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fade">
                                      <p:cBhvr>
                                        <p:cTn id="57" dur="1000"/>
                                        <p:tgtEl>
                                          <p:spTgt spid="12">
                                            <p:txEl>
                                              <p:pRg st="0" end="0"/>
                                            </p:txEl>
                                          </p:spTgt>
                                        </p:tgtEl>
                                      </p:cBhvr>
                                    </p:animEffect>
                                    <p:anim calcmode="lin" valueType="num">
                                      <p:cBhvr>
                                        <p:cTn id="5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8" grpId="0"/>
      <p:bldP spid="10" grpId="0"/>
      <p:bldP spid="14" grpId="0"/>
      <p:bldP spid="19" grpId="0"/>
      <p:bldP spid="20" grpId="0"/>
      <p:bldP spid="21" grpId="0" animBg="1"/>
      <p:bldP spid="23"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461815" y="217293"/>
            <a:ext cx="5056851" cy="6827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Resurfacing the grass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Rounded Corners 12">
            <a:extLst>
              <a:ext uri="{FF2B5EF4-FFF2-40B4-BE49-F238E27FC236}">
                <a16:creationId xmlns:a16="http://schemas.microsoft.com/office/drawing/2014/main" id="{5D90B12B-058C-4FF9-90D3-EE1313C72728}"/>
              </a:ext>
            </a:extLst>
          </p:cNvPr>
          <p:cNvSpPr/>
          <p:nvPr/>
        </p:nvSpPr>
        <p:spPr>
          <a:xfrm>
            <a:off x="599133" y="1222475"/>
            <a:ext cx="4839679" cy="188185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 thinks that the area needed to resurface the grass is less than 10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 m</a:t>
            </a:r>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2400" dirty="0">
                <a:solidFill>
                  <a:prstClr val="black"/>
                </a:solidFill>
                <a:latin typeface="Arial" panose="020B0604020202020204" pitchFamily="34" charset="0"/>
                <a:cs typeface="Arial" panose="020B0604020202020204" pitchFamily="34" charset="0"/>
              </a:rPr>
              <a: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Dev correct? </a:t>
            </a:r>
          </a:p>
        </p:txBody>
      </p:sp>
      <p:pic>
        <p:nvPicPr>
          <p:cNvPr id="3" name="Picture 2">
            <a:extLst>
              <a:ext uri="{FF2B5EF4-FFF2-40B4-BE49-F238E27FC236}">
                <a16:creationId xmlns:a16="http://schemas.microsoft.com/office/drawing/2014/main" id="{E9FA58C5-9D07-B4AC-F34C-45C10F98A7DD}"/>
              </a:ext>
            </a:extLst>
          </p:cNvPr>
          <p:cNvPicPr>
            <a:picLocks noChangeAspect="1"/>
          </p:cNvPicPr>
          <p:nvPr/>
        </p:nvPicPr>
        <p:blipFill>
          <a:blip r:embed="rId3"/>
          <a:stretch>
            <a:fillRect/>
          </a:stretch>
        </p:blipFill>
        <p:spPr>
          <a:xfrm>
            <a:off x="7656984" y="5208762"/>
            <a:ext cx="1907231" cy="523817"/>
          </a:xfrm>
          <a:prstGeom prst="rect">
            <a:avLst/>
          </a:prstGeom>
        </p:spPr>
      </p:pic>
      <p:sp>
        <p:nvSpPr>
          <p:cNvPr id="6" name="Rectangle: Rounded Corners 5">
            <a:extLst>
              <a:ext uri="{FF2B5EF4-FFF2-40B4-BE49-F238E27FC236}">
                <a16:creationId xmlns:a16="http://schemas.microsoft.com/office/drawing/2014/main" id="{02B73F5D-5E81-D0DF-2ED8-ED80A32ADFCC}"/>
              </a:ext>
            </a:extLst>
          </p:cNvPr>
          <p:cNvSpPr/>
          <p:nvPr/>
        </p:nvSpPr>
        <p:spPr>
          <a:xfrm>
            <a:off x="599134" y="3347720"/>
            <a:ext cx="4839679" cy="178477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m</a:t>
            </a:r>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grass cost £150 and the available budget is £150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 Will this budget be enough to resurface the pitch?</a:t>
            </a:r>
          </a:p>
        </p:txBody>
      </p:sp>
      <p:sp>
        <p:nvSpPr>
          <p:cNvPr id="7" name="Rectangle: Rounded Corners 6">
            <a:extLst>
              <a:ext uri="{FF2B5EF4-FFF2-40B4-BE49-F238E27FC236}">
                <a16:creationId xmlns:a16="http://schemas.microsoft.com/office/drawing/2014/main" id="{09B0A1EF-C8F3-6278-B498-94D62B58322D}"/>
              </a:ext>
            </a:extLst>
          </p:cNvPr>
          <p:cNvSpPr/>
          <p:nvPr/>
        </p:nvSpPr>
        <p:spPr>
          <a:xfrm>
            <a:off x="573762" y="5375890"/>
            <a:ext cx="4839679" cy="86427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reverse calculation to check your work.</a:t>
            </a:r>
          </a:p>
        </p:txBody>
      </p:sp>
      <p:sp>
        <p:nvSpPr>
          <p:cNvPr id="2" name="TextBox 1">
            <a:extLst>
              <a:ext uri="{FF2B5EF4-FFF2-40B4-BE49-F238E27FC236}">
                <a16:creationId xmlns:a16="http://schemas.microsoft.com/office/drawing/2014/main" id="{708B21C7-4D1D-38F5-9CC5-D052B348DB65}"/>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nvGrpSpPr>
          <p:cNvPr id="5" name="Group 4">
            <a:extLst>
              <a:ext uri="{FF2B5EF4-FFF2-40B4-BE49-F238E27FC236}">
                <a16:creationId xmlns:a16="http://schemas.microsoft.com/office/drawing/2014/main" id="{1189A950-3205-D699-FBB2-525F3F5A0528}"/>
              </a:ext>
            </a:extLst>
          </p:cNvPr>
          <p:cNvGrpSpPr/>
          <p:nvPr/>
        </p:nvGrpSpPr>
        <p:grpSpPr>
          <a:xfrm>
            <a:off x="-27606" y="-17453"/>
            <a:ext cx="2091590" cy="1923564"/>
            <a:chOff x="-27606" y="-17453"/>
            <a:chExt cx="2091590" cy="1923564"/>
          </a:xfrm>
        </p:grpSpPr>
        <p:sp>
          <p:nvSpPr>
            <p:cNvPr id="8" name="Isosceles Triangle 7">
              <a:extLst>
                <a:ext uri="{FF2B5EF4-FFF2-40B4-BE49-F238E27FC236}">
                  <a16:creationId xmlns:a16="http://schemas.microsoft.com/office/drawing/2014/main" id="{D530DB29-2A8E-F122-FDF8-9B8E7D9981AD}"/>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FF750DF1-D8DA-BDDA-DB9A-E5D7D7288AA3}"/>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grpSp>
        <p:nvGrpSpPr>
          <p:cNvPr id="10" name="Group 9" descr="A drawing of a track-and-field stadium running track with five lanes. The track is around a grassy field.&#10;">
            <a:extLst>
              <a:ext uri="{FF2B5EF4-FFF2-40B4-BE49-F238E27FC236}">
                <a16:creationId xmlns:a16="http://schemas.microsoft.com/office/drawing/2014/main" id="{55B1AED4-77F4-A6A3-C17D-E6C48977E16A}"/>
              </a:ext>
            </a:extLst>
          </p:cNvPr>
          <p:cNvGrpSpPr/>
          <p:nvPr/>
        </p:nvGrpSpPr>
        <p:grpSpPr>
          <a:xfrm>
            <a:off x="6232144" y="1728641"/>
            <a:ext cx="5121656" cy="2570831"/>
            <a:chOff x="3047230" y="2183720"/>
            <a:chExt cx="5121656" cy="2570831"/>
          </a:xfrm>
        </p:grpSpPr>
        <p:pic>
          <p:nvPicPr>
            <p:cNvPr id="11" name="Picture 10" descr="Background pattern&#10;&#10;Description automatically generated">
              <a:extLst>
                <a:ext uri="{FF2B5EF4-FFF2-40B4-BE49-F238E27FC236}">
                  <a16:creationId xmlns:a16="http://schemas.microsoft.com/office/drawing/2014/main" id="{55D8510F-A7A5-FF82-5CB8-DF065F363472}"/>
                </a:ext>
              </a:extLst>
            </p:cNvPr>
            <p:cNvPicPr>
              <a:picLocks noChangeAspect="1"/>
            </p:cNvPicPr>
            <p:nvPr/>
          </p:nvPicPr>
          <p:blipFill>
            <a:blip r:embed="rId4"/>
            <a:stretch>
              <a:fillRect/>
            </a:stretch>
          </p:blipFill>
          <p:spPr>
            <a:xfrm>
              <a:off x="3047230" y="2183720"/>
              <a:ext cx="5121656" cy="2570831"/>
            </a:xfrm>
            <a:prstGeom prst="rect">
              <a:avLst/>
            </a:prstGeom>
          </p:spPr>
        </p:pic>
        <p:sp>
          <p:nvSpPr>
            <p:cNvPr id="12" name="TextBox 11">
              <a:extLst>
                <a:ext uri="{FF2B5EF4-FFF2-40B4-BE49-F238E27FC236}">
                  <a16:creationId xmlns:a16="http://schemas.microsoft.com/office/drawing/2014/main" id="{243DE6F5-30FC-7C28-8745-22DD3328880F}"/>
                </a:ext>
              </a:extLst>
            </p:cNvPr>
            <p:cNvSpPr txBox="1"/>
            <p:nvPr/>
          </p:nvSpPr>
          <p:spPr>
            <a:xfrm>
              <a:off x="5225405" y="4204340"/>
              <a:ext cx="911157" cy="369332"/>
            </a:xfrm>
            <a:prstGeom prst="rect">
              <a:avLst/>
            </a:prstGeom>
            <a:solidFill>
              <a:srgbClr val="FFFF00"/>
            </a:solidFill>
          </p:spPr>
          <p:txBody>
            <a:bodyPr wrap="square">
              <a:spAutoFit/>
            </a:bodyPr>
            <a:lstStyle/>
            <a:p>
              <a:r>
                <a:rPr lang="en-GB" b="1" dirty="0">
                  <a:latin typeface="Arial" panose="020B0604020202020204" pitchFamily="34" charset="0"/>
                  <a:cs typeface="Arial" panose="020B0604020202020204" pitchFamily="34" charset="0"/>
                </a:rPr>
                <a:t>90.1 m</a:t>
              </a:r>
            </a:p>
          </p:txBody>
        </p:sp>
        <p:sp>
          <p:nvSpPr>
            <p:cNvPr id="14" name="TextBox 13">
              <a:extLst>
                <a:ext uri="{FF2B5EF4-FFF2-40B4-BE49-F238E27FC236}">
                  <a16:creationId xmlns:a16="http://schemas.microsoft.com/office/drawing/2014/main" id="{68A43D86-9680-E244-429A-AA868B35E286}"/>
                </a:ext>
              </a:extLst>
            </p:cNvPr>
            <p:cNvSpPr txBox="1"/>
            <p:nvPr/>
          </p:nvSpPr>
          <p:spPr>
            <a:xfrm>
              <a:off x="4404333" y="3238235"/>
              <a:ext cx="821072" cy="369332"/>
            </a:xfrm>
            <a:prstGeom prst="rect">
              <a:avLst/>
            </a:prstGeom>
            <a:noFill/>
          </p:spPr>
          <p:txBody>
            <a:bodyPr wrap="square">
              <a:spAutoFit/>
            </a:bodyPr>
            <a:lstStyle/>
            <a:p>
              <a:r>
                <a:rPr lang="en-GB" b="1" dirty="0">
                  <a:highlight>
                    <a:srgbClr val="FFFF00"/>
                  </a:highlight>
                  <a:latin typeface="Arial" panose="020B0604020202020204" pitchFamily="34" charset="0"/>
                  <a:cs typeface="Arial" panose="020B0604020202020204" pitchFamily="34" charset="0"/>
                </a:rPr>
                <a:t>70 m</a:t>
              </a:r>
            </a:p>
          </p:txBody>
        </p:sp>
        <p:sp>
          <p:nvSpPr>
            <p:cNvPr id="18" name="Arrow: Up-Down 17">
              <a:extLst>
                <a:ext uri="{FF2B5EF4-FFF2-40B4-BE49-F238E27FC236}">
                  <a16:creationId xmlns:a16="http://schemas.microsoft.com/office/drawing/2014/main" id="{86B41104-267E-FBF3-094A-601845D85B69}"/>
                </a:ext>
              </a:extLst>
            </p:cNvPr>
            <p:cNvSpPr/>
            <p:nvPr/>
          </p:nvSpPr>
          <p:spPr>
            <a:xfrm>
              <a:off x="4261656" y="2889198"/>
              <a:ext cx="142677" cy="1144204"/>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19" name="Arrow: Up-Down 18">
              <a:extLst>
                <a:ext uri="{FF2B5EF4-FFF2-40B4-BE49-F238E27FC236}">
                  <a16:creationId xmlns:a16="http://schemas.microsoft.com/office/drawing/2014/main" id="{CCD60F61-7738-B303-CEAA-F9047827CD7F}"/>
                </a:ext>
              </a:extLst>
            </p:cNvPr>
            <p:cNvSpPr/>
            <p:nvPr/>
          </p:nvSpPr>
          <p:spPr>
            <a:xfrm rot="5400000">
              <a:off x="5509625" y="2805749"/>
              <a:ext cx="139763" cy="2592610"/>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690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Starter activity</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7056891" y="3565591"/>
            <a:ext cx="4160104" cy="264911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Can you remember the formula for:</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circumference of a circle?</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area of a circle?</a:t>
            </a:r>
          </a:p>
        </p:txBody>
      </p:sp>
      <p:sp>
        <p:nvSpPr>
          <p:cNvPr id="5" name="TextBox 4">
            <a:extLst>
              <a:ext uri="{FF2B5EF4-FFF2-40B4-BE49-F238E27FC236}">
                <a16:creationId xmlns:a16="http://schemas.microsoft.com/office/drawing/2014/main" id="{BC74D52E-D82E-AB9B-6514-94DF161B516E}"/>
              </a:ext>
            </a:extLst>
          </p:cNvPr>
          <p:cNvSpPr txBox="1"/>
          <p:nvPr/>
        </p:nvSpPr>
        <p:spPr>
          <a:xfrm>
            <a:off x="758889" y="1113055"/>
            <a:ext cx="10674221" cy="2310889"/>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Measure the circumference and diameter of the object you have been given using a string and a ruler.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Write the measurements in a table.</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For each object, divide the circumference by the diameter.</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What do you notice?</a:t>
            </a:r>
          </a:p>
        </p:txBody>
      </p:sp>
      <p:graphicFrame>
        <p:nvGraphicFramePr>
          <p:cNvPr id="6" name="Table 5">
            <a:extLst>
              <a:ext uri="{FF2B5EF4-FFF2-40B4-BE49-F238E27FC236}">
                <a16:creationId xmlns:a16="http://schemas.microsoft.com/office/drawing/2014/main" id="{F74A532E-1215-8FDB-0EF7-B31F2EC7CFB0}"/>
              </a:ext>
            </a:extLst>
          </p:cNvPr>
          <p:cNvGraphicFramePr>
            <a:graphicFrameLocks noGrp="1"/>
          </p:cNvGraphicFramePr>
          <p:nvPr>
            <p:extLst>
              <p:ext uri="{D42A27DB-BD31-4B8C-83A1-F6EECF244321}">
                <p14:modId xmlns:p14="http://schemas.microsoft.com/office/powerpoint/2010/main" val="6414203"/>
              </p:ext>
            </p:extLst>
          </p:nvPr>
        </p:nvGraphicFramePr>
        <p:xfrm>
          <a:off x="658157" y="3565590"/>
          <a:ext cx="6079816" cy="2649111"/>
        </p:xfrm>
        <a:graphic>
          <a:graphicData uri="http://schemas.openxmlformats.org/drawingml/2006/table">
            <a:tbl>
              <a:tblPr firstRow="1" bandRow="1">
                <a:tableStyleId>{2D5ABB26-0587-4C30-8999-92F81FD0307C}</a:tableStyleId>
              </a:tblPr>
              <a:tblGrid>
                <a:gridCol w="1067611">
                  <a:extLst>
                    <a:ext uri="{9D8B030D-6E8A-4147-A177-3AD203B41FA5}">
                      <a16:colId xmlns:a16="http://schemas.microsoft.com/office/drawing/2014/main" val="3028339175"/>
                    </a:ext>
                  </a:extLst>
                </a:gridCol>
                <a:gridCol w="1455313">
                  <a:extLst>
                    <a:ext uri="{9D8B030D-6E8A-4147-A177-3AD203B41FA5}">
                      <a16:colId xmlns:a16="http://schemas.microsoft.com/office/drawing/2014/main" val="3533531617"/>
                    </a:ext>
                  </a:extLst>
                </a:gridCol>
                <a:gridCol w="2121217">
                  <a:extLst>
                    <a:ext uri="{9D8B030D-6E8A-4147-A177-3AD203B41FA5}">
                      <a16:colId xmlns:a16="http://schemas.microsoft.com/office/drawing/2014/main" val="3471880286"/>
                    </a:ext>
                  </a:extLst>
                </a:gridCol>
                <a:gridCol w="1435675">
                  <a:extLst>
                    <a:ext uri="{9D8B030D-6E8A-4147-A177-3AD203B41FA5}">
                      <a16:colId xmlns:a16="http://schemas.microsoft.com/office/drawing/2014/main" val="683561105"/>
                    </a:ext>
                  </a:extLst>
                </a:gridCol>
              </a:tblGrid>
              <a:tr h="532311">
                <a:tc>
                  <a:txBody>
                    <a:bodyPr/>
                    <a:lstStyle/>
                    <a:p>
                      <a:pPr algn="ctr"/>
                      <a:r>
                        <a:rPr lang="en-US" sz="2100" b="1" i="0" dirty="0">
                          <a:solidFill>
                            <a:schemeClr val="bg1"/>
                          </a:solidFill>
                          <a:latin typeface="Arial" panose="020B0604020202020204" pitchFamily="34" charset="0"/>
                          <a:cs typeface="Arial" panose="020B0604020202020204" pitchFamily="34" charset="0"/>
                        </a:rPr>
                        <a:t>Object</a:t>
                      </a:r>
                      <a:endParaRPr lang="en-US" sz="21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Diameter</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Circumference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2100" b="1" i="0" dirty="0">
                          <a:solidFill>
                            <a:schemeClr val="bg1"/>
                          </a:solidFill>
                          <a:latin typeface="Arial" panose="020B0604020202020204" pitchFamily="34" charset="0"/>
                          <a:cs typeface="Arial" panose="020B0604020202020204" pitchFamily="34" charset="0"/>
                        </a:rPr>
                        <a:t>C ÷ 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4181570118"/>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5503355"/>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0180958"/>
                  </a:ext>
                </a:extLst>
              </a:tr>
              <a:tr h="529200">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2100" b="0"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89790582"/>
                  </a:ext>
                </a:extLst>
              </a:tr>
            </a:tbl>
          </a:graphicData>
        </a:graphic>
      </p:graphicFrame>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7CFC9DB-9A4F-7048-BA2C-616621BDE242}"/>
              </a:ext>
            </a:extLst>
          </p:cNvPr>
          <p:cNvSpPr/>
          <p:nvPr/>
        </p:nvSpPr>
        <p:spPr>
          <a:xfrm>
            <a:off x="7890247" y="1142410"/>
            <a:ext cx="4238570" cy="149490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63D7F2D-05E2-0B64-C4AE-8ED0B71CEC45}"/>
              </a:ext>
            </a:extLst>
          </p:cNvPr>
          <p:cNvSpPr txBox="1"/>
          <p:nvPr/>
        </p:nvSpPr>
        <p:spPr>
          <a:xfrm>
            <a:off x="8159611" y="1956032"/>
            <a:ext cx="11727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 £  </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0" name="Table 32">
            <a:extLst>
              <a:ext uri="{FF2B5EF4-FFF2-40B4-BE49-F238E27FC236}">
                <a16:creationId xmlns:a16="http://schemas.microsoft.com/office/drawing/2014/main" id="{98FAEE79-0FF0-EAC1-DC1C-8EBC8D7DBBC1}"/>
              </a:ext>
            </a:extLst>
          </p:cNvPr>
          <p:cNvGraphicFramePr>
            <a:graphicFrameLocks noGrp="1"/>
          </p:cNvGraphicFramePr>
          <p:nvPr>
            <p:extLst>
              <p:ext uri="{D42A27DB-BD31-4B8C-83A1-F6EECF244321}">
                <p14:modId xmlns:p14="http://schemas.microsoft.com/office/powerpoint/2010/main" val="1768305197"/>
              </p:ext>
            </p:extLst>
          </p:nvPr>
        </p:nvGraphicFramePr>
        <p:xfrm>
          <a:off x="7974395" y="1384729"/>
          <a:ext cx="4013850" cy="1120680"/>
        </p:xfrm>
        <a:graphic>
          <a:graphicData uri="http://schemas.openxmlformats.org/drawingml/2006/table">
            <a:tbl>
              <a:tblPr firstRow="1" bandRow="1">
                <a:tableStyleId>{5940675A-B579-460E-94D1-54222C63F5DA}</a:tableStyleId>
              </a:tblPr>
              <a:tblGrid>
                <a:gridCol w="1655668">
                  <a:extLst>
                    <a:ext uri="{9D8B030D-6E8A-4147-A177-3AD203B41FA5}">
                      <a16:colId xmlns:a16="http://schemas.microsoft.com/office/drawing/2014/main" val="3418850797"/>
                    </a:ext>
                  </a:extLst>
                </a:gridCol>
                <a:gridCol w="803189">
                  <a:extLst>
                    <a:ext uri="{9D8B030D-6E8A-4147-A177-3AD203B41FA5}">
                      <a16:colId xmlns:a16="http://schemas.microsoft.com/office/drawing/2014/main" val="201849963"/>
                    </a:ext>
                  </a:extLst>
                </a:gridCol>
                <a:gridCol w="1554993">
                  <a:extLst>
                    <a:ext uri="{9D8B030D-6E8A-4147-A177-3AD203B41FA5}">
                      <a16:colId xmlns:a16="http://schemas.microsoft.com/office/drawing/2014/main" val="3136789918"/>
                    </a:ext>
                  </a:extLst>
                </a:gridCol>
              </a:tblGrid>
              <a:tr h="5603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67610580"/>
                  </a:ext>
                </a:extLst>
              </a:tr>
              <a:tr h="560340">
                <a:tc>
                  <a:txBody>
                    <a:bodyPr/>
                    <a:lstStyle/>
                    <a:p>
                      <a:endParaRPr lang="en-GB" dirty="0"/>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37636753"/>
                  </a:ext>
                </a:extLst>
              </a:tr>
            </a:tbl>
          </a:graphicData>
        </a:graphic>
      </p:graphicFrame>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E9BD607D-74A3-45DF-F8FF-2829F4AC575C}"/>
                  </a:ext>
                </a:extLst>
              </p:cNvPr>
              <p:cNvSpPr/>
              <p:nvPr/>
            </p:nvSpPr>
            <p:spPr>
              <a:xfrm>
                <a:off x="345417" y="4539441"/>
                <a:ext cx="3643632" cy="140990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answer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reverse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GB"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153.5 – 6307 = 3846.5</a:t>
                </a:r>
                <a:r>
                  <a:rPr kumimoji="0" lang="en-GB"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14:m>
                  <m:oMath xmlns:m="http://schemas.openxmlformats.org/officeDocument/2006/math">
                    <m:r>
                      <m:rPr>
                        <m:sty m:val="p"/>
                      </m:rP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m:t>
                    </m:r>
                    <m:r>
                      <a:rPr kumimoji="0" lang="en-GB" sz="2000" b="0" i="1" u="none" strike="noStrike" kern="1200" cap="none" spc="0" normalizeH="0" baseline="30000" noProof="0">
                        <a:ln>
                          <a:noFill/>
                        </a:ln>
                        <a:solidFill>
                          <a:prstClr val="black"/>
                        </a:solidFill>
                        <a:effectLst/>
                        <a:uLnTx/>
                        <a:uFillTx/>
                        <a:latin typeface="Cambria Math" panose="02040503050406030204" pitchFamily="18" charset="0"/>
                        <a:ea typeface="+mn-ea"/>
                        <a:cs typeface="Arial" panose="020B0604020202020204" pitchFamily="34" charset="0"/>
                      </a:rPr>
                      <m:t>2</m:t>
                    </m:r>
                  </m:oMath>
                </a14:m>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Rectangle: Rounded Corners 6">
                <a:extLst>
                  <a:ext uri="{FF2B5EF4-FFF2-40B4-BE49-F238E27FC236}">
                    <a16:creationId xmlns:a16="http://schemas.microsoft.com/office/drawing/2014/main" id="{E9BD607D-74A3-45DF-F8FF-2829F4AC575C}"/>
                  </a:ext>
                </a:extLst>
              </p:cNvPr>
              <p:cNvSpPr>
                <a:spLocks noRot="1" noChangeAspect="1" noMove="1" noResize="1" noEditPoints="1" noAdjustHandles="1" noChangeArrowheads="1" noChangeShapeType="1" noTextEdit="1"/>
              </p:cNvSpPr>
              <p:nvPr/>
            </p:nvSpPr>
            <p:spPr>
              <a:xfrm>
                <a:off x="345417" y="4539441"/>
                <a:ext cx="3643632" cy="1409902"/>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659" y="179319"/>
            <a:ext cx="7608277" cy="8763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Resurfacing the grass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637932" y="63433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C70031EA-D162-4F47-A591-7E14B38A1E79}"/>
                  </a:ext>
                </a:extLst>
              </p:cNvPr>
              <p:cNvSpPr/>
              <p:nvPr/>
            </p:nvSpPr>
            <p:spPr>
              <a:xfrm>
                <a:off x="4387192" y="1152927"/>
                <a:ext cx="3357327" cy="153487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Area of rectangle:</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𝑤</m:t>
                      </m:r>
                    </m:oMath>
                  </m:oMathPara>
                </a14:m>
                <a:endPar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a:t>                 </a:t>
                </a:r>
                <a:r>
                  <a:rPr kumimoji="0" lang="en-GB" sz="2400" b="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a:t>= 90.1</a:t>
                </a:r>
                <a:r>
                  <a:rPr kumimoji="0" lang="en-GB"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14:m>
                  <m:oMath xmlns:m="http://schemas.openxmlformats.org/officeDocument/2006/math">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GB" sz="2400" b="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a:t> 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a:t>                 </a:t>
                </a:r>
                <a:r>
                  <a:rPr kumimoji="0" lang="en-GB" sz="2400" b="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a:t>= 6307 m</a:t>
                </a:r>
                <a:r>
                  <a:rPr kumimoji="0" lang="en-GB" sz="2400" b="0" u="none" strike="noStrike" kern="1200" cap="none" spc="0" normalizeH="0" baseline="30000" noProof="0" dirty="0">
                    <a:ln>
                      <a:noFill/>
                    </a:ln>
                    <a:solidFill>
                      <a:prstClr val="black"/>
                    </a:solidFill>
                    <a:effectLst/>
                    <a:uLnTx/>
                    <a:uFillTx/>
                    <a:latin typeface="Cambria Math" panose="02040503050406030204" pitchFamily="18" charset="0"/>
                    <a:ea typeface="+mn-ea"/>
                    <a:cs typeface="Arial" panose="020B0604020202020204" pitchFamily="34" charset="0"/>
                  </a:rPr>
                  <a:t>2</a:t>
                </a:r>
              </a:p>
            </p:txBody>
          </p:sp>
        </mc:Choice>
        <mc:Fallback xmlns="">
          <p:sp>
            <p:nvSpPr>
              <p:cNvPr id="24" name="Rectangle: Rounded Corners 23">
                <a:extLst>
                  <a:ext uri="{FF2B5EF4-FFF2-40B4-BE49-F238E27FC236}">
                    <a16:creationId xmlns:a16="http://schemas.microsoft.com/office/drawing/2014/main" id="{C70031EA-D162-4F47-A591-7E14B38A1E79}"/>
                  </a:ext>
                </a:extLst>
              </p:cNvPr>
              <p:cNvSpPr>
                <a:spLocks noRot="1" noChangeAspect="1" noMove="1" noResize="1" noEditPoints="1" noAdjustHandles="1" noChangeArrowheads="1" noChangeShapeType="1" noTextEdit="1"/>
              </p:cNvSpPr>
              <p:nvPr/>
            </p:nvSpPr>
            <p:spPr>
              <a:xfrm>
                <a:off x="4387192" y="1152927"/>
                <a:ext cx="3357327" cy="1534879"/>
              </a:xfrm>
              <a:prstGeom prst="roundRect">
                <a:avLst/>
              </a:prstGeom>
              <a:blipFill>
                <a:blip r:embed="rId5"/>
                <a:stretch>
                  <a:fillRect l="-752" t="-4065" b="-89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6F2571A4-7941-4C58-AF3B-16DF7F9CC1ED}"/>
                  </a:ext>
                </a:extLst>
              </p:cNvPr>
              <p:cNvSpPr/>
              <p:nvPr/>
            </p:nvSpPr>
            <p:spPr>
              <a:xfrm>
                <a:off x="345416" y="2796008"/>
                <a:ext cx="7399104" cy="716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area to be resurfaced: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3846.5 + 6307 = 10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153.5</a:t>
                </a:r>
                <a:r>
                  <a:rPr kumimoji="0" lang="en-GB"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14:m>
                  <m:oMath xmlns:m="http://schemas.openxmlformats.org/officeDocument/2006/math">
                    <m:r>
                      <m:rPr>
                        <m:sty m:val="p"/>
                      </m:rPr>
                      <a:rPr kumimoji="0" lang="en-GB" sz="24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m:t>
                    </m:r>
                    <m:r>
                      <a:rPr kumimoji="0" lang="en-GB" sz="2400" b="0" i="1" u="none" strike="noStrike" kern="1200" cap="none" spc="0" normalizeH="0" baseline="30000" noProof="0">
                        <a:ln>
                          <a:noFill/>
                        </a:ln>
                        <a:solidFill>
                          <a:prstClr val="black"/>
                        </a:solidFill>
                        <a:effectLst/>
                        <a:uLnTx/>
                        <a:uFillTx/>
                        <a:latin typeface="Cambria Math" panose="02040503050406030204" pitchFamily="18" charset="0"/>
                        <a:ea typeface="+mn-ea"/>
                        <a:cs typeface="Arial" panose="020B0604020202020204" pitchFamily="34" charset="0"/>
                      </a:rPr>
                      <m:t>2</m:t>
                    </m:r>
                  </m:oMath>
                </a14:m>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6F2571A4-7941-4C58-AF3B-16DF7F9CC1ED}"/>
                  </a:ext>
                </a:extLst>
              </p:cNvPr>
              <p:cNvSpPr>
                <a:spLocks noRot="1" noChangeAspect="1" noMove="1" noResize="1" noEditPoints="1" noAdjustHandles="1" noChangeArrowheads="1" noChangeShapeType="1" noTextEdit="1"/>
              </p:cNvSpPr>
              <p:nvPr/>
            </p:nvSpPr>
            <p:spPr>
              <a:xfrm>
                <a:off x="345416" y="2796008"/>
                <a:ext cx="7399104" cy="716553"/>
              </a:xfrm>
              <a:prstGeom prst="roundRect">
                <a:avLst/>
              </a:prstGeom>
              <a:blipFill>
                <a:blip r:embed="rId6"/>
                <a:stretch>
                  <a:fillRect l="-741" t="-12605" b="-25210"/>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D79C5F26-B1F9-4202-90B7-98767C1B0E72}"/>
                  </a:ext>
                </a:extLst>
              </p:cNvPr>
              <p:cNvSpPr/>
              <p:nvPr/>
            </p:nvSpPr>
            <p:spPr>
              <a:xfrm>
                <a:off x="384158" y="1163892"/>
                <a:ext cx="3857306" cy="153487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Area of 2 semi-circles: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sty m:val="p"/>
                        </m:rPr>
                        <a:rPr kumimoji="0" lang="el-GR"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π</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sup>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m:oMathPara>
                </a14:m>
                <a:endPar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=3.14 </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 </m:t>
                      </m:r>
                      <m:sSup>
                        <m:sSupPr>
                          <m:ctrlP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35</m:t>
                          </m:r>
                        </m:e>
                        <m:sup>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m:oMathPara>
                </a14:m>
                <a:endParaRPr kumimoji="0" lang="en-GB" sz="2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=3846.5</m:t>
                    </m:r>
                    <m: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sty m:val="p"/>
                      </m:rPr>
                      <a:rPr kumimoji="0" lang="en-GB"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m:t>
                    </m:r>
                    <m:r>
                      <a:rPr kumimoji="0" lang="en-GB" sz="2400" b="0" i="1" u="none" strike="noStrike" kern="1200" cap="none" spc="0" normalizeH="0" baseline="3000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oMath>
                </a14:m>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14" name="Rectangle: Rounded Corners 13">
                <a:extLst>
                  <a:ext uri="{FF2B5EF4-FFF2-40B4-BE49-F238E27FC236}">
                    <a16:creationId xmlns:a16="http://schemas.microsoft.com/office/drawing/2014/main" id="{D79C5F26-B1F9-4202-90B7-98767C1B0E72}"/>
                  </a:ext>
                </a:extLst>
              </p:cNvPr>
              <p:cNvSpPr>
                <a:spLocks noRot="1" noChangeAspect="1" noMove="1" noResize="1" noEditPoints="1" noAdjustHandles="1" noChangeArrowheads="1" noChangeShapeType="1" noTextEdit="1"/>
              </p:cNvSpPr>
              <p:nvPr/>
            </p:nvSpPr>
            <p:spPr>
              <a:xfrm>
                <a:off x="384158" y="1163892"/>
                <a:ext cx="3857306" cy="1534879"/>
              </a:xfrm>
              <a:prstGeom prst="roundRect">
                <a:avLst/>
              </a:prstGeom>
              <a:blipFill>
                <a:blip r:embed="rId7"/>
                <a:stretch>
                  <a:fillRect t="-3252" r="-2614" b="-6504"/>
                </a:stretch>
              </a:blipFill>
              <a:ln>
                <a:solidFill>
                  <a:schemeClr val="bg1"/>
                </a:solidFill>
              </a:ln>
            </p:spPr>
            <p:txBody>
              <a:bodyPr/>
              <a:lstStyle/>
              <a:p>
                <a:r>
                  <a:rPr lang="en-US">
                    <a:noFill/>
                  </a:rPr>
                  <a:t> </a:t>
                </a:r>
              </a:p>
            </p:txBody>
          </p:sp>
        </mc:Fallback>
      </mc:AlternateContent>
      <p:sp>
        <p:nvSpPr>
          <p:cNvPr id="2" name="Isosceles Triangle 1">
            <a:extLst>
              <a:ext uri="{FF2B5EF4-FFF2-40B4-BE49-F238E27FC236}">
                <a16:creationId xmlns:a16="http://schemas.microsoft.com/office/drawing/2014/main" id="{D87EC483-038D-41EB-CE50-F4BAE555546B}"/>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E0B55702-4A81-26A9-6291-CCD3C928622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
        <p:nvSpPr>
          <p:cNvPr id="25" name="Rectangle 8">
            <a:extLst>
              <a:ext uri="{FF2B5EF4-FFF2-40B4-BE49-F238E27FC236}">
                <a16:creationId xmlns:a16="http://schemas.microsoft.com/office/drawing/2014/main" id="{8EB8E4A6-994E-47EE-97B7-7874AFC9536E}"/>
              </a:ext>
            </a:extLst>
          </p:cNvPr>
          <p:cNvSpPr>
            <a:spLocks noChangeArrowheads="1"/>
          </p:cNvSpPr>
          <p:nvPr/>
        </p:nvSpPr>
        <p:spPr bwMode="auto">
          <a:xfrm>
            <a:off x="8162743" y="51427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F1834C7B-0955-ACB4-C7B3-A695B5DB8ADE}"/>
              </a:ext>
            </a:extLst>
          </p:cNvPr>
          <p:cNvSpPr/>
          <p:nvPr/>
        </p:nvSpPr>
        <p:spPr>
          <a:xfrm>
            <a:off x="384158" y="3648643"/>
            <a:ext cx="7360362" cy="41340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Dev is not correct, as it is more than 10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m</a:t>
            </a:r>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B8EC9BD1-0AE5-804D-FB6F-52AAC558B2ED}"/>
              </a:ext>
            </a:extLst>
          </p:cNvPr>
          <p:cNvSpPr txBox="1"/>
          <p:nvPr/>
        </p:nvSpPr>
        <p:spPr>
          <a:xfrm>
            <a:off x="8129016" y="1458597"/>
            <a:ext cx="144273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Area m</a:t>
            </a:r>
            <a:r>
              <a:rPr kumimoji="0" lang="en-GB" sz="24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D1C6C61-24FC-DF79-E143-6010FD216AA0}"/>
              </a:ext>
            </a:extLst>
          </p:cNvPr>
          <p:cNvSpPr txBox="1"/>
          <p:nvPr/>
        </p:nvSpPr>
        <p:spPr>
          <a:xfrm>
            <a:off x="10561496" y="1430683"/>
            <a:ext cx="11226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EA29649-2560-0F75-C4AC-A369A0CAF527}"/>
              </a:ext>
            </a:extLst>
          </p:cNvPr>
          <p:cNvSpPr txBox="1"/>
          <p:nvPr/>
        </p:nvSpPr>
        <p:spPr>
          <a:xfrm>
            <a:off x="10441643" y="1920262"/>
            <a:ext cx="13514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9F00F8CD-39B1-341E-B80C-4773743B451C}"/>
              </a:ext>
            </a:extLst>
          </p:cNvPr>
          <p:cNvSpPr txBox="1"/>
          <p:nvPr/>
        </p:nvSpPr>
        <p:spPr>
          <a:xfrm>
            <a:off x="9786660" y="1403258"/>
            <a:ext cx="6219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0D7FCDE-5C00-1B94-AFAE-3B10A869EFD0}"/>
              </a:ext>
            </a:extLst>
          </p:cNvPr>
          <p:cNvSpPr txBox="1"/>
          <p:nvPr/>
        </p:nvSpPr>
        <p:spPr>
          <a:xfrm>
            <a:off x="9629536" y="1938723"/>
            <a:ext cx="7035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2B1654E5-5DC5-B64D-15CF-ED3C683893D8}"/>
              </a:ext>
            </a:extLst>
          </p:cNvPr>
          <p:cNvSpPr/>
          <p:nvPr/>
        </p:nvSpPr>
        <p:spPr>
          <a:xfrm>
            <a:off x="8096308" y="2896578"/>
            <a:ext cx="3662017" cy="101704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Arial"/>
              </a:rPr>
              <a:t>No, this budget will only resurface 10</a:t>
            </a:r>
            <a:r>
              <a:rPr kumimoji="0" lang="en-GB" sz="2400" b="0" i="0" u="none" strike="noStrike" kern="1200" cap="none" spc="0" normalizeH="0" noProof="0" dirty="0">
                <a:ln>
                  <a:noFill/>
                </a:ln>
                <a:solidFill>
                  <a:prstClr val="black"/>
                </a:solidFill>
                <a:effectLst/>
                <a:uLnTx/>
                <a:uFillTx/>
                <a:latin typeface="Arial"/>
                <a:ea typeface="+mn-ea"/>
                <a:cs typeface="Arial"/>
              </a:rPr>
              <a:t> </a:t>
            </a:r>
            <a:r>
              <a:rPr kumimoji="0" lang="en-GB" sz="2400" b="0" i="0" u="none" strike="noStrike" kern="1200" cap="none" spc="0" normalizeH="0" baseline="0" noProof="0" dirty="0">
                <a:ln>
                  <a:noFill/>
                </a:ln>
                <a:solidFill>
                  <a:prstClr val="black"/>
                </a:solidFill>
                <a:effectLst/>
                <a:uLnTx/>
                <a:uFillTx/>
                <a:latin typeface="Arial"/>
                <a:ea typeface="+mn-ea"/>
                <a:cs typeface="Arial"/>
              </a:rPr>
              <a:t>000 m</a:t>
            </a:r>
            <a:r>
              <a:rPr kumimoji="0" lang="en-GB" sz="2400" b="0" i="0" u="none" strike="noStrike" kern="1200" cap="none" spc="0" normalizeH="0" baseline="30000" noProof="0" dirty="0">
                <a:ln>
                  <a:noFill/>
                </a:ln>
                <a:solidFill>
                  <a:prstClr val="black"/>
                </a:solidFill>
                <a:effectLst/>
                <a:uLnTx/>
                <a:uFillTx/>
                <a:latin typeface="Arial"/>
                <a:ea typeface="+mn-ea"/>
                <a:cs typeface="Arial"/>
              </a:rPr>
              <a:t>2</a:t>
            </a:r>
            <a:r>
              <a:rPr kumimoji="0" lang="en-GB" sz="2400" b="0" i="0" u="none" strike="noStrike" kern="1200" cap="none" spc="0" normalizeH="0" noProof="0" dirty="0">
                <a:ln>
                  <a:noFill/>
                </a:ln>
                <a:solidFill>
                  <a:prstClr val="black"/>
                </a:solidFill>
                <a:effectLst/>
                <a:uLnTx/>
                <a:uFillTx/>
                <a:latin typeface="Arial"/>
                <a:ea typeface="+mn-ea"/>
                <a:cs typeface="Arial"/>
              </a:rPr>
              <a:t>.</a:t>
            </a:r>
            <a:endPar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8" name="Group 17" descr="A drawing of a track-and-field stadium running track with five lanes. The track is around a grassy field.">
            <a:extLst>
              <a:ext uri="{FF2B5EF4-FFF2-40B4-BE49-F238E27FC236}">
                <a16:creationId xmlns:a16="http://schemas.microsoft.com/office/drawing/2014/main" id="{D407FF12-1CFE-8AA9-074D-ED2718932386}"/>
              </a:ext>
            </a:extLst>
          </p:cNvPr>
          <p:cNvGrpSpPr/>
          <p:nvPr/>
        </p:nvGrpSpPr>
        <p:grpSpPr>
          <a:xfrm>
            <a:off x="4417860" y="4360406"/>
            <a:ext cx="1770193" cy="1869562"/>
            <a:chOff x="7049663" y="1460205"/>
            <a:chExt cx="1770193" cy="1869562"/>
          </a:xfrm>
        </p:grpSpPr>
        <p:pic>
          <p:nvPicPr>
            <p:cNvPr id="19" name="Picture 18" descr="Background pattern&#10;&#10;Description automatically generated">
              <a:extLst>
                <a:ext uri="{FF2B5EF4-FFF2-40B4-BE49-F238E27FC236}">
                  <a16:creationId xmlns:a16="http://schemas.microsoft.com/office/drawing/2014/main" id="{F4DA276D-1F3F-D629-9095-9E1409D7B80E}"/>
                </a:ext>
              </a:extLst>
            </p:cNvPr>
            <p:cNvPicPr>
              <a:picLocks noChangeAspect="1"/>
            </p:cNvPicPr>
            <p:nvPr/>
          </p:nvPicPr>
          <p:blipFill rotWithShape="1">
            <a:blip r:embed="rId8"/>
            <a:srcRect l="8623" t="15921" r="75181" b="16772"/>
            <a:stretch/>
          </p:blipFill>
          <p:spPr>
            <a:xfrm>
              <a:off x="7049663" y="1460205"/>
              <a:ext cx="888680" cy="1869562"/>
            </a:xfrm>
            <a:prstGeom prst="rect">
              <a:avLst/>
            </a:prstGeom>
          </p:spPr>
        </p:pic>
        <p:pic>
          <p:nvPicPr>
            <p:cNvPr id="20" name="Picture 19" descr="Background pattern&#10;&#10;Description automatically generated">
              <a:extLst>
                <a:ext uri="{FF2B5EF4-FFF2-40B4-BE49-F238E27FC236}">
                  <a16:creationId xmlns:a16="http://schemas.microsoft.com/office/drawing/2014/main" id="{09DA6C60-4E2B-F830-016F-183866109BC6}"/>
                </a:ext>
              </a:extLst>
            </p:cNvPr>
            <p:cNvPicPr>
              <a:picLocks noChangeAspect="1"/>
            </p:cNvPicPr>
            <p:nvPr/>
          </p:nvPicPr>
          <p:blipFill rotWithShape="1">
            <a:blip r:embed="rId8"/>
            <a:srcRect l="75173" t="15960" r="8727" b="16568"/>
            <a:stretch/>
          </p:blipFill>
          <p:spPr>
            <a:xfrm>
              <a:off x="7931177" y="1460205"/>
              <a:ext cx="888679" cy="1869562"/>
            </a:xfrm>
            <a:prstGeom prst="rect">
              <a:avLst/>
            </a:prstGeom>
          </p:spPr>
        </p:pic>
      </p:grpSp>
      <p:grpSp>
        <p:nvGrpSpPr>
          <p:cNvPr id="31" name="Group 30" descr="A drawing of a track-and-field stadium running track with five lanes. The track is around a grassy field.&#10;">
            <a:extLst>
              <a:ext uri="{FF2B5EF4-FFF2-40B4-BE49-F238E27FC236}">
                <a16:creationId xmlns:a16="http://schemas.microsoft.com/office/drawing/2014/main" id="{70A46491-594C-1778-EE6D-B82859359677}"/>
              </a:ext>
            </a:extLst>
          </p:cNvPr>
          <p:cNvGrpSpPr/>
          <p:nvPr/>
        </p:nvGrpSpPr>
        <p:grpSpPr>
          <a:xfrm>
            <a:off x="6948029" y="4352363"/>
            <a:ext cx="2614157" cy="1885647"/>
            <a:chOff x="4261655" y="2688025"/>
            <a:chExt cx="2614157" cy="1885647"/>
          </a:xfrm>
        </p:grpSpPr>
        <p:pic>
          <p:nvPicPr>
            <p:cNvPr id="32" name="Picture 31" descr="Background pattern&#10;&#10;Description automatically generated">
              <a:extLst>
                <a:ext uri="{FF2B5EF4-FFF2-40B4-BE49-F238E27FC236}">
                  <a16:creationId xmlns:a16="http://schemas.microsoft.com/office/drawing/2014/main" id="{B436F7E7-6222-392A-5F00-673E695171E5}"/>
                </a:ext>
              </a:extLst>
            </p:cNvPr>
            <p:cNvPicPr>
              <a:picLocks noChangeAspect="1"/>
            </p:cNvPicPr>
            <p:nvPr/>
          </p:nvPicPr>
          <p:blipFill rotWithShape="1">
            <a:blip r:embed="rId8"/>
            <a:srcRect l="23712" t="19616" r="25246" b="21402"/>
            <a:stretch/>
          </p:blipFill>
          <p:spPr>
            <a:xfrm>
              <a:off x="4261655" y="2688025"/>
              <a:ext cx="2614157" cy="1516314"/>
            </a:xfrm>
            <a:prstGeom prst="rect">
              <a:avLst/>
            </a:prstGeom>
          </p:spPr>
        </p:pic>
        <p:sp>
          <p:nvSpPr>
            <p:cNvPr id="33" name="TextBox 32">
              <a:extLst>
                <a:ext uri="{FF2B5EF4-FFF2-40B4-BE49-F238E27FC236}">
                  <a16:creationId xmlns:a16="http://schemas.microsoft.com/office/drawing/2014/main" id="{3EF39934-2CD8-F5B7-4975-7B43DD47CCC9}"/>
                </a:ext>
              </a:extLst>
            </p:cNvPr>
            <p:cNvSpPr txBox="1"/>
            <p:nvPr/>
          </p:nvSpPr>
          <p:spPr>
            <a:xfrm>
              <a:off x="5225405" y="4204340"/>
              <a:ext cx="911157" cy="369332"/>
            </a:xfrm>
            <a:prstGeom prst="rect">
              <a:avLst/>
            </a:prstGeom>
            <a:solidFill>
              <a:srgbClr val="FFFF00"/>
            </a:solidFill>
          </p:spPr>
          <p:txBody>
            <a:bodyPr wrap="square">
              <a:spAutoFit/>
            </a:bodyPr>
            <a:lstStyle/>
            <a:p>
              <a:r>
                <a:rPr lang="en-GB" b="1" dirty="0">
                  <a:latin typeface="Arial" panose="020B0604020202020204" pitchFamily="34" charset="0"/>
                  <a:cs typeface="Arial" panose="020B0604020202020204" pitchFamily="34" charset="0"/>
                </a:rPr>
                <a:t>90.1 m</a:t>
              </a:r>
            </a:p>
          </p:txBody>
        </p:sp>
        <p:sp>
          <p:nvSpPr>
            <p:cNvPr id="35" name="TextBox 34">
              <a:extLst>
                <a:ext uri="{FF2B5EF4-FFF2-40B4-BE49-F238E27FC236}">
                  <a16:creationId xmlns:a16="http://schemas.microsoft.com/office/drawing/2014/main" id="{60F0860B-AEA3-2601-E70E-4AC077841F53}"/>
                </a:ext>
              </a:extLst>
            </p:cNvPr>
            <p:cNvSpPr txBox="1"/>
            <p:nvPr/>
          </p:nvSpPr>
          <p:spPr>
            <a:xfrm>
              <a:off x="4404333" y="3238235"/>
              <a:ext cx="821072" cy="369332"/>
            </a:xfrm>
            <a:prstGeom prst="rect">
              <a:avLst/>
            </a:prstGeom>
            <a:noFill/>
          </p:spPr>
          <p:txBody>
            <a:bodyPr wrap="square">
              <a:spAutoFit/>
            </a:bodyPr>
            <a:lstStyle/>
            <a:p>
              <a:r>
                <a:rPr lang="en-GB" b="1" dirty="0">
                  <a:highlight>
                    <a:srgbClr val="FFFF00"/>
                  </a:highlight>
                  <a:latin typeface="Arial" panose="020B0604020202020204" pitchFamily="34" charset="0"/>
                  <a:cs typeface="Arial" panose="020B0604020202020204" pitchFamily="34" charset="0"/>
                </a:rPr>
                <a:t>70 m</a:t>
              </a:r>
            </a:p>
          </p:txBody>
        </p:sp>
        <p:sp>
          <p:nvSpPr>
            <p:cNvPr id="36" name="Arrow: Up-Down 35">
              <a:extLst>
                <a:ext uri="{FF2B5EF4-FFF2-40B4-BE49-F238E27FC236}">
                  <a16:creationId xmlns:a16="http://schemas.microsoft.com/office/drawing/2014/main" id="{35935A94-02CB-DFDB-054F-49289337165C}"/>
                </a:ext>
              </a:extLst>
            </p:cNvPr>
            <p:cNvSpPr/>
            <p:nvPr/>
          </p:nvSpPr>
          <p:spPr>
            <a:xfrm>
              <a:off x="4261656" y="2889198"/>
              <a:ext cx="142677" cy="1144204"/>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dirty="0"/>
            </a:p>
          </p:txBody>
        </p:sp>
        <p:sp>
          <p:nvSpPr>
            <p:cNvPr id="37" name="Arrow: Up-Down 36">
              <a:extLst>
                <a:ext uri="{FF2B5EF4-FFF2-40B4-BE49-F238E27FC236}">
                  <a16:creationId xmlns:a16="http://schemas.microsoft.com/office/drawing/2014/main" id="{C26640CC-8CE4-396B-5E99-7BBBB0EE3258}"/>
                </a:ext>
              </a:extLst>
            </p:cNvPr>
            <p:cNvSpPr/>
            <p:nvPr/>
          </p:nvSpPr>
          <p:spPr>
            <a:xfrm rot="5400000">
              <a:off x="5509625" y="2805749"/>
              <a:ext cx="139763" cy="2592610"/>
            </a:xfrm>
            <a:prstGeom prst="up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97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1000"/>
                                        <p:tgtEl>
                                          <p:spTgt spid="14">
                                            <p:txEl>
                                              <p:pRg st="2" end="2"/>
                                            </p:txEl>
                                          </p:spTgt>
                                        </p:tgtEl>
                                      </p:cBhvr>
                                    </p:animEffect>
                                    <p:anim calcmode="lin" valueType="num">
                                      <p:cBhvr>
                                        <p:cTn id="2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1000"/>
                                        <p:tgtEl>
                                          <p:spTgt spid="14">
                                            <p:txEl>
                                              <p:pRg st="3" end="3"/>
                                            </p:txEl>
                                          </p:spTgt>
                                        </p:tgtEl>
                                      </p:cBhvr>
                                    </p:animEffect>
                                    <p:anim calcmode="lin" valueType="num">
                                      <p:cBhvr>
                                        <p:cTn id="2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 calcmode="lin" valueType="num">
                                      <p:cBhvr additive="base">
                                        <p:cTn id="3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 calcmode="lin" valueType="num">
                                      <p:cBhvr additive="base">
                                        <p:cTn id="42"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 calcmode="lin" valueType="num">
                                      <p:cBhvr additive="base">
                                        <p:cTn id="46"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4">
                                            <p:txEl>
                                              <p:pRg st="3" end="3"/>
                                            </p:txEl>
                                          </p:spTgt>
                                        </p:tgtEl>
                                        <p:attrNameLst>
                                          <p:attrName>style.visibility</p:attrName>
                                        </p:attrNameLst>
                                      </p:cBhvr>
                                      <p:to>
                                        <p:strVal val="visible"/>
                                      </p:to>
                                    </p:set>
                                    <p:anim calcmode="lin" valueType="num">
                                      <p:cBhvr additive="base">
                                        <p:cTn id="50"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1000"/>
                                        <p:tgtEl>
                                          <p:spTgt spid="16"/>
                                        </p:tgtEl>
                                      </p:cBhvr>
                                    </p:animEffect>
                                    <p:anim calcmode="lin" valueType="num">
                                      <p:cBhvr>
                                        <p:cTn id="97" dur="1000" fill="hold"/>
                                        <p:tgtEl>
                                          <p:spTgt spid="16"/>
                                        </p:tgtEl>
                                        <p:attrNameLst>
                                          <p:attrName>ppt_x</p:attrName>
                                        </p:attrNameLst>
                                      </p:cBhvr>
                                      <p:tavLst>
                                        <p:tav tm="0">
                                          <p:val>
                                            <p:strVal val="#ppt_x"/>
                                          </p:val>
                                        </p:tav>
                                        <p:tav tm="100000">
                                          <p:val>
                                            <p:strVal val="#ppt_x"/>
                                          </p:val>
                                        </p:tav>
                                      </p:tavLst>
                                    </p:anim>
                                    <p:anim calcmode="lin" valueType="num">
                                      <p:cBhvr>
                                        <p:cTn id="9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1000"/>
                                        <p:tgtEl>
                                          <p:spTgt spid="12"/>
                                        </p:tgtEl>
                                      </p:cBhvr>
                                    </p:animEffect>
                                    <p:anim calcmode="lin" valueType="num">
                                      <p:cBhvr>
                                        <p:cTn id="104" dur="1000" fill="hold"/>
                                        <p:tgtEl>
                                          <p:spTgt spid="12"/>
                                        </p:tgtEl>
                                        <p:attrNameLst>
                                          <p:attrName>ppt_x</p:attrName>
                                        </p:attrNameLst>
                                      </p:cBhvr>
                                      <p:tavLst>
                                        <p:tav tm="0">
                                          <p:val>
                                            <p:strVal val="#ppt_x"/>
                                          </p:val>
                                        </p:tav>
                                        <p:tav tm="100000">
                                          <p:val>
                                            <p:strVal val="#ppt_x"/>
                                          </p:val>
                                        </p:tav>
                                      </p:tavLst>
                                    </p:anim>
                                    <p:anim calcmode="lin" valueType="num">
                                      <p:cBhvr>
                                        <p:cTn id="10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1000"/>
                                        <p:tgtEl>
                                          <p:spTgt spid="17"/>
                                        </p:tgtEl>
                                      </p:cBhvr>
                                    </p:animEffect>
                                    <p:anim calcmode="lin" valueType="num">
                                      <p:cBhvr>
                                        <p:cTn id="118" dur="1000" fill="hold"/>
                                        <p:tgtEl>
                                          <p:spTgt spid="17"/>
                                        </p:tgtEl>
                                        <p:attrNameLst>
                                          <p:attrName>ppt_x</p:attrName>
                                        </p:attrNameLst>
                                      </p:cBhvr>
                                      <p:tavLst>
                                        <p:tav tm="0">
                                          <p:val>
                                            <p:strVal val="#ppt_x"/>
                                          </p:val>
                                        </p:tav>
                                        <p:tav tm="100000">
                                          <p:val>
                                            <p:strVal val="#ppt_x"/>
                                          </p:val>
                                        </p:tav>
                                      </p:tavLst>
                                    </p:anim>
                                    <p:anim calcmode="lin" valueType="num">
                                      <p:cBhvr>
                                        <p:cTn id="1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7" grpId="0" animBg="1"/>
      <p:bldP spid="24" grpId="0" animBg="1"/>
      <p:bldP spid="13" grpId="0" animBg="1"/>
      <p:bldP spid="14" grpId="0" animBg="1"/>
      <p:bldP spid="5" grpId="0" animBg="1"/>
      <p:bldP spid="9" grpId="0"/>
      <p:bldP spid="11" grpId="0"/>
      <p:bldP spid="12" grpId="0"/>
      <p:bldP spid="15" grpId="0"/>
      <p:bldP spid="16" grpId="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compound shapes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632808" y="1455449"/>
            <a:ext cx="5767992" cy="4820679"/>
          </a:xfrm>
          <a:prstGeom prst="rect">
            <a:avLst/>
          </a:prstGeom>
          <a:noFill/>
        </p:spPr>
        <p:txBody>
          <a:bodyPr wrap="square" rtlCol="0">
            <a:spAutoFit/>
          </a:bodyPr>
          <a:lstStyle/>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Look at each compound shape.</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Column A shows part of the compound shape.</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In Column B, draw the other shape(s) that make up the compound shape.</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Calculate the area of the shape in each Column A.</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Calculate the area of the shape in each Column B.</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Work out the area of the compound shape.</a:t>
            </a:r>
          </a:p>
        </p:txBody>
      </p:sp>
      <p:pic>
        <p:nvPicPr>
          <p:cNvPr id="3" name="Picture 2">
            <a:extLst>
              <a:ext uri="{FF2B5EF4-FFF2-40B4-BE49-F238E27FC236}">
                <a16:creationId xmlns:a16="http://schemas.microsoft.com/office/drawing/2014/main" id="{00EC2B47-FD74-3E4C-A6F9-DFC4732CF763}"/>
              </a:ext>
            </a:extLst>
          </p:cNvPr>
          <p:cNvPicPr>
            <a:picLocks noChangeAspect="1"/>
          </p:cNvPicPr>
          <p:nvPr/>
        </p:nvPicPr>
        <p:blipFill>
          <a:blip r:embed="rId5"/>
          <a:stretch>
            <a:fillRect/>
          </a:stretch>
        </p:blipFill>
        <p:spPr>
          <a:xfrm>
            <a:off x="6400800" y="2008540"/>
            <a:ext cx="5381026" cy="3099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001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5ABFD3D-AAC2-E1FC-F990-B607BEC7E5F2}"/>
                  </a:ext>
                </a:extLst>
              </p:cNvPr>
              <p:cNvGraphicFramePr>
                <a:graphicFrameLocks noGrp="1"/>
              </p:cNvGraphicFramePr>
              <p:nvPr>
                <p:extLst>
                  <p:ext uri="{D42A27DB-BD31-4B8C-83A1-F6EECF244321}">
                    <p14:modId xmlns:p14="http://schemas.microsoft.com/office/powerpoint/2010/main" val="1153957993"/>
                  </p:ext>
                </p:extLst>
              </p:nvPr>
            </p:nvGraphicFramePr>
            <p:xfrm>
              <a:off x="865284" y="1429638"/>
              <a:ext cx="10790562" cy="4529714"/>
            </p:xfrm>
            <a:graphic>
              <a:graphicData uri="http://schemas.openxmlformats.org/drawingml/2006/table">
                <a:tbl>
                  <a:tblPr firstRow="1" firstCol="1" bandRow="1"/>
                  <a:tblGrid>
                    <a:gridCol w="559054">
                      <a:extLst>
                        <a:ext uri="{9D8B030D-6E8A-4147-A177-3AD203B41FA5}">
                          <a16:colId xmlns:a16="http://schemas.microsoft.com/office/drawing/2014/main" val="94374153"/>
                        </a:ext>
                      </a:extLst>
                    </a:gridCol>
                    <a:gridCol w="2122726">
                      <a:extLst>
                        <a:ext uri="{9D8B030D-6E8A-4147-A177-3AD203B41FA5}">
                          <a16:colId xmlns:a16="http://schemas.microsoft.com/office/drawing/2014/main" val="195294166"/>
                        </a:ext>
                      </a:extLst>
                    </a:gridCol>
                    <a:gridCol w="2232447">
                      <a:extLst>
                        <a:ext uri="{9D8B030D-6E8A-4147-A177-3AD203B41FA5}">
                          <a16:colId xmlns:a16="http://schemas.microsoft.com/office/drawing/2014/main" val="604514043"/>
                        </a:ext>
                      </a:extLst>
                    </a:gridCol>
                    <a:gridCol w="3568131">
                      <a:extLst>
                        <a:ext uri="{9D8B030D-6E8A-4147-A177-3AD203B41FA5}">
                          <a16:colId xmlns:a16="http://schemas.microsoft.com/office/drawing/2014/main" val="1622398451"/>
                        </a:ext>
                      </a:extLst>
                    </a:gridCol>
                    <a:gridCol w="2308204">
                      <a:extLst>
                        <a:ext uri="{9D8B030D-6E8A-4147-A177-3AD203B41FA5}">
                          <a16:colId xmlns:a16="http://schemas.microsoft.com/office/drawing/2014/main" val="3151274699"/>
                        </a:ext>
                      </a:extLst>
                    </a:gridCol>
                  </a:tblGrid>
                  <a:tr h="308267">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a:t>
                          </a:r>
                        </a:p>
                        <a:p>
                          <a:r>
                            <a:rPr lang="en-GB" sz="2100" kern="1200" dirty="0">
                              <a:solidFill>
                                <a:schemeClr val="accent1"/>
                              </a:solidFill>
                              <a:effectLst/>
                              <a:latin typeface="Arial" panose="020B0604020202020204" pitchFamily="34" charset="0"/>
                              <a:ea typeface="+mn-ea"/>
                              <a:cs typeface="Arial" panose="020B0604020202020204" pitchFamily="34" charset="0"/>
                            </a:rPr>
                            <a:t>= 16 + 25.13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41.13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a:solidFill>
                                <a:schemeClr val="accent1"/>
                              </a:solidFill>
                              <a:effectLst/>
                              <a:latin typeface="Arial" panose="020B0604020202020204" pitchFamily="34" charset="0"/>
                              <a:ea typeface="+mn-ea"/>
                              <a:cs typeface="Arial" panose="020B0604020202020204" pitchFamily="34" charset="0"/>
                            </a:rPr>
                            <a:t>= 41.1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endParaRPr lang="en-SG" sz="2100" kern="1200" dirty="0">
                            <a:solidFill>
                              <a:schemeClr val="accent1"/>
                            </a:solidFill>
                            <a:effectLst/>
                            <a:latin typeface="Arial" panose="020B0604020202020204" pitchFamily="34" charset="0"/>
                            <a:ea typeface="+mn-ea"/>
                            <a:cs typeface="Arial" panose="020B0604020202020204" pitchFamily="34"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lgn="l">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 4 × 4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 16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GB" sz="2100" i="1" kern="1200" smtClean="0">
                                    <a:solidFill>
                                      <a:schemeClr val="accent1"/>
                                    </a:solidFill>
                                    <a:effectLst/>
                                    <a:latin typeface="Cambria Math" panose="02040503050406030204" pitchFamily="18" charset="0"/>
                                    <a:ea typeface="Cambria Math" panose="02040503050406030204" pitchFamily="18" charset="0"/>
                                    <a:cs typeface="+mn-cs"/>
                                  </a:rPr>
                                  <m:t>𝐴</m:t>
                                </m:r>
                                <m:r>
                                  <a:rPr lang="en-GB" sz="2100" i="1" kern="1200" smtClean="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1</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4</m:t>
                                    </m:r>
                                  </m:den>
                                </m:f>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sSup>
                                  <m:sSup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sSupPr>
                                  <m:e>
                                    <m:r>
                                      <a:rPr lang="en-GB" sz="2100" i="1" kern="1200">
                                        <a:solidFill>
                                          <a:schemeClr val="accent1"/>
                                        </a:solidFill>
                                        <a:effectLst/>
                                        <a:latin typeface="Cambria Math" panose="02040503050406030204" pitchFamily="18" charset="0"/>
                                        <a:ea typeface="Cambria Math" panose="02040503050406030204" pitchFamily="18" charset="0"/>
                                        <a:cs typeface="+mn-cs"/>
                                      </a:rPr>
                                      <m:t>𝑟</m:t>
                                    </m:r>
                                  </m:e>
                                  <m:sup>
                                    <m:r>
                                      <a:rPr lang="en-GB" sz="2100" i="1" kern="1200">
                                        <a:solidFill>
                                          <a:schemeClr val="accent1"/>
                                        </a:solidFill>
                                        <a:effectLst/>
                                        <a:latin typeface="Cambria Math" panose="02040503050406030204" pitchFamily="18" charset="0"/>
                                        <a:ea typeface="Cambria Math" panose="02040503050406030204" pitchFamily="18" charset="0"/>
                                        <a:cs typeface="+mn-cs"/>
                                      </a:rPr>
                                      <m:t>2</m:t>
                                    </m:r>
                                  </m:sup>
                                </m:sSup>
                                <m:r>
                                  <a:rPr lang="en-GB" sz="2100" i="1" kern="120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1</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4</m:t>
                                    </m:r>
                                  </m:den>
                                </m:f>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sSup>
                                  <m:sSup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sSupPr>
                                  <m:e>
                                    <m:r>
                                      <a:rPr lang="en-GB" sz="2100" i="1" kern="1200">
                                        <a:solidFill>
                                          <a:schemeClr val="accent1"/>
                                        </a:solidFill>
                                        <a:effectLst/>
                                        <a:latin typeface="Cambria Math" panose="02040503050406030204" pitchFamily="18" charset="0"/>
                                        <a:ea typeface="Cambria Math" panose="02040503050406030204" pitchFamily="18" charset="0"/>
                                        <a:cs typeface="+mn-cs"/>
                                      </a:rPr>
                                      <m:t>𝑟</m:t>
                                    </m:r>
                                  </m:e>
                                  <m:sup>
                                    <m:r>
                                      <a:rPr lang="en-GB" sz="2100" i="1" kern="1200">
                                        <a:solidFill>
                                          <a:schemeClr val="accent1"/>
                                        </a:solidFill>
                                        <a:effectLst/>
                                        <a:latin typeface="Cambria Math" panose="02040503050406030204" pitchFamily="18" charset="0"/>
                                        <a:ea typeface="Cambria Math" panose="02040503050406030204" pitchFamily="18" charset="0"/>
                                        <a:cs typeface="+mn-cs"/>
                                      </a:rPr>
                                      <m:t>2</m:t>
                                    </m:r>
                                  </m:sup>
                                </m:sSup>
                                <m:r>
                                  <a:rPr lang="en-GB" sz="2100" i="1" kern="1200" smtClean="0">
                                    <a:solidFill>
                                      <a:schemeClr val="accent1"/>
                                    </a:solidFill>
                                    <a:effectLst/>
                                    <a:latin typeface="Cambria Math" panose="02040503050406030204" pitchFamily="18" charset="0"/>
                                    <a:ea typeface="Cambria Math" panose="02040503050406030204" pitchFamily="18" charset="0"/>
                                    <a:cs typeface="+mn-cs"/>
                                  </a:rPr>
                                  <m:t>=</m:t>
                                </m:r>
                                <m:f>
                                  <m:f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fPr>
                                  <m:num>
                                    <m:r>
                                      <a:rPr lang="en-GB" sz="2100" i="1" kern="1200">
                                        <a:solidFill>
                                          <a:schemeClr val="accent1"/>
                                        </a:solidFill>
                                        <a:effectLst/>
                                        <a:latin typeface="Cambria Math" panose="02040503050406030204" pitchFamily="18" charset="0"/>
                                        <a:ea typeface="Cambria Math" panose="02040503050406030204" pitchFamily="18" charset="0"/>
                                        <a:cs typeface="+mn-cs"/>
                                      </a:rPr>
                                      <m:t>1</m:t>
                                    </m:r>
                                  </m:num>
                                  <m:den>
                                    <m:r>
                                      <a:rPr lang="en-GB" sz="2100" i="1" kern="1200">
                                        <a:solidFill>
                                          <a:schemeClr val="accent1"/>
                                        </a:solidFill>
                                        <a:effectLst/>
                                        <a:latin typeface="Cambria Math" panose="02040503050406030204" pitchFamily="18" charset="0"/>
                                        <a:ea typeface="Cambria Math" panose="02040503050406030204" pitchFamily="18" charset="0"/>
                                        <a:cs typeface="+mn-cs"/>
                                      </a:rPr>
                                      <m:t>2</m:t>
                                    </m:r>
                                  </m:den>
                                </m:f>
                                <m:r>
                                  <a:rPr lang="en-GB" sz="2100" i="1" kern="1200">
                                    <a:solidFill>
                                      <a:schemeClr val="accent1"/>
                                    </a:solidFill>
                                    <a:effectLst/>
                                    <a:latin typeface="Cambria Math" panose="02040503050406030204" pitchFamily="18" charset="0"/>
                                    <a:ea typeface="Cambria Math" panose="02040503050406030204" pitchFamily="18" charset="0"/>
                                    <a:cs typeface="+mn-cs"/>
                                  </a:rPr>
                                  <m:t>𝜋</m:t>
                                </m:r>
                                <m:sSup>
                                  <m:sSupPr>
                                    <m:ctrlPr>
                                      <a:rPr lang="en-SG" sz="2100" i="1" kern="1200">
                                        <a:solidFill>
                                          <a:schemeClr val="accent1"/>
                                        </a:solidFill>
                                        <a:effectLst/>
                                        <a:latin typeface="Cambria Math" panose="02040503050406030204" pitchFamily="18" charset="0"/>
                                        <a:ea typeface="Cambria Math" panose="02040503050406030204" pitchFamily="18" charset="0"/>
                                        <a:cs typeface="+mn-cs"/>
                                      </a:rPr>
                                    </m:ctrlPr>
                                  </m:sSupPr>
                                  <m:e>
                                    <m:r>
                                      <a:rPr lang="en-GB" sz="2100" i="1" kern="1200">
                                        <a:solidFill>
                                          <a:schemeClr val="accent1"/>
                                        </a:solidFill>
                                        <a:effectLst/>
                                        <a:latin typeface="Cambria Math" panose="02040503050406030204" pitchFamily="18" charset="0"/>
                                        <a:ea typeface="Cambria Math" panose="02040503050406030204" pitchFamily="18" charset="0"/>
                                        <a:cs typeface="+mn-cs"/>
                                      </a:rPr>
                                      <m:t>𝑟</m:t>
                                    </m:r>
                                  </m:e>
                                  <m:sup>
                                    <m:r>
                                      <a:rPr lang="en-GB" sz="2100" i="1" kern="1200">
                                        <a:solidFill>
                                          <a:schemeClr val="accent1"/>
                                        </a:solidFill>
                                        <a:effectLst/>
                                        <a:latin typeface="Cambria Math" panose="02040503050406030204" pitchFamily="18" charset="0"/>
                                        <a:ea typeface="Cambria Math" panose="02040503050406030204" pitchFamily="18" charset="0"/>
                                        <a:cs typeface="+mn-cs"/>
                                      </a:rPr>
                                      <m:t>2</m:t>
                                    </m:r>
                                  </m:sup>
                                </m:sSup>
                              </m:oMath>
                            </m:oMathPara>
                          </a14:m>
                          <a:endParaRPr lang="en-SG" sz="2100" b="0" i="0" kern="1200" dirty="0">
                            <a:solidFill>
                              <a:schemeClr val="accent1"/>
                            </a:solidFill>
                            <a:effectLst/>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100" b="0" i="1" kern="1200" dirty="0">
                            <a:solidFill>
                              <a:schemeClr val="accent1"/>
                            </a:solidFill>
                            <a:effectLst/>
                            <a:latin typeface="Cambria Math" panose="02040503050406030204" pitchFamily="18" charset="0"/>
                            <a:ea typeface="Cambria Math" panose="02040503050406030204" pitchFamily="18" charset="0"/>
                            <a:cs typeface="+mn-cs"/>
                          </a:endParaRPr>
                        </a:p>
                        <a:p>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Area = 3.14… × 4</a:t>
                          </a:r>
                          <a:r>
                            <a:rPr lang="en-GB" sz="2100" kern="1200" baseline="300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2 </a:t>
                          </a:r>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 2</a:t>
                          </a:r>
                          <a:endParaRPr lang="en-SG"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p>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         = 25.132…</a:t>
                          </a:r>
                          <a:endParaRPr lang="en-SG"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p>
                          <a:r>
                            <a:rPr lang="en-GB" sz="2100" kern="12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         = 25.13 cm</a:t>
                          </a:r>
                          <a:r>
                            <a:rPr lang="en-GB" sz="2100" kern="1200" baseline="300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rPr>
                            <a:t>2</a:t>
                          </a:r>
                          <a:endParaRPr lang="en-SG" sz="21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SG"/>
                        </a:p>
                      </a:txBody>
                      <a:tcPr/>
                    </a:tc>
                    <a:extLst>
                      <a:ext uri="{0D108BD9-81ED-4DB2-BD59-A6C34878D82A}">
                        <a16:rowId xmlns:a16="http://schemas.microsoft.com/office/drawing/2014/main" val="2811011233"/>
                      </a:ext>
                    </a:extLst>
                  </a:tr>
                </a:tbl>
              </a:graphicData>
            </a:graphic>
          </p:graphicFrame>
        </mc:Choice>
        <mc:Fallback xmlns="">
          <p:graphicFrame>
            <p:nvGraphicFramePr>
              <p:cNvPr id="5" name="Table 4">
                <a:extLst>
                  <a:ext uri="{FF2B5EF4-FFF2-40B4-BE49-F238E27FC236}">
                    <a16:creationId xmlns:a16="http://schemas.microsoft.com/office/drawing/2014/main" id="{05ABFD3D-AAC2-E1FC-F990-B607BEC7E5F2}"/>
                  </a:ext>
                </a:extLst>
              </p:cNvPr>
              <p:cNvGraphicFramePr>
                <a:graphicFrameLocks noGrp="1"/>
              </p:cNvGraphicFramePr>
              <p:nvPr>
                <p:extLst>
                  <p:ext uri="{D42A27DB-BD31-4B8C-83A1-F6EECF244321}">
                    <p14:modId xmlns:p14="http://schemas.microsoft.com/office/powerpoint/2010/main" val="1153957993"/>
                  </p:ext>
                </p:extLst>
              </p:nvPr>
            </p:nvGraphicFramePr>
            <p:xfrm>
              <a:off x="865284" y="1429638"/>
              <a:ext cx="10790562" cy="4529714"/>
            </p:xfrm>
            <a:graphic>
              <a:graphicData uri="http://schemas.openxmlformats.org/drawingml/2006/table">
                <a:tbl>
                  <a:tblPr firstRow="1" firstCol="1" bandRow="1"/>
                  <a:tblGrid>
                    <a:gridCol w="559054">
                      <a:extLst>
                        <a:ext uri="{9D8B030D-6E8A-4147-A177-3AD203B41FA5}">
                          <a16:colId xmlns:a16="http://schemas.microsoft.com/office/drawing/2014/main" val="94374153"/>
                        </a:ext>
                      </a:extLst>
                    </a:gridCol>
                    <a:gridCol w="2122726">
                      <a:extLst>
                        <a:ext uri="{9D8B030D-6E8A-4147-A177-3AD203B41FA5}">
                          <a16:colId xmlns:a16="http://schemas.microsoft.com/office/drawing/2014/main" val="195294166"/>
                        </a:ext>
                      </a:extLst>
                    </a:gridCol>
                    <a:gridCol w="2232447">
                      <a:extLst>
                        <a:ext uri="{9D8B030D-6E8A-4147-A177-3AD203B41FA5}">
                          <a16:colId xmlns:a16="http://schemas.microsoft.com/office/drawing/2014/main" val="604514043"/>
                        </a:ext>
                      </a:extLst>
                    </a:gridCol>
                    <a:gridCol w="3568131">
                      <a:extLst>
                        <a:ext uri="{9D8B030D-6E8A-4147-A177-3AD203B41FA5}">
                          <a16:colId xmlns:a16="http://schemas.microsoft.com/office/drawing/2014/main" val="1622398451"/>
                        </a:ext>
                      </a:extLst>
                    </a:gridCol>
                    <a:gridCol w="2308204">
                      <a:extLst>
                        <a:ext uri="{9D8B030D-6E8A-4147-A177-3AD203B41FA5}">
                          <a16:colId xmlns:a16="http://schemas.microsoft.com/office/drawing/2014/main" val="3151274699"/>
                        </a:ext>
                      </a:extLst>
                    </a:gridCol>
                  </a:tblGrid>
                  <a:tr h="320040">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a:t>
                          </a:r>
                        </a:p>
                        <a:p>
                          <a:r>
                            <a:rPr lang="en-GB" sz="2100" kern="1200" dirty="0">
                              <a:solidFill>
                                <a:schemeClr val="accent1"/>
                              </a:solidFill>
                              <a:effectLst/>
                              <a:latin typeface="Arial" panose="020B0604020202020204" pitchFamily="34" charset="0"/>
                              <a:ea typeface="+mn-ea"/>
                              <a:cs typeface="Arial" panose="020B0604020202020204" pitchFamily="34" charset="0"/>
                            </a:rPr>
                            <a:t>= 16 + 25.13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41.13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a:solidFill>
                                <a:schemeClr val="accent1"/>
                              </a:solidFill>
                              <a:effectLst/>
                              <a:latin typeface="Arial" panose="020B0604020202020204" pitchFamily="34" charset="0"/>
                              <a:ea typeface="+mn-ea"/>
                              <a:cs typeface="Arial" panose="020B0604020202020204" pitchFamily="34" charset="0"/>
                            </a:rPr>
                            <a:t>= 41.1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endParaRPr lang="en-SG" sz="2100" kern="1200" dirty="0">
                            <a:solidFill>
                              <a:schemeClr val="accent1"/>
                            </a:solidFill>
                            <a:effectLst/>
                            <a:latin typeface="Arial" panose="020B0604020202020204" pitchFamily="34" charset="0"/>
                            <a:ea typeface="+mn-ea"/>
                            <a:cs typeface="Arial" panose="020B0604020202020204" pitchFamily="34"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879346">
                    <a:tc vMerge="1">
                      <a:txBody>
                        <a:bodyPr/>
                        <a:lstStyle/>
                        <a:p>
                          <a:endParaRPr lang="en-SG"/>
                        </a:p>
                      </a:txBody>
                      <a:tcPr/>
                    </a:tc>
                    <a:tc vMerge="1">
                      <a:txBody>
                        <a:bodyPr/>
                        <a:lstStyle/>
                        <a:p>
                          <a:endParaRPr lang="en-SG"/>
                        </a:p>
                      </a:txBody>
                      <a:tcPr/>
                    </a:tc>
                    <a:tc>
                      <a:txBody>
                        <a:bodyPr/>
                        <a:lstStyle/>
                        <a:p>
                          <a:pPr algn="l">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kern="1200" dirty="0">
                              <a:solidFill>
                                <a:schemeClr val="accent1"/>
                              </a:solidFill>
                              <a:effectLst/>
                              <a:latin typeface="Arial" panose="020B0604020202020204" pitchFamily="34" charset="0"/>
                              <a:ea typeface="+mn-ea"/>
                              <a:cs typeface="Arial" panose="020B0604020202020204" pitchFamily="34" charset="0"/>
                            </a:rPr>
                            <a:t>Area = 4 × 4 </a:t>
                          </a:r>
                          <a:endParaRPr lang="en-SG" sz="2100" kern="1200" dirty="0">
                            <a:solidFill>
                              <a:schemeClr val="accent1"/>
                            </a:solidFill>
                            <a:effectLst/>
                            <a:latin typeface="Arial" panose="020B0604020202020204" pitchFamily="34" charset="0"/>
                            <a:ea typeface="+mn-ea"/>
                            <a:cs typeface="Arial" panose="020B0604020202020204" pitchFamily="34" charset="0"/>
                          </a:endParaRPr>
                        </a:p>
                        <a:p>
                          <a:r>
                            <a:rPr lang="en-GB" sz="2100" kern="1200" dirty="0">
                              <a:solidFill>
                                <a:schemeClr val="accent1"/>
                              </a:solidFill>
                              <a:effectLst/>
                              <a:latin typeface="Arial" panose="020B0604020202020204" pitchFamily="34" charset="0"/>
                              <a:ea typeface="+mn-ea"/>
                              <a:cs typeface="Arial" panose="020B0604020202020204" pitchFamily="34" charset="0"/>
                            </a:rPr>
                            <a:t>         = 16 cm</a:t>
                          </a:r>
                          <a:r>
                            <a:rPr lang="en-GB" sz="2100" kern="1200" baseline="30000" dirty="0">
                              <a:solidFill>
                                <a:schemeClr val="accent1"/>
                              </a:solidFill>
                              <a:effectLst/>
                              <a:latin typeface="Arial" panose="020B0604020202020204" pitchFamily="34" charset="0"/>
                              <a:ea typeface="+mn-ea"/>
                              <a:cs typeface="Arial" panose="020B060402020202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37884" t="-144984" r="-65017" b="-8414"/>
                          </a:stretch>
                        </a:blipFill>
                      </a:tcPr>
                    </a:tc>
                    <a:tc vMerge="1">
                      <a:txBody>
                        <a:bodyPr/>
                        <a:lstStyle/>
                        <a:p>
                          <a:endParaRPr lang="en-SG"/>
                        </a:p>
                      </a:txBody>
                      <a:tcPr/>
                    </a:tc>
                    <a:extLst>
                      <a:ext uri="{0D108BD9-81ED-4DB2-BD59-A6C34878D82A}">
                        <a16:rowId xmlns:a16="http://schemas.microsoft.com/office/drawing/2014/main" val="2811011233"/>
                      </a:ext>
                    </a:extLst>
                  </a:tr>
                </a:tbl>
              </a:graphicData>
            </a:graphic>
          </p:graphicFrame>
        </mc:Fallback>
      </mc:AlternateContent>
      <p:pic>
        <p:nvPicPr>
          <p:cNvPr id="7" name="Picture 6" descr="A drawing of a compound shape made up of a square and two identical quarter circles. One straight edge of the first quarter circle is joined to the top side of the square. One straight edge of the second quarter circle is joined to the left side of the square. The sides of the square are labelled '4 cm'. One straight edge of each quarter circle is labelled '4 cm'.&#10;">
            <a:extLst>
              <a:ext uri="{FF2B5EF4-FFF2-40B4-BE49-F238E27FC236}">
                <a16:creationId xmlns:a16="http://schemas.microsoft.com/office/drawing/2014/main" id="{0F9BB56B-C116-9ACB-D7DD-A69EC18336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2265" y="3331544"/>
            <a:ext cx="1930400" cy="1743075"/>
          </a:xfrm>
          <a:prstGeom prst="rect">
            <a:avLst/>
          </a:prstGeom>
          <a:noFill/>
          <a:ln>
            <a:noFill/>
          </a:ln>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pic>
        <p:nvPicPr>
          <p:cNvPr id="8" name="Picture 7" descr="A drawing of a square. Two of the sides are labelled '4 cm'.&#10;">
            <a:extLst>
              <a:ext uri="{FF2B5EF4-FFF2-40B4-BE49-F238E27FC236}">
                <a16:creationId xmlns:a16="http://schemas.microsoft.com/office/drawing/2014/main" id="{5CA9E58E-1674-FEB3-D754-E8A8BA3FF7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0563" y="2825957"/>
            <a:ext cx="1257300" cy="1057275"/>
          </a:xfrm>
          <a:prstGeom prst="rect">
            <a:avLst/>
          </a:prstGeom>
          <a:noFill/>
          <a:ln>
            <a:noFill/>
          </a:ln>
        </p:spPr>
      </p:pic>
      <p:pic>
        <p:nvPicPr>
          <p:cNvPr id="9" name="Picture 8" descr="A drawing of two identical quarter circles. The corners of the quarter circles touch without overlapping. One straight edge of each quarter circle is labelled '4 cm'.&#10;">
            <a:extLst>
              <a:ext uri="{FF2B5EF4-FFF2-40B4-BE49-F238E27FC236}">
                <a16:creationId xmlns:a16="http://schemas.microsoft.com/office/drawing/2014/main" id="{00365227-60BC-4F94-AC1D-2EFB06A949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1520" y="2701129"/>
            <a:ext cx="1315471" cy="1306929"/>
          </a:xfrm>
          <a:prstGeom prst="rect">
            <a:avLst/>
          </a:prstGeom>
          <a:noFill/>
          <a:ln>
            <a:noFill/>
          </a:ln>
        </p:spPr>
      </p:pic>
    </p:spTree>
    <p:extLst>
      <p:ext uri="{BB962C8B-B14F-4D97-AF65-F5344CB8AC3E}">
        <p14:creationId xmlns:p14="http://schemas.microsoft.com/office/powerpoint/2010/main" val="144910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(b)</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F327681-D967-A54B-6132-02F5283715E3}"/>
                  </a:ext>
                </a:extLst>
              </p:cNvPr>
              <p:cNvGraphicFramePr>
                <a:graphicFrameLocks noGrp="1"/>
              </p:cNvGraphicFramePr>
              <p:nvPr>
                <p:extLst>
                  <p:ext uri="{D42A27DB-BD31-4B8C-83A1-F6EECF244321}">
                    <p14:modId xmlns:p14="http://schemas.microsoft.com/office/powerpoint/2010/main" val="2445369556"/>
                  </p:ext>
                </p:extLst>
              </p:nvPr>
            </p:nvGraphicFramePr>
            <p:xfrm>
              <a:off x="1273193" y="1325397"/>
              <a:ext cx="10349603" cy="4696102"/>
            </p:xfrm>
            <a:graphic>
              <a:graphicData uri="http://schemas.openxmlformats.org/drawingml/2006/table">
                <a:tbl>
                  <a:tblPr firstRow="1" firstCol="1" bandRow="1"/>
                  <a:tblGrid>
                    <a:gridCol w="536209">
                      <a:extLst>
                        <a:ext uri="{9D8B030D-6E8A-4147-A177-3AD203B41FA5}">
                          <a16:colId xmlns:a16="http://schemas.microsoft.com/office/drawing/2014/main" val="94374153"/>
                        </a:ext>
                      </a:extLst>
                    </a:gridCol>
                    <a:gridCol w="1782097">
                      <a:extLst>
                        <a:ext uri="{9D8B030D-6E8A-4147-A177-3AD203B41FA5}">
                          <a16:colId xmlns:a16="http://schemas.microsoft.com/office/drawing/2014/main" val="195294166"/>
                        </a:ext>
                      </a:extLst>
                    </a:gridCol>
                    <a:gridCol w="2247441">
                      <a:extLst>
                        <a:ext uri="{9D8B030D-6E8A-4147-A177-3AD203B41FA5}">
                          <a16:colId xmlns:a16="http://schemas.microsoft.com/office/drawing/2014/main" val="604514043"/>
                        </a:ext>
                      </a:extLst>
                    </a:gridCol>
                    <a:gridCol w="3349127">
                      <a:extLst>
                        <a:ext uri="{9D8B030D-6E8A-4147-A177-3AD203B41FA5}">
                          <a16:colId xmlns:a16="http://schemas.microsoft.com/office/drawing/2014/main" val="1622398451"/>
                        </a:ext>
                      </a:extLst>
                    </a:gridCol>
                    <a:gridCol w="2434729">
                      <a:extLst>
                        <a:ext uri="{9D8B030D-6E8A-4147-A177-3AD203B41FA5}">
                          <a16:colId xmlns:a16="http://schemas.microsoft.com/office/drawing/2014/main" val="3151274699"/>
                        </a:ext>
                      </a:extLst>
                    </a:gridCol>
                  </a:tblGrid>
                  <a:tr h="308267">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805562">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100 – 78.54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21.46</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21.5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spcAft>
                              <a:spcPts val="600"/>
                            </a:spcAft>
                          </a:pP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lgn="ctr">
                            <a:spcAft>
                              <a:spcPts val="600"/>
                            </a:spcAft>
                          </a:pPr>
                          <a:r>
                            <a:rPr lang="en-GB" sz="1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 10 × 10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100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GB" sz="1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SG"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 3.14… × 5</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indent="384810">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78.539…</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indent="384810">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78.54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SG"/>
                        </a:p>
                      </a:txBody>
                      <a:tcPr/>
                    </a:tc>
                    <a:extLst>
                      <a:ext uri="{0D108BD9-81ED-4DB2-BD59-A6C34878D82A}">
                        <a16:rowId xmlns:a16="http://schemas.microsoft.com/office/drawing/2014/main" val="2811011233"/>
                      </a:ext>
                    </a:extLst>
                  </a:tr>
                </a:tbl>
              </a:graphicData>
            </a:graphic>
          </p:graphicFrame>
        </mc:Choice>
        <mc:Fallback xmlns="">
          <p:graphicFrame>
            <p:nvGraphicFramePr>
              <p:cNvPr id="5" name="Table 4">
                <a:extLst>
                  <a:ext uri="{FF2B5EF4-FFF2-40B4-BE49-F238E27FC236}">
                    <a16:creationId xmlns:a16="http://schemas.microsoft.com/office/drawing/2014/main" id="{CF327681-D967-A54B-6132-02F5283715E3}"/>
                  </a:ext>
                </a:extLst>
              </p:cNvPr>
              <p:cNvGraphicFramePr>
                <a:graphicFrameLocks noGrp="1"/>
              </p:cNvGraphicFramePr>
              <p:nvPr>
                <p:extLst>
                  <p:ext uri="{D42A27DB-BD31-4B8C-83A1-F6EECF244321}">
                    <p14:modId xmlns:p14="http://schemas.microsoft.com/office/powerpoint/2010/main" val="2445369556"/>
                  </p:ext>
                </p:extLst>
              </p:nvPr>
            </p:nvGraphicFramePr>
            <p:xfrm>
              <a:off x="1273193" y="1325397"/>
              <a:ext cx="10349603" cy="4696102"/>
            </p:xfrm>
            <a:graphic>
              <a:graphicData uri="http://schemas.openxmlformats.org/drawingml/2006/table">
                <a:tbl>
                  <a:tblPr firstRow="1" firstCol="1" bandRow="1"/>
                  <a:tblGrid>
                    <a:gridCol w="536209">
                      <a:extLst>
                        <a:ext uri="{9D8B030D-6E8A-4147-A177-3AD203B41FA5}">
                          <a16:colId xmlns:a16="http://schemas.microsoft.com/office/drawing/2014/main" val="94374153"/>
                        </a:ext>
                      </a:extLst>
                    </a:gridCol>
                    <a:gridCol w="1782097">
                      <a:extLst>
                        <a:ext uri="{9D8B030D-6E8A-4147-A177-3AD203B41FA5}">
                          <a16:colId xmlns:a16="http://schemas.microsoft.com/office/drawing/2014/main" val="195294166"/>
                        </a:ext>
                      </a:extLst>
                    </a:gridCol>
                    <a:gridCol w="2247441">
                      <a:extLst>
                        <a:ext uri="{9D8B030D-6E8A-4147-A177-3AD203B41FA5}">
                          <a16:colId xmlns:a16="http://schemas.microsoft.com/office/drawing/2014/main" val="604514043"/>
                        </a:ext>
                      </a:extLst>
                    </a:gridCol>
                    <a:gridCol w="3349127">
                      <a:extLst>
                        <a:ext uri="{9D8B030D-6E8A-4147-A177-3AD203B41FA5}">
                          <a16:colId xmlns:a16="http://schemas.microsoft.com/office/drawing/2014/main" val="1622398451"/>
                        </a:ext>
                      </a:extLst>
                    </a:gridCol>
                    <a:gridCol w="2434729">
                      <a:extLst>
                        <a:ext uri="{9D8B030D-6E8A-4147-A177-3AD203B41FA5}">
                          <a16:colId xmlns:a16="http://schemas.microsoft.com/office/drawing/2014/main" val="3151274699"/>
                        </a:ext>
                      </a:extLst>
                    </a:gridCol>
                  </a:tblGrid>
                  <a:tr h="320040">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805562">
                    <a:tc vMerge="1">
                      <a:txBody>
                        <a:bodyPr/>
                        <a:lstStyle/>
                        <a:p>
                          <a:endParaRPr lang="en-SG"/>
                        </a:p>
                      </a:txBody>
                      <a:tcPr/>
                    </a:tc>
                    <a:tc rowSpan="2">
                      <a:txBody>
                        <a:bodyPr/>
                        <a:lstStyle/>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100 – 78.54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21.46</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21.5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 </a:t>
                          </a:r>
                          <a:r>
                            <a:rPr lang="en-GB" sz="2100" kern="1200" dirty="0">
                              <a:solidFill>
                                <a:srgbClr val="4472C4"/>
                              </a:solidFill>
                              <a:effectLst/>
                              <a:latin typeface="Arial" panose="020B0604020202020204" pitchFamily="34" charset="0"/>
                              <a:ea typeface="+mn-ea"/>
                              <a:cs typeface="+mn-cs"/>
                            </a:rPr>
                            <a:t>(1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spcAft>
                              <a:spcPts val="600"/>
                            </a:spcAft>
                          </a:pP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lgn="ctr">
                            <a:spcAft>
                              <a:spcPts val="600"/>
                            </a:spcAft>
                          </a:pPr>
                          <a:r>
                            <a:rPr lang="en-GB" sz="1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Area = 10 × 10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 100 cm</a:t>
                          </a:r>
                          <a:r>
                            <a:rPr lang="en-GB" sz="2100" baseline="300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36794" t="-179004" r="-73224" b="-712"/>
                          </a:stretch>
                        </a:blipFill>
                      </a:tcPr>
                    </a:tc>
                    <a:tc vMerge="1">
                      <a:txBody>
                        <a:bodyPr/>
                        <a:lstStyle/>
                        <a:p>
                          <a:endParaRPr lang="en-SG"/>
                        </a:p>
                      </a:txBody>
                      <a:tcPr/>
                    </a:tc>
                    <a:extLst>
                      <a:ext uri="{0D108BD9-81ED-4DB2-BD59-A6C34878D82A}">
                        <a16:rowId xmlns:a16="http://schemas.microsoft.com/office/drawing/2014/main" val="2811011233"/>
                      </a:ext>
                    </a:extLst>
                  </a:tr>
                </a:tbl>
              </a:graphicData>
            </a:graphic>
          </p:graphicFrame>
        </mc:Fallback>
      </mc:AlternateContent>
      <p:pic>
        <p:nvPicPr>
          <p:cNvPr id="21" name="Picture 20" descr="A drawing of a compound shape made up of an unshaded circle inside a shaded square. The circle just fits inside the square, with the sides of the square just touching the circle. The diameter of the circle is labelled '10 cm'.&#10;">
            <a:extLst>
              <a:ext uri="{FF2B5EF4-FFF2-40B4-BE49-F238E27FC236}">
                <a16:creationId xmlns:a16="http://schemas.microsoft.com/office/drawing/2014/main" id="{4D7FE75E-4A61-9FF6-94F0-1EC227C35F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984" y="3363386"/>
            <a:ext cx="1249657" cy="1249657"/>
          </a:xfrm>
          <a:prstGeom prst="rect">
            <a:avLst/>
          </a:prstGeom>
          <a:noFill/>
          <a:ln>
            <a:noFill/>
          </a:ln>
        </p:spPr>
      </p:pic>
      <p:pic>
        <p:nvPicPr>
          <p:cNvPr id="23" name="Picture 22" descr="A drawing of a shaded square. One side of the square is labelled '10 cm'.&#10;">
            <a:extLst>
              <a:ext uri="{FF2B5EF4-FFF2-40B4-BE49-F238E27FC236}">
                <a16:creationId xmlns:a16="http://schemas.microsoft.com/office/drawing/2014/main" id="{0E3A3F2D-DD08-70BD-ADAF-E596D9784D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7866" y="2735841"/>
            <a:ext cx="1092297" cy="1431148"/>
          </a:xfrm>
          <a:prstGeom prst="rect">
            <a:avLst/>
          </a:prstGeom>
          <a:noFill/>
          <a:ln>
            <a:noFill/>
          </a:ln>
        </p:spPr>
      </p:pic>
      <p:pic>
        <p:nvPicPr>
          <p:cNvPr id="24" name="Picture 23" descr="A drawing of a circle. The diameter of the circle is labelled '10 cm'.&#10;">
            <a:extLst>
              <a:ext uri="{FF2B5EF4-FFF2-40B4-BE49-F238E27FC236}">
                <a16:creationId xmlns:a16="http://schemas.microsoft.com/office/drawing/2014/main" id="{489CEC3D-F9AD-FD16-5EED-BA41731C2D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1912" y="2810936"/>
            <a:ext cx="1104900" cy="1104900"/>
          </a:xfrm>
          <a:prstGeom prst="rect">
            <a:avLst/>
          </a:prstGeom>
          <a:noFill/>
          <a:ln>
            <a:noFill/>
          </a:ln>
        </p:spPr>
      </p:pic>
    </p:spTree>
    <p:extLst>
      <p:ext uri="{BB962C8B-B14F-4D97-AF65-F5344CB8AC3E}">
        <p14:creationId xmlns:p14="http://schemas.microsoft.com/office/powerpoint/2010/main" val="140107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Answers (c)</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584F953-B034-696C-9881-BAEAD07AC22C}"/>
                  </a:ext>
                </a:extLst>
              </p:cNvPr>
              <p:cNvGraphicFramePr>
                <a:graphicFrameLocks noGrp="1"/>
              </p:cNvGraphicFramePr>
              <p:nvPr>
                <p:extLst>
                  <p:ext uri="{D42A27DB-BD31-4B8C-83A1-F6EECF244321}">
                    <p14:modId xmlns:p14="http://schemas.microsoft.com/office/powerpoint/2010/main" val="507653385"/>
                  </p:ext>
                </p:extLst>
              </p:nvPr>
            </p:nvGraphicFramePr>
            <p:xfrm>
              <a:off x="843535" y="1523644"/>
              <a:ext cx="10360619" cy="4438274"/>
            </p:xfrm>
            <a:graphic>
              <a:graphicData uri="http://schemas.openxmlformats.org/drawingml/2006/table">
                <a:tbl>
                  <a:tblPr firstRow="1" firstCol="1" bandRow="1"/>
                  <a:tblGrid>
                    <a:gridCol w="512999">
                      <a:extLst>
                        <a:ext uri="{9D8B030D-6E8A-4147-A177-3AD203B41FA5}">
                          <a16:colId xmlns:a16="http://schemas.microsoft.com/office/drawing/2014/main" val="94374153"/>
                        </a:ext>
                      </a:extLst>
                    </a:gridCol>
                    <a:gridCol w="1793357">
                      <a:extLst>
                        <a:ext uri="{9D8B030D-6E8A-4147-A177-3AD203B41FA5}">
                          <a16:colId xmlns:a16="http://schemas.microsoft.com/office/drawing/2014/main" val="195294166"/>
                        </a:ext>
                      </a:extLst>
                    </a:gridCol>
                    <a:gridCol w="2418212">
                      <a:extLst>
                        <a:ext uri="{9D8B030D-6E8A-4147-A177-3AD203B41FA5}">
                          <a16:colId xmlns:a16="http://schemas.microsoft.com/office/drawing/2014/main" val="604514043"/>
                        </a:ext>
                      </a:extLst>
                    </a:gridCol>
                    <a:gridCol w="2987577">
                      <a:extLst>
                        <a:ext uri="{9D8B030D-6E8A-4147-A177-3AD203B41FA5}">
                          <a16:colId xmlns:a16="http://schemas.microsoft.com/office/drawing/2014/main" val="1622398451"/>
                        </a:ext>
                      </a:extLst>
                    </a:gridCol>
                    <a:gridCol w="2648474">
                      <a:extLst>
                        <a:ext uri="{9D8B030D-6E8A-4147-A177-3AD203B41FA5}">
                          <a16:colId xmlns:a16="http://schemas.microsoft.com/office/drawing/2014/main" val="3151274699"/>
                        </a:ext>
                      </a:extLst>
                    </a:gridCol>
                  </a:tblGrid>
                  <a:tr h="308267">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1.12 + 0.251…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 m</a:t>
                          </a:r>
                          <a:r>
                            <a:rPr lang="en-GB" sz="2100" baseline="30000" dirty="0">
                              <a:solidFill>
                                <a:srgbClr val="4472C4"/>
                              </a:solidFill>
                              <a:effectLst/>
                              <a:latin typeface="Arial" panose="020B0604020202020204" pitchFamily="34" charset="0"/>
                              <a:ea typeface="Calibri" panose="020F0502020204030204" pitchFamily="34" charset="0"/>
                            </a:rPr>
                            <a:t>2 </a:t>
                          </a:r>
                          <a:r>
                            <a:rPr lang="en-GB" sz="2100" kern="1200" dirty="0">
                              <a:solidFill>
                                <a:srgbClr val="4472C4"/>
                              </a:solidFill>
                              <a:effectLst/>
                              <a:latin typeface="Arial" panose="020B0604020202020204" pitchFamily="34" charset="0"/>
                              <a:ea typeface="+mn-ea"/>
                              <a:cs typeface="+mn-cs"/>
                            </a:rPr>
                            <a:t>(2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09500">
                    <a:tc vMerge="1">
                      <a:txBody>
                        <a:bodyPr/>
                        <a:lstStyle/>
                        <a:p>
                          <a:endParaRPr lang="en-SG"/>
                        </a:p>
                      </a:txBody>
                      <a:tcPr/>
                    </a:tc>
                    <a:tc vMerge="1">
                      <a:txBody>
                        <a:bodyPr/>
                        <a:lstStyle/>
                        <a:p>
                          <a:endParaRPr lang="en-SG"/>
                        </a:p>
                      </a:txBody>
                      <a:tcPr/>
                    </a:tc>
                    <a:tc>
                      <a:txBody>
                        <a:bodyPr/>
                        <a:lstStyle/>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 0.8 × 1.4</a:t>
                          </a:r>
                          <a:endParaRPr lang="en-SG" sz="2100" dirty="0">
                            <a:effectLst/>
                            <a:latin typeface="Arial" panose="020B0604020202020204" pitchFamily="34" charset="0"/>
                            <a:ea typeface="Calibri" panose="020F0502020204030204" pitchFamily="34" charset="0"/>
                          </a:endParaRPr>
                        </a:p>
                        <a:p>
                          <a:r>
                            <a:rPr lang="en-GB" sz="2100" dirty="0">
                              <a:solidFill>
                                <a:srgbClr val="4472C4"/>
                              </a:solidFill>
                              <a:effectLst/>
                              <a:latin typeface="Arial" panose="020B0604020202020204" pitchFamily="34" charset="0"/>
                              <a:ea typeface="Calibri" panose="020F0502020204030204" pitchFamily="34" charset="0"/>
                            </a:rPr>
                            <a:t>        = 1.12 m</a:t>
                          </a:r>
                          <a:r>
                            <a:rPr lang="en-GB" sz="2100" baseline="30000" dirty="0">
                              <a:solidFill>
                                <a:srgbClr val="4472C4"/>
                              </a:solidFill>
                              <a:effectLst/>
                              <a:latin typeface="Arial" panose="020B0604020202020204" pitchFamily="34" charset="0"/>
                              <a:ea typeface="Calibri" panose="020F050202020403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14:m>
                            <m:oMathPara xmlns:m="http://schemas.openxmlformats.org/officeDocument/2006/math">
                              <m:oMathParaPr>
                                <m:jc m:val="left"/>
                              </m:oMathParaPr>
                              <m:oMath xmlns:m="http://schemas.openxmlformats.org/officeDocument/2006/math">
                                <m:r>
                                  <a:rPr lang="en-GB" sz="2100" i="1" smtClean="0">
                                    <a:solidFill>
                                      <a:srgbClr val="4472C4"/>
                                    </a:solidFill>
                                    <a:effectLst/>
                                    <a:latin typeface="Cambria Math" panose="02040503050406030204" pitchFamily="18" charset="0"/>
                                    <a:ea typeface="Calibri" panose="020F0502020204030204" pitchFamily="34" charset="0"/>
                                  </a:rPr>
                                  <m:t>𝐴</m:t>
                                </m:r>
                                <m:r>
                                  <a:rPr lang="en-GB" sz="2100" i="1" smtClean="0">
                                    <a:solidFill>
                                      <a:srgbClr val="4472C4"/>
                                    </a:solidFill>
                                    <a:effectLst/>
                                    <a:latin typeface="Cambria Math" panose="02040503050406030204" pitchFamily="18" charset="0"/>
                                    <a:ea typeface="Calibri" panose="020F0502020204030204" pitchFamily="34" charset="0"/>
                                  </a:rPr>
                                  <m:t>=</m:t>
                                </m:r>
                                <m:f>
                                  <m:fPr>
                                    <m:ctrlPr>
                                      <a:rPr lang="en-SG" sz="2100" i="1">
                                        <a:solidFill>
                                          <a:srgbClr val="4472C4"/>
                                        </a:solidFill>
                                        <a:effectLst/>
                                        <a:latin typeface="Cambria Math" panose="02040503050406030204" pitchFamily="18" charset="0"/>
                                        <a:ea typeface="Calibri" panose="020F0502020204030204" pitchFamily="34" charset="0"/>
                                      </a:rPr>
                                    </m:ctrlPr>
                                  </m:fPr>
                                  <m:num>
                                    <m:r>
                                      <a:rPr lang="en-GB" sz="2100" i="1">
                                        <a:solidFill>
                                          <a:srgbClr val="4472C4"/>
                                        </a:solidFill>
                                        <a:effectLst/>
                                        <a:latin typeface="Cambria Math" panose="02040503050406030204" pitchFamily="18" charset="0"/>
                                        <a:ea typeface="Calibri" panose="020F0502020204030204" pitchFamily="34" charset="0"/>
                                      </a:rPr>
                                      <m:t>1</m:t>
                                    </m:r>
                                  </m:num>
                                  <m:den>
                                    <m:r>
                                      <a:rPr lang="en-GB" sz="2100" i="1">
                                        <a:solidFill>
                                          <a:srgbClr val="4472C4"/>
                                        </a:solidFill>
                                        <a:effectLst/>
                                        <a:latin typeface="Cambria Math" panose="02040503050406030204" pitchFamily="18" charset="0"/>
                                        <a:ea typeface="Calibri" panose="020F0502020204030204" pitchFamily="34" charset="0"/>
                                      </a:rPr>
                                      <m:t>2</m:t>
                                    </m:r>
                                  </m:den>
                                </m:f>
                                <m:r>
                                  <a:rPr lang="en-GB" sz="2100" i="1">
                                    <a:solidFill>
                                      <a:srgbClr val="4472C4"/>
                                    </a:solidFill>
                                    <a:effectLst/>
                                    <a:latin typeface="Cambria Math" panose="02040503050406030204" pitchFamily="18" charset="0"/>
                                    <a:ea typeface="Calibri" panose="020F0502020204030204" pitchFamily="34" charset="0"/>
                                  </a:rPr>
                                  <m:t>𝜋</m:t>
                                </m:r>
                                <m:sSup>
                                  <m:sSupPr>
                                    <m:ctrlPr>
                                      <a:rPr lang="en-SG" sz="2100" i="1">
                                        <a:solidFill>
                                          <a:srgbClr val="4472C4"/>
                                        </a:solidFill>
                                        <a:effectLst/>
                                        <a:latin typeface="Cambria Math" panose="02040503050406030204" pitchFamily="18" charset="0"/>
                                        <a:ea typeface="Calibri" panose="020F0502020204030204" pitchFamily="34" charset="0"/>
                                      </a:rPr>
                                    </m:ctrlPr>
                                  </m:sSupPr>
                                  <m:e>
                                    <m:r>
                                      <a:rPr lang="en-GB" sz="2100" i="1">
                                        <a:solidFill>
                                          <a:srgbClr val="4472C4"/>
                                        </a:solidFill>
                                        <a:effectLst/>
                                        <a:latin typeface="Cambria Math" panose="02040503050406030204" pitchFamily="18" charset="0"/>
                                        <a:ea typeface="Calibri" panose="020F0502020204030204" pitchFamily="34" charset="0"/>
                                      </a:rPr>
                                      <m:t>𝑟</m:t>
                                    </m:r>
                                  </m:e>
                                  <m:sup>
                                    <m:r>
                                      <a:rPr lang="en-GB" sz="2100" i="1">
                                        <a:solidFill>
                                          <a:srgbClr val="4472C4"/>
                                        </a:solidFill>
                                        <a:effectLst/>
                                        <a:latin typeface="Cambria Math" panose="02040503050406030204" pitchFamily="18" charset="0"/>
                                        <a:ea typeface="Calibri" panose="020F0502020204030204" pitchFamily="34" charset="0"/>
                                      </a:rPr>
                                      <m:t>2</m:t>
                                    </m:r>
                                  </m:sup>
                                </m:sSup>
                              </m:oMath>
                            </m:oMathPara>
                          </a14:m>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Area = 3.14… × 0.4</a:t>
                          </a:r>
                          <a:r>
                            <a:rPr lang="en-GB" sz="2100" baseline="30000" dirty="0">
                              <a:solidFill>
                                <a:srgbClr val="4472C4"/>
                              </a:solidFill>
                              <a:effectLst/>
                              <a:latin typeface="Arial" panose="020B0604020202020204" pitchFamily="34" charset="0"/>
                              <a:ea typeface="Calibri" panose="020F0502020204030204" pitchFamily="34" charset="0"/>
                            </a:rPr>
                            <a:t>2 </a:t>
                          </a:r>
                          <a:r>
                            <a:rPr lang="en-GB" sz="2100" dirty="0">
                              <a:solidFill>
                                <a:srgbClr val="4472C4"/>
                              </a:solidFill>
                              <a:effectLst/>
                              <a:latin typeface="Arial" panose="020B0604020202020204" pitchFamily="34" charset="0"/>
                              <a:ea typeface="Calibri" panose="020F0502020204030204" pitchFamily="34" charset="0"/>
                            </a:rPr>
                            <a:t>÷ 2</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 0.25132…</a:t>
                          </a:r>
                          <a:endParaRPr lang="en-SG" sz="2100" dirty="0">
                            <a:effectLst/>
                            <a:latin typeface="Arial" panose="020B0604020202020204" pitchFamily="34" charset="0"/>
                            <a:ea typeface="Calibri" panose="020F0502020204030204" pitchFamily="34" charset="0"/>
                          </a:endParaRPr>
                        </a:p>
                        <a:p>
                          <a:r>
                            <a:rPr lang="en-GB" sz="2100" dirty="0">
                              <a:solidFill>
                                <a:srgbClr val="4472C4"/>
                              </a:solidFill>
                              <a:effectLst/>
                              <a:latin typeface="Arial" panose="020B0604020202020204" pitchFamily="34" charset="0"/>
                              <a:ea typeface="Calibri" panose="020F0502020204030204" pitchFamily="34" charset="0"/>
                            </a:rPr>
                            <a:t>         = 0.251 m</a:t>
                          </a:r>
                          <a:r>
                            <a:rPr lang="en-GB" sz="2100" baseline="30000" dirty="0">
                              <a:solidFill>
                                <a:srgbClr val="4472C4"/>
                              </a:solidFill>
                              <a:effectLst/>
                              <a:latin typeface="Arial" panose="020B0604020202020204" pitchFamily="34" charset="0"/>
                              <a:ea typeface="Calibri" panose="020F0502020204030204" pitchFamily="34" charset="0"/>
                            </a:rPr>
                            <a:t>2</a:t>
                          </a:r>
                          <a:endParaRPr lang="en-SG" sz="2100" dirty="0">
                            <a:solidFill>
                              <a:schemeClr val="accent1"/>
                            </a:solidFill>
                            <a:effectLst/>
                            <a:latin typeface="Arial" panose="020B0604020202020204" pitchFamily="34" charset="0"/>
                            <a:ea typeface="Cambria Math" panose="02040503050406030204" pitchFamily="18"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SG"/>
                        </a:p>
                      </a:txBody>
                      <a:tcPr/>
                    </a:tc>
                    <a:extLst>
                      <a:ext uri="{0D108BD9-81ED-4DB2-BD59-A6C34878D82A}">
                        <a16:rowId xmlns:a16="http://schemas.microsoft.com/office/drawing/2014/main" val="2811011233"/>
                      </a:ext>
                    </a:extLst>
                  </a:tr>
                </a:tbl>
              </a:graphicData>
            </a:graphic>
          </p:graphicFrame>
        </mc:Choice>
        <mc:Fallback xmlns="">
          <p:graphicFrame>
            <p:nvGraphicFramePr>
              <p:cNvPr id="5" name="Table 4">
                <a:extLst>
                  <a:ext uri="{FF2B5EF4-FFF2-40B4-BE49-F238E27FC236}">
                    <a16:creationId xmlns:a16="http://schemas.microsoft.com/office/drawing/2014/main" id="{0584F953-B034-696C-9881-BAEAD07AC22C}"/>
                  </a:ext>
                </a:extLst>
              </p:cNvPr>
              <p:cNvGraphicFramePr>
                <a:graphicFrameLocks noGrp="1"/>
              </p:cNvGraphicFramePr>
              <p:nvPr>
                <p:extLst>
                  <p:ext uri="{D42A27DB-BD31-4B8C-83A1-F6EECF244321}">
                    <p14:modId xmlns:p14="http://schemas.microsoft.com/office/powerpoint/2010/main" val="507653385"/>
                  </p:ext>
                </p:extLst>
              </p:nvPr>
            </p:nvGraphicFramePr>
            <p:xfrm>
              <a:off x="843535" y="1523644"/>
              <a:ext cx="10360619" cy="4438274"/>
            </p:xfrm>
            <a:graphic>
              <a:graphicData uri="http://schemas.openxmlformats.org/drawingml/2006/table">
                <a:tbl>
                  <a:tblPr firstRow="1" firstCol="1" bandRow="1"/>
                  <a:tblGrid>
                    <a:gridCol w="512999">
                      <a:extLst>
                        <a:ext uri="{9D8B030D-6E8A-4147-A177-3AD203B41FA5}">
                          <a16:colId xmlns:a16="http://schemas.microsoft.com/office/drawing/2014/main" val="94374153"/>
                        </a:ext>
                      </a:extLst>
                    </a:gridCol>
                    <a:gridCol w="1793357">
                      <a:extLst>
                        <a:ext uri="{9D8B030D-6E8A-4147-A177-3AD203B41FA5}">
                          <a16:colId xmlns:a16="http://schemas.microsoft.com/office/drawing/2014/main" val="195294166"/>
                        </a:ext>
                      </a:extLst>
                    </a:gridCol>
                    <a:gridCol w="2418212">
                      <a:extLst>
                        <a:ext uri="{9D8B030D-6E8A-4147-A177-3AD203B41FA5}">
                          <a16:colId xmlns:a16="http://schemas.microsoft.com/office/drawing/2014/main" val="604514043"/>
                        </a:ext>
                      </a:extLst>
                    </a:gridCol>
                    <a:gridCol w="2987577">
                      <a:extLst>
                        <a:ext uri="{9D8B030D-6E8A-4147-A177-3AD203B41FA5}">
                          <a16:colId xmlns:a16="http://schemas.microsoft.com/office/drawing/2014/main" val="1622398451"/>
                        </a:ext>
                      </a:extLst>
                    </a:gridCol>
                    <a:gridCol w="2648474">
                      <a:extLst>
                        <a:ext uri="{9D8B030D-6E8A-4147-A177-3AD203B41FA5}">
                          <a16:colId xmlns:a16="http://schemas.microsoft.com/office/drawing/2014/main" val="3151274699"/>
                        </a:ext>
                      </a:extLst>
                    </a:gridCol>
                  </a:tblGrid>
                  <a:tr h="320040">
                    <a:tc rowSpan="4">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dirty="0">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2100" b="1"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rowSpan="2">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Compound shape</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Column C</a:t>
                          </a:r>
                          <a:endParaRPr lang="en-SG" sz="2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2663576"/>
                      </a:ext>
                    </a:extLst>
                  </a:tr>
                  <a:tr h="861000">
                    <a:tc vMerge="1">
                      <a:txBody>
                        <a:bodyPr/>
                        <a:lstStyle/>
                        <a:p>
                          <a:endParaRPr lang="en-SG"/>
                        </a:p>
                      </a:txBody>
                      <a:tcPr/>
                    </a:tc>
                    <a:tc vMerge="1">
                      <a:txBody>
                        <a:bodyPr/>
                        <a:lstStyle/>
                        <a:p>
                          <a:endParaRPr lang="en-SG"/>
                        </a:p>
                      </a:txBody>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Find the area of one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Draw the other shapes and find the areas</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Area of shaded part</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57103839"/>
                      </a:ext>
                    </a:extLst>
                  </a:tr>
                  <a:tr h="1469328">
                    <a:tc vMerge="1">
                      <a:txBody>
                        <a:bodyPr/>
                        <a:lstStyle/>
                        <a:p>
                          <a:endParaRPr lang="en-SG"/>
                        </a:p>
                      </a:txBody>
                      <a:tcPr/>
                    </a:tc>
                    <a:tc rowSpan="2">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en-SG" sz="1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Calibri" panose="020F0502020204030204" pitchFamily="34" charset="0"/>
                              <a:cs typeface="Times New Roman" panose="02020603050405020304" pitchFamily="18" charset="0"/>
                            </a:rPr>
                            <a:t> </a:t>
                          </a:r>
                          <a:r>
                            <a:rPr lang="en-SG" sz="1100" dirty="0">
                              <a:effectLst/>
                              <a:latin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a:t>
                          </a: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1.12 + 0.251…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1.371…</a:t>
                          </a:r>
                          <a:endParaRPr lang="en-SG" sz="2100" dirty="0">
                            <a:effectLst/>
                            <a:latin typeface="Arial" panose="020B0604020202020204" pitchFamily="34" charset="0"/>
                            <a:ea typeface="Calibri" panose="020F0502020204030204" pitchFamily="34" charset="0"/>
                          </a:endParaRPr>
                        </a:p>
                        <a:p>
                          <a:pPr>
                            <a:spcAft>
                              <a:spcPts val="600"/>
                            </a:spcAft>
                          </a:pPr>
                          <a:r>
                            <a:rPr lang="en-GB" sz="2100" dirty="0">
                              <a:solidFill>
                                <a:srgbClr val="4472C4"/>
                              </a:solidFill>
                              <a:effectLst/>
                              <a:latin typeface="Arial" panose="020B0604020202020204" pitchFamily="34" charset="0"/>
                              <a:ea typeface="Calibri" panose="020F0502020204030204" pitchFamily="34" charset="0"/>
                            </a:rPr>
                            <a:t>= 1.37 m</a:t>
                          </a:r>
                          <a:r>
                            <a:rPr lang="en-GB" sz="2100" baseline="30000" dirty="0">
                              <a:solidFill>
                                <a:srgbClr val="4472C4"/>
                              </a:solidFill>
                              <a:effectLst/>
                              <a:latin typeface="Arial" panose="020B0604020202020204" pitchFamily="34" charset="0"/>
                              <a:ea typeface="Calibri" panose="020F0502020204030204" pitchFamily="34" charset="0"/>
                            </a:rPr>
                            <a:t>2 </a:t>
                          </a:r>
                          <a:r>
                            <a:rPr lang="en-GB" sz="2100" kern="1200" dirty="0">
                              <a:solidFill>
                                <a:srgbClr val="4472C4"/>
                              </a:solidFill>
                              <a:effectLst/>
                              <a:latin typeface="Arial" panose="020B0604020202020204" pitchFamily="34" charset="0"/>
                              <a:ea typeface="+mn-ea"/>
                              <a:cs typeface="+mn-cs"/>
                            </a:rPr>
                            <a:t>(2 </a:t>
                          </a:r>
                          <a:r>
                            <a:rPr lang="en-GB" sz="2100" kern="1200" dirty="0" err="1">
                              <a:solidFill>
                                <a:srgbClr val="4472C4"/>
                              </a:solidFill>
                              <a:effectLst/>
                              <a:latin typeface="Arial" panose="020B0604020202020204" pitchFamily="34" charset="0"/>
                              <a:ea typeface="+mn-ea"/>
                              <a:cs typeface="+mn-cs"/>
                            </a:rPr>
                            <a:t>d.p.</a:t>
                          </a:r>
                          <a:r>
                            <a:rPr lang="en-GB" sz="2100" kern="1200" dirty="0">
                              <a:solidFill>
                                <a:srgbClr val="4472C4"/>
                              </a:solidFill>
                              <a:effectLst/>
                              <a:latin typeface="Arial" panose="020B0604020202020204" pitchFamily="34" charset="0"/>
                              <a:ea typeface="+mn-ea"/>
                              <a:cs typeface="+mn-cs"/>
                            </a:rPr>
                            <a:t>)</a:t>
                          </a:r>
                          <a:endParaRPr lang="en-SG" sz="2100" kern="1200" dirty="0">
                            <a:solidFill>
                              <a:srgbClr val="4472C4"/>
                            </a:solidFill>
                            <a:effectLst/>
                            <a:latin typeface="Arial" panose="020B0604020202020204" pitchFamily="34" charset="0"/>
                            <a:ea typeface="Calibri" panose="020F0502020204030204" pitchFamily="34" charset="0"/>
                            <a:cs typeface="+mn-cs"/>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SG" sz="1100" dirty="0">
                            <a:effectLst/>
                            <a:latin typeface="Arial" panose="020B0604020202020204" pitchFamily="34" charset="0"/>
                            <a:ea typeface="Calibri" panose="020F0502020204030204" pitchFamily="34" charset="0"/>
                            <a:cs typeface="Times New Roman" panose="02020603050405020304" pitchFamily="18"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458113"/>
                      </a:ext>
                    </a:extLst>
                  </a:tr>
                  <a:tr h="1787906">
                    <a:tc vMerge="1">
                      <a:txBody>
                        <a:bodyPr/>
                        <a:lstStyle/>
                        <a:p>
                          <a:endParaRPr lang="en-SG"/>
                        </a:p>
                      </a:txBody>
                      <a:tcPr/>
                    </a:tc>
                    <a:tc vMerge="1">
                      <a:txBody>
                        <a:bodyPr/>
                        <a:lstStyle/>
                        <a:p>
                          <a:endParaRPr lang="en-SG"/>
                        </a:p>
                      </a:txBody>
                      <a:tcPr/>
                    </a:tc>
                    <a:tc>
                      <a:txBody>
                        <a:bodyPr/>
                        <a:lstStyle/>
                        <a:p>
                          <a:pPr>
                            <a:spcAft>
                              <a:spcPts val="600"/>
                            </a:spcAft>
                          </a:pPr>
                          <a:r>
                            <a:rPr lang="en-GB" sz="21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4472C4"/>
                              </a:solidFill>
                              <a:effectLst/>
                              <a:latin typeface="Arial" panose="020B0604020202020204" pitchFamily="34" charset="0"/>
                              <a:ea typeface="Calibri" panose="020F0502020204030204" pitchFamily="34" charset="0"/>
                            </a:rPr>
                            <a:t>Area = 0.8 × 1.4</a:t>
                          </a:r>
                          <a:endParaRPr lang="en-SG" sz="2100" dirty="0">
                            <a:effectLst/>
                            <a:latin typeface="Arial" panose="020B0604020202020204" pitchFamily="34" charset="0"/>
                            <a:ea typeface="Calibri" panose="020F0502020204030204" pitchFamily="34" charset="0"/>
                          </a:endParaRPr>
                        </a:p>
                        <a:p>
                          <a:r>
                            <a:rPr lang="en-GB" sz="2100" dirty="0">
                              <a:solidFill>
                                <a:srgbClr val="4472C4"/>
                              </a:solidFill>
                              <a:effectLst/>
                              <a:latin typeface="Arial" panose="020B0604020202020204" pitchFamily="34" charset="0"/>
                              <a:ea typeface="Calibri" panose="020F0502020204030204" pitchFamily="34" charset="0"/>
                            </a:rPr>
                            <a:t>        = 1.12 m</a:t>
                          </a:r>
                          <a:r>
                            <a:rPr lang="en-GB" sz="2100" baseline="30000" dirty="0">
                              <a:solidFill>
                                <a:srgbClr val="4472C4"/>
                              </a:solidFill>
                              <a:effectLst/>
                              <a:latin typeface="Arial" panose="020B0604020202020204" pitchFamily="34" charset="0"/>
                              <a:ea typeface="Calibri" panose="020F0502020204030204" pitchFamily="34" charset="0"/>
                            </a:rPr>
                            <a:t>2</a:t>
                          </a:r>
                          <a:endParaRPr lang="en-SG" sz="2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2162" marR="621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58367" t="-152721" r="-89388" b="-8844"/>
                          </a:stretch>
                        </a:blipFill>
                      </a:tcPr>
                    </a:tc>
                    <a:tc vMerge="1">
                      <a:txBody>
                        <a:bodyPr/>
                        <a:lstStyle/>
                        <a:p>
                          <a:endParaRPr lang="en-SG"/>
                        </a:p>
                      </a:txBody>
                      <a:tcPr/>
                    </a:tc>
                    <a:extLst>
                      <a:ext uri="{0D108BD9-81ED-4DB2-BD59-A6C34878D82A}">
                        <a16:rowId xmlns:a16="http://schemas.microsoft.com/office/drawing/2014/main" val="2811011233"/>
                      </a:ext>
                    </a:extLst>
                  </a:tr>
                </a:tbl>
              </a:graphicData>
            </a:graphic>
          </p:graphicFrame>
        </mc:Fallback>
      </mc:AlternateContent>
      <p:pic>
        <p:nvPicPr>
          <p:cNvPr id="7" name="Picture 6" descr="A simple drawing of a door. The shape of the door is made up of a tall rectangle with a semicircle on top of the rectangle. The straight edge of the semicircle is joined to the top horizontal side of the rectangle and has the same length. The width of the door is labelled '0.8 m'. The height of the rectangle part of the door is labelled '1.4 m'.&#10;">
            <a:extLst>
              <a:ext uri="{FF2B5EF4-FFF2-40B4-BE49-F238E27FC236}">
                <a16:creationId xmlns:a16="http://schemas.microsoft.com/office/drawing/2014/main" id="{BFAA050F-DC45-FCFF-8C28-E08B694CC3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4326" y="3545344"/>
            <a:ext cx="1419225" cy="1581150"/>
          </a:xfrm>
          <a:prstGeom prst="rect">
            <a:avLst/>
          </a:prstGeom>
          <a:noFill/>
          <a:ln>
            <a:noFill/>
          </a:ln>
        </p:spPr>
      </p:pic>
      <p:pic>
        <p:nvPicPr>
          <p:cNvPr id="8" name="Picture 7" descr="A drawing of the rectangle part of a door. The height of the door is labelled '1.4 m'. The width of the door is labelled '0.8 m'.  &#10;">
            <a:extLst>
              <a:ext uri="{FF2B5EF4-FFF2-40B4-BE49-F238E27FC236}">
                <a16:creationId xmlns:a16="http://schemas.microsoft.com/office/drawing/2014/main" id="{D19D3174-6B03-2069-CE11-85046732FF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4988" y="3004494"/>
            <a:ext cx="1419225" cy="942975"/>
          </a:xfrm>
          <a:prstGeom prst="rect">
            <a:avLst/>
          </a:prstGeom>
          <a:noFill/>
          <a:ln>
            <a:noFill/>
          </a:ln>
        </p:spPr>
      </p:pic>
      <p:pic>
        <p:nvPicPr>
          <p:cNvPr id="9" name="Picture 8" descr="A drawing of the semicircle arch of a door. The diameter of the semicircle is labelled '0.8 m'&#10;">
            <a:extLst>
              <a:ext uri="{FF2B5EF4-FFF2-40B4-BE49-F238E27FC236}">
                <a16:creationId xmlns:a16="http://schemas.microsoft.com/office/drawing/2014/main" id="{51460CE0-0F94-B5DF-9C2B-25A5852566A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56864" y="3085456"/>
            <a:ext cx="904875" cy="781050"/>
          </a:xfrm>
          <a:prstGeom prst="rect">
            <a:avLst/>
          </a:prstGeom>
          <a:noFill/>
          <a:ln>
            <a:noFill/>
          </a:ln>
        </p:spPr>
      </p:pic>
    </p:spTree>
    <p:extLst>
      <p:ext uri="{BB962C8B-B14F-4D97-AF65-F5344CB8AC3E}">
        <p14:creationId xmlns:p14="http://schemas.microsoft.com/office/powerpoint/2010/main" val="106404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FS exam question tips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4"/>
            <a:ext cx="9144000" cy="4509865"/>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IDEA</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4715529E-A23A-3D53-1AF7-5218F9C6EC9E}"/>
              </a:ext>
            </a:extLst>
          </p:cNvPr>
          <p:cNvSpPr txBox="1"/>
          <p:nvPr/>
        </p:nvSpPr>
        <p:spPr>
          <a:xfrm>
            <a:off x="1801197" y="2274838"/>
            <a:ext cx="9112656" cy="369331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Underline the key information, e.g. area, perimeter, etc.</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Look at the marks awarded, as they could link to the number of steps in the answer.</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a:cs typeface="Arial"/>
              </a:rPr>
              <a:t>Could you use a ratio table or bar model?</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You may be required to check your work either by </a:t>
            </a:r>
            <a:r>
              <a:rPr lang="en-GB" sz="2400" b="1" dirty="0">
                <a:latin typeface="Arial" panose="020B0604020202020204" pitchFamily="34" charset="0"/>
                <a:cs typeface="Arial" panose="020B0604020202020204" pitchFamily="34" charset="0"/>
              </a:rPr>
              <a:t>reverse check </a:t>
            </a:r>
            <a:r>
              <a:rPr lang="en-GB" sz="2400" dirty="0">
                <a:latin typeface="Arial" panose="020B0604020202020204" pitchFamily="34" charset="0"/>
                <a:cs typeface="Arial" panose="020B0604020202020204" pitchFamily="34" charset="0"/>
              </a:rPr>
              <a:t>or </a:t>
            </a:r>
            <a:r>
              <a:rPr lang="en-GB" sz="2400" b="1" dirty="0">
                <a:latin typeface="Arial" panose="020B0604020202020204" pitchFamily="34" charset="0"/>
                <a:cs typeface="Arial" panose="020B0604020202020204" pitchFamily="34" charset="0"/>
              </a:rPr>
              <a:t>estimation</a:t>
            </a:r>
            <a:r>
              <a:rPr lang="en-GB" sz="2400"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4276815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C71CE69-DCB0-7C49-900E-2385CDDA156B}"/>
              </a:ext>
            </a:extLst>
          </p:cNvPr>
          <p:cNvSpPr txBox="1"/>
          <p:nvPr/>
        </p:nvSpPr>
        <p:spPr>
          <a:xfrm>
            <a:off x="899134" y="1744640"/>
            <a:ext cx="9083066" cy="267765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A tin of varnish: </a:t>
            </a:r>
          </a:p>
          <a:p>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covers 6 m</a:t>
            </a:r>
            <a:r>
              <a:rPr lang="en-US" sz="2400" baseline="30000" dirty="0">
                <a:latin typeface="Arial" panose="020B0604020202020204" pitchFamily="34" charset="0"/>
                <a:cs typeface="Arial" panose="020B0604020202020204" pitchFamily="34" charset="0"/>
              </a:rPr>
              <a:t>2</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costs £5.41</a:t>
            </a:r>
          </a:p>
          <a:p>
            <a:pPr lvl="1"/>
            <a:endParaRPr lang="en-US" sz="2400" dirty="0">
              <a:latin typeface="Arial" panose="020B0604020202020204" pitchFamily="34" charset="0"/>
              <a:cs typeface="Arial" panose="020B0604020202020204" pitchFamily="34" charset="0"/>
            </a:endParaRPr>
          </a:p>
          <a:p>
            <a:pPr marL="0" lvl="1"/>
            <a:r>
              <a:rPr lang="en-US" sz="2400" dirty="0">
                <a:latin typeface="Arial" panose="020B0604020202020204" pitchFamily="34" charset="0"/>
                <a:cs typeface="Arial" panose="020B0604020202020204" pitchFamily="34" charset="0"/>
              </a:rPr>
              <a:t>Jessie has £25 to buy the tins of varnish she needs to cover this wooden floor.</a:t>
            </a:r>
          </a:p>
        </p:txBody>
      </p:sp>
      <p:pic>
        <p:nvPicPr>
          <p:cNvPr id="10" name="Picture 9" descr="Floorplan of the wooden floor. The shape consists of a rectangle with the bottom width labelled as 2.6 m and the left side labelled 5.3 m. The top of the rectangle is joined to a quarter circle, a dotted line for the top of the rectangle indicates the join. The total length of the right hand side, made up of the rectangle and radius of the quarter circle, is 7.9 m.">
            <a:extLst>
              <a:ext uri="{FF2B5EF4-FFF2-40B4-BE49-F238E27FC236}">
                <a16:creationId xmlns:a16="http://schemas.microsoft.com/office/drawing/2014/main" id="{CEBD04C1-1F79-D357-F7E6-8CB683A455AD}"/>
              </a:ext>
            </a:extLst>
          </p:cNvPr>
          <p:cNvPicPr>
            <a:picLocks noChangeAspect="1"/>
          </p:cNvPicPr>
          <p:nvPr/>
        </p:nvPicPr>
        <p:blipFill>
          <a:blip r:embed="rId3"/>
          <a:stretch>
            <a:fillRect/>
          </a:stretch>
        </p:blipFill>
        <p:spPr>
          <a:xfrm>
            <a:off x="9742932" y="2025379"/>
            <a:ext cx="2146300" cy="345440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38748"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grpSp>
        <p:nvGrpSpPr>
          <p:cNvPr id="2" name="Group 1" descr="Worksheet available icon">
            <a:extLst>
              <a:ext uri="{FF2B5EF4-FFF2-40B4-BE49-F238E27FC236}">
                <a16:creationId xmlns:a16="http://schemas.microsoft.com/office/drawing/2014/main" id="{8D4827D9-8098-53AF-BA8F-07667B666B7F}"/>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B5377A92-23B2-C754-73D0-EA6F1EFB2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6A8DB243-D3AF-2075-507B-E0D749EA874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4" name="Rounded Rectangle 1">
            <a:extLst>
              <a:ext uri="{FF2B5EF4-FFF2-40B4-BE49-F238E27FC236}">
                <a16:creationId xmlns:a16="http://schemas.microsoft.com/office/drawing/2014/main" id="{4002785A-5EFC-8DAE-18F4-434E8F4F0BF3}"/>
              </a:ext>
            </a:extLst>
          </p:cNvPr>
          <p:cNvSpPr/>
          <p:nvPr/>
        </p:nvSpPr>
        <p:spPr>
          <a:xfrm>
            <a:off x="840265" y="5220324"/>
            <a:ext cx="8718038" cy="1072634"/>
          </a:xfrm>
          <a:prstGeom prst="roundRect">
            <a:avLst/>
          </a:prstGeom>
          <a:solidFill>
            <a:srgbClr val="9BC8FF"/>
          </a:solidFill>
        </p:spPr>
        <p:txBody>
          <a:bodyPr wrap="square">
            <a:spAutoFit/>
          </a:bodyPr>
          <a:lstStyle/>
          <a:p>
            <a:r>
              <a:rPr lang="en-GB" sz="1900" b="1" dirty="0">
                <a:solidFill>
                  <a:srgbClr val="FF0000"/>
                </a:solidFill>
                <a:latin typeface="Arial" panose="020B0604020202020204" pitchFamily="34" charset="0"/>
                <a:cs typeface="Arial" panose="020B0604020202020204" pitchFamily="34" charset="0"/>
              </a:rPr>
              <a:t>Exam tip: </a:t>
            </a:r>
          </a:p>
          <a:p>
            <a:r>
              <a:rPr lang="en-GB" sz="1900" dirty="0">
                <a:solidFill>
                  <a:srgbClr val="FF0000"/>
                </a:solidFill>
                <a:latin typeface="Arial" panose="020B0604020202020204" pitchFamily="34" charset="0"/>
                <a:cs typeface="Arial" panose="020B0604020202020204" pitchFamily="34" charset="0"/>
              </a:rPr>
              <a:t>Answer the question (Yes or no), with a sentence. For example, ‘No, Jessie needs…’</a:t>
            </a:r>
          </a:p>
        </p:txBody>
      </p:sp>
      <p:grpSp>
        <p:nvGrpSpPr>
          <p:cNvPr id="15" name="Group 14">
            <a:extLst>
              <a:ext uri="{FF2B5EF4-FFF2-40B4-BE49-F238E27FC236}">
                <a16:creationId xmlns:a16="http://schemas.microsoft.com/office/drawing/2014/main" id="{07687F07-764F-585D-6B00-E0E1A180A121}"/>
              </a:ext>
            </a:extLst>
          </p:cNvPr>
          <p:cNvGrpSpPr/>
          <p:nvPr/>
        </p:nvGrpSpPr>
        <p:grpSpPr>
          <a:xfrm>
            <a:off x="3329995" y="1923100"/>
            <a:ext cx="6613665" cy="1464231"/>
            <a:chOff x="3379376" y="2364238"/>
            <a:chExt cx="6613665" cy="1464231"/>
          </a:xfrm>
        </p:grpSpPr>
        <p:sp>
          <p:nvSpPr>
            <p:cNvPr id="16" name="Rounded Rectangle 1">
              <a:extLst>
                <a:ext uri="{FF2B5EF4-FFF2-40B4-BE49-F238E27FC236}">
                  <a16:creationId xmlns:a16="http://schemas.microsoft.com/office/drawing/2014/main" id="{05FAC69D-5FCA-7391-49BD-9BCD41601570}"/>
                </a:ext>
              </a:extLst>
            </p:cNvPr>
            <p:cNvSpPr/>
            <p:nvPr/>
          </p:nvSpPr>
          <p:spPr>
            <a:xfrm>
              <a:off x="4985004" y="2364238"/>
              <a:ext cx="5008037" cy="1464231"/>
            </a:xfrm>
            <a:prstGeom prst="roundRect">
              <a:avLst/>
            </a:prstGeom>
            <a:solidFill>
              <a:srgbClr val="9BC8FF"/>
            </a:solidFill>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Exam tip: </a:t>
              </a:r>
              <a:r>
                <a:rPr lang="en-GB" sz="2000" dirty="0">
                  <a:solidFill>
                    <a:srgbClr val="FF0000"/>
                  </a:solidFill>
                  <a:latin typeface="Arial" panose="020B0604020202020204" pitchFamily="34" charset="0"/>
                  <a:cs typeface="Arial" panose="020B0604020202020204" pitchFamily="34" charset="0"/>
                </a:rPr>
                <a:t>Look at units in the question. They would usually give clues on whether it is an area, perimeter or volume. </a:t>
              </a:r>
            </a:p>
          </p:txBody>
        </p:sp>
        <p:sp>
          <p:nvSpPr>
            <p:cNvPr id="17" name="Arrow: Left 16">
              <a:extLst>
                <a:ext uri="{FF2B5EF4-FFF2-40B4-BE49-F238E27FC236}">
                  <a16:creationId xmlns:a16="http://schemas.microsoft.com/office/drawing/2014/main" id="{E33EA770-E7FE-8A6A-BE8E-7095983184C4}"/>
                </a:ext>
              </a:extLst>
            </p:cNvPr>
            <p:cNvSpPr/>
            <p:nvPr/>
          </p:nvSpPr>
          <p:spPr>
            <a:xfrm rot="21040442">
              <a:off x="3379376" y="2908088"/>
              <a:ext cx="1601960" cy="1759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ounded Rectangle 1">
            <a:extLst>
              <a:ext uri="{FF2B5EF4-FFF2-40B4-BE49-F238E27FC236}">
                <a16:creationId xmlns:a16="http://schemas.microsoft.com/office/drawing/2014/main" id="{60F96BA9-FAE1-4F49-4E1E-858D0049F720}"/>
              </a:ext>
            </a:extLst>
          </p:cNvPr>
          <p:cNvSpPr/>
          <p:nvPr/>
        </p:nvSpPr>
        <p:spPr>
          <a:xfrm>
            <a:off x="867492" y="4343946"/>
            <a:ext cx="8663583" cy="442674"/>
          </a:xfrm>
          <a:prstGeom prst="roundRect">
            <a:avLst/>
          </a:prstGeom>
          <a:solidFill>
            <a:srgbClr val="9BC8FF"/>
          </a:solidFill>
        </p:spPr>
        <p:txBody>
          <a:bodyPr wrap="square">
            <a:spAutoFit/>
          </a:bodyPr>
          <a:lstStyle/>
          <a:p>
            <a:r>
              <a:rPr lang="en-GB" sz="1900" b="1" dirty="0">
                <a:solidFill>
                  <a:srgbClr val="FF0000"/>
                </a:solidFill>
                <a:latin typeface="Arial" panose="020B0604020202020204" pitchFamily="34" charset="0"/>
                <a:cs typeface="Arial" panose="020B0604020202020204" pitchFamily="34" charset="0"/>
              </a:rPr>
              <a:t>Exam tip: </a:t>
            </a:r>
            <a:r>
              <a:rPr lang="en-GB" sz="1900" dirty="0">
                <a:solidFill>
                  <a:srgbClr val="FF0000"/>
                </a:solidFill>
                <a:latin typeface="Arial" panose="020B0604020202020204" pitchFamily="34" charset="0"/>
                <a:cs typeface="Arial" panose="020B0604020202020204" pitchFamily="34" charset="0"/>
              </a:rPr>
              <a:t>Can you use a ratio table to help with proportional reasoning?</a:t>
            </a:r>
          </a:p>
        </p:txBody>
      </p:sp>
      <p:sp>
        <p:nvSpPr>
          <p:cNvPr id="5" name="TextBox 4">
            <a:extLst>
              <a:ext uri="{FF2B5EF4-FFF2-40B4-BE49-F238E27FC236}">
                <a16:creationId xmlns:a16="http://schemas.microsoft.com/office/drawing/2014/main" id="{FCC98EA4-14A6-FF85-D718-44C777F81954}"/>
              </a:ext>
            </a:extLst>
          </p:cNvPr>
          <p:cNvSpPr txBox="1"/>
          <p:nvPr/>
        </p:nvSpPr>
        <p:spPr>
          <a:xfrm>
            <a:off x="896662" y="1005017"/>
            <a:ext cx="8362622" cy="1107996"/>
          </a:xfrm>
          <a:prstGeom prst="rect">
            <a:avLst/>
          </a:prstGeom>
          <a:noFill/>
        </p:spPr>
        <p:txBody>
          <a:bodyPr wrap="square" rtlCol="0">
            <a:spAutoFit/>
          </a:bodyPr>
          <a:lstStyle/>
          <a:p>
            <a:pPr>
              <a:tabLst>
                <a:tab pos="115888" algn="l"/>
              </a:tabLst>
            </a:pPr>
            <a:r>
              <a:rPr lang="en-US" sz="2400" dirty="0">
                <a:latin typeface="Arial" panose="020B0604020202020204" pitchFamily="34" charset="0"/>
                <a:cs typeface="Arial" panose="020B0604020202020204" pitchFamily="34" charset="0"/>
              </a:rPr>
              <a:t>Jessie needs to cover a wooden floor with varnish.</a:t>
            </a:r>
          </a:p>
          <a:p>
            <a:pPr>
              <a:tabLst>
                <a:tab pos="115888" algn="l"/>
              </a:tabLst>
            </a:pPr>
            <a:r>
              <a:rPr lang="en-US" sz="2400" dirty="0">
                <a:latin typeface="Arial" panose="020B0604020202020204" pitchFamily="34" charset="0"/>
                <a:cs typeface="Arial" panose="020B0604020202020204" pitchFamily="34" charset="0"/>
              </a:rPr>
              <a:t>The floor is in the shape of a rectangle and a quarter circle.</a:t>
            </a:r>
          </a:p>
          <a:p>
            <a:endParaRPr lang="en-US" dirty="0"/>
          </a:p>
        </p:txBody>
      </p:sp>
      <p:sp>
        <p:nvSpPr>
          <p:cNvPr id="20" name="TextBox 19">
            <a:extLst>
              <a:ext uri="{FF2B5EF4-FFF2-40B4-BE49-F238E27FC236}">
                <a16:creationId xmlns:a16="http://schemas.microsoft.com/office/drawing/2014/main" id="{122D938B-2D80-0D11-5DA8-180FFD7BA5B3}"/>
              </a:ext>
            </a:extLst>
          </p:cNvPr>
          <p:cNvSpPr txBox="1"/>
          <p:nvPr/>
        </p:nvSpPr>
        <p:spPr>
          <a:xfrm>
            <a:off x="963459" y="4820306"/>
            <a:ext cx="838199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£25 enough to buy all the tins of varnish Jessie needs?</a:t>
            </a:r>
          </a:p>
        </p:txBody>
      </p:sp>
    </p:spTree>
    <p:extLst>
      <p:ext uri="{BB962C8B-B14F-4D97-AF65-F5344CB8AC3E}">
        <p14:creationId xmlns:p14="http://schemas.microsoft.com/office/powerpoint/2010/main" val="16074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animBg="1"/>
      <p:bldP spid="18" grpId="0" animBg="1"/>
      <p:bldP spid="5"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Varnishing wooden floor</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472C4"/>
                </a:solidFill>
                <a:effectLst/>
                <a:uLnTx/>
                <a:uFillTx/>
                <a:latin typeface="Calibri"/>
                <a:ea typeface="+mn-ea"/>
                <a:cs typeface="+mn-cs"/>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sp>
        <p:nvSpPr>
          <p:cNvPr id="10" name="Title 1">
            <a:extLst>
              <a:ext uri="{FF2B5EF4-FFF2-40B4-BE49-F238E27FC236}">
                <a16:creationId xmlns:a16="http://schemas.microsoft.com/office/drawing/2014/main" id="{98F87531-37C3-82FE-9A77-D38FA4B88C27}"/>
              </a:ext>
            </a:extLst>
          </p:cNvPr>
          <p:cNvSpPr txBox="1">
            <a:spLocks/>
          </p:cNvSpPr>
          <p:nvPr/>
        </p:nvSpPr>
        <p:spPr>
          <a:xfrm>
            <a:off x="4904827" y="3280857"/>
            <a:ext cx="2710207" cy="9617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400" b="1">
                <a:solidFill>
                  <a:schemeClr val="accent1"/>
                </a:solidFill>
                <a:latin typeface="Arial" panose="020B0604020202020204" pitchFamily="34" charset="0"/>
                <a:cs typeface="Arial" panose="020B0604020202020204" pitchFamily="34" charset="0"/>
              </a:rPr>
              <a:t>Sample solution (answers rounded to 2.d.p)</a:t>
            </a:r>
            <a:endParaRPr lang="en-US" sz="2400" b="1"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17E4456-2682-B926-F979-A356E4D31A35}"/>
              </a:ext>
            </a:extLst>
          </p:cNvPr>
          <p:cNvSpPr txBox="1"/>
          <p:nvPr/>
        </p:nvSpPr>
        <p:spPr>
          <a:xfrm>
            <a:off x="1118587" y="1321336"/>
            <a:ext cx="358763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Area of rectangle</a:t>
            </a:r>
          </a:p>
          <a:p>
            <a:r>
              <a:rPr lang="en-US" sz="2400" dirty="0">
                <a:latin typeface="Arial" panose="020B0604020202020204" pitchFamily="34" charset="0"/>
                <a:cs typeface="Arial" panose="020B0604020202020204" pitchFamily="34" charset="0"/>
              </a:rPr>
              <a:t>5.3 × 2.6 = 13.78 m</a:t>
            </a:r>
            <a:r>
              <a:rPr lang="en-US" sz="2400" baseline="30000" dirty="0">
                <a:latin typeface="Arial" panose="020B0604020202020204" pitchFamily="34" charset="0"/>
                <a:cs typeface="Arial" panose="020B0604020202020204" pitchFamily="34" charset="0"/>
              </a:rPr>
              <a:t>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B923114-8510-FDBB-AA73-03CC5115EF2B}"/>
                  </a:ext>
                </a:extLst>
              </p:cNvPr>
              <p:cNvSpPr txBox="1"/>
              <p:nvPr/>
            </p:nvSpPr>
            <p:spPr>
              <a:xfrm>
                <a:off x="1118587" y="2886050"/>
                <a:ext cx="331700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Area of quarter circle</a:t>
                </a:r>
              </a:p>
              <a:p>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 </a:t>
                </a:r>
                <a14:m>
                  <m:oMath xmlns:m="http://schemas.openxmlformats.org/officeDocument/2006/math">
                    <m:r>
                      <m:rPr>
                        <m:sty m:val="p"/>
                      </m:rPr>
                      <a:rPr lang="el-GR" sz="2400" smtClean="0">
                        <a:latin typeface="Cambria Math" panose="02040503050406030204" pitchFamily="18" charset="0"/>
                        <a:cs typeface="Arial" panose="020B0604020202020204" pitchFamily="34" charset="0"/>
                      </a:rPr>
                      <m:t>π</m:t>
                    </m:r>
                  </m:oMath>
                </a14:m>
                <a:r>
                  <a:rPr lang="en-US" sz="2400" i="1" dirty="0">
                    <a:latin typeface="Arial" panose="020B0604020202020204" pitchFamily="34" charset="0"/>
                    <a:cs typeface="Arial" panose="020B0604020202020204" pitchFamily="34" charset="0"/>
                  </a:rPr>
                  <a:t>r</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4</a:t>
                </a:r>
                <a:endParaRPr lang="en-US" sz="2400" baseline="30000" dirty="0">
                  <a:latin typeface="Arial" panose="020B0604020202020204" pitchFamily="34" charset="0"/>
                  <a:cs typeface="Arial" panose="020B0604020202020204" pitchFamily="34" charset="0"/>
                </a:endParaRPr>
              </a:p>
              <a:p>
                <a:pPr marL="168275"/>
                <a:r>
                  <a:rPr lang="en-US" sz="2400" dirty="0">
                    <a:latin typeface="Arial" panose="020B0604020202020204" pitchFamily="34" charset="0"/>
                    <a:cs typeface="Arial" panose="020B0604020202020204" pitchFamily="34" charset="0"/>
                  </a:rPr>
                  <a:t>  = (3.14 × 2.6</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4</a:t>
                </a:r>
                <a:endParaRPr lang="en-US" sz="2400" baseline="30000" dirty="0">
                  <a:latin typeface="Arial" panose="020B0604020202020204" pitchFamily="34" charset="0"/>
                  <a:cs typeface="Arial" panose="020B0604020202020204" pitchFamily="34" charset="0"/>
                </a:endParaRPr>
              </a:p>
              <a:p>
                <a:pPr marL="168275"/>
                <a:r>
                  <a:rPr lang="en-US" sz="2400" dirty="0">
                    <a:latin typeface="Arial" panose="020B0604020202020204" pitchFamily="34" charset="0"/>
                    <a:cs typeface="Arial" panose="020B0604020202020204" pitchFamily="34" charset="0"/>
                  </a:rPr>
                  <a:t>  = 5.31 m</a:t>
                </a:r>
                <a:r>
                  <a:rPr lang="en-US" sz="2400" baseline="30000" dirty="0">
                    <a:latin typeface="Arial" panose="020B0604020202020204" pitchFamily="34" charset="0"/>
                    <a:cs typeface="Arial" panose="020B0604020202020204" pitchFamily="34" charset="0"/>
                  </a:rPr>
                  <a:t>2</a:t>
                </a:r>
              </a:p>
            </p:txBody>
          </p:sp>
        </mc:Choice>
        <mc:Fallback xmlns="">
          <p:sp>
            <p:nvSpPr>
              <p:cNvPr id="17" name="TextBox 16">
                <a:extLst>
                  <a:ext uri="{FF2B5EF4-FFF2-40B4-BE49-F238E27FC236}">
                    <a16:creationId xmlns:a16="http://schemas.microsoft.com/office/drawing/2014/main" id="{1B923114-8510-FDBB-AA73-03CC5115EF2B}"/>
                  </a:ext>
                </a:extLst>
              </p:cNvPr>
              <p:cNvSpPr txBox="1">
                <a:spLocks noRot="1" noChangeAspect="1" noMove="1" noResize="1" noEditPoints="1" noAdjustHandles="1" noChangeArrowheads="1" noChangeShapeType="1" noTextEdit="1"/>
              </p:cNvSpPr>
              <p:nvPr/>
            </p:nvSpPr>
            <p:spPr>
              <a:xfrm>
                <a:off x="1118587" y="2886050"/>
                <a:ext cx="3317006" cy="1569660"/>
              </a:xfrm>
              <a:prstGeom prst="rect">
                <a:avLst/>
              </a:prstGeom>
              <a:blipFill>
                <a:blip r:embed="rId4"/>
                <a:stretch>
                  <a:fillRect l="-2662" t="-3226" b="-806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DFBD546-F62A-7BA0-36FE-1462DCEDBFF5}"/>
              </a:ext>
            </a:extLst>
          </p:cNvPr>
          <p:cNvSpPr txBox="1"/>
          <p:nvPr/>
        </p:nvSpPr>
        <p:spPr>
          <a:xfrm>
            <a:off x="1118587" y="5140171"/>
            <a:ext cx="388167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Total area = 13.78 + 5.31</a:t>
            </a:r>
          </a:p>
          <a:p>
            <a:pPr marL="968375"/>
            <a:r>
              <a:rPr lang="en-US" sz="2400" dirty="0">
                <a:latin typeface="Arial" panose="020B0604020202020204" pitchFamily="34" charset="0"/>
                <a:cs typeface="Arial" panose="020B0604020202020204" pitchFamily="34" charset="0"/>
              </a:rPr>
              <a:t>      = 19.09 m</a:t>
            </a:r>
            <a:r>
              <a:rPr lang="en-US" sz="2400" baseline="30000" dirty="0">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FF4D4E65-118E-ECDC-47D4-223CF6D311E7}"/>
              </a:ext>
            </a:extLst>
          </p:cNvPr>
          <p:cNvSpPr txBox="1"/>
          <p:nvPr/>
        </p:nvSpPr>
        <p:spPr>
          <a:xfrm>
            <a:off x="8289982" y="3073228"/>
            <a:ext cx="358763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tin costs £5.41</a:t>
            </a:r>
          </a:p>
          <a:p>
            <a:r>
              <a:rPr lang="en-US" sz="2400" dirty="0">
                <a:latin typeface="Arial" panose="020B0604020202020204" pitchFamily="34" charset="0"/>
                <a:cs typeface="Arial" panose="020B0604020202020204" pitchFamily="34" charset="0"/>
              </a:rPr>
              <a:t>4 tins = 5.41 × 4</a:t>
            </a:r>
          </a:p>
          <a:p>
            <a:pPr marL="568325"/>
            <a:r>
              <a:rPr lang="en-US" sz="2400" dirty="0">
                <a:latin typeface="Arial" panose="020B0604020202020204" pitchFamily="34" charset="0"/>
                <a:cs typeface="Arial" panose="020B0604020202020204" pitchFamily="34" charset="0"/>
              </a:rPr>
              <a:t>   = £21.64</a:t>
            </a:r>
          </a:p>
        </p:txBody>
      </p:sp>
      <p:sp>
        <p:nvSpPr>
          <p:cNvPr id="23" name="TextBox 22">
            <a:extLst>
              <a:ext uri="{FF2B5EF4-FFF2-40B4-BE49-F238E27FC236}">
                <a16:creationId xmlns:a16="http://schemas.microsoft.com/office/drawing/2014/main" id="{C5254366-6439-3E34-E804-009727C37E91}"/>
              </a:ext>
            </a:extLst>
          </p:cNvPr>
          <p:cNvSpPr txBox="1"/>
          <p:nvPr/>
        </p:nvSpPr>
        <p:spPr>
          <a:xfrm>
            <a:off x="7791564" y="1316390"/>
            <a:ext cx="3587636" cy="1569660"/>
          </a:xfrm>
          <a:prstGeom prst="rect">
            <a:avLst/>
          </a:prstGeom>
          <a:noFill/>
        </p:spPr>
        <p:txBody>
          <a:bodyPr wrap="square" rtlCol="0">
            <a:spAutoFit/>
          </a:bodyPr>
          <a:lstStyle/>
          <a:p>
            <a:pPr marL="400050"/>
            <a:r>
              <a:rPr lang="en-US" sz="2400" dirty="0">
                <a:latin typeface="Arial" panose="020B0604020202020204" pitchFamily="34" charset="0"/>
                <a:cs typeface="Arial" panose="020B0604020202020204" pitchFamily="34" charset="0"/>
              </a:rPr>
              <a:t>  6 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1 tin</a:t>
            </a:r>
          </a:p>
          <a:p>
            <a:r>
              <a:rPr lang="en-US" sz="2400" dirty="0">
                <a:latin typeface="Arial" panose="020B0604020202020204" pitchFamily="34" charset="0"/>
                <a:cs typeface="Arial" panose="020B0604020202020204" pitchFamily="34" charset="0"/>
              </a:rPr>
              <a:t>19.09 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19.09 ÷ 6</a:t>
            </a:r>
          </a:p>
          <a:p>
            <a:pPr marL="860425"/>
            <a:r>
              <a:rPr lang="en-US" sz="2400" dirty="0">
                <a:latin typeface="Arial" panose="020B0604020202020204" pitchFamily="34" charset="0"/>
                <a:cs typeface="Arial" panose="020B0604020202020204" pitchFamily="34" charset="0"/>
              </a:rPr>
              <a:t>     = 3.18</a:t>
            </a:r>
          </a:p>
          <a:p>
            <a:pPr marL="860425"/>
            <a:r>
              <a:rPr lang="en-US" sz="2400" dirty="0">
                <a:latin typeface="Arial" panose="020B0604020202020204" pitchFamily="34" charset="0"/>
                <a:cs typeface="Arial" panose="020B0604020202020204" pitchFamily="34" charset="0"/>
              </a:rPr>
              <a:t>     = 4 tins</a:t>
            </a:r>
          </a:p>
        </p:txBody>
      </p:sp>
      <p:sp>
        <p:nvSpPr>
          <p:cNvPr id="25" name="TextBox 24">
            <a:extLst>
              <a:ext uri="{FF2B5EF4-FFF2-40B4-BE49-F238E27FC236}">
                <a16:creationId xmlns:a16="http://schemas.microsoft.com/office/drawing/2014/main" id="{6AE66E33-2CF5-CAD1-55BC-85E0D22F93D9}"/>
              </a:ext>
            </a:extLst>
          </p:cNvPr>
          <p:cNvSpPr txBox="1"/>
          <p:nvPr/>
        </p:nvSpPr>
        <p:spPr>
          <a:xfrm>
            <a:off x="7880464" y="5175503"/>
            <a:ext cx="3587636" cy="461665"/>
          </a:xfrm>
          <a:prstGeom prst="rect">
            <a:avLst/>
          </a:prstGeom>
          <a:noFill/>
        </p:spPr>
        <p:txBody>
          <a:bodyPr wrap="square" rtlCol="0">
            <a:spAutoFit/>
          </a:bodyPr>
          <a:lstStyle/>
          <a:p>
            <a:pPr marL="400050"/>
            <a:r>
              <a:rPr lang="en-US" sz="2400" dirty="0">
                <a:latin typeface="Arial" panose="020B0604020202020204" pitchFamily="34" charset="0"/>
                <a:cs typeface="Arial" panose="020B0604020202020204" pitchFamily="34" charset="0"/>
              </a:rPr>
              <a:t>Yes, £25 is enough</a:t>
            </a:r>
          </a:p>
        </p:txBody>
      </p:sp>
    </p:spTree>
    <p:extLst>
      <p:ext uri="{BB962C8B-B14F-4D97-AF65-F5344CB8AC3E}">
        <p14:creationId xmlns:p14="http://schemas.microsoft.com/office/powerpoint/2010/main" val="40740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17" grpId="0"/>
      <p:bldP spid="18" grpId="0"/>
      <p:bldP spid="20" grpId="0"/>
      <p:bldP spid="2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grpSp>
        <p:nvGrpSpPr>
          <p:cNvPr id="2" name="Group 1" descr="Worksheet available icon">
            <a:extLst>
              <a:ext uri="{FF2B5EF4-FFF2-40B4-BE49-F238E27FC236}">
                <a16:creationId xmlns:a16="http://schemas.microsoft.com/office/drawing/2014/main" id="{8D4827D9-8098-53AF-BA8F-07667B666B7F}"/>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B5377A92-23B2-C754-73D0-EA6F1EFB2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6A8DB243-D3AF-2075-507B-E0D749EA874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1" name="Rounded Rectangle 1">
            <a:extLst>
              <a:ext uri="{FF2B5EF4-FFF2-40B4-BE49-F238E27FC236}">
                <a16:creationId xmlns:a16="http://schemas.microsoft.com/office/drawing/2014/main" id="{8621D21F-7C6A-7846-9852-DB4A5FCBFC21}"/>
              </a:ext>
            </a:extLst>
          </p:cNvPr>
          <p:cNvSpPr/>
          <p:nvPr/>
        </p:nvSpPr>
        <p:spPr>
          <a:xfrm>
            <a:off x="591588" y="5383376"/>
            <a:ext cx="8717512" cy="919401"/>
          </a:xfrm>
          <a:prstGeom prst="roundRect">
            <a:avLst/>
          </a:prstGeom>
          <a:solidFill>
            <a:srgbClr val="9BC8FF"/>
          </a:solidFill>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Exam tip: </a:t>
            </a:r>
            <a:r>
              <a:rPr lang="en-GB" sz="2400" dirty="0">
                <a:solidFill>
                  <a:srgbClr val="FF0000"/>
                </a:solidFill>
                <a:latin typeface="Arial" panose="020B0604020202020204" pitchFamily="34" charset="0"/>
                <a:cs typeface="Arial" panose="020B0604020202020204" pitchFamily="34" charset="0"/>
              </a:rPr>
              <a:t>Answer the question (Yes or no, with a sentence. No, the length is …)</a:t>
            </a:r>
          </a:p>
        </p:txBody>
      </p:sp>
      <p:sp>
        <p:nvSpPr>
          <p:cNvPr id="9" name="TextBox 8">
            <a:extLst>
              <a:ext uri="{FF2B5EF4-FFF2-40B4-BE49-F238E27FC236}">
                <a16:creationId xmlns:a16="http://schemas.microsoft.com/office/drawing/2014/main" id="{ED01EA9A-5974-5F37-1F9C-117F8F58EFD9}"/>
              </a:ext>
            </a:extLst>
          </p:cNvPr>
          <p:cNvSpPr txBox="1"/>
          <p:nvPr/>
        </p:nvSpPr>
        <p:spPr>
          <a:xfrm>
            <a:off x="826400" y="1219473"/>
            <a:ext cx="7352967" cy="1569660"/>
          </a:xfrm>
          <a:prstGeom prst="rect">
            <a:avLst/>
          </a:prstGeom>
          <a:noFill/>
        </p:spPr>
        <p:txBody>
          <a:bodyPr wrap="square" rtlCol="0">
            <a:spAutoFit/>
          </a:bodyPr>
          <a:lstStyle/>
          <a:p>
            <a:pPr>
              <a:tabLst>
                <a:tab pos="115888" algn="l"/>
              </a:tabLst>
            </a:pPr>
            <a:r>
              <a:rPr lang="en-US" sz="2400" dirty="0">
                <a:latin typeface="Arial" panose="020B0604020202020204" pitchFamily="34" charset="0"/>
                <a:cs typeface="Arial" panose="020B0604020202020204" pitchFamily="34" charset="0"/>
              </a:rPr>
              <a:t>Abi has a mirror in the shape of a rectangle with a semicircle on one of the shorter edges.</a:t>
            </a:r>
          </a:p>
          <a:p>
            <a:pPr>
              <a:tabLst>
                <a:tab pos="115888" algn="l"/>
              </a:tabLst>
            </a:pPr>
            <a:r>
              <a:rPr lang="en-US" sz="2400" dirty="0">
                <a:latin typeface="Arial" panose="020B0604020202020204" pitchFamily="34" charset="0"/>
                <a:cs typeface="Arial" panose="020B0604020202020204" pitchFamily="34" charset="0"/>
              </a:rPr>
              <a:t>The radius of the semicircle is 30 cm.</a:t>
            </a:r>
          </a:p>
          <a:p>
            <a:pPr>
              <a:tabLst>
                <a:tab pos="115888" algn="l"/>
              </a:tabLst>
            </a:pPr>
            <a:r>
              <a:rPr lang="en-US" sz="2400" dirty="0">
                <a:latin typeface="Arial" panose="020B0604020202020204" pitchFamily="34" charset="0"/>
                <a:cs typeface="Arial" panose="020B0604020202020204" pitchFamily="34" charset="0"/>
              </a:rPr>
              <a:t>The longer edge of the rectangle is 85 cm.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A84098-41EF-0B8B-AB14-5D7EB713EDAB}"/>
                  </a:ext>
                </a:extLst>
              </p:cNvPr>
              <p:cNvSpPr txBox="1"/>
              <p:nvPr/>
            </p:nvSpPr>
            <p:spPr>
              <a:xfrm>
                <a:off x="826400" y="2905098"/>
                <a:ext cx="7403977" cy="21246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Abi buys a 500 cm length of mirror trim to go around all the edges of the mirror.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She thinks she will use more than </a:t>
                </a:r>
                <a14:m>
                  <m:oMath xmlns:m="http://schemas.openxmlformats.org/officeDocument/2006/math">
                    <m:f>
                      <m:fPr>
                        <m:ctrlPr>
                          <a:rPr lang="en-US" sz="2400" i="1" smtClean="0">
                            <a:latin typeface="Cambria Math" panose="02040503050406030204" pitchFamily="18" charset="0"/>
                            <a:cs typeface="Arial" panose="020B0604020202020204" pitchFamily="34" charset="0"/>
                          </a:rPr>
                        </m:ctrlPr>
                      </m:fPr>
                      <m:num>
                        <m:r>
                          <a:rPr lang="en-GB" sz="2400" b="0" i="1" smtClean="0">
                            <a:latin typeface="Cambria Math" panose="02040503050406030204" pitchFamily="18" charset="0"/>
                            <a:cs typeface="Arial" panose="020B0604020202020204" pitchFamily="34" charset="0"/>
                          </a:rPr>
                          <m:t>2</m:t>
                        </m:r>
                      </m:num>
                      <m:den>
                        <m:r>
                          <a:rPr lang="en-GB" sz="2400" b="0" i="1" smtClean="0">
                            <a:latin typeface="Cambria Math" panose="02040503050406030204" pitchFamily="18" charset="0"/>
                            <a:cs typeface="Arial" panose="020B0604020202020204" pitchFamily="34" charset="0"/>
                          </a:rPr>
                          <m:t>3</m:t>
                        </m:r>
                      </m:den>
                    </m:f>
                    <m:r>
                      <a:rPr lang="en-GB" sz="2400" b="0" i="1" smtClean="0">
                        <a:latin typeface="Cambria Math" panose="02040503050406030204" pitchFamily="18" charset="0"/>
                        <a:cs typeface="Arial" panose="020B0604020202020204" pitchFamily="34" charset="0"/>
                      </a:rPr>
                      <m:t> </m:t>
                    </m:r>
                  </m:oMath>
                </a14:m>
                <a:r>
                  <a:rPr lang="en-US" sz="2400" dirty="0">
                    <a:latin typeface="Arial" panose="020B0604020202020204" pitchFamily="34" charset="0"/>
                    <a:cs typeface="Arial" panose="020B0604020202020204" pitchFamily="34" charset="0"/>
                  </a:rPr>
                  <a:t>of the length of the mirror trim.</a:t>
                </a:r>
              </a:p>
            </p:txBody>
          </p:sp>
        </mc:Choice>
        <mc:Fallback xmlns="">
          <p:sp>
            <p:nvSpPr>
              <p:cNvPr id="10" name="TextBox 9">
                <a:extLst>
                  <a:ext uri="{FF2B5EF4-FFF2-40B4-BE49-F238E27FC236}">
                    <a16:creationId xmlns:a16="http://schemas.microsoft.com/office/drawing/2014/main" id="{B9A84098-41EF-0B8B-AB14-5D7EB713EDAB}"/>
                  </a:ext>
                </a:extLst>
              </p:cNvPr>
              <p:cNvSpPr txBox="1">
                <a:spLocks noRot="1" noChangeAspect="1" noMove="1" noResize="1" noEditPoints="1" noAdjustHandles="1" noChangeArrowheads="1" noChangeShapeType="1" noTextEdit="1"/>
              </p:cNvSpPr>
              <p:nvPr/>
            </p:nvSpPr>
            <p:spPr>
              <a:xfrm>
                <a:off x="826400" y="2905098"/>
                <a:ext cx="7403977" cy="2124684"/>
              </a:xfrm>
              <a:prstGeom prst="rect">
                <a:avLst/>
              </a:prstGeom>
              <a:blipFill>
                <a:blip r:embed="rId6"/>
                <a:stretch>
                  <a:fillRect l="-1372" t="-2381" b="-476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C0DDCEF-7AFD-BD23-635B-C0887A3CC8C7}"/>
              </a:ext>
            </a:extLst>
          </p:cNvPr>
          <p:cNvSpPr txBox="1"/>
          <p:nvPr/>
        </p:nvSpPr>
        <p:spPr>
          <a:xfrm>
            <a:off x="3651950" y="4574076"/>
            <a:ext cx="401493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Is Abi correct?</a:t>
            </a:r>
          </a:p>
          <a:p>
            <a:r>
              <a:rPr lang="en-US" sz="2400" dirty="0">
                <a:latin typeface="Arial" panose="020B0604020202020204" pitchFamily="34" charset="0"/>
                <a:cs typeface="Arial" panose="020B0604020202020204" pitchFamily="34" charset="0"/>
              </a:rPr>
              <a:t>Show why you think this.</a:t>
            </a:r>
          </a:p>
        </p:txBody>
      </p:sp>
      <p:graphicFrame>
        <p:nvGraphicFramePr>
          <p:cNvPr id="5" name="Object 4">
            <a:extLst>
              <a:ext uri="{FF2B5EF4-FFF2-40B4-BE49-F238E27FC236}">
                <a16:creationId xmlns:a16="http://schemas.microsoft.com/office/drawing/2014/main" id="{0D32973B-2C0D-83BE-883B-59D6E92BDE64}"/>
              </a:ext>
            </a:extLst>
          </p:cNvPr>
          <p:cNvGraphicFramePr>
            <a:graphicFrameLocks noChangeAspect="1"/>
          </p:cNvGraphicFramePr>
          <p:nvPr>
            <p:extLst>
              <p:ext uri="{D42A27DB-BD31-4B8C-83A1-F6EECF244321}">
                <p14:modId xmlns:p14="http://schemas.microsoft.com/office/powerpoint/2010/main" val="4211061443"/>
              </p:ext>
            </p:extLst>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4114800" y="2209800"/>
                        <a:ext cx="914400" cy="198438"/>
                      </a:xfrm>
                      <a:prstGeom prst="rect">
                        <a:avLst/>
                      </a:prstGeom>
                    </p:spPr>
                  </p:pic>
                </p:oleObj>
              </mc:Fallback>
            </mc:AlternateContent>
          </a:graphicData>
        </a:graphic>
      </p:graphicFrame>
      <p:pic>
        <p:nvPicPr>
          <p:cNvPr id="16" name="Picture 15" descr="Diagram of a mirror showing a semicircle joined to the top of a rectangle. The diameter of the semicircle is 30 cm and the height of the rectangle is 85 cm.">
            <a:extLst>
              <a:ext uri="{FF2B5EF4-FFF2-40B4-BE49-F238E27FC236}">
                <a16:creationId xmlns:a16="http://schemas.microsoft.com/office/drawing/2014/main" id="{A5EC4C0A-EDD7-4E15-A2AA-3003689D2F0E}"/>
              </a:ext>
            </a:extLst>
          </p:cNvPr>
          <p:cNvPicPr>
            <a:picLocks noChangeAspect="1"/>
          </p:cNvPicPr>
          <p:nvPr/>
        </p:nvPicPr>
        <p:blipFill>
          <a:blip r:embed="rId9"/>
          <a:stretch>
            <a:fillRect/>
          </a:stretch>
        </p:blipFill>
        <p:spPr>
          <a:xfrm>
            <a:off x="7967669" y="1366586"/>
            <a:ext cx="2759573" cy="3779415"/>
          </a:xfrm>
          <a:prstGeom prst="rect">
            <a:avLst/>
          </a:prstGeom>
        </p:spPr>
      </p:pic>
    </p:spTree>
    <p:extLst>
      <p:ext uri="{BB962C8B-B14F-4D97-AF65-F5344CB8AC3E}">
        <p14:creationId xmlns:p14="http://schemas.microsoft.com/office/powerpoint/2010/main" val="1529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showing a road circling a roundabout. Other roads join the roundabout from the top, bottom, left and right. The centre circle of the roundabout is shown as a flowerbed containing red and white flowers.">
            <a:extLst>
              <a:ext uri="{FF2B5EF4-FFF2-40B4-BE49-F238E27FC236}">
                <a16:creationId xmlns:a16="http://schemas.microsoft.com/office/drawing/2014/main" id="{AE071622-772B-FF5D-E430-5446E5D2A1FC}"/>
              </a:ext>
            </a:extLst>
          </p:cNvPr>
          <p:cNvPicPr>
            <a:picLocks noChangeAspect="1"/>
          </p:cNvPicPr>
          <p:nvPr/>
        </p:nvPicPr>
        <p:blipFill>
          <a:blip r:embed="rId3"/>
          <a:stretch>
            <a:fillRect/>
          </a:stretch>
        </p:blipFill>
        <p:spPr>
          <a:xfrm>
            <a:off x="7433600" y="3334563"/>
            <a:ext cx="4321865" cy="2437673"/>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Practice question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grpSp>
        <p:nvGrpSpPr>
          <p:cNvPr id="2" name="Group 1" descr="Worksheet available icon">
            <a:extLst>
              <a:ext uri="{FF2B5EF4-FFF2-40B4-BE49-F238E27FC236}">
                <a16:creationId xmlns:a16="http://schemas.microsoft.com/office/drawing/2014/main" id="{8D4827D9-8098-53AF-BA8F-07667B666B7F}"/>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B5377A92-23B2-C754-73D0-EA6F1EFB2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6A8DB243-D3AF-2075-507B-E0D749EA874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3" name="Rounded Rectangle 1">
            <a:extLst>
              <a:ext uri="{FF2B5EF4-FFF2-40B4-BE49-F238E27FC236}">
                <a16:creationId xmlns:a16="http://schemas.microsoft.com/office/drawing/2014/main" id="{468976F1-E7E0-36FA-06F7-ABFF68FDF85C}"/>
              </a:ext>
            </a:extLst>
          </p:cNvPr>
          <p:cNvSpPr/>
          <p:nvPr/>
        </p:nvSpPr>
        <p:spPr>
          <a:xfrm>
            <a:off x="811014" y="4553400"/>
            <a:ext cx="6257925" cy="1328023"/>
          </a:xfrm>
          <a:prstGeom prst="roundRect">
            <a:avLst/>
          </a:prstGeom>
          <a:solidFill>
            <a:srgbClr val="9BC8FF"/>
          </a:solidFill>
        </p:spPr>
        <p:txBody>
          <a:bodyPr wrap="square">
            <a:spAutoFit/>
          </a:bodyPr>
          <a:lstStyle/>
          <a:p>
            <a:r>
              <a:rPr lang="en-GB" sz="2400" b="1" dirty="0">
                <a:solidFill>
                  <a:srgbClr val="FF0000"/>
                </a:solidFill>
                <a:latin typeface="Arial" panose="020B0604020202020204" pitchFamily="34" charset="0"/>
                <a:cs typeface="Arial" panose="020B0604020202020204" pitchFamily="34" charset="0"/>
              </a:rPr>
              <a:t>Exams tips: </a:t>
            </a:r>
          </a:p>
          <a:p>
            <a:r>
              <a:rPr lang="en-GB" sz="2400" dirty="0">
                <a:solidFill>
                  <a:srgbClr val="FF0000"/>
                </a:solidFill>
                <a:latin typeface="Arial" panose="020B0604020202020204" pitchFamily="34" charset="0"/>
                <a:cs typeface="Arial" panose="020B0604020202020204" pitchFamily="34" charset="0"/>
              </a:rPr>
              <a:t>Can you use a bar model or ratio table to help in proportional reasoning?</a:t>
            </a:r>
          </a:p>
        </p:txBody>
      </p:sp>
      <p:grpSp>
        <p:nvGrpSpPr>
          <p:cNvPr id="14" name="Group 13">
            <a:extLst>
              <a:ext uri="{FF2B5EF4-FFF2-40B4-BE49-F238E27FC236}">
                <a16:creationId xmlns:a16="http://schemas.microsoft.com/office/drawing/2014/main" id="{37265532-B0C8-9C35-9A8F-01F43C6ACA95}"/>
              </a:ext>
            </a:extLst>
          </p:cNvPr>
          <p:cNvGrpSpPr/>
          <p:nvPr/>
        </p:nvGrpSpPr>
        <p:grpSpPr>
          <a:xfrm>
            <a:off x="6978208" y="1170229"/>
            <a:ext cx="4044137" cy="1259919"/>
            <a:chOff x="6369128" y="2007954"/>
            <a:chExt cx="6304095" cy="1393659"/>
          </a:xfrm>
        </p:grpSpPr>
        <p:sp>
          <p:nvSpPr>
            <p:cNvPr id="16" name="Arrow: Left 15">
              <a:extLst>
                <a:ext uri="{FF2B5EF4-FFF2-40B4-BE49-F238E27FC236}">
                  <a16:creationId xmlns:a16="http://schemas.microsoft.com/office/drawing/2014/main" id="{60207F86-C7D3-C7DA-F953-ABD980E287BD}"/>
                </a:ext>
              </a:extLst>
            </p:cNvPr>
            <p:cNvSpPr/>
            <p:nvPr/>
          </p:nvSpPr>
          <p:spPr>
            <a:xfrm rot="18957791">
              <a:off x="6369128" y="3017314"/>
              <a:ext cx="1052148" cy="245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
              <a:extLst>
                <a:ext uri="{FF2B5EF4-FFF2-40B4-BE49-F238E27FC236}">
                  <a16:creationId xmlns:a16="http://schemas.microsoft.com/office/drawing/2014/main" id="{D2552A50-B6BA-BE42-9CD2-E13A703C2B93}"/>
                </a:ext>
              </a:extLst>
            </p:cNvPr>
            <p:cNvSpPr/>
            <p:nvPr/>
          </p:nvSpPr>
          <p:spPr>
            <a:xfrm>
              <a:off x="7178979" y="2007954"/>
              <a:ext cx="5494244" cy="1393659"/>
            </a:xfrm>
            <a:prstGeom prst="roundRect">
              <a:avLst/>
            </a:prstGeom>
            <a:solidFill>
              <a:srgbClr val="9BC8FF"/>
            </a:solidFill>
          </p:spPr>
          <p:txBody>
            <a:bodyPr wrap="square">
              <a:spAutoFit/>
            </a:bodyPr>
            <a:lstStyle/>
            <a:p>
              <a:r>
                <a:rPr lang="en-GB" sz="1700" b="1" dirty="0">
                  <a:solidFill>
                    <a:srgbClr val="FF0000"/>
                  </a:solidFill>
                  <a:latin typeface="Arial" panose="020B0604020202020204" pitchFamily="34" charset="0"/>
                  <a:cs typeface="Arial" panose="020B0604020202020204" pitchFamily="34" charset="0"/>
                </a:rPr>
                <a:t>Exams tips: </a:t>
              </a:r>
              <a:r>
                <a:rPr lang="en-GB" sz="1700" dirty="0">
                  <a:solidFill>
                    <a:srgbClr val="FF0000"/>
                  </a:solidFill>
                  <a:latin typeface="Arial" panose="020B0604020202020204" pitchFamily="34" charset="0"/>
                  <a:cs typeface="Arial" panose="020B0604020202020204" pitchFamily="34" charset="0"/>
                </a:rPr>
                <a:t>Look at units in the question. They would usually give clues on whether it is an area, perimeter or volume. </a:t>
              </a:r>
            </a:p>
          </p:txBody>
        </p:sp>
      </p:grpSp>
      <p:sp>
        <p:nvSpPr>
          <p:cNvPr id="5" name="TextBox 4">
            <a:extLst>
              <a:ext uri="{FF2B5EF4-FFF2-40B4-BE49-F238E27FC236}">
                <a16:creationId xmlns:a16="http://schemas.microsoft.com/office/drawing/2014/main" id="{16D5D174-D56D-1E95-4F6D-7ED73486CB44}"/>
              </a:ext>
            </a:extLst>
          </p:cNvPr>
          <p:cNvSpPr txBox="1"/>
          <p:nvPr/>
        </p:nvSpPr>
        <p:spPr>
          <a:xfrm>
            <a:off x="870011" y="1146471"/>
            <a:ext cx="649107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Joanna is a landscape gardener.</a:t>
            </a:r>
          </a:p>
          <a:p>
            <a:r>
              <a:rPr lang="en-US" sz="2400" dirty="0">
                <a:latin typeface="Arial" panose="020B0604020202020204" pitchFamily="34" charset="0"/>
                <a:cs typeface="Arial" panose="020B0604020202020204" pitchFamily="34" charset="0"/>
              </a:rPr>
              <a:t>She has to fill a circular space with flowers.</a:t>
            </a:r>
          </a:p>
        </p:txBody>
      </p:sp>
      <p:sp>
        <p:nvSpPr>
          <p:cNvPr id="8" name="TextBox 7">
            <a:extLst>
              <a:ext uri="{FF2B5EF4-FFF2-40B4-BE49-F238E27FC236}">
                <a16:creationId xmlns:a16="http://schemas.microsoft.com/office/drawing/2014/main" id="{DE484871-65A0-482A-5A93-A0A62788581F}"/>
              </a:ext>
            </a:extLst>
          </p:cNvPr>
          <p:cNvSpPr txBox="1"/>
          <p:nvPr/>
        </p:nvSpPr>
        <p:spPr>
          <a:xfrm>
            <a:off x="879253" y="2314122"/>
            <a:ext cx="833298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radius of the circular space is 4.5 </a:t>
            </a:r>
            <a:r>
              <a:rPr lang="en-US" sz="2400" dirty="0" err="1">
                <a:latin typeface="Arial" panose="020B0604020202020204" pitchFamily="34" charset="0"/>
                <a:cs typeface="Arial" panose="020B0604020202020204" pitchFamily="34" charset="0"/>
              </a:rPr>
              <a:t>metres</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Joanna will plant 40 flowers per square metre of space.</a:t>
            </a:r>
          </a:p>
          <a:p>
            <a:r>
              <a:rPr lang="en-US" sz="2400" dirty="0">
                <a:latin typeface="Arial" panose="020B0604020202020204" pitchFamily="34" charset="0"/>
                <a:cs typeface="Arial" panose="020B0604020202020204" pitchFamily="34" charset="0"/>
              </a:rPr>
              <a:t>She will plant 4 times as many red flowers as white flowers.</a:t>
            </a:r>
          </a:p>
        </p:txBody>
      </p:sp>
      <p:sp>
        <p:nvSpPr>
          <p:cNvPr id="17" name="TextBox 16">
            <a:extLst>
              <a:ext uri="{FF2B5EF4-FFF2-40B4-BE49-F238E27FC236}">
                <a16:creationId xmlns:a16="http://schemas.microsoft.com/office/drawing/2014/main" id="{F599DC4C-37AF-B03E-476A-2AE58EF987AD}"/>
              </a:ext>
            </a:extLst>
          </p:cNvPr>
          <p:cNvSpPr txBox="1"/>
          <p:nvPr/>
        </p:nvSpPr>
        <p:spPr>
          <a:xfrm>
            <a:off x="811014" y="3803093"/>
            <a:ext cx="543565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How many red flowers will she plant?</a:t>
            </a:r>
          </a:p>
        </p:txBody>
      </p:sp>
    </p:spTree>
    <p:extLst>
      <p:ext uri="{BB962C8B-B14F-4D97-AF65-F5344CB8AC3E}">
        <p14:creationId xmlns:p14="http://schemas.microsoft.com/office/powerpoint/2010/main" val="398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Circumference and area of a circle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644314"/>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latin typeface="Arial" panose="020B0604020202020204" pitchFamily="34" charset="0"/>
                    <a:cs typeface="Arial" panose="020B0604020202020204" pitchFamily="34" charset="0"/>
                  </a:rPr>
                  <a:t>Circumference of a circle: </a:t>
                </a:r>
              </a:p>
              <a:p>
                <a:pPr algn="just"/>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𝐶</m:t>
                      </m:r>
                      <m:r>
                        <a:rPr lang="en-GB" sz="2800" i="1">
                          <a:latin typeface="Cambria Math" panose="02040503050406030204" pitchFamily="18" charset="0"/>
                          <a:cs typeface="Arial" panose="020B0604020202020204" pitchFamily="34" charset="0"/>
                        </a:rPr>
                        <m:t>=</m:t>
                      </m:r>
                      <m:r>
                        <a:rPr lang="el-GR" sz="2800" i="1">
                          <a:latin typeface="Cambria Math" panose="02040503050406030204" pitchFamily="18" charset="0"/>
                          <a:cs typeface="Arial" panose="020B0604020202020204" pitchFamily="34" charset="0"/>
                        </a:rPr>
                        <m:t>𝜋</m:t>
                      </m:r>
                      <m:r>
                        <a:rPr lang="en-SG" sz="2800" b="0" i="1" smtClean="0">
                          <a:latin typeface="Cambria Math" panose="02040503050406030204" pitchFamily="18" charset="0"/>
                          <a:cs typeface="Arial" panose="020B0604020202020204" pitchFamily="34" charset="0"/>
                        </a:rPr>
                        <m:t>𝑑</m:t>
                      </m:r>
                      <m:r>
                        <a:rPr lang="en-GB" sz="2800" i="1">
                          <a:latin typeface="Cambria Math" panose="02040503050406030204" pitchFamily="18" charset="0"/>
                          <a:cs typeface="Arial" panose="020B0604020202020204" pitchFamily="34" charset="0"/>
                        </a:rPr>
                        <m:t> </m:t>
                      </m:r>
                      <m:r>
                        <a:rPr lang="en-GB" sz="2800" b="0" i="0" smtClean="0">
                          <a:latin typeface="Cambria Math" panose="02040503050406030204" pitchFamily="18" charset="0"/>
                          <a:cs typeface="Arial" panose="020B0604020202020204" pitchFamily="34" charset="0"/>
                        </a:rPr>
                        <m:t>  </m:t>
                      </m:r>
                      <m:r>
                        <m:rPr>
                          <m:sty m:val="p"/>
                        </m:rPr>
                        <a:rPr lang="en-GB" sz="2800" i="0">
                          <a:latin typeface="Cambria Math" panose="02040503050406030204" pitchFamily="18" charset="0"/>
                          <a:cs typeface="Arial" panose="020B0604020202020204" pitchFamily="34" charset="0"/>
                        </a:rPr>
                        <m:t>or</m:t>
                      </m:r>
                      <m:r>
                        <a:rPr lang="en-GB" sz="2800" b="0" i="0" smtClean="0">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𝐶</m:t>
                      </m:r>
                      <m:r>
                        <a:rPr lang="en-GB" sz="2800" i="1">
                          <a:latin typeface="Cambria Math" panose="02040503050406030204" pitchFamily="18" charset="0"/>
                          <a:cs typeface="Arial" panose="020B0604020202020204" pitchFamily="34" charset="0"/>
                        </a:rPr>
                        <m:t>=2</m:t>
                      </m:r>
                      <m:r>
                        <a:rPr lang="el-GR" sz="2800" i="1">
                          <a:latin typeface="Cambria Math" panose="02040503050406030204" pitchFamily="18" charset="0"/>
                          <a:cs typeface="Arial" panose="020B0604020202020204" pitchFamily="34" charset="0"/>
                        </a:rPr>
                        <m:t>𝜋</m:t>
                      </m:r>
                      <m:r>
                        <a:rPr lang="en-GB" sz="2800" i="1">
                          <a:latin typeface="Cambria Math" panose="02040503050406030204" pitchFamily="18" charset="0"/>
                          <a:cs typeface="Arial" panose="020B0604020202020204" pitchFamily="34" charset="0"/>
                        </a:rPr>
                        <m:t>𝑟</m:t>
                      </m:r>
                    </m:oMath>
                  </m:oMathPara>
                </a14:m>
                <a:endParaRPr lang="en-GB" sz="2800" i="1" dirty="0">
                  <a:latin typeface="Arial" panose="020B0604020202020204" pitchFamily="34" charset="0"/>
                  <a:cs typeface="Arial" panose="020B0604020202020204" pitchFamily="34" charset="0"/>
                </a:endParaRPr>
              </a:p>
              <a:p>
                <a:pPr algn="just"/>
                <a:endParaRPr lang="en-GB" sz="2800" i="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GB" sz="2800" dirty="0">
                    <a:latin typeface="Arial" panose="020B0604020202020204" pitchFamily="34" charset="0"/>
                    <a:cs typeface="Arial" panose="020B0604020202020204" pitchFamily="34" charset="0"/>
                  </a:rPr>
                  <a:t>Area of a circle: </a:t>
                </a:r>
                <a:endParaRPr lang="en-GB" sz="2800" b="0" i="1" dirty="0">
                  <a:latin typeface="Cambria Math" panose="02040503050406030204" pitchFamily="18"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𝐴</m:t>
                      </m:r>
                      <m:r>
                        <a:rPr lang="en-GB" sz="2800" b="0" i="1" smtClean="0">
                          <a:latin typeface="Cambria Math" panose="02040503050406030204" pitchFamily="18" charset="0"/>
                          <a:cs typeface="Arial" panose="020B0604020202020204" pitchFamily="34" charset="0"/>
                        </a:rPr>
                        <m:t>=</m:t>
                      </m:r>
                      <m:r>
                        <a:rPr lang="el-GR" sz="2800" b="0" i="1" smtClean="0">
                          <a:latin typeface="Cambria Math" panose="02040503050406030204" pitchFamily="18" charset="0"/>
                          <a:cs typeface="Arial" panose="020B0604020202020204" pitchFamily="34" charset="0"/>
                        </a:rPr>
                        <m:t>𝜋</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𝑟</m:t>
                          </m:r>
                        </m:e>
                        <m:sup>
                          <m:r>
                            <a:rPr lang="en-GB" sz="2800" b="0" i="1" smtClean="0">
                              <a:latin typeface="Cambria Math" panose="02040503050406030204" pitchFamily="18" charset="0"/>
                              <a:cs typeface="Arial" panose="020B0604020202020204" pitchFamily="34" charset="0"/>
                            </a:rPr>
                            <m:t>2</m:t>
                          </m:r>
                        </m:sup>
                      </m:sSup>
                    </m:oMath>
                  </m:oMathPara>
                </a14:m>
                <a:endParaRPr lang="en-GB" sz="28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mc:Choice>
        <mc:Fallback xmlns="">
          <p:sp>
            <p:nvSpPr>
              <p:cNvPr id="12" name="TextBox 11">
                <a:extLst>
                  <a:ext uri="{FF2B5EF4-FFF2-40B4-BE49-F238E27FC236}">
                    <a16:creationId xmlns:a16="http://schemas.microsoft.com/office/drawing/2014/main" id="{B0AB6807-1007-2C40-ACD3-85A647021B46}"/>
                  </a:ext>
                </a:extLst>
              </p:cNvPr>
              <p:cNvSpPr txBox="1">
                <a:spLocks noRot="1" noChangeAspect="1" noMove="1" noResize="1" noEditPoints="1" noAdjustHandles="1" noChangeArrowheads="1" noChangeShapeType="1" noTextEdit="1"/>
              </p:cNvSpPr>
              <p:nvPr/>
            </p:nvSpPr>
            <p:spPr>
              <a:xfrm>
                <a:off x="2043531" y="2181054"/>
                <a:ext cx="7551002" cy="2644314"/>
              </a:xfrm>
              <a:prstGeom prst="rect">
                <a:avLst/>
              </a:prstGeom>
              <a:blipFill>
                <a:blip r:embed="rId5"/>
                <a:stretch>
                  <a:fillRect l="-1453" t="-2535"/>
                </a:stretch>
              </a:blipFill>
            </p:spPr>
            <p:txBody>
              <a:bodyPr/>
              <a:lstStyle/>
              <a:p>
                <a:r>
                  <a:rPr lang="en-GB">
                    <a:noFill/>
                  </a:rPr>
                  <a:t> </a:t>
                </a:r>
              </a:p>
            </p:txBody>
          </p:sp>
        </mc:Fallback>
      </mc:AlternateContent>
    </p:spTree>
    <p:extLst>
      <p:ext uri="{BB962C8B-B14F-4D97-AF65-F5344CB8AC3E}">
        <p14:creationId xmlns:p14="http://schemas.microsoft.com/office/powerpoint/2010/main" val="2934758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472C4"/>
                </a:solidFill>
                <a:effectLst/>
                <a:uLnTx/>
                <a:uFillTx/>
                <a:latin typeface="Calibri"/>
                <a:ea typeface="+mn-ea"/>
                <a:cs typeface="+mn-cs"/>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sp>
        <p:nvSpPr>
          <p:cNvPr id="8" name="Rectangle: Rounded Corners 7">
            <a:extLst>
              <a:ext uri="{FF2B5EF4-FFF2-40B4-BE49-F238E27FC236}">
                <a16:creationId xmlns:a16="http://schemas.microsoft.com/office/drawing/2014/main" id="{063D2A6A-3AC5-0A69-15A6-2B795B9CA79D}"/>
              </a:ext>
            </a:extLst>
          </p:cNvPr>
          <p:cNvSpPr/>
          <p:nvPr/>
        </p:nvSpPr>
        <p:spPr>
          <a:xfrm>
            <a:off x="813081" y="1158859"/>
            <a:ext cx="3873113" cy="405438"/>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bg1"/>
                </a:solidFill>
                <a:latin typeface="Arial"/>
                <a:cs typeface="Arial"/>
              </a:rPr>
              <a:t>Q1: Length of mirror trim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E7FB98-445E-B3E1-D20F-96A7CE10D464}"/>
                  </a:ext>
                </a:extLst>
              </p:cNvPr>
              <p:cNvSpPr txBox="1"/>
              <p:nvPr/>
            </p:nvSpPr>
            <p:spPr>
              <a:xfrm>
                <a:off x="725045" y="1805231"/>
                <a:ext cx="45282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Circumference of semicircle:</a:t>
                </a:r>
              </a:p>
              <a:p>
                <a14:m>
                  <m:oMath xmlns:m="http://schemas.openxmlformats.org/officeDocument/2006/math">
                    <m:r>
                      <m:rPr>
                        <m:sty m:val="p"/>
                      </m:rPr>
                      <a:rPr lang="el-GR" sz="2400" smtClean="0">
                        <a:latin typeface="Cambria Math" panose="02040503050406030204" pitchFamily="18" charset="0"/>
                        <a:cs typeface="Arial" panose="020B0604020202020204" pitchFamily="34" charset="0"/>
                      </a:rPr>
                      <m:t>π</m:t>
                    </m:r>
                  </m:oMath>
                </a14:m>
                <a:r>
                  <a:rPr lang="en-US" sz="2400" i="1" dirty="0">
                    <a:latin typeface="Arial" panose="020B0604020202020204" pitchFamily="34" charset="0"/>
                    <a:cs typeface="Arial" panose="020B0604020202020204" pitchFamily="34" charset="0"/>
                  </a:rPr>
                  <a:t>D/2</a:t>
                </a:r>
                <a:r>
                  <a:rPr lang="en-US" sz="2400" dirty="0">
                    <a:latin typeface="Arial" panose="020B0604020202020204" pitchFamily="34" charset="0"/>
                    <a:cs typeface="Arial" panose="020B0604020202020204" pitchFamily="34" charset="0"/>
                  </a:rPr>
                  <a:t> = </a:t>
                </a:r>
                <a14:m>
                  <m:oMath xmlns:m="http://schemas.openxmlformats.org/officeDocument/2006/math">
                    <m:r>
                      <m:rPr>
                        <m:sty m:val="p"/>
                      </m:rPr>
                      <a:rPr lang="el-GR" sz="2400">
                        <a:latin typeface="Cambria Math" panose="02040503050406030204" pitchFamily="18" charset="0"/>
                        <a:cs typeface="Arial" panose="020B0604020202020204" pitchFamily="34" charset="0"/>
                      </a:rPr>
                      <m:t>π</m:t>
                    </m:r>
                  </m:oMath>
                </a14:m>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30</a:t>
                </a:r>
                <a:endParaRPr lang="en-US" sz="2400" baseline="30000" dirty="0">
                  <a:latin typeface="Arial" panose="020B0604020202020204" pitchFamily="34" charset="0"/>
                  <a:cs typeface="Arial" panose="020B0604020202020204" pitchFamily="34" charset="0"/>
                </a:endParaRPr>
              </a:p>
              <a:p>
                <a:pPr marL="400050"/>
                <a:r>
                  <a:rPr lang="en-US" sz="2400" dirty="0">
                    <a:latin typeface="Arial" panose="020B0604020202020204" pitchFamily="34" charset="0"/>
                    <a:cs typeface="Arial" panose="020B0604020202020204" pitchFamily="34" charset="0"/>
                  </a:rPr>
                  <a:t> = 3.14 × 30</a:t>
                </a:r>
                <a:endParaRPr lang="en-US" sz="2400" baseline="30000" dirty="0">
                  <a:latin typeface="Arial" panose="020B0604020202020204" pitchFamily="34" charset="0"/>
                  <a:cs typeface="Arial" panose="020B0604020202020204" pitchFamily="34" charset="0"/>
                </a:endParaRPr>
              </a:p>
              <a:p>
                <a:pPr marL="400050"/>
                <a:r>
                  <a:rPr lang="en-US" sz="2400" dirty="0">
                    <a:latin typeface="Arial" panose="020B0604020202020204" pitchFamily="34" charset="0"/>
                    <a:cs typeface="Arial" panose="020B0604020202020204" pitchFamily="34" charset="0"/>
                  </a:rPr>
                  <a:t> = 94.2 cm</a:t>
                </a:r>
                <a:endParaRPr lang="en-US" sz="2400" baseline="300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FE7FB98-445E-B3E1-D20F-96A7CE10D464}"/>
                  </a:ext>
                </a:extLst>
              </p:cNvPr>
              <p:cNvSpPr txBox="1">
                <a:spLocks noRot="1" noChangeAspect="1" noMove="1" noResize="1" noEditPoints="1" noAdjustHandles="1" noChangeArrowheads="1" noChangeShapeType="1" noTextEdit="1"/>
              </p:cNvSpPr>
              <p:nvPr/>
            </p:nvSpPr>
            <p:spPr>
              <a:xfrm>
                <a:off x="725045" y="1805231"/>
                <a:ext cx="4528222" cy="1569660"/>
              </a:xfrm>
              <a:prstGeom prst="rect">
                <a:avLst/>
              </a:prstGeom>
              <a:blipFill>
                <a:blip r:embed="rId3"/>
                <a:stretch>
                  <a:fillRect l="-2153" t="-2713" b="-8140"/>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A3232284-086B-2A4F-F17D-34A2583845C5}"/>
              </a:ext>
            </a:extLst>
          </p:cNvPr>
          <p:cNvSpPr txBox="1"/>
          <p:nvPr/>
        </p:nvSpPr>
        <p:spPr>
          <a:xfrm>
            <a:off x="505220" y="4578367"/>
            <a:ext cx="496787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Perimeter of 3 sides of rectangle:</a:t>
            </a:r>
          </a:p>
          <a:p>
            <a:pPr marL="346075"/>
            <a:r>
              <a:rPr lang="en-US" sz="2400" dirty="0">
                <a:latin typeface="Arial" panose="020B0604020202020204" pitchFamily="34" charset="0"/>
                <a:cs typeface="Arial" panose="020B0604020202020204" pitchFamily="34" charset="0"/>
              </a:rPr>
              <a:t>85 + 85 + 60 = 230 cm</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DB83E13-1630-F3E3-4757-AB6801233D7A}"/>
                  </a:ext>
                </a:extLst>
              </p:cNvPr>
              <p:cNvSpPr txBox="1"/>
              <p:nvPr/>
            </p:nvSpPr>
            <p:spPr>
              <a:xfrm>
                <a:off x="6096000" y="1805231"/>
                <a:ext cx="5632492" cy="13551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Total length around all edges:</a:t>
                </a:r>
              </a:p>
              <a:p>
                <a:pPr marL="630238" indent="-346075"/>
                <a:r>
                  <a:rPr lang="en-US" sz="2400" dirty="0">
                    <a:latin typeface="Arial" panose="020B0604020202020204" pitchFamily="34" charset="0"/>
                    <a:cs typeface="Arial" panose="020B0604020202020204" pitchFamily="34" charset="0"/>
                  </a:rPr>
                  <a:t>94.2 + 230 = 324.2 cm</a:t>
                </a:r>
              </a:p>
              <a:p>
                <a:pPr marL="630238" indent="-346075"/>
                <a14:m>
                  <m:oMath xmlns:m="http://schemas.openxmlformats.org/officeDocument/2006/math">
                    <m:f>
                      <m:fPr>
                        <m:ctrlPr>
                          <a:rPr lang="en-US" sz="2400" i="1" dirty="0">
                            <a:latin typeface="Cambria Math" panose="02040503050406030204" pitchFamily="18" charset="0"/>
                          </a:rPr>
                        </m:ctrlPr>
                      </m:fPr>
                      <m:num>
                        <m:r>
                          <a:rPr lang="en-US" sz="2400" dirty="0">
                            <a:latin typeface="Cambria Math" panose="02040503050406030204" pitchFamily="18" charset="0"/>
                          </a:rPr>
                          <m:t>2</m:t>
                        </m:r>
                      </m:num>
                      <m:den>
                        <m:r>
                          <a:rPr lang="en-US" sz="2400" dirty="0">
                            <a:latin typeface="Cambria Math" panose="02040503050406030204" pitchFamily="18" charset="0"/>
                          </a:rPr>
                          <m:t>3</m:t>
                        </m:r>
                      </m:den>
                    </m:f>
                  </m:oMath>
                </a14:m>
                <a:r>
                  <a:rPr lang="en-US" sz="2400" dirty="0">
                    <a:latin typeface="Arial" panose="020B0604020202020204" pitchFamily="34" charset="0"/>
                    <a:cs typeface="Arial" panose="020B0604020202020204" pitchFamily="34" charset="0"/>
                  </a:rPr>
                  <a:t> of 500 = 333.3 cm (to 1 </a:t>
                </a:r>
                <a:r>
                  <a:rPr lang="en-US" sz="2400" dirty="0" err="1">
                    <a:latin typeface="Arial" panose="020B0604020202020204" pitchFamily="34" charset="0"/>
                    <a:cs typeface="Arial" panose="020B0604020202020204" pitchFamily="34" charset="0"/>
                  </a:rPr>
                  <a:t>d.p.</a:t>
                </a:r>
                <a:r>
                  <a:rPr lang="en-US" sz="2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1DB83E13-1630-F3E3-4757-AB6801233D7A}"/>
                  </a:ext>
                </a:extLst>
              </p:cNvPr>
              <p:cNvSpPr txBox="1">
                <a:spLocks noRot="1" noChangeAspect="1" noMove="1" noResize="1" noEditPoints="1" noAdjustHandles="1" noChangeArrowheads="1" noChangeShapeType="1" noTextEdit="1"/>
              </p:cNvSpPr>
              <p:nvPr/>
            </p:nvSpPr>
            <p:spPr>
              <a:xfrm>
                <a:off x="6096000" y="1805231"/>
                <a:ext cx="5632492" cy="1355179"/>
              </a:xfrm>
              <a:prstGeom prst="rect">
                <a:avLst/>
              </a:prstGeom>
              <a:blipFill>
                <a:blip r:embed="rId4"/>
                <a:stretch>
                  <a:fillRect l="-1623" t="-3153" b="-3604"/>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6FFCFC80-6516-83B3-74DD-579DB24E84F5}"/>
              </a:ext>
            </a:extLst>
          </p:cNvPr>
          <p:cNvSpPr txBox="1"/>
          <p:nvPr/>
        </p:nvSpPr>
        <p:spPr>
          <a:xfrm>
            <a:off x="6096000" y="4578366"/>
            <a:ext cx="5356302"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Abi is wrong, 324.2 cm is less than 333.3 cm.</a:t>
            </a:r>
          </a:p>
        </p:txBody>
      </p:sp>
    </p:spTree>
    <p:extLst>
      <p:ext uri="{BB962C8B-B14F-4D97-AF65-F5344CB8AC3E}">
        <p14:creationId xmlns:p14="http://schemas.microsoft.com/office/powerpoint/2010/main" val="362113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8EBA26A4-7AF5-432E-17FA-337B293BE962}"/>
              </a:ext>
            </a:extLst>
          </p:cNvPr>
          <p:cNvGrpSpPr/>
          <p:nvPr/>
        </p:nvGrpSpPr>
        <p:grpSpPr>
          <a:xfrm>
            <a:off x="-27606" y="-17453"/>
            <a:ext cx="2091590" cy="1923564"/>
            <a:chOff x="-27606" y="-17453"/>
            <a:chExt cx="2091590" cy="1923564"/>
          </a:xfrm>
        </p:grpSpPr>
        <p:sp>
          <p:nvSpPr>
            <p:cNvPr id="3" name="Isosceles Triangle 2">
              <a:extLst>
                <a:ext uri="{FF2B5EF4-FFF2-40B4-BE49-F238E27FC236}">
                  <a16:creationId xmlns:a16="http://schemas.microsoft.com/office/drawing/2014/main" id="{81DB96C9-247F-A133-5551-886A2B3194A9}"/>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472C4"/>
                </a:solidFill>
                <a:effectLst/>
                <a:uLnTx/>
                <a:uFillTx/>
                <a:latin typeface="Calibri"/>
                <a:ea typeface="+mn-ea"/>
                <a:cs typeface="+mn-cs"/>
              </a:endParaRPr>
            </a:p>
          </p:txBody>
        </p:sp>
        <p:sp>
          <p:nvSpPr>
            <p:cNvPr id="6" name="TextBox 5">
              <a:extLst>
                <a:ext uri="{FF2B5EF4-FFF2-40B4-BE49-F238E27FC236}">
                  <a16:creationId xmlns:a16="http://schemas.microsoft.com/office/drawing/2014/main" id="{02808064-45A2-0239-3E9A-4593EE1E15BC}"/>
                </a:ext>
              </a:extLst>
            </p:cNvPr>
            <p:cNvSpPr txBox="1"/>
            <p:nvPr/>
          </p:nvSpPr>
          <p:spPr>
            <a:xfrm>
              <a:off x="-10800" y="111600"/>
              <a:ext cx="1593170"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sp>
        <p:nvSpPr>
          <p:cNvPr id="7" name="Rectangle: Rounded Corners 6">
            <a:extLst>
              <a:ext uri="{FF2B5EF4-FFF2-40B4-BE49-F238E27FC236}">
                <a16:creationId xmlns:a16="http://schemas.microsoft.com/office/drawing/2014/main" id="{FADFE3E5-C63B-C772-CBFF-FA7BA34AC4EA}"/>
              </a:ext>
            </a:extLst>
          </p:cNvPr>
          <p:cNvSpPr/>
          <p:nvPr/>
        </p:nvSpPr>
        <p:spPr>
          <a:xfrm>
            <a:off x="1670400" y="1135624"/>
            <a:ext cx="4504810" cy="40543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bg1"/>
                </a:solidFill>
                <a:latin typeface="Arial"/>
                <a:cs typeface="Arial"/>
              </a:rPr>
              <a:t>Q2: Number of red flowers</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A524A57-FFCA-E113-7A52-A81AE9CD32CB}"/>
                  </a:ext>
                </a:extLst>
              </p:cNvPr>
              <p:cNvSpPr txBox="1"/>
              <p:nvPr/>
            </p:nvSpPr>
            <p:spPr>
              <a:xfrm>
                <a:off x="1670400" y="1683627"/>
                <a:ext cx="361583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Area of circular space:</a:t>
                </a:r>
              </a:p>
              <a:p>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 </a:t>
                </a:r>
                <a14:m>
                  <m:oMath xmlns:m="http://schemas.openxmlformats.org/officeDocument/2006/math">
                    <m:r>
                      <m:rPr>
                        <m:sty m:val="p"/>
                      </m:rPr>
                      <a:rPr lang="el-GR" sz="2400" smtClean="0">
                        <a:latin typeface="Cambria Math" panose="02040503050406030204" pitchFamily="18" charset="0"/>
                        <a:cs typeface="Arial" panose="020B0604020202020204" pitchFamily="34" charset="0"/>
                      </a:rPr>
                      <m:t>π</m:t>
                    </m:r>
                  </m:oMath>
                </a14:m>
                <a:r>
                  <a:rPr lang="en-US" sz="2400" i="1" dirty="0">
                    <a:latin typeface="Arial" panose="020B0604020202020204" pitchFamily="34" charset="0"/>
                    <a:cs typeface="Arial" panose="020B0604020202020204" pitchFamily="34" charset="0"/>
                  </a:rPr>
                  <a:t>r</a:t>
                </a:r>
                <a:r>
                  <a:rPr lang="en-US" sz="2400" baseline="30000" dirty="0">
                    <a:latin typeface="Arial" panose="020B0604020202020204" pitchFamily="34" charset="0"/>
                    <a:cs typeface="Arial" panose="020B0604020202020204" pitchFamily="34" charset="0"/>
                  </a:rPr>
                  <a:t>2</a:t>
                </a:r>
              </a:p>
              <a:p>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3.14 × 4.5</a:t>
                </a:r>
                <a:r>
                  <a:rPr lang="en-US" sz="2400" baseline="30000" dirty="0">
                    <a:latin typeface="Arial" panose="020B0604020202020204" pitchFamily="34" charset="0"/>
                    <a:cs typeface="Arial" panose="020B0604020202020204" pitchFamily="34" charset="0"/>
                  </a:rPr>
                  <a:t>2</a:t>
                </a:r>
              </a:p>
              <a:p>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63.585 m</a:t>
                </a:r>
                <a:r>
                  <a:rPr lang="en-US" sz="2400" baseline="30000" dirty="0">
                    <a:latin typeface="Arial" panose="020B0604020202020204" pitchFamily="34" charset="0"/>
                    <a:cs typeface="Arial" panose="020B0604020202020204" pitchFamily="34" charset="0"/>
                  </a:rPr>
                  <a:t>2</a:t>
                </a:r>
              </a:p>
            </p:txBody>
          </p:sp>
        </mc:Choice>
        <mc:Fallback xmlns="">
          <p:sp>
            <p:nvSpPr>
              <p:cNvPr id="34" name="TextBox 33">
                <a:extLst>
                  <a:ext uri="{FF2B5EF4-FFF2-40B4-BE49-F238E27FC236}">
                    <a16:creationId xmlns:a16="http://schemas.microsoft.com/office/drawing/2014/main" id="{0A524A57-FFCA-E113-7A52-A81AE9CD32CB}"/>
                  </a:ext>
                </a:extLst>
              </p:cNvPr>
              <p:cNvSpPr txBox="1">
                <a:spLocks noRot="1" noChangeAspect="1" noMove="1" noResize="1" noEditPoints="1" noAdjustHandles="1" noChangeArrowheads="1" noChangeShapeType="1" noTextEdit="1"/>
              </p:cNvSpPr>
              <p:nvPr/>
            </p:nvSpPr>
            <p:spPr>
              <a:xfrm>
                <a:off x="1670400" y="1683627"/>
                <a:ext cx="3615837" cy="1569660"/>
              </a:xfrm>
              <a:prstGeom prst="rect">
                <a:avLst/>
              </a:prstGeom>
              <a:blipFill>
                <a:blip r:embed="rId3"/>
                <a:stretch>
                  <a:fillRect l="-2530" t="-2713" b="-8140"/>
                </a:stretch>
              </a:blipFill>
            </p:spPr>
            <p:txBody>
              <a:bodyPr/>
              <a:lstStyle/>
              <a:p>
                <a:r>
                  <a:rPr lang="en-GB">
                    <a:noFill/>
                  </a:rPr>
                  <a:t> </a:t>
                </a:r>
              </a:p>
            </p:txBody>
          </p:sp>
        </mc:Fallback>
      </mc:AlternateContent>
      <p:sp>
        <p:nvSpPr>
          <p:cNvPr id="35" name="TextBox 34">
            <a:extLst>
              <a:ext uri="{FF2B5EF4-FFF2-40B4-BE49-F238E27FC236}">
                <a16:creationId xmlns:a16="http://schemas.microsoft.com/office/drawing/2014/main" id="{970FD519-86F9-2317-4EED-893C7D1526FA}"/>
              </a:ext>
            </a:extLst>
          </p:cNvPr>
          <p:cNvSpPr txBox="1"/>
          <p:nvPr/>
        </p:nvSpPr>
        <p:spPr>
          <a:xfrm>
            <a:off x="6984243" y="1688558"/>
            <a:ext cx="3941660" cy="1569660"/>
          </a:xfrm>
          <a:prstGeom prst="rect">
            <a:avLst/>
          </a:prstGeom>
          <a:noFill/>
        </p:spPr>
        <p:txBody>
          <a:bodyPr wrap="square" rtlCol="0">
            <a:spAutoFit/>
          </a:bodyPr>
          <a:lstStyle/>
          <a:p>
            <a:pPr marL="284163"/>
            <a:r>
              <a:rPr lang="en-US" sz="2400" dirty="0">
                <a:latin typeface="Arial" panose="020B0604020202020204" pitchFamily="34" charset="0"/>
                <a:cs typeface="Arial" panose="020B0604020202020204" pitchFamily="34" charset="0"/>
              </a:rPr>
              <a:t>      1m</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 40 flowers</a:t>
            </a:r>
          </a:p>
          <a:p>
            <a:r>
              <a:rPr lang="en-US" sz="2400" dirty="0">
                <a:latin typeface="Arial" panose="020B0604020202020204" pitchFamily="34" charset="0"/>
                <a:cs typeface="Arial" panose="020B0604020202020204" pitchFamily="34" charset="0"/>
              </a:rPr>
              <a:t>63.585m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 40 × 63.585</a:t>
            </a:r>
          </a:p>
          <a:p>
            <a:pPr marL="684213"/>
            <a:r>
              <a:rPr lang="en-US" sz="2400" dirty="0">
                <a:latin typeface="Arial" panose="020B0604020202020204" pitchFamily="34" charset="0"/>
                <a:cs typeface="Arial" panose="020B0604020202020204" pitchFamily="34" charset="0"/>
              </a:rPr>
              <a:t>        = 2543.4</a:t>
            </a:r>
          </a:p>
          <a:p>
            <a:pPr marL="684213"/>
            <a:r>
              <a:rPr lang="en-US" sz="2400" dirty="0">
                <a:latin typeface="Arial" panose="020B0604020202020204" pitchFamily="34" charset="0"/>
                <a:cs typeface="Arial" panose="020B0604020202020204" pitchFamily="34" charset="0"/>
              </a:rPr>
              <a:t>        = 2543 flowers </a:t>
            </a:r>
          </a:p>
        </p:txBody>
      </p:sp>
      <p:sp>
        <p:nvSpPr>
          <p:cNvPr id="50" name="TextBox 49">
            <a:extLst>
              <a:ext uri="{FF2B5EF4-FFF2-40B4-BE49-F238E27FC236}">
                <a16:creationId xmlns:a16="http://schemas.microsoft.com/office/drawing/2014/main" id="{CDE9779B-D8AA-1598-8738-900B4AFAD3B5}"/>
              </a:ext>
            </a:extLst>
          </p:cNvPr>
          <p:cNvSpPr txBox="1"/>
          <p:nvPr/>
        </p:nvSpPr>
        <p:spPr>
          <a:xfrm>
            <a:off x="4261753" y="4983919"/>
            <a:ext cx="5288024" cy="1200329"/>
          </a:xfrm>
          <a:prstGeom prst="rect">
            <a:avLst/>
          </a:prstGeom>
          <a:noFill/>
        </p:spPr>
        <p:txBody>
          <a:bodyPr wrap="square" rtlCol="0">
            <a:spAutoFit/>
          </a:bodyPr>
          <a:lstStyle/>
          <a:p>
            <a:pPr marL="53975"/>
            <a:r>
              <a:rPr lang="en-US" sz="2400" dirty="0">
                <a:latin typeface="Arial" panose="020B0604020202020204" pitchFamily="34" charset="0"/>
                <a:cs typeface="Arial" panose="020B0604020202020204" pitchFamily="34" charset="0"/>
              </a:rPr>
              <a:t>4 + 1 = 5</a:t>
            </a:r>
          </a:p>
          <a:p>
            <a:pPr marL="53975"/>
            <a:r>
              <a:rPr lang="en-US" sz="2400" dirty="0">
                <a:latin typeface="Arial" panose="020B0604020202020204" pitchFamily="34" charset="0"/>
                <a:cs typeface="Arial" panose="020B0604020202020204" pitchFamily="34" charset="0"/>
              </a:rPr>
              <a:t>2543 ÷ 5 = 508.6</a:t>
            </a:r>
          </a:p>
          <a:p>
            <a:pPr marL="53975"/>
            <a:r>
              <a:rPr lang="en-US" sz="2400" dirty="0">
                <a:latin typeface="Arial" panose="020B0604020202020204" pitchFamily="34" charset="0"/>
                <a:cs typeface="Arial" panose="020B0604020202020204" pitchFamily="34" charset="0"/>
              </a:rPr>
              <a:t>508.6 × 4 = 2034 Flower (RED) </a:t>
            </a:r>
          </a:p>
        </p:txBody>
      </p:sp>
      <p:grpSp>
        <p:nvGrpSpPr>
          <p:cNvPr id="15" name="Group 14">
            <a:extLst>
              <a:ext uri="{FF2B5EF4-FFF2-40B4-BE49-F238E27FC236}">
                <a16:creationId xmlns:a16="http://schemas.microsoft.com/office/drawing/2014/main" id="{C8B9C49B-FDC5-5FC4-DF42-541480811406}"/>
              </a:ext>
            </a:extLst>
          </p:cNvPr>
          <p:cNvGrpSpPr/>
          <p:nvPr/>
        </p:nvGrpSpPr>
        <p:grpSpPr>
          <a:xfrm>
            <a:off x="4884723" y="3528821"/>
            <a:ext cx="2842210" cy="830997"/>
            <a:chOff x="6614385" y="4481595"/>
            <a:chExt cx="2842210" cy="830997"/>
          </a:xfrm>
        </p:grpSpPr>
        <p:sp>
          <p:nvSpPr>
            <p:cNvPr id="36" name="TextBox 35">
              <a:extLst>
                <a:ext uri="{FF2B5EF4-FFF2-40B4-BE49-F238E27FC236}">
                  <a16:creationId xmlns:a16="http://schemas.microsoft.com/office/drawing/2014/main" id="{8591F815-13C4-6383-96C3-7D1F2A03D673}"/>
                </a:ext>
              </a:extLst>
            </p:cNvPr>
            <p:cNvSpPr txBox="1"/>
            <p:nvPr/>
          </p:nvSpPr>
          <p:spPr>
            <a:xfrm>
              <a:off x="6614385" y="4481595"/>
              <a:ext cx="24870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Red</a:t>
              </a:r>
            </a:p>
            <a:p>
              <a:r>
                <a:rPr lang="en-US" sz="2400" dirty="0">
                  <a:latin typeface="Arial" panose="020B0604020202020204" pitchFamily="34" charset="0"/>
                  <a:cs typeface="Arial" panose="020B0604020202020204" pitchFamily="34" charset="0"/>
                </a:rPr>
                <a:t>White  </a:t>
              </a:r>
            </a:p>
          </p:txBody>
        </p:sp>
        <p:grpSp>
          <p:nvGrpSpPr>
            <p:cNvPr id="14" name="Group 13">
              <a:extLst>
                <a:ext uri="{FF2B5EF4-FFF2-40B4-BE49-F238E27FC236}">
                  <a16:creationId xmlns:a16="http://schemas.microsoft.com/office/drawing/2014/main" id="{9E3A7199-CFEC-4012-D5BD-A707A992A6A2}"/>
                </a:ext>
              </a:extLst>
            </p:cNvPr>
            <p:cNvGrpSpPr/>
            <p:nvPr/>
          </p:nvGrpSpPr>
          <p:grpSpPr>
            <a:xfrm>
              <a:off x="7549978" y="4657222"/>
              <a:ext cx="757144" cy="204302"/>
              <a:chOff x="7549978" y="4657222"/>
              <a:chExt cx="757144" cy="204302"/>
            </a:xfrm>
          </p:grpSpPr>
          <p:sp>
            <p:nvSpPr>
              <p:cNvPr id="37" name="Rectangle 36">
                <a:extLst>
                  <a:ext uri="{FF2B5EF4-FFF2-40B4-BE49-F238E27FC236}">
                    <a16:creationId xmlns:a16="http://schemas.microsoft.com/office/drawing/2014/main" id="{145FD59F-239D-AFAC-5458-2EA6486F421A}"/>
                  </a:ext>
                </a:extLst>
              </p:cNvPr>
              <p:cNvSpPr/>
              <p:nvPr/>
            </p:nvSpPr>
            <p:spPr>
              <a:xfrm>
                <a:off x="7549978" y="4657222"/>
                <a:ext cx="757144" cy="204186"/>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9" name="Straight Connector 38">
                <a:extLst>
                  <a:ext uri="{FF2B5EF4-FFF2-40B4-BE49-F238E27FC236}">
                    <a16:creationId xmlns:a16="http://schemas.microsoft.com/office/drawing/2014/main" id="{04FB8B3A-EFDB-EEDB-C7EC-BC84F9B7A2A9}"/>
                  </a:ext>
                </a:extLst>
              </p:cNvPr>
              <p:cNvCxnSpPr>
                <a:cxnSpLocks/>
              </p:cNvCxnSpPr>
              <p:nvPr/>
            </p:nvCxnSpPr>
            <p:spPr>
              <a:xfrm>
                <a:off x="7726097" y="4666262"/>
                <a:ext cx="0"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6283940-E478-2BA6-CF23-213D1F4C1A2B}"/>
                  </a:ext>
                </a:extLst>
              </p:cNvPr>
              <p:cNvCxnSpPr>
                <a:cxnSpLocks/>
              </p:cNvCxnSpPr>
              <p:nvPr/>
            </p:nvCxnSpPr>
            <p:spPr>
              <a:xfrm>
                <a:off x="7911835" y="4666262"/>
                <a:ext cx="0"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51FED94-FE16-43A5-087F-90087B6A3DC5}"/>
                  </a:ext>
                </a:extLst>
              </p:cNvPr>
              <p:cNvCxnSpPr>
                <a:cxnSpLocks/>
              </p:cNvCxnSpPr>
              <p:nvPr/>
            </p:nvCxnSpPr>
            <p:spPr>
              <a:xfrm>
                <a:off x="8114241" y="4657222"/>
                <a:ext cx="0"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9041FC4D-4B02-4FCC-DD45-F9189165984A}"/>
                </a:ext>
              </a:extLst>
            </p:cNvPr>
            <p:cNvSpPr txBox="1"/>
            <p:nvPr/>
          </p:nvSpPr>
          <p:spPr>
            <a:xfrm>
              <a:off x="8297596" y="4666262"/>
              <a:ext cx="2214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372D6DCF-DB3F-D123-7C9D-1A289B62EC5E}"/>
                </a:ext>
              </a:extLst>
            </p:cNvPr>
            <p:cNvSpPr txBox="1"/>
            <p:nvPr/>
          </p:nvSpPr>
          <p:spPr>
            <a:xfrm>
              <a:off x="8588016" y="4676742"/>
              <a:ext cx="86857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2543</a:t>
              </a:r>
            </a:p>
          </p:txBody>
        </p:sp>
        <p:sp>
          <p:nvSpPr>
            <p:cNvPr id="38" name="Rectangle 37">
              <a:extLst>
                <a:ext uri="{FF2B5EF4-FFF2-40B4-BE49-F238E27FC236}">
                  <a16:creationId xmlns:a16="http://schemas.microsoft.com/office/drawing/2014/main" id="{C99CAEFE-C6F9-69C5-A219-7527E121939E}"/>
                </a:ext>
              </a:extLst>
            </p:cNvPr>
            <p:cNvSpPr/>
            <p:nvPr/>
          </p:nvSpPr>
          <p:spPr>
            <a:xfrm>
              <a:off x="7567732" y="4950185"/>
              <a:ext cx="172652" cy="1775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318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4" grpId="0"/>
      <p:bldP spid="35"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473438"/>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Circles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32</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143000"/>
            <a:ext cx="9144000" cy="2886202"/>
          </a:xfrm>
          <a:prstGeom prst="rect">
            <a:avLst/>
          </a:prstGeom>
          <a:ln w="38100">
            <a:solidFill>
              <a:schemeClr val="accent1"/>
            </a:solidFill>
          </a:ln>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Calculate the area and perimeter of circles, semicircles and quadrants (in terms of </a:t>
            </a:r>
            <a:r>
              <a:rPr lang="en-US" sz="2800" i="1" dirty="0">
                <a:latin typeface="Times New Roman" panose="02020603050405020304" pitchFamily="18" charset="0"/>
                <a:cs typeface="Times New Roman" panose="02020603050405020304" pitchFamily="18" charset="0"/>
              </a:rPr>
              <a:t>π</a:t>
            </a:r>
            <a:r>
              <a:rPr lang="en-US" sz="2800" dirty="0">
                <a:latin typeface="Arial" panose="020B0604020202020204" pitchFamily="34" charset="0"/>
                <a:cs typeface="Arial" panose="020B0604020202020204" pitchFamily="34" charset="0"/>
              </a:rPr>
              <a:t> or to an appropriate degree of accuracy)</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Explore problems involving the area or perimeter of compound shapes that include circles, semicircles or quadrants </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Apply knowledge learned to exam-style questions</a:t>
            </a:r>
          </a:p>
          <a:p>
            <a:pPr algn="l"/>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339984" y="5176564"/>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dirty="0">
                <a:latin typeface="Arial" panose="020B0604020202020204" pitchFamily="34" charset="0"/>
                <a:cs typeface="Arial" panose="020B0604020202020204" pitchFamily="34" charset="0"/>
              </a:rPr>
              <a:t>Volume of a cylinder:  </a:t>
            </a:r>
            <a:r>
              <a:rPr lang="en-GB" i="1" dirty="0">
                <a:latin typeface="Times New Roman" panose="02020603050405020304" pitchFamily="18" charset="0"/>
                <a:cs typeface="Times New Roman" panose="02020603050405020304" pitchFamily="18" charset="0"/>
              </a:rPr>
              <a:t>V</a:t>
            </a:r>
            <a:r>
              <a:rPr lang="en-GB" dirty="0">
                <a:latin typeface="Times New Roman" panose="02020603050405020304" pitchFamily="18" charset="0"/>
                <a:cs typeface="Times New Roman" panose="02020603050405020304" pitchFamily="18" charset="0"/>
              </a:rPr>
              <a:t> = 𝜋𝑟</a:t>
            </a:r>
            <a:r>
              <a:rPr lang="en-GB" baseline="30000" dirty="0">
                <a:latin typeface="Times New Roman" panose="02020603050405020304" pitchFamily="18" charset="0"/>
                <a:cs typeface="Times New Roman" panose="02020603050405020304" pitchFamily="18" charset="0"/>
              </a:rPr>
              <a:t>2</a:t>
            </a:r>
            <a:r>
              <a:rPr lang="en-GB" i="1" dirty="0">
                <a:latin typeface="Times New Roman" panose="02020603050405020304" pitchFamily="18" charset="0"/>
                <a:cs typeface="Times New Roman" panose="02020603050405020304" pitchFamily="18" charset="0"/>
              </a:rPr>
              <a:t>h</a:t>
            </a:r>
          </a:p>
        </p:txBody>
      </p:sp>
    </p:spTree>
    <p:extLst>
      <p:ext uri="{BB962C8B-B14F-4D97-AF65-F5344CB8AC3E}">
        <p14:creationId xmlns:p14="http://schemas.microsoft.com/office/powerpoint/2010/main" val="4136096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18</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33</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55000" lnSpcReduction="20000"/>
          </a:bodyPr>
          <a:lstStyle/>
          <a:p>
            <a:pPr algn="l">
              <a:lnSpc>
                <a:spcPct val="120000"/>
              </a:lnSpc>
              <a:spcBef>
                <a:spcPts val="0"/>
              </a:spcBef>
            </a:pPr>
            <a:r>
              <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3500" b="1" dirty="0">
                <a:latin typeface="Arial" panose="020B0604020202020204" pitchFamily="34" charset="0"/>
                <a:cs typeface="Arial" panose="020B0604020202020204" pitchFamily="34" charset="0"/>
              </a:rPr>
              <a:t>Shutterstock.com: </a:t>
            </a:r>
            <a:r>
              <a:rPr lang="en-GB" sz="3500" dirty="0">
                <a:latin typeface="Arial" panose="020B0604020202020204" pitchFamily="34" charset="0"/>
                <a:cs typeface="Arial" panose="020B0604020202020204" pitchFamily="34" charset="0"/>
              </a:rPr>
              <a:t>Africa Studio, Brent </a:t>
            </a:r>
            <a:r>
              <a:rPr lang="en-GB" sz="3500" dirty="0" err="1">
                <a:latin typeface="Arial" panose="020B0604020202020204" pitchFamily="34" charset="0"/>
                <a:cs typeface="Arial" panose="020B0604020202020204" pitchFamily="34" charset="0"/>
              </a:rPr>
              <a:t>Hofacker</a:t>
            </a:r>
            <a:r>
              <a:rPr lang="en-GB" sz="3500" dirty="0">
                <a:latin typeface="Arial" panose="020B0604020202020204" pitchFamily="34" charset="0"/>
                <a:cs typeface="Arial" panose="020B0604020202020204" pitchFamily="34" charset="0"/>
              </a:rPr>
              <a:t>, </a:t>
            </a:r>
            <a:r>
              <a:rPr lang="en-GB" sz="3500" dirty="0" err="1">
                <a:latin typeface="Arial" panose="020B0604020202020204" pitchFamily="34" charset="0"/>
                <a:cs typeface="Arial" panose="020B0604020202020204" pitchFamily="34" charset="0"/>
              </a:rPr>
              <a:t>sirtravealot</a:t>
            </a:r>
            <a:endParaRPr lang="en-GB" sz="3500" dirty="0">
              <a:latin typeface="Arial" panose="020B0604020202020204" pitchFamily="34" charset="0"/>
              <a:cs typeface="Arial" panose="020B0604020202020204" pitchFamily="34" charset="0"/>
            </a:endParaRPr>
          </a:p>
          <a:p>
            <a:pPr algn="l">
              <a:lnSpc>
                <a:spcPct val="120000"/>
              </a:lnSpc>
              <a:spcBef>
                <a:spcPts val="0"/>
              </a:spcBef>
            </a:pP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US" sz="44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endPar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lang="en-GB" sz="3500" dirty="0">
                <a:latin typeface="Arial" panose="020B0604020202020204" pitchFamily="34" charset="0"/>
                <a:cs typeface="Arial" panose="020B0604020202020204" pitchFamily="34" charset="0"/>
              </a:rPr>
              <a:t>Pearson Edexcel Functional Skills, Practice Set 2, Mathematics Level 2 (Calculator) PracL2/C02 Question 8, Pearson Edexcel Functional Skills, Past Paper 2, Mathematics Level 2 (Calculator) PMAT2/c03 Question 8, Pearson Edexcel Functional Skills, Practice Set 2, Mathematics Level 1 (Calculator) PracL2/01 Question 11</a:t>
            </a:r>
            <a:endParaRPr lang="en-US" sz="3500" dirty="0">
              <a:latin typeface="Arial" panose="020B0604020202020204" pitchFamily="34" charset="0"/>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9A3B9EA-DC1E-7667-CA0C-DFD927B51EA3}"/>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Is the statement correct?</a:t>
            </a:r>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3" name="Rectangle: Rounded Corners 2">
            <a:extLst>
              <a:ext uri="{FF2B5EF4-FFF2-40B4-BE49-F238E27FC236}">
                <a16:creationId xmlns:a16="http://schemas.microsoft.com/office/drawing/2014/main" id="{3AD2BFE1-91F9-538E-96FC-E68369CEAEE3}"/>
              </a:ext>
            </a:extLst>
          </p:cNvPr>
          <p:cNvSpPr/>
          <p:nvPr/>
        </p:nvSpPr>
        <p:spPr>
          <a:xfrm>
            <a:off x="1814449" y="1129212"/>
            <a:ext cx="8050768" cy="1037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diameter of a circle is 10 cm.</a:t>
            </a:r>
          </a:p>
          <a:p>
            <a:r>
              <a:rPr lang="en-US" sz="2800" dirty="0">
                <a:solidFill>
                  <a:schemeClr val="tx1"/>
                </a:solidFill>
                <a:latin typeface="Arial" panose="020B0604020202020204" pitchFamily="34" charset="0"/>
                <a:cs typeface="Arial" panose="020B0604020202020204" pitchFamily="34" charset="0"/>
              </a:rPr>
              <a:t>     Adam says its radius must be 5 cm.</a:t>
            </a:r>
          </a:p>
        </p:txBody>
      </p:sp>
      <p:sp>
        <p:nvSpPr>
          <p:cNvPr id="5" name="Rectangle: Rounded Corners 4">
            <a:extLst>
              <a:ext uri="{FF2B5EF4-FFF2-40B4-BE49-F238E27FC236}">
                <a16:creationId xmlns:a16="http://schemas.microsoft.com/office/drawing/2014/main" id="{27D96ABC-1928-D3A4-843E-C63A44276B77}"/>
              </a:ext>
            </a:extLst>
          </p:cNvPr>
          <p:cNvSpPr/>
          <p:nvPr/>
        </p:nvSpPr>
        <p:spPr>
          <a:xfrm>
            <a:off x="1814450" y="3679550"/>
            <a:ext cx="8050768" cy="1037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diameter of a circle is 4 cm. </a:t>
            </a:r>
          </a:p>
          <a:p>
            <a:r>
              <a:rPr lang="en-US" sz="2800" dirty="0">
                <a:solidFill>
                  <a:schemeClr val="tx1"/>
                </a:solidFill>
                <a:latin typeface="Arial" panose="020B0604020202020204" pitchFamily="34" charset="0"/>
                <a:cs typeface="Arial" panose="020B0604020202020204" pitchFamily="34" charset="0"/>
              </a:rPr>
              <a:t>     Dev says the radius is 8 cm.</a:t>
            </a:r>
          </a:p>
        </p:txBody>
      </p:sp>
      <p:sp>
        <p:nvSpPr>
          <p:cNvPr id="6" name="Rectangle: Rounded Corners 5">
            <a:extLst>
              <a:ext uri="{FF2B5EF4-FFF2-40B4-BE49-F238E27FC236}">
                <a16:creationId xmlns:a16="http://schemas.microsoft.com/office/drawing/2014/main" id="{8C7083FE-86B7-E812-3F10-5F658D0CC097}"/>
              </a:ext>
            </a:extLst>
          </p:cNvPr>
          <p:cNvSpPr/>
          <p:nvPr/>
        </p:nvSpPr>
        <p:spPr>
          <a:xfrm>
            <a:off x="1814449" y="2404381"/>
            <a:ext cx="8050768" cy="1037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radius of a circle is 3 cm</a:t>
            </a:r>
          </a:p>
          <a:p>
            <a:r>
              <a:rPr lang="en-US" sz="2800" dirty="0">
                <a:solidFill>
                  <a:schemeClr val="tx1"/>
                </a:solidFill>
                <a:latin typeface="Arial" panose="020B0604020202020204" pitchFamily="34" charset="0"/>
                <a:cs typeface="Arial" panose="020B0604020202020204" pitchFamily="34" charset="0"/>
              </a:rPr>
              <a:t>     Ruby says the diameter must be 6 cm</a:t>
            </a:r>
            <a:r>
              <a:rPr lang="en-US" sz="2800" baseline="30000" dirty="0">
                <a:solidFill>
                  <a:schemeClr val="tx1"/>
                </a:solidFill>
                <a:latin typeface="Arial" panose="020B0604020202020204" pitchFamily="34" charset="0"/>
                <a:cs typeface="Arial" panose="020B0604020202020204" pitchFamily="34" charset="0"/>
              </a:rPr>
              <a:t>2</a:t>
            </a:r>
            <a:r>
              <a:rPr lang="en-US" sz="2800" dirty="0">
                <a:solidFill>
                  <a:schemeClr val="tx1"/>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E7DCFF57-9E83-1F55-8F6A-5A1647DB8C98}"/>
              </a:ext>
            </a:extLst>
          </p:cNvPr>
          <p:cNvSpPr txBox="1"/>
          <p:nvPr/>
        </p:nvSpPr>
        <p:spPr>
          <a:xfrm>
            <a:off x="2018202" y="5027207"/>
            <a:ext cx="815559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Do you agree with these statements?</a:t>
            </a:r>
          </a:p>
          <a:p>
            <a:r>
              <a:rPr lang="en-GB" sz="2800" dirty="0">
                <a:latin typeface="Arial" panose="020B0604020202020204" pitchFamily="34" charset="0"/>
                <a:cs typeface="Arial" panose="020B0604020202020204" pitchFamily="34" charset="0"/>
              </a:rPr>
              <a:t>Why or why not?</a:t>
            </a:r>
          </a:p>
        </p:txBody>
      </p:sp>
      <p:sp>
        <p:nvSpPr>
          <p:cNvPr id="2" name="Slide Number Placeholder 1">
            <a:extLst>
              <a:ext uri="{FF2B5EF4-FFF2-40B4-BE49-F238E27FC236}">
                <a16:creationId xmlns:a16="http://schemas.microsoft.com/office/drawing/2014/main" id="{484CB1EA-84AC-549F-0632-4FEFF71CF126}"/>
              </a:ext>
            </a:extLst>
          </p:cNvPr>
          <p:cNvSpPr>
            <a:spLocks noGrp="1"/>
          </p:cNvSpPr>
          <p:nvPr>
            <p:ph type="sldNum" sz="quarter" idx="12"/>
          </p:nvPr>
        </p:nvSpPr>
        <p:spPr/>
        <p:txBody>
          <a:bodyPr/>
          <a:lstStyle/>
          <a:p>
            <a:fld id="{892959B6-490E-A144-8C7C-88267F972F69}" type="slidenum">
              <a:rPr lang="en-US" smtClean="0"/>
              <a:t>4</a:t>
            </a:fld>
            <a:endParaRPr lang="en-US"/>
          </a:p>
        </p:txBody>
      </p:sp>
    </p:spTree>
    <p:extLst>
      <p:ext uri="{BB962C8B-B14F-4D97-AF65-F5344CB8AC3E}">
        <p14:creationId xmlns:p14="http://schemas.microsoft.com/office/powerpoint/2010/main" val="31324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Youth athletics final</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grpSp>
        <p:nvGrpSpPr>
          <p:cNvPr id="7" name="Group 6">
            <a:extLst>
              <a:ext uri="{FF2B5EF4-FFF2-40B4-BE49-F238E27FC236}">
                <a16:creationId xmlns:a16="http://schemas.microsoft.com/office/drawing/2014/main" id="{2A93FF3D-E615-447B-F044-DDD8603832FE}"/>
              </a:ext>
            </a:extLst>
          </p:cNvPr>
          <p:cNvGrpSpPr/>
          <p:nvPr/>
        </p:nvGrpSpPr>
        <p:grpSpPr>
          <a:xfrm>
            <a:off x="-27606" y="-17453"/>
            <a:ext cx="2091590" cy="1923564"/>
            <a:chOff x="-27606" y="-17453"/>
            <a:chExt cx="2091590" cy="1923564"/>
          </a:xfrm>
        </p:grpSpPr>
        <p:sp>
          <p:nvSpPr>
            <p:cNvPr id="8" name="Isosceles Triangle 7">
              <a:extLst>
                <a:ext uri="{FF2B5EF4-FFF2-40B4-BE49-F238E27FC236}">
                  <a16:creationId xmlns:a16="http://schemas.microsoft.com/office/drawing/2014/main" id="{0DF3EB8F-86C8-BE13-9643-785AB8809918}"/>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5E78C3C0-F98D-EB77-F558-EE30B5E44E6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10" name="Picture 9" descr="A photograph of male  sprinters bending down in a starting position at the start of a running track&#10;">
            <a:extLst>
              <a:ext uri="{FF2B5EF4-FFF2-40B4-BE49-F238E27FC236}">
                <a16:creationId xmlns:a16="http://schemas.microsoft.com/office/drawing/2014/main" id="{AEBAE123-3E58-E6CE-DAE1-3DF7CD7759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3614" y="1211630"/>
            <a:ext cx="3830189" cy="2548370"/>
          </a:xfrm>
          <a:prstGeom prst="rect">
            <a:avLst/>
          </a:prstGeom>
        </p:spPr>
      </p:pic>
      <p:pic>
        <p:nvPicPr>
          <p:cNvPr id="12" name="Picture 11" descr="A photograph of female sprinters starting to run at the start of a running track&#10;">
            <a:extLst>
              <a:ext uri="{FF2B5EF4-FFF2-40B4-BE49-F238E27FC236}">
                <a16:creationId xmlns:a16="http://schemas.microsoft.com/office/drawing/2014/main" id="{2434F7E1-8D01-852B-FEAB-126FA67CFC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43624" y="1147461"/>
            <a:ext cx="4029495" cy="2676708"/>
          </a:xfrm>
          <a:prstGeom prst="rect">
            <a:avLst/>
          </a:prstGeom>
        </p:spPr>
      </p:pic>
      <p:pic>
        <p:nvPicPr>
          <p:cNvPr id="14" name="Picture 13" descr="A photograph of a round whole pizza. A picture of a 12-inch pizza">
            <a:extLst>
              <a:ext uri="{FF2B5EF4-FFF2-40B4-BE49-F238E27FC236}">
                <a16:creationId xmlns:a16="http://schemas.microsoft.com/office/drawing/2014/main" id="{798CD434-3107-D7AF-A7D2-34E0E01A0E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72331" y="3760000"/>
            <a:ext cx="2547257" cy="2547257"/>
          </a:xfrm>
          <a:prstGeom prst="rect">
            <a:avLst/>
          </a:prstGeom>
        </p:spPr>
      </p:pic>
    </p:spTree>
    <p:extLst>
      <p:ext uri="{BB962C8B-B14F-4D97-AF65-F5344CB8AC3E}">
        <p14:creationId xmlns:p14="http://schemas.microsoft.com/office/powerpoint/2010/main" val="409033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of an 8-inch pizza">
            <a:extLst>
              <a:ext uri="{FF2B5EF4-FFF2-40B4-BE49-F238E27FC236}">
                <a16:creationId xmlns:a16="http://schemas.microsoft.com/office/drawing/2014/main" id="{13932F07-8EE8-1419-3A5E-BC286F6E29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9780" y="4043592"/>
            <a:ext cx="1650448" cy="1650448"/>
          </a:xfrm>
          <a:prstGeom prst="rect">
            <a:avLst/>
          </a:prstGeom>
        </p:spPr>
      </p:pic>
      <p:pic>
        <p:nvPicPr>
          <p:cNvPr id="8" name="Picture 7" descr="A picture of an 8-inch pizza">
            <a:extLst>
              <a:ext uri="{FF2B5EF4-FFF2-40B4-BE49-F238E27FC236}">
                <a16:creationId xmlns:a16="http://schemas.microsoft.com/office/drawing/2014/main" id="{F98925F6-DBC1-02C9-46DF-F54FC720D2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028" y="4043592"/>
            <a:ext cx="1650448" cy="1650448"/>
          </a:xfrm>
          <a:prstGeom prst="rect">
            <a:avLst/>
          </a:prstGeom>
        </p:spPr>
      </p:pic>
      <p:pic>
        <p:nvPicPr>
          <p:cNvPr id="2" name="Picture 1" descr="A photograph of a round whole pizza. A picture of a 12-inch pizza">
            <a:extLst>
              <a:ext uri="{FF2B5EF4-FFF2-40B4-BE49-F238E27FC236}">
                <a16:creationId xmlns:a16="http://schemas.microsoft.com/office/drawing/2014/main" id="{CCF3A16F-60D4-0FF3-9BBD-A02E417610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1383" y="1055703"/>
            <a:ext cx="2547257" cy="2547257"/>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Pizza treat</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5" name="Rectangle: Diagonal Corners Snipped 14">
            <a:extLst>
              <a:ext uri="{FF2B5EF4-FFF2-40B4-BE49-F238E27FC236}">
                <a16:creationId xmlns:a16="http://schemas.microsoft.com/office/drawing/2014/main" id="{A6131AC9-21A1-E57B-2885-9591DB7BA2BB}"/>
              </a:ext>
            </a:extLst>
          </p:cNvPr>
          <p:cNvSpPr/>
          <p:nvPr/>
        </p:nvSpPr>
        <p:spPr>
          <a:xfrm>
            <a:off x="581835" y="5079681"/>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8-inch pizzas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
        <p:nvSpPr>
          <p:cNvPr id="16" name="Rectangle: Diagonal Corners Snipped 15">
            <a:extLst>
              <a:ext uri="{FF2B5EF4-FFF2-40B4-BE49-F238E27FC236}">
                <a16:creationId xmlns:a16="http://schemas.microsoft.com/office/drawing/2014/main" id="{6D7A0C67-208E-64F6-6298-0EBF8E49BB20}"/>
              </a:ext>
            </a:extLst>
          </p:cNvPr>
          <p:cNvSpPr/>
          <p:nvPr/>
        </p:nvSpPr>
        <p:spPr>
          <a:xfrm>
            <a:off x="514139" y="2702752"/>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12-inch pizza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
        <p:nvSpPr>
          <p:cNvPr id="17" name="TextBox 16">
            <a:extLst>
              <a:ext uri="{FF2B5EF4-FFF2-40B4-BE49-F238E27FC236}">
                <a16:creationId xmlns:a16="http://schemas.microsoft.com/office/drawing/2014/main" id="{1B384D73-80DD-A74A-7C60-94CB75FD0E15}"/>
              </a:ext>
            </a:extLst>
          </p:cNvPr>
          <p:cNvSpPr txBox="1"/>
          <p:nvPr/>
        </p:nvSpPr>
        <p:spPr>
          <a:xfrm>
            <a:off x="4512756" y="1478524"/>
            <a:ext cx="6667861" cy="3539430"/>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Ruby and Florence can buy one 12-inch pizza or two 8-inch pizzas.</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Ruby thinks that two 8-inch pizzas are better because they get 4 more inches of pizza for the same price. </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Florence does not agree.</a:t>
            </a:r>
            <a:endParaRPr lang="en-GB" sz="2800" dirty="0">
              <a:solidFill>
                <a:schemeClr val="tx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D3EB8C6-43FC-3822-8280-936F87DAE9C6}"/>
              </a:ext>
            </a:extLst>
          </p:cNvPr>
          <p:cNvGrpSpPr/>
          <p:nvPr/>
        </p:nvGrpSpPr>
        <p:grpSpPr>
          <a:xfrm>
            <a:off x="-27606" y="-17453"/>
            <a:ext cx="2091590" cy="1923564"/>
            <a:chOff x="-27606" y="-17453"/>
            <a:chExt cx="2091590" cy="1923564"/>
          </a:xfrm>
        </p:grpSpPr>
        <p:sp>
          <p:nvSpPr>
            <p:cNvPr id="5" name="Isosceles Triangle 4">
              <a:extLst>
                <a:ext uri="{FF2B5EF4-FFF2-40B4-BE49-F238E27FC236}">
                  <a16:creationId xmlns:a16="http://schemas.microsoft.com/office/drawing/2014/main" id="{12160495-7BE3-31D2-344B-B90EE905C3BC}"/>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6" name="TextBox 5">
              <a:extLst>
                <a:ext uri="{FF2B5EF4-FFF2-40B4-BE49-F238E27FC236}">
                  <a16:creationId xmlns:a16="http://schemas.microsoft.com/office/drawing/2014/main" id="{5801B9F0-33B7-8169-F63F-4178CE7B17D5}"/>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074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the pizzas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1219025" y="1875368"/>
                <a:ext cx="4425680" cy="236817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GB" sz="2800" i="1" dirty="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sSup>
                        <m:sSupPr>
                          <m:ctrlPr>
                            <a:rPr lang="en-GB" sz="2800" i="1">
                              <a:solidFill>
                                <a:schemeClr val="tx1"/>
                              </a:solidFill>
                              <a:latin typeface="Cambria Math" panose="02040503050406030204" pitchFamily="18" charset="0"/>
                              <a:cs typeface="Arial" panose="020B0604020202020204" pitchFamily="34" charset="0"/>
                            </a:rPr>
                          </m:ctrlPr>
                        </m:sSupPr>
                        <m:e>
                          <m:r>
                            <a:rPr lang="en-GB" sz="2800" i="1">
                              <a:solidFill>
                                <a:schemeClr val="tx1"/>
                              </a:solidFill>
                              <a:latin typeface="Cambria Math" panose="02040503050406030204" pitchFamily="18" charset="0"/>
                              <a:cs typeface="Arial" panose="020B0604020202020204" pitchFamily="34" charset="0"/>
                            </a:rPr>
                            <m:t>𝑟</m:t>
                          </m:r>
                        </m:e>
                        <m:sup>
                          <m:r>
                            <a:rPr lang="en-GB" sz="2800" i="1">
                              <a:solidFill>
                                <a:schemeClr val="tx1"/>
                              </a:solidFill>
                              <a:latin typeface="Cambria Math" panose="02040503050406030204" pitchFamily="18" charset="0"/>
                              <a:cs typeface="Arial" panose="020B0604020202020204" pitchFamily="34" charset="0"/>
                            </a:rPr>
                            <m:t>2</m:t>
                          </m:r>
                        </m:sup>
                      </m:sSup>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l-GR"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800" i="1">
                            <a:solidFill>
                              <a:schemeClr val="tx1"/>
                            </a:solidFill>
                            <a:latin typeface="Cambria Math" panose="02040503050406030204" pitchFamily="18" charset="0"/>
                            <a:cs typeface="Arial" panose="020B0604020202020204" pitchFamily="34" charset="0"/>
                          </a:rPr>
                        </m:ctrlPr>
                      </m:sSupPr>
                      <m:e>
                        <m:r>
                          <a:rPr lang="en-GB" sz="2800" i="1">
                            <a:solidFill>
                              <a:schemeClr val="tx1"/>
                            </a:solidFill>
                            <a:latin typeface="Cambria Math" panose="02040503050406030204" pitchFamily="18" charset="0"/>
                            <a:cs typeface="Arial" panose="020B0604020202020204" pitchFamily="34" charset="0"/>
                          </a:rPr>
                          <m:t>6</m:t>
                        </m:r>
                      </m:e>
                      <m:sup>
                        <m:r>
                          <a:rPr lang="en-GB" sz="2800" i="1">
                            <a:solidFill>
                              <a:schemeClr val="tx1"/>
                            </a:solidFill>
                            <a:latin typeface="Cambria Math" panose="02040503050406030204" pitchFamily="18" charset="0"/>
                            <a:cs typeface="Arial" panose="020B0604020202020204" pitchFamily="34" charset="0"/>
                          </a:rPr>
                          <m:t>2</m:t>
                        </m:r>
                      </m:sup>
                    </m:sSup>
                  </m:oMath>
                </a14:m>
                <a:endParaRPr lang="en-SG" sz="2800" i="1"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=36</m:t>
                      </m:r>
                      <m:r>
                        <a:rPr lang="el-GR" sz="2800" i="1">
                          <a:solidFill>
                            <a:schemeClr val="tx1"/>
                          </a:solidFill>
                          <a:latin typeface="Cambria Math" panose="02040503050406030204" pitchFamily="18" charset="0"/>
                          <a:cs typeface="Arial" panose="020B0604020202020204" pitchFamily="34" charset="0"/>
                        </a:rPr>
                        <m:t>𝜋</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GB" sz="2800" i="1">
                        <a:solidFill>
                          <a:schemeClr val="tx1"/>
                        </a:solidFill>
                        <a:latin typeface="Cambria Math" panose="02040503050406030204" pitchFamily="18" charset="0"/>
                        <a:cs typeface="Arial" panose="020B0604020202020204" pitchFamily="34" charset="0"/>
                      </a:rPr>
                      <m:t>=</m:t>
                    </m:r>
                    <m:r>
                      <a:rPr lang="en-GB" sz="2800" b="1" i="1">
                        <a:solidFill>
                          <a:schemeClr val="tx1"/>
                        </a:solidFill>
                        <a:latin typeface="Cambria Math" panose="02040503050406030204" pitchFamily="18" charset="0"/>
                        <a:cs typeface="Arial" panose="020B0604020202020204" pitchFamily="34" charset="0"/>
                      </a:rPr>
                      <m:t>𝟏𝟏𝟑</m:t>
                    </m:r>
                    <m:r>
                      <a:rPr lang="en-GB" sz="2800" b="1" i="1">
                        <a:solidFill>
                          <a:schemeClr val="tx1"/>
                        </a:solidFill>
                        <a:latin typeface="Cambria Math" panose="02040503050406030204" pitchFamily="18" charset="0"/>
                        <a:cs typeface="Arial" panose="020B0604020202020204" pitchFamily="34" charset="0"/>
                      </a:rPr>
                      <m:t>.</m:t>
                    </m:r>
                    <m:r>
                      <a:rPr lang="en-GB" sz="2800" b="1" i="1">
                        <a:solidFill>
                          <a:schemeClr val="tx1"/>
                        </a:solidFill>
                        <a:latin typeface="Cambria Math" panose="02040503050406030204" pitchFamily="18" charset="0"/>
                        <a:cs typeface="Arial" panose="020B0604020202020204" pitchFamily="34" charset="0"/>
                      </a:rPr>
                      <m:t>𝟎𝟒</m:t>
                    </m:r>
                  </m:oMath>
                </a14:m>
                <a:r>
                  <a:rPr lang="en-GB" sz="2800" b="1" dirty="0">
                    <a:solidFill>
                      <a:schemeClr val="tx1"/>
                    </a:solidFill>
                    <a:latin typeface="Arial" panose="020B0604020202020204" pitchFamily="34" charset="0"/>
                    <a:cs typeface="Arial" panose="020B0604020202020204" pitchFamily="34" charset="0"/>
                  </a:rPr>
                  <a:t> </a:t>
                </a:r>
                <a:r>
                  <a:rPr lang="en-GB" sz="2800" dirty="0">
                    <a:solidFill>
                      <a:schemeClr val="tx1"/>
                    </a:solidFill>
                    <a:latin typeface="Arial" panose="020B0604020202020204" pitchFamily="34" charset="0"/>
                    <a:cs typeface="Arial" panose="020B0604020202020204" pitchFamily="34" charset="0"/>
                  </a:rPr>
                  <a:t>inches</a:t>
                </a:r>
                <a:r>
                  <a:rPr lang="en-GB" sz="2800" baseline="30000" dirty="0">
                    <a:solidFill>
                      <a:schemeClr val="tx1"/>
                    </a:solidFill>
                    <a:latin typeface="Arial" panose="020B0604020202020204" pitchFamily="34" charset="0"/>
                    <a:cs typeface="Arial" panose="020B0604020202020204" pitchFamily="34" charset="0"/>
                  </a:rPr>
                  <a:t>2</a:t>
                </a: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1219025" y="1875368"/>
                <a:ext cx="4425680" cy="2368177"/>
              </a:xfrm>
              <a:prstGeom prst="roundRect">
                <a:avLst/>
              </a:prstGeom>
              <a:blipFill>
                <a:blip r:embed="rId3"/>
                <a:stretch>
                  <a:fillRect l="-137" b="-3333"/>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5922335" y="1175560"/>
                <a:ext cx="5570452" cy="387674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GB" sz="2800" i="1" dirty="0">
                          <a:solidFill>
                            <a:schemeClr val="tx1"/>
                          </a:solidFill>
                          <a:latin typeface="Cambria Math" panose="02040503050406030204" pitchFamily="18" charset="0"/>
                          <a:cs typeface="Arial" panose="020B0604020202020204" pitchFamily="34" charset="0"/>
                        </a:rPr>
                        <m:t>𝐴</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sSup>
                        <m:sSupPr>
                          <m:ctrlPr>
                            <a:rPr lang="en-GB" sz="2800" i="1">
                              <a:solidFill>
                                <a:schemeClr val="tx1"/>
                              </a:solidFill>
                              <a:latin typeface="Cambria Math" panose="02040503050406030204" pitchFamily="18" charset="0"/>
                              <a:cs typeface="Arial" panose="020B0604020202020204" pitchFamily="34" charset="0"/>
                            </a:rPr>
                          </m:ctrlPr>
                        </m:sSupPr>
                        <m:e>
                          <m:r>
                            <a:rPr lang="en-GB" sz="2800" i="1">
                              <a:solidFill>
                                <a:schemeClr val="tx1"/>
                              </a:solidFill>
                              <a:latin typeface="Cambria Math" panose="02040503050406030204" pitchFamily="18" charset="0"/>
                              <a:cs typeface="Arial" panose="020B0604020202020204" pitchFamily="34" charset="0"/>
                            </a:rPr>
                            <m:t>𝑟</m:t>
                          </m:r>
                        </m:e>
                        <m:sup>
                          <m:r>
                            <a:rPr lang="en-GB" sz="2800" i="1">
                              <a:solidFill>
                                <a:schemeClr val="tx1"/>
                              </a:solidFill>
                              <a:latin typeface="Cambria Math" panose="02040503050406030204" pitchFamily="18" charset="0"/>
                              <a:cs typeface="Arial" panose="020B0604020202020204" pitchFamily="34" charset="0"/>
                            </a:rPr>
                            <m:t>2</m:t>
                          </m:r>
                        </m:sup>
                      </m:sSup>
                    </m:oMath>
                  </m:oMathPara>
                </a14:m>
                <a:endParaRPr lang="en-GB"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l-GR" sz="2800" i="1">
                        <a:solidFill>
                          <a:schemeClr val="tx1"/>
                        </a:solidFill>
                        <a:latin typeface="Cambria Math" panose="02040503050406030204" pitchFamily="18" charset="0"/>
                        <a:ea typeface="Cambria Math" panose="02040503050406030204" pitchFamily="18" charset="0"/>
                        <a:cs typeface="Arial" panose="020B0604020202020204" pitchFamily="34" charset="0"/>
                      </a:rPr>
                      <m:t>×</m:t>
                    </m:r>
                    <m:sSup>
                      <m:sSupPr>
                        <m:ctrlPr>
                          <a:rPr lang="en-GB" sz="2800" i="1">
                            <a:solidFill>
                              <a:schemeClr val="tx1"/>
                            </a:solidFill>
                            <a:latin typeface="Cambria Math" panose="02040503050406030204" pitchFamily="18" charset="0"/>
                            <a:cs typeface="Arial" panose="020B0604020202020204" pitchFamily="34" charset="0"/>
                          </a:rPr>
                        </m:ctrlPr>
                      </m:sSupPr>
                      <m:e>
                        <m:r>
                          <a:rPr lang="en-SG" sz="2800" b="0" i="1" smtClean="0">
                            <a:solidFill>
                              <a:schemeClr val="tx1"/>
                            </a:solidFill>
                            <a:latin typeface="Cambria Math" panose="02040503050406030204" pitchFamily="18" charset="0"/>
                            <a:cs typeface="Arial" panose="020B0604020202020204" pitchFamily="34" charset="0"/>
                          </a:rPr>
                          <m:t>4</m:t>
                        </m:r>
                      </m:e>
                      <m:sup>
                        <m:r>
                          <a:rPr lang="en-GB" sz="2800" i="1">
                            <a:solidFill>
                              <a:schemeClr val="tx1"/>
                            </a:solidFill>
                            <a:latin typeface="Cambria Math" panose="02040503050406030204" pitchFamily="18" charset="0"/>
                            <a:cs typeface="Arial" panose="020B0604020202020204" pitchFamily="34" charset="0"/>
                          </a:rPr>
                          <m:t>2</m:t>
                        </m:r>
                      </m:sup>
                    </m:sSup>
                  </m:oMath>
                </a14:m>
                <a:endParaRPr lang="en-SG" sz="2800" i="1"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m:t>
                      </m:r>
                      <m:r>
                        <a:rPr lang="en-GB" sz="2800" i="1">
                          <a:solidFill>
                            <a:schemeClr val="tx1"/>
                          </a:solidFill>
                          <a:latin typeface="Cambria Math" panose="02040503050406030204" pitchFamily="18" charset="0"/>
                          <a:cs typeface="Arial" panose="020B0604020202020204" pitchFamily="34" charset="0"/>
                        </a:rPr>
                        <m:t>6</m:t>
                      </m:r>
                      <m:r>
                        <a:rPr lang="el-GR" sz="2800" i="1">
                          <a:solidFill>
                            <a:schemeClr val="tx1"/>
                          </a:solidFill>
                          <a:latin typeface="Cambria Math" panose="02040503050406030204" pitchFamily="18" charset="0"/>
                          <a:cs typeface="Arial" panose="020B0604020202020204" pitchFamily="34" charset="0"/>
                        </a:rPr>
                        <m:t>𝜋</m:t>
                      </m:r>
                    </m:oMath>
                  </m:oMathPara>
                </a14:m>
                <a:endParaRPr lang="en-SG" sz="2800" i="1" dirty="0">
                  <a:solidFill>
                    <a:schemeClr val="tx1"/>
                  </a:solidFill>
                  <a:latin typeface="Cambria Math" panose="02040503050406030204" pitchFamily="18" charset="0"/>
                  <a:cs typeface="Arial" panose="020B0604020202020204" pitchFamily="34" charset="0"/>
                </a:endParaRPr>
              </a:p>
              <a:p>
                <a:pPr marL="85725" lvl="1"/>
                <a:endParaRPr lang="en-SG"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Area of two </a:t>
                </a:r>
                <a:r>
                  <a:rPr lang="en-GB" sz="2800" dirty="0">
                    <a:solidFill>
                      <a:schemeClr val="tx1"/>
                    </a:solidFill>
                    <a:latin typeface="Arial" panose="020B0604020202020204" pitchFamily="34" charset="0"/>
                    <a:cs typeface="Arial" panose="020B0604020202020204" pitchFamily="34" charset="0"/>
                  </a:rPr>
                  <a:t>8-inch pizzas:</a:t>
                </a:r>
                <a:r>
                  <a:rPr lang="en-GB" sz="2800" dirty="0">
                    <a:solidFill>
                      <a:schemeClr val="tx1"/>
                    </a:solidFill>
                    <a:cs typeface="Arial" panose="020B0604020202020204" pitchFamily="34" charset="0"/>
                  </a:rPr>
                  <a:t> </a:t>
                </a:r>
                <a:endParaRPr lang="en-SG" sz="2800" i="1" dirty="0">
                  <a:solidFill>
                    <a:prstClr val="black"/>
                  </a:solidFill>
                  <a:latin typeface="Cambria Math" panose="02040503050406030204" pitchFamily="18" charset="0"/>
                  <a:cs typeface="Arial" panose="020B0604020202020204" pitchFamily="34" charset="0"/>
                </a:endParaRPr>
              </a:p>
              <a:p>
                <a:pPr marL="85725" lvl="1"/>
                <a:r>
                  <a:rPr lang="en-GB" sz="2800" dirty="0">
                    <a:solidFill>
                      <a:prstClr val="black"/>
                    </a:solidFill>
                    <a:cs typeface="Arial" panose="020B0604020202020204" pitchFamily="34" charset="0"/>
                  </a:rPr>
                  <a:t>     </a:t>
                </a:r>
                <a:r>
                  <a:rPr lang="en-GB" sz="2800" dirty="0">
                    <a:solidFill>
                      <a:prstClr val="black"/>
                    </a:solidFill>
                    <a:latin typeface="Cambria Math" panose="02040503050406030204" pitchFamily="18" charset="0"/>
                    <a:ea typeface="Cambria Math" panose="02040503050406030204" pitchFamily="18" charset="0"/>
                    <a:cs typeface="Arial" panose="020B0604020202020204" pitchFamily="34" charset="0"/>
                  </a:rPr>
                  <a:t>=</a:t>
                </a:r>
                <a:r>
                  <a:rPr lang="en-GB" sz="2800" dirty="0">
                    <a:solidFill>
                      <a:prstClr val="black"/>
                    </a:solidFill>
                    <a:cs typeface="Arial" panose="020B0604020202020204" pitchFamily="34" charset="0"/>
                  </a:rPr>
                  <a:t> </a:t>
                </a:r>
                <a14:m>
                  <m:oMath xmlns:m="http://schemas.openxmlformats.org/officeDocument/2006/math">
                    <m:r>
                      <a:rPr lang="en-GB" sz="2800" i="1">
                        <a:solidFill>
                          <a:prstClr val="black"/>
                        </a:solidFill>
                        <a:latin typeface="Cambria Math" panose="02040503050406030204" pitchFamily="18" charset="0"/>
                        <a:cs typeface="Arial" panose="020B0604020202020204" pitchFamily="34" charset="0"/>
                      </a:rPr>
                      <m:t>2</m:t>
                    </m:r>
                    <m:r>
                      <a:rPr lang="en-GB" sz="2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GB" sz="2800" i="1">
                        <a:solidFill>
                          <a:prstClr val="black"/>
                        </a:solidFill>
                        <a:latin typeface="Cambria Math" panose="02040503050406030204" pitchFamily="18" charset="0"/>
                        <a:cs typeface="Arial" panose="020B0604020202020204" pitchFamily="34" charset="0"/>
                      </a:rPr>
                      <m:t>16</m:t>
                    </m:r>
                    <m:r>
                      <a:rPr lang="el-GR" sz="2800" i="1">
                        <a:solidFill>
                          <a:prstClr val="black"/>
                        </a:solidFill>
                        <a:latin typeface="Cambria Math" panose="02040503050406030204" pitchFamily="18" charset="0"/>
                        <a:cs typeface="Arial" panose="020B0604020202020204" pitchFamily="34" charset="0"/>
                      </a:rPr>
                      <m:t>𝜋</m:t>
                    </m:r>
                  </m:oMath>
                </a14:m>
                <a:endParaRPr lang="en-IN" sz="2800" i="1" dirty="0">
                  <a:solidFill>
                    <a:prstClr val="black"/>
                  </a:solidFill>
                  <a:latin typeface="Cambria Math" panose="02040503050406030204" pitchFamily="18" charset="0"/>
                  <a:cs typeface="Arial" panose="020B0604020202020204" pitchFamily="34" charset="0"/>
                </a:endParaRPr>
              </a:p>
              <a:p>
                <a:pPr marL="85725" lvl="1"/>
                <a:r>
                  <a:rPr lang="en-IN" sz="2800" dirty="0">
                    <a:solidFill>
                      <a:prstClr val="black"/>
                    </a:solidFill>
                    <a:cs typeface="Arial" panose="020B0604020202020204" pitchFamily="34" charset="0"/>
                  </a:rPr>
                  <a:t>     </a:t>
                </a:r>
                <a14:m>
                  <m:oMath xmlns:m="http://schemas.openxmlformats.org/officeDocument/2006/math">
                    <m:r>
                      <a:rPr lang="el-GR" sz="2800" i="1">
                        <a:solidFill>
                          <a:prstClr val="black"/>
                        </a:solidFill>
                        <a:latin typeface="Cambria Math" panose="02040503050406030204" pitchFamily="18" charset="0"/>
                        <a:cs typeface="Arial" panose="020B0604020202020204" pitchFamily="34" charset="0"/>
                      </a:rPr>
                      <m:t>=32</m:t>
                    </m:r>
                    <m:r>
                      <a:rPr lang="el-GR" sz="2800" i="1">
                        <a:solidFill>
                          <a:prstClr val="black"/>
                        </a:solidFill>
                        <a:latin typeface="Cambria Math" panose="02040503050406030204" pitchFamily="18" charset="0"/>
                        <a:cs typeface="Arial" panose="020B0604020202020204" pitchFamily="34" charset="0"/>
                      </a:rPr>
                      <m:t>𝜋</m:t>
                    </m:r>
                  </m:oMath>
                </a14:m>
                <a:endParaRPr lang="en-GB" sz="2800" i="1" dirty="0">
                  <a:solidFill>
                    <a:prstClr val="black"/>
                  </a:solidFill>
                  <a:latin typeface="Cambria Math" panose="02040503050406030204" pitchFamily="18" charset="0"/>
                  <a:cs typeface="Arial" panose="020B0604020202020204" pitchFamily="34" charset="0"/>
                </a:endParaRPr>
              </a:p>
              <a:p>
                <a:pPr marL="85725" lvl="1"/>
                <a:r>
                  <a:rPr lang="en-GB" sz="2800" b="1" dirty="0">
                    <a:solidFill>
                      <a:prstClr val="black"/>
                    </a:solidFill>
                    <a:cs typeface="Arial" panose="020B0604020202020204" pitchFamily="34" charset="0"/>
                  </a:rPr>
                  <a:t>     </a:t>
                </a:r>
                <a14:m>
                  <m:oMath xmlns:m="http://schemas.openxmlformats.org/officeDocument/2006/math">
                    <m:r>
                      <a:rPr lang="en-GB" sz="2800" b="1" i="1" smtClean="0">
                        <a:solidFill>
                          <a:prstClr val="black"/>
                        </a:solidFill>
                        <a:latin typeface="Cambria Math" panose="02040503050406030204" pitchFamily="18" charset="0"/>
                        <a:cs typeface="Arial" panose="020B0604020202020204" pitchFamily="34" charset="0"/>
                      </a:rPr>
                      <m:t>= </m:t>
                    </m:r>
                    <m:r>
                      <a:rPr lang="en-GB" sz="2800" b="1" i="1">
                        <a:solidFill>
                          <a:schemeClr val="tx1"/>
                        </a:solidFill>
                        <a:latin typeface="Cambria Math" panose="02040503050406030204" pitchFamily="18" charset="0"/>
                        <a:cs typeface="Arial" panose="020B0604020202020204" pitchFamily="34" charset="0"/>
                      </a:rPr>
                      <m:t>𝟏</m:t>
                    </m:r>
                    <m:r>
                      <a:rPr lang="en-SG" sz="2800" b="1" i="1" smtClean="0">
                        <a:solidFill>
                          <a:schemeClr val="tx1"/>
                        </a:solidFill>
                        <a:latin typeface="Cambria Math" panose="02040503050406030204" pitchFamily="18" charset="0"/>
                        <a:cs typeface="Arial" panose="020B0604020202020204" pitchFamily="34" charset="0"/>
                      </a:rPr>
                      <m:t>𝟎𝟎</m:t>
                    </m:r>
                    <m:r>
                      <a:rPr lang="en-SG" sz="2800" b="1" i="1" smtClean="0">
                        <a:solidFill>
                          <a:schemeClr val="tx1"/>
                        </a:solidFill>
                        <a:latin typeface="Cambria Math" panose="02040503050406030204" pitchFamily="18" charset="0"/>
                        <a:cs typeface="Arial" panose="020B0604020202020204" pitchFamily="34" charset="0"/>
                      </a:rPr>
                      <m:t>.</m:t>
                    </m:r>
                    <m:r>
                      <a:rPr lang="en-SG" sz="2800" b="1" i="1" smtClean="0">
                        <a:solidFill>
                          <a:schemeClr val="tx1"/>
                        </a:solidFill>
                        <a:latin typeface="Cambria Math" panose="02040503050406030204" pitchFamily="18" charset="0"/>
                        <a:cs typeface="Arial" panose="020B0604020202020204" pitchFamily="34" charset="0"/>
                      </a:rPr>
                      <m:t>𝟓𝟑</m:t>
                    </m:r>
                  </m:oMath>
                </a14:m>
                <a:r>
                  <a:rPr lang="en-GB" sz="2800" b="1" dirty="0">
                    <a:solidFill>
                      <a:schemeClr val="tx1"/>
                    </a:solidFill>
                    <a:latin typeface="Arial" panose="020B0604020202020204" pitchFamily="34" charset="0"/>
                    <a:cs typeface="Arial" panose="020B0604020202020204" pitchFamily="34" charset="0"/>
                  </a:rPr>
                  <a:t> </a:t>
                </a:r>
                <a:r>
                  <a:rPr lang="en-GB" sz="2800" dirty="0">
                    <a:solidFill>
                      <a:schemeClr val="tx1"/>
                    </a:solidFill>
                    <a:latin typeface="Arial" panose="020B0604020202020204" pitchFamily="34" charset="0"/>
                    <a:cs typeface="Arial" panose="020B0604020202020204" pitchFamily="34" charset="0"/>
                  </a:rPr>
                  <a:t>inches</a:t>
                </a:r>
                <a:r>
                  <a:rPr lang="en-GB" sz="2800" baseline="30000" dirty="0">
                    <a:solidFill>
                      <a:schemeClr val="tx1"/>
                    </a:solidFill>
                    <a:latin typeface="Arial" panose="020B0604020202020204" pitchFamily="34" charset="0"/>
                    <a:cs typeface="Arial" panose="020B0604020202020204" pitchFamily="34" charset="0"/>
                  </a:rPr>
                  <a:t>2</a:t>
                </a: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5922335" y="1175560"/>
                <a:ext cx="5570452" cy="3876746"/>
              </a:xfrm>
              <a:prstGeom prst="roundRect">
                <a:avLst/>
              </a:prstGeom>
              <a:blipFill>
                <a:blip r:embed="rId4"/>
                <a:stretch>
                  <a:fillRect t="-2194" b="-4545"/>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1219025" y="5098654"/>
            <a:ext cx="815559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Which offer should they choose? </a:t>
            </a:r>
          </a:p>
          <a:p>
            <a:r>
              <a:rPr lang="en-GB" sz="2800" dirty="0">
                <a:latin typeface="Arial" panose="020B0604020202020204" pitchFamily="34" charset="0"/>
                <a:cs typeface="Arial" panose="020B0604020202020204" pitchFamily="34" charset="0"/>
              </a:rPr>
              <a:t>Why?</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5069" y="2937529"/>
            <a:ext cx="773234" cy="773234"/>
          </a:xfrm>
          <a:prstGeom prst="rect">
            <a:avLst/>
          </a:prstGeom>
        </p:spPr>
      </p:pic>
      <p:sp>
        <p:nvSpPr>
          <p:cNvPr id="6" name="TextBox 5">
            <a:extLst>
              <a:ext uri="{FF2B5EF4-FFF2-40B4-BE49-F238E27FC236}">
                <a16:creationId xmlns:a16="http://schemas.microsoft.com/office/drawing/2014/main" id="{26630E75-238D-E802-4F78-9F3BE9FCA59B}"/>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288440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Stuffed crust pizza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7" name="TextBox 16">
            <a:extLst>
              <a:ext uri="{FF2B5EF4-FFF2-40B4-BE49-F238E27FC236}">
                <a16:creationId xmlns:a16="http://schemas.microsoft.com/office/drawing/2014/main" id="{1B384D73-80DD-A74A-7C60-94CB75FD0E15}"/>
              </a:ext>
            </a:extLst>
          </p:cNvPr>
          <p:cNvSpPr txBox="1"/>
          <p:nvPr/>
        </p:nvSpPr>
        <p:spPr>
          <a:xfrm>
            <a:off x="4512756" y="1129469"/>
            <a:ext cx="6013477" cy="2246769"/>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Ruby and Florence want to find out which deal would give them the most stuffed crust. </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What do they need to work out?</a:t>
            </a:r>
            <a:endParaRPr lang="en-GB" sz="2800" dirty="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54FC622-B538-79D0-53F9-88BD24B04C49}"/>
              </a:ext>
            </a:extLst>
          </p:cNvPr>
          <p:cNvSpPr/>
          <p:nvPr/>
        </p:nvSpPr>
        <p:spPr>
          <a:xfrm>
            <a:off x="4597629" y="3481763"/>
            <a:ext cx="6840546" cy="264911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On your mini whiteboard, work out:</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circumference of a 12-inch pizza</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total circumference of two 8-inch pizzas</a:t>
            </a: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which choice has more stuffed crust </a:t>
            </a:r>
          </a:p>
        </p:txBody>
      </p:sp>
      <p:grpSp>
        <p:nvGrpSpPr>
          <p:cNvPr id="2" name="Group 1">
            <a:extLst>
              <a:ext uri="{FF2B5EF4-FFF2-40B4-BE49-F238E27FC236}">
                <a16:creationId xmlns:a16="http://schemas.microsoft.com/office/drawing/2014/main" id="{5AAD73F6-7274-8E9C-9142-380F2AE8FE91}"/>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FC68C5BA-CF68-00F9-4AE7-11F58F04D26D}"/>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8" name="TextBox 7">
              <a:extLst>
                <a:ext uri="{FF2B5EF4-FFF2-40B4-BE49-F238E27FC236}">
                  <a16:creationId xmlns:a16="http://schemas.microsoft.com/office/drawing/2014/main" id="{4DFF39EF-590D-C3F2-78C1-4C85D4393846}"/>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11" name="Picture 10" descr="A picture of an 8-inch pizza">
            <a:extLst>
              <a:ext uri="{FF2B5EF4-FFF2-40B4-BE49-F238E27FC236}">
                <a16:creationId xmlns:a16="http://schemas.microsoft.com/office/drawing/2014/main" id="{C53E7DB6-4893-1924-E8A7-FF5666E304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9780" y="4171006"/>
            <a:ext cx="1650448" cy="1650448"/>
          </a:xfrm>
          <a:prstGeom prst="rect">
            <a:avLst/>
          </a:prstGeom>
        </p:spPr>
      </p:pic>
      <p:pic>
        <p:nvPicPr>
          <p:cNvPr id="12" name="Picture 11" descr="A picture of an 8-inch pizza">
            <a:extLst>
              <a:ext uri="{FF2B5EF4-FFF2-40B4-BE49-F238E27FC236}">
                <a16:creationId xmlns:a16="http://schemas.microsoft.com/office/drawing/2014/main" id="{11F17F76-9F56-AFDA-0EFB-4437B91D58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028" y="4171006"/>
            <a:ext cx="1650448" cy="1650448"/>
          </a:xfrm>
          <a:prstGeom prst="rect">
            <a:avLst/>
          </a:prstGeom>
        </p:spPr>
      </p:pic>
      <p:pic>
        <p:nvPicPr>
          <p:cNvPr id="13" name="Picture 12" descr="A picture of an 12-inch pizza">
            <a:extLst>
              <a:ext uri="{FF2B5EF4-FFF2-40B4-BE49-F238E27FC236}">
                <a16:creationId xmlns:a16="http://schemas.microsoft.com/office/drawing/2014/main" id="{C965F73C-6AB5-2D65-5D29-D38D51F1345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1383" y="1183117"/>
            <a:ext cx="2547257" cy="2547257"/>
          </a:xfrm>
          <a:prstGeom prst="rect">
            <a:avLst/>
          </a:prstGeom>
        </p:spPr>
      </p:pic>
      <p:sp>
        <p:nvSpPr>
          <p:cNvPr id="14" name="Rectangle: Diagonal Corners Snipped 13">
            <a:extLst>
              <a:ext uri="{FF2B5EF4-FFF2-40B4-BE49-F238E27FC236}">
                <a16:creationId xmlns:a16="http://schemas.microsoft.com/office/drawing/2014/main" id="{B8B8AAB5-8FB3-E009-8C7F-60332E76D799}"/>
              </a:ext>
            </a:extLst>
          </p:cNvPr>
          <p:cNvSpPr/>
          <p:nvPr/>
        </p:nvSpPr>
        <p:spPr>
          <a:xfrm>
            <a:off x="581835" y="5207095"/>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Two 8-inch pizzas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
        <p:nvSpPr>
          <p:cNvPr id="16" name="Rectangle: Diagonal Corners Snipped 15">
            <a:extLst>
              <a:ext uri="{FF2B5EF4-FFF2-40B4-BE49-F238E27FC236}">
                <a16:creationId xmlns:a16="http://schemas.microsoft.com/office/drawing/2014/main" id="{A81F86EA-A18D-1B23-503D-AEB5A1619243}"/>
              </a:ext>
            </a:extLst>
          </p:cNvPr>
          <p:cNvSpPr/>
          <p:nvPr/>
        </p:nvSpPr>
        <p:spPr>
          <a:xfrm>
            <a:off x="514139" y="2830166"/>
            <a:ext cx="3371283" cy="914400"/>
          </a:xfrm>
          <a:prstGeom prst="snip2DiagRect">
            <a:avLst>
              <a:gd name="adj1" fmla="val 0"/>
              <a:gd name="adj2" fmla="val 36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12-inch pizza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£7.99!!!</a:t>
            </a:r>
          </a:p>
        </p:txBody>
      </p:sp>
    </p:spTree>
    <p:extLst>
      <p:ext uri="{BB962C8B-B14F-4D97-AF65-F5344CB8AC3E}">
        <p14:creationId xmlns:p14="http://schemas.microsoft.com/office/powerpoint/2010/main" val="125487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Circumference of the pizzas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66B80CB5-F474-4B1E-2DE9-50C97B8B6E10}"/>
                  </a:ext>
                </a:extLst>
              </p:cNvPr>
              <p:cNvSpPr/>
              <p:nvPr/>
            </p:nvSpPr>
            <p:spPr>
              <a:xfrm>
                <a:off x="5049756" y="1420746"/>
                <a:ext cx="6407889" cy="338637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r>
                  <a:rPr lang="en-GB" sz="2800" dirty="0">
                    <a:solidFill>
                      <a:schemeClr val="tx1"/>
                    </a:solidFill>
                    <a:latin typeface="Arial" panose="020B0604020202020204" pitchFamily="34" charset="0"/>
                    <a:cs typeface="Arial" panose="020B0604020202020204" pitchFamily="34" charset="0"/>
                  </a:rPr>
                  <a:t>8-inch pizza: </a:t>
                </a:r>
                <a:endParaRPr lang="en-GB" sz="2800" dirty="0">
                  <a:solidFill>
                    <a:schemeClr val="tx1"/>
                  </a:solidFill>
                  <a:latin typeface="Cambria Math" panose="02040503050406030204" pitchFamily="18" charset="0"/>
                  <a:cs typeface="Arial" panose="020B0604020202020204" pitchFamily="34" charset="0"/>
                </a:endParaRPr>
              </a:p>
              <a:p>
                <a:pPr marL="0"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smtClean="0">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×8</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0"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8</m:t>
                    </m:r>
                    <m:r>
                      <a:rPr lang="el-GR" sz="2800" i="1">
                        <a:solidFill>
                          <a:schemeClr val="tx1"/>
                        </a:solidFill>
                        <a:latin typeface="Cambria Math" panose="02040503050406030204" pitchFamily="18" charset="0"/>
                        <a:cs typeface="Arial" panose="020B0604020202020204" pitchFamily="34" charset="0"/>
                      </a:rPr>
                      <m:t>𝜋</m:t>
                    </m:r>
                  </m:oMath>
                </a14:m>
                <a:endParaRPr lang="en-GB" sz="2800" i="1" dirty="0">
                  <a:solidFill>
                    <a:schemeClr val="tx1"/>
                  </a:solidFill>
                  <a:latin typeface="Cambria Math" panose="02040503050406030204" pitchFamily="18" charset="0"/>
                  <a:cs typeface="Arial" panose="020B0604020202020204" pitchFamily="34" charset="0"/>
                </a:endParaRPr>
              </a:p>
              <a:p>
                <a:pPr marL="0" lvl="1"/>
                <a:endParaRPr lang="en-SG" sz="2800" b="0" dirty="0">
                  <a:solidFill>
                    <a:schemeClr val="tx1"/>
                  </a:solidFill>
                  <a:cs typeface="Arial" panose="020B0604020202020204" pitchFamily="34" charset="0"/>
                </a:endParaRPr>
              </a:p>
              <a:p>
                <a:pPr marL="0"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two </a:t>
                </a:r>
                <a:r>
                  <a:rPr lang="en-GB" sz="2800" dirty="0">
                    <a:solidFill>
                      <a:schemeClr val="tx1"/>
                    </a:solidFill>
                    <a:latin typeface="Arial" panose="020B0604020202020204" pitchFamily="34" charset="0"/>
                    <a:cs typeface="Arial" panose="020B0604020202020204" pitchFamily="34" charset="0"/>
                  </a:rPr>
                  <a:t>8-inch pizzas: </a:t>
                </a:r>
                <a:endParaRPr lang="en-GB" sz="2800" dirty="0">
                  <a:solidFill>
                    <a:schemeClr val="tx1"/>
                  </a:solidFill>
                  <a:latin typeface="Cambria Math" panose="02040503050406030204" pitchFamily="18" charset="0"/>
                  <a:cs typeface="Arial" panose="020B0604020202020204" pitchFamily="34" charset="0"/>
                </a:endParaRPr>
              </a:p>
              <a:p>
                <a:pPr marL="0" lvl="1"/>
                <a14:m>
                  <m:oMath xmlns:m="http://schemas.openxmlformats.org/officeDocument/2006/math">
                    <m:r>
                      <a:rPr lang="en-GB" sz="2800" b="0" i="0" smtClean="0">
                        <a:solidFill>
                          <a:schemeClr val="tx1"/>
                        </a:solidFill>
                        <a:latin typeface="Cambria Math" panose="02040503050406030204" pitchFamily="18" charset="0"/>
                        <a:cs typeface="Arial" panose="020B0604020202020204" pitchFamily="34" charset="0"/>
                      </a:rPr>
                      <m:t>8</m:t>
                    </m:r>
                    <m:r>
                      <a:rPr lang="el-GR" sz="2800" i="1">
                        <a:solidFill>
                          <a:schemeClr val="tx1"/>
                        </a:solidFill>
                        <a:latin typeface="Cambria Math" panose="02040503050406030204" pitchFamily="18" charset="0"/>
                        <a:cs typeface="Arial" panose="020B0604020202020204" pitchFamily="34" charset="0"/>
                      </a:rPr>
                      <m:t>𝜋</m:t>
                    </m:r>
                    <m:r>
                      <a:rPr lang="en-SG" sz="2800" i="1">
                        <a:solidFill>
                          <a:schemeClr val="tx1"/>
                        </a:solidFill>
                        <a:latin typeface="Cambria Math" panose="02040503050406030204" pitchFamily="18" charset="0"/>
                        <a:cs typeface="Arial" panose="020B0604020202020204" pitchFamily="34" charset="0"/>
                      </a:rPr>
                      <m:t>×</m:t>
                    </m:r>
                    <m:r>
                      <a:rPr lang="en-GB" sz="2800" b="0" i="1" smtClean="0">
                        <a:solidFill>
                          <a:schemeClr val="tx1"/>
                        </a:solidFill>
                        <a:latin typeface="Cambria Math" panose="02040503050406030204" pitchFamily="18" charset="0"/>
                        <a:cs typeface="Arial" panose="020B0604020202020204" pitchFamily="34" charset="0"/>
                      </a:rPr>
                      <m:t>2=16</m:t>
                    </m:r>
                    <m:r>
                      <a:rPr lang="el-GR" sz="2800" i="1">
                        <a:solidFill>
                          <a:schemeClr val="tx1"/>
                        </a:solidFill>
                        <a:latin typeface="Cambria Math" panose="02040503050406030204" pitchFamily="18" charset="0"/>
                        <a:cs typeface="Arial" panose="020B0604020202020204" pitchFamily="34" charset="0"/>
                      </a:rPr>
                      <m:t>𝜋</m:t>
                    </m:r>
                    <m:r>
                      <a:rPr lang="en-GB" sz="2800" b="0" i="1" smtClean="0">
                        <a:solidFill>
                          <a:schemeClr val="tx1"/>
                        </a:solidFill>
                        <a:latin typeface="Cambria Math" panose="02040503050406030204" pitchFamily="18" charset="0"/>
                        <a:cs typeface="Arial" panose="020B0604020202020204" pitchFamily="34" charset="0"/>
                      </a:rPr>
                      <m:t>= </m:t>
                    </m:r>
                  </m:oMath>
                </a14:m>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50.3 (to 3 </a:t>
                </a:r>
                <a:r>
                  <a:rPr lang="en-GB" sz="2800" dirty="0" err="1">
                    <a:solidFill>
                      <a:schemeClr val="tx1"/>
                    </a:solidFill>
                    <a:latin typeface="Cambria Math" panose="02040503050406030204" pitchFamily="18" charset="0"/>
                    <a:ea typeface="Cambria Math" panose="02040503050406030204" pitchFamily="18" charset="0"/>
                    <a:cs typeface="Arial" panose="020B0604020202020204" pitchFamily="34" charset="0"/>
                  </a:rPr>
                  <a:t>s.f.</a:t>
                </a:r>
                <a:r>
                  <a:rPr lang="en-GB" sz="2800" dirty="0">
                    <a:solidFill>
                      <a:schemeClr val="tx1"/>
                    </a:solidFill>
                    <a:latin typeface="Cambria Math" panose="02040503050406030204" pitchFamily="18" charset="0"/>
                    <a:ea typeface="Cambria Math" panose="02040503050406030204" pitchFamily="18" charset="0"/>
                    <a:cs typeface="Arial" panose="020B0604020202020204" pitchFamily="34" charset="0"/>
                  </a:rPr>
                  <a:t>)</a:t>
                </a:r>
                <a:endParaRPr lang="en-SG" sz="2800" b="0" dirty="0">
                  <a:solidFill>
                    <a:schemeClr val="tx1"/>
                  </a:solidFill>
                  <a:cs typeface="Arial" panose="020B0604020202020204" pitchFamily="34" charset="0"/>
                </a:endParaRPr>
              </a:p>
            </p:txBody>
          </p:sp>
        </mc:Choice>
        <mc:Fallback xmlns="">
          <p:sp>
            <p:nvSpPr>
              <p:cNvPr id="2" name="Rectangle: Rounded Corners 1">
                <a:extLst>
                  <a:ext uri="{FF2B5EF4-FFF2-40B4-BE49-F238E27FC236}">
                    <a16:creationId xmlns:a16="http://schemas.microsoft.com/office/drawing/2014/main" id="{66B80CB5-F474-4B1E-2DE9-50C97B8B6E10}"/>
                  </a:ext>
                </a:extLst>
              </p:cNvPr>
              <p:cNvSpPr>
                <a:spLocks noRot="1" noChangeAspect="1" noMove="1" noResize="1" noEditPoints="1" noAdjustHandles="1" noChangeArrowheads="1" noChangeShapeType="1" noTextEdit="1"/>
              </p:cNvSpPr>
              <p:nvPr/>
            </p:nvSpPr>
            <p:spPr>
              <a:xfrm>
                <a:off x="5049756" y="1420746"/>
                <a:ext cx="6407889" cy="3386373"/>
              </a:xfrm>
              <a:prstGeom prst="roundRect">
                <a:avLst/>
              </a:prstGeom>
              <a:blipFill>
                <a:blip r:embed="rId3"/>
                <a:stretch>
                  <a:fillRect/>
                </a:stretch>
              </a:blipFill>
              <a:ln>
                <a:solidFill>
                  <a:schemeClr val="bg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43B2A55-5ACA-2A92-EEEE-C2F3BF34B2EB}"/>
                  </a:ext>
                </a:extLst>
              </p:cNvPr>
              <p:cNvSpPr/>
              <p:nvPr/>
            </p:nvSpPr>
            <p:spPr>
              <a:xfrm>
                <a:off x="603179" y="1506135"/>
                <a:ext cx="4054547" cy="289857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1"/>
                <a:r>
                  <a:rPr lang="en-GB"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Circumference of </a:t>
                </a:r>
              </a:p>
              <a:p>
                <a:pPr marL="85725" lvl="1"/>
                <a:r>
                  <a:rPr lang="en-GB" sz="2800" dirty="0">
                    <a:solidFill>
                      <a:schemeClr val="tx1"/>
                    </a:solidFill>
                    <a:latin typeface="Arial" panose="020B0604020202020204" pitchFamily="34" charset="0"/>
                    <a:cs typeface="Arial" panose="020B0604020202020204" pitchFamily="34" charset="0"/>
                  </a:rPr>
                  <a:t>12-inch pizza: </a:t>
                </a:r>
                <a:endParaRPr lang="en-GB" sz="2800" dirty="0">
                  <a:solidFill>
                    <a:schemeClr val="tx1"/>
                  </a:solidFill>
                  <a:latin typeface="Cambria Math" panose="02040503050406030204" pitchFamily="18" charset="0"/>
                  <a:cs typeface="Arial" panose="020B0604020202020204" pitchFamily="34" charset="0"/>
                </a:endParaRPr>
              </a:p>
              <a:p>
                <a:pPr marL="85725" lvl="1"/>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cs typeface="Arial" panose="020B0604020202020204" pitchFamily="34" charset="0"/>
                        </a:rPr>
                        <m:t>𝐶</m:t>
                      </m:r>
                      <m:r>
                        <a:rPr lang="en-GB" sz="2800" i="1">
                          <a:solidFill>
                            <a:schemeClr val="tx1"/>
                          </a:solidFill>
                          <a:latin typeface="Cambria Math" panose="02040503050406030204" pitchFamily="18" charset="0"/>
                          <a:cs typeface="Arial" panose="020B0604020202020204" pitchFamily="34" charset="0"/>
                        </a:rPr>
                        <m:t>=</m:t>
                      </m:r>
                      <m:r>
                        <a:rPr lang="el-GR" sz="2800" i="1">
                          <a:solidFill>
                            <a:schemeClr val="tx1"/>
                          </a:solidFill>
                          <a:latin typeface="Cambria Math" panose="02040503050406030204" pitchFamily="18" charset="0"/>
                          <a:cs typeface="Arial" panose="020B0604020202020204" pitchFamily="34" charset="0"/>
                        </a:rPr>
                        <m:t>𝜋</m:t>
                      </m:r>
                      <m:r>
                        <a:rPr lang="en-SG" sz="2800" b="0" i="1" smtClean="0">
                          <a:solidFill>
                            <a:schemeClr val="tx1"/>
                          </a:solidFill>
                          <a:latin typeface="Cambria Math" panose="02040503050406030204" pitchFamily="18" charset="0"/>
                          <a:cs typeface="Arial" panose="020B0604020202020204" pitchFamily="34" charset="0"/>
                        </a:rPr>
                        <m:t>×12</m:t>
                      </m:r>
                    </m:oMath>
                  </m:oMathPara>
                </a14:m>
                <a:endParaRPr lang="en-GB" sz="2800" i="1" dirty="0">
                  <a:solidFill>
                    <a:schemeClr val="tx1"/>
                  </a:solidFill>
                  <a:latin typeface="Cambria Math" panose="02040503050406030204" pitchFamily="18" charset="0"/>
                  <a:cs typeface="Arial" panose="020B0604020202020204" pitchFamily="34" charset="0"/>
                </a:endParaRPr>
              </a:p>
              <a:p>
                <a:pPr marL="85725" lvl="1"/>
                <a:r>
                  <a:rPr lang="en-GB" sz="2800" dirty="0">
                    <a:solidFill>
                      <a:schemeClr val="tx1"/>
                    </a:solidFill>
                    <a:cs typeface="Arial" panose="020B0604020202020204" pitchFamily="34" charset="0"/>
                  </a:rPr>
                  <a:t>   </a:t>
                </a:r>
                <a14:m>
                  <m:oMath xmlns:m="http://schemas.openxmlformats.org/officeDocument/2006/math">
                    <m:r>
                      <a:rPr lang="en-SG" sz="2800" b="0" i="0"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12</m:t>
                    </m:r>
                    <m:r>
                      <a:rPr lang="el-GR" sz="2800" i="1">
                        <a:solidFill>
                          <a:schemeClr val="tx1"/>
                        </a:solidFill>
                        <a:latin typeface="Cambria Math" panose="02040503050406030204" pitchFamily="18" charset="0"/>
                        <a:cs typeface="Arial" panose="020B0604020202020204" pitchFamily="34" charset="0"/>
                      </a:rPr>
                      <m:t>𝜋</m:t>
                    </m:r>
                  </m:oMath>
                </a14:m>
                <a:endParaRPr lang="en-SG" sz="2800" i="1" dirty="0">
                  <a:solidFill>
                    <a:schemeClr val="tx1"/>
                  </a:solidFill>
                  <a:latin typeface="Cambria Math" panose="02040503050406030204" pitchFamily="18" charset="0"/>
                  <a:cs typeface="Arial" panose="020B0604020202020204" pitchFamily="34" charset="0"/>
                </a:endParaRPr>
              </a:p>
              <a:p>
                <a:pPr marL="85725" lvl="1"/>
                <a14:m>
                  <m:oMath xmlns:m="http://schemas.openxmlformats.org/officeDocument/2006/math">
                    <m:r>
                      <a:rPr lang="en-SG" sz="2800" b="0" i="1" smtClean="0">
                        <a:solidFill>
                          <a:schemeClr val="tx1"/>
                        </a:solidFill>
                        <a:latin typeface="Cambria Math" panose="02040503050406030204" pitchFamily="18" charset="0"/>
                        <a:cs typeface="Arial" panose="020B0604020202020204" pitchFamily="34" charset="0"/>
                      </a:rPr>
                      <m:t>    </m:t>
                    </m:r>
                    <m:r>
                      <a:rPr lang="en-GB" sz="2800" i="1">
                        <a:solidFill>
                          <a:schemeClr val="tx1"/>
                        </a:solidFill>
                        <a:latin typeface="Cambria Math" panose="02040503050406030204" pitchFamily="18" charset="0"/>
                        <a:cs typeface="Arial" panose="020B0604020202020204" pitchFamily="34" charset="0"/>
                      </a:rPr>
                      <m:t>=</m:t>
                    </m:r>
                    <m:r>
                      <a:rPr lang="en-SG" sz="2800" b="0" i="1" smtClean="0">
                        <a:solidFill>
                          <a:schemeClr val="tx1"/>
                        </a:solidFill>
                        <a:latin typeface="Cambria Math" panose="02040503050406030204" pitchFamily="18" charset="0"/>
                        <a:cs typeface="Arial" panose="020B0604020202020204" pitchFamily="34" charset="0"/>
                      </a:rPr>
                      <m:t>37.7 </m:t>
                    </m:r>
                  </m:oMath>
                </a14:m>
                <a:r>
                  <a:rPr lang="en-SG" sz="28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(to 3 </a:t>
                </a:r>
                <a:r>
                  <a:rPr lang="en-SG" sz="2800" dirty="0" err="1">
                    <a:solidFill>
                      <a:schemeClr val="tx1"/>
                    </a:solidFill>
                    <a:latin typeface="Cambria Math" panose="02040503050406030204" pitchFamily="18" charset="0"/>
                    <a:ea typeface="Cambria Math" panose="02040503050406030204" pitchFamily="18" charset="0"/>
                    <a:cs typeface="Times New Roman" panose="02020603050405020304" pitchFamily="18" charset="0"/>
                  </a:rPr>
                  <a:t>s.f.</a:t>
                </a:r>
                <a:r>
                  <a:rPr lang="en-SG" sz="28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a:t>
                </a:r>
                <a:endParaRPr lang="en-SG" sz="2800" i="1" dirty="0">
                  <a:solidFill>
                    <a:prstClr val="black"/>
                  </a:solidFill>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 name="Rectangle: Rounded Corners 2">
                <a:extLst>
                  <a:ext uri="{FF2B5EF4-FFF2-40B4-BE49-F238E27FC236}">
                    <a16:creationId xmlns:a16="http://schemas.microsoft.com/office/drawing/2014/main" id="{443B2A55-5ACA-2A92-EEEE-C2F3BF34B2EB}"/>
                  </a:ext>
                </a:extLst>
              </p:cNvPr>
              <p:cNvSpPr>
                <a:spLocks noRot="1" noChangeAspect="1" noMove="1" noResize="1" noEditPoints="1" noAdjustHandles="1" noChangeArrowheads="1" noChangeShapeType="1" noTextEdit="1"/>
              </p:cNvSpPr>
              <p:nvPr/>
            </p:nvSpPr>
            <p:spPr>
              <a:xfrm>
                <a:off x="603179" y="1506135"/>
                <a:ext cx="4054547" cy="2898574"/>
              </a:xfrm>
              <a:prstGeom prst="roundRect">
                <a:avLst/>
              </a:prstGeom>
              <a:blipFill>
                <a:blip r:embed="rId4"/>
                <a:stretch>
                  <a:fillRect/>
                </a:stretch>
              </a:blipFill>
              <a:ln>
                <a:solidFill>
                  <a:schemeClr val="bg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7BF3B61-0DFE-3810-5516-C615173066BA}"/>
              </a:ext>
            </a:extLst>
          </p:cNvPr>
          <p:cNvSpPr txBox="1"/>
          <p:nvPr/>
        </p:nvSpPr>
        <p:spPr>
          <a:xfrm>
            <a:off x="1566908" y="5098654"/>
            <a:ext cx="815559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Which deal has more stuffed crust?</a:t>
            </a:r>
          </a:p>
        </p:txBody>
      </p:sp>
      <p:pic>
        <p:nvPicPr>
          <p:cNvPr id="8" name="Graphic 7" descr="Checkmark with solid fill">
            <a:extLst>
              <a:ext uri="{FF2B5EF4-FFF2-40B4-BE49-F238E27FC236}">
                <a16:creationId xmlns:a16="http://schemas.microsoft.com/office/drawing/2014/main" id="{45E975BB-7D6B-36E6-1811-6D9BD4BB04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2503" y="2568805"/>
            <a:ext cx="773234" cy="773234"/>
          </a:xfrm>
          <a:prstGeom prst="rect">
            <a:avLst/>
          </a:prstGeom>
        </p:spPr>
      </p:pic>
      <p:grpSp>
        <p:nvGrpSpPr>
          <p:cNvPr id="6" name="Group 5">
            <a:extLst>
              <a:ext uri="{FF2B5EF4-FFF2-40B4-BE49-F238E27FC236}">
                <a16:creationId xmlns:a16="http://schemas.microsoft.com/office/drawing/2014/main" id="{E9333A73-F1D4-F248-1AB7-E0C4B1518B81}"/>
              </a:ext>
            </a:extLst>
          </p:cNvPr>
          <p:cNvGrpSpPr/>
          <p:nvPr/>
        </p:nvGrpSpPr>
        <p:grpSpPr>
          <a:xfrm>
            <a:off x="-27606" y="-17453"/>
            <a:ext cx="2091590" cy="1923564"/>
            <a:chOff x="-27606" y="-17453"/>
            <a:chExt cx="2091590" cy="1923564"/>
          </a:xfrm>
        </p:grpSpPr>
        <p:sp>
          <p:nvSpPr>
            <p:cNvPr id="7" name="Isosceles Triangle 6">
              <a:extLst>
                <a:ext uri="{FF2B5EF4-FFF2-40B4-BE49-F238E27FC236}">
                  <a16:creationId xmlns:a16="http://schemas.microsoft.com/office/drawing/2014/main" id="{CC5A1F62-6A97-1B37-3E04-B22D979D406A}"/>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9" name="TextBox 8">
              <a:extLst>
                <a:ext uri="{FF2B5EF4-FFF2-40B4-BE49-F238E27FC236}">
                  <a16:creationId xmlns:a16="http://schemas.microsoft.com/office/drawing/2014/main" id="{F4A8A0FF-BE10-B7FD-88FA-BF72D88F1A1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409127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3B493-C4F0-4F04-880B-BE4EADDD6882}"/>
</file>

<file path=customXml/itemProps2.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36018</TotalTime>
  <Words>4540</Words>
  <Application>Microsoft Office PowerPoint</Application>
  <PresentationFormat>Widescreen</PresentationFormat>
  <Paragraphs>667</Paragraphs>
  <Slides>33</Slides>
  <Notes>33</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4" baseType="lpstr">
      <vt:lpstr>Arial</vt:lpstr>
      <vt:lpstr>Calibri</vt:lpstr>
      <vt:lpstr>Calibri Light</vt:lpstr>
      <vt:lpstr>Cambria Math</vt:lpstr>
      <vt:lpstr>Open Sans</vt:lpstr>
      <vt:lpstr>Symbol</vt:lpstr>
      <vt:lpstr>Times New Roman</vt:lpstr>
      <vt:lpstr>Office Theme</vt:lpstr>
      <vt:lpstr>Custom Design</vt:lpstr>
      <vt:lpstr>1_Custom Design</vt:lpstr>
      <vt:lpstr>Equation</vt:lpstr>
      <vt:lpstr>Lesson 18:  Circles Level 2</vt:lpstr>
      <vt:lpstr>Starter activity</vt:lpstr>
      <vt:lpstr>Circumference and area of a circle</vt:lpstr>
      <vt:lpstr>PowerPoint Presentation</vt:lpstr>
      <vt:lpstr>Youth athletics final</vt:lpstr>
      <vt:lpstr>Pizza treat</vt:lpstr>
      <vt:lpstr>Area of the pizzas</vt:lpstr>
      <vt:lpstr>Stuffed crust pizza</vt:lpstr>
      <vt:lpstr>Circumference of the pizzas</vt:lpstr>
      <vt:lpstr>Adam’s choice</vt:lpstr>
      <vt:lpstr>Area of semicircles and quadrants</vt:lpstr>
      <vt:lpstr>Circumference of semicircles and quadrants</vt:lpstr>
      <vt:lpstr>Spot the mistakes</vt:lpstr>
      <vt:lpstr>Answers: Spot the mistakes (1)</vt:lpstr>
      <vt:lpstr>Answers: Spot the mistakes (2–3)</vt:lpstr>
      <vt:lpstr>Preparing for the athletics final</vt:lpstr>
      <vt:lpstr>Repainting the inside line</vt:lpstr>
      <vt:lpstr>Total length of the inside line  (Perimeter of racetrack)</vt:lpstr>
      <vt:lpstr>Resurfacing the grass  </vt:lpstr>
      <vt:lpstr>             Resurfacing the grass</vt:lpstr>
      <vt:lpstr>Area of compound shapes</vt:lpstr>
      <vt:lpstr>Answers (a)</vt:lpstr>
      <vt:lpstr>Answers (b)</vt:lpstr>
      <vt:lpstr>Answers (c)</vt:lpstr>
      <vt:lpstr>FS exam question tips</vt:lpstr>
      <vt:lpstr>PowerPoint Presentation</vt:lpstr>
      <vt:lpstr>Varnishing wooden floor</vt:lpstr>
      <vt:lpstr>PowerPoint Presentation</vt:lpstr>
      <vt:lpstr>PowerPoint Presentation</vt:lpstr>
      <vt:lpstr>Practice question 1 – answers</vt:lpstr>
      <vt:lpstr>Practice question 2 – answers</vt:lpstr>
      <vt:lpstr>Lesson review:  Circles</vt:lpstr>
      <vt:lpstr>Lesson 18: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529</cp:revision>
  <dcterms:created xsi:type="dcterms:W3CDTF">2019-07-11T15:46:02Z</dcterms:created>
  <dcterms:modified xsi:type="dcterms:W3CDTF">2023-04-13T14:18:50Z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