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0" r:id="rId2"/>
    <p:sldId id="354" r:id="rId3"/>
    <p:sldId id="293" r:id="rId4"/>
    <p:sldId id="801" r:id="rId5"/>
    <p:sldId id="802" r:id="rId6"/>
    <p:sldId id="831" r:id="rId7"/>
    <p:sldId id="803" r:id="rId8"/>
    <p:sldId id="804" r:id="rId9"/>
    <p:sldId id="805" r:id="rId10"/>
    <p:sldId id="806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829" r:id="rId34"/>
    <p:sldId id="830" r:id="rId35"/>
    <p:sldId id="305" r:id="rId36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60">
          <p15:clr>
            <a:srgbClr val="A4A3A4"/>
          </p15:clr>
        </p15:guide>
        <p15:guide id="3" orient="horz" pos="169">
          <p15:clr>
            <a:srgbClr val="A4A3A4"/>
          </p15:clr>
        </p15:guide>
        <p15:guide id="4" orient="horz" pos="2890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622">
          <p15:clr>
            <a:srgbClr val="A4A3A4"/>
          </p15:clr>
        </p15:guide>
        <p15:guide id="7" orient="horz" pos="1575">
          <p15:clr>
            <a:srgbClr val="A4A3A4"/>
          </p15:clr>
        </p15:guide>
        <p15:guide id="8" orient="horz" pos="868">
          <p15:clr>
            <a:srgbClr val="A4A3A4"/>
          </p15:clr>
        </p15:guide>
        <p15:guide id="9" pos="2835">
          <p15:clr>
            <a:srgbClr val="A4A3A4"/>
          </p15:clr>
        </p15:guide>
        <p15:guide id="10" pos="5583">
          <p15:clr>
            <a:srgbClr val="A4A3A4"/>
          </p15:clr>
        </p15:guide>
        <p15:guide id="11" pos="158">
          <p15:clr>
            <a:srgbClr val="A4A3A4"/>
          </p15:clr>
        </p15:guide>
        <p15:guide id="12" pos="5012">
          <p15:clr>
            <a:srgbClr val="A4A3A4"/>
          </p15:clr>
        </p15:guide>
        <p15:guide id="13" pos="1651">
          <p15:clr>
            <a:srgbClr val="A4A3A4"/>
          </p15:clr>
        </p15:guide>
        <p15:guide id="14" pos="2744">
          <p15:clr>
            <a:srgbClr val="A4A3A4"/>
          </p15:clr>
        </p15:guide>
        <p15:guide id="15" pos="5465">
          <p15:clr>
            <a:srgbClr val="A4A3A4"/>
          </p15:clr>
        </p15:guide>
        <p15:guide id="16" pos="956">
          <p15:clr>
            <a:srgbClr val="A4A3A4"/>
          </p15:clr>
        </p15:guide>
        <p15:guide id="17" pos="2562">
          <p15:clr>
            <a:srgbClr val="A4A3A4"/>
          </p15:clr>
        </p15:guide>
        <p15:guide id="18" pos="32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Francis" initials="CF" lastIdx="28" clrIdx="0">
    <p:extLst>
      <p:ext uri="{19B8F6BF-5375-455C-9EA6-DF929625EA0E}">
        <p15:presenceInfo xmlns:p15="http://schemas.microsoft.com/office/powerpoint/2012/main" userId="S::charlotte.francis@etfoundation.co.uk::10053fb5-6974-4d0e-81a3-4737cfd6ace0" providerId="AD"/>
      </p:ext>
    </p:extLst>
  </p:cmAuthor>
  <p:cmAuthor id="2" name="elaine hinchliffe-dale" initials="eh" lastIdx="3" clrIdx="1">
    <p:extLst>
      <p:ext uri="{19B8F6BF-5375-455C-9EA6-DF929625EA0E}">
        <p15:presenceInfo xmlns:p15="http://schemas.microsoft.com/office/powerpoint/2012/main" userId="1684414655b227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7" autoAdjust="0"/>
    <p:restoredTop sz="86385" autoAdjust="0"/>
  </p:normalViewPr>
  <p:slideViewPr>
    <p:cSldViewPr showGuides="1">
      <p:cViewPr varScale="1">
        <p:scale>
          <a:sx n="125" d="100"/>
          <a:sy n="125" d="100"/>
        </p:scale>
        <p:origin x="714" y="102"/>
      </p:cViewPr>
      <p:guideLst>
        <p:guide orient="horz" pos="1620"/>
        <p:guide orient="horz" pos="3060"/>
        <p:guide orient="horz" pos="169"/>
        <p:guide orient="horz" pos="2890"/>
        <p:guide orient="horz"/>
        <p:guide orient="horz" pos="622"/>
        <p:guide orient="horz" pos="1575"/>
        <p:guide orient="horz" pos="868"/>
        <p:guide pos="2835"/>
        <p:guide pos="5583"/>
        <p:guide pos="158"/>
        <p:guide pos="5012"/>
        <p:guide pos="1651"/>
        <p:guide pos="2744"/>
        <p:guide pos="5465"/>
        <p:guide pos="956"/>
        <p:guide pos="2562"/>
        <p:guide pos="3257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"/>
    </p:cViewPr>
  </p:sorterViewPr>
  <p:notesViewPr>
    <p:cSldViewPr showGuides="1">
      <p:cViewPr varScale="1">
        <p:scale>
          <a:sx n="85" d="100"/>
          <a:sy n="85" d="100"/>
        </p:scale>
        <p:origin x="-37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82452-3B3D-4B10-B5B2-216C3ED6E0C1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B1AA-12AD-4BCD-8A84-BE258AB1E1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0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1484-528B-4725-8337-7ACDB6138B8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0340D-206C-4C41-A35B-4D72CE2F2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1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7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8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4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5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8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accent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18000"/>
            <a:ext cx="4967280" cy="1242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39902"/>
            <a:ext cx="4805486" cy="504056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7667625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700"/>
            </a:lvl1pPr>
            <a:lvl2pPr marL="270000" indent="-270000">
              <a:lnSpc>
                <a:spcPts val="2800"/>
              </a:lnSpc>
              <a:spcBef>
                <a:spcPts val="0"/>
              </a:spcBef>
              <a:defRPr sz="2700"/>
            </a:lvl2pPr>
            <a:lvl3pPr marL="540000" indent="-270000">
              <a:lnSpc>
                <a:spcPts val="2800"/>
              </a:lnSpc>
              <a:defRPr sz="2700"/>
            </a:lvl3pPr>
            <a:lvl4pPr marL="810000" indent="-270000">
              <a:lnSpc>
                <a:spcPts val="2800"/>
              </a:lnSpc>
              <a:defRPr sz="2700"/>
            </a:lvl4pPr>
            <a:lvl5pPr marL="1080000" indent="-270000">
              <a:lnSpc>
                <a:spcPts val="2800"/>
              </a:lnSpc>
              <a:defRPr sz="2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87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34000" y="986400"/>
            <a:ext cx="3960000" cy="3601574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700" b="1"/>
            </a:lvl1pPr>
            <a:lvl2pPr marL="270000" indent="-270000">
              <a:lnSpc>
                <a:spcPts val="2800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2700" b="1"/>
            </a:lvl2pPr>
            <a:lvl3pPr marL="612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3pPr>
            <a:lvl4pPr marL="99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4pPr>
            <a:lvl5pPr marL="1260000" indent="-270000">
              <a:lnSpc>
                <a:spcPts val="2800"/>
              </a:lnSpc>
              <a:buFont typeface="Calibri" panose="020F0502020204030204" pitchFamily="34" charset="0"/>
              <a:buChar char="–"/>
              <a:defRPr sz="27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0" y="987425"/>
            <a:ext cx="3384550" cy="3600450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/>
            </a:lvl1pPr>
            <a:lvl2pPr marL="18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2pPr>
            <a:lvl3pPr marL="432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64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828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72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248400"/>
            <a:ext cx="4362450" cy="43195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528" y="218346"/>
            <a:ext cx="28803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33363" y="627534"/>
            <a:ext cx="4122737" cy="3876675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0" y="248400"/>
            <a:ext cx="411176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9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00564" y="248400"/>
            <a:ext cx="4362450" cy="43195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3528" y="218346"/>
            <a:ext cx="288032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268287"/>
            <a:ext cx="4105275" cy="4319587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72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2825999"/>
            <a:ext cx="41221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499992" y="2825999"/>
            <a:ext cx="417569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34000" y="986400"/>
            <a:ext cx="4122100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99992" y="986400"/>
            <a:ext cx="4175696" cy="1584076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72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34000" y="987425"/>
            <a:ext cx="4122100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7"/>
          </p:nvPr>
        </p:nvSpPr>
        <p:spPr>
          <a:xfrm>
            <a:off x="4500563" y="987425"/>
            <a:ext cx="4210497" cy="3600449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6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vron et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251520" y="2825999"/>
            <a:ext cx="252028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5"/>
          </p:nvPr>
        </p:nvSpPr>
        <p:spPr>
          <a:xfrm>
            <a:off x="3304304" y="2825999"/>
            <a:ext cx="2512800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6"/>
          </p:nvPr>
        </p:nvSpPr>
        <p:spPr>
          <a:xfrm>
            <a:off x="6349607" y="2825999"/>
            <a:ext cx="2513406" cy="1761875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350" b="1"/>
            </a:lvl1pPr>
            <a:lvl2pPr marL="0" indent="0">
              <a:lnSpc>
                <a:spcPts val="1600"/>
              </a:lnSpc>
              <a:buFont typeface="Calibri" panose="020F0502020204030204" pitchFamily="34" charset="0"/>
              <a:buNone/>
              <a:defRPr sz="1350"/>
            </a:lvl2pPr>
            <a:lvl3pPr marL="180000" indent="-179388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3pPr>
            <a:lvl4pPr marL="358775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4pPr>
            <a:lvl5pPr marL="540000" indent="-180000">
              <a:lnSpc>
                <a:spcPts val="1600"/>
              </a:lnSpc>
              <a:buFont typeface="Calibri" panose="020F0502020204030204" pitchFamily="34" charset="0"/>
              <a:buChar char="–"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9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7280" y="1455480"/>
            <a:ext cx="6408720" cy="1116270"/>
          </a:xfrm>
          <a:solidFill>
            <a:schemeClr val="bg1"/>
          </a:solidFill>
        </p:spPr>
        <p:txBody>
          <a:bodyPr lIns="144000" tIns="126000" rIns="0" bIns="36000" anchor="t">
            <a:noAutofit/>
          </a:bodyPr>
          <a:lstStyle>
            <a:lvl1pPr algn="l">
              <a:lnSpc>
                <a:spcPts val="1900"/>
              </a:lnSpc>
              <a:defRPr sz="16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46020" y="1804045"/>
            <a:ext cx="6409980" cy="268982"/>
          </a:xfrm>
          <a:noFill/>
        </p:spPr>
        <p:txBody>
          <a:bodyPr lIns="144000" tIns="0" bIns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lang="en-GB" sz="1600" b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Name@email.com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1" y="288000"/>
            <a:ext cx="892437" cy="47413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447280" y="2389634"/>
            <a:ext cx="6407820" cy="648072"/>
          </a:xfrm>
          <a:prstGeom prst="rect">
            <a:avLst/>
          </a:prstGeom>
          <a:solidFill>
            <a:schemeClr val="bg1"/>
          </a:solidFill>
        </p:spPr>
        <p:txBody>
          <a:bodyPr wrap="square" lIns="144000" bIns="108000" rtlCol="0" anchor="b" anchorCtr="0">
            <a:noAutofit/>
          </a:bodyPr>
          <a:lstStyle/>
          <a:p>
            <a:r>
              <a:rPr lang="en-GB" dirty="0"/>
              <a:t>ETFOUNDATION.CO.UK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455193" y="3258000"/>
            <a:ext cx="6400805" cy="16023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bIns="72000" rtlCol="0" anchor="ctr"/>
          <a:lstStyle/>
          <a:p>
            <a:pPr algn="l">
              <a:lnSpc>
                <a:spcPts val="4500"/>
              </a:lnSpc>
            </a:pPr>
            <a:r>
              <a:rPr lang="en-GB" sz="4500" b="1" dirty="0"/>
              <a:t>THANK</a:t>
            </a:r>
            <a:r>
              <a:rPr lang="en-GB" sz="4500" b="1" baseline="0" dirty="0"/>
              <a:t> YOU</a:t>
            </a:r>
          </a:p>
          <a:p>
            <a:pPr algn="l">
              <a:lnSpc>
                <a:spcPts val="4500"/>
              </a:lnSpc>
            </a:pPr>
            <a:r>
              <a:rPr lang="en-GB" sz="4500" b="0" baseline="0" dirty="0"/>
              <a:t>ANY QUESTIONS?</a:t>
            </a:r>
            <a:endParaRPr lang="en-GB" sz="4500" b="0" dirty="0"/>
          </a:p>
        </p:txBody>
      </p:sp>
    </p:spTree>
    <p:extLst>
      <p:ext uri="{BB962C8B-B14F-4D97-AF65-F5344CB8AC3E}">
        <p14:creationId xmlns:p14="http://schemas.microsoft.com/office/powerpoint/2010/main" val="341426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accent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18000"/>
            <a:ext cx="4967280" cy="1242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39902"/>
            <a:ext cx="4805486" cy="504056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50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07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accent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18000"/>
            <a:ext cx="4967280" cy="1242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39902"/>
            <a:ext cx="4805486" cy="504056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7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6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accent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18000"/>
            <a:ext cx="4967280" cy="1242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39902"/>
            <a:ext cx="4805486" cy="504056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8720" y="2221200"/>
            <a:ext cx="4967280" cy="1242000"/>
          </a:xfrm>
          <a:solidFill>
            <a:schemeClr val="bg1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4100"/>
              </a:lnSpc>
              <a:defRPr sz="45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8720" y="3618000"/>
            <a:ext cx="4967280" cy="1242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888720" y="3939902"/>
            <a:ext cx="4805486" cy="504056"/>
          </a:xfrm>
        </p:spPr>
        <p:txBody>
          <a:bodyPr lIns="10800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8720" y="4371950"/>
            <a:ext cx="4805486" cy="504056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35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0" y="288000"/>
            <a:ext cx="892439" cy="4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7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403648" y="986400"/>
            <a:ext cx="7200900" cy="345983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n-US" sz="4500" b="1" kern="1200" cap="all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+mj-lt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4000" y="986400"/>
            <a:ext cx="833041" cy="34598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lang="en-US" sz="4500" b="1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+mj-lt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0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986399"/>
            <a:ext cx="8441688" cy="3601475"/>
          </a:xfrm>
        </p:spPr>
        <p:txBody>
          <a:bodyPr>
            <a:norm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3pPr>
            <a:lvl4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4pPr>
            <a:lvl5pPr marL="0" indent="0">
              <a:lnSpc>
                <a:spcPts val="3600"/>
              </a:lnSpc>
              <a:spcBef>
                <a:spcPts val="0"/>
              </a:spcBef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2950" y="249900"/>
            <a:ext cx="8437563" cy="69942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000"/>
              </a:lnSpc>
              <a:spcBef>
                <a:spcPts val="0"/>
              </a:spcBef>
              <a:defRPr sz="2000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4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85D58E-CD28-4254-8595-6799B5699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"/>
            <a:ext cx="3177093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7280" y="1455480"/>
            <a:ext cx="6408720" cy="1602360"/>
          </a:xfrm>
          <a:solidFill>
            <a:schemeClr val="bg1"/>
          </a:solidFill>
        </p:spPr>
        <p:txBody>
          <a:bodyPr lIns="108000" tIns="144000" rIns="0" bIns="0">
            <a:noAutofit/>
          </a:bodyPr>
          <a:lstStyle>
            <a:lvl1pPr algn="l">
              <a:lnSpc>
                <a:spcPts val="9000"/>
              </a:lnSpc>
              <a:defRPr sz="9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020" y="3258000"/>
            <a:ext cx="6409980" cy="1602360"/>
          </a:xfrm>
          <a:solidFill>
            <a:schemeClr val="tx1"/>
          </a:solidFill>
        </p:spPr>
        <p:txBody>
          <a:bodyPr lIns="144000" tIns="108000" bIns="0" anchor="ctr" anchorCtr="0">
            <a:norm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buNone/>
              <a:defRPr sz="45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61" y="288000"/>
            <a:ext cx="892437" cy="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94" y="205979"/>
            <a:ext cx="8423593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94" y="1200151"/>
            <a:ext cx="8423593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000" y="4767263"/>
            <a:ext cx="7686376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Education &amp; Training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4767263"/>
            <a:ext cx="909464" cy="27384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0" r:id="rId5"/>
    <p:sldLayoutId id="214748365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6" r:id="rId14"/>
    <p:sldLayoutId id="2147483671" r:id="rId15"/>
    <p:sldLayoutId id="2147483669" r:id="rId16"/>
    <p:sldLayoutId id="2147483670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CfESEND@ccn.ac.uk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87E704-E3A2-4A5B-B9C3-899BD7FD73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2804" y="2583666"/>
            <a:ext cx="3799676" cy="1354217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Access to Work New process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50">
            <a:extLst>
              <a:ext uri="{FF2B5EF4-FFF2-40B4-BE49-F238E27FC236}">
                <a16:creationId xmlns:a16="http://schemas.microsoft.com/office/drawing/2014/main" id="{2BF37DF1-EAF7-43BD-BF8C-D11EFB99BD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5092804" y="4011910"/>
            <a:ext cx="3799676" cy="645750"/>
          </a:xfrm>
          <a:prstGeom prst="rect">
            <a:avLst/>
          </a:prstGeom>
          <a:solidFill>
            <a:schemeClr val="tx1"/>
          </a:solidFill>
        </p:spPr>
        <p:txBody>
          <a:bodyPr vert="horz" lIns="144000" tIns="108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4500"/>
              </a:lnSpc>
              <a:spcBef>
                <a:spcPts val="0"/>
              </a:spcBef>
              <a:buFont typeface="Arial" panose="020B0604020202020204" pitchFamily="34" charset="0"/>
              <a:buNone/>
              <a:defRPr sz="4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dirty="0"/>
              <a:t>City College Norwich </a:t>
            </a:r>
          </a:p>
        </p:txBody>
      </p:sp>
    </p:spTree>
    <p:extLst>
      <p:ext uri="{BB962C8B-B14F-4D97-AF65-F5344CB8AC3E}">
        <p14:creationId xmlns:p14="http://schemas.microsoft.com/office/powerpoint/2010/main" val="98770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211" y="158461"/>
            <a:ext cx="7608673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Partnership work and Access to Work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1520" y="1096987"/>
            <a:ext cx="861432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Work together in your partnerships to decide who is the best organisation to make the applications and claim the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Share information about the young interns EHCP with those who need it for the application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Share information about funding to ensure there is no double funding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Share information about funding so the interns get the best possible support which will help them get a good paid job at the end of their supported internship.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73817" y="4877124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3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0247" y="207790"/>
            <a:ext cx="719997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There are now some changes to Access to Work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2342" y="1137545"/>
            <a:ext cx="863931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Work is adopting a ‘Test and Learn’ approach aimed at making the path into Access to Work more accessible for young people who have a disability.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are wanting to give young people the chance to get used to the Access to Work process.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want them and their family more involved in the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79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184" y="195486"/>
            <a:ext cx="7174160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There are now some changes to Access to Work - continued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290670"/>
            <a:ext cx="858768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Work is changing as they want to help young people familiarise themselves with the Access to Work process.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is so that when they complete their training programmes and enter paid employment, they are aware of the support that is available 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Work also want the changes to make sure that young people are receiving personalised support that is tailored to their workplace needs.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4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157584"/>
            <a:ext cx="7290328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There are now some new important </a:t>
            </a:r>
          </a:p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changes to applying for Access 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59" y="1275606"/>
            <a:ext cx="8587681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Education providers can still make the claims for Access to Work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Supported employers can now make the application on behalf of an education provider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Young people (or their appointee) </a:t>
            </a:r>
            <a:r>
              <a:rPr lang="en-GB" b="1" dirty="0"/>
              <a:t>have to sign </a:t>
            </a:r>
            <a:r>
              <a:rPr lang="en-GB" dirty="0"/>
              <a:t>the application form and the claim forms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DWP will also issue </a:t>
            </a:r>
            <a:r>
              <a:rPr lang="en-GB" b="1" dirty="0"/>
              <a:t>declaration forms </a:t>
            </a:r>
            <a:r>
              <a:rPr lang="en-GB" dirty="0"/>
              <a:t>that will need to be signed by the young person (or their appointee).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2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393" y="155690"/>
            <a:ext cx="734481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Appointees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5776" y="1150769"/>
            <a:ext cx="8632447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important that you know if the young person has an appointee before putting in their application form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Get this information before the young people start their internship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Remember to talk to the appointee about Access to Work</a:t>
            </a:r>
          </a:p>
          <a:p>
            <a:pPr marL="2700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Let them know you are applying for Access to Work funding for their                   young person.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97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969" y="213844"/>
            <a:ext cx="7244351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The application – there is now a new application form and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417588"/>
            <a:ext cx="858768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There is a new shorter application form. </a:t>
            </a:r>
            <a:r>
              <a:rPr lang="en-GB" b="1" dirty="0"/>
              <a:t>You have to complete all sections of this form. </a:t>
            </a:r>
            <a:r>
              <a:rPr lang="en-GB" dirty="0"/>
              <a:t>It includes details of: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young 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college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programme the young person will be doing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Information about who to contact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3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335" y="185061"/>
            <a:ext cx="7254289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Signing the application form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138665"/>
            <a:ext cx="8496944" cy="1668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young person or their appointee has to sign this form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sign that the information is correct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also sign to give their consent for the provider to act on their behalf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66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582" y="139177"/>
            <a:ext cx="723773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Collecting information about the intern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168820"/>
            <a:ext cx="8587680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You will also need the person’s: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Full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Address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Date of birth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National Insurance number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You will also need information about their disability.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20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077" y="183722"/>
            <a:ext cx="729032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Collecting information for the application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35230" y="1131590"/>
            <a:ext cx="8630609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You will need information and contact details about: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college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programme the intern is doing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programme co-ordinator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Contact detail of who DWP can contact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3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5746" y="154907"/>
            <a:ext cx="720657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Creating a template application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59" y="1104272"/>
            <a:ext cx="8635253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There is some information that you need for all applications. These include details about: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educator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programme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The contact person’s information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Create a template application with this information for your supported employment project and you will save a lot of time.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A68F427-96D4-4340-BCC0-57CF0E0A39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000" y="176448"/>
            <a:ext cx="675950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Supported internship or traineeships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79629-C097-4EC6-AFFD-4CED29EA73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4000" y="1522834"/>
            <a:ext cx="8631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From September 2013 young people on or about to start a supported internship or traineeship could apply to the DWP’s Access to Work Fund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There is no set amount for an Access to Work grant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</a:rPr>
              <a:t>How much an individual receives depends on their needs and circumstances. </a:t>
            </a:r>
            <a:endParaRPr lang="en-GB" dirty="0"/>
          </a:p>
        </p:txBody>
      </p:sp>
      <p:sp>
        <p:nvSpPr>
          <p:cNvPr id="8" name="Foot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9" name="Slide Number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54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700" y="216056"/>
            <a:ext cx="725429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process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146637"/>
            <a:ext cx="8587680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Once you have completed the application forms you post the signed forms to the address on the application form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goes to a dedicated Access to Work team in Wolverhampton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will look at the application forms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Work will phone you up or email you to ask for the Support Plan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60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797" y="185941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Support Plan – The evidence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0492" y="1083639"/>
            <a:ext cx="8595348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To go with the application you need to do a clear support plan which includes: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their disability affects them learning and doing the job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the Job Coach is going to do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amount of hours of job coaching support they require - these should start higher and reduce as the young person learns the job.</a:t>
            </a:r>
            <a:endParaRPr lang="en-GB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70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83" y="173041"/>
            <a:ext cx="7231937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 Support Plan and information about the placements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8160" y="1161012"/>
            <a:ext cx="858768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Support Plan must now also include information about the placements the young person is doing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These can be 1 or more placements a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You need to complete a new application for each 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need to get the application in before the placement starts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will not be back paid if you put in the application late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not go back and ask for more funding than in your application.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14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4034" y="168266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Other Information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37915" y="1096987"/>
            <a:ext cx="869346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Access to work will also want some financial details which include: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Your hourly rate - if it is high they may need to you give three quotes from different organisations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If there is a strong reason why you want to use a particular Job Coach or organisation put it down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many hours of support the young person needs.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176217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Financial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198031" y="1183549"/>
            <a:ext cx="847842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work will want to know the number of Job Coaches hours needed for the 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These should always start higher and drop as the job coaching support fades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application form will require you to give them the financial costs per week as well as the financial costs per rotation.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78160" y="472788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8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341" y="187463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What is needed for the Placement?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2055" y="982116"/>
            <a:ext cx="8613786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This information will go into your Support Plan. You will need the following information: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the title of the placement role 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Which department it is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start and end date of the placement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daily hours the young person will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role and the duties the young person will undertake.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84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193712"/>
            <a:ext cx="725428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Applying for support for travel or specialist equipment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198031" y="1319920"/>
            <a:ext cx="847842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This is part of your support plan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clear information about what is needed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clear information about why this is needed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information about the costs of providing this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With specialist equipment it can be easier to contact DWP and discuss this directly with them.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69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211362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Agreement of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1520" y="1059582"/>
            <a:ext cx="8581237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advisor will review the information and make a decision on each application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will send award letters to the intern and the provider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There will be a declaration letter for the intern or their appointee to sign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Once Access to Work receive the signed declaration they will put the award in place.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174737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487" y="170809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The agreement letters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52054" y="979067"/>
            <a:ext cx="8478425" cy="184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These will have the key information about: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When the funding starts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When the funding ends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many hours of funding you have.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2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139177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Financial claims for internship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05373" y="1121675"/>
            <a:ext cx="8660467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signature requirements for the claim forms have just changed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are now signed by the intern and the employer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best if they are completed every month but they can be completed every term.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4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5723" y="207533"/>
            <a:ext cx="54962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b="1" cap="none" dirty="0">
                <a:latin typeface="+mn-lt"/>
                <a:ea typeface="+mn-ea"/>
                <a:cs typeface="+mn-cs"/>
              </a:rPr>
              <a:t>Requirements for Internships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8278" y="1275606"/>
            <a:ext cx="8597562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They must live in England, Wales or Scotland</a:t>
            </a:r>
          </a:p>
          <a:p>
            <a:pPr marL="358775" indent="-358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disability or health condition must be likely to last for 12 months or more</a:t>
            </a:r>
          </a:p>
          <a:p>
            <a:pPr marL="358775" indent="-358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They must be over 16</a:t>
            </a:r>
          </a:p>
          <a:p>
            <a:pPr marL="358775" indent="-358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They must be doing an employment internship with an education body</a:t>
            </a:r>
          </a:p>
          <a:p>
            <a:pPr marL="358775" indent="-358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They must have an Education Health Care Plan.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7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8031" y="215302"/>
            <a:ext cx="725428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What is needed for the financial claim forms?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84603" y="1148634"/>
            <a:ext cx="8581237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first claim form is called a new or amended claim 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completed just once for each application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signed by the young 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New claims need information in relation to banking details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also always need the interns name and their unique Access to Work reference number.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27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404" y="195916"/>
            <a:ext cx="7254289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What is needed for the ongoing financial claim forms?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84603" y="1109679"/>
            <a:ext cx="8581237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name of the employee and their DWP number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hours that the Job Coach worked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form needs to be agreed and signed by the intern and the employer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An invoice for the time the Job Coach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 timesheet showing the hours the Job Coach has worked.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76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582" y="195110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Monitoring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9368" y="1082305"/>
            <a:ext cx="8586472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>
              <a:lnSpc>
                <a:spcPct val="150000"/>
              </a:lnSpc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NKWVS+Calibri-Bold"/>
                <a:ea typeface="+mn-ea"/>
                <a:cs typeface="+mn-cs"/>
              </a:rPr>
              <a:t>It is good to have a data base so………. </a:t>
            </a:r>
            <a:endParaRPr lang="en-GB" dirty="0"/>
          </a:p>
          <a:p>
            <a:pPr marL="284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Job Coaches will know how many hours they have to work with people</a:t>
            </a:r>
          </a:p>
          <a:p>
            <a:pPr marL="284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will know if they have worked too many hours</a:t>
            </a:r>
          </a:p>
          <a:p>
            <a:pPr marL="2844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organisation knows how much money they are getting 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84603" y="4713825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3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898" y="203554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Top Tips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06898" y="910446"/>
            <a:ext cx="870784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Get to know the application form and start collecting the information as soon as possible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1 or 2 people in your organisation doing the applications – they get to know how to complete them and they also get to know the DWP advisors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Remember that the advisor wants clear information about the person – their disability and how it affects their learning. This information can often be found in the young person's EHCP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Include information on how you are going to teach and support the young person so they learn the tasks and are likely to get a paid job at the end of the internship.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6898" y="4920531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45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898" y="195486"/>
            <a:ext cx="858647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Top Tips - continued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</a:extLst>
          </p:cNvPr>
          <p:cNvSpPr txBox="1"/>
          <p:nvPr/>
        </p:nvSpPr>
        <p:spPr>
          <a:xfrm>
            <a:off x="279368" y="1203598"/>
            <a:ext cx="858647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Make sure that the hourly rate you charge is reasonable and can be justified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Finally, if someone you are working with gets a paid job please let the advisor at DWP know!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06898" y="4920531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1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F5E0C8-19D4-4162-AE24-74D8CA0817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999" y="2456334"/>
            <a:ext cx="4248473" cy="1508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CfESEND@ccn.ac.uk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80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#SENDinFE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00C3C-0BF7-4353-A40A-91533A0E0C5D}"/>
              </a:ext>
            </a:extLst>
          </p:cNvPr>
          <p:cNvSpPr txBox="1"/>
          <p:nvPr/>
        </p:nvSpPr>
        <p:spPr>
          <a:xfrm>
            <a:off x="4571999" y="4011910"/>
            <a:ext cx="4248473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pPr marL="108000"/>
            <a:r>
              <a:rPr lang="en-GB" sz="2000" dirty="0">
                <a:solidFill>
                  <a:schemeClr val="bg1"/>
                </a:solidFill>
              </a:rPr>
              <a:t>THANK YOU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000" y="207533"/>
            <a:ext cx="7488352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Requirements for Supported Internships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4000" y="1010657"/>
            <a:ext cx="8631840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young person must be on or about to start the work experience placement of a supported internship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They must need the support of a Job Coach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college or school must be in receipt of Special Education Funding for the young person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This should not be double funding.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34000" y="4737947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52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000" y="207533"/>
            <a:ext cx="737985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2800" cap="none" dirty="0">
                <a:solidFill>
                  <a:srgbClr val="000000"/>
                </a:solidFill>
                <a:ea typeface="+mn-ea"/>
                <a:cs typeface="+mn-cs"/>
              </a:rPr>
              <a:t>What can </a:t>
            </a:r>
            <a:r>
              <a:rPr lang="en-GB" sz="2800" b="1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en-GB" sz="2800" cap="none" dirty="0">
                <a:solidFill>
                  <a:srgbClr val="000000"/>
                </a:solidFill>
                <a:ea typeface="+mn-ea"/>
                <a:cs typeface="+mn-cs"/>
              </a:rPr>
              <a:t> use it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4000" y="940957"/>
            <a:ext cx="8631840" cy="3330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It can be used for: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Job Coaching whilst the intern is doing their work experience – for a maximum of 39 weeks in the year.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Only the time that the Job Coach spends with the young intern whilst they are on their placement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It can not be used for any of the time in the classroom.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5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1600" y="1779662"/>
            <a:ext cx="72008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can not be </a:t>
            </a:r>
            <a:r>
              <a:rPr lang="en-GB" sz="3600" b="1" kern="1200" cap="none" baseline="0" noProof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used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support time in the classroom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79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000" y="191458"/>
            <a:ext cx="7624087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What else can you apply for?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4000" y="1140589"/>
            <a:ext cx="86318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Travel</a:t>
            </a:r>
          </a:p>
          <a:p>
            <a:pPr algn="ctr"/>
            <a:endParaRPr lang="en-GB" b="1" dirty="0"/>
          </a:p>
          <a:p>
            <a:r>
              <a:rPr lang="en-GB" dirty="0"/>
              <a:t>If the intern is based at a college or a school then you may be apply for travel costs to get to the employer. This includes travel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Equipment</a:t>
            </a:r>
          </a:p>
          <a:p>
            <a:pPr algn="ctr"/>
            <a:endParaRPr lang="en-GB" b="1" dirty="0"/>
          </a:p>
          <a:p>
            <a:r>
              <a:rPr lang="en-GB" dirty="0"/>
              <a:t>In some circumstances DWP will help with the purchase of specific equipment for when the young person is in the employer’s premises.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000" y="183832"/>
            <a:ext cx="729032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b="1" cap="none" dirty="0">
                <a:solidFill>
                  <a:srgbClr val="000000"/>
                </a:solidFill>
                <a:ea typeface="+mn-ea"/>
                <a:cs typeface="+mn-cs"/>
              </a:rPr>
              <a:t>During the coronavirus outbreak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4000" y="1131590"/>
            <a:ext cx="8631840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still get help if it makes it hard for the intern to do the job and they need to work from home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continue to get help towards any work-related support that the young person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It will also pay for work related activities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If the internship will last longer the award may be renewed – talk to the advisor at Access to Work.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A5BA7-C8E9-4E11-A37C-4E9BDEED8F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4000" y="187044"/>
            <a:ext cx="7218321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Using Good Practice Job Coaching with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Access to Work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AC4AF-3EF8-4792-A569-E9A722A8E8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56080" y="1189018"/>
            <a:ext cx="8631840" cy="243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dirty="0"/>
              <a:t>Compliments and works alongside applying for Access to Work funding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dirty="0"/>
              <a:t>It builds on good practice in using Job Analysis and Task Analysis</a:t>
            </a:r>
          </a:p>
          <a:p>
            <a:pPr marL="342900" indent="-3429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Supports and monitors the teaching and reinforcing of new job tasks.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5830-97C2-4B16-A77F-EB63EAA70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34000" y="4730479"/>
            <a:ext cx="7686376" cy="273844"/>
          </a:xfrm>
        </p:spPr>
        <p:txBody>
          <a:bodyPr/>
          <a:lstStyle/>
          <a:p>
            <a:r>
              <a:rPr lang="en-GB" dirty="0"/>
              <a:t>Education &amp; Training Foundation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423F2B-B333-49D7-9A61-DE2B8DF0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73811"/>
      </p:ext>
    </p:extLst>
  </p:cSld>
  <p:clrMapOvr>
    <a:masterClrMapping/>
  </p:clrMapOvr>
</p:sld>
</file>

<file path=ppt/theme/theme1.xml><?xml version="1.0" encoding="utf-8"?>
<a:theme xmlns:a="http://schemas.openxmlformats.org/drawingml/2006/main" name="ETF Master">
  <a:themeElements>
    <a:clrScheme name="ETF Brand Colou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A068"/>
      </a:accent1>
      <a:accent2>
        <a:srgbClr val="E51C41"/>
      </a:accent2>
      <a:accent3>
        <a:srgbClr val="FDB913"/>
      </a:accent3>
      <a:accent4>
        <a:srgbClr val="0071F8"/>
      </a:accent4>
      <a:accent5>
        <a:srgbClr val="BE0064"/>
      </a:accent5>
      <a:accent6>
        <a:srgbClr val="000000"/>
      </a:accent6>
      <a:hlink>
        <a:srgbClr val="0000FF"/>
      </a:hlink>
      <a:folHlink>
        <a:srgbClr val="800080"/>
      </a:folHlink>
    </a:clrScheme>
    <a:fontScheme name="ETF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35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TF PPT TEMPLATE 2017 REVISION 2" id="{D9072210-44E4-4708-8F0F-C17D53D19737}" vid="{93905E69-2C3A-474D-AE1D-AE1AB7FC7A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 Brand Colours">
    <a:dk1>
      <a:sysClr val="windowText" lastClr="000000"/>
    </a:dk1>
    <a:lt1>
      <a:sysClr val="window" lastClr="FFFFFF"/>
    </a:lt1>
    <a:dk2>
      <a:srgbClr val="000000"/>
    </a:dk2>
    <a:lt2>
      <a:srgbClr val="EEECE1"/>
    </a:lt2>
    <a:accent1>
      <a:srgbClr val="00A068"/>
    </a:accent1>
    <a:accent2>
      <a:srgbClr val="E51C41"/>
    </a:accent2>
    <a:accent3>
      <a:srgbClr val="FDB913"/>
    </a:accent3>
    <a:accent4>
      <a:srgbClr val="0071F8"/>
    </a:accent4>
    <a:accent5>
      <a:srgbClr val="BE0064"/>
    </a:accent5>
    <a:accent6>
      <a:srgbClr val="000000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27369</TotalTime>
  <Words>2051</Words>
  <Application>Microsoft Office PowerPoint</Application>
  <PresentationFormat>On-screen Show (16:9)</PresentationFormat>
  <Paragraphs>260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KNKWVS+Calibri-Bold</vt:lpstr>
      <vt:lpstr>ETF Master</vt:lpstr>
      <vt:lpstr>Access to Work New process  </vt:lpstr>
      <vt:lpstr>Supported internship or traineeships </vt:lpstr>
      <vt:lpstr>Requirements for Internships </vt:lpstr>
      <vt:lpstr>Requirements for Supported Internships</vt:lpstr>
      <vt:lpstr>What can you use it for?</vt:lpstr>
      <vt:lpstr>It can not be used for support time in the classroom</vt:lpstr>
      <vt:lpstr>What else can you apply for?</vt:lpstr>
      <vt:lpstr>During the coronavirus outbreak</vt:lpstr>
      <vt:lpstr>Using Good Practice Job Coaching with  Access to Work</vt:lpstr>
      <vt:lpstr>Partnership work and Access to Work</vt:lpstr>
      <vt:lpstr>There are now some changes to Access to Work</vt:lpstr>
      <vt:lpstr>There are now some changes to Access to Work - continued</vt:lpstr>
      <vt:lpstr>There are now some new important  changes to applying for Access to Work</vt:lpstr>
      <vt:lpstr>Appointees</vt:lpstr>
      <vt:lpstr>The application – there is now a new application form and process</vt:lpstr>
      <vt:lpstr>Signing the application form</vt:lpstr>
      <vt:lpstr>Collecting information about the intern</vt:lpstr>
      <vt:lpstr>Collecting information for the application</vt:lpstr>
      <vt:lpstr>Creating a template application</vt:lpstr>
      <vt:lpstr>The process</vt:lpstr>
      <vt:lpstr>The Support Plan – The evidence</vt:lpstr>
      <vt:lpstr>The Support Plan and information about the placements</vt:lpstr>
      <vt:lpstr>Other Information needed</vt:lpstr>
      <vt:lpstr>Financial needed</vt:lpstr>
      <vt:lpstr>What is needed for the Placement?</vt:lpstr>
      <vt:lpstr>Applying for support for travel or specialist equipment</vt:lpstr>
      <vt:lpstr>Agreement of Funding</vt:lpstr>
      <vt:lpstr>The agreement letters</vt:lpstr>
      <vt:lpstr>Financial claims for internship</vt:lpstr>
      <vt:lpstr>What is needed for the financial claim forms?</vt:lpstr>
      <vt:lpstr>What is needed for the ongoing financial claim forms?</vt:lpstr>
      <vt:lpstr>Monitoring</vt:lpstr>
      <vt:lpstr>Top Tips</vt:lpstr>
      <vt:lpstr>Top Tips - continued </vt:lpstr>
      <vt:lpstr>  CONTACT: CfESEND@ccn.ac.uk #SENDinFE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underpinning excellence</dc:title>
  <dc:creator>Isidora Markou</dc:creator>
  <cp:lastModifiedBy>Sally Betts</cp:lastModifiedBy>
  <cp:revision>533</cp:revision>
  <cp:lastPrinted>2019-09-17T13:42:24Z</cp:lastPrinted>
  <dcterms:created xsi:type="dcterms:W3CDTF">2017-02-15T10:39:02Z</dcterms:created>
  <dcterms:modified xsi:type="dcterms:W3CDTF">2020-10-13T14:53:50Z</dcterms:modified>
</cp:coreProperties>
</file>