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9"/>
  </p:notesMasterIdLst>
  <p:sldIdLst>
    <p:sldId id="261" r:id="rId6"/>
    <p:sldId id="264" r:id="rId7"/>
    <p:sldId id="327" r:id="rId8"/>
    <p:sldId id="328" r:id="rId9"/>
    <p:sldId id="330" r:id="rId10"/>
    <p:sldId id="337" r:id="rId11"/>
    <p:sldId id="354" r:id="rId12"/>
    <p:sldId id="355" r:id="rId13"/>
    <p:sldId id="338" r:id="rId14"/>
    <p:sldId id="340" r:id="rId15"/>
    <p:sldId id="341" r:id="rId16"/>
    <p:sldId id="342" r:id="rId17"/>
    <p:sldId id="343" r:id="rId18"/>
    <p:sldId id="344" r:id="rId19"/>
    <p:sldId id="345" r:id="rId20"/>
    <p:sldId id="346" r:id="rId21"/>
    <p:sldId id="347" r:id="rId22"/>
    <p:sldId id="348" r:id="rId23"/>
    <p:sldId id="349" r:id="rId24"/>
    <p:sldId id="351" r:id="rId25"/>
    <p:sldId id="352" r:id="rId26"/>
    <p:sldId id="266" r:id="rId27"/>
    <p:sldId id="3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3E6B536D-1C57-B62F-3CFA-11D3B5165A4F}" name="Arun Aranganathan" initials="AA" userId="S::ArunKumar@newgenpublishing.co.uk::f7080a4c-0df9-4660-97a1-adaa21e1ac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180"/>
    <a:srgbClr val="3F77BA"/>
    <a:srgbClr val="F36421"/>
    <a:srgbClr val="9966FF"/>
    <a:srgbClr val="FF3399"/>
    <a:srgbClr val="9BC8FF"/>
    <a:srgbClr val="4472C4"/>
    <a:srgbClr val="F9D09E"/>
    <a:srgbClr val="E6C8D9"/>
    <a:srgbClr val="007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60AB6-7D5E-1C48-8476-BFC457C3788D}" v="4" dt="2023-03-20T14:18:00.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9" autoAdjust="0"/>
    <p:restoredTop sz="79524" autoAdjust="0"/>
  </p:normalViewPr>
  <p:slideViewPr>
    <p:cSldViewPr snapToGrid="0" snapToObjects="1">
      <p:cViewPr varScale="1">
        <p:scale>
          <a:sx n="65" d="100"/>
          <a:sy n="65" d="100"/>
        </p:scale>
        <p:origin x="92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13560AB6-7D5E-1C48-8476-BFC457C3788D}"/>
    <pc:docChg chg="undo custSel modSld">
      <pc:chgData name="Steve Pardoe" userId="6fa2db72-1fdb-41be-8a25-f49a2205c689" providerId="ADAL" clId="{13560AB6-7D5E-1C48-8476-BFC457C3788D}" dt="2023-03-20T17:06:13.708" v="262"/>
      <pc:docMkLst>
        <pc:docMk/>
      </pc:docMkLst>
      <pc:sldChg chg="modNotesTx">
        <pc:chgData name="Steve Pardoe" userId="6fa2db72-1fdb-41be-8a25-f49a2205c689" providerId="ADAL" clId="{13560AB6-7D5E-1C48-8476-BFC457C3788D}" dt="2023-03-20T14:18:02.509" v="5" actId="20577"/>
        <pc:sldMkLst>
          <pc:docMk/>
          <pc:sldMk cId="3358948369" sldId="328"/>
        </pc:sldMkLst>
      </pc:sldChg>
      <pc:sldChg chg="modNotesTx">
        <pc:chgData name="Steve Pardoe" userId="6fa2db72-1fdb-41be-8a25-f49a2205c689" providerId="ADAL" clId="{13560AB6-7D5E-1C48-8476-BFC457C3788D}" dt="2023-03-20T14:18:07.849" v="6"/>
        <pc:sldMkLst>
          <pc:docMk/>
          <pc:sldMk cId="3096832720" sldId="330"/>
        </pc:sldMkLst>
      </pc:sldChg>
      <pc:sldChg chg="modNotesTx">
        <pc:chgData name="Steve Pardoe" userId="6fa2db72-1fdb-41be-8a25-f49a2205c689" providerId="ADAL" clId="{13560AB6-7D5E-1C48-8476-BFC457C3788D}" dt="2023-03-20T14:24:13.594" v="146" actId="20577"/>
        <pc:sldMkLst>
          <pc:docMk/>
          <pc:sldMk cId="2449790874" sldId="338"/>
        </pc:sldMkLst>
      </pc:sldChg>
      <pc:sldChg chg="modSp modNotesTx">
        <pc:chgData name="Steve Pardoe" userId="6fa2db72-1fdb-41be-8a25-f49a2205c689" providerId="ADAL" clId="{13560AB6-7D5E-1C48-8476-BFC457C3788D}" dt="2023-03-20T17:02:29.594" v="147"/>
        <pc:sldMkLst>
          <pc:docMk/>
          <pc:sldMk cId="1851969527" sldId="341"/>
        </pc:sldMkLst>
        <pc:spChg chg="mod">
          <ac:chgData name="Steve Pardoe" userId="6fa2db72-1fdb-41be-8a25-f49a2205c689" providerId="ADAL" clId="{13560AB6-7D5E-1C48-8476-BFC457C3788D}" dt="2023-03-20T12:52:31.441" v="2" actId="20577"/>
          <ac:spMkLst>
            <pc:docMk/>
            <pc:sldMk cId="1851969527" sldId="341"/>
            <ac:spMk id="32" creationId="{4DFDB5B7-AFBF-CA2F-9C1D-047BB9984090}"/>
          </ac:spMkLst>
        </pc:spChg>
      </pc:sldChg>
      <pc:sldChg chg="modNotesTx">
        <pc:chgData name="Steve Pardoe" userId="6fa2db72-1fdb-41be-8a25-f49a2205c689" providerId="ADAL" clId="{13560AB6-7D5E-1C48-8476-BFC457C3788D}" dt="2023-03-20T17:03:34.689" v="259" actId="20577"/>
        <pc:sldMkLst>
          <pc:docMk/>
          <pc:sldMk cId="4222213484" sldId="342"/>
        </pc:sldMkLst>
      </pc:sldChg>
      <pc:sldChg chg="modNotesTx">
        <pc:chgData name="Steve Pardoe" userId="6fa2db72-1fdb-41be-8a25-f49a2205c689" providerId="ADAL" clId="{13560AB6-7D5E-1C48-8476-BFC457C3788D}" dt="2023-03-20T17:05:29.321" v="261" actId="20577"/>
        <pc:sldMkLst>
          <pc:docMk/>
          <pc:sldMk cId="819513667" sldId="343"/>
        </pc:sldMkLst>
      </pc:sldChg>
      <pc:sldChg chg="modNotesTx">
        <pc:chgData name="Steve Pardoe" userId="6fa2db72-1fdb-41be-8a25-f49a2205c689" providerId="ADAL" clId="{13560AB6-7D5E-1C48-8476-BFC457C3788D}" dt="2023-03-20T17:06:13.708" v="262"/>
        <pc:sldMkLst>
          <pc:docMk/>
          <pc:sldMk cId="2340498343" sldId="345"/>
        </pc:sldMkLst>
      </pc:sldChg>
      <pc:sldChg chg="modNotesTx">
        <pc:chgData name="Steve Pardoe" userId="6fa2db72-1fdb-41be-8a25-f49a2205c689" providerId="ADAL" clId="{13560AB6-7D5E-1C48-8476-BFC457C3788D}" dt="2023-03-20T14:22:31.352" v="118" actId="20577"/>
        <pc:sldMkLst>
          <pc:docMk/>
          <pc:sldMk cId="3419749908" sldId="354"/>
        </pc:sldMkLst>
      </pc:sldChg>
      <pc:sldChg chg="modNotesTx">
        <pc:chgData name="Steve Pardoe" userId="6fa2db72-1fdb-41be-8a25-f49a2205c689" providerId="ADAL" clId="{13560AB6-7D5E-1C48-8476-BFC457C3788D}" dt="2023-03-20T14:22:12.914" v="108" actId="20577"/>
        <pc:sldMkLst>
          <pc:docMk/>
          <pc:sldMk cId="2350842000"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lesson is aimed at deepening learners’ understanding of what fractions are, how to divide fractions and how to divide by a fraction.</a:t>
            </a:r>
          </a:p>
          <a:p>
            <a:r>
              <a:rPr lang="en-GB" dirty="0"/>
              <a:t>Some learners will have learned techniques such as ‘Keep Flip Change’</a:t>
            </a:r>
            <a:r>
              <a:rPr lang="en-GB" baseline="0" dirty="0"/>
              <a:t> (KFC) which they can apply correctly in a range of situations. However, many learners will only have a limited understanding of why ‘Keep Flip Change’ works and when to apply it.</a:t>
            </a:r>
          </a:p>
          <a:p>
            <a:endParaRPr lang="en-GB" baseline="0" dirty="0"/>
          </a:p>
          <a:p>
            <a:r>
              <a:rPr lang="en-GB" baseline="0" dirty="0"/>
              <a:t>Explain to learners that this lesson is about deepening their understanding of what dividing fractions means. They will also learn alternative strategies to solve problems if their usual methods are not working.</a:t>
            </a:r>
          </a:p>
          <a:p>
            <a:endParaRPr lang="en-GB" baseline="0" dirty="0"/>
          </a:p>
          <a:p>
            <a:r>
              <a:rPr lang="en-GB" baseline="0" dirty="0"/>
              <a:t>The two exam questions at the end of the lesson are good examples of questions that might be difficult for learners with a limited understanding of using an algorithm. If you have learners who are reluctant to learn alternative methods, showing them these questions at the start might encourage them to engage.</a:t>
            </a:r>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151294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Introduce the division of a fraction by a whole number (other way round).  What does that look like?</a:t>
            </a:r>
            <a:r>
              <a:rPr lang="en-GB" dirty="0">
                <a:effectLst/>
              </a:rPr>
              <a:t>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84901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learners to work in pairs and give each pair a copy of the ‘Dividing a fraction by a whole number’ handout. (These can be cut into card sets to facilitate discussion &amp; matching)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learners to fill in the blanks in the working after matching.</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265044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Once learners have completed the task, discuss the solutions using the bar models to explore student thinking and reasoning.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235409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learners to work in pairs and give each pair a copy of the ‘More division’ handout. </a:t>
            </a:r>
            <a:r>
              <a:rPr lang="en-GB" dirty="0"/>
              <a:t>Learners to work in pairs to practise dividing</a:t>
            </a:r>
            <a:r>
              <a:rPr lang="en-GB" baseline="0" dirty="0"/>
              <a:t> fractions by whole numbers.</a:t>
            </a:r>
          </a:p>
          <a:p>
            <a:r>
              <a:rPr lang="en-GB" baseline="0" dirty="0"/>
              <a:t>Encourage learners to draw the bar models of the fractions to start. Ask some pairs to share how their diagrams justify their answers.</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96583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Use slides 15-17 as required to support discussion.</a:t>
            </a:r>
            <a:r>
              <a:rPr lang="en-GB" dirty="0">
                <a:effectLst/>
              </a:rPr>
              <a:t>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549375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4221513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1431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summarises the work on the previous slides and tries to lead learners towards</a:t>
            </a:r>
            <a:r>
              <a:rPr lang="en-GB" baseline="0" dirty="0"/>
              <a:t> a more general approach to dividing fractions. Some learners will remember ‘Keep Flip Change’ which is useful in the correct situation. However, the aim is to link division to images that learners can draw or visualise.</a:t>
            </a:r>
          </a:p>
          <a:p>
            <a:endParaRPr lang="en-GB" baseline="0" dirty="0"/>
          </a:p>
          <a:p>
            <a:r>
              <a:rPr lang="en-GB" baseline="0" dirty="0"/>
              <a:t>Click to reveal the animation for the first question, which should remind learners how to find the number of fifths in 3 wholes (multiply 3 by the denominator then divide by the numerator).</a:t>
            </a:r>
          </a:p>
          <a:p>
            <a:endParaRPr lang="en-GB" baseline="0" dirty="0"/>
          </a:p>
          <a:p>
            <a:r>
              <a:rPr lang="en-GB" dirty="0"/>
              <a:t>For the second question, highlight that they</a:t>
            </a:r>
            <a:r>
              <a:rPr lang="en-GB" baseline="0" dirty="0"/>
              <a:t> multiply 4 by 3 to find the number of thirds then divide by 2 to find the number of sets of 2/3 (multiply 4 by the denominator and then divide by the numerator)</a:t>
            </a:r>
          </a:p>
          <a:p>
            <a:endParaRPr lang="en-GB" baseline="0" dirty="0"/>
          </a:p>
          <a:p>
            <a:r>
              <a:rPr lang="en-GB" baseline="0" dirty="0"/>
              <a:t>For the third question show that they divide 6 by 3 to get the answer (divide by the numerator). Where does the ×1 come from? What are the similarities/differences between the questions? How can they generalise this process?</a:t>
            </a:r>
          </a:p>
          <a:p>
            <a:endParaRPr lang="en-GB" baseline="0" dirty="0"/>
          </a:p>
          <a:p>
            <a:r>
              <a:rPr lang="en-GB" baseline="0" dirty="0"/>
              <a:t>Make sure learners can see that dividing by a fraction is the same as multiplying by the denominator and dividing by the numerator. For a whole number, the denominator is 1.</a:t>
            </a:r>
          </a:p>
          <a:p>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52077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learners</a:t>
            </a:r>
            <a:r>
              <a:rPr lang="en-GB" baseline="0" dirty="0"/>
              <a:t> have been able to understand and apply the generalisation from the previous slide, show them questions where it is not straightforward to divide by the denominator. They can first change 6/7 into an equivalent fraction 30/35, then divide 30 by 5.</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49826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Calibri" panose="020F0502020204030204" pitchFamily="34" charset="0"/>
                <a:cs typeface="Times New Roman" panose="02020603050405020304" pitchFamily="18" charset="0"/>
              </a:rPr>
              <a:t>Give learners a few minutes on their own to think about how to tackle the problem, then ask them to work in pairs. Ask pairs of learners to explain their approach to each other and agree on an approach. They should draw diagrams on their mini whiteboards to show their reasoning. </a:t>
            </a:r>
            <a:r>
              <a:rPr lang="en-GB" sz="1200" i="0" dirty="0">
                <a:effectLst/>
                <a:latin typeface="Arial" panose="020B0604020202020204" pitchFamily="34" charset="0"/>
                <a:ea typeface="Calibri" panose="020F0502020204030204" pitchFamily="34" charset="0"/>
                <a:cs typeface="Times New Roman" panose="02020603050405020304" pitchFamily="18" charset="0"/>
              </a:rPr>
              <a:t>Learners should show that there will be 48 halves in 24.</a:t>
            </a:r>
          </a:p>
          <a:p>
            <a:endParaRPr lang="en-GB" dirty="0"/>
          </a:p>
          <a:p>
            <a:r>
              <a:rPr lang="en-GB" dirty="0"/>
              <a:t>Collate some learner responses on the board, paying attention to and developing the language that learners use. </a:t>
            </a:r>
            <a:r>
              <a:rPr lang="en-GB" sz="1800" i="0" dirty="0">
                <a:effectLst/>
                <a:latin typeface="Arial" panose="020B0604020202020204" pitchFamily="34" charset="0"/>
                <a:ea typeface="Calibri" panose="020F0502020204030204" pitchFamily="34" charset="0"/>
                <a:cs typeface="Times New Roman" panose="02020603050405020304" pitchFamily="18" charset="0"/>
              </a:rPr>
              <a:t>Ensure that a range of views are then discussed with the class rather than just stopping at the correct answer. </a:t>
            </a:r>
          </a:p>
          <a:p>
            <a:endParaRPr lang="en-GB" sz="1800" i="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focus on the diagrams first. Begin a discussion on what can be found or worked out from the information in the diagram. Write these ideas as questions on the board.</a:t>
            </a:r>
          </a:p>
          <a:p>
            <a:pPr algn="l">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then attempt the exam question. Emphasise to learners that working out part of the question will still gain them marks.</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474860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attempt the exam question. Emphasise to learners that working out part of the question will still gain them marks.</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3946941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Allowing learners to use multilink cubes in this lesson would be useful but is not essential. Tutors may use the pictures on the slides instead.</a:t>
            </a:r>
          </a:p>
          <a:p>
            <a:r>
              <a:rPr lang="en-GB" dirty="0"/>
              <a:t>Guide learners to see that in 3 wholes, there are 12 quarters. </a:t>
            </a:r>
          </a:p>
          <a:p>
            <a:r>
              <a:rPr lang="en-GB" dirty="0"/>
              <a:t>3 × 4 = 12</a:t>
            </a:r>
          </a:p>
          <a:p>
            <a:r>
              <a:rPr lang="en-GB" baseline="0" dirty="0"/>
              <a:t>Check with learners who use the ‘Keep Flip Change’ method. Do they now understand how it works?</a:t>
            </a:r>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423956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In pairs students will calculate, using the bar models, the division of whole number by a unit fraction.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This activity is an important building block for the construction and use of bar models for division. The handout moves away from pre-constructed bar models so learners can complete the questions in the abstract or, depending on your group, draw more bar models themselves to find the correct answer.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237463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Once learners have completed the task, discuss the different learner approaches. Ask groups to share their methods. How do they calculate the answer if there are too many parts of a bar model drawn?</a:t>
            </a:r>
            <a:r>
              <a:rPr lang="en-GB"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283832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409597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7 and 8 introduces the use of bar models to answer questions where a whole number </a:t>
            </a:r>
            <a:r>
              <a:rPr lang="en-GB" sz="1800" dirty="0">
                <a:effectLst/>
                <a:latin typeface="Arial" panose="020B0604020202020204" pitchFamily="34" charset="0"/>
                <a:ea typeface="Calibri" panose="020F0502020204030204" pitchFamily="34" charset="0"/>
              </a:rPr>
              <a:t>is divided by a non-unit fraction (numerator is greater than one).</a:t>
            </a:r>
            <a:r>
              <a:rPr lang="en-GB" dirty="0">
                <a:effectLst/>
              </a:rPr>
              <a:t>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266890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80701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In pairs, students will use bar models to calculate the division of whole number by a non-unit fraction.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238849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80.png"/><Relationship Id="rId11" Type="http://schemas.openxmlformats.org/officeDocument/2006/relationships/image" Target="../media/image38.png"/><Relationship Id="rId5" Type="http://schemas.openxmlformats.org/officeDocument/2006/relationships/image" Target="../media/image270.png"/><Relationship Id="rId10" Type="http://schemas.openxmlformats.org/officeDocument/2006/relationships/image" Target="../media/image37.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50.png"/><Relationship Id="rId10" Type="http://schemas.openxmlformats.org/officeDocument/2006/relationships/image" Target="../media/image44.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15.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50.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7.png"/><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18: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Dividing fractions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fontScale="92500"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Divide a whole number by a fraction</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Divide a fraction by a whole number</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Divide any fraction by a fraction</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Be able to draw a bar model to support thinking when dividing fractions</a:t>
            </a:r>
          </a:p>
          <a:p>
            <a:pPr marL="231775" indent="-231775" algn="l">
              <a:lnSpc>
                <a:spcPct val="120000"/>
              </a:lnSpc>
              <a:spcBef>
                <a:spcPts val="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720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whole number by any fraction (answers)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E69CD808-60B8-0E1D-9B77-68B8DB44F462}"/>
                  </a:ext>
                </a:extLst>
              </p:cNvPr>
              <p:cNvGraphicFramePr>
                <a:graphicFrameLocks noGrp="1"/>
              </p:cNvGraphicFramePr>
              <p:nvPr>
                <p:extLst>
                  <p:ext uri="{D42A27DB-BD31-4B8C-83A1-F6EECF244321}">
                    <p14:modId xmlns:p14="http://schemas.microsoft.com/office/powerpoint/2010/main" val="4030169248"/>
                  </p:ext>
                </p:extLst>
              </p:nvPr>
            </p:nvGraphicFramePr>
            <p:xfrm>
              <a:off x="1670717" y="1258830"/>
              <a:ext cx="9479504" cy="4959125"/>
            </p:xfrm>
            <a:graphic>
              <a:graphicData uri="http://schemas.openxmlformats.org/drawingml/2006/table">
                <a:tbl>
                  <a:tblPr firstRow="1" firstCol="1" bandRow="1"/>
                  <a:tblGrid>
                    <a:gridCol w="1580165">
                      <a:extLst>
                        <a:ext uri="{9D8B030D-6E8A-4147-A177-3AD203B41FA5}">
                          <a16:colId xmlns:a16="http://schemas.microsoft.com/office/drawing/2014/main" val="1319889496"/>
                        </a:ext>
                      </a:extLst>
                    </a:gridCol>
                    <a:gridCol w="7899339">
                      <a:extLst>
                        <a:ext uri="{9D8B030D-6E8A-4147-A177-3AD203B41FA5}">
                          <a16:colId xmlns:a16="http://schemas.microsoft.com/office/drawing/2014/main" val="2151138358"/>
                        </a:ext>
                      </a:extLst>
                    </a:gridCol>
                  </a:tblGrid>
                  <a:tr h="163677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3÷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2100" kern="1200" dirty="0">
                              <a:solidFill>
                                <a:srgbClr val="000000"/>
                              </a:solidFill>
                              <a:effectLst/>
                              <a:latin typeface="Arial" panose="020B0604020202020204" pitchFamily="34" charset="0"/>
                              <a:ea typeface="+mn-ea"/>
                              <a:cs typeface="Times New Roman" panose="02020603050405020304" pitchFamily="18" charset="0"/>
                            </a:rPr>
                            <a:t> </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100" kern="1200" dirty="0">
                              <a:solidFill>
                                <a:srgbClr val="000000"/>
                              </a:solidFill>
                              <a:effectLst/>
                              <a:latin typeface="Arial" panose="020B0604020202020204" pitchFamily="34" charset="0"/>
                              <a:ea typeface="+mn-ea"/>
                              <a:cs typeface="Times New Roman" panose="02020603050405020304" pitchFamily="18" charset="0"/>
                            </a:rPr>
                            <a:t>       </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100" kern="1200" dirty="0">
                              <a:solidFill>
                                <a:srgbClr val="000000"/>
                              </a:solidFill>
                              <a:effectLst/>
                              <a:latin typeface="Arial" panose="020B0604020202020204" pitchFamily="34" charset="0"/>
                              <a:ea typeface="+mn-ea"/>
                              <a:cs typeface="Times New Roman" panose="02020603050405020304" pitchFamily="18" charset="0"/>
                            </a:rPr>
                            <a:t>How many fifths are there in 3 wholes?</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100" kern="1200" dirty="0">
                              <a:solidFill>
                                <a:srgbClr val="000000"/>
                              </a:solidFill>
                              <a:effectLst/>
                              <a:latin typeface="Arial" panose="020B0604020202020204" pitchFamily="34" charset="0"/>
                              <a:ea typeface="+mn-ea"/>
                              <a:cs typeface="Times New Roman" panose="02020603050405020304" pitchFamily="18" charset="0"/>
                            </a:rPr>
                            <a:t>How many sets of </a:t>
                          </a:r>
                          <a14:m>
                            <m:oMath xmlns:m="http://schemas.openxmlformats.org/officeDocument/2006/math">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100" kern="1200" dirty="0">
                              <a:solidFill>
                                <a:srgbClr val="000000"/>
                              </a:solidFill>
                              <a:effectLst/>
                              <a:latin typeface="Arial" panose="020B0604020202020204" pitchFamily="34" charset="0"/>
                              <a:ea typeface="+mn-ea"/>
                              <a:cs typeface="Times New Roman" panose="02020603050405020304" pitchFamily="18" charset="0"/>
                            </a:rPr>
                            <a:t>are there in 3 wholes?</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5657362"/>
                      </a:ext>
                    </a:extLst>
                  </a:tr>
                  <a:tr h="171450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4÷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6</m:t>
                                </m:r>
                              </m:oMath>
                            </m:oMathPara>
                          </a14:m>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2100" kern="1200" dirty="0">
                              <a:solidFill>
                                <a:srgbClr val="000000"/>
                              </a:solidFill>
                              <a:effectLst/>
                              <a:latin typeface="Arial" panose="020B0604020202020204" pitchFamily="34" charset="0"/>
                              <a:ea typeface="+mn-ea"/>
                              <a:cs typeface="Times New Roman" panose="02020603050405020304" pitchFamily="18" charset="0"/>
                            </a:rPr>
                            <a:t> </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100" kern="1200" dirty="0">
                              <a:solidFill>
                                <a:srgbClr val="000000"/>
                              </a:solidFill>
                              <a:effectLst/>
                              <a:latin typeface="Arial" panose="020B0604020202020204" pitchFamily="34" charset="0"/>
                              <a:ea typeface="+mn-ea"/>
                              <a:cs typeface="Times New Roman" panose="02020603050405020304" pitchFamily="18" charset="0"/>
                            </a:rPr>
                            <a:t>           </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100" kern="1200" dirty="0">
                              <a:solidFill>
                                <a:srgbClr val="000000"/>
                              </a:solidFill>
                              <a:effectLst/>
                              <a:latin typeface="Arial" panose="020B0604020202020204" pitchFamily="34" charset="0"/>
                              <a:ea typeface="+mn-ea"/>
                              <a:cs typeface="Times New Roman" panose="02020603050405020304" pitchFamily="18" charset="0"/>
                            </a:rPr>
                            <a:t>How many thirds are there in 4 wholes?</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100" kern="1200" dirty="0">
                              <a:solidFill>
                                <a:srgbClr val="000000"/>
                              </a:solidFill>
                              <a:effectLst/>
                              <a:latin typeface="Arial" panose="020B0604020202020204" pitchFamily="34" charset="0"/>
                              <a:ea typeface="+mn-ea"/>
                              <a:cs typeface="Times New Roman" panose="02020603050405020304" pitchFamily="18" charset="0"/>
                            </a:rPr>
                            <a:t>How many sets of </a:t>
                          </a:r>
                          <a14:m>
                            <m:oMath xmlns:m="http://schemas.openxmlformats.org/officeDocument/2006/math">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100" kern="1200" dirty="0">
                              <a:solidFill>
                                <a:srgbClr val="000000"/>
                              </a:solidFill>
                              <a:effectLst/>
                              <a:latin typeface="Arial" panose="020B0604020202020204" pitchFamily="34" charset="0"/>
                              <a:ea typeface="+mn-ea"/>
                              <a:cs typeface="Times New Roman" panose="02020603050405020304" pitchFamily="18" charset="0"/>
                            </a:rPr>
                            <a:t>are there in 4 wholes?</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46927283"/>
                      </a:ext>
                    </a:extLst>
                  </a:tr>
                  <a:tr h="81915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smtClean="0">
                                    <a:effectLst/>
                                    <a:latin typeface="Cambria Math" panose="02040503050406030204" pitchFamily="18" charset="0"/>
                                    <a:ea typeface="Calibri" panose="020F0502020204030204" pitchFamily="34" charset="0"/>
                                    <a:cs typeface="Times New Roman" panose="02020603050405020304" pitchFamily="18" charset="0"/>
                                  </a:rPr>
                                  <m:t>4÷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b="0" i="1" smtClean="0">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2100" kern="1200" dirty="0">
                              <a:solidFill>
                                <a:srgbClr val="000000"/>
                              </a:solidFill>
                              <a:effectLst/>
                              <a:latin typeface="Arial" panose="020B0604020202020204" pitchFamily="34" charset="0"/>
                              <a:ea typeface="+mn-ea"/>
                              <a:cs typeface="Times New Roman" panose="02020603050405020304" pitchFamily="18" charset="0"/>
                            </a:rPr>
                            <a:t>           </a:t>
                          </a: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59560996"/>
                      </a:ext>
                    </a:extLst>
                  </a:tr>
                  <a:tr h="788705">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smtClean="0">
                                    <a:effectLst/>
                                    <a:latin typeface="Cambria Math" panose="02040503050406030204" pitchFamily="18" charset="0"/>
                                    <a:ea typeface="Calibri" panose="020F0502020204030204" pitchFamily="34" charset="0"/>
                                    <a:cs typeface="Times New Roman" panose="02020603050405020304" pitchFamily="18" charset="0"/>
                                  </a:rPr>
                                  <m:t>6÷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2100" i="1">
                                        <a:effectLst/>
                                        <a:latin typeface="Cambria Math" panose="02040503050406030204" pitchFamily="18" charset="0"/>
                                        <a:ea typeface="Calibri" panose="020F0502020204030204" pitchFamily="34" charset="0"/>
                                        <a:cs typeface="Times New Roman" panose="02020603050405020304" pitchFamily="18" charset="0"/>
                                      </a:rPr>
                                      <m:t>4</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b="0" i="1" smtClean="0">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2100" kern="1200" dirty="0">
                              <a:solidFill>
                                <a:srgbClr val="000000"/>
                              </a:solidFill>
                              <a:effectLst/>
                              <a:latin typeface="Arial" panose="020B0604020202020204" pitchFamily="34" charset="0"/>
                              <a:ea typeface="+mn-ea"/>
                              <a:cs typeface="Times New Roman" panose="02020603050405020304" pitchFamily="18" charset="0"/>
                            </a:rPr>
                            <a:t> </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73428430"/>
                      </a:ext>
                    </a:extLst>
                  </a:tr>
                </a:tbl>
              </a:graphicData>
            </a:graphic>
          </p:graphicFrame>
        </mc:Choice>
        <mc:Fallback xmlns="">
          <p:graphicFrame>
            <p:nvGraphicFramePr>
              <p:cNvPr id="13" name="Table 12">
                <a:extLst>
                  <a:ext uri="{FF2B5EF4-FFF2-40B4-BE49-F238E27FC236}">
                    <a16:creationId xmlns:a16="http://schemas.microsoft.com/office/drawing/2014/main" id="{E69CD808-60B8-0E1D-9B77-68B8DB44F462}"/>
                  </a:ext>
                </a:extLst>
              </p:cNvPr>
              <p:cNvGraphicFramePr>
                <a:graphicFrameLocks noGrp="1"/>
              </p:cNvGraphicFramePr>
              <p:nvPr>
                <p:extLst>
                  <p:ext uri="{D42A27DB-BD31-4B8C-83A1-F6EECF244321}">
                    <p14:modId xmlns:p14="http://schemas.microsoft.com/office/powerpoint/2010/main" val="4030169248"/>
                  </p:ext>
                </p:extLst>
              </p:nvPr>
            </p:nvGraphicFramePr>
            <p:xfrm>
              <a:off x="1670717" y="1258830"/>
              <a:ext cx="9479504" cy="4959125"/>
            </p:xfrm>
            <a:graphic>
              <a:graphicData uri="http://schemas.openxmlformats.org/drawingml/2006/table">
                <a:tbl>
                  <a:tblPr firstRow="1" firstCol="1" bandRow="1"/>
                  <a:tblGrid>
                    <a:gridCol w="1580165">
                      <a:extLst>
                        <a:ext uri="{9D8B030D-6E8A-4147-A177-3AD203B41FA5}">
                          <a16:colId xmlns:a16="http://schemas.microsoft.com/office/drawing/2014/main" val="1319889496"/>
                        </a:ext>
                      </a:extLst>
                    </a:gridCol>
                    <a:gridCol w="7899339">
                      <a:extLst>
                        <a:ext uri="{9D8B030D-6E8A-4147-A177-3AD203B41FA5}">
                          <a16:colId xmlns:a16="http://schemas.microsoft.com/office/drawing/2014/main" val="2151138358"/>
                        </a:ext>
                      </a:extLst>
                    </a:gridCol>
                  </a:tblGrid>
                  <a:tr h="163677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772" t="-743" r="-501931" b="-204089"/>
                          </a:stretch>
                        </a:blipFill>
                      </a:tcPr>
                    </a:tc>
                    <a:tc>
                      <a:txBody>
                        <a:bodyPr/>
                        <a:lstStyle/>
                        <a:p>
                          <a:endParaRPr lang="en-US"/>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20123" t="-743" r="-231" b="-204089"/>
                          </a:stretch>
                        </a:blipFill>
                      </a:tcPr>
                    </a:tc>
                    <a:extLst>
                      <a:ext uri="{0D108BD9-81ED-4DB2-BD59-A6C34878D82A}">
                        <a16:rowId xmlns:a16="http://schemas.microsoft.com/office/drawing/2014/main" val="125657362"/>
                      </a:ext>
                    </a:extLst>
                  </a:tr>
                  <a:tr h="171450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772" t="-96099" r="-501931" b="-94681"/>
                          </a:stretch>
                        </a:blipFill>
                      </a:tcPr>
                    </a:tc>
                    <a:tc>
                      <a:txBody>
                        <a:bodyPr/>
                        <a:lstStyle/>
                        <a:p>
                          <a:endParaRPr lang="en-US"/>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20123" t="-96099" r="-231" b="-94681"/>
                          </a:stretch>
                        </a:blipFill>
                      </a:tcPr>
                    </a:tc>
                    <a:extLst>
                      <a:ext uri="{0D108BD9-81ED-4DB2-BD59-A6C34878D82A}">
                        <a16:rowId xmlns:a16="http://schemas.microsoft.com/office/drawing/2014/main" val="1146927283"/>
                      </a:ext>
                    </a:extLst>
                  </a:tr>
                  <a:tr h="81915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772" t="-412687" r="-501931" b="-99254"/>
                          </a:stretch>
                        </a:blipFill>
                      </a:tcPr>
                    </a:tc>
                    <a:tc>
                      <a:txBody>
                        <a:bodyPr/>
                        <a:lstStyle/>
                        <a:p>
                          <a:r>
                            <a:rPr lang="en-GB" sz="2100" kern="1200" dirty="0">
                              <a:solidFill>
                                <a:srgbClr val="000000"/>
                              </a:solidFill>
                              <a:effectLst/>
                              <a:latin typeface="Arial" panose="020B0604020202020204" pitchFamily="34" charset="0"/>
                              <a:ea typeface="+mn-ea"/>
                              <a:cs typeface="Times New Roman" panose="02020603050405020304" pitchFamily="18" charset="0"/>
                            </a:rPr>
                            <a:t>           </a:t>
                          </a: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59560996"/>
                      </a:ext>
                    </a:extLst>
                  </a:tr>
                  <a:tr h="788705">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772" t="-528462" r="-501931" b="-2308"/>
                          </a:stretch>
                        </a:blipFill>
                      </a:tcPr>
                    </a:tc>
                    <a:tc>
                      <a:txBody>
                        <a:bodyPr/>
                        <a:lstStyle/>
                        <a:p>
                          <a:r>
                            <a:rPr lang="en-GB" sz="2100" kern="1200" dirty="0">
                              <a:solidFill>
                                <a:srgbClr val="000000"/>
                              </a:solidFill>
                              <a:effectLst/>
                              <a:latin typeface="Arial" panose="020B0604020202020204" pitchFamily="34" charset="0"/>
                              <a:ea typeface="+mn-ea"/>
                              <a:cs typeface="Times New Roman" panose="02020603050405020304" pitchFamily="18" charset="0"/>
                            </a:rPr>
                            <a:t> </a:t>
                          </a:r>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73428430"/>
                      </a:ext>
                    </a:extLst>
                  </a:tr>
                </a:tbl>
              </a:graphicData>
            </a:graphic>
          </p:graphicFrame>
        </mc:Fallback>
      </mc:AlternateContent>
      <p:pic>
        <p:nvPicPr>
          <p:cNvPr id="3094" name="Picture 22">
            <a:extLst>
              <a:ext uri="{FF2B5EF4-FFF2-40B4-BE49-F238E27FC236}">
                <a16:creationId xmlns:a16="http://schemas.microsoft.com/office/drawing/2014/main" id="{7C64CF4A-AFE2-8EA9-93FA-32D37D948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1693635"/>
            <a:ext cx="14859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9CFF22CE-20ED-BB1D-41B9-45E2EBC64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084" y="1693635"/>
            <a:ext cx="14859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
            <a:extLst>
              <a:ext uri="{FF2B5EF4-FFF2-40B4-BE49-F238E27FC236}">
                <a16:creationId xmlns:a16="http://schemas.microsoft.com/office/drawing/2014/main" id="{87A935F3-7661-4DB0-8F33-5685BF1C5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99" y="1693635"/>
            <a:ext cx="14859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a:extLst>
              <a:ext uri="{FF2B5EF4-FFF2-40B4-BE49-F238E27FC236}">
                <a16:creationId xmlns:a16="http://schemas.microsoft.com/office/drawing/2014/main" id="{344063EA-4E00-BDE7-A673-B2162E7D94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4433" y="3276600"/>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6DFFC88F-F6D3-B4B2-D67E-4E46DC00A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110" y="3276600"/>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8C993608-7355-A8D3-6D9F-89690E090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787" y="3276600"/>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4">
            <a:extLst>
              <a:ext uri="{FF2B5EF4-FFF2-40B4-BE49-F238E27FC236}">
                <a16:creationId xmlns:a16="http://schemas.microsoft.com/office/drawing/2014/main" id="{675CE579-55F1-066E-736A-70D24E46A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99" y="3276600"/>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7F52BE01-96EE-B7A2-216A-4CDDBDB17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4730" y="4859565"/>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DD75876B-23A8-8202-FAF6-DD44FEEC4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407" y="4859565"/>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a:extLst>
              <a:ext uri="{FF2B5EF4-FFF2-40B4-BE49-F238E27FC236}">
                <a16:creationId xmlns:a16="http://schemas.microsoft.com/office/drawing/2014/main" id="{6C73F9DA-500A-622C-B40A-709317DCD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8084" y="4859565"/>
            <a:ext cx="1485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8">
            <a:extLst>
              <a:ext uri="{FF2B5EF4-FFF2-40B4-BE49-F238E27FC236}">
                <a16:creationId xmlns:a16="http://schemas.microsoft.com/office/drawing/2014/main" id="{291105C4-210F-3298-3701-929D10C79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761" y="4859565"/>
            <a:ext cx="14859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7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805577" y="112165"/>
            <a:ext cx="8419078"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Fraction divided by a whole number</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11" name="Rounded Rectangle 1">
                <a:extLst>
                  <a:ext uri="{FF2B5EF4-FFF2-40B4-BE49-F238E27FC236}">
                    <a16:creationId xmlns:a16="http://schemas.microsoft.com/office/drawing/2014/main" id="{45F62A16-DCAF-4D21-A655-8DCF05C702BD}"/>
                  </a:ext>
                </a:extLst>
              </p:cNvPr>
              <p:cNvSpPr/>
              <p:nvPr/>
            </p:nvSpPr>
            <p:spPr>
              <a:xfrm>
                <a:off x="4534395" y="1178929"/>
                <a:ext cx="2091591" cy="883860"/>
              </a:xfrm>
              <a:prstGeom prst="roundRect">
                <a:avLst/>
              </a:prstGeom>
              <a:solidFill>
                <a:schemeClr val="accent1">
                  <a:lumMod val="40000"/>
                  <a:lumOff val="60000"/>
                </a:schemeClr>
              </a:solidFill>
            </p:spPr>
            <p:txBody>
              <a:bodyPr wrap="square">
                <a:spAutoFit/>
              </a:bodyPr>
              <a:lstStyle/>
              <a:p>
                <a:pPr algn="ctr"/>
                <a14:m>
                  <m:oMath xmlns:m="http://schemas.openxmlformats.org/officeDocument/2006/math">
                    <m:f>
                      <m:fPr>
                        <m:ctrlPr>
                          <a:rPr lang="en-SG" sz="3200" b="0" i="1" dirty="0" smtClean="0">
                            <a:solidFill>
                              <a:srgbClr val="000000"/>
                            </a:solidFill>
                            <a:latin typeface="Cambria Math" panose="02040503050406030204" pitchFamily="18" charset="0"/>
                            <a:ea typeface="Cambria Math" panose="02040503050406030204" pitchFamily="18" charset="0"/>
                          </a:rPr>
                        </m:ctrlPr>
                      </m:fPr>
                      <m:num>
                        <m:r>
                          <a:rPr lang="en-SG" sz="3200" b="0" i="1" dirty="0" smtClean="0">
                            <a:solidFill>
                              <a:srgbClr val="000000"/>
                            </a:solidFill>
                            <a:latin typeface="Cambria Math" panose="02040503050406030204" pitchFamily="18" charset="0"/>
                            <a:ea typeface="Cambria Math" panose="02040503050406030204" pitchFamily="18" charset="0"/>
                          </a:rPr>
                          <m:t>5</m:t>
                        </m:r>
                      </m:num>
                      <m:den>
                        <m:r>
                          <a:rPr lang="en-SG" sz="3200" b="0" i="1" dirty="0" smtClean="0">
                            <a:solidFill>
                              <a:srgbClr val="000000"/>
                            </a:solidFill>
                            <a:latin typeface="Cambria Math" panose="02040503050406030204" pitchFamily="18" charset="0"/>
                            <a:ea typeface="Cambria Math" panose="02040503050406030204" pitchFamily="18" charset="0"/>
                          </a:rPr>
                          <m:t>6</m:t>
                        </m:r>
                      </m:den>
                    </m:f>
                    <m:r>
                      <m:rPr>
                        <m:nor/>
                      </m:rPr>
                      <a:rPr lang="en-SG" sz="3200" b="0" i="0" dirty="0" smtClean="0">
                        <a:solidFill>
                          <a:srgbClr val="000000"/>
                        </a:solidFill>
                        <a:latin typeface="Cambria Math" panose="02040503050406030204" pitchFamily="18" charset="0"/>
                        <a:ea typeface="Cambria Math" panose="02040503050406030204" pitchFamily="18" charset="0"/>
                      </a:rPr>
                      <m:t> </m:t>
                    </m:r>
                    <m:r>
                      <m:rPr>
                        <m:nor/>
                      </m:rPr>
                      <a:rPr lang="en-GB" sz="3200" dirty="0" smtClean="0">
                        <a:solidFill>
                          <a:srgbClr val="000000"/>
                        </a:solidFill>
                        <a:latin typeface="Cambria Math" panose="02040503050406030204" pitchFamily="18" charset="0"/>
                        <a:ea typeface="Cambria Math" panose="02040503050406030204" pitchFamily="18" charset="0"/>
                      </a:rPr>
                      <m:t>÷</m:t>
                    </m:r>
                    <m:r>
                      <a:rPr lang="en-SG" sz="3200" b="0" i="1" dirty="0" smtClean="0">
                        <a:solidFill>
                          <a:srgbClr val="000000"/>
                        </a:solidFill>
                        <a:latin typeface="Cambria Math" panose="02040503050406030204" pitchFamily="18" charset="0"/>
                        <a:ea typeface="Cambria Math" panose="02040503050406030204" pitchFamily="18" charset="0"/>
                      </a:rPr>
                      <m:t> 5</m:t>
                    </m:r>
                  </m:oMath>
                </a14:m>
                <a:r>
                  <a:rPr lang="en-GB" sz="3200" dirty="0">
                    <a:solidFill>
                      <a:srgbClr val="000000"/>
                    </a:solidFill>
                    <a:latin typeface="Cambria Math" panose="02040503050406030204" pitchFamily="18" charset="0"/>
                    <a:ea typeface="Cambria Math" panose="02040503050406030204" pitchFamily="18" charset="0"/>
                  </a:rPr>
                  <a:t> = ?</a:t>
                </a:r>
              </a:p>
            </p:txBody>
          </p:sp>
        </mc:Choice>
        <mc:Fallback xmlns="">
          <p:sp>
            <p:nvSpPr>
              <p:cNvPr id="11" name="Rounded Rectangle 1">
                <a:extLst>
                  <a:ext uri="{FF2B5EF4-FFF2-40B4-BE49-F238E27FC236}">
                    <a16:creationId xmlns:a16="http://schemas.microsoft.com/office/drawing/2014/main" id="{45F62A16-DCAF-4D21-A655-8DCF05C702BD}"/>
                  </a:ext>
                </a:extLst>
              </p:cNvPr>
              <p:cNvSpPr>
                <a:spLocks noRot="1" noChangeAspect="1" noMove="1" noResize="1" noEditPoints="1" noAdjustHandles="1" noChangeArrowheads="1" noChangeShapeType="1" noTextEdit="1"/>
              </p:cNvSpPr>
              <p:nvPr/>
            </p:nvSpPr>
            <p:spPr>
              <a:xfrm>
                <a:off x="4534395" y="1178929"/>
                <a:ext cx="2091591" cy="883860"/>
              </a:xfrm>
              <a:prstGeom prst="roundRect">
                <a:avLst/>
              </a:prstGeom>
              <a:blipFill>
                <a:blip r:embed="rId4"/>
                <a:stretch>
                  <a:fillRect b="-4138"/>
                </a:stretch>
              </a:blipFill>
            </p:spPr>
            <p:txBody>
              <a:bodyPr/>
              <a:lstStyle/>
              <a:p>
                <a:r>
                  <a:rPr lang="en-SG">
                    <a:noFill/>
                  </a:rPr>
                  <a:t> </a:t>
                </a:r>
              </a:p>
            </p:txBody>
          </p:sp>
        </mc:Fallback>
      </mc:AlternateContent>
      <p:grpSp>
        <p:nvGrpSpPr>
          <p:cNvPr id="2" name="Group 1" descr="A bar model divided into six equal parts. The first five parts from the left is coloured orange. The other one part is white.&#10;">
            <a:extLst>
              <a:ext uri="{FF2B5EF4-FFF2-40B4-BE49-F238E27FC236}">
                <a16:creationId xmlns:a16="http://schemas.microsoft.com/office/drawing/2014/main" id="{C9918CF0-1CA7-DFC6-C9FE-D07F35BAA13A}"/>
              </a:ext>
            </a:extLst>
          </p:cNvPr>
          <p:cNvGrpSpPr/>
          <p:nvPr/>
        </p:nvGrpSpPr>
        <p:grpSpPr>
          <a:xfrm>
            <a:off x="3705549" y="3453827"/>
            <a:ext cx="4419276" cy="609287"/>
            <a:chOff x="5299118" y="2329719"/>
            <a:chExt cx="3133730" cy="432048"/>
          </a:xfrm>
        </p:grpSpPr>
        <p:grpSp>
          <p:nvGrpSpPr>
            <p:cNvPr id="3" name="Group 2">
              <a:extLst>
                <a:ext uri="{FF2B5EF4-FFF2-40B4-BE49-F238E27FC236}">
                  <a16:creationId xmlns:a16="http://schemas.microsoft.com/office/drawing/2014/main" id="{16016B31-2042-CD2F-7AF7-F695967BCFDD}"/>
                </a:ext>
              </a:extLst>
            </p:cNvPr>
            <p:cNvGrpSpPr/>
            <p:nvPr/>
          </p:nvGrpSpPr>
          <p:grpSpPr>
            <a:xfrm>
              <a:off x="5299118" y="2329719"/>
              <a:ext cx="2091262" cy="432048"/>
              <a:chOff x="1016470" y="3204738"/>
              <a:chExt cx="2195704" cy="432048"/>
            </a:xfrm>
            <a:noFill/>
          </p:grpSpPr>
          <p:grpSp>
            <p:nvGrpSpPr>
              <p:cNvPr id="7" name="Group 6">
                <a:extLst>
                  <a:ext uri="{FF2B5EF4-FFF2-40B4-BE49-F238E27FC236}">
                    <a16:creationId xmlns:a16="http://schemas.microsoft.com/office/drawing/2014/main" id="{9498F3AC-5AE0-9CDE-774F-AF6D1C88C997}"/>
                  </a:ext>
                </a:extLst>
              </p:cNvPr>
              <p:cNvGrpSpPr/>
              <p:nvPr/>
            </p:nvGrpSpPr>
            <p:grpSpPr>
              <a:xfrm>
                <a:off x="1016470" y="3204738"/>
                <a:ext cx="1646778" cy="432048"/>
                <a:chOff x="1115616" y="908720"/>
                <a:chExt cx="1646778" cy="432048"/>
              </a:xfrm>
              <a:grpFill/>
            </p:grpSpPr>
            <p:sp>
              <p:nvSpPr>
                <p:cNvPr id="10" name="Rectangle 9">
                  <a:extLst>
                    <a:ext uri="{FF2B5EF4-FFF2-40B4-BE49-F238E27FC236}">
                      <a16:creationId xmlns:a16="http://schemas.microsoft.com/office/drawing/2014/main" id="{C0E12052-1BF8-1F39-972C-0AAB9CB4E49A}"/>
                    </a:ext>
                  </a:extLst>
                </p:cNvPr>
                <p:cNvSpPr/>
                <p:nvPr/>
              </p:nvSpPr>
              <p:spPr>
                <a:xfrm>
                  <a:off x="1115616"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2" name="Rectangle 11">
                  <a:extLst>
                    <a:ext uri="{FF2B5EF4-FFF2-40B4-BE49-F238E27FC236}">
                      <a16:creationId xmlns:a16="http://schemas.microsoft.com/office/drawing/2014/main" id="{74008090-4F70-0CE6-42EC-A1AF6DBE24D5}"/>
                    </a:ext>
                  </a:extLst>
                </p:cNvPr>
                <p:cNvSpPr/>
                <p:nvPr/>
              </p:nvSpPr>
              <p:spPr>
                <a:xfrm>
                  <a:off x="1664542"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3" name="Rectangle 12">
                  <a:extLst>
                    <a:ext uri="{FF2B5EF4-FFF2-40B4-BE49-F238E27FC236}">
                      <a16:creationId xmlns:a16="http://schemas.microsoft.com/office/drawing/2014/main" id="{EA3C1210-76FC-D301-359B-80824126F412}"/>
                    </a:ext>
                  </a:extLst>
                </p:cNvPr>
                <p:cNvSpPr/>
                <p:nvPr/>
              </p:nvSpPr>
              <p:spPr>
                <a:xfrm>
                  <a:off x="2213468"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9" name="Rectangle 8">
                <a:extLst>
                  <a:ext uri="{FF2B5EF4-FFF2-40B4-BE49-F238E27FC236}">
                    <a16:creationId xmlns:a16="http://schemas.microsoft.com/office/drawing/2014/main" id="{6502CBF5-556B-4FEC-E979-12D78D240161}"/>
                  </a:ext>
                </a:extLst>
              </p:cNvPr>
              <p:cNvSpPr/>
              <p:nvPr/>
            </p:nvSpPr>
            <p:spPr>
              <a:xfrm>
                <a:off x="2663248" y="3204738"/>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sp>
          <p:nvSpPr>
            <p:cNvPr id="5" name="Rectangle 4">
              <a:extLst>
                <a:ext uri="{FF2B5EF4-FFF2-40B4-BE49-F238E27FC236}">
                  <a16:creationId xmlns:a16="http://schemas.microsoft.com/office/drawing/2014/main" id="{59551487-AD2F-A887-7044-B62F54C674C7}"/>
                </a:ext>
              </a:extLst>
            </p:cNvPr>
            <p:cNvSpPr/>
            <p:nvPr/>
          </p:nvSpPr>
          <p:spPr>
            <a:xfrm>
              <a:off x="7388799" y="2329719"/>
              <a:ext cx="522815"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6" name="Rectangle 5">
              <a:extLst>
                <a:ext uri="{FF2B5EF4-FFF2-40B4-BE49-F238E27FC236}">
                  <a16:creationId xmlns:a16="http://schemas.microsoft.com/office/drawing/2014/main" id="{F45138C4-D321-DEF8-2A47-0D4052913F0C}"/>
                </a:ext>
              </a:extLst>
            </p:cNvPr>
            <p:cNvSpPr/>
            <p:nvPr/>
          </p:nvSpPr>
          <p:spPr>
            <a:xfrm>
              <a:off x="7910033" y="2329719"/>
              <a:ext cx="522815"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31" name="Group 30">
            <a:extLst>
              <a:ext uri="{FF2B5EF4-FFF2-40B4-BE49-F238E27FC236}">
                <a16:creationId xmlns:a16="http://schemas.microsoft.com/office/drawing/2014/main" id="{ED97821E-E7B5-8E90-FCAB-DC9B33E7468D}"/>
              </a:ext>
            </a:extLst>
          </p:cNvPr>
          <p:cNvGrpSpPr/>
          <p:nvPr/>
        </p:nvGrpSpPr>
        <p:grpSpPr>
          <a:xfrm>
            <a:off x="3705549" y="2335860"/>
            <a:ext cx="3684217" cy="1113458"/>
            <a:chOff x="3705549" y="2523040"/>
            <a:chExt cx="3985693" cy="1113458"/>
          </a:xfrm>
        </p:grpSpPr>
        <p:sp>
          <p:nvSpPr>
            <p:cNvPr id="58" name="Left Brace 57">
              <a:extLst>
                <a:ext uri="{FF2B5EF4-FFF2-40B4-BE49-F238E27FC236}">
                  <a16:creationId xmlns:a16="http://schemas.microsoft.com/office/drawing/2014/main" id="{8B76CD5B-3E26-2504-A300-3EBADAFCF1DD}"/>
                </a:ext>
              </a:extLst>
            </p:cNvPr>
            <p:cNvSpPr/>
            <p:nvPr/>
          </p:nvSpPr>
          <p:spPr>
            <a:xfrm rot="5400000">
              <a:off x="5555015" y="1500270"/>
              <a:ext cx="286762" cy="3985693"/>
            </a:xfrm>
            <a:prstGeom prst="leftBrace">
              <a:avLst>
                <a:gd name="adj1" fmla="val 20480"/>
                <a:gd name="adj2" fmla="val 50000"/>
              </a:avLst>
            </a:prstGeom>
            <a:ln w="28575"/>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054E7A2-681C-DC3F-DE46-8525B49B7224}"/>
                    </a:ext>
                  </a:extLst>
                </p:cNvPr>
                <p:cNvSpPr txBox="1"/>
                <p:nvPr/>
              </p:nvSpPr>
              <p:spPr>
                <a:xfrm>
                  <a:off x="5248282" y="2523040"/>
                  <a:ext cx="890142"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cs typeface="Arial" panose="020B0604020202020204" pitchFamily="34" charset="0"/>
                              </a:rPr>
                            </m:ctrlPr>
                          </m:fPr>
                          <m:num>
                            <m:r>
                              <a:rPr lang="en-SG" sz="2400" b="0" i="1" smtClean="0">
                                <a:latin typeface="Cambria Math" panose="02040503050406030204" pitchFamily="18" charset="0"/>
                                <a:cs typeface="Arial" panose="020B0604020202020204" pitchFamily="34" charset="0"/>
                              </a:rPr>
                              <m:t>5</m:t>
                            </m:r>
                          </m:num>
                          <m:den>
                            <m:r>
                              <a:rPr lang="en-SG" sz="2400" b="0" i="1" smtClean="0">
                                <a:latin typeface="Cambria Math" panose="02040503050406030204" pitchFamily="18" charset="0"/>
                                <a:cs typeface="Arial" panose="020B0604020202020204" pitchFamily="34" charset="0"/>
                              </a:rPr>
                              <m:t>6</m:t>
                            </m:r>
                          </m:den>
                        </m:f>
                      </m:oMath>
                    </m:oMathPara>
                  </a14:m>
                  <a:endParaRPr lang="en-GB" sz="240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6054E7A2-681C-DC3F-DE46-8525B49B7224}"/>
                    </a:ext>
                  </a:extLst>
                </p:cNvPr>
                <p:cNvSpPr txBox="1">
                  <a:spLocks noRot="1" noChangeAspect="1" noMove="1" noResize="1" noEditPoints="1" noAdjustHandles="1" noChangeArrowheads="1" noChangeShapeType="1" noTextEdit="1"/>
                </p:cNvSpPr>
                <p:nvPr/>
              </p:nvSpPr>
              <p:spPr>
                <a:xfrm>
                  <a:off x="5248282" y="2523040"/>
                  <a:ext cx="890142" cy="793679"/>
                </a:xfrm>
                <a:prstGeom prst="rect">
                  <a:avLst/>
                </a:prstGeom>
                <a:blipFill>
                  <a:blip r:embed="rId5"/>
                  <a:stretch>
                    <a:fillRect/>
                  </a:stretch>
                </a:blipFill>
              </p:spPr>
              <p:txBody>
                <a:bodyPr/>
                <a:lstStyle/>
                <a:p>
                  <a:r>
                    <a:rPr lang="en-SG">
                      <a:noFill/>
                    </a:rPr>
                    <a:t> </a:t>
                  </a:r>
                </a:p>
              </p:txBody>
            </p:sp>
          </mc:Fallback>
        </mc:AlternateContent>
      </p:grpSp>
      <p:sp>
        <p:nvSpPr>
          <p:cNvPr id="142" name="Left Brace 141">
            <a:extLst>
              <a:ext uri="{FF2B5EF4-FFF2-40B4-BE49-F238E27FC236}">
                <a16:creationId xmlns:a16="http://schemas.microsoft.com/office/drawing/2014/main" id="{9604D646-29E2-B3B4-0416-070EB5009AA9}"/>
              </a:ext>
            </a:extLst>
          </p:cNvPr>
          <p:cNvSpPr/>
          <p:nvPr/>
        </p:nvSpPr>
        <p:spPr>
          <a:xfrm rot="16200000" flipV="1">
            <a:off x="3957237" y="3833881"/>
            <a:ext cx="189656" cy="694636"/>
          </a:xfrm>
          <a:prstGeom prst="leftBrace">
            <a:avLst>
              <a:gd name="adj1" fmla="val 17526"/>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5" name="Left Brace 24">
            <a:extLst>
              <a:ext uri="{FF2B5EF4-FFF2-40B4-BE49-F238E27FC236}">
                <a16:creationId xmlns:a16="http://schemas.microsoft.com/office/drawing/2014/main" id="{059CC8A7-1F6C-F367-DCB9-5E12F04E4DFF}"/>
              </a:ext>
            </a:extLst>
          </p:cNvPr>
          <p:cNvSpPr/>
          <p:nvPr/>
        </p:nvSpPr>
        <p:spPr>
          <a:xfrm rot="16200000" flipV="1">
            <a:off x="4718155" y="3833879"/>
            <a:ext cx="189656" cy="694636"/>
          </a:xfrm>
          <a:prstGeom prst="leftBrace">
            <a:avLst>
              <a:gd name="adj1" fmla="val 14571"/>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6" name="Left Brace 25">
            <a:extLst>
              <a:ext uri="{FF2B5EF4-FFF2-40B4-BE49-F238E27FC236}">
                <a16:creationId xmlns:a16="http://schemas.microsoft.com/office/drawing/2014/main" id="{CC78F7DF-C245-CBC3-30E5-CDD8492EED93}"/>
              </a:ext>
            </a:extLst>
          </p:cNvPr>
          <p:cNvSpPr/>
          <p:nvPr/>
        </p:nvSpPr>
        <p:spPr>
          <a:xfrm rot="16200000" flipV="1">
            <a:off x="5485364" y="3843641"/>
            <a:ext cx="189656" cy="694636"/>
          </a:xfrm>
          <a:prstGeom prst="leftBrace">
            <a:avLst>
              <a:gd name="adj1" fmla="val 20480"/>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7" name="Left Brace 26">
            <a:extLst>
              <a:ext uri="{FF2B5EF4-FFF2-40B4-BE49-F238E27FC236}">
                <a16:creationId xmlns:a16="http://schemas.microsoft.com/office/drawing/2014/main" id="{17366286-1A4F-3FCE-559A-60FFB91BC0A8}"/>
              </a:ext>
            </a:extLst>
          </p:cNvPr>
          <p:cNvSpPr/>
          <p:nvPr/>
        </p:nvSpPr>
        <p:spPr>
          <a:xfrm rot="16200000" flipV="1">
            <a:off x="6227356" y="3843639"/>
            <a:ext cx="189656" cy="694636"/>
          </a:xfrm>
          <a:prstGeom prst="leftBrace">
            <a:avLst>
              <a:gd name="adj1" fmla="val 20480"/>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8" name="Left Brace 27">
            <a:extLst>
              <a:ext uri="{FF2B5EF4-FFF2-40B4-BE49-F238E27FC236}">
                <a16:creationId xmlns:a16="http://schemas.microsoft.com/office/drawing/2014/main" id="{3877170B-49BA-35DB-A144-63FAD80F4F1B}"/>
              </a:ext>
            </a:extLst>
          </p:cNvPr>
          <p:cNvSpPr/>
          <p:nvPr/>
        </p:nvSpPr>
        <p:spPr>
          <a:xfrm rot="16200000" flipV="1">
            <a:off x="6947620" y="3843642"/>
            <a:ext cx="189656" cy="694636"/>
          </a:xfrm>
          <a:prstGeom prst="leftBrace">
            <a:avLst>
              <a:gd name="adj1" fmla="val 20480"/>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C51636A-CA82-3A26-F24C-38450DBDFA7E}"/>
                  </a:ext>
                </a:extLst>
              </p:cNvPr>
              <p:cNvSpPr txBox="1"/>
              <p:nvPr/>
            </p:nvSpPr>
            <p:spPr>
              <a:xfrm>
                <a:off x="3637514" y="4257192"/>
                <a:ext cx="822812"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cs typeface="Arial" panose="020B0604020202020204" pitchFamily="34" charset="0"/>
                            </a:rPr>
                          </m:ctrlPr>
                        </m:fPr>
                        <m:num>
                          <m:r>
                            <a:rPr lang="en-SG" sz="2400" b="0" i="1" smtClean="0">
                              <a:latin typeface="Cambria Math" panose="02040503050406030204" pitchFamily="18" charset="0"/>
                              <a:cs typeface="Arial" panose="020B0604020202020204" pitchFamily="34" charset="0"/>
                            </a:rPr>
                            <m:t>1</m:t>
                          </m:r>
                        </m:num>
                        <m:den>
                          <m:r>
                            <a:rPr lang="en-SG" sz="2400" b="0" i="1" smtClean="0">
                              <a:latin typeface="Cambria Math" panose="02040503050406030204" pitchFamily="18" charset="0"/>
                              <a:cs typeface="Arial" panose="020B0604020202020204" pitchFamily="34" charset="0"/>
                            </a:rPr>
                            <m:t>6</m:t>
                          </m:r>
                        </m:den>
                      </m:f>
                    </m:oMath>
                  </m:oMathPara>
                </a14:m>
                <a:endParaRPr lang="en-GB" sz="2400" dirty="0">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2C51636A-CA82-3A26-F24C-38450DBDFA7E}"/>
                  </a:ext>
                </a:extLst>
              </p:cNvPr>
              <p:cNvSpPr txBox="1">
                <a:spLocks noRot="1" noChangeAspect="1" noMove="1" noResize="1" noEditPoints="1" noAdjustHandles="1" noChangeArrowheads="1" noChangeShapeType="1" noTextEdit="1"/>
              </p:cNvSpPr>
              <p:nvPr/>
            </p:nvSpPr>
            <p:spPr>
              <a:xfrm>
                <a:off x="3637514" y="4257192"/>
                <a:ext cx="822812" cy="786177"/>
              </a:xfrm>
              <a:prstGeom prst="rect">
                <a:avLst/>
              </a:prstGeom>
              <a:blipFill>
                <a:blip r:embed="rId6"/>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2" name="Rounded Rectangle 1">
                <a:extLst>
                  <a:ext uri="{FF2B5EF4-FFF2-40B4-BE49-F238E27FC236}">
                    <a16:creationId xmlns:a16="http://schemas.microsoft.com/office/drawing/2014/main" id="{4DFDB5B7-AFBF-CA2F-9C1D-047BB9984090}"/>
                  </a:ext>
                </a:extLst>
              </p:cNvPr>
              <p:cNvSpPr/>
              <p:nvPr/>
            </p:nvSpPr>
            <p:spPr>
              <a:xfrm>
                <a:off x="4534396" y="5305437"/>
                <a:ext cx="2855371" cy="883860"/>
              </a:xfrm>
              <a:prstGeom prst="roundRect">
                <a:avLst/>
              </a:prstGeom>
              <a:solidFill>
                <a:schemeClr val="accent1">
                  <a:lumMod val="40000"/>
                  <a:lumOff val="60000"/>
                </a:schemeClr>
              </a:solidFill>
            </p:spPr>
            <p:txBody>
              <a:bodyPr wrap="square">
                <a:spAutoFit/>
              </a:bodyPr>
              <a:lstStyle/>
              <a:p>
                <a:pPr algn="ctr"/>
                <a14:m>
                  <m:oMath xmlns:m="http://schemas.openxmlformats.org/officeDocument/2006/math">
                    <m:f>
                      <m:fPr>
                        <m:ctrlPr>
                          <a:rPr lang="en-SG" sz="3200" b="0" i="1" dirty="0" smtClean="0">
                            <a:solidFill>
                              <a:srgbClr val="000000"/>
                            </a:solidFill>
                            <a:latin typeface="Cambria Math" panose="02040503050406030204" pitchFamily="18" charset="0"/>
                            <a:ea typeface="Cambria Math" panose="02040503050406030204" pitchFamily="18" charset="0"/>
                          </a:rPr>
                        </m:ctrlPr>
                      </m:fPr>
                      <m:num>
                        <m:r>
                          <a:rPr lang="en-SG" sz="3200" b="0" i="1" dirty="0" smtClean="0">
                            <a:solidFill>
                              <a:srgbClr val="000000"/>
                            </a:solidFill>
                            <a:latin typeface="Cambria Math" panose="02040503050406030204" pitchFamily="18" charset="0"/>
                            <a:ea typeface="Cambria Math" panose="02040503050406030204" pitchFamily="18" charset="0"/>
                          </a:rPr>
                          <m:t>5</m:t>
                        </m:r>
                      </m:num>
                      <m:den>
                        <m:r>
                          <a:rPr lang="en-SG" sz="3200" b="0" i="1" dirty="0" smtClean="0">
                            <a:solidFill>
                              <a:srgbClr val="000000"/>
                            </a:solidFill>
                            <a:latin typeface="Cambria Math" panose="02040503050406030204" pitchFamily="18" charset="0"/>
                            <a:ea typeface="Cambria Math" panose="02040503050406030204" pitchFamily="18" charset="0"/>
                          </a:rPr>
                          <m:t>6</m:t>
                        </m:r>
                      </m:den>
                    </m:f>
                    <m:r>
                      <m:rPr>
                        <m:nor/>
                      </m:rPr>
                      <a:rPr lang="en-SG" sz="3200" b="0" i="0" dirty="0" smtClean="0">
                        <a:solidFill>
                          <a:srgbClr val="000000"/>
                        </a:solidFill>
                        <a:latin typeface="Cambria Math" panose="02040503050406030204" pitchFamily="18" charset="0"/>
                        <a:ea typeface="Cambria Math" panose="02040503050406030204" pitchFamily="18" charset="0"/>
                      </a:rPr>
                      <m:t> </m:t>
                    </m:r>
                    <m:r>
                      <m:rPr>
                        <m:nor/>
                      </m:rPr>
                      <a:rPr lang="en-GB" sz="3200" dirty="0" smtClean="0">
                        <a:solidFill>
                          <a:srgbClr val="000000"/>
                        </a:solidFill>
                        <a:latin typeface="Cambria Math" panose="02040503050406030204" pitchFamily="18" charset="0"/>
                        <a:ea typeface="Cambria Math" panose="02040503050406030204" pitchFamily="18" charset="0"/>
                      </a:rPr>
                      <m:t>÷</m:t>
                    </m:r>
                    <m:r>
                      <a:rPr lang="en-SG" sz="3200" b="0" i="1" dirty="0" smtClean="0">
                        <a:solidFill>
                          <a:srgbClr val="000000"/>
                        </a:solidFill>
                        <a:latin typeface="Cambria Math" panose="02040503050406030204" pitchFamily="18" charset="0"/>
                        <a:ea typeface="Cambria Math" panose="02040503050406030204" pitchFamily="18" charset="0"/>
                      </a:rPr>
                      <m:t> 5</m:t>
                    </m:r>
                  </m:oMath>
                </a14:m>
                <a:r>
                  <a:rPr lang="en-GB" sz="3200" dirty="0">
                    <a:solidFill>
                      <a:srgbClr val="000000"/>
                    </a:solidFill>
                    <a:latin typeface="Cambria Math" panose="02040503050406030204" pitchFamily="18" charset="0"/>
                    <a:ea typeface="Cambria Math" panose="02040503050406030204" pitchFamily="18" charset="0"/>
                  </a:rPr>
                  <a:t> = </a:t>
                </a:r>
                <a14:m>
                  <m:oMath xmlns:m="http://schemas.openxmlformats.org/officeDocument/2006/math">
                    <m:f>
                      <m:fPr>
                        <m:ctrlPr>
                          <a:rPr lang="en-GB" sz="3200" b="0" i="1" smtClean="0">
                            <a:solidFill>
                              <a:srgbClr val="000000"/>
                            </a:solidFill>
                            <a:latin typeface="Cambria Math" panose="02040503050406030204" pitchFamily="18" charset="0"/>
                            <a:ea typeface="Cambria Math" panose="02040503050406030204" pitchFamily="18" charset="0"/>
                          </a:rPr>
                        </m:ctrlPr>
                      </m:fPr>
                      <m:num>
                        <m:r>
                          <a:rPr lang="en-IN" sz="3200" b="0" i="1" smtClean="0">
                            <a:solidFill>
                              <a:srgbClr val="000000"/>
                            </a:solidFill>
                            <a:latin typeface="Cambria Math" panose="02040503050406030204" pitchFamily="18" charset="0"/>
                            <a:ea typeface="Cambria Math" panose="02040503050406030204" pitchFamily="18" charset="0"/>
                          </a:rPr>
                          <m:t>1</m:t>
                        </m:r>
                      </m:num>
                      <m:den>
                        <m:r>
                          <a:rPr lang="en-IN" sz="3200" b="0" i="1" smtClean="0">
                            <a:solidFill>
                              <a:srgbClr val="000000"/>
                            </a:solidFill>
                            <a:latin typeface="Cambria Math" panose="02040503050406030204" pitchFamily="18" charset="0"/>
                            <a:ea typeface="Cambria Math" panose="02040503050406030204" pitchFamily="18" charset="0"/>
                          </a:rPr>
                          <m:t>6</m:t>
                        </m:r>
                      </m:den>
                    </m:f>
                  </m:oMath>
                </a14:m>
                <a:endParaRPr lang="en-GB" sz="3200" dirty="0">
                  <a:solidFill>
                    <a:srgbClr val="000000"/>
                  </a:solidFill>
                  <a:latin typeface="Cambria Math" panose="02040503050406030204" pitchFamily="18" charset="0"/>
                  <a:ea typeface="Cambria Math" panose="02040503050406030204" pitchFamily="18" charset="0"/>
                </a:endParaRPr>
              </a:p>
            </p:txBody>
          </p:sp>
        </mc:Choice>
        <mc:Fallback xmlns="">
          <p:sp>
            <p:nvSpPr>
              <p:cNvPr id="32" name="Rounded Rectangle 1">
                <a:extLst>
                  <a:ext uri="{FF2B5EF4-FFF2-40B4-BE49-F238E27FC236}">
                    <a16:creationId xmlns:a16="http://schemas.microsoft.com/office/drawing/2014/main" id="{4DFDB5B7-AFBF-CA2F-9C1D-047BB9984090}"/>
                  </a:ext>
                </a:extLst>
              </p:cNvPr>
              <p:cNvSpPr>
                <a:spLocks noRot="1" noChangeAspect="1" noMove="1" noResize="1" noEditPoints="1" noAdjustHandles="1" noChangeArrowheads="1" noChangeShapeType="1" noTextEdit="1"/>
              </p:cNvSpPr>
              <p:nvPr/>
            </p:nvSpPr>
            <p:spPr>
              <a:xfrm>
                <a:off x="4534396" y="5305437"/>
                <a:ext cx="2855371" cy="883860"/>
              </a:xfrm>
              <a:prstGeom prst="roundRect">
                <a:avLst/>
              </a:prstGeom>
              <a:blipFill>
                <a:blip r:embed="rId7"/>
                <a:stretch>
                  <a:fillRect b="-7042"/>
                </a:stretch>
              </a:blipFill>
            </p:spPr>
            <p:txBody>
              <a:bodyPr/>
              <a:lstStyle/>
              <a:p>
                <a:r>
                  <a:rPr lang="en-GB">
                    <a:noFill/>
                  </a:rPr>
                  <a:t> </a:t>
                </a:r>
              </a:p>
            </p:txBody>
          </p:sp>
        </mc:Fallback>
      </mc:AlternateContent>
    </p:spTree>
    <p:extLst>
      <p:ext uri="{BB962C8B-B14F-4D97-AF65-F5344CB8AC3E}">
        <p14:creationId xmlns:p14="http://schemas.microsoft.com/office/powerpoint/2010/main" val="18519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25" grpId="0" animBg="1"/>
      <p:bldP spid="26" grpId="0" animBg="1"/>
      <p:bldP spid="27" grpId="0" animBg="1"/>
      <p:bldP spid="28" grpId="0" animBg="1"/>
      <p:bldP spid="30"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45455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fraction by a whole number</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grpSp>
        <p:nvGrpSpPr>
          <p:cNvPr id="2" name="Group 1">
            <a:extLst>
              <a:ext uri="{FF2B5EF4-FFF2-40B4-BE49-F238E27FC236}">
                <a16:creationId xmlns:a16="http://schemas.microsoft.com/office/drawing/2014/main" id="{DA1322F2-52A9-D2F2-7524-6327494F8067}"/>
              </a:ext>
            </a:extLst>
          </p:cNvPr>
          <p:cNvGrpSpPr/>
          <p:nvPr/>
        </p:nvGrpSpPr>
        <p:grpSpPr>
          <a:xfrm>
            <a:off x="-27606" y="-17453"/>
            <a:ext cx="2091590" cy="1923564"/>
            <a:chOff x="-27606" y="-17453"/>
            <a:chExt cx="2091590" cy="1923564"/>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238737" y="1323246"/>
            <a:ext cx="9419738" cy="1913344"/>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Match each bar model to the correct working. </a:t>
            </a:r>
          </a:p>
          <a:p>
            <a:pPr>
              <a:lnSpc>
                <a:spcPts val="3100"/>
              </a:lnSpc>
              <a:spcAft>
                <a:spcPts val="600"/>
              </a:spcAft>
            </a:pPr>
            <a:r>
              <a:rPr lang="en-US" sz="2800" dirty="0">
                <a:latin typeface="Arial" panose="020B0604020202020204" pitchFamily="34" charset="0"/>
                <a:cs typeface="Arial" panose="020B0604020202020204" pitchFamily="34" charset="0"/>
              </a:rPr>
              <a:t>     Write the letter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Complete the working.</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8AD57A0-B49A-E9C5-09AB-4B04A5A20EEB}"/>
              </a:ext>
            </a:extLst>
          </p:cNvPr>
          <p:cNvPicPr>
            <a:picLocks noChangeAspect="1"/>
          </p:cNvPicPr>
          <p:nvPr/>
        </p:nvPicPr>
        <p:blipFill>
          <a:blip r:embed="rId5"/>
          <a:srcRect/>
          <a:stretch/>
        </p:blipFill>
        <p:spPr>
          <a:xfrm>
            <a:off x="2322969" y="2818662"/>
            <a:ext cx="7495935" cy="3358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221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 screenshot from handout">
            <a:extLst>
              <a:ext uri="{FF2B5EF4-FFF2-40B4-BE49-F238E27FC236}">
                <a16:creationId xmlns:a16="http://schemas.microsoft.com/office/drawing/2014/main" id="{AEE04272-2B3E-6145-1948-2330C8EDC7F6}"/>
              </a:ext>
            </a:extLst>
          </p:cNvPr>
          <p:cNvGraphicFramePr>
            <a:graphicFrameLocks noGrp="1"/>
          </p:cNvGraphicFramePr>
          <p:nvPr>
            <p:extLst>
              <p:ext uri="{D42A27DB-BD31-4B8C-83A1-F6EECF244321}">
                <p14:modId xmlns:p14="http://schemas.microsoft.com/office/powerpoint/2010/main" val="970220790"/>
              </p:ext>
            </p:extLst>
          </p:nvPr>
        </p:nvGraphicFramePr>
        <p:xfrm>
          <a:off x="1533310" y="1138565"/>
          <a:ext cx="9311551" cy="3541481"/>
        </p:xfrm>
        <a:graphic>
          <a:graphicData uri="http://schemas.openxmlformats.org/drawingml/2006/table">
            <a:tbl>
              <a:tblPr firstRow="1" firstCol="1" bandRow="1"/>
              <a:tblGrid>
                <a:gridCol w="3103409">
                  <a:extLst>
                    <a:ext uri="{9D8B030D-6E8A-4147-A177-3AD203B41FA5}">
                      <a16:colId xmlns:a16="http://schemas.microsoft.com/office/drawing/2014/main" val="819084082"/>
                    </a:ext>
                  </a:extLst>
                </a:gridCol>
                <a:gridCol w="3104071">
                  <a:extLst>
                    <a:ext uri="{9D8B030D-6E8A-4147-A177-3AD203B41FA5}">
                      <a16:colId xmlns:a16="http://schemas.microsoft.com/office/drawing/2014/main" val="3778480386"/>
                    </a:ext>
                  </a:extLst>
                </a:gridCol>
                <a:gridCol w="3104071">
                  <a:extLst>
                    <a:ext uri="{9D8B030D-6E8A-4147-A177-3AD203B41FA5}">
                      <a16:colId xmlns:a16="http://schemas.microsoft.com/office/drawing/2014/main" val="2533749200"/>
                    </a:ext>
                  </a:extLst>
                </a:gridCol>
              </a:tblGrid>
              <a:tr h="1714026">
                <a:tc>
                  <a:txBody>
                    <a:bodyPr/>
                    <a:lstStyle/>
                    <a:p>
                      <a:pPr>
                        <a:spcAft>
                          <a:spcPts val="600"/>
                        </a:spcAft>
                      </a:pPr>
                      <a:endParaRPr lang="en-SG"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600"/>
                        </a:spcAft>
                      </a:pPr>
                      <a:endParaRPr lang="en-SG"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600"/>
                        </a:spcAft>
                      </a:pPr>
                      <a:endParaRPr lang="en-SG"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98819"/>
                  </a:ext>
                </a:extLst>
              </a:tr>
              <a:tr h="1827455">
                <a:tc>
                  <a:txBody>
                    <a:bodyPr/>
                    <a:lstStyle/>
                    <a:p>
                      <a:pPr>
                        <a:spcAft>
                          <a:spcPts val="600"/>
                        </a:spcAft>
                      </a:pPr>
                      <a:endParaRPr lang="en-SG" sz="12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600"/>
                        </a:spcAft>
                      </a:pPr>
                      <a:endParaRPr lang="en-SG"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600"/>
                        </a:spcAft>
                      </a:pPr>
                      <a:endParaRPr lang="en-SG"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431138"/>
                  </a:ext>
                </a:extLst>
              </a:tr>
            </a:tbl>
          </a:graphicData>
        </a:graphic>
      </p:graphicFrame>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fraction by a whole number</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pSp>
        <p:nvGrpSpPr>
          <p:cNvPr id="3" name="Group 2">
            <a:extLst>
              <a:ext uri="{FF2B5EF4-FFF2-40B4-BE49-F238E27FC236}">
                <a16:creationId xmlns:a16="http://schemas.microsoft.com/office/drawing/2014/main" id="{B0D476DB-0A22-F921-2D70-C0E31CA2EEAC}"/>
              </a:ext>
            </a:extLst>
          </p:cNvPr>
          <p:cNvGrpSpPr/>
          <p:nvPr/>
        </p:nvGrpSpPr>
        <p:grpSpPr>
          <a:xfrm>
            <a:off x="1884033" y="1177356"/>
            <a:ext cx="1748093" cy="1668415"/>
            <a:chOff x="-112979" y="-187045"/>
            <a:chExt cx="1747088" cy="1669651"/>
          </a:xfrm>
        </p:grpSpPr>
        <p:sp>
          <p:nvSpPr>
            <p:cNvPr id="5" name="TextBox 122">
              <a:extLst>
                <a:ext uri="{FF2B5EF4-FFF2-40B4-BE49-F238E27FC236}">
                  <a16:creationId xmlns:a16="http://schemas.microsoft.com/office/drawing/2014/main" id="{57F34DF5-7A71-F157-5C7B-4A651D6F744A}"/>
                </a:ext>
              </a:extLst>
            </p:cNvPr>
            <p:cNvSpPr txBox="1"/>
            <p:nvPr/>
          </p:nvSpPr>
          <p:spPr>
            <a:xfrm>
              <a:off x="52697" y="1066800"/>
              <a:ext cx="333554" cy="415806"/>
            </a:xfrm>
            <a:prstGeom prst="rect">
              <a:avLst/>
            </a:prstGeom>
            <a:noFill/>
          </p:spPr>
          <p:txBody>
            <a:bodyPr wrap="none" rtlCol="0">
              <a:spAutoFit/>
            </a:bodyPr>
            <a:lstStyle/>
            <a:p>
              <a:r>
                <a:rPr lang="en-GB" sz="2100" kern="1200">
                  <a:solidFill>
                    <a:srgbClr val="000000"/>
                  </a:solidFill>
                  <a:effectLst/>
                  <a:latin typeface="Arial" panose="020B0604020202020204" pitchFamily="34" charset="0"/>
                  <a:ea typeface="Yu Mincho" panose="02020400000000000000" pitchFamily="18" charset="-128"/>
                </a:rPr>
                <a:t>?</a:t>
              </a:r>
              <a:endParaRPr lang="en-SG" sz="2100">
                <a:effectLst/>
                <a:latin typeface="Times New Roman" panose="02020603050405020304" pitchFamily="18" charset="0"/>
                <a:ea typeface="Yu Mincho" panose="02020400000000000000" pitchFamily="18" charset="-128"/>
              </a:endParaRPr>
            </a:p>
          </p:txBody>
        </p:sp>
        <p:grpSp>
          <p:nvGrpSpPr>
            <p:cNvPr id="7" name="Group 6">
              <a:extLst>
                <a:ext uri="{FF2B5EF4-FFF2-40B4-BE49-F238E27FC236}">
                  <a16:creationId xmlns:a16="http://schemas.microsoft.com/office/drawing/2014/main" id="{646B15F3-6729-FBC1-1D17-12D2BBD709F1}"/>
                </a:ext>
              </a:extLst>
            </p:cNvPr>
            <p:cNvGrpSpPr/>
            <p:nvPr/>
          </p:nvGrpSpPr>
          <p:grpSpPr>
            <a:xfrm>
              <a:off x="8255" y="673100"/>
              <a:ext cx="1625854" cy="268281"/>
              <a:chOff x="236373" y="1671202"/>
              <a:chExt cx="2744630" cy="432048"/>
            </a:xfrm>
            <a:noFill/>
          </p:grpSpPr>
          <p:grpSp>
            <p:nvGrpSpPr>
              <p:cNvPr id="13" name="Group 12">
                <a:extLst>
                  <a:ext uri="{FF2B5EF4-FFF2-40B4-BE49-F238E27FC236}">
                    <a16:creationId xmlns:a16="http://schemas.microsoft.com/office/drawing/2014/main" id="{3B7CA645-39B5-D506-AE31-60661817AD62}"/>
                  </a:ext>
                </a:extLst>
              </p:cNvPr>
              <p:cNvGrpSpPr/>
              <p:nvPr/>
            </p:nvGrpSpPr>
            <p:grpSpPr>
              <a:xfrm>
                <a:off x="236373" y="1671202"/>
                <a:ext cx="2195704" cy="432048"/>
                <a:chOff x="236373" y="1671202"/>
                <a:chExt cx="2195704" cy="432048"/>
              </a:xfrm>
              <a:grpFill/>
            </p:grpSpPr>
            <p:sp>
              <p:nvSpPr>
                <p:cNvPr id="17" name="Rectangle 16">
                  <a:extLst>
                    <a:ext uri="{FF2B5EF4-FFF2-40B4-BE49-F238E27FC236}">
                      <a16:creationId xmlns:a16="http://schemas.microsoft.com/office/drawing/2014/main" id="{CC50AE54-AB5E-E869-6CC2-992DFD4B1737}"/>
                    </a:ext>
                  </a:extLst>
                </p:cNvPr>
                <p:cNvSpPr/>
                <p:nvPr/>
              </p:nvSpPr>
              <p:spPr>
                <a:xfrm>
                  <a:off x="236373" y="1671202"/>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18" name="Rectangle 17">
                  <a:extLst>
                    <a:ext uri="{FF2B5EF4-FFF2-40B4-BE49-F238E27FC236}">
                      <a16:creationId xmlns:a16="http://schemas.microsoft.com/office/drawing/2014/main" id="{CFFBFC1A-7213-A21F-3979-C81044381F30}"/>
                    </a:ext>
                  </a:extLst>
                </p:cNvPr>
                <p:cNvSpPr/>
                <p:nvPr/>
              </p:nvSpPr>
              <p:spPr>
                <a:xfrm>
                  <a:off x="785299" y="1671202"/>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19" name="Rectangle 18">
                  <a:extLst>
                    <a:ext uri="{FF2B5EF4-FFF2-40B4-BE49-F238E27FC236}">
                      <a16:creationId xmlns:a16="http://schemas.microsoft.com/office/drawing/2014/main" id="{2135A790-3E50-4641-6278-835D5EA57E8D}"/>
                    </a:ext>
                  </a:extLst>
                </p:cNvPr>
                <p:cNvSpPr/>
                <p:nvPr/>
              </p:nvSpPr>
              <p:spPr>
                <a:xfrm>
                  <a:off x="1334225" y="1671202"/>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20" name="Rectangle 19">
                  <a:extLst>
                    <a:ext uri="{FF2B5EF4-FFF2-40B4-BE49-F238E27FC236}">
                      <a16:creationId xmlns:a16="http://schemas.microsoft.com/office/drawing/2014/main" id="{8B0E66A3-10C5-4044-CC89-3D42A817D214}"/>
                    </a:ext>
                  </a:extLst>
                </p:cNvPr>
                <p:cNvSpPr/>
                <p:nvPr/>
              </p:nvSpPr>
              <p:spPr>
                <a:xfrm>
                  <a:off x="1883151" y="1671202"/>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sp>
            <p:nvSpPr>
              <p:cNvPr id="15" name="Rectangle 14">
                <a:extLst>
                  <a:ext uri="{FF2B5EF4-FFF2-40B4-BE49-F238E27FC236}">
                    <a16:creationId xmlns:a16="http://schemas.microsoft.com/office/drawing/2014/main" id="{E8D4819D-4D79-EBC3-FBC4-667D764FAA73}"/>
                  </a:ext>
                </a:extLst>
              </p:cNvPr>
              <p:cNvSpPr/>
              <p:nvPr/>
            </p:nvSpPr>
            <p:spPr>
              <a:xfrm>
                <a:off x="2432077" y="1671202"/>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mc:AlternateContent xmlns:mc="http://schemas.openxmlformats.org/markup-compatibility/2006" xmlns:a14="http://schemas.microsoft.com/office/drawing/2010/main">
          <mc:Choice Requires="a14">
            <p:sp>
              <p:nvSpPr>
                <p:cNvPr id="8" name="TextBox 123">
                  <a:extLst>
                    <a:ext uri="{FF2B5EF4-FFF2-40B4-BE49-F238E27FC236}">
                      <a16:creationId xmlns:a16="http://schemas.microsoft.com/office/drawing/2014/main" id="{CE068AE7-B6E0-411A-0EEE-88897CE74FA2}"/>
                    </a:ext>
                  </a:extLst>
                </p:cNvPr>
                <p:cNvSpPr txBox="1"/>
                <p:nvPr/>
              </p:nvSpPr>
              <p:spPr>
                <a:xfrm>
                  <a:off x="-112979" y="-187045"/>
                  <a:ext cx="892810" cy="6999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SG"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num>
                          <m:den>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𝟓</m:t>
                            </m:r>
                          </m:den>
                        </m:f>
                      </m:oMath>
                    </m:oMathPara>
                  </a14:m>
                  <a:endParaRPr lang="en-SG" sz="2100" dirty="0">
                    <a:effectLst/>
                    <a:latin typeface="Times New Roman" panose="02020603050405020304" pitchFamily="18" charset="0"/>
                    <a:ea typeface="Yu Mincho" panose="02020400000000000000" pitchFamily="18" charset="-128"/>
                  </a:endParaRPr>
                </a:p>
              </p:txBody>
            </p:sp>
          </mc:Choice>
          <mc:Fallback xmlns="">
            <p:sp>
              <p:nvSpPr>
                <p:cNvPr id="8" name="TextBox 123">
                  <a:extLst>
                    <a:ext uri="{FF2B5EF4-FFF2-40B4-BE49-F238E27FC236}">
                      <a16:creationId xmlns:a16="http://schemas.microsoft.com/office/drawing/2014/main" id="{CE068AE7-B6E0-411A-0EEE-88897CE74FA2}"/>
                    </a:ext>
                  </a:extLst>
                </p:cNvPr>
                <p:cNvSpPr txBox="1">
                  <a:spLocks noRot="1" noChangeAspect="1" noMove="1" noResize="1" noEditPoints="1" noAdjustHandles="1" noChangeArrowheads="1" noChangeShapeType="1" noTextEdit="1"/>
                </p:cNvSpPr>
                <p:nvPr/>
              </p:nvSpPr>
              <p:spPr>
                <a:xfrm>
                  <a:off x="-112979" y="-187045"/>
                  <a:ext cx="892810" cy="699940"/>
                </a:xfrm>
                <a:prstGeom prst="rect">
                  <a:avLst/>
                </a:prstGeom>
                <a:blipFill>
                  <a:blip r:embed="rId3"/>
                  <a:stretch>
                    <a:fillRect/>
                  </a:stretch>
                </a:blipFill>
              </p:spPr>
              <p:txBody>
                <a:bodyPr/>
                <a:lstStyle/>
                <a:p>
                  <a:r>
                    <a:rPr lang="en-GB">
                      <a:noFill/>
                    </a:rPr>
                    <a:t> </a:t>
                  </a:r>
                </a:p>
              </p:txBody>
            </p:sp>
          </mc:Fallback>
        </mc:AlternateContent>
        <p:sp>
          <p:nvSpPr>
            <p:cNvPr id="9" name="Right Brace 8">
              <a:extLst>
                <a:ext uri="{FF2B5EF4-FFF2-40B4-BE49-F238E27FC236}">
                  <a16:creationId xmlns:a16="http://schemas.microsoft.com/office/drawing/2014/main" id="{C898E9B0-660A-4143-D62D-BC3D29592B0D}"/>
                </a:ext>
              </a:extLst>
            </p:cNvPr>
            <p:cNvSpPr/>
            <p:nvPr/>
          </p:nvSpPr>
          <p:spPr>
            <a:xfrm rot="16200000">
              <a:off x="270667" y="289054"/>
              <a:ext cx="117187" cy="658673"/>
            </a:xfrm>
            <a:prstGeom prst="rightBrace">
              <a:avLst>
                <a:gd name="adj1" fmla="val 27245"/>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12" name="Right Brace 11">
              <a:extLst>
                <a:ext uri="{FF2B5EF4-FFF2-40B4-BE49-F238E27FC236}">
                  <a16:creationId xmlns:a16="http://schemas.microsoft.com/office/drawing/2014/main" id="{51D3FD27-7368-F464-1D56-C2EE91B49BD0}"/>
                </a:ext>
              </a:extLst>
            </p:cNvPr>
            <p:cNvSpPr/>
            <p:nvPr/>
          </p:nvSpPr>
          <p:spPr>
            <a:xfrm rot="5400000" flipV="1">
              <a:off x="106336" y="841049"/>
              <a:ext cx="153329" cy="363538"/>
            </a:xfrm>
            <a:prstGeom prst="rightBrace">
              <a:avLst>
                <a:gd name="adj1" fmla="val 22362"/>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grpSp>
      <p:grpSp>
        <p:nvGrpSpPr>
          <p:cNvPr id="23" name="Group 22">
            <a:extLst>
              <a:ext uri="{FF2B5EF4-FFF2-40B4-BE49-F238E27FC236}">
                <a16:creationId xmlns:a16="http://schemas.microsoft.com/office/drawing/2014/main" id="{A88B3201-FB5B-5071-1AB2-33CDCB968124}"/>
              </a:ext>
            </a:extLst>
          </p:cNvPr>
          <p:cNvGrpSpPr/>
          <p:nvPr/>
        </p:nvGrpSpPr>
        <p:grpSpPr>
          <a:xfrm>
            <a:off x="5189224" y="1184743"/>
            <a:ext cx="1487487" cy="1681262"/>
            <a:chOff x="0" y="-265637"/>
            <a:chExt cx="1487392" cy="1682519"/>
          </a:xfrm>
        </p:grpSpPr>
        <p:grpSp>
          <p:nvGrpSpPr>
            <p:cNvPr id="24" name="Group 23">
              <a:extLst>
                <a:ext uri="{FF2B5EF4-FFF2-40B4-BE49-F238E27FC236}">
                  <a16:creationId xmlns:a16="http://schemas.microsoft.com/office/drawing/2014/main" id="{E94EF4C4-B638-7E6B-AEAB-1320803B8539}"/>
                </a:ext>
              </a:extLst>
            </p:cNvPr>
            <p:cNvGrpSpPr/>
            <p:nvPr/>
          </p:nvGrpSpPr>
          <p:grpSpPr>
            <a:xfrm>
              <a:off x="984" y="602378"/>
              <a:ext cx="1486408" cy="274849"/>
              <a:chOff x="4281957" y="1655517"/>
              <a:chExt cx="2390753" cy="441997"/>
            </a:xfrm>
          </p:grpSpPr>
          <p:sp>
            <p:nvSpPr>
              <p:cNvPr id="29" name="Rectangle 28">
                <a:extLst>
                  <a:ext uri="{FF2B5EF4-FFF2-40B4-BE49-F238E27FC236}">
                    <a16:creationId xmlns:a16="http://schemas.microsoft.com/office/drawing/2014/main" id="{7EB2BC8E-E89D-F2CD-F4DF-A53E92B11F14}"/>
                  </a:ext>
                </a:extLst>
              </p:cNvPr>
              <p:cNvSpPr/>
              <p:nvPr/>
            </p:nvSpPr>
            <p:spPr>
              <a:xfrm>
                <a:off x="4281957" y="1655518"/>
                <a:ext cx="598985" cy="439416"/>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30" name="Rectangle 29">
                <a:extLst>
                  <a:ext uri="{FF2B5EF4-FFF2-40B4-BE49-F238E27FC236}">
                    <a16:creationId xmlns:a16="http://schemas.microsoft.com/office/drawing/2014/main" id="{04F70FEC-A712-BCCA-4937-2AB4BF2A4CAA}"/>
                  </a:ext>
                </a:extLst>
              </p:cNvPr>
              <p:cNvSpPr/>
              <p:nvPr/>
            </p:nvSpPr>
            <p:spPr>
              <a:xfrm>
                <a:off x="4880359" y="1655518"/>
                <a:ext cx="598985" cy="439416"/>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31" name="Rectangle 30">
                <a:extLst>
                  <a:ext uri="{FF2B5EF4-FFF2-40B4-BE49-F238E27FC236}">
                    <a16:creationId xmlns:a16="http://schemas.microsoft.com/office/drawing/2014/main" id="{5344ACBA-2408-78ED-AC7E-EA86AA0890F7}"/>
                  </a:ext>
                </a:extLst>
              </p:cNvPr>
              <p:cNvSpPr/>
              <p:nvPr/>
            </p:nvSpPr>
            <p:spPr>
              <a:xfrm>
                <a:off x="5479927" y="1655518"/>
                <a:ext cx="598985" cy="439416"/>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32" name="Rectangle 31">
                <a:extLst>
                  <a:ext uri="{FF2B5EF4-FFF2-40B4-BE49-F238E27FC236}">
                    <a16:creationId xmlns:a16="http://schemas.microsoft.com/office/drawing/2014/main" id="{A81CBDA7-972A-C686-5605-F2ACF70AD758}"/>
                  </a:ext>
                </a:extLst>
              </p:cNvPr>
              <p:cNvSpPr/>
              <p:nvPr/>
            </p:nvSpPr>
            <p:spPr>
              <a:xfrm>
                <a:off x="6073725" y="1655517"/>
                <a:ext cx="598985" cy="441997"/>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sp>
          <p:nvSpPr>
            <p:cNvPr id="25" name="TextBox 122">
              <a:extLst>
                <a:ext uri="{FF2B5EF4-FFF2-40B4-BE49-F238E27FC236}">
                  <a16:creationId xmlns:a16="http://schemas.microsoft.com/office/drawing/2014/main" id="{65DA8FA6-52FC-349C-D5FC-79600139BD27}"/>
                </a:ext>
              </a:extLst>
            </p:cNvPr>
            <p:cNvSpPr txBox="1"/>
            <p:nvPr/>
          </p:nvSpPr>
          <p:spPr>
            <a:xfrm>
              <a:off x="52988" y="1001073"/>
              <a:ext cx="333725" cy="415809"/>
            </a:xfrm>
            <a:prstGeom prst="rect">
              <a:avLst/>
            </a:prstGeom>
            <a:noFill/>
          </p:spPr>
          <p:txBody>
            <a:bodyPr wrap="none" rtlCol="0">
              <a:spAutoFit/>
            </a:bodyPr>
            <a:lstStyle/>
            <a:p>
              <a:r>
                <a:rPr lang="en-GB" sz="2100" kern="1200">
                  <a:solidFill>
                    <a:srgbClr val="000000"/>
                  </a:solidFill>
                  <a:effectLst/>
                  <a:latin typeface="Arial" panose="020B0604020202020204" pitchFamily="34" charset="0"/>
                  <a:ea typeface="Yu Mincho" panose="02020400000000000000" pitchFamily="18" charset="-128"/>
                </a:rPr>
                <a:t>?</a:t>
              </a:r>
              <a:endParaRPr lang="en-SG" sz="2100">
                <a:effectLst/>
                <a:latin typeface="Times New Roman" panose="02020603050405020304" pitchFamily="18" charset="0"/>
                <a:ea typeface="Yu Mincho" panose="02020400000000000000" pitchFamily="18" charset="-128"/>
              </a:endParaRPr>
            </a:p>
          </p:txBody>
        </p:sp>
        <mc:AlternateContent xmlns:mc="http://schemas.openxmlformats.org/markup-compatibility/2006" xmlns:a14="http://schemas.microsoft.com/office/drawing/2010/main">
          <mc:Choice Requires="a14">
            <p:sp>
              <p:nvSpPr>
                <p:cNvPr id="26" name="TextBox 123">
                  <a:extLst>
                    <a:ext uri="{FF2B5EF4-FFF2-40B4-BE49-F238E27FC236}">
                      <a16:creationId xmlns:a16="http://schemas.microsoft.com/office/drawing/2014/main" id="{18C53DFF-2E5C-4A6B-1ACB-319096EEACFC}"/>
                    </a:ext>
                  </a:extLst>
                </p:cNvPr>
                <p:cNvSpPr txBox="1"/>
                <p:nvPr/>
              </p:nvSpPr>
              <p:spPr>
                <a:xfrm>
                  <a:off x="112965" y="-265637"/>
                  <a:ext cx="892810" cy="6978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SG"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𝟑</m:t>
                            </m:r>
                          </m:num>
                          <m:den>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𝟒</m:t>
                            </m:r>
                          </m:den>
                        </m:f>
                      </m:oMath>
                    </m:oMathPara>
                  </a14:m>
                  <a:endParaRPr lang="en-SG" sz="2100" dirty="0">
                    <a:effectLst/>
                    <a:latin typeface="Times New Roman" panose="02020603050405020304" pitchFamily="18" charset="0"/>
                    <a:ea typeface="Yu Mincho" panose="02020400000000000000" pitchFamily="18" charset="-128"/>
                  </a:endParaRPr>
                </a:p>
              </p:txBody>
            </p:sp>
          </mc:Choice>
          <mc:Fallback xmlns="">
            <p:sp>
              <p:nvSpPr>
                <p:cNvPr id="26" name="TextBox 123">
                  <a:extLst>
                    <a:ext uri="{FF2B5EF4-FFF2-40B4-BE49-F238E27FC236}">
                      <a16:creationId xmlns:a16="http://schemas.microsoft.com/office/drawing/2014/main" id="{18C53DFF-2E5C-4A6B-1ACB-319096EEACFC}"/>
                    </a:ext>
                  </a:extLst>
                </p:cNvPr>
                <p:cNvSpPr txBox="1">
                  <a:spLocks noRot="1" noChangeAspect="1" noMove="1" noResize="1" noEditPoints="1" noAdjustHandles="1" noChangeArrowheads="1" noChangeShapeType="1" noTextEdit="1"/>
                </p:cNvSpPr>
                <p:nvPr/>
              </p:nvSpPr>
              <p:spPr>
                <a:xfrm>
                  <a:off x="112965" y="-265637"/>
                  <a:ext cx="892810" cy="697892"/>
                </a:xfrm>
                <a:prstGeom prst="rect">
                  <a:avLst/>
                </a:prstGeom>
                <a:blipFill>
                  <a:blip r:embed="rId4"/>
                  <a:stretch>
                    <a:fillRect/>
                  </a:stretch>
                </a:blipFill>
              </p:spPr>
              <p:txBody>
                <a:bodyPr/>
                <a:lstStyle/>
                <a:p>
                  <a:r>
                    <a:rPr lang="en-GB">
                      <a:noFill/>
                    </a:rPr>
                    <a:t> </a:t>
                  </a:r>
                </a:p>
              </p:txBody>
            </p:sp>
          </mc:Fallback>
        </mc:AlternateContent>
        <p:sp>
          <p:nvSpPr>
            <p:cNvPr id="27" name="Right Brace 26">
              <a:extLst>
                <a:ext uri="{FF2B5EF4-FFF2-40B4-BE49-F238E27FC236}">
                  <a16:creationId xmlns:a16="http://schemas.microsoft.com/office/drawing/2014/main" id="{C8772B2D-9A8D-CFD0-2701-209FB6F85D5F}"/>
                </a:ext>
              </a:extLst>
            </p:cNvPr>
            <p:cNvSpPr/>
            <p:nvPr/>
          </p:nvSpPr>
          <p:spPr>
            <a:xfrm rot="16200000">
              <a:off x="493227" y="-36462"/>
              <a:ext cx="138430" cy="1118800"/>
            </a:xfrm>
            <a:prstGeom prst="rightBrace">
              <a:avLst>
                <a:gd name="adj1" fmla="val 27245"/>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28" name="Right Brace 27">
              <a:extLst>
                <a:ext uri="{FF2B5EF4-FFF2-40B4-BE49-F238E27FC236}">
                  <a16:creationId xmlns:a16="http://schemas.microsoft.com/office/drawing/2014/main" id="{795A22E9-5605-3E53-F8F8-060BF959A01B}"/>
                </a:ext>
              </a:extLst>
            </p:cNvPr>
            <p:cNvSpPr/>
            <p:nvPr/>
          </p:nvSpPr>
          <p:spPr>
            <a:xfrm rot="5400000" flipV="1">
              <a:off x="105104" y="780168"/>
              <a:ext cx="153329" cy="363538"/>
            </a:xfrm>
            <a:prstGeom prst="rightBrace">
              <a:avLst>
                <a:gd name="adj1" fmla="val 22362"/>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grpSp>
      <p:grpSp>
        <p:nvGrpSpPr>
          <p:cNvPr id="33" name="Group 32">
            <a:extLst>
              <a:ext uri="{FF2B5EF4-FFF2-40B4-BE49-F238E27FC236}">
                <a16:creationId xmlns:a16="http://schemas.microsoft.com/office/drawing/2014/main" id="{924163A9-942C-B2D4-9B80-F7A5F01B0B15}"/>
              </a:ext>
            </a:extLst>
          </p:cNvPr>
          <p:cNvGrpSpPr/>
          <p:nvPr/>
        </p:nvGrpSpPr>
        <p:grpSpPr>
          <a:xfrm>
            <a:off x="8137751" y="1206802"/>
            <a:ext cx="1625600" cy="1690616"/>
            <a:chOff x="0" y="-271781"/>
            <a:chExt cx="1625854" cy="1688925"/>
          </a:xfrm>
        </p:grpSpPr>
        <p:grpSp>
          <p:nvGrpSpPr>
            <p:cNvPr id="34" name="Group 33">
              <a:extLst>
                <a:ext uri="{FF2B5EF4-FFF2-40B4-BE49-F238E27FC236}">
                  <a16:creationId xmlns:a16="http://schemas.microsoft.com/office/drawing/2014/main" id="{B134D906-42DA-7F14-D31B-77D0A52C7B91}"/>
                </a:ext>
              </a:extLst>
            </p:cNvPr>
            <p:cNvGrpSpPr/>
            <p:nvPr/>
          </p:nvGrpSpPr>
          <p:grpSpPr>
            <a:xfrm>
              <a:off x="0" y="617973"/>
              <a:ext cx="1625854" cy="268281"/>
              <a:chOff x="8091451" y="1655518"/>
              <a:chExt cx="2744630" cy="432048"/>
            </a:xfrm>
            <a:solidFill>
              <a:schemeClr val="accent2">
                <a:lumMod val="40000"/>
                <a:lumOff val="60000"/>
              </a:schemeClr>
            </a:solidFill>
          </p:grpSpPr>
          <p:grpSp>
            <p:nvGrpSpPr>
              <p:cNvPr id="40" name="Group 39">
                <a:extLst>
                  <a:ext uri="{FF2B5EF4-FFF2-40B4-BE49-F238E27FC236}">
                    <a16:creationId xmlns:a16="http://schemas.microsoft.com/office/drawing/2014/main" id="{2864CFC8-50B2-1A2C-CA30-BE61D3097B97}"/>
                  </a:ext>
                </a:extLst>
              </p:cNvPr>
              <p:cNvGrpSpPr/>
              <p:nvPr/>
            </p:nvGrpSpPr>
            <p:grpSpPr>
              <a:xfrm>
                <a:off x="8091451" y="1655518"/>
                <a:ext cx="2195704" cy="432048"/>
                <a:chOff x="8091451" y="1655518"/>
                <a:chExt cx="2195704" cy="432048"/>
              </a:xfrm>
              <a:grpFill/>
            </p:grpSpPr>
            <p:sp>
              <p:nvSpPr>
                <p:cNvPr id="42" name="Rectangle 41">
                  <a:extLst>
                    <a:ext uri="{FF2B5EF4-FFF2-40B4-BE49-F238E27FC236}">
                      <a16:creationId xmlns:a16="http://schemas.microsoft.com/office/drawing/2014/main" id="{18DD9313-54C1-EEF8-E32E-03279FD78DE2}"/>
                    </a:ext>
                  </a:extLst>
                </p:cNvPr>
                <p:cNvSpPr/>
                <p:nvPr/>
              </p:nvSpPr>
              <p:spPr>
                <a:xfrm>
                  <a:off x="8091451" y="1655518"/>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43" name="Rectangle 42">
                  <a:extLst>
                    <a:ext uri="{FF2B5EF4-FFF2-40B4-BE49-F238E27FC236}">
                      <a16:creationId xmlns:a16="http://schemas.microsoft.com/office/drawing/2014/main" id="{1A24F37D-FC14-3152-1789-E45A66A90B16}"/>
                    </a:ext>
                  </a:extLst>
                </p:cNvPr>
                <p:cNvSpPr/>
                <p:nvPr/>
              </p:nvSpPr>
              <p:spPr>
                <a:xfrm>
                  <a:off x="8640377" y="1655518"/>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44" name="Rectangle 43">
                  <a:extLst>
                    <a:ext uri="{FF2B5EF4-FFF2-40B4-BE49-F238E27FC236}">
                      <a16:creationId xmlns:a16="http://schemas.microsoft.com/office/drawing/2014/main" id="{DFF9B80A-43A8-75C8-5ECB-C853F9F182EF}"/>
                    </a:ext>
                  </a:extLst>
                </p:cNvPr>
                <p:cNvSpPr/>
                <p:nvPr/>
              </p:nvSpPr>
              <p:spPr>
                <a:xfrm>
                  <a:off x="9189303" y="1655518"/>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45" name="Rectangle 44">
                  <a:extLst>
                    <a:ext uri="{FF2B5EF4-FFF2-40B4-BE49-F238E27FC236}">
                      <a16:creationId xmlns:a16="http://schemas.microsoft.com/office/drawing/2014/main" id="{A6403D1D-253A-EB52-DB64-58D428D81CDF}"/>
                    </a:ext>
                  </a:extLst>
                </p:cNvPr>
                <p:cNvSpPr/>
                <p:nvPr/>
              </p:nvSpPr>
              <p:spPr>
                <a:xfrm>
                  <a:off x="9738229" y="1655518"/>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sp>
            <p:nvSpPr>
              <p:cNvPr id="41" name="Rectangle 40">
                <a:extLst>
                  <a:ext uri="{FF2B5EF4-FFF2-40B4-BE49-F238E27FC236}">
                    <a16:creationId xmlns:a16="http://schemas.microsoft.com/office/drawing/2014/main" id="{460BB2AE-CEA9-DD41-25E3-45A41F14A946}"/>
                  </a:ext>
                </a:extLst>
              </p:cNvPr>
              <p:cNvSpPr/>
              <p:nvPr/>
            </p:nvSpPr>
            <p:spPr>
              <a:xfrm>
                <a:off x="10287155" y="1655518"/>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grpSp>
          <p:nvGrpSpPr>
            <p:cNvPr id="35" name="Group 34">
              <a:extLst>
                <a:ext uri="{FF2B5EF4-FFF2-40B4-BE49-F238E27FC236}">
                  <a16:creationId xmlns:a16="http://schemas.microsoft.com/office/drawing/2014/main" id="{4ADE09BF-7F2A-ED41-1E6E-6D9C3C06563E}"/>
                </a:ext>
              </a:extLst>
            </p:cNvPr>
            <p:cNvGrpSpPr/>
            <p:nvPr/>
          </p:nvGrpSpPr>
          <p:grpSpPr>
            <a:xfrm>
              <a:off x="5009" y="-271781"/>
              <a:ext cx="1286203" cy="1688925"/>
              <a:chOff x="6" y="-271814"/>
              <a:chExt cx="1286926" cy="1689128"/>
            </a:xfrm>
          </p:grpSpPr>
          <p:sp>
            <p:nvSpPr>
              <p:cNvPr id="36" name="TextBox 122">
                <a:extLst>
                  <a:ext uri="{FF2B5EF4-FFF2-40B4-BE49-F238E27FC236}">
                    <a16:creationId xmlns:a16="http://schemas.microsoft.com/office/drawing/2014/main" id="{805A5739-CB4C-F827-DE97-51276656A6FC}"/>
                  </a:ext>
                </a:extLst>
              </p:cNvPr>
              <p:cNvSpPr txBox="1"/>
              <p:nvPr/>
            </p:nvSpPr>
            <p:spPr>
              <a:xfrm>
                <a:off x="180178" y="1002182"/>
                <a:ext cx="333986" cy="415132"/>
              </a:xfrm>
              <a:prstGeom prst="rect">
                <a:avLst/>
              </a:prstGeom>
              <a:noFill/>
            </p:spPr>
            <p:txBody>
              <a:bodyPr wrap="none" rtlCol="0">
                <a:spAutoFit/>
              </a:bodyPr>
              <a:lstStyle/>
              <a:p>
                <a:r>
                  <a:rPr lang="en-GB" sz="2100" kern="1200">
                    <a:solidFill>
                      <a:srgbClr val="000000"/>
                    </a:solidFill>
                    <a:effectLst/>
                    <a:latin typeface="Arial" panose="020B0604020202020204" pitchFamily="34" charset="0"/>
                    <a:ea typeface="Yu Mincho" panose="02020400000000000000" pitchFamily="18" charset="-128"/>
                  </a:rPr>
                  <a:t>?</a:t>
                </a:r>
                <a:endParaRPr lang="en-SG" sz="2100">
                  <a:effectLst/>
                  <a:latin typeface="Times New Roman" panose="02020603050405020304" pitchFamily="18" charset="0"/>
                  <a:ea typeface="Yu Mincho" panose="02020400000000000000" pitchFamily="18" charset="-128"/>
                </a:endParaRPr>
              </a:p>
            </p:txBody>
          </p:sp>
          <mc:AlternateContent xmlns:mc="http://schemas.openxmlformats.org/markup-compatibility/2006" xmlns:a14="http://schemas.microsoft.com/office/drawing/2010/main">
            <mc:Choice Requires="a14">
              <p:sp>
                <p:nvSpPr>
                  <p:cNvPr id="37" name="TextBox 123">
                    <a:extLst>
                      <a:ext uri="{FF2B5EF4-FFF2-40B4-BE49-F238E27FC236}">
                        <a16:creationId xmlns:a16="http://schemas.microsoft.com/office/drawing/2014/main" id="{9418FB1F-DE8C-5DCE-0C35-39134F5B1A31}"/>
                      </a:ext>
                    </a:extLst>
                  </p:cNvPr>
                  <p:cNvSpPr txBox="1"/>
                  <p:nvPr/>
                </p:nvSpPr>
                <p:spPr>
                  <a:xfrm>
                    <a:off x="227619" y="-271814"/>
                    <a:ext cx="892810" cy="697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SG"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𝟒</m:t>
                              </m:r>
                            </m:num>
                            <m:den>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𝟓</m:t>
                              </m:r>
                            </m:den>
                          </m:f>
                        </m:oMath>
                      </m:oMathPara>
                    </a14:m>
                    <a:endParaRPr lang="en-SG" sz="2100" dirty="0">
                      <a:effectLst/>
                      <a:latin typeface="Times New Roman" panose="02020603050405020304" pitchFamily="18" charset="0"/>
                      <a:ea typeface="Yu Mincho" panose="02020400000000000000" pitchFamily="18" charset="-128"/>
                    </a:endParaRPr>
                  </a:p>
                </p:txBody>
              </p:sp>
            </mc:Choice>
            <mc:Fallback xmlns="">
              <p:sp>
                <p:nvSpPr>
                  <p:cNvPr id="37" name="TextBox 123">
                    <a:extLst>
                      <a:ext uri="{FF2B5EF4-FFF2-40B4-BE49-F238E27FC236}">
                        <a16:creationId xmlns:a16="http://schemas.microsoft.com/office/drawing/2014/main" id="{9418FB1F-DE8C-5DCE-0C35-39134F5B1A31}"/>
                      </a:ext>
                    </a:extLst>
                  </p:cNvPr>
                  <p:cNvSpPr txBox="1">
                    <a:spLocks noRot="1" noChangeAspect="1" noMove="1" noResize="1" noEditPoints="1" noAdjustHandles="1" noChangeArrowheads="1" noChangeShapeType="1" noTextEdit="1"/>
                  </p:cNvSpPr>
                  <p:nvPr/>
                </p:nvSpPr>
                <p:spPr>
                  <a:xfrm>
                    <a:off x="227619" y="-271814"/>
                    <a:ext cx="892810" cy="697653"/>
                  </a:xfrm>
                  <a:prstGeom prst="rect">
                    <a:avLst/>
                  </a:prstGeom>
                  <a:blipFill>
                    <a:blip r:embed="rId5"/>
                    <a:stretch>
                      <a:fillRect/>
                    </a:stretch>
                  </a:blipFill>
                </p:spPr>
                <p:txBody>
                  <a:bodyPr/>
                  <a:lstStyle/>
                  <a:p>
                    <a:r>
                      <a:rPr lang="en-SG">
                        <a:noFill/>
                      </a:rPr>
                      <a:t> </a:t>
                    </a:r>
                  </a:p>
                </p:txBody>
              </p:sp>
            </mc:Fallback>
          </mc:AlternateContent>
          <p:sp>
            <p:nvSpPr>
              <p:cNvPr id="38" name="Right Brace 37">
                <a:extLst>
                  <a:ext uri="{FF2B5EF4-FFF2-40B4-BE49-F238E27FC236}">
                    <a16:creationId xmlns:a16="http://schemas.microsoft.com/office/drawing/2014/main" id="{22B55804-4C0B-561D-FA84-DE9D36AA3522}"/>
                  </a:ext>
                </a:extLst>
              </p:cNvPr>
              <p:cNvSpPr/>
              <p:nvPr/>
            </p:nvSpPr>
            <p:spPr>
              <a:xfrm rot="16200000">
                <a:off x="574611" y="-117743"/>
                <a:ext cx="138430" cy="1286213"/>
              </a:xfrm>
              <a:prstGeom prst="rightBrace">
                <a:avLst>
                  <a:gd name="adj1" fmla="val 27245"/>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39" name="Right Brace 38">
                <a:extLst>
                  <a:ext uri="{FF2B5EF4-FFF2-40B4-BE49-F238E27FC236}">
                    <a16:creationId xmlns:a16="http://schemas.microsoft.com/office/drawing/2014/main" id="{769FE80A-EAB5-7E78-9870-A0BDA377A22F}"/>
                  </a:ext>
                </a:extLst>
              </p:cNvPr>
              <p:cNvSpPr/>
              <p:nvPr/>
            </p:nvSpPr>
            <p:spPr>
              <a:xfrm rot="5400000" flipV="1">
                <a:off x="250111" y="634743"/>
                <a:ext cx="153329" cy="653539"/>
              </a:xfrm>
              <a:prstGeom prst="rightBrace">
                <a:avLst>
                  <a:gd name="adj1" fmla="val 22362"/>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grpSp>
      </p:grpSp>
      <p:grpSp>
        <p:nvGrpSpPr>
          <p:cNvPr id="46" name="Group 45">
            <a:extLst>
              <a:ext uri="{FF2B5EF4-FFF2-40B4-BE49-F238E27FC236}">
                <a16:creationId xmlns:a16="http://schemas.microsoft.com/office/drawing/2014/main" id="{2FEEC0D4-3117-2D6E-49EB-68CF044E08EE}"/>
              </a:ext>
            </a:extLst>
          </p:cNvPr>
          <p:cNvGrpSpPr/>
          <p:nvPr/>
        </p:nvGrpSpPr>
        <p:grpSpPr>
          <a:xfrm>
            <a:off x="1711899" y="2934234"/>
            <a:ext cx="2322513" cy="1676403"/>
            <a:chOff x="0" y="-259159"/>
            <a:chExt cx="2324091" cy="1676823"/>
          </a:xfrm>
        </p:grpSpPr>
        <p:grpSp>
          <p:nvGrpSpPr>
            <p:cNvPr id="47" name="Group 46">
              <a:extLst>
                <a:ext uri="{FF2B5EF4-FFF2-40B4-BE49-F238E27FC236}">
                  <a16:creationId xmlns:a16="http://schemas.microsoft.com/office/drawing/2014/main" id="{77B88B62-BAF6-D58F-5E67-9A9B76663FE9}"/>
                </a:ext>
              </a:extLst>
            </p:cNvPr>
            <p:cNvGrpSpPr/>
            <p:nvPr/>
          </p:nvGrpSpPr>
          <p:grpSpPr>
            <a:xfrm>
              <a:off x="0" y="602901"/>
              <a:ext cx="2324091" cy="268281"/>
              <a:chOff x="0" y="0"/>
              <a:chExt cx="3736534" cy="431800"/>
            </a:xfrm>
          </p:grpSpPr>
          <p:grpSp>
            <p:nvGrpSpPr>
              <p:cNvPr id="53" name="Group 52">
                <a:extLst>
                  <a:ext uri="{FF2B5EF4-FFF2-40B4-BE49-F238E27FC236}">
                    <a16:creationId xmlns:a16="http://schemas.microsoft.com/office/drawing/2014/main" id="{D4BDA023-3EE3-8D47-CA5F-3A251473A906}"/>
                  </a:ext>
                </a:extLst>
              </p:cNvPr>
              <p:cNvGrpSpPr/>
              <p:nvPr/>
            </p:nvGrpSpPr>
            <p:grpSpPr>
              <a:xfrm>
                <a:off x="1940119" y="0"/>
                <a:ext cx="1796415" cy="431800"/>
                <a:chOff x="2615775" y="3749386"/>
                <a:chExt cx="1646778" cy="432048"/>
              </a:xfrm>
            </p:grpSpPr>
            <p:sp>
              <p:nvSpPr>
                <p:cNvPr id="58" name="Rectangle 57">
                  <a:extLst>
                    <a:ext uri="{FF2B5EF4-FFF2-40B4-BE49-F238E27FC236}">
                      <a16:creationId xmlns:a16="http://schemas.microsoft.com/office/drawing/2014/main" id="{D1F9D694-6848-0E76-16AE-8A06E06B32C6}"/>
                    </a:ext>
                  </a:extLst>
                </p:cNvPr>
                <p:cNvSpPr/>
                <p:nvPr/>
              </p:nvSpPr>
              <p:spPr>
                <a:xfrm>
                  <a:off x="2615775" y="3749386"/>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59" name="Rectangle 58">
                  <a:extLst>
                    <a:ext uri="{FF2B5EF4-FFF2-40B4-BE49-F238E27FC236}">
                      <a16:creationId xmlns:a16="http://schemas.microsoft.com/office/drawing/2014/main" id="{D8D70B75-F1A4-9B4A-473D-76C2AFCE142F}"/>
                    </a:ext>
                  </a:extLst>
                </p:cNvPr>
                <p:cNvSpPr/>
                <p:nvPr/>
              </p:nvSpPr>
              <p:spPr>
                <a:xfrm>
                  <a:off x="3164701" y="3749386"/>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60" name="Rectangle 59">
                  <a:extLst>
                    <a:ext uri="{FF2B5EF4-FFF2-40B4-BE49-F238E27FC236}">
                      <a16:creationId xmlns:a16="http://schemas.microsoft.com/office/drawing/2014/main" id="{C59C97F5-F069-755B-CC05-F569B1A2904A}"/>
                    </a:ext>
                  </a:extLst>
                </p:cNvPr>
                <p:cNvSpPr/>
                <p:nvPr/>
              </p:nvSpPr>
              <p:spPr>
                <a:xfrm>
                  <a:off x="3713627" y="3749386"/>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grpSp>
            <p:nvGrpSpPr>
              <p:cNvPr id="54" name="Group 53">
                <a:extLst>
                  <a:ext uri="{FF2B5EF4-FFF2-40B4-BE49-F238E27FC236}">
                    <a16:creationId xmlns:a16="http://schemas.microsoft.com/office/drawing/2014/main" id="{C3109F3D-C0FE-F72B-58EF-6A8E218CB522}"/>
                  </a:ext>
                </a:extLst>
              </p:cNvPr>
              <p:cNvGrpSpPr/>
              <p:nvPr/>
            </p:nvGrpSpPr>
            <p:grpSpPr>
              <a:xfrm>
                <a:off x="0" y="0"/>
                <a:ext cx="1796415" cy="431800"/>
                <a:chOff x="673470" y="3749386"/>
                <a:chExt cx="1646778" cy="432048"/>
              </a:xfrm>
            </p:grpSpPr>
            <p:sp>
              <p:nvSpPr>
                <p:cNvPr id="55" name="Rectangle 54">
                  <a:extLst>
                    <a:ext uri="{FF2B5EF4-FFF2-40B4-BE49-F238E27FC236}">
                      <a16:creationId xmlns:a16="http://schemas.microsoft.com/office/drawing/2014/main" id="{3744F349-301E-9135-6701-749ED23DD279}"/>
                    </a:ext>
                  </a:extLst>
                </p:cNvPr>
                <p:cNvSpPr/>
                <p:nvPr/>
              </p:nvSpPr>
              <p:spPr>
                <a:xfrm>
                  <a:off x="673470" y="3749386"/>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56" name="Rectangle 55">
                  <a:extLst>
                    <a:ext uri="{FF2B5EF4-FFF2-40B4-BE49-F238E27FC236}">
                      <a16:creationId xmlns:a16="http://schemas.microsoft.com/office/drawing/2014/main" id="{41D3838B-EE82-6BEA-BCBE-55AE48741715}"/>
                    </a:ext>
                  </a:extLst>
                </p:cNvPr>
                <p:cNvSpPr/>
                <p:nvPr/>
              </p:nvSpPr>
              <p:spPr>
                <a:xfrm>
                  <a:off x="1222396" y="3749386"/>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57" name="Rectangle 56">
                  <a:extLst>
                    <a:ext uri="{FF2B5EF4-FFF2-40B4-BE49-F238E27FC236}">
                      <a16:creationId xmlns:a16="http://schemas.microsoft.com/office/drawing/2014/main" id="{A1FD9EFB-4576-1819-30C6-933B63E6FCF3}"/>
                    </a:ext>
                  </a:extLst>
                </p:cNvPr>
                <p:cNvSpPr/>
                <p:nvPr/>
              </p:nvSpPr>
              <p:spPr>
                <a:xfrm>
                  <a:off x="1771322" y="3749386"/>
                  <a:ext cx="548926" cy="432048"/>
                </a:xfrm>
                <a:prstGeom prst="rect">
                  <a:avLst/>
                </a:prstGeom>
                <a:solidFill>
                  <a:srgbClr val="4472C4"/>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grpSp>
        <p:grpSp>
          <p:nvGrpSpPr>
            <p:cNvPr id="48" name="Group 47">
              <a:extLst>
                <a:ext uri="{FF2B5EF4-FFF2-40B4-BE49-F238E27FC236}">
                  <a16:creationId xmlns:a16="http://schemas.microsoft.com/office/drawing/2014/main" id="{75F86C85-4F73-F9C4-A63D-5F12C842FDB0}"/>
                </a:ext>
              </a:extLst>
            </p:cNvPr>
            <p:cNvGrpSpPr/>
            <p:nvPr/>
          </p:nvGrpSpPr>
          <p:grpSpPr>
            <a:xfrm>
              <a:off x="0" y="-259159"/>
              <a:ext cx="1969136" cy="1676823"/>
              <a:chOff x="20" y="-259190"/>
              <a:chExt cx="1970604" cy="1677024"/>
            </a:xfrm>
          </p:grpSpPr>
          <p:sp>
            <p:nvSpPr>
              <p:cNvPr id="49" name="TextBox 122">
                <a:extLst>
                  <a:ext uri="{FF2B5EF4-FFF2-40B4-BE49-F238E27FC236}">
                    <a16:creationId xmlns:a16="http://schemas.microsoft.com/office/drawing/2014/main" id="{A133F927-2281-8EFB-9E9E-B0FCE40A290A}"/>
                  </a:ext>
                </a:extLst>
              </p:cNvPr>
              <p:cNvSpPr txBox="1"/>
              <p:nvPr/>
            </p:nvSpPr>
            <p:spPr>
              <a:xfrm>
                <a:off x="48409" y="1002182"/>
                <a:ext cx="334222" cy="415652"/>
              </a:xfrm>
              <a:prstGeom prst="rect">
                <a:avLst/>
              </a:prstGeom>
              <a:noFill/>
            </p:spPr>
            <p:txBody>
              <a:bodyPr wrap="none" rtlCol="0">
                <a:spAutoFit/>
              </a:bodyPr>
              <a:lstStyle/>
              <a:p>
                <a:r>
                  <a:rPr lang="en-GB" sz="2100" kern="1200">
                    <a:solidFill>
                      <a:srgbClr val="000000"/>
                    </a:solidFill>
                    <a:effectLst/>
                    <a:latin typeface="Arial" panose="020B0604020202020204" pitchFamily="34" charset="0"/>
                    <a:ea typeface="Yu Mincho" panose="02020400000000000000" pitchFamily="18" charset="-128"/>
                  </a:rPr>
                  <a:t>?</a:t>
                </a:r>
                <a:endParaRPr lang="en-SG" sz="2100">
                  <a:effectLst/>
                  <a:latin typeface="Times New Roman" panose="02020603050405020304" pitchFamily="18" charset="0"/>
                  <a:ea typeface="Yu Mincho" panose="02020400000000000000" pitchFamily="18" charset="-128"/>
                </a:endParaRPr>
              </a:p>
            </p:txBody>
          </p:sp>
          <mc:AlternateContent xmlns:mc="http://schemas.openxmlformats.org/markup-compatibility/2006" xmlns:a14="http://schemas.microsoft.com/office/drawing/2010/main">
            <mc:Choice Requires="a14">
              <p:sp>
                <p:nvSpPr>
                  <p:cNvPr id="50" name="TextBox 123">
                    <a:extLst>
                      <a:ext uri="{FF2B5EF4-FFF2-40B4-BE49-F238E27FC236}">
                        <a16:creationId xmlns:a16="http://schemas.microsoft.com/office/drawing/2014/main" id="{DCB54528-0E70-0C32-BED8-E6F8DF82E05A}"/>
                      </a:ext>
                    </a:extLst>
                  </p:cNvPr>
                  <p:cNvSpPr txBox="1"/>
                  <p:nvPr/>
                </p:nvSpPr>
                <p:spPr>
                  <a:xfrm>
                    <a:off x="547054" y="-259190"/>
                    <a:ext cx="892677" cy="7063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SG"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𝟓</m:t>
                              </m:r>
                            </m:num>
                            <m:den>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𝟑</m:t>
                              </m:r>
                            </m:den>
                          </m:f>
                        </m:oMath>
                      </m:oMathPara>
                    </a14:m>
                    <a:endParaRPr lang="en-SG" sz="2100" dirty="0">
                      <a:effectLst/>
                      <a:latin typeface="Times New Roman" panose="02020603050405020304" pitchFamily="18" charset="0"/>
                      <a:ea typeface="Yu Mincho" panose="02020400000000000000" pitchFamily="18" charset="-128"/>
                    </a:endParaRPr>
                  </a:p>
                </p:txBody>
              </p:sp>
            </mc:Choice>
            <mc:Fallback xmlns="">
              <p:sp>
                <p:nvSpPr>
                  <p:cNvPr id="50" name="TextBox 123">
                    <a:extLst>
                      <a:ext uri="{FF2B5EF4-FFF2-40B4-BE49-F238E27FC236}">
                        <a16:creationId xmlns:a16="http://schemas.microsoft.com/office/drawing/2014/main" id="{DCB54528-0E70-0C32-BED8-E6F8DF82E05A}"/>
                      </a:ext>
                    </a:extLst>
                  </p:cNvPr>
                  <p:cNvSpPr txBox="1">
                    <a:spLocks noRot="1" noChangeAspect="1" noMove="1" noResize="1" noEditPoints="1" noAdjustHandles="1" noChangeArrowheads="1" noChangeShapeType="1" noTextEdit="1"/>
                  </p:cNvSpPr>
                  <p:nvPr/>
                </p:nvSpPr>
                <p:spPr>
                  <a:xfrm>
                    <a:off x="547054" y="-259190"/>
                    <a:ext cx="892677" cy="706353"/>
                  </a:xfrm>
                  <a:prstGeom prst="rect">
                    <a:avLst/>
                  </a:prstGeom>
                  <a:blipFill>
                    <a:blip r:embed="rId6"/>
                    <a:stretch>
                      <a:fillRect/>
                    </a:stretch>
                  </a:blipFill>
                </p:spPr>
                <p:txBody>
                  <a:bodyPr/>
                  <a:lstStyle/>
                  <a:p>
                    <a:r>
                      <a:rPr lang="en-GB">
                        <a:noFill/>
                      </a:rPr>
                      <a:t> </a:t>
                    </a:r>
                  </a:p>
                </p:txBody>
              </p:sp>
            </mc:Fallback>
          </mc:AlternateContent>
          <p:sp>
            <p:nvSpPr>
              <p:cNvPr id="51" name="Right Brace 50">
                <a:extLst>
                  <a:ext uri="{FF2B5EF4-FFF2-40B4-BE49-F238E27FC236}">
                    <a16:creationId xmlns:a16="http://schemas.microsoft.com/office/drawing/2014/main" id="{712D2DCE-9ED5-B4EB-BC59-939EF136FAA2}"/>
                  </a:ext>
                </a:extLst>
              </p:cNvPr>
              <p:cNvSpPr/>
              <p:nvPr/>
            </p:nvSpPr>
            <p:spPr>
              <a:xfrm rot="16200000">
                <a:off x="916387" y="-459659"/>
                <a:ext cx="138430" cy="1970045"/>
              </a:xfrm>
              <a:prstGeom prst="rightBrace">
                <a:avLst>
                  <a:gd name="adj1" fmla="val 27245"/>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52" name="Right Brace 51">
                <a:extLst>
                  <a:ext uri="{FF2B5EF4-FFF2-40B4-BE49-F238E27FC236}">
                    <a16:creationId xmlns:a16="http://schemas.microsoft.com/office/drawing/2014/main" id="{1459B750-5841-0797-39AD-BA41A890C7E3}"/>
                  </a:ext>
                </a:extLst>
              </p:cNvPr>
              <p:cNvSpPr/>
              <p:nvPr/>
            </p:nvSpPr>
            <p:spPr>
              <a:xfrm rot="5400000" flipV="1">
                <a:off x="116932" y="767935"/>
                <a:ext cx="153329" cy="387153"/>
              </a:xfrm>
              <a:prstGeom prst="rightBrace">
                <a:avLst>
                  <a:gd name="adj1" fmla="val 22362"/>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grpSp>
      </p:grpSp>
      <p:grpSp>
        <p:nvGrpSpPr>
          <p:cNvPr id="61" name="Group 60">
            <a:extLst>
              <a:ext uri="{FF2B5EF4-FFF2-40B4-BE49-F238E27FC236}">
                <a16:creationId xmlns:a16="http://schemas.microsoft.com/office/drawing/2014/main" id="{0BB2C3CC-C74A-E276-BBA6-2FBAACA56075}"/>
              </a:ext>
            </a:extLst>
          </p:cNvPr>
          <p:cNvGrpSpPr/>
          <p:nvPr/>
        </p:nvGrpSpPr>
        <p:grpSpPr>
          <a:xfrm>
            <a:off x="4853462" y="2991473"/>
            <a:ext cx="2273300" cy="1714619"/>
            <a:chOff x="0" y="-297383"/>
            <a:chExt cx="2274073" cy="1715047"/>
          </a:xfrm>
        </p:grpSpPr>
        <p:grpSp>
          <p:nvGrpSpPr>
            <p:cNvPr id="62" name="Group 61">
              <a:extLst>
                <a:ext uri="{FF2B5EF4-FFF2-40B4-BE49-F238E27FC236}">
                  <a16:creationId xmlns:a16="http://schemas.microsoft.com/office/drawing/2014/main" id="{D66FFD27-D5F9-4D66-B64A-BEBB924D4184}"/>
                </a:ext>
              </a:extLst>
            </p:cNvPr>
            <p:cNvGrpSpPr/>
            <p:nvPr/>
          </p:nvGrpSpPr>
          <p:grpSpPr>
            <a:xfrm>
              <a:off x="0" y="622690"/>
              <a:ext cx="2274073" cy="268281"/>
              <a:chOff x="6941019" y="3763755"/>
              <a:chExt cx="3656544" cy="432048"/>
            </a:xfrm>
            <a:solidFill>
              <a:srgbClr val="4472C4"/>
            </a:solidFill>
          </p:grpSpPr>
          <p:grpSp>
            <p:nvGrpSpPr>
              <p:cNvPr id="68" name="Group 67">
                <a:extLst>
                  <a:ext uri="{FF2B5EF4-FFF2-40B4-BE49-F238E27FC236}">
                    <a16:creationId xmlns:a16="http://schemas.microsoft.com/office/drawing/2014/main" id="{6B0682BA-F3BD-4CA8-ACB0-24A97934724E}"/>
                  </a:ext>
                </a:extLst>
              </p:cNvPr>
              <p:cNvGrpSpPr/>
              <p:nvPr/>
            </p:nvGrpSpPr>
            <p:grpSpPr>
              <a:xfrm>
                <a:off x="6941019" y="3763755"/>
                <a:ext cx="2614078" cy="432048"/>
                <a:chOff x="6941017" y="3763755"/>
                <a:chExt cx="2744630" cy="432048"/>
              </a:xfrm>
              <a:grpFill/>
            </p:grpSpPr>
            <p:grpSp>
              <p:nvGrpSpPr>
                <p:cNvPr id="71" name="Group 70">
                  <a:extLst>
                    <a:ext uri="{FF2B5EF4-FFF2-40B4-BE49-F238E27FC236}">
                      <a16:creationId xmlns:a16="http://schemas.microsoft.com/office/drawing/2014/main" id="{FFBC7A3E-A89E-4412-A4EF-56B14DC5FAB8}"/>
                    </a:ext>
                  </a:extLst>
                </p:cNvPr>
                <p:cNvGrpSpPr/>
                <p:nvPr/>
              </p:nvGrpSpPr>
              <p:grpSpPr>
                <a:xfrm>
                  <a:off x="6941017" y="3763755"/>
                  <a:ext cx="2195704" cy="432048"/>
                  <a:chOff x="6941017" y="3763755"/>
                  <a:chExt cx="2195704" cy="432048"/>
                </a:xfrm>
                <a:grpFill/>
              </p:grpSpPr>
              <p:sp>
                <p:nvSpPr>
                  <p:cNvPr id="73" name="Rectangle 72">
                    <a:extLst>
                      <a:ext uri="{FF2B5EF4-FFF2-40B4-BE49-F238E27FC236}">
                        <a16:creationId xmlns:a16="http://schemas.microsoft.com/office/drawing/2014/main" id="{91703181-F457-4C1B-AA17-1CF6BCA8406F}"/>
                      </a:ext>
                    </a:extLst>
                  </p:cNvPr>
                  <p:cNvSpPr/>
                  <p:nvPr/>
                </p:nvSpPr>
                <p:spPr>
                  <a:xfrm>
                    <a:off x="6941017" y="3763755"/>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74" name="Rectangle 73">
                    <a:extLst>
                      <a:ext uri="{FF2B5EF4-FFF2-40B4-BE49-F238E27FC236}">
                        <a16:creationId xmlns:a16="http://schemas.microsoft.com/office/drawing/2014/main" id="{C633391F-226A-47BC-B74B-16646E244D25}"/>
                      </a:ext>
                    </a:extLst>
                  </p:cNvPr>
                  <p:cNvSpPr/>
                  <p:nvPr/>
                </p:nvSpPr>
                <p:spPr>
                  <a:xfrm>
                    <a:off x="7489943" y="3763755"/>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75" name="Rectangle 74">
                    <a:extLst>
                      <a:ext uri="{FF2B5EF4-FFF2-40B4-BE49-F238E27FC236}">
                        <a16:creationId xmlns:a16="http://schemas.microsoft.com/office/drawing/2014/main" id="{83C32BCE-278F-4882-8EB7-740BC3835F75}"/>
                      </a:ext>
                    </a:extLst>
                  </p:cNvPr>
                  <p:cNvSpPr/>
                  <p:nvPr/>
                </p:nvSpPr>
                <p:spPr>
                  <a:xfrm>
                    <a:off x="8038869" y="3763755"/>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76" name="Rectangle 75">
                    <a:extLst>
                      <a:ext uri="{FF2B5EF4-FFF2-40B4-BE49-F238E27FC236}">
                        <a16:creationId xmlns:a16="http://schemas.microsoft.com/office/drawing/2014/main" id="{CED1655E-F0DC-4781-AE32-E50C9F547FD3}"/>
                      </a:ext>
                    </a:extLst>
                  </p:cNvPr>
                  <p:cNvSpPr/>
                  <p:nvPr/>
                </p:nvSpPr>
                <p:spPr>
                  <a:xfrm>
                    <a:off x="8587795" y="3763755"/>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sp>
              <p:nvSpPr>
                <p:cNvPr id="72" name="Rectangle 71">
                  <a:extLst>
                    <a:ext uri="{FF2B5EF4-FFF2-40B4-BE49-F238E27FC236}">
                      <a16:creationId xmlns:a16="http://schemas.microsoft.com/office/drawing/2014/main" id="{0769624F-B548-4353-A582-A5ED15B51E9C}"/>
                    </a:ext>
                  </a:extLst>
                </p:cNvPr>
                <p:cNvSpPr/>
                <p:nvPr/>
              </p:nvSpPr>
              <p:spPr>
                <a:xfrm>
                  <a:off x="9136721" y="3763755"/>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sp>
            <p:nvSpPr>
              <p:cNvPr id="69" name="Rectangle 68">
                <a:extLst>
                  <a:ext uri="{FF2B5EF4-FFF2-40B4-BE49-F238E27FC236}">
                    <a16:creationId xmlns:a16="http://schemas.microsoft.com/office/drawing/2014/main" id="{3E351216-F611-4A2E-BD4A-F36ED6E0B88F}"/>
                  </a:ext>
                </a:extLst>
              </p:cNvPr>
              <p:cNvSpPr/>
              <p:nvPr/>
            </p:nvSpPr>
            <p:spPr>
              <a:xfrm>
                <a:off x="9553514" y="3763755"/>
                <a:ext cx="522815"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sp>
            <p:nvSpPr>
              <p:cNvPr id="70" name="Rectangle 69">
                <a:extLst>
                  <a:ext uri="{FF2B5EF4-FFF2-40B4-BE49-F238E27FC236}">
                    <a16:creationId xmlns:a16="http://schemas.microsoft.com/office/drawing/2014/main" id="{BFAE5A96-713C-40C8-8E28-F0874EBE112D}"/>
                  </a:ext>
                </a:extLst>
              </p:cNvPr>
              <p:cNvSpPr/>
              <p:nvPr/>
            </p:nvSpPr>
            <p:spPr>
              <a:xfrm>
                <a:off x="10074748" y="3763755"/>
                <a:ext cx="522815" cy="43204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endParaRPr lang="en-SG" sz="2100"/>
              </a:p>
            </p:txBody>
          </p:sp>
        </p:grpSp>
        <p:grpSp>
          <p:nvGrpSpPr>
            <p:cNvPr id="63" name="Group 62">
              <a:extLst>
                <a:ext uri="{FF2B5EF4-FFF2-40B4-BE49-F238E27FC236}">
                  <a16:creationId xmlns:a16="http://schemas.microsoft.com/office/drawing/2014/main" id="{E05A64EA-015A-CE56-B56F-4503CD2F8F75}"/>
                </a:ext>
              </a:extLst>
            </p:cNvPr>
            <p:cNvGrpSpPr/>
            <p:nvPr/>
          </p:nvGrpSpPr>
          <p:grpSpPr>
            <a:xfrm>
              <a:off x="5605" y="-297383"/>
              <a:ext cx="1945643" cy="1715047"/>
              <a:chOff x="17" y="-297418"/>
              <a:chExt cx="1947561" cy="1715252"/>
            </a:xfrm>
          </p:grpSpPr>
          <p:sp>
            <p:nvSpPr>
              <p:cNvPr id="64" name="TextBox 122">
                <a:extLst>
                  <a:ext uri="{FF2B5EF4-FFF2-40B4-BE49-F238E27FC236}">
                    <a16:creationId xmlns:a16="http://schemas.microsoft.com/office/drawing/2014/main" id="{DEF550CF-7AAE-5B08-0A94-1D0330384CA9}"/>
                  </a:ext>
                </a:extLst>
              </p:cNvPr>
              <p:cNvSpPr txBox="1"/>
              <p:nvPr/>
            </p:nvSpPr>
            <p:spPr>
              <a:xfrm>
                <a:off x="210509" y="1002182"/>
                <a:ext cx="334189" cy="415652"/>
              </a:xfrm>
              <a:prstGeom prst="rect">
                <a:avLst/>
              </a:prstGeom>
              <a:noFill/>
            </p:spPr>
            <p:txBody>
              <a:bodyPr wrap="none" rtlCol="0">
                <a:spAutoFit/>
              </a:bodyPr>
              <a:lstStyle/>
              <a:p>
                <a:r>
                  <a:rPr lang="en-GB" sz="2100" kern="1200">
                    <a:solidFill>
                      <a:srgbClr val="000000"/>
                    </a:solidFill>
                    <a:effectLst/>
                    <a:latin typeface="Arial" panose="020B0604020202020204" pitchFamily="34" charset="0"/>
                    <a:ea typeface="Yu Mincho" panose="02020400000000000000" pitchFamily="18" charset="-128"/>
                  </a:rPr>
                  <a:t>?</a:t>
                </a:r>
                <a:endParaRPr lang="en-SG" sz="2100">
                  <a:effectLst/>
                  <a:latin typeface="Times New Roman" panose="02020603050405020304" pitchFamily="18" charset="0"/>
                  <a:ea typeface="Yu Mincho" panose="02020400000000000000" pitchFamily="18" charset="-128"/>
                </a:endParaRPr>
              </a:p>
            </p:txBody>
          </p:sp>
          <mc:AlternateContent xmlns:mc="http://schemas.openxmlformats.org/markup-compatibility/2006" xmlns:a14="http://schemas.microsoft.com/office/drawing/2010/main">
            <mc:Choice Requires="a14">
              <p:sp>
                <p:nvSpPr>
                  <p:cNvPr id="65" name="TextBox 123">
                    <a:extLst>
                      <a:ext uri="{FF2B5EF4-FFF2-40B4-BE49-F238E27FC236}">
                        <a16:creationId xmlns:a16="http://schemas.microsoft.com/office/drawing/2014/main" id="{55DFA62C-17AD-58BA-D537-58A5BEAE068C}"/>
                      </a:ext>
                    </a:extLst>
                  </p:cNvPr>
                  <p:cNvSpPr txBox="1"/>
                  <p:nvPr/>
                </p:nvSpPr>
                <p:spPr>
                  <a:xfrm>
                    <a:off x="482610" y="-297418"/>
                    <a:ext cx="892419" cy="6980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SG"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𝟔</m:t>
                              </m:r>
                            </m:num>
                            <m:den>
                              <m:r>
                                <a:rPr lang="en-US" sz="21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𝟕</m:t>
                              </m:r>
                            </m:den>
                          </m:f>
                        </m:oMath>
                      </m:oMathPara>
                    </a14:m>
                    <a:endParaRPr lang="en-SG" sz="2100" dirty="0">
                      <a:effectLst/>
                      <a:latin typeface="Times New Roman" panose="02020603050405020304" pitchFamily="18" charset="0"/>
                      <a:ea typeface="Yu Mincho" panose="02020400000000000000" pitchFamily="18" charset="-128"/>
                    </a:endParaRPr>
                  </a:p>
                </p:txBody>
              </p:sp>
            </mc:Choice>
            <mc:Fallback xmlns="">
              <p:sp>
                <p:nvSpPr>
                  <p:cNvPr id="65" name="TextBox 123">
                    <a:extLst>
                      <a:ext uri="{FF2B5EF4-FFF2-40B4-BE49-F238E27FC236}">
                        <a16:creationId xmlns:a16="http://schemas.microsoft.com/office/drawing/2014/main" id="{55DFA62C-17AD-58BA-D537-58A5BEAE068C}"/>
                      </a:ext>
                    </a:extLst>
                  </p:cNvPr>
                  <p:cNvSpPr txBox="1">
                    <a:spLocks noRot="1" noChangeAspect="1" noMove="1" noResize="1" noEditPoints="1" noAdjustHandles="1" noChangeArrowheads="1" noChangeShapeType="1" noTextEdit="1"/>
                  </p:cNvSpPr>
                  <p:nvPr/>
                </p:nvSpPr>
                <p:spPr>
                  <a:xfrm>
                    <a:off x="482610" y="-297418"/>
                    <a:ext cx="892419" cy="698013"/>
                  </a:xfrm>
                  <a:prstGeom prst="rect">
                    <a:avLst/>
                  </a:prstGeom>
                  <a:blipFill>
                    <a:blip r:embed="rId7"/>
                    <a:stretch>
                      <a:fillRect/>
                    </a:stretch>
                  </a:blipFill>
                </p:spPr>
                <p:txBody>
                  <a:bodyPr/>
                  <a:lstStyle/>
                  <a:p>
                    <a:r>
                      <a:rPr lang="en-GB">
                        <a:noFill/>
                      </a:rPr>
                      <a:t> </a:t>
                    </a:r>
                  </a:p>
                </p:txBody>
              </p:sp>
            </mc:Fallback>
          </mc:AlternateContent>
          <p:sp>
            <p:nvSpPr>
              <p:cNvPr id="66" name="Right Brace 65">
                <a:extLst>
                  <a:ext uri="{FF2B5EF4-FFF2-40B4-BE49-F238E27FC236}">
                    <a16:creationId xmlns:a16="http://schemas.microsoft.com/office/drawing/2014/main" id="{EB6F0D9D-A283-1AFE-EFD2-C831AD47C7E4}"/>
                  </a:ext>
                </a:extLst>
              </p:cNvPr>
              <p:cNvSpPr/>
              <p:nvPr/>
            </p:nvSpPr>
            <p:spPr>
              <a:xfrm rot="16200000">
                <a:off x="904864" y="-448137"/>
                <a:ext cx="138430" cy="1946999"/>
              </a:xfrm>
              <a:prstGeom prst="rightBrace">
                <a:avLst>
                  <a:gd name="adj1" fmla="val 27245"/>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67" name="Right Brace 66">
                <a:extLst>
                  <a:ext uri="{FF2B5EF4-FFF2-40B4-BE49-F238E27FC236}">
                    <a16:creationId xmlns:a16="http://schemas.microsoft.com/office/drawing/2014/main" id="{C82E84F9-B6E1-8134-2730-54B1E15EC21C}"/>
                  </a:ext>
                </a:extLst>
              </p:cNvPr>
              <p:cNvSpPr/>
              <p:nvPr/>
            </p:nvSpPr>
            <p:spPr>
              <a:xfrm rot="5400000" flipV="1">
                <a:off x="249487" y="635377"/>
                <a:ext cx="153329" cy="652270"/>
              </a:xfrm>
              <a:prstGeom prst="rightBrace">
                <a:avLst>
                  <a:gd name="adj1" fmla="val 22362"/>
                  <a:gd name="adj2" fmla="val 50000"/>
                </a:avLst>
              </a:prstGeom>
              <a:ln w="1905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grpSp>
      </p:grpSp>
      <p:grpSp>
        <p:nvGrpSpPr>
          <p:cNvPr id="96" name="Group 95">
            <a:extLst>
              <a:ext uri="{FF2B5EF4-FFF2-40B4-BE49-F238E27FC236}">
                <a16:creationId xmlns:a16="http://schemas.microsoft.com/office/drawing/2014/main" id="{9C5B3216-2B9D-9A0E-2AC6-7A327BB65FFD}"/>
              </a:ext>
            </a:extLst>
          </p:cNvPr>
          <p:cNvGrpSpPr/>
          <p:nvPr/>
        </p:nvGrpSpPr>
        <p:grpSpPr>
          <a:xfrm>
            <a:off x="7280817" y="2369497"/>
            <a:ext cx="454025" cy="474354"/>
            <a:chOff x="7302534" y="2322512"/>
            <a:chExt cx="454025" cy="474354"/>
          </a:xfrm>
        </p:grpSpPr>
        <p:sp>
          <p:nvSpPr>
            <p:cNvPr id="79" name="Rectangle 78">
              <a:extLst>
                <a:ext uri="{FF2B5EF4-FFF2-40B4-BE49-F238E27FC236}">
                  <a16:creationId xmlns:a16="http://schemas.microsoft.com/office/drawing/2014/main" id="{ECBF6529-282B-E03D-0DB9-B80C6ACB0FF7}"/>
                </a:ext>
              </a:extLst>
            </p:cNvPr>
            <p:cNvSpPr/>
            <p:nvPr/>
          </p:nvSpPr>
          <p:spPr>
            <a:xfrm>
              <a:off x="7302534" y="2341254"/>
              <a:ext cx="454025" cy="4556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82" name="TextBox 122">
              <a:extLst>
                <a:ext uri="{FF2B5EF4-FFF2-40B4-BE49-F238E27FC236}">
                  <a16:creationId xmlns:a16="http://schemas.microsoft.com/office/drawing/2014/main" id="{FBD0D08E-DE04-4BC5-1FB7-795D547C4A9A}"/>
                </a:ext>
              </a:extLst>
            </p:cNvPr>
            <p:cNvSpPr txBox="1"/>
            <p:nvPr/>
          </p:nvSpPr>
          <p:spPr>
            <a:xfrm>
              <a:off x="7350628" y="2322512"/>
              <a:ext cx="364202" cy="415498"/>
            </a:xfrm>
            <a:prstGeom prst="rect">
              <a:avLst/>
            </a:prstGeom>
            <a:noFill/>
          </p:spPr>
          <p:txBody>
            <a:bodyPr wrap="none" rtlCol="0">
              <a:spAutoFit/>
            </a:bodyPr>
            <a:lstStyle/>
            <a:p>
              <a:r>
                <a:rPr lang="en-GB" sz="2100" kern="1200" dirty="0">
                  <a:solidFill>
                    <a:srgbClr val="4472C4"/>
                  </a:solidFill>
                  <a:effectLst/>
                  <a:latin typeface="Arial" panose="020B0604020202020204" pitchFamily="34" charset="0"/>
                  <a:ea typeface="Yu Mincho" panose="02020400000000000000" pitchFamily="18" charset="-128"/>
                </a:rPr>
                <a:t>A</a:t>
              </a:r>
              <a:endParaRPr lang="en-SG" sz="2100" dirty="0">
                <a:effectLst/>
                <a:latin typeface="Times New Roman" panose="02020603050405020304" pitchFamily="18" charset="0"/>
                <a:ea typeface="Yu Mincho" panose="02020400000000000000" pitchFamily="18" charset="-128"/>
              </a:endParaRPr>
            </a:p>
          </p:txBody>
        </p:sp>
      </p:grpSp>
      <p:grpSp>
        <p:nvGrpSpPr>
          <p:cNvPr id="86" name="Group 85">
            <a:extLst>
              <a:ext uri="{FF2B5EF4-FFF2-40B4-BE49-F238E27FC236}">
                <a16:creationId xmlns:a16="http://schemas.microsoft.com/office/drawing/2014/main" id="{C026A6FC-429C-AF49-1AB9-0DFD017D1B20}"/>
              </a:ext>
            </a:extLst>
          </p:cNvPr>
          <p:cNvGrpSpPr/>
          <p:nvPr/>
        </p:nvGrpSpPr>
        <p:grpSpPr>
          <a:xfrm>
            <a:off x="10391871" y="2392031"/>
            <a:ext cx="455612" cy="458360"/>
            <a:chOff x="9977912" y="2454987"/>
            <a:chExt cx="455612" cy="458360"/>
          </a:xfrm>
        </p:grpSpPr>
        <p:sp>
          <p:nvSpPr>
            <p:cNvPr id="80" name="Rectangle 79">
              <a:extLst>
                <a:ext uri="{FF2B5EF4-FFF2-40B4-BE49-F238E27FC236}">
                  <a16:creationId xmlns:a16="http://schemas.microsoft.com/office/drawing/2014/main" id="{C4F3A021-605E-440C-F586-31995EA8BFFD}"/>
                </a:ext>
              </a:extLst>
            </p:cNvPr>
            <p:cNvSpPr/>
            <p:nvPr/>
          </p:nvSpPr>
          <p:spPr>
            <a:xfrm>
              <a:off x="9977912" y="2454987"/>
              <a:ext cx="455612" cy="4556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83" name="TextBox 122">
              <a:extLst>
                <a:ext uri="{FF2B5EF4-FFF2-40B4-BE49-F238E27FC236}">
                  <a16:creationId xmlns:a16="http://schemas.microsoft.com/office/drawing/2014/main" id="{43E32743-E3B5-2321-7142-5ADF4BCA929F}"/>
                </a:ext>
              </a:extLst>
            </p:cNvPr>
            <p:cNvSpPr txBox="1"/>
            <p:nvPr/>
          </p:nvSpPr>
          <p:spPr>
            <a:xfrm>
              <a:off x="10046174" y="2497849"/>
              <a:ext cx="378630" cy="415498"/>
            </a:xfrm>
            <a:prstGeom prst="rect">
              <a:avLst/>
            </a:prstGeom>
            <a:noFill/>
          </p:spPr>
          <p:txBody>
            <a:bodyPr wrap="none" rtlCol="0">
              <a:spAutoFit/>
            </a:bodyPr>
            <a:lstStyle/>
            <a:p>
              <a:r>
                <a:rPr lang="en-GB" sz="2100" kern="1200">
                  <a:solidFill>
                    <a:srgbClr val="4472C4"/>
                  </a:solidFill>
                  <a:effectLst/>
                  <a:latin typeface="Arial" panose="020B0604020202020204" pitchFamily="34" charset="0"/>
                  <a:ea typeface="Yu Mincho" panose="02020400000000000000" pitchFamily="18" charset="-128"/>
                </a:rPr>
                <a:t>C</a:t>
              </a:r>
              <a:endParaRPr lang="en-SG" sz="2100">
                <a:effectLst/>
                <a:latin typeface="Times New Roman" panose="02020603050405020304" pitchFamily="18" charset="0"/>
                <a:ea typeface="Yu Mincho" panose="02020400000000000000" pitchFamily="18" charset="-128"/>
              </a:endParaRPr>
            </a:p>
          </p:txBody>
        </p:sp>
      </p:grpSp>
      <p:grpSp>
        <p:nvGrpSpPr>
          <p:cNvPr id="85" name="Group 84">
            <a:extLst>
              <a:ext uri="{FF2B5EF4-FFF2-40B4-BE49-F238E27FC236}">
                <a16:creationId xmlns:a16="http://schemas.microsoft.com/office/drawing/2014/main" id="{7B3D5A91-BC06-CC67-E8D6-8934BB4BC4F0}"/>
              </a:ext>
            </a:extLst>
          </p:cNvPr>
          <p:cNvGrpSpPr/>
          <p:nvPr/>
        </p:nvGrpSpPr>
        <p:grpSpPr>
          <a:xfrm>
            <a:off x="4180794" y="2397188"/>
            <a:ext cx="454025" cy="454025"/>
            <a:chOff x="4035899" y="2448637"/>
            <a:chExt cx="454025" cy="454025"/>
          </a:xfrm>
        </p:grpSpPr>
        <p:sp>
          <p:nvSpPr>
            <p:cNvPr id="77" name="Rectangle 76">
              <a:extLst>
                <a:ext uri="{FF2B5EF4-FFF2-40B4-BE49-F238E27FC236}">
                  <a16:creationId xmlns:a16="http://schemas.microsoft.com/office/drawing/2014/main" id="{83FDB33C-AFD2-6C92-28B8-063D99E8F2EC}"/>
                </a:ext>
              </a:extLst>
            </p:cNvPr>
            <p:cNvSpPr/>
            <p:nvPr/>
          </p:nvSpPr>
          <p:spPr>
            <a:xfrm>
              <a:off x="4035899" y="2448637"/>
              <a:ext cx="454025" cy="4540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84" name="TextBox 122">
              <a:extLst>
                <a:ext uri="{FF2B5EF4-FFF2-40B4-BE49-F238E27FC236}">
                  <a16:creationId xmlns:a16="http://schemas.microsoft.com/office/drawing/2014/main" id="{2A0B8F1E-B3D8-8CF6-CA1D-B207FD79251D}"/>
                </a:ext>
              </a:extLst>
            </p:cNvPr>
            <p:cNvSpPr txBox="1"/>
            <p:nvPr/>
          </p:nvSpPr>
          <p:spPr>
            <a:xfrm>
              <a:off x="4102279" y="2474038"/>
              <a:ext cx="364202" cy="415498"/>
            </a:xfrm>
            <a:prstGeom prst="rect">
              <a:avLst/>
            </a:prstGeom>
            <a:noFill/>
          </p:spPr>
          <p:txBody>
            <a:bodyPr wrap="none" rtlCol="0">
              <a:spAutoFit/>
            </a:bodyPr>
            <a:lstStyle/>
            <a:p>
              <a:r>
                <a:rPr lang="en-GB" sz="2100" kern="1200" dirty="0">
                  <a:solidFill>
                    <a:srgbClr val="4472C4"/>
                  </a:solidFill>
                  <a:effectLst/>
                  <a:latin typeface="Arial" panose="020B0604020202020204" pitchFamily="34" charset="0"/>
                  <a:ea typeface="Yu Mincho" panose="02020400000000000000" pitchFamily="18" charset="-128"/>
                </a:rPr>
                <a:t>E</a:t>
              </a:r>
              <a:endParaRPr lang="en-SG" sz="2100" dirty="0">
                <a:effectLst/>
                <a:latin typeface="Times New Roman" panose="02020603050405020304" pitchFamily="18" charset="0"/>
                <a:ea typeface="Yu Mincho" panose="02020400000000000000" pitchFamily="18" charset="-128"/>
              </a:endParaRPr>
            </a:p>
          </p:txBody>
        </p:sp>
      </p:grpSp>
      <p:grpSp>
        <p:nvGrpSpPr>
          <p:cNvPr id="87" name="Group 86">
            <a:extLst>
              <a:ext uri="{FF2B5EF4-FFF2-40B4-BE49-F238E27FC236}">
                <a16:creationId xmlns:a16="http://schemas.microsoft.com/office/drawing/2014/main" id="{71DED1D0-09E6-56F2-18E3-986FCDD1E68B}"/>
              </a:ext>
            </a:extLst>
          </p:cNvPr>
          <p:cNvGrpSpPr/>
          <p:nvPr/>
        </p:nvGrpSpPr>
        <p:grpSpPr>
          <a:xfrm>
            <a:off x="4172808" y="4216569"/>
            <a:ext cx="455612" cy="458360"/>
            <a:chOff x="9977912" y="2454987"/>
            <a:chExt cx="455612" cy="458360"/>
          </a:xfrm>
        </p:grpSpPr>
        <p:sp>
          <p:nvSpPr>
            <p:cNvPr id="88" name="Rectangle 87">
              <a:extLst>
                <a:ext uri="{FF2B5EF4-FFF2-40B4-BE49-F238E27FC236}">
                  <a16:creationId xmlns:a16="http://schemas.microsoft.com/office/drawing/2014/main" id="{0B63D84D-82BC-AB88-F301-DF62D8F5EBD5}"/>
                </a:ext>
              </a:extLst>
            </p:cNvPr>
            <p:cNvSpPr/>
            <p:nvPr/>
          </p:nvSpPr>
          <p:spPr>
            <a:xfrm>
              <a:off x="9977912" y="2454987"/>
              <a:ext cx="455612" cy="4556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89" name="TextBox 122">
              <a:extLst>
                <a:ext uri="{FF2B5EF4-FFF2-40B4-BE49-F238E27FC236}">
                  <a16:creationId xmlns:a16="http://schemas.microsoft.com/office/drawing/2014/main" id="{F3A1A429-0AC6-DC20-E65B-AE472D022A3B}"/>
                </a:ext>
              </a:extLst>
            </p:cNvPr>
            <p:cNvSpPr txBox="1"/>
            <p:nvPr/>
          </p:nvSpPr>
          <p:spPr>
            <a:xfrm>
              <a:off x="10046174" y="2497849"/>
              <a:ext cx="364202" cy="415498"/>
            </a:xfrm>
            <a:prstGeom prst="rect">
              <a:avLst/>
            </a:prstGeom>
            <a:noFill/>
          </p:spPr>
          <p:txBody>
            <a:bodyPr wrap="none" rtlCol="0">
              <a:spAutoFit/>
            </a:bodyPr>
            <a:lstStyle/>
            <a:p>
              <a:r>
                <a:rPr lang="en-SG" sz="2100" dirty="0">
                  <a:solidFill>
                    <a:schemeClr val="accent1"/>
                  </a:solidFill>
                  <a:effectLst/>
                  <a:latin typeface="Arial" panose="020B0604020202020204" pitchFamily="34" charset="0"/>
                  <a:ea typeface="Yu Mincho" panose="02020400000000000000" pitchFamily="18" charset="-128"/>
                  <a:cs typeface="Arial" panose="020B0604020202020204" pitchFamily="34" charset="0"/>
                </a:rPr>
                <a:t>B</a:t>
              </a:r>
            </a:p>
          </p:txBody>
        </p:sp>
      </p:grpSp>
      <p:grpSp>
        <p:nvGrpSpPr>
          <p:cNvPr id="90" name="Group 89">
            <a:extLst>
              <a:ext uri="{FF2B5EF4-FFF2-40B4-BE49-F238E27FC236}">
                <a16:creationId xmlns:a16="http://schemas.microsoft.com/office/drawing/2014/main" id="{4843E529-914F-0226-FA93-3B9859017651}"/>
              </a:ext>
            </a:extLst>
          </p:cNvPr>
          <p:cNvGrpSpPr/>
          <p:nvPr/>
        </p:nvGrpSpPr>
        <p:grpSpPr>
          <a:xfrm>
            <a:off x="7282083" y="4224720"/>
            <a:ext cx="455612" cy="458360"/>
            <a:chOff x="9977912" y="2454987"/>
            <a:chExt cx="455612" cy="458360"/>
          </a:xfrm>
        </p:grpSpPr>
        <p:sp>
          <p:nvSpPr>
            <p:cNvPr id="91" name="Rectangle 90">
              <a:extLst>
                <a:ext uri="{FF2B5EF4-FFF2-40B4-BE49-F238E27FC236}">
                  <a16:creationId xmlns:a16="http://schemas.microsoft.com/office/drawing/2014/main" id="{3EEB2CB6-81A3-CF15-811D-444F68A02AC7}"/>
                </a:ext>
              </a:extLst>
            </p:cNvPr>
            <p:cNvSpPr/>
            <p:nvPr/>
          </p:nvSpPr>
          <p:spPr>
            <a:xfrm>
              <a:off x="9977912" y="2454987"/>
              <a:ext cx="455612" cy="4556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100"/>
            </a:p>
          </p:txBody>
        </p:sp>
        <p:sp>
          <p:nvSpPr>
            <p:cNvPr id="92" name="TextBox 122">
              <a:extLst>
                <a:ext uri="{FF2B5EF4-FFF2-40B4-BE49-F238E27FC236}">
                  <a16:creationId xmlns:a16="http://schemas.microsoft.com/office/drawing/2014/main" id="{AFBBCFC5-8BD4-7C68-2D79-5BBA3459B41E}"/>
                </a:ext>
              </a:extLst>
            </p:cNvPr>
            <p:cNvSpPr txBox="1"/>
            <p:nvPr/>
          </p:nvSpPr>
          <p:spPr>
            <a:xfrm>
              <a:off x="10046174" y="2497849"/>
              <a:ext cx="378630" cy="415498"/>
            </a:xfrm>
            <a:prstGeom prst="rect">
              <a:avLst/>
            </a:prstGeom>
            <a:noFill/>
          </p:spPr>
          <p:txBody>
            <a:bodyPr wrap="none" rtlCol="0">
              <a:spAutoFit/>
            </a:bodyPr>
            <a:lstStyle/>
            <a:p>
              <a:r>
                <a:rPr lang="en-SG" sz="2100" dirty="0">
                  <a:solidFill>
                    <a:schemeClr val="accent1"/>
                  </a:solidFill>
                  <a:latin typeface="Arial" panose="020B0604020202020204" pitchFamily="34" charset="0"/>
                  <a:ea typeface="Yu Mincho" panose="02020400000000000000" pitchFamily="18" charset="-128"/>
                  <a:cs typeface="Arial" panose="020B0604020202020204" pitchFamily="34" charset="0"/>
                </a:rPr>
                <a:t>D</a:t>
              </a:r>
              <a:endParaRPr lang="en-SG" sz="2100" dirty="0">
                <a:solidFill>
                  <a:schemeClr val="accent1"/>
                </a:solidFill>
                <a:effectLst/>
                <a:latin typeface="Arial" panose="020B0604020202020204" pitchFamily="34" charset="0"/>
                <a:ea typeface="Yu Mincho" panose="02020400000000000000" pitchFamily="18" charset="-128"/>
                <a:cs typeface="Arial" panose="020B0604020202020204" pitchFamily="34" charset="0"/>
              </a:endParaRPr>
            </a:p>
          </p:txBody>
        </p:sp>
      </p:grpSp>
      <mc:AlternateContent xmlns:mc="http://schemas.openxmlformats.org/markup-compatibility/2006" xmlns:a14="http://schemas.microsoft.com/office/drawing/2010/main">
        <mc:Choice Requires="a14">
          <p:graphicFrame>
            <p:nvGraphicFramePr>
              <p:cNvPr id="93" name="Table 92">
                <a:extLst>
                  <a:ext uri="{FF2B5EF4-FFF2-40B4-BE49-F238E27FC236}">
                    <a16:creationId xmlns:a16="http://schemas.microsoft.com/office/drawing/2014/main" id="{19F8CD2F-F3E8-429A-5146-AC27CFCD8B1E}"/>
                  </a:ext>
                </a:extLst>
              </p:cNvPr>
              <p:cNvGraphicFramePr>
                <a:graphicFrameLocks noGrp="1"/>
              </p:cNvGraphicFramePr>
              <p:nvPr>
                <p:extLst>
                  <p:ext uri="{D42A27DB-BD31-4B8C-83A1-F6EECF244321}">
                    <p14:modId xmlns:p14="http://schemas.microsoft.com/office/powerpoint/2010/main" val="3092638042"/>
                  </p:ext>
                </p:extLst>
              </p:nvPr>
            </p:nvGraphicFramePr>
            <p:xfrm>
              <a:off x="1489361" y="5004132"/>
              <a:ext cx="9756393" cy="1178577"/>
            </p:xfrm>
            <a:graphic>
              <a:graphicData uri="http://schemas.openxmlformats.org/drawingml/2006/table">
                <a:tbl>
                  <a:tblPr firstRow="1" firstCol="1" bandRow="1"/>
                  <a:tblGrid>
                    <a:gridCol w="1950864">
                      <a:extLst>
                        <a:ext uri="{9D8B030D-6E8A-4147-A177-3AD203B41FA5}">
                          <a16:colId xmlns:a16="http://schemas.microsoft.com/office/drawing/2014/main" val="3016450749"/>
                        </a:ext>
                      </a:extLst>
                    </a:gridCol>
                    <a:gridCol w="1950864">
                      <a:extLst>
                        <a:ext uri="{9D8B030D-6E8A-4147-A177-3AD203B41FA5}">
                          <a16:colId xmlns:a16="http://schemas.microsoft.com/office/drawing/2014/main" val="3404981726"/>
                        </a:ext>
                      </a:extLst>
                    </a:gridCol>
                    <a:gridCol w="1951555">
                      <a:extLst>
                        <a:ext uri="{9D8B030D-6E8A-4147-A177-3AD203B41FA5}">
                          <a16:colId xmlns:a16="http://schemas.microsoft.com/office/drawing/2014/main" val="3692500587"/>
                        </a:ext>
                      </a:extLst>
                    </a:gridCol>
                    <a:gridCol w="1951555">
                      <a:extLst>
                        <a:ext uri="{9D8B030D-6E8A-4147-A177-3AD203B41FA5}">
                          <a16:colId xmlns:a16="http://schemas.microsoft.com/office/drawing/2014/main" val="29152996"/>
                        </a:ext>
                      </a:extLst>
                    </a:gridCol>
                    <a:gridCol w="1951555">
                      <a:extLst>
                        <a:ext uri="{9D8B030D-6E8A-4147-A177-3AD203B41FA5}">
                          <a16:colId xmlns:a16="http://schemas.microsoft.com/office/drawing/2014/main" val="459509988"/>
                        </a:ext>
                      </a:extLst>
                    </a:gridCol>
                  </a:tblGrid>
                  <a:tr h="375666">
                    <a:tc>
                      <a:txBody>
                        <a:bodyPr/>
                        <a:lstStyle/>
                        <a:p>
                          <a:pPr algn="ctr">
                            <a:spcAft>
                              <a:spcPts val="600"/>
                            </a:spcAft>
                          </a:pPr>
                          <a:r>
                            <a:rPr lang="en-GB" sz="21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SG" sz="2100" b="1" dirty="0">
                              <a:effectLst/>
                              <a:latin typeface="Arial" panose="020B0604020202020204" pitchFamily="34" charset="0"/>
                              <a:ea typeface="Yu Mincho" panose="02020400000000000000" pitchFamily="18" charset="-128"/>
                              <a:cs typeface="Arial" panose="020B0604020202020204" pitchFamily="34" charset="0"/>
                            </a:rPr>
                            <a:t>B</a:t>
                          </a:r>
                          <a:endParaRPr lang="en-SG" sz="2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GB" sz="21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GB" sz="21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GB" sz="2100" b="1">
                              <a:effectLst/>
                              <a:latin typeface="Arial" panose="020B0604020202020204" pitchFamily="34" charset="0"/>
                              <a:ea typeface="Calibri" panose="020F0502020204030204" pitchFamily="34" charset="0"/>
                              <a:cs typeface="Times New Roman" panose="02020603050405020304" pitchFamily="18" charset="0"/>
                            </a:rPr>
                            <a:t>E</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73724461"/>
                      </a:ext>
                    </a:extLst>
                  </a:tr>
                  <a:tr h="802911">
                    <a:tc>
                      <a:txBody>
                        <a:bodyPr/>
                        <a:lstStyle/>
                        <a:p>
                          <a:pPr algn="ctr">
                            <a:spcAft>
                              <a:spcPts val="600"/>
                            </a:spcAft>
                          </a:pPr>
                          <a14:m>
                            <m:oMathPara xmlns:m="http://schemas.openxmlformats.org/officeDocument/2006/math">
                              <m:oMathParaPr>
                                <m:jc m:val="centerGroup"/>
                              </m:oMathParaPr>
                              <m:oMath xmlns:m="http://schemas.openxmlformats.org/officeDocument/2006/math">
                                <m:f>
                                  <m:fPr>
                                    <m:ctrlPr>
                                      <a:rPr lang="en-SG"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num>
                                  <m:den>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den>
                                </m:f>
                                <m:r>
                                  <a:rPr lang="en-GB"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f>
                                  <m:fPr>
                                    <m:ctrlPr>
                                      <a:rPr lang="en-SG"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4</m:t>
                                    </m:r>
                                  </m:den>
                                </m:f>
                              </m:oMath>
                            </m:oMathPara>
                          </a14:m>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centerGroup"/>
                              </m:oMathParaPr>
                              <m:oMath xmlns:m="http://schemas.openxmlformats.org/officeDocument/2006/math">
                                <m:f>
                                  <m:fPr>
                                    <m:ctrlPr>
                                      <a:rPr lang="en-SG" sz="21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5</m:t>
                                    </m:r>
                                  </m:num>
                                  <m:den>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GB"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SG"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2100" b="0" i="1" kern="1200" smtClean="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centerGroup"/>
                              </m:oMathParaPr>
                              <m:oMath xmlns:m="http://schemas.openxmlformats.org/officeDocument/2006/math">
                                <m:f>
                                  <m:fPr>
                                    <m:ctrlPr>
                                      <a:rPr lang="en-SG"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num>
                                  <m:den>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5</m:t>
                                    </m:r>
                                  </m:den>
                                </m:f>
                                <m:r>
                                  <a:rPr lang="en-GB"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f>
                                  <m:fPr>
                                    <m:ctrlPr>
                                      <a:rPr lang="en-SG"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2</m:t>
                                    </m:r>
                                  </m:num>
                                  <m:den>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5</m:t>
                                    </m:r>
                                  </m:den>
                                </m:f>
                              </m:oMath>
                            </m:oMathPara>
                          </a14:m>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centerGroup"/>
                              </m:oMathParaPr>
                              <m:oMath xmlns:m="http://schemas.openxmlformats.org/officeDocument/2006/math">
                                <m:f>
                                  <m:fPr>
                                    <m:ctrlPr>
                                      <a:rPr lang="en-SG" sz="21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6</m:t>
                                    </m:r>
                                  </m:num>
                                  <m:den>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7</m:t>
                                    </m:r>
                                  </m:den>
                                </m:f>
                                <m:r>
                                  <a:rPr lang="en-GB"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3</m:t>
                                </m:r>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SG"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2</m:t>
                                    </m:r>
                                  </m:num>
                                  <m:den>
                                    <m:r>
                                      <a:rPr lang="en-GB" sz="2100" b="0" i="1" kern="1200" smtClean="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7</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SG"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2</m:t>
                                    </m:r>
                                  </m:num>
                                  <m:den>
                                    <m:r>
                                      <a:rPr lang="en-GB" sz="2100" i="1" kern="1200">
                                        <a:solidFill>
                                          <a:srgbClr val="4472C4"/>
                                        </a:solidFill>
                                        <a:effectLst/>
                                        <a:latin typeface="Cambria Math" panose="02040503050406030204" pitchFamily="18" charset="0"/>
                                        <a:ea typeface="Cambria Math" panose="02040503050406030204" pitchFamily="18" charset="0"/>
                                        <a:cs typeface="Times New Roman" panose="02020603050405020304" pitchFamily="18" charset="0"/>
                                      </a:rPr>
                                      <m:t>5</m:t>
                                    </m:r>
                                  </m:den>
                                </m:f>
                                <m:r>
                                  <a:rPr lang="en-GB"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f>
                                  <m:fPr>
                                    <m:ctrlPr>
                                      <a:rPr lang="en-SG"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21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5</m:t>
                                    </m:r>
                                  </m:den>
                                </m:f>
                              </m:oMath>
                            </m:oMathPara>
                          </a14:m>
                          <a:endParaRPr lang="en-SG" sz="2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18228355"/>
                      </a:ext>
                    </a:extLst>
                  </a:tr>
                </a:tbl>
              </a:graphicData>
            </a:graphic>
          </p:graphicFrame>
        </mc:Choice>
        <mc:Fallback xmlns="">
          <p:graphicFrame>
            <p:nvGraphicFramePr>
              <p:cNvPr id="93" name="Table 92">
                <a:extLst>
                  <a:ext uri="{FF2B5EF4-FFF2-40B4-BE49-F238E27FC236}">
                    <a16:creationId xmlns:a16="http://schemas.microsoft.com/office/drawing/2014/main" id="{19F8CD2F-F3E8-429A-5146-AC27CFCD8B1E}"/>
                  </a:ext>
                </a:extLst>
              </p:cNvPr>
              <p:cNvGraphicFramePr>
                <a:graphicFrameLocks noGrp="1"/>
              </p:cNvGraphicFramePr>
              <p:nvPr>
                <p:extLst>
                  <p:ext uri="{D42A27DB-BD31-4B8C-83A1-F6EECF244321}">
                    <p14:modId xmlns:p14="http://schemas.microsoft.com/office/powerpoint/2010/main" val="3092638042"/>
                  </p:ext>
                </p:extLst>
              </p:nvPr>
            </p:nvGraphicFramePr>
            <p:xfrm>
              <a:off x="1489361" y="5004132"/>
              <a:ext cx="9756393" cy="1178577"/>
            </p:xfrm>
            <a:graphic>
              <a:graphicData uri="http://schemas.openxmlformats.org/drawingml/2006/table">
                <a:tbl>
                  <a:tblPr firstRow="1" firstCol="1" bandRow="1"/>
                  <a:tblGrid>
                    <a:gridCol w="1950864">
                      <a:extLst>
                        <a:ext uri="{9D8B030D-6E8A-4147-A177-3AD203B41FA5}">
                          <a16:colId xmlns:a16="http://schemas.microsoft.com/office/drawing/2014/main" val="3016450749"/>
                        </a:ext>
                      </a:extLst>
                    </a:gridCol>
                    <a:gridCol w="1950864">
                      <a:extLst>
                        <a:ext uri="{9D8B030D-6E8A-4147-A177-3AD203B41FA5}">
                          <a16:colId xmlns:a16="http://schemas.microsoft.com/office/drawing/2014/main" val="3404981726"/>
                        </a:ext>
                      </a:extLst>
                    </a:gridCol>
                    <a:gridCol w="1951555">
                      <a:extLst>
                        <a:ext uri="{9D8B030D-6E8A-4147-A177-3AD203B41FA5}">
                          <a16:colId xmlns:a16="http://schemas.microsoft.com/office/drawing/2014/main" val="3692500587"/>
                        </a:ext>
                      </a:extLst>
                    </a:gridCol>
                    <a:gridCol w="1951555">
                      <a:extLst>
                        <a:ext uri="{9D8B030D-6E8A-4147-A177-3AD203B41FA5}">
                          <a16:colId xmlns:a16="http://schemas.microsoft.com/office/drawing/2014/main" val="29152996"/>
                        </a:ext>
                      </a:extLst>
                    </a:gridCol>
                    <a:gridCol w="1951555">
                      <a:extLst>
                        <a:ext uri="{9D8B030D-6E8A-4147-A177-3AD203B41FA5}">
                          <a16:colId xmlns:a16="http://schemas.microsoft.com/office/drawing/2014/main" val="459509988"/>
                        </a:ext>
                      </a:extLst>
                    </a:gridCol>
                  </a:tblGrid>
                  <a:tr h="375666">
                    <a:tc>
                      <a:txBody>
                        <a:bodyPr/>
                        <a:lstStyle/>
                        <a:p>
                          <a:pPr algn="ctr">
                            <a:spcAft>
                              <a:spcPts val="600"/>
                            </a:spcAft>
                          </a:pPr>
                          <a:r>
                            <a:rPr lang="en-GB" sz="21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SG" sz="2100" b="1" dirty="0">
                              <a:effectLst/>
                              <a:latin typeface="Arial" panose="020B0604020202020204" pitchFamily="34" charset="0"/>
                              <a:ea typeface="Yu Mincho" panose="02020400000000000000" pitchFamily="18" charset="-128"/>
                              <a:cs typeface="Arial" panose="020B0604020202020204" pitchFamily="34" charset="0"/>
                            </a:rPr>
                            <a:t>B</a:t>
                          </a:r>
                          <a:endParaRPr lang="en-SG" sz="2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GB" sz="21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GB" sz="21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spcAft>
                              <a:spcPts val="600"/>
                            </a:spcAft>
                          </a:pPr>
                          <a:r>
                            <a:rPr lang="en-GB" sz="2100" b="1">
                              <a:effectLst/>
                              <a:latin typeface="Arial" panose="020B0604020202020204" pitchFamily="34" charset="0"/>
                              <a:ea typeface="Calibri" panose="020F0502020204030204" pitchFamily="34" charset="0"/>
                              <a:cs typeface="Times New Roman" panose="02020603050405020304" pitchFamily="18" charset="0"/>
                            </a:rPr>
                            <a:t>E</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73724461"/>
                      </a:ext>
                    </a:extLst>
                  </a:tr>
                  <a:tr h="802911">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8"/>
                          <a:stretch>
                            <a:fillRect l="-625" t="-52632" r="-401250" b="-2256"/>
                          </a:stretch>
                        </a:blipFill>
                      </a:tcPr>
                    </a:tc>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8"/>
                          <a:stretch>
                            <a:fillRect l="-100625" t="-52632" r="-301250" b="-2256"/>
                          </a:stretch>
                        </a:blipFill>
                      </a:tcPr>
                    </a:tc>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8"/>
                          <a:stretch>
                            <a:fillRect l="-200000" t="-52632" r="-200312" b="-2256"/>
                          </a:stretch>
                        </a:blipFill>
                      </a:tcPr>
                    </a:tc>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8"/>
                          <a:stretch>
                            <a:fillRect l="-300938" t="-52632" r="-100937" b="-2256"/>
                          </a:stretch>
                        </a:blipFill>
                      </a:tcPr>
                    </a:tc>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8"/>
                          <a:stretch>
                            <a:fillRect l="-400938" t="-52632" r="-937" b="-2256"/>
                          </a:stretch>
                        </a:blipFill>
                      </a:tcPr>
                    </a:tc>
                    <a:extLst>
                      <a:ext uri="{0D108BD9-81ED-4DB2-BD59-A6C34878D82A}">
                        <a16:rowId xmlns:a16="http://schemas.microsoft.com/office/drawing/2014/main" val="3418228355"/>
                      </a:ext>
                    </a:extLst>
                  </a:tr>
                </a:tbl>
              </a:graphicData>
            </a:graphic>
          </p:graphicFrame>
        </mc:Fallback>
      </mc:AlternateContent>
    </p:spTree>
    <p:extLst>
      <p:ext uri="{BB962C8B-B14F-4D97-AF65-F5344CB8AC3E}">
        <p14:creationId xmlns:p14="http://schemas.microsoft.com/office/powerpoint/2010/main" val="81951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45455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More division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grpSp>
        <p:nvGrpSpPr>
          <p:cNvPr id="2" name="Group 1">
            <a:extLst>
              <a:ext uri="{FF2B5EF4-FFF2-40B4-BE49-F238E27FC236}">
                <a16:creationId xmlns:a16="http://schemas.microsoft.com/office/drawing/2014/main" id="{DA1322F2-52A9-D2F2-7524-6327494F8067}"/>
              </a:ext>
            </a:extLst>
          </p:cNvPr>
          <p:cNvGrpSpPr/>
          <p:nvPr/>
        </p:nvGrpSpPr>
        <p:grpSpPr>
          <a:xfrm>
            <a:off x="-27606" y="-17453"/>
            <a:ext cx="2091590" cy="1923564"/>
            <a:chOff x="-27606" y="-17453"/>
            <a:chExt cx="2091590" cy="1923564"/>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238737" y="1323246"/>
            <a:ext cx="9419738" cy="964367"/>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Work out the following.</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Draw diagrams to help you.</a:t>
            </a:r>
          </a:p>
        </p:txBody>
      </p:sp>
      <p:pic>
        <p:nvPicPr>
          <p:cNvPr id="6" name="Picture 5" descr="A screenshot from handout">
            <a:extLst>
              <a:ext uri="{FF2B5EF4-FFF2-40B4-BE49-F238E27FC236}">
                <a16:creationId xmlns:a16="http://schemas.microsoft.com/office/drawing/2014/main" id="{D2953D7C-E6BD-3499-1CF3-3D06284470C6}"/>
              </a:ext>
            </a:extLst>
          </p:cNvPr>
          <p:cNvPicPr>
            <a:picLocks noChangeAspect="1"/>
          </p:cNvPicPr>
          <p:nvPr/>
        </p:nvPicPr>
        <p:blipFill>
          <a:blip r:embed="rId5"/>
          <a:stretch>
            <a:fillRect/>
          </a:stretch>
        </p:blipFill>
        <p:spPr>
          <a:xfrm>
            <a:off x="6797646" y="1258830"/>
            <a:ext cx="4047214" cy="4939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0674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More</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division answers (a–d)</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287D11E-4EE1-FA1E-4056-033A4E3C85EC}"/>
                  </a:ext>
                </a:extLst>
              </p:cNvPr>
              <p:cNvSpPr/>
              <p:nvPr/>
            </p:nvSpPr>
            <p:spPr>
              <a:xfrm>
                <a:off x="1507301" y="5187520"/>
                <a:ext cx="988347"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f>
                        <m:fPr>
                          <m:ctrlPr>
                            <a:rPr lang="en-GB" sz="2400" i="1" dirty="0" smtClean="0">
                              <a:solidFill>
                                <a:schemeClr val="tx1"/>
                              </a:solidFill>
                              <a:latin typeface="Cambria Math" panose="02040503050406030204" pitchFamily="18" charset="0"/>
                              <a:ea typeface="Cambria Math"/>
                            </a:rPr>
                          </m:ctrlPr>
                        </m:fPr>
                        <m:num>
                          <m:r>
                            <a:rPr lang="en-GB" sz="2400" b="0" i="1" dirty="0" smtClean="0">
                              <a:solidFill>
                                <a:schemeClr val="tx1"/>
                              </a:solidFill>
                              <a:latin typeface="Cambria Math" panose="02040503050406030204" pitchFamily="18" charset="0"/>
                              <a:ea typeface="Cambria Math"/>
                            </a:rPr>
                            <m:t>6</m:t>
                          </m:r>
                        </m:num>
                        <m:den>
                          <m:r>
                            <a:rPr lang="en-US" sz="2400" b="0" i="1" dirty="0" smtClean="0">
                              <a:solidFill>
                                <a:schemeClr val="tx1"/>
                              </a:solidFill>
                              <a:latin typeface="Cambria Math" panose="02040503050406030204" pitchFamily="18" charset="0"/>
                              <a:ea typeface="Cambria Math"/>
                            </a:rPr>
                            <m:t>4</m:t>
                          </m:r>
                        </m:den>
                      </m:f>
                      <m:r>
                        <a:rPr lang="en-GB" sz="2400" b="0" i="1" dirty="0">
                          <a:solidFill>
                            <a:schemeClr val="tx1"/>
                          </a:solidFill>
                          <a:latin typeface="Cambria Math"/>
                          <a:ea typeface="Cambria Math"/>
                        </a:rPr>
                        <m:t>÷</m:t>
                      </m:r>
                      <m:r>
                        <a:rPr lang="en-US" sz="2400" b="0" i="1" dirty="0" smtClean="0">
                          <a:solidFill>
                            <a:schemeClr val="tx1"/>
                          </a:solidFill>
                          <a:latin typeface="Cambria Math" panose="02040503050406030204" pitchFamily="18" charset="0"/>
                          <a:ea typeface="Cambria Math"/>
                        </a:rPr>
                        <m:t>3</m:t>
                      </m:r>
                    </m:oMath>
                  </m:oMathPara>
                </a14:m>
                <a:endParaRPr lang="en-GB" sz="2400" dirty="0">
                  <a:solidFill>
                    <a:schemeClr val="tx1"/>
                  </a:solidFill>
                  <a:latin typeface="Calibri"/>
                </a:endParaRPr>
              </a:p>
            </p:txBody>
          </p:sp>
        </mc:Choice>
        <mc:Fallback xmlns="">
          <p:sp>
            <p:nvSpPr>
              <p:cNvPr id="2" name="Rectangle 1">
                <a:extLst>
                  <a:ext uri="{FF2B5EF4-FFF2-40B4-BE49-F238E27FC236}">
                    <a16:creationId xmlns:a16="http://schemas.microsoft.com/office/drawing/2014/main" id="{F287D11E-4EE1-FA1E-4056-033A4E3C85EC}"/>
                  </a:ext>
                </a:extLst>
              </p:cNvPr>
              <p:cNvSpPr>
                <a:spLocks noRot="1" noChangeAspect="1" noMove="1" noResize="1" noEditPoints="1" noAdjustHandles="1" noChangeArrowheads="1" noChangeShapeType="1" noTextEdit="1"/>
              </p:cNvSpPr>
              <p:nvPr/>
            </p:nvSpPr>
            <p:spPr>
              <a:xfrm>
                <a:off x="1507301" y="5187520"/>
                <a:ext cx="988347" cy="783804"/>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86E66A3-53BC-2709-1AFD-F3DA996539F9}"/>
                  </a:ext>
                </a:extLst>
              </p:cNvPr>
              <p:cNvSpPr/>
              <p:nvPr/>
            </p:nvSpPr>
            <p:spPr>
              <a:xfrm>
                <a:off x="1507303" y="1258830"/>
                <a:ext cx="988347" cy="78617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f>
                        <m:fPr>
                          <m:ctrlPr>
                            <a:rPr lang="en-GB" sz="2400" i="1" dirty="0" smtClean="0">
                              <a:solidFill>
                                <a:schemeClr val="tx1"/>
                              </a:solidFill>
                              <a:latin typeface="Cambria Math" panose="02040503050406030204" pitchFamily="18" charset="0"/>
                              <a:ea typeface="Cambria Math"/>
                            </a:rPr>
                          </m:ctrlPr>
                        </m:fPr>
                        <m:num>
                          <m:r>
                            <a:rPr lang="en-US" sz="2400" b="0" i="1" dirty="0" smtClean="0">
                              <a:solidFill>
                                <a:schemeClr val="tx1"/>
                              </a:solidFill>
                              <a:latin typeface="Cambria Math" panose="02040503050406030204" pitchFamily="18" charset="0"/>
                              <a:ea typeface="Cambria Math"/>
                            </a:rPr>
                            <m:t>2</m:t>
                          </m:r>
                        </m:num>
                        <m:den>
                          <m:r>
                            <a:rPr lang="en-US" sz="2400" b="0" i="1" dirty="0" smtClean="0">
                              <a:solidFill>
                                <a:schemeClr val="tx1"/>
                              </a:solidFill>
                              <a:latin typeface="Cambria Math" panose="02040503050406030204" pitchFamily="18" charset="0"/>
                              <a:ea typeface="Cambria Math"/>
                            </a:rPr>
                            <m:t>3</m:t>
                          </m:r>
                        </m:den>
                      </m:f>
                      <m:r>
                        <a:rPr lang="en-GB" sz="2400" b="0" i="1" dirty="0">
                          <a:solidFill>
                            <a:schemeClr val="tx1"/>
                          </a:solidFill>
                          <a:latin typeface="Cambria Math"/>
                          <a:ea typeface="Cambria Math"/>
                        </a:rPr>
                        <m:t>÷</m:t>
                      </m:r>
                      <m:r>
                        <a:rPr lang="en-US" sz="2400" b="0" i="1" dirty="0" smtClean="0">
                          <a:solidFill>
                            <a:schemeClr val="tx1"/>
                          </a:solidFill>
                          <a:latin typeface="Cambria Math" panose="02040503050406030204" pitchFamily="18" charset="0"/>
                          <a:ea typeface="Cambria Math"/>
                        </a:rPr>
                        <m:t>2</m:t>
                      </m:r>
                    </m:oMath>
                  </m:oMathPara>
                </a14:m>
                <a:endParaRPr lang="en-GB" sz="2400" dirty="0">
                  <a:solidFill>
                    <a:schemeClr val="tx1"/>
                  </a:solidFill>
                  <a:latin typeface="Calibri"/>
                </a:endParaRPr>
              </a:p>
            </p:txBody>
          </p:sp>
        </mc:Choice>
        <mc:Fallback xmlns="">
          <p:sp>
            <p:nvSpPr>
              <p:cNvPr id="3" name="Rectangle 2">
                <a:extLst>
                  <a:ext uri="{FF2B5EF4-FFF2-40B4-BE49-F238E27FC236}">
                    <a16:creationId xmlns:a16="http://schemas.microsoft.com/office/drawing/2014/main" id="{986E66A3-53BC-2709-1AFD-F3DA996539F9}"/>
                  </a:ext>
                </a:extLst>
              </p:cNvPr>
              <p:cNvSpPr>
                <a:spLocks noRot="1" noChangeAspect="1" noMove="1" noResize="1" noEditPoints="1" noAdjustHandles="1" noChangeArrowheads="1" noChangeShapeType="1" noTextEdit="1"/>
              </p:cNvSpPr>
              <p:nvPr/>
            </p:nvSpPr>
            <p:spPr>
              <a:xfrm>
                <a:off x="1507303" y="1258830"/>
                <a:ext cx="988347" cy="786177"/>
              </a:xfrm>
              <a:prstGeom prst="rect">
                <a:avLst/>
              </a:prstGeom>
              <a:blipFill>
                <a:blip r:embed="rId6"/>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4389826-9162-B136-50E3-E989C02E71A4}"/>
                  </a:ext>
                </a:extLst>
              </p:cNvPr>
              <p:cNvSpPr/>
              <p:nvPr/>
            </p:nvSpPr>
            <p:spPr>
              <a:xfrm>
                <a:off x="1507301" y="2544469"/>
                <a:ext cx="988347" cy="78290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f>
                        <m:fPr>
                          <m:ctrlPr>
                            <a:rPr lang="en-GB" sz="2400" i="1" dirty="0" smtClean="0">
                              <a:solidFill>
                                <a:schemeClr val="tx1"/>
                              </a:solidFill>
                              <a:latin typeface="Cambria Math" panose="02040503050406030204" pitchFamily="18" charset="0"/>
                              <a:ea typeface="Cambria Math"/>
                            </a:rPr>
                          </m:ctrlPr>
                        </m:fPr>
                        <m:num>
                          <m:r>
                            <a:rPr lang="en-US" sz="2400" b="0" i="1" dirty="0" smtClean="0">
                              <a:solidFill>
                                <a:schemeClr val="tx1"/>
                              </a:solidFill>
                              <a:latin typeface="Cambria Math" panose="02040503050406030204" pitchFamily="18" charset="0"/>
                              <a:ea typeface="Cambria Math"/>
                            </a:rPr>
                            <m:t>4</m:t>
                          </m:r>
                        </m:num>
                        <m:den>
                          <m:r>
                            <a:rPr lang="en-US" sz="2400" b="0" i="1" dirty="0" smtClean="0">
                              <a:solidFill>
                                <a:schemeClr val="tx1"/>
                              </a:solidFill>
                              <a:latin typeface="Cambria Math" panose="02040503050406030204" pitchFamily="18" charset="0"/>
                              <a:ea typeface="Cambria Math"/>
                            </a:rPr>
                            <m:t>7</m:t>
                          </m:r>
                        </m:den>
                      </m:f>
                      <m:r>
                        <a:rPr lang="en-GB" sz="2400" b="0" i="1" dirty="0">
                          <a:solidFill>
                            <a:schemeClr val="tx1"/>
                          </a:solidFill>
                          <a:latin typeface="Cambria Math"/>
                          <a:ea typeface="Cambria Math"/>
                        </a:rPr>
                        <m:t>÷</m:t>
                      </m:r>
                      <m:r>
                        <a:rPr lang="en-US" sz="2400" b="0" i="1" dirty="0" smtClean="0">
                          <a:solidFill>
                            <a:schemeClr val="tx1"/>
                          </a:solidFill>
                          <a:latin typeface="Cambria Math" panose="02040503050406030204" pitchFamily="18" charset="0"/>
                          <a:ea typeface="Cambria Math"/>
                        </a:rPr>
                        <m:t>2</m:t>
                      </m:r>
                    </m:oMath>
                  </m:oMathPara>
                </a14:m>
                <a:endParaRPr lang="en-GB" sz="2400" dirty="0">
                  <a:solidFill>
                    <a:schemeClr val="tx1"/>
                  </a:solidFill>
                  <a:latin typeface="Calibri"/>
                </a:endParaRPr>
              </a:p>
            </p:txBody>
          </p:sp>
        </mc:Choice>
        <mc:Fallback xmlns="">
          <p:sp>
            <p:nvSpPr>
              <p:cNvPr id="5" name="Rectangle 4">
                <a:extLst>
                  <a:ext uri="{FF2B5EF4-FFF2-40B4-BE49-F238E27FC236}">
                    <a16:creationId xmlns:a16="http://schemas.microsoft.com/office/drawing/2014/main" id="{F4389826-9162-B136-50E3-E989C02E71A4}"/>
                  </a:ext>
                </a:extLst>
              </p:cNvPr>
              <p:cNvSpPr>
                <a:spLocks noRot="1" noChangeAspect="1" noMove="1" noResize="1" noEditPoints="1" noAdjustHandles="1" noChangeArrowheads="1" noChangeShapeType="1" noTextEdit="1"/>
              </p:cNvSpPr>
              <p:nvPr/>
            </p:nvSpPr>
            <p:spPr>
              <a:xfrm>
                <a:off x="1507301" y="2544469"/>
                <a:ext cx="988347" cy="78290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E779FC-18AA-9DD3-745B-874AD9B1BB96}"/>
                  </a:ext>
                </a:extLst>
              </p:cNvPr>
              <p:cNvSpPr/>
              <p:nvPr/>
            </p:nvSpPr>
            <p:spPr>
              <a:xfrm>
                <a:off x="1507301" y="3881564"/>
                <a:ext cx="988347" cy="78425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f>
                        <m:fPr>
                          <m:ctrlPr>
                            <a:rPr lang="en-GB" sz="2400" i="1" dirty="0" smtClean="0">
                              <a:solidFill>
                                <a:schemeClr val="tx1"/>
                              </a:solidFill>
                              <a:latin typeface="Cambria Math" panose="02040503050406030204" pitchFamily="18" charset="0"/>
                              <a:ea typeface="Cambria Math"/>
                            </a:rPr>
                          </m:ctrlPr>
                        </m:fPr>
                        <m:num>
                          <m:r>
                            <a:rPr lang="en-US" sz="2400" b="0" i="1" dirty="0" smtClean="0">
                              <a:solidFill>
                                <a:schemeClr val="tx1"/>
                              </a:solidFill>
                              <a:latin typeface="Cambria Math" panose="02040503050406030204" pitchFamily="18" charset="0"/>
                              <a:ea typeface="Cambria Math"/>
                            </a:rPr>
                            <m:t>6</m:t>
                          </m:r>
                        </m:num>
                        <m:den>
                          <m:r>
                            <a:rPr lang="en-US" sz="2400" b="0" i="1" dirty="0" smtClean="0">
                              <a:solidFill>
                                <a:schemeClr val="tx1"/>
                              </a:solidFill>
                              <a:latin typeface="Cambria Math" panose="02040503050406030204" pitchFamily="18" charset="0"/>
                              <a:ea typeface="Cambria Math"/>
                            </a:rPr>
                            <m:t>7</m:t>
                          </m:r>
                        </m:den>
                      </m:f>
                      <m:r>
                        <a:rPr lang="en-GB" sz="2400" b="0" i="1" dirty="0">
                          <a:solidFill>
                            <a:schemeClr val="tx1"/>
                          </a:solidFill>
                          <a:latin typeface="Cambria Math"/>
                          <a:ea typeface="Cambria Math"/>
                        </a:rPr>
                        <m:t>÷</m:t>
                      </m:r>
                      <m:r>
                        <a:rPr lang="en-US" sz="2400" b="0" i="1" dirty="0" smtClean="0">
                          <a:solidFill>
                            <a:schemeClr val="tx1"/>
                          </a:solidFill>
                          <a:latin typeface="Cambria Math" panose="02040503050406030204" pitchFamily="18" charset="0"/>
                          <a:ea typeface="Cambria Math"/>
                        </a:rPr>
                        <m:t>2</m:t>
                      </m:r>
                    </m:oMath>
                  </m:oMathPara>
                </a14:m>
                <a:endParaRPr lang="en-GB" sz="2400" dirty="0">
                  <a:solidFill>
                    <a:schemeClr val="tx1"/>
                  </a:solidFill>
                  <a:latin typeface="Calibri"/>
                </a:endParaRPr>
              </a:p>
            </p:txBody>
          </p:sp>
        </mc:Choice>
        <mc:Fallback xmlns="">
          <p:sp>
            <p:nvSpPr>
              <p:cNvPr id="7" name="Rectangle 6">
                <a:extLst>
                  <a:ext uri="{FF2B5EF4-FFF2-40B4-BE49-F238E27FC236}">
                    <a16:creationId xmlns:a16="http://schemas.microsoft.com/office/drawing/2014/main" id="{2DE779FC-18AA-9DD3-745B-874AD9B1BB96}"/>
                  </a:ext>
                </a:extLst>
              </p:cNvPr>
              <p:cNvSpPr>
                <a:spLocks noRot="1" noChangeAspect="1" noMove="1" noResize="1" noEditPoints="1" noAdjustHandles="1" noChangeArrowheads="1" noChangeShapeType="1" noTextEdit="1"/>
              </p:cNvSpPr>
              <p:nvPr/>
            </p:nvSpPr>
            <p:spPr>
              <a:xfrm>
                <a:off x="1507301" y="3881564"/>
                <a:ext cx="988347" cy="78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911D68E-EA6D-7D6F-DC1A-5A9A9755B383}"/>
                  </a:ext>
                </a:extLst>
              </p:cNvPr>
              <p:cNvSpPr/>
              <p:nvPr/>
            </p:nvSpPr>
            <p:spPr>
              <a:xfrm>
                <a:off x="2336806" y="1258829"/>
                <a:ext cx="805541" cy="78617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4472C4"/>
                          </a:solidFill>
                          <a:latin typeface="Cambria Math" panose="02040503050406030204" pitchFamily="18" charset="0"/>
                          <a:ea typeface="Cambria Math"/>
                        </a:rPr>
                        <m:t>= </m:t>
                      </m:r>
                      <m:f>
                        <m:fPr>
                          <m:ctrlPr>
                            <a:rPr lang="en-GB" sz="2400" i="1" dirty="0" smtClean="0">
                              <a:solidFill>
                                <a:srgbClr val="4472C4"/>
                              </a:solidFill>
                              <a:latin typeface="Cambria Math" panose="02040503050406030204" pitchFamily="18" charset="0"/>
                              <a:ea typeface="Cambria Math"/>
                            </a:rPr>
                          </m:ctrlPr>
                        </m:fPr>
                        <m:num>
                          <m:r>
                            <a:rPr lang="en-GB" sz="2400" b="0" i="1" dirty="0" smtClean="0">
                              <a:solidFill>
                                <a:srgbClr val="4472C4"/>
                              </a:solidFill>
                              <a:latin typeface="Cambria Math" panose="02040503050406030204" pitchFamily="18" charset="0"/>
                              <a:ea typeface="Cambria Math"/>
                            </a:rPr>
                            <m:t>1</m:t>
                          </m:r>
                        </m:num>
                        <m:den>
                          <m:r>
                            <a:rPr lang="en-US" sz="2400" b="0" i="1" dirty="0" smtClean="0">
                              <a:solidFill>
                                <a:srgbClr val="4472C4"/>
                              </a:solidFill>
                              <a:latin typeface="Cambria Math" panose="02040503050406030204" pitchFamily="18" charset="0"/>
                              <a:ea typeface="Cambria Math"/>
                            </a:rPr>
                            <m:t>3</m:t>
                          </m:r>
                        </m:den>
                      </m:f>
                    </m:oMath>
                  </m:oMathPara>
                </a14:m>
                <a:endParaRPr lang="en-GB" sz="2400" dirty="0">
                  <a:solidFill>
                    <a:srgbClr val="4472C4"/>
                  </a:solidFill>
                  <a:latin typeface="Calibri"/>
                </a:endParaRPr>
              </a:p>
            </p:txBody>
          </p:sp>
        </mc:Choice>
        <mc:Fallback xmlns="">
          <p:sp>
            <p:nvSpPr>
              <p:cNvPr id="15" name="Rectangle 14">
                <a:extLst>
                  <a:ext uri="{FF2B5EF4-FFF2-40B4-BE49-F238E27FC236}">
                    <a16:creationId xmlns:a16="http://schemas.microsoft.com/office/drawing/2014/main" id="{8911D68E-EA6D-7D6F-DC1A-5A9A9755B383}"/>
                  </a:ext>
                </a:extLst>
              </p:cNvPr>
              <p:cNvSpPr>
                <a:spLocks noRot="1" noChangeAspect="1" noMove="1" noResize="1" noEditPoints="1" noAdjustHandles="1" noChangeArrowheads="1" noChangeShapeType="1" noTextEdit="1"/>
              </p:cNvSpPr>
              <p:nvPr/>
            </p:nvSpPr>
            <p:spPr>
              <a:xfrm>
                <a:off x="2336806" y="1258829"/>
                <a:ext cx="805541" cy="7861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5C0D4B6-62E6-B273-1ECF-3CFE57E12C90}"/>
                  </a:ext>
                </a:extLst>
              </p:cNvPr>
              <p:cNvSpPr/>
              <p:nvPr/>
            </p:nvSpPr>
            <p:spPr>
              <a:xfrm>
                <a:off x="2333763" y="2544468"/>
                <a:ext cx="805541" cy="784895"/>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4472C4"/>
                          </a:solidFill>
                          <a:latin typeface="Cambria Math" panose="02040503050406030204" pitchFamily="18" charset="0"/>
                          <a:ea typeface="Cambria Math"/>
                        </a:rPr>
                        <m:t>= </m:t>
                      </m:r>
                      <m:f>
                        <m:fPr>
                          <m:ctrlPr>
                            <a:rPr lang="en-GB" sz="2400" i="1" dirty="0" smtClean="0">
                              <a:solidFill>
                                <a:srgbClr val="4472C4"/>
                              </a:solidFill>
                              <a:latin typeface="Cambria Math" panose="02040503050406030204" pitchFamily="18" charset="0"/>
                              <a:ea typeface="Cambria Math"/>
                            </a:rPr>
                          </m:ctrlPr>
                        </m:fPr>
                        <m:num>
                          <m:r>
                            <a:rPr lang="en-GB" sz="2400" b="0" i="1" dirty="0" smtClean="0">
                              <a:solidFill>
                                <a:srgbClr val="4472C4"/>
                              </a:solidFill>
                              <a:latin typeface="Cambria Math" panose="02040503050406030204" pitchFamily="18" charset="0"/>
                              <a:ea typeface="Cambria Math"/>
                            </a:rPr>
                            <m:t>2</m:t>
                          </m:r>
                        </m:num>
                        <m:den>
                          <m:r>
                            <a:rPr lang="en-GB" sz="2400" b="0" i="1" dirty="0" smtClean="0">
                              <a:solidFill>
                                <a:srgbClr val="4472C4"/>
                              </a:solidFill>
                              <a:latin typeface="Cambria Math" panose="02040503050406030204" pitchFamily="18" charset="0"/>
                              <a:ea typeface="Cambria Math"/>
                            </a:rPr>
                            <m:t>7</m:t>
                          </m:r>
                        </m:den>
                      </m:f>
                    </m:oMath>
                  </m:oMathPara>
                </a14:m>
                <a:endParaRPr lang="en-GB" sz="2400" dirty="0">
                  <a:solidFill>
                    <a:srgbClr val="4472C4"/>
                  </a:solidFill>
                  <a:latin typeface="Calibri"/>
                </a:endParaRPr>
              </a:p>
            </p:txBody>
          </p:sp>
        </mc:Choice>
        <mc:Fallback xmlns="">
          <p:sp>
            <p:nvSpPr>
              <p:cNvPr id="28" name="Rectangle 27">
                <a:extLst>
                  <a:ext uri="{FF2B5EF4-FFF2-40B4-BE49-F238E27FC236}">
                    <a16:creationId xmlns:a16="http://schemas.microsoft.com/office/drawing/2014/main" id="{55C0D4B6-62E6-B273-1ECF-3CFE57E12C90}"/>
                  </a:ext>
                </a:extLst>
              </p:cNvPr>
              <p:cNvSpPr>
                <a:spLocks noRot="1" noChangeAspect="1" noMove="1" noResize="1" noEditPoints="1" noAdjustHandles="1" noChangeArrowheads="1" noChangeShapeType="1" noTextEdit="1"/>
              </p:cNvSpPr>
              <p:nvPr/>
            </p:nvSpPr>
            <p:spPr>
              <a:xfrm>
                <a:off x="2333763" y="2544468"/>
                <a:ext cx="805541" cy="78489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ED53E41-F6EC-A8FD-55D7-EAE4AED0A42F}"/>
                  </a:ext>
                </a:extLst>
              </p:cNvPr>
              <p:cNvSpPr/>
              <p:nvPr/>
            </p:nvSpPr>
            <p:spPr>
              <a:xfrm>
                <a:off x="2336805" y="3875306"/>
                <a:ext cx="805541" cy="784895"/>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4472C4"/>
                          </a:solidFill>
                          <a:latin typeface="Cambria Math" panose="02040503050406030204" pitchFamily="18" charset="0"/>
                          <a:ea typeface="Cambria Math"/>
                        </a:rPr>
                        <m:t>= </m:t>
                      </m:r>
                      <m:f>
                        <m:fPr>
                          <m:ctrlPr>
                            <a:rPr lang="en-GB" sz="2400" i="1" dirty="0" smtClean="0">
                              <a:solidFill>
                                <a:srgbClr val="4472C4"/>
                              </a:solidFill>
                              <a:latin typeface="Cambria Math" panose="02040503050406030204" pitchFamily="18" charset="0"/>
                              <a:ea typeface="Cambria Math"/>
                            </a:rPr>
                          </m:ctrlPr>
                        </m:fPr>
                        <m:num>
                          <m:r>
                            <a:rPr lang="en-GB" sz="2400" b="0" i="1" dirty="0" smtClean="0">
                              <a:solidFill>
                                <a:srgbClr val="4472C4"/>
                              </a:solidFill>
                              <a:latin typeface="Cambria Math" panose="02040503050406030204" pitchFamily="18" charset="0"/>
                              <a:ea typeface="Cambria Math"/>
                            </a:rPr>
                            <m:t>3</m:t>
                          </m:r>
                        </m:num>
                        <m:den>
                          <m:r>
                            <a:rPr lang="en-GB" sz="2400" b="0" i="1" dirty="0" smtClean="0">
                              <a:solidFill>
                                <a:srgbClr val="4472C4"/>
                              </a:solidFill>
                              <a:latin typeface="Cambria Math" panose="02040503050406030204" pitchFamily="18" charset="0"/>
                              <a:ea typeface="Cambria Math"/>
                            </a:rPr>
                            <m:t>7</m:t>
                          </m:r>
                        </m:den>
                      </m:f>
                    </m:oMath>
                  </m:oMathPara>
                </a14:m>
                <a:endParaRPr lang="en-GB" sz="2400" dirty="0">
                  <a:solidFill>
                    <a:srgbClr val="4472C4"/>
                  </a:solidFill>
                  <a:latin typeface="Calibri"/>
                </a:endParaRPr>
              </a:p>
            </p:txBody>
          </p:sp>
        </mc:Choice>
        <mc:Fallback xmlns="">
          <p:sp>
            <p:nvSpPr>
              <p:cNvPr id="42" name="Rectangle 41">
                <a:extLst>
                  <a:ext uri="{FF2B5EF4-FFF2-40B4-BE49-F238E27FC236}">
                    <a16:creationId xmlns:a16="http://schemas.microsoft.com/office/drawing/2014/main" id="{7ED53E41-F6EC-A8FD-55D7-EAE4AED0A42F}"/>
                  </a:ext>
                </a:extLst>
              </p:cNvPr>
              <p:cNvSpPr>
                <a:spLocks noRot="1" noChangeAspect="1" noMove="1" noResize="1" noEditPoints="1" noAdjustHandles="1" noChangeArrowheads="1" noChangeShapeType="1" noTextEdit="1"/>
              </p:cNvSpPr>
              <p:nvPr/>
            </p:nvSpPr>
            <p:spPr>
              <a:xfrm>
                <a:off x="2336805" y="3875306"/>
                <a:ext cx="805541" cy="78489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E24796D-61F1-FCCB-4B29-2E9A4462121C}"/>
                  </a:ext>
                </a:extLst>
              </p:cNvPr>
              <p:cNvSpPr/>
              <p:nvPr/>
            </p:nvSpPr>
            <p:spPr>
              <a:xfrm>
                <a:off x="2336806" y="5181903"/>
                <a:ext cx="805541"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1" i="1" dirty="0" smtClean="0">
                          <a:solidFill>
                            <a:srgbClr val="4472C4"/>
                          </a:solidFill>
                          <a:latin typeface="Cambria Math" panose="02040503050406030204" pitchFamily="18" charset="0"/>
                          <a:ea typeface="Cambria Math"/>
                        </a:rPr>
                        <m:t>=</m:t>
                      </m:r>
                      <m:r>
                        <a:rPr lang="en-GB" sz="2400" b="0" i="1" dirty="0" smtClean="0">
                          <a:solidFill>
                            <a:srgbClr val="4472C4"/>
                          </a:solidFill>
                          <a:latin typeface="Cambria Math" panose="02040503050406030204" pitchFamily="18" charset="0"/>
                          <a:ea typeface="Cambria Math"/>
                        </a:rPr>
                        <m:t> </m:t>
                      </m:r>
                      <m:f>
                        <m:fPr>
                          <m:ctrlPr>
                            <a:rPr lang="en-GB" sz="2400" i="1" dirty="0" smtClean="0">
                              <a:solidFill>
                                <a:srgbClr val="4472C4"/>
                              </a:solidFill>
                              <a:latin typeface="Cambria Math" panose="02040503050406030204" pitchFamily="18" charset="0"/>
                              <a:ea typeface="Cambria Math"/>
                            </a:rPr>
                          </m:ctrlPr>
                        </m:fPr>
                        <m:num>
                          <m:r>
                            <a:rPr lang="en-GB" sz="2400" b="0" i="1" dirty="0" smtClean="0">
                              <a:solidFill>
                                <a:srgbClr val="4472C4"/>
                              </a:solidFill>
                              <a:latin typeface="Cambria Math" panose="02040503050406030204" pitchFamily="18" charset="0"/>
                              <a:ea typeface="Cambria Math"/>
                            </a:rPr>
                            <m:t>2</m:t>
                          </m:r>
                        </m:num>
                        <m:den>
                          <m:r>
                            <a:rPr lang="en-GB" sz="2400" b="0" i="1" dirty="0" smtClean="0">
                              <a:solidFill>
                                <a:srgbClr val="4472C4"/>
                              </a:solidFill>
                              <a:latin typeface="Cambria Math" panose="02040503050406030204" pitchFamily="18" charset="0"/>
                              <a:ea typeface="Cambria Math"/>
                            </a:rPr>
                            <m:t>4</m:t>
                          </m:r>
                        </m:den>
                      </m:f>
                    </m:oMath>
                  </m:oMathPara>
                </a14:m>
                <a:endParaRPr lang="en-GB" sz="2400" dirty="0">
                  <a:solidFill>
                    <a:srgbClr val="4472C4"/>
                  </a:solidFill>
                  <a:latin typeface="Calibri"/>
                </a:endParaRPr>
              </a:p>
            </p:txBody>
          </p:sp>
        </mc:Choice>
        <mc:Fallback xmlns="">
          <p:sp>
            <p:nvSpPr>
              <p:cNvPr id="54" name="Rectangle 53">
                <a:extLst>
                  <a:ext uri="{FF2B5EF4-FFF2-40B4-BE49-F238E27FC236}">
                    <a16:creationId xmlns:a16="http://schemas.microsoft.com/office/drawing/2014/main" id="{9E24796D-61F1-FCCB-4B29-2E9A4462121C}"/>
                  </a:ext>
                </a:extLst>
              </p:cNvPr>
              <p:cNvSpPr>
                <a:spLocks noRot="1" noChangeAspect="1" noMove="1" noResize="1" noEditPoints="1" noAdjustHandles="1" noChangeArrowheads="1" noChangeShapeType="1" noTextEdit="1"/>
              </p:cNvSpPr>
              <p:nvPr/>
            </p:nvSpPr>
            <p:spPr>
              <a:xfrm>
                <a:off x="2336806" y="5181903"/>
                <a:ext cx="805541" cy="783804"/>
              </a:xfrm>
              <a:prstGeom prst="rect">
                <a:avLst/>
              </a:prstGeom>
              <a:blipFill>
                <a:blip r:embed="rId12"/>
                <a:stretch>
                  <a:fillRect/>
                </a:stretch>
              </a:blipFill>
            </p:spPr>
            <p:txBody>
              <a:bodyPr/>
              <a:lstStyle/>
              <a:p>
                <a:r>
                  <a:rPr lang="en-GB">
                    <a:noFill/>
                  </a:rPr>
                  <a:t> </a:t>
                </a:r>
              </a:p>
            </p:txBody>
          </p:sp>
        </mc:Fallback>
      </mc:AlternateContent>
      <p:grpSp>
        <p:nvGrpSpPr>
          <p:cNvPr id="71" name="Group 70" descr="Single model of the same size in one row divided into three equal parts. The first two parts from left coloured orange and one part without colour. ">
            <a:extLst>
              <a:ext uri="{FF2B5EF4-FFF2-40B4-BE49-F238E27FC236}">
                <a16:creationId xmlns:a16="http://schemas.microsoft.com/office/drawing/2014/main" id="{2785DF69-F50A-ACCF-B0BA-212C5132F96C}"/>
              </a:ext>
            </a:extLst>
          </p:cNvPr>
          <p:cNvGrpSpPr/>
          <p:nvPr/>
        </p:nvGrpSpPr>
        <p:grpSpPr>
          <a:xfrm>
            <a:off x="5947299" y="1435666"/>
            <a:ext cx="1792352" cy="660101"/>
            <a:chOff x="5947299" y="1435666"/>
            <a:chExt cx="1792352" cy="660101"/>
          </a:xfrm>
        </p:grpSpPr>
        <p:grpSp>
          <p:nvGrpSpPr>
            <p:cNvPr id="8" name="Group 7">
              <a:extLst>
                <a:ext uri="{FF2B5EF4-FFF2-40B4-BE49-F238E27FC236}">
                  <a16:creationId xmlns:a16="http://schemas.microsoft.com/office/drawing/2014/main" id="{CA5E53F6-687F-DC14-0E8A-049E78BC65A1}"/>
                </a:ext>
              </a:extLst>
            </p:cNvPr>
            <p:cNvGrpSpPr/>
            <p:nvPr/>
          </p:nvGrpSpPr>
          <p:grpSpPr>
            <a:xfrm>
              <a:off x="5947300" y="1435666"/>
              <a:ext cx="1792351" cy="439417"/>
              <a:chOff x="5327394" y="2276871"/>
              <a:chExt cx="1792351" cy="439417"/>
            </a:xfrm>
          </p:grpSpPr>
          <p:sp>
            <p:nvSpPr>
              <p:cNvPr id="9" name="Rectangle 8">
                <a:extLst>
                  <a:ext uri="{FF2B5EF4-FFF2-40B4-BE49-F238E27FC236}">
                    <a16:creationId xmlns:a16="http://schemas.microsoft.com/office/drawing/2014/main" id="{4B536A52-18A3-E85E-FC80-A5E43F860FDE}"/>
                  </a:ext>
                </a:extLst>
              </p:cNvPr>
              <p:cNvSpPr/>
              <p:nvPr/>
            </p:nvSpPr>
            <p:spPr>
              <a:xfrm>
                <a:off x="5327394"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2" name="Rectangle 11">
                <a:extLst>
                  <a:ext uri="{FF2B5EF4-FFF2-40B4-BE49-F238E27FC236}">
                    <a16:creationId xmlns:a16="http://schemas.microsoft.com/office/drawing/2014/main" id="{A66C32DB-56E9-0787-B042-02C63987D578}"/>
                  </a:ext>
                </a:extLst>
              </p:cNvPr>
              <p:cNvSpPr/>
              <p:nvPr/>
            </p:nvSpPr>
            <p:spPr>
              <a:xfrm>
                <a:off x="5926962"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3" name="Rectangle 12">
                <a:extLst>
                  <a:ext uri="{FF2B5EF4-FFF2-40B4-BE49-F238E27FC236}">
                    <a16:creationId xmlns:a16="http://schemas.microsoft.com/office/drawing/2014/main" id="{DF6B2A74-A418-3CDB-BD28-243B04B2BCEB}"/>
                  </a:ext>
                </a:extLst>
              </p:cNvPr>
              <p:cNvSpPr/>
              <p:nvPr/>
            </p:nvSpPr>
            <p:spPr>
              <a:xfrm>
                <a:off x="6520760" y="2276871"/>
                <a:ext cx="598985" cy="439417"/>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60" name="Left Brace 59">
              <a:extLst>
                <a:ext uri="{FF2B5EF4-FFF2-40B4-BE49-F238E27FC236}">
                  <a16:creationId xmlns:a16="http://schemas.microsoft.com/office/drawing/2014/main" id="{FDA5ECCB-748E-E561-3BD8-B86B7F2B59F0}"/>
                </a:ext>
              </a:extLst>
            </p:cNvPr>
            <p:cNvSpPr/>
            <p:nvPr/>
          </p:nvSpPr>
          <p:spPr>
            <a:xfrm rot="16200000" flipV="1">
              <a:off x="6152256" y="1701154"/>
              <a:ext cx="189656" cy="599569"/>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nvGrpSpPr>
          <p:cNvPr id="73" name="Group 72" descr="Single model of the same size in one row divided into seven equal parts. The first six parts from left coloured orange and one part without colour. ">
            <a:extLst>
              <a:ext uri="{FF2B5EF4-FFF2-40B4-BE49-F238E27FC236}">
                <a16:creationId xmlns:a16="http://schemas.microsoft.com/office/drawing/2014/main" id="{B5537F1A-BE6E-091D-2198-4457BE1EA41D}"/>
              </a:ext>
            </a:extLst>
          </p:cNvPr>
          <p:cNvGrpSpPr/>
          <p:nvPr/>
        </p:nvGrpSpPr>
        <p:grpSpPr>
          <a:xfrm>
            <a:off x="5911337" y="4092552"/>
            <a:ext cx="3656627" cy="655165"/>
            <a:chOff x="5890897" y="3927595"/>
            <a:chExt cx="3656627" cy="655165"/>
          </a:xfrm>
          <a:solidFill>
            <a:srgbClr val="F9D09E"/>
          </a:solidFill>
        </p:grpSpPr>
        <p:grpSp>
          <p:nvGrpSpPr>
            <p:cNvPr id="29" name="Group 28">
              <a:extLst>
                <a:ext uri="{FF2B5EF4-FFF2-40B4-BE49-F238E27FC236}">
                  <a16:creationId xmlns:a16="http://schemas.microsoft.com/office/drawing/2014/main" id="{11C015D0-9FC5-0215-3B00-49A0E1F25502}"/>
                </a:ext>
              </a:extLst>
            </p:cNvPr>
            <p:cNvGrpSpPr/>
            <p:nvPr/>
          </p:nvGrpSpPr>
          <p:grpSpPr>
            <a:xfrm>
              <a:off x="5890978" y="3927595"/>
              <a:ext cx="3656546" cy="432048"/>
              <a:chOff x="4776302" y="2329719"/>
              <a:chExt cx="3656546" cy="432048"/>
            </a:xfrm>
            <a:grpFill/>
          </p:grpSpPr>
          <p:grpSp>
            <p:nvGrpSpPr>
              <p:cNvPr id="30" name="Group 29">
                <a:extLst>
                  <a:ext uri="{FF2B5EF4-FFF2-40B4-BE49-F238E27FC236}">
                    <a16:creationId xmlns:a16="http://schemas.microsoft.com/office/drawing/2014/main" id="{7FBF1916-86AB-35C8-5A2D-E639FDC00D2B}"/>
                  </a:ext>
                </a:extLst>
              </p:cNvPr>
              <p:cNvGrpSpPr/>
              <p:nvPr/>
            </p:nvGrpSpPr>
            <p:grpSpPr>
              <a:xfrm>
                <a:off x="4776302" y="2329719"/>
                <a:ext cx="2614077" cy="432048"/>
                <a:chOff x="467544" y="3204738"/>
                <a:chExt cx="2744630" cy="432048"/>
              </a:xfrm>
              <a:grpFill/>
            </p:grpSpPr>
            <p:grpSp>
              <p:nvGrpSpPr>
                <p:cNvPr id="33" name="Group 32">
                  <a:extLst>
                    <a:ext uri="{FF2B5EF4-FFF2-40B4-BE49-F238E27FC236}">
                      <a16:creationId xmlns:a16="http://schemas.microsoft.com/office/drawing/2014/main" id="{2902BC59-343E-08AD-7030-3426D568F8F1}"/>
                    </a:ext>
                  </a:extLst>
                </p:cNvPr>
                <p:cNvGrpSpPr/>
                <p:nvPr/>
              </p:nvGrpSpPr>
              <p:grpSpPr>
                <a:xfrm>
                  <a:off x="467544" y="3204738"/>
                  <a:ext cx="2195704" cy="432048"/>
                  <a:chOff x="566690" y="908720"/>
                  <a:chExt cx="2195704" cy="432048"/>
                </a:xfrm>
                <a:grpFill/>
              </p:grpSpPr>
              <p:sp>
                <p:nvSpPr>
                  <p:cNvPr id="35" name="Rectangle 34">
                    <a:extLst>
                      <a:ext uri="{FF2B5EF4-FFF2-40B4-BE49-F238E27FC236}">
                        <a16:creationId xmlns:a16="http://schemas.microsoft.com/office/drawing/2014/main" id="{60F9DF28-96CC-8A4C-6083-9C0A3E9EC0F4}"/>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36" name="Rectangle 35">
                    <a:extLst>
                      <a:ext uri="{FF2B5EF4-FFF2-40B4-BE49-F238E27FC236}">
                        <a16:creationId xmlns:a16="http://schemas.microsoft.com/office/drawing/2014/main" id="{6897CC19-DB35-5234-FD48-DD0A18D409CA}"/>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37" name="Rectangle 36">
                    <a:extLst>
                      <a:ext uri="{FF2B5EF4-FFF2-40B4-BE49-F238E27FC236}">
                        <a16:creationId xmlns:a16="http://schemas.microsoft.com/office/drawing/2014/main" id="{4810E242-DF78-10F7-AD02-AAC87973B62E}"/>
                      </a:ext>
                    </a:extLst>
                  </p:cNvPr>
                  <p:cNvSpPr/>
                  <p:nvPr/>
                </p:nvSpPr>
                <p:spPr>
                  <a:xfrm>
                    <a:off x="1664542"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38" name="Rectangle 37">
                    <a:extLst>
                      <a:ext uri="{FF2B5EF4-FFF2-40B4-BE49-F238E27FC236}">
                        <a16:creationId xmlns:a16="http://schemas.microsoft.com/office/drawing/2014/main" id="{9E0546CF-68E7-3B2E-B4C7-2CA3F516700A}"/>
                      </a:ext>
                    </a:extLst>
                  </p:cNvPr>
                  <p:cNvSpPr/>
                  <p:nvPr/>
                </p:nvSpPr>
                <p:spPr>
                  <a:xfrm>
                    <a:off x="2213468"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34" name="Rectangle 33">
                  <a:extLst>
                    <a:ext uri="{FF2B5EF4-FFF2-40B4-BE49-F238E27FC236}">
                      <a16:creationId xmlns:a16="http://schemas.microsoft.com/office/drawing/2014/main" id="{96C344BF-0555-82B5-D1D9-22852ADE3530}"/>
                    </a:ext>
                  </a:extLst>
                </p:cNvPr>
                <p:cNvSpPr/>
                <p:nvPr/>
              </p:nvSpPr>
              <p:spPr>
                <a:xfrm>
                  <a:off x="2663248" y="3204738"/>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sp>
            <p:nvSpPr>
              <p:cNvPr id="31" name="Rectangle 30">
                <a:extLst>
                  <a:ext uri="{FF2B5EF4-FFF2-40B4-BE49-F238E27FC236}">
                    <a16:creationId xmlns:a16="http://schemas.microsoft.com/office/drawing/2014/main" id="{53B90203-9CEB-5C46-2604-4A89167E3CEC}"/>
                  </a:ext>
                </a:extLst>
              </p:cNvPr>
              <p:cNvSpPr/>
              <p:nvPr/>
            </p:nvSpPr>
            <p:spPr>
              <a:xfrm>
                <a:off x="7388799" y="2329719"/>
                <a:ext cx="522815"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32" name="Rectangle 31">
                <a:extLst>
                  <a:ext uri="{FF2B5EF4-FFF2-40B4-BE49-F238E27FC236}">
                    <a16:creationId xmlns:a16="http://schemas.microsoft.com/office/drawing/2014/main" id="{55FE3F7D-CF29-DC2D-3874-3FCF2D4FEBE0}"/>
                  </a:ext>
                </a:extLst>
              </p:cNvPr>
              <p:cNvSpPr/>
              <p:nvPr/>
            </p:nvSpPr>
            <p:spPr>
              <a:xfrm>
                <a:off x="7910033" y="2329719"/>
                <a:ext cx="522815" cy="43204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66" name="Group 65">
              <a:extLst>
                <a:ext uri="{FF2B5EF4-FFF2-40B4-BE49-F238E27FC236}">
                  <a16:creationId xmlns:a16="http://schemas.microsoft.com/office/drawing/2014/main" id="{9B6E839A-1EDA-1F81-56A8-14ED14AF733F}"/>
                </a:ext>
              </a:extLst>
            </p:cNvPr>
            <p:cNvGrpSpPr/>
            <p:nvPr/>
          </p:nvGrpSpPr>
          <p:grpSpPr>
            <a:xfrm>
              <a:off x="5890897" y="4384308"/>
              <a:ext cx="3133811" cy="198452"/>
              <a:chOff x="5890898" y="4384308"/>
              <a:chExt cx="1081002" cy="198452"/>
            </a:xfrm>
            <a:grpFill/>
          </p:grpSpPr>
          <p:sp>
            <p:nvSpPr>
              <p:cNvPr id="64" name="Left Brace 63">
                <a:extLst>
                  <a:ext uri="{FF2B5EF4-FFF2-40B4-BE49-F238E27FC236}">
                    <a16:creationId xmlns:a16="http://schemas.microsoft.com/office/drawing/2014/main" id="{D73B92A5-FD20-4B25-F287-2E685892029A}"/>
                  </a:ext>
                </a:extLst>
              </p:cNvPr>
              <p:cNvSpPr/>
              <p:nvPr/>
            </p:nvSpPr>
            <p:spPr>
              <a:xfrm rot="16200000" flipV="1">
                <a:off x="6066321" y="4208885"/>
                <a:ext cx="189656" cy="540501"/>
              </a:xfrm>
              <a:prstGeom prst="leftBrace">
                <a:avLst>
                  <a:gd name="adj1" fmla="val 17526"/>
                  <a:gd name="adj2" fmla="val 50000"/>
                </a:avLst>
              </a:prstGeom>
              <a:solidFill>
                <a:schemeClr val="bg1"/>
              </a:solidFill>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5" name="Left Brace 64">
                <a:extLst>
                  <a:ext uri="{FF2B5EF4-FFF2-40B4-BE49-F238E27FC236}">
                    <a16:creationId xmlns:a16="http://schemas.microsoft.com/office/drawing/2014/main" id="{B285BC4A-56BC-624D-90FA-95F86F154850}"/>
                  </a:ext>
                </a:extLst>
              </p:cNvPr>
              <p:cNvSpPr/>
              <p:nvPr/>
            </p:nvSpPr>
            <p:spPr>
              <a:xfrm rot="16200000" flipV="1">
                <a:off x="6606822" y="4217681"/>
                <a:ext cx="189656" cy="540501"/>
              </a:xfrm>
              <a:prstGeom prst="leftBrace">
                <a:avLst>
                  <a:gd name="adj1" fmla="val 17526"/>
                  <a:gd name="adj2" fmla="val 50000"/>
                </a:avLst>
              </a:prstGeom>
              <a:solidFill>
                <a:schemeClr val="bg1"/>
              </a:solidFill>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grpSp>
        <p:nvGrpSpPr>
          <p:cNvPr id="74" name="Group 73" descr="Two separate bar models of the same size in one row. Each bar model is divided into four equal parts. The first bar model from left have four parts coloured orange. The second bar model with two part coloured orange and two parts without colour. ">
            <a:extLst>
              <a:ext uri="{FF2B5EF4-FFF2-40B4-BE49-F238E27FC236}">
                <a16:creationId xmlns:a16="http://schemas.microsoft.com/office/drawing/2014/main" id="{CAC2CB2D-FF71-58BA-5C8D-2FF48BEDEC5D}"/>
              </a:ext>
            </a:extLst>
          </p:cNvPr>
          <p:cNvGrpSpPr/>
          <p:nvPr/>
        </p:nvGrpSpPr>
        <p:grpSpPr>
          <a:xfrm>
            <a:off x="5852894" y="5355844"/>
            <a:ext cx="5050859" cy="679405"/>
            <a:chOff x="5852894" y="5355844"/>
            <a:chExt cx="5050859" cy="679405"/>
          </a:xfrm>
        </p:grpSpPr>
        <p:grpSp>
          <p:nvGrpSpPr>
            <p:cNvPr id="43" name="Group 42">
              <a:extLst>
                <a:ext uri="{FF2B5EF4-FFF2-40B4-BE49-F238E27FC236}">
                  <a16:creationId xmlns:a16="http://schemas.microsoft.com/office/drawing/2014/main" id="{2A26C98B-75F6-068E-E0FA-6DAEABDC4C43}"/>
                </a:ext>
              </a:extLst>
            </p:cNvPr>
            <p:cNvGrpSpPr/>
            <p:nvPr/>
          </p:nvGrpSpPr>
          <p:grpSpPr>
            <a:xfrm>
              <a:off x="5852894" y="5358423"/>
              <a:ext cx="2390753" cy="441997"/>
              <a:chOff x="4728992" y="2276871"/>
              <a:chExt cx="2390753" cy="441997"/>
            </a:xfrm>
            <a:solidFill>
              <a:srgbClr val="9BC8FF"/>
            </a:solidFill>
          </p:grpSpPr>
          <p:sp>
            <p:nvSpPr>
              <p:cNvPr id="44" name="Rectangle 43">
                <a:extLst>
                  <a:ext uri="{FF2B5EF4-FFF2-40B4-BE49-F238E27FC236}">
                    <a16:creationId xmlns:a16="http://schemas.microsoft.com/office/drawing/2014/main" id="{41B9F415-7B4B-51C9-5E68-8251C3D2AFED}"/>
                  </a:ext>
                </a:extLst>
              </p:cNvPr>
              <p:cNvSpPr/>
              <p:nvPr/>
            </p:nvSpPr>
            <p:spPr>
              <a:xfrm>
                <a:off x="4728992"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45" name="Rectangle 44">
                <a:extLst>
                  <a:ext uri="{FF2B5EF4-FFF2-40B4-BE49-F238E27FC236}">
                    <a16:creationId xmlns:a16="http://schemas.microsoft.com/office/drawing/2014/main" id="{09B14641-8DFB-2EB1-422D-E2097072F2F8}"/>
                  </a:ext>
                </a:extLst>
              </p:cNvPr>
              <p:cNvSpPr/>
              <p:nvPr/>
            </p:nvSpPr>
            <p:spPr>
              <a:xfrm>
                <a:off x="5327394"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46" name="Rectangle 45">
                <a:extLst>
                  <a:ext uri="{FF2B5EF4-FFF2-40B4-BE49-F238E27FC236}">
                    <a16:creationId xmlns:a16="http://schemas.microsoft.com/office/drawing/2014/main" id="{3F1283C7-4A31-EC34-689F-38F0CBF428F1}"/>
                  </a:ext>
                </a:extLst>
              </p:cNvPr>
              <p:cNvSpPr/>
              <p:nvPr/>
            </p:nvSpPr>
            <p:spPr>
              <a:xfrm>
                <a:off x="5926962"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47" name="Rectangle 46">
                <a:extLst>
                  <a:ext uri="{FF2B5EF4-FFF2-40B4-BE49-F238E27FC236}">
                    <a16:creationId xmlns:a16="http://schemas.microsoft.com/office/drawing/2014/main" id="{680FA0DB-52D2-0925-6D39-D047DF4C30B7}"/>
                  </a:ext>
                </a:extLst>
              </p:cNvPr>
              <p:cNvSpPr/>
              <p:nvPr/>
            </p:nvSpPr>
            <p:spPr>
              <a:xfrm>
                <a:off x="6520760" y="2276871"/>
                <a:ext cx="598985" cy="441997"/>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48" name="Group 47">
              <a:extLst>
                <a:ext uri="{FF2B5EF4-FFF2-40B4-BE49-F238E27FC236}">
                  <a16:creationId xmlns:a16="http://schemas.microsoft.com/office/drawing/2014/main" id="{E497F6A9-4C84-25F4-E87C-2AA5965023D5}"/>
                </a:ext>
              </a:extLst>
            </p:cNvPr>
            <p:cNvGrpSpPr/>
            <p:nvPr/>
          </p:nvGrpSpPr>
          <p:grpSpPr>
            <a:xfrm>
              <a:off x="8503475" y="5355844"/>
              <a:ext cx="2400278" cy="439416"/>
              <a:chOff x="4728992" y="2276872"/>
              <a:chExt cx="2400278" cy="439416"/>
            </a:xfrm>
          </p:grpSpPr>
          <p:sp>
            <p:nvSpPr>
              <p:cNvPr id="49" name="Rectangle 48">
                <a:extLst>
                  <a:ext uri="{FF2B5EF4-FFF2-40B4-BE49-F238E27FC236}">
                    <a16:creationId xmlns:a16="http://schemas.microsoft.com/office/drawing/2014/main" id="{183ABBDF-4147-1866-66EB-A9BB967257A0}"/>
                  </a:ext>
                </a:extLst>
              </p:cNvPr>
              <p:cNvSpPr/>
              <p:nvPr/>
            </p:nvSpPr>
            <p:spPr>
              <a:xfrm>
                <a:off x="4728992"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50" name="Rectangle 49">
                <a:extLst>
                  <a:ext uri="{FF2B5EF4-FFF2-40B4-BE49-F238E27FC236}">
                    <a16:creationId xmlns:a16="http://schemas.microsoft.com/office/drawing/2014/main" id="{A549794D-577C-E6BB-8A29-79D14C116CC8}"/>
                  </a:ext>
                </a:extLst>
              </p:cNvPr>
              <p:cNvSpPr/>
              <p:nvPr/>
            </p:nvSpPr>
            <p:spPr>
              <a:xfrm>
                <a:off x="5327394" y="2276872"/>
                <a:ext cx="598985" cy="439416"/>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51" name="Rectangle 50">
                <a:extLst>
                  <a:ext uri="{FF2B5EF4-FFF2-40B4-BE49-F238E27FC236}">
                    <a16:creationId xmlns:a16="http://schemas.microsoft.com/office/drawing/2014/main" id="{681E166A-FF61-3B13-DB03-7029EA403E6D}"/>
                  </a:ext>
                </a:extLst>
              </p:cNvPr>
              <p:cNvSpPr/>
              <p:nvPr/>
            </p:nvSpPr>
            <p:spPr>
              <a:xfrm>
                <a:off x="5926962" y="2276872"/>
                <a:ext cx="598985" cy="439416"/>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52" name="Rectangle 51">
                <a:extLst>
                  <a:ext uri="{FF2B5EF4-FFF2-40B4-BE49-F238E27FC236}">
                    <a16:creationId xmlns:a16="http://schemas.microsoft.com/office/drawing/2014/main" id="{A7849E9C-F1A7-8F8B-AEC1-70255DA132E5}"/>
                  </a:ext>
                </a:extLst>
              </p:cNvPr>
              <p:cNvSpPr/>
              <p:nvPr/>
            </p:nvSpPr>
            <p:spPr>
              <a:xfrm>
                <a:off x="6530285" y="2276872"/>
                <a:ext cx="598985" cy="439416"/>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67" name="Group 66">
              <a:extLst>
                <a:ext uri="{FF2B5EF4-FFF2-40B4-BE49-F238E27FC236}">
                  <a16:creationId xmlns:a16="http://schemas.microsoft.com/office/drawing/2014/main" id="{7521E797-D6BB-C402-EEEC-FE9357F7EC30}"/>
                </a:ext>
              </a:extLst>
            </p:cNvPr>
            <p:cNvGrpSpPr/>
            <p:nvPr/>
          </p:nvGrpSpPr>
          <p:grpSpPr>
            <a:xfrm>
              <a:off x="5852894" y="5836797"/>
              <a:ext cx="2390753" cy="198452"/>
              <a:chOff x="5890898" y="4384308"/>
              <a:chExt cx="1081002" cy="198452"/>
            </a:xfrm>
          </p:grpSpPr>
          <p:sp>
            <p:nvSpPr>
              <p:cNvPr id="68" name="Left Brace 67">
                <a:extLst>
                  <a:ext uri="{FF2B5EF4-FFF2-40B4-BE49-F238E27FC236}">
                    <a16:creationId xmlns:a16="http://schemas.microsoft.com/office/drawing/2014/main" id="{0207BFA3-451D-5C89-378B-72D741D0EB42}"/>
                  </a:ext>
                </a:extLst>
              </p:cNvPr>
              <p:cNvSpPr/>
              <p:nvPr/>
            </p:nvSpPr>
            <p:spPr>
              <a:xfrm rot="16200000" flipV="1">
                <a:off x="6066321" y="4208885"/>
                <a:ext cx="189656" cy="540501"/>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9" name="Left Brace 68">
                <a:extLst>
                  <a:ext uri="{FF2B5EF4-FFF2-40B4-BE49-F238E27FC236}">
                    <a16:creationId xmlns:a16="http://schemas.microsoft.com/office/drawing/2014/main" id="{9886339C-A217-6FF9-EC88-BBEB47ADC226}"/>
                  </a:ext>
                </a:extLst>
              </p:cNvPr>
              <p:cNvSpPr/>
              <p:nvPr/>
            </p:nvSpPr>
            <p:spPr>
              <a:xfrm rot="16200000" flipV="1">
                <a:off x="6606822" y="4217681"/>
                <a:ext cx="189656" cy="540501"/>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
          <p:nvSpPr>
            <p:cNvPr id="70" name="Left Brace 69">
              <a:extLst>
                <a:ext uri="{FF2B5EF4-FFF2-40B4-BE49-F238E27FC236}">
                  <a16:creationId xmlns:a16="http://schemas.microsoft.com/office/drawing/2014/main" id="{DDEFE54C-E655-56F3-44F3-A6CDC64E7B19}"/>
                </a:ext>
              </a:extLst>
            </p:cNvPr>
            <p:cNvSpPr/>
            <p:nvPr/>
          </p:nvSpPr>
          <p:spPr>
            <a:xfrm rot="16200000" flipV="1">
              <a:off x="9006335" y="5339925"/>
              <a:ext cx="189656" cy="1195377"/>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nvGrpSpPr>
          <p:cNvPr id="17" name="Group 16" descr="Single model of the same size in one row divided into seven equal parts. The first four parts from left coloured orange and three parts without colour. ">
            <a:extLst>
              <a:ext uri="{FF2B5EF4-FFF2-40B4-BE49-F238E27FC236}">
                <a16:creationId xmlns:a16="http://schemas.microsoft.com/office/drawing/2014/main" id="{5185C2BF-B08A-A463-F5C1-5A434290CFE5}"/>
              </a:ext>
            </a:extLst>
          </p:cNvPr>
          <p:cNvGrpSpPr/>
          <p:nvPr/>
        </p:nvGrpSpPr>
        <p:grpSpPr>
          <a:xfrm>
            <a:off x="5962465" y="2715157"/>
            <a:ext cx="3656548" cy="646305"/>
            <a:chOff x="5962465" y="2715157"/>
            <a:chExt cx="3656548" cy="646305"/>
          </a:xfrm>
        </p:grpSpPr>
        <p:grpSp>
          <p:nvGrpSpPr>
            <p:cNvPr id="6" name="Group 5">
              <a:extLst>
                <a:ext uri="{FF2B5EF4-FFF2-40B4-BE49-F238E27FC236}">
                  <a16:creationId xmlns:a16="http://schemas.microsoft.com/office/drawing/2014/main" id="{7FB53C30-93AD-95F0-F5C6-F920E0A7BD3D}"/>
                </a:ext>
              </a:extLst>
            </p:cNvPr>
            <p:cNvGrpSpPr/>
            <p:nvPr/>
          </p:nvGrpSpPr>
          <p:grpSpPr>
            <a:xfrm>
              <a:off x="5962465" y="2715157"/>
              <a:ext cx="3656548" cy="646305"/>
              <a:chOff x="5962465" y="2715157"/>
              <a:chExt cx="3656548" cy="646305"/>
            </a:xfrm>
          </p:grpSpPr>
          <p:sp>
            <p:nvSpPr>
              <p:cNvPr id="39" name="Rectangle 38">
                <a:extLst>
                  <a:ext uri="{FF2B5EF4-FFF2-40B4-BE49-F238E27FC236}">
                    <a16:creationId xmlns:a16="http://schemas.microsoft.com/office/drawing/2014/main" id="{64CE96C6-120C-C9DD-7B9C-2B77DDB65C33}"/>
                  </a:ext>
                </a:extLst>
              </p:cNvPr>
              <p:cNvSpPr/>
              <p:nvPr/>
            </p:nvSpPr>
            <p:spPr>
              <a:xfrm>
                <a:off x="8053730" y="2715157"/>
                <a:ext cx="522815"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nvGrpSpPr>
              <p:cNvPr id="76" name="Group 75">
                <a:extLst>
                  <a:ext uri="{FF2B5EF4-FFF2-40B4-BE49-F238E27FC236}">
                    <a16:creationId xmlns:a16="http://schemas.microsoft.com/office/drawing/2014/main" id="{E8348759-5606-F3D4-B699-B001C74C9BCC}"/>
                  </a:ext>
                </a:extLst>
              </p:cNvPr>
              <p:cNvGrpSpPr/>
              <p:nvPr/>
            </p:nvGrpSpPr>
            <p:grpSpPr>
              <a:xfrm>
                <a:off x="5962465" y="2715270"/>
                <a:ext cx="3656548" cy="646192"/>
                <a:chOff x="5911377" y="2424925"/>
                <a:chExt cx="3656548" cy="646192"/>
              </a:xfrm>
            </p:grpSpPr>
            <p:grpSp>
              <p:nvGrpSpPr>
                <p:cNvPr id="18" name="Group 17">
                  <a:extLst>
                    <a:ext uri="{FF2B5EF4-FFF2-40B4-BE49-F238E27FC236}">
                      <a16:creationId xmlns:a16="http://schemas.microsoft.com/office/drawing/2014/main" id="{E2F83AB6-0BB0-583B-247B-E542431A03CD}"/>
                    </a:ext>
                  </a:extLst>
                </p:cNvPr>
                <p:cNvGrpSpPr/>
                <p:nvPr/>
              </p:nvGrpSpPr>
              <p:grpSpPr>
                <a:xfrm>
                  <a:off x="5911379" y="2424925"/>
                  <a:ext cx="3656546" cy="432048"/>
                  <a:chOff x="4776302" y="2329719"/>
                  <a:chExt cx="3656546" cy="432048"/>
                </a:xfrm>
              </p:grpSpPr>
              <p:grpSp>
                <p:nvGrpSpPr>
                  <p:cNvPr id="19" name="Group 18">
                    <a:extLst>
                      <a:ext uri="{FF2B5EF4-FFF2-40B4-BE49-F238E27FC236}">
                        <a16:creationId xmlns:a16="http://schemas.microsoft.com/office/drawing/2014/main" id="{92020062-7664-E1AC-0A75-C6E07542D280}"/>
                      </a:ext>
                    </a:extLst>
                  </p:cNvPr>
                  <p:cNvGrpSpPr/>
                  <p:nvPr/>
                </p:nvGrpSpPr>
                <p:grpSpPr>
                  <a:xfrm>
                    <a:off x="4776302" y="2329719"/>
                    <a:ext cx="2091262" cy="432048"/>
                    <a:chOff x="566690" y="908720"/>
                    <a:chExt cx="2195704" cy="432048"/>
                  </a:xfrm>
                  <a:noFill/>
                </p:grpSpPr>
                <p:sp>
                  <p:nvSpPr>
                    <p:cNvPr id="23" name="Rectangle 22">
                      <a:extLst>
                        <a:ext uri="{FF2B5EF4-FFF2-40B4-BE49-F238E27FC236}">
                          <a16:creationId xmlns:a16="http://schemas.microsoft.com/office/drawing/2014/main" id="{45A1E761-18C9-1729-2EE9-7224078F351E}"/>
                        </a:ext>
                      </a:extLst>
                    </p:cNvPr>
                    <p:cNvSpPr/>
                    <p:nvPr/>
                  </p:nvSpPr>
                  <p:spPr>
                    <a:xfrm>
                      <a:off x="566690" y="908720"/>
                      <a:ext cx="548926" cy="432048"/>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24" name="Rectangle 23">
                      <a:extLst>
                        <a:ext uri="{FF2B5EF4-FFF2-40B4-BE49-F238E27FC236}">
                          <a16:creationId xmlns:a16="http://schemas.microsoft.com/office/drawing/2014/main" id="{264309FF-573A-D280-99EE-86060942327C}"/>
                        </a:ext>
                      </a:extLst>
                    </p:cNvPr>
                    <p:cNvSpPr/>
                    <p:nvPr/>
                  </p:nvSpPr>
                  <p:spPr>
                    <a:xfrm>
                      <a:off x="1115616" y="908720"/>
                      <a:ext cx="548926" cy="432048"/>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25" name="Rectangle 24">
                      <a:extLst>
                        <a:ext uri="{FF2B5EF4-FFF2-40B4-BE49-F238E27FC236}">
                          <a16:creationId xmlns:a16="http://schemas.microsoft.com/office/drawing/2014/main" id="{182740E1-D37F-6AC1-8E3C-A532E17256F8}"/>
                        </a:ext>
                      </a:extLst>
                    </p:cNvPr>
                    <p:cNvSpPr/>
                    <p:nvPr/>
                  </p:nvSpPr>
                  <p:spPr>
                    <a:xfrm>
                      <a:off x="1664542" y="908720"/>
                      <a:ext cx="548926" cy="432048"/>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26" name="Rectangle 25">
                      <a:extLst>
                        <a:ext uri="{FF2B5EF4-FFF2-40B4-BE49-F238E27FC236}">
                          <a16:creationId xmlns:a16="http://schemas.microsoft.com/office/drawing/2014/main" id="{697FF0BE-8766-50E8-F544-5E4D8946A12F}"/>
                        </a:ext>
                      </a:extLst>
                    </p:cNvPr>
                    <p:cNvSpPr/>
                    <p:nvPr/>
                  </p:nvSpPr>
                  <p:spPr>
                    <a:xfrm>
                      <a:off x="2213468" y="908720"/>
                      <a:ext cx="548926" cy="432048"/>
                    </a:xfrm>
                    <a:prstGeom prst="rect">
                      <a:avLst/>
                    </a:prstGeom>
                    <a:solidFill>
                      <a:srgbClr val="F9D09E"/>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20" name="Rectangle 19">
                    <a:extLst>
                      <a:ext uri="{FF2B5EF4-FFF2-40B4-BE49-F238E27FC236}">
                        <a16:creationId xmlns:a16="http://schemas.microsoft.com/office/drawing/2014/main" id="{A573DC1A-0AD8-A7D5-54E3-9DDBF8930B13}"/>
                      </a:ext>
                    </a:extLst>
                  </p:cNvPr>
                  <p:cNvSpPr/>
                  <p:nvPr/>
                </p:nvSpPr>
                <p:spPr>
                  <a:xfrm>
                    <a:off x="7910033" y="2329719"/>
                    <a:ext cx="522815"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75" name="Group 74">
                  <a:extLst>
                    <a:ext uri="{FF2B5EF4-FFF2-40B4-BE49-F238E27FC236}">
                      <a16:creationId xmlns:a16="http://schemas.microsoft.com/office/drawing/2014/main" id="{BC921A60-7CE8-6C8F-167C-F9495F8A3CCE}"/>
                    </a:ext>
                  </a:extLst>
                </p:cNvPr>
                <p:cNvGrpSpPr/>
                <p:nvPr/>
              </p:nvGrpSpPr>
              <p:grpSpPr>
                <a:xfrm>
                  <a:off x="5911377" y="2872665"/>
                  <a:ext cx="2070863" cy="198452"/>
                  <a:chOff x="5911378" y="2872665"/>
                  <a:chExt cx="1081002" cy="198452"/>
                </a:xfrm>
              </p:grpSpPr>
              <p:sp>
                <p:nvSpPr>
                  <p:cNvPr id="61" name="Left Brace 60">
                    <a:extLst>
                      <a:ext uri="{FF2B5EF4-FFF2-40B4-BE49-F238E27FC236}">
                        <a16:creationId xmlns:a16="http://schemas.microsoft.com/office/drawing/2014/main" id="{9AC70518-0B60-7361-475C-58C8D44FD2BE}"/>
                      </a:ext>
                    </a:extLst>
                  </p:cNvPr>
                  <p:cNvSpPr/>
                  <p:nvPr/>
                </p:nvSpPr>
                <p:spPr>
                  <a:xfrm rot="16200000" flipV="1">
                    <a:off x="6086801" y="2697242"/>
                    <a:ext cx="189656" cy="540501"/>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62" name="Left Brace 61">
                    <a:extLst>
                      <a:ext uri="{FF2B5EF4-FFF2-40B4-BE49-F238E27FC236}">
                        <a16:creationId xmlns:a16="http://schemas.microsoft.com/office/drawing/2014/main" id="{E227D2B9-EAE7-4CD1-BE1A-34772ABC5747}"/>
                      </a:ext>
                    </a:extLst>
                  </p:cNvPr>
                  <p:cNvSpPr/>
                  <p:nvPr/>
                </p:nvSpPr>
                <p:spPr>
                  <a:xfrm rot="16200000" flipV="1">
                    <a:off x="6627302" y="2706038"/>
                    <a:ext cx="189656" cy="540501"/>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grpSp>
        <p:sp>
          <p:nvSpPr>
            <p:cNvPr id="14" name="Rectangle 13">
              <a:extLst>
                <a:ext uri="{FF2B5EF4-FFF2-40B4-BE49-F238E27FC236}">
                  <a16:creationId xmlns:a16="http://schemas.microsoft.com/office/drawing/2014/main" id="{97D8A1A8-AA14-DA46-3CA5-C485C54AB262}"/>
                </a:ext>
              </a:extLst>
            </p:cNvPr>
            <p:cNvSpPr/>
            <p:nvPr/>
          </p:nvSpPr>
          <p:spPr>
            <a:xfrm>
              <a:off x="8574724" y="2715157"/>
              <a:ext cx="522815"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spTree>
    <p:extLst>
      <p:ext uri="{BB962C8B-B14F-4D97-AF65-F5344CB8AC3E}">
        <p14:creationId xmlns:p14="http://schemas.microsoft.com/office/powerpoint/2010/main" val="234049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4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solidFill>
                  <a:schemeClr val="accent1"/>
                </a:solidFill>
                <a:latin typeface="Arial" panose="020B0604020202020204" pitchFamily="34" charset="0"/>
                <a:cs typeface="Arial" panose="020B0604020202020204" pitchFamily="34" charset="0"/>
              </a:rPr>
              <a:t>More division answers (e–g)</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3822A49-003C-BF31-7123-079595AE5052}"/>
                  </a:ext>
                </a:extLst>
              </p:cNvPr>
              <p:cNvSpPr/>
              <p:nvPr/>
            </p:nvSpPr>
            <p:spPr>
              <a:xfrm>
                <a:off x="1490746" y="1130606"/>
                <a:ext cx="988347" cy="78617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f>
                        <m:fPr>
                          <m:ctrlPr>
                            <a:rPr lang="en-GB" sz="2400" i="1" dirty="0" smtClean="0">
                              <a:solidFill>
                                <a:schemeClr val="tx1"/>
                              </a:solidFill>
                              <a:latin typeface="Cambria Math" panose="02040503050406030204" pitchFamily="18" charset="0"/>
                              <a:ea typeface="Cambria Math"/>
                            </a:rPr>
                          </m:ctrlPr>
                        </m:fPr>
                        <m:num>
                          <m:r>
                            <a:rPr lang="en-GB" sz="2400" b="0" i="1" dirty="0" smtClean="0">
                              <a:solidFill>
                                <a:schemeClr val="tx1"/>
                              </a:solidFill>
                              <a:latin typeface="Cambria Math" panose="02040503050406030204" pitchFamily="18" charset="0"/>
                              <a:ea typeface="Cambria Math"/>
                            </a:rPr>
                            <m:t>6</m:t>
                          </m:r>
                        </m:num>
                        <m:den>
                          <m:r>
                            <a:rPr lang="en-GB" sz="2400" b="0" i="1" dirty="0" smtClean="0">
                              <a:solidFill>
                                <a:schemeClr val="tx1"/>
                              </a:solidFill>
                              <a:latin typeface="Cambria Math" panose="02040503050406030204" pitchFamily="18" charset="0"/>
                              <a:ea typeface="Cambria Math"/>
                            </a:rPr>
                            <m:t>5</m:t>
                          </m:r>
                        </m:den>
                      </m:f>
                      <m:r>
                        <a:rPr lang="en-GB" sz="2400" b="0" i="1" dirty="0">
                          <a:solidFill>
                            <a:schemeClr val="tx1"/>
                          </a:solidFill>
                          <a:latin typeface="Cambria Math"/>
                          <a:ea typeface="Cambria Math"/>
                        </a:rPr>
                        <m:t>÷</m:t>
                      </m:r>
                      <m:r>
                        <a:rPr lang="en-US" sz="2400" b="0" i="1" dirty="0" smtClean="0">
                          <a:solidFill>
                            <a:schemeClr val="tx1"/>
                          </a:solidFill>
                          <a:latin typeface="Cambria Math" panose="02040503050406030204" pitchFamily="18" charset="0"/>
                          <a:ea typeface="Cambria Math"/>
                        </a:rPr>
                        <m:t>3</m:t>
                      </m:r>
                    </m:oMath>
                  </m:oMathPara>
                </a14:m>
                <a:endParaRPr lang="en-GB" sz="2400" dirty="0">
                  <a:solidFill>
                    <a:schemeClr val="tx1"/>
                  </a:solidFill>
                  <a:latin typeface="Calibri"/>
                </a:endParaRPr>
              </a:p>
            </p:txBody>
          </p:sp>
        </mc:Choice>
        <mc:Fallback xmlns="">
          <p:sp>
            <p:nvSpPr>
              <p:cNvPr id="6" name="Rectangle 5">
                <a:extLst>
                  <a:ext uri="{FF2B5EF4-FFF2-40B4-BE49-F238E27FC236}">
                    <a16:creationId xmlns:a16="http://schemas.microsoft.com/office/drawing/2014/main" id="{53822A49-003C-BF31-7123-079595AE5052}"/>
                  </a:ext>
                </a:extLst>
              </p:cNvPr>
              <p:cNvSpPr>
                <a:spLocks noRot="1" noChangeAspect="1" noMove="1" noResize="1" noEditPoints="1" noAdjustHandles="1" noChangeArrowheads="1" noChangeShapeType="1" noTextEdit="1"/>
              </p:cNvSpPr>
              <p:nvPr/>
            </p:nvSpPr>
            <p:spPr>
              <a:xfrm>
                <a:off x="1490746" y="1130606"/>
                <a:ext cx="988347" cy="786177"/>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94F9F34-6208-C196-1987-CC0688A3F62E}"/>
                  </a:ext>
                </a:extLst>
              </p:cNvPr>
              <p:cNvSpPr/>
              <p:nvPr/>
            </p:nvSpPr>
            <p:spPr>
              <a:xfrm>
                <a:off x="1472059" y="2775080"/>
                <a:ext cx="988347"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f>
                        <m:fPr>
                          <m:ctrlPr>
                            <a:rPr lang="en-GB" sz="2400" i="1" dirty="0" smtClean="0">
                              <a:solidFill>
                                <a:schemeClr val="tx1"/>
                              </a:solidFill>
                              <a:latin typeface="Cambria Math" panose="02040503050406030204" pitchFamily="18" charset="0"/>
                              <a:ea typeface="Cambria Math"/>
                            </a:rPr>
                          </m:ctrlPr>
                        </m:fPr>
                        <m:num>
                          <m:r>
                            <a:rPr lang="en-GB" sz="2400" b="0" i="1" dirty="0" smtClean="0">
                              <a:solidFill>
                                <a:schemeClr val="tx1"/>
                              </a:solidFill>
                              <a:latin typeface="Cambria Math" panose="02040503050406030204" pitchFamily="18" charset="0"/>
                              <a:ea typeface="Cambria Math"/>
                            </a:rPr>
                            <m:t>6</m:t>
                          </m:r>
                        </m:num>
                        <m:den>
                          <m:r>
                            <a:rPr lang="en-US" sz="2400" b="0" i="1" dirty="0" smtClean="0">
                              <a:solidFill>
                                <a:schemeClr val="tx1"/>
                              </a:solidFill>
                              <a:latin typeface="Cambria Math" panose="02040503050406030204" pitchFamily="18" charset="0"/>
                              <a:ea typeface="Cambria Math"/>
                            </a:rPr>
                            <m:t>4</m:t>
                          </m:r>
                        </m:den>
                      </m:f>
                      <m:r>
                        <a:rPr lang="en-GB" sz="2400" b="0" i="1" dirty="0">
                          <a:solidFill>
                            <a:schemeClr val="tx1"/>
                          </a:solidFill>
                          <a:latin typeface="Cambria Math"/>
                          <a:ea typeface="Cambria Math"/>
                        </a:rPr>
                        <m:t>÷</m:t>
                      </m:r>
                      <m:r>
                        <a:rPr lang="en-US" sz="2400" b="0" i="1" dirty="0" smtClean="0">
                          <a:solidFill>
                            <a:schemeClr val="tx1"/>
                          </a:solidFill>
                          <a:latin typeface="Cambria Math" panose="02040503050406030204" pitchFamily="18" charset="0"/>
                          <a:ea typeface="Cambria Math"/>
                        </a:rPr>
                        <m:t>2</m:t>
                      </m:r>
                    </m:oMath>
                  </m:oMathPara>
                </a14:m>
                <a:endParaRPr lang="en-GB" sz="2400" dirty="0">
                  <a:solidFill>
                    <a:schemeClr val="tx1"/>
                  </a:solidFill>
                  <a:latin typeface="Calibri"/>
                </a:endParaRPr>
              </a:p>
            </p:txBody>
          </p:sp>
        </mc:Choice>
        <mc:Fallback xmlns="">
          <p:sp>
            <p:nvSpPr>
              <p:cNvPr id="17" name="Rectangle 16">
                <a:extLst>
                  <a:ext uri="{FF2B5EF4-FFF2-40B4-BE49-F238E27FC236}">
                    <a16:creationId xmlns:a16="http://schemas.microsoft.com/office/drawing/2014/main" id="{894F9F34-6208-C196-1987-CC0688A3F62E}"/>
                  </a:ext>
                </a:extLst>
              </p:cNvPr>
              <p:cNvSpPr>
                <a:spLocks noRot="1" noChangeAspect="1" noMove="1" noResize="1" noEditPoints="1" noAdjustHandles="1" noChangeArrowheads="1" noChangeShapeType="1" noTextEdit="1"/>
              </p:cNvSpPr>
              <p:nvPr/>
            </p:nvSpPr>
            <p:spPr>
              <a:xfrm>
                <a:off x="1472059" y="2775080"/>
                <a:ext cx="988347" cy="78380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2B01B6A8-1725-07E6-0BA1-2341C7D16D1F}"/>
                  </a:ext>
                </a:extLst>
              </p:cNvPr>
              <p:cNvSpPr/>
              <p:nvPr/>
            </p:nvSpPr>
            <p:spPr>
              <a:xfrm>
                <a:off x="1258708" y="4553829"/>
                <a:ext cx="1180708" cy="78617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a:rPr>
                        <m:t>2</m:t>
                      </m:r>
                      <m:f>
                        <m:fPr>
                          <m:ctrlPr>
                            <a:rPr lang="en-US" sz="2400" b="0" i="1" dirty="0" smtClean="0">
                              <a:solidFill>
                                <a:schemeClr val="tx1"/>
                              </a:solidFill>
                              <a:latin typeface="Cambria Math" panose="02040503050406030204" pitchFamily="18" charset="0"/>
                              <a:ea typeface="Cambria Math"/>
                            </a:rPr>
                          </m:ctrlPr>
                        </m:fPr>
                        <m:num>
                          <m:r>
                            <a:rPr lang="en-SG" sz="2400" b="0" i="1" dirty="0" smtClean="0">
                              <a:solidFill>
                                <a:schemeClr val="tx1"/>
                              </a:solidFill>
                              <a:latin typeface="Cambria Math" panose="02040503050406030204" pitchFamily="18" charset="0"/>
                              <a:ea typeface="Cambria Math"/>
                            </a:rPr>
                            <m:t>2</m:t>
                          </m:r>
                        </m:num>
                        <m:den>
                          <m:r>
                            <a:rPr lang="en-SG" sz="2400" b="0" i="1" dirty="0" smtClean="0">
                              <a:solidFill>
                                <a:schemeClr val="tx1"/>
                              </a:solidFill>
                              <a:latin typeface="Cambria Math" panose="02040503050406030204" pitchFamily="18" charset="0"/>
                              <a:ea typeface="Cambria Math"/>
                            </a:rPr>
                            <m:t>5</m:t>
                          </m:r>
                        </m:den>
                      </m:f>
                      <m:r>
                        <a:rPr lang="en-SG" sz="2400" b="0" i="1" dirty="0" smtClean="0">
                          <a:solidFill>
                            <a:schemeClr val="tx1"/>
                          </a:solidFill>
                          <a:latin typeface="Cambria Math" panose="02040503050406030204" pitchFamily="18" charset="0"/>
                          <a:ea typeface="Cambria Math"/>
                        </a:rPr>
                        <m:t>÷3</m:t>
                      </m:r>
                    </m:oMath>
                  </m:oMathPara>
                </a14:m>
                <a:endParaRPr lang="en-GB" sz="2400" dirty="0">
                  <a:solidFill>
                    <a:schemeClr val="tx1"/>
                  </a:solidFill>
                  <a:latin typeface="Calibri"/>
                </a:endParaRPr>
              </a:p>
            </p:txBody>
          </p:sp>
        </mc:Choice>
        <mc:Fallback xmlns="">
          <p:sp>
            <p:nvSpPr>
              <p:cNvPr id="27" name="Rectangle 26">
                <a:extLst>
                  <a:ext uri="{FF2B5EF4-FFF2-40B4-BE49-F238E27FC236}">
                    <a16:creationId xmlns:a16="http://schemas.microsoft.com/office/drawing/2014/main" id="{2B01B6A8-1725-07E6-0BA1-2341C7D16D1F}"/>
                  </a:ext>
                </a:extLst>
              </p:cNvPr>
              <p:cNvSpPr>
                <a:spLocks noRot="1" noChangeAspect="1" noMove="1" noResize="1" noEditPoints="1" noAdjustHandles="1" noChangeArrowheads="1" noChangeShapeType="1" noTextEdit="1"/>
              </p:cNvSpPr>
              <p:nvPr/>
            </p:nvSpPr>
            <p:spPr>
              <a:xfrm>
                <a:off x="1258708" y="4553829"/>
                <a:ext cx="1180708" cy="7861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F4EBB574-DF88-22CC-BE9E-694C4ABB6F6E}"/>
                  </a:ext>
                </a:extLst>
              </p:cNvPr>
              <p:cNvSpPr/>
              <p:nvPr/>
            </p:nvSpPr>
            <p:spPr>
              <a:xfrm>
                <a:off x="2356897" y="1130605"/>
                <a:ext cx="805541" cy="78617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3F77BA"/>
                          </a:solidFill>
                          <a:latin typeface="Cambria Math" panose="02040503050406030204" pitchFamily="18" charset="0"/>
                          <a:ea typeface="Cambria Math"/>
                        </a:rPr>
                        <m:t>= </m:t>
                      </m:r>
                      <m:f>
                        <m:fPr>
                          <m:ctrlPr>
                            <a:rPr lang="en-GB" sz="2400" i="1" dirty="0" smtClean="0">
                              <a:solidFill>
                                <a:srgbClr val="3F77BA"/>
                              </a:solidFill>
                              <a:latin typeface="Cambria Math" panose="02040503050406030204" pitchFamily="18" charset="0"/>
                              <a:ea typeface="Cambria Math"/>
                            </a:rPr>
                          </m:ctrlPr>
                        </m:fPr>
                        <m:num>
                          <m:r>
                            <a:rPr lang="en-GB" sz="2400" b="0" i="1" dirty="0" smtClean="0">
                              <a:solidFill>
                                <a:srgbClr val="3F77BA"/>
                              </a:solidFill>
                              <a:latin typeface="Cambria Math" panose="02040503050406030204" pitchFamily="18" charset="0"/>
                              <a:ea typeface="Cambria Math"/>
                            </a:rPr>
                            <m:t>2</m:t>
                          </m:r>
                        </m:num>
                        <m:den>
                          <m:r>
                            <a:rPr lang="en-GB" sz="2400" b="0" i="1" dirty="0" smtClean="0">
                              <a:solidFill>
                                <a:srgbClr val="3F77BA"/>
                              </a:solidFill>
                              <a:latin typeface="Cambria Math" panose="02040503050406030204" pitchFamily="18" charset="0"/>
                              <a:ea typeface="Cambria Math"/>
                            </a:rPr>
                            <m:t>5</m:t>
                          </m:r>
                        </m:den>
                      </m:f>
                    </m:oMath>
                  </m:oMathPara>
                </a14:m>
                <a:endParaRPr lang="en-GB" sz="2400" dirty="0">
                  <a:solidFill>
                    <a:srgbClr val="3F77BA"/>
                  </a:solidFill>
                  <a:latin typeface="Calibri"/>
                </a:endParaRPr>
              </a:p>
            </p:txBody>
          </p:sp>
        </mc:Choice>
        <mc:Fallback xmlns="">
          <p:sp>
            <p:nvSpPr>
              <p:cNvPr id="84" name="Rectangle 83">
                <a:extLst>
                  <a:ext uri="{FF2B5EF4-FFF2-40B4-BE49-F238E27FC236}">
                    <a16:creationId xmlns:a16="http://schemas.microsoft.com/office/drawing/2014/main" id="{F4EBB574-DF88-22CC-BE9E-694C4ABB6F6E}"/>
                  </a:ext>
                </a:extLst>
              </p:cNvPr>
              <p:cNvSpPr>
                <a:spLocks noRot="1" noChangeAspect="1" noMove="1" noResize="1" noEditPoints="1" noAdjustHandles="1" noChangeArrowheads="1" noChangeShapeType="1" noTextEdit="1"/>
              </p:cNvSpPr>
              <p:nvPr/>
            </p:nvSpPr>
            <p:spPr>
              <a:xfrm>
                <a:off x="2356897" y="1130605"/>
                <a:ext cx="805541" cy="7861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216E1BC5-9F51-F15A-B4DD-B929CF370198}"/>
                  </a:ext>
                </a:extLst>
              </p:cNvPr>
              <p:cNvSpPr/>
              <p:nvPr/>
            </p:nvSpPr>
            <p:spPr>
              <a:xfrm>
                <a:off x="2317463" y="2769381"/>
                <a:ext cx="805541"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3F77BA"/>
                          </a:solidFill>
                          <a:latin typeface="Cambria Math" panose="02040503050406030204" pitchFamily="18" charset="0"/>
                          <a:ea typeface="Cambria Math"/>
                        </a:rPr>
                        <m:t>= </m:t>
                      </m:r>
                      <m:f>
                        <m:fPr>
                          <m:ctrlPr>
                            <a:rPr lang="en-GB" sz="2400" i="1" dirty="0" smtClean="0">
                              <a:solidFill>
                                <a:srgbClr val="3F77BA"/>
                              </a:solidFill>
                              <a:latin typeface="Cambria Math" panose="02040503050406030204" pitchFamily="18" charset="0"/>
                              <a:ea typeface="Cambria Math"/>
                            </a:rPr>
                          </m:ctrlPr>
                        </m:fPr>
                        <m:num>
                          <m:r>
                            <a:rPr lang="en-GB" sz="2400" b="0" i="1" dirty="0" smtClean="0">
                              <a:solidFill>
                                <a:srgbClr val="3F77BA"/>
                              </a:solidFill>
                              <a:latin typeface="Cambria Math" panose="02040503050406030204" pitchFamily="18" charset="0"/>
                              <a:ea typeface="Cambria Math"/>
                            </a:rPr>
                            <m:t>3</m:t>
                          </m:r>
                        </m:num>
                        <m:den>
                          <m:r>
                            <a:rPr lang="en-GB" sz="2400" b="0" i="1" dirty="0" smtClean="0">
                              <a:solidFill>
                                <a:srgbClr val="3F77BA"/>
                              </a:solidFill>
                              <a:latin typeface="Cambria Math" panose="02040503050406030204" pitchFamily="18" charset="0"/>
                              <a:ea typeface="Cambria Math"/>
                            </a:rPr>
                            <m:t>4</m:t>
                          </m:r>
                        </m:den>
                      </m:f>
                    </m:oMath>
                  </m:oMathPara>
                </a14:m>
                <a:endParaRPr lang="en-GB" sz="2400" dirty="0">
                  <a:solidFill>
                    <a:srgbClr val="3F77BA"/>
                  </a:solidFill>
                  <a:latin typeface="Calibri"/>
                </a:endParaRPr>
              </a:p>
            </p:txBody>
          </p:sp>
        </mc:Choice>
        <mc:Fallback xmlns="">
          <p:sp>
            <p:nvSpPr>
              <p:cNvPr id="96" name="Rectangle 95">
                <a:extLst>
                  <a:ext uri="{FF2B5EF4-FFF2-40B4-BE49-F238E27FC236}">
                    <a16:creationId xmlns:a16="http://schemas.microsoft.com/office/drawing/2014/main" id="{216E1BC5-9F51-F15A-B4DD-B929CF370198}"/>
                  </a:ext>
                </a:extLst>
              </p:cNvPr>
              <p:cNvSpPr>
                <a:spLocks noRot="1" noChangeAspect="1" noMove="1" noResize="1" noEditPoints="1" noAdjustHandles="1" noChangeArrowheads="1" noChangeShapeType="1" noTextEdit="1"/>
              </p:cNvSpPr>
              <p:nvPr/>
            </p:nvSpPr>
            <p:spPr>
              <a:xfrm>
                <a:off x="2317463" y="2769381"/>
                <a:ext cx="805541" cy="78380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2A5F6F57-72B6-C13E-65D5-CD326248C0AE}"/>
                  </a:ext>
                </a:extLst>
              </p:cNvPr>
              <p:cNvSpPr/>
              <p:nvPr/>
            </p:nvSpPr>
            <p:spPr>
              <a:xfrm>
                <a:off x="2317463" y="4548130"/>
                <a:ext cx="1511439" cy="786177"/>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3F77BA"/>
                          </a:solidFill>
                          <a:latin typeface="Cambria Math" panose="02040503050406030204" pitchFamily="18" charset="0"/>
                          <a:ea typeface="Cambria Math"/>
                        </a:rPr>
                        <m:t>= </m:t>
                      </m:r>
                      <m:f>
                        <m:fPr>
                          <m:ctrlPr>
                            <a:rPr lang="en-US" sz="2400" i="1" dirty="0">
                              <a:solidFill>
                                <a:srgbClr val="3F77BA"/>
                              </a:solidFill>
                              <a:latin typeface="Cambria Math" panose="02040503050406030204" pitchFamily="18" charset="0"/>
                              <a:ea typeface="Cambria Math"/>
                            </a:rPr>
                          </m:ctrlPr>
                        </m:fPr>
                        <m:num>
                          <m:r>
                            <a:rPr lang="en-SG" sz="2400" b="0" i="1" dirty="0" smtClean="0">
                              <a:solidFill>
                                <a:srgbClr val="3F77BA"/>
                              </a:solidFill>
                              <a:latin typeface="Cambria Math" panose="02040503050406030204" pitchFamily="18" charset="0"/>
                              <a:ea typeface="Cambria Math"/>
                            </a:rPr>
                            <m:t>12</m:t>
                          </m:r>
                        </m:num>
                        <m:den>
                          <m:r>
                            <a:rPr lang="en-SG" sz="2400" i="1" dirty="0">
                              <a:solidFill>
                                <a:srgbClr val="3F77BA"/>
                              </a:solidFill>
                              <a:latin typeface="Cambria Math" panose="02040503050406030204" pitchFamily="18" charset="0"/>
                              <a:ea typeface="Cambria Math"/>
                            </a:rPr>
                            <m:t>5</m:t>
                          </m:r>
                        </m:den>
                      </m:f>
                      <m:r>
                        <a:rPr lang="en-SG" sz="2400" i="1" dirty="0">
                          <a:solidFill>
                            <a:srgbClr val="3F77BA"/>
                          </a:solidFill>
                          <a:latin typeface="Cambria Math" panose="02040503050406030204" pitchFamily="18" charset="0"/>
                          <a:ea typeface="Cambria Math"/>
                        </a:rPr>
                        <m:t>÷3</m:t>
                      </m:r>
                    </m:oMath>
                  </m:oMathPara>
                </a14:m>
                <a:endParaRPr lang="en-GB" sz="2400" dirty="0">
                  <a:solidFill>
                    <a:srgbClr val="3F77BA"/>
                  </a:solidFill>
                </a:endParaRPr>
              </a:p>
            </p:txBody>
          </p:sp>
        </mc:Choice>
        <mc:Fallback xmlns="">
          <p:sp>
            <p:nvSpPr>
              <p:cNvPr id="118" name="Rectangle 117">
                <a:extLst>
                  <a:ext uri="{FF2B5EF4-FFF2-40B4-BE49-F238E27FC236}">
                    <a16:creationId xmlns:a16="http://schemas.microsoft.com/office/drawing/2014/main" id="{2A5F6F57-72B6-C13E-65D5-CD326248C0AE}"/>
                  </a:ext>
                </a:extLst>
              </p:cNvPr>
              <p:cNvSpPr>
                <a:spLocks noRot="1" noChangeAspect="1" noMove="1" noResize="1" noEditPoints="1" noAdjustHandles="1" noChangeArrowheads="1" noChangeShapeType="1" noTextEdit="1"/>
              </p:cNvSpPr>
              <p:nvPr/>
            </p:nvSpPr>
            <p:spPr>
              <a:xfrm>
                <a:off x="2317463" y="4548130"/>
                <a:ext cx="1511439" cy="7861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Rectangle 118">
                <a:extLst>
                  <a:ext uri="{FF2B5EF4-FFF2-40B4-BE49-F238E27FC236}">
                    <a16:creationId xmlns:a16="http://schemas.microsoft.com/office/drawing/2014/main" id="{A4986E4C-08FF-15C1-287C-BE1CE49D6136}"/>
                  </a:ext>
                </a:extLst>
              </p:cNvPr>
              <p:cNvSpPr/>
              <p:nvPr/>
            </p:nvSpPr>
            <p:spPr>
              <a:xfrm>
                <a:off x="2317463" y="5419035"/>
                <a:ext cx="805541" cy="784830"/>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3F77BA"/>
                          </a:solidFill>
                          <a:latin typeface="Cambria Math" panose="02040503050406030204" pitchFamily="18" charset="0"/>
                          <a:ea typeface="Cambria Math"/>
                        </a:rPr>
                        <m:t>= </m:t>
                      </m:r>
                      <m:f>
                        <m:fPr>
                          <m:ctrlPr>
                            <a:rPr lang="en-GB" sz="2400" i="1" dirty="0" smtClean="0">
                              <a:solidFill>
                                <a:srgbClr val="3F77BA"/>
                              </a:solidFill>
                              <a:latin typeface="Cambria Math" panose="02040503050406030204" pitchFamily="18" charset="0"/>
                              <a:ea typeface="Cambria Math"/>
                            </a:rPr>
                          </m:ctrlPr>
                        </m:fPr>
                        <m:num>
                          <m:r>
                            <a:rPr lang="en-GB" sz="2400" b="0" i="1" dirty="0" smtClean="0">
                              <a:solidFill>
                                <a:srgbClr val="3F77BA"/>
                              </a:solidFill>
                              <a:latin typeface="Cambria Math" panose="02040503050406030204" pitchFamily="18" charset="0"/>
                              <a:ea typeface="Cambria Math"/>
                            </a:rPr>
                            <m:t>4</m:t>
                          </m:r>
                        </m:num>
                        <m:den>
                          <m:r>
                            <a:rPr lang="en-GB" sz="2400" b="0" i="1" dirty="0" smtClean="0">
                              <a:solidFill>
                                <a:srgbClr val="3F77BA"/>
                              </a:solidFill>
                              <a:latin typeface="Cambria Math" panose="02040503050406030204" pitchFamily="18" charset="0"/>
                              <a:ea typeface="Cambria Math"/>
                            </a:rPr>
                            <m:t>5</m:t>
                          </m:r>
                        </m:den>
                      </m:f>
                    </m:oMath>
                  </m:oMathPara>
                </a14:m>
                <a:endParaRPr lang="en-GB" sz="2400" dirty="0">
                  <a:solidFill>
                    <a:srgbClr val="3F77BA"/>
                  </a:solidFill>
                  <a:latin typeface="Calibri"/>
                </a:endParaRPr>
              </a:p>
            </p:txBody>
          </p:sp>
        </mc:Choice>
        <mc:Fallback xmlns="">
          <p:sp>
            <p:nvSpPr>
              <p:cNvPr id="119" name="Rectangle 118">
                <a:extLst>
                  <a:ext uri="{FF2B5EF4-FFF2-40B4-BE49-F238E27FC236}">
                    <a16:creationId xmlns:a16="http://schemas.microsoft.com/office/drawing/2014/main" id="{A4986E4C-08FF-15C1-287C-BE1CE49D6136}"/>
                  </a:ext>
                </a:extLst>
              </p:cNvPr>
              <p:cNvSpPr>
                <a:spLocks noRot="1" noChangeAspect="1" noMove="1" noResize="1" noEditPoints="1" noAdjustHandles="1" noChangeArrowheads="1" noChangeShapeType="1" noTextEdit="1"/>
              </p:cNvSpPr>
              <p:nvPr/>
            </p:nvSpPr>
            <p:spPr>
              <a:xfrm>
                <a:off x="2317463" y="5419035"/>
                <a:ext cx="805541" cy="784830"/>
              </a:xfrm>
              <a:prstGeom prst="rect">
                <a:avLst/>
              </a:prstGeom>
              <a:blipFill>
                <a:blip r:embed="rId11"/>
                <a:stretch>
                  <a:fillRect/>
                </a:stretch>
              </a:blipFill>
            </p:spPr>
            <p:txBody>
              <a:bodyPr/>
              <a:lstStyle/>
              <a:p>
                <a:r>
                  <a:rPr lang="en-GB">
                    <a:noFill/>
                  </a:rPr>
                  <a:t> </a:t>
                </a:r>
              </a:p>
            </p:txBody>
          </p:sp>
        </mc:Fallback>
      </mc:AlternateContent>
      <p:grpSp>
        <p:nvGrpSpPr>
          <p:cNvPr id="162" name="Group 161" descr="Two separate bar models of the same size in one row. Each bar model is divided into five equal parts. The first bar model from left have five parts coloured orange. The second bar model with one part coloured orange and four parts without colour. ">
            <a:extLst>
              <a:ext uri="{FF2B5EF4-FFF2-40B4-BE49-F238E27FC236}">
                <a16:creationId xmlns:a16="http://schemas.microsoft.com/office/drawing/2014/main" id="{9576105A-3404-3A53-0390-EA07AA60E0BA}"/>
              </a:ext>
            </a:extLst>
          </p:cNvPr>
          <p:cNvGrpSpPr/>
          <p:nvPr/>
        </p:nvGrpSpPr>
        <p:grpSpPr>
          <a:xfrm>
            <a:off x="5466025" y="1459804"/>
            <a:ext cx="5544920" cy="657434"/>
            <a:chOff x="5466025" y="1459804"/>
            <a:chExt cx="5544920" cy="657434"/>
          </a:xfrm>
        </p:grpSpPr>
        <p:grpSp>
          <p:nvGrpSpPr>
            <p:cNvPr id="53" name="Group 52">
              <a:extLst>
                <a:ext uri="{FF2B5EF4-FFF2-40B4-BE49-F238E27FC236}">
                  <a16:creationId xmlns:a16="http://schemas.microsoft.com/office/drawing/2014/main" id="{5E9A9814-48AC-4C9B-B82D-BA1859AB3B12}"/>
                </a:ext>
              </a:extLst>
            </p:cNvPr>
            <p:cNvGrpSpPr/>
            <p:nvPr/>
          </p:nvGrpSpPr>
          <p:grpSpPr>
            <a:xfrm>
              <a:off x="5484659" y="1459804"/>
              <a:ext cx="2614077" cy="432048"/>
              <a:chOff x="467544" y="3204738"/>
              <a:chExt cx="2744630" cy="432048"/>
            </a:xfrm>
            <a:solidFill>
              <a:schemeClr val="accent2">
                <a:lumMod val="40000"/>
                <a:lumOff val="60000"/>
              </a:schemeClr>
            </a:solidFill>
          </p:grpSpPr>
          <p:grpSp>
            <p:nvGrpSpPr>
              <p:cNvPr id="55" name="Group 54">
                <a:extLst>
                  <a:ext uri="{FF2B5EF4-FFF2-40B4-BE49-F238E27FC236}">
                    <a16:creationId xmlns:a16="http://schemas.microsoft.com/office/drawing/2014/main" id="{1F4EC83F-3978-D176-7B10-CB3C7991EDC4}"/>
                  </a:ext>
                </a:extLst>
              </p:cNvPr>
              <p:cNvGrpSpPr/>
              <p:nvPr/>
            </p:nvGrpSpPr>
            <p:grpSpPr>
              <a:xfrm>
                <a:off x="467544" y="3204738"/>
                <a:ext cx="2195704" cy="432048"/>
                <a:chOff x="566690" y="908720"/>
                <a:chExt cx="2195704" cy="432048"/>
              </a:xfrm>
              <a:grpFill/>
            </p:grpSpPr>
            <p:sp>
              <p:nvSpPr>
                <p:cNvPr id="57" name="Rectangle 56">
                  <a:extLst>
                    <a:ext uri="{FF2B5EF4-FFF2-40B4-BE49-F238E27FC236}">
                      <a16:creationId xmlns:a16="http://schemas.microsoft.com/office/drawing/2014/main" id="{4B3A1BEF-AD59-6500-EA7F-B4D81C1F50B0}"/>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58" name="Rectangle 57">
                  <a:extLst>
                    <a:ext uri="{FF2B5EF4-FFF2-40B4-BE49-F238E27FC236}">
                      <a16:creationId xmlns:a16="http://schemas.microsoft.com/office/drawing/2014/main" id="{56DBEB53-0408-3D48-8271-50C9601F34F9}"/>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59" name="Rectangle 58">
                  <a:extLst>
                    <a:ext uri="{FF2B5EF4-FFF2-40B4-BE49-F238E27FC236}">
                      <a16:creationId xmlns:a16="http://schemas.microsoft.com/office/drawing/2014/main" id="{C0EC7716-8DC4-DD83-25C9-A4082B21704F}"/>
                    </a:ext>
                  </a:extLst>
                </p:cNvPr>
                <p:cNvSpPr/>
                <p:nvPr/>
              </p:nvSpPr>
              <p:spPr>
                <a:xfrm>
                  <a:off x="1664542"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63" name="Rectangle 62">
                  <a:extLst>
                    <a:ext uri="{FF2B5EF4-FFF2-40B4-BE49-F238E27FC236}">
                      <a16:creationId xmlns:a16="http://schemas.microsoft.com/office/drawing/2014/main" id="{770A85D5-9BBC-2606-B16A-AC727B036872}"/>
                    </a:ext>
                  </a:extLst>
                </p:cNvPr>
                <p:cNvSpPr/>
                <p:nvPr/>
              </p:nvSpPr>
              <p:spPr>
                <a:xfrm>
                  <a:off x="2213468"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56" name="Rectangle 55">
                <a:extLst>
                  <a:ext uri="{FF2B5EF4-FFF2-40B4-BE49-F238E27FC236}">
                    <a16:creationId xmlns:a16="http://schemas.microsoft.com/office/drawing/2014/main" id="{9C621711-0BA0-D6A7-B898-FDB09BF85420}"/>
                  </a:ext>
                </a:extLst>
              </p:cNvPr>
              <p:cNvSpPr/>
              <p:nvPr/>
            </p:nvSpPr>
            <p:spPr>
              <a:xfrm>
                <a:off x="2663248" y="3204738"/>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72" name="Group 71">
              <a:extLst>
                <a:ext uri="{FF2B5EF4-FFF2-40B4-BE49-F238E27FC236}">
                  <a16:creationId xmlns:a16="http://schemas.microsoft.com/office/drawing/2014/main" id="{17AD2136-B4F3-ED34-7894-1DBE0CAB0D34}"/>
                </a:ext>
              </a:extLst>
            </p:cNvPr>
            <p:cNvGrpSpPr/>
            <p:nvPr/>
          </p:nvGrpSpPr>
          <p:grpSpPr>
            <a:xfrm>
              <a:off x="8396868" y="1459804"/>
              <a:ext cx="2614077" cy="432048"/>
              <a:chOff x="467544" y="3204738"/>
              <a:chExt cx="2744630" cy="432048"/>
            </a:xfrm>
            <a:solidFill>
              <a:schemeClr val="accent2">
                <a:lumMod val="40000"/>
                <a:lumOff val="60000"/>
              </a:schemeClr>
            </a:solidFill>
          </p:grpSpPr>
          <p:grpSp>
            <p:nvGrpSpPr>
              <p:cNvPr id="77" name="Group 76">
                <a:extLst>
                  <a:ext uri="{FF2B5EF4-FFF2-40B4-BE49-F238E27FC236}">
                    <a16:creationId xmlns:a16="http://schemas.microsoft.com/office/drawing/2014/main" id="{5C62F331-62B7-2C60-8C42-5F271ADF5CF6}"/>
                  </a:ext>
                </a:extLst>
              </p:cNvPr>
              <p:cNvGrpSpPr/>
              <p:nvPr/>
            </p:nvGrpSpPr>
            <p:grpSpPr>
              <a:xfrm>
                <a:off x="467544" y="3204738"/>
                <a:ext cx="2195704" cy="432048"/>
                <a:chOff x="566690" y="908720"/>
                <a:chExt cx="2195704" cy="432048"/>
              </a:xfrm>
              <a:grpFill/>
            </p:grpSpPr>
            <p:sp>
              <p:nvSpPr>
                <p:cNvPr id="79" name="Rectangle 78">
                  <a:extLst>
                    <a:ext uri="{FF2B5EF4-FFF2-40B4-BE49-F238E27FC236}">
                      <a16:creationId xmlns:a16="http://schemas.microsoft.com/office/drawing/2014/main" id="{5705DFB1-6A73-E82C-5BFD-5D3E2986C69A}"/>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80" name="Rectangle 79">
                  <a:extLst>
                    <a:ext uri="{FF2B5EF4-FFF2-40B4-BE49-F238E27FC236}">
                      <a16:creationId xmlns:a16="http://schemas.microsoft.com/office/drawing/2014/main" id="{BA6C85AD-704A-77C4-B0D4-2ED8C8080A7B}"/>
                    </a:ext>
                  </a:extLst>
                </p:cNvPr>
                <p:cNvSpPr/>
                <p:nvPr/>
              </p:nvSpPr>
              <p:spPr>
                <a:xfrm>
                  <a:off x="1115616" y="90872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81" name="Rectangle 80">
                  <a:extLst>
                    <a:ext uri="{FF2B5EF4-FFF2-40B4-BE49-F238E27FC236}">
                      <a16:creationId xmlns:a16="http://schemas.microsoft.com/office/drawing/2014/main" id="{BB50B236-E802-8E28-E079-C7F0ABD6422B}"/>
                    </a:ext>
                  </a:extLst>
                </p:cNvPr>
                <p:cNvSpPr/>
                <p:nvPr/>
              </p:nvSpPr>
              <p:spPr>
                <a:xfrm>
                  <a:off x="1664542" y="90872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82" name="Rectangle 81">
                  <a:extLst>
                    <a:ext uri="{FF2B5EF4-FFF2-40B4-BE49-F238E27FC236}">
                      <a16:creationId xmlns:a16="http://schemas.microsoft.com/office/drawing/2014/main" id="{72BA1AE2-3F88-959C-0AC7-514C9957DF83}"/>
                    </a:ext>
                  </a:extLst>
                </p:cNvPr>
                <p:cNvSpPr/>
                <p:nvPr/>
              </p:nvSpPr>
              <p:spPr>
                <a:xfrm>
                  <a:off x="2213468" y="90872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78" name="Rectangle 77">
                <a:extLst>
                  <a:ext uri="{FF2B5EF4-FFF2-40B4-BE49-F238E27FC236}">
                    <a16:creationId xmlns:a16="http://schemas.microsoft.com/office/drawing/2014/main" id="{770A3DDC-46DE-572A-1287-13700EA7084F}"/>
                  </a:ext>
                </a:extLst>
              </p:cNvPr>
              <p:cNvSpPr/>
              <p:nvPr/>
            </p:nvSpPr>
            <p:spPr>
              <a:xfrm>
                <a:off x="2663248" y="3204738"/>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sp>
          <p:nvSpPr>
            <p:cNvPr id="149" name="Left Brace 148">
              <a:extLst>
                <a:ext uri="{FF2B5EF4-FFF2-40B4-BE49-F238E27FC236}">
                  <a16:creationId xmlns:a16="http://schemas.microsoft.com/office/drawing/2014/main" id="{579092C6-1401-CF72-705D-846296526258}"/>
                </a:ext>
              </a:extLst>
            </p:cNvPr>
            <p:cNvSpPr/>
            <p:nvPr/>
          </p:nvSpPr>
          <p:spPr>
            <a:xfrm rot="16200000" flipV="1">
              <a:off x="5888127" y="1505480"/>
              <a:ext cx="189656" cy="1033860"/>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50" name="Left Brace 149">
              <a:extLst>
                <a:ext uri="{FF2B5EF4-FFF2-40B4-BE49-F238E27FC236}">
                  <a16:creationId xmlns:a16="http://schemas.microsoft.com/office/drawing/2014/main" id="{F3A1C7FD-F95E-98A4-1E52-4546B5A5009E}"/>
                </a:ext>
              </a:extLst>
            </p:cNvPr>
            <p:cNvSpPr/>
            <p:nvPr/>
          </p:nvSpPr>
          <p:spPr>
            <a:xfrm rot="16200000" flipV="1">
              <a:off x="6958278" y="1494681"/>
              <a:ext cx="189656" cy="1033860"/>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51" name="Left Brace 150">
              <a:extLst>
                <a:ext uri="{FF2B5EF4-FFF2-40B4-BE49-F238E27FC236}">
                  <a16:creationId xmlns:a16="http://schemas.microsoft.com/office/drawing/2014/main" id="{AEAEB971-E107-C64C-63B1-73501BFB92BE}"/>
                </a:ext>
              </a:extLst>
            </p:cNvPr>
            <p:cNvSpPr/>
            <p:nvPr/>
          </p:nvSpPr>
          <p:spPr>
            <a:xfrm rot="16200000" flipV="1">
              <a:off x="8160073" y="1392439"/>
              <a:ext cx="189656" cy="1259942"/>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nvGrpSpPr>
          <p:cNvPr id="163" name="Group 162" descr="Two separate bar models of the same size in one row. Each bar model is divided into four equal parts. The first bar model from left have four parts coloured orange. The second bar model with two parts coloured orange and two parts without colour. ">
            <a:extLst>
              <a:ext uri="{FF2B5EF4-FFF2-40B4-BE49-F238E27FC236}">
                <a16:creationId xmlns:a16="http://schemas.microsoft.com/office/drawing/2014/main" id="{3707D9BB-3EB5-33F4-4E13-DC0875554CF6}"/>
              </a:ext>
            </a:extLst>
          </p:cNvPr>
          <p:cNvGrpSpPr/>
          <p:nvPr/>
        </p:nvGrpSpPr>
        <p:grpSpPr>
          <a:xfrm>
            <a:off x="5516741" y="3113768"/>
            <a:ext cx="5048835" cy="678492"/>
            <a:chOff x="5516741" y="2692460"/>
            <a:chExt cx="5048835" cy="678492"/>
          </a:xfrm>
        </p:grpSpPr>
        <p:grpSp>
          <p:nvGrpSpPr>
            <p:cNvPr id="85" name="Group 84">
              <a:extLst>
                <a:ext uri="{FF2B5EF4-FFF2-40B4-BE49-F238E27FC236}">
                  <a16:creationId xmlns:a16="http://schemas.microsoft.com/office/drawing/2014/main" id="{D241ED4A-795A-6C88-E2CE-90BDE1A6E2EB}"/>
                </a:ext>
              </a:extLst>
            </p:cNvPr>
            <p:cNvGrpSpPr/>
            <p:nvPr/>
          </p:nvGrpSpPr>
          <p:grpSpPr>
            <a:xfrm>
              <a:off x="5524242" y="2695040"/>
              <a:ext cx="2390753" cy="439417"/>
              <a:chOff x="4728992" y="2276871"/>
              <a:chExt cx="2390753" cy="439417"/>
            </a:xfrm>
          </p:grpSpPr>
          <p:sp>
            <p:nvSpPr>
              <p:cNvPr id="86" name="Rectangle 85">
                <a:extLst>
                  <a:ext uri="{FF2B5EF4-FFF2-40B4-BE49-F238E27FC236}">
                    <a16:creationId xmlns:a16="http://schemas.microsoft.com/office/drawing/2014/main" id="{9529D656-1336-AAAD-E958-F0FCD9C307DE}"/>
                  </a:ext>
                </a:extLst>
              </p:cNvPr>
              <p:cNvSpPr/>
              <p:nvPr/>
            </p:nvSpPr>
            <p:spPr>
              <a:xfrm>
                <a:off x="4728992" y="2276872"/>
                <a:ext cx="598985" cy="439416"/>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87" name="Rectangle 86">
                <a:extLst>
                  <a:ext uri="{FF2B5EF4-FFF2-40B4-BE49-F238E27FC236}">
                    <a16:creationId xmlns:a16="http://schemas.microsoft.com/office/drawing/2014/main" id="{DF4D39B1-4B38-2AC8-2549-F92468A01227}"/>
                  </a:ext>
                </a:extLst>
              </p:cNvPr>
              <p:cNvSpPr/>
              <p:nvPr/>
            </p:nvSpPr>
            <p:spPr>
              <a:xfrm>
                <a:off x="5327394" y="2276872"/>
                <a:ext cx="598985" cy="439416"/>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88" name="Rectangle 87">
                <a:extLst>
                  <a:ext uri="{FF2B5EF4-FFF2-40B4-BE49-F238E27FC236}">
                    <a16:creationId xmlns:a16="http://schemas.microsoft.com/office/drawing/2014/main" id="{71FB7B56-4B7D-68F7-0177-766F280173AF}"/>
                  </a:ext>
                </a:extLst>
              </p:cNvPr>
              <p:cNvSpPr/>
              <p:nvPr/>
            </p:nvSpPr>
            <p:spPr>
              <a:xfrm>
                <a:off x="5926962" y="2276872"/>
                <a:ext cx="598985" cy="439416"/>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89" name="Rectangle 88">
                <a:extLst>
                  <a:ext uri="{FF2B5EF4-FFF2-40B4-BE49-F238E27FC236}">
                    <a16:creationId xmlns:a16="http://schemas.microsoft.com/office/drawing/2014/main" id="{AD1B0A7D-8D45-6501-F832-775C6084DC04}"/>
                  </a:ext>
                </a:extLst>
              </p:cNvPr>
              <p:cNvSpPr/>
              <p:nvPr/>
            </p:nvSpPr>
            <p:spPr>
              <a:xfrm>
                <a:off x="6520760" y="2276871"/>
                <a:ext cx="598985" cy="436837"/>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90" name="Group 89">
              <a:extLst>
                <a:ext uri="{FF2B5EF4-FFF2-40B4-BE49-F238E27FC236}">
                  <a16:creationId xmlns:a16="http://schemas.microsoft.com/office/drawing/2014/main" id="{72206817-085A-C9F5-B8FE-EA744C8BFCD5}"/>
                </a:ext>
              </a:extLst>
            </p:cNvPr>
            <p:cNvGrpSpPr/>
            <p:nvPr/>
          </p:nvGrpSpPr>
          <p:grpSpPr>
            <a:xfrm>
              <a:off x="8174823" y="2692460"/>
              <a:ext cx="2390753" cy="441997"/>
              <a:chOff x="4728992" y="2276871"/>
              <a:chExt cx="2390753" cy="441997"/>
            </a:xfrm>
          </p:grpSpPr>
          <p:sp>
            <p:nvSpPr>
              <p:cNvPr id="91" name="Rectangle 90">
                <a:extLst>
                  <a:ext uri="{FF2B5EF4-FFF2-40B4-BE49-F238E27FC236}">
                    <a16:creationId xmlns:a16="http://schemas.microsoft.com/office/drawing/2014/main" id="{DF0F2C3F-AF0A-13A1-4601-0F17523B61D1}"/>
                  </a:ext>
                </a:extLst>
              </p:cNvPr>
              <p:cNvSpPr/>
              <p:nvPr/>
            </p:nvSpPr>
            <p:spPr>
              <a:xfrm>
                <a:off x="4728992" y="2276872"/>
                <a:ext cx="598985" cy="439416"/>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92" name="Rectangle 91">
                <a:extLst>
                  <a:ext uri="{FF2B5EF4-FFF2-40B4-BE49-F238E27FC236}">
                    <a16:creationId xmlns:a16="http://schemas.microsoft.com/office/drawing/2014/main" id="{12CF90AB-AA2E-2928-5222-9ECDBB02AD3E}"/>
                  </a:ext>
                </a:extLst>
              </p:cNvPr>
              <p:cNvSpPr/>
              <p:nvPr/>
            </p:nvSpPr>
            <p:spPr>
              <a:xfrm>
                <a:off x="5327394" y="2276872"/>
                <a:ext cx="598985" cy="439416"/>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93" name="Rectangle 92">
                <a:extLst>
                  <a:ext uri="{FF2B5EF4-FFF2-40B4-BE49-F238E27FC236}">
                    <a16:creationId xmlns:a16="http://schemas.microsoft.com/office/drawing/2014/main" id="{73EC3D84-4D5C-122B-6C26-EAC26A1B5281}"/>
                  </a:ext>
                </a:extLst>
              </p:cNvPr>
              <p:cNvSpPr/>
              <p:nvPr/>
            </p:nvSpPr>
            <p:spPr>
              <a:xfrm>
                <a:off x="5926962" y="2276872"/>
                <a:ext cx="598985" cy="439416"/>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94" name="Rectangle 93">
                <a:extLst>
                  <a:ext uri="{FF2B5EF4-FFF2-40B4-BE49-F238E27FC236}">
                    <a16:creationId xmlns:a16="http://schemas.microsoft.com/office/drawing/2014/main" id="{74A904D6-C4B7-D34D-77FC-9AD748E20D14}"/>
                  </a:ext>
                </a:extLst>
              </p:cNvPr>
              <p:cNvSpPr/>
              <p:nvPr/>
            </p:nvSpPr>
            <p:spPr>
              <a:xfrm>
                <a:off x="6520760" y="2276871"/>
                <a:ext cx="598985" cy="441997"/>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54" name="Group 153">
              <a:extLst>
                <a:ext uri="{FF2B5EF4-FFF2-40B4-BE49-F238E27FC236}">
                  <a16:creationId xmlns:a16="http://schemas.microsoft.com/office/drawing/2014/main" id="{99904ED8-234B-D397-B4FB-99124A01C58D}"/>
                </a:ext>
              </a:extLst>
            </p:cNvPr>
            <p:cNvGrpSpPr/>
            <p:nvPr/>
          </p:nvGrpSpPr>
          <p:grpSpPr>
            <a:xfrm>
              <a:off x="5516741" y="3177996"/>
              <a:ext cx="3870802" cy="192956"/>
              <a:chOff x="5522337" y="3177996"/>
              <a:chExt cx="2401809" cy="192956"/>
            </a:xfrm>
          </p:grpSpPr>
          <p:sp>
            <p:nvSpPr>
              <p:cNvPr id="152" name="Left Brace 151">
                <a:extLst>
                  <a:ext uri="{FF2B5EF4-FFF2-40B4-BE49-F238E27FC236}">
                    <a16:creationId xmlns:a16="http://schemas.microsoft.com/office/drawing/2014/main" id="{C48C396D-D8D4-B965-0D25-A8572340C5E1}"/>
                  </a:ext>
                </a:extLst>
              </p:cNvPr>
              <p:cNvSpPr/>
              <p:nvPr/>
            </p:nvSpPr>
            <p:spPr>
              <a:xfrm rot="16200000" flipV="1">
                <a:off x="5981152" y="2722481"/>
                <a:ext cx="189656" cy="1107286"/>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53" name="Left Brace 152">
                <a:extLst>
                  <a:ext uri="{FF2B5EF4-FFF2-40B4-BE49-F238E27FC236}">
                    <a16:creationId xmlns:a16="http://schemas.microsoft.com/office/drawing/2014/main" id="{0E2B565E-DC12-17E1-A5DC-AECE7D6EB203}"/>
                  </a:ext>
                </a:extLst>
              </p:cNvPr>
              <p:cNvSpPr/>
              <p:nvPr/>
            </p:nvSpPr>
            <p:spPr>
              <a:xfrm rot="16200000" flipV="1">
                <a:off x="7192817" y="2636322"/>
                <a:ext cx="189656" cy="1273003"/>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grpSp>
        <p:nvGrpSpPr>
          <p:cNvPr id="164" name="Group 163" descr="Three separate bar models of the same size in one row. Each bar model is divided into five equal parts. The first two bar models from left have five parts coloured orange. The last bar model with two parts coloured orange and three parts without colour. ">
            <a:extLst>
              <a:ext uri="{FF2B5EF4-FFF2-40B4-BE49-F238E27FC236}">
                <a16:creationId xmlns:a16="http://schemas.microsoft.com/office/drawing/2014/main" id="{C58AD5E4-60F0-985E-86FD-F3B3B1E9656A}"/>
              </a:ext>
            </a:extLst>
          </p:cNvPr>
          <p:cNvGrpSpPr/>
          <p:nvPr/>
        </p:nvGrpSpPr>
        <p:grpSpPr>
          <a:xfrm>
            <a:off x="5552018" y="5038956"/>
            <a:ext cx="6256390" cy="595339"/>
            <a:chOff x="5552018" y="4270203"/>
            <a:chExt cx="6256390" cy="595339"/>
          </a:xfrm>
        </p:grpSpPr>
        <p:grpSp>
          <p:nvGrpSpPr>
            <p:cNvPr id="97" name="Group 96">
              <a:extLst>
                <a:ext uri="{FF2B5EF4-FFF2-40B4-BE49-F238E27FC236}">
                  <a16:creationId xmlns:a16="http://schemas.microsoft.com/office/drawing/2014/main" id="{966D93EA-9BE1-47AA-D39B-7AD843A4DF1A}"/>
                </a:ext>
              </a:extLst>
            </p:cNvPr>
            <p:cNvGrpSpPr/>
            <p:nvPr/>
          </p:nvGrpSpPr>
          <p:grpSpPr>
            <a:xfrm>
              <a:off x="7681864" y="4270203"/>
              <a:ext cx="1974658" cy="351219"/>
              <a:chOff x="467544" y="3204738"/>
              <a:chExt cx="2744630" cy="432048"/>
            </a:xfrm>
            <a:solidFill>
              <a:schemeClr val="accent2">
                <a:lumMod val="40000"/>
                <a:lumOff val="60000"/>
              </a:schemeClr>
            </a:solidFill>
          </p:grpSpPr>
          <p:grpSp>
            <p:nvGrpSpPr>
              <p:cNvPr id="98" name="Group 97">
                <a:extLst>
                  <a:ext uri="{FF2B5EF4-FFF2-40B4-BE49-F238E27FC236}">
                    <a16:creationId xmlns:a16="http://schemas.microsoft.com/office/drawing/2014/main" id="{BFB800E3-5A59-B835-62C2-C3E3ED99050D}"/>
                  </a:ext>
                </a:extLst>
              </p:cNvPr>
              <p:cNvGrpSpPr/>
              <p:nvPr/>
            </p:nvGrpSpPr>
            <p:grpSpPr>
              <a:xfrm>
                <a:off x="467544" y="3204738"/>
                <a:ext cx="2195704" cy="432048"/>
                <a:chOff x="566690" y="908720"/>
                <a:chExt cx="2195704" cy="432048"/>
              </a:xfrm>
              <a:grpFill/>
            </p:grpSpPr>
            <p:sp>
              <p:nvSpPr>
                <p:cNvPr id="100" name="Rectangle 99">
                  <a:extLst>
                    <a:ext uri="{FF2B5EF4-FFF2-40B4-BE49-F238E27FC236}">
                      <a16:creationId xmlns:a16="http://schemas.microsoft.com/office/drawing/2014/main" id="{545DDA3D-0865-B77F-57C2-D6D26F788E86}"/>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01" name="Rectangle 100">
                  <a:extLst>
                    <a:ext uri="{FF2B5EF4-FFF2-40B4-BE49-F238E27FC236}">
                      <a16:creationId xmlns:a16="http://schemas.microsoft.com/office/drawing/2014/main" id="{0E750C8F-F723-7EA5-CE9F-51F4F7CC37FB}"/>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02" name="Rectangle 101">
                  <a:extLst>
                    <a:ext uri="{FF2B5EF4-FFF2-40B4-BE49-F238E27FC236}">
                      <a16:creationId xmlns:a16="http://schemas.microsoft.com/office/drawing/2014/main" id="{C7C8812E-2F21-541D-8317-33DC4AF1E08B}"/>
                    </a:ext>
                  </a:extLst>
                </p:cNvPr>
                <p:cNvSpPr/>
                <p:nvPr/>
              </p:nvSpPr>
              <p:spPr>
                <a:xfrm>
                  <a:off x="1664542"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03" name="Rectangle 102">
                  <a:extLst>
                    <a:ext uri="{FF2B5EF4-FFF2-40B4-BE49-F238E27FC236}">
                      <a16:creationId xmlns:a16="http://schemas.microsoft.com/office/drawing/2014/main" id="{B2C52BA9-7B3D-E521-C2BF-46F856EE7530}"/>
                    </a:ext>
                  </a:extLst>
                </p:cNvPr>
                <p:cNvSpPr/>
                <p:nvPr/>
              </p:nvSpPr>
              <p:spPr>
                <a:xfrm>
                  <a:off x="2213468"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99" name="Rectangle 98">
                <a:extLst>
                  <a:ext uri="{FF2B5EF4-FFF2-40B4-BE49-F238E27FC236}">
                    <a16:creationId xmlns:a16="http://schemas.microsoft.com/office/drawing/2014/main" id="{8D666CE8-7B3D-2FBE-C3BF-14C57C61EE86}"/>
                  </a:ext>
                </a:extLst>
              </p:cNvPr>
              <p:cNvSpPr/>
              <p:nvPr/>
            </p:nvSpPr>
            <p:spPr>
              <a:xfrm>
                <a:off x="2663248" y="3204738"/>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104" name="Group 103">
              <a:extLst>
                <a:ext uri="{FF2B5EF4-FFF2-40B4-BE49-F238E27FC236}">
                  <a16:creationId xmlns:a16="http://schemas.microsoft.com/office/drawing/2014/main" id="{AB16DC0A-D360-D47C-1CFD-F068077B5864}"/>
                </a:ext>
              </a:extLst>
            </p:cNvPr>
            <p:cNvGrpSpPr/>
            <p:nvPr/>
          </p:nvGrpSpPr>
          <p:grpSpPr>
            <a:xfrm>
              <a:off x="9867476" y="4274284"/>
              <a:ext cx="1940932" cy="347137"/>
              <a:chOff x="467544" y="3204738"/>
              <a:chExt cx="2744630" cy="432048"/>
            </a:xfrm>
            <a:solidFill>
              <a:schemeClr val="accent2">
                <a:lumMod val="40000"/>
                <a:lumOff val="60000"/>
              </a:schemeClr>
            </a:solidFill>
          </p:grpSpPr>
          <p:grpSp>
            <p:nvGrpSpPr>
              <p:cNvPr id="105" name="Group 104">
                <a:extLst>
                  <a:ext uri="{FF2B5EF4-FFF2-40B4-BE49-F238E27FC236}">
                    <a16:creationId xmlns:a16="http://schemas.microsoft.com/office/drawing/2014/main" id="{34676019-59D4-7059-DB7F-1172A38AAE7D}"/>
                  </a:ext>
                </a:extLst>
              </p:cNvPr>
              <p:cNvGrpSpPr/>
              <p:nvPr/>
            </p:nvGrpSpPr>
            <p:grpSpPr>
              <a:xfrm>
                <a:off x="467544" y="3204738"/>
                <a:ext cx="2195704" cy="432048"/>
                <a:chOff x="566690" y="908720"/>
                <a:chExt cx="2195704" cy="432048"/>
              </a:xfrm>
              <a:grpFill/>
            </p:grpSpPr>
            <p:sp>
              <p:nvSpPr>
                <p:cNvPr id="107" name="Rectangle 106">
                  <a:extLst>
                    <a:ext uri="{FF2B5EF4-FFF2-40B4-BE49-F238E27FC236}">
                      <a16:creationId xmlns:a16="http://schemas.microsoft.com/office/drawing/2014/main" id="{B85D8B21-8FE9-683A-F302-B478693BDCC1}"/>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08" name="Rectangle 107">
                  <a:extLst>
                    <a:ext uri="{FF2B5EF4-FFF2-40B4-BE49-F238E27FC236}">
                      <a16:creationId xmlns:a16="http://schemas.microsoft.com/office/drawing/2014/main" id="{941F8F71-86DF-60DB-53E0-8B924A0368F4}"/>
                    </a:ext>
                  </a:extLst>
                </p:cNvPr>
                <p:cNvSpPr/>
                <p:nvPr/>
              </p:nvSpPr>
              <p:spPr>
                <a:xfrm>
                  <a:off x="1115616"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09" name="Rectangle 108">
                  <a:extLst>
                    <a:ext uri="{FF2B5EF4-FFF2-40B4-BE49-F238E27FC236}">
                      <a16:creationId xmlns:a16="http://schemas.microsoft.com/office/drawing/2014/main" id="{D8D6D25E-29BB-1BDC-FC2A-54E72F862421}"/>
                    </a:ext>
                  </a:extLst>
                </p:cNvPr>
                <p:cNvSpPr/>
                <p:nvPr/>
              </p:nvSpPr>
              <p:spPr>
                <a:xfrm>
                  <a:off x="1664542" y="90872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10" name="Rectangle 109">
                  <a:extLst>
                    <a:ext uri="{FF2B5EF4-FFF2-40B4-BE49-F238E27FC236}">
                      <a16:creationId xmlns:a16="http://schemas.microsoft.com/office/drawing/2014/main" id="{D18BB913-5BD6-24DE-BBF0-7675B18D84E8}"/>
                    </a:ext>
                  </a:extLst>
                </p:cNvPr>
                <p:cNvSpPr/>
                <p:nvPr/>
              </p:nvSpPr>
              <p:spPr>
                <a:xfrm>
                  <a:off x="2213468" y="90872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106" name="Rectangle 105">
                <a:extLst>
                  <a:ext uri="{FF2B5EF4-FFF2-40B4-BE49-F238E27FC236}">
                    <a16:creationId xmlns:a16="http://schemas.microsoft.com/office/drawing/2014/main" id="{B9758BE4-A426-D16A-4DB9-665B3E744F27}"/>
                  </a:ext>
                </a:extLst>
              </p:cNvPr>
              <p:cNvSpPr/>
              <p:nvPr/>
            </p:nvSpPr>
            <p:spPr>
              <a:xfrm>
                <a:off x="2663248" y="3204738"/>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111" name="Group 110">
              <a:extLst>
                <a:ext uri="{FF2B5EF4-FFF2-40B4-BE49-F238E27FC236}">
                  <a16:creationId xmlns:a16="http://schemas.microsoft.com/office/drawing/2014/main" id="{86CF2AB8-EE2E-5D6A-C0AC-D9102E11D42C}"/>
                </a:ext>
              </a:extLst>
            </p:cNvPr>
            <p:cNvGrpSpPr/>
            <p:nvPr/>
          </p:nvGrpSpPr>
          <p:grpSpPr>
            <a:xfrm>
              <a:off x="5574140" y="4270203"/>
              <a:ext cx="1974658" cy="351219"/>
              <a:chOff x="467544" y="3204738"/>
              <a:chExt cx="2744630" cy="432048"/>
            </a:xfrm>
            <a:solidFill>
              <a:schemeClr val="accent2">
                <a:lumMod val="40000"/>
                <a:lumOff val="60000"/>
              </a:schemeClr>
            </a:solidFill>
          </p:grpSpPr>
          <p:grpSp>
            <p:nvGrpSpPr>
              <p:cNvPr id="112" name="Group 111">
                <a:extLst>
                  <a:ext uri="{FF2B5EF4-FFF2-40B4-BE49-F238E27FC236}">
                    <a16:creationId xmlns:a16="http://schemas.microsoft.com/office/drawing/2014/main" id="{11135F56-8270-EC9F-BA35-426A7FD6D47F}"/>
                  </a:ext>
                </a:extLst>
              </p:cNvPr>
              <p:cNvGrpSpPr/>
              <p:nvPr/>
            </p:nvGrpSpPr>
            <p:grpSpPr>
              <a:xfrm>
                <a:off x="467544" y="3204738"/>
                <a:ext cx="2195704" cy="432048"/>
                <a:chOff x="566690" y="908720"/>
                <a:chExt cx="2195704" cy="432048"/>
              </a:xfrm>
              <a:grpFill/>
            </p:grpSpPr>
            <p:sp>
              <p:nvSpPr>
                <p:cNvPr id="114" name="Rectangle 113">
                  <a:extLst>
                    <a:ext uri="{FF2B5EF4-FFF2-40B4-BE49-F238E27FC236}">
                      <a16:creationId xmlns:a16="http://schemas.microsoft.com/office/drawing/2014/main" id="{91FDAB68-7C56-64F4-CE29-2BD23558D6D4}"/>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15" name="Rectangle 114">
                  <a:extLst>
                    <a:ext uri="{FF2B5EF4-FFF2-40B4-BE49-F238E27FC236}">
                      <a16:creationId xmlns:a16="http://schemas.microsoft.com/office/drawing/2014/main" id="{4D891AF6-E19C-1739-5368-2FFCD318B3A3}"/>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16" name="Rectangle 115">
                  <a:extLst>
                    <a:ext uri="{FF2B5EF4-FFF2-40B4-BE49-F238E27FC236}">
                      <a16:creationId xmlns:a16="http://schemas.microsoft.com/office/drawing/2014/main" id="{F99E9844-66D2-EF3A-5EBF-A507D3621C76}"/>
                    </a:ext>
                  </a:extLst>
                </p:cNvPr>
                <p:cNvSpPr/>
                <p:nvPr/>
              </p:nvSpPr>
              <p:spPr>
                <a:xfrm>
                  <a:off x="1664542"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17" name="Rectangle 116">
                  <a:extLst>
                    <a:ext uri="{FF2B5EF4-FFF2-40B4-BE49-F238E27FC236}">
                      <a16:creationId xmlns:a16="http://schemas.microsoft.com/office/drawing/2014/main" id="{37188B98-86F5-8559-6C74-E8CE27D5D48F}"/>
                    </a:ext>
                  </a:extLst>
                </p:cNvPr>
                <p:cNvSpPr/>
                <p:nvPr/>
              </p:nvSpPr>
              <p:spPr>
                <a:xfrm>
                  <a:off x="2213468"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113" name="Rectangle 112">
                <a:extLst>
                  <a:ext uri="{FF2B5EF4-FFF2-40B4-BE49-F238E27FC236}">
                    <a16:creationId xmlns:a16="http://schemas.microsoft.com/office/drawing/2014/main" id="{368CC3BE-3942-069A-B585-79850D2CDF80}"/>
                  </a:ext>
                </a:extLst>
              </p:cNvPr>
              <p:cNvSpPr/>
              <p:nvPr/>
            </p:nvSpPr>
            <p:spPr>
              <a:xfrm>
                <a:off x="2663248" y="3204738"/>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grpSp>
          <p:nvGrpSpPr>
            <p:cNvPr id="158" name="Group 157">
              <a:extLst>
                <a:ext uri="{FF2B5EF4-FFF2-40B4-BE49-F238E27FC236}">
                  <a16:creationId xmlns:a16="http://schemas.microsoft.com/office/drawing/2014/main" id="{8AF3604C-8820-476A-6B8D-5055C06BA88D}"/>
                </a:ext>
              </a:extLst>
            </p:cNvPr>
            <p:cNvGrpSpPr/>
            <p:nvPr/>
          </p:nvGrpSpPr>
          <p:grpSpPr>
            <a:xfrm>
              <a:off x="5552018" y="4666675"/>
              <a:ext cx="3287508" cy="192978"/>
              <a:chOff x="5506839" y="3144035"/>
              <a:chExt cx="2303165" cy="192978"/>
            </a:xfrm>
          </p:grpSpPr>
          <p:sp>
            <p:nvSpPr>
              <p:cNvPr id="159" name="Left Brace 158">
                <a:extLst>
                  <a:ext uri="{FF2B5EF4-FFF2-40B4-BE49-F238E27FC236}">
                    <a16:creationId xmlns:a16="http://schemas.microsoft.com/office/drawing/2014/main" id="{4CF0B90E-3427-7F7A-FBEB-187FFA221378}"/>
                  </a:ext>
                </a:extLst>
              </p:cNvPr>
              <p:cNvSpPr/>
              <p:nvPr/>
            </p:nvSpPr>
            <p:spPr>
              <a:xfrm rot="16200000" flipV="1">
                <a:off x="5965654" y="2685220"/>
                <a:ext cx="189656" cy="1107286"/>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160" name="Left Brace 159">
                <a:extLst>
                  <a:ext uri="{FF2B5EF4-FFF2-40B4-BE49-F238E27FC236}">
                    <a16:creationId xmlns:a16="http://schemas.microsoft.com/office/drawing/2014/main" id="{0C5E061D-98E8-08CE-F688-C8D7839B9A02}"/>
                  </a:ext>
                </a:extLst>
              </p:cNvPr>
              <p:cNvSpPr/>
              <p:nvPr/>
            </p:nvSpPr>
            <p:spPr>
              <a:xfrm rot="16200000" flipV="1">
                <a:off x="7127569" y="2654577"/>
                <a:ext cx="189656" cy="1175215"/>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
          <p:nvSpPr>
            <p:cNvPr id="161" name="Left Brace 160">
              <a:extLst>
                <a:ext uri="{FF2B5EF4-FFF2-40B4-BE49-F238E27FC236}">
                  <a16:creationId xmlns:a16="http://schemas.microsoft.com/office/drawing/2014/main" id="{3C900584-D456-73D4-24BF-8CA39A356D03}"/>
                </a:ext>
              </a:extLst>
            </p:cNvPr>
            <p:cNvSpPr/>
            <p:nvPr/>
          </p:nvSpPr>
          <p:spPr>
            <a:xfrm rot="16200000" flipV="1">
              <a:off x="9651484" y="3900678"/>
              <a:ext cx="189656" cy="1740071"/>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Tree>
    <p:extLst>
      <p:ext uri="{BB962C8B-B14F-4D97-AF65-F5344CB8AC3E}">
        <p14:creationId xmlns:p14="http://schemas.microsoft.com/office/powerpoint/2010/main" val="41890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6" grpId="0"/>
      <p:bldP spid="118" grpId="0"/>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solidFill>
                  <a:schemeClr val="accent1"/>
                </a:solidFill>
                <a:latin typeface="Arial" panose="020B0604020202020204" pitchFamily="34" charset="0"/>
                <a:cs typeface="Arial" panose="020B0604020202020204" pitchFamily="34" charset="0"/>
              </a:rPr>
              <a:t>More division answers (h)</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sp>
            <p:nvSpPr>
              <p:cNvPr id="146" name="Rectangle 145">
                <a:extLst>
                  <a:ext uri="{FF2B5EF4-FFF2-40B4-BE49-F238E27FC236}">
                    <a16:creationId xmlns:a16="http://schemas.microsoft.com/office/drawing/2014/main" id="{38B7B3E0-E963-7147-B658-215ADB1228EF}"/>
                  </a:ext>
                </a:extLst>
              </p:cNvPr>
              <p:cNvSpPr/>
              <p:nvPr/>
            </p:nvSpPr>
            <p:spPr>
              <a:xfrm>
                <a:off x="1447303" y="1405616"/>
                <a:ext cx="1180708"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SG" sz="2400" b="0" i="1" dirty="0" smtClean="0">
                          <a:latin typeface="Cambria Math" panose="02040503050406030204" pitchFamily="18" charset="0"/>
                          <a:ea typeface="Cambria Math"/>
                        </a:rPr>
                        <m:t>4</m:t>
                      </m:r>
                      <m:f>
                        <m:fPr>
                          <m:ctrlPr>
                            <a:rPr lang="en-US" sz="2400" b="0" i="1" dirty="0" smtClean="0">
                              <a:solidFill>
                                <a:schemeClr val="tx1"/>
                              </a:solidFill>
                              <a:latin typeface="Cambria Math" panose="02040503050406030204" pitchFamily="18" charset="0"/>
                              <a:ea typeface="Cambria Math"/>
                            </a:rPr>
                          </m:ctrlPr>
                        </m:fPr>
                        <m:num>
                          <m:r>
                            <a:rPr lang="en-SG" sz="2400" b="0" i="1" dirty="0" smtClean="0">
                              <a:solidFill>
                                <a:schemeClr val="tx1"/>
                              </a:solidFill>
                              <a:latin typeface="Cambria Math" panose="02040503050406030204" pitchFamily="18" charset="0"/>
                              <a:ea typeface="Cambria Math"/>
                            </a:rPr>
                            <m:t>1</m:t>
                          </m:r>
                        </m:num>
                        <m:den>
                          <m:r>
                            <a:rPr lang="en-GB" sz="2400" b="0" i="1" dirty="0" smtClean="0">
                              <a:solidFill>
                                <a:schemeClr val="tx1"/>
                              </a:solidFill>
                              <a:latin typeface="Cambria Math" panose="02040503050406030204" pitchFamily="18" charset="0"/>
                              <a:ea typeface="Cambria Math"/>
                            </a:rPr>
                            <m:t>2</m:t>
                          </m:r>
                        </m:den>
                      </m:f>
                      <m:r>
                        <a:rPr lang="en-SG" sz="2400" b="0" i="1" dirty="0" smtClean="0">
                          <a:solidFill>
                            <a:schemeClr val="tx1"/>
                          </a:solidFill>
                          <a:latin typeface="Cambria Math" panose="02040503050406030204" pitchFamily="18" charset="0"/>
                          <a:ea typeface="Cambria Math"/>
                        </a:rPr>
                        <m:t>÷3</m:t>
                      </m:r>
                    </m:oMath>
                  </m:oMathPara>
                </a14:m>
                <a:endParaRPr lang="en-GB" sz="2400" dirty="0">
                  <a:solidFill>
                    <a:schemeClr val="tx1"/>
                  </a:solidFill>
                  <a:latin typeface="Calibri"/>
                </a:endParaRPr>
              </a:p>
            </p:txBody>
          </p:sp>
        </mc:Choice>
        <mc:Fallback xmlns="">
          <p:sp>
            <p:nvSpPr>
              <p:cNvPr id="146" name="Rectangle 145">
                <a:extLst>
                  <a:ext uri="{FF2B5EF4-FFF2-40B4-BE49-F238E27FC236}">
                    <a16:creationId xmlns:a16="http://schemas.microsoft.com/office/drawing/2014/main" id="{38B7B3E0-E963-7147-B658-215ADB1228EF}"/>
                  </a:ext>
                </a:extLst>
              </p:cNvPr>
              <p:cNvSpPr>
                <a:spLocks noRot="1" noChangeAspect="1" noMove="1" noResize="1" noEditPoints="1" noAdjustHandles="1" noChangeArrowheads="1" noChangeShapeType="1" noTextEdit="1"/>
              </p:cNvSpPr>
              <p:nvPr/>
            </p:nvSpPr>
            <p:spPr>
              <a:xfrm>
                <a:off x="1447303" y="1405616"/>
                <a:ext cx="1180708" cy="78380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7" name="Rectangle 146">
                <a:extLst>
                  <a:ext uri="{FF2B5EF4-FFF2-40B4-BE49-F238E27FC236}">
                    <a16:creationId xmlns:a16="http://schemas.microsoft.com/office/drawing/2014/main" id="{40DF1473-A9C8-8DD9-8E19-7F7D940623EB}"/>
                  </a:ext>
                </a:extLst>
              </p:cNvPr>
              <p:cNvSpPr/>
              <p:nvPr/>
            </p:nvSpPr>
            <p:spPr>
              <a:xfrm>
                <a:off x="2531677" y="1405616"/>
                <a:ext cx="1341521"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3F77BA"/>
                          </a:solidFill>
                          <a:latin typeface="Cambria Math" panose="02040503050406030204" pitchFamily="18" charset="0"/>
                          <a:ea typeface="Cambria Math"/>
                        </a:rPr>
                        <m:t>= </m:t>
                      </m:r>
                      <m:f>
                        <m:fPr>
                          <m:ctrlPr>
                            <a:rPr lang="en-US" sz="2400" i="1" dirty="0">
                              <a:solidFill>
                                <a:srgbClr val="3F77BA"/>
                              </a:solidFill>
                              <a:latin typeface="Cambria Math" panose="02040503050406030204" pitchFamily="18" charset="0"/>
                              <a:ea typeface="Cambria Math"/>
                            </a:rPr>
                          </m:ctrlPr>
                        </m:fPr>
                        <m:num>
                          <m:r>
                            <a:rPr lang="en-SG" sz="2400" b="0" i="1" dirty="0" smtClean="0">
                              <a:solidFill>
                                <a:srgbClr val="3F77BA"/>
                              </a:solidFill>
                              <a:latin typeface="Cambria Math" panose="02040503050406030204" pitchFamily="18" charset="0"/>
                              <a:ea typeface="Cambria Math"/>
                            </a:rPr>
                            <m:t>9</m:t>
                          </m:r>
                        </m:num>
                        <m:den>
                          <m:r>
                            <a:rPr lang="en-SG" sz="2400" b="0" i="1" dirty="0" smtClean="0">
                              <a:solidFill>
                                <a:srgbClr val="3F77BA"/>
                              </a:solidFill>
                              <a:latin typeface="Cambria Math" panose="02040503050406030204" pitchFamily="18" charset="0"/>
                              <a:ea typeface="Cambria Math"/>
                            </a:rPr>
                            <m:t>2</m:t>
                          </m:r>
                        </m:den>
                      </m:f>
                      <m:r>
                        <a:rPr lang="en-SG" sz="2400" i="1" dirty="0">
                          <a:solidFill>
                            <a:srgbClr val="3F77BA"/>
                          </a:solidFill>
                          <a:latin typeface="Cambria Math" panose="02040503050406030204" pitchFamily="18" charset="0"/>
                          <a:ea typeface="Cambria Math"/>
                        </a:rPr>
                        <m:t>÷3</m:t>
                      </m:r>
                    </m:oMath>
                  </m:oMathPara>
                </a14:m>
                <a:endParaRPr lang="en-GB" sz="2400" dirty="0">
                  <a:solidFill>
                    <a:srgbClr val="3F77BA"/>
                  </a:solidFill>
                </a:endParaRPr>
              </a:p>
            </p:txBody>
          </p:sp>
        </mc:Choice>
        <mc:Fallback xmlns="">
          <p:sp>
            <p:nvSpPr>
              <p:cNvPr id="147" name="Rectangle 146">
                <a:extLst>
                  <a:ext uri="{FF2B5EF4-FFF2-40B4-BE49-F238E27FC236}">
                    <a16:creationId xmlns:a16="http://schemas.microsoft.com/office/drawing/2014/main" id="{40DF1473-A9C8-8DD9-8E19-7F7D940623EB}"/>
                  </a:ext>
                </a:extLst>
              </p:cNvPr>
              <p:cNvSpPr>
                <a:spLocks noRot="1" noChangeAspect="1" noMove="1" noResize="1" noEditPoints="1" noAdjustHandles="1" noChangeArrowheads="1" noChangeShapeType="1" noTextEdit="1"/>
              </p:cNvSpPr>
              <p:nvPr/>
            </p:nvSpPr>
            <p:spPr>
              <a:xfrm>
                <a:off x="2531677" y="1405616"/>
                <a:ext cx="1341521" cy="78380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548AE6DB-87F4-D0F6-F6CF-96CB88733155}"/>
                  </a:ext>
                </a:extLst>
              </p:cNvPr>
              <p:cNvSpPr/>
              <p:nvPr/>
            </p:nvSpPr>
            <p:spPr>
              <a:xfrm>
                <a:off x="2533707" y="2236383"/>
                <a:ext cx="805542" cy="783804"/>
              </a:xfrm>
              <a:prstGeom prst="rect">
                <a:avLst/>
              </a:prstGeom>
            </p:spPr>
            <p:txBody>
              <a:bodyPr wrap="none">
                <a:spAutoFit/>
              </a:bodyPr>
              <a:lstStyle/>
              <a:p>
                <a:pPr defTabSz="663214"/>
                <a14:m>
                  <m:oMathPara xmlns:m="http://schemas.openxmlformats.org/officeDocument/2006/math">
                    <m:oMathParaPr>
                      <m:jc m:val="centerGroup"/>
                    </m:oMathParaPr>
                    <m:oMath xmlns:m="http://schemas.openxmlformats.org/officeDocument/2006/math">
                      <m:r>
                        <a:rPr lang="en-GB" sz="2400" b="0" i="1" dirty="0" smtClean="0">
                          <a:solidFill>
                            <a:srgbClr val="3F77BA"/>
                          </a:solidFill>
                          <a:latin typeface="Cambria Math" panose="02040503050406030204" pitchFamily="18" charset="0"/>
                          <a:ea typeface="Cambria Math"/>
                        </a:rPr>
                        <m:t>= </m:t>
                      </m:r>
                      <m:f>
                        <m:fPr>
                          <m:ctrlPr>
                            <a:rPr lang="en-GB" sz="2400" i="1" dirty="0" smtClean="0">
                              <a:solidFill>
                                <a:srgbClr val="3F77BA"/>
                              </a:solidFill>
                              <a:latin typeface="Cambria Math" panose="02040503050406030204" pitchFamily="18" charset="0"/>
                              <a:ea typeface="Cambria Math"/>
                            </a:rPr>
                          </m:ctrlPr>
                        </m:fPr>
                        <m:num>
                          <m:r>
                            <a:rPr lang="en-SG" sz="2400" b="0" i="1" dirty="0" smtClean="0">
                              <a:solidFill>
                                <a:srgbClr val="3F77BA"/>
                              </a:solidFill>
                              <a:latin typeface="Cambria Math" panose="02040503050406030204" pitchFamily="18" charset="0"/>
                              <a:ea typeface="Cambria Math"/>
                            </a:rPr>
                            <m:t>3</m:t>
                          </m:r>
                        </m:num>
                        <m:den>
                          <m:r>
                            <a:rPr lang="en-SG" sz="2400" b="0" i="1" dirty="0" smtClean="0">
                              <a:solidFill>
                                <a:srgbClr val="3F77BA"/>
                              </a:solidFill>
                              <a:latin typeface="Cambria Math" panose="02040503050406030204" pitchFamily="18" charset="0"/>
                              <a:ea typeface="Cambria Math"/>
                            </a:rPr>
                            <m:t>2</m:t>
                          </m:r>
                        </m:den>
                      </m:f>
                    </m:oMath>
                  </m:oMathPara>
                </a14:m>
                <a:endParaRPr lang="en-GB" sz="2400" dirty="0">
                  <a:solidFill>
                    <a:srgbClr val="3F77BA"/>
                  </a:solidFill>
                  <a:latin typeface="Calibri"/>
                </a:endParaRPr>
              </a:p>
            </p:txBody>
          </p:sp>
        </mc:Choice>
        <mc:Fallback xmlns="">
          <p:sp>
            <p:nvSpPr>
              <p:cNvPr id="148" name="Rectangle 147">
                <a:extLst>
                  <a:ext uri="{FF2B5EF4-FFF2-40B4-BE49-F238E27FC236}">
                    <a16:creationId xmlns:a16="http://schemas.microsoft.com/office/drawing/2014/main" id="{548AE6DB-87F4-D0F6-F6CF-96CB88733155}"/>
                  </a:ext>
                </a:extLst>
              </p:cNvPr>
              <p:cNvSpPr>
                <a:spLocks noRot="1" noChangeAspect="1" noMove="1" noResize="1" noEditPoints="1" noAdjustHandles="1" noChangeArrowheads="1" noChangeShapeType="1" noTextEdit="1"/>
              </p:cNvSpPr>
              <p:nvPr/>
            </p:nvSpPr>
            <p:spPr>
              <a:xfrm>
                <a:off x="2533707" y="2236383"/>
                <a:ext cx="805542" cy="783804"/>
              </a:xfrm>
              <a:prstGeom prst="rect">
                <a:avLst/>
              </a:prstGeom>
              <a:blipFill>
                <a:blip r:embed="rId5"/>
                <a:stretch>
                  <a:fillRect/>
                </a:stretch>
              </a:blipFill>
            </p:spPr>
            <p:txBody>
              <a:bodyPr/>
              <a:lstStyle/>
              <a:p>
                <a:r>
                  <a:rPr lang="en-GB">
                    <a:noFill/>
                  </a:rPr>
                  <a:t> </a:t>
                </a:r>
              </a:p>
            </p:txBody>
          </p:sp>
        </mc:Fallback>
      </mc:AlternateContent>
      <p:grpSp>
        <p:nvGrpSpPr>
          <p:cNvPr id="9" name="Group 8" descr="Five separate bar models of the same size in one row. Each bar model is divided into two equal parts. The first four bar models from left have two parts coloured orange. The last bar model with one part coloured orange and one part without colour. ">
            <a:extLst>
              <a:ext uri="{FF2B5EF4-FFF2-40B4-BE49-F238E27FC236}">
                <a16:creationId xmlns:a16="http://schemas.microsoft.com/office/drawing/2014/main" id="{8B7EADCE-29CA-D122-FA22-62B20320EFA5}"/>
              </a:ext>
            </a:extLst>
          </p:cNvPr>
          <p:cNvGrpSpPr/>
          <p:nvPr/>
        </p:nvGrpSpPr>
        <p:grpSpPr>
          <a:xfrm>
            <a:off x="5620406" y="1961844"/>
            <a:ext cx="4995941" cy="626557"/>
            <a:chOff x="5620406" y="1961844"/>
            <a:chExt cx="4995941" cy="626557"/>
          </a:xfrm>
        </p:grpSpPr>
        <p:grpSp>
          <p:nvGrpSpPr>
            <p:cNvPr id="121" name="Group 120">
              <a:extLst>
                <a:ext uri="{FF2B5EF4-FFF2-40B4-BE49-F238E27FC236}">
                  <a16:creationId xmlns:a16="http://schemas.microsoft.com/office/drawing/2014/main" id="{64170C07-78EB-12E2-96D9-1CAB50C4F130}"/>
                </a:ext>
              </a:extLst>
            </p:cNvPr>
            <p:cNvGrpSpPr/>
            <p:nvPr/>
          </p:nvGrpSpPr>
          <p:grpSpPr>
            <a:xfrm>
              <a:off x="5620406" y="1973371"/>
              <a:ext cx="789863" cy="351219"/>
              <a:chOff x="566690" y="908720"/>
              <a:chExt cx="1097852" cy="432048"/>
            </a:xfrm>
            <a:solidFill>
              <a:schemeClr val="accent2">
                <a:lumMod val="40000"/>
                <a:lumOff val="60000"/>
              </a:schemeClr>
            </a:solidFill>
          </p:grpSpPr>
          <p:sp>
            <p:nvSpPr>
              <p:cNvPr id="122" name="Rectangle 121">
                <a:extLst>
                  <a:ext uri="{FF2B5EF4-FFF2-40B4-BE49-F238E27FC236}">
                    <a16:creationId xmlns:a16="http://schemas.microsoft.com/office/drawing/2014/main" id="{CA1A4E0F-100D-1207-27CD-85A43CEB65BB}"/>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23" name="Rectangle 122">
                <a:extLst>
                  <a:ext uri="{FF2B5EF4-FFF2-40B4-BE49-F238E27FC236}">
                    <a16:creationId xmlns:a16="http://schemas.microsoft.com/office/drawing/2014/main" id="{E89E23B1-C937-DD68-2685-5992C9754447}"/>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24" name="Group 123">
              <a:extLst>
                <a:ext uri="{FF2B5EF4-FFF2-40B4-BE49-F238E27FC236}">
                  <a16:creationId xmlns:a16="http://schemas.microsoft.com/office/drawing/2014/main" id="{20D08C9C-9E7B-D612-807D-1A07BB921176}"/>
                </a:ext>
              </a:extLst>
            </p:cNvPr>
            <p:cNvGrpSpPr/>
            <p:nvPr/>
          </p:nvGrpSpPr>
          <p:grpSpPr>
            <a:xfrm>
              <a:off x="6615374" y="1973370"/>
              <a:ext cx="789863" cy="351219"/>
              <a:chOff x="566690" y="908720"/>
              <a:chExt cx="1097852" cy="432048"/>
            </a:xfrm>
            <a:solidFill>
              <a:schemeClr val="accent2">
                <a:lumMod val="40000"/>
                <a:lumOff val="60000"/>
              </a:schemeClr>
            </a:solidFill>
          </p:grpSpPr>
          <p:sp>
            <p:nvSpPr>
              <p:cNvPr id="125" name="Rectangle 124">
                <a:extLst>
                  <a:ext uri="{FF2B5EF4-FFF2-40B4-BE49-F238E27FC236}">
                    <a16:creationId xmlns:a16="http://schemas.microsoft.com/office/drawing/2014/main" id="{B80EBBBA-4D5C-A34C-729A-2076871B4C96}"/>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26" name="Rectangle 125">
                <a:extLst>
                  <a:ext uri="{FF2B5EF4-FFF2-40B4-BE49-F238E27FC236}">
                    <a16:creationId xmlns:a16="http://schemas.microsoft.com/office/drawing/2014/main" id="{D151C638-8AA1-8B93-9274-C790A2B4D50D}"/>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27" name="Group 126">
              <a:extLst>
                <a:ext uri="{FF2B5EF4-FFF2-40B4-BE49-F238E27FC236}">
                  <a16:creationId xmlns:a16="http://schemas.microsoft.com/office/drawing/2014/main" id="{07A44212-B5D8-88AA-DBD7-84DC5C530509}"/>
                </a:ext>
              </a:extLst>
            </p:cNvPr>
            <p:cNvGrpSpPr/>
            <p:nvPr/>
          </p:nvGrpSpPr>
          <p:grpSpPr>
            <a:xfrm>
              <a:off x="7703804" y="1973369"/>
              <a:ext cx="789863" cy="351219"/>
              <a:chOff x="566690" y="908720"/>
              <a:chExt cx="1097852" cy="432048"/>
            </a:xfrm>
            <a:solidFill>
              <a:schemeClr val="accent2">
                <a:lumMod val="40000"/>
                <a:lumOff val="60000"/>
              </a:schemeClr>
            </a:solidFill>
          </p:grpSpPr>
          <p:sp>
            <p:nvSpPr>
              <p:cNvPr id="128" name="Rectangle 127">
                <a:extLst>
                  <a:ext uri="{FF2B5EF4-FFF2-40B4-BE49-F238E27FC236}">
                    <a16:creationId xmlns:a16="http://schemas.microsoft.com/office/drawing/2014/main" id="{726F0365-116E-8739-5D11-2474607EC641}"/>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29" name="Rectangle 128">
                <a:extLst>
                  <a:ext uri="{FF2B5EF4-FFF2-40B4-BE49-F238E27FC236}">
                    <a16:creationId xmlns:a16="http://schemas.microsoft.com/office/drawing/2014/main" id="{99ACF5EA-F08D-F71C-A63A-E1B8A6F1B83B}"/>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30" name="Group 129">
              <a:extLst>
                <a:ext uri="{FF2B5EF4-FFF2-40B4-BE49-F238E27FC236}">
                  <a16:creationId xmlns:a16="http://schemas.microsoft.com/office/drawing/2014/main" id="{F6363986-D67A-DFBB-43AC-3AEC2CFABBE5}"/>
                </a:ext>
              </a:extLst>
            </p:cNvPr>
            <p:cNvGrpSpPr/>
            <p:nvPr/>
          </p:nvGrpSpPr>
          <p:grpSpPr>
            <a:xfrm>
              <a:off x="8765144" y="1961844"/>
              <a:ext cx="789863" cy="351219"/>
              <a:chOff x="566690" y="908720"/>
              <a:chExt cx="1097852" cy="432048"/>
            </a:xfrm>
            <a:solidFill>
              <a:schemeClr val="accent2">
                <a:lumMod val="40000"/>
                <a:lumOff val="60000"/>
              </a:schemeClr>
            </a:solidFill>
          </p:grpSpPr>
          <p:sp>
            <p:nvSpPr>
              <p:cNvPr id="131" name="Rectangle 130">
                <a:extLst>
                  <a:ext uri="{FF2B5EF4-FFF2-40B4-BE49-F238E27FC236}">
                    <a16:creationId xmlns:a16="http://schemas.microsoft.com/office/drawing/2014/main" id="{7E68701B-DA13-67A9-4097-DC63BBDF1A7C}"/>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32" name="Rectangle 131">
                <a:extLst>
                  <a:ext uri="{FF2B5EF4-FFF2-40B4-BE49-F238E27FC236}">
                    <a16:creationId xmlns:a16="http://schemas.microsoft.com/office/drawing/2014/main" id="{B21CEE4F-D4ED-727F-79CC-EB9A0E106D2D}"/>
                  </a:ext>
                </a:extLst>
              </p:cNvPr>
              <p:cNvSpPr/>
              <p:nvPr/>
            </p:nvSpPr>
            <p:spPr>
              <a:xfrm>
                <a:off x="1115616"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33" name="Group 132">
              <a:extLst>
                <a:ext uri="{FF2B5EF4-FFF2-40B4-BE49-F238E27FC236}">
                  <a16:creationId xmlns:a16="http://schemas.microsoft.com/office/drawing/2014/main" id="{369D8E9F-1C88-2819-FA8F-9C7BFCFBC463}"/>
                </a:ext>
              </a:extLst>
            </p:cNvPr>
            <p:cNvGrpSpPr/>
            <p:nvPr/>
          </p:nvGrpSpPr>
          <p:grpSpPr>
            <a:xfrm>
              <a:off x="9826484" y="1968505"/>
              <a:ext cx="789863" cy="351219"/>
              <a:chOff x="566690" y="908720"/>
              <a:chExt cx="1097852" cy="432048"/>
            </a:xfrm>
            <a:solidFill>
              <a:schemeClr val="accent2">
                <a:lumMod val="40000"/>
                <a:lumOff val="60000"/>
              </a:schemeClr>
            </a:solidFill>
          </p:grpSpPr>
          <p:sp>
            <p:nvSpPr>
              <p:cNvPr id="134" name="Rectangle 133">
                <a:extLst>
                  <a:ext uri="{FF2B5EF4-FFF2-40B4-BE49-F238E27FC236}">
                    <a16:creationId xmlns:a16="http://schemas.microsoft.com/office/drawing/2014/main" id="{B95C54A7-58F9-B920-05F8-8DA43229935B}"/>
                  </a:ext>
                </a:extLst>
              </p:cNvPr>
              <p:cNvSpPr/>
              <p:nvPr/>
            </p:nvSpPr>
            <p:spPr>
              <a:xfrm>
                <a:off x="566690" y="908720"/>
                <a:ext cx="548926" cy="432048"/>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135" name="Rectangle 134">
                <a:extLst>
                  <a:ext uri="{FF2B5EF4-FFF2-40B4-BE49-F238E27FC236}">
                    <a16:creationId xmlns:a16="http://schemas.microsoft.com/office/drawing/2014/main" id="{41168E09-C79C-284C-6EB7-59801DE392E6}"/>
                  </a:ext>
                </a:extLst>
              </p:cNvPr>
              <p:cNvSpPr/>
              <p:nvPr/>
            </p:nvSpPr>
            <p:spPr>
              <a:xfrm>
                <a:off x="1115616" y="90872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8" name="Group 7">
              <a:extLst>
                <a:ext uri="{FF2B5EF4-FFF2-40B4-BE49-F238E27FC236}">
                  <a16:creationId xmlns:a16="http://schemas.microsoft.com/office/drawing/2014/main" id="{C48763C3-1291-4867-580F-87E2E8584001}"/>
                </a:ext>
              </a:extLst>
            </p:cNvPr>
            <p:cNvGrpSpPr/>
            <p:nvPr/>
          </p:nvGrpSpPr>
          <p:grpSpPr>
            <a:xfrm>
              <a:off x="5620406" y="2369307"/>
              <a:ext cx="4526108" cy="219094"/>
              <a:chOff x="5620406" y="2369307"/>
              <a:chExt cx="4526108" cy="219094"/>
            </a:xfrm>
          </p:grpSpPr>
          <p:grpSp>
            <p:nvGrpSpPr>
              <p:cNvPr id="2" name="Group 1">
                <a:extLst>
                  <a:ext uri="{FF2B5EF4-FFF2-40B4-BE49-F238E27FC236}">
                    <a16:creationId xmlns:a16="http://schemas.microsoft.com/office/drawing/2014/main" id="{39D7ECC8-EDE9-60B7-21A7-5E5E881F33F0}"/>
                  </a:ext>
                </a:extLst>
              </p:cNvPr>
              <p:cNvGrpSpPr/>
              <p:nvPr/>
            </p:nvGrpSpPr>
            <p:grpSpPr>
              <a:xfrm>
                <a:off x="5620406" y="2395423"/>
                <a:ext cx="2873262" cy="192978"/>
                <a:chOff x="5506839" y="3144035"/>
                <a:chExt cx="2303165" cy="192978"/>
              </a:xfrm>
            </p:grpSpPr>
            <p:sp>
              <p:nvSpPr>
                <p:cNvPr id="3" name="Left Brace 2">
                  <a:extLst>
                    <a:ext uri="{FF2B5EF4-FFF2-40B4-BE49-F238E27FC236}">
                      <a16:creationId xmlns:a16="http://schemas.microsoft.com/office/drawing/2014/main" id="{BCBE57F6-FDC6-5EF0-70C8-397B32DCDC8C}"/>
                    </a:ext>
                  </a:extLst>
                </p:cNvPr>
                <p:cNvSpPr/>
                <p:nvPr/>
              </p:nvSpPr>
              <p:spPr>
                <a:xfrm rot="16200000" flipV="1">
                  <a:off x="5965654" y="2685220"/>
                  <a:ext cx="189656" cy="1107286"/>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 name="Left Brace 4">
                  <a:extLst>
                    <a:ext uri="{FF2B5EF4-FFF2-40B4-BE49-F238E27FC236}">
                      <a16:creationId xmlns:a16="http://schemas.microsoft.com/office/drawing/2014/main" id="{BFAB5DAA-A3FB-0F06-FBA8-D9E34E6FE8B7}"/>
                    </a:ext>
                  </a:extLst>
                </p:cNvPr>
                <p:cNvSpPr/>
                <p:nvPr/>
              </p:nvSpPr>
              <p:spPr>
                <a:xfrm rot="16200000" flipV="1">
                  <a:off x="7127569" y="2654577"/>
                  <a:ext cx="189656" cy="1175215"/>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sp>
            <p:nvSpPr>
              <p:cNvPr id="7" name="Left Brace 6">
                <a:extLst>
                  <a:ext uri="{FF2B5EF4-FFF2-40B4-BE49-F238E27FC236}">
                    <a16:creationId xmlns:a16="http://schemas.microsoft.com/office/drawing/2014/main" id="{39567E22-E90D-10AC-5932-E71A33D3ABD5}"/>
                  </a:ext>
                </a:extLst>
              </p:cNvPr>
              <p:cNvSpPr/>
              <p:nvPr/>
            </p:nvSpPr>
            <p:spPr>
              <a:xfrm rot="16200000" flipV="1">
                <a:off x="9361001" y="1773450"/>
                <a:ext cx="189656" cy="1381370"/>
              </a:xfrm>
              <a:prstGeom prst="leftBrace">
                <a:avLst>
                  <a:gd name="adj1" fmla="val 17526"/>
                  <a:gd name="adj2" fmla="val 50000"/>
                </a:avLst>
              </a:prstGeom>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spTree>
    <p:extLst>
      <p:ext uri="{BB962C8B-B14F-4D97-AF65-F5344CB8AC3E}">
        <p14:creationId xmlns:p14="http://schemas.microsoft.com/office/powerpoint/2010/main" val="34500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What do you notice?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A5F144-D5DA-AD9D-AADB-6BFF7A88FF93}"/>
                  </a:ext>
                </a:extLst>
              </p:cNvPr>
              <p:cNvSpPr/>
              <p:nvPr/>
            </p:nvSpPr>
            <p:spPr>
              <a:xfrm>
                <a:off x="510744" y="1726292"/>
                <a:ext cx="1604957" cy="714683"/>
              </a:xfrm>
              <a:prstGeom prst="rect">
                <a:avLst/>
              </a:prstGeom>
            </p:spPr>
            <p:txBody>
              <a:bodyPr wrap="square">
                <a:spAutoFit/>
              </a:bodyPr>
              <a:lstStyle/>
              <a:p>
                <a:pPr defTabSz="663214"/>
                <a:r>
                  <a:rPr lang="en-GB" sz="2800" dirty="0">
                    <a:solidFill>
                      <a:schemeClr val="tx1"/>
                    </a:solidFill>
                    <a:latin typeface="Arial" panose="020B0604020202020204" pitchFamily="34" charset="0"/>
                    <a:ea typeface="Cambria Math"/>
                    <a:cs typeface="Arial" panose="020B0604020202020204" pitchFamily="34" charset="0"/>
                  </a:rPr>
                  <a:t>3 </a:t>
                </a:r>
                <a14:m>
                  <m:oMath xmlns:m="http://schemas.openxmlformats.org/officeDocument/2006/math">
                    <m:r>
                      <a:rPr lang="en-GB" sz="2800" b="0" i="1" dirty="0">
                        <a:solidFill>
                          <a:schemeClr val="tx1"/>
                        </a:solidFill>
                        <a:latin typeface="Cambria Math"/>
                        <a:ea typeface="Cambria Math"/>
                      </a:rPr>
                      <m:t>÷ </m:t>
                    </m:r>
                    <m:f>
                      <m:fPr>
                        <m:ctrlPr>
                          <a:rPr lang="en-GB" sz="2800" i="1" dirty="0">
                            <a:solidFill>
                              <a:schemeClr val="tx1"/>
                            </a:solidFill>
                            <a:latin typeface="Cambria Math" panose="02040503050406030204" pitchFamily="18" charset="0"/>
                            <a:ea typeface="Cambria Math"/>
                          </a:rPr>
                        </m:ctrlPr>
                      </m:fPr>
                      <m:num>
                        <m:r>
                          <a:rPr lang="en-GB" sz="2800" b="0" i="1" dirty="0" smtClean="0">
                            <a:solidFill>
                              <a:schemeClr val="tx1"/>
                            </a:solidFill>
                            <a:latin typeface="Cambria Math" panose="02040503050406030204" pitchFamily="18" charset="0"/>
                            <a:ea typeface="Cambria Math"/>
                          </a:rPr>
                          <m:t>1</m:t>
                        </m:r>
                      </m:num>
                      <m:den>
                        <m:r>
                          <a:rPr lang="en-GB" sz="2800" b="0" i="1" dirty="0" smtClean="0">
                            <a:solidFill>
                              <a:schemeClr val="tx1"/>
                            </a:solidFill>
                            <a:latin typeface="Cambria Math" panose="02040503050406030204" pitchFamily="18" charset="0"/>
                            <a:ea typeface="Cambria Math"/>
                          </a:rPr>
                          <m:t>5</m:t>
                        </m:r>
                      </m:den>
                    </m:f>
                    <m:r>
                      <a:rPr lang="en-GB" sz="2800" b="0" i="1" dirty="0" smtClean="0">
                        <a:solidFill>
                          <a:schemeClr val="tx1"/>
                        </a:solidFill>
                        <a:latin typeface="Cambria Math" panose="02040503050406030204" pitchFamily="18" charset="0"/>
                        <a:ea typeface="Cambria Math"/>
                      </a:rPr>
                      <m:t> =</m:t>
                    </m:r>
                  </m:oMath>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47A5F144-D5DA-AD9D-AADB-6BFF7A88FF93}"/>
                  </a:ext>
                </a:extLst>
              </p:cNvPr>
              <p:cNvSpPr>
                <a:spLocks noRot="1" noChangeAspect="1" noMove="1" noResize="1" noEditPoints="1" noAdjustHandles="1" noChangeArrowheads="1" noChangeShapeType="1" noTextEdit="1"/>
              </p:cNvSpPr>
              <p:nvPr/>
            </p:nvSpPr>
            <p:spPr>
              <a:xfrm>
                <a:off x="510744" y="1726292"/>
                <a:ext cx="1604957" cy="714683"/>
              </a:xfrm>
              <a:prstGeom prst="rect">
                <a:avLst/>
              </a:prstGeom>
              <a:blipFill>
                <a:blip r:embed="rId4"/>
                <a:stretch>
                  <a:fillRect l="-7985"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4B440D-B7E8-C6F2-B503-FCA50EDA4D38}"/>
                  </a:ext>
                </a:extLst>
              </p:cNvPr>
              <p:cNvSpPr txBox="1"/>
              <p:nvPr/>
            </p:nvSpPr>
            <p:spPr>
              <a:xfrm>
                <a:off x="499948" y="3316524"/>
                <a:ext cx="1615753" cy="714683"/>
              </a:xfrm>
              <a:prstGeom prst="rect">
                <a:avLst/>
              </a:prstGeom>
              <a:noFill/>
            </p:spPr>
            <p:txBody>
              <a:bodyPr wrap="square" rtlCol="0">
                <a:spAutoFit/>
              </a:bodyPr>
              <a:lstStyle/>
              <a:p>
                <a:pPr defTabSz="663214"/>
                <a:r>
                  <a:rPr lang="en-GB" sz="2800" dirty="0">
                    <a:solidFill>
                      <a:schemeClr val="tx1"/>
                    </a:solidFill>
                    <a:ea typeface="Cambria Math"/>
                  </a:rPr>
                  <a:t>4 </a:t>
                </a:r>
                <a14:m>
                  <m:oMath xmlns:m="http://schemas.openxmlformats.org/officeDocument/2006/math">
                    <m:r>
                      <a:rPr lang="en-GB" sz="2800" b="0" i="1" dirty="0">
                        <a:solidFill>
                          <a:schemeClr val="tx1"/>
                        </a:solidFill>
                        <a:latin typeface="Cambria Math"/>
                        <a:ea typeface="Cambria Math"/>
                      </a:rPr>
                      <m:t>÷ </m:t>
                    </m:r>
                    <m:f>
                      <m:fPr>
                        <m:ctrlPr>
                          <a:rPr lang="en-GB" sz="2800" i="1" dirty="0">
                            <a:solidFill>
                              <a:schemeClr val="tx1"/>
                            </a:solidFill>
                            <a:latin typeface="Cambria Math" panose="02040503050406030204" pitchFamily="18" charset="0"/>
                            <a:ea typeface="Cambria Math"/>
                          </a:rPr>
                        </m:ctrlPr>
                      </m:fPr>
                      <m:num>
                        <m:r>
                          <a:rPr lang="en-GB" sz="2800" b="0" i="1" dirty="0" smtClean="0">
                            <a:solidFill>
                              <a:schemeClr val="tx1"/>
                            </a:solidFill>
                            <a:latin typeface="Cambria Math" panose="02040503050406030204" pitchFamily="18" charset="0"/>
                            <a:ea typeface="Cambria Math"/>
                          </a:rPr>
                          <m:t>2</m:t>
                        </m:r>
                      </m:num>
                      <m:den>
                        <m:r>
                          <a:rPr lang="en-GB" sz="2800" b="0" i="1" dirty="0" smtClean="0">
                            <a:solidFill>
                              <a:schemeClr val="tx1"/>
                            </a:solidFill>
                            <a:latin typeface="Cambria Math" panose="02040503050406030204" pitchFamily="18" charset="0"/>
                            <a:ea typeface="Cambria Math"/>
                          </a:rPr>
                          <m:t>3</m:t>
                        </m:r>
                      </m:den>
                    </m:f>
                    <m:r>
                      <a:rPr lang="en-GB" sz="2800" b="0" i="1" dirty="0" smtClean="0">
                        <a:solidFill>
                          <a:schemeClr val="tx1"/>
                        </a:solidFill>
                        <a:latin typeface="Cambria Math" panose="02040503050406030204" pitchFamily="18" charset="0"/>
                        <a:ea typeface="Cambria Math"/>
                      </a:rPr>
                      <m:t> </m:t>
                    </m:r>
                    <m:r>
                      <a:rPr lang="en-GB" sz="2800" b="0" i="0" dirty="0" smtClean="0">
                        <a:solidFill>
                          <a:schemeClr val="tx1"/>
                        </a:solidFill>
                        <a:latin typeface="Cambria Math" panose="02040503050406030204" pitchFamily="18" charset="0"/>
                        <a:ea typeface="Cambria Math"/>
                      </a:rPr>
                      <m:t>=</m:t>
                    </m:r>
                  </m:oMath>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54B440D-B7E8-C6F2-B503-FCA50EDA4D38}"/>
                  </a:ext>
                </a:extLst>
              </p:cNvPr>
              <p:cNvSpPr txBox="1">
                <a:spLocks noRot="1" noChangeAspect="1" noMove="1" noResize="1" noEditPoints="1" noAdjustHandles="1" noChangeArrowheads="1" noChangeShapeType="1" noTextEdit="1"/>
              </p:cNvSpPr>
              <p:nvPr/>
            </p:nvSpPr>
            <p:spPr>
              <a:xfrm>
                <a:off x="499948" y="3316524"/>
                <a:ext cx="1615753" cy="714683"/>
              </a:xfrm>
              <a:prstGeom prst="rect">
                <a:avLst/>
              </a:prstGeom>
              <a:blipFill>
                <a:blip r:embed="rId5"/>
                <a:stretch>
                  <a:fillRect l="-7547" b="-10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A2A453E-FFE8-8B03-B5B1-96AF67E95EF9}"/>
                  </a:ext>
                </a:extLst>
              </p:cNvPr>
              <p:cNvSpPr/>
              <p:nvPr/>
            </p:nvSpPr>
            <p:spPr>
              <a:xfrm>
                <a:off x="562833" y="4893683"/>
                <a:ext cx="1917128" cy="702244"/>
              </a:xfrm>
              <a:prstGeom prst="rect">
                <a:avLst/>
              </a:prstGeom>
            </p:spPr>
            <p:txBody>
              <a:bodyPr wrap="none">
                <a:spAutoFit/>
              </a:bodyPr>
              <a:lstStyle/>
              <a:p>
                <a:pPr defTabSz="663214"/>
                <a14:m>
                  <m:oMath xmlns:m="http://schemas.openxmlformats.org/officeDocument/2006/math">
                    <m:f>
                      <m:fPr>
                        <m:ctrlPr>
                          <a:rPr lang="en-GB" sz="2800" i="1" dirty="0" smtClean="0">
                            <a:solidFill>
                              <a:schemeClr val="tx1"/>
                            </a:solidFill>
                            <a:latin typeface="Cambria Math" panose="02040503050406030204" pitchFamily="18" charset="0"/>
                            <a:ea typeface="Cambria Math"/>
                          </a:rPr>
                        </m:ctrlPr>
                      </m:fPr>
                      <m:num>
                        <m:r>
                          <a:rPr lang="en-GB" sz="2800" b="0" i="0" dirty="0" smtClean="0">
                            <a:solidFill>
                              <a:schemeClr val="tx1"/>
                            </a:solidFill>
                            <a:latin typeface="Cambria Math" panose="02040503050406030204" pitchFamily="18" charset="0"/>
                            <a:ea typeface="Cambria Math"/>
                          </a:rPr>
                          <m:t>6</m:t>
                        </m:r>
                      </m:num>
                      <m:den>
                        <m:r>
                          <a:rPr lang="en-GB" sz="2800" b="0" i="1" dirty="0" smtClean="0">
                            <a:solidFill>
                              <a:schemeClr val="tx1"/>
                            </a:solidFill>
                            <a:latin typeface="Cambria Math" panose="02040503050406030204" pitchFamily="18" charset="0"/>
                            <a:ea typeface="Cambria Math"/>
                          </a:rPr>
                          <m:t>7</m:t>
                        </m:r>
                      </m:den>
                    </m:f>
                    <m:r>
                      <a:rPr lang="en-GB" sz="2800" b="0" i="1" dirty="0" smtClean="0">
                        <a:solidFill>
                          <a:schemeClr val="tx1"/>
                        </a:solidFill>
                        <a:latin typeface="Cambria Math" panose="02040503050406030204" pitchFamily="18" charset="0"/>
                        <a:ea typeface="Cambria Math"/>
                      </a:rPr>
                      <m:t> </m:t>
                    </m:r>
                    <m:r>
                      <a:rPr lang="en-GB" sz="2800" b="0" i="0" dirty="0">
                        <a:solidFill>
                          <a:schemeClr val="tx1"/>
                        </a:solidFill>
                        <a:latin typeface="Cambria Math"/>
                        <a:ea typeface="Cambria Math"/>
                      </a:rPr>
                      <m:t>÷</m:t>
                    </m:r>
                    <m:r>
                      <a:rPr lang="en-US" sz="2800" b="0" i="0" dirty="0" smtClean="0">
                        <a:solidFill>
                          <a:schemeClr val="tx1"/>
                        </a:solidFill>
                        <a:latin typeface="Cambria Math" panose="02040503050406030204" pitchFamily="18" charset="0"/>
                        <a:ea typeface="Cambria Math"/>
                      </a:rPr>
                      <m:t>3</m:t>
                    </m:r>
                    <m:r>
                      <a:rPr lang="en-GB" sz="2800" b="0" i="0" dirty="0" smtClean="0">
                        <a:solidFill>
                          <a:schemeClr val="tx1"/>
                        </a:solidFill>
                        <a:latin typeface="Cambria Math" panose="02040503050406030204" pitchFamily="18" charset="0"/>
                        <a:ea typeface="Cambria Math"/>
                      </a:rPr>
                      <m:t> =</m:t>
                    </m:r>
                  </m:oMath>
                </a14:m>
                <a:r>
                  <a:rPr lang="en-GB" sz="28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GB" sz="2800" i="1" dirty="0">
                            <a:latin typeface="Cambria Math" panose="02040503050406030204" pitchFamily="18" charset="0"/>
                            <a:ea typeface="Cambria Math"/>
                          </a:rPr>
                        </m:ctrlPr>
                      </m:fPr>
                      <m:num>
                        <m:r>
                          <a:rPr lang="en-GB" sz="2800" b="0" i="0" dirty="0" smtClean="0">
                            <a:latin typeface="Cambria Math" panose="02040503050406030204" pitchFamily="18" charset="0"/>
                            <a:ea typeface="Cambria Math"/>
                          </a:rPr>
                          <m:t>2</m:t>
                        </m:r>
                      </m:num>
                      <m:den>
                        <m:r>
                          <a:rPr lang="en-GB" sz="2800" i="1" dirty="0">
                            <a:latin typeface="Cambria Math" panose="02040503050406030204" pitchFamily="18" charset="0"/>
                            <a:ea typeface="Cambria Math"/>
                          </a:rPr>
                          <m:t>7</m:t>
                        </m:r>
                      </m:den>
                    </m:f>
                    <m:r>
                      <a:rPr lang="en-GB" sz="2800" i="1" dirty="0">
                        <a:latin typeface="Cambria Math" panose="02040503050406030204" pitchFamily="18" charset="0"/>
                        <a:ea typeface="Cambria Math"/>
                      </a:rPr>
                      <m:t> </m:t>
                    </m:r>
                  </m:oMath>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0A2A453E-FFE8-8B03-B5B1-96AF67E95EF9}"/>
                  </a:ext>
                </a:extLst>
              </p:cNvPr>
              <p:cNvSpPr>
                <a:spLocks noRot="1" noChangeAspect="1" noMove="1" noResize="1" noEditPoints="1" noAdjustHandles="1" noChangeArrowheads="1" noChangeShapeType="1" noTextEdit="1"/>
              </p:cNvSpPr>
              <p:nvPr/>
            </p:nvSpPr>
            <p:spPr>
              <a:xfrm>
                <a:off x="562833" y="4893683"/>
                <a:ext cx="1917128" cy="702244"/>
              </a:xfrm>
              <a:prstGeom prst="rect">
                <a:avLst/>
              </a:prstGeom>
              <a:blipFill>
                <a:blip r:embed="rId6"/>
                <a:stretch>
                  <a:fillRect/>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CCE1028F-CD2F-4EC1-DD6F-A5E444B60BDB}"/>
              </a:ext>
            </a:extLst>
          </p:cNvPr>
          <p:cNvSpPr/>
          <p:nvPr/>
        </p:nvSpPr>
        <p:spPr>
          <a:xfrm>
            <a:off x="1965645" y="1809350"/>
            <a:ext cx="595300" cy="523220"/>
          </a:xfrm>
          <a:prstGeom prst="rect">
            <a:avLst/>
          </a:prstGeom>
        </p:spPr>
        <p:txBody>
          <a:bodyPr wrap="square">
            <a:spAutoFit/>
          </a:bodyPr>
          <a:lstStyle/>
          <a:p>
            <a:pPr defTabSz="663214"/>
            <a:r>
              <a:rPr lang="en-GB" sz="2800" dirty="0">
                <a:latin typeface="Arial" panose="020B0604020202020204" pitchFamily="34" charset="0"/>
                <a:ea typeface="Cambria Math"/>
                <a:cs typeface="Arial" panose="020B0604020202020204" pitchFamily="34" charset="0"/>
              </a:rPr>
              <a:t>15  </a:t>
            </a:r>
            <a:endParaRPr lang="en-GB" sz="28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97EFB23-DCD2-F31D-4F31-4B6B07CB2365}"/>
              </a:ext>
            </a:extLst>
          </p:cNvPr>
          <p:cNvSpPr/>
          <p:nvPr/>
        </p:nvSpPr>
        <p:spPr>
          <a:xfrm>
            <a:off x="1965917" y="3387671"/>
            <a:ext cx="595300" cy="523220"/>
          </a:xfrm>
          <a:prstGeom prst="rect">
            <a:avLst/>
          </a:prstGeom>
        </p:spPr>
        <p:txBody>
          <a:bodyPr wrap="square">
            <a:spAutoFit/>
          </a:bodyPr>
          <a:lstStyle/>
          <a:p>
            <a:pPr defTabSz="663214"/>
            <a:r>
              <a:rPr lang="en-GB" sz="2800" dirty="0">
                <a:latin typeface="Arial" panose="020B0604020202020204" pitchFamily="34" charset="0"/>
                <a:ea typeface="Cambria Math"/>
                <a:cs typeface="Arial" panose="020B0604020202020204" pitchFamily="34" charset="0"/>
              </a:rPr>
              <a:t>6</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37010C39-97C0-4550-9DD7-217CB974C02D}"/>
                  </a:ext>
                </a:extLst>
              </p:cNvPr>
              <p:cNvSpPr/>
              <p:nvPr/>
            </p:nvSpPr>
            <p:spPr>
              <a:xfrm>
                <a:off x="2592601" y="1870905"/>
                <a:ext cx="1618010" cy="400110"/>
              </a:xfrm>
              <a:prstGeom prst="rect">
                <a:avLst/>
              </a:prstGeom>
            </p:spPr>
            <p:txBody>
              <a:bodyPr wrap="square">
                <a:spAutoFit/>
              </a:bodyPr>
              <a:lstStyle/>
              <a:p>
                <a:pPr defTabSz="663214"/>
                <a:r>
                  <a:rPr lang="en-GB" sz="2000" dirty="0">
                    <a:solidFill>
                      <a:schemeClr val="tx1"/>
                    </a:solidFill>
                    <a:latin typeface="Arial" panose="020B0604020202020204" pitchFamily="34" charset="0"/>
                    <a:ea typeface="Cambria Math"/>
                    <a:cs typeface="Arial" panose="020B0604020202020204" pitchFamily="34" charset="0"/>
                  </a:rPr>
                  <a:t>(3 × 5 </a:t>
                </a:r>
                <a14:m>
                  <m:oMath xmlns:m="http://schemas.openxmlformats.org/officeDocument/2006/math">
                    <m:r>
                      <a:rPr lang="en-GB" sz="2000" b="0" i="1" dirty="0">
                        <a:solidFill>
                          <a:schemeClr val="tx1"/>
                        </a:solidFill>
                        <a:latin typeface="Cambria Math"/>
                        <a:ea typeface="Cambria Math"/>
                      </a:rPr>
                      <m:t>÷</m:t>
                    </m:r>
                    <m:r>
                      <a:rPr lang="en-GB" sz="2000" b="0" i="1" dirty="0" smtClean="0">
                        <a:solidFill>
                          <a:schemeClr val="tx1"/>
                        </a:solidFill>
                        <a:latin typeface="Cambria Math" panose="02040503050406030204" pitchFamily="18" charset="0"/>
                        <a:ea typeface="Cambria Math"/>
                      </a:rPr>
                      <m:t> </m:t>
                    </m:r>
                  </m:oMath>
                </a14:m>
                <a:r>
                  <a:rPr lang="en-GB" sz="2000" dirty="0">
                    <a:solidFill>
                      <a:schemeClr val="tx1"/>
                    </a:solidFill>
                    <a:latin typeface="Arial" panose="020B0604020202020204" pitchFamily="34" charset="0"/>
                    <a:ea typeface="Cambria Math"/>
                    <a:cs typeface="Arial" panose="020B0604020202020204" pitchFamily="34" charset="0"/>
                  </a:rPr>
                  <a:t>1) </a:t>
                </a:r>
                <a:endParaRPr lang="en-GB" sz="2000" dirty="0">
                  <a:solidFill>
                    <a:schemeClr val="tx1"/>
                  </a:solidFill>
                  <a:latin typeface="Arial" panose="020B0604020202020204" pitchFamily="34" charset="0"/>
                  <a:cs typeface="Arial" panose="020B0604020202020204" pitchFamily="34" charset="0"/>
                </a:endParaRPr>
              </a:p>
            </p:txBody>
          </p:sp>
        </mc:Choice>
        <mc:Fallback xmlns="">
          <p:sp>
            <p:nvSpPr>
              <p:cNvPr id="70" name="Rectangle 69">
                <a:extLst>
                  <a:ext uri="{FF2B5EF4-FFF2-40B4-BE49-F238E27FC236}">
                    <a16:creationId xmlns:a16="http://schemas.microsoft.com/office/drawing/2014/main" id="{37010C39-97C0-4550-9DD7-217CB974C02D}"/>
                  </a:ext>
                </a:extLst>
              </p:cNvPr>
              <p:cNvSpPr>
                <a:spLocks noRot="1" noChangeAspect="1" noMove="1" noResize="1" noEditPoints="1" noAdjustHandles="1" noChangeArrowheads="1" noChangeShapeType="1" noTextEdit="1"/>
              </p:cNvSpPr>
              <p:nvPr/>
            </p:nvSpPr>
            <p:spPr>
              <a:xfrm>
                <a:off x="2592601" y="1870905"/>
                <a:ext cx="1618010" cy="400110"/>
              </a:xfrm>
              <a:prstGeom prst="rect">
                <a:avLst/>
              </a:prstGeom>
              <a:blipFill>
                <a:blip r:embed="rId7"/>
                <a:stretch>
                  <a:fillRect l="-3759" t="-9091"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1F67D213-29B0-EFF7-62F0-7B5461C2A8E3}"/>
                  </a:ext>
                </a:extLst>
              </p:cNvPr>
              <p:cNvSpPr/>
              <p:nvPr/>
            </p:nvSpPr>
            <p:spPr>
              <a:xfrm>
                <a:off x="2435841" y="3409038"/>
                <a:ext cx="1618010" cy="400110"/>
              </a:xfrm>
              <a:prstGeom prst="rect">
                <a:avLst/>
              </a:prstGeom>
            </p:spPr>
            <p:txBody>
              <a:bodyPr wrap="square">
                <a:spAutoFit/>
              </a:bodyPr>
              <a:lstStyle/>
              <a:p>
                <a:pPr defTabSz="663214"/>
                <a:r>
                  <a:rPr lang="en-GB" sz="2000" dirty="0">
                    <a:solidFill>
                      <a:schemeClr val="tx1"/>
                    </a:solidFill>
                    <a:latin typeface="Arial" panose="020B0604020202020204" pitchFamily="34" charset="0"/>
                    <a:ea typeface="Cambria Math"/>
                    <a:cs typeface="Arial" panose="020B0604020202020204" pitchFamily="34" charset="0"/>
                  </a:rPr>
                  <a:t>(4 × 3 </a:t>
                </a:r>
                <a14:m>
                  <m:oMath xmlns:m="http://schemas.openxmlformats.org/officeDocument/2006/math">
                    <m:r>
                      <a:rPr lang="en-GB" sz="2000" b="0" i="1" dirty="0" smtClean="0">
                        <a:solidFill>
                          <a:schemeClr val="tx1"/>
                        </a:solidFill>
                        <a:latin typeface="Cambria Math"/>
                        <a:ea typeface="Cambria Math"/>
                      </a:rPr>
                      <m:t>÷</m:t>
                    </m:r>
                    <m:r>
                      <a:rPr lang="en-GB" sz="2000" b="0" i="0" dirty="0" smtClean="0">
                        <a:solidFill>
                          <a:schemeClr val="tx1"/>
                        </a:solidFill>
                        <a:latin typeface="Cambria Math" panose="02040503050406030204" pitchFamily="18" charset="0"/>
                        <a:ea typeface="Cambria Math"/>
                      </a:rPr>
                      <m:t>2</m:t>
                    </m:r>
                  </m:oMath>
                </a14:m>
                <a:r>
                  <a:rPr lang="en-GB" sz="2000" dirty="0">
                    <a:solidFill>
                      <a:schemeClr val="tx1"/>
                    </a:solidFill>
                    <a:latin typeface="Arial" panose="020B0604020202020204" pitchFamily="34" charset="0"/>
                    <a:ea typeface="Cambria Math"/>
                    <a:cs typeface="Arial" panose="020B0604020202020204" pitchFamily="34" charset="0"/>
                  </a:rPr>
                  <a:t>) </a:t>
                </a:r>
                <a:endParaRPr lang="en-GB" sz="2000" dirty="0">
                  <a:solidFill>
                    <a:schemeClr val="tx1"/>
                  </a:solidFill>
                  <a:latin typeface="Arial" panose="020B0604020202020204" pitchFamily="34" charset="0"/>
                  <a:cs typeface="Arial" panose="020B0604020202020204" pitchFamily="34" charset="0"/>
                </a:endParaRPr>
              </a:p>
            </p:txBody>
          </p:sp>
        </mc:Choice>
        <mc:Fallback xmlns="">
          <p:sp>
            <p:nvSpPr>
              <p:cNvPr id="71" name="Rectangle 70">
                <a:extLst>
                  <a:ext uri="{FF2B5EF4-FFF2-40B4-BE49-F238E27FC236}">
                    <a16:creationId xmlns:a16="http://schemas.microsoft.com/office/drawing/2014/main" id="{1F67D213-29B0-EFF7-62F0-7B5461C2A8E3}"/>
                  </a:ext>
                </a:extLst>
              </p:cNvPr>
              <p:cNvSpPr>
                <a:spLocks noRot="1" noChangeAspect="1" noMove="1" noResize="1" noEditPoints="1" noAdjustHandles="1" noChangeArrowheads="1" noChangeShapeType="1" noTextEdit="1"/>
              </p:cNvSpPr>
              <p:nvPr/>
            </p:nvSpPr>
            <p:spPr>
              <a:xfrm>
                <a:off x="2435841" y="3409038"/>
                <a:ext cx="1618010" cy="400110"/>
              </a:xfrm>
              <a:prstGeom prst="rect">
                <a:avLst/>
              </a:prstGeom>
              <a:blipFill>
                <a:blip r:embed="rId8"/>
                <a:stretch>
                  <a:fillRect l="-4151" t="-7576"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E5CB65D-BCBB-2387-F786-3594755A808F}"/>
                  </a:ext>
                </a:extLst>
              </p:cNvPr>
              <p:cNvSpPr/>
              <p:nvPr/>
            </p:nvSpPr>
            <p:spPr>
              <a:xfrm>
                <a:off x="2341899" y="4893683"/>
                <a:ext cx="1618010" cy="669414"/>
              </a:xfrm>
              <a:prstGeom prst="rect">
                <a:avLst/>
              </a:prstGeom>
            </p:spPr>
            <p:txBody>
              <a:bodyPr wrap="square">
                <a:spAutoFit/>
              </a:bodyPr>
              <a:lstStyle/>
              <a:p>
                <a:pPr defTabSz="663214"/>
                <a14:m>
                  <m:oMathPara xmlns:m="http://schemas.openxmlformats.org/officeDocument/2006/math">
                    <m:oMathParaPr>
                      <m:jc m:val="centerGroup"/>
                    </m:oMathParaPr>
                    <m:oMath xmlns:m="http://schemas.openxmlformats.org/officeDocument/2006/math">
                      <m:r>
                        <a:rPr lang="en-SG" sz="2000" b="0" i="1" dirty="0" smtClean="0">
                          <a:latin typeface="Cambria Math" panose="02040503050406030204" pitchFamily="18" charset="0"/>
                          <a:ea typeface="Cambria Math"/>
                        </a:rPr>
                        <m:t>(</m:t>
                      </m:r>
                      <m:f>
                        <m:fPr>
                          <m:ctrlPr>
                            <a:rPr lang="en-GB" sz="2000" i="1" dirty="0" smtClean="0">
                              <a:latin typeface="Cambria Math" panose="02040503050406030204" pitchFamily="18" charset="0"/>
                              <a:ea typeface="Cambria Math"/>
                            </a:rPr>
                          </m:ctrlPr>
                        </m:fPr>
                        <m:num>
                          <m:r>
                            <a:rPr lang="en-GB" sz="2000" dirty="0">
                              <a:latin typeface="Cambria Math" panose="02040503050406030204" pitchFamily="18" charset="0"/>
                              <a:ea typeface="Cambria Math"/>
                            </a:rPr>
                            <m:t>6</m:t>
                          </m:r>
                        </m:num>
                        <m:den>
                          <m:r>
                            <a:rPr lang="en-GB" sz="2000" i="1" dirty="0">
                              <a:latin typeface="Cambria Math" panose="02040503050406030204" pitchFamily="18" charset="0"/>
                              <a:ea typeface="Cambria Math"/>
                            </a:rPr>
                            <m:t>7</m:t>
                          </m:r>
                        </m:den>
                      </m:f>
                      <m:r>
                        <a:rPr lang="en-SG" sz="2000" b="0" i="0" dirty="0" smtClean="0">
                          <a:latin typeface="Cambria Math" panose="02040503050406030204" pitchFamily="18" charset="0"/>
                          <a:ea typeface="Cambria Math"/>
                        </a:rPr>
                        <m:t>×1</m:t>
                      </m:r>
                      <m:r>
                        <a:rPr lang="en-GB" sz="2000" dirty="0">
                          <a:latin typeface="Cambria Math"/>
                          <a:ea typeface="Cambria Math"/>
                        </a:rPr>
                        <m:t>÷</m:t>
                      </m:r>
                      <m:r>
                        <a:rPr lang="en-US" sz="2000" dirty="0">
                          <a:latin typeface="Cambria Math" panose="02040503050406030204" pitchFamily="18" charset="0"/>
                          <a:ea typeface="Cambria Math"/>
                        </a:rPr>
                        <m:t>3</m:t>
                      </m:r>
                      <m:r>
                        <a:rPr lang="en-SG" sz="2000" b="0" i="0" dirty="0" smtClean="0">
                          <a:latin typeface="Cambria Math" panose="02040503050406030204" pitchFamily="18" charset="0"/>
                          <a:ea typeface="Cambria Math"/>
                        </a:rPr>
                        <m:t>)</m:t>
                      </m:r>
                    </m:oMath>
                  </m:oMathPara>
                </a14:m>
                <a:endParaRPr lang="en-GB" sz="2000" dirty="0">
                  <a:solidFill>
                    <a:schemeClr val="tx1"/>
                  </a:solidFill>
                  <a:latin typeface="Arial" panose="020B0604020202020204" pitchFamily="34" charset="0"/>
                  <a:cs typeface="Arial" panose="020B0604020202020204" pitchFamily="34" charset="0"/>
                </a:endParaRPr>
              </a:p>
            </p:txBody>
          </p:sp>
        </mc:Choice>
        <mc:Fallback xmlns="">
          <p:sp>
            <p:nvSpPr>
              <p:cNvPr id="72" name="Rectangle 71">
                <a:extLst>
                  <a:ext uri="{FF2B5EF4-FFF2-40B4-BE49-F238E27FC236}">
                    <a16:creationId xmlns:a16="http://schemas.microsoft.com/office/drawing/2014/main" id="{9E5CB65D-BCBB-2387-F786-3594755A808F}"/>
                  </a:ext>
                </a:extLst>
              </p:cNvPr>
              <p:cNvSpPr>
                <a:spLocks noRot="1" noChangeAspect="1" noMove="1" noResize="1" noEditPoints="1" noAdjustHandles="1" noChangeArrowheads="1" noChangeShapeType="1" noTextEdit="1"/>
              </p:cNvSpPr>
              <p:nvPr/>
            </p:nvSpPr>
            <p:spPr>
              <a:xfrm>
                <a:off x="2341899" y="4893683"/>
                <a:ext cx="1618010" cy="669414"/>
              </a:xfrm>
              <a:prstGeom prst="rect">
                <a:avLst/>
              </a:prstGeom>
              <a:blipFill>
                <a:blip r:embed="rId9"/>
                <a:stretch>
                  <a:fillRect/>
                </a:stretch>
              </a:blipFill>
            </p:spPr>
            <p:txBody>
              <a:bodyPr/>
              <a:lstStyle/>
              <a:p>
                <a:r>
                  <a:rPr lang="en-GB">
                    <a:noFill/>
                  </a:rPr>
                  <a:t> </a:t>
                </a:r>
              </a:p>
            </p:txBody>
          </p:sp>
        </mc:Fallback>
      </mc:AlternateContent>
      <p:grpSp>
        <p:nvGrpSpPr>
          <p:cNvPr id="85" name="Group 84" descr="Three separate bar models of the same size in one row. Each bar model is divided into 5 equal parts with no colour. ">
            <a:extLst>
              <a:ext uri="{FF2B5EF4-FFF2-40B4-BE49-F238E27FC236}">
                <a16:creationId xmlns:a16="http://schemas.microsoft.com/office/drawing/2014/main" id="{7F5E2516-5F06-0F46-3373-028BA58BB164}"/>
              </a:ext>
            </a:extLst>
          </p:cNvPr>
          <p:cNvGrpSpPr/>
          <p:nvPr/>
        </p:nvGrpSpPr>
        <p:grpSpPr>
          <a:xfrm>
            <a:off x="4394226" y="1870905"/>
            <a:ext cx="6936283" cy="429339"/>
            <a:chOff x="4541464" y="1928406"/>
            <a:chExt cx="6936283" cy="360440"/>
          </a:xfrm>
        </p:grpSpPr>
        <p:pic>
          <p:nvPicPr>
            <p:cNvPr id="76" name="Picture 75">
              <a:extLst>
                <a:ext uri="{FF2B5EF4-FFF2-40B4-BE49-F238E27FC236}">
                  <a16:creationId xmlns:a16="http://schemas.microsoft.com/office/drawing/2014/main" id="{FD384193-60EB-F00E-B0E5-8A3FF15E8F6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1464" y="1933151"/>
              <a:ext cx="2150651" cy="355695"/>
            </a:xfrm>
            <a:prstGeom prst="rect">
              <a:avLst/>
            </a:prstGeom>
            <a:noFill/>
          </p:spPr>
        </p:pic>
        <p:pic>
          <p:nvPicPr>
            <p:cNvPr id="77" name="Picture 76">
              <a:extLst>
                <a:ext uri="{FF2B5EF4-FFF2-40B4-BE49-F238E27FC236}">
                  <a16:creationId xmlns:a16="http://schemas.microsoft.com/office/drawing/2014/main" id="{855CC0BB-F32B-1EA1-EBB9-43182BECCEB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62216" y="1928406"/>
              <a:ext cx="2150651" cy="355695"/>
            </a:xfrm>
            <a:prstGeom prst="rect">
              <a:avLst/>
            </a:prstGeom>
            <a:noFill/>
          </p:spPr>
        </p:pic>
        <p:pic>
          <p:nvPicPr>
            <p:cNvPr id="78" name="Picture 77">
              <a:extLst>
                <a:ext uri="{FF2B5EF4-FFF2-40B4-BE49-F238E27FC236}">
                  <a16:creationId xmlns:a16="http://schemas.microsoft.com/office/drawing/2014/main" id="{FC3E7559-3B42-B5F3-1829-B0BBB6E6889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27096" y="1928406"/>
              <a:ext cx="2150651" cy="355695"/>
            </a:xfrm>
            <a:prstGeom prst="rect">
              <a:avLst/>
            </a:prstGeom>
            <a:noFill/>
          </p:spPr>
        </p:pic>
      </p:grpSp>
      <p:grpSp>
        <p:nvGrpSpPr>
          <p:cNvPr id="84" name="Group 83" descr="A bar model divided into seven equal parts. The first six parts from the left is coloured orange. The other one part is white.&#10;">
            <a:extLst>
              <a:ext uri="{FF2B5EF4-FFF2-40B4-BE49-F238E27FC236}">
                <a16:creationId xmlns:a16="http://schemas.microsoft.com/office/drawing/2014/main" id="{96A0398B-7CE1-6D86-214E-E20F9719A910}"/>
              </a:ext>
            </a:extLst>
          </p:cNvPr>
          <p:cNvGrpSpPr/>
          <p:nvPr/>
        </p:nvGrpSpPr>
        <p:grpSpPr>
          <a:xfrm>
            <a:off x="4394226" y="4294736"/>
            <a:ext cx="3656546" cy="1525533"/>
            <a:chOff x="5148591" y="4454174"/>
            <a:chExt cx="3656546" cy="1535160"/>
          </a:xfrm>
        </p:grpSpPr>
        <p:grpSp>
          <p:nvGrpSpPr>
            <p:cNvPr id="54" name="Group 53">
              <a:extLst>
                <a:ext uri="{FF2B5EF4-FFF2-40B4-BE49-F238E27FC236}">
                  <a16:creationId xmlns:a16="http://schemas.microsoft.com/office/drawing/2014/main" id="{BF4EA8E5-10F4-6BDC-62A6-5E91CBC575AF}"/>
                </a:ext>
              </a:extLst>
            </p:cNvPr>
            <p:cNvGrpSpPr/>
            <p:nvPr/>
          </p:nvGrpSpPr>
          <p:grpSpPr>
            <a:xfrm>
              <a:off x="5148591" y="5338577"/>
              <a:ext cx="3656546" cy="432048"/>
              <a:chOff x="4776302" y="2329719"/>
              <a:chExt cx="3656546" cy="432048"/>
            </a:xfrm>
          </p:grpSpPr>
          <p:grpSp>
            <p:nvGrpSpPr>
              <p:cNvPr id="55" name="Group 54">
                <a:extLst>
                  <a:ext uri="{FF2B5EF4-FFF2-40B4-BE49-F238E27FC236}">
                    <a16:creationId xmlns:a16="http://schemas.microsoft.com/office/drawing/2014/main" id="{8AAA00D6-021A-B48E-4C83-4F270F8DF0A3}"/>
                  </a:ext>
                </a:extLst>
              </p:cNvPr>
              <p:cNvGrpSpPr/>
              <p:nvPr/>
            </p:nvGrpSpPr>
            <p:grpSpPr>
              <a:xfrm>
                <a:off x="4776302" y="2329719"/>
                <a:ext cx="2614077" cy="432048"/>
                <a:chOff x="467544" y="3204738"/>
                <a:chExt cx="2744630" cy="432048"/>
              </a:xfrm>
              <a:noFill/>
            </p:grpSpPr>
            <p:grpSp>
              <p:nvGrpSpPr>
                <p:cNvPr id="61" name="Group 60">
                  <a:extLst>
                    <a:ext uri="{FF2B5EF4-FFF2-40B4-BE49-F238E27FC236}">
                      <a16:creationId xmlns:a16="http://schemas.microsoft.com/office/drawing/2014/main" id="{FAAF08BA-7997-F3EE-1B93-21E1162DBC4F}"/>
                    </a:ext>
                  </a:extLst>
                </p:cNvPr>
                <p:cNvGrpSpPr/>
                <p:nvPr/>
              </p:nvGrpSpPr>
              <p:grpSpPr>
                <a:xfrm>
                  <a:off x="467544" y="3204738"/>
                  <a:ext cx="2195704" cy="432048"/>
                  <a:chOff x="566690" y="908720"/>
                  <a:chExt cx="2195704" cy="432048"/>
                </a:xfrm>
                <a:grpFill/>
              </p:grpSpPr>
              <p:sp>
                <p:nvSpPr>
                  <p:cNvPr id="63" name="Rectangle 62">
                    <a:extLst>
                      <a:ext uri="{FF2B5EF4-FFF2-40B4-BE49-F238E27FC236}">
                        <a16:creationId xmlns:a16="http://schemas.microsoft.com/office/drawing/2014/main" id="{C5AEFABF-84BC-4FAA-5128-CB39A919BBD2}"/>
                      </a:ext>
                    </a:extLst>
                  </p:cNvPr>
                  <p:cNvSpPr/>
                  <p:nvPr/>
                </p:nvSpPr>
                <p:spPr>
                  <a:xfrm>
                    <a:off x="566690"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64" name="Rectangle 63">
                    <a:extLst>
                      <a:ext uri="{FF2B5EF4-FFF2-40B4-BE49-F238E27FC236}">
                        <a16:creationId xmlns:a16="http://schemas.microsoft.com/office/drawing/2014/main" id="{BFFD7974-EB4F-2CC7-8FDC-82CC0145C190}"/>
                      </a:ext>
                    </a:extLst>
                  </p:cNvPr>
                  <p:cNvSpPr/>
                  <p:nvPr/>
                </p:nvSpPr>
                <p:spPr>
                  <a:xfrm>
                    <a:off x="1115616"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65" name="Rectangle 64">
                    <a:extLst>
                      <a:ext uri="{FF2B5EF4-FFF2-40B4-BE49-F238E27FC236}">
                        <a16:creationId xmlns:a16="http://schemas.microsoft.com/office/drawing/2014/main" id="{4734DAAD-6407-0B92-2676-39EB65768CB8}"/>
                      </a:ext>
                    </a:extLst>
                  </p:cNvPr>
                  <p:cNvSpPr/>
                  <p:nvPr/>
                </p:nvSpPr>
                <p:spPr>
                  <a:xfrm>
                    <a:off x="1664542"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66" name="Rectangle 65">
                    <a:extLst>
                      <a:ext uri="{FF2B5EF4-FFF2-40B4-BE49-F238E27FC236}">
                        <a16:creationId xmlns:a16="http://schemas.microsoft.com/office/drawing/2014/main" id="{84B9DECC-420C-4859-A2C5-C7E2007C1E19}"/>
                      </a:ext>
                    </a:extLst>
                  </p:cNvPr>
                  <p:cNvSpPr/>
                  <p:nvPr/>
                </p:nvSpPr>
                <p:spPr>
                  <a:xfrm>
                    <a:off x="2213468" y="908720"/>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sp>
              <p:nvSpPr>
                <p:cNvPr id="62" name="Rectangle 61">
                  <a:extLst>
                    <a:ext uri="{FF2B5EF4-FFF2-40B4-BE49-F238E27FC236}">
                      <a16:creationId xmlns:a16="http://schemas.microsoft.com/office/drawing/2014/main" id="{4B159406-0D89-FFB1-CFDB-272E897A4967}"/>
                    </a:ext>
                  </a:extLst>
                </p:cNvPr>
                <p:cNvSpPr/>
                <p:nvPr/>
              </p:nvSpPr>
              <p:spPr>
                <a:xfrm>
                  <a:off x="2663248" y="3204738"/>
                  <a:ext cx="548926"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p:sp>
            <p:nvSpPr>
              <p:cNvPr id="56" name="Rectangle 55">
                <a:extLst>
                  <a:ext uri="{FF2B5EF4-FFF2-40B4-BE49-F238E27FC236}">
                    <a16:creationId xmlns:a16="http://schemas.microsoft.com/office/drawing/2014/main" id="{B7C72455-EA49-D75A-B09A-8D95D525E5CB}"/>
                  </a:ext>
                </a:extLst>
              </p:cNvPr>
              <p:cNvSpPr/>
              <p:nvPr/>
            </p:nvSpPr>
            <p:spPr>
              <a:xfrm>
                <a:off x="7388799" y="2329719"/>
                <a:ext cx="522815" cy="432048"/>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57" name="Rectangle 56">
                <a:extLst>
                  <a:ext uri="{FF2B5EF4-FFF2-40B4-BE49-F238E27FC236}">
                    <a16:creationId xmlns:a16="http://schemas.microsoft.com/office/drawing/2014/main" id="{AC603BB5-F2E6-E4DB-F117-5A983FA3681D}"/>
                  </a:ext>
                </a:extLst>
              </p:cNvPr>
              <p:cNvSpPr/>
              <p:nvPr/>
            </p:nvSpPr>
            <p:spPr>
              <a:xfrm>
                <a:off x="7910033" y="2329719"/>
                <a:ext cx="522815"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DFD5120-869D-9504-A7C5-DB9542B89A62}"/>
                    </a:ext>
                  </a:extLst>
                </p:cNvPr>
                <p:cNvSpPr txBox="1"/>
                <p:nvPr/>
              </p:nvSpPr>
              <p:spPr>
                <a:xfrm>
                  <a:off x="6284337" y="4454174"/>
                  <a:ext cx="893358" cy="6694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000" i="1" dirty="0" smtClean="0">
                                <a:solidFill>
                                  <a:schemeClr val="tx1"/>
                                </a:solidFill>
                                <a:latin typeface="Cambria Math" panose="02040503050406030204" pitchFamily="18" charset="0"/>
                                <a:ea typeface="Cambria Math"/>
                              </a:rPr>
                            </m:ctrlPr>
                          </m:fPr>
                          <m:num>
                            <m:r>
                              <a:rPr lang="en-US" sz="2000" b="0" i="1" dirty="0" smtClean="0">
                                <a:solidFill>
                                  <a:schemeClr val="tx1"/>
                                </a:solidFill>
                                <a:latin typeface="Cambria Math" panose="02040503050406030204" pitchFamily="18" charset="0"/>
                                <a:ea typeface="Cambria Math"/>
                              </a:rPr>
                              <m:t>6</m:t>
                            </m:r>
                          </m:num>
                          <m:den>
                            <m:r>
                              <a:rPr lang="en-US" sz="2000" b="0" i="1" dirty="0" smtClean="0">
                                <a:solidFill>
                                  <a:schemeClr val="tx1"/>
                                </a:solidFill>
                                <a:latin typeface="Cambria Math" panose="02040503050406030204" pitchFamily="18" charset="0"/>
                                <a:ea typeface="Cambria Math"/>
                              </a:rPr>
                              <m:t>7</m:t>
                            </m:r>
                          </m:den>
                        </m:f>
                      </m:oMath>
                    </m:oMathPara>
                  </a14:m>
                  <a:endParaRPr lang="en-GB" sz="2000" dirty="0"/>
                </a:p>
              </p:txBody>
            </p:sp>
          </mc:Choice>
          <mc:Fallback xmlns="">
            <p:sp>
              <p:nvSpPr>
                <p:cNvPr id="69" name="TextBox 68">
                  <a:extLst>
                    <a:ext uri="{FF2B5EF4-FFF2-40B4-BE49-F238E27FC236}">
                      <a16:creationId xmlns:a16="http://schemas.microsoft.com/office/drawing/2014/main" id="{4DFD5120-869D-9504-A7C5-DB9542B89A62}"/>
                    </a:ext>
                  </a:extLst>
                </p:cNvPr>
                <p:cNvSpPr txBox="1">
                  <a:spLocks noRot="1" noChangeAspect="1" noMove="1" noResize="1" noEditPoints="1" noAdjustHandles="1" noChangeArrowheads="1" noChangeShapeType="1" noTextEdit="1"/>
                </p:cNvSpPr>
                <p:nvPr/>
              </p:nvSpPr>
              <p:spPr>
                <a:xfrm>
                  <a:off x="6284337" y="4454174"/>
                  <a:ext cx="893358" cy="669414"/>
                </a:xfrm>
                <a:prstGeom prst="rect">
                  <a:avLst/>
                </a:prstGeom>
                <a:blipFill>
                  <a:blip r:embed="rId11"/>
                  <a:stretch>
                    <a:fillRect/>
                  </a:stretch>
                </a:blipFill>
              </p:spPr>
              <p:txBody>
                <a:bodyPr/>
                <a:lstStyle/>
                <a:p>
                  <a:r>
                    <a:rPr lang="en-GB">
                      <a:noFill/>
                    </a:rPr>
                    <a:t> </a:t>
                  </a:r>
                </a:p>
              </p:txBody>
            </p:sp>
          </mc:Fallback>
        </mc:AlternateContent>
        <p:sp>
          <p:nvSpPr>
            <p:cNvPr id="79" name="Left Brace 78">
              <a:extLst>
                <a:ext uri="{FF2B5EF4-FFF2-40B4-BE49-F238E27FC236}">
                  <a16:creationId xmlns:a16="http://schemas.microsoft.com/office/drawing/2014/main" id="{F90A4E2E-7BB6-CE24-4EED-13CD92B37FC8}"/>
                </a:ext>
              </a:extLst>
            </p:cNvPr>
            <p:cNvSpPr/>
            <p:nvPr/>
          </p:nvSpPr>
          <p:spPr>
            <a:xfrm rot="16200000" flipV="1">
              <a:off x="5569162" y="5401229"/>
              <a:ext cx="189656" cy="986554"/>
            </a:xfrm>
            <a:prstGeom prst="leftBrace">
              <a:avLst>
                <a:gd name="adj1" fmla="val 17526"/>
                <a:gd name="adj2" fmla="val 50000"/>
              </a:avLst>
            </a:prstGeom>
            <a:solidFill>
              <a:schemeClr val="bg1"/>
            </a:solidFill>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0" name="Left Brace 79">
              <a:extLst>
                <a:ext uri="{FF2B5EF4-FFF2-40B4-BE49-F238E27FC236}">
                  <a16:creationId xmlns:a16="http://schemas.microsoft.com/office/drawing/2014/main" id="{E3B5B6B0-77BD-BF97-C234-927F7F064725}"/>
                </a:ext>
              </a:extLst>
            </p:cNvPr>
            <p:cNvSpPr/>
            <p:nvPr/>
          </p:nvSpPr>
          <p:spPr>
            <a:xfrm rot="16200000" flipV="1">
              <a:off x="6610408" y="5395386"/>
              <a:ext cx="189656" cy="986554"/>
            </a:xfrm>
            <a:prstGeom prst="leftBrace">
              <a:avLst>
                <a:gd name="adj1" fmla="val 17526"/>
                <a:gd name="adj2" fmla="val 50000"/>
              </a:avLst>
            </a:prstGeom>
            <a:solidFill>
              <a:schemeClr val="bg1"/>
            </a:solidFill>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1" name="Left Brace 80">
              <a:extLst>
                <a:ext uri="{FF2B5EF4-FFF2-40B4-BE49-F238E27FC236}">
                  <a16:creationId xmlns:a16="http://schemas.microsoft.com/office/drawing/2014/main" id="{25CCF809-AD3B-94D5-FCFE-D103B9D7F98A}"/>
                </a:ext>
              </a:extLst>
            </p:cNvPr>
            <p:cNvSpPr/>
            <p:nvPr/>
          </p:nvSpPr>
          <p:spPr>
            <a:xfrm rot="16200000" flipV="1">
              <a:off x="7673676" y="5391602"/>
              <a:ext cx="189656" cy="986554"/>
            </a:xfrm>
            <a:prstGeom prst="leftBrace">
              <a:avLst>
                <a:gd name="adj1" fmla="val 17526"/>
                <a:gd name="adj2" fmla="val 50000"/>
              </a:avLst>
            </a:prstGeom>
            <a:solidFill>
              <a:schemeClr val="bg1"/>
            </a:solidFill>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2" name="Left Brace 81">
              <a:extLst>
                <a:ext uri="{FF2B5EF4-FFF2-40B4-BE49-F238E27FC236}">
                  <a16:creationId xmlns:a16="http://schemas.microsoft.com/office/drawing/2014/main" id="{27C7A220-68E6-9364-A14C-28716A8C14B8}"/>
                </a:ext>
              </a:extLst>
            </p:cNvPr>
            <p:cNvSpPr/>
            <p:nvPr/>
          </p:nvSpPr>
          <p:spPr>
            <a:xfrm rot="5400000">
              <a:off x="6631188" y="3656811"/>
              <a:ext cx="170118" cy="3135312"/>
            </a:xfrm>
            <a:prstGeom prst="leftBrace">
              <a:avLst>
                <a:gd name="adj1" fmla="val 17526"/>
                <a:gd name="adj2" fmla="val 50000"/>
              </a:avLst>
            </a:prstGeom>
            <a:solidFill>
              <a:schemeClr val="bg1"/>
            </a:solidFill>
            <a:ln w="19050">
              <a:solidFill>
                <a:srgbClr val="4472C4"/>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grpSp>
      <p:grpSp>
        <p:nvGrpSpPr>
          <p:cNvPr id="6" name="Group 5">
            <a:extLst>
              <a:ext uri="{FF2B5EF4-FFF2-40B4-BE49-F238E27FC236}">
                <a16:creationId xmlns:a16="http://schemas.microsoft.com/office/drawing/2014/main" id="{FEE39C63-2ED3-FFD6-2E87-16FC93A06372}"/>
              </a:ext>
            </a:extLst>
          </p:cNvPr>
          <p:cNvGrpSpPr/>
          <p:nvPr/>
        </p:nvGrpSpPr>
        <p:grpSpPr>
          <a:xfrm>
            <a:off x="4373991" y="3405924"/>
            <a:ext cx="7484976" cy="375707"/>
            <a:chOff x="777323" y="4149080"/>
            <a:chExt cx="7385671" cy="432048"/>
          </a:xfrm>
        </p:grpSpPr>
        <p:grpSp>
          <p:nvGrpSpPr>
            <p:cNvPr id="8" name="Group 7">
              <a:extLst>
                <a:ext uri="{FF2B5EF4-FFF2-40B4-BE49-F238E27FC236}">
                  <a16:creationId xmlns:a16="http://schemas.microsoft.com/office/drawing/2014/main" id="{AFD16779-5FE6-00A8-A517-5C8B563610DE}"/>
                </a:ext>
              </a:extLst>
            </p:cNvPr>
            <p:cNvGrpSpPr/>
            <p:nvPr/>
          </p:nvGrpSpPr>
          <p:grpSpPr>
            <a:xfrm>
              <a:off x="777323" y="4149080"/>
              <a:ext cx="1646778" cy="432048"/>
              <a:chOff x="777323" y="4149080"/>
              <a:chExt cx="1646778" cy="432048"/>
            </a:xfrm>
          </p:grpSpPr>
          <p:sp>
            <p:nvSpPr>
              <p:cNvPr id="24" name="Rectangle 23">
                <a:extLst>
                  <a:ext uri="{FF2B5EF4-FFF2-40B4-BE49-F238E27FC236}">
                    <a16:creationId xmlns:a16="http://schemas.microsoft.com/office/drawing/2014/main" id="{066F780F-D1D2-6B8B-06F4-E0D47C4633F3}"/>
                  </a:ext>
                </a:extLst>
              </p:cNvPr>
              <p:cNvSpPr/>
              <p:nvPr/>
            </p:nvSpPr>
            <p:spPr>
              <a:xfrm>
                <a:off x="777323"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25" name="Rectangle 24">
                <a:extLst>
                  <a:ext uri="{FF2B5EF4-FFF2-40B4-BE49-F238E27FC236}">
                    <a16:creationId xmlns:a16="http://schemas.microsoft.com/office/drawing/2014/main" id="{B2F9154D-D738-3AC5-07E7-BE176E0E7421}"/>
                  </a:ext>
                </a:extLst>
              </p:cNvPr>
              <p:cNvSpPr/>
              <p:nvPr/>
            </p:nvSpPr>
            <p:spPr>
              <a:xfrm>
                <a:off x="1326249"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dirty="0">
                  <a:solidFill>
                    <a:prstClr val="black"/>
                  </a:solidFill>
                  <a:latin typeface="Calibri"/>
                </a:endParaRPr>
              </a:p>
            </p:txBody>
          </p:sp>
          <p:sp>
            <p:nvSpPr>
              <p:cNvPr id="26" name="Rectangle 25">
                <a:extLst>
                  <a:ext uri="{FF2B5EF4-FFF2-40B4-BE49-F238E27FC236}">
                    <a16:creationId xmlns:a16="http://schemas.microsoft.com/office/drawing/2014/main" id="{88CCA8CF-7E88-58EE-0292-FE200FF49AB1}"/>
                  </a:ext>
                </a:extLst>
              </p:cNvPr>
              <p:cNvSpPr/>
              <p:nvPr/>
            </p:nvSpPr>
            <p:spPr>
              <a:xfrm>
                <a:off x="1875175"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9" name="Group 8">
              <a:extLst>
                <a:ext uri="{FF2B5EF4-FFF2-40B4-BE49-F238E27FC236}">
                  <a16:creationId xmlns:a16="http://schemas.microsoft.com/office/drawing/2014/main" id="{A1905E1D-0465-0F33-346B-89430D29A1BC}"/>
                </a:ext>
              </a:extLst>
            </p:cNvPr>
            <p:cNvGrpSpPr/>
            <p:nvPr/>
          </p:nvGrpSpPr>
          <p:grpSpPr>
            <a:xfrm>
              <a:off x="2681854" y="4149080"/>
              <a:ext cx="1646778" cy="432048"/>
              <a:chOff x="777323" y="4149080"/>
              <a:chExt cx="1646778" cy="432048"/>
            </a:xfrm>
          </p:grpSpPr>
          <p:sp>
            <p:nvSpPr>
              <p:cNvPr id="18" name="Rectangle 17">
                <a:extLst>
                  <a:ext uri="{FF2B5EF4-FFF2-40B4-BE49-F238E27FC236}">
                    <a16:creationId xmlns:a16="http://schemas.microsoft.com/office/drawing/2014/main" id="{B3A20865-98AD-B304-FB94-D352365B5718}"/>
                  </a:ext>
                </a:extLst>
              </p:cNvPr>
              <p:cNvSpPr/>
              <p:nvPr/>
            </p:nvSpPr>
            <p:spPr>
              <a:xfrm>
                <a:off x="777323"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9" name="Rectangle 18">
                <a:extLst>
                  <a:ext uri="{FF2B5EF4-FFF2-40B4-BE49-F238E27FC236}">
                    <a16:creationId xmlns:a16="http://schemas.microsoft.com/office/drawing/2014/main" id="{8BAF7205-044D-C716-6387-1E1B5ABAD5FA}"/>
                  </a:ext>
                </a:extLst>
              </p:cNvPr>
              <p:cNvSpPr/>
              <p:nvPr/>
            </p:nvSpPr>
            <p:spPr>
              <a:xfrm>
                <a:off x="1326249"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20" name="Rectangle 19">
                <a:extLst>
                  <a:ext uri="{FF2B5EF4-FFF2-40B4-BE49-F238E27FC236}">
                    <a16:creationId xmlns:a16="http://schemas.microsoft.com/office/drawing/2014/main" id="{87D49FE8-5350-A1AA-DE91-FDE24553C9DA}"/>
                  </a:ext>
                </a:extLst>
              </p:cNvPr>
              <p:cNvSpPr/>
              <p:nvPr/>
            </p:nvSpPr>
            <p:spPr>
              <a:xfrm>
                <a:off x="1875175"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0" name="Group 9">
              <a:extLst>
                <a:ext uri="{FF2B5EF4-FFF2-40B4-BE49-F238E27FC236}">
                  <a16:creationId xmlns:a16="http://schemas.microsoft.com/office/drawing/2014/main" id="{43A8E7DB-C73B-6714-8A56-753835E55C71}"/>
                </a:ext>
              </a:extLst>
            </p:cNvPr>
            <p:cNvGrpSpPr/>
            <p:nvPr/>
          </p:nvGrpSpPr>
          <p:grpSpPr>
            <a:xfrm>
              <a:off x="4603095" y="4149080"/>
              <a:ext cx="1646778" cy="432048"/>
              <a:chOff x="777323" y="4149080"/>
              <a:chExt cx="1646778" cy="432048"/>
            </a:xfrm>
          </p:grpSpPr>
          <p:sp>
            <p:nvSpPr>
              <p:cNvPr id="15" name="Rectangle 14">
                <a:extLst>
                  <a:ext uri="{FF2B5EF4-FFF2-40B4-BE49-F238E27FC236}">
                    <a16:creationId xmlns:a16="http://schemas.microsoft.com/office/drawing/2014/main" id="{71BC6BB9-B878-8A90-C84E-996450D4C517}"/>
                  </a:ext>
                </a:extLst>
              </p:cNvPr>
              <p:cNvSpPr/>
              <p:nvPr/>
            </p:nvSpPr>
            <p:spPr>
              <a:xfrm>
                <a:off x="777323"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6" name="Rectangle 15">
                <a:extLst>
                  <a:ext uri="{FF2B5EF4-FFF2-40B4-BE49-F238E27FC236}">
                    <a16:creationId xmlns:a16="http://schemas.microsoft.com/office/drawing/2014/main" id="{12085E39-346F-CE08-6F22-F2BF2EA9230B}"/>
                  </a:ext>
                </a:extLst>
              </p:cNvPr>
              <p:cNvSpPr/>
              <p:nvPr/>
            </p:nvSpPr>
            <p:spPr>
              <a:xfrm>
                <a:off x="1326249"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7" name="Rectangle 16">
                <a:extLst>
                  <a:ext uri="{FF2B5EF4-FFF2-40B4-BE49-F238E27FC236}">
                    <a16:creationId xmlns:a16="http://schemas.microsoft.com/office/drawing/2014/main" id="{695D5470-1E47-A02E-C56A-6C1607509F79}"/>
                  </a:ext>
                </a:extLst>
              </p:cNvPr>
              <p:cNvSpPr/>
              <p:nvPr/>
            </p:nvSpPr>
            <p:spPr>
              <a:xfrm>
                <a:off x="1875175"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nvGrpSpPr>
            <p:cNvPr id="11" name="Group 10">
              <a:extLst>
                <a:ext uri="{FF2B5EF4-FFF2-40B4-BE49-F238E27FC236}">
                  <a16:creationId xmlns:a16="http://schemas.microsoft.com/office/drawing/2014/main" id="{BB98EA02-CB21-69A6-383E-DFB5793EC8EF}"/>
                </a:ext>
              </a:extLst>
            </p:cNvPr>
            <p:cNvGrpSpPr/>
            <p:nvPr/>
          </p:nvGrpSpPr>
          <p:grpSpPr>
            <a:xfrm>
              <a:off x="6516216" y="4149080"/>
              <a:ext cx="1646778" cy="432048"/>
              <a:chOff x="777323" y="4149080"/>
              <a:chExt cx="1646778" cy="432048"/>
            </a:xfrm>
          </p:grpSpPr>
          <p:sp>
            <p:nvSpPr>
              <p:cNvPr id="12" name="Rectangle 11">
                <a:extLst>
                  <a:ext uri="{FF2B5EF4-FFF2-40B4-BE49-F238E27FC236}">
                    <a16:creationId xmlns:a16="http://schemas.microsoft.com/office/drawing/2014/main" id="{828E965C-0144-6F62-A185-A8D2257EB2EB}"/>
                  </a:ext>
                </a:extLst>
              </p:cNvPr>
              <p:cNvSpPr/>
              <p:nvPr/>
            </p:nvSpPr>
            <p:spPr>
              <a:xfrm>
                <a:off x="777323"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3" name="Rectangle 12">
                <a:extLst>
                  <a:ext uri="{FF2B5EF4-FFF2-40B4-BE49-F238E27FC236}">
                    <a16:creationId xmlns:a16="http://schemas.microsoft.com/office/drawing/2014/main" id="{118D8DC8-7C88-D430-6D1D-ABB904E03F7E}"/>
                  </a:ext>
                </a:extLst>
              </p:cNvPr>
              <p:cNvSpPr/>
              <p:nvPr/>
            </p:nvSpPr>
            <p:spPr>
              <a:xfrm>
                <a:off x="1326249"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sp>
            <p:nvSpPr>
              <p:cNvPr id="14" name="Rectangle 13">
                <a:extLst>
                  <a:ext uri="{FF2B5EF4-FFF2-40B4-BE49-F238E27FC236}">
                    <a16:creationId xmlns:a16="http://schemas.microsoft.com/office/drawing/2014/main" id="{60B69CD9-A0A5-FA8D-4750-E675AAD8C3F4}"/>
                  </a:ext>
                </a:extLst>
              </p:cNvPr>
              <p:cNvSpPr/>
              <p:nvPr/>
            </p:nvSpPr>
            <p:spPr>
              <a:xfrm>
                <a:off x="1875175" y="4149080"/>
                <a:ext cx="548926" cy="4320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663214"/>
                <a:endParaRPr lang="en-GB" sz="1300">
                  <a:solidFill>
                    <a:prstClr val="black"/>
                  </a:solidFill>
                  <a:latin typeface="Calibri"/>
                </a:endParaRPr>
              </a:p>
            </p:txBody>
          </p:sp>
        </p:grpSp>
      </p:grpSp>
      <p:grpSp>
        <p:nvGrpSpPr>
          <p:cNvPr id="27" name="Group 26" descr="Four separate bar models of the same size in one row. Each bar model is divided into three equal parts. The first bar model has two parts coloured green and one part coloured blue. The second bar model has one part coloured blue and two parts coloured orange. The third bar model has two parts coloured purple and one part coloured grey. The fourth bar model has one part coloured grey and two parts coloured yellow.">
            <a:extLst>
              <a:ext uri="{FF2B5EF4-FFF2-40B4-BE49-F238E27FC236}">
                <a16:creationId xmlns:a16="http://schemas.microsoft.com/office/drawing/2014/main" id="{A734BD40-E943-77AF-8969-969DDA7B611F}"/>
              </a:ext>
            </a:extLst>
          </p:cNvPr>
          <p:cNvGrpSpPr/>
          <p:nvPr/>
        </p:nvGrpSpPr>
        <p:grpSpPr>
          <a:xfrm>
            <a:off x="4373991" y="3387846"/>
            <a:ext cx="7484976" cy="393784"/>
            <a:chOff x="3840680" y="2797366"/>
            <a:chExt cx="8073264" cy="432048"/>
          </a:xfrm>
        </p:grpSpPr>
        <p:sp>
          <p:nvSpPr>
            <p:cNvPr id="28" name="Rectangle 27">
              <a:extLst>
                <a:ext uri="{FF2B5EF4-FFF2-40B4-BE49-F238E27FC236}">
                  <a16:creationId xmlns:a16="http://schemas.microsoft.com/office/drawing/2014/main" id="{19300365-AE31-537B-84B8-3ED97C937C3B}"/>
                </a:ext>
              </a:extLst>
            </p:cNvPr>
            <p:cNvSpPr/>
            <p:nvPr/>
          </p:nvSpPr>
          <p:spPr>
            <a:xfrm>
              <a:off x="3840680" y="2797366"/>
              <a:ext cx="628299" cy="432048"/>
            </a:xfrm>
            <a:prstGeom prst="rect">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9" name="Rectangle 28">
              <a:extLst>
                <a:ext uri="{FF2B5EF4-FFF2-40B4-BE49-F238E27FC236}">
                  <a16:creationId xmlns:a16="http://schemas.microsoft.com/office/drawing/2014/main" id="{DF5473A4-250E-FCA1-5B98-6FE63CEE9FBE}"/>
                </a:ext>
              </a:extLst>
            </p:cNvPr>
            <p:cNvSpPr/>
            <p:nvPr/>
          </p:nvSpPr>
          <p:spPr>
            <a:xfrm>
              <a:off x="4439665" y="2797366"/>
              <a:ext cx="628299" cy="432044"/>
            </a:xfrm>
            <a:prstGeom prst="rect">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FE2D5FE-2A17-2527-FDA2-A08E62B517CF}"/>
                </a:ext>
              </a:extLst>
            </p:cNvPr>
            <p:cNvSpPr/>
            <p:nvPr/>
          </p:nvSpPr>
          <p:spPr>
            <a:xfrm>
              <a:off x="5070242" y="2799043"/>
              <a:ext cx="628299" cy="430370"/>
            </a:xfrm>
            <a:prstGeom prst="rect">
              <a:avLst/>
            </a:prstGeom>
            <a:solidFill>
              <a:srgbClr val="9BC8F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527FA7B-1C3B-F4DD-AB2A-274C69673305}"/>
                </a:ext>
              </a:extLst>
            </p:cNvPr>
            <p:cNvSpPr/>
            <p:nvPr/>
          </p:nvSpPr>
          <p:spPr>
            <a:xfrm>
              <a:off x="5917791" y="2797366"/>
              <a:ext cx="638888" cy="432048"/>
            </a:xfrm>
            <a:prstGeom prst="rect">
              <a:avLst/>
            </a:prstGeom>
            <a:solidFill>
              <a:srgbClr val="9BC8F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A8A6B52-5FDB-3253-8721-E787680AE836}"/>
                </a:ext>
              </a:extLst>
            </p:cNvPr>
            <p:cNvSpPr/>
            <p:nvPr/>
          </p:nvSpPr>
          <p:spPr>
            <a:xfrm>
              <a:off x="6517879" y="2797366"/>
              <a:ext cx="628299" cy="432048"/>
            </a:xfrm>
            <a:prstGeom prst="rect">
              <a:avLst/>
            </a:prstGeom>
            <a:solidFill>
              <a:schemeClr val="accent2"/>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1E38973-5DC3-C98D-D46D-2E7D7397454E}"/>
                </a:ext>
              </a:extLst>
            </p:cNvPr>
            <p:cNvSpPr/>
            <p:nvPr/>
          </p:nvSpPr>
          <p:spPr>
            <a:xfrm>
              <a:off x="7113050" y="2797366"/>
              <a:ext cx="628299" cy="432048"/>
            </a:xfrm>
            <a:prstGeom prst="rect">
              <a:avLst/>
            </a:prstGeom>
            <a:solidFill>
              <a:schemeClr val="accent2"/>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67A6FF9-AD05-2F05-26A0-49A3CF878F77}"/>
                </a:ext>
              </a:extLst>
            </p:cNvPr>
            <p:cNvSpPr/>
            <p:nvPr/>
          </p:nvSpPr>
          <p:spPr>
            <a:xfrm>
              <a:off x="7996954" y="2797366"/>
              <a:ext cx="628299" cy="432048"/>
            </a:xfrm>
            <a:prstGeom prst="rect">
              <a:avLst/>
            </a:prstGeom>
            <a:solidFill>
              <a:srgbClr val="9966F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08B5E46-35A2-6F2C-C151-55B0DA0891C3}"/>
                </a:ext>
              </a:extLst>
            </p:cNvPr>
            <p:cNvSpPr/>
            <p:nvPr/>
          </p:nvSpPr>
          <p:spPr>
            <a:xfrm>
              <a:off x="8592640" y="2797366"/>
              <a:ext cx="628299" cy="432048"/>
            </a:xfrm>
            <a:prstGeom prst="rect">
              <a:avLst/>
            </a:prstGeom>
            <a:solidFill>
              <a:srgbClr val="9966F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F99B734-5D23-8897-543A-76282CC86F46}"/>
                </a:ext>
              </a:extLst>
            </p:cNvPr>
            <p:cNvSpPr/>
            <p:nvPr/>
          </p:nvSpPr>
          <p:spPr>
            <a:xfrm>
              <a:off x="9183999" y="2797366"/>
              <a:ext cx="638716" cy="432048"/>
            </a:xfrm>
            <a:prstGeom prst="rect">
              <a:avLst/>
            </a:prstGeom>
            <a:solidFill>
              <a:schemeClr val="bg2">
                <a:lumMod val="90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BF1613C-4543-3F9C-C5F5-C260853B341A}"/>
                </a:ext>
              </a:extLst>
            </p:cNvPr>
            <p:cNvSpPr/>
            <p:nvPr/>
          </p:nvSpPr>
          <p:spPr>
            <a:xfrm>
              <a:off x="10102929" y="2797366"/>
              <a:ext cx="628299" cy="432048"/>
            </a:xfrm>
            <a:prstGeom prst="rect">
              <a:avLst/>
            </a:prstGeom>
            <a:solidFill>
              <a:schemeClr val="bg2">
                <a:lumMod val="90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4FE8D85-7FEB-8A7D-9DA9-AF4069DB281D}"/>
                </a:ext>
              </a:extLst>
            </p:cNvPr>
            <p:cNvSpPr/>
            <p:nvPr/>
          </p:nvSpPr>
          <p:spPr>
            <a:xfrm>
              <a:off x="10694287" y="2797366"/>
              <a:ext cx="628299" cy="432048"/>
            </a:xfrm>
            <a:prstGeom prst="rect">
              <a:avLst/>
            </a:prstGeom>
            <a:solidFill>
              <a:schemeClr val="accent4">
                <a:lumMod val="60000"/>
                <a:lumOff val="40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3986BBF-576A-3F0A-05BF-57CA958A98F2}"/>
                </a:ext>
              </a:extLst>
            </p:cNvPr>
            <p:cNvSpPr/>
            <p:nvPr/>
          </p:nvSpPr>
          <p:spPr>
            <a:xfrm>
              <a:off x="11285645" y="2797366"/>
              <a:ext cx="628299" cy="432048"/>
            </a:xfrm>
            <a:prstGeom prst="rect">
              <a:avLst/>
            </a:prstGeom>
            <a:solidFill>
              <a:schemeClr val="accent4">
                <a:lumMod val="60000"/>
                <a:lumOff val="40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3291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70" grpId="0"/>
      <p:bldP spid="71"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Looking back</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70652D5-80B5-E4E1-8EB8-4BDD5294A884}"/>
                  </a:ext>
                </a:extLst>
              </p:cNvPr>
              <p:cNvSpPr/>
              <p:nvPr/>
            </p:nvSpPr>
            <p:spPr>
              <a:xfrm>
                <a:off x="3011007" y="1549603"/>
                <a:ext cx="1272336" cy="702244"/>
              </a:xfrm>
              <a:prstGeom prst="rect">
                <a:avLst/>
              </a:prstGeom>
            </p:spPr>
            <p:txBody>
              <a:bodyPr wrap="none">
                <a:spAutoFit/>
              </a:bodyPr>
              <a:lstStyle/>
              <a:p>
                <a:pPr defTabSz="663214"/>
                <a14:m>
                  <m:oMath xmlns:m="http://schemas.openxmlformats.org/officeDocument/2006/math">
                    <m:f>
                      <m:fPr>
                        <m:ctrlPr>
                          <a:rPr lang="en-GB" sz="2800" i="1" dirty="0" smtClean="0">
                            <a:solidFill>
                              <a:schemeClr val="tx1"/>
                            </a:solidFill>
                            <a:latin typeface="Cambria Math" panose="02040503050406030204" pitchFamily="18" charset="0"/>
                            <a:ea typeface="Cambria Math"/>
                          </a:rPr>
                        </m:ctrlPr>
                      </m:fPr>
                      <m:num>
                        <m:r>
                          <a:rPr lang="en-GB" sz="2800" b="0" i="0" dirty="0" smtClean="0">
                            <a:solidFill>
                              <a:schemeClr val="tx1"/>
                            </a:solidFill>
                            <a:latin typeface="Cambria Math" panose="02040503050406030204" pitchFamily="18" charset="0"/>
                            <a:ea typeface="Cambria Math"/>
                          </a:rPr>
                          <m:t>6</m:t>
                        </m:r>
                      </m:num>
                      <m:den>
                        <m:r>
                          <a:rPr lang="en-GB" sz="2800" b="0" i="1" dirty="0" smtClean="0">
                            <a:solidFill>
                              <a:schemeClr val="tx1"/>
                            </a:solidFill>
                            <a:latin typeface="Cambria Math" panose="02040503050406030204" pitchFamily="18" charset="0"/>
                            <a:ea typeface="Cambria Math"/>
                          </a:rPr>
                          <m:t>7</m:t>
                        </m:r>
                      </m:den>
                    </m:f>
                    <m:r>
                      <a:rPr lang="en-GB" sz="2800" b="0" i="0" dirty="0">
                        <a:solidFill>
                          <a:schemeClr val="tx1"/>
                        </a:solidFill>
                        <a:latin typeface="Cambria Math"/>
                        <a:ea typeface="Cambria Math"/>
                      </a:rPr>
                      <m:t>÷</m:t>
                    </m:r>
                    <m:r>
                      <a:rPr lang="en-GB" sz="2800" b="0" i="0" dirty="0" smtClean="0">
                        <a:solidFill>
                          <a:schemeClr val="tx1"/>
                        </a:solidFill>
                        <a:latin typeface="Cambria Math" panose="02040503050406030204" pitchFamily="18" charset="0"/>
                        <a:ea typeface="Cambria Math"/>
                      </a:rPr>
                      <m:t>5</m:t>
                    </m:r>
                  </m:oMath>
                </a14:m>
                <a:r>
                  <a:rPr lang="en-GB" sz="2800" dirty="0">
                    <a:solidFill>
                      <a:schemeClr val="tx1"/>
                    </a:solidFill>
                    <a:latin typeface="Arial" panose="020B0604020202020204" pitchFamily="34" charset="0"/>
                    <a:cs typeface="Arial" panose="020B0604020202020204" pitchFamily="34" charset="0"/>
                  </a:rPr>
                  <a:t> =</a:t>
                </a:r>
              </a:p>
            </p:txBody>
          </p:sp>
        </mc:Choice>
        <mc:Fallback xmlns="">
          <p:sp>
            <p:nvSpPr>
              <p:cNvPr id="6" name="Rectangle 5">
                <a:extLst>
                  <a:ext uri="{FF2B5EF4-FFF2-40B4-BE49-F238E27FC236}">
                    <a16:creationId xmlns:a16="http://schemas.microsoft.com/office/drawing/2014/main" id="{F70652D5-80B5-E4E1-8EB8-4BDD5294A884}"/>
                  </a:ext>
                </a:extLst>
              </p:cNvPr>
              <p:cNvSpPr>
                <a:spLocks noRot="1" noChangeAspect="1" noMove="1" noResize="1" noEditPoints="1" noAdjustHandles="1" noChangeArrowheads="1" noChangeShapeType="1" noTextEdit="1"/>
              </p:cNvSpPr>
              <p:nvPr/>
            </p:nvSpPr>
            <p:spPr>
              <a:xfrm>
                <a:off x="3011007" y="1549603"/>
                <a:ext cx="1272336" cy="702244"/>
              </a:xfrm>
              <a:prstGeom prst="rect">
                <a:avLst/>
              </a:prstGeom>
              <a:blipFill>
                <a:blip r:embed="rId4"/>
                <a:stretch>
                  <a:fillRect r="-8134" b="-95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D8970B-8E38-A7BC-2C1C-E8759E1D58DB}"/>
                  </a:ext>
                </a:extLst>
              </p:cNvPr>
              <p:cNvSpPr/>
              <p:nvPr/>
            </p:nvSpPr>
            <p:spPr>
              <a:xfrm>
                <a:off x="6544815" y="1549603"/>
                <a:ext cx="1450269" cy="713016"/>
              </a:xfrm>
              <a:prstGeom prst="rect">
                <a:avLst/>
              </a:prstGeom>
            </p:spPr>
            <p:txBody>
              <a:bodyPr wrap="none">
                <a:spAutoFit/>
              </a:bodyPr>
              <a:lstStyle/>
              <a:p>
                <a:pPr defTabSz="663214"/>
                <a14:m>
                  <m:oMath xmlns:m="http://schemas.openxmlformats.org/officeDocument/2006/math">
                    <m:f>
                      <m:fPr>
                        <m:ctrlPr>
                          <a:rPr lang="en-GB" sz="2800" i="1" dirty="0" smtClean="0">
                            <a:solidFill>
                              <a:schemeClr val="tx1"/>
                            </a:solidFill>
                            <a:latin typeface="Cambria Math" panose="02040503050406030204" pitchFamily="18" charset="0"/>
                            <a:ea typeface="Cambria Math"/>
                          </a:rPr>
                        </m:ctrlPr>
                      </m:fPr>
                      <m:num>
                        <m:r>
                          <a:rPr lang="en-GB" sz="2800" b="0" i="1" dirty="0" smtClean="0">
                            <a:solidFill>
                              <a:schemeClr val="tx1"/>
                            </a:solidFill>
                            <a:latin typeface="Cambria Math" panose="02040503050406030204" pitchFamily="18" charset="0"/>
                            <a:ea typeface="Cambria Math"/>
                          </a:rPr>
                          <m:t>30</m:t>
                        </m:r>
                      </m:num>
                      <m:den>
                        <m:r>
                          <a:rPr lang="en-GB" sz="2800" b="0" i="1" dirty="0" smtClean="0">
                            <a:solidFill>
                              <a:schemeClr val="tx1"/>
                            </a:solidFill>
                            <a:latin typeface="Cambria Math" panose="02040503050406030204" pitchFamily="18" charset="0"/>
                            <a:ea typeface="Cambria Math"/>
                          </a:rPr>
                          <m:t>35</m:t>
                        </m:r>
                      </m:den>
                    </m:f>
                    <m:r>
                      <a:rPr lang="en-GB" sz="2800" b="0" i="0" dirty="0">
                        <a:solidFill>
                          <a:schemeClr val="tx1"/>
                        </a:solidFill>
                        <a:latin typeface="Cambria Math"/>
                        <a:ea typeface="Cambria Math"/>
                      </a:rPr>
                      <m:t>÷</m:t>
                    </m:r>
                    <m:r>
                      <a:rPr lang="en-GB" sz="2800" b="0" i="0" dirty="0" smtClean="0">
                        <a:solidFill>
                          <a:schemeClr val="tx1"/>
                        </a:solidFill>
                        <a:latin typeface="Cambria Math" panose="02040503050406030204" pitchFamily="18" charset="0"/>
                        <a:ea typeface="Cambria Math"/>
                      </a:rPr>
                      <m:t>5</m:t>
                    </m:r>
                  </m:oMath>
                </a14:m>
                <a:r>
                  <a:rPr lang="en-GB" sz="2800" dirty="0">
                    <a:solidFill>
                      <a:schemeClr val="tx1"/>
                    </a:solidFill>
                    <a:latin typeface="Arial" panose="020B0604020202020204" pitchFamily="34" charset="0"/>
                    <a:cs typeface="Arial" panose="020B0604020202020204" pitchFamily="34" charset="0"/>
                  </a:rPr>
                  <a:t> =</a:t>
                </a:r>
              </a:p>
            </p:txBody>
          </p:sp>
        </mc:Choice>
        <mc:Fallback xmlns="">
          <p:sp>
            <p:nvSpPr>
              <p:cNvPr id="7" name="Rectangle 6">
                <a:extLst>
                  <a:ext uri="{FF2B5EF4-FFF2-40B4-BE49-F238E27FC236}">
                    <a16:creationId xmlns:a16="http://schemas.microsoft.com/office/drawing/2014/main" id="{E7D8970B-8E38-A7BC-2C1C-E8759E1D58DB}"/>
                  </a:ext>
                </a:extLst>
              </p:cNvPr>
              <p:cNvSpPr>
                <a:spLocks noRot="1" noChangeAspect="1" noMove="1" noResize="1" noEditPoints="1" noAdjustHandles="1" noChangeArrowheads="1" noChangeShapeType="1" noTextEdit="1"/>
              </p:cNvSpPr>
              <p:nvPr/>
            </p:nvSpPr>
            <p:spPr>
              <a:xfrm>
                <a:off x="6544815" y="1549603"/>
                <a:ext cx="1450269" cy="713016"/>
              </a:xfrm>
              <a:prstGeom prst="rect">
                <a:avLst/>
              </a:prstGeom>
              <a:blipFill>
                <a:blip r:embed="rId5"/>
                <a:stretch>
                  <a:fillRect r="-5462" b="-7692"/>
                </a:stretch>
              </a:blipFill>
            </p:spPr>
            <p:txBody>
              <a:bodyPr/>
              <a:lstStyle/>
              <a:p>
                <a:r>
                  <a:rPr lang="en-SG">
                    <a:noFill/>
                  </a:rPr>
                  <a:t> </a:t>
                </a:r>
              </a:p>
            </p:txBody>
          </p:sp>
        </mc:Fallback>
      </mc:AlternateContent>
      <p:sp>
        <p:nvSpPr>
          <p:cNvPr id="8" name="TextBox 7">
            <a:extLst>
              <a:ext uri="{FF2B5EF4-FFF2-40B4-BE49-F238E27FC236}">
                <a16:creationId xmlns:a16="http://schemas.microsoft.com/office/drawing/2014/main" id="{052051D3-ED41-B711-5504-24EBB119A267}"/>
              </a:ext>
            </a:extLst>
          </p:cNvPr>
          <p:cNvSpPr txBox="1"/>
          <p:nvPr/>
        </p:nvSpPr>
        <p:spPr>
          <a:xfrm>
            <a:off x="2705506" y="2814331"/>
            <a:ext cx="7340445"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Which of these can you work out using the approach from the previous slides?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How are the sums different? The same?</a:t>
            </a:r>
          </a:p>
        </p:txBody>
      </p:sp>
    </p:spTree>
    <p:extLst>
      <p:ext uri="{BB962C8B-B14F-4D97-AF65-F5344CB8AC3E}">
        <p14:creationId xmlns:p14="http://schemas.microsoft.com/office/powerpoint/2010/main" val="206893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Thinking about fractions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3A399E-A079-4972-986A-8F5EFC549EED}"/>
                  </a:ext>
                </a:extLst>
              </p:cNvPr>
              <p:cNvSpPr txBox="1"/>
              <p:nvPr/>
            </p:nvSpPr>
            <p:spPr>
              <a:xfrm>
                <a:off x="756439" y="1129212"/>
                <a:ext cx="10850571" cy="3286028"/>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Adam has to work out the exact value of 24 ÷ </a:t>
                </a: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oMath>
                </a14:m>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He writes</a:t>
                </a:r>
              </a:p>
              <a:p>
                <a:r>
                  <a:rPr lang="en-GB" sz="2800" b="1" dirty="0">
                    <a:latin typeface="Bradley Hand ITC" panose="03070402050302030203" pitchFamily="66" charset="0"/>
                    <a:ea typeface="Open Sans" panose="020B0606030504020204" pitchFamily="34" charset="0"/>
                    <a:cs typeface="Arial" panose="020B0604020202020204" pitchFamily="34" charset="0"/>
                  </a:rPr>
                  <a:t>There are 2 halves in 1, so there will be 12 halves in 24.</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Draw a diagram to show why Adam is not correct.</a:t>
                </a:r>
              </a:p>
              <a:p>
                <a:endParaRPr lang="en-GB"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E03A399E-A079-4972-986A-8F5EFC549EED}"/>
                  </a:ext>
                </a:extLst>
              </p:cNvPr>
              <p:cNvSpPr txBox="1">
                <a:spLocks noRot="1" noChangeAspect="1" noMove="1" noResize="1" noEditPoints="1" noAdjustHandles="1" noChangeArrowheads="1" noChangeShapeType="1" noTextEdit="1"/>
              </p:cNvSpPr>
              <p:nvPr/>
            </p:nvSpPr>
            <p:spPr>
              <a:xfrm>
                <a:off x="756439" y="1129212"/>
                <a:ext cx="10850571" cy="3286028"/>
              </a:xfrm>
              <a:prstGeom prst="rect">
                <a:avLst/>
              </a:prstGeom>
              <a:blipFill>
                <a:blip r:embed="rId3"/>
                <a:stretch>
                  <a:fillRect l="-1124"/>
                </a:stretch>
              </a:blipFill>
            </p:spPr>
            <p:txBody>
              <a:bodyPr/>
              <a:lstStyle/>
              <a:p>
                <a:r>
                  <a:rPr lang="en-GB">
                    <a:noFill/>
                  </a:rPr>
                  <a:t> </a:t>
                </a:r>
              </a:p>
            </p:txBody>
          </p:sp>
        </mc:Fallback>
      </mc:AlternateContent>
      <p:graphicFrame>
        <p:nvGraphicFramePr>
          <p:cNvPr id="2" name="Table 4">
            <a:extLst>
              <a:ext uri="{FF2B5EF4-FFF2-40B4-BE49-F238E27FC236}">
                <a16:creationId xmlns:a16="http://schemas.microsoft.com/office/drawing/2014/main" id="{8755CF51-A7E8-443E-1C93-C7D92D5E949E}"/>
              </a:ext>
            </a:extLst>
          </p:cNvPr>
          <p:cNvGraphicFramePr>
            <a:graphicFrameLocks noGrp="1"/>
          </p:cNvGraphicFramePr>
          <p:nvPr>
            <p:extLst>
              <p:ext uri="{D42A27DB-BD31-4B8C-83A1-F6EECF244321}">
                <p14:modId xmlns:p14="http://schemas.microsoft.com/office/powerpoint/2010/main" val="3380930893"/>
              </p:ext>
            </p:extLst>
          </p:nvPr>
        </p:nvGraphicFramePr>
        <p:xfrm>
          <a:off x="796925" y="4760868"/>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5" name="Table 4">
            <a:extLst>
              <a:ext uri="{FF2B5EF4-FFF2-40B4-BE49-F238E27FC236}">
                <a16:creationId xmlns:a16="http://schemas.microsoft.com/office/drawing/2014/main" id="{2CF87212-8AF7-42B0-67F3-FBE0E7FF6B36}"/>
              </a:ext>
            </a:extLst>
          </p:cNvPr>
          <p:cNvGraphicFramePr>
            <a:graphicFrameLocks noGrp="1"/>
          </p:cNvGraphicFramePr>
          <p:nvPr>
            <p:extLst>
              <p:ext uri="{D42A27DB-BD31-4B8C-83A1-F6EECF244321}">
                <p14:modId xmlns:p14="http://schemas.microsoft.com/office/powerpoint/2010/main" val="936319550"/>
              </p:ext>
            </p:extLst>
          </p:nvPr>
        </p:nvGraphicFramePr>
        <p:xfrm>
          <a:off x="796925" y="5299485"/>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6" name="Table 5">
            <a:extLst>
              <a:ext uri="{FF2B5EF4-FFF2-40B4-BE49-F238E27FC236}">
                <a16:creationId xmlns:a16="http://schemas.microsoft.com/office/drawing/2014/main" id="{0419EC01-37C4-49A7-8919-1E96D48B0943}"/>
              </a:ext>
            </a:extLst>
          </p:cNvPr>
          <p:cNvGraphicFramePr>
            <a:graphicFrameLocks noGrp="1"/>
          </p:cNvGraphicFramePr>
          <p:nvPr>
            <p:extLst>
              <p:ext uri="{D42A27DB-BD31-4B8C-83A1-F6EECF244321}">
                <p14:modId xmlns:p14="http://schemas.microsoft.com/office/powerpoint/2010/main" val="1915261672"/>
              </p:ext>
            </p:extLst>
          </p:nvPr>
        </p:nvGraphicFramePr>
        <p:xfrm>
          <a:off x="796925" y="5822725"/>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7" name="Table 4">
            <a:extLst>
              <a:ext uri="{FF2B5EF4-FFF2-40B4-BE49-F238E27FC236}">
                <a16:creationId xmlns:a16="http://schemas.microsoft.com/office/drawing/2014/main" id="{4ADCB967-5A54-D1A6-4353-9D9B27580EAD}"/>
              </a:ext>
            </a:extLst>
          </p:cNvPr>
          <p:cNvGraphicFramePr>
            <a:graphicFrameLocks noGrp="1"/>
          </p:cNvGraphicFramePr>
          <p:nvPr>
            <p:extLst>
              <p:ext uri="{D42A27DB-BD31-4B8C-83A1-F6EECF244321}">
                <p14:modId xmlns:p14="http://schemas.microsoft.com/office/powerpoint/2010/main" val="1247232634"/>
              </p:ext>
            </p:extLst>
          </p:nvPr>
        </p:nvGraphicFramePr>
        <p:xfrm>
          <a:off x="796925" y="423762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69513">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8" name="Table 4">
            <a:extLst>
              <a:ext uri="{FF2B5EF4-FFF2-40B4-BE49-F238E27FC236}">
                <a16:creationId xmlns:a16="http://schemas.microsoft.com/office/drawing/2014/main" id="{F1A9CD06-BD05-CF12-AD5C-2D23BB83F31B}"/>
              </a:ext>
            </a:extLst>
          </p:cNvPr>
          <p:cNvGraphicFramePr>
            <a:graphicFrameLocks noGrp="1"/>
          </p:cNvGraphicFramePr>
          <p:nvPr>
            <p:extLst>
              <p:ext uri="{D42A27DB-BD31-4B8C-83A1-F6EECF244321}">
                <p14:modId xmlns:p14="http://schemas.microsoft.com/office/powerpoint/2010/main" val="589492002"/>
              </p:ext>
            </p:extLst>
          </p:nvPr>
        </p:nvGraphicFramePr>
        <p:xfrm>
          <a:off x="2063750" y="4760868"/>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9" name="Table 8">
            <a:extLst>
              <a:ext uri="{FF2B5EF4-FFF2-40B4-BE49-F238E27FC236}">
                <a16:creationId xmlns:a16="http://schemas.microsoft.com/office/drawing/2014/main" id="{5D836766-B7B8-A7EE-C0F2-45A672F7AFC9}"/>
              </a:ext>
            </a:extLst>
          </p:cNvPr>
          <p:cNvGraphicFramePr>
            <a:graphicFrameLocks noGrp="1"/>
          </p:cNvGraphicFramePr>
          <p:nvPr>
            <p:extLst>
              <p:ext uri="{D42A27DB-BD31-4B8C-83A1-F6EECF244321}">
                <p14:modId xmlns:p14="http://schemas.microsoft.com/office/powerpoint/2010/main" val="2192462193"/>
              </p:ext>
            </p:extLst>
          </p:nvPr>
        </p:nvGraphicFramePr>
        <p:xfrm>
          <a:off x="2063750" y="5299485"/>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0" name="Table 9">
            <a:extLst>
              <a:ext uri="{FF2B5EF4-FFF2-40B4-BE49-F238E27FC236}">
                <a16:creationId xmlns:a16="http://schemas.microsoft.com/office/drawing/2014/main" id="{B89A689E-9857-3D29-1E89-292D6E6A8682}"/>
              </a:ext>
            </a:extLst>
          </p:cNvPr>
          <p:cNvGraphicFramePr>
            <a:graphicFrameLocks noGrp="1"/>
          </p:cNvGraphicFramePr>
          <p:nvPr>
            <p:extLst>
              <p:ext uri="{D42A27DB-BD31-4B8C-83A1-F6EECF244321}">
                <p14:modId xmlns:p14="http://schemas.microsoft.com/office/powerpoint/2010/main" val="2911728596"/>
              </p:ext>
            </p:extLst>
          </p:nvPr>
        </p:nvGraphicFramePr>
        <p:xfrm>
          <a:off x="2063750" y="5822725"/>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1" name="Table 4">
            <a:extLst>
              <a:ext uri="{FF2B5EF4-FFF2-40B4-BE49-F238E27FC236}">
                <a16:creationId xmlns:a16="http://schemas.microsoft.com/office/drawing/2014/main" id="{13D0315B-164D-FF34-5926-B1081A6F4A29}"/>
              </a:ext>
            </a:extLst>
          </p:cNvPr>
          <p:cNvGraphicFramePr>
            <a:graphicFrameLocks noGrp="1"/>
          </p:cNvGraphicFramePr>
          <p:nvPr>
            <p:extLst>
              <p:ext uri="{D42A27DB-BD31-4B8C-83A1-F6EECF244321}">
                <p14:modId xmlns:p14="http://schemas.microsoft.com/office/powerpoint/2010/main" val="3276761"/>
              </p:ext>
            </p:extLst>
          </p:nvPr>
        </p:nvGraphicFramePr>
        <p:xfrm>
          <a:off x="2063750" y="423762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69513">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2" name="Table 4">
            <a:extLst>
              <a:ext uri="{FF2B5EF4-FFF2-40B4-BE49-F238E27FC236}">
                <a16:creationId xmlns:a16="http://schemas.microsoft.com/office/drawing/2014/main" id="{B5880A3A-AF1D-40DA-519A-C049EA04AA8D}"/>
              </a:ext>
            </a:extLst>
          </p:cNvPr>
          <p:cNvGraphicFramePr>
            <a:graphicFrameLocks noGrp="1"/>
          </p:cNvGraphicFramePr>
          <p:nvPr>
            <p:extLst>
              <p:ext uri="{D42A27DB-BD31-4B8C-83A1-F6EECF244321}">
                <p14:modId xmlns:p14="http://schemas.microsoft.com/office/powerpoint/2010/main" val="3744537996"/>
              </p:ext>
            </p:extLst>
          </p:nvPr>
        </p:nvGraphicFramePr>
        <p:xfrm>
          <a:off x="3292475" y="4763680"/>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3" name="Table 12">
            <a:extLst>
              <a:ext uri="{FF2B5EF4-FFF2-40B4-BE49-F238E27FC236}">
                <a16:creationId xmlns:a16="http://schemas.microsoft.com/office/drawing/2014/main" id="{09D8CE09-AF78-2EA8-82AB-A60FE86F0CE5}"/>
              </a:ext>
            </a:extLst>
          </p:cNvPr>
          <p:cNvGraphicFramePr>
            <a:graphicFrameLocks noGrp="1"/>
          </p:cNvGraphicFramePr>
          <p:nvPr>
            <p:extLst>
              <p:ext uri="{D42A27DB-BD31-4B8C-83A1-F6EECF244321}">
                <p14:modId xmlns:p14="http://schemas.microsoft.com/office/powerpoint/2010/main" val="4162591921"/>
              </p:ext>
            </p:extLst>
          </p:nvPr>
        </p:nvGraphicFramePr>
        <p:xfrm>
          <a:off x="3292475" y="530229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4" name="Table 13">
            <a:extLst>
              <a:ext uri="{FF2B5EF4-FFF2-40B4-BE49-F238E27FC236}">
                <a16:creationId xmlns:a16="http://schemas.microsoft.com/office/drawing/2014/main" id="{3FB99857-4A07-A70F-3F42-4E2C2846AE8A}"/>
              </a:ext>
            </a:extLst>
          </p:cNvPr>
          <p:cNvGraphicFramePr>
            <a:graphicFrameLocks noGrp="1"/>
          </p:cNvGraphicFramePr>
          <p:nvPr>
            <p:extLst>
              <p:ext uri="{D42A27DB-BD31-4B8C-83A1-F6EECF244321}">
                <p14:modId xmlns:p14="http://schemas.microsoft.com/office/powerpoint/2010/main" val="2326406145"/>
              </p:ext>
            </p:extLst>
          </p:nvPr>
        </p:nvGraphicFramePr>
        <p:xfrm>
          <a:off x="3292475" y="582553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5" name="Table 4">
            <a:extLst>
              <a:ext uri="{FF2B5EF4-FFF2-40B4-BE49-F238E27FC236}">
                <a16:creationId xmlns:a16="http://schemas.microsoft.com/office/drawing/2014/main" id="{553DCAD5-C78F-59D2-0003-E1377451E7B7}"/>
              </a:ext>
            </a:extLst>
          </p:cNvPr>
          <p:cNvGraphicFramePr>
            <a:graphicFrameLocks noGrp="1"/>
          </p:cNvGraphicFramePr>
          <p:nvPr>
            <p:extLst>
              <p:ext uri="{D42A27DB-BD31-4B8C-83A1-F6EECF244321}">
                <p14:modId xmlns:p14="http://schemas.microsoft.com/office/powerpoint/2010/main" val="2656766328"/>
              </p:ext>
            </p:extLst>
          </p:nvPr>
        </p:nvGraphicFramePr>
        <p:xfrm>
          <a:off x="3292475" y="4240439"/>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69513">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6" name="Table 4">
            <a:extLst>
              <a:ext uri="{FF2B5EF4-FFF2-40B4-BE49-F238E27FC236}">
                <a16:creationId xmlns:a16="http://schemas.microsoft.com/office/drawing/2014/main" id="{0E3D0C76-B629-253F-5756-F6BA421B110E}"/>
              </a:ext>
            </a:extLst>
          </p:cNvPr>
          <p:cNvGraphicFramePr>
            <a:graphicFrameLocks noGrp="1"/>
          </p:cNvGraphicFramePr>
          <p:nvPr>
            <p:extLst>
              <p:ext uri="{D42A27DB-BD31-4B8C-83A1-F6EECF244321}">
                <p14:modId xmlns:p14="http://schemas.microsoft.com/office/powerpoint/2010/main" val="4219597418"/>
              </p:ext>
            </p:extLst>
          </p:nvPr>
        </p:nvGraphicFramePr>
        <p:xfrm>
          <a:off x="4559300" y="4763680"/>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7" name="Table 16">
            <a:extLst>
              <a:ext uri="{FF2B5EF4-FFF2-40B4-BE49-F238E27FC236}">
                <a16:creationId xmlns:a16="http://schemas.microsoft.com/office/drawing/2014/main" id="{0AFC2D4B-2597-1E49-B460-41790D2EB893}"/>
              </a:ext>
            </a:extLst>
          </p:cNvPr>
          <p:cNvGraphicFramePr>
            <a:graphicFrameLocks noGrp="1"/>
          </p:cNvGraphicFramePr>
          <p:nvPr>
            <p:extLst>
              <p:ext uri="{D42A27DB-BD31-4B8C-83A1-F6EECF244321}">
                <p14:modId xmlns:p14="http://schemas.microsoft.com/office/powerpoint/2010/main" val="3089746796"/>
              </p:ext>
            </p:extLst>
          </p:nvPr>
        </p:nvGraphicFramePr>
        <p:xfrm>
          <a:off x="4559300" y="530229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8" name="Table 17">
            <a:extLst>
              <a:ext uri="{FF2B5EF4-FFF2-40B4-BE49-F238E27FC236}">
                <a16:creationId xmlns:a16="http://schemas.microsoft.com/office/drawing/2014/main" id="{129198E5-1E21-0728-60A0-005571F03A09}"/>
              </a:ext>
            </a:extLst>
          </p:cNvPr>
          <p:cNvGraphicFramePr>
            <a:graphicFrameLocks noGrp="1"/>
          </p:cNvGraphicFramePr>
          <p:nvPr>
            <p:extLst>
              <p:ext uri="{D42A27DB-BD31-4B8C-83A1-F6EECF244321}">
                <p14:modId xmlns:p14="http://schemas.microsoft.com/office/powerpoint/2010/main" val="29793855"/>
              </p:ext>
            </p:extLst>
          </p:nvPr>
        </p:nvGraphicFramePr>
        <p:xfrm>
          <a:off x="4559300" y="582553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19" name="Table 4">
            <a:extLst>
              <a:ext uri="{FF2B5EF4-FFF2-40B4-BE49-F238E27FC236}">
                <a16:creationId xmlns:a16="http://schemas.microsoft.com/office/drawing/2014/main" id="{A8A1A7BB-2F0B-0C4E-B19B-CBF31B05670A}"/>
              </a:ext>
            </a:extLst>
          </p:cNvPr>
          <p:cNvGraphicFramePr>
            <a:graphicFrameLocks noGrp="1"/>
          </p:cNvGraphicFramePr>
          <p:nvPr>
            <p:extLst>
              <p:ext uri="{D42A27DB-BD31-4B8C-83A1-F6EECF244321}">
                <p14:modId xmlns:p14="http://schemas.microsoft.com/office/powerpoint/2010/main" val="594379934"/>
              </p:ext>
            </p:extLst>
          </p:nvPr>
        </p:nvGraphicFramePr>
        <p:xfrm>
          <a:off x="4559300" y="4240439"/>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69513">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29" name="Table 4">
            <a:extLst>
              <a:ext uri="{FF2B5EF4-FFF2-40B4-BE49-F238E27FC236}">
                <a16:creationId xmlns:a16="http://schemas.microsoft.com/office/drawing/2014/main" id="{99EE7B43-97DE-C2C4-3C16-0AADD6499003}"/>
              </a:ext>
            </a:extLst>
          </p:cNvPr>
          <p:cNvGraphicFramePr>
            <a:graphicFrameLocks noGrp="1"/>
          </p:cNvGraphicFramePr>
          <p:nvPr>
            <p:extLst>
              <p:ext uri="{D42A27DB-BD31-4B8C-83A1-F6EECF244321}">
                <p14:modId xmlns:p14="http://schemas.microsoft.com/office/powerpoint/2010/main" val="1928153050"/>
              </p:ext>
            </p:extLst>
          </p:nvPr>
        </p:nvGraphicFramePr>
        <p:xfrm>
          <a:off x="5702300" y="476508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0" name="Table 29">
            <a:extLst>
              <a:ext uri="{FF2B5EF4-FFF2-40B4-BE49-F238E27FC236}">
                <a16:creationId xmlns:a16="http://schemas.microsoft.com/office/drawing/2014/main" id="{91D197DC-A3B4-6EBE-2A58-14EC007D2DE3}"/>
              </a:ext>
            </a:extLst>
          </p:cNvPr>
          <p:cNvGraphicFramePr>
            <a:graphicFrameLocks noGrp="1"/>
          </p:cNvGraphicFramePr>
          <p:nvPr>
            <p:extLst>
              <p:ext uri="{D42A27DB-BD31-4B8C-83A1-F6EECF244321}">
                <p14:modId xmlns:p14="http://schemas.microsoft.com/office/powerpoint/2010/main" val="1627514564"/>
              </p:ext>
            </p:extLst>
          </p:nvPr>
        </p:nvGraphicFramePr>
        <p:xfrm>
          <a:off x="5702300" y="5303704"/>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1" name="Table 30">
            <a:extLst>
              <a:ext uri="{FF2B5EF4-FFF2-40B4-BE49-F238E27FC236}">
                <a16:creationId xmlns:a16="http://schemas.microsoft.com/office/drawing/2014/main" id="{754DE001-5DCF-A1E1-9131-274840E455BB}"/>
              </a:ext>
            </a:extLst>
          </p:cNvPr>
          <p:cNvGraphicFramePr>
            <a:graphicFrameLocks noGrp="1"/>
          </p:cNvGraphicFramePr>
          <p:nvPr>
            <p:extLst>
              <p:ext uri="{D42A27DB-BD31-4B8C-83A1-F6EECF244321}">
                <p14:modId xmlns:p14="http://schemas.microsoft.com/office/powerpoint/2010/main" val="2700805459"/>
              </p:ext>
            </p:extLst>
          </p:nvPr>
        </p:nvGraphicFramePr>
        <p:xfrm>
          <a:off x="5702300" y="5826944"/>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2" name="Table 4">
            <a:extLst>
              <a:ext uri="{FF2B5EF4-FFF2-40B4-BE49-F238E27FC236}">
                <a16:creationId xmlns:a16="http://schemas.microsoft.com/office/drawing/2014/main" id="{A36AD3EA-6441-C8A8-3CF4-B1B3F602023C}"/>
              </a:ext>
            </a:extLst>
          </p:cNvPr>
          <p:cNvGraphicFramePr>
            <a:graphicFrameLocks noGrp="1"/>
          </p:cNvGraphicFramePr>
          <p:nvPr>
            <p:extLst>
              <p:ext uri="{D42A27DB-BD31-4B8C-83A1-F6EECF244321}">
                <p14:modId xmlns:p14="http://schemas.microsoft.com/office/powerpoint/2010/main" val="2536042899"/>
              </p:ext>
            </p:extLst>
          </p:nvPr>
        </p:nvGraphicFramePr>
        <p:xfrm>
          <a:off x="5702300" y="4241846"/>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69513">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3" name="Table 4">
            <a:extLst>
              <a:ext uri="{FF2B5EF4-FFF2-40B4-BE49-F238E27FC236}">
                <a16:creationId xmlns:a16="http://schemas.microsoft.com/office/drawing/2014/main" id="{933B338A-07FE-5781-2BFE-8FC252441588}"/>
              </a:ext>
            </a:extLst>
          </p:cNvPr>
          <p:cNvGraphicFramePr>
            <a:graphicFrameLocks noGrp="1"/>
          </p:cNvGraphicFramePr>
          <p:nvPr>
            <p:extLst>
              <p:ext uri="{D42A27DB-BD31-4B8C-83A1-F6EECF244321}">
                <p14:modId xmlns:p14="http://schemas.microsoft.com/office/powerpoint/2010/main" val="3741745612"/>
              </p:ext>
            </p:extLst>
          </p:nvPr>
        </p:nvGraphicFramePr>
        <p:xfrm>
          <a:off x="6969125" y="4765087"/>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4" name="Table 33">
            <a:extLst>
              <a:ext uri="{FF2B5EF4-FFF2-40B4-BE49-F238E27FC236}">
                <a16:creationId xmlns:a16="http://schemas.microsoft.com/office/drawing/2014/main" id="{C9D2BBAD-0CF1-06BA-B4AF-0D827DE91071}"/>
              </a:ext>
            </a:extLst>
          </p:cNvPr>
          <p:cNvGraphicFramePr>
            <a:graphicFrameLocks noGrp="1"/>
          </p:cNvGraphicFramePr>
          <p:nvPr>
            <p:extLst>
              <p:ext uri="{D42A27DB-BD31-4B8C-83A1-F6EECF244321}">
                <p14:modId xmlns:p14="http://schemas.microsoft.com/office/powerpoint/2010/main" val="398468708"/>
              </p:ext>
            </p:extLst>
          </p:nvPr>
        </p:nvGraphicFramePr>
        <p:xfrm>
          <a:off x="6969125" y="5303704"/>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5" name="Table 34">
            <a:extLst>
              <a:ext uri="{FF2B5EF4-FFF2-40B4-BE49-F238E27FC236}">
                <a16:creationId xmlns:a16="http://schemas.microsoft.com/office/drawing/2014/main" id="{5710982F-34DE-0DE4-45A4-D727772D102E}"/>
              </a:ext>
            </a:extLst>
          </p:cNvPr>
          <p:cNvGraphicFramePr>
            <a:graphicFrameLocks noGrp="1"/>
          </p:cNvGraphicFramePr>
          <p:nvPr>
            <p:extLst>
              <p:ext uri="{D42A27DB-BD31-4B8C-83A1-F6EECF244321}">
                <p14:modId xmlns:p14="http://schemas.microsoft.com/office/powerpoint/2010/main" val="2338442224"/>
              </p:ext>
            </p:extLst>
          </p:nvPr>
        </p:nvGraphicFramePr>
        <p:xfrm>
          <a:off x="6969125" y="5826944"/>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40939">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graphicFrame>
        <p:nvGraphicFramePr>
          <p:cNvPr id="36" name="Table 4">
            <a:extLst>
              <a:ext uri="{FF2B5EF4-FFF2-40B4-BE49-F238E27FC236}">
                <a16:creationId xmlns:a16="http://schemas.microsoft.com/office/drawing/2014/main" id="{902A3D59-F598-5ECF-0D6B-8985CB900DE4}"/>
              </a:ext>
            </a:extLst>
          </p:cNvPr>
          <p:cNvGraphicFramePr>
            <a:graphicFrameLocks noGrp="1"/>
          </p:cNvGraphicFramePr>
          <p:nvPr>
            <p:extLst>
              <p:ext uri="{D42A27DB-BD31-4B8C-83A1-F6EECF244321}">
                <p14:modId xmlns:p14="http://schemas.microsoft.com/office/powerpoint/2010/main" val="1031577843"/>
              </p:ext>
            </p:extLst>
          </p:nvPr>
        </p:nvGraphicFramePr>
        <p:xfrm>
          <a:off x="6969125" y="4241846"/>
          <a:ext cx="958850" cy="365760"/>
        </p:xfrm>
        <a:graphic>
          <a:graphicData uri="http://schemas.openxmlformats.org/drawingml/2006/table">
            <a:tbl>
              <a:tblPr firstRow="1" bandRow="1">
                <a:tableStyleId>{5C22544A-7EE6-4342-B048-85BDC9FD1C3A}</a:tableStyleId>
              </a:tblPr>
              <a:tblGrid>
                <a:gridCol w="479425">
                  <a:extLst>
                    <a:ext uri="{9D8B030D-6E8A-4147-A177-3AD203B41FA5}">
                      <a16:colId xmlns:a16="http://schemas.microsoft.com/office/drawing/2014/main" val="2833309452"/>
                    </a:ext>
                  </a:extLst>
                </a:gridCol>
                <a:gridCol w="479425">
                  <a:extLst>
                    <a:ext uri="{9D8B030D-6E8A-4147-A177-3AD203B41FA5}">
                      <a16:colId xmlns:a16="http://schemas.microsoft.com/office/drawing/2014/main" val="417799736"/>
                    </a:ext>
                  </a:extLst>
                </a:gridCol>
              </a:tblGrid>
              <a:tr h="269513">
                <a:tc>
                  <a:txBody>
                    <a:bodyPr/>
                    <a:lstStyle/>
                    <a:p>
                      <a:endParaRPr lang="en-S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SG"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844709"/>
                  </a:ext>
                </a:extLst>
              </a:tr>
            </a:tbl>
          </a:graphicData>
        </a:graphic>
      </p:graphicFrame>
      <p:sp>
        <p:nvSpPr>
          <p:cNvPr id="37" name="Rounded Rectangle 1">
            <a:extLst>
              <a:ext uri="{FF2B5EF4-FFF2-40B4-BE49-F238E27FC236}">
                <a16:creationId xmlns:a16="http://schemas.microsoft.com/office/drawing/2014/main" id="{06DA266D-4B46-AA1A-334E-5D82B4BB8A34}"/>
              </a:ext>
            </a:extLst>
          </p:cNvPr>
          <p:cNvSpPr/>
          <p:nvPr/>
        </p:nvSpPr>
        <p:spPr>
          <a:xfrm>
            <a:off x="8197850" y="4241846"/>
            <a:ext cx="3041649" cy="919401"/>
          </a:xfrm>
          <a:prstGeom prst="roundRect">
            <a:avLst/>
          </a:prstGeom>
          <a:solidFill>
            <a:schemeClr val="accent1">
              <a:lumMod val="40000"/>
              <a:lumOff val="60000"/>
            </a:schemeClr>
          </a:solidFill>
        </p:spPr>
        <p:txBody>
          <a:bodyPr wrap="square">
            <a:spAutoFit/>
          </a:bodyPr>
          <a:lstStyle/>
          <a:p>
            <a:r>
              <a:rPr lang="en-SG" sz="2400" dirty="0">
                <a:solidFill>
                  <a:srgbClr val="000000"/>
                </a:solidFill>
                <a:latin typeface="Arial" panose="020B0604020202020204" pitchFamily="34" charset="0"/>
                <a:cs typeface="Arial" panose="020B0604020202020204" pitchFamily="34" charset="0"/>
              </a:rPr>
              <a:t>There are 48 halves in 24.</a:t>
            </a:r>
            <a:endParaRPr lang="en-GB" sz="2400" dirty="0">
              <a:solidFill>
                <a:srgbClr val="000000"/>
              </a:solidFill>
              <a:latin typeface="Cambria Math" panose="02040503050406030204" pitchFamily="18" charset="0"/>
              <a:ea typeface="Cambria Math" panose="02040503050406030204" pitchFamily="18" charset="0"/>
            </a:endParaRPr>
          </a:p>
        </p:txBody>
      </p:sp>
      <p:sp>
        <p:nvSpPr>
          <p:cNvPr id="38" name="Rectangle 37">
            <a:extLst>
              <a:ext uri="{FF2B5EF4-FFF2-40B4-BE49-F238E27FC236}">
                <a16:creationId xmlns:a16="http://schemas.microsoft.com/office/drawing/2014/main" id="{CEC472AF-6A60-F8BC-6AD2-AB86910EF359}"/>
              </a:ext>
            </a:extLst>
          </p:cNvPr>
          <p:cNvSpPr/>
          <p:nvPr/>
        </p:nvSpPr>
        <p:spPr>
          <a:xfrm>
            <a:off x="450533" y="4133850"/>
            <a:ext cx="11065192" cy="215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1" name="Picture 20" descr="A stick figure drawing of a boy, Adam.&#10;">
            <a:extLst>
              <a:ext uri="{FF2B5EF4-FFF2-40B4-BE49-F238E27FC236}">
                <a16:creationId xmlns:a16="http://schemas.microsoft.com/office/drawing/2014/main" id="{AEEF4598-2BF6-F14E-46E4-627B0D5FBE74}"/>
              </a:ext>
            </a:extLst>
          </p:cNvPr>
          <p:cNvPicPr>
            <a:picLocks noChangeAspect="1"/>
          </p:cNvPicPr>
          <p:nvPr/>
        </p:nvPicPr>
        <p:blipFill>
          <a:blip r:embed="rId4"/>
          <a:stretch>
            <a:fillRect/>
          </a:stretch>
        </p:blipFill>
        <p:spPr>
          <a:xfrm>
            <a:off x="10448711" y="1356885"/>
            <a:ext cx="905089" cy="2072115"/>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08FE5C-0584-E279-0917-00BE9FAD2D52}"/>
                  </a:ext>
                </a:extLst>
              </p:cNvPr>
              <p:cNvSpPr txBox="1"/>
              <p:nvPr/>
            </p:nvSpPr>
            <p:spPr>
              <a:xfrm>
                <a:off x="870285" y="1343051"/>
                <a:ext cx="10294103" cy="46638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Sue has two cats.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Each cat eats </a:t>
                </a:r>
                <a14:m>
                  <m:oMath xmlns:m="http://schemas.openxmlformats.org/officeDocument/2006/math">
                    <m:f>
                      <m:fPr>
                        <m:ctrlPr>
                          <a:rPr lang="en-GB" sz="2200" i="1" smtClean="0">
                            <a:latin typeface="Cambria Math" panose="02040503050406030204" pitchFamily="18" charset="0"/>
                            <a:cs typeface="Times New Roman" panose="02020603050405020304" pitchFamily="18" charset="0"/>
                          </a:rPr>
                        </m:ctrlPr>
                      </m:fPr>
                      <m:num>
                        <m:r>
                          <a:rPr lang="en-SG" sz="2200" b="0" i="1" smtClean="0">
                            <a:latin typeface="Cambria Math" panose="02040503050406030204" pitchFamily="18" charset="0"/>
                            <a:cs typeface="Times New Roman" panose="02020603050405020304" pitchFamily="18" charset="0"/>
                          </a:rPr>
                          <m:t>1</m:t>
                        </m:r>
                      </m:num>
                      <m:den>
                        <m:r>
                          <a:rPr lang="en-SG" sz="2200" b="0" i="1" smtClean="0">
                            <a:latin typeface="Cambria Math" panose="02040503050406030204" pitchFamily="18" charset="0"/>
                            <a:cs typeface="Times New Roman" panose="02020603050405020304" pitchFamily="18" charset="0"/>
                          </a:rPr>
                          <m:t>4</m:t>
                        </m:r>
                      </m:den>
                    </m:f>
                  </m:oMath>
                </a14:m>
                <a:r>
                  <a:rPr lang="en-GB" sz="2200" dirty="0">
                    <a:latin typeface="Arial" panose="020B0604020202020204" pitchFamily="34" charset="0"/>
                    <a:cs typeface="Arial" panose="020B0604020202020204" pitchFamily="34" charset="0"/>
                  </a:rPr>
                  <a:t> of a tin of cat food a day.</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She buys 8 tins of cat food.</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Has Sue bought enough cat food to </a:t>
                </a:r>
              </a:p>
              <a:p>
                <a:r>
                  <a:rPr lang="en-GB" sz="2200" dirty="0">
                    <a:latin typeface="Arial" panose="020B0604020202020204" pitchFamily="34" charset="0"/>
                    <a:cs typeface="Arial" panose="020B0604020202020204" pitchFamily="34" charset="0"/>
                  </a:rPr>
                  <a:t>feed her 2 cats for 14 days?</a:t>
                </a:r>
              </a:p>
              <a:p>
                <a:r>
                  <a:rPr lang="en-GB" sz="2200" dirty="0">
                    <a:latin typeface="Arial" panose="020B0604020202020204" pitchFamily="34" charset="0"/>
                    <a:cs typeface="Arial" panose="020B0604020202020204" pitchFamily="34" charset="0"/>
                  </a:rPr>
                  <a:t>You must show how you got your answer.</a:t>
                </a:r>
              </a:p>
              <a:p>
                <a:endParaRPr lang="en-GB" dirty="0"/>
              </a:p>
              <a:p>
                <a:endParaRPr lang="en-GB" dirty="0"/>
              </a:p>
              <a:p>
                <a:pPr algn="r"/>
                <a:endParaRPr lang="en-GB" sz="1800" b="1" dirty="0">
                  <a:latin typeface="Times New Roman" panose="02020603050405020304" pitchFamily="18" charset="0"/>
                  <a:cs typeface="Times New Roman" panose="02020603050405020304" pitchFamily="18" charset="0"/>
                </a:endParaRPr>
              </a:p>
              <a:p>
                <a:pPr algn="r"/>
                <a:endParaRPr lang="en-GB" dirty="0"/>
              </a:p>
              <a:p>
                <a:r>
                  <a:rPr lang="en-GB" dirty="0"/>
                  <a:t>						</a:t>
                </a:r>
                <a:endParaRPr lang="en-GB"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F08FE5C-0584-E279-0917-00BE9FAD2D52}"/>
                  </a:ext>
                </a:extLst>
              </p:cNvPr>
              <p:cNvSpPr txBox="1">
                <a:spLocks noRot="1" noChangeAspect="1" noMove="1" noResize="1" noEditPoints="1" noAdjustHandles="1" noChangeArrowheads="1" noChangeShapeType="1" noTextEdit="1"/>
              </p:cNvSpPr>
              <p:nvPr/>
            </p:nvSpPr>
            <p:spPr>
              <a:xfrm>
                <a:off x="870285" y="1343051"/>
                <a:ext cx="10294103" cy="4663841"/>
              </a:xfrm>
              <a:prstGeom prst="rect">
                <a:avLst/>
              </a:prstGeom>
              <a:blipFill>
                <a:blip r:embed="rId3"/>
                <a:stretch>
                  <a:fillRect l="-770" t="-6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87DF0177-0BF3-452E-DEB1-70149BF5CC38}"/>
                  </a:ext>
                </a:extLst>
              </p:cNvPr>
              <p:cNvSpPr/>
              <p:nvPr/>
            </p:nvSpPr>
            <p:spPr>
              <a:xfrm>
                <a:off x="6321449" y="1197870"/>
                <a:ext cx="5000266" cy="3766016"/>
              </a:xfrm>
              <a:prstGeom prst="roundRect">
                <a:avLst>
                  <a:gd name="adj" fmla="val 178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8 ÷ 2 = 4</a:t>
                </a:r>
              </a:p>
              <a:p>
                <a:pPr marL="0" lvl="1"/>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Each cat will get 4 tins of cat food.</a:t>
                </a:r>
              </a:p>
              <a:p>
                <a:pPr marL="0" lvl="1"/>
                <a:endPar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4 ÷</a:t>
                </a:r>
                <a14:m>
                  <m:oMath xmlns:m="http://schemas.openxmlformats.org/officeDocument/2006/math">
                    <m:r>
                      <a:rPr lang="en-SG" sz="22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f>
                      <m:fPr>
                        <m:ctrlPr>
                          <a:rPr lang="en-GB" sz="2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SG" sz="2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SG" sz="2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den>
                    </m:f>
                  </m:oMath>
                </a14:m>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 = 4 × 4 ÷ 1</a:t>
                </a:r>
              </a:p>
              <a:p>
                <a:pPr marL="0" lvl="1"/>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           = 16</a:t>
                </a:r>
              </a:p>
              <a:p>
                <a:pPr marL="0" lvl="1"/>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The cat food will last 16 days.</a:t>
                </a:r>
              </a:p>
              <a:p>
                <a:pPr marL="0" lvl="1"/>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Yes, Sue has bought enough cat food.</a:t>
                </a:r>
              </a:p>
            </p:txBody>
          </p:sp>
        </mc:Choice>
        <mc:Fallback xmlns="">
          <p:sp>
            <p:nvSpPr>
              <p:cNvPr id="9" name="Rectangle: Rounded Corners 8">
                <a:extLst>
                  <a:ext uri="{FF2B5EF4-FFF2-40B4-BE49-F238E27FC236}">
                    <a16:creationId xmlns:a16="http://schemas.microsoft.com/office/drawing/2014/main" id="{87DF0177-0BF3-452E-DEB1-70149BF5CC38}"/>
                  </a:ext>
                </a:extLst>
              </p:cNvPr>
              <p:cNvSpPr>
                <a:spLocks noRot="1" noChangeAspect="1" noMove="1" noResize="1" noEditPoints="1" noAdjustHandles="1" noChangeArrowheads="1" noChangeShapeType="1" noTextEdit="1"/>
              </p:cNvSpPr>
              <p:nvPr/>
            </p:nvSpPr>
            <p:spPr>
              <a:xfrm>
                <a:off x="6321449" y="1197870"/>
                <a:ext cx="5000266" cy="3766016"/>
              </a:xfrm>
              <a:prstGeom prst="roundRect">
                <a:avLst>
                  <a:gd name="adj" fmla="val 1780"/>
                </a:avLst>
              </a:prstGeom>
              <a:blipFill>
                <a:blip r:embed="rId4"/>
                <a:stretch>
                  <a:fillRect l="-1095" r="-487"/>
                </a:stretch>
              </a:blipFill>
              <a:ln>
                <a:solidFill>
                  <a:schemeClr val="bg1"/>
                </a:solidFill>
              </a:ln>
            </p:spPr>
            <p:txBody>
              <a:bodyPr/>
              <a:lstStyle/>
              <a:p>
                <a:r>
                  <a:rPr lang="en-GB">
                    <a:noFill/>
                  </a:rPr>
                  <a:t> </a:t>
                </a:r>
              </a:p>
            </p:txBody>
          </p:sp>
        </mc:Fallback>
      </mc:AlternateContent>
    </p:spTree>
    <p:extLst>
      <p:ext uri="{BB962C8B-B14F-4D97-AF65-F5344CB8AC3E}">
        <p14:creationId xmlns:p14="http://schemas.microsoft.com/office/powerpoint/2010/main" val="4830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08FE5C-0584-E279-0917-00BE9FAD2D52}"/>
                  </a:ext>
                </a:extLst>
              </p:cNvPr>
              <p:cNvSpPr txBox="1"/>
              <p:nvPr/>
            </p:nvSpPr>
            <p:spPr>
              <a:xfrm>
                <a:off x="1444869" y="1404291"/>
                <a:ext cx="9302261" cy="5398657"/>
              </a:xfrm>
              <a:prstGeom prst="rect">
                <a:avLst/>
              </a:prstGeom>
              <a:noFill/>
            </p:spPr>
            <p:txBody>
              <a:bodyPr wrap="square" rtlCol="0">
                <a:spAutoFit/>
              </a:bodyPr>
              <a:lstStyle/>
              <a:p>
                <a:pPr>
                  <a:spcAft>
                    <a:spcPts val="600"/>
                  </a:spcAft>
                </a:pPr>
                <a14:m>
                  <m:oMathPara xmlns:m="http://schemas.openxmlformats.org/officeDocument/2006/math">
                    <m:oMathParaPr>
                      <m:jc m:val="left"/>
                    </m:oMathParaPr>
                    <m:oMath xmlns:m="http://schemas.openxmlformats.org/officeDocument/2006/math">
                      <m:r>
                        <m:rPr>
                          <m:nor/>
                        </m:rPr>
                        <a:rPr lang="en-IN" sz="1800" b="0" i="0" smtClean="0">
                          <a:effectLst/>
                          <a:latin typeface="Arial" panose="020B0604020202020204" pitchFamily="34" charset="0"/>
                          <a:ea typeface="Calibri" panose="020F0502020204030204" pitchFamily="34" charset="0"/>
                          <a:cs typeface="Arial" panose="020B0604020202020204" pitchFamily="34" charset="0"/>
                        </a:rPr>
                        <m:t>Work</m:t>
                      </m:r>
                      <m:r>
                        <m:rPr>
                          <m:nor/>
                        </m:rPr>
                        <a:rPr lang="en-IN" sz="1800" b="0" i="0" smtClean="0">
                          <a:effectLst/>
                          <a:latin typeface="Arial" panose="020B0604020202020204" pitchFamily="34" charset="0"/>
                          <a:ea typeface="Calibri" panose="020F0502020204030204" pitchFamily="34" charset="0"/>
                          <a:cs typeface="Arial" panose="020B0604020202020204" pitchFamily="34" charset="0"/>
                        </a:rPr>
                        <m:t> </m:t>
                      </m:r>
                      <m:r>
                        <m:rPr>
                          <m:nor/>
                        </m:rPr>
                        <a:rPr lang="en-IN" sz="1800" b="0" i="0" smtClean="0">
                          <a:effectLst/>
                          <a:latin typeface="Arial" panose="020B0604020202020204" pitchFamily="34" charset="0"/>
                          <a:ea typeface="Calibri" panose="020F0502020204030204" pitchFamily="34" charset="0"/>
                          <a:cs typeface="Arial" panose="020B0604020202020204" pitchFamily="34" charset="0"/>
                        </a:rPr>
                        <m:t>out</m:t>
                      </m:r>
                      <m:r>
                        <m:rPr>
                          <m:nor/>
                        </m:rPr>
                        <a:rPr lang="en-IN" sz="1800" b="0" i="0" smtClean="0">
                          <a:effectLst/>
                          <a:latin typeface="Arial" panose="020B0604020202020204" pitchFamily="34" charset="0"/>
                          <a:ea typeface="Calibri" panose="020F0502020204030204" pitchFamily="34" charset="0"/>
                          <a:cs typeface="Arial" panose="020B0604020202020204" pitchFamily="34" charset="0"/>
                        </a:rPr>
                        <m:t> </m:t>
                      </m:r>
                      <m:r>
                        <a:rPr lang="en-IN" sz="1800" b="0" i="1" smtClean="0">
                          <a:effectLst/>
                          <a:latin typeface="Cambria Math" panose="02040503050406030204" pitchFamily="18" charset="0"/>
                          <a:ea typeface="Calibri" panose="020F0502020204030204" pitchFamily="34" charset="0"/>
                          <a:cs typeface="Times New Roman" panose="02020603050405020304" pitchFamily="18" charset="0"/>
                        </a:rPr>
                        <m:t>3</m:t>
                      </m:r>
                      <m:f>
                        <m:fPr>
                          <m:ctrlPr>
                            <a:rPr lang="en-SG"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IN" sz="1800" b="0" i="1" smtClean="0">
                          <a:effectLst/>
                          <a:latin typeface="Cambria Math" panose="02040503050406030204" pitchFamily="18" charset="0"/>
                          <a:ea typeface="Calibri" panose="020F0502020204030204" pitchFamily="34" charset="0"/>
                          <a:cs typeface="Times New Roman" panose="02020603050405020304" pitchFamily="18" charset="0"/>
                        </a:rPr>
                        <m:t>4</m:t>
                      </m:r>
                      <m:f>
                        <m:fPr>
                          <m:ctrlPr>
                            <a:rPr lang="en-SG"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IN" sz="1800" b="0" i="1" smtClean="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SG" sz="1800" dirty="0">
                  <a:effectLst/>
                  <a:latin typeface="Arial" panose="020B0604020202020204" pitchFamily="34" charset="0"/>
                  <a:ea typeface="Calibri" panose="020F0502020204030204" pitchFamily="34" charset="0"/>
                </a:endParaRPr>
              </a:p>
              <a:p>
                <a:endParaRPr lang="en-GB" dirty="0"/>
              </a:p>
              <a:p>
                <a:endParaRPr lang="en-GB" dirty="0"/>
              </a:p>
              <a:p>
                <a:endParaRPr lang="en-GB" dirty="0"/>
              </a:p>
              <a:p>
                <a:pPr algn="r"/>
                <a:endParaRPr lang="en-GB" sz="1800" b="1" dirty="0">
                  <a:latin typeface="Times New Roman" panose="02020603050405020304" pitchFamily="18" charset="0"/>
                  <a:cs typeface="Times New Roman" panose="02020603050405020304" pitchFamily="18" charset="0"/>
                </a:endParaRPr>
              </a:p>
              <a:p>
                <a:pPr algn="r"/>
                <a:endParaRPr lang="en-GB" b="1" dirty="0">
                  <a:latin typeface="Times New Roman" panose="02020603050405020304" pitchFamily="18" charset="0"/>
                  <a:cs typeface="Times New Roman" panose="02020603050405020304" pitchFamily="18" charset="0"/>
                </a:endParaRPr>
              </a:p>
              <a:p>
                <a:pPr algn="r"/>
                <a:endParaRPr lang="en-GB" sz="1800" b="1" dirty="0">
                  <a:latin typeface="Times New Roman" panose="02020603050405020304" pitchFamily="18" charset="0"/>
                  <a:cs typeface="Times New Roman" panose="02020603050405020304" pitchFamily="18" charset="0"/>
                </a:endParaRPr>
              </a:p>
              <a:p>
                <a:pPr algn="r"/>
                <a:endParaRPr lang="en-GB" b="1" dirty="0">
                  <a:latin typeface="Times New Roman" panose="02020603050405020304" pitchFamily="18" charset="0"/>
                  <a:cs typeface="Times New Roman" panose="02020603050405020304" pitchFamily="18" charset="0"/>
                </a:endParaRPr>
              </a:p>
              <a:p>
                <a:pPr algn="r"/>
                <a:endParaRPr lang="en-GB" sz="1800" b="1" dirty="0">
                  <a:latin typeface="Times New Roman" panose="02020603050405020304" pitchFamily="18" charset="0"/>
                  <a:cs typeface="Times New Roman" panose="02020603050405020304" pitchFamily="18" charset="0"/>
                </a:endParaRPr>
              </a:p>
              <a:p>
                <a:pPr algn="r"/>
                <a:endParaRPr lang="en-GB" b="1" dirty="0">
                  <a:latin typeface="Times New Roman" panose="02020603050405020304" pitchFamily="18" charset="0"/>
                  <a:cs typeface="Times New Roman" panose="02020603050405020304" pitchFamily="18" charset="0"/>
                </a:endParaRPr>
              </a:p>
              <a:p>
                <a:pPr algn="r"/>
                <a:endParaRPr lang="en-GB" sz="1800" b="1" dirty="0">
                  <a:latin typeface="Times New Roman" panose="02020603050405020304" pitchFamily="18" charset="0"/>
                  <a:cs typeface="Times New Roman" panose="02020603050405020304" pitchFamily="18" charset="0"/>
                </a:endParaRPr>
              </a:p>
              <a:p>
                <a:pPr algn="r"/>
                <a:endParaRPr lang="en-GB" b="1" dirty="0">
                  <a:latin typeface="Times New Roman" panose="02020603050405020304" pitchFamily="18" charset="0"/>
                  <a:cs typeface="Times New Roman" panose="02020603050405020304" pitchFamily="18" charset="0"/>
                </a:endParaRPr>
              </a:p>
              <a:p>
                <a:pPr algn="r"/>
                <a:endParaRPr lang="en-GB" sz="1800" b="1" dirty="0">
                  <a:latin typeface="Times New Roman" panose="02020603050405020304" pitchFamily="18" charset="0"/>
                  <a:cs typeface="Times New Roman" panose="02020603050405020304" pitchFamily="18" charset="0"/>
                </a:endParaRPr>
              </a:p>
              <a:p>
                <a:pPr algn="r"/>
                <a:endParaRPr lang="en-GB" dirty="0"/>
              </a:p>
              <a:p>
                <a:pPr algn="r"/>
                <a:r>
                  <a:rPr lang="en-GB" dirty="0"/>
                  <a:t>					</a:t>
                </a:r>
                <a:endParaRPr lang="en-SG" sz="1800" dirty="0">
                  <a:effectLst/>
                  <a:latin typeface="Arial" panose="020B0604020202020204" pitchFamily="34" charset="0"/>
                  <a:ea typeface="Calibri" panose="020F0502020204030204" pitchFamily="34" charset="0"/>
                </a:endParaRPr>
              </a:p>
              <a:p>
                <a:endParaRPr lang="en-GB"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dirty="0"/>
              </a:p>
              <a:p>
                <a:endParaRPr lang="en-GB" dirty="0"/>
              </a:p>
            </p:txBody>
          </p:sp>
        </mc:Choice>
        <mc:Fallback xmlns="">
          <p:sp>
            <p:nvSpPr>
              <p:cNvPr id="3" name="TextBox 2">
                <a:extLst>
                  <a:ext uri="{FF2B5EF4-FFF2-40B4-BE49-F238E27FC236}">
                    <a16:creationId xmlns:a16="http://schemas.microsoft.com/office/drawing/2014/main" id="{1F08FE5C-0584-E279-0917-00BE9FAD2D52}"/>
                  </a:ext>
                </a:extLst>
              </p:cNvPr>
              <p:cNvSpPr txBox="1">
                <a:spLocks noRot="1" noChangeAspect="1" noMove="1" noResize="1" noEditPoints="1" noAdjustHandles="1" noChangeArrowheads="1" noChangeShapeType="1" noTextEdit="1"/>
              </p:cNvSpPr>
              <p:nvPr/>
            </p:nvSpPr>
            <p:spPr>
              <a:xfrm>
                <a:off x="1444869" y="1404291"/>
                <a:ext cx="9302261" cy="539865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1E8A7B83-4C03-29C9-4B42-E392BAFF9DB2}"/>
                  </a:ext>
                </a:extLst>
              </p:cNvPr>
              <p:cNvSpPr/>
              <p:nvPr/>
            </p:nvSpPr>
            <p:spPr>
              <a:xfrm>
                <a:off x="5015423" y="1404291"/>
                <a:ext cx="4842939" cy="2929170"/>
              </a:xfrm>
              <a:prstGeom prst="roundRect">
                <a:avLst>
                  <a:gd name="adj" fmla="val 178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endParaRPr lang="en-GB" sz="4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endParaRPr>
              </a:p>
              <a:p>
                <a:pPr marL="0" lvl="1"/>
                <a14:m>
                  <m:oMath xmlns:m="http://schemas.openxmlformats.org/officeDocument/2006/math">
                    <m:r>
                      <a:rPr lang="en-IN"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f>
                      <m:fPr>
                        <m:ctrlPr>
                          <a:rPr lang="en-SG"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IN"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IN"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f>
                      <m:fPr>
                        <m:ctrlPr>
                          <a:rPr lang="en-SG"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IN"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n-IN"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en-GB" sz="2400" dirty="0">
                    <a:solidFill>
                      <a:schemeClr val="tx1"/>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en-GB" sz="24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num>
                      <m:den>
                        <m:r>
                          <a:rPr lang="en-SG"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den>
                    </m:f>
                    <m:r>
                      <a:rPr lang="en-SG"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r>
                          <a:rPr lang="en-IN" sz="2400" i="1">
                            <a:solidFill>
                              <a:schemeClr val="tx1"/>
                            </a:solidFill>
                            <a:latin typeface="Cambria Math" panose="02040503050406030204" pitchFamily="18" charset="0"/>
                            <a:ea typeface="Cambria Math" panose="02040503050406030204" pitchFamily="18" charset="0"/>
                            <a:cs typeface="Arial" panose="020B0604020202020204" pitchFamily="34" charset="0"/>
                          </a:rPr>
                          <m:t>9</m:t>
                        </m:r>
                      </m:num>
                      <m:den>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den>
                    </m:f>
                  </m:oMath>
                </a14:m>
                <a:endParaRPr lang="en-SG" sz="2400" b="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endParaRPr lang="en-SG" sz="2400" b="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GB" sz="24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a:t>
                </a:r>
                <a14:m>
                  <m:oMath xmlns:m="http://schemas.openxmlformats.org/officeDocument/2006/math">
                    <m:f>
                      <m:fPr>
                        <m:ctrlPr>
                          <a:rPr lang="en-GB" sz="2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num>
                      <m:den>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den>
                    </m:f>
                    <m:r>
                      <a:rPr lang="en-SG"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2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num>
                      <m:den>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19</m:t>
                        </m:r>
                      </m:den>
                    </m:f>
                  </m:oMath>
                </a14:m>
                <a:endParaRPr lang="en-SG" sz="24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endParaRPr lang="en-SG" sz="24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GB" sz="24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a:t>
                </a:r>
                <a14:m>
                  <m:oMath xmlns:m="http://schemas.openxmlformats.org/officeDocument/2006/math">
                    <m:f>
                      <m:fPr>
                        <m:ctrlPr>
                          <a:rPr lang="en-GB" sz="2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40</m:t>
                        </m:r>
                      </m:num>
                      <m:den>
                        <m:r>
                          <a:rPr lang="en-IN" sz="24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57</m:t>
                        </m:r>
                      </m:den>
                    </m:f>
                  </m:oMath>
                </a14:m>
                <a:endParaRPr lang="en-SG" sz="24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SG" sz="2400" dirty="0">
                    <a:solidFill>
                      <a:schemeClr val="tx1"/>
                    </a:solidFill>
                    <a:latin typeface="Cambria Math" panose="02040503050406030204" pitchFamily="18" charset="0"/>
                    <a:ea typeface="Cambria Math" panose="02040503050406030204" pitchFamily="18" charset="0"/>
                    <a:cs typeface="Arial" panose="020B0604020202020204" pitchFamily="34" charset="0"/>
                  </a:rPr>
                  <a:t> </a:t>
                </a:r>
              </a:p>
              <a:p>
                <a:pPr marL="0" lvl="1"/>
                <a:r>
                  <a:rPr lang="en-SG" sz="2400" dirty="0">
                    <a:solidFill>
                      <a:schemeClr val="tx1"/>
                    </a:solidFill>
                    <a:latin typeface="Cambria Math" panose="02040503050406030204" pitchFamily="18" charset="0"/>
                    <a:ea typeface="Cambria Math" panose="02040503050406030204" pitchFamily="18" charset="0"/>
                    <a:cs typeface="Arial" panose="020B0604020202020204" pitchFamily="34" charset="0"/>
                  </a:rPr>
                  <a:t>              </a:t>
                </a:r>
                <a:endParaRPr lang="en-GB" sz="24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 name="Rectangle: Rounded Corners 1">
                <a:extLst>
                  <a:ext uri="{FF2B5EF4-FFF2-40B4-BE49-F238E27FC236}">
                    <a16:creationId xmlns:a16="http://schemas.microsoft.com/office/drawing/2014/main" id="{1E8A7B83-4C03-29C9-4B42-E392BAFF9DB2}"/>
                  </a:ext>
                </a:extLst>
              </p:cNvPr>
              <p:cNvSpPr>
                <a:spLocks noRot="1" noChangeAspect="1" noMove="1" noResize="1" noEditPoints="1" noAdjustHandles="1" noChangeArrowheads="1" noChangeShapeType="1" noTextEdit="1"/>
              </p:cNvSpPr>
              <p:nvPr/>
            </p:nvSpPr>
            <p:spPr>
              <a:xfrm>
                <a:off x="5015423" y="1404291"/>
                <a:ext cx="4842939" cy="2929170"/>
              </a:xfrm>
              <a:prstGeom prst="roundRect">
                <a:avLst>
                  <a:gd name="adj" fmla="val 1780"/>
                </a:avLst>
              </a:prstGeom>
              <a:blipFill>
                <a:blip r:embed="rId4"/>
                <a:stretch>
                  <a:fillRect/>
                </a:stretch>
              </a:blipFill>
              <a:ln>
                <a:solidFill>
                  <a:schemeClr val="bg1"/>
                </a:solidFill>
              </a:ln>
            </p:spPr>
            <p:txBody>
              <a:bodyPr/>
              <a:lstStyle/>
              <a:p>
                <a:r>
                  <a:rPr lang="en-GB">
                    <a:noFill/>
                  </a:rPr>
                  <a:t> </a:t>
                </a:r>
              </a:p>
            </p:txBody>
          </p:sp>
        </mc:Fallback>
      </mc:AlternateContent>
    </p:spTree>
    <p:extLst>
      <p:ext uri="{BB962C8B-B14F-4D97-AF65-F5344CB8AC3E}">
        <p14:creationId xmlns:p14="http://schemas.microsoft.com/office/powerpoint/2010/main" val="11250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Dividing fractions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22</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143000"/>
            <a:ext cx="9135953" cy="2886202"/>
          </a:xfrm>
          <a:prstGeom prst="rect">
            <a:avLst/>
          </a:prstGeom>
          <a:ln w="38100">
            <a:solidFill>
              <a:schemeClr val="accent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457200" indent="-457200" algn="l">
              <a:lnSpc>
                <a:spcPts val="3100"/>
              </a:lnSpc>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Divide a whole number by a fraction</a:t>
            </a:r>
          </a:p>
          <a:p>
            <a:pPr marL="457200" indent="-457200"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Divide a fraction by a whole number</a:t>
            </a:r>
          </a:p>
          <a:p>
            <a:pPr marL="457200" indent="-457200"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Divide any fraction by a fraction</a:t>
            </a:r>
          </a:p>
          <a:p>
            <a:pPr marL="457200" indent="-457200"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Be able to draw a bar model to support thinking when dividing fractions</a:t>
            </a:r>
          </a:p>
          <a:p>
            <a:pPr algn="l"/>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007599"/>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endParaRPr lang="en-GB" sz="2800"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904059A1-DAA4-A86B-29EE-90A73331F72A}"/>
              </a:ext>
            </a:extLst>
          </p:cNvPr>
          <p:cNvSpPr txBox="1">
            <a:spLocks/>
          </p:cNvSpPr>
          <p:nvPr/>
        </p:nvSpPr>
        <p:spPr>
          <a:xfrm>
            <a:off x="1339984" y="5176564"/>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Dividing fractions in different contexts e.g. measure </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09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18: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23</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55000" lnSpcReduction="20000"/>
          </a:bodyPr>
          <a:lstStyle/>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Shutterstock.com: </a:t>
            </a:r>
            <a:r>
              <a:rPr lang="en-GB" sz="4000" dirty="0">
                <a:latin typeface="Arial" panose="020B0604020202020204" pitchFamily="34" charset="0"/>
                <a:cs typeface="Arial" panose="020B0604020202020204" pitchFamily="34" charset="0"/>
              </a:rPr>
              <a:t>Vectorfair.com</a:t>
            </a:r>
          </a:p>
          <a:p>
            <a:pPr algn="l">
              <a:lnSpc>
                <a:spcPct val="120000"/>
              </a:lnSpc>
              <a:spcBef>
                <a:spcPts val="0"/>
              </a:spcBef>
            </a:pP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Pearson Edexcel GCSE (9-1) In Mathematics (1MA1) Foundation (Non-Calculator) Paper 1F, Q6 November 2018 </a:t>
            </a: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Pearson Edexcel GCSE Mathematics B (5MB3H/01) Higher (Calculator), Q3 June 2012</a:t>
            </a:r>
          </a:p>
          <a:p>
            <a:pPr algn="l">
              <a:lnSpc>
                <a:spcPct val="120000"/>
              </a:lnSpc>
              <a:spcBef>
                <a:spcPts val="0"/>
              </a:spcBef>
            </a:pPr>
            <a:endParaRPr lang="en-GB" sz="4000" dirty="0">
              <a:latin typeface="Arial" panose="020B0604020202020204" pitchFamily="34" charset="0"/>
              <a:cs typeface="Arial" panose="020B0604020202020204" pitchFamily="34" charset="0"/>
            </a:endParaRPr>
          </a:p>
          <a:p>
            <a:pPr algn="l">
              <a:lnSpc>
                <a:spcPts val="3100"/>
              </a:lnSpc>
              <a:spcAft>
                <a:spcPts val="600"/>
              </a:spcAft>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AAD690D-F72C-AEB1-9B49-A3F028AB7A2B}"/>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104757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582370" y="90360"/>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Representing fraction calculations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3" name="TextBox 2">
            <a:extLst>
              <a:ext uri="{FF2B5EF4-FFF2-40B4-BE49-F238E27FC236}">
                <a16:creationId xmlns:a16="http://schemas.microsoft.com/office/drawing/2014/main" id="{DDCB279C-0787-50B3-E459-0F58123280A2}"/>
              </a:ext>
            </a:extLst>
          </p:cNvPr>
          <p:cNvSpPr txBox="1"/>
          <p:nvPr/>
        </p:nvSpPr>
        <p:spPr>
          <a:xfrm>
            <a:off x="1191509" y="2206996"/>
            <a:ext cx="8298742" cy="1359631"/>
          </a:xfrm>
          <a:prstGeom prst="rect">
            <a:avLst/>
          </a:prstGeom>
          <a:noFill/>
        </p:spPr>
        <p:txBody>
          <a:bodyPr vert="horz" wrap="square" lIns="66321" tIns="33161" rIns="66321" bIns="33161" rtlCol="0">
            <a:spAutoFit/>
          </a:bodyPr>
          <a:lstStyle/>
          <a:p>
            <a:pPr defTabSz="663214"/>
            <a:r>
              <a:rPr lang="en-GB" sz="2800" dirty="0">
                <a:solidFill>
                  <a:srgbClr val="000000"/>
                </a:solidFill>
                <a:latin typeface="Arial" panose="020B0604020202020204" pitchFamily="34" charset="0"/>
                <a:cs typeface="Arial" panose="020B0604020202020204" pitchFamily="34" charset="0"/>
              </a:rPr>
              <a:t>There are 4 quarters in one whole.</a:t>
            </a:r>
          </a:p>
          <a:p>
            <a:pPr defTabSz="663214"/>
            <a:r>
              <a:rPr lang="en-GB" sz="2800" dirty="0">
                <a:solidFill>
                  <a:srgbClr val="000000"/>
                </a:solidFill>
                <a:latin typeface="Arial" panose="020B0604020202020204" pitchFamily="34" charset="0"/>
                <a:cs typeface="Arial" panose="020B0604020202020204" pitchFamily="34" charset="0"/>
              </a:rPr>
              <a:t>Get 4 multilink cubes to represent one whole.</a:t>
            </a:r>
          </a:p>
          <a:p>
            <a:pPr algn="ctr" defTabSz="663214"/>
            <a:endParaRPr lang="en-GB" sz="2800" dirty="0">
              <a:solidFill>
                <a:srgbClr val="000000"/>
              </a:solidFill>
              <a:latin typeface="Calibri"/>
            </a:endParaRPr>
          </a:p>
        </p:txBody>
      </p:sp>
      <p:sp>
        <p:nvSpPr>
          <p:cNvPr id="8" name="TextBox 7">
            <a:extLst>
              <a:ext uri="{FF2B5EF4-FFF2-40B4-BE49-F238E27FC236}">
                <a16:creationId xmlns:a16="http://schemas.microsoft.com/office/drawing/2014/main" id="{A6010F56-0CE0-C4BF-F840-43CB796EDA39}"/>
              </a:ext>
            </a:extLst>
          </p:cNvPr>
          <p:cNvSpPr txBox="1"/>
          <p:nvPr/>
        </p:nvSpPr>
        <p:spPr>
          <a:xfrm>
            <a:off x="1191509" y="3788737"/>
            <a:ext cx="7894618" cy="523220"/>
          </a:xfrm>
          <a:prstGeom prst="rect">
            <a:avLst/>
          </a:prstGeom>
          <a:noFill/>
        </p:spPr>
        <p:txBody>
          <a:bodyPr wrap="square" rtlCol="0">
            <a:spAutoFit/>
          </a:bodyPr>
          <a:lstStyle/>
          <a:p>
            <a:pPr defTabSz="663214"/>
            <a:r>
              <a:rPr lang="en-GB" sz="2800" dirty="0">
                <a:solidFill>
                  <a:srgbClr val="000000"/>
                </a:solidFill>
                <a:latin typeface="Arial" panose="020B0604020202020204" pitchFamily="34" charset="0"/>
                <a:cs typeface="Arial" panose="020B0604020202020204" pitchFamily="34" charset="0"/>
              </a:rPr>
              <a:t>How many quarters are there in 3 wholes?</a:t>
            </a:r>
          </a:p>
        </p:txBody>
      </p:sp>
      <p:sp>
        <p:nvSpPr>
          <p:cNvPr id="9" name="TextBox 8">
            <a:extLst>
              <a:ext uri="{FF2B5EF4-FFF2-40B4-BE49-F238E27FC236}">
                <a16:creationId xmlns:a16="http://schemas.microsoft.com/office/drawing/2014/main" id="{E211BB21-9CBD-B253-CBEB-14EF62A394D0}"/>
              </a:ext>
            </a:extLst>
          </p:cNvPr>
          <p:cNvSpPr txBox="1"/>
          <p:nvPr/>
        </p:nvSpPr>
        <p:spPr>
          <a:xfrm>
            <a:off x="1191509" y="5607751"/>
            <a:ext cx="8809019" cy="954107"/>
          </a:xfrm>
          <a:prstGeom prst="rect">
            <a:avLst/>
          </a:prstGeom>
          <a:noFill/>
        </p:spPr>
        <p:txBody>
          <a:bodyPr wrap="square" rtlCol="0">
            <a:spAutoFit/>
          </a:bodyPr>
          <a:lstStyle/>
          <a:p>
            <a:pPr defTabSz="663214"/>
            <a:r>
              <a:rPr lang="en-GB" sz="2800" dirty="0">
                <a:solidFill>
                  <a:srgbClr val="000000"/>
                </a:solidFill>
                <a:latin typeface="Arial" panose="020B0604020202020204" pitchFamily="34" charset="0"/>
                <a:cs typeface="Arial" panose="020B0604020202020204" pitchFamily="34" charset="0"/>
              </a:rPr>
              <a:t>What operation can you use to calculate the answer?</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ounded Rectangle 1">
                <a:extLst>
                  <a:ext uri="{FF2B5EF4-FFF2-40B4-BE49-F238E27FC236}">
                    <a16:creationId xmlns:a16="http://schemas.microsoft.com/office/drawing/2014/main" id="{45F62A16-DCAF-4D21-A655-8DCF05C702BD}"/>
                  </a:ext>
                </a:extLst>
              </p:cNvPr>
              <p:cNvSpPr/>
              <p:nvPr/>
            </p:nvSpPr>
            <p:spPr>
              <a:xfrm>
                <a:off x="1961634" y="1146073"/>
                <a:ext cx="7735249" cy="737862"/>
              </a:xfrm>
              <a:prstGeom prst="roundRect">
                <a:avLst/>
              </a:prstGeom>
              <a:solidFill>
                <a:schemeClr val="accent1">
                  <a:lumMod val="40000"/>
                  <a:lumOff val="60000"/>
                </a:schemeClr>
              </a:solidFill>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SG" sz="320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U</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se</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 </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multilink</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 </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cubes</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 </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to</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 </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represent</m:t>
                      </m:r>
                      <m:r>
                        <m:rPr>
                          <m:nor/>
                        </m:rPr>
                        <a:rPr lang="en-SG" sz="3200" b="0" i="0" dirty="0" smtClean="0">
                          <a:solidFill>
                            <a:srgbClr val="000000"/>
                          </a:solidFill>
                          <a:latin typeface="Arial" panose="020B0604020202020204" pitchFamily="34" charset="0"/>
                          <a:ea typeface="Cambria Math" panose="02040503050406030204" pitchFamily="18" charset="0"/>
                          <a:cs typeface="Arial" panose="020B0604020202020204" pitchFamily="34" charset="0"/>
                        </a:rPr>
                        <m:t> </m:t>
                      </m:r>
                      <m:r>
                        <m:rPr>
                          <m:nor/>
                        </m:rPr>
                        <a:rPr lang="en-SG" sz="3200" b="0" i="0" dirty="0" smtClean="0">
                          <a:solidFill>
                            <a:srgbClr val="000000"/>
                          </a:solidFill>
                          <a:latin typeface="Cambria Math" panose="02040503050406030204" pitchFamily="18" charset="0"/>
                          <a:ea typeface="Cambria Math" panose="02040503050406030204" pitchFamily="18" charset="0"/>
                        </a:rPr>
                        <m:t>3 </m:t>
                      </m:r>
                      <m:r>
                        <m:rPr>
                          <m:nor/>
                        </m:rPr>
                        <a:rPr lang="en-GB" sz="3200" dirty="0" smtClean="0">
                          <a:solidFill>
                            <a:srgbClr val="000000"/>
                          </a:solidFill>
                          <a:latin typeface="Cambria Math" panose="02040503050406030204" pitchFamily="18" charset="0"/>
                          <a:ea typeface="Cambria Math" panose="02040503050406030204" pitchFamily="18" charset="0"/>
                        </a:rPr>
                        <m:t>÷</m:t>
                      </m:r>
                      <m:r>
                        <a:rPr lang="en-SG" sz="3200" b="0" i="1" dirty="0" smtClean="0">
                          <a:solidFill>
                            <a:srgbClr val="000000"/>
                          </a:solidFill>
                          <a:latin typeface="Cambria Math" panose="02040503050406030204" pitchFamily="18" charset="0"/>
                          <a:ea typeface="Cambria Math" panose="02040503050406030204" pitchFamily="18" charset="0"/>
                        </a:rPr>
                        <m:t> </m:t>
                      </m:r>
                      <m:box>
                        <m:boxPr>
                          <m:ctrlPr>
                            <a:rPr lang="en-GB" sz="32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en-GB" sz="3200" i="1">
                                  <a:solidFill>
                                    <a:srgbClr val="000000"/>
                                  </a:solidFill>
                                  <a:latin typeface="Cambria Math" panose="02040503050406030204" pitchFamily="18" charset="0"/>
                                  <a:ea typeface="Cambria Math" panose="02040503050406030204" pitchFamily="18" charset="0"/>
                                </a:rPr>
                              </m:ctrlPr>
                            </m:fPr>
                            <m:num>
                              <m:r>
                                <a:rPr lang="en-SG" sz="3200" b="0" i="1" smtClean="0">
                                  <a:solidFill>
                                    <a:srgbClr val="000000"/>
                                  </a:solidFill>
                                  <a:latin typeface="Cambria Math" panose="02040503050406030204" pitchFamily="18" charset="0"/>
                                  <a:ea typeface="Cambria Math" panose="02040503050406030204" pitchFamily="18" charset="0"/>
                                </a:rPr>
                                <m:t>1</m:t>
                              </m:r>
                            </m:num>
                            <m:den>
                              <m:r>
                                <a:rPr lang="en-GB" sz="3200" b="0" i="1" smtClean="0">
                                  <a:solidFill>
                                    <a:srgbClr val="000000"/>
                                  </a:solidFill>
                                  <a:latin typeface="Cambria Math" panose="02040503050406030204" pitchFamily="18" charset="0"/>
                                  <a:ea typeface="Cambria Math" panose="02040503050406030204" pitchFamily="18" charset="0"/>
                                </a:rPr>
                                <m:t>4</m:t>
                              </m:r>
                            </m:den>
                          </m:f>
                        </m:e>
                      </m:box>
                    </m:oMath>
                  </m:oMathPara>
                </a14:m>
                <a:endParaRPr lang="en-GB" sz="3200" dirty="0">
                  <a:solidFill>
                    <a:srgbClr val="000000"/>
                  </a:solidFill>
                  <a:latin typeface="Cambria Math" panose="02040503050406030204" pitchFamily="18" charset="0"/>
                  <a:ea typeface="Cambria Math" panose="02040503050406030204" pitchFamily="18" charset="0"/>
                </a:endParaRPr>
              </a:p>
            </p:txBody>
          </p:sp>
        </mc:Choice>
        <mc:Fallback xmlns="">
          <p:sp>
            <p:nvSpPr>
              <p:cNvPr id="11" name="Rounded Rectangle 1">
                <a:extLst>
                  <a:ext uri="{FF2B5EF4-FFF2-40B4-BE49-F238E27FC236}">
                    <a16:creationId xmlns:a16="http://schemas.microsoft.com/office/drawing/2014/main" id="{45F62A16-DCAF-4D21-A655-8DCF05C702BD}"/>
                  </a:ext>
                </a:extLst>
              </p:cNvPr>
              <p:cNvSpPr>
                <a:spLocks noRot="1" noChangeAspect="1" noMove="1" noResize="1" noEditPoints="1" noAdjustHandles="1" noChangeArrowheads="1" noChangeShapeType="1" noTextEdit="1"/>
              </p:cNvSpPr>
              <p:nvPr/>
            </p:nvSpPr>
            <p:spPr>
              <a:xfrm>
                <a:off x="1961634" y="1146073"/>
                <a:ext cx="7735249" cy="737862"/>
              </a:xfrm>
              <a:prstGeom prst="roundRect">
                <a:avLst/>
              </a:prstGeom>
              <a:blipFill>
                <a:blip r:embed="rId4"/>
                <a:stretch>
                  <a:fillRect/>
                </a:stretch>
              </a:blipFill>
            </p:spPr>
            <p:txBody>
              <a:bodyPr/>
              <a:lstStyle/>
              <a:p>
                <a:r>
                  <a:rPr lang="en-SG">
                    <a:noFill/>
                  </a:rPr>
                  <a:t> </a:t>
                </a:r>
              </a:p>
            </p:txBody>
          </p:sp>
        </mc:Fallback>
      </mc:AlternateContent>
      <p:pic>
        <p:nvPicPr>
          <p:cNvPr id="12" name="Picture 11" descr="Four multilink cubes side by side. The colours of the cubes are, from left to right: purple, red, blue and yellow&#10;">
            <a:extLst>
              <a:ext uri="{FF2B5EF4-FFF2-40B4-BE49-F238E27FC236}">
                <a16:creationId xmlns:a16="http://schemas.microsoft.com/office/drawing/2014/main" id="{0FEDA1F4-53BD-A51D-962E-128BE7F41ED2}"/>
              </a:ext>
            </a:extLst>
          </p:cNvPr>
          <p:cNvPicPr>
            <a:picLocks noChangeAspect="1"/>
          </p:cNvPicPr>
          <p:nvPr/>
        </p:nvPicPr>
        <p:blipFill>
          <a:blip r:embed="rId5"/>
          <a:stretch>
            <a:fillRect/>
          </a:stretch>
        </p:blipFill>
        <p:spPr>
          <a:xfrm>
            <a:off x="8901295" y="2470352"/>
            <a:ext cx="2532443" cy="702357"/>
          </a:xfrm>
          <a:prstGeom prst="rect">
            <a:avLst/>
          </a:prstGeom>
        </p:spPr>
      </p:pic>
      <p:pic>
        <p:nvPicPr>
          <p:cNvPr id="13" name="Picture 12" descr="Four multilink cubes side by side. The colours of the cubes are, from left to right: purple, red, blue and yellow&#10;">
            <a:extLst>
              <a:ext uri="{FF2B5EF4-FFF2-40B4-BE49-F238E27FC236}">
                <a16:creationId xmlns:a16="http://schemas.microsoft.com/office/drawing/2014/main" id="{51E609FF-A823-4362-A2AC-94D20862DB47}"/>
              </a:ext>
            </a:extLst>
          </p:cNvPr>
          <p:cNvPicPr>
            <a:picLocks noChangeAspect="1"/>
          </p:cNvPicPr>
          <p:nvPr/>
        </p:nvPicPr>
        <p:blipFill>
          <a:blip r:embed="rId5"/>
          <a:stretch>
            <a:fillRect/>
          </a:stretch>
        </p:blipFill>
        <p:spPr>
          <a:xfrm>
            <a:off x="1358498" y="4568205"/>
            <a:ext cx="2532443" cy="702357"/>
          </a:xfrm>
          <a:prstGeom prst="rect">
            <a:avLst/>
          </a:prstGeom>
        </p:spPr>
      </p:pic>
      <p:pic>
        <p:nvPicPr>
          <p:cNvPr id="14" name="Picture 13" descr="Four multilink cubes side by side. The colours of the cubes are, from left to right: purple, red, blue and yellow&#10;">
            <a:extLst>
              <a:ext uri="{FF2B5EF4-FFF2-40B4-BE49-F238E27FC236}">
                <a16:creationId xmlns:a16="http://schemas.microsoft.com/office/drawing/2014/main" id="{45897C0E-459C-884E-AEBA-43A5FACA1710}"/>
              </a:ext>
            </a:extLst>
          </p:cNvPr>
          <p:cNvPicPr>
            <a:picLocks noChangeAspect="1"/>
          </p:cNvPicPr>
          <p:nvPr/>
        </p:nvPicPr>
        <p:blipFill>
          <a:blip r:embed="rId5"/>
          <a:stretch>
            <a:fillRect/>
          </a:stretch>
        </p:blipFill>
        <p:spPr>
          <a:xfrm>
            <a:off x="4563036" y="4559615"/>
            <a:ext cx="2532443" cy="702357"/>
          </a:xfrm>
          <a:prstGeom prst="rect">
            <a:avLst/>
          </a:prstGeom>
        </p:spPr>
      </p:pic>
      <p:pic>
        <p:nvPicPr>
          <p:cNvPr id="15" name="Picture 14" descr="Four multilink cubes side by side. The colours of the cubes are, from left to right: purple, red, blue and yellow&#10;">
            <a:extLst>
              <a:ext uri="{FF2B5EF4-FFF2-40B4-BE49-F238E27FC236}">
                <a16:creationId xmlns:a16="http://schemas.microsoft.com/office/drawing/2014/main" id="{8085AE0F-22C5-18EB-66C5-B07DF58E12D3}"/>
              </a:ext>
            </a:extLst>
          </p:cNvPr>
          <p:cNvPicPr>
            <a:picLocks noChangeAspect="1"/>
          </p:cNvPicPr>
          <p:nvPr/>
        </p:nvPicPr>
        <p:blipFill>
          <a:blip r:embed="rId5"/>
          <a:stretch>
            <a:fillRect/>
          </a:stretch>
        </p:blipFill>
        <p:spPr>
          <a:xfrm>
            <a:off x="7819905" y="4559614"/>
            <a:ext cx="2532443" cy="702357"/>
          </a:xfrm>
          <a:prstGeom prst="rect">
            <a:avLst/>
          </a:prstGeom>
        </p:spPr>
      </p:pic>
      <p:grpSp>
        <p:nvGrpSpPr>
          <p:cNvPr id="2" name="Group 1">
            <a:extLst>
              <a:ext uri="{FF2B5EF4-FFF2-40B4-BE49-F238E27FC236}">
                <a16:creationId xmlns:a16="http://schemas.microsoft.com/office/drawing/2014/main" id="{DFC85E33-9D7B-C33E-5782-66CA9C7CCB34}"/>
              </a:ext>
            </a:extLst>
          </p:cNvPr>
          <p:cNvGrpSpPr/>
          <p:nvPr/>
        </p:nvGrpSpPr>
        <p:grpSpPr>
          <a:xfrm>
            <a:off x="-27606" y="-17453"/>
            <a:ext cx="2091590" cy="1923564"/>
            <a:chOff x="-27606" y="-17453"/>
            <a:chExt cx="2091590" cy="1923564"/>
          </a:xfrm>
        </p:grpSpPr>
        <p:sp>
          <p:nvSpPr>
            <p:cNvPr id="5" name="Isosceles Triangle 4">
              <a:extLst>
                <a:ext uri="{FF2B5EF4-FFF2-40B4-BE49-F238E27FC236}">
                  <a16:creationId xmlns:a16="http://schemas.microsoft.com/office/drawing/2014/main" id="{AC87FCDF-F5F5-9942-D601-7A0681BD5F9A}"/>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CAE3558C-B096-67E0-E221-C3F5C937A39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4964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5168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whole number by a unit fraction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2486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73" name="Group 72" descr="Worksheet available icon">
            <a:extLst>
              <a:ext uri="{FF2B5EF4-FFF2-40B4-BE49-F238E27FC236}">
                <a16:creationId xmlns:a16="http://schemas.microsoft.com/office/drawing/2014/main" id="{0B4F10AC-3E42-254F-0231-4994FD6AD53A}"/>
              </a:ext>
            </a:extLst>
          </p:cNvPr>
          <p:cNvGrpSpPr/>
          <p:nvPr/>
        </p:nvGrpSpPr>
        <p:grpSpPr>
          <a:xfrm>
            <a:off x="9495879" y="211521"/>
            <a:ext cx="2102384" cy="753403"/>
            <a:chOff x="9495879" y="211521"/>
            <a:chExt cx="2102384" cy="753403"/>
          </a:xfrm>
        </p:grpSpPr>
        <p:pic>
          <p:nvPicPr>
            <p:cNvPr id="74" name="Graphic 6" descr="Document">
              <a:extLst>
                <a:ext uri="{FF2B5EF4-FFF2-40B4-BE49-F238E27FC236}">
                  <a16:creationId xmlns:a16="http://schemas.microsoft.com/office/drawing/2014/main" id="{3B415C05-2A19-544F-649E-D980FDB5F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5" name="TextBox 74">
              <a:extLst>
                <a:ext uri="{FF2B5EF4-FFF2-40B4-BE49-F238E27FC236}">
                  <a16:creationId xmlns:a16="http://schemas.microsoft.com/office/drawing/2014/main" id="{BB543B44-C19E-A257-FE43-70E6031C910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76" name="TextBox 75">
            <a:extLst>
              <a:ext uri="{FF2B5EF4-FFF2-40B4-BE49-F238E27FC236}">
                <a16:creationId xmlns:a16="http://schemas.microsoft.com/office/drawing/2014/main" id="{A25F703F-14D0-41DC-8D59-F8AE6A25E7EA}"/>
              </a:ext>
            </a:extLst>
          </p:cNvPr>
          <p:cNvSpPr txBox="1"/>
          <p:nvPr/>
        </p:nvSpPr>
        <p:spPr>
          <a:xfrm>
            <a:off x="1238736" y="1323246"/>
            <a:ext cx="8831695" cy="489878"/>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Work through the questions on the handout.</a:t>
            </a:r>
          </a:p>
        </p:txBody>
      </p:sp>
      <p:pic>
        <p:nvPicPr>
          <p:cNvPr id="80" name="Picture 79">
            <a:extLst>
              <a:ext uri="{FF2B5EF4-FFF2-40B4-BE49-F238E27FC236}">
                <a16:creationId xmlns:a16="http://schemas.microsoft.com/office/drawing/2014/main" id="{EFCD964F-0D64-5D88-E0BB-F797982C8A71}"/>
              </a:ext>
            </a:extLst>
          </p:cNvPr>
          <p:cNvPicPr>
            <a:picLocks noChangeAspect="1"/>
          </p:cNvPicPr>
          <p:nvPr/>
        </p:nvPicPr>
        <p:blipFill>
          <a:blip r:embed="rId5"/>
          <a:stretch>
            <a:fillRect/>
          </a:stretch>
        </p:blipFill>
        <p:spPr>
          <a:xfrm>
            <a:off x="6502400" y="2197417"/>
            <a:ext cx="5235348" cy="3282480"/>
          </a:xfrm>
          <a:prstGeom prst="rect">
            <a:avLst/>
          </a:prstGeom>
          <a:effectLst>
            <a:outerShdw blurRad="50800" dist="38100" dir="2700000" algn="tl" rotWithShape="0">
              <a:prstClr val="black">
                <a:alpha val="40000"/>
              </a:prstClr>
            </a:outerShdw>
          </a:effectLst>
        </p:spPr>
      </p:pic>
      <p:pic>
        <p:nvPicPr>
          <p:cNvPr id="82" name="Picture 81">
            <a:extLst>
              <a:ext uri="{FF2B5EF4-FFF2-40B4-BE49-F238E27FC236}">
                <a16:creationId xmlns:a16="http://schemas.microsoft.com/office/drawing/2014/main" id="{5365D46D-2722-BA77-CBD5-E1DD2AB33BC5}"/>
              </a:ext>
            </a:extLst>
          </p:cNvPr>
          <p:cNvPicPr>
            <a:picLocks noChangeAspect="1"/>
          </p:cNvPicPr>
          <p:nvPr/>
        </p:nvPicPr>
        <p:blipFill>
          <a:blip r:embed="rId6"/>
          <a:stretch>
            <a:fillRect/>
          </a:stretch>
        </p:blipFill>
        <p:spPr>
          <a:xfrm>
            <a:off x="586856" y="2197417"/>
            <a:ext cx="5509144" cy="30981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894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51680" y="96754"/>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whole number by a unit fraction (page 1 answers)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C86A537-F7BD-CEEF-B790-D19863D13CE9}"/>
                  </a:ext>
                </a:extLst>
              </p:cNvPr>
              <p:cNvSpPr txBox="1"/>
              <p:nvPr/>
            </p:nvSpPr>
            <p:spPr>
              <a:xfrm>
                <a:off x="1292121" y="5458579"/>
                <a:ext cx="4803879" cy="70070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did you calculate 8 ÷ </a:t>
                </a:r>
                <a14:m>
                  <m:oMath xmlns:m="http://schemas.openxmlformats.org/officeDocument/2006/math">
                    <m:f>
                      <m:fPr>
                        <m:ctrlPr>
                          <a:rPr lang="en-GB" sz="2800" i="1">
                            <a:latin typeface="Cambria Math" panose="02040503050406030204" pitchFamily="18" charset="0"/>
                          </a:rPr>
                        </m:ctrlPr>
                      </m:fPr>
                      <m:num>
                        <m:r>
                          <a:rPr lang="en-GB" sz="2800" i="1">
                            <a:latin typeface="Cambria Math"/>
                          </a:rPr>
                          <m:t>1</m:t>
                        </m:r>
                      </m:num>
                      <m:den>
                        <m:r>
                          <a:rPr lang="en-SG" sz="2800" i="1">
                            <a:latin typeface="Cambria Math" panose="02040503050406030204" pitchFamily="18" charset="0"/>
                          </a:rPr>
                          <m:t>4</m:t>
                        </m:r>
                      </m:den>
                    </m:f>
                  </m:oMath>
                </a14:m>
                <a:r>
                  <a:rPr lang="en-GB" sz="2800" dirty="0">
                    <a:latin typeface="Arial" panose="020B0604020202020204" pitchFamily="34" charset="0"/>
                    <a:cs typeface="Arial" panose="020B0604020202020204" pitchFamily="34" charset="0"/>
                  </a:rPr>
                  <a:t> ? </a:t>
                </a:r>
              </a:p>
            </p:txBody>
          </p:sp>
        </mc:Choice>
        <mc:Fallback xmlns="">
          <p:sp>
            <p:nvSpPr>
              <p:cNvPr id="20" name="TextBox 19">
                <a:extLst>
                  <a:ext uri="{FF2B5EF4-FFF2-40B4-BE49-F238E27FC236}">
                    <a16:creationId xmlns:a16="http://schemas.microsoft.com/office/drawing/2014/main" id="{FC86A537-F7BD-CEEF-B790-D19863D13CE9}"/>
                  </a:ext>
                </a:extLst>
              </p:cNvPr>
              <p:cNvSpPr txBox="1">
                <a:spLocks noRot="1" noChangeAspect="1" noMove="1" noResize="1" noEditPoints="1" noAdjustHandles="1" noChangeArrowheads="1" noChangeShapeType="1" noTextEdit="1"/>
              </p:cNvSpPr>
              <p:nvPr/>
            </p:nvSpPr>
            <p:spPr>
              <a:xfrm>
                <a:off x="1292121" y="5458579"/>
                <a:ext cx="4803879" cy="700705"/>
              </a:xfrm>
              <a:prstGeom prst="rect">
                <a:avLst/>
              </a:prstGeom>
              <a:blipFill>
                <a:blip r:embed="rId3"/>
                <a:stretch>
                  <a:fillRect l="-2665" r="-4188" b="-9565"/>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0472B48-B91D-E56F-6B3D-CCFBF42DABB8}"/>
                  </a:ext>
                </a:extLst>
              </p:cNvPr>
              <p:cNvGraphicFramePr>
                <a:graphicFrameLocks noGrp="1"/>
              </p:cNvGraphicFramePr>
              <p:nvPr>
                <p:extLst>
                  <p:ext uri="{D42A27DB-BD31-4B8C-83A1-F6EECF244321}">
                    <p14:modId xmlns:p14="http://schemas.microsoft.com/office/powerpoint/2010/main" val="4281575162"/>
                  </p:ext>
                </p:extLst>
              </p:nvPr>
            </p:nvGraphicFramePr>
            <p:xfrm>
              <a:off x="1589934" y="1470457"/>
              <a:ext cx="9028023" cy="3822700"/>
            </p:xfrm>
            <a:graphic>
              <a:graphicData uri="http://schemas.openxmlformats.org/drawingml/2006/table">
                <a:tbl>
                  <a:tblPr firstRow="1" firstCol="1" bandRow="1"/>
                  <a:tblGrid>
                    <a:gridCol w="1505380">
                      <a:extLst>
                        <a:ext uri="{9D8B030D-6E8A-4147-A177-3AD203B41FA5}">
                          <a16:colId xmlns:a16="http://schemas.microsoft.com/office/drawing/2014/main" val="740946997"/>
                        </a:ext>
                      </a:extLst>
                    </a:gridCol>
                    <a:gridCol w="7522643">
                      <a:extLst>
                        <a:ext uri="{9D8B030D-6E8A-4147-A177-3AD203B41FA5}">
                          <a16:colId xmlns:a16="http://schemas.microsoft.com/office/drawing/2014/main" val="414750089"/>
                        </a:ext>
                      </a:extLst>
                    </a:gridCol>
                  </a:tblGrid>
                  <a:tr h="764540">
                    <a:tc>
                      <a:txBody>
                        <a:bodyPr/>
                        <a:lstStyle/>
                        <a:p>
                          <a:pPr/>
                          <a14:m>
                            <m:oMathPara xmlns:m="http://schemas.openxmlformats.org/officeDocument/2006/math">
                              <m:oMathParaPr>
                                <m:jc m:val="centerGroup"/>
                              </m:oMathParaPr>
                              <m:oMath xmlns:m="http://schemas.openxmlformats.org/officeDocument/2006/math">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1÷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en-SG" sz="2100" i="1">
                                    <a:solidFill>
                                      <a:srgbClr val="4472C4"/>
                                    </a:solidFill>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endParaRPr lang="en-GB" sz="1200" kern="1200">
                            <a:solidFill>
                              <a:srgbClr val="000000"/>
                            </a:solidFill>
                            <a:effectLst/>
                            <a:latin typeface="Arial" panose="020B0604020202020204" pitchFamily="34" charset="0"/>
                            <a:ea typeface="+mn-ea"/>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77847080"/>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2÷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100" i="1">
                                        <a:effectLst/>
                                        <a:latin typeface="Cambria Math" panose="02040503050406030204" pitchFamily="18" charset="0"/>
                                        <a:ea typeface="Calibri" panose="020F0502020204030204" pitchFamily="34" charset="0"/>
                                        <a:cs typeface="Times New Roman" panose="02020603050405020304" pitchFamily="18" charset="0"/>
                                      </a:rPr>
                                      <m:t>4</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64495184"/>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3÷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100" i="1">
                                        <a:effectLst/>
                                        <a:latin typeface="Cambria Math" panose="02040503050406030204" pitchFamily="18" charset="0"/>
                                        <a:ea typeface="Calibri" panose="020F0502020204030204" pitchFamily="34" charset="0"/>
                                        <a:cs typeface="Times New Roman" panose="02020603050405020304" pitchFamily="18" charset="0"/>
                                      </a:rPr>
                                      <m:t>4</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12</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54284995"/>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4÷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100" i="1">
                                        <a:effectLst/>
                                        <a:latin typeface="Cambria Math" panose="02040503050406030204" pitchFamily="18" charset="0"/>
                                        <a:ea typeface="Calibri" panose="020F0502020204030204" pitchFamily="34" charset="0"/>
                                        <a:cs typeface="Times New Roman" panose="02020603050405020304" pitchFamily="18" charset="0"/>
                                      </a:rPr>
                                      <m:t>4</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16</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15542641"/>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8÷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100" i="1">
                                        <a:effectLst/>
                                        <a:latin typeface="Cambria Math" panose="02040503050406030204" pitchFamily="18" charset="0"/>
                                        <a:ea typeface="Calibri" panose="020F0502020204030204" pitchFamily="34" charset="0"/>
                                        <a:cs typeface="Times New Roman" panose="02020603050405020304" pitchFamily="18" charset="0"/>
                                      </a:rPr>
                                      <m:t>4</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32</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endParaRPr lang="en-SG"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35997056"/>
                      </a:ext>
                    </a:extLst>
                  </a:tr>
                </a:tbl>
              </a:graphicData>
            </a:graphic>
          </p:graphicFrame>
        </mc:Choice>
        <mc:Fallback xmlns="">
          <p:graphicFrame>
            <p:nvGraphicFramePr>
              <p:cNvPr id="2" name="Table 1">
                <a:extLst>
                  <a:ext uri="{FF2B5EF4-FFF2-40B4-BE49-F238E27FC236}">
                    <a16:creationId xmlns:a16="http://schemas.microsoft.com/office/drawing/2014/main" id="{10472B48-B91D-E56F-6B3D-CCFBF42DABB8}"/>
                  </a:ext>
                </a:extLst>
              </p:cNvPr>
              <p:cNvGraphicFramePr>
                <a:graphicFrameLocks noGrp="1"/>
              </p:cNvGraphicFramePr>
              <p:nvPr>
                <p:extLst>
                  <p:ext uri="{D42A27DB-BD31-4B8C-83A1-F6EECF244321}">
                    <p14:modId xmlns:p14="http://schemas.microsoft.com/office/powerpoint/2010/main" val="4281575162"/>
                  </p:ext>
                </p:extLst>
              </p:nvPr>
            </p:nvGraphicFramePr>
            <p:xfrm>
              <a:off x="1589934" y="1470457"/>
              <a:ext cx="9028023" cy="3822700"/>
            </p:xfrm>
            <a:graphic>
              <a:graphicData uri="http://schemas.openxmlformats.org/drawingml/2006/table">
                <a:tbl>
                  <a:tblPr firstRow="1" firstCol="1" bandRow="1"/>
                  <a:tblGrid>
                    <a:gridCol w="1505380">
                      <a:extLst>
                        <a:ext uri="{9D8B030D-6E8A-4147-A177-3AD203B41FA5}">
                          <a16:colId xmlns:a16="http://schemas.microsoft.com/office/drawing/2014/main" val="740946997"/>
                        </a:ext>
                      </a:extLst>
                    </a:gridCol>
                    <a:gridCol w="7522643">
                      <a:extLst>
                        <a:ext uri="{9D8B030D-6E8A-4147-A177-3AD203B41FA5}">
                          <a16:colId xmlns:a16="http://schemas.microsoft.com/office/drawing/2014/main" val="414750089"/>
                        </a:ext>
                      </a:extLst>
                    </a:gridCol>
                  </a:tblGrid>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4"/>
                          <a:stretch>
                            <a:fillRect l="-405" t="-1587" r="-501215" b="-400794"/>
                          </a:stretch>
                        </a:blipFill>
                      </a:tcPr>
                    </a:tc>
                    <a:tc>
                      <a:txBody>
                        <a:bodyPr/>
                        <a:lstStyle/>
                        <a:p>
                          <a:endParaRPr lang="en-GB" sz="1200" kern="1200">
                            <a:solidFill>
                              <a:srgbClr val="000000"/>
                            </a:solidFill>
                            <a:effectLst/>
                            <a:latin typeface="Arial" panose="020B0604020202020204" pitchFamily="34" charset="0"/>
                            <a:ea typeface="+mn-ea"/>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77847080"/>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4"/>
                          <a:stretch>
                            <a:fillRect l="-405" t="-102400" r="-501215" b="-304000"/>
                          </a:stretch>
                        </a:blipFill>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64495184"/>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4"/>
                          <a:stretch>
                            <a:fillRect l="-405" t="-200794" r="-501215" b="-201587"/>
                          </a:stretch>
                        </a:blipFill>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54284995"/>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4"/>
                          <a:stretch>
                            <a:fillRect l="-405" t="-303200" r="-501215" b="-103200"/>
                          </a:stretch>
                        </a:blipFill>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15542641"/>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4"/>
                          <a:stretch>
                            <a:fillRect l="-405" t="-400000" r="-501215" b="-2381"/>
                          </a:stretch>
                        </a:blipFill>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endParaRPr lang="en-SG"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35997056"/>
                      </a:ext>
                    </a:extLst>
                  </a:tr>
                </a:tbl>
              </a:graphicData>
            </a:graphic>
          </p:graphicFrame>
        </mc:Fallback>
      </mc:AlternateContent>
      <p:pic>
        <p:nvPicPr>
          <p:cNvPr id="1030" name="Picture 32">
            <a:extLst>
              <a:ext uri="{FF2B5EF4-FFF2-40B4-BE49-F238E27FC236}">
                <a16:creationId xmlns:a16="http://schemas.microsoft.com/office/drawing/2014/main" id="{4C8D9F5E-3091-C564-D000-AF8514D00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950" y="3159801"/>
            <a:ext cx="1905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33">
            <a:extLst>
              <a:ext uri="{FF2B5EF4-FFF2-40B4-BE49-F238E27FC236}">
                <a16:creationId xmlns:a16="http://schemas.microsoft.com/office/drawing/2014/main" id="{7FCD7670-BC27-880E-C5FC-E58F99C3EE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492" y="3159800"/>
            <a:ext cx="1905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4">
            <a:extLst>
              <a:ext uri="{FF2B5EF4-FFF2-40B4-BE49-F238E27FC236}">
                <a16:creationId xmlns:a16="http://schemas.microsoft.com/office/drawing/2014/main" id="{794276A3-D5A7-D5B2-A026-1D65989E8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330" y="3159801"/>
            <a:ext cx="1905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6">
            <a:extLst>
              <a:ext uri="{FF2B5EF4-FFF2-40B4-BE49-F238E27FC236}">
                <a16:creationId xmlns:a16="http://schemas.microsoft.com/office/drawing/2014/main" id="{7D9C305C-EA36-5028-0818-A78B0439B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492" y="2381511"/>
            <a:ext cx="1905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7">
            <a:extLst>
              <a:ext uri="{FF2B5EF4-FFF2-40B4-BE49-F238E27FC236}">
                <a16:creationId xmlns:a16="http://schemas.microsoft.com/office/drawing/2014/main" id="{2F4BC56E-F4CB-8418-0960-DFB655A7E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81511"/>
            <a:ext cx="19050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8">
            <a:extLst>
              <a:ext uri="{FF2B5EF4-FFF2-40B4-BE49-F238E27FC236}">
                <a16:creationId xmlns:a16="http://schemas.microsoft.com/office/drawing/2014/main" id="{5902B076-5EF9-EABA-B09D-89B68758A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03222"/>
            <a:ext cx="19050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83293" y="82233"/>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whole number by a unit fraction (page 2 answers)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0" name="Group 9">
            <a:extLst>
              <a:ext uri="{FF2B5EF4-FFF2-40B4-BE49-F238E27FC236}">
                <a16:creationId xmlns:a16="http://schemas.microsoft.com/office/drawing/2014/main" id="{93EC1445-4288-B243-A728-6BC673A59DEB}"/>
              </a:ext>
            </a:extLst>
          </p:cNvPr>
          <p:cNvGrpSpPr/>
          <p:nvPr/>
        </p:nvGrpSpPr>
        <p:grpSpPr>
          <a:xfrm>
            <a:off x="-27606" y="-17453"/>
            <a:ext cx="2091590" cy="1923564"/>
            <a:chOff x="-27606" y="-17453"/>
            <a:chExt cx="2091590" cy="1923564"/>
          </a:xfrm>
        </p:grpSpPr>
        <p:sp>
          <p:nvSpPr>
            <p:cNvPr id="11" name="Isosceles Triangle 10">
              <a:extLst>
                <a:ext uri="{FF2B5EF4-FFF2-40B4-BE49-F238E27FC236}">
                  <a16:creationId xmlns:a16="http://schemas.microsoft.com/office/drawing/2014/main" id="{FE2358AE-C948-D930-F60A-A634D901CAB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D7C6F0-E5C2-F30B-3144-58D12907AB35}"/>
                </a:ext>
              </a:extLst>
            </p:cNvPr>
            <p:cNvSpPr txBox="1"/>
            <p:nvPr/>
          </p:nvSpPr>
          <p:spPr>
            <a:xfrm>
              <a:off x="10562" y="112166"/>
              <a:ext cx="146376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08344352-EB44-A0C2-468D-F8069BAA460B}"/>
                  </a:ext>
                </a:extLst>
              </p:cNvPr>
              <p:cNvGraphicFramePr>
                <a:graphicFrameLocks noGrp="1"/>
              </p:cNvGraphicFramePr>
              <p:nvPr>
                <p:extLst>
                  <p:ext uri="{D42A27DB-BD31-4B8C-83A1-F6EECF244321}">
                    <p14:modId xmlns:p14="http://schemas.microsoft.com/office/powerpoint/2010/main" val="1345216488"/>
                  </p:ext>
                </p:extLst>
              </p:nvPr>
            </p:nvGraphicFramePr>
            <p:xfrm>
              <a:off x="1670400" y="1129190"/>
              <a:ext cx="8850882" cy="3822700"/>
            </p:xfrm>
            <a:graphic>
              <a:graphicData uri="http://schemas.openxmlformats.org/drawingml/2006/table">
                <a:tbl>
                  <a:tblPr firstRow="1" firstCol="1" bandRow="1"/>
                  <a:tblGrid>
                    <a:gridCol w="1741540">
                      <a:extLst>
                        <a:ext uri="{9D8B030D-6E8A-4147-A177-3AD203B41FA5}">
                          <a16:colId xmlns:a16="http://schemas.microsoft.com/office/drawing/2014/main" val="2450926325"/>
                        </a:ext>
                      </a:extLst>
                    </a:gridCol>
                    <a:gridCol w="7109342">
                      <a:extLst>
                        <a:ext uri="{9D8B030D-6E8A-4147-A177-3AD203B41FA5}">
                          <a16:colId xmlns:a16="http://schemas.microsoft.com/office/drawing/2014/main" val="4229273977"/>
                        </a:ext>
                      </a:extLst>
                    </a:gridCol>
                  </a:tblGrid>
                  <a:tr h="764540">
                    <a:tc>
                      <a:txBody>
                        <a:bodyPr/>
                        <a:lstStyle/>
                        <a:p>
                          <a:pPr/>
                          <a14:m>
                            <m:oMathPara xmlns:m="http://schemas.openxmlformats.org/officeDocument/2006/math">
                              <m:oMathParaPr>
                                <m:jc m:val="centerGroup"/>
                              </m:oMathParaPr>
                              <m:oMath xmlns:m="http://schemas.openxmlformats.org/officeDocument/2006/math">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1÷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en-SG" sz="2100" i="1">
                                    <a:solidFill>
                                      <a:srgbClr val="4472C4"/>
                                    </a:solidFill>
                                    <a:effectLst/>
                                    <a:latin typeface="Cambria Math" panose="02040503050406030204" pitchFamily="18" charset="0"/>
                                    <a:ea typeface="Times New Roman" panose="02020603050405020304" pitchFamily="18" charset="0"/>
                                    <a:cs typeface="Times New Roman" panose="02020603050405020304" pitchFamily="18" charset="0"/>
                                  </a:rPr>
                                  <m:t>5</m:t>
                                </m:r>
                              </m:oMath>
                            </m:oMathPara>
                          </a14:m>
                          <a:endParaRPr lang="en-SG"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endParaRPr lang="en-GB" sz="1200" kern="1200" dirty="0">
                            <a:solidFill>
                              <a:srgbClr val="000000"/>
                            </a:solidFill>
                            <a:effectLst/>
                            <a:latin typeface="Arial" panose="020B0604020202020204" pitchFamily="34" charset="0"/>
                            <a:ea typeface="+mn-ea"/>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13243414"/>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3÷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12379964"/>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3÷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18</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95381248"/>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3÷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7</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21</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03971560"/>
                      </a:ext>
                    </a:extLst>
                  </a:tr>
                  <a:tr h="76454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3÷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10</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30</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endParaRPr lang="en-SG"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3408022"/>
                      </a:ext>
                    </a:extLst>
                  </a:tr>
                </a:tbl>
              </a:graphicData>
            </a:graphic>
          </p:graphicFrame>
        </mc:Choice>
        <mc:Fallback xmlns="">
          <p:graphicFrame>
            <p:nvGraphicFramePr>
              <p:cNvPr id="3" name="Table 2">
                <a:extLst>
                  <a:ext uri="{FF2B5EF4-FFF2-40B4-BE49-F238E27FC236}">
                    <a16:creationId xmlns:a16="http://schemas.microsoft.com/office/drawing/2014/main" id="{08344352-EB44-A0C2-468D-F8069BAA460B}"/>
                  </a:ext>
                </a:extLst>
              </p:cNvPr>
              <p:cNvGraphicFramePr>
                <a:graphicFrameLocks noGrp="1"/>
              </p:cNvGraphicFramePr>
              <p:nvPr>
                <p:extLst>
                  <p:ext uri="{D42A27DB-BD31-4B8C-83A1-F6EECF244321}">
                    <p14:modId xmlns:p14="http://schemas.microsoft.com/office/powerpoint/2010/main" val="1345216488"/>
                  </p:ext>
                </p:extLst>
              </p:nvPr>
            </p:nvGraphicFramePr>
            <p:xfrm>
              <a:off x="1670400" y="1129190"/>
              <a:ext cx="8850882" cy="3822700"/>
            </p:xfrm>
            <a:graphic>
              <a:graphicData uri="http://schemas.openxmlformats.org/drawingml/2006/table">
                <a:tbl>
                  <a:tblPr firstRow="1" firstCol="1" bandRow="1"/>
                  <a:tblGrid>
                    <a:gridCol w="1741540">
                      <a:extLst>
                        <a:ext uri="{9D8B030D-6E8A-4147-A177-3AD203B41FA5}">
                          <a16:colId xmlns:a16="http://schemas.microsoft.com/office/drawing/2014/main" val="2450926325"/>
                        </a:ext>
                      </a:extLst>
                    </a:gridCol>
                    <a:gridCol w="7109342">
                      <a:extLst>
                        <a:ext uri="{9D8B030D-6E8A-4147-A177-3AD203B41FA5}">
                          <a16:colId xmlns:a16="http://schemas.microsoft.com/office/drawing/2014/main" val="4229273977"/>
                        </a:ext>
                      </a:extLst>
                    </a:gridCol>
                  </a:tblGrid>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699" t="-1587" r="-409091" b="-400794"/>
                          </a:stretch>
                        </a:blipFill>
                      </a:tcPr>
                    </a:tc>
                    <a:tc>
                      <a:txBody>
                        <a:bodyPr/>
                        <a:lstStyle/>
                        <a:p>
                          <a:endParaRPr lang="en-GB" sz="1200" kern="1200" dirty="0">
                            <a:solidFill>
                              <a:srgbClr val="000000"/>
                            </a:solidFill>
                            <a:effectLst/>
                            <a:latin typeface="Arial" panose="020B0604020202020204" pitchFamily="34" charset="0"/>
                            <a:ea typeface="+mn-ea"/>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13243414"/>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699" t="-102400" r="-409091" b="-304000"/>
                          </a:stretch>
                        </a:blipFill>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12379964"/>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699" t="-200794" r="-409091" b="-201587"/>
                          </a:stretch>
                        </a:blipFill>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95381248"/>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699" t="-303200" r="-409091" b="-103200"/>
                          </a:stretch>
                        </a:blipFill>
                      </a:tcPr>
                    </a:tc>
                    <a:tc>
                      <a:txBody>
                        <a:bodyPr/>
                        <a:lstStyle/>
                        <a:p>
                          <a:r>
                            <a:rPr lang="en-GB" sz="1200" kern="1200">
                              <a:solidFill>
                                <a:srgbClr val="000000"/>
                              </a:solidFill>
                              <a:effectLst/>
                              <a:latin typeface="Arial" panose="020B0604020202020204" pitchFamily="34" charset="0"/>
                              <a:ea typeface="+mn-ea"/>
                              <a:cs typeface="Times New Roman" panose="02020603050405020304" pitchFamily="18" charset="0"/>
                            </a:rPr>
                            <a:t> </a:t>
                          </a:r>
                          <a:endParaRPr lang="en-SG"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03971560"/>
                      </a:ext>
                    </a:extLst>
                  </a:tr>
                  <a:tr h="764540">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3"/>
                          <a:stretch>
                            <a:fillRect l="-699" t="-400000" r="-409091" b="-2381"/>
                          </a:stretch>
                        </a:blipFill>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endParaRPr lang="en-SG"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3408022"/>
                      </a:ext>
                    </a:extLst>
                  </a:tr>
                </a:tbl>
              </a:graphicData>
            </a:graphic>
          </p:graphicFrame>
        </mc:Fallback>
      </mc:AlternateContent>
      <p:grpSp>
        <p:nvGrpSpPr>
          <p:cNvPr id="7" name="Group 6">
            <a:extLst>
              <a:ext uri="{FF2B5EF4-FFF2-40B4-BE49-F238E27FC236}">
                <a16:creationId xmlns:a16="http://schemas.microsoft.com/office/drawing/2014/main" id="{90D71FFB-DFAE-E460-8A26-7D4062A5E7C7}"/>
              </a:ext>
            </a:extLst>
          </p:cNvPr>
          <p:cNvGrpSpPr/>
          <p:nvPr/>
        </p:nvGrpSpPr>
        <p:grpSpPr>
          <a:xfrm>
            <a:off x="4297411" y="2094344"/>
            <a:ext cx="6063230" cy="413235"/>
            <a:chOff x="4297411" y="2853629"/>
            <a:chExt cx="6063230" cy="413235"/>
          </a:xfrm>
        </p:grpSpPr>
        <p:pic>
          <p:nvPicPr>
            <p:cNvPr id="2062" name="Picture 45">
              <a:extLst>
                <a:ext uri="{FF2B5EF4-FFF2-40B4-BE49-F238E27FC236}">
                  <a16:creationId xmlns:a16="http://schemas.microsoft.com/office/drawing/2014/main" id="{432EF872-0172-46A4-323A-3820541AF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6591" y="2857289"/>
              <a:ext cx="19240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52">
              <a:extLst>
                <a:ext uri="{FF2B5EF4-FFF2-40B4-BE49-F238E27FC236}">
                  <a16:creationId xmlns:a16="http://schemas.microsoft.com/office/drawing/2014/main" id="{DC3EFEEB-98BE-3BE2-052F-3C5CACC83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900" y="2857289"/>
              <a:ext cx="19240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53">
              <a:extLst>
                <a:ext uri="{FF2B5EF4-FFF2-40B4-BE49-F238E27FC236}">
                  <a16:creationId xmlns:a16="http://schemas.microsoft.com/office/drawing/2014/main" id="{9A33ED21-D8EE-A731-27FB-CC746856A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411" y="2853629"/>
              <a:ext cx="1924050" cy="409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AF4A7D1-EC3A-84B4-0D39-5EC7EB701D0A}"/>
              </a:ext>
            </a:extLst>
          </p:cNvPr>
          <p:cNvGrpSpPr/>
          <p:nvPr/>
        </p:nvGrpSpPr>
        <p:grpSpPr>
          <a:xfrm>
            <a:off x="4297411" y="2834468"/>
            <a:ext cx="3911864" cy="390526"/>
            <a:chOff x="4297411" y="2067064"/>
            <a:chExt cx="3911864" cy="390526"/>
          </a:xfrm>
        </p:grpSpPr>
        <p:pic>
          <p:nvPicPr>
            <p:cNvPr id="2058" name="Picture 55">
              <a:extLst>
                <a:ext uri="{FF2B5EF4-FFF2-40B4-BE49-F238E27FC236}">
                  <a16:creationId xmlns:a16="http://schemas.microsoft.com/office/drawing/2014/main" id="{CD39F66D-3AD4-6919-CF43-8B4A9E8E0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900" y="2067064"/>
              <a:ext cx="18573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56">
              <a:extLst>
                <a:ext uri="{FF2B5EF4-FFF2-40B4-BE49-F238E27FC236}">
                  <a16:creationId xmlns:a16="http://schemas.microsoft.com/office/drawing/2014/main" id="{483B4549-CFD2-787B-AD66-FB0DE1631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411" y="2067065"/>
              <a:ext cx="1857375" cy="3905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2ECF7D2-8E68-2546-1C1F-F4A10FBFD2CD}"/>
                  </a:ext>
                </a:extLst>
              </p:cNvPr>
              <p:cNvGraphicFramePr>
                <a:graphicFrameLocks noGrp="1"/>
              </p:cNvGraphicFramePr>
              <p:nvPr>
                <p:extLst>
                  <p:ext uri="{D42A27DB-BD31-4B8C-83A1-F6EECF244321}">
                    <p14:modId xmlns:p14="http://schemas.microsoft.com/office/powerpoint/2010/main" val="3323292478"/>
                  </p:ext>
                </p:extLst>
              </p:nvPr>
            </p:nvGraphicFramePr>
            <p:xfrm>
              <a:off x="1681693" y="5166974"/>
              <a:ext cx="8828295" cy="1071626"/>
            </p:xfrm>
            <a:graphic>
              <a:graphicData uri="http://schemas.openxmlformats.org/drawingml/2006/table">
                <a:tbl>
                  <a:tblPr firstRow="1" firstCol="1" bandRow="1"/>
                  <a:tblGrid>
                    <a:gridCol w="2588440">
                      <a:extLst>
                        <a:ext uri="{9D8B030D-6E8A-4147-A177-3AD203B41FA5}">
                          <a16:colId xmlns:a16="http://schemas.microsoft.com/office/drawing/2014/main" val="579775791"/>
                        </a:ext>
                      </a:extLst>
                    </a:gridCol>
                    <a:gridCol w="6239855">
                      <a:extLst>
                        <a:ext uri="{9D8B030D-6E8A-4147-A177-3AD203B41FA5}">
                          <a16:colId xmlns:a16="http://schemas.microsoft.com/office/drawing/2014/main" val="2375881632"/>
                        </a:ext>
                      </a:extLst>
                    </a:gridCol>
                  </a:tblGrid>
                  <a:tr h="764540">
                    <a:tc>
                      <a:txBody>
                        <a:bodyPr/>
                        <a:lstStyle/>
                        <a:p>
                          <a:pPr>
                            <a:spcAft>
                              <a:spcPts val="600"/>
                            </a:spcAft>
                          </a:pPr>
                          <a:r>
                            <a:rPr lang="en-GB" sz="2100" b="1" dirty="0">
                              <a:effectLst/>
                              <a:latin typeface="Arial" panose="020B0604020202020204" pitchFamily="34" charset="0"/>
                              <a:ea typeface="Yu Mincho" panose="02020400000000000000" pitchFamily="18" charset="-128"/>
                              <a:cs typeface="Times New Roman" panose="02020603050405020304" pitchFamily="18" charset="0"/>
                            </a:rPr>
                            <a:t>Challenge:</a:t>
                          </a:r>
                          <a:endParaRPr lang="en-SG" sz="2100" b="0" dirty="0">
                            <a:effectLst/>
                            <a:latin typeface="Arial" panose="020B0604020202020204" pitchFamily="34" charset="0"/>
                            <a:ea typeface="Yu Mincho" panose="02020400000000000000" pitchFamily="18" charset="-128"/>
                            <a:cs typeface="Times New Roman" panose="02020603050405020304" pitchFamily="18" charset="0"/>
                          </a:endParaRPr>
                        </a:p>
                        <a:p>
                          <a:pPr>
                            <a:spcAft>
                              <a:spcPts val="600"/>
                            </a:spcAft>
                          </a:pPr>
                          <a14:m>
                            <m:oMathPara xmlns:m="http://schemas.openxmlformats.org/officeDocument/2006/math">
                              <m:oMathParaPr>
                                <m:jc m:val="left"/>
                              </m:oMathParaPr>
                              <m:oMath xmlns:m="http://schemas.openxmlformats.org/officeDocument/2006/math">
                                <m:r>
                                  <a:rPr lang="en-GB" sz="2100" i="1">
                                    <a:effectLst/>
                                    <a:latin typeface="Cambria Math" panose="02040503050406030204" pitchFamily="18" charset="0"/>
                                    <a:ea typeface="Calibri" panose="020F0502020204030204" pitchFamily="34" charset="0"/>
                                    <a:cs typeface="Times New Roman" panose="02020603050405020304" pitchFamily="18" charset="0"/>
                                  </a:rPr>
                                  <m:t>8÷ </m:t>
                                </m:r>
                                <m:f>
                                  <m:fPr>
                                    <m:ctrlPr>
                                      <a:rPr lang="en-SG"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1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SG" sz="2100" i="1">
                                        <a:effectLst/>
                                        <a:latin typeface="Cambria Math" panose="02040503050406030204" pitchFamily="18" charset="0"/>
                                        <a:ea typeface="Times New Roman" panose="02020603050405020304" pitchFamily="18" charset="0"/>
                                        <a:cs typeface="Times New Roman" panose="02020603050405020304" pitchFamily="18" charset="0"/>
                                      </a:rPr>
                                      <m:t>12</m:t>
                                    </m:r>
                                  </m:den>
                                </m:f>
                                <m:r>
                                  <a:rPr lang="en-GB" sz="2100" i="1">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96</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endParaRPr lang="en-SG"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67465717"/>
                      </a:ext>
                    </a:extLst>
                  </a:tr>
                </a:tbl>
              </a:graphicData>
            </a:graphic>
          </p:graphicFrame>
        </mc:Choice>
        <mc:Fallback xmlns="">
          <p:graphicFrame>
            <p:nvGraphicFramePr>
              <p:cNvPr id="5" name="Table 4">
                <a:extLst>
                  <a:ext uri="{FF2B5EF4-FFF2-40B4-BE49-F238E27FC236}">
                    <a16:creationId xmlns:a16="http://schemas.microsoft.com/office/drawing/2014/main" id="{C2ECF7D2-8E68-2546-1C1F-F4A10FBFD2CD}"/>
                  </a:ext>
                </a:extLst>
              </p:cNvPr>
              <p:cNvGraphicFramePr>
                <a:graphicFrameLocks noGrp="1"/>
              </p:cNvGraphicFramePr>
              <p:nvPr>
                <p:extLst>
                  <p:ext uri="{D42A27DB-BD31-4B8C-83A1-F6EECF244321}">
                    <p14:modId xmlns:p14="http://schemas.microsoft.com/office/powerpoint/2010/main" val="3323292478"/>
                  </p:ext>
                </p:extLst>
              </p:nvPr>
            </p:nvGraphicFramePr>
            <p:xfrm>
              <a:off x="1681693" y="5166974"/>
              <a:ext cx="8828295" cy="1071626"/>
            </p:xfrm>
            <a:graphic>
              <a:graphicData uri="http://schemas.openxmlformats.org/drawingml/2006/table">
                <a:tbl>
                  <a:tblPr firstRow="1" firstCol="1" bandRow="1"/>
                  <a:tblGrid>
                    <a:gridCol w="2588440">
                      <a:extLst>
                        <a:ext uri="{9D8B030D-6E8A-4147-A177-3AD203B41FA5}">
                          <a16:colId xmlns:a16="http://schemas.microsoft.com/office/drawing/2014/main" val="579775791"/>
                        </a:ext>
                      </a:extLst>
                    </a:gridCol>
                    <a:gridCol w="6239855">
                      <a:extLst>
                        <a:ext uri="{9D8B030D-6E8A-4147-A177-3AD203B41FA5}">
                          <a16:colId xmlns:a16="http://schemas.microsoft.com/office/drawing/2014/main" val="2375881632"/>
                        </a:ext>
                      </a:extLst>
                    </a:gridCol>
                  </a:tblGrid>
                  <a:tr h="1071626">
                    <a:tc>
                      <a:txBody>
                        <a:bodyPr/>
                        <a:lstStyle/>
                        <a:p>
                          <a:endParaRPr lang="en-US"/>
                        </a:p>
                      </a:txBody>
                      <a:tcPr marL="68580" marR="68580" marT="0" marB="0" anchor="ctr">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blipFill>
                          <a:blip r:embed="rId7"/>
                          <a:stretch>
                            <a:fillRect l="-235" t="-7345" r="-241882" b="-1695"/>
                          </a:stretch>
                        </a:blipFill>
                      </a:tcPr>
                    </a:tc>
                    <a:tc>
                      <a:txBody>
                        <a:bodyPr/>
                        <a:lstStyle/>
                        <a:p>
                          <a:r>
                            <a:rPr lang="en-GB" sz="1200" kern="1200" dirty="0">
                              <a:solidFill>
                                <a:srgbClr val="000000"/>
                              </a:solidFill>
                              <a:effectLst/>
                              <a:latin typeface="Arial" panose="020B0604020202020204" pitchFamily="34" charset="0"/>
                              <a:ea typeface="+mn-ea"/>
                              <a:cs typeface="Times New Roman" panose="02020603050405020304" pitchFamily="18" charset="0"/>
                            </a:rPr>
                            <a:t> </a:t>
                          </a:r>
                          <a:endParaRPr lang="en-SG"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67465717"/>
                      </a:ext>
                    </a:extLst>
                  </a:tr>
                </a:tbl>
              </a:graphicData>
            </a:graphic>
          </p:graphicFrame>
        </mc:Fallback>
      </mc:AlternateContent>
      <p:pic>
        <p:nvPicPr>
          <p:cNvPr id="9" name="Picture 53">
            <a:extLst>
              <a:ext uri="{FF2B5EF4-FFF2-40B4-BE49-F238E27FC236}">
                <a16:creationId xmlns:a16="http://schemas.microsoft.com/office/drawing/2014/main" id="{E61002BE-BA3A-27C9-25A2-0181702C1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411" y="1312874"/>
            <a:ext cx="19240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5">
            <a:extLst>
              <a:ext uri="{FF2B5EF4-FFF2-40B4-BE49-F238E27FC236}">
                <a16:creationId xmlns:a16="http://schemas.microsoft.com/office/drawing/2014/main" id="{9D640188-1035-E11A-32ED-D5E644DCD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6591" y="2831983"/>
            <a:ext cx="1857375"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8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Divide by any fraction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8" name="TextBox 7">
            <a:extLst>
              <a:ext uri="{FF2B5EF4-FFF2-40B4-BE49-F238E27FC236}">
                <a16:creationId xmlns:a16="http://schemas.microsoft.com/office/drawing/2014/main" id="{A6010F56-0CE0-C4BF-F840-43CB796EDA39}"/>
              </a:ext>
            </a:extLst>
          </p:cNvPr>
          <p:cNvSpPr txBox="1"/>
          <p:nvPr/>
        </p:nvSpPr>
        <p:spPr>
          <a:xfrm>
            <a:off x="3972951" y="1110808"/>
            <a:ext cx="5930725" cy="954107"/>
          </a:xfrm>
          <a:prstGeom prst="rect">
            <a:avLst/>
          </a:prstGeom>
          <a:noFill/>
        </p:spPr>
        <p:txBody>
          <a:bodyPr wrap="square" rtlCol="0">
            <a:spAutoFit/>
          </a:bodyPr>
          <a:lstStyle/>
          <a:p>
            <a:pPr defTabSz="663214"/>
            <a:r>
              <a:rPr lang="en-US" sz="2800" dirty="0">
                <a:solidFill>
                  <a:srgbClr val="000000"/>
                </a:solidFill>
                <a:latin typeface="Arial" panose="020B0604020202020204" pitchFamily="34" charset="0"/>
                <a:cs typeface="Arial" panose="020B0604020202020204" pitchFamily="34" charset="0"/>
              </a:rPr>
              <a:t>How many sets of three-quarters are there in 3 wholes?</a:t>
            </a:r>
          </a:p>
        </p:txBody>
      </p:sp>
      <mc:AlternateContent xmlns:mc="http://schemas.openxmlformats.org/markup-compatibility/2006" xmlns:a14="http://schemas.microsoft.com/office/drawing/2010/main">
        <mc:Choice Requires="a14">
          <p:sp>
            <p:nvSpPr>
              <p:cNvPr id="11" name="Rounded Rectangle 1">
                <a:extLst>
                  <a:ext uri="{FF2B5EF4-FFF2-40B4-BE49-F238E27FC236}">
                    <a16:creationId xmlns:a16="http://schemas.microsoft.com/office/drawing/2014/main" id="{45F62A16-DCAF-4D21-A655-8DCF05C702BD}"/>
                  </a:ext>
                </a:extLst>
              </p:cNvPr>
              <p:cNvSpPr/>
              <p:nvPr/>
            </p:nvSpPr>
            <p:spPr>
              <a:xfrm>
                <a:off x="1547531" y="1197119"/>
                <a:ext cx="2091591" cy="625207"/>
              </a:xfrm>
              <a:prstGeom prst="roundRect">
                <a:avLst/>
              </a:prstGeom>
              <a:solidFill>
                <a:schemeClr val="accent1">
                  <a:lumMod val="40000"/>
                  <a:lumOff val="60000"/>
                </a:schemeClr>
              </a:solidFill>
            </p:spPr>
            <p:txBody>
              <a:bodyPr wrap="square">
                <a:spAutoFit/>
              </a:bodyPr>
              <a:lstStyle/>
              <a:p>
                <a:pPr algn="ctr"/>
                <a14:m>
                  <m:oMath xmlns:m="http://schemas.openxmlformats.org/officeDocument/2006/math">
                    <m:r>
                      <m:rPr>
                        <m:nor/>
                      </m:rPr>
                      <a:rPr lang="en-SG" sz="2800" b="0" i="0" dirty="0" smtClean="0">
                        <a:solidFill>
                          <a:srgbClr val="000000"/>
                        </a:solidFill>
                        <a:latin typeface="Cambria Math" panose="02040503050406030204" pitchFamily="18" charset="0"/>
                        <a:ea typeface="Cambria Math" panose="02040503050406030204" pitchFamily="18" charset="0"/>
                      </a:rPr>
                      <m:t>3 </m:t>
                    </m:r>
                    <m:r>
                      <m:rPr>
                        <m:nor/>
                      </m:rPr>
                      <a:rPr lang="en-GB" sz="2800" dirty="0" smtClean="0">
                        <a:solidFill>
                          <a:srgbClr val="000000"/>
                        </a:solidFill>
                        <a:latin typeface="Cambria Math" panose="02040503050406030204" pitchFamily="18" charset="0"/>
                        <a:ea typeface="Cambria Math" panose="02040503050406030204" pitchFamily="18" charset="0"/>
                      </a:rPr>
                      <m:t>÷</m:t>
                    </m:r>
                    <m:r>
                      <a:rPr lang="en-SG" sz="2800" b="0" i="1" dirty="0" smtClean="0">
                        <a:solidFill>
                          <a:srgbClr val="000000"/>
                        </a:solidFill>
                        <a:latin typeface="Cambria Math" panose="02040503050406030204" pitchFamily="18" charset="0"/>
                        <a:ea typeface="Cambria Math" panose="02040503050406030204" pitchFamily="18" charset="0"/>
                      </a:rPr>
                      <m:t> </m:t>
                    </m:r>
                    <m:box>
                      <m:boxPr>
                        <m:ctrlPr>
                          <a:rPr lang="en-GB" sz="2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en-GB" sz="2800" i="1">
                                <a:solidFill>
                                  <a:srgbClr val="000000"/>
                                </a:solidFill>
                                <a:latin typeface="Cambria Math" panose="02040503050406030204" pitchFamily="18" charset="0"/>
                                <a:ea typeface="Cambria Math" panose="02040503050406030204" pitchFamily="18" charset="0"/>
                              </a:rPr>
                            </m:ctrlPr>
                          </m:fPr>
                          <m:num>
                            <m:r>
                              <a:rPr lang="en-SG" sz="2800" b="0" i="1" smtClean="0">
                                <a:solidFill>
                                  <a:srgbClr val="000000"/>
                                </a:solidFill>
                                <a:latin typeface="Cambria Math" panose="02040503050406030204" pitchFamily="18" charset="0"/>
                                <a:ea typeface="Cambria Math" panose="02040503050406030204" pitchFamily="18" charset="0"/>
                              </a:rPr>
                              <m:t>3</m:t>
                            </m:r>
                          </m:num>
                          <m:den>
                            <m:r>
                              <a:rPr lang="en-GB" sz="2800" b="0" i="1" smtClean="0">
                                <a:solidFill>
                                  <a:srgbClr val="000000"/>
                                </a:solidFill>
                                <a:latin typeface="Cambria Math" panose="02040503050406030204" pitchFamily="18" charset="0"/>
                                <a:ea typeface="Cambria Math" panose="02040503050406030204" pitchFamily="18" charset="0"/>
                              </a:rPr>
                              <m:t>4</m:t>
                            </m:r>
                          </m:den>
                        </m:f>
                      </m:e>
                    </m:box>
                  </m:oMath>
                </a14:m>
                <a:r>
                  <a:rPr lang="en-GB" sz="2800" dirty="0">
                    <a:solidFill>
                      <a:srgbClr val="000000"/>
                    </a:solidFill>
                    <a:latin typeface="Cambria Math" panose="02040503050406030204" pitchFamily="18" charset="0"/>
                    <a:ea typeface="Cambria Math" panose="02040503050406030204" pitchFamily="18" charset="0"/>
                  </a:rPr>
                  <a:t> = ?</a:t>
                </a:r>
              </a:p>
            </p:txBody>
          </p:sp>
        </mc:Choice>
        <mc:Fallback xmlns="">
          <p:sp>
            <p:nvSpPr>
              <p:cNvPr id="11" name="Rounded Rectangle 1">
                <a:extLst>
                  <a:ext uri="{FF2B5EF4-FFF2-40B4-BE49-F238E27FC236}">
                    <a16:creationId xmlns:a16="http://schemas.microsoft.com/office/drawing/2014/main" id="{45F62A16-DCAF-4D21-A655-8DCF05C702BD}"/>
                  </a:ext>
                </a:extLst>
              </p:cNvPr>
              <p:cNvSpPr>
                <a:spLocks noRot="1" noChangeAspect="1" noMove="1" noResize="1" noEditPoints="1" noAdjustHandles="1" noChangeArrowheads="1" noChangeShapeType="1" noTextEdit="1"/>
              </p:cNvSpPr>
              <p:nvPr/>
            </p:nvSpPr>
            <p:spPr>
              <a:xfrm>
                <a:off x="1547531" y="1197119"/>
                <a:ext cx="2091591" cy="625207"/>
              </a:xfrm>
              <a:prstGeom prst="roundRect">
                <a:avLst/>
              </a:prstGeom>
              <a:blipFill>
                <a:blip r:embed="rId4"/>
                <a:stretch>
                  <a:fillRect t="-5825" b="-13592"/>
                </a:stretch>
              </a:blipFill>
            </p:spPr>
            <p:txBody>
              <a:bodyPr/>
              <a:lstStyle/>
              <a:p>
                <a:r>
                  <a:rPr lang="en-SG">
                    <a:noFill/>
                  </a:rPr>
                  <a:t> </a:t>
                </a:r>
              </a:p>
            </p:txBody>
          </p:sp>
        </mc:Fallback>
      </mc:AlternateContent>
      <p:sp>
        <p:nvSpPr>
          <p:cNvPr id="57" name="Rectangle 56">
            <a:extLst>
              <a:ext uri="{FF2B5EF4-FFF2-40B4-BE49-F238E27FC236}">
                <a16:creationId xmlns:a16="http://schemas.microsoft.com/office/drawing/2014/main" id="{0C389AAD-818E-2267-483F-310BDBE5661E}"/>
              </a:ext>
            </a:extLst>
          </p:cNvPr>
          <p:cNvSpPr/>
          <p:nvPr/>
        </p:nvSpPr>
        <p:spPr>
          <a:xfrm>
            <a:off x="2306636" y="2632447"/>
            <a:ext cx="4549643" cy="830997"/>
          </a:xfrm>
          <a:prstGeom prst="rect">
            <a:avLst/>
          </a:prstGeom>
        </p:spPr>
        <p:txBody>
          <a:bodyPr wrap="none">
            <a:spAutoFit/>
          </a:bodyPr>
          <a:lstStyle/>
          <a:p>
            <a:pPr defTabSz="663214"/>
            <a:r>
              <a:rPr lang="en-GB" sz="2400" dirty="0">
                <a:latin typeface="Arial" panose="020B0604020202020204" pitchFamily="34" charset="0"/>
                <a:ea typeface="Cambria Math"/>
                <a:cs typeface="Arial" panose="020B0604020202020204" pitchFamily="34" charset="0"/>
              </a:rPr>
              <a:t>Number of quarters in 3 wholes:</a:t>
            </a:r>
          </a:p>
          <a:p>
            <a:pPr algn="ctr" defTabSz="663214"/>
            <a:r>
              <a:rPr lang="en-SG" sz="2400" dirty="0">
                <a:latin typeface="Arial" panose="020B0604020202020204" pitchFamily="34" charset="0"/>
                <a:ea typeface="Cambria Math"/>
                <a:cs typeface="Arial" panose="020B0604020202020204" pitchFamily="34" charset="0"/>
              </a:rPr>
              <a:t>3 × 4 = 12</a:t>
            </a:r>
            <a:endParaRPr lang="en-GB" sz="2400" dirty="0">
              <a:solidFill>
                <a:schemeClr val="tx1"/>
              </a:solidFill>
              <a:latin typeface="Arial" panose="020B0604020202020204" pitchFamily="34" charset="0"/>
              <a:cs typeface="Arial" panose="020B0604020202020204" pitchFamily="34" charset="0"/>
            </a:endParaRPr>
          </a:p>
        </p:txBody>
      </p:sp>
      <p:sp>
        <p:nvSpPr>
          <p:cNvPr id="58" name="Left Brace 57">
            <a:extLst>
              <a:ext uri="{FF2B5EF4-FFF2-40B4-BE49-F238E27FC236}">
                <a16:creationId xmlns:a16="http://schemas.microsoft.com/office/drawing/2014/main" id="{8B76CD5B-3E26-2504-A300-3EBADAFCF1DD}"/>
              </a:ext>
            </a:extLst>
          </p:cNvPr>
          <p:cNvSpPr/>
          <p:nvPr/>
        </p:nvSpPr>
        <p:spPr>
          <a:xfrm rot="5400000">
            <a:off x="4415858" y="133359"/>
            <a:ext cx="247670" cy="7049469"/>
          </a:xfrm>
          <a:prstGeom prst="leftBrace">
            <a:avLst>
              <a:gd name="adj1" fmla="val 20480"/>
              <a:gd name="adj2" fmla="val 50000"/>
            </a:avLst>
          </a:prstGeom>
          <a:ln w="28575"/>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39" name="Left Brace 138">
            <a:extLst>
              <a:ext uri="{FF2B5EF4-FFF2-40B4-BE49-F238E27FC236}">
                <a16:creationId xmlns:a16="http://schemas.microsoft.com/office/drawing/2014/main" id="{8AB35ABF-5332-41C0-5165-B9CF88FB284B}"/>
              </a:ext>
            </a:extLst>
          </p:cNvPr>
          <p:cNvSpPr/>
          <p:nvPr/>
        </p:nvSpPr>
        <p:spPr>
          <a:xfrm rot="16200000" flipV="1">
            <a:off x="1626077" y="3815689"/>
            <a:ext cx="277753" cy="1493534"/>
          </a:xfrm>
          <a:prstGeom prst="leftBrace">
            <a:avLst>
              <a:gd name="adj1" fmla="val 23517"/>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40" name="Left Brace 139">
            <a:extLst>
              <a:ext uri="{FF2B5EF4-FFF2-40B4-BE49-F238E27FC236}">
                <a16:creationId xmlns:a16="http://schemas.microsoft.com/office/drawing/2014/main" id="{B444BB3D-3A10-492C-3AB6-CC8682CB68B8}"/>
              </a:ext>
            </a:extLst>
          </p:cNvPr>
          <p:cNvSpPr/>
          <p:nvPr/>
        </p:nvSpPr>
        <p:spPr>
          <a:xfrm rot="16200000" flipV="1">
            <a:off x="3424806" y="3545108"/>
            <a:ext cx="225024" cy="2029818"/>
          </a:xfrm>
          <a:prstGeom prst="leftBrace">
            <a:avLst>
              <a:gd name="adj1" fmla="val 32628"/>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41" name="Left Brace 140">
            <a:extLst>
              <a:ext uri="{FF2B5EF4-FFF2-40B4-BE49-F238E27FC236}">
                <a16:creationId xmlns:a16="http://schemas.microsoft.com/office/drawing/2014/main" id="{61E99449-3D31-1B1F-F528-73AB37CC0B53}"/>
              </a:ext>
            </a:extLst>
          </p:cNvPr>
          <p:cNvSpPr/>
          <p:nvPr/>
        </p:nvSpPr>
        <p:spPr>
          <a:xfrm rot="16200000" flipV="1">
            <a:off x="5403610" y="3578209"/>
            <a:ext cx="286763" cy="1959485"/>
          </a:xfrm>
          <a:prstGeom prst="leftBrace">
            <a:avLst>
              <a:gd name="adj1" fmla="val 41738"/>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42" name="Left Brace 141">
            <a:extLst>
              <a:ext uri="{FF2B5EF4-FFF2-40B4-BE49-F238E27FC236}">
                <a16:creationId xmlns:a16="http://schemas.microsoft.com/office/drawing/2014/main" id="{9604D646-29E2-B3B4-0416-070EB5009AA9}"/>
              </a:ext>
            </a:extLst>
          </p:cNvPr>
          <p:cNvSpPr/>
          <p:nvPr/>
        </p:nvSpPr>
        <p:spPr>
          <a:xfrm rot="16200000" flipV="1">
            <a:off x="7175935" y="3805287"/>
            <a:ext cx="295782" cy="1514346"/>
          </a:xfrm>
          <a:prstGeom prst="leftBrace">
            <a:avLst>
              <a:gd name="adj1" fmla="val 20480"/>
              <a:gd name="adj2" fmla="val 50000"/>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62" name="Rectangle 161">
            <a:extLst>
              <a:ext uri="{FF2B5EF4-FFF2-40B4-BE49-F238E27FC236}">
                <a16:creationId xmlns:a16="http://schemas.microsoft.com/office/drawing/2014/main" id="{2E72955F-64D4-02F0-7CAE-4BE649B56A5B}"/>
              </a:ext>
            </a:extLst>
          </p:cNvPr>
          <p:cNvSpPr/>
          <p:nvPr/>
        </p:nvSpPr>
        <p:spPr>
          <a:xfrm>
            <a:off x="1522781" y="4771963"/>
            <a:ext cx="6345007" cy="461665"/>
          </a:xfrm>
          <a:prstGeom prst="rect">
            <a:avLst/>
          </a:prstGeom>
        </p:spPr>
        <p:txBody>
          <a:bodyPr wrap="none">
            <a:spAutoFit/>
          </a:bodyPr>
          <a:lstStyle/>
          <a:p>
            <a:pPr defTabSz="663214"/>
            <a:r>
              <a:rPr lang="en-GB" sz="2400" dirty="0">
                <a:latin typeface="Arial" panose="020B0604020202020204" pitchFamily="34" charset="0"/>
                <a:ea typeface="Cambria Math"/>
                <a:cs typeface="Arial" panose="020B0604020202020204" pitchFamily="34" charset="0"/>
              </a:rPr>
              <a:t>Number of sets of three-quarters in 3 wholes:</a:t>
            </a:r>
          </a:p>
        </p:txBody>
      </p:sp>
      <p:sp>
        <p:nvSpPr>
          <p:cNvPr id="163" name="Rectangle 162">
            <a:extLst>
              <a:ext uri="{FF2B5EF4-FFF2-40B4-BE49-F238E27FC236}">
                <a16:creationId xmlns:a16="http://schemas.microsoft.com/office/drawing/2014/main" id="{E87BC989-872B-F163-9525-5A31724CD4CA}"/>
              </a:ext>
            </a:extLst>
          </p:cNvPr>
          <p:cNvSpPr/>
          <p:nvPr/>
        </p:nvSpPr>
        <p:spPr>
          <a:xfrm>
            <a:off x="3777873" y="5233628"/>
            <a:ext cx="1558440" cy="461665"/>
          </a:xfrm>
          <a:prstGeom prst="rect">
            <a:avLst/>
          </a:prstGeom>
        </p:spPr>
        <p:txBody>
          <a:bodyPr wrap="none">
            <a:spAutoFit/>
          </a:bodyPr>
          <a:lstStyle/>
          <a:p>
            <a:pPr defTabSz="663214"/>
            <a:r>
              <a:rPr lang="en-GB" sz="2400" dirty="0">
                <a:solidFill>
                  <a:schemeClr val="tx1"/>
                </a:solidFill>
                <a:latin typeface="Arial" panose="020B0604020202020204" pitchFamily="34" charset="0"/>
                <a:cs typeface="Arial" panose="020B0604020202020204" pitchFamily="34" charset="0"/>
              </a:rPr>
              <a:t>12 ÷ 3 = 4</a:t>
            </a:r>
          </a:p>
        </p:txBody>
      </p:sp>
      <mc:AlternateContent xmlns:mc="http://schemas.openxmlformats.org/markup-compatibility/2006" xmlns:a14="http://schemas.microsoft.com/office/drawing/2010/main">
        <mc:Choice Requires="a14">
          <p:sp>
            <p:nvSpPr>
              <p:cNvPr id="164" name="Rounded Rectangle 1">
                <a:extLst>
                  <a:ext uri="{FF2B5EF4-FFF2-40B4-BE49-F238E27FC236}">
                    <a16:creationId xmlns:a16="http://schemas.microsoft.com/office/drawing/2014/main" id="{6F36A3A8-513D-8D46-79E7-456D07BB30BA}"/>
                  </a:ext>
                </a:extLst>
              </p:cNvPr>
              <p:cNvSpPr/>
              <p:nvPr/>
            </p:nvSpPr>
            <p:spPr>
              <a:xfrm>
                <a:off x="8483111" y="3680654"/>
                <a:ext cx="3193511" cy="2224864"/>
              </a:xfrm>
              <a:prstGeom prst="roundRect">
                <a:avLst/>
              </a:prstGeom>
              <a:solidFill>
                <a:schemeClr val="accent1">
                  <a:lumMod val="40000"/>
                  <a:lumOff val="60000"/>
                </a:schemeClr>
              </a:solidFill>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To find </a:t>
                </a:r>
                <a14:m>
                  <m:oMath xmlns:m="http://schemas.openxmlformats.org/officeDocument/2006/math">
                    <m:r>
                      <m:rPr>
                        <m:nor/>
                      </m:rPr>
                      <a:rPr lang="en-SG" sz="2400" b="0" i="0" dirty="0" smtClean="0">
                        <a:solidFill>
                          <a:srgbClr val="000000"/>
                        </a:solidFill>
                        <a:latin typeface="Cambria Math" panose="02040503050406030204" pitchFamily="18" charset="0"/>
                        <a:ea typeface="Cambria Math" panose="02040503050406030204" pitchFamily="18" charset="0"/>
                      </a:rPr>
                      <m:t>3 </m:t>
                    </m:r>
                    <m:r>
                      <m:rPr>
                        <m:nor/>
                      </m:rPr>
                      <a:rPr lang="en-GB" sz="2400" dirty="0" smtClean="0">
                        <a:solidFill>
                          <a:srgbClr val="000000"/>
                        </a:solidFill>
                        <a:latin typeface="Cambria Math" panose="02040503050406030204" pitchFamily="18" charset="0"/>
                        <a:ea typeface="Cambria Math" panose="02040503050406030204" pitchFamily="18" charset="0"/>
                      </a:rPr>
                      <m:t>÷</m:t>
                    </m:r>
                    <m:r>
                      <a:rPr lang="en-SG" sz="2400" b="0" i="1" dirty="0" smtClean="0">
                        <a:solidFill>
                          <a:srgbClr val="000000"/>
                        </a:solidFill>
                        <a:latin typeface="Cambria Math" panose="02040503050406030204" pitchFamily="18" charset="0"/>
                        <a:ea typeface="Cambria Math" panose="02040503050406030204" pitchFamily="18" charset="0"/>
                      </a:rPr>
                      <m:t> </m:t>
                    </m:r>
                    <m:box>
                      <m:boxPr>
                        <m:ctrlPr>
                          <a:rPr lang="en-GB" sz="24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en-GB" sz="2400" i="1">
                                <a:solidFill>
                                  <a:srgbClr val="000000"/>
                                </a:solidFill>
                                <a:latin typeface="Cambria Math" panose="02040503050406030204" pitchFamily="18" charset="0"/>
                                <a:ea typeface="Cambria Math" panose="02040503050406030204" pitchFamily="18" charset="0"/>
                              </a:rPr>
                            </m:ctrlPr>
                          </m:fPr>
                          <m:num>
                            <m:r>
                              <a:rPr lang="en-SG" sz="2400" b="0" i="1" smtClean="0">
                                <a:solidFill>
                                  <a:srgbClr val="000000"/>
                                </a:solidFill>
                                <a:latin typeface="Cambria Math" panose="02040503050406030204" pitchFamily="18" charset="0"/>
                                <a:ea typeface="Cambria Math" panose="02040503050406030204" pitchFamily="18" charset="0"/>
                              </a:rPr>
                              <m:t>3</m:t>
                            </m:r>
                          </m:num>
                          <m:den>
                            <m:r>
                              <a:rPr lang="en-GB" sz="2400" b="0" i="1" smtClean="0">
                                <a:solidFill>
                                  <a:srgbClr val="000000"/>
                                </a:solidFill>
                                <a:latin typeface="Cambria Math" panose="02040503050406030204" pitchFamily="18" charset="0"/>
                                <a:ea typeface="Cambria Math" panose="02040503050406030204" pitchFamily="18" charset="0"/>
                              </a:rPr>
                              <m:t>4</m:t>
                            </m:r>
                          </m:den>
                        </m:f>
                      </m:e>
                    </m:box>
                  </m:oMath>
                </a14:m>
                <a:r>
                  <a:rPr lang="en-US" sz="2400" dirty="0">
                    <a:solidFill>
                      <a:srgbClr val="000000"/>
                    </a:solidFill>
                    <a:latin typeface="Arial" panose="020B0604020202020204" pitchFamily="34" charset="0"/>
                    <a:cs typeface="Arial" panose="020B0604020202020204" pitchFamily="34" charset="0"/>
                  </a:rPr>
                  <a:t>, we can </a:t>
                </a:r>
                <a:r>
                  <a:rPr lang="en-US" sz="2400" dirty="0">
                    <a:solidFill>
                      <a:srgbClr val="000000"/>
                    </a:solidFill>
                    <a:latin typeface="Arial" panose="020B0604020202020204" pitchFamily="34" charset="0"/>
                    <a:ea typeface="Cambria Math" panose="02040503050406030204" pitchFamily="18" charset="0"/>
                    <a:cs typeface="Arial" panose="020B0604020202020204" pitchFamily="34" charset="0"/>
                  </a:rPr>
                  <a:t>multiply 3 by 4, then divide by 3</a:t>
                </a:r>
              </a:p>
              <a:p>
                <a:endParaRPr lang="en-US" sz="2400" dirty="0">
                  <a:solidFill>
                    <a:srgbClr val="000000"/>
                  </a:solidFill>
                  <a:latin typeface="Arial" panose="020B0604020202020204" pitchFamily="34" charset="0"/>
                  <a:ea typeface="Cambria Math" panose="02040503050406030204" pitchFamily="18" charset="0"/>
                  <a:cs typeface="Arial" panose="020B0604020202020204" pitchFamily="34" charset="0"/>
                </a:endParaRPr>
              </a:p>
              <a:p>
                <a14:m>
                  <m:oMath xmlns:m="http://schemas.openxmlformats.org/officeDocument/2006/math">
                    <m:r>
                      <m:rPr>
                        <m:nor/>
                      </m:rPr>
                      <a:rPr lang="en-GB" sz="2400" b="0" i="0" dirty="0" smtClean="0">
                        <a:solidFill>
                          <a:srgbClr val="000000"/>
                        </a:solidFill>
                        <a:latin typeface="Cambria Math" panose="02040503050406030204" pitchFamily="18" charset="0"/>
                        <a:ea typeface="Cambria Math" panose="02040503050406030204" pitchFamily="18" charset="0"/>
                      </a:rPr>
                      <m:t>              </m:t>
                    </m:r>
                    <m:r>
                      <m:rPr>
                        <m:nor/>
                      </m:rPr>
                      <a:rPr lang="en-SG" sz="2400" dirty="0">
                        <a:solidFill>
                          <a:srgbClr val="000000"/>
                        </a:solidFill>
                        <a:latin typeface="Cambria Math" panose="02040503050406030204" pitchFamily="18" charset="0"/>
                        <a:ea typeface="Cambria Math" panose="02040503050406030204" pitchFamily="18" charset="0"/>
                      </a:rPr>
                      <m:t>3 </m:t>
                    </m:r>
                    <m:r>
                      <m:rPr>
                        <m:nor/>
                      </m:rPr>
                      <a:rPr lang="en-GB" sz="2400" dirty="0">
                        <a:solidFill>
                          <a:srgbClr val="000000"/>
                        </a:solidFill>
                        <a:latin typeface="Cambria Math" panose="02040503050406030204" pitchFamily="18" charset="0"/>
                        <a:ea typeface="Cambria Math" panose="02040503050406030204" pitchFamily="18" charset="0"/>
                      </a:rPr>
                      <m:t>÷</m:t>
                    </m:r>
                    <m:r>
                      <a:rPr lang="en-SG" sz="2400" i="1" dirty="0">
                        <a:solidFill>
                          <a:srgbClr val="000000"/>
                        </a:solidFill>
                        <a:latin typeface="Cambria Math" panose="02040503050406030204" pitchFamily="18" charset="0"/>
                        <a:ea typeface="Cambria Math" panose="02040503050406030204" pitchFamily="18" charset="0"/>
                      </a:rPr>
                      <m:t> </m:t>
                    </m:r>
                    <m:box>
                      <m:boxPr>
                        <m:ctrlPr>
                          <a:rPr lang="en-GB" sz="2400" i="1">
                            <a:solidFill>
                              <a:srgbClr val="000000"/>
                            </a:solidFill>
                            <a:latin typeface="Cambria Math" panose="02040503050406030204" pitchFamily="18" charset="0"/>
                            <a:ea typeface="Cambria Math" panose="02040503050406030204" pitchFamily="18" charset="0"/>
                          </a:rPr>
                        </m:ctrlPr>
                      </m:boxPr>
                      <m:e>
                        <m:argPr>
                          <m:argSz m:val="-1"/>
                        </m:argPr>
                        <m:f>
                          <m:fPr>
                            <m:ctrlPr>
                              <a:rPr lang="en-GB" sz="2400" i="1">
                                <a:solidFill>
                                  <a:srgbClr val="000000"/>
                                </a:solidFill>
                                <a:latin typeface="Cambria Math" panose="02040503050406030204" pitchFamily="18" charset="0"/>
                                <a:ea typeface="Cambria Math" panose="02040503050406030204" pitchFamily="18" charset="0"/>
                              </a:rPr>
                            </m:ctrlPr>
                          </m:fPr>
                          <m:num>
                            <m:r>
                              <a:rPr lang="en-SG" sz="2400" i="1">
                                <a:solidFill>
                                  <a:srgbClr val="000000"/>
                                </a:solidFill>
                                <a:latin typeface="Cambria Math" panose="02040503050406030204" pitchFamily="18" charset="0"/>
                                <a:ea typeface="Cambria Math" panose="02040503050406030204" pitchFamily="18" charset="0"/>
                              </a:rPr>
                              <m:t>3</m:t>
                            </m:r>
                          </m:num>
                          <m:den>
                            <m:r>
                              <a:rPr lang="en-GB" sz="2400" i="1">
                                <a:solidFill>
                                  <a:srgbClr val="000000"/>
                                </a:solidFill>
                                <a:latin typeface="Cambria Math" panose="02040503050406030204" pitchFamily="18" charset="0"/>
                                <a:ea typeface="Cambria Math" panose="02040503050406030204" pitchFamily="18" charset="0"/>
                              </a:rPr>
                              <m:t>4</m:t>
                            </m:r>
                          </m:den>
                        </m:f>
                      </m:e>
                    </m:box>
                  </m:oMath>
                </a14:m>
                <a:r>
                  <a:rPr lang="en-GB" sz="2400" dirty="0">
                    <a:solidFill>
                      <a:srgbClr val="000000"/>
                    </a:solidFill>
                    <a:latin typeface="Cambria Math" panose="02040503050406030204" pitchFamily="18" charset="0"/>
                    <a:ea typeface="Cambria Math" panose="02040503050406030204" pitchFamily="18" charset="0"/>
                  </a:rPr>
                  <a:t> = 4 </a:t>
                </a:r>
              </a:p>
            </p:txBody>
          </p:sp>
        </mc:Choice>
        <mc:Fallback xmlns="">
          <p:sp>
            <p:nvSpPr>
              <p:cNvPr id="164" name="Rounded Rectangle 1">
                <a:extLst>
                  <a:ext uri="{FF2B5EF4-FFF2-40B4-BE49-F238E27FC236}">
                    <a16:creationId xmlns:a16="http://schemas.microsoft.com/office/drawing/2014/main" id="{6F36A3A8-513D-8D46-79E7-456D07BB30BA}"/>
                  </a:ext>
                </a:extLst>
              </p:cNvPr>
              <p:cNvSpPr>
                <a:spLocks noRot="1" noChangeAspect="1" noMove="1" noResize="1" noEditPoints="1" noAdjustHandles="1" noChangeArrowheads="1" noChangeShapeType="1" noTextEdit="1"/>
              </p:cNvSpPr>
              <p:nvPr/>
            </p:nvSpPr>
            <p:spPr>
              <a:xfrm>
                <a:off x="8483111" y="3680654"/>
                <a:ext cx="3193511" cy="2224864"/>
              </a:xfrm>
              <a:prstGeom prst="roundRect">
                <a:avLst/>
              </a:prstGeom>
              <a:blipFill>
                <a:blip r:embed="rId5"/>
                <a:stretch>
                  <a:fillRect r="-1147"/>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4828ACFA-206F-709C-6152-9B7C3FC9BA23}"/>
              </a:ext>
            </a:extLst>
          </p:cNvPr>
          <p:cNvGrpSpPr/>
          <p:nvPr/>
        </p:nvGrpSpPr>
        <p:grpSpPr>
          <a:xfrm>
            <a:off x="1072750" y="3834936"/>
            <a:ext cx="7005018" cy="598135"/>
            <a:chOff x="815392" y="5737349"/>
            <a:chExt cx="7319293" cy="684198"/>
          </a:xfrm>
        </p:grpSpPr>
        <p:grpSp>
          <p:nvGrpSpPr>
            <p:cNvPr id="3" name="Group 2">
              <a:extLst>
                <a:ext uri="{FF2B5EF4-FFF2-40B4-BE49-F238E27FC236}">
                  <a16:creationId xmlns:a16="http://schemas.microsoft.com/office/drawing/2014/main" id="{CF85FA40-0827-71A9-A5C7-62F1B6255171}"/>
                </a:ext>
              </a:extLst>
            </p:cNvPr>
            <p:cNvGrpSpPr/>
            <p:nvPr/>
          </p:nvGrpSpPr>
          <p:grpSpPr>
            <a:xfrm>
              <a:off x="815392" y="5737349"/>
              <a:ext cx="2127721" cy="674355"/>
              <a:chOff x="551030" y="2842051"/>
              <a:chExt cx="2253560" cy="468598"/>
            </a:xfrm>
          </p:grpSpPr>
          <p:sp>
            <p:nvSpPr>
              <p:cNvPr id="17" name="Rectangle 16">
                <a:extLst>
                  <a:ext uri="{FF2B5EF4-FFF2-40B4-BE49-F238E27FC236}">
                    <a16:creationId xmlns:a16="http://schemas.microsoft.com/office/drawing/2014/main" id="{DB0DA512-0AF0-5C31-5A30-7CCAD787D35F}"/>
                  </a:ext>
                </a:extLst>
              </p:cNvPr>
              <p:cNvSpPr/>
              <p:nvPr/>
            </p:nvSpPr>
            <p:spPr>
              <a:xfrm>
                <a:off x="551030"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17">
                <a:extLst>
                  <a:ext uri="{FF2B5EF4-FFF2-40B4-BE49-F238E27FC236}">
                    <a16:creationId xmlns:a16="http://schemas.microsoft.com/office/drawing/2014/main" id="{FF72D0BD-F828-6072-93C5-0334040AF787}"/>
                  </a:ext>
                </a:extLst>
              </p:cNvPr>
              <p:cNvSpPr/>
              <p:nvPr/>
            </p:nvSpPr>
            <p:spPr>
              <a:xfrm>
                <a:off x="1116232"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9" name="Rectangle 18">
                <a:extLst>
                  <a:ext uri="{FF2B5EF4-FFF2-40B4-BE49-F238E27FC236}">
                    <a16:creationId xmlns:a16="http://schemas.microsoft.com/office/drawing/2014/main" id="{E0BBC579-B8F0-B114-64A3-8619CCD0AE67}"/>
                  </a:ext>
                </a:extLst>
              </p:cNvPr>
              <p:cNvSpPr/>
              <p:nvPr/>
            </p:nvSpPr>
            <p:spPr>
              <a:xfrm>
                <a:off x="1674188"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a:extLst>
                  <a:ext uri="{FF2B5EF4-FFF2-40B4-BE49-F238E27FC236}">
                    <a16:creationId xmlns:a16="http://schemas.microsoft.com/office/drawing/2014/main" id="{8D222F56-B466-EAAC-9FD5-18A5830595ED}"/>
                  </a:ext>
                </a:extLst>
              </p:cNvPr>
              <p:cNvSpPr/>
              <p:nvPr/>
            </p:nvSpPr>
            <p:spPr>
              <a:xfrm>
                <a:off x="2239390"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5" name="Group 4">
              <a:extLst>
                <a:ext uri="{FF2B5EF4-FFF2-40B4-BE49-F238E27FC236}">
                  <a16:creationId xmlns:a16="http://schemas.microsoft.com/office/drawing/2014/main" id="{6C2ED99A-C2DD-3C10-AAB0-04A3890C8DF3}"/>
                </a:ext>
              </a:extLst>
            </p:cNvPr>
            <p:cNvGrpSpPr/>
            <p:nvPr/>
          </p:nvGrpSpPr>
          <p:grpSpPr>
            <a:xfrm>
              <a:off x="3421075" y="5747192"/>
              <a:ext cx="2127721" cy="674355"/>
              <a:chOff x="551030" y="2842051"/>
              <a:chExt cx="2253560" cy="468598"/>
            </a:xfrm>
          </p:grpSpPr>
          <p:sp>
            <p:nvSpPr>
              <p:cNvPr id="13" name="Rectangle 12">
                <a:extLst>
                  <a:ext uri="{FF2B5EF4-FFF2-40B4-BE49-F238E27FC236}">
                    <a16:creationId xmlns:a16="http://schemas.microsoft.com/office/drawing/2014/main" id="{D316E5F3-6FA5-4191-6D81-08C6CE740F29}"/>
                  </a:ext>
                </a:extLst>
              </p:cNvPr>
              <p:cNvSpPr/>
              <p:nvPr/>
            </p:nvSpPr>
            <p:spPr>
              <a:xfrm>
                <a:off x="551030"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13">
                <a:extLst>
                  <a:ext uri="{FF2B5EF4-FFF2-40B4-BE49-F238E27FC236}">
                    <a16:creationId xmlns:a16="http://schemas.microsoft.com/office/drawing/2014/main" id="{4F2EDF7F-B556-AAB0-CF1E-3B8664AC9241}"/>
                  </a:ext>
                </a:extLst>
              </p:cNvPr>
              <p:cNvSpPr/>
              <p:nvPr/>
            </p:nvSpPr>
            <p:spPr>
              <a:xfrm>
                <a:off x="1116232"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Rectangle 14">
                <a:extLst>
                  <a:ext uri="{FF2B5EF4-FFF2-40B4-BE49-F238E27FC236}">
                    <a16:creationId xmlns:a16="http://schemas.microsoft.com/office/drawing/2014/main" id="{92B61743-0949-3208-E8D8-D2DE04107790}"/>
                  </a:ext>
                </a:extLst>
              </p:cNvPr>
              <p:cNvSpPr/>
              <p:nvPr/>
            </p:nvSpPr>
            <p:spPr>
              <a:xfrm>
                <a:off x="1674188"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a:extLst>
                  <a:ext uri="{FF2B5EF4-FFF2-40B4-BE49-F238E27FC236}">
                    <a16:creationId xmlns:a16="http://schemas.microsoft.com/office/drawing/2014/main" id="{41F2B328-46D6-EE71-57FE-8FE25B89EBEF}"/>
                  </a:ext>
                </a:extLst>
              </p:cNvPr>
              <p:cNvSpPr/>
              <p:nvPr/>
            </p:nvSpPr>
            <p:spPr>
              <a:xfrm>
                <a:off x="2239390"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6" name="Group 5">
              <a:extLst>
                <a:ext uri="{FF2B5EF4-FFF2-40B4-BE49-F238E27FC236}">
                  <a16:creationId xmlns:a16="http://schemas.microsoft.com/office/drawing/2014/main" id="{6986FEC3-9B10-0CF1-78EC-EF0A1BEE129B}"/>
                </a:ext>
              </a:extLst>
            </p:cNvPr>
            <p:cNvGrpSpPr/>
            <p:nvPr/>
          </p:nvGrpSpPr>
          <p:grpSpPr>
            <a:xfrm>
              <a:off x="6006964" y="5737354"/>
              <a:ext cx="2127721" cy="674355"/>
              <a:chOff x="551030" y="2842051"/>
              <a:chExt cx="2253560" cy="468598"/>
            </a:xfrm>
          </p:grpSpPr>
          <p:sp>
            <p:nvSpPr>
              <p:cNvPr id="7" name="Rectangle 6">
                <a:extLst>
                  <a:ext uri="{FF2B5EF4-FFF2-40B4-BE49-F238E27FC236}">
                    <a16:creationId xmlns:a16="http://schemas.microsoft.com/office/drawing/2014/main" id="{70889FC4-0A05-F76C-D60D-24BA0C69CB9C}"/>
                  </a:ext>
                </a:extLst>
              </p:cNvPr>
              <p:cNvSpPr/>
              <p:nvPr/>
            </p:nvSpPr>
            <p:spPr>
              <a:xfrm>
                <a:off x="551030"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a:extLst>
                  <a:ext uri="{FF2B5EF4-FFF2-40B4-BE49-F238E27FC236}">
                    <a16:creationId xmlns:a16="http://schemas.microsoft.com/office/drawing/2014/main" id="{64B5BBC5-8CC6-7DDD-3C40-A1EEA4F3B9CC}"/>
                  </a:ext>
                </a:extLst>
              </p:cNvPr>
              <p:cNvSpPr/>
              <p:nvPr/>
            </p:nvSpPr>
            <p:spPr>
              <a:xfrm>
                <a:off x="1116232"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Rectangle 9">
                <a:extLst>
                  <a:ext uri="{FF2B5EF4-FFF2-40B4-BE49-F238E27FC236}">
                    <a16:creationId xmlns:a16="http://schemas.microsoft.com/office/drawing/2014/main" id="{5E56AB13-7C41-9C3D-BDF0-1BC75A30D45D}"/>
                  </a:ext>
                </a:extLst>
              </p:cNvPr>
              <p:cNvSpPr/>
              <p:nvPr/>
            </p:nvSpPr>
            <p:spPr>
              <a:xfrm>
                <a:off x="1674188"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id="{E56609A1-588D-ED09-DD6C-CBF0A8B33E49}"/>
                  </a:ext>
                </a:extLst>
              </p:cNvPr>
              <p:cNvSpPr/>
              <p:nvPr/>
            </p:nvSpPr>
            <p:spPr>
              <a:xfrm>
                <a:off x="2239390"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pic>
        <p:nvPicPr>
          <p:cNvPr id="21" name="Picture 20" descr="Three separate bar models of the same size in one row. Each bar model is divided into four equal parts. The first bar model has three parts coloured orange and one part coloured blue. The second bar model has two parts coloured blue and two parts coloured green. The third bar model has one part coloured green and three parts coloured yellow.&#10;">
            <a:extLst>
              <a:ext uri="{FF2B5EF4-FFF2-40B4-BE49-F238E27FC236}">
                <a16:creationId xmlns:a16="http://schemas.microsoft.com/office/drawing/2014/main" id="{B5146650-1FCC-1C0F-F9F9-6112780F18BD}"/>
              </a:ext>
            </a:extLst>
          </p:cNvPr>
          <p:cNvPicPr>
            <a:picLocks noChangeAspect="1"/>
          </p:cNvPicPr>
          <p:nvPr/>
        </p:nvPicPr>
        <p:blipFill>
          <a:blip r:embed="rId6"/>
          <a:stretch>
            <a:fillRect/>
          </a:stretch>
        </p:blipFill>
        <p:spPr>
          <a:xfrm>
            <a:off x="1018189" y="3790233"/>
            <a:ext cx="7059579" cy="654941"/>
          </a:xfrm>
          <a:prstGeom prst="rect">
            <a:avLst/>
          </a:prstGeom>
        </p:spPr>
      </p:pic>
    </p:spTree>
    <p:extLst>
      <p:ext uri="{BB962C8B-B14F-4D97-AF65-F5344CB8AC3E}">
        <p14:creationId xmlns:p14="http://schemas.microsoft.com/office/powerpoint/2010/main" val="34197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P spid="139" grpId="0" animBg="1"/>
      <p:bldP spid="140" grpId="0" animBg="1"/>
      <p:bldP spid="141" grpId="0" animBg="1"/>
      <p:bldP spid="142" grpId="0" animBg="1"/>
      <p:bldP spid="162" grpId="0"/>
      <p:bldP spid="163" grpId="0"/>
      <p:bldP spid="1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More division b</a:t>
            </a:r>
            <a:r>
              <a:rPr lang="en-US" sz="3600" b="1" dirty="0">
                <a:solidFill>
                  <a:srgbClr val="4472C4"/>
                </a:solidFill>
                <a:latin typeface="Arial" panose="020B0604020202020204" pitchFamily="34" charset="0"/>
                <a:cs typeface="Arial" panose="020B0604020202020204" pitchFamily="34" charset="0"/>
              </a:rPr>
              <a:t>y</a:t>
            </a:r>
            <a:r>
              <a:rPr lang="en-US" sz="3600" b="1" dirty="0">
                <a:solidFill>
                  <a:schemeClr val="accent1"/>
                </a:solidFill>
                <a:latin typeface="Arial" panose="020B0604020202020204" pitchFamily="34" charset="0"/>
                <a:cs typeface="Arial" panose="020B0604020202020204" pitchFamily="34" charset="0"/>
              </a:rPr>
              <a:t> fractions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11" name="Rounded Rectangle 1">
                <a:extLst>
                  <a:ext uri="{FF2B5EF4-FFF2-40B4-BE49-F238E27FC236}">
                    <a16:creationId xmlns:a16="http://schemas.microsoft.com/office/drawing/2014/main" id="{45F62A16-DCAF-4D21-A655-8DCF05C702BD}"/>
                  </a:ext>
                </a:extLst>
              </p:cNvPr>
              <p:cNvSpPr/>
              <p:nvPr/>
            </p:nvSpPr>
            <p:spPr>
              <a:xfrm>
                <a:off x="4328472" y="1129212"/>
                <a:ext cx="2091591" cy="625207"/>
              </a:xfrm>
              <a:prstGeom prst="roundRect">
                <a:avLst/>
              </a:prstGeom>
              <a:solidFill>
                <a:schemeClr val="accent1">
                  <a:lumMod val="40000"/>
                  <a:lumOff val="60000"/>
                </a:schemeClr>
              </a:solidFill>
            </p:spPr>
            <p:txBody>
              <a:bodyPr wrap="square">
                <a:spAutoFit/>
              </a:bodyPr>
              <a:lstStyle/>
              <a:p>
                <a:pPr algn="ctr"/>
                <a14:m>
                  <m:oMath xmlns:m="http://schemas.openxmlformats.org/officeDocument/2006/math">
                    <m:r>
                      <m:rPr>
                        <m:nor/>
                      </m:rPr>
                      <a:rPr lang="en-SG" sz="2800" dirty="0" smtClean="0">
                        <a:solidFill>
                          <a:srgbClr val="000000"/>
                        </a:solidFill>
                        <a:latin typeface="Cambria Math" panose="02040503050406030204" pitchFamily="18" charset="0"/>
                        <a:ea typeface="Cambria Math" panose="02040503050406030204" pitchFamily="18" charset="0"/>
                      </a:rPr>
                      <m:t>2</m:t>
                    </m:r>
                    <m:r>
                      <m:rPr>
                        <m:nor/>
                      </m:rPr>
                      <a:rPr lang="en-SG" sz="2800" b="0" i="0" dirty="0" smtClean="0">
                        <a:solidFill>
                          <a:srgbClr val="000000"/>
                        </a:solidFill>
                        <a:latin typeface="Cambria Math" panose="02040503050406030204" pitchFamily="18" charset="0"/>
                        <a:ea typeface="Cambria Math" panose="02040503050406030204" pitchFamily="18" charset="0"/>
                      </a:rPr>
                      <m:t> </m:t>
                    </m:r>
                    <m:r>
                      <m:rPr>
                        <m:nor/>
                      </m:rPr>
                      <a:rPr lang="en-GB" sz="2800" dirty="0" smtClean="0">
                        <a:solidFill>
                          <a:srgbClr val="000000"/>
                        </a:solidFill>
                        <a:latin typeface="Cambria Math" panose="02040503050406030204" pitchFamily="18" charset="0"/>
                        <a:ea typeface="Cambria Math" panose="02040503050406030204" pitchFamily="18" charset="0"/>
                      </a:rPr>
                      <m:t>÷</m:t>
                    </m:r>
                    <m:r>
                      <a:rPr lang="en-SG" sz="2800" b="0" i="1" dirty="0" smtClean="0">
                        <a:solidFill>
                          <a:srgbClr val="000000"/>
                        </a:solidFill>
                        <a:latin typeface="Cambria Math" panose="02040503050406030204" pitchFamily="18" charset="0"/>
                        <a:ea typeface="Cambria Math" panose="02040503050406030204" pitchFamily="18" charset="0"/>
                      </a:rPr>
                      <m:t> </m:t>
                    </m:r>
                    <m:box>
                      <m:boxPr>
                        <m:ctrlPr>
                          <a:rPr lang="en-GB" sz="2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en-GB" sz="2800" i="1">
                                <a:solidFill>
                                  <a:srgbClr val="000000"/>
                                </a:solidFill>
                                <a:latin typeface="Cambria Math" panose="02040503050406030204" pitchFamily="18" charset="0"/>
                                <a:ea typeface="Cambria Math" panose="02040503050406030204" pitchFamily="18" charset="0"/>
                              </a:rPr>
                            </m:ctrlPr>
                          </m:fPr>
                          <m:num>
                            <m:r>
                              <a:rPr lang="en-SG" sz="2800" b="0" i="1" smtClean="0">
                                <a:solidFill>
                                  <a:srgbClr val="000000"/>
                                </a:solidFill>
                                <a:latin typeface="Cambria Math" panose="02040503050406030204" pitchFamily="18" charset="0"/>
                                <a:ea typeface="Cambria Math" panose="02040503050406030204" pitchFamily="18" charset="0"/>
                              </a:rPr>
                              <m:t>2</m:t>
                            </m:r>
                          </m:num>
                          <m:den>
                            <m:r>
                              <a:rPr lang="en-SG" sz="2800" b="0" i="1" smtClean="0">
                                <a:solidFill>
                                  <a:srgbClr val="000000"/>
                                </a:solidFill>
                                <a:latin typeface="Cambria Math" panose="02040503050406030204" pitchFamily="18" charset="0"/>
                                <a:ea typeface="Cambria Math" panose="02040503050406030204" pitchFamily="18" charset="0"/>
                              </a:rPr>
                              <m:t>5</m:t>
                            </m:r>
                          </m:den>
                        </m:f>
                      </m:e>
                    </m:box>
                  </m:oMath>
                </a14:m>
                <a:r>
                  <a:rPr lang="en-GB" sz="2800" dirty="0">
                    <a:solidFill>
                      <a:srgbClr val="000000"/>
                    </a:solidFill>
                    <a:latin typeface="Cambria Math" panose="02040503050406030204" pitchFamily="18" charset="0"/>
                    <a:ea typeface="Cambria Math" panose="02040503050406030204" pitchFamily="18" charset="0"/>
                  </a:rPr>
                  <a:t> = ?</a:t>
                </a:r>
              </a:p>
            </p:txBody>
          </p:sp>
        </mc:Choice>
        <mc:Fallback xmlns="">
          <p:sp>
            <p:nvSpPr>
              <p:cNvPr id="11" name="Rounded Rectangle 1">
                <a:extLst>
                  <a:ext uri="{FF2B5EF4-FFF2-40B4-BE49-F238E27FC236}">
                    <a16:creationId xmlns:a16="http://schemas.microsoft.com/office/drawing/2014/main" id="{45F62A16-DCAF-4D21-A655-8DCF05C702BD}"/>
                  </a:ext>
                </a:extLst>
              </p:cNvPr>
              <p:cNvSpPr>
                <a:spLocks noRot="1" noChangeAspect="1" noMove="1" noResize="1" noEditPoints="1" noAdjustHandles="1" noChangeArrowheads="1" noChangeShapeType="1" noTextEdit="1"/>
              </p:cNvSpPr>
              <p:nvPr/>
            </p:nvSpPr>
            <p:spPr>
              <a:xfrm>
                <a:off x="4328472" y="1129212"/>
                <a:ext cx="2091591" cy="625207"/>
              </a:xfrm>
              <a:prstGeom prst="roundRect">
                <a:avLst/>
              </a:prstGeom>
              <a:blipFill>
                <a:blip r:embed="rId3"/>
                <a:stretch>
                  <a:fillRect t="-5825" b="-13592"/>
                </a:stretch>
              </a:blipFill>
            </p:spPr>
            <p:txBody>
              <a:bodyPr/>
              <a:lstStyle/>
              <a:p>
                <a:r>
                  <a:rPr lang="en-SG">
                    <a:noFill/>
                  </a:rPr>
                  <a:t> </a:t>
                </a:r>
              </a:p>
            </p:txBody>
          </p:sp>
        </mc:Fallback>
      </mc:AlternateContent>
      <p:sp>
        <p:nvSpPr>
          <p:cNvPr id="57" name="Rectangle 56">
            <a:extLst>
              <a:ext uri="{FF2B5EF4-FFF2-40B4-BE49-F238E27FC236}">
                <a16:creationId xmlns:a16="http://schemas.microsoft.com/office/drawing/2014/main" id="{0C389AAD-818E-2267-483F-310BDBE5661E}"/>
              </a:ext>
            </a:extLst>
          </p:cNvPr>
          <p:cNvSpPr/>
          <p:nvPr/>
        </p:nvSpPr>
        <p:spPr>
          <a:xfrm>
            <a:off x="1891152" y="2203784"/>
            <a:ext cx="6119044" cy="830997"/>
          </a:xfrm>
          <a:prstGeom prst="rect">
            <a:avLst/>
          </a:prstGeom>
        </p:spPr>
        <p:txBody>
          <a:bodyPr wrap="square">
            <a:spAutoFit/>
          </a:bodyPr>
          <a:lstStyle/>
          <a:p>
            <a:pPr defTabSz="663214"/>
            <a:r>
              <a:rPr lang="en-GB" sz="2400" dirty="0">
                <a:latin typeface="Arial" panose="020B0604020202020204" pitchFamily="34" charset="0"/>
                <a:ea typeface="Cambria Math"/>
                <a:cs typeface="Arial" panose="020B0604020202020204" pitchFamily="34" charset="0"/>
              </a:rPr>
              <a:t>How many fifths are there in 2 wholes?</a:t>
            </a:r>
          </a:p>
          <a:p>
            <a:pPr algn="ctr" defTabSz="663214"/>
            <a:endParaRPr lang="en-GB" sz="2400" dirty="0">
              <a:solidFill>
                <a:schemeClr val="tx1"/>
              </a:solidFill>
              <a:latin typeface="Arial" panose="020B0604020202020204" pitchFamily="34" charset="0"/>
              <a:cs typeface="Arial" panose="020B0604020202020204" pitchFamily="34" charset="0"/>
            </a:endParaRPr>
          </a:p>
        </p:txBody>
      </p:sp>
      <p:grpSp>
        <p:nvGrpSpPr>
          <p:cNvPr id="10" name="Group 9" descr="Two separate bar models of the same size in one row. Each bar model is divided into five equal parts. The first bar model has two parts coloured orange, two parts coloured blue and one part coloured yellow. The second bar model has one part coloured yellow, two parts coloured purple and two parts coloured pink.&#10;">
            <a:extLst>
              <a:ext uri="{FF2B5EF4-FFF2-40B4-BE49-F238E27FC236}">
                <a16:creationId xmlns:a16="http://schemas.microsoft.com/office/drawing/2014/main" id="{155CFD8A-DB97-4022-01D9-374596A6D650}"/>
              </a:ext>
            </a:extLst>
          </p:cNvPr>
          <p:cNvGrpSpPr/>
          <p:nvPr/>
        </p:nvGrpSpPr>
        <p:grpSpPr>
          <a:xfrm>
            <a:off x="2262100" y="2888243"/>
            <a:ext cx="6119044" cy="472957"/>
            <a:chOff x="1909699" y="3222192"/>
            <a:chExt cx="6119044" cy="472957"/>
          </a:xfrm>
        </p:grpSpPr>
        <p:grpSp>
          <p:nvGrpSpPr>
            <p:cNvPr id="3" name="Group 2">
              <a:extLst>
                <a:ext uri="{FF2B5EF4-FFF2-40B4-BE49-F238E27FC236}">
                  <a16:creationId xmlns:a16="http://schemas.microsoft.com/office/drawing/2014/main" id="{58CE7DE3-5EC9-DC95-9C8C-179BE0CEB5B5}"/>
                </a:ext>
              </a:extLst>
            </p:cNvPr>
            <p:cNvGrpSpPr/>
            <p:nvPr/>
          </p:nvGrpSpPr>
          <p:grpSpPr>
            <a:xfrm>
              <a:off x="1909699" y="3222192"/>
              <a:ext cx="2808838" cy="471761"/>
              <a:chOff x="1478076" y="3222192"/>
              <a:chExt cx="2808838" cy="471761"/>
            </a:xfrm>
          </p:grpSpPr>
          <p:grpSp>
            <p:nvGrpSpPr>
              <p:cNvPr id="60" name="Group 59">
                <a:extLst>
                  <a:ext uri="{FF2B5EF4-FFF2-40B4-BE49-F238E27FC236}">
                    <a16:creationId xmlns:a16="http://schemas.microsoft.com/office/drawing/2014/main" id="{121A7864-FC77-E036-8883-07A2A619DECA}"/>
                  </a:ext>
                </a:extLst>
              </p:cNvPr>
              <p:cNvGrpSpPr/>
              <p:nvPr/>
            </p:nvGrpSpPr>
            <p:grpSpPr>
              <a:xfrm>
                <a:off x="1478076" y="3225355"/>
                <a:ext cx="2253560" cy="468598"/>
                <a:chOff x="551030" y="2842051"/>
                <a:chExt cx="2253560" cy="468598"/>
              </a:xfrm>
            </p:grpSpPr>
            <p:sp>
              <p:nvSpPr>
                <p:cNvPr id="135" name="Rectangle 134">
                  <a:extLst>
                    <a:ext uri="{FF2B5EF4-FFF2-40B4-BE49-F238E27FC236}">
                      <a16:creationId xmlns:a16="http://schemas.microsoft.com/office/drawing/2014/main" id="{F7F1D776-925B-2069-3A45-6F979F62CDF4}"/>
                    </a:ext>
                  </a:extLst>
                </p:cNvPr>
                <p:cNvSpPr/>
                <p:nvPr/>
              </p:nvSpPr>
              <p:spPr>
                <a:xfrm>
                  <a:off x="551030"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6" name="Rectangle 135">
                  <a:extLst>
                    <a:ext uri="{FF2B5EF4-FFF2-40B4-BE49-F238E27FC236}">
                      <a16:creationId xmlns:a16="http://schemas.microsoft.com/office/drawing/2014/main" id="{B7530B8E-E074-A077-EA9D-57FC6C71BE83}"/>
                    </a:ext>
                  </a:extLst>
                </p:cNvPr>
                <p:cNvSpPr/>
                <p:nvPr/>
              </p:nvSpPr>
              <p:spPr>
                <a:xfrm>
                  <a:off x="1116232"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7" name="Rectangle 136">
                  <a:extLst>
                    <a:ext uri="{FF2B5EF4-FFF2-40B4-BE49-F238E27FC236}">
                      <a16:creationId xmlns:a16="http://schemas.microsoft.com/office/drawing/2014/main" id="{2CC7D6D4-DB0C-0901-5342-D1877C4A3CF3}"/>
                    </a:ext>
                  </a:extLst>
                </p:cNvPr>
                <p:cNvSpPr/>
                <p:nvPr/>
              </p:nvSpPr>
              <p:spPr>
                <a:xfrm>
                  <a:off x="1674188"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8" name="Rectangle 137">
                  <a:extLst>
                    <a:ext uri="{FF2B5EF4-FFF2-40B4-BE49-F238E27FC236}">
                      <a16:creationId xmlns:a16="http://schemas.microsoft.com/office/drawing/2014/main" id="{6ACC5FF3-75F0-7351-C1C6-6A2782CA3EF9}"/>
                    </a:ext>
                  </a:extLst>
                </p:cNvPr>
                <p:cNvSpPr/>
                <p:nvPr/>
              </p:nvSpPr>
              <p:spPr>
                <a:xfrm>
                  <a:off x="2239390"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31" name="Rectangle 130">
                <a:extLst>
                  <a:ext uri="{FF2B5EF4-FFF2-40B4-BE49-F238E27FC236}">
                    <a16:creationId xmlns:a16="http://schemas.microsoft.com/office/drawing/2014/main" id="{0902A5A3-4933-043E-1620-DDCA78FF49F0}"/>
                  </a:ext>
                </a:extLst>
              </p:cNvPr>
              <p:cNvSpPr/>
              <p:nvPr/>
            </p:nvSpPr>
            <p:spPr>
              <a:xfrm>
                <a:off x="3721714" y="3222192"/>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2" name="Group 1">
              <a:extLst>
                <a:ext uri="{FF2B5EF4-FFF2-40B4-BE49-F238E27FC236}">
                  <a16:creationId xmlns:a16="http://schemas.microsoft.com/office/drawing/2014/main" id="{4D83F64F-78E7-66F1-256E-C2201C729976}"/>
                </a:ext>
              </a:extLst>
            </p:cNvPr>
            <p:cNvGrpSpPr/>
            <p:nvPr/>
          </p:nvGrpSpPr>
          <p:grpSpPr>
            <a:xfrm>
              <a:off x="5204883" y="3226551"/>
              <a:ext cx="2823860" cy="468598"/>
              <a:chOff x="5663073" y="3226551"/>
              <a:chExt cx="2823860" cy="468598"/>
            </a:xfrm>
          </p:grpSpPr>
          <p:sp>
            <p:nvSpPr>
              <p:cNvPr id="134" name="Rectangle 133">
                <a:extLst>
                  <a:ext uri="{FF2B5EF4-FFF2-40B4-BE49-F238E27FC236}">
                    <a16:creationId xmlns:a16="http://schemas.microsoft.com/office/drawing/2014/main" id="{078A71B8-5376-0076-B68A-746D348D45F0}"/>
                  </a:ext>
                </a:extLst>
              </p:cNvPr>
              <p:cNvSpPr/>
              <p:nvPr/>
            </p:nvSpPr>
            <p:spPr>
              <a:xfrm>
                <a:off x="5663073" y="3232303"/>
                <a:ext cx="565200" cy="46284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62" name="Group 61">
                <a:extLst>
                  <a:ext uri="{FF2B5EF4-FFF2-40B4-BE49-F238E27FC236}">
                    <a16:creationId xmlns:a16="http://schemas.microsoft.com/office/drawing/2014/main" id="{C5D6F930-A21F-2DBE-4BF6-2FF45693A619}"/>
                  </a:ext>
                </a:extLst>
              </p:cNvPr>
              <p:cNvGrpSpPr/>
              <p:nvPr/>
            </p:nvGrpSpPr>
            <p:grpSpPr>
              <a:xfrm>
                <a:off x="6233373" y="3226551"/>
                <a:ext cx="2253560" cy="468598"/>
                <a:chOff x="551030" y="2842051"/>
                <a:chExt cx="2253560" cy="468598"/>
              </a:xfrm>
            </p:grpSpPr>
            <p:sp>
              <p:nvSpPr>
                <p:cNvPr id="63" name="Rectangle 62">
                  <a:extLst>
                    <a:ext uri="{FF2B5EF4-FFF2-40B4-BE49-F238E27FC236}">
                      <a16:creationId xmlns:a16="http://schemas.microsoft.com/office/drawing/2014/main" id="{7DE8B3FF-3F3C-FC0F-BB19-F2D98FA8B36C}"/>
                    </a:ext>
                  </a:extLst>
                </p:cNvPr>
                <p:cNvSpPr/>
                <p:nvPr/>
              </p:nvSpPr>
              <p:spPr>
                <a:xfrm>
                  <a:off x="551030"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8" name="Rectangle 127">
                  <a:extLst>
                    <a:ext uri="{FF2B5EF4-FFF2-40B4-BE49-F238E27FC236}">
                      <a16:creationId xmlns:a16="http://schemas.microsoft.com/office/drawing/2014/main" id="{E5EEB703-1AF9-AF16-CE47-C6D9231BADA6}"/>
                    </a:ext>
                  </a:extLst>
                </p:cNvPr>
                <p:cNvSpPr/>
                <p:nvPr/>
              </p:nvSpPr>
              <p:spPr>
                <a:xfrm>
                  <a:off x="1116232" y="2842649"/>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9" name="Rectangle 128">
                  <a:extLst>
                    <a:ext uri="{FF2B5EF4-FFF2-40B4-BE49-F238E27FC236}">
                      <a16:creationId xmlns:a16="http://schemas.microsoft.com/office/drawing/2014/main" id="{BE88377B-286F-FCD4-7034-BA59BE4AA853}"/>
                    </a:ext>
                  </a:extLst>
                </p:cNvPr>
                <p:cNvSpPr/>
                <p:nvPr/>
              </p:nvSpPr>
              <p:spPr>
                <a:xfrm>
                  <a:off x="1674188"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0" name="Rectangle 129">
                  <a:extLst>
                    <a:ext uri="{FF2B5EF4-FFF2-40B4-BE49-F238E27FC236}">
                      <a16:creationId xmlns:a16="http://schemas.microsoft.com/office/drawing/2014/main" id="{472B146A-700D-E484-8A30-1247C53C20A1}"/>
                    </a:ext>
                  </a:extLst>
                </p:cNvPr>
                <p:cNvSpPr/>
                <p:nvPr/>
              </p:nvSpPr>
              <p:spPr>
                <a:xfrm>
                  <a:off x="2239390" y="2842051"/>
                  <a:ext cx="5652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grpSp>
      <mc:AlternateContent xmlns:mc="http://schemas.openxmlformats.org/markup-compatibility/2006" xmlns:a14="http://schemas.microsoft.com/office/drawing/2010/main">
        <mc:Choice Requires="a14">
          <p:sp>
            <p:nvSpPr>
              <p:cNvPr id="164" name="Rounded Rectangle 1">
                <a:extLst>
                  <a:ext uri="{FF2B5EF4-FFF2-40B4-BE49-F238E27FC236}">
                    <a16:creationId xmlns:a16="http://schemas.microsoft.com/office/drawing/2014/main" id="{6F36A3A8-513D-8D46-79E7-456D07BB30BA}"/>
                  </a:ext>
                </a:extLst>
              </p:cNvPr>
              <p:cNvSpPr/>
              <p:nvPr/>
            </p:nvSpPr>
            <p:spPr>
              <a:xfrm>
                <a:off x="1646077" y="4579806"/>
                <a:ext cx="8678090" cy="1153649"/>
              </a:xfrm>
              <a:prstGeom prst="roundRect">
                <a:avLst/>
              </a:prstGeom>
              <a:solidFill>
                <a:schemeClr val="accent1">
                  <a:lumMod val="40000"/>
                  <a:lumOff val="60000"/>
                </a:schemeClr>
              </a:solidFill>
            </p:spPr>
            <p:txBody>
              <a:bodyPr wrap="square">
                <a:spAutoFit/>
              </a:bodyPr>
              <a:lstStyle/>
              <a:p>
                <a:pPr algn="ctr"/>
                <a:r>
                  <a:rPr lang="en-US" sz="2800" dirty="0">
                    <a:solidFill>
                      <a:srgbClr val="000000"/>
                    </a:solidFill>
                    <a:latin typeface="Arial" panose="020B0604020202020204" pitchFamily="34" charset="0"/>
                    <a:cs typeface="Arial" panose="020B0604020202020204" pitchFamily="34" charset="0"/>
                  </a:rPr>
                  <a:t>To find </a:t>
                </a:r>
                <a14:m>
                  <m:oMath xmlns:m="http://schemas.openxmlformats.org/officeDocument/2006/math">
                    <m:r>
                      <m:rPr>
                        <m:nor/>
                      </m:rPr>
                      <a:rPr lang="en-SG" sz="2800" dirty="0">
                        <a:solidFill>
                          <a:srgbClr val="000000"/>
                        </a:solidFill>
                        <a:latin typeface="Cambria Math" panose="02040503050406030204" pitchFamily="18" charset="0"/>
                        <a:ea typeface="Cambria Math" panose="02040503050406030204" pitchFamily="18" charset="0"/>
                      </a:rPr>
                      <m:t>2</m:t>
                    </m:r>
                    <m:r>
                      <m:rPr>
                        <m:nor/>
                      </m:rPr>
                      <a:rPr lang="en-SG" sz="2800" b="0" i="0" dirty="0" smtClean="0">
                        <a:solidFill>
                          <a:srgbClr val="000000"/>
                        </a:solidFill>
                        <a:latin typeface="Cambria Math" panose="02040503050406030204" pitchFamily="18" charset="0"/>
                        <a:ea typeface="Cambria Math" panose="02040503050406030204" pitchFamily="18" charset="0"/>
                      </a:rPr>
                      <m:t> </m:t>
                    </m:r>
                    <m:r>
                      <m:rPr>
                        <m:nor/>
                      </m:rPr>
                      <a:rPr lang="en-GB" sz="2800" dirty="0" smtClean="0">
                        <a:solidFill>
                          <a:srgbClr val="000000"/>
                        </a:solidFill>
                        <a:latin typeface="Cambria Math" panose="02040503050406030204" pitchFamily="18" charset="0"/>
                        <a:ea typeface="Cambria Math" panose="02040503050406030204" pitchFamily="18" charset="0"/>
                      </a:rPr>
                      <m:t>÷</m:t>
                    </m:r>
                    <m:r>
                      <a:rPr lang="en-SG" sz="2800" b="0" i="1" dirty="0" smtClean="0">
                        <a:solidFill>
                          <a:srgbClr val="000000"/>
                        </a:solidFill>
                        <a:latin typeface="Cambria Math" panose="02040503050406030204" pitchFamily="18" charset="0"/>
                        <a:ea typeface="Cambria Math" panose="02040503050406030204" pitchFamily="18" charset="0"/>
                      </a:rPr>
                      <m:t> </m:t>
                    </m:r>
                    <m:box>
                      <m:boxPr>
                        <m:ctrlPr>
                          <a:rPr lang="en-GB" sz="2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en-GB" sz="2800" i="1">
                                <a:solidFill>
                                  <a:srgbClr val="000000"/>
                                </a:solidFill>
                                <a:latin typeface="Cambria Math" panose="02040503050406030204" pitchFamily="18" charset="0"/>
                                <a:ea typeface="Cambria Math" panose="02040503050406030204" pitchFamily="18" charset="0"/>
                              </a:rPr>
                            </m:ctrlPr>
                          </m:fPr>
                          <m:num>
                            <m:r>
                              <a:rPr lang="en-SG" sz="2800" b="0" i="1" smtClean="0">
                                <a:solidFill>
                                  <a:srgbClr val="000000"/>
                                </a:solidFill>
                                <a:latin typeface="Cambria Math" panose="02040503050406030204" pitchFamily="18" charset="0"/>
                                <a:ea typeface="Cambria Math" panose="02040503050406030204" pitchFamily="18" charset="0"/>
                              </a:rPr>
                              <m:t>2</m:t>
                            </m:r>
                          </m:num>
                          <m:den>
                            <m:r>
                              <a:rPr lang="en-SG" sz="2800" b="0" i="1" smtClean="0">
                                <a:solidFill>
                                  <a:srgbClr val="000000"/>
                                </a:solidFill>
                                <a:latin typeface="Cambria Math" panose="02040503050406030204" pitchFamily="18" charset="0"/>
                                <a:ea typeface="Cambria Math" panose="02040503050406030204" pitchFamily="18" charset="0"/>
                              </a:rPr>
                              <m:t>5</m:t>
                            </m:r>
                          </m:den>
                        </m:f>
                      </m:e>
                    </m:box>
                  </m:oMath>
                </a14:m>
                <a:r>
                  <a:rPr lang="en-US" sz="2800" dirty="0">
                    <a:solidFill>
                      <a:srgbClr val="000000"/>
                    </a:solidFill>
                    <a:latin typeface="Arial" panose="020B0604020202020204" pitchFamily="34" charset="0"/>
                    <a:cs typeface="Arial" panose="020B0604020202020204" pitchFamily="34" charset="0"/>
                  </a:rPr>
                  <a:t>, we can multiply by 5, then divide by 2</a:t>
                </a:r>
              </a:p>
              <a:p>
                <a:pPr algn="ctr"/>
                <a14:m>
                  <m:oMath xmlns:m="http://schemas.openxmlformats.org/officeDocument/2006/math">
                    <m:r>
                      <m:rPr>
                        <m:nor/>
                      </m:rPr>
                      <a:rPr lang="en-SG" sz="2800" dirty="0">
                        <a:solidFill>
                          <a:srgbClr val="000000"/>
                        </a:solidFill>
                        <a:latin typeface="Cambria Math" panose="02040503050406030204" pitchFamily="18" charset="0"/>
                        <a:ea typeface="Cambria Math" panose="02040503050406030204" pitchFamily="18" charset="0"/>
                      </a:rPr>
                      <m:t>2 </m:t>
                    </m:r>
                    <m:r>
                      <m:rPr>
                        <m:nor/>
                      </m:rPr>
                      <a:rPr lang="en-GB" sz="2800" dirty="0">
                        <a:solidFill>
                          <a:srgbClr val="000000"/>
                        </a:solidFill>
                        <a:latin typeface="Cambria Math" panose="02040503050406030204" pitchFamily="18" charset="0"/>
                        <a:ea typeface="Cambria Math" panose="02040503050406030204" pitchFamily="18" charset="0"/>
                      </a:rPr>
                      <m:t>÷</m:t>
                    </m:r>
                    <m:r>
                      <a:rPr lang="en-SG" sz="2800" i="1" dirty="0">
                        <a:solidFill>
                          <a:srgbClr val="000000"/>
                        </a:solidFill>
                        <a:latin typeface="Cambria Math" panose="02040503050406030204" pitchFamily="18" charset="0"/>
                        <a:ea typeface="Cambria Math" panose="02040503050406030204" pitchFamily="18" charset="0"/>
                      </a:rPr>
                      <m:t> </m:t>
                    </m:r>
                    <m:box>
                      <m:boxPr>
                        <m:ctrlPr>
                          <a:rPr lang="en-GB" sz="2800" i="1">
                            <a:solidFill>
                              <a:srgbClr val="000000"/>
                            </a:solidFill>
                            <a:latin typeface="Cambria Math" panose="02040503050406030204" pitchFamily="18" charset="0"/>
                            <a:ea typeface="Cambria Math" panose="02040503050406030204" pitchFamily="18" charset="0"/>
                          </a:rPr>
                        </m:ctrlPr>
                      </m:boxPr>
                      <m:e>
                        <m:argPr>
                          <m:argSz m:val="-1"/>
                        </m:argPr>
                        <m:f>
                          <m:fPr>
                            <m:ctrlPr>
                              <a:rPr lang="en-GB" sz="2800" i="1">
                                <a:solidFill>
                                  <a:srgbClr val="000000"/>
                                </a:solidFill>
                                <a:latin typeface="Cambria Math" panose="02040503050406030204" pitchFamily="18" charset="0"/>
                                <a:ea typeface="Cambria Math" panose="02040503050406030204" pitchFamily="18" charset="0"/>
                              </a:rPr>
                            </m:ctrlPr>
                          </m:fPr>
                          <m:num>
                            <m:r>
                              <a:rPr lang="en-SG" sz="2800" i="1">
                                <a:solidFill>
                                  <a:srgbClr val="000000"/>
                                </a:solidFill>
                                <a:latin typeface="Cambria Math" panose="02040503050406030204" pitchFamily="18" charset="0"/>
                                <a:ea typeface="Cambria Math" panose="02040503050406030204" pitchFamily="18" charset="0"/>
                              </a:rPr>
                              <m:t>2</m:t>
                            </m:r>
                          </m:num>
                          <m:den>
                            <m:r>
                              <a:rPr lang="en-SG" sz="2800" i="1">
                                <a:solidFill>
                                  <a:srgbClr val="000000"/>
                                </a:solidFill>
                                <a:latin typeface="Cambria Math" panose="02040503050406030204" pitchFamily="18" charset="0"/>
                                <a:ea typeface="Cambria Math" panose="02040503050406030204" pitchFamily="18" charset="0"/>
                              </a:rPr>
                              <m:t>5</m:t>
                            </m:r>
                          </m:den>
                        </m:f>
                      </m:e>
                    </m:box>
                  </m:oMath>
                </a14:m>
                <a:r>
                  <a:rPr lang="en-GB" sz="2800" dirty="0">
                    <a:solidFill>
                      <a:srgbClr val="000000"/>
                    </a:solidFill>
                    <a:latin typeface="Cambria Math" panose="02040503050406030204" pitchFamily="18" charset="0"/>
                    <a:ea typeface="Cambria Math" panose="02040503050406030204" pitchFamily="18" charset="0"/>
                  </a:rPr>
                  <a:t> = 5</a:t>
                </a:r>
                <a:endParaRPr lang="en-US" sz="2800" dirty="0">
                  <a:solidFill>
                    <a:srgbClr val="000000"/>
                  </a:solidFill>
                  <a:latin typeface="Arial" panose="020B0604020202020204" pitchFamily="34" charset="0"/>
                  <a:cs typeface="Arial" panose="020B0604020202020204" pitchFamily="34" charset="0"/>
                </a:endParaRPr>
              </a:p>
            </p:txBody>
          </p:sp>
        </mc:Choice>
        <mc:Fallback xmlns="">
          <p:sp>
            <p:nvSpPr>
              <p:cNvPr id="164" name="Rounded Rectangle 1">
                <a:extLst>
                  <a:ext uri="{FF2B5EF4-FFF2-40B4-BE49-F238E27FC236}">
                    <a16:creationId xmlns:a16="http://schemas.microsoft.com/office/drawing/2014/main" id="{6F36A3A8-513D-8D46-79E7-456D07BB30BA}"/>
                  </a:ext>
                </a:extLst>
              </p:cNvPr>
              <p:cNvSpPr>
                <a:spLocks noRot="1" noChangeAspect="1" noMove="1" noResize="1" noEditPoints="1" noAdjustHandles="1" noChangeArrowheads="1" noChangeShapeType="1" noTextEdit="1"/>
              </p:cNvSpPr>
              <p:nvPr/>
            </p:nvSpPr>
            <p:spPr>
              <a:xfrm>
                <a:off x="1646077" y="4579806"/>
                <a:ext cx="8678090" cy="1153649"/>
              </a:xfrm>
              <a:prstGeom prst="roundRect">
                <a:avLst/>
              </a:prstGeom>
              <a:blipFill>
                <a:blip r:embed="rId4"/>
                <a:stretch>
                  <a:fillRect t="-1053" b="-4737"/>
                </a:stretch>
              </a:blipFill>
            </p:spPr>
            <p:txBody>
              <a:bodyPr/>
              <a:lstStyle/>
              <a:p>
                <a:r>
                  <a:rPr lang="en-GB">
                    <a:noFill/>
                  </a:rPr>
                  <a:t> </a:t>
                </a:r>
              </a:p>
            </p:txBody>
          </p:sp>
        </mc:Fallback>
      </mc:AlternateContent>
      <p:grpSp>
        <p:nvGrpSpPr>
          <p:cNvPr id="32" name="Group 31" descr="Two separate bar models of the same size in one row. Each bar model is divided into five equal parts. The first bar model has two parts coloured orange, two parts coloured blue and one part coloured yellow. The second bar model has one part coloured yellow, two parts coloured purple and two parts coloured pink.&#10;">
            <a:extLst>
              <a:ext uri="{FF2B5EF4-FFF2-40B4-BE49-F238E27FC236}">
                <a16:creationId xmlns:a16="http://schemas.microsoft.com/office/drawing/2014/main" id="{6EBC1CC8-2A7A-4B0F-4925-7AB28F913D57}"/>
              </a:ext>
            </a:extLst>
          </p:cNvPr>
          <p:cNvGrpSpPr/>
          <p:nvPr/>
        </p:nvGrpSpPr>
        <p:grpSpPr>
          <a:xfrm>
            <a:off x="2261028" y="2891797"/>
            <a:ext cx="1130402" cy="468000"/>
            <a:chOff x="1912514" y="2914995"/>
            <a:chExt cx="1130402" cy="468000"/>
          </a:xfrm>
          <a:solidFill>
            <a:srgbClr val="F36421"/>
          </a:solidFill>
        </p:grpSpPr>
        <p:sp>
          <p:nvSpPr>
            <p:cNvPr id="26" name="Rectangle 25">
              <a:extLst>
                <a:ext uri="{FF2B5EF4-FFF2-40B4-BE49-F238E27FC236}">
                  <a16:creationId xmlns:a16="http://schemas.microsoft.com/office/drawing/2014/main" id="{F7B20D2C-0D67-CFED-D625-C239C1AD2ABD}"/>
                </a:ext>
              </a:extLst>
            </p:cNvPr>
            <p:cNvSpPr/>
            <p:nvPr/>
          </p:nvSpPr>
          <p:spPr>
            <a:xfrm>
              <a:off x="1912514" y="2914995"/>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ectangle 26">
              <a:extLst>
                <a:ext uri="{FF2B5EF4-FFF2-40B4-BE49-F238E27FC236}">
                  <a16:creationId xmlns:a16="http://schemas.microsoft.com/office/drawing/2014/main" id="{7A89FC76-67F7-A2CF-3AB2-2AF3AF957E53}"/>
                </a:ext>
              </a:extLst>
            </p:cNvPr>
            <p:cNvSpPr/>
            <p:nvPr/>
          </p:nvSpPr>
          <p:spPr>
            <a:xfrm>
              <a:off x="2477716" y="2914995"/>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3" name="Group 32" descr="Two separate bar models of the same size in one row. Each bar model is divided into five equal parts. The first bar model has two parts coloured orange, two parts coloured blue and one part coloured yellow. The second bar model has one part coloured yellow, two parts coloured purple and two parts coloured pink.&#10;">
            <a:extLst>
              <a:ext uri="{FF2B5EF4-FFF2-40B4-BE49-F238E27FC236}">
                <a16:creationId xmlns:a16="http://schemas.microsoft.com/office/drawing/2014/main" id="{BC33F82D-9ED2-42D8-19F2-EEF8816DF12C}"/>
              </a:ext>
            </a:extLst>
          </p:cNvPr>
          <p:cNvGrpSpPr/>
          <p:nvPr/>
        </p:nvGrpSpPr>
        <p:grpSpPr>
          <a:xfrm>
            <a:off x="3391429" y="2888241"/>
            <a:ext cx="1140403" cy="473471"/>
            <a:chOff x="3035672" y="2904871"/>
            <a:chExt cx="1130402" cy="468001"/>
          </a:xfrm>
          <a:solidFill>
            <a:srgbClr val="3F77BA"/>
          </a:solidFill>
        </p:grpSpPr>
        <p:sp>
          <p:nvSpPr>
            <p:cNvPr id="28" name="Rectangle 27">
              <a:extLst>
                <a:ext uri="{FF2B5EF4-FFF2-40B4-BE49-F238E27FC236}">
                  <a16:creationId xmlns:a16="http://schemas.microsoft.com/office/drawing/2014/main" id="{A62CF655-27A9-F2F4-1CE2-2C3FDF636AB3}"/>
                </a:ext>
              </a:extLst>
            </p:cNvPr>
            <p:cNvSpPr/>
            <p:nvPr/>
          </p:nvSpPr>
          <p:spPr>
            <a:xfrm>
              <a:off x="3035672" y="2904872"/>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Rectangle 28">
              <a:extLst>
                <a:ext uri="{FF2B5EF4-FFF2-40B4-BE49-F238E27FC236}">
                  <a16:creationId xmlns:a16="http://schemas.microsoft.com/office/drawing/2014/main" id="{2E8B3C48-86E5-7F0F-A944-FE88FDE411FE}"/>
                </a:ext>
              </a:extLst>
            </p:cNvPr>
            <p:cNvSpPr/>
            <p:nvPr/>
          </p:nvSpPr>
          <p:spPr>
            <a:xfrm>
              <a:off x="3600874" y="2904871"/>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4" name="Group 33" descr="Two separate bar models of the same size in one row. Each bar model is divided into five equal parts. The first bar model has two parts coloured orange, two parts coloured blue and one part coloured yellow. The second bar model has one part coloured yellow, two parts coloured purple and two parts coloured pink.&#10;">
            <a:extLst>
              <a:ext uri="{FF2B5EF4-FFF2-40B4-BE49-F238E27FC236}">
                <a16:creationId xmlns:a16="http://schemas.microsoft.com/office/drawing/2014/main" id="{21E1DD04-352F-F354-F7F6-41E52E159C8A}"/>
              </a:ext>
            </a:extLst>
          </p:cNvPr>
          <p:cNvGrpSpPr/>
          <p:nvPr/>
        </p:nvGrpSpPr>
        <p:grpSpPr>
          <a:xfrm>
            <a:off x="4530449" y="2888243"/>
            <a:ext cx="1604379" cy="476998"/>
            <a:chOff x="4156152" y="2915522"/>
            <a:chExt cx="1604379" cy="476998"/>
          </a:xfrm>
          <a:solidFill>
            <a:srgbClr val="FFFF00"/>
          </a:solidFill>
        </p:grpSpPr>
        <p:sp>
          <p:nvSpPr>
            <p:cNvPr id="25" name="Rectangle 24">
              <a:extLst>
                <a:ext uri="{FF2B5EF4-FFF2-40B4-BE49-F238E27FC236}">
                  <a16:creationId xmlns:a16="http://schemas.microsoft.com/office/drawing/2014/main" id="{A722661C-2626-48D6-17AB-8EAFF531BA3C}"/>
                </a:ext>
              </a:extLst>
            </p:cNvPr>
            <p:cNvSpPr/>
            <p:nvPr/>
          </p:nvSpPr>
          <p:spPr>
            <a:xfrm>
              <a:off x="4156152" y="2915522"/>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a:extLst>
                <a:ext uri="{FF2B5EF4-FFF2-40B4-BE49-F238E27FC236}">
                  <a16:creationId xmlns:a16="http://schemas.microsoft.com/office/drawing/2014/main" id="{851F5795-3943-B659-4762-04A512A56329}"/>
                </a:ext>
              </a:extLst>
            </p:cNvPr>
            <p:cNvSpPr/>
            <p:nvPr/>
          </p:nvSpPr>
          <p:spPr>
            <a:xfrm>
              <a:off x="5176309" y="2924520"/>
              <a:ext cx="584222"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5" name="Group 34" descr="Two separate bar models of the same size in one row. Each bar model is divided into five equal parts. The first bar model has two parts coloured orange, two parts coloured blue and one part coloured yellow. The second bar model has one part coloured yellow, two parts coloured purple and two parts coloured pink.&#10;">
            <a:extLst>
              <a:ext uri="{FF2B5EF4-FFF2-40B4-BE49-F238E27FC236}">
                <a16:creationId xmlns:a16="http://schemas.microsoft.com/office/drawing/2014/main" id="{B1215E47-6182-BCDD-92A5-7B94591D5AF7}"/>
              </a:ext>
            </a:extLst>
          </p:cNvPr>
          <p:cNvGrpSpPr/>
          <p:nvPr/>
        </p:nvGrpSpPr>
        <p:grpSpPr>
          <a:xfrm>
            <a:off x="6131981" y="2893713"/>
            <a:ext cx="1130402" cy="468000"/>
            <a:chOff x="5777998" y="2916191"/>
            <a:chExt cx="1130402" cy="468000"/>
          </a:xfrm>
        </p:grpSpPr>
        <p:sp>
          <p:nvSpPr>
            <p:cNvPr id="19" name="Rectangle 18">
              <a:extLst>
                <a:ext uri="{FF2B5EF4-FFF2-40B4-BE49-F238E27FC236}">
                  <a16:creationId xmlns:a16="http://schemas.microsoft.com/office/drawing/2014/main" id="{2182BA1A-85F8-0CEB-A2A3-97C1B687D849}"/>
                </a:ext>
              </a:extLst>
            </p:cNvPr>
            <p:cNvSpPr/>
            <p:nvPr/>
          </p:nvSpPr>
          <p:spPr>
            <a:xfrm>
              <a:off x="5777998" y="2916191"/>
              <a:ext cx="565200" cy="468000"/>
            </a:xfrm>
            <a:prstGeom prst="rect">
              <a:avLst/>
            </a:prstGeom>
            <a:solidFill>
              <a:srgbClr val="99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a:extLst>
                <a:ext uri="{FF2B5EF4-FFF2-40B4-BE49-F238E27FC236}">
                  <a16:creationId xmlns:a16="http://schemas.microsoft.com/office/drawing/2014/main" id="{ABF941B6-48B4-35C2-DE2B-3F6BE0204D51}"/>
                </a:ext>
              </a:extLst>
            </p:cNvPr>
            <p:cNvSpPr/>
            <p:nvPr/>
          </p:nvSpPr>
          <p:spPr>
            <a:xfrm>
              <a:off x="6343200" y="2916191"/>
              <a:ext cx="565200" cy="468000"/>
            </a:xfrm>
            <a:prstGeom prst="rect">
              <a:avLst/>
            </a:prstGeom>
            <a:solidFill>
              <a:srgbClr val="99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6" name="Group 35" descr="Two separate bar models of the same size in one row. Each bar model is divided into five equal parts. The first bar model has two parts coloured orange, two parts coloured blue and one part coloured yellow. The second bar model has one part coloured yellow, two parts coloured purple and two parts coloured pink.&#10;">
            <a:extLst>
              <a:ext uri="{FF2B5EF4-FFF2-40B4-BE49-F238E27FC236}">
                <a16:creationId xmlns:a16="http://schemas.microsoft.com/office/drawing/2014/main" id="{2F6C02F8-F565-03CD-A819-32758EB02B7F}"/>
              </a:ext>
            </a:extLst>
          </p:cNvPr>
          <p:cNvGrpSpPr/>
          <p:nvPr/>
        </p:nvGrpSpPr>
        <p:grpSpPr>
          <a:xfrm>
            <a:off x="7259506" y="2898354"/>
            <a:ext cx="1130402" cy="461052"/>
            <a:chOff x="6901156" y="2915593"/>
            <a:chExt cx="1130402" cy="468000"/>
          </a:xfrm>
          <a:solidFill>
            <a:srgbClr val="EE1180"/>
          </a:solidFill>
        </p:grpSpPr>
        <p:sp>
          <p:nvSpPr>
            <p:cNvPr id="21" name="Rectangle 20">
              <a:extLst>
                <a:ext uri="{FF2B5EF4-FFF2-40B4-BE49-F238E27FC236}">
                  <a16:creationId xmlns:a16="http://schemas.microsoft.com/office/drawing/2014/main" id="{B02A94D1-193F-FD39-F7B8-C03F80F4B7F8}"/>
                </a:ext>
              </a:extLst>
            </p:cNvPr>
            <p:cNvSpPr/>
            <p:nvPr/>
          </p:nvSpPr>
          <p:spPr>
            <a:xfrm>
              <a:off x="6901156" y="2915593"/>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Rectangle 22">
              <a:extLst>
                <a:ext uri="{FF2B5EF4-FFF2-40B4-BE49-F238E27FC236}">
                  <a16:creationId xmlns:a16="http://schemas.microsoft.com/office/drawing/2014/main" id="{60B68B04-8F3B-B40E-097E-8A9B29930DCF}"/>
                </a:ext>
              </a:extLst>
            </p:cNvPr>
            <p:cNvSpPr/>
            <p:nvPr/>
          </p:nvSpPr>
          <p:spPr>
            <a:xfrm>
              <a:off x="7466358" y="2915593"/>
              <a:ext cx="565200" cy="468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0" name="Rectangle 29">
            <a:extLst>
              <a:ext uri="{FF2B5EF4-FFF2-40B4-BE49-F238E27FC236}">
                <a16:creationId xmlns:a16="http://schemas.microsoft.com/office/drawing/2014/main" id="{CBA6D8A4-EDFC-1670-E78B-E129828134CC}"/>
              </a:ext>
            </a:extLst>
          </p:cNvPr>
          <p:cNvSpPr/>
          <p:nvPr/>
        </p:nvSpPr>
        <p:spPr>
          <a:xfrm>
            <a:off x="7388333" y="2203186"/>
            <a:ext cx="1569660" cy="461665"/>
          </a:xfrm>
          <a:prstGeom prst="rect">
            <a:avLst/>
          </a:prstGeom>
        </p:spPr>
        <p:txBody>
          <a:bodyPr wrap="none">
            <a:spAutoFit/>
          </a:bodyPr>
          <a:lstStyle/>
          <a:p>
            <a:pPr defTabSz="663214"/>
            <a:r>
              <a:rPr lang="en-GB" sz="2400" dirty="0">
                <a:solidFill>
                  <a:srgbClr val="0070C0"/>
                </a:solidFill>
                <a:latin typeface="Arial" panose="020B0604020202020204" pitchFamily="34" charset="0"/>
                <a:cs typeface="Arial" panose="020B0604020202020204" pitchFamily="34" charset="0"/>
              </a:rPr>
              <a:t>2 × 5 = 10</a:t>
            </a:r>
          </a:p>
        </p:txBody>
      </p:sp>
      <p:sp>
        <p:nvSpPr>
          <p:cNvPr id="31" name="Rectangle 30">
            <a:extLst>
              <a:ext uri="{FF2B5EF4-FFF2-40B4-BE49-F238E27FC236}">
                <a16:creationId xmlns:a16="http://schemas.microsoft.com/office/drawing/2014/main" id="{F0160BF4-D6B1-DE26-D141-9DF907AA9E96}"/>
              </a:ext>
            </a:extLst>
          </p:cNvPr>
          <p:cNvSpPr/>
          <p:nvPr/>
        </p:nvSpPr>
        <p:spPr>
          <a:xfrm>
            <a:off x="1765909" y="3668799"/>
            <a:ext cx="7064582" cy="830997"/>
          </a:xfrm>
          <a:prstGeom prst="rect">
            <a:avLst/>
          </a:prstGeom>
        </p:spPr>
        <p:txBody>
          <a:bodyPr wrap="square">
            <a:spAutoFit/>
          </a:bodyPr>
          <a:lstStyle/>
          <a:p>
            <a:pPr defTabSz="663214"/>
            <a:r>
              <a:rPr lang="en-GB" sz="2400" dirty="0">
                <a:latin typeface="Arial" panose="020B0604020202020204" pitchFamily="34" charset="0"/>
                <a:ea typeface="Cambria Math"/>
                <a:cs typeface="Arial" panose="020B0604020202020204" pitchFamily="34" charset="0"/>
              </a:rPr>
              <a:t>How many sets of two-fifths are there in 2 wholes?</a:t>
            </a:r>
          </a:p>
          <a:p>
            <a:pPr algn="ctr" defTabSz="663214"/>
            <a:endParaRPr lang="en-GB" sz="2400"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28F0635A-49A3-E16F-0B69-99FF603E4D22}"/>
              </a:ext>
            </a:extLst>
          </p:cNvPr>
          <p:cNvSpPr/>
          <p:nvPr/>
        </p:nvSpPr>
        <p:spPr>
          <a:xfrm>
            <a:off x="8711049" y="3645570"/>
            <a:ext cx="1558440" cy="461665"/>
          </a:xfrm>
          <a:prstGeom prst="rect">
            <a:avLst/>
          </a:prstGeom>
        </p:spPr>
        <p:txBody>
          <a:bodyPr wrap="none">
            <a:spAutoFit/>
          </a:bodyPr>
          <a:lstStyle/>
          <a:p>
            <a:pPr defTabSz="663214"/>
            <a:r>
              <a:rPr lang="en-GB" sz="2400" dirty="0">
                <a:solidFill>
                  <a:srgbClr val="0070C0"/>
                </a:solidFill>
                <a:latin typeface="Arial" panose="020B0604020202020204" pitchFamily="34" charset="0"/>
                <a:cs typeface="Arial" panose="020B0604020202020204" pitchFamily="34" charset="0"/>
              </a:rPr>
              <a:t>10 ÷ 2 = 5</a:t>
            </a:r>
          </a:p>
        </p:txBody>
      </p:sp>
    </p:spTree>
    <p:extLst>
      <p:ext uri="{BB962C8B-B14F-4D97-AF65-F5344CB8AC3E}">
        <p14:creationId xmlns:p14="http://schemas.microsoft.com/office/powerpoint/2010/main" val="23508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64" grpId="0" animBg="1"/>
      <p:bldP spid="30" grpId="0"/>
      <p:bldP spid="3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720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Dividing a whole number by any fraction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73" name="Group 72" descr="Worksheet available icon">
            <a:extLst>
              <a:ext uri="{FF2B5EF4-FFF2-40B4-BE49-F238E27FC236}">
                <a16:creationId xmlns:a16="http://schemas.microsoft.com/office/drawing/2014/main" id="{0B4F10AC-3E42-254F-0231-4994FD6AD53A}"/>
              </a:ext>
            </a:extLst>
          </p:cNvPr>
          <p:cNvGrpSpPr/>
          <p:nvPr/>
        </p:nvGrpSpPr>
        <p:grpSpPr>
          <a:xfrm>
            <a:off x="9495879" y="211521"/>
            <a:ext cx="2102384" cy="753403"/>
            <a:chOff x="9495879" y="211521"/>
            <a:chExt cx="2102384" cy="753403"/>
          </a:xfrm>
        </p:grpSpPr>
        <p:pic>
          <p:nvPicPr>
            <p:cNvPr id="74" name="Graphic 6" descr="Document">
              <a:extLst>
                <a:ext uri="{FF2B5EF4-FFF2-40B4-BE49-F238E27FC236}">
                  <a16:creationId xmlns:a16="http://schemas.microsoft.com/office/drawing/2014/main" id="{3B415C05-2A19-544F-649E-D980FDB5F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5" name="TextBox 74">
              <a:extLst>
                <a:ext uri="{FF2B5EF4-FFF2-40B4-BE49-F238E27FC236}">
                  <a16:creationId xmlns:a16="http://schemas.microsoft.com/office/drawing/2014/main" id="{BB543B44-C19E-A257-FE43-70E6031C910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76" name="TextBox 75">
            <a:extLst>
              <a:ext uri="{FF2B5EF4-FFF2-40B4-BE49-F238E27FC236}">
                <a16:creationId xmlns:a16="http://schemas.microsoft.com/office/drawing/2014/main" id="{A25F703F-14D0-41DC-8D59-F8AE6A25E7EA}"/>
              </a:ext>
            </a:extLst>
          </p:cNvPr>
          <p:cNvSpPr txBox="1"/>
          <p:nvPr/>
        </p:nvSpPr>
        <p:spPr>
          <a:xfrm>
            <a:off x="1238736" y="1323246"/>
            <a:ext cx="8831695" cy="489878"/>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Work through the questions on the handout.</a:t>
            </a:r>
          </a:p>
        </p:txBody>
      </p:sp>
      <p:pic>
        <p:nvPicPr>
          <p:cNvPr id="3" name="Picture 2">
            <a:extLst>
              <a:ext uri="{FF2B5EF4-FFF2-40B4-BE49-F238E27FC236}">
                <a16:creationId xmlns:a16="http://schemas.microsoft.com/office/drawing/2014/main" id="{BA167136-DDCC-A838-FBD5-02E5C7D99EC7}"/>
              </a:ext>
            </a:extLst>
          </p:cNvPr>
          <p:cNvPicPr>
            <a:picLocks noChangeAspect="1"/>
          </p:cNvPicPr>
          <p:nvPr/>
        </p:nvPicPr>
        <p:blipFill>
          <a:blip r:embed="rId5"/>
          <a:stretch>
            <a:fillRect/>
          </a:stretch>
        </p:blipFill>
        <p:spPr>
          <a:xfrm>
            <a:off x="2180351" y="1906111"/>
            <a:ext cx="7438662" cy="4313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979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B27D54-F1DB-488B-AB72-DD913742DB40}"/>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F054519A-5C88-4765-8DF4-097EB505FC69}">
  <ds:schemaRefs>
    <ds:schemaRef ds:uri="http://purl.org/dc/terms/"/>
    <ds:schemaRef ds:uri="http://purl.org/dc/dcmitype/"/>
    <ds:schemaRef ds:uri="83bdd42b-fb02-46fb-bb6b-b0ca0d8ae6de"/>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cf8cbe2d-0e71-4d38-8f38-c3c6c5b56cd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34461</TotalTime>
  <Words>2101</Words>
  <Application>Microsoft Office PowerPoint</Application>
  <PresentationFormat>Widescreen</PresentationFormat>
  <Paragraphs>339</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Bradley Hand ITC</vt:lpstr>
      <vt:lpstr>Calibri</vt:lpstr>
      <vt:lpstr>Cambria Math</vt:lpstr>
      <vt:lpstr>Times New Roman</vt:lpstr>
      <vt:lpstr>Office Theme</vt:lpstr>
      <vt:lpstr>Custom Design</vt:lpstr>
      <vt:lpstr>Lesson 18:  Dividing fractions</vt:lpstr>
      <vt:lpstr>Thinking about fractions</vt:lpstr>
      <vt:lpstr>PowerPoint Presentation</vt:lpstr>
      <vt:lpstr>Dividing a whole number by a unit fraction</vt:lpstr>
      <vt:lpstr>Dividing a whole number by a unit fraction (page 1 answers)</vt:lpstr>
      <vt:lpstr>Dividing a whole number by a unit fraction (page 2 answers)</vt:lpstr>
      <vt:lpstr>PowerPoint Presentation</vt:lpstr>
      <vt:lpstr>PowerPoint Presentation</vt:lpstr>
      <vt:lpstr>Dividing a whole number by any fraction</vt:lpstr>
      <vt:lpstr>Dividing a whole number by any fraction (answers)</vt:lpstr>
      <vt:lpstr>PowerPoint Presentation</vt:lpstr>
      <vt:lpstr>Dividing a fraction by a whole number </vt:lpstr>
      <vt:lpstr>Dividing a fraction by a whole number (answers)</vt:lpstr>
      <vt:lpstr>More division</vt:lpstr>
      <vt:lpstr>More division answers (a–d)</vt:lpstr>
      <vt:lpstr>More division answers (e–g)</vt:lpstr>
      <vt:lpstr>More division answers (h)</vt:lpstr>
      <vt:lpstr>PowerPoint Presentation</vt:lpstr>
      <vt:lpstr>PowerPoint Presentation</vt:lpstr>
      <vt:lpstr>PowerPoint Presentation</vt:lpstr>
      <vt:lpstr>PowerPoint Presentation</vt:lpstr>
      <vt:lpstr>Lesson review:  Dividing fractions</vt:lpstr>
      <vt:lpstr>Lesson 18: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Sarah Stafford</cp:lastModifiedBy>
  <cp:revision>467</cp:revision>
  <dcterms:created xsi:type="dcterms:W3CDTF">2019-07-11T15:46:02Z</dcterms:created>
  <dcterms:modified xsi:type="dcterms:W3CDTF">2023-03-24T13:21:12Z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