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27"/>
  </p:notesMasterIdLst>
  <p:sldIdLst>
    <p:sldId id="261" r:id="rId6"/>
    <p:sldId id="326" r:id="rId7"/>
    <p:sldId id="331" r:id="rId8"/>
    <p:sldId id="264" r:id="rId9"/>
    <p:sldId id="333" r:id="rId10"/>
    <p:sldId id="334" r:id="rId11"/>
    <p:sldId id="335" r:id="rId12"/>
    <p:sldId id="358" r:id="rId13"/>
    <p:sldId id="355" r:id="rId14"/>
    <p:sldId id="341" r:id="rId15"/>
    <p:sldId id="338" r:id="rId16"/>
    <p:sldId id="361" r:id="rId17"/>
    <p:sldId id="344" r:id="rId18"/>
    <p:sldId id="356" r:id="rId19"/>
    <p:sldId id="346" r:id="rId20"/>
    <p:sldId id="347" r:id="rId21"/>
    <p:sldId id="362" r:id="rId22"/>
    <p:sldId id="357" r:id="rId23"/>
    <p:sldId id="360" r:id="rId24"/>
    <p:sldId id="348" r:id="rId25"/>
    <p:sldId id="35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E3DE15-358D-1D6E-1E66-EE0360334EA6}" name="Martin Payne" initials="MP" userId="bbc95f081e4651e9" providerId="Windows Live"/>
  <p188:author id="{A38CE21D-A44F-DFDE-2216-6A83308448DE}" name="PR" initials="WRG" userId="PR" providerId="None"/>
  <p188:author id="{DB168830-51D4-4CC1-7858-D21AD9F13162}" name="Sarah Stafford" initials="SS" userId="Sarah Stafford" providerId="None"/>
  <p188:author id="{A3B5DB84-950D-7B36-4E01-DE48024E119B}" name="Olesya Gilmutdinova" initials="OG" userId="S::olesya@newgenpublishing.co.uk::0ad0dfd8-c78a-45b1-8302-82c733b1cefb" providerId="AD"/>
  <p188:author id="{74A8DA8D-EC84-206B-48B7-16142EDB883C}" name="CE" initials="TH" userId="CE" providerId="None"/>
  <p188:author id="{E5B58DDC-298B-B9D5-C478-64E78F3EB0CF}" name="Chess Law" initials="CL" userId="S::chess@newgenpublishing.co.uk::77e1df74-a9d8-491f-a58c-070132422fdd" providerId="AD"/>
  <p188:author id="{5C0F08FE-B5CA-9B9E-29F8-9E60E2B97FB0}" name="Harsh Kumar" initials="H" userId="Harsh Kumar"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E6C8D9"/>
    <a:srgbClr val="0071F8"/>
    <a:srgbClr val="BE0064"/>
    <a:srgbClr val="9BC8FF"/>
    <a:srgbClr val="008FC9"/>
    <a:srgbClr val="DD3D4C"/>
    <a:srgbClr val="F9D09E"/>
    <a:srgbClr val="C96035"/>
    <a:srgbClr val="DDB1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8944C1-FC27-4690-ACE6-B65BE31FCB6A}" v="11" dt="2023-03-02T09:13:25.8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5997" autoAdjust="0"/>
    <p:restoredTop sz="87685" autoAdjust="0"/>
  </p:normalViewPr>
  <p:slideViewPr>
    <p:cSldViewPr snapToGrid="0" snapToObjects="1">
      <p:cViewPr varScale="1">
        <p:scale>
          <a:sx n="63" d="100"/>
          <a:sy n="63" d="100"/>
        </p:scale>
        <p:origin x="162" y="72"/>
      </p:cViewPr>
      <p:guideLst>
        <p:guide orient="horz" pos="2160"/>
        <p:guide pos="3840"/>
      </p:guideLst>
    </p:cSldViewPr>
  </p:slideViewPr>
  <p:outlineViewPr>
    <p:cViewPr>
      <p:scale>
        <a:sx n="33" d="100"/>
        <a:sy n="33" d="100"/>
      </p:scale>
      <p:origin x="0" y="-178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4/24/2023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This exercise is designed to test learners' understanding of the mathematical structure of mean.</a:t>
            </a:r>
          </a:p>
          <a:p>
            <a:r>
              <a:rPr lang="en-US" dirty="0">
                <a:solidFill>
                  <a:srgbClr val="252525"/>
                </a:solidFill>
                <a:effectLst/>
              </a:rPr>
              <a:t>Ask the learners to work alone for a few minutes before discussing what they have done or what they think with their partner.</a:t>
            </a:r>
          </a:p>
          <a:p>
            <a:r>
              <a:rPr lang="en-US" dirty="0">
                <a:solidFill>
                  <a:srgbClr val="252525"/>
                </a:solidFill>
                <a:effectLst/>
              </a:rPr>
              <a:t>This may lead to a productive struggle, as this is a little tricky. Allow time for the learners to solve the problem, but scaffold by asking questions should the task become too much.</a:t>
            </a:r>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10385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Give the learners some time to work alone.</a:t>
            </a:r>
          </a:p>
          <a:p>
            <a:r>
              <a:rPr lang="en-US" dirty="0">
                <a:solidFill>
                  <a:srgbClr val="252525"/>
                </a:solidFill>
                <a:effectLst/>
              </a:rPr>
              <a:t>Once they have worked on the problem alone, learners will then explain their answer to their partner.</a:t>
            </a:r>
          </a:p>
          <a:p>
            <a:r>
              <a:rPr lang="en-US" dirty="0">
                <a:solidFill>
                  <a:srgbClr val="252525"/>
                </a:solidFill>
                <a:effectLst/>
              </a:rPr>
              <a:t>If the pair agrees, then each learner must explain in their own words what they did. If they disagree, then they must work out why they disagree and see if they can come to an agreement.</a:t>
            </a:r>
          </a:p>
          <a:p>
            <a:r>
              <a:rPr lang="en-US" dirty="0">
                <a:solidFill>
                  <a:srgbClr val="252525"/>
                </a:solidFill>
                <a:effectLst/>
              </a:rPr>
              <a:t>The tutor will observe and listen to what the learners are saying, taking note of common errors or correct calculations, which will help with the review.</a:t>
            </a:r>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3520763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Here, the tutor should bring the class's ideas together, before confirming the correct answers.</a:t>
            </a:r>
          </a:p>
          <a:p>
            <a:r>
              <a:rPr lang="en-US" dirty="0">
                <a:solidFill>
                  <a:srgbClr val="252525"/>
                </a:solidFill>
                <a:effectLst/>
              </a:rPr>
              <a:t>It could be useful to question the whole group to bring ideas together, or the tutor could ask a successful pair to demonstrate what they did.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i="0" u="none" dirty="0">
                <a:effectLst/>
                <a:latin typeface="Calibri" panose="020F0502020204030204" pitchFamily="34" charset="0"/>
                <a:ea typeface="Calibri" panose="020F0502020204030204" pitchFamily="34" charset="0"/>
                <a:cs typeface="Times New Roman" panose="02020603050405020304" pitchFamily="18" charset="0"/>
              </a:rPr>
              <a:t>Focus of discussions is methods used &amp; reasoning behind them.  If learners struggle, use probing questions and scaffolding as appropriate</a:t>
            </a:r>
            <a:endParaRPr lang="en-GB" sz="1800" i="0" u="none"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solidFill>
                <a:srgbClr val="252525"/>
              </a:solidFill>
              <a:effectLst/>
            </a:endParaRPr>
          </a:p>
          <a:p>
            <a:r>
              <a:rPr lang="en-US" dirty="0">
                <a:solidFill>
                  <a:srgbClr val="252525"/>
                </a:solidFill>
                <a:effectLst/>
              </a:rPr>
              <a:t>When discussions have run their course, use the animations to confirm the correct answers.</a:t>
            </a:r>
          </a:p>
          <a:p>
            <a:endParaRPr lang="en-US" dirty="0">
              <a:solidFill>
                <a:srgbClr val="252525"/>
              </a:solidFill>
              <a:effectLst/>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Answer for row A is 24</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Calculation is: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26 x 6 = 156</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All current numbers add up to 132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156 − 132 = 24</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Answer for row B (missing time) is 28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Find the mean for all 10 combined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10 × 26.8 = 268</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All 9 add up to 240</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268 − 240 = 28</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538135"/>
                </a:solidFill>
                <a:effectLst/>
                <a:latin typeface="Calibri" panose="020F0502020204030204" pitchFamily="34" charset="0"/>
                <a:ea typeface="Calibri" panose="020F0502020204030204" pitchFamily="34" charset="0"/>
                <a:cs typeface="Calibri" panose="020F0502020204030204" pitchFamily="34" charset="0"/>
              </a:rPr>
              <a:t>Answer for row B (missing average) is 28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solidFill>
                <a:srgbClr val="252525"/>
              </a:solidFill>
              <a:effectLst/>
            </a:endParaRPr>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160108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The more consistent delivery service will be the better service to use. </a:t>
            </a:r>
            <a:r>
              <a:rPr lang="en-US" dirty="0" err="1">
                <a:solidFill>
                  <a:srgbClr val="252525"/>
                </a:solidFill>
                <a:effectLst/>
              </a:rPr>
              <a:t>Glossop</a:t>
            </a:r>
            <a:r>
              <a:rPr lang="en-US" dirty="0">
                <a:solidFill>
                  <a:srgbClr val="252525"/>
                </a:solidFill>
                <a:effectLst/>
              </a:rPr>
              <a:t> Delivery has the smaller range (2 hours, compared to 5 hours for Moving Target) and is therefore the more consistent.</a:t>
            </a:r>
          </a:p>
          <a:p>
            <a:endParaRPr lang="en-US" dirty="0">
              <a:solidFill>
                <a:srgbClr val="252525"/>
              </a:solidFill>
              <a:effectLst/>
            </a:endParaRPr>
          </a:p>
          <a:p>
            <a:r>
              <a:rPr lang="en-US" dirty="0">
                <a:solidFill>
                  <a:srgbClr val="252525"/>
                </a:solidFill>
                <a:effectLst/>
              </a:rPr>
              <a:t>The mean and median delivery time for both of these firms is 4 hours, so there is no difference in terms of the average times.</a:t>
            </a:r>
          </a:p>
          <a:p>
            <a:endParaRPr lang="en-US" dirty="0">
              <a:solidFill>
                <a:srgbClr val="252525"/>
              </a:solidFill>
              <a:effectLst/>
            </a:endParaRPr>
          </a:p>
          <a:p>
            <a:r>
              <a:rPr lang="en-US" dirty="0">
                <a:solidFill>
                  <a:srgbClr val="252525"/>
                </a:solidFill>
                <a:effectLst/>
              </a:rPr>
              <a:t>The role of the tutor is to listen to the learners' reasoning while they have their thinking and discussion time, and then to use this to facilitate the discussion of which service they would choose.</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36064025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 concept of</a:t>
            </a:r>
            <a:r>
              <a:rPr lang="en-GB" baseline="0" dirty="0"/>
              <a:t> grouped data </a:t>
            </a:r>
            <a:r>
              <a:rPr lang="en-GB" b="0" i="0" dirty="0">
                <a:solidFill>
                  <a:srgbClr val="E8EAED"/>
                </a:solidFill>
                <a:effectLst/>
                <a:latin typeface="Google Sans"/>
              </a:rPr>
              <a:t>–</a:t>
            </a:r>
            <a:r>
              <a:rPr lang="en-GB" baseline="0" dirty="0"/>
              <a:t> draw reference to the fact that this is NOT raw data, but data that have been grouped into a series of bands.</a:t>
            </a:r>
          </a:p>
          <a:p>
            <a:endParaRPr lang="en-GB" baseline="0" dirty="0"/>
          </a:p>
          <a:p>
            <a:r>
              <a:rPr lang="en-GB" baseline="0" dirty="0"/>
              <a:t>Click to reveal the 1st bullet and ask: is there anything wrong with this table? Draw out issues of overlapping groups, no group for under 10 or over 65 – why not?  </a:t>
            </a:r>
          </a:p>
          <a:p>
            <a:r>
              <a:rPr lang="en-GB" baseline="0" dirty="0"/>
              <a:t>Discuss what the groups should be.</a:t>
            </a:r>
          </a:p>
          <a:p>
            <a:endParaRPr lang="en-GB" baseline="0" dirty="0"/>
          </a:p>
          <a:p>
            <a:r>
              <a:rPr lang="en-GB" baseline="0" dirty="0"/>
              <a:t>Click to reveal 2nd bullet and discuss how the mean can be calculated. You may probe questions to draw out the method:</a:t>
            </a:r>
          </a:p>
          <a:p>
            <a:pPr marL="171450" indent="-171450">
              <a:buFont typeface="Arial" panose="020B0604020202020204" pitchFamily="34" charset="0"/>
              <a:buChar char="•"/>
            </a:pPr>
            <a:r>
              <a:rPr lang="en-GB" baseline="0" dirty="0"/>
              <a:t>Can we tell the specific ages of any of these customers? So what values do we use in calculating the mean? Highlight the use of mid-points, asking what if all the 55</a:t>
            </a:r>
            <a:r>
              <a:rPr lang="en-GB" b="0" i="0" dirty="0">
                <a:solidFill>
                  <a:srgbClr val="E8EAED"/>
                </a:solidFill>
                <a:effectLst/>
                <a:latin typeface="Google Sans"/>
              </a:rPr>
              <a:t>–</a:t>
            </a:r>
            <a:r>
              <a:rPr lang="en-GB" baseline="0" dirty="0"/>
              <a:t>65s were aged 55 (or 65) – what difference would this make? Emphasise that mid-points are just estimates, </a:t>
            </a:r>
            <a:r>
              <a:rPr lang="en-GB" b="1" baseline="0" dirty="0"/>
              <a:t>so final mean will also be an estimate.</a:t>
            </a:r>
          </a:p>
          <a:p>
            <a:pPr marL="171450" indent="-171450">
              <a:buFont typeface="Arial" panose="020B0604020202020204" pitchFamily="34" charset="0"/>
              <a:buChar char="•"/>
            </a:pPr>
            <a:r>
              <a:rPr lang="en-GB" b="0" baseline="0" dirty="0"/>
              <a:t>Next step is to multiply the frequencies by the midpoints – </a:t>
            </a:r>
            <a:r>
              <a:rPr lang="en-GB" b="1" baseline="0" dirty="0"/>
              <a:t>why? </a:t>
            </a:r>
            <a:r>
              <a:rPr lang="en-GB" b="0" baseline="0" dirty="0"/>
              <a:t>Relate this to what they already know about calculating the mean and what an expanded view of the frequency table might look like. </a:t>
            </a:r>
          </a:p>
          <a:p>
            <a:pPr marL="171450" indent="-171450">
              <a:buFont typeface="Arial" panose="020B0604020202020204" pitchFamily="34" charset="0"/>
              <a:buChar char="•"/>
            </a:pPr>
            <a:r>
              <a:rPr lang="en-GB" b="0" baseline="0" dirty="0"/>
              <a:t>What do we do next? What do we divide the total by? (Carry on making links to the basic method of calculating the mean.)</a:t>
            </a:r>
          </a:p>
          <a:p>
            <a:pPr marL="171450" indent="-171450">
              <a:buFont typeface="Arial" panose="020B0604020202020204" pitchFamily="34" charset="0"/>
              <a:buChar char="•"/>
            </a:pPr>
            <a:r>
              <a:rPr lang="en-GB" b="0" baseline="0" dirty="0"/>
              <a:t>Finish by asking – does the estimate of the mean look reasonable? Within which group would you expect it to lie?</a:t>
            </a:r>
          </a:p>
          <a:p>
            <a:endParaRPr lang="en-GB" baseline="0" dirty="0"/>
          </a:p>
          <a:p>
            <a:r>
              <a:rPr lang="en-GB" baseline="0" dirty="0"/>
              <a:t>Click to reveal 3rd bullet.</a:t>
            </a:r>
          </a:p>
          <a:p>
            <a:pPr marL="171450" indent="-171450">
              <a:buFont typeface="Arial" panose="020B0604020202020204" pitchFamily="34" charset="0"/>
              <a:buChar char="•"/>
            </a:pPr>
            <a:r>
              <a:rPr lang="en-GB" baseline="0" dirty="0"/>
              <a:t>Finish by asking whether it would be possible to identify the median (no), mode (can identify the modal group – in this case 35</a:t>
            </a:r>
            <a:r>
              <a:rPr lang="en-GB" b="0" i="0" dirty="0">
                <a:solidFill>
                  <a:srgbClr val="E8EAED"/>
                </a:solidFill>
                <a:effectLst/>
                <a:latin typeface="Google Sans"/>
              </a:rPr>
              <a:t>–</a:t>
            </a:r>
            <a:r>
              <a:rPr lang="en-GB" baseline="0" dirty="0"/>
              <a:t>45) &amp; range (no) from grouped data.</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13051008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is a Level 2 question and we would recommend you print out this question. </a:t>
            </a:r>
          </a:p>
        </p:txBody>
      </p:sp>
      <p:sp>
        <p:nvSpPr>
          <p:cNvPr id="4" name="Slide Number Placeholder 3"/>
          <p:cNvSpPr>
            <a:spLocks noGrp="1"/>
          </p:cNvSpPr>
          <p:nvPr>
            <p:ph type="sldNum" sz="quarter" idx="5"/>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2932554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is a Level 2 question and we would recommend you print out this 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5947493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6871863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is a Level 2 question and we would recommend you print out this question.</a:t>
            </a:r>
          </a:p>
        </p:txBody>
      </p:sp>
      <p:sp>
        <p:nvSpPr>
          <p:cNvPr id="4" name="Slide Number Placeholder 3"/>
          <p:cNvSpPr>
            <a:spLocks noGrp="1"/>
          </p:cNvSpPr>
          <p:nvPr>
            <p:ph type="sldNum" sz="quarter" idx="5"/>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42280347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3930482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Whole group discussion about the nature of averages. This lesson is designed to explore the different averages and their possible uses.</a:t>
            </a:r>
          </a:p>
          <a:p>
            <a:r>
              <a:rPr lang="en-US" dirty="0">
                <a:solidFill>
                  <a:srgbClr val="252525"/>
                </a:solidFill>
                <a:effectLst/>
              </a:rPr>
              <a:t>The discussion should start to draw out learners’ previous knowledge about averages. Learners often know how to calculate averages, even if they get the names mixed up. Do they know what an average is and when to use each average?</a:t>
            </a:r>
          </a:p>
          <a:p>
            <a:r>
              <a:rPr lang="en-US" dirty="0">
                <a:solidFill>
                  <a:srgbClr val="252525"/>
                </a:solidFill>
                <a:effectLst/>
              </a:rPr>
              <a:t>The first two slides are to explore the nature of average. In the first slide, Parvis feels average. This cannot be quantified with numbers, but it does allow for discussion of what the nature of ‘average’ is.</a:t>
            </a:r>
          </a:p>
          <a:p>
            <a:r>
              <a:rPr lang="en-US" dirty="0">
                <a:solidFill>
                  <a:srgbClr val="252525"/>
                </a:solidFill>
                <a:effectLst/>
              </a:rPr>
              <a:t>You might prompt the discussion by asking: Does Parvis feels fabulous? Does Parvis feel terrible? This could start the idea of the middle ground – somewhere between terrible and amazing.</a:t>
            </a:r>
          </a:p>
          <a:p>
            <a:r>
              <a:rPr lang="en-US" dirty="0">
                <a:solidFill>
                  <a:srgbClr val="252525"/>
                </a:solidFill>
                <a:effectLst/>
              </a:rPr>
              <a:t>Could we calculate how Parvis feels? Not easily, but we could give his feelings a rating on a scale (1 being terrible and 10 being wonderful) – where would Parvis be on this scale?</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20200719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38039315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21</a:t>
            </a:fld>
            <a:endParaRPr lang="en-US"/>
          </a:p>
        </p:txBody>
      </p:sp>
    </p:spTree>
    <p:extLst>
      <p:ext uri="{BB962C8B-B14F-4D97-AF65-F5344CB8AC3E}">
        <p14:creationId xmlns:p14="http://schemas.microsoft.com/office/powerpoint/2010/main" val="2400898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Asking how Parvis did in his </a:t>
            </a:r>
            <a:r>
              <a:rPr lang="en-US" dirty="0" err="1">
                <a:solidFill>
                  <a:srgbClr val="252525"/>
                </a:solidFill>
                <a:effectLst/>
              </a:rPr>
              <a:t>maths</a:t>
            </a:r>
            <a:r>
              <a:rPr lang="en-US" dirty="0">
                <a:solidFill>
                  <a:srgbClr val="252525"/>
                </a:solidFill>
                <a:effectLst/>
              </a:rPr>
              <a:t> test allows the class to start exploring different averages. The score can be quantified, as can the grade. It is unlikely that learners will know if their </a:t>
            </a:r>
            <a:r>
              <a:rPr lang="en-US" dirty="0" err="1">
                <a:solidFill>
                  <a:srgbClr val="252525"/>
                </a:solidFill>
                <a:effectLst/>
              </a:rPr>
              <a:t>maths</a:t>
            </a:r>
            <a:r>
              <a:rPr lang="en-US" dirty="0">
                <a:solidFill>
                  <a:srgbClr val="252525"/>
                </a:solidFill>
                <a:effectLst/>
              </a:rPr>
              <a:t> test results are actually average or not, but it does allow them to think about how the scores might be ordered to see if they are average.</a:t>
            </a:r>
          </a:p>
          <a:p>
            <a:endParaRPr lang="en-US" dirty="0">
              <a:solidFill>
                <a:srgbClr val="252525"/>
              </a:solidFill>
              <a:effectLst/>
            </a:endParaRPr>
          </a:p>
          <a:p>
            <a:r>
              <a:rPr lang="en-US" dirty="0">
                <a:solidFill>
                  <a:srgbClr val="252525"/>
                </a:solidFill>
                <a:effectLst/>
              </a:rPr>
              <a:t>Does Parvis’ response of ‘Average!’ refer to how he feels he did, or does he know his grade and score? (Learners should move on from the abstract middle ground introduced in the previous slide to thinking about a quantified average).</a:t>
            </a:r>
          </a:p>
          <a:p>
            <a:endParaRPr lang="en-US" dirty="0">
              <a:solidFill>
                <a:srgbClr val="252525"/>
              </a:solidFill>
              <a:effectLst/>
            </a:endParaRPr>
          </a:p>
          <a:p>
            <a:r>
              <a:rPr lang="en-US" dirty="0">
                <a:solidFill>
                  <a:srgbClr val="252525"/>
                </a:solidFill>
                <a:effectLst/>
              </a:rPr>
              <a:t>Grades and scores can be used to find averages. How? This gives the class the opportunity to explore exactly how averages are calculated and to think about scores and grades.</a:t>
            </a:r>
          </a:p>
          <a:p>
            <a:pPr marL="171450" indent="-171450">
              <a:buFont typeface="Arial" panose="020B0604020202020204" pitchFamily="34" charset="0"/>
              <a:buChar char="•"/>
            </a:pPr>
            <a:r>
              <a:rPr lang="en-US" dirty="0">
                <a:solidFill>
                  <a:srgbClr val="252525"/>
                </a:solidFill>
                <a:effectLst/>
              </a:rPr>
              <a:t>Is there a way to see if Parvis has done averagely well on his math test? Can learners think how this might be done? Explore this with the class.</a:t>
            </a:r>
          </a:p>
          <a:p>
            <a:pPr marL="171450" indent="-171450">
              <a:buFont typeface="Arial" panose="020B0604020202020204" pitchFamily="34" charset="0"/>
              <a:buChar char="•"/>
            </a:pPr>
            <a:r>
              <a:rPr lang="en-US" dirty="0">
                <a:solidFill>
                  <a:srgbClr val="252525"/>
                </a:solidFill>
                <a:effectLst/>
              </a:rPr>
              <a:t>Would it be possible to find out the average for the class? The college? The country? How?</a:t>
            </a:r>
          </a:p>
          <a:p>
            <a:pPr marL="171450" indent="-171450">
              <a:buFont typeface="Arial" panose="020B0604020202020204" pitchFamily="34" charset="0"/>
              <a:buChar char="•"/>
            </a:pPr>
            <a:r>
              <a:rPr lang="en-US" dirty="0">
                <a:solidFill>
                  <a:srgbClr val="252525"/>
                </a:solidFill>
                <a:effectLst/>
              </a:rPr>
              <a:t>There is a lot of scope here for discussion and the tutor should take this opportunity to explore the class’s previous knowledge.</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3254044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252525"/>
                </a:solidFill>
                <a:effectLst/>
              </a:rPr>
              <a:t>This slide introduces the context of the lesson, which revolves around a garden </a:t>
            </a:r>
            <a:r>
              <a:rPr lang="en-US" dirty="0" err="1">
                <a:solidFill>
                  <a:srgbClr val="252525"/>
                </a:solidFill>
                <a:effectLst/>
              </a:rPr>
              <a:t>centre</a:t>
            </a:r>
            <a:r>
              <a:rPr lang="en-US" dirty="0">
                <a:solidFill>
                  <a:srgbClr val="252525"/>
                </a:solidFill>
                <a:effectLst/>
              </a:rPr>
              <a:t>. In doing so, learners are introduced to averages within a real-life work context.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252525"/>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252525"/>
                </a:solidFill>
                <a:effectLst/>
              </a:rPr>
              <a:t>The scenario is that James has started to work here, and there are various activities and discussions around James’ tasks, which can be solved using averages and range.</a:t>
            </a:r>
          </a:p>
          <a:p>
            <a:endParaRPr lang="en-GB" dirty="0"/>
          </a:p>
          <a:p>
            <a:r>
              <a:rPr lang="en-US" dirty="0">
                <a:solidFill>
                  <a:srgbClr val="252525"/>
                </a:solidFill>
                <a:effectLst/>
              </a:rPr>
              <a:t>Discuss with the class how James could do this.</a:t>
            </a:r>
          </a:p>
          <a:p>
            <a:endParaRPr lang="en-US" dirty="0">
              <a:solidFill>
                <a:srgbClr val="252525"/>
              </a:solidFill>
              <a:effectLst/>
            </a:endParaRPr>
          </a:p>
          <a:p>
            <a:r>
              <a:rPr lang="en-US" dirty="0">
                <a:solidFill>
                  <a:srgbClr val="252525"/>
                </a:solidFill>
                <a:effectLst/>
              </a:rPr>
              <a:t>One possible solution is to attempt to find the average </a:t>
            </a:r>
            <a:r>
              <a:rPr lang="en-US" dirty="0">
                <a:solidFill>
                  <a:srgbClr val="252525"/>
                </a:solidFill>
                <a:effectLst/>
                <a:highlight>
                  <a:srgbClr val="FFFF00"/>
                </a:highlight>
              </a:rPr>
              <a:t>height of a number of flowers</a:t>
            </a:r>
            <a:r>
              <a:rPr lang="en-US" dirty="0">
                <a:solidFill>
                  <a:srgbClr val="252525"/>
                </a:solidFill>
                <a:effectLst/>
              </a:rPr>
              <a:t> and then choose one that is about that size. The class could come to this conclusion during the discussion.</a:t>
            </a:r>
          </a:p>
          <a:p>
            <a:endParaRPr lang="en-US" dirty="0">
              <a:solidFill>
                <a:srgbClr val="252525"/>
              </a:solidFill>
              <a:effectLst/>
            </a:endParaRPr>
          </a:p>
          <a:p>
            <a:r>
              <a:rPr lang="en-US" dirty="0">
                <a:solidFill>
                  <a:srgbClr val="252525"/>
                </a:solidFill>
                <a:effectLst/>
              </a:rPr>
              <a:t>The next slide explicitly tells the class that they should use an average or averages. You may want to skip this slide and rely on the group to come to this conclusion.</a:t>
            </a:r>
          </a:p>
          <a:p>
            <a:endParaRPr lang="en-US" dirty="0">
              <a:solidFill>
                <a:srgbClr val="252525"/>
              </a:solidFill>
              <a:effectLst/>
            </a:endParaRPr>
          </a:p>
          <a:p>
            <a:r>
              <a:rPr lang="en-US" dirty="0">
                <a:solidFill>
                  <a:srgbClr val="252525"/>
                </a:solidFill>
                <a:effectLst/>
              </a:rPr>
              <a:t>If the class decides that an average would be a good way to find a flower that is not too tall or too short, then you may wish to display the next slide to confirm their decision.</a:t>
            </a:r>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This slide is optional and can be skipped if the class has already come to this conclusion, and you do not feel that there is a need to confirm their decision.</a:t>
            </a:r>
          </a:p>
          <a:p>
            <a:endParaRPr lang="en-US" dirty="0">
              <a:solidFill>
                <a:srgbClr val="252525"/>
              </a:solidFill>
              <a:effectLst/>
            </a:endParaRPr>
          </a:p>
          <a:p>
            <a:r>
              <a:rPr lang="en-US" dirty="0">
                <a:solidFill>
                  <a:srgbClr val="252525"/>
                </a:solidFill>
                <a:effectLst/>
              </a:rPr>
              <a:t>It could be used to explicitly tell the class that finding the average height of a number of flowers is the best way to select one that is not too short or too tall, if the class were unable to find a solution to the task.</a:t>
            </a:r>
          </a:p>
          <a:p>
            <a:endParaRPr lang="en-US" dirty="0">
              <a:solidFill>
                <a:srgbClr val="252525"/>
              </a:solidFill>
              <a:effectLst/>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3531054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A range of flowers of different heights has been selected. The class may be able to determine the modal value (20 cm) and the median value (35 cm). The median is not written here, but learners may deduce that the 30 cm and 40 cm flowers are the middle heights, and so the median is in the middle of these two values.</a:t>
            </a:r>
          </a:p>
          <a:p>
            <a:r>
              <a:rPr lang="en-US" dirty="0">
                <a:solidFill>
                  <a:srgbClr val="252525"/>
                </a:solidFill>
                <a:effectLst/>
              </a:rPr>
              <a:t>If learners cannot find these values on their own, they will have the opportunity to explore this and develop these skills in the next slide.</a:t>
            </a:r>
          </a:p>
        </p:txBody>
      </p:sp>
      <p:sp>
        <p:nvSpPr>
          <p:cNvPr id="4" name="Slide Number Placeholder 3"/>
          <p:cNvSpPr>
            <a:spLocks noGrp="1"/>
          </p:cNvSpPr>
          <p:nvPr>
            <p:ph type="sldNum" sz="quarter" idx="5"/>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3026489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252525"/>
                </a:solidFill>
                <a:effectLst/>
              </a:rPr>
              <a:t>This slide shows all three averages calculated as well as the range.</a:t>
            </a:r>
          </a:p>
          <a:p>
            <a:r>
              <a:rPr lang="en-US" dirty="0">
                <a:solidFill>
                  <a:srgbClr val="252525"/>
                </a:solidFill>
                <a:effectLst/>
              </a:rPr>
              <a:t>Parvis has calculated the mean, Jane the mode, Maya the median, and Kenji has calculated the range.</a:t>
            </a:r>
          </a:p>
          <a:p>
            <a:endParaRPr lang="en-US" dirty="0">
              <a:solidFill>
                <a:srgbClr val="252525"/>
              </a:solidFill>
              <a:effectLst/>
            </a:endParaRPr>
          </a:p>
          <a:p>
            <a:r>
              <a:rPr lang="en-US" dirty="0">
                <a:solidFill>
                  <a:srgbClr val="252525"/>
                </a:solidFill>
                <a:effectLst/>
              </a:rPr>
              <a:t>Learners are to work in pairs to identify what has been calculated.</a:t>
            </a:r>
          </a:p>
          <a:p>
            <a:r>
              <a:rPr lang="en-US" dirty="0">
                <a:solidFill>
                  <a:srgbClr val="252525"/>
                </a:solidFill>
                <a:effectLst/>
              </a:rPr>
              <a:t>This will expose their prior knowledge level. During the learners’ discussions, the tutor should listen and take notes of any ideas or calculations that are being made for the class discussion afterwards.</a:t>
            </a:r>
          </a:p>
          <a:p>
            <a:endParaRPr lang="en-US" dirty="0">
              <a:solidFill>
                <a:srgbClr val="252525"/>
              </a:solidFill>
              <a:effectLst/>
            </a:endParaRPr>
          </a:p>
          <a:p>
            <a:r>
              <a:rPr lang="en-US" dirty="0">
                <a:solidFill>
                  <a:srgbClr val="252525"/>
                </a:solidFill>
                <a:effectLst/>
              </a:rPr>
              <a:t>The slide is also designed to expose the misconception that range is an average. The range is visually apparent in the slide, and time should be dedicated to thinking about why the range is not an average, and possible uses for the range.</a:t>
            </a:r>
          </a:p>
          <a:p>
            <a:endParaRPr lang="en-US" dirty="0">
              <a:solidFill>
                <a:srgbClr val="252525"/>
              </a:solidFill>
              <a:effectLst/>
            </a:endParaRPr>
          </a:p>
          <a:p>
            <a:r>
              <a:rPr lang="en-US" dirty="0">
                <a:solidFill>
                  <a:srgbClr val="252525"/>
                </a:solidFill>
                <a:effectLst/>
              </a:rPr>
              <a:t>A use for range will be addressed later in the lesson, and so the depth to which it is discussed at this point is up to the tutor’s discretion. For example, if learners have a strong opinion or in-depth knowledge of range and its function within statistical analysis, explore this further. However, it is sufficient at this stage simply to explore the fact that range is not an average.</a:t>
            </a:r>
          </a:p>
          <a:p>
            <a:endParaRPr lang="en-US" dirty="0">
              <a:solidFill>
                <a:srgbClr val="252525"/>
              </a:solidFill>
              <a:effectLst/>
            </a:endParaRPr>
          </a:p>
          <a:p>
            <a:r>
              <a:rPr lang="en-US" dirty="0">
                <a:solidFill>
                  <a:srgbClr val="252525"/>
                </a:solidFill>
                <a:effectLst/>
              </a:rPr>
              <a:t>Once time is up, a discussion should take place about what learners have found and how useful each of the averages might be.</a:t>
            </a:r>
          </a:p>
          <a:p>
            <a:pPr marL="171450" indent="-171450">
              <a:buFont typeface="Arial" panose="020B0604020202020204" pitchFamily="34" charset="0"/>
              <a:buChar char="•"/>
            </a:pPr>
            <a:r>
              <a:rPr lang="en-US" dirty="0">
                <a:solidFill>
                  <a:srgbClr val="252525"/>
                </a:solidFill>
                <a:effectLst/>
              </a:rPr>
              <a:t>The modal value of 20 cm is of little value to James, as these are the shortest flowers.</a:t>
            </a:r>
          </a:p>
          <a:p>
            <a:pPr marL="171450" indent="-171450">
              <a:buFont typeface="Arial" panose="020B0604020202020204" pitchFamily="34" charset="0"/>
              <a:buChar char="•"/>
            </a:pPr>
            <a:r>
              <a:rPr lang="en-US" dirty="0">
                <a:solidFill>
                  <a:srgbClr val="252525"/>
                </a:solidFill>
                <a:effectLst/>
              </a:rPr>
              <a:t>The mean is 42 cm (rounded from 41.6), and the median is 35 cm. Discuss which is better to use in this case. There is no one true answer here, but exploration through discussion is essential as learners begin to think about how different averages can supply different information.</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1148127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rgbClr val="FF0000"/>
                </a:solidFill>
                <a:effectLst/>
                <a:latin typeface="+mn-lt"/>
                <a:ea typeface="+mn-ea"/>
                <a:cs typeface="+mn-cs"/>
              </a:rPr>
              <a:t>Why has removing one flower affected the data? Encourage</a:t>
            </a:r>
            <a:r>
              <a:rPr lang="en-GB" sz="1200" kern="1200" baseline="0" dirty="0">
                <a:solidFill>
                  <a:srgbClr val="FF0000"/>
                </a:solidFill>
                <a:effectLst/>
                <a:latin typeface="+mn-lt"/>
                <a:ea typeface="+mn-ea"/>
                <a:cs typeface="+mn-cs"/>
              </a:rPr>
              <a:t> and provoke responses and </a:t>
            </a:r>
            <a:r>
              <a:rPr lang="en-GB" sz="1200" kern="1200" dirty="0">
                <a:solidFill>
                  <a:srgbClr val="FF0000"/>
                </a:solidFill>
                <a:effectLst/>
                <a:latin typeface="+mn-lt"/>
                <a:ea typeface="+mn-ea"/>
                <a:cs typeface="+mn-cs"/>
              </a:rPr>
              <a:t>discussion about outliers and data being skewed –</a:t>
            </a:r>
            <a:r>
              <a:rPr lang="en-GB" sz="1200" kern="1200" baseline="0" dirty="0">
                <a:solidFill>
                  <a:srgbClr val="FF0000"/>
                </a:solidFill>
                <a:effectLst/>
                <a:latin typeface="+mn-lt"/>
                <a:ea typeface="+mn-ea"/>
                <a:cs typeface="+mn-cs"/>
              </a:rPr>
              <a:t> the data now has a lower range and so the values are all closer to each other without an ‘outlier’. Discuss what an outlier is. </a:t>
            </a:r>
          </a:p>
          <a:p>
            <a:endParaRPr lang="en-GB" sz="1200" kern="1200" baseline="0" dirty="0">
              <a:solidFill>
                <a:srgbClr val="FF0000"/>
              </a:solidFill>
              <a:effectLst/>
              <a:latin typeface="+mn-lt"/>
              <a:ea typeface="+mn-ea"/>
              <a:cs typeface="+mn-cs"/>
            </a:endParaRPr>
          </a:p>
          <a:p>
            <a:r>
              <a:rPr lang="en-GB" sz="1200" kern="1200" baseline="0" dirty="0">
                <a:solidFill>
                  <a:srgbClr val="FF0000"/>
                </a:solidFill>
                <a:effectLst/>
                <a:latin typeface="+mn-lt"/>
                <a:ea typeface="+mn-ea"/>
                <a:cs typeface="+mn-cs"/>
              </a:rPr>
              <a:t>How can you check – discuss reverse calculations, estimations and sense checking (Is it a reasonable answer? Does your answer make sense?).</a:t>
            </a:r>
            <a:endParaRPr lang="en-GB" sz="1000" baseline="0" dirty="0">
              <a:solidFill>
                <a:srgbClr val="FF0000"/>
              </a:solidFill>
            </a:endParaRP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1560805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kern="1200" dirty="0">
                <a:solidFill>
                  <a:schemeClr val="tx1"/>
                </a:solidFill>
                <a:effectLst/>
                <a:latin typeface="+mn-lt"/>
                <a:ea typeface="+mn-ea"/>
                <a:cs typeface="+mn-cs"/>
              </a:rPr>
              <a:t>Summarise the three types of average – what they are (and aren’t) useful for, and how to calculate them. Provide examples to illustrate, if necessary.</a:t>
            </a:r>
          </a:p>
          <a:p>
            <a:endParaRPr lang="en-GB" sz="1000" kern="1200" dirty="0">
              <a:solidFill>
                <a:schemeClr val="tx1"/>
              </a:solidFill>
              <a:effectLst/>
              <a:latin typeface="+mn-lt"/>
              <a:ea typeface="+mn-ea"/>
              <a:cs typeface="+mn-cs"/>
            </a:endParaRPr>
          </a:p>
          <a:p>
            <a:r>
              <a:rPr lang="en-GB" sz="1000" kern="1200" dirty="0">
                <a:solidFill>
                  <a:schemeClr val="tx1"/>
                </a:solidFill>
                <a:effectLst/>
                <a:latin typeface="+mn-lt"/>
                <a:ea typeface="+mn-ea"/>
                <a:cs typeface="+mn-cs"/>
              </a:rPr>
              <a:t>Emphasise that the range is not an average, but a measure of spread – how variable (or consistent) the values are in the set of data.</a:t>
            </a:r>
            <a:endParaRPr lang="en-US" sz="1000"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98092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normAutofit/>
          </a:bodyPr>
          <a:lstStyle>
            <a:lvl1pPr algn="ctr">
              <a:defRPr sz="4000"/>
            </a:lvl1pPr>
          </a:lstStyle>
          <a:p>
            <a:r>
              <a:rPr lang="en-US" dirty="0"/>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4/24/2023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4/24/2023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4/24/2023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4/24/2023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4/24/2023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8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4/24/2023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4/24/2023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4/24/2023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baseline="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4/24/2023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4/24/2023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28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4/24/2023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4/24/2023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28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4/24/2023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4/24/2023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lvl1pPr>
              <a:defRPr sz="3600">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4/24/2023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4/24/2023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4/24/2023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4/24/2023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4/24/2023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4/24/2023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4/24/2023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4/24/2023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4/24/2023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4/24/2023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261551"/>
            <a:ext cx="9144000" cy="1422000"/>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a:t>
            </a:r>
            <a:r>
              <a:rPr lang="en-US" dirty="0">
                <a:solidFill>
                  <a:schemeClr val="bg1"/>
                </a:solidFill>
              </a:rPr>
              <a:t>4</a:t>
            </a:r>
            <a:r>
              <a:rPr lang="en-US" sz="4000" b="1" dirty="0">
                <a:solidFill>
                  <a:schemeClr val="bg1"/>
                </a:solidFill>
                <a:latin typeface="Arial" panose="020B0604020202020204" pitchFamily="34" charset="0"/>
                <a:cs typeface="Arial" panose="020B0604020202020204" pitchFamily="34" charset="0"/>
              </a:rPr>
              <a:t>: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Averages Level 2</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2839193"/>
            <a:ext cx="9144000" cy="3199563"/>
          </a:xfrm>
          <a:ln w="38100">
            <a:solidFill>
              <a:schemeClr val="accent1"/>
            </a:solidFill>
          </a:ln>
        </p:spPr>
        <p:txBody>
          <a:bodyPr anchor="ctr">
            <a:noAutofit/>
          </a:bodyPr>
          <a:lstStyle/>
          <a:p>
            <a:pPr algn="l">
              <a:lnSpc>
                <a:spcPts val="3100"/>
              </a:lnSpc>
              <a:spcAft>
                <a:spcPts val="600"/>
              </a:spcAft>
            </a:pPr>
            <a:r>
              <a:rPr lang="en-GB" b="1" dirty="0">
                <a:solidFill>
                  <a:schemeClr val="accent1"/>
                </a:solidFill>
                <a:latin typeface="Arial" panose="020B0604020202020204" pitchFamily="34" charset="0"/>
                <a:cs typeface="Arial" panose="020B0604020202020204" pitchFamily="34" charset="0"/>
              </a:rPr>
              <a:t>Objectives</a:t>
            </a:r>
            <a:endParaRPr lang="en-GB"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r>
              <a:rPr lang="en-GB" sz="2400" dirty="0"/>
              <a:t>To u</a:t>
            </a:r>
            <a:r>
              <a:rPr lang="en-GB" sz="2400" dirty="0">
                <a:latin typeface="Arial" panose="020B0604020202020204" pitchFamily="34" charset="0"/>
                <a:cs typeface="Arial" panose="020B0604020202020204" pitchFamily="34" charset="0"/>
              </a:rPr>
              <a:t>nderstand the difference between mean, mode and median</a:t>
            </a:r>
          </a:p>
          <a:p>
            <a:pPr marL="231775" indent="-231775" algn="l">
              <a:lnSpc>
                <a:spcPct val="120000"/>
              </a:lnSpc>
              <a:spcBef>
                <a:spcPts val="0"/>
              </a:spcBef>
              <a:buFont typeface="Arial" panose="020B0604020202020204" pitchFamily="34" charset="0"/>
              <a:buChar char="•"/>
            </a:pPr>
            <a:r>
              <a:rPr lang="en-GB" sz="2400" dirty="0"/>
              <a:t>To be able to use the appropriate average for different purposes</a:t>
            </a:r>
            <a:endParaRPr lang="en-GB" sz="2400" dirty="0">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r>
              <a:rPr lang="en-GB" sz="2400" dirty="0"/>
              <a:t>To u</a:t>
            </a:r>
            <a:r>
              <a:rPr lang="en-GB" sz="2400" dirty="0">
                <a:latin typeface="Arial" panose="020B0604020202020204" pitchFamily="34" charset="0"/>
                <a:cs typeface="Arial" panose="020B0604020202020204" pitchFamily="34" charset="0"/>
              </a:rPr>
              <a:t>nderstand that range is the data spread and not an average</a:t>
            </a:r>
          </a:p>
          <a:p>
            <a:pPr marL="231775" indent="-231775" algn="l">
              <a:lnSpc>
                <a:spcPct val="120000"/>
              </a:lnSpc>
              <a:spcBef>
                <a:spcPts val="0"/>
              </a:spcBef>
              <a:buFont typeface="Arial" panose="020B0604020202020204" pitchFamily="34" charset="0"/>
              <a:buChar char="•"/>
            </a:pPr>
            <a:r>
              <a:rPr lang="en-GB" sz="2400" dirty="0">
                <a:latin typeface="Arial" panose="020B0604020202020204" pitchFamily="34" charset="0"/>
                <a:cs typeface="Arial" panose="020B0604020202020204" pitchFamily="34" charset="0"/>
              </a:rPr>
              <a:t>Use appropriate checking procedures and evaluate their effectiveness at each stage</a:t>
            </a:r>
          </a:p>
        </p:txBody>
      </p:sp>
      <p:sp>
        <p:nvSpPr>
          <p:cNvPr id="8" name="TextBox 7">
            <a:extLst>
              <a:ext uri="{FF2B5EF4-FFF2-40B4-BE49-F238E27FC236}">
                <a16:creationId xmlns:a16="http://schemas.microsoft.com/office/drawing/2014/main" id="{E42EA291-BECB-B057-D1AC-A8F41504F455}"/>
              </a:ext>
            </a:extLst>
          </p:cNvPr>
          <p:cNvSpPr txBox="1"/>
          <p:nvPr/>
        </p:nvSpPr>
        <p:spPr>
          <a:xfrm>
            <a:off x="4673600" y="234074"/>
            <a:ext cx="3473556" cy="646331"/>
          </a:xfrm>
          <a:prstGeom prst="rect">
            <a:avLst/>
          </a:prstGeom>
          <a:noFill/>
        </p:spPr>
        <p:txBody>
          <a:bodyPr wrap="square">
            <a:spAutoFit/>
          </a:bodyPr>
          <a:lstStyle/>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dirty="0"/>
          </a:p>
        </p:txBody>
      </p:sp>
      <p:pic>
        <p:nvPicPr>
          <p:cNvPr id="9" name="Picture 8" descr="Text&#10;&#10;Description automatically generated">
            <a:extLst>
              <a:ext uri="{FF2B5EF4-FFF2-40B4-BE49-F238E27FC236}">
                <a16:creationId xmlns:a16="http://schemas.microsoft.com/office/drawing/2014/main" id="{E54720B1-0BBA-46B3-BB57-AF8A6A03B52F}"/>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7" name="Picture 6"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935751" y="111600"/>
            <a:ext cx="7567867"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Time of customers’ stay</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dirty="0"/>
          </a:p>
        </p:txBody>
      </p:sp>
      <p:sp>
        <p:nvSpPr>
          <p:cNvPr id="7" name="Rectangle 6">
            <a:extLst>
              <a:ext uri="{FF2B5EF4-FFF2-40B4-BE49-F238E27FC236}">
                <a16:creationId xmlns:a16="http://schemas.microsoft.com/office/drawing/2014/main" id="{68A07831-420E-E6AB-18FE-CD9F4CD8CBA1}"/>
              </a:ext>
            </a:extLst>
          </p:cNvPr>
          <p:cNvSpPr/>
          <p:nvPr/>
        </p:nvSpPr>
        <p:spPr>
          <a:xfrm>
            <a:off x="623455" y="3265177"/>
            <a:ext cx="10730345" cy="2893100"/>
          </a:xfrm>
          <a:prstGeom prst="rect">
            <a:avLst/>
          </a:prstGeom>
        </p:spPr>
        <p:txBody>
          <a:bodyPr wrap="square">
            <a:spAutoFit/>
          </a:bodyPr>
          <a:lstStyle/>
          <a:p>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Survey A consisted of six customers and survey B consisted of four customers.</a:t>
            </a:r>
          </a:p>
          <a:p>
            <a:pPr>
              <a:spcBef>
                <a:spcPts val="1200"/>
              </a:spcBef>
            </a:pP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Unfortunately, three entries are missing from the table.</a:t>
            </a:r>
          </a:p>
          <a:p>
            <a:pPr marL="342900" indent="-342900">
              <a:spcAft>
                <a:spcPts val="800"/>
              </a:spcAft>
              <a:buFont typeface="Arial" panose="020B0604020202020204" pitchFamily="34" charset="0"/>
              <a:buChar char="•"/>
            </a:pP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In survey A, 6 customers were timed and their mean visit time was 26 minutes. </a:t>
            </a:r>
          </a:p>
          <a:p>
            <a:pPr marL="342900" indent="-342900">
              <a:spcAft>
                <a:spcPts val="800"/>
              </a:spcAft>
              <a:buFont typeface="Arial" panose="020B0604020202020204" pitchFamily="34" charset="0"/>
              <a:buChar char="•"/>
            </a:pP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In survey B, 4 customers were timed.</a:t>
            </a:r>
          </a:p>
          <a:p>
            <a:pPr>
              <a:spcBef>
                <a:spcPts val="1200"/>
              </a:spcBef>
              <a:spcAft>
                <a:spcPts val="800"/>
              </a:spcAft>
            </a:pP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The overall mean of the combined data was </a:t>
            </a:r>
            <a:r>
              <a:rPr lang="en-GB" sz="2200" b="1" dirty="0">
                <a:solidFill>
                  <a:srgbClr val="000000"/>
                </a:solidFill>
                <a:latin typeface="Arial" panose="020B0604020202020204" pitchFamily="34" charset="0"/>
                <a:ea typeface="Times New Roman" panose="02020603050405020304" pitchFamily="18" charset="0"/>
                <a:cs typeface="Arial" panose="020B0604020202020204" pitchFamily="34" charset="0"/>
              </a:rPr>
              <a:t>26.8 minutes</a:t>
            </a:r>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p>
          <a:p>
            <a:pPr>
              <a:spcBef>
                <a:spcPts val="1200"/>
              </a:spcBef>
              <a:spcAft>
                <a:spcPts val="800"/>
              </a:spcAft>
            </a:pPr>
            <a:r>
              <a:rPr lang="en-GB" sz="2200" b="1" dirty="0">
                <a:solidFill>
                  <a:srgbClr val="000000"/>
                </a:solidFill>
                <a:latin typeface="Arial" panose="020B0604020202020204" pitchFamily="34" charset="0"/>
                <a:ea typeface="Times New Roman" panose="02020603050405020304" pitchFamily="18" charset="0"/>
                <a:cs typeface="Arial" panose="020B0604020202020204" pitchFamily="34" charset="0"/>
              </a:rPr>
              <a:t>Can you work out what the three missing values are?</a:t>
            </a:r>
            <a:endParaRPr lang="en-GB" sz="2400" dirty="0">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9DC14C4F-927F-5410-F071-1F6761F2C280}"/>
              </a:ext>
            </a:extLst>
          </p:cNvPr>
          <p:cNvGraphicFramePr>
            <a:graphicFrameLocks noGrp="1"/>
          </p:cNvGraphicFramePr>
          <p:nvPr>
            <p:extLst>
              <p:ext uri="{D42A27DB-BD31-4B8C-83A1-F6EECF244321}">
                <p14:modId xmlns:p14="http://schemas.microsoft.com/office/powerpoint/2010/main" val="643961095"/>
              </p:ext>
            </p:extLst>
          </p:nvPr>
        </p:nvGraphicFramePr>
        <p:xfrm>
          <a:off x="4499833" y="1405099"/>
          <a:ext cx="7426035" cy="1612231"/>
        </p:xfrm>
        <a:graphic>
          <a:graphicData uri="http://schemas.openxmlformats.org/drawingml/2006/table">
            <a:tbl>
              <a:tblPr firstRow="1" firstCol="1" bandRow="1">
                <a:tableStyleId>{5C22544A-7EE6-4342-B048-85BDC9FD1C3A}</a:tableStyleId>
              </a:tblPr>
              <a:tblGrid>
                <a:gridCol w="2018794">
                  <a:extLst>
                    <a:ext uri="{9D8B030D-6E8A-4147-A177-3AD203B41FA5}">
                      <a16:colId xmlns:a16="http://schemas.microsoft.com/office/drawing/2014/main" val="1536839450"/>
                    </a:ext>
                  </a:extLst>
                </a:gridCol>
                <a:gridCol w="461739">
                  <a:extLst>
                    <a:ext uri="{9D8B030D-6E8A-4147-A177-3AD203B41FA5}">
                      <a16:colId xmlns:a16="http://schemas.microsoft.com/office/drawing/2014/main" val="1911861902"/>
                    </a:ext>
                  </a:extLst>
                </a:gridCol>
                <a:gridCol w="461739">
                  <a:extLst>
                    <a:ext uri="{9D8B030D-6E8A-4147-A177-3AD203B41FA5}">
                      <a16:colId xmlns:a16="http://schemas.microsoft.com/office/drawing/2014/main" val="4086662390"/>
                    </a:ext>
                  </a:extLst>
                </a:gridCol>
                <a:gridCol w="461739">
                  <a:extLst>
                    <a:ext uri="{9D8B030D-6E8A-4147-A177-3AD203B41FA5}">
                      <a16:colId xmlns:a16="http://schemas.microsoft.com/office/drawing/2014/main" val="287387625"/>
                    </a:ext>
                  </a:extLst>
                </a:gridCol>
                <a:gridCol w="461739">
                  <a:extLst>
                    <a:ext uri="{9D8B030D-6E8A-4147-A177-3AD203B41FA5}">
                      <a16:colId xmlns:a16="http://schemas.microsoft.com/office/drawing/2014/main" val="3997775192"/>
                    </a:ext>
                  </a:extLst>
                </a:gridCol>
                <a:gridCol w="461739">
                  <a:extLst>
                    <a:ext uri="{9D8B030D-6E8A-4147-A177-3AD203B41FA5}">
                      <a16:colId xmlns:a16="http://schemas.microsoft.com/office/drawing/2014/main" val="3099793844"/>
                    </a:ext>
                  </a:extLst>
                </a:gridCol>
                <a:gridCol w="461739">
                  <a:extLst>
                    <a:ext uri="{9D8B030D-6E8A-4147-A177-3AD203B41FA5}">
                      <a16:colId xmlns:a16="http://schemas.microsoft.com/office/drawing/2014/main" val="675118653"/>
                    </a:ext>
                  </a:extLst>
                </a:gridCol>
                <a:gridCol w="2636807">
                  <a:extLst>
                    <a:ext uri="{9D8B030D-6E8A-4147-A177-3AD203B41FA5}">
                      <a16:colId xmlns:a16="http://schemas.microsoft.com/office/drawing/2014/main" val="14153901"/>
                    </a:ext>
                  </a:extLst>
                </a:gridCol>
              </a:tblGrid>
              <a:tr h="515121">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Survey</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Time (in minutes)</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Mean </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4196775"/>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A</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32</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24</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30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7941074"/>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B</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 </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 </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800" dirty="0">
                          <a:solidFill>
                            <a:schemeClr val="tx1"/>
                          </a:solidFill>
                          <a:effectLst/>
                          <a:latin typeface="Arial" panose="020B0604020202020204" pitchFamily="34" charset="0"/>
                          <a:cs typeface="Arial" panose="020B0604020202020204" pitchFamily="34" charset="0"/>
                        </a:rPr>
                        <a:t>-</a:t>
                      </a:r>
                      <a:endParaRPr lang="en-GB"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970573"/>
                  </a:ext>
                </a:extLst>
              </a:tr>
            </a:tbl>
          </a:graphicData>
        </a:graphic>
      </p:graphicFrame>
      <p:sp>
        <p:nvSpPr>
          <p:cNvPr id="15" name="TextBox 14">
            <a:extLst>
              <a:ext uri="{FF2B5EF4-FFF2-40B4-BE49-F238E27FC236}">
                <a16:creationId xmlns:a16="http://schemas.microsoft.com/office/drawing/2014/main" id="{92F1E89D-9D14-7D09-B8AB-B18EE23BE577}"/>
              </a:ext>
            </a:extLst>
          </p:cNvPr>
          <p:cNvSpPr txBox="1"/>
          <p:nvPr/>
        </p:nvSpPr>
        <p:spPr>
          <a:xfrm>
            <a:off x="572069" y="1491401"/>
            <a:ext cx="3927764" cy="1446550"/>
          </a:xfrm>
          <a:prstGeom prst="rect">
            <a:avLst/>
          </a:prstGeom>
          <a:noFill/>
        </p:spPr>
        <p:txBody>
          <a:bodyPr wrap="square" rtlCol="0">
            <a:spAutoFit/>
          </a:bodyPr>
          <a:lstStyle/>
          <a:p>
            <a:r>
              <a:rPr lang="en-GB"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James has been given a table of information about the average length of stay of customers.</a:t>
            </a:r>
            <a:endParaRPr lang="en-GB" sz="2200" dirty="0">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3D399E51-98F7-341B-F618-9A732A1C7E89}"/>
              </a:ext>
            </a:extLst>
          </p:cNvPr>
          <p:cNvGrpSpPr/>
          <p:nvPr/>
        </p:nvGrpSpPr>
        <p:grpSpPr>
          <a:xfrm>
            <a:off x="-27606" y="-17453"/>
            <a:ext cx="2091590" cy="1923564"/>
            <a:chOff x="-27606" y="-17453"/>
            <a:chExt cx="2091590" cy="1923564"/>
          </a:xfrm>
        </p:grpSpPr>
        <p:sp>
          <p:nvSpPr>
            <p:cNvPr id="3" name="Isosceles Triangle 2">
              <a:extLst>
                <a:ext uri="{FF2B5EF4-FFF2-40B4-BE49-F238E27FC236}">
                  <a16:creationId xmlns:a16="http://schemas.microsoft.com/office/drawing/2014/main" id="{70D9A145-A299-7F08-DC8C-B9B0B2AD38D5}"/>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5" name="TextBox 4">
              <a:extLst>
                <a:ext uri="{FF2B5EF4-FFF2-40B4-BE49-F238E27FC236}">
                  <a16:creationId xmlns:a16="http://schemas.microsoft.com/office/drawing/2014/main" id="{139E89AC-F212-1B49-4668-43735639D97C}"/>
                </a:ext>
              </a:extLst>
            </p:cNvPr>
            <p:cNvSpPr txBox="1"/>
            <p:nvPr/>
          </p:nvSpPr>
          <p:spPr>
            <a:xfrm>
              <a:off x="-10800" y="111600"/>
              <a:ext cx="1593170" cy="446276"/>
            </a:xfrm>
            <a:prstGeom prst="rect">
              <a:avLst/>
            </a:prstGeom>
            <a:noFill/>
            <a:ln>
              <a:noFill/>
            </a:ln>
            <a:effectLst/>
          </p:spPr>
          <p:txBody>
            <a:bodyPr wrap="square" rtlCol="0">
              <a:spAutoFit/>
            </a:bodyPr>
            <a:lstStyle/>
            <a:p>
              <a:pPr algn="ctr"/>
              <a:r>
                <a:rPr lang="en-GB" sz="2300" b="1" dirty="0">
                  <a:solidFill>
                    <a:schemeClr val="bg1"/>
                  </a:solidFill>
                  <a:latin typeface="Arial" panose="020B0604020202020204" pitchFamily="34" charset="0"/>
                  <a:cs typeface="Arial" panose="020B0604020202020204" pitchFamily="34" charset="0"/>
                </a:rPr>
                <a:t>EXPLORE</a:t>
              </a:r>
            </a:p>
          </p:txBody>
        </p:sp>
      </p:grpSp>
    </p:spTree>
    <p:extLst>
      <p:ext uri="{BB962C8B-B14F-4D97-AF65-F5344CB8AC3E}">
        <p14:creationId xmlns:p14="http://schemas.microsoft.com/office/powerpoint/2010/main" val="2990007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31307"/>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grpSp>
        <p:nvGrpSpPr>
          <p:cNvPr id="18" name="Group 17"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3" name="Title 2">
            <a:extLst>
              <a:ext uri="{FF2B5EF4-FFF2-40B4-BE49-F238E27FC236}">
                <a16:creationId xmlns:a16="http://schemas.microsoft.com/office/drawing/2014/main" id="{B637064E-6361-C5E2-A522-F839FD205D65}"/>
              </a:ext>
            </a:extLst>
          </p:cNvPr>
          <p:cNvSpPr>
            <a:spLocks noGrp="1"/>
          </p:cNvSpPr>
          <p:nvPr>
            <p:ph type="title"/>
          </p:nvPr>
        </p:nvSpPr>
        <p:spPr>
          <a:xfrm>
            <a:off x="1835730" y="365125"/>
            <a:ext cx="7031179" cy="1325563"/>
          </a:xfrm>
        </p:spPr>
        <p:txBody>
          <a:bodyPr/>
          <a:lstStyle/>
          <a:p>
            <a:r>
              <a:rPr lang="en-IN" dirty="0"/>
              <a:t>Time of customers’ stay</a:t>
            </a:r>
          </a:p>
        </p:txBody>
      </p:sp>
      <p:graphicFrame>
        <p:nvGraphicFramePr>
          <p:cNvPr id="7" name="Table 6">
            <a:extLst>
              <a:ext uri="{FF2B5EF4-FFF2-40B4-BE49-F238E27FC236}">
                <a16:creationId xmlns:a16="http://schemas.microsoft.com/office/drawing/2014/main" id="{FA6E0C48-955C-69E4-B8A7-EFA2FFB130A1}"/>
              </a:ext>
            </a:extLst>
          </p:cNvPr>
          <p:cNvGraphicFramePr>
            <a:graphicFrameLocks noGrp="1"/>
          </p:cNvGraphicFramePr>
          <p:nvPr>
            <p:extLst>
              <p:ext uri="{D42A27DB-BD31-4B8C-83A1-F6EECF244321}">
                <p14:modId xmlns:p14="http://schemas.microsoft.com/office/powerpoint/2010/main" val="384794094"/>
              </p:ext>
            </p:extLst>
          </p:nvPr>
        </p:nvGraphicFramePr>
        <p:xfrm>
          <a:off x="2414334" y="1630458"/>
          <a:ext cx="7567866" cy="1612231"/>
        </p:xfrm>
        <a:graphic>
          <a:graphicData uri="http://schemas.openxmlformats.org/drawingml/2006/table">
            <a:tbl>
              <a:tblPr firstRow="1" firstCol="1" bandRow="1">
                <a:tableStyleId>{5C22544A-7EE6-4342-B048-85BDC9FD1C3A}</a:tableStyleId>
              </a:tblPr>
              <a:tblGrid>
                <a:gridCol w="2057351">
                  <a:extLst>
                    <a:ext uri="{9D8B030D-6E8A-4147-A177-3AD203B41FA5}">
                      <a16:colId xmlns:a16="http://schemas.microsoft.com/office/drawing/2014/main" val="1536839450"/>
                    </a:ext>
                  </a:extLst>
                </a:gridCol>
                <a:gridCol w="470558">
                  <a:extLst>
                    <a:ext uri="{9D8B030D-6E8A-4147-A177-3AD203B41FA5}">
                      <a16:colId xmlns:a16="http://schemas.microsoft.com/office/drawing/2014/main" val="1911861902"/>
                    </a:ext>
                  </a:extLst>
                </a:gridCol>
                <a:gridCol w="470558">
                  <a:extLst>
                    <a:ext uri="{9D8B030D-6E8A-4147-A177-3AD203B41FA5}">
                      <a16:colId xmlns:a16="http://schemas.microsoft.com/office/drawing/2014/main" val="4086662390"/>
                    </a:ext>
                  </a:extLst>
                </a:gridCol>
                <a:gridCol w="470558">
                  <a:extLst>
                    <a:ext uri="{9D8B030D-6E8A-4147-A177-3AD203B41FA5}">
                      <a16:colId xmlns:a16="http://schemas.microsoft.com/office/drawing/2014/main" val="287387625"/>
                    </a:ext>
                  </a:extLst>
                </a:gridCol>
                <a:gridCol w="470558">
                  <a:extLst>
                    <a:ext uri="{9D8B030D-6E8A-4147-A177-3AD203B41FA5}">
                      <a16:colId xmlns:a16="http://schemas.microsoft.com/office/drawing/2014/main" val="3997775192"/>
                    </a:ext>
                  </a:extLst>
                </a:gridCol>
                <a:gridCol w="470558">
                  <a:extLst>
                    <a:ext uri="{9D8B030D-6E8A-4147-A177-3AD203B41FA5}">
                      <a16:colId xmlns:a16="http://schemas.microsoft.com/office/drawing/2014/main" val="3099793844"/>
                    </a:ext>
                  </a:extLst>
                </a:gridCol>
                <a:gridCol w="470558">
                  <a:extLst>
                    <a:ext uri="{9D8B030D-6E8A-4147-A177-3AD203B41FA5}">
                      <a16:colId xmlns:a16="http://schemas.microsoft.com/office/drawing/2014/main" val="675118653"/>
                    </a:ext>
                  </a:extLst>
                </a:gridCol>
                <a:gridCol w="2687167">
                  <a:extLst>
                    <a:ext uri="{9D8B030D-6E8A-4147-A177-3AD203B41FA5}">
                      <a16:colId xmlns:a16="http://schemas.microsoft.com/office/drawing/2014/main" val="14153901"/>
                    </a:ext>
                  </a:extLst>
                </a:gridCol>
              </a:tblGrid>
              <a:tr h="515121">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Survey</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Time (in minutes)</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Mean </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4196775"/>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A</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24</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30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7941074"/>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B</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 </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 </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970573"/>
                  </a:ext>
                </a:extLst>
              </a:tr>
            </a:tbl>
          </a:graphicData>
        </a:graphic>
      </p:graphicFrame>
      <p:sp>
        <p:nvSpPr>
          <p:cNvPr id="8" name="Rectangle 7">
            <a:extLst>
              <a:ext uri="{FF2B5EF4-FFF2-40B4-BE49-F238E27FC236}">
                <a16:creationId xmlns:a16="http://schemas.microsoft.com/office/drawing/2014/main" id="{AAD9222C-34E0-7806-CD3C-29C25F656FF0}"/>
              </a:ext>
            </a:extLst>
          </p:cNvPr>
          <p:cNvSpPr/>
          <p:nvPr/>
        </p:nvSpPr>
        <p:spPr>
          <a:xfrm>
            <a:off x="671945" y="3810635"/>
            <a:ext cx="11353800" cy="2451953"/>
          </a:xfrm>
          <a:prstGeom prst="rect">
            <a:avLst/>
          </a:prstGeom>
        </p:spPr>
        <p:txBody>
          <a:bodyPr wrap="square">
            <a:spAutoFit/>
          </a:bodyPr>
          <a:lstStyle/>
          <a:p>
            <a:pPr marL="342900" indent="-342900">
              <a:lnSpc>
                <a:spcPct val="150000"/>
              </a:lnSpc>
              <a:spcAft>
                <a:spcPts val="800"/>
              </a:spcAft>
              <a:buFont typeface="Arial" panose="020B0604020202020204" pitchFamily="34" charset="0"/>
              <a:buChar char="•"/>
            </a:pPr>
            <a:r>
              <a:rPr lang="en-GB" sz="2800" dirty="0">
                <a:latin typeface="Arial" panose="020B0604020202020204" pitchFamily="34" charset="0"/>
                <a:cs typeface="Arial" panose="020B0604020202020204" pitchFamily="34" charset="0"/>
              </a:rPr>
              <a:t>Work by yourself at first and see if you can complete the table.</a:t>
            </a:r>
          </a:p>
          <a:p>
            <a:pPr marL="342900" indent="-342900">
              <a:lnSpc>
                <a:spcPct val="150000"/>
              </a:lnSpc>
              <a:spcAft>
                <a:spcPts val="800"/>
              </a:spcAft>
              <a:buFont typeface="Arial" panose="020B0604020202020204" pitchFamily="34" charset="0"/>
              <a:buChar char="•"/>
            </a:pPr>
            <a:r>
              <a:rPr lang="en-GB"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Talk to your partner about what you have done and why.</a:t>
            </a:r>
          </a:p>
          <a:p>
            <a:pPr marL="342900" indent="-342900">
              <a:spcAft>
                <a:spcPts val="800"/>
              </a:spcAft>
              <a:buFont typeface="Arial" panose="020B0604020202020204" pitchFamily="34" charset="0"/>
              <a:buChar char="•"/>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If your answers are the same, talk to each other and explain how you got your answers.</a:t>
            </a:r>
            <a:endParaRPr lang="en-GB" sz="2800" dirty="0">
              <a:latin typeface="Arial" panose="020B0604020202020204"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40576318-C364-29A3-333C-4745B3D70E61}"/>
              </a:ext>
            </a:extLst>
          </p:cNvPr>
          <p:cNvSpPr txBox="1"/>
          <p:nvPr/>
        </p:nvSpPr>
        <p:spPr>
          <a:xfrm>
            <a:off x="3027914" y="3288076"/>
            <a:ext cx="6954286" cy="400110"/>
          </a:xfrm>
          <a:prstGeom prst="rect">
            <a:avLst/>
          </a:prstGeom>
          <a:noFill/>
        </p:spPr>
        <p:txBody>
          <a:bodyPr wrap="square" rtlCol="0">
            <a:spAutoFit/>
          </a:bodyPr>
          <a:lstStyle/>
          <a:p>
            <a:r>
              <a:rPr lang="en-GB"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The overall mean of the combined data was </a:t>
            </a:r>
            <a:r>
              <a:rPr lang="en-GB"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26.8 minutes</a:t>
            </a:r>
            <a:r>
              <a:rPr lang="en-GB"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n-GB" sz="2000" dirty="0"/>
          </a:p>
        </p:txBody>
      </p:sp>
    </p:spTree>
    <p:extLst>
      <p:ext uri="{BB962C8B-B14F-4D97-AF65-F5344CB8AC3E}">
        <p14:creationId xmlns:p14="http://schemas.microsoft.com/office/powerpoint/2010/main" val="245580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0400"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Time of customers’ stay</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aphicFrame>
        <p:nvGraphicFramePr>
          <p:cNvPr id="3" name="Table 2">
            <a:extLst>
              <a:ext uri="{FF2B5EF4-FFF2-40B4-BE49-F238E27FC236}">
                <a16:creationId xmlns:a16="http://schemas.microsoft.com/office/drawing/2014/main" id="{96F7583D-FE7A-BB82-A069-090B1AE1AC4D}"/>
              </a:ext>
            </a:extLst>
          </p:cNvPr>
          <p:cNvGraphicFramePr>
            <a:graphicFrameLocks noGrp="1"/>
          </p:cNvGraphicFramePr>
          <p:nvPr/>
        </p:nvGraphicFramePr>
        <p:xfrm>
          <a:off x="2414334" y="1392298"/>
          <a:ext cx="7567866" cy="1612231"/>
        </p:xfrm>
        <a:graphic>
          <a:graphicData uri="http://schemas.openxmlformats.org/drawingml/2006/table">
            <a:tbl>
              <a:tblPr firstRow="1" firstCol="1" bandRow="1">
                <a:tableStyleId>{5C22544A-7EE6-4342-B048-85BDC9FD1C3A}</a:tableStyleId>
              </a:tblPr>
              <a:tblGrid>
                <a:gridCol w="2057351">
                  <a:extLst>
                    <a:ext uri="{9D8B030D-6E8A-4147-A177-3AD203B41FA5}">
                      <a16:colId xmlns:a16="http://schemas.microsoft.com/office/drawing/2014/main" val="1536839450"/>
                    </a:ext>
                  </a:extLst>
                </a:gridCol>
                <a:gridCol w="470558">
                  <a:extLst>
                    <a:ext uri="{9D8B030D-6E8A-4147-A177-3AD203B41FA5}">
                      <a16:colId xmlns:a16="http://schemas.microsoft.com/office/drawing/2014/main" val="1911861902"/>
                    </a:ext>
                  </a:extLst>
                </a:gridCol>
                <a:gridCol w="470558">
                  <a:extLst>
                    <a:ext uri="{9D8B030D-6E8A-4147-A177-3AD203B41FA5}">
                      <a16:colId xmlns:a16="http://schemas.microsoft.com/office/drawing/2014/main" val="4086662390"/>
                    </a:ext>
                  </a:extLst>
                </a:gridCol>
                <a:gridCol w="470558">
                  <a:extLst>
                    <a:ext uri="{9D8B030D-6E8A-4147-A177-3AD203B41FA5}">
                      <a16:colId xmlns:a16="http://schemas.microsoft.com/office/drawing/2014/main" val="287387625"/>
                    </a:ext>
                  </a:extLst>
                </a:gridCol>
                <a:gridCol w="470558">
                  <a:extLst>
                    <a:ext uri="{9D8B030D-6E8A-4147-A177-3AD203B41FA5}">
                      <a16:colId xmlns:a16="http://schemas.microsoft.com/office/drawing/2014/main" val="3997775192"/>
                    </a:ext>
                  </a:extLst>
                </a:gridCol>
                <a:gridCol w="470558">
                  <a:extLst>
                    <a:ext uri="{9D8B030D-6E8A-4147-A177-3AD203B41FA5}">
                      <a16:colId xmlns:a16="http://schemas.microsoft.com/office/drawing/2014/main" val="3099793844"/>
                    </a:ext>
                  </a:extLst>
                </a:gridCol>
                <a:gridCol w="470558">
                  <a:extLst>
                    <a:ext uri="{9D8B030D-6E8A-4147-A177-3AD203B41FA5}">
                      <a16:colId xmlns:a16="http://schemas.microsoft.com/office/drawing/2014/main" val="675118653"/>
                    </a:ext>
                  </a:extLst>
                </a:gridCol>
                <a:gridCol w="2687167">
                  <a:extLst>
                    <a:ext uri="{9D8B030D-6E8A-4147-A177-3AD203B41FA5}">
                      <a16:colId xmlns:a16="http://schemas.microsoft.com/office/drawing/2014/main" val="14153901"/>
                    </a:ext>
                  </a:extLst>
                </a:gridCol>
              </a:tblGrid>
              <a:tr h="515121">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Survey</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Time (in minutes)</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Mean </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4196775"/>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A</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24</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30</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dirty="0">
                          <a:solidFill>
                            <a:schemeClr val="tx1"/>
                          </a:solidFill>
                          <a:effectLst/>
                          <a:latin typeface="Arial" panose="020B0604020202020204" pitchFamily="34" charset="0"/>
                          <a:cs typeface="Arial" panose="020B0604020202020204" pitchFamily="34" charset="0"/>
                        </a:rPr>
                        <a:t>26</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7941074"/>
                  </a:ext>
                </a:extLst>
              </a:tr>
              <a:tr h="548555">
                <a:tc>
                  <a:txBody>
                    <a:bodyPr/>
                    <a:lstStyle/>
                    <a:p>
                      <a:pPr algn="ctr">
                        <a:lnSpc>
                          <a:spcPct val="107000"/>
                        </a:lnSpc>
                        <a:spcAft>
                          <a:spcPts val="0"/>
                        </a:spcAft>
                      </a:pPr>
                      <a:r>
                        <a:rPr lang="en-GB" sz="1800" dirty="0">
                          <a:solidFill>
                            <a:schemeClr val="bg1"/>
                          </a:solidFill>
                          <a:effectLst/>
                          <a:latin typeface="Arial" panose="020B0604020202020204" pitchFamily="34" charset="0"/>
                          <a:cs typeface="Arial" panose="020B0604020202020204" pitchFamily="34" charset="0"/>
                        </a:rPr>
                        <a:t>B</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32</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26</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 </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800">
                          <a:solidFill>
                            <a:schemeClr val="tx1"/>
                          </a:solidFill>
                          <a:effectLst/>
                          <a:latin typeface="Arial" panose="020B0604020202020204" pitchFamily="34" charset="0"/>
                          <a:cs typeface="Arial" panose="020B0604020202020204" pitchFamily="34" charset="0"/>
                        </a:rPr>
                        <a:t> </a:t>
                      </a:r>
                      <a:endParaRPr lang="en-GB" sz="1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970573"/>
                  </a:ext>
                </a:extLst>
              </a:tr>
            </a:tbl>
          </a:graphicData>
        </a:graphic>
      </p:graphicFrame>
      <p:sp>
        <p:nvSpPr>
          <p:cNvPr id="5" name="TextBox 4">
            <a:extLst>
              <a:ext uri="{FF2B5EF4-FFF2-40B4-BE49-F238E27FC236}">
                <a16:creationId xmlns:a16="http://schemas.microsoft.com/office/drawing/2014/main" id="{E14CD0A8-AA4F-E093-E209-E62818BEA6D2}"/>
              </a:ext>
            </a:extLst>
          </p:cNvPr>
          <p:cNvSpPr txBox="1"/>
          <p:nvPr/>
        </p:nvSpPr>
        <p:spPr>
          <a:xfrm>
            <a:off x="1524000" y="3429000"/>
            <a:ext cx="9144000" cy="492443"/>
          </a:xfrm>
          <a:prstGeom prst="rect">
            <a:avLst/>
          </a:prstGeom>
          <a:noFill/>
        </p:spPr>
        <p:txBody>
          <a:bodyPr wrap="square" rtlCol="0">
            <a:spAutoFit/>
          </a:bodyPr>
          <a:lstStyle/>
          <a:p>
            <a:r>
              <a:rPr lang="en-GB" sz="2600" dirty="0">
                <a:solidFill>
                  <a:srgbClr val="000000"/>
                </a:solidFill>
                <a:latin typeface="Arial" panose="020B0604020202020204" pitchFamily="34" charset="0"/>
                <a:ea typeface="Times New Roman" panose="02020603050405020304" pitchFamily="18" charset="0"/>
                <a:cs typeface="Arial" panose="020B0604020202020204" pitchFamily="34" charset="0"/>
              </a:rPr>
              <a:t>The overall mean of the combined data was </a:t>
            </a:r>
            <a:r>
              <a:rPr lang="en-GB" sz="2600" b="1" dirty="0">
                <a:solidFill>
                  <a:srgbClr val="000000"/>
                </a:solidFill>
                <a:latin typeface="Arial" panose="020B0604020202020204" pitchFamily="34" charset="0"/>
                <a:ea typeface="Times New Roman" panose="02020603050405020304" pitchFamily="18" charset="0"/>
                <a:cs typeface="Arial" panose="020B0604020202020204" pitchFamily="34" charset="0"/>
              </a:rPr>
              <a:t>26.8 minutes</a:t>
            </a:r>
            <a:r>
              <a:rPr lang="en-GB" sz="26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n-GB" sz="2600" dirty="0"/>
          </a:p>
        </p:txBody>
      </p:sp>
      <p:sp>
        <p:nvSpPr>
          <p:cNvPr id="2" name="TextBox 1">
            <a:extLst>
              <a:ext uri="{FF2B5EF4-FFF2-40B4-BE49-F238E27FC236}">
                <a16:creationId xmlns:a16="http://schemas.microsoft.com/office/drawing/2014/main" id="{0E26BFAB-2CC4-80E4-794C-8F26B84C2F6C}"/>
              </a:ext>
            </a:extLst>
          </p:cNvPr>
          <p:cNvSpPr txBox="1"/>
          <p:nvPr/>
        </p:nvSpPr>
        <p:spPr>
          <a:xfrm>
            <a:off x="5439103" y="2518659"/>
            <a:ext cx="520262" cy="367216"/>
          </a:xfrm>
          <a:prstGeom prst="rect">
            <a:avLst/>
          </a:prstGeom>
          <a:noFill/>
        </p:spPr>
        <p:txBody>
          <a:bodyPr wrap="square" rtlCol="0">
            <a:spAutoFit/>
          </a:bodyPr>
          <a:lstStyle/>
          <a:p>
            <a:pPr>
              <a:lnSpc>
                <a:spcPct val="107000"/>
              </a:lnSpc>
              <a:spcAft>
                <a:spcPts val="0"/>
              </a:spcAft>
            </a:pPr>
            <a:r>
              <a:rPr lang="en-GB" sz="1800" b="1" dirty="0">
                <a:solidFill>
                  <a:srgbClr val="FF0000"/>
                </a:solidFill>
                <a:effectLst/>
                <a:latin typeface="Arial" panose="020B0604020202020204" pitchFamily="34" charset="0"/>
                <a:cs typeface="Arial" panose="020B0604020202020204" pitchFamily="34" charset="0"/>
              </a:rPr>
              <a:t>28</a:t>
            </a: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 name="TextBox 5">
            <a:extLst>
              <a:ext uri="{FF2B5EF4-FFF2-40B4-BE49-F238E27FC236}">
                <a16:creationId xmlns:a16="http://schemas.microsoft.com/office/drawing/2014/main" id="{1151431A-1D04-1C72-8565-BFCEFCF9910B}"/>
              </a:ext>
            </a:extLst>
          </p:cNvPr>
          <p:cNvSpPr txBox="1"/>
          <p:nvPr/>
        </p:nvSpPr>
        <p:spPr>
          <a:xfrm>
            <a:off x="8350469" y="2589257"/>
            <a:ext cx="520262" cy="367216"/>
          </a:xfrm>
          <a:prstGeom prst="rect">
            <a:avLst/>
          </a:prstGeom>
          <a:noFill/>
        </p:spPr>
        <p:txBody>
          <a:bodyPr wrap="square" rtlCol="0">
            <a:spAutoFit/>
          </a:bodyPr>
          <a:lstStyle/>
          <a:p>
            <a:pPr algn="ctr">
              <a:lnSpc>
                <a:spcPct val="107000"/>
              </a:lnSpc>
              <a:spcAft>
                <a:spcPts val="0"/>
              </a:spcAft>
            </a:pPr>
            <a:r>
              <a:rPr lang="en-GB" sz="1800" b="1" dirty="0">
                <a:solidFill>
                  <a:srgbClr val="FF0000"/>
                </a:solidFill>
                <a:effectLst/>
                <a:latin typeface="Arial" panose="020B0604020202020204" pitchFamily="34" charset="0"/>
                <a:cs typeface="Arial" panose="020B0604020202020204" pitchFamily="34" charset="0"/>
              </a:rPr>
              <a:t>28</a:t>
            </a: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D65A2637-4094-54D3-1041-518811A3D7E2}"/>
              </a:ext>
            </a:extLst>
          </p:cNvPr>
          <p:cNvSpPr txBox="1"/>
          <p:nvPr/>
        </p:nvSpPr>
        <p:spPr>
          <a:xfrm>
            <a:off x="4918841" y="2014805"/>
            <a:ext cx="520262" cy="367216"/>
          </a:xfrm>
          <a:prstGeom prst="rect">
            <a:avLst/>
          </a:prstGeom>
          <a:noFill/>
        </p:spPr>
        <p:txBody>
          <a:bodyPr wrap="square" rtlCol="0">
            <a:spAutoFit/>
          </a:bodyPr>
          <a:lstStyle/>
          <a:p>
            <a:pPr algn="ctr">
              <a:lnSpc>
                <a:spcPct val="107000"/>
              </a:lnSpc>
              <a:spcAft>
                <a:spcPts val="0"/>
              </a:spcAft>
            </a:pPr>
            <a:r>
              <a:rPr lang="en-GB" sz="1800" b="1" dirty="0">
                <a:solidFill>
                  <a:srgbClr val="FF0000"/>
                </a:solidFill>
                <a:effectLst/>
                <a:latin typeface="Arial" panose="020B0604020202020204" pitchFamily="34" charset="0"/>
                <a:cs typeface="Arial" panose="020B0604020202020204" pitchFamily="34" charset="0"/>
              </a:rPr>
              <a:t>24</a:t>
            </a:r>
            <a:endParaRPr lang="en-GB" sz="11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7710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rawing of a lorry.">
            <a:extLst>
              <a:ext uri="{FF2B5EF4-FFF2-40B4-BE49-F238E27FC236}">
                <a16:creationId xmlns:a16="http://schemas.microsoft.com/office/drawing/2014/main" id="{20E73A64-34F0-0504-F06D-5445FF410931}"/>
              </a:ext>
            </a:extLst>
          </p:cNvPr>
          <p:cNvPicPr>
            <a:picLocks noChangeAspect="1"/>
          </p:cNvPicPr>
          <p:nvPr/>
        </p:nvPicPr>
        <p:blipFill>
          <a:blip r:embed="rId3" cstate="print">
            <a:extLst>
              <a:ext uri="{28A0092B-C50C-407E-A947-70E740481C1C}">
                <a14:useLocalDpi xmlns:a14="http://schemas.microsoft.com/office/drawing/2010/main"/>
              </a:ext>
            </a:extLst>
          </a:blip>
          <a:srcRect/>
          <a:stretch/>
        </p:blipFill>
        <p:spPr>
          <a:xfrm>
            <a:off x="205057" y="1754681"/>
            <a:ext cx="950504" cy="881515"/>
          </a:xfrm>
          <a:prstGeom prst="rect">
            <a:avLst/>
          </a:prstGeom>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Which delivery </a:t>
            </a:r>
            <a:r>
              <a:rPr lang="en-US" sz="3600" b="1" dirty="0">
                <a:solidFill>
                  <a:schemeClr val="accent1"/>
                </a:solidFill>
                <a:latin typeface="Arial" panose="020B0604020202020204" pitchFamily="34" charset="0"/>
                <a:cs typeface="Arial" panose="020B0604020202020204" pitchFamily="34" charset="0"/>
              </a:rPr>
              <a:t>s</a:t>
            </a:r>
            <a:r>
              <a:rPr kumimoji="0" lang="en-US" sz="3600" b="1" i="0" u="none" strike="noStrike" kern="1200" cap="none" spc="0" normalizeH="0" baseline="0" noProof="0" dirty="0" err="1">
                <a:ln>
                  <a:noFill/>
                </a:ln>
                <a:solidFill>
                  <a:schemeClr val="accent1"/>
                </a:solidFill>
                <a:effectLst/>
                <a:uLnTx/>
                <a:uFillTx/>
                <a:latin typeface="Arial" panose="020B0604020202020204" pitchFamily="34" charset="0"/>
                <a:ea typeface="+mj-ea"/>
                <a:cs typeface="Arial" panose="020B0604020202020204" pitchFamily="34" charset="0"/>
              </a:rPr>
              <a:t>ervice</a:t>
            </a: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2" name="TextBox 1">
            <a:extLst>
              <a:ext uri="{FF2B5EF4-FFF2-40B4-BE49-F238E27FC236}">
                <a16:creationId xmlns:a16="http://schemas.microsoft.com/office/drawing/2014/main" id="{BDA26CD0-1F08-FF0E-477D-D15AC8FA5AD9}"/>
              </a:ext>
            </a:extLst>
          </p:cNvPr>
          <p:cNvSpPr txBox="1"/>
          <p:nvPr/>
        </p:nvSpPr>
        <p:spPr>
          <a:xfrm>
            <a:off x="1250851" y="1060599"/>
            <a:ext cx="10472657" cy="1446550"/>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The garden </a:t>
            </a:r>
            <a:r>
              <a:rPr lang="en-US" sz="2600" dirty="0" err="1">
                <a:latin typeface="Arial" panose="020B0604020202020204" pitchFamily="34" charset="0"/>
                <a:cs typeface="Arial" panose="020B0604020202020204" pitchFamily="34" charset="0"/>
              </a:rPr>
              <a:t>centre</a:t>
            </a:r>
            <a:r>
              <a:rPr lang="en-US" sz="2600" dirty="0">
                <a:latin typeface="Arial" panose="020B0604020202020204" pitchFamily="34" charset="0"/>
                <a:cs typeface="Arial" panose="020B0604020202020204" pitchFamily="34" charset="0"/>
              </a:rPr>
              <a:t> wants to choose the most consistent delivery service to use.</a:t>
            </a:r>
          </a:p>
          <a:p>
            <a:pPr>
              <a:spcBef>
                <a:spcPts val="1200"/>
              </a:spcBef>
            </a:pPr>
            <a:r>
              <a:rPr lang="en-US" sz="2600" dirty="0">
                <a:latin typeface="Arial" panose="020B0604020202020204" pitchFamily="34" charset="0"/>
                <a:cs typeface="Arial" panose="020B0604020202020204" pitchFamily="34" charset="0"/>
              </a:rPr>
              <a:t>They have used two local ones and recorded their delivery times.</a:t>
            </a:r>
          </a:p>
        </p:txBody>
      </p:sp>
      <p:sp>
        <p:nvSpPr>
          <p:cNvPr id="5" name="TextBox 4">
            <a:extLst>
              <a:ext uri="{FF2B5EF4-FFF2-40B4-BE49-F238E27FC236}">
                <a16:creationId xmlns:a16="http://schemas.microsoft.com/office/drawing/2014/main" id="{7F72A3B0-B17B-BAE6-98A0-81860259D267}"/>
              </a:ext>
            </a:extLst>
          </p:cNvPr>
          <p:cNvSpPr txBox="1"/>
          <p:nvPr/>
        </p:nvSpPr>
        <p:spPr>
          <a:xfrm>
            <a:off x="7700148" y="3124117"/>
            <a:ext cx="4023360" cy="2492990"/>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Working with a partner, think about which service you would choose.</a:t>
            </a:r>
          </a:p>
          <a:p>
            <a:endParaRPr lang="en-GB" sz="2600" dirty="0">
              <a:latin typeface="Arial" panose="020B0604020202020204" pitchFamily="34" charset="0"/>
              <a:cs typeface="Arial" panose="020B0604020202020204" pitchFamily="34" charset="0"/>
            </a:endParaRPr>
          </a:p>
          <a:p>
            <a:r>
              <a:rPr lang="en-GB" sz="2600" dirty="0">
                <a:latin typeface="Arial" panose="020B0604020202020204" pitchFamily="34" charset="0"/>
                <a:cs typeface="Arial" panose="020B0604020202020204" pitchFamily="34" charset="0"/>
              </a:rPr>
              <a:t>You must be able to justify your answer.</a:t>
            </a:r>
          </a:p>
        </p:txBody>
      </p:sp>
      <p:graphicFrame>
        <p:nvGraphicFramePr>
          <p:cNvPr id="7" name="Table 6">
            <a:extLst>
              <a:ext uri="{FF2B5EF4-FFF2-40B4-BE49-F238E27FC236}">
                <a16:creationId xmlns:a16="http://schemas.microsoft.com/office/drawing/2014/main" id="{3C9F3B39-6A50-DC22-1C9D-1070500D5A00}"/>
              </a:ext>
            </a:extLst>
          </p:cNvPr>
          <p:cNvGraphicFramePr>
            <a:graphicFrameLocks noGrp="1"/>
          </p:cNvGraphicFramePr>
          <p:nvPr>
            <p:extLst>
              <p:ext uri="{D42A27DB-BD31-4B8C-83A1-F6EECF244321}">
                <p14:modId xmlns:p14="http://schemas.microsoft.com/office/powerpoint/2010/main" val="624832648"/>
              </p:ext>
            </p:extLst>
          </p:nvPr>
        </p:nvGraphicFramePr>
        <p:xfrm>
          <a:off x="1369967" y="2984163"/>
          <a:ext cx="6048103" cy="2772899"/>
        </p:xfrm>
        <a:graphic>
          <a:graphicData uri="http://schemas.openxmlformats.org/drawingml/2006/table">
            <a:tbl>
              <a:tblPr/>
              <a:tblGrid>
                <a:gridCol w="1350373">
                  <a:extLst>
                    <a:ext uri="{9D8B030D-6E8A-4147-A177-3AD203B41FA5}">
                      <a16:colId xmlns:a16="http://schemas.microsoft.com/office/drawing/2014/main" val="1708549714"/>
                    </a:ext>
                  </a:extLst>
                </a:gridCol>
                <a:gridCol w="1291590">
                  <a:extLst>
                    <a:ext uri="{9D8B030D-6E8A-4147-A177-3AD203B41FA5}">
                      <a16:colId xmlns:a16="http://schemas.microsoft.com/office/drawing/2014/main" val="22303648"/>
                    </a:ext>
                  </a:extLst>
                </a:gridCol>
                <a:gridCol w="765810">
                  <a:extLst>
                    <a:ext uri="{9D8B030D-6E8A-4147-A177-3AD203B41FA5}">
                      <a16:colId xmlns:a16="http://schemas.microsoft.com/office/drawing/2014/main" val="3926457257"/>
                    </a:ext>
                  </a:extLst>
                </a:gridCol>
                <a:gridCol w="1360170">
                  <a:extLst>
                    <a:ext uri="{9D8B030D-6E8A-4147-A177-3AD203B41FA5}">
                      <a16:colId xmlns:a16="http://schemas.microsoft.com/office/drawing/2014/main" val="912225386"/>
                    </a:ext>
                  </a:extLst>
                </a:gridCol>
                <a:gridCol w="1280160">
                  <a:extLst>
                    <a:ext uri="{9D8B030D-6E8A-4147-A177-3AD203B41FA5}">
                      <a16:colId xmlns:a16="http://schemas.microsoft.com/office/drawing/2014/main" val="254062416"/>
                    </a:ext>
                  </a:extLst>
                </a:gridCol>
              </a:tblGrid>
              <a:tr h="388559">
                <a:tc gridSpan="2">
                  <a:txBody>
                    <a:bodyPr/>
                    <a:lstStyle/>
                    <a:p>
                      <a:pPr algn="ctr" fontAlgn="b"/>
                      <a:r>
                        <a:rPr lang="en-GB" sz="1800" b="1" i="0" u="none" strike="noStrike" dirty="0">
                          <a:solidFill>
                            <a:schemeClr val="bg1"/>
                          </a:solidFill>
                          <a:effectLst/>
                          <a:latin typeface="Arial" panose="020B0604020202020204" pitchFamily="34" charset="0"/>
                          <a:cs typeface="Arial" panose="020B0604020202020204" pitchFamily="34" charset="0"/>
                        </a:rPr>
                        <a:t>Moving Target Delivery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hMerge="1">
                  <a:txBody>
                    <a:bodyPr/>
                    <a:lstStyle/>
                    <a:p>
                      <a:endParaRPr lang="en-GB"/>
                    </a:p>
                  </a:txBody>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GB" sz="2000" b="1" i="0" u="none" strike="noStrike" dirty="0">
                          <a:solidFill>
                            <a:schemeClr val="bg1"/>
                          </a:solidFill>
                          <a:effectLst/>
                          <a:latin typeface="Arial" panose="020B0604020202020204" pitchFamily="34" charset="0"/>
                          <a:cs typeface="Arial" panose="020B0604020202020204" pitchFamily="34" charset="0"/>
                        </a:rPr>
                        <a:t>Glossop Delivery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hMerge="1">
                  <a:txBody>
                    <a:bodyPr/>
                    <a:lstStyle/>
                    <a:p>
                      <a:endParaRPr lang="en-GB"/>
                    </a:p>
                  </a:txBody>
                  <a:tcPr/>
                </a:tc>
                <a:extLst>
                  <a:ext uri="{0D108BD9-81ED-4DB2-BD59-A6C34878D82A}">
                    <a16:rowId xmlns:a16="http://schemas.microsoft.com/office/drawing/2014/main" val="988179036"/>
                  </a:ext>
                </a:extLst>
              </a:tr>
              <a:tr h="397390">
                <a:tc>
                  <a:txBody>
                    <a:bodyPr/>
                    <a:lstStyle/>
                    <a:p>
                      <a:pPr algn="ctr" fontAlgn="b"/>
                      <a:r>
                        <a:rPr lang="en-GB" sz="1500" b="1" i="0" u="none" strike="noStrike" dirty="0">
                          <a:solidFill>
                            <a:schemeClr val="tx1"/>
                          </a:solidFill>
                          <a:effectLst/>
                          <a:latin typeface="Arial" panose="020B0604020202020204" pitchFamily="34" charset="0"/>
                          <a:cs typeface="Arial" panose="020B0604020202020204" pitchFamily="34" charset="0"/>
                        </a:rPr>
                        <a:t>Delivery 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1" i="0" u="none" strike="noStrike" dirty="0">
                          <a:solidFill>
                            <a:schemeClr val="tx1"/>
                          </a:solidFill>
                          <a:effectLst/>
                          <a:latin typeface="Arial" panose="020B0604020202020204" pitchFamily="34" charset="0"/>
                          <a:cs typeface="Arial" panose="020B0604020202020204" pitchFamily="34" charset="0"/>
                        </a:rPr>
                        <a:t>Hours Taken</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1" i="0" u="none" strike="noStrike" dirty="0">
                          <a:solidFill>
                            <a:schemeClr val="tx1"/>
                          </a:solidFill>
                          <a:effectLst/>
                          <a:latin typeface="Arial" panose="020B0604020202020204" pitchFamily="34" charset="0"/>
                          <a:cs typeface="Arial" panose="020B0604020202020204" pitchFamily="34" charset="0"/>
                        </a:rPr>
                        <a:t>Delivery 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1" i="0" u="none" strike="noStrike" dirty="0">
                          <a:solidFill>
                            <a:schemeClr val="tx1"/>
                          </a:solidFill>
                          <a:effectLst/>
                          <a:latin typeface="Arial" panose="020B0604020202020204" pitchFamily="34" charset="0"/>
                          <a:cs typeface="Arial" panose="020B0604020202020204" pitchFamily="34" charset="0"/>
                        </a:rPr>
                        <a:t>Hours Taken</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2633283069"/>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Monday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2</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Monday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4167095636"/>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Tuesday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2</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Tuesday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909090842"/>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Wednesday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5</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Wednesday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5</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399791986"/>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Thursday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l" fontAlgn="b"/>
                      <a:endParaRPr lang="en-GB" sz="2000" b="0" i="0" u="none" strike="noStrike">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Thursday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3</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3969517538"/>
                  </a:ext>
                </a:extLst>
              </a:tr>
              <a:tr h="397390">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Friday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7</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Friday</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GB" sz="1500" b="0" i="0" u="none" strike="noStrike" dirty="0">
                          <a:solidFill>
                            <a:schemeClr val="tx1"/>
                          </a:solidFill>
                          <a:effectLst/>
                          <a:latin typeface="Arial" panose="020B0604020202020204" pitchFamily="34" charset="0"/>
                          <a:cs typeface="Arial" panose="020B0604020202020204" pitchFamily="34" charset="0"/>
                        </a:rPr>
                        <a:t>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8592529"/>
                  </a:ext>
                </a:extLst>
              </a:tr>
            </a:tbl>
          </a:graphicData>
        </a:graphic>
      </p:graphicFrame>
    </p:spTree>
    <p:extLst>
      <p:ext uri="{BB962C8B-B14F-4D97-AF65-F5344CB8AC3E}">
        <p14:creationId xmlns:p14="http://schemas.microsoft.com/office/powerpoint/2010/main" val="3006737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623455" y="9477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Grouped data</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graphicFrame>
        <p:nvGraphicFramePr>
          <p:cNvPr id="6" name="Content Placeholder 4">
            <a:extLst>
              <a:ext uri="{FF2B5EF4-FFF2-40B4-BE49-F238E27FC236}">
                <a16:creationId xmlns:a16="http://schemas.microsoft.com/office/drawing/2014/main" id="{6F3767B7-ADD4-772E-A4B4-45B633DF6D86}"/>
              </a:ext>
            </a:extLst>
          </p:cNvPr>
          <p:cNvGraphicFramePr>
            <a:graphicFrameLocks noGrp="1"/>
          </p:cNvGraphicFramePr>
          <p:nvPr>
            <p:ph idx="1"/>
            <p:extLst>
              <p:ext uri="{D42A27DB-BD31-4B8C-83A1-F6EECF244321}">
                <p14:modId xmlns:p14="http://schemas.microsoft.com/office/powerpoint/2010/main" val="173361550"/>
              </p:ext>
            </p:extLst>
          </p:nvPr>
        </p:nvGraphicFramePr>
        <p:xfrm>
          <a:off x="1676977" y="3050210"/>
          <a:ext cx="8838045" cy="3235960"/>
        </p:xfrm>
        <a:graphic>
          <a:graphicData uri="http://schemas.openxmlformats.org/drawingml/2006/table">
            <a:tbl>
              <a:tblPr firstRow="1" bandRow="1">
                <a:tableStyleId>{5C22544A-7EE6-4342-B048-85BDC9FD1C3A}</a:tableStyleId>
              </a:tblPr>
              <a:tblGrid>
                <a:gridCol w="1916545">
                  <a:extLst>
                    <a:ext uri="{9D8B030D-6E8A-4147-A177-3AD203B41FA5}">
                      <a16:colId xmlns:a16="http://schemas.microsoft.com/office/drawing/2014/main" val="1195946793"/>
                    </a:ext>
                  </a:extLst>
                </a:gridCol>
                <a:gridCol w="1955800">
                  <a:extLst>
                    <a:ext uri="{9D8B030D-6E8A-4147-A177-3AD203B41FA5}">
                      <a16:colId xmlns:a16="http://schemas.microsoft.com/office/drawing/2014/main" val="3419197229"/>
                    </a:ext>
                  </a:extLst>
                </a:gridCol>
                <a:gridCol w="2692400">
                  <a:extLst>
                    <a:ext uri="{9D8B030D-6E8A-4147-A177-3AD203B41FA5}">
                      <a16:colId xmlns:a16="http://schemas.microsoft.com/office/drawing/2014/main" val="1892675340"/>
                    </a:ext>
                  </a:extLst>
                </a:gridCol>
                <a:gridCol w="2273300">
                  <a:extLst>
                    <a:ext uri="{9D8B030D-6E8A-4147-A177-3AD203B41FA5}">
                      <a16:colId xmlns:a16="http://schemas.microsoft.com/office/drawing/2014/main" val="345244731"/>
                    </a:ext>
                  </a:extLst>
                </a:gridCol>
              </a:tblGrid>
              <a:tr h="370840">
                <a:tc>
                  <a:txBody>
                    <a:bodyPr/>
                    <a:lstStyle/>
                    <a:p>
                      <a:pPr algn="ctr"/>
                      <a:r>
                        <a:rPr lang="en-GB" dirty="0">
                          <a:latin typeface="Arial" panose="020B0604020202020204" pitchFamily="34" charset="0"/>
                          <a:cs typeface="Arial" panose="020B0604020202020204" pitchFamily="34" charset="0"/>
                        </a:rPr>
                        <a:t>Age of customer</a:t>
                      </a:r>
                    </a:p>
                  </a:txBody>
                  <a:tcPr anchor="ctr"/>
                </a:tc>
                <a:tc>
                  <a:txBody>
                    <a:bodyPr/>
                    <a:lstStyle/>
                    <a:p>
                      <a:pPr algn="ctr"/>
                      <a:r>
                        <a:rPr lang="en-GB" dirty="0">
                          <a:latin typeface="Arial" panose="020B0604020202020204" pitchFamily="34" charset="0"/>
                          <a:cs typeface="Arial" panose="020B0604020202020204" pitchFamily="34" charset="0"/>
                        </a:rPr>
                        <a:t>Frequency</a:t>
                      </a:r>
                    </a:p>
                  </a:txBody>
                  <a:tcPr anchor="ctr"/>
                </a:tc>
                <a:tc>
                  <a:txBody>
                    <a:bodyPr/>
                    <a:lstStyle/>
                    <a:p>
                      <a:pPr algn="ctr"/>
                      <a:r>
                        <a:rPr lang="en-GB" dirty="0">
                          <a:latin typeface="Arial" panose="020B0604020202020204" pitchFamily="34" charset="0"/>
                          <a:cs typeface="Arial" panose="020B0604020202020204" pitchFamily="34" charset="0"/>
                        </a:rPr>
                        <a:t>Midpoint</a:t>
                      </a:r>
                    </a:p>
                  </a:txBody>
                  <a:tcPr anchor="ctr"/>
                </a:tc>
                <a:tc>
                  <a:txBody>
                    <a:bodyPr/>
                    <a:lstStyle/>
                    <a:p>
                      <a:pPr algn="ctr"/>
                      <a:r>
                        <a:rPr lang="en-GB" dirty="0">
                          <a:latin typeface="Arial" panose="020B0604020202020204" pitchFamily="34" charset="0"/>
                          <a:cs typeface="Arial" panose="020B0604020202020204" pitchFamily="34" charset="0"/>
                        </a:rPr>
                        <a:t>Total</a:t>
                      </a:r>
                    </a:p>
                  </a:txBody>
                  <a:tcPr anchor="ctr"/>
                </a:tc>
                <a:extLst>
                  <a:ext uri="{0D108BD9-81ED-4DB2-BD59-A6C34878D82A}">
                    <a16:rowId xmlns:a16="http://schemas.microsoft.com/office/drawing/2014/main" val="1665574032"/>
                  </a:ext>
                </a:extLst>
              </a:tr>
              <a:tr h="370840">
                <a:tc>
                  <a:txBody>
                    <a:bodyPr/>
                    <a:lstStyle/>
                    <a:p>
                      <a:pPr algn="ctr"/>
                      <a:r>
                        <a:rPr lang="en-GB" dirty="0">
                          <a:latin typeface="Arial" panose="020B0604020202020204" pitchFamily="34" charset="0"/>
                          <a:cs typeface="Arial" panose="020B0604020202020204" pitchFamily="34" charset="0"/>
                        </a:rPr>
                        <a:t>10 </a:t>
                      </a:r>
                      <a:r>
                        <a:rPr lang="en-GB" sz="1800" b="0" i="0" kern="1200" dirty="0">
                          <a:solidFill>
                            <a:schemeClr val="dk1"/>
                          </a:solidFill>
                          <a:effectLst/>
                          <a:latin typeface="Arial" panose="020B0604020202020204" pitchFamily="34" charset="0"/>
                          <a:ea typeface="+mn-ea"/>
                          <a:cs typeface="Arial" panose="020B0604020202020204" pitchFamily="34" charset="0"/>
                        </a:rPr>
                        <a:t>–</a:t>
                      </a:r>
                      <a:r>
                        <a:rPr lang="en-GB" dirty="0">
                          <a:latin typeface="Arial" panose="020B0604020202020204" pitchFamily="34" charset="0"/>
                          <a:cs typeface="Arial" panose="020B0604020202020204" pitchFamily="34" charset="0"/>
                        </a:rPr>
                        <a:t> 14</a:t>
                      </a:r>
                    </a:p>
                  </a:txBody>
                  <a:tcPr anchor="ctr"/>
                </a:tc>
                <a:tc>
                  <a:txBody>
                    <a:bodyPr/>
                    <a:lstStyle/>
                    <a:p>
                      <a:pPr algn="ctr"/>
                      <a:r>
                        <a:rPr lang="en-GB" dirty="0">
                          <a:latin typeface="Arial" panose="020B0604020202020204" pitchFamily="34" charset="0"/>
                          <a:cs typeface="Arial" panose="020B0604020202020204" pitchFamily="34" charset="0"/>
                        </a:rPr>
                        <a:t>4</a:t>
                      </a: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tc>
                  <a:txBody>
                    <a:bodyPr/>
                    <a:lstStyle/>
                    <a:p>
                      <a:pPr algn="ctr"/>
                      <a:endParaRPr lang="en-GB">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292087911"/>
                  </a:ext>
                </a:extLst>
              </a:tr>
              <a:tr h="370840">
                <a:tc>
                  <a:txBody>
                    <a:bodyPr/>
                    <a:lstStyle/>
                    <a:p>
                      <a:pPr algn="ctr"/>
                      <a:r>
                        <a:rPr lang="en-GB" dirty="0">
                          <a:latin typeface="Arial" panose="020B0604020202020204" pitchFamily="34" charset="0"/>
                          <a:cs typeface="Arial" panose="020B0604020202020204" pitchFamily="34" charset="0"/>
                        </a:rPr>
                        <a:t>15 </a:t>
                      </a:r>
                      <a:r>
                        <a:rPr lang="en-GB" sz="1800" b="0" i="0" kern="1200" dirty="0">
                          <a:solidFill>
                            <a:schemeClr val="dk1"/>
                          </a:solidFill>
                          <a:effectLst/>
                          <a:latin typeface="Arial" panose="020B0604020202020204" pitchFamily="34" charset="0"/>
                          <a:ea typeface="+mn-ea"/>
                          <a:cs typeface="Arial" panose="020B0604020202020204" pitchFamily="34" charset="0"/>
                        </a:rPr>
                        <a:t>–</a:t>
                      </a:r>
                      <a:r>
                        <a:rPr lang="en-GB" dirty="0">
                          <a:latin typeface="Arial" panose="020B0604020202020204" pitchFamily="34" charset="0"/>
                          <a:cs typeface="Arial" panose="020B0604020202020204" pitchFamily="34" charset="0"/>
                        </a:rPr>
                        <a:t> 25</a:t>
                      </a:r>
                    </a:p>
                  </a:txBody>
                  <a:tcPr anchor="ctr"/>
                </a:tc>
                <a:tc>
                  <a:txBody>
                    <a:bodyPr/>
                    <a:lstStyle/>
                    <a:p>
                      <a:pPr algn="ctr"/>
                      <a:r>
                        <a:rPr lang="en-GB" dirty="0">
                          <a:latin typeface="Arial" panose="020B0604020202020204" pitchFamily="34" charset="0"/>
                          <a:cs typeface="Arial" panose="020B0604020202020204" pitchFamily="34" charset="0"/>
                        </a:rPr>
                        <a:t>17</a:t>
                      </a: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tc>
                  <a:txBody>
                    <a:bodyPr/>
                    <a:lstStyle/>
                    <a:p>
                      <a:pPr algn="ctr"/>
                      <a:endParaRPr lang="en-GB">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862130774"/>
                  </a:ext>
                </a:extLst>
              </a:tr>
              <a:tr h="370840">
                <a:tc>
                  <a:txBody>
                    <a:bodyPr/>
                    <a:lstStyle/>
                    <a:p>
                      <a:pPr algn="ctr"/>
                      <a:r>
                        <a:rPr lang="en-GB" dirty="0">
                          <a:latin typeface="Arial" panose="020B0604020202020204" pitchFamily="34" charset="0"/>
                          <a:cs typeface="Arial" panose="020B0604020202020204" pitchFamily="34" charset="0"/>
                        </a:rPr>
                        <a:t>25</a:t>
                      </a:r>
                      <a:r>
                        <a:rPr lang="en-GB" baseline="0" dirty="0">
                          <a:latin typeface="Arial" panose="020B0604020202020204" pitchFamily="34" charset="0"/>
                          <a:cs typeface="Arial" panose="020B0604020202020204" pitchFamily="34" charset="0"/>
                        </a:rPr>
                        <a:t> </a:t>
                      </a:r>
                      <a:r>
                        <a:rPr lang="en-GB" sz="1800" b="0" i="0" kern="1200" dirty="0">
                          <a:solidFill>
                            <a:schemeClr val="dk1"/>
                          </a:solidFill>
                          <a:effectLst/>
                          <a:latin typeface="Arial" panose="020B0604020202020204" pitchFamily="34" charset="0"/>
                          <a:ea typeface="+mn-ea"/>
                          <a:cs typeface="Arial" panose="020B0604020202020204" pitchFamily="34" charset="0"/>
                        </a:rPr>
                        <a:t>– </a:t>
                      </a:r>
                      <a:r>
                        <a:rPr lang="en-GB" dirty="0">
                          <a:latin typeface="Arial" panose="020B0604020202020204" pitchFamily="34" charset="0"/>
                          <a:cs typeface="Arial" panose="020B0604020202020204" pitchFamily="34" charset="0"/>
                        </a:rPr>
                        <a:t>35</a:t>
                      </a:r>
                    </a:p>
                  </a:txBody>
                  <a:tcPr anchor="ctr"/>
                </a:tc>
                <a:tc>
                  <a:txBody>
                    <a:bodyPr/>
                    <a:lstStyle/>
                    <a:p>
                      <a:pPr algn="ctr"/>
                      <a:r>
                        <a:rPr lang="en-GB" dirty="0">
                          <a:latin typeface="Arial" panose="020B0604020202020204" pitchFamily="34" charset="0"/>
                          <a:cs typeface="Arial" panose="020B0604020202020204" pitchFamily="34" charset="0"/>
                        </a:rPr>
                        <a:t>59</a:t>
                      </a: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564398625"/>
                  </a:ext>
                </a:extLst>
              </a:tr>
              <a:tr h="370840">
                <a:tc>
                  <a:txBody>
                    <a:bodyPr/>
                    <a:lstStyle/>
                    <a:p>
                      <a:pPr algn="ctr"/>
                      <a:r>
                        <a:rPr lang="en-GB" dirty="0">
                          <a:latin typeface="Arial" panose="020B0604020202020204" pitchFamily="34" charset="0"/>
                          <a:cs typeface="Arial" panose="020B0604020202020204" pitchFamily="34" charset="0"/>
                        </a:rPr>
                        <a:t>35 </a:t>
                      </a:r>
                      <a:r>
                        <a:rPr lang="en-GB" sz="1800" b="0" i="0" kern="1200" dirty="0">
                          <a:solidFill>
                            <a:schemeClr val="dk1"/>
                          </a:solidFill>
                          <a:effectLst/>
                          <a:latin typeface="Arial" panose="020B0604020202020204" pitchFamily="34" charset="0"/>
                          <a:ea typeface="+mn-ea"/>
                          <a:cs typeface="Arial" panose="020B0604020202020204" pitchFamily="34" charset="0"/>
                        </a:rPr>
                        <a:t>–</a:t>
                      </a:r>
                      <a:r>
                        <a:rPr lang="en-GB" dirty="0">
                          <a:latin typeface="Arial" panose="020B0604020202020204" pitchFamily="34" charset="0"/>
                          <a:cs typeface="Arial" panose="020B0604020202020204" pitchFamily="34" charset="0"/>
                        </a:rPr>
                        <a:t> 45</a:t>
                      </a:r>
                    </a:p>
                  </a:txBody>
                  <a:tcPr anchor="ctr"/>
                </a:tc>
                <a:tc>
                  <a:txBody>
                    <a:bodyPr/>
                    <a:lstStyle/>
                    <a:p>
                      <a:pPr algn="ctr"/>
                      <a:r>
                        <a:rPr lang="en-GB" dirty="0">
                          <a:latin typeface="Arial" panose="020B0604020202020204" pitchFamily="34" charset="0"/>
                          <a:cs typeface="Arial" panose="020B0604020202020204" pitchFamily="34" charset="0"/>
                        </a:rPr>
                        <a:t>170</a:t>
                      </a: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860966998"/>
                  </a:ext>
                </a:extLst>
              </a:tr>
              <a:tr h="370840">
                <a:tc>
                  <a:txBody>
                    <a:bodyPr/>
                    <a:lstStyle/>
                    <a:p>
                      <a:pPr algn="ctr"/>
                      <a:r>
                        <a:rPr lang="en-GB" dirty="0">
                          <a:latin typeface="Arial" panose="020B0604020202020204" pitchFamily="34" charset="0"/>
                          <a:cs typeface="Arial" panose="020B0604020202020204" pitchFamily="34" charset="0"/>
                        </a:rPr>
                        <a:t>45 </a:t>
                      </a:r>
                      <a:r>
                        <a:rPr lang="en-GB" sz="1800" b="0" i="0" kern="1200" dirty="0">
                          <a:solidFill>
                            <a:schemeClr val="dk1"/>
                          </a:solidFill>
                          <a:effectLst/>
                          <a:latin typeface="Arial" panose="020B0604020202020204" pitchFamily="34" charset="0"/>
                          <a:ea typeface="+mn-ea"/>
                          <a:cs typeface="Arial" panose="020B0604020202020204" pitchFamily="34" charset="0"/>
                        </a:rPr>
                        <a:t>– </a:t>
                      </a:r>
                      <a:r>
                        <a:rPr lang="en-GB" dirty="0">
                          <a:latin typeface="Arial" panose="020B0604020202020204" pitchFamily="34" charset="0"/>
                          <a:cs typeface="Arial" panose="020B0604020202020204" pitchFamily="34" charset="0"/>
                        </a:rPr>
                        <a:t>55</a:t>
                      </a:r>
                    </a:p>
                  </a:txBody>
                  <a:tcPr anchor="ctr"/>
                </a:tc>
                <a:tc>
                  <a:txBody>
                    <a:bodyPr/>
                    <a:lstStyle/>
                    <a:p>
                      <a:pPr algn="ctr"/>
                      <a:r>
                        <a:rPr lang="en-GB" dirty="0">
                          <a:latin typeface="Arial" panose="020B0604020202020204" pitchFamily="34" charset="0"/>
                          <a:cs typeface="Arial" panose="020B0604020202020204" pitchFamily="34" charset="0"/>
                        </a:rPr>
                        <a:t>86</a:t>
                      </a: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131854513"/>
                  </a:ext>
                </a:extLst>
              </a:tr>
              <a:tr h="370840">
                <a:tc>
                  <a:txBody>
                    <a:bodyPr/>
                    <a:lstStyle/>
                    <a:p>
                      <a:pPr algn="ctr"/>
                      <a:r>
                        <a:rPr lang="en-GB" dirty="0">
                          <a:latin typeface="Arial" panose="020B0604020202020204" pitchFamily="34" charset="0"/>
                          <a:cs typeface="Arial" panose="020B0604020202020204" pitchFamily="34" charset="0"/>
                        </a:rPr>
                        <a:t>55 </a:t>
                      </a:r>
                      <a:r>
                        <a:rPr lang="en-GB" sz="1800" b="0" i="0" kern="1200" dirty="0">
                          <a:solidFill>
                            <a:schemeClr val="dk1"/>
                          </a:solidFill>
                          <a:effectLst/>
                          <a:latin typeface="Arial" panose="020B0604020202020204" pitchFamily="34" charset="0"/>
                          <a:ea typeface="+mn-ea"/>
                          <a:cs typeface="Arial" panose="020B0604020202020204" pitchFamily="34" charset="0"/>
                        </a:rPr>
                        <a:t>–</a:t>
                      </a:r>
                      <a:r>
                        <a:rPr lang="en-GB" dirty="0">
                          <a:latin typeface="Arial" panose="020B0604020202020204" pitchFamily="34" charset="0"/>
                          <a:cs typeface="Arial" panose="020B0604020202020204" pitchFamily="34" charset="0"/>
                        </a:rPr>
                        <a:t> 65</a:t>
                      </a:r>
                    </a:p>
                  </a:txBody>
                  <a:tcPr anchor="ctr"/>
                </a:tc>
                <a:tc>
                  <a:txBody>
                    <a:bodyPr/>
                    <a:lstStyle/>
                    <a:p>
                      <a:pPr algn="ctr"/>
                      <a:r>
                        <a:rPr lang="en-GB" dirty="0">
                          <a:latin typeface="Arial" panose="020B0604020202020204" pitchFamily="34" charset="0"/>
                          <a:cs typeface="Arial" panose="020B0604020202020204" pitchFamily="34" charset="0"/>
                        </a:rPr>
                        <a:t>14</a:t>
                      </a: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862952423"/>
                  </a:ext>
                </a:extLst>
              </a:tr>
              <a:tr h="370840">
                <a:tc>
                  <a:txBody>
                    <a:bodyPr/>
                    <a:lstStyle/>
                    <a:p>
                      <a:pPr algn="ctr"/>
                      <a:r>
                        <a:rPr lang="en-GB" b="1" dirty="0">
                          <a:latin typeface="Arial" panose="020B0604020202020204" pitchFamily="34" charset="0"/>
                          <a:cs typeface="Arial" panose="020B0604020202020204" pitchFamily="34" charset="0"/>
                        </a:rPr>
                        <a:t>TOTAL</a:t>
                      </a: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tc>
                  <a:txBody>
                    <a:bodyPr/>
                    <a:lstStyle/>
                    <a:p>
                      <a:pPr algn="ctr"/>
                      <a:endParaRPr lang="en-GB"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1901641"/>
                  </a:ext>
                </a:extLst>
              </a:tr>
            </a:tbl>
          </a:graphicData>
        </a:graphic>
      </p:graphicFrame>
      <p:sp>
        <p:nvSpPr>
          <p:cNvPr id="8" name="Slide Number Placeholder 3">
            <a:extLst>
              <a:ext uri="{FF2B5EF4-FFF2-40B4-BE49-F238E27FC236}">
                <a16:creationId xmlns:a16="http://schemas.microsoft.com/office/drawing/2014/main" id="{B9B8D03C-4870-8E26-D417-98AE73C060F0}"/>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14</a:t>
            </a:fld>
            <a:endParaRPr lang="en-US"/>
          </a:p>
        </p:txBody>
      </p:sp>
      <p:sp>
        <p:nvSpPr>
          <p:cNvPr id="9" name="TextBox 8">
            <a:extLst>
              <a:ext uri="{FF2B5EF4-FFF2-40B4-BE49-F238E27FC236}">
                <a16:creationId xmlns:a16="http://schemas.microsoft.com/office/drawing/2014/main" id="{969B33D6-E08E-2534-BFD5-D9616440E61D}"/>
              </a:ext>
            </a:extLst>
          </p:cNvPr>
          <p:cNvSpPr txBox="1"/>
          <p:nvPr/>
        </p:nvSpPr>
        <p:spPr>
          <a:xfrm>
            <a:off x="623455" y="1076128"/>
            <a:ext cx="10584123" cy="1938992"/>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Below is some data from the garden centre about the customers who visited on a Saturday in April. </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Is there anything wrong with the way in which they have been grouped? Why have they been grouped this way?</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How can we use this information to calculate the mean?</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Can we calculate the median, mode or range from this data?</a:t>
            </a:r>
          </a:p>
        </p:txBody>
      </p:sp>
      <p:grpSp>
        <p:nvGrpSpPr>
          <p:cNvPr id="2" name="Group 1" descr="Worksheet available icon">
            <a:extLst>
              <a:ext uri="{FF2B5EF4-FFF2-40B4-BE49-F238E27FC236}">
                <a16:creationId xmlns:a16="http://schemas.microsoft.com/office/drawing/2014/main" id="{8682B608-8436-8D95-20A2-5ADAF94331E2}"/>
              </a:ext>
            </a:extLst>
          </p:cNvPr>
          <p:cNvGrpSpPr/>
          <p:nvPr/>
        </p:nvGrpSpPr>
        <p:grpSpPr>
          <a:xfrm>
            <a:off x="9495879" y="211521"/>
            <a:ext cx="2102384" cy="753403"/>
            <a:chOff x="9495879" y="211521"/>
            <a:chExt cx="2102384" cy="753403"/>
          </a:xfrm>
        </p:grpSpPr>
        <p:pic>
          <p:nvPicPr>
            <p:cNvPr id="3" name="Graphic 6" descr="Document">
              <a:extLst>
                <a:ext uri="{FF2B5EF4-FFF2-40B4-BE49-F238E27FC236}">
                  <a16:creationId xmlns:a16="http://schemas.microsoft.com/office/drawing/2014/main" id="{DC3CE434-E4DD-BCDF-EB97-90828BE3CB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5" name="TextBox 4">
              <a:extLst>
                <a:ext uri="{FF2B5EF4-FFF2-40B4-BE49-F238E27FC236}">
                  <a16:creationId xmlns:a16="http://schemas.microsoft.com/office/drawing/2014/main" id="{3A7CEE17-CB0C-7D37-9735-8E217CD6F47D}"/>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2568906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dissolv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dissolv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dissolve">
                                      <p:cBhvr>
                                        <p:cTn id="17"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(1)</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grpSp>
        <p:nvGrpSpPr>
          <p:cNvPr id="6" name="Group 5">
            <a:extLst>
              <a:ext uri="{FF2B5EF4-FFF2-40B4-BE49-F238E27FC236}">
                <a16:creationId xmlns:a16="http://schemas.microsoft.com/office/drawing/2014/main" id="{C6DDD080-D41E-4A10-93B5-F905258B5728}"/>
              </a:ext>
            </a:extLst>
          </p:cNvPr>
          <p:cNvGrpSpPr/>
          <p:nvPr/>
        </p:nvGrpSpPr>
        <p:grpSpPr>
          <a:xfrm>
            <a:off x="-252000" y="-54000"/>
            <a:ext cx="2315984" cy="1960111"/>
            <a:chOff x="-252000" y="-54000"/>
            <a:chExt cx="2315984" cy="1960111"/>
          </a:xfrm>
          <a:solidFill>
            <a:schemeClr val="accent1"/>
          </a:solidFill>
        </p:grpSpPr>
        <p:sp>
          <p:nvSpPr>
            <p:cNvPr id="99" name="Isosceles Triangle 98">
              <a:extLst>
                <a:ext uri="{FF2B5EF4-FFF2-40B4-BE49-F238E27FC236}">
                  <a16:creationId xmlns:a16="http://schemas.microsoft.com/office/drawing/2014/main" id="{6FB7F169-0B91-40B0-ACAD-FC8CAB4E583A}"/>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a:extLst>
                <a:ext uri="{FF2B5EF4-FFF2-40B4-BE49-F238E27FC236}">
                  <a16:creationId xmlns:a16="http://schemas.microsoft.com/office/drawing/2014/main" id="{4C96B972-4FB7-4F68-A9F3-01CA2A8636F5}"/>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2" name="TextBox 1">
            <a:extLst>
              <a:ext uri="{FF2B5EF4-FFF2-40B4-BE49-F238E27FC236}">
                <a16:creationId xmlns:a16="http://schemas.microsoft.com/office/drawing/2014/main" id="{152E1712-9ABC-CF73-FC67-26B8AB12B683}"/>
              </a:ext>
            </a:extLst>
          </p:cNvPr>
          <p:cNvSpPr txBox="1"/>
          <p:nvPr/>
        </p:nvSpPr>
        <p:spPr>
          <a:xfrm>
            <a:off x="7137400" y="1342124"/>
            <a:ext cx="4914900" cy="4801314"/>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For every car Gavin sells, he earns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commission = 1.25% × £20 950 = £261.88</a:t>
            </a:r>
          </a:p>
          <a:p>
            <a:r>
              <a:rPr lang="en-GB" dirty="0">
                <a:latin typeface="Arial" panose="020B0604020202020204" pitchFamily="34" charset="0"/>
                <a:cs typeface="Arial" panose="020B0604020202020204" pitchFamily="34" charset="0"/>
              </a:rPr>
              <a:t>bonus = £50</a:t>
            </a:r>
          </a:p>
          <a:p>
            <a:r>
              <a:rPr lang="en-GB" dirty="0">
                <a:latin typeface="Arial" panose="020B0604020202020204" pitchFamily="34" charset="0"/>
                <a:cs typeface="Arial" panose="020B0604020202020204" pitchFamily="34" charset="0"/>
              </a:rPr>
              <a:t>total earning per car = 261.88 + 50 = £311.88</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We order the number of cars he sold in one week:</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0, 1, </a:t>
            </a:r>
            <a:r>
              <a:rPr lang="en-GB" b="1" dirty="0">
                <a:solidFill>
                  <a:srgbClr val="FF0000"/>
                </a:solidFill>
                <a:latin typeface="Arial" panose="020B0604020202020204" pitchFamily="34" charset="0"/>
                <a:cs typeface="Arial" panose="020B0604020202020204" pitchFamily="34" charset="0"/>
              </a:rPr>
              <a:t>1, 2</a:t>
            </a:r>
            <a:r>
              <a:rPr lang="en-GB" dirty="0">
                <a:latin typeface="Arial" panose="020B0604020202020204" pitchFamily="34" charset="0"/>
                <a:cs typeface="Arial" panose="020B0604020202020204" pitchFamily="34" charset="0"/>
              </a:rPr>
              <a:t>, 2, 4</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median number of cars he sold per day is: </a:t>
            </a:r>
          </a:p>
          <a:p>
            <a:r>
              <a:rPr lang="en-GB" dirty="0">
                <a:latin typeface="Arial" panose="020B0604020202020204" pitchFamily="34" charset="0"/>
                <a:cs typeface="Arial" panose="020B0604020202020204" pitchFamily="34" charset="0"/>
              </a:rPr>
              <a:t>(1 + 2) ÷ 2 = 1.5 cars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median amount he earned per day is therefore £311.88 × 1.5 = £467.82</a:t>
            </a:r>
          </a:p>
          <a:p>
            <a:endParaRPr lang="en-GB" dirty="0">
              <a:latin typeface="Arial" panose="020B0604020202020204" pitchFamily="34" charset="0"/>
              <a:cs typeface="Arial" panose="020B0604020202020204" pitchFamily="34" charset="0"/>
            </a:endParaRPr>
          </a:p>
        </p:txBody>
      </p:sp>
      <p:sp>
        <p:nvSpPr>
          <p:cNvPr id="3" name="Rectangle: Rounded Corners 2">
            <a:extLst>
              <a:ext uri="{FF2B5EF4-FFF2-40B4-BE49-F238E27FC236}">
                <a16:creationId xmlns:a16="http://schemas.microsoft.com/office/drawing/2014/main" id="{B57D36A9-535C-15A2-9B57-DFD250F6632F}"/>
              </a:ext>
            </a:extLst>
          </p:cNvPr>
          <p:cNvSpPr/>
          <p:nvPr/>
        </p:nvSpPr>
        <p:spPr>
          <a:xfrm>
            <a:off x="6980029" y="1129211"/>
            <a:ext cx="5072271" cy="5014227"/>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7" name="Rectangle 6">
            <a:extLst>
              <a:ext uri="{FF2B5EF4-FFF2-40B4-BE49-F238E27FC236}">
                <a16:creationId xmlns:a16="http://schemas.microsoft.com/office/drawing/2014/main" id="{6DB27818-09AC-68E6-5B00-BF3AEEED4CA2}"/>
              </a:ext>
            </a:extLst>
          </p:cNvPr>
          <p:cNvSpPr/>
          <p:nvPr/>
        </p:nvSpPr>
        <p:spPr>
          <a:xfrm>
            <a:off x="7097902" y="1392855"/>
            <a:ext cx="4836523" cy="44869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9C686564-360A-9513-1CBE-538B1A3167DC}"/>
              </a:ext>
            </a:extLst>
          </p:cNvPr>
          <p:cNvSpPr txBox="1"/>
          <p:nvPr/>
        </p:nvSpPr>
        <p:spPr>
          <a:xfrm>
            <a:off x="807833" y="1275679"/>
            <a:ext cx="6800850"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Gavin is a car salesman.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table shows the number of cars he sold in one week.</a:t>
            </a:r>
          </a:p>
        </p:txBody>
      </p:sp>
      <p:graphicFrame>
        <p:nvGraphicFramePr>
          <p:cNvPr id="9" name="Table 8">
            <a:extLst>
              <a:ext uri="{FF2B5EF4-FFF2-40B4-BE49-F238E27FC236}">
                <a16:creationId xmlns:a16="http://schemas.microsoft.com/office/drawing/2014/main" id="{7703FFDC-39AE-F8A8-F1BC-B51A704A33F1}"/>
              </a:ext>
            </a:extLst>
          </p:cNvPr>
          <p:cNvGraphicFramePr>
            <a:graphicFrameLocks noGrp="1"/>
          </p:cNvGraphicFramePr>
          <p:nvPr>
            <p:extLst>
              <p:ext uri="{D42A27DB-BD31-4B8C-83A1-F6EECF244321}">
                <p14:modId xmlns:p14="http://schemas.microsoft.com/office/powerpoint/2010/main" val="2634096635"/>
              </p:ext>
            </p:extLst>
          </p:nvPr>
        </p:nvGraphicFramePr>
        <p:xfrm>
          <a:off x="984747" y="2411921"/>
          <a:ext cx="5621514" cy="741680"/>
        </p:xfrm>
        <a:graphic>
          <a:graphicData uri="http://schemas.openxmlformats.org/drawingml/2006/table">
            <a:tbl>
              <a:tblPr firstRow="1" bandRow="1">
                <a:tableStyleId>{5C22544A-7EE6-4342-B048-85BDC9FD1C3A}</a:tableStyleId>
              </a:tblPr>
              <a:tblGrid>
                <a:gridCol w="936919">
                  <a:extLst>
                    <a:ext uri="{9D8B030D-6E8A-4147-A177-3AD203B41FA5}">
                      <a16:colId xmlns:a16="http://schemas.microsoft.com/office/drawing/2014/main" val="3088251875"/>
                    </a:ext>
                  </a:extLst>
                </a:gridCol>
                <a:gridCol w="936919">
                  <a:extLst>
                    <a:ext uri="{9D8B030D-6E8A-4147-A177-3AD203B41FA5}">
                      <a16:colId xmlns:a16="http://schemas.microsoft.com/office/drawing/2014/main" val="4126882073"/>
                    </a:ext>
                  </a:extLst>
                </a:gridCol>
                <a:gridCol w="936919">
                  <a:extLst>
                    <a:ext uri="{9D8B030D-6E8A-4147-A177-3AD203B41FA5}">
                      <a16:colId xmlns:a16="http://schemas.microsoft.com/office/drawing/2014/main" val="3658614079"/>
                    </a:ext>
                  </a:extLst>
                </a:gridCol>
                <a:gridCol w="936919">
                  <a:extLst>
                    <a:ext uri="{9D8B030D-6E8A-4147-A177-3AD203B41FA5}">
                      <a16:colId xmlns:a16="http://schemas.microsoft.com/office/drawing/2014/main" val="2718488003"/>
                    </a:ext>
                  </a:extLst>
                </a:gridCol>
                <a:gridCol w="936919">
                  <a:extLst>
                    <a:ext uri="{9D8B030D-6E8A-4147-A177-3AD203B41FA5}">
                      <a16:colId xmlns:a16="http://schemas.microsoft.com/office/drawing/2014/main" val="953614888"/>
                    </a:ext>
                  </a:extLst>
                </a:gridCol>
                <a:gridCol w="936919">
                  <a:extLst>
                    <a:ext uri="{9D8B030D-6E8A-4147-A177-3AD203B41FA5}">
                      <a16:colId xmlns:a16="http://schemas.microsoft.com/office/drawing/2014/main" val="3640600488"/>
                    </a:ext>
                  </a:extLst>
                </a:gridCol>
              </a:tblGrid>
              <a:tr h="370840">
                <a:tc>
                  <a:txBody>
                    <a:bodyPr/>
                    <a:lstStyle/>
                    <a:p>
                      <a:r>
                        <a:rPr lang="en-US" dirty="0">
                          <a:solidFill>
                            <a:schemeClr val="tx1"/>
                          </a:solidFill>
                          <a:latin typeface="Arial" panose="020B0604020202020204" pitchFamily="34" charset="0"/>
                          <a:cs typeface="Arial" panose="020B0604020202020204" pitchFamily="34" charset="0"/>
                        </a:rPr>
                        <a:t>Mon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Tue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Wed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Thu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Fri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Sat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35466142"/>
                  </a:ext>
                </a:extLst>
              </a:tr>
              <a:tr h="370840">
                <a:tc>
                  <a:txBody>
                    <a:bodyPr/>
                    <a:lstStyle/>
                    <a:p>
                      <a:r>
                        <a:rPr lang="en-US" dirty="0">
                          <a:solidFill>
                            <a:schemeClr val="tx1"/>
                          </a:solidFill>
                          <a:latin typeface="Arial" panose="020B0604020202020204" pitchFamily="34" charset="0"/>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solidFill>
                            <a:schemeClr val="tx1"/>
                          </a:solidFill>
                          <a:latin typeface="Arial" panose="020B0604020202020204" pitchFamily="34" charset="0"/>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3645686"/>
                  </a:ext>
                </a:extLst>
              </a:tr>
            </a:tbl>
          </a:graphicData>
        </a:graphic>
      </p:graphicFrame>
      <p:sp>
        <p:nvSpPr>
          <p:cNvPr id="10" name="TextBox 9">
            <a:extLst>
              <a:ext uri="{FF2B5EF4-FFF2-40B4-BE49-F238E27FC236}">
                <a16:creationId xmlns:a16="http://schemas.microsoft.com/office/drawing/2014/main" id="{799B092B-C521-1384-86D2-2E6ACA60CB7D}"/>
              </a:ext>
            </a:extLst>
          </p:cNvPr>
          <p:cNvSpPr txBox="1"/>
          <p:nvPr/>
        </p:nvSpPr>
        <p:spPr>
          <a:xfrm>
            <a:off x="942086" y="3383656"/>
            <a:ext cx="5851059" cy="2308324"/>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cost of each car is £20 950</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For every car Gavin sells he earns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1.25% of the cost of the car in commission</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 bonus of £50.</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Work out the median amount Gavin earned per day for this week.</a:t>
            </a:r>
          </a:p>
        </p:txBody>
      </p:sp>
      <p:grpSp>
        <p:nvGrpSpPr>
          <p:cNvPr id="5" name="Group 4" descr="Worksheet available icon">
            <a:extLst>
              <a:ext uri="{FF2B5EF4-FFF2-40B4-BE49-F238E27FC236}">
                <a16:creationId xmlns:a16="http://schemas.microsoft.com/office/drawing/2014/main" id="{95B62144-3C28-AE8C-1588-1849B00B7F7F}"/>
              </a:ext>
            </a:extLst>
          </p:cNvPr>
          <p:cNvGrpSpPr/>
          <p:nvPr/>
        </p:nvGrpSpPr>
        <p:grpSpPr>
          <a:xfrm>
            <a:off x="9495879" y="211521"/>
            <a:ext cx="2102384" cy="753403"/>
            <a:chOff x="9495879" y="211521"/>
            <a:chExt cx="2102384" cy="753403"/>
          </a:xfrm>
        </p:grpSpPr>
        <p:pic>
          <p:nvPicPr>
            <p:cNvPr id="11" name="Graphic 6" descr="Document">
              <a:extLst>
                <a:ext uri="{FF2B5EF4-FFF2-40B4-BE49-F238E27FC236}">
                  <a16:creationId xmlns:a16="http://schemas.microsoft.com/office/drawing/2014/main" id="{59125F49-619A-47A8-7512-7E86DC7530A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2" name="TextBox 11">
              <a:extLst>
                <a:ext uri="{FF2B5EF4-FFF2-40B4-BE49-F238E27FC236}">
                  <a16:creationId xmlns:a16="http://schemas.microsoft.com/office/drawing/2014/main" id="{C3C06E2C-A550-BC30-47FD-9D93E6CA3B8E}"/>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112655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(2)</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grpSp>
        <p:nvGrpSpPr>
          <p:cNvPr id="6" name="Group 5">
            <a:extLst>
              <a:ext uri="{FF2B5EF4-FFF2-40B4-BE49-F238E27FC236}">
                <a16:creationId xmlns:a16="http://schemas.microsoft.com/office/drawing/2014/main" id="{C6DDD080-D41E-4A10-93B5-F905258B5728}"/>
              </a:ext>
            </a:extLst>
          </p:cNvPr>
          <p:cNvGrpSpPr/>
          <p:nvPr/>
        </p:nvGrpSpPr>
        <p:grpSpPr>
          <a:xfrm>
            <a:off x="-252000" y="-54000"/>
            <a:ext cx="2315984" cy="1960111"/>
            <a:chOff x="-252000" y="-54000"/>
            <a:chExt cx="2315984" cy="1960111"/>
          </a:xfrm>
          <a:solidFill>
            <a:schemeClr val="accent1"/>
          </a:solidFill>
        </p:grpSpPr>
        <p:sp>
          <p:nvSpPr>
            <p:cNvPr id="99" name="Isosceles Triangle 98">
              <a:extLst>
                <a:ext uri="{FF2B5EF4-FFF2-40B4-BE49-F238E27FC236}">
                  <a16:creationId xmlns:a16="http://schemas.microsoft.com/office/drawing/2014/main" id="{6FB7F169-0B91-40B0-ACAD-FC8CAB4E583A}"/>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a:extLst>
                <a:ext uri="{FF2B5EF4-FFF2-40B4-BE49-F238E27FC236}">
                  <a16:creationId xmlns:a16="http://schemas.microsoft.com/office/drawing/2014/main" id="{4C96B972-4FB7-4F68-A9F3-01CA2A8636F5}"/>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3" name="TextBox 2">
            <a:extLst>
              <a:ext uri="{FF2B5EF4-FFF2-40B4-BE49-F238E27FC236}">
                <a16:creationId xmlns:a16="http://schemas.microsoft.com/office/drawing/2014/main" id="{F8F09537-9F28-5598-98DB-8F85569F44C6}"/>
              </a:ext>
            </a:extLst>
          </p:cNvPr>
          <p:cNvSpPr txBox="1"/>
          <p:nvPr/>
        </p:nvSpPr>
        <p:spPr>
          <a:xfrm>
            <a:off x="719108" y="1181749"/>
            <a:ext cx="11148040" cy="1477328"/>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Nikos owns a restaurant.</a:t>
            </a:r>
          </a:p>
          <a:p>
            <a:r>
              <a:rPr lang="en-US" dirty="0">
                <a:latin typeface="Arial" panose="020B0604020202020204" pitchFamily="34" charset="0"/>
                <a:cs typeface="Arial" panose="020B0604020202020204" pitchFamily="34" charset="0"/>
              </a:rPr>
              <a:t>The table shows information about the number of customers that visited the restaurant on each of the 31 nights in August.</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CE95D356-0616-4033-D823-8B4BBCD36DAF}"/>
              </a:ext>
            </a:extLst>
          </p:cNvPr>
          <p:cNvGraphicFramePr>
            <a:graphicFrameLocks noGrp="1"/>
          </p:cNvGraphicFramePr>
          <p:nvPr>
            <p:extLst>
              <p:ext uri="{D42A27DB-BD31-4B8C-83A1-F6EECF244321}">
                <p14:modId xmlns:p14="http://schemas.microsoft.com/office/powerpoint/2010/main" val="1526219567"/>
              </p:ext>
            </p:extLst>
          </p:nvPr>
        </p:nvGraphicFramePr>
        <p:xfrm>
          <a:off x="719108" y="2106225"/>
          <a:ext cx="7459060" cy="1849120"/>
        </p:xfrm>
        <a:graphic>
          <a:graphicData uri="http://schemas.openxmlformats.org/drawingml/2006/table">
            <a:tbl>
              <a:tblPr firstRow="1" bandRow="1">
                <a:tableStyleId>{5C22544A-7EE6-4342-B048-85BDC9FD1C3A}</a:tableStyleId>
              </a:tblPr>
              <a:tblGrid>
                <a:gridCol w="2677511">
                  <a:extLst>
                    <a:ext uri="{9D8B030D-6E8A-4147-A177-3AD203B41FA5}">
                      <a16:colId xmlns:a16="http://schemas.microsoft.com/office/drawing/2014/main" val="2615560199"/>
                    </a:ext>
                  </a:extLst>
                </a:gridCol>
                <a:gridCol w="2000250">
                  <a:extLst>
                    <a:ext uri="{9D8B030D-6E8A-4147-A177-3AD203B41FA5}">
                      <a16:colId xmlns:a16="http://schemas.microsoft.com/office/drawing/2014/main" val="3545917769"/>
                    </a:ext>
                  </a:extLst>
                </a:gridCol>
                <a:gridCol w="916534">
                  <a:extLst>
                    <a:ext uri="{9D8B030D-6E8A-4147-A177-3AD203B41FA5}">
                      <a16:colId xmlns:a16="http://schemas.microsoft.com/office/drawing/2014/main" val="877989914"/>
                    </a:ext>
                  </a:extLst>
                </a:gridCol>
                <a:gridCol w="1864765">
                  <a:extLst>
                    <a:ext uri="{9D8B030D-6E8A-4147-A177-3AD203B41FA5}">
                      <a16:colId xmlns:a16="http://schemas.microsoft.com/office/drawing/2014/main" val="1961232577"/>
                    </a:ext>
                  </a:extLst>
                </a:gridCol>
              </a:tblGrid>
              <a:tr h="0">
                <a:tc>
                  <a:txBody>
                    <a:bodyPr/>
                    <a:lstStyle/>
                    <a:p>
                      <a:pPr algn="ctr"/>
                      <a:r>
                        <a:rPr lang="en-US" dirty="0">
                          <a:solidFill>
                            <a:schemeClr val="tx1"/>
                          </a:solidFill>
                          <a:latin typeface="Arial" panose="020B0604020202020204" pitchFamily="34" charset="0"/>
                          <a:cs typeface="Arial" panose="020B0604020202020204" pitchFamily="34" charset="0"/>
                        </a:rPr>
                        <a:t>Number of customers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Frequency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7724900"/>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1 </a:t>
                      </a:r>
                      <a:r>
                        <a:rPr lang="en-US" sz="1800" b="0" i="0" kern="1200" dirty="0">
                          <a:solidFill>
                            <a:schemeClr val="dk1"/>
                          </a:solidFill>
                          <a:effectLst/>
                          <a:latin typeface="+mn-lt"/>
                          <a:ea typeface="+mn-ea"/>
                          <a:cs typeface="+mn-cs"/>
                        </a:rPr>
                        <a:t>– </a:t>
                      </a:r>
                      <a:r>
                        <a:rPr lang="en-US" dirty="0">
                          <a:solidFill>
                            <a:schemeClr val="tx1"/>
                          </a:solidFill>
                          <a:latin typeface="Arial" panose="020B0604020202020204" pitchFamily="34" charset="0"/>
                          <a:cs typeface="Arial" panose="020B0604020202020204" pitchFamily="34" charset="0"/>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9164786"/>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16 </a:t>
                      </a:r>
                      <a:r>
                        <a:rPr lang="en-US" sz="1800" b="0" i="0" kern="1200" dirty="0">
                          <a:solidFill>
                            <a:schemeClr val="dk1"/>
                          </a:solidFill>
                          <a:effectLst/>
                          <a:latin typeface="+mn-lt"/>
                          <a:ea typeface="+mn-ea"/>
                          <a:cs typeface="+mn-cs"/>
                        </a:rPr>
                        <a:t>– </a:t>
                      </a:r>
                      <a:r>
                        <a:rPr lang="en-US" dirty="0">
                          <a:solidFill>
                            <a:schemeClr val="tx1"/>
                          </a:solidFill>
                          <a:latin typeface="Arial" panose="020B0604020202020204" pitchFamily="34" charset="0"/>
                          <a:cs typeface="Arial" panose="020B0604020202020204" pitchFamily="34" charset="0"/>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7345118"/>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31 </a:t>
                      </a:r>
                      <a:r>
                        <a:rPr lang="en-US" sz="1800" b="0" i="0" kern="1200" dirty="0">
                          <a:solidFill>
                            <a:schemeClr val="dk1"/>
                          </a:solidFill>
                          <a:effectLst/>
                          <a:latin typeface="+mn-lt"/>
                          <a:ea typeface="+mn-ea"/>
                          <a:cs typeface="+mn-cs"/>
                        </a:rPr>
                        <a:t>– </a:t>
                      </a:r>
                      <a:r>
                        <a:rPr lang="en-US" dirty="0">
                          <a:solidFill>
                            <a:schemeClr val="tx1"/>
                          </a:solidFill>
                          <a:latin typeface="Arial" panose="020B0604020202020204" pitchFamily="34" charset="0"/>
                          <a:cs typeface="Arial" panose="020B0604020202020204" pitchFamily="34" charset="0"/>
                        </a:rPr>
                        <a:t>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892764"/>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46 </a:t>
                      </a:r>
                      <a:r>
                        <a:rPr lang="en-US" sz="1800" b="0" i="0" kern="1200" dirty="0">
                          <a:solidFill>
                            <a:schemeClr val="dk1"/>
                          </a:solidFill>
                          <a:effectLst/>
                          <a:latin typeface="+mn-lt"/>
                          <a:ea typeface="+mn-ea"/>
                          <a:cs typeface="+mn-cs"/>
                        </a:rPr>
                        <a:t>– </a:t>
                      </a:r>
                      <a:r>
                        <a:rPr lang="en-US" dirty="0">
                          <a:solidFill>
                            <a:schemeClr val="tx1"/>
                          </a:solidFill>
                          <a:latin typeface="Arial" panose="020B0604020202020204" pitchFamily="34" charset="0"/>
                          <a:cs typeface="Arial" panose="020B0604020202020204" pitchFamily="34" charset="0"/>
                        </a:rPr>
                        <a:t>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46069978"/>
                  </a:ext>
                </a:extLst>
              </a:tr>
            </a:tbl>
          </a:graphicData>
        </a:graphic>
      </p:graphicFrame>
      <p:sp>
        <p:nvSpPr>
          <p:cNvPr id="10" name="TextBox 9">
            <a:extLst>
              <a:ext uri="{FF2B5EF4-FFF2-40B4-BE49-F238E27FC236}">
                <a16:creationId xmlns:a16="http://schemas.microsoft.com/office/drawing/2014/main" id="{FF25D83C-C544-436D-9CE9-F8B2FDA1183B}"/>
              </a:ext>
            </a:extLst>
          </p:cNvPr>
          <p:cNvSpPr txBox="1"/>
          <p:nvPr/>
        </p:nvSpPr>
        <p:spPr>
          <a:xfrm>
            <a:off x="719108" y="4155459"/>
            <a:ext cx="6158513" cy="221599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mean number of customers per night in July was 32.</a:t>
            </a:r>
          </a:p>
          <a:p>
            <a:pPr>
              <a:spcBef>
                <a:spcPts val="1200"/>
              </a:spcBef>
            </a:pPr>
            <a:r>
              <a:rPr lang="en-US" dirty="0">
                <a:latin typeface="Arial" panose="020B0604020202020204" pitchFamily="34" charset="0"/>
                <a:cs typeface="Arial" panose="020B0604020202020204" pitchFamily="34" charset="0"/>
              </a:rPr>
              <a:t>Nikos thinks the mean number of customers per night in August was more than the mean number of customers per night in July.</a:t>
            </a:r>
          </a:p>
          <a:p>
            <a:pPr>
              <a:spcBef>
                <a:spcPts val="1200"/>
              </a:spcBef>
            </a:pPr>
            <a:r>
              <a:rPr lang="en-US" dirty="0">
                <a:latin typeface="Arial" panose="020B0604020202020204" pitchFamily="34" charset="0"/>
                <a:cs typeface="Arial" panose="020B0604020202020204" pitchFamily="34" charset="0"/>
              </a:rPr>
              <a:t>Is Nikos correct?</a:t>
            </a:r>
          </a:p>
          <a:p>
            <a:pPr>
              <a:spcBef>
                <a:spcPts val="1200"/>
              </a:spcBef>
            </a:pPr>
            <a:r>
              <a:rPr lang="en-US" dirty="0">
                <a:latin typeface="Arial" panose="020B0604020202020204" pitchFamily="34" charset="0"/>
                <a:cs typeface="Arial" panose="020B0604020202020204" pitchFamily="34" charset="0"/>
              </a:rPr>
              <a:t>Show why you think this.</a:t>
            </a:r>
            <a:endParaRPr lang="en-US" b="1" dirty="0"/>
          </a:p>
        </p:txBody>
      </p:sp>
      <p:grpSp>
        <p:nvGrpSpPr>
          <p:cNvPr id="2" name="Group 1" descr="Worksheet available icon">
            <a:extLst>
              <a:ext uri="{FF2B5EF4-FFF2-40B4-BE49-F238E27FC236}">
                <a16:creationId xmlns:a16="http://schemas.microsoft.com/office/drawing/2014/main" id="{317FDFBC-3791-F861-5CB2-99641276F733}"/>
              </a:ext>
            </a:extLst>
          </p:cNvPr>
          <p:cNvGrpSpPr/>
          <p:nvPr/>
        </p:nvGrpSpPr>
        <p:grpSpPr>
          <a:xfrm>
            <a:off x="9495879" y="211521"/>
            <a:ext cx="2102384" cy="753403"/>
            <a:chOff x="9495879" y="211521"/>
            <a:chExt cx="2102384" cy="753403"/>
          </a:xfrm>
        </p:grpSpPr>
        <p:pic>
          <p:nvPicPr>
            <p:cNvPr id="7" name="Graphic 6" descr="Document">
              <a:extLst>
                <a:ext uri="{FF2B5EF4-FFF2-40B4-BE49-F238E27FC236}">
                  <a16:creationId xmlns:a16="http://schemas.microsoft.com/office/drawing/2014/main" id="{A7DDE38C-4CA9-2AAB-34C8-0B361B24346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9" name="TextBox 8">
              <a:extLst>
                <a:ext uri="{FF2B5EF4-FFF2-40B4-BE49-F238E27FC236}">
                  <a16:creationId xmlns:a16="http://schemas.microsoft.com/office/drawing/2014/main" id="{7B4DE15D-16C4-1217-93EB-D23766F78365}"/>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4054252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(2) – Answers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grpSp>
        <p:nvGrpSpPr>
          <p:cNvPr id="6" name="Group 5">
            <a:extLst>
              <a:ext uri="{FF2B5EF4-FFF2-40B4-BE49-F238E27FC236}">
                <a16:creationId xmlns:a16="http://schemas.microsoft.com/office/drawing/2014/main" id="{C6DDD080-D41E-4A10-93B5-F905258B5728}"/>
              </a:ext>
            </a:extLst>
          </p:cNvPr>
          <p:cNvGrpSpPr/>
          <p:nvPr/>
        </p:nvGrpSpPr>
        <p:grpSpPr>
          <a:xfrm>
            <a:off x="-252000" y="-54000"/>
            <a:ext cx="2315984" cy="1960111"/>
            <a:chOff x="-252000" y="-54000"/>
            <a:chExt cx="2315984" cy="1960111"/>
          </a:xfrm>
          <a:solidFill>
            <a:schemeClr val="accent1"/>
          </a:solidFill>
        </p:grpSpPr>
        <p:sp>
          <p:nvSpPr>
            <p:cNvPr id="99" name="Isosceles Triangle 98">
              <a:extLst>
                <a:ext uri="{FF2B5EF4-FFF2-40B4-BE49-F238E27FC236}">
                  <a16:creationId xmlns:a16="http://schemas.microsoft.com/office/drawing/2014/main" id="{6FB7F169-0B91-40B0-ACAD-FC8CAB4E583A}"/>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a:extLst>
                <a:ext uri="{FF2B5EF4-FFF2-40B4-BE49-F238E27FC236}">
                  <a16:creationId xmlns:a16="http://schemas.microsoft.com/office/drawing/2014/main" id="{4C96B972-4FB7-4F68-A9F3-01CA2A8636F5}"/>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3" name="TextBox 2">
            <a:extLst>
              <a:ext uri="{FF2B5EF4-FFF2-40B4-BE49-F238E27FC236}">
                <a16:creationId xmlns:a16="http://schemas.microsoft.com/office/drawing/2014/main" id="{F8F09537-9F28-5598-98DB-8F85569F44C6}"/>
              </a:ext>
            </a:extLst>
          </p:cNvPr>
          <p:cNvSpPr txBox="1"/>
          <p:nvPr/>
        </p:nvSpPr>
        <p:spPr>
          <a:xfrm>
            <a:off x="719108" y="1181749"/>
            <a:ext cx="11148040" cy="1477328"/>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Nikos owns a restaurant.</a:t>
            </a:r>
          </a:p>
          <a:p>
            <a:r>
              <a:rPr lang="en-US" dirty="0">
                <a:latin typeface="Arial" panose="020B0604020202020204" pitchFamily="34" charset="0"/>
                <a:cs typeface="Arial" panose="020B0604020202020204" pitchFamily="34" charset="0"/>
              </a:rPr>
              <a:t>The table shows information about the number of customers that visited the restaurant on each of the 31 nights in August.</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5" name="Rounded Rectangle 1">
                <a:extLst>
                  <a:ext uri="{FF2B5EF4-FFF2-40B4-BE49-F238E27FC236}">
                    <a16:creationId xmlns:a16="http://schemas.microsoft.com/office/drawing/2014/main" id="{A5D98B1C-AB9F-CA05-5B02-FC846ADB138D}"/>
                  </a:ext>
                </a:extLst>
              </p:cNvPr>
              <p:cNvSpPr/>
              <p:nvPr/>
            </p:nvSpPr>
            <p:spPr>
              <a:xfrm>
                <a:off x="7241507" y="4069124"/>
                <a:ext cx="4706052" cy="22159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solidFill>
                    <a:schemeClr val="tx1"/>
                  </a:solidFill>
                  <a:latin typeface="Arial" panose="020B0604020202020204" pitchFamily="34" charset="0"/>
                  <a:cs typeface="Arial" panose="020B0604020202020204" pitchFamily="34" charset="0"/>
                </a:endParaRPr>
              </a:p>
              <a:p>
                <a:endParaRPr lang="en-US" sz="1600" dirty="0">
                  <a:solidFill>
                    <a:schemeClr val="tx1"/>
                  </a:solidFill>
                  <a:latin typeface="Arial" panose="020B0604020202020204" pitchFamily="34" charset="0"/>
                  <a:cs typeface="Arial" panose="020B0604020202020204" pitchFamily="34" charset="0"/>
                </a:endParaRPr>
              </a:p>
              <a:p>
                <a:r>
                  <a:rPr lang="en-US" sz="1600" dirty="0">
                    <a:solidFill>
                      <a:schemeClr val="tx1"/>
                    </a:solidFill>
                    <a:latin typeface="Arial" panose="020B0604020202020204" pitchFamily="34" charset="0"/>
                    <a:cs typeface="Arial" panose="020B0604020202020204" pitchFamily="34" charset="0"/>
                  </a:rPr>
                  <a:t>Estimated mean in August =</a:t>
                </a:r>
              </a:p>
              <a:p>
                <a:endParaRPr lang="en-US" sz="1600" dirty="0">
                  <a:solidFill>
                    <a:schemeClr val="tx1"/>
                  </a:solidFill>
                  <a:latin typeface="Arial" panose="020B0604020202020204" pitchFamily="34" charset="0"/>
                  <a:cs typeface="Arial" panose="020B0604020202020204" pitchFamily="34" charset="0"/>
                </a:endParaRPr>
              </a:p>
              <a:p>
                <a:r>
                  <a:rPr lang="en-US" sz="1600" dirty="0">
                    <a:solidFill>
                      <a:schemeClr val="tx1"/>
                    </a:solidFill>
                    <a:latin typeface="Arial" panose="020B0604020202020204" pitchFamily="34" charset="0"/>
                    <a:cs typeface="Arial" panose="020B0604020202020204" pitchFamily="34" charset="0"/>
                  </a:rPr>
                  <a:t>= </a:t>
                </a:r>
                <a14:m>
                  <m:oMath xmlns:m="http://schemas.openxmlformats.org/officeDocument/2006/math">
                    <m:f>
                      <m:fPr>
                        <m:ctrlPr>
                          <a:rPr lang="en-US" sz="1600" i="1" smtClean="0">
                            <a:solidFill>
                              <a:schemeClr val="tx1"/>
                            </a:solidFill>
                            <a:latin typeface="Cambria Math" panose="02040503050406030204" pitchFamily="18" charset="0"/>
                          </a:rPr>
                        </m:ctrlPr>
                      </m:fPr>
                      <m:num>
                        <m:r>
                          <m:rPr>
                            <m:nor/>
                          </m:rPr>
                          <a:rPr lang="en-US" sz="1600">
                            <a:solidFill>
                              <a:schemeClr val="tx1"/>
                            </a:solidFill>
                            <a:latin typeface="Arial" panose="020B0604020202020204" pitchFamily="34" charset="0"/>
                            <a:cs typeface="Arial" panose="020B0604020202020204" pitchFamily="34" charset="0"/>
                          </a:rPr>
                          <m:t>16</m:t>
                        </m:r>
                        <m:r>
                          <m:rPr>
                            <m:nor/>
                          </m:rPr>
                          <a:rPr lang="en-GB" sz="1600" b="0" i="0" smtClean="0">
                            <a:solidFill>
                              <a:schemeClr val="tx1"/>
                            </a:solidFill>
                            <a:latin typeface="Arial" panose="020B0604020202020204" pitchFamily="34" charset="0"/>
                            <a:cs typeface="Arial" panose="020B0604020202020204" pitchFamily="34" charset="0"/>
                          </a:rPr>
                          <m:t> </m:t>
                        </m:r>
                        <m:r>
                          <m:rPr>
                            <m:nor/>
                          </m:rPr>
                          <a:rPr lang="en-US" sz="1600">
                            <a:solidFill>
                              <a:schemeClr val="tx1"/>
                            </a:solidFill>
                            <a:latin typeface="Arial" panose="020B0604020202020204" pitchFamily="34" charset="0"/>
                            <a:cs typeface="Arial" panose="020B0604020202020204" pitchFamily="34" charset="0"/>
                          </a:rPr>
                          <m:t>+</m:t>
                        </m:r>
                        <m:r>
                          <m:rPr>
                            <m:nor/>
                          </m:rPr>
                          <a:rPr lang="en-GB" sz="1600" b="0" i="0" smtClean="0">
                            <a:solidFill>
                              <a:schemeClr val="tx1"/>
                            </a:solidFill>
                            <a:latin typeface="Arial" panose="020B0604020202020204" pitchFamily="34" charset="0"/>
                            <a:cs typeface="Arial" panose="020B0604020202020204" pitchFamily="34" charset="0"/>
                          </a:rPr>
                          <m:t> </m:t>
                        </m:r>
                        <m:r>
                          <m:rPr>
                            <m:nor/>
                          </m:rPr>
                          <a:rPr lang="en-US" sz="1600">
                            <a:solidFill>
                              <a:schemeClr val="tx1"/>
                            </a:solidFill>
                            <a:latin typeface="Arial" panose="020B0604020202020204" pitchFamily="34" charset="0"/>
                            <a:cs typeface="Arial" panose="020B0604020202020204" pitchFamily="34" charset="0"/>
                          </a:rPr>
                          <m:t>161 + 456 +</m:t>
                        </m:r>
                        <m:r>
                          <m:rPr>
                            <m:nor/>
                          </m:rPr>
                          <a:rPr lang="en-GB" sz="1600" b="0" i="0" smtClean="0">
                            <a:solidFill>
                              <a:schemeClr val="tx1"/>
                            </a:solidFill>
                            <a:latin typeface="Arial" panose="020B0604020202020204" pitchFamily="34" charset="0"/>
                            <a:cs typeface="Arial" panose="020B0604020202020204" pitchFamily="34" charset="0"/>
                          </a:rPr>
                          <m:t> </m:t>
                        </m:r>
                        <m:r>
                          <m:rPr>
                            <m:nor/>
                          </m:rPr>
                          <a:rPr lang="en-US" sz="1600">
                            <a:solidFill>
                              <a:schemeClr val="tx1"/>
                            </a:solidFill>
                            <a:latin typeface="Arial" panose="020B0604020202020204" pitchFamily="34" charset="0"/>
                            <a:cs typeface="Arial" panose="020B0604020202020204" pitchFamily="34" charset="0"/>
                          </a:rPr>
                          <m:t>530</m:t>
                        </m:r>
                      </m:num>
                      <m:den>
                        <m:r>
                          <a:rPr lang="en-US" sz="1600" b="0" i="1" smtClean="0">
                            <a:solidFill>
                              <a:schemeClr val="tx1"/>
                            </a:solidFill>
                            <a:latin typeface="Cambria Math" panose="02040503050406030204" pitchFamily="18" charset="0"/>
                          </a:rPr>
                          <m:t>31</m:t>
                        </m:r>
                      </m:den>
                    </m:f>
                  </m:oMath>
                </a14:m>
                <a:r>
                  <a:rPr lang="en-US" sz="1600" dirty="0">
                    <a:solidFill>
                      <a:schemeClr val="tx1"/>
                    </a:solidFill>
                    <a:latin typeface="Arial" panose="020B0604020202020204" pitchFamily="34" charset="0"/>
                    <a:cs typeface="Arial" panose="020B0604020202020204" pitchFamily="34" charset="0"/>
                  </a:rPr>
                  <a:t> = </a:t>
                </a:r>
                <a14:m>
                  <m:oMath xmlns:m="http://schemas.openxmlformats.org/officeDocument/2006/math">
                    <m:f>
                      <m:fPr>
                        <m:ctrlPr>
                          <a:rPr lang="en-US" sz="1600" i="1">
                            <a:solidFill>
                              <a:schemeClr val="tx1"/>
                            </a:solidFill>
                            <a:latin typeface="Cambria Math" panose="02040503050406030204" pitchFamily="18" charset="0"/>
                          </a:rPr>
                        </m:ctrlPr>
                      </m:fPr>
                      <m:num>
                        <m:r>
                          <m:rPr>
                            <m:nor/>
                          </m:rPr>
                          <a:rPr lang="en-US" sz="1600" b="0" i="0" smtClean="0">
                            <a:solidFill>
                              <a:schemeClr val="tx1"/>
                            </a:solidFill>
                            <a:latin typeface="Arial" panose="020B0604020202020204" pitchFamily="34" charset="0"/>
                            <a:cs typeface="Arial" panose="020B0604020202020204" pitchFamily="34" charset="0"/>
                          </a:rPr>
                          <m:t>1163</m:t>
                        </m:r>
                      </m:num>
                      <m:den>
                        <m:r>
                          <a:rPr lang="en-US" sz="1600" b="0" i="1" smtClean="0">
                            <a:solidFill>
                              <a:schemeClr val="tx1"/>
                            </a:solidFill>
                            <a:latin typeface="Cambria Math" panose="02040503050406030204" pitchFamily="18" charset="0"/>
                          </a:rPr>
                          <m:t>31</m:t>
                        </m:r>
                      </m:den>
                    </m:f>
                  </m:oMath>
                </a14:m>
                <a:endParaRPr lang="en-US" sz="1600" dirty="0">
                  <a:solidFill>
                    <a:schemeClr val="tx1"/>
                  </a:solidFill>
                  <a:latin typeface="Arial" panose="020B0604020202020204" pitchFamily="34" charset="0"/>
                  <a:cs typeface="Arial" panose="020B0604020202020204" pitchFamily="34" charset="0"/>
                </a:endParaRPr>
              </a:p>
              <a:p>
                <a:endParaRPr lang="en-US" sz="1600" dirty="0">
                  <a:solidFill>
                    <a:schemeClr val="tx1"/>
                  </a:solidFill>
                  <a:latin typeface="Arial" panose="020B0604020202020204" pitchFamily="34" charset="0"/>
                  <a:cs typeface="Arial" panose="020B0604020202020204" pitchFamily="34" charset="0"/>
                </a:endParaRPr>
              </a:p>
              <a:p>
                <a:r>
                  <a:rPr lang="en-US" sz="1600" dirty="0">
                    <a:solidFill>
                      <a:schemeClr val="tx1"/>
                    </a:solidFill>
                    <a:latin typeface="Arial" panose="020B0604020202020204" pitchFamily="34" charset="0"/>
                    <a:cs typeface="Arial" panose="020B0604020202020204" pitchFamily="34" charset="0"/>
                  </a:rPr>
                  <a:t>= 37.516129032258</a:t>
                </a:r>
              </a:p>
              <a:p>
                <a:endParaRPr lang="en-US" sz="1600" dirty="0">
                  <a:solidFill>
                    <a:schemeClr val="tx1"/>
                  </a:solidFill>
                  <a:latin typeface="Arial" panose="020B0604020202020204" pitchFamily="34" charset="0"/>
                  <a:cs typeface="Arial" panose="020B0604020202020204" pitchFamily="34" charset="0"/>
                </a:endParaRPr>
              </a:p>
              <a:p>
                <a:r>
                  <a:rPr lang="en-US" sz="1600" dirty="0">
                    <a:solidFill>
                      <a:schemeClr val="tx1"/>
                    </a:solidFill>
                    <a:latin typeface="Arial" panose="020B0604020202020204" pitchFamily="34" charset="0"/>
                    <a:cs typeface="Arial" panose="020B0604020202020204" pitchFamily="34" charset="0"/>
                  </a:rPr>
                  <a:t>Yes, Nikos is correct.</a:t>
                </a:r>
                <a:br>
                  <a:rPr lang="en-US" sz="1600" dirty="0">
                    <a:solidFill>
                      <a:schemeClr val="tx1"/>
                    </a:solidFill>
                    <a:latin typeface="Arial" panose="020B0604020202020204" pitchFamily="34" charset="0"/>
                    <a:cs typeface="Arial" panose="020B0604020202020204" pitchFamily="34" charset="0"/>
                  </a:rPr>
                </a:br>
                <a:br>
                  <a:rPr lang="en-US" sz="1600" dirty="0">
                    <a:solidFill>
                      <a:schemeClr val="tx1"/>
                    </a:solidFill>
                    <a:latin typeface="Arial" panose="020B0604020202020204" pitchFamily="34" charset="0"/>
                    <a:cs typeface="Arial" panose="020B0604020202020204" pitchFamily="34" charset="0"/>
                  </a:rPr>
                </a:br>
                <a:endParaRPr lang="en-US" sz="1600" dirty="0">
                  <a:solidFill>
                    <a:schemeClr val="tx1"/>
                  </a:solidFill>
                  <a:latin typeface="Arial" panose="020B0604020202020204" pitchFamily="34" charset="0"/>
                  <a:cs typeface="Arial" panose="020B0604020202020204" pitchFamily="34" charset="0"/>
                </a:endParaRPr>
              </a:p>
            </p:txBody>
          </p:sp>
        </mc:Choice>
        <mc:Fallback xmlns="">
          <p:sp>
            <p:nvSpPr>
              <p:cNvPr id="5" name="Rounded Rectangle 1">
                <a:extLst>
                  <a:ext uri="{FF2B5EF4-FFF2-40B4-BE49-F238E27FC236}">
                    <a16:creationId xmlns:a16="http://schemas.microsoft.com/office/drawing/2014/main" id="{A5D98B1C-AB9F-CA05-5B02-FC846ADB138D}"/>
                  </a:ext>
                </a:extLst>
              </p:cNvPr>
              <p:cNvSpPr>
                <a:spLocks noRot="1" noChangeAspect="1" noMove="1" noResize="1" noEditPoints="1" noAdjustHandles="1" noChangeArrowheads="1" noChangeShapeType="1" noTextEdit="1"/>
              </p:cNvSpPr>
              <p:nvPr/>
            </p:nvSpPr>
            <p:spPr>
              <a:xfrm>
                <a:off x="7241507" y="4069124"/>
                <a:ext cx="4706052" cy="2215991"/>
              </a:xfrm>
              <a:prstGeom prst="roundRect">
                <a:avLst/>
              </a:prstGeom>
              <a:blipFill>
                <a:blip r:embed="rId3"/>
                <a:stretch>
                  <a:fillRect/>
                </a:stretch>
              </a:blipFill>
            </p:spPr>
            <p:txBody>
              <a:bodyPr/>
              <a:lstStyle/>
              <a:p>
                <a:r>
                  <a:rPr lang="en-GB">
                    <a:noFill/>
                  </a:rPr>
                  <a:t> </a:t>
                </a:r>
              </a:p>
            </p:txBody>
          </p:sp>
        </mc:Fallback>
      </mc:AlternateContent>
      <p:graphicFrame>
        <p:nvGraphicFramePr>
          <p:cNvPr id="8" name="Table 7">
            <a:extLst>
              <a:ext uri="{FF2B5EF4-FFF2-40B4-BE49-F238E27FC236}">
                <a16:creationId xmlns:a16="http://schemas.microsoft.com/office/drawing/2014/main" id="{CE95D356-0616-4033-D823-8B4BBCD36DAF}"/>
              </a:ext>
            </a:extLst>
          </p:cNvPr>
          <p:cNvGraphicFramePr>
            <a:graphicFrameLocks noGrp="1"/>
          </p:cNvGraphicFramePr>
          <p:nvPr>
            <p:extLst>
              <p:ext uri="{D42A27DB-BD31-4B8C-83A1-F6EECF244321}">
                <p14:modId xmlns:p14="http://schemas.microsoft.com/office/powerpoint/2010/main" val="618119776"/>
              </p:ext>
            </p:extLst>
          </p:nvPr>
        </p:nvGraphicFramePr>
        <p:xfrm>
          <a:off x="719108" y="2133622"/>
          <a:ext cx="6977535" cy="1920240"/>
        </p:xfrm>
        <a:graphic>
          <a:graphicData uri="http://schemas.openxmlformats.org/drawingml/2006/table">
            <a:tbl>
              <a:tblPr firstRow="1" bandRow="1">
                <a:tableStyleId>{5C22544A-7EE6-4342-B048-85BDC9FD1C3A}</a:tableStyleId>
              </a:tblPr>
              <a:tblGrid>
                <a:gridCol w="2350392">
                  <a:extLst>
                    <a:ext uri="{9D8B030D-6E8A-4147-A177-3AD203B41FA5}">
                      <a16:colId xmlns:a16="http://schemas.microsoft.com/office/drawing/2014/main" val="2615560199"/>
                    </a:ext>
                  </a:extLst>
                </a:gridCol>
                <a:gridCol w="1755874">
                  <a:extLst>
                    <a:ext uri="{9D8B030D-6E8A-4147-A177-3AD203B41FA5}">
                      <a16:colId xmlns:a16="http://schemas.microsoft.com/office/drawing/2014/main" val="3545917769"/>
                    </a:ext>
                  </a:extLst>
                </a:gridCol>
                <a:gridCol w="1257537">
                  <a:extLst>
                    <a:ext uri="{9D8B030D-6E8A-4147-A177-3AD203B41FA5}">
                      <a16:colId xmlns:a16="http://schemas.microsoft.com/office/drawing/2014/main" val="877989914"/>
                    </a:ext>
                  </a:extLst>
                </a:gridCol>
                <a:gridCol w="1613732">
                  <a:extLst>
                    <a:ext uri="{9D8B030D-6E8A-4147-A177-3AD203B41FA5}">
                      <a16:colId xmlns:a16="http://schemas.microsoft.com/office/drawing/2014/main" val="1961232577"/>
                    </a:ext>
                  </a:extLst>
                </a:gridCol>
              </a:tblGrid>
              <a:tr h="529589">
                <a:tc>
                  <a:txBody>
                    <a:bodyPr/>
                    <a:lstStyle/>
                    <a:p>
                      <a:pPr algn="ctr"/>
                      <a:r>
                        <a:rPr lang="en-US" sz="1600" dirty="0">
                          <a:solidFill>
                            <a:schemeClr val="tx1"/>
                          </a:solidFill>
                          <a:latin typeface="Arial" panose="020B0604020202020204" pitchFamily="34" charset="0"/>
                          <a:cs typeface="Arial" panose="020B0604020202020204" pitchFamily="34" charset="0"/>
                        </a:rPr>
                        <a:t>Number of customers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Frequency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Midpoint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Midpoint × Frequency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7724900"/>
                  </a:ext>
                </a:extLst>
              </a:tr>
              <a:tr h="306825">
                <a:tc>
                  <a:txBody>
                    <a:bodyPr/>
                    <a:lstStyle/>
                    <a:p>
                      <a:pPr algn="ctr"/>
                      <a:r>
                        <a:rPr lang="en-US" sz="1600" dirty="0">
                          <a:solidFill>
                            <a:schemeClr val="tx1"/>
                          </a:solidFill>
                          <a:latin typeface="Arial" panose="020B0604020202020204" pitchFamily="34" charset="0"/>
                          <a:cs typeface="Arial" panose="020B0604020202020204" pitchFamily="34" charset="0"/>
                        </a:rPr>
                        <a:t>1 </a:t>
                      </a:r>
                      <a:r>
                        <a:rPr lang="en-US" sz="1600" b="0" i="0" kern="1200" dirty="0">
                          <a:solidFill>
                            <a:schemeClr val="dk1"/>
                          </a:solidFill>
                          <a:effectLst/>
                          <a:latin typeface="+mn-lt"/>
                          <a:ea typeface="+mn-ea"/>
                          <a:cs typeface="+mn-cs"/>
                        </a:rPr>
                        <a:t>– </a:t>
                      </a:r>
                      <a:r>
                        <a:rPr lang="en-US" sz="1600" dirty="0">
                          <a:solidFill>
                            <a:schemeClr val="tx1"/>
                          </a:solidFill>
                          <a:latin typeface="Arial" panose="020B0604020202020204" pitchFamily="34" charset="0"/>
                          <a:cs typeface="Arial" panose="020B0604020202020204" pitchFamily="34" charset="0"/>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9164786"/>
                  </a:ext>
                </a:extLst>
              </a:tr>
              <a:tr h="306825">
                <a:tc>
                  <a:txBody>
                    <a:bodyPr/>
                    <a:lstStyle/>
                    <a:p>
                      <a:pPr algn="ctr"/>
                      <a:r>
                        <a:rPr lang="en-US" sz="1600" dirty="0">
                          <a:solidFill>
                            <a:schemeClr val="tx1"/>
                          </a:solidFill>
                          <a:latin typeface="Arial" panose="020B0604020202020204" pitchFamily="34" charset="0"/>
                          <a:cs typeface="Arial" panose="020B0604020202020204" pitchFamily="34" charset="0"/>
                        </a:rPr>
                        <a:t>16 </a:t>
                      </a:r>
                      <a:r>
                        <a:rPr lang="en-US" sz="1600" b="0" i="0" kern="1200" dirty="0">
                          <a:solidFill>
                            <a:schemeClr val="dk1"/>
                          </a:solidFill>
                          <a:effectLst/>
                          <a:latin typeface="+mn-lt"/>
                          <a:ea typeface="+mn-ea"/>
                          <a:cs typeface="+mn-cs"/>
                        </a:rPr>
                        <a:t>– </a:t>
                      </a:r>
                      <a:r>
                        <a:rPr lang="en-US" sz="1600" dirty="0">
                          <a:solidFill>
                            <a:schemeClr val="tx1"/>
                          </a:solidFill>
                          <a:latin typeface="Arial" panose="020B0604020202020204" pitchFamily="34" charset="0"/>
                          <a:cs typeface="Arial" panose="020B0604020202020204" pitchFamily="34" charset="0"/>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161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7345118"/>
                  </a:ext>
                </a:extLst>
              </a:tr>
              <a:tr h="306825">
                <a:tc>
                  <a:txBody>
                    <a:bodyPr/>
                    <a:lstStyle/>
                    <a:p>
                      <a:pPr algn="ctr"/>
                      <a:r>
                        <a:rPr lang="en-US" sz="1600" dirty="0">
                          <a:solidFill>
                            <a:schemeClr val="tx1"/>
                          </a:solidFill>
                          <a:latin typeface="Arial" panose="020B0604020202020204" pitchFamily="34" charset="0"/>
                          <a:cs typeface="Arial" panose="020B0604020202020204" pitchFamily="34" charset="0"/>
                        </a:rPr>
                        <a:t>31 </a:t>
                      </a:r>
                      <a:r>
                        <a:rPr lang="en-US" sz="1600" b="0" i="0" kern="1200" dirty="0">
                          <a:solidFill>
                            <a:schemeClr val="dk1"/>
                          </a:solidFill>
                          <a:effectLst/>
                          <a:latin typeface="+mn-lt"/>
                          <a:ea typeface="+mn-ea"/>
                          <a:cs typeface="+mn-cs"/>
                        </a:rPr>
                        <a:t>– </a:t>
                      </a:r>
                      <a:r>
                        <a:rPr lang="en-US" sz="1600" dirty="0">
                          <a:solidFill>
                            <a:schemeClr val="tx1"/>
                          </a:solidFill>
                          <a:latin typeface="Arial" panose="020B0604020202020204" pitchFamily="34" charset="0"/>
                          <a:cs typeface="Arial" panose="020B0604020202020204" pitchFamily="34" charset="0"/>
                        </a:rPr>
                        <a:t>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456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892764"/>
                  </a:ext>
                </a:extLst>
              </a:tr>
              <a:tr h="306825">
                <a:tc>
                  <a:txBody>
                    <a:bodyPr/>
                    <a:lstStyle/>
                    <a:p>
                      <a:pPr algn="ctr"/>
                      <a:r>
                        <a:rPr lang="en-US" sz="1600" dirty="0">
                          <a:solidFill>
                            <a:schemeClr val="tx1"/>
                          </a:solidFill>
                          <a:latin typeface="Arial" panose="020B0604020202020204" pitchFamily="34" charset="0"/>
                          <a:cs typeface="Arial" panose="020B0604020202020204" pitchFamily="34" charset="0"/>
                        </a:rPr>
                        <a:t>46 </a:t>
                      </a:r>
                      <a:r>
                        <a:rPr lang="en-US" sz="1600" b="0" i="0" kern="1200" dirty="0">
                          <a:solidFill>
                            <a:schemeClr val="dk1"/>
                          </a:solidFill>
                          <a:effectLst/>
                          <a:latin typeface="+mn-lt"/>
                          <a:ea typeface="+mn-ea"/>
                          <a:cs typeface="+mn-cs"/>
                        </a:rPr>
                        <a:t>– </a:t>
                      </a:r>
                      <a:r>
                        <a:rPr lang="en-US" sz="1600" dirty="0">
                          <a:solidFill>
                            <a:schemeClr val="tx1"/>
                          </a:solidFill>
                          <a:latin typeface="Arial" panose="020B0604020202020204" pitchFamily="34" charset="0"/>
                          <a:cs typeface="Arial" panose="020B0604020202020204" pitchFamily="34" charset="0"/>
                        </a:rPr>
                        <a:t>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dirty="0">
                          <a:solidFill>
                            <a:schemeClr val="tx1"/>
                          </a:solidFill>
                          <a:latin typeface="Arial" panose="020B0604020202020204" pitchFamily="34" charset="0"/>
                          <a:cs typeface="Arial" panose="020B0604020202020204" pitchFamily="34" charset="0"/>
                        </a:rPr>
                        <a:t>530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46069978"/>
                  </a:ext>
                </a:extLst>
              </a:tr>
            </a:tbl>
          </a:graphicData>
        </a:graphic>
      </p:graphicFrame>
      <p:sp>
        <p:nvSpPr>
          <p:cNvPr id="10" name="TextBox 9">
            <a:extLst>
              <a:ext uri="{FF2B5EF4-FFF2-40B4-BE49-F238E27FC236}">
                <a16:creationId xmlns:a16="http://schemas.microsoft.com/office/drawing/2014/main" id="{FF25D83C-C544-436D-9CE9-F8B2FDA1183B}"/>
              </a:ext>
            </a:extLst>
          </p:cNvPr>
          <p:cNvSpPr txBox="1"/>
          <p:nvPr/>
        </p:nvSpPr>
        <p:spPr>
          <a:xfrm>
            <a:off x="719108" y="4155459"/>
            <a:ext cx="6158513" cy="221599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mean number of customers per night in July was 32.</a:t>
            </a:r>
          </a:p>
          <a:p>
            <a:pPr>
              <a:spcBef>
                <a:spcPts val="1200"/>
              </a:spcBef>
            </a:pPr>
            <a:r>
              <a:rPr lang="en-US" dirty="0">
                <a:latin typeface="Arial" panose="020B0604020202020204" pitchFamily="34" charset="0"/>
                <a:cs typeface="Arial" panose="020B0604020202020204" pitchFamily="34" charset="0"/>
              </a:rPr>
              <a:t>Nikos thinks the mean number of customers per night in August was more than the mean number of customers per night in July.</a:t>
            </a:r>
          </a:p>
          <a:p>
            <a:pPr>
              <a:spcBef>
                <a:spcPts val="1200"/>
              </a:spcBef>
            </a:pPr>
            <a:r>
              <a:rPr lang="en-US" dirty="0">
                <a:latin typeface="Arial" panose="020B0604020202020204" pitchFamily="34" charset="0"/>
                <a:cs typeface="Arial" panose="020B0604020202020204" pitchFamily="34" charset="0"/>
              </a:rPr>
              <a:t>Is Nikos correct?</a:t>
            </a:r>
          </a:p>
          <a:p>
            <a:pPr>
              <a:spcBef>
                <a:spcPts val="1200"/>
              </a:spcBef>
            </a:pPr>
            <a:r>
              <a:rPr lang="en-US" dirty="0">
                <a:latin typeface="Arial" panose="020B0604020202020204" pitchFamily="34" charset="0"/>
                <a:cs typeface="Arial" panose="020B0604020202020204" pitchFamily="34" charset="0"/>
              </a:rPr>
              <a:t>Show why you think this.</a:t>
            </a:r>
            <a:endParaRPr lang="en-US" b="1" dirty="0"/>
          </a:p>
        </p:txBody>
      </p:sp>
    </p:spTree>
    <p:extLst>
      <p:ext uri="{BB962C8B-B14F-4D97-AF65-F5344CB8AC3E}">
        <p14:creationId xmlns:p14="http://schemas.microsoft.com/office/powerpoint/2010/main" val="1963855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(3)</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18</a:t>
            </a:fld>
            <a:endParaRPr lang="en-US" dirty="0"/>
          </a:p>
        </p:txBody>
      </p:sp>
      <p:grpSp>
        <p:nvGrpSpPr>
          <p:cNvPr id="6" name="Group 5">
            <a:extLst>
              <a:ext uri="{FF2B5EF4-FFF2-40B4-BE49-F238E27FC236}">
                <a16:creationId xmlns:a16="http://schemas.microsoft.com/office/drawing/2014/main" id="{C6DDD080-D41E-4A10-93B5-F905258B5728}"/>
              </a:ext>
            </a:extLst>
          </p:cNvPr>
          <p:cNvGrpSpPr/>
          <p:nvPr/>
        </p:nvGrpSpPr>
        <p:grpSpPr>
          <a:xfrm>
            <a:off x="-252000" y="-54000"/>
            <a:ext cx="2315984" cy="1960111"/>
            <a:chOff x="-252000" y="-54000"/>
            <a:chExt cx="2315984" cy="1960111"/>
          </a:xfrm>
          <a:solidFill>
            <a:schemeClr val="accent1"/>
          </a:solidFill>
        </p:grpSpPr>
        <p:sp>
          <p:nvSpPr>
            <p:cNvPr id="99" name="Isosceles Triangle 98">
              <a:extLst>
                <a:ext uri="{FF2B5EF4-FFF2-40B4-BE49-F238E27FC236}">
                  <a16:creationId xmlns:a16="http://schemas.microsoft.com/office/drawing/2014/main" id="{6FB7F169-0B91-40B0-ACAD-FC8CAB4E583A}"/>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a:extLst>
                <a:ext uri="{FF2B5EF4-FFF2-40B4-BE49-F238E27FC236}">
                  <a16:creationId xmlns:a16="http://schemas.microsoft.com/office/drawing/2014/main" id="{4C96B972-4FB7-4F68-A9F3-01CA2A8636F5}"/>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2" name="TextBox 1">
            <a:extLst>
              <a:ext uri="{FF2B5EF4-FFF2-40B4-BE49-F238E27FC236}">
                <a16:creationId xmlns:a16="http://schemas.microsoft.com/office/drawing/2014/main" id="{87C8B362-09C5-2B3C-16D6-0650D1E9903A}"/>
              </a:ext>
            </a:extLst>
          </p:cNvPr>
          <p:cNvSpPr txBox="1"/>
          <p:nvPr/>
        </p:nvSpPr>
        <p:spPr>
          <a:xfrm>
            <a:off x="552449" y="1364352"/>
            <a:ext cx="5394389" cy="1277273"/>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In October </a:t>
            </a:r>
            <a:r>
              <a:rPr lang="en-US" dirty="0" err="1">
                <a:latin typeface="Arial" panose="020B0604020202020204" pitchFamily="34" charset="0"/>
                <a:cs typeface="Arial" panose="020B0604020202020204" pitchFamily="34" charset="0"/>
              </a:rPr>
              <a:t>Mr</a:t>
            </a:r>
            <a:r>
              <a:rPr lang="en-US" dirty="0">
                <a:latin typeface="Arial" panose="020B0604020202020204" pitchFamily="34" charset="0"/>
                <a:cs typeface="Arial" panose="020B0604020202020204" pitchFamily="34" charset="0"/>
              </a:rPr>
              <a:t> Barker gave a group of 250 students a history test.</a:t>
            </a:r>
          </a:p>
          <a:p>
            <a:pPr>
              <a:spcBef>
                <a:spcPts val="600"/>
              </a:spcBef>
            </a:pPr>
            <a:r>
              <a:rPr lang="en-US" dirty="0">
                <a:latin typeface="Arial" panose="020B0604020202020204" pitchFamily="34" charset="0"/>
                <a:cs typeface="Arial" panose="020B0604020202020204" pitchFamily="34" charset="0"/>
              </a:rPr>
              <a:t>These are the results.</a:t>
            </a:r>
          </a:p>
          <a:p>
            <a:endParaRPr lang="en-US" dirty="0">
              <a:latin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643E083A-B017-B58C-B4FC-E0C7B50FE8FD}"/>
              </a:ext>
            </a:extLst>
          </p:cNvPr>
          <p:cNvGraphicFramePr>
            <a:graphicFrameLocks noGrp="1"/>
          </p:cNvGraphicFramePr>
          <p:nvPr>
            <p:extLst>
              <p:ext uri="{D42A27DB-BD31-4B8C-83A1-F6EECF244321}">
                <p14:modId xmlns:p14="http://schemas.microsoft.com/office/powerpoint/2010/main" val="3841016041"/>
              </p:ext>
            </p:extLst>
          </p:nvPr>
        </p:nvGraphicFramePr>
        <p:xfrm>
          <a:off x="552449" y="2494201"/>
          <a:ext cx="4888300" cy="2219960"/>
        </p:xfrm>
        <a:graphic>
          <a:graphicData uri="http://schemas.openxmlformats.org/drawingml/2006/table">
            <a:tbl>
              <a:tblPr firstRow="1" bandRow="1">
                <a:tableStyleId>{5C22544A-7EE6-4342-B048-85BDC9FD1C3A}</a:tableStyleId>
              </a:tblPr>
              <a:tblGrid>
                <a:gridCol w="2126049">
                  <a:extLst>
                    <a:ext uri="{9D8B030D-6E8A-4147-A177-3AD203B41FA5}">
                      <a16:colId xmlns:a16="http://schemas.microsoft.com/office/drawing/2014/main" val="1952430616"/>
                    </a:ext>
                  </a:extLst>
                </a:gridCol>
                <a:gridCol w="1524000">
                  <a:extLst>
                    <a:ext uri="{9D8B030D-6E8A-4147-A177-3AD203B41FA5}">
                      <a16:colId xmlns:a16="http://schemas.microsoft.com/office/drawing/2014/main" val="784147744"/>
                    </a:ext>
                  </a:extLst>
                </a:gridCol>
                <a:gridCol w="609600">
                  <a:extLst>
                    <a:ext uri="{9D8B030D-6E8A-4147-A177-3AD203B41FA5}">
                      <a16:colId xmlns:a16="http://schemas.microsoft.com/office/drawing/2014/main" val="3204764677"/>
                    </a:ext>
                  </a:extLst>
                </a:gridCol>
                <a:gridCol w="628651">
                  <a:extLst>
                    <a:ext uri="{9D8B030D-6E8A-4147-A177-3AD203B41FA5}">
                      <a16:colId xmlns:a16="http://schemas.microsoft.com/office/drawing/2014/main" val="3917976149"/>
                    </a:ext>
                  </a:extLst>
                </a:gridCol>
              </a:tblGrid>
              <a:tr h="0">
                <a:tc>
                  <a:txBody>
                    <a:bodyPr/>
                    <a:lstStyle/>
                    <a:p>
                      <a:pPr algn="ctr"/>
                      <a:r>
                        <a:rPr lang="en-US" dirty="0">
                          <a:solidFill>
                            <a:schemeClr val="tx1"/>
                          </a:solidFill>
                          <a:latin typeface="Arial" panose="020B0604020202020204" pitchFamily="34" charset="0"/>
                          <a:cs typeface="Arial" panose="020B0604020202020204" pitchFamily="34" charset="0"/>
                        </a:rPr>
                        <a:t>Number of marks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Frequency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1664648"/>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1 to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48957135"/>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6 to 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5866393"/>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11 to 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7930069"/>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16 to 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1849735"/>
                  </a:ext>
                </a:extLst>
              </a:tr>
              <a:tr h="370840">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81650494"/>
                  </a:ext>
                </a:extLst>
              </a:tr>
            </a:tbl>
          </a:graphicData>
        </a:graphic>
      </p:graphicFrame>
      <p:sp>
        <p:nvSpPr>
          <p:cNvPr id="8" name="TextBox 7">
            <a:extLst>
              <a:ext uri="{FF2B5EF4-FFF2-40B4-BE49-F238E27FC236}">
                <a16:creationId xmlns:a16="http://schemas.microsoft.com/office/drawing/2014/main" id="{542508D8-CAC1-2D46-EC75-D56144E8E4C1}"/>
              </a:ext>
            </a:extLst>
          </p:cNvPr>
          <p:cNvSpPr txBox="1"/>
          <p:nvPr/>
        </p:nvSpPr>
        <p:spPr>
          <a:xfrm>
            <a:off x="568826" y="4858042"/>
            <a:ext cx="5223832" cy="1200329"/>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Mr</a:t>
            </a:r>
            <a:r>
              <a:rPr lang="en-US" dirty="0">
                <a:latin typeface="Arial" panose="020B0604020202020204" pitchFamily="34" charset="0"/>
                <a:cs typeface="Arial" panose="020B0604020202020204" pitchFamily="34" charset="0"/>
              </a:rPr>
              <a:t> Barker estimates the mean mark to be 12.</a:t>
            </a:r>
          </a:p>
          <a:p>
            <a:endParaRPr lang="en-US" dirty="0">
              <a:latin typeface="Arial" panose="020B0604020202020204" pitchFamily="34" charset="0"/>
              <a:cs typeface="Arial" panose="020B0604020202020204" pitchFamily="34" charset="0"/>
            </a:endParaRPr>
          </a:p>
          <a:p>
            <a:pPr marL="342900" indent="-342900">
              <a:buAutoNum type="alphaLcParenBoth"/>
            </a:pPr>
            <a:r>
              <a:rPr lang="en-US" dirty="0">
                <a:latin typeface="Arial" panose="020B0604020202020204" pitchFamily="34" charset="0"/>
                <a:cs typeface="Arial" panose="020B0604020202020204" pitchFamily="34" charset="0"/>
              </a:rPr>
              <a:t>Is </a:t>
            </a:r>
            <a:r>
              <a:rPr lang="en-US" dirty="0" err="1">
                <a:latin typeface="Arial" panose="020B0604020202020204" pitchFamily="34" charset="0"/>
                <a:cs typeface="Arial" panose="020B0604020202020204" pitchFamily="34" charset="0"/>
              </a:rPr>
              <a:t>Mr</a:t>
            </a:r>
            <a:r>
              <a:rPr lang="en-US" dirty="0">
                <a:latin typeface="Arial" panose="020B0604020202020204" pitchFamily="34" charset="0"/>
                <a:cs typeface="Arial" panose="020B0604020202020204" pitchFamily="34" charset="0"/>
              </a:rPr>
              <a:t> Barker correct?</a:t>
            </a:r>
          </a:p>
          <a:p>
            <a:pPr indent="357188"/>
            <a:r>
              <a:rPr lang="en-US" dirty="0">
                <a:latin typeface="Arial" panose="020B0604020202020204" pitchFamily="34" charset="0"/>
                <a:cs typeface="Arial" panose="020B0604020202020204" pitchFamily="34" charset="0"/>
              </a:rPr>
              <a:t>Show why you think this.		</a:t>
            </a:r>
            <a:endParaRPr lang="en-US"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000739F-1A5E-6411-83FB-39B81BCB1EF8}"/>
              </a:ext>
            </a:extLst>
          </p:cNvPr>
          <p:cNvSpPr txBox="1"/>
          <p:nvPr/>
        </p:nvSpPr>
        <p:spPr>
          <a:xfrm>
            <a:off x="6368781" y="1594923"/>
            <a:ext cx="5543550" cy="4524315"/>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In the October test the lowest mark was 2 and the highest mark was 17.</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 November the same students took a similar test.</a:t>
            </a:r>
          </a:p>
          <a:p>
            <a:r>
              <a:rPr lang="en-US" dirty="0">
                <a:latin typeface="Arial" panose="020B0604020202020204" pitchFamily="34" charset="0"/>
                <a:cs typeface="Arial" panose="020B0604020202020204" pitchFamily="34" charset="0"/>
              </a:rPr>
              <a:t>The lowest mark was 5 and the highest mark was 18.</a:t>
            </a:r>
          </a:p>
          <a:p>
            <a:endParaRPr lang="en-US" dirty="0">
              <a:latin typeface="Arial" panose="020B0604020202020204" pitchFamily="34" charset="0"/>
              <a:cs typeface="Arial" panose="020B0604020202020204" pitchFamily="34" charset="0"/>
            </a:endParaRPr>
          </a:p>
          <a:p>
            <a:r>
              <a:rPr lang="en-US" dirty="0" err="1">
                <a:latin typeface="Arial" panose="020B0604020202020204" pitchFamily="34" charset="0"/>
                <a:cs typeface="Arial" panose="020B0604020202020204" pitchFamily="34" charset="0"/>
              </a:rPr>
              <a:t>Mr</a:t>
            </a:r>
            <a:r>
              <a:rPr lang="en-US" dirty="0">
                <a:latin typeface="Arial" panose="020B0604020202020204" pitchFamily="34" charset="0"/>
                <a:cs typeface="Arial" panose="020B0604020202020204" pitchFamily="34" charset="0"/>
              </a:rPr>
              <a:t> Barker wants to write a statement comparing the spread of marks in the two tests.</a:t>
            </a:r>
          </a:p>
          <a:p>
            <a:endParaRPr lang="en-US" dirty="0">
              <a:latin typeface="Arial" panose="020B0604020202020204" pitchFamily="34" charset="0"/>
              <a:cs typeface="Arial" panose="020B0604020202020204" pitchFamily="34" charset="0"/>
            </a:endParaRPr>
          </a:p>
          <a:p>
            <a:pPr marL="342900" indent="-342900">
              <a:buAutoNum type="alphaLcParenBoth" startAt="2"/>
            </a:pPr>
            <a:r>
              <a:rPr lang="en-US" dirty="0">
                <a:latin typeface="Arial" panose="020B0604020202020204" pitchFamily="34" charset="0"/>
                <a:cs typeface="Arial" panose="020B0604020202020204" pitchFamily="34" charset="0"/>
              </a:rPr>
              <a:t>Write a statement to compare the spread of marks in the two tests.</a:t>
            </a:r>
          </a:p>
          <a:p>
            <a:pPr marL="320040"/>
            <a:endParaRPr lang="en-US" dirty="0">
              <a:latin typeface="Arial" panose="020B0604020202020204" pitchFamily="34" charset="0"/>
              <a:cs typeface="Arial" panose="020B0604020202020204" pitchFamily="34" charset="0"/>
            </a:endParaRPr>
          </a:p>
          <a:p>
            <a:pPr marL="320040"/>
            <a:r>
              <a:rPr lang="en-US" dirty="0">
                <a:latin typeface="Arial" panose="020B0604020202020204" pitchFamily="34" charset="0"/>
                <a:cs typeface="Arial" panose="020B0604020202020204" pitchFamily="34" charset="0"/>
              </a:rPr>
              <a:t>You </a:t>
            </a:r>
            <a:r>
              <a:rPr lang="en-US" b="1" dirty="0">
                <a:latin typeface="Arial" panose="020B0604020202020204" pitchFamily="34" charset="0"/>
                <a:cs typeface="Arial" panose="020B0604020202020204" pitchFamily="34" charset="0"/>
              </a:rPr>
              <a:t>must</a:t>
            </a:r>
            <a:r>
              <a:rPr lang="en-US" dirty="0">
                <a:latin typeface="Arial" panose="020B0604020202020204" pitchFamily="34" charset="0"/>
                <a:cs typeface="Arial" panose="020B0604020202020204" pitchFamily="34" charset="0"/>
              </a:rPr>
              <a:t> show calculations to support your statement.</a:t>
            </a:r>
          </a:p>
          <a:p>
            <a:pPr marL="274320"/>
            <a:r>
              <a:rPr lang="en-US" dirty="0">
                <a:latin typeface="Arial" panose="020B0604020202020204" pitchFamily="34" charset="0"/>
                <a:cs typeface="Arial" panose="020B0604020202020204" pitchFamily="34" charset="0"/>
              </a:rPr>
              <a:t>					</a:t>
            </a:r>
            <a:endParaRPr lang="en-US" b="1" dirty="0">
              <a:latin typeface="Arial" panose="020B0604020202020204" pitchFamily="34" charset="0"/>
              <a:cs typeface="Arial" panose="020B0604020202020204" pitchFamily="34" charset="0"/>
            </a:endParaRPr>
          </a:p>
        </p:txBody>
      </p:sp>
      <p:grpSp>
        <p:nvGrpSpPr>
          <p:cNvPr id="3" name="Group 2" descr="Worksheet available icon">
            <a:extLst>
              <a:ext uri="{FF2B5EF4-FFF2-40B4-BE49-F238E27FC236}">
                <a16:creationId xmlns:a16="http://schemas.microsoft.com/office/drawing/2014/main" id="{FB78A14D-3DA6-299C-350C-B0EF796C3EAB}"/>
              </a:ext>
            </a:extLst>
          </p:cNvPr>
          <p:cNvGrpSpPr/>
          <p:nvPr/>
        </p:nvGrpSpPr>
        <p:grpSpPr>
          <a:xfrm>
            <a:off x="9495879" y="211521"/>
            <a:ext cx="2102384" cy="753403"/>
            <a:chOff x="9495879" y="211521"/>
            <a:chExt cx="2102384" cy="753403"/>
          </a:xfrm>
        </p:grpSpPr>
        <p:pic>
          <p:nvPicPr>
            <p:cNvPr id="5" name="Graphic 6" descr="Document">
              <a:extLst>
                <a:ext uri="{FF2B5EF4-FFF2-40B4-BE49-F238E27FC236}">
                  <a16:creationId xmlns:a16="http://schemas.microsoft.com/office/drawing/2014/main" id="{DBC386E3-BC68-B197-AAF4-E3ECA2BC4D9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0" name="TextBox 9">
              <a:extLst>
                <a:ext uri="{FF2B5EF4-FFF2-40B4-BE49-F238E27FC236}">
                  <a16:creationId xmlns:a16="http://schemas.microsoft.com/office/drawing/2014/main" id="{00BA5B98-7A54-38D5-E47E-B3D932E2F306}"/>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250447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a:t>
            </a:r>
            <a:r>
              <a:rPr lang="en-US" sz="3600" b="1" dirty="0">
                <a:solidFill>
                  <a:schemeClr val="accent1"/>
                </a:solidFill>
                <a:latin typeface="Arial" panose="020B0604020202020204" pitchFamily="34" charset="0"/>
                <a:cs typeface="Arial" panose="020B0604020202020204" pitchFamily="34" charset="0"/>
              </a:rPr>
              <a:t>(3) </a:t>
            </a:r>
            <a:r>
              <a:rPr lang="en-GB" sz="3600" b="1" dirty="0">
                <a:solidFill>
                  <a:schemeClr val="accent1"/>
                </a:solidFill>
                <a:latin typeface="Arial" panose="020B0604020202020204" pitchFamily="34" charset="0"/>
                <a:cs typeface="Arial" panose="020B0604020202020204" pitchFamily="34" charset="0"/>
              </a:rPr>
              <a:t>– Answers</a:t>
            </a:r>
            <a:r>
              <a:rPr lang="en-US" sz="3600" b="1" dirty="0">
                <a:solidFill>
                  <a:schemeClr val="accent1"/>
                </a:solidFill>
                <a:latin typeface="Arial" panose="020B0604020202020204" pitchFamily="34" charset="0"/>
                <a:cs typeface="Arial" panose="020B0604020202020204" pitchFamily="34" charset="0"/>
              </a:rPr>
              <a:t>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19</a:t>
            </a:fld>
            <a:endParaRPr lang="en-US" dirty="0"/>
          </a:p>
        </p:txBody>
      </p:sp>
      <p:grpSp>
        <p:nvGrpSpPr>
          <p:cNvPr id="6" name="Group 5">
            <a:extLst>
              <a:ext uri="{FF2B5EF4-FFF2-40B4-BE49-F238E27FC236}">
                <a16:creationId xmlns:a16="http://schemas.microsoft.com/office/drawing/2014/main" id="{C6DDD080-D41E-4A10-93B5-F905258B5728}"/>
              </a:ext>
            </a:extLst>
          </p:cNvPr>
          <p:cNvGrpSpPr/>
          <p:nvPr/>
        </p:nvGrpSpPr>
        <p:grpSpPr>
          <a:xfrm>
            <a:off x="-252000" y="-54000"/>
            <a:ext cx="2315984" cy="1960111"/>
            <a:chOff x="-252000" y="-54000"/>
            <a:chExt cx="2315984" cy="1960111"/>
          </a:xfrm>
          <a:solidFill>
            <a:schemeClr val="accent1"/>
          </a:solidFill>
        </p:grpSpPr>
        <p:sp>
          <p:nvSpPr>
            <p:cNvPr id="99" name="Isosceles Triangle 98">
              <a:extLst>
                <a:ext uri="{FF2B5EF4-FFF2-40B4-BE49-F238E27FC236}">
                  <a16:creationId xmlns:a16="http://schemas.microsoft.com/office/drawing/2014/main" id="{6FB7F169-0B91-40B0-ACAD-FC8CAB4E583A}"/>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a:extLst>
                <a:ext uri="{FF2B5EF4-FFF2-40B4-BE49-F238E27FC236}">
                  <a16:creationId xmlns:a16="http://schemas.microsoft.com/office/drawing/2014/main" id="{4C96B972-4FB7-4F68-A9F3-01CA2A8636F5}"/>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graphicFrame>
        <p:nvGraphicFramePr>
          <p:cNvPr id="2" name="Table 1"/>
          <p:cNvGraphicFramePr>
            <a:graphicFrameLocks noGrp="1"/>
          </p:cNvGraphicFramePr>
          <p:nvPr>
            <p:extLst>
              <p:ext uri="{D42A27DB-BD31-4B8C-83A1-F6EECF244321}">
                <p14:modId xmlns:p14="http://schemas.microsoft.com/office/powerpoint/2010/main" val="2911473261"/>
              </p:ext>
            </p:extLst>
          </p:nvPr>
        </p:nvGraphicFramePr>
        <p:xfrm>
          <a:off x="1018189" y="1658625"/>
          <a:ext cx="5238132" cy="2494280"/>
        </p:xfrm>
        <a:graphic>
          <a:graphicData uri="http://schemas.openxmlformats.org/drawingml/2006/table">
            <a:tbl>
              <a:tblPr firstRow="1" bandRow="1">
                <a:tableStyleId>{5C22544A-7EE6-4342-B048-85BDC9FD1C3A}</a:tableStyleId>
              </a:tblPr>
              <a:tblGrid>
                <a:gridCol w="1264619">
                  <a:extLst>
                    <a:ext uri="{9D8B030D-6E8A-4147-A177-3AD203B41FA5}">
                      <a16:colId xmlns:a16="http://schemas.microsoft.com/office/drawing/2014/main" val="1055117684"/>
                    </a:ext>
                  </a:extLst>
                </a:gridCol>
                <a:gridCol w="1360241">
                  <a:extLst>
                    <a:ext uri="{9D8B030D-6E8A-4147-A177-3AD203B41FA5}">
                      <a16:colId xmlns:a16="http://schemas.microsoft.com/office/drawing/2014/main" val="4036688140"/>
                    </a:ext>
                  </a:extLst>
                </a:gridCol>
                <a:gridCol w="1168997">
                  <a:extLst>
                    <a:ext uri="{9D8B030D-6E8A-4147-A177-3AD203B41FA5}">
                      <a16:colId xmlns:a16="http://schemas.microsoft.com/office/drawing/2014/main" val="178843493"/>
                    </a:ext>
                  </a:extLst>
                </a:gridCol>
                <a:gridCol w="1444275">
                  <a:extLst>
                    <a:ext uri="{9D8B030D-6E8A-4147-A177-3AD203B41FA5}">
                      <a16:colId xmlns:a16="http://schemas.microsoft.com/office/drawing/2014/main" val="4287136824"/>
                    </a:ext>
                  </a:extLst>
                </a:gridCol>
              </a:tblGrid>
              <a:tr h="370840">
                <a:tc>
                  <a:txBody>
                    <a:bodyPr/>
                    <a:lstStyle/>
                    <a:p>
                      <a:pPr algn="ctr"/>
                      <a:r>
                        <a:rPr lang="en-US" dirty="0">
                          <a:solidFill>
                            <a:schemeClr val="tx1"/>
                          </a:solidFill>
                          <a:latin typeface="Arial" panose="020B0604020202020204" pitchFamily="34" charset="0"/>
                          <a:cs typeface="Arial" panose="020B0604020202020204" pitchFamily="34" charset="0"/>
                        </a:rPr>
                        <a:t>Number of marks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Frequency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Midpoint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Midpoint × Frequency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970446"/>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1 to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5584066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latin typeface="Arial" panose="020B0604020202020204" pitchFamily="34" charset="0"/>
                          <a:cs typeface="Arial" panose="020B0604020202020204" pitchFamily="34" charset="0"/>
                        </a:rPr>
                        <a:t>6 to 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400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37712550"/>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11 to 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1560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6802235"/>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16 to 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1080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7429528"/>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3100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843508"/>
                  </a:ext>
                </a:extLst>
              </a:tr>
            </a:tbl>
          </a:graphicData>
        </a:graphic>
      </p:graphicFrame>
      <p:sp>
        <p:nvSpPr>
          <p:cNvPr id="3" name="TextBox 2"/>
          <p:cNvSpPr txBox="1"/>
          <p:nvPr/>
        </p:nvSpPr>
        <p:spPr>
          <a:xfrm>
            <a:off x="551395" y="1294221"/>
            <a:ext cx="466794"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a:t>
            </a:r>
          </a:p>
        </p:txBody>
      </p:sp>
      <mc:AlternateContent xmlns:mc="http://schemas.openxmlformats.org/markup-compatibility/2006" xmlns:a14="http://schemas.microsoft.com/office/drawing/2010/main">
        <mc:Choice Requires="a14">
          <p:sp>
            <p:nvSpPr>
              <p:cNvPr id="5" name="TextBox 4"/>
              <p:cNvSpPr txBox="1"/>
              <p:nvPr/>
            </p:nvSpPr>
            <p:spPr>
              <a:xfrm>
                <a:off x="858569" y="4249857"/>
                <a:ext cx="5058476" cy="2225994"/>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Mr</a:t>
                </a:r>
                <a:r>
                  <a:rPr lang="en-US" dirty="0">
                    <a:latin typeface="Arial" panose="020B0604020202020204" pitchFamily="34" charset="0"/>
                    <a:cs typeface="Arial" panose="020B0604020202020204" pitchFamily="34" charset="0"/>
                  </a:rPr>
                  <a:t> Barker </a:t>
                </a:r>
                <a:r>
                  <a:rPr lang="en-US" u="sng" dirty="0">
                    <a:latin typeface="Arial" panose="020B0604020202020204" pitchFamily="34" charset="0"/>
                    <a:cs typeface="Arial" panose="020B0604020202020204" pitchFamily="34" charset="0"/>
                  </a:rPr>
                  <a:t>estimates</a:t>
                </a:r>
                <a:r>
                  <a:rPr lang="en-US" dirty="0">
                    <a:latin typeface="Arial" panose="020B0604020202020204" pitchFamily="34" charset="0"/>
                    <a:cs typeface="Arial" panose="020B0604020202020204" pitchFamily="34" charset="0"/>
                  </a:rPr>
                  <a:t> the mean mark to be 12.</a:t>
                </a:r>
              </a:p>
              <a:p>
                <a:pPr marL="342900" indent="-342900">
                  <a:spcBef>
                    <a:spcPts val="1200"/>
                  </a:spcBef>
                  <a:buAutoNum type="alphaLcParenBoth"/>
                </a:pPr>
                <a:r>
                  <a:rPr lang="en-US" dirty="0">
                    <a:latin typeface="Arial" panose="020B0604020202020204" pitchFamily="34" charset="0"/>
                    <a:cs typeface="Arial" panose="020B0604020202020204" pitchFamily="34" charset="0"/>
                  </a:rPr>
                  <a:t>Is </a:t>
                </a:r>
                <a:r>
                  <a:rPr lang="en-US" dirty="0" err="1">
                    <a:latin typeface="Arial" panose="020B0604020202020204" pitchFamily="34" charset="0"/>
                    <a:cs typeface="Arial" panose="020B0604020202020204" pitchFamily="34" charset="0"/>
                  </a:rPr>
                  <a:t>Mr</a:t>
                </a:r>
                <a:r>
                  <a:rPr lang="en-US" dirty="0">
                    <a:latin typeface="Arial" panose="020B0604020202020204" pitchFamily="34" charset="0"/>
                    <a:cs typeface="Arial" panose="020B0604020202020204" pitchFamily="34" charset="0"/>
                  </a:rPr>
                  <a:t> Barker correct?</a:t>
                </a:r>
              </a:p>
              <a:p>
                <a:r>
                  <a:rPr lang="en-US" dirty="0">
                    <a:latin typeface="Arial" panose="020B0604020202020204" pitchFamily="34" charset="0"/>
                    <a:cs typeface="Arial" panose="020B0604020202020204" pitchFamily="34" charset="0"/>
                  </a:rPr>
                  <a:t>     Show why you think this.		</a:t>
                </a:r>
                <a:endParaRPr lang="en-US" b="1" dirty="0"/>
              </a:p>
              <a:p>
                <a:pPr indent="357188">
                  <a:spcBef>
                    <a:spcPts val="1200"/>
                  </a:spcBef>
                </a:pPr>
                <a:r>
                  <a:rPr lang="en-US" dirty="0">
                    <a:latin typeface="Arial" panose="020B0604020202020204" pitchFamily="34" charset="0"/>
                    <a:cs typeface="Arial" panose="020B0604020202020204" pitchFamily="34" charset="0"/>
                  </a:rPr>
                  <a:t>Mean =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Total</m:t>
                        </m:r>
                      </m:num>
                      <m:den>
                        <m:r>
                          <m:rPr>
                            <m:sty m:val="p"/>
                          </m:rPr>
                          <a:rPr lang="en-US">
                            <a:latin typeface="Cambria Math" panose="02040503050406030204" pitchFamily="18" charset="0"/>
                          </a:rPr>
                          <m:t>Frequency</m:t>
                        </m:r>
                      </m:den>
                    </m:f>
                  </m:oMath>
                </a14:m>
                <a:r>
                  <a:rPr lang="en-US" dirty="0">
                    <a:latin typeface="Arial" panose="020B0604020202020204" pitchFamily="34" charset="0"/>
                    <a:cs typeface="Arial" panose="020B0604020202020204" pitchFamily="34" charset="0"/>
                  </a:rPr>
                  <a:t> =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3100</m:t>
                        </m:r>
                      </m:num>
                      <m:den>
                        <m:r>
                          <a:rPr lang="en-US" i="1">
                            <a:latin typeface="Cambria Math" panose="02040503050406030204" pitchFamily="18" charset="0"/>
                          </a:rPr>
                          <m:t>250</m:t>
                        </m:r>
                      </m:den>
                    </m:f>
                  </m:oMath>
                </a14:m>
                <a:r>
                  <a:rPr lang="en-US" dirty="0">
                    <a:latin typeface="Arial" panose="020B0604020202020204" pitchFamily="34" charset="0"/>
                    <a:cs typeface="Arial" panose="020B0604020202020204" pitchFamily="34" charset="0"/>
                  </a:rPr>
                  <a:t> = 12.4 = 12</a:t>
                </a:r>
              </a:p>
              <a:p>
                <a:pPr indent="357188"/>
                <a:r>
                  <a:rPr lang="en-US" dirty="0">
                    <a:latin typeface="Arial" panose="020B0604020202020204" pitchFamily="34" charset="0"/>
                    <a:cs typeface="Arial" panose="020B0604020202020204" pitchFamily="34" charset="0"/>
                  </a:rPr>
                  <a:t>Yes, he is correct.</a:t>
                </a:r>
              </a:p>
              <a:p>
                <a:endParaRPr lang="en-US" b="1" dirty="0"/>
              </a:p>
            </p:txBody>
          </p:sp>
        </mc:Choice>
        <mc:Fallback xmlns="">
          <p:sp>
            <p:nvSpPr>
              <p:cNvPr id="5" name="TextBox 4"/>
              <p:cNvSpPr txBox="1">
                <a:spLocks noRot="1" noChangeAspect="1" noMove="1" noResize="1" noEditPoints="1" noAdjustHandles="1" noChangeArrowheads="1" noChangeShapeType="1" noTextEdit="1"/>
              </p:cNvSpPr>
              <p:nvPr/>
            </p:nvSpPr>
            <p:spPr>
              <a:xfrm>
                <a:off x="858569" y="4249857"/>
                <a:ext cx="5058476" cy="2225994"/>
              </a:xfrm>
              <a:prstGeom prst="rect">
                <a:avLst/>
              </a:prstGeom>
              <a:blipFill>
                <a:blip r:embed="rId4"/>
                <a:stretch>
                  <a:fillRect l="-1000" t="-1136"/>
                </a:stretch>
              </a:blipFill>
            </p:spPr>
            <p:txBody>
              <a:bodyPr/>
              <a:lstStyle/>
              <a:p>
                <a:r>
                  <a:rPr lang="en-US">
                    <a:noFill/>
                  </a:rPr>
                  <a:t> </a:t>
                </a:r>
              </a:p>
            </p:txBody>
          </p:sp>
        </mc:Fallback>
      </mc:AlternateContent>
      <p:sp>
        <p:nvSpPr>
          <p:cNvPr id="32" name="TextBox 31"/>
          <p:cNvSpPr txBox="1"/>
          <p:nvPr/>
        </p:nvSpPr>
        <p:spPr>
          <a:xfrm>
            <a:off x="6608309" y="1305946"/>
            <a:ext cx="5313780" cy="1200329"/>
          </a:xfrm>
          <a:prstGeom prst="rect">
            <a:avLst/>
          </a:prstGeom>
          <a:noFill/>
        </p:spPr>
        <p:txBody>
          <a:bodyPr wrap="square" rtlCol="0">
            <a:spAutoFit/>
          </a:bodyPr>
          <a:lstStyle/>
          <a:p>
            <a:pPr marL="342900" indent="-342900">
              <a:buAutoNum type="alphaLcParenBoth" startAt="2"/>
            </a:pPr>
            <a:r>
              <a:rPr lang="en-US" dirty="0">
                <a:latin typeface="Arial" panose="020B0604020202020204" pitchFamily="34" charset="0"/>
                <a:cs typeface="Arial" panose="020B0604020202020204" pitchFamily="34" charset="0"/>
              </a:rPr>
              <a:t>Write a statement to compare the spread of marks in the two tests.</a:t>
            </a:r>
          </a:p>
          <a:p>
            <a:pPr marL="346075" lvl="1"/>
            <a:r>
              <a:rPr lang="en-US" dirty="0">
                <a:latin typeface="Arial" panose="020B0604020202020204" pitchFamily="34" charset="0"/>
                <a:cs typeface="Arial" panose="020B0604020202020204" pitchFamily="34" charset="0"/>
              </a:rPr>
              <a:t>You </a:t>
            </a:r>
            <a:r>
              <a:rPr lang="en-US" b="1" dirty="0">
                <a:latin typeface="Arial" panose="020B0604020202020204" pitchFamily="34" charset="0"/>
                <a:cs typeface="Arial" panose="020B0604020202020204" pitchFamily="34" charset="0"/>
              </a:rPr>
              <a:t>must</a:t>
            </a:r>
            <a:r>
              <a:rPr lang="en-US" dirty="0">
                <a:latin typeface="Arial" panose="020B0604020202020204" pitchFamily="34" charset="0"/>
                <a:cs typeface="Arial" panose="020B0604020202020204" pitchFamily="34" charset="0"/>
              </a:rPr>
              <a:t> show calculations to support your statement.</a:t>
            </a:r>
          </a:p>
        </p:txBody>
      </p:sp>
      <p:graphicFrame>
        <p:nvGraphicFramePr>
          <p:cNvPr id="34" name="Table 33"/>
          <p:cNvGraphicFramePr>
            <a:graphicFrameLocks noGrp="1"/>
          </p:cNvGraphicFramePr>
          <p:nvPr/>
        </p:nvGraphicFramePr>
        <p:xfrm>
          <a:off x="7123857" y="2686297"/>
          <a:ext cx="4798232" cy="1112520"/>
        </p:xfrm>
        <a:graphic>
          <a:graphicData uri="http://schemas.openxmlformats.org/drawingml/2006/table">
            <a:tbl>
              <a:tblPr firstRow="1" bandRow="1">
                <a:tableStyleId>{5C22544A-7EE6-4342-B048-85BDC9FD1C3A}</a:tableStyleId>
              </a:tblPr>
              <a:tblGrid>
                <a:gridCol w="1199558">
                  <a:extLst>
                    <a:ext uri="{9D8B030D-6E8A-4147-A177-3AD203B41FA5}">
                      <a16:colId xmlns:a16="http://schemas.microsoft.com/office/drawing/2014/main" val="1944662666"/>
                    </a:ext>
                  </a:extLst>
                </a:gridCol>
                <a:gridCol w="1199558">
                  <a:extLst>
                    <a:ext uri="{9D8B030D-6E8A-4147-A177-3AD203B41FA5}">
                      <a16:colId xmlns:a16="http://schemas.microsoft.com/office/drawing/2014/main" val="3761275000"/>
                    </a:ext>
                  </a:extLst>
                </a:gridCol>
                <a:gridCol w="1199558">
                  <a:extLst>
                    <a:ext uri="{9D8B030D-6E8A-4147-A177-3AD203B41FA5}">
                      <a16:colId xmlns:a16="http://schemas.microsoft.com/office/drawing/2014/main" val="529872718"/>
                    </a:ext>
                  </a:extLst>
                </a:gridCol>
                <a:gridCol w="1199558">
                  <a:extLst>
                    <a:ext uri="{9D8B030D-6E8A-4147-A177-3AD203B41FA5}">
                      <a16:colId xmlns:a16="http://schemas.microsoft.com/office/drawing/2014/main" val="19549927"/>
                    </a:ext>
                  </a:extLst>
                </a:gridCol>
              </a:tblGrid>
              <a:tr h="370840">
                <a:tc>
                  <a:txBody>
                    <a:bodyPr/>
                    <a:lstStyle/>
                    <a:p>
                      <a:pPr algn="ctr"/>
                      <a:endParaRPr lang="en-US"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Lowest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Highest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Range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5295331"/>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Oct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3302985"/>
                  </a:ext>
                </a:extLst>
              </a:tr>
              <a:tr h="370840">
                <a:tc>
                  <a:txBody>
                    <a:bodyPr/>
                    <a:lstStyle/>
                    <a:p>
                      <a:pPr algn="ctr"/>
                      <a:r>
                        <a:rPr lang="en-US" dirty="0">
                          <a:solidFill>
                            <a:schemeClr val="tx1"/>
                          </a:solidFill>
                          <a:latin typeface="Arial" panose="020B0604020202020204" pitchFamily="34" charset="0"/>
                          <a:cs typeface="Arial" panose="020B0604020202020204" pitchFamily="34" charset="0"/>
                        </a:rPr>
                        <a:t>Nov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latin typeface="Arial" panose="020B0604020202020204" pitchFamily="34" charset="0"/>
                          <a:cs typeface="Arial" panose="020B0604020202020204" pitchFamily="34" charset="0"/>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4242458"/>
                  </a:ext>
                </a:extLst>
              </a:tr>
            </a:tbl>
          </a:graphicData>
        </a:graphic>
      </p:graphicFrame>
      <p:sp>
        <p:nvSpPr>
          <p:cNvPr id="42" name="TextBox 41"/>
          <p:cNvSpPr txBox="1"/>
          <p:nvPr/>
        </p:nvSpPr>
        <p:spPr>
          <a:xfrm>
            <a:off x="7018372" y="4108087"/>
            <a:ext cx="4903717"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range of marks in November was lower than in October.</a:t>
            </a:r>
          </a:p>
        </p:txBody>
      </p:sp>
    </p:spTree>
    <p:extLst>
      <p:ext uri="{BB962C8B-B14F-4D97-AF65-F5344CB8AC3E}">
        <p14:creationId xmlns:p14="http://schemas.microsoft.com/office/powerpoint/2010/main" val="2931615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is average?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pic>
        <p:nvPicPr>
          <p:cNvPr id="7" name="Picture 6" descr="Two avatars, one portraying Parvis, a young man with brown skin and dark hair, and the other his friend, a young woman with tanned skin and dark hair.&#10;&#10;">
            <a:extLst>
              <a:ext uri="{FF2B5EF4-FFF2-40B4-BE49-F238E27FC236}">
                <a16:creationId xmlns:a16="http://schemas.microsoft.com/office/drawing/2014/main" id="{3D7B3469-6D28-D1D9-932B-7AFB1BAE605F}"/>
              </a:ext>
            </a:extLst>
          </p:cNvPr>
          <p:cNvPicPr>
            <a:picLocks noChangeAspect="1"/>
          </p:cNvPicPr>
          <p:nvPr/>
        </p:nvPicPr>
        <p:blipFill>
          <a:blip r:embed="rId3"/>
          <a:srcRect/>
          <a:stretch/>
        </p:blipFill>
        <p:spPr>
          <a:xfrm>
            <a:off x="2965864" y="1258830"/>
            <a:ext cx="5960253" cy="4981156"/>
          </a:xfrm>
          <a:prstGeom prst="rect">
            <a:avLst/>
          </a:prstGeom>
          <a:solidFill>
            <a:srgbClr val="4472C4"/>
          </a:solidFill>
        </p:spPr>
      </p:pic>
      <p:sp>
        <p:nvSpPr>
          <p:cNvPr id="8" name="TextBox 7">
            <a:extLst>
              <a:ext uri="{FF2B5EF4-FFF2-40B4-BE49-F238E27FC236}">
                <a16:creationId xmlns:a16="http://schemas.microsoft.com/office/drawing/2014/main" id="{6F0851CE-E709-3585-4F3E-5331F4C43CEB}"/>
              </a:ext>
            </a:extLst>
          </p:cNvPr>
          <p:cNvSpPr txBox="1"/>
          <p:nvPr/>
        </p:nvSpPr>
        <p:spPr>
          <a:xfrm>
            <a:off x="883918" y="4951890"/>
            <a:ext cx="10301717" cy="523220"/>
          </a:xfrm>
          <a:prstGeom prst="rect">
            <a:avLst/>
          </a:prstGeom>
          <a:solidFill>
            <a:schemeClr val="bg1"/>
          </a:solidFill>
        </p:spPr>
        <p:txBody>
          <a:bodyPr wrap="square" rtlCol="0">
            <a:spAutoFit/>
          </a:bodyPr>
          <a:lstStyle/>
          <a:p>
            <a:r>
              <a:rPr lang="en-US" sz="2800" b="1" dirty="0">
                <a:latin typeface="Arial" panose="020B0604020202020204" pitchFamily="34" charset="0"/>
                <a:cs typeface="Arial" panose="020B0604020202020204" pitchFamily="34" charset="0"/>
              </a:rPr>
              <a:t>What do you think Parvis means when he says ‘average’? </a:t>
            </a:r>
          </a:p>
        </p:txBody>
      </p:sp>
      <p:sp>
        <p:nvSpPr>
          <p:cNvPr id="2" name="Speech Bubble: Oval 1">
            <a:extLst>
              <a:ext uri="{FF2B5EF4-FFF2-40B4-BE49-F238E27FC236}">
                <a16:creationId xmlns:a16="http://schemas.microsoft.com/office/drawing/2014/main" id="{19BB4C0E-7961-F41B-EB43-C2AD694D7D7A}"/>
              </a:ext>
            </a:extLst>
          </p:cNvPr>
          <p:cNvSpPr/>
          <p:nvPr/>
        </p:nvSpPr>
        <p:spPr>
          <a:xfrm>
            <a:off x="420905" y="1163893"/>
            <a:ext cx="2970452" cy="1225705"/>
          </a:xfrm>
          <a:prstGeom prst="wedgeEllipseCallout">
            <a:avLst>
              <a:gd name="adj1" fmla="val 46081"/>
              <a:gd name="adj2" fmla="val 54102"/>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Hi! How are you?</a:t>
            </a:r>
          </a:p>
        </p:txBody>
      </p:sp>
      <p:sp>
        <p:nvSpPr>
          <p:cNvPr id="3" name="Speech Bubble: Oval 2">
            <a:extLst>
              <a:ext uri="{FF2B5EF4-FFF2-40B4-BE49-F238E27FC236}">
                <a16:creationId xmlns:a16="http://schemas.microsoft.com/office/drawing/2014/main" id="{38A5AF9B-C517-1262-E9AD-3A970DCA9B21}"/>
              </a:ext>
            </a:extLst>
          </p:cNvPr>
          <p:cNvSpPr/>
          <p:nvPr/>
        </p:nvSpPr>
        <p:spPr>
          <a:xfrm>
            <a:off x="8104229" y="1258830"/>
            <a:ext cx="3666866" cy="1349765"/>
          </a:xfrm>
          <a:prstGeom prst="wedgeEllipseCallout">
            <a:avLst>
              <a:gd name="adj1" fmla="val -23171"/>
              <a:gd name="adj2" fmla="val 81387"/>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dirty="0">
                <a:solidFill>
                  <a:schemeClr val="bg1"/>
                </a:solidFill>
                <a:latin typeface="Arial" panose="020B0604020202020204" pitchFamily="34" charset="0"/>
                <a:cs typeface="Arial" panose="020B0604020202020204" pitchFamily="34" charset="0"/>
              </a:rPr>
              <a:t>Oh, you know – pretty average today.</a:t>
            </a:r>
          </a:p>
        </p:txBody>
      </p:sp>
    </p:spTree>
    <p:extLst>
      <p:ext uri="{BB962C8B-B14F-4D97-AF65-F5344CB8AC3E}">
        <p14:creationId xmlns:p14="http://schemas.microsoft.com/office/powerpoint/2010/main" val="316815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20</a:t>
            </a:fld>
            <a:endParaRPr lang="en-US" dirty="0"/>
          </a:p>
        </p:txBody>
      </p:sp>
      <p:sp>
        <p:nvSpPr>
          <p:cNvPr id="2" name="Title 1">
            <a:extLst>
              <a:ext uri="{FF2B5EF4-FFF2-40B4-BE49-F238E27FC236}">
                <a16:creationId xmlns:a16="http://schemas.microsoft.com/office/drawing/2014/main" id="{71B8AF66-BDEC-4533-9866-E930CF55A033}"/>
              </a:ext>
            </a:extLst>
          </p:cNvPr>
          <p:cNvSpPr>
            <a:spLocks noGrp="1"/>
          </p:cNvSpPr>
          <p:nvPr>
            <p:ph type="ctrTitle" idx="4294967295"/>
          </p:nvPr>
        </p:nvSpPr>
        <p:spPr>
          <a:xfrm>
            <a:off x="1419497" y="366713"/>
            <a:ext cx="9144000" cy="1395412"/>
          </a:xfrm>
          <a:solidFill>
            <a:schemeClr val="accent1"/>
          </a:solidFill>
          <a:ln>
            <a:solidFill>
              <a:schemeClr val="accent1"/>
            </a:solidFill>
          </a:ln>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Averages Level 2</a:t>
            </a:r>
            <a:endParaRPr lang="en-GB" sz="4000"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19497" y="1946365"/>
            <a:ext cx="9144000" cy="3267076"/>
          </a:xfrm>
          <a:prstGeom prst="rect">
            <a:avLst/>
          </a:prstGeom>
          <a:ln w="38100">
            <a:solidFill>
              <a:schemeClr val="accent1"/>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800"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r>
              <a:rPr lang="en-GB" dirty="0">
                <a:latin typeface="Arial" panose="020B0604020202020204" pitchFamily="34" charset="0"/>
                <a:cs typeface="Arial" panose="020B0604020202020204" pitchFamily="34" charset="0"/>
              </a:rPr>
              <a:t>To understand the difference between mean, mode and median</a:t>
            </a:r>
          </a:p>
          <a:p>
            <a:pPr marL="231775" indent="-231775" algn="l">
              <a:lnSpc>
                <a:spcPct val="120000"/>
              </a:lnSpc>
              <a:spcBef>
                <a:spcPts val="0"/>
              </a:spcBef>
              <a:buFont typeface="Arial" panose="020B0604020202020204" pitchFamily="34" charset="0"/>
              <a:buChar char="•"/>
            </a:pPr>
            <a:r>
              <a:rPr lang="en-GB" sz="2400" dirty="0">
                <a:latin typeface="Arial" panose="020B0604020202020204" pitchFamily="34" charset="0"/>
                <a:cs typeface="Arial" panose="020B0604020202020204" pitchFamily="34" charset="0"/>
              </a:rPr>
              <a:t>To be able to use the appropriate average for different purposes</a:t>
            </a:r>
          </a:p>
          <a:p>
            <a:pPr marL="231775" indent="-231775" algn="l">
              <a:lnSpc>
                <a:spcPct val="120000"/>
              </a:lnSpc>
              <a:spcBef>
                <a:spcPts val="0"/>
              </a:spcBef>
              <a:buFont typeface="Arial" panose="020B0604020202020204" pitchFamily="34" charset="0"/>
              <a:buChar char="•"/>
            </a:pPr>
            <a:r>
              <a:rPr lang="en-GB" dirty="0">
                <a:latin typeface="Arial" panose="020B0604020202020204" pitchFamily="34" charset="0"/>
                <a:cs typeface="Arial" panose="020B0604020202020204" pitchFamily="34" charset="0"/>
              </a:rPr>
              <a:t>To understand that range is the data spread and not an average</a:t>
            </a:r>
          </a:p>
          <a:p>
            <a:pPr marL="231775" indent="-231775" algn="l">
              <a:lnSpc>
                <a:spcPct val="120000"/>
              </a:lnSpc>
              <a:spcBef>
                <a:spcPts val="0"/>
              </a:spcBef>
              <a:buFont typeface="Arial" panose="020B0604020202020204" pitchFamily="34" charset="0"/>
              <a:buChar char="•"/>
            </a:pPr>
            <a:r>
              <a:rPr lang="en-GB" dirty="0">
                <a:latin typeface="Arial" panose="020B0604020202020204" pitchFamily="34" charset="0"/>
                <a:cs typeface="Arial" panose="020B0604020202020204" pitchFamily="34" charset="0"/>
              </a:rPr>
              <a:t>Use appropriate checking procedures and evaluate their effectiveness at each stage</a:t>
            </a:r>
          </a:p>
        </p:txBody>
      </p:sp>
      <p:sp>
        <p:nvSpPr>
          <p:cNvPr id="7" name="Subtitle 2">
            <a:extLst>
              <a:ext uri="{FF2B5EF4-FFF2-40B4-BE49-F238E27FC236}">
                <a16:creationId xmlns:a16="http://schemas.microsoft.com/office/drawing/2014/main" id="{13263C75-0454-43FB-B0EA-4509EC19BB7F}"/>
              </a:ext>
            </a:extLst>
          </p:cNvPr>
          <p:cNvSpPr txBox="1">
            <a:spLocks/>
          </p:cNvSpPr>
          <p:nvPr/>
        </p:nvSpPr>
        <p:spPr>
          <a:xfrm>
            <a:off x="1419497" y="5365000"/>
            <a:ext cx="9144000" cy="1088401"/>
          </a:xfrm>
          <a:prstGeom prst="rect">
            <a:avLst/>
          </a:prstGeom>
          <a:ln w="38100">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Suggested further steps/areas to work on</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Frequency tables</a:t>
            </a:r>
          </a:p>
        </p:txBody>
      </p:sp>
    </p:spTree>
    <p:extLst>
      <p:ext uri="{BB962C8B-B14F-4D97-AF65-F5344CB8AC3E}">
        <p14:creationId xmlns:p14="http://schemas.microsoft.com/office/powerpoint/2010/main" val="1831796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21</a:t>
            </a:fld>
            <a:endParaRPr lang="en-US" dirty="0"/>
          </a:p>
        </p:txBody>
      </p:sp>
      <p:sp>
        <p:nvSpPr>
          <p:cNvPr id="2" name="Title 1">
            <a:extLst>
              <a:ext uri="{FF2B5EF4-FFF2-40B4-BE49-F238E27FC236}">
                <a16:creationId xmlns:a16="http://schemas.microsoft.com/office/drawing/2014/main" id="{71B8AF66-BDEC-4533-9866-E930CF55A033}"/>
              </a:ext>
            </a:extLst>
          </p:cNvPr>
          <p:cNvSpPr>
            <a:spLocks noGrp="1"/>
          </p:cNvSpPr>
          <p:nvPr>
            <p:ph type="ctrTitle" idx="4294967295"/>
          </p:nvPr>
        </p:nvSpPr>
        <p:spPr>
          <a:xfrm>
            <a:off x="1417320" y="1466850"/>
            <a:ext cx="9144000" cy="1322388"/>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a:t>
            </a:r>
            <a:r>
              <a:rPr lang="en-US" sz="4000" dirty="0">
                <a:solidFill>
                  <a:schemeClr val="bg1"/>
                </a:solidFill>
              </a:rPr>
              <a:t>4</a:t>
            </a:r>
            <a:r>
              <a:rPr lang="en-US" sz="4000" b="1" dirty="0">
                <a:solidFill>
                  <a:schemeClr val="bg1"/>
                </a:solidFill>
                <a:latin typeface="Arial" panose="020B0604020202020204" pitchFamily="34" charset="0"/>
                <a:cs typeface="Arial" panose="020B0604020202020204" pitchFamily="34" charset="0"/>
              </a:rPr>
              <a:t>: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4294967295"/>
          </p:nvPr>
        </p:nvSpPr>
        <p:spPr>
          <a:xfrm>
            <a:off x="1417320" y="3001963"/>
            <a:ext cx="9144000" cy="3205162"/>
          </a:xfrm>
          <a:solidFill>
            <a:schemeClr val="bg1"/>
          </a:solidFill>
          <a:ln w="38100">
            <a:solidFill>
              <a:schemeClr val="accent1"/>
            </a:solidFill>
          </a:ln>
        </p:spPr>
        <p:txBody>
          <a:bodyPr>
            <a:normAutofit/>
          </a:bodyPr>
          <a:lstStyle/>
          <a:p>
            <a:pPr marL="0" indent="0" algn="l">
              <a:lnSpc>
                <a:spcPct val="120000"/>
              </a:lnSpc>
              <a:spcBef>
                <a:spcPts val="0"/>
              </a:spcBef>
              <a:buNone/>
            </a:pPr>
            <a:r>
              <a:rPr kumimoji="0" lang="en-US" sz="2000" b="1" i="0" u="none" strike="noStrike" kern="1200" cap="none" spc="0" normalizeH="0" baseline="0" noProof="0" dirty="0">
                <a:ln>
                  <a:noFill/>
                </a:ln>
                <a:solidFill>
                  <a:schemeClr val="accent1"/>
                </a:solidFill>
                <a:effectLst/>
                <a:uLnTx/>
                <a:uFillTx/>
                <a:ea typeface="+mj-ea"/>
              </a:rPr>
              <a:t>Text acknowledgements</a:t>
            </a:r>
          </a:p>
          <a:p>
            <a:pPr marL="0" indent="0">
              <a:lnSpc>
                <a:spcPct val="120000"/>
              </a:lnSpc>
              <a:spcBef>
                <a:spcPts val="0"/>
              </a:spcBef>
              <a:buNone/>
            </a:pPr>
            <a:r>
              <a:rPr lang="en-GB" sz="1800" dirty="0">
                <a:effectLst/>
                <a:ea typeface="Times New Roman" panose="02020603050405020304" pitchFamily="18" charset="0"/>
              </a:rPr>
              <a:t>Pearson Edexcel Functional Skills, Past Paper 3- Mathematics Level 2 (Calculator) PMAT2/C03 Question 11, Pearson Edexcel Functional Skills, Practice Paper 3 - Mathematics Level 2 (Calculator) PRACL2/C03 Question 7, Pearson Edexcel Functional Skills, Past Paper 3 – Mathematics Level 2 (Calculator) PMAT2/C03 Question 5</a:t>
            </a:r>
          </a:p>
          <a:p>
            <a:pPr marL="0" indent="0">
              <a:lnSpc>
                <a:spcPct val="120000"/>
              </a:lnSpc>
              <a:spcBef>
                <a:spcPts val="0"/>
              </a:spcBef>
              <a:buNone/>
            </a:pPr>
            <a:endParaRPr kumimoji="0" lang="en-US" sz="2000" b="1" i="0" u="none" strike="noStrike" kern="1200" cap="none" spc="0" normalizeH="0" baseline="0" noProof="0" dirty="0">
              <a:ln>
                <a:noFill/>
              </a:ln>
              <a:solidFill>
                <a:schemeClr val="accent1"/>
              </a:solidFill>
              <a:effectLst/>
              <a:uLnTx/>
              <a:uFillTx/>
              <a:ea typeface="+mj-ea"/>
            </a:endParaRPr>
          </a:p>
          <a:p>
            <a:pPr marL="0" indent="0">
              <a:lnSpc>
                <a:spcPct val="120000"/>
              </a:lnSpc>
              <a:spcBef>
                <a:spcPts val="0"/>
              </a:spcBef>
              <a:buNone/>
            </a:pPr>
            <a:r>
              <a:rPr kumimoji="0" lang="en-US" sz="2000" b="1" i="0" u="none" strike="noStrike" kern="1200" cap="none" spc="0" normalizeH="0" baseline="0" noProof="0" dirty="0">
                <a:ln>
                  <a:noFill/>
                </a:ln>
                <a:solidFill>
                  <a:schemeClr val="accent1"/>
                </a:solidFill>
                <a:effectLst/>
                <a:uLnTx/>
                <a:uFillTx/>
                <a:ea typeface="+mj-ea"/>
              </a:rPr>
              <a:t>Photo acknowledgements</a:t>
            </a:r>
          </a:p>
          <a:p>
            <a:pPr marL="0" indent="0">
              <a:lnSpc>
                <a:spcPct val="107000"/>
              </a:lnSpc>
              <a:spcAft>
                <a:spcPts val="800"/>
              </a:spcAft>
              <a:buNone/>
            </a:pPr>
            <a:r>
              <a:rPr lang="en-GB" sz="1800" b="1" kern="0" dirty="0">
                <a:effectLst/>
                <a:ea typeface="Times New Roman" panose="02020603050405020304" pitchFamily="18" charset="0"/>
              </a:rPr>
              <a:t>Shutterstock.com:</a:t>
            </a:r>
            <a:r>
              <a:rPr lang="en-GB" sz="1800" kern="0" dirty="0">
                <a:effectLst/>
                <a:ea typeface="Times New Roman" panose="02020603050405020304" pitchFamily="18" charset="0"/>
              </a:rPr>
              <a:t> </a:t>
            </a:r>
            <a:r>
              <a:rPr lang="en-GB" sz="1800" kern="0" dirty="0" err="1">
                <a:effectLst/>
                <a:ea typeface="Times New Roman" panose="02020603050405020304" pitchFamily="18" charset="0"/>
              </a:rPr>
              <a:t>SimpleEPS</a:t>
            </a:r>
            <a:endParaRPr lang="en-US" dirty="0"/>
          </a:p>
          <a:p>
            <a:pPr algn="l">
              <a:lnSpc>
                <a:spcPct val="120000"/>
              </a:lnSpc>
              <a:spcBef>
                <a:spcPts val="0"/>
              </a:spcBef>
            </a:pPr>
            <a:endParaRPr lang="en-GB" sz="4000" dirty="0">
              <a:latin typeface="Arial" panose="020B0604020202020204" pitchFamily="34" charset="0"/>
              <a:cs typeface="Arial" panose="020B0604020202020204" pitchFamily="34" charset="0"/>
            </a:endParaRP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9" name="Picture 8" descr="Text&#10;&#10;Description automatically generated">
            <a:extLst>
              <a:ext uri="{FF2B5EF4-FFF2-40B4-BE49-F238E27FC236}">
                <a16:creationId xmlns:a16="http://schemas.microsoft.com/office/drawing/2014/main" id="{546BBC02-6222-4D79-8E02-530DBFDA1F75}"/>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37E9A84D-B3B4-FAD8-7E18-0978E1A817CF}"/>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459601" y="211195"/>
            <a:ext cx="2123825" cy="796434"/>
          </a:xfrm>
          <a:prstGeom prst="rect">
            <a:avLst/>
          </a:prstGeom>
        </p:spPr>
      </p:pic>
    </p:spTree>
    <p:extLst>
      <p:ext uri="{BB962C8B-B14F-4D97-AF65-F5344CB8AC3E}">
        <p14:creationId xmlns:p14="http://schemas.microsoft.com/office/powerpoint/2010/main" val="206880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avatars, one portraying Parvis, a young man with brown skin and dark hair, and the other his friend, a young woman with tanned skin and dark hair.&#10;">
            <a:extLst>
              <a:ext uri="{FF2B5EF4-FFF2-40B4-BE49-F238E27FC236}">
                <a16:creationId xmlns:a16="http://schemas.microsoft.com/office/drawing/2014/main" id="{9537AE92-ED73-220B-A329-3EC2456B8F0D}"/>
              </a:ext>
            </a:extLst>
          </p:cNvPr>
          <p:cNvPicPr>
            <a:picLocks noChangeAspect="1"/>
          </p:cNvPicPr>
          <p:nvPr/>
        </p:nvPicPr>
        <p:blipFill>
          <a:blip r:embed="rId3"/>
          <a:srcRect/>
          <a:stretch/>
        </p:blipFill>
        <p:spPr>
          <a:xfrm>
            <a:off x="3206263" y="1367172"/>
            <a:ext cx="5779474" cy="4830074"/>
          </a:xfrm>
          <a:prstGeom prst="rect">
            <a:avLst/>
          </a:prstGeom>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is average?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2" name="Slide Number Placeholder 3">
            <a:extLst>
              <a:ext uri="{FF2B5EF4-FFF2-40B4-BE49-F238E27FC236}">
                <a16:creationId xmlns:a16="http://schemas.microsoft.com/office/drawing/2014/main" id="{3A57C8E6-9C6B-5EFE-412A-7C66ABBD4B5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3</a:t>
            </a:fld>
            <a:endParaRPr lang="en-US" dirty="0"/>
          </a:p>
        </p:txBody>
      </p:sp>
      <p:sp>
        <p:nvSpPr>
          <p:cNvPr id="5" name="Oval Callout 6">
            <a:extLst>
              <a:ext uri="{FF2B5EF4-FFF2-40B4-BE49-F238E27FC236}">
                <a16:creationId xmlns:a16="http://schemas.microsoft.com/office/drawing/2014/main" id="{6C9BB230-BDC4-E3E8-37FE-68DAB20DDDDF}"/>
              </a:ext>
            </a:extLst>
          </p:cNvPr>
          <p:cNvSpPr/>
          <p:nvPr/>
        </p:nvSpPr>
        <p:spPr>
          <a:xfrm>
            <a:off x="286165" y="1129212"/>
            <a:ext cx="3356724" cy="1727641"/>
          </a:xfrm>
          <a:prstGeom prst="wedgeEllipseCallout">
            <a:avLst>
              <a:gd name="adj1" fmla="val 46733"/>
              <a:gd name="adj2" fmla="val 49938"/>
            </a:avLst>
          </a:prstGeom>
          <a:solidFill>
            <a:srgbClr val="4472C4"/>
          </a:solidFill>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How did you do in your maths test?</a:t>
            </a:r>
          </a:p>
        </p:txBody>
      </p:sp>
      <p:sp>
        <p:nvSpPr>
          <p:cNvPr id="6" name="Oval Callout 7">
            <a:extLst>
              <a:ext uri="{FF2B5EF4-FFF2-40B4-BE49-F238E27FC236}">
                <a16:creationId xmlns:a16="http://schemas.microsoft.com/office/drawing/2014/main" id="{279927B6-FF56-5880-9977-F1F55D4726C5}"/>
              </a:ext>
            </a:extLst>
          </p:cNvPr>
          <p:cNvSpPr/>
          <p:nvPr/>
        </p:nvSpPr>
        <p:spPr>
          <a:xfrm>
            <a:off x="8828376" y="1257911"/>
            <a:ext cx="2525424" cy="1496604"/>
          </a:xfrm>
          <a:prstGeom prst="wedgeEllipseCallout">
            <a:avLst>
              <a:gd name="adj1" fmla="val -63448"/>
              <a:gd name="adj2" fmla="val 32400"/>
            </a:avLst>
          </a:prstGeom>
          <a:solidFill>
            <a:srgbClr val="4472C4"/>
          </a:solidFill>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Average!</a:t>
            </a:r>
          </a:p>
        </p:txBody>
      </p:sp>
      <p:sp>
        <p:nvSpPr>
          <p:cNvPr id="9" name="TextBox 8">
            <a:extLst>
              <a:ext uri="{FF2B5EF4-FFF2-40B4-BE49-F238E27FC236}">
                <a16:creationId xmlns:a16="http://schemas.microsoft.com/office/drawing/2014/main" id="{E69F58DD-07FD-6C73-5A53-06AF138E8AD0}"/>
              </a:ext>
            </a:extLst>
          </p:cNvPr>
          <p:cNvSpPr txBox="1"/>
          <p:nvPr/>
        </p:nvSpPr>
        <p:spPr>
          <a:xfrm>
            <a:off x="883918" y="4581705"/>
            <a:ext cx="10301717" cy="954107"/>
          </a:xfrm>
          <a:prstGeom prst="rect">
            <a:avLst/>
          </a:prstGeom>
          <a:solidFill>
            <a:schemeClr val="bg1"/>
          </a:solidFill>
        </p:spPr>
        <p:txBody>
          <a:bodyPr wrap="square" rtlCol="0">
            <a:spAutoFit/>
          </a:bodyPr>
          <a:lstStyle/>
          <a:p>
            <a:r>
              <a:rPr lang="en-US" sz="2800" b="1" dirty="0">
                <a:latin typeface="Arial" panose="020B0604020202020204" pitchFamily="34" charset="0"/>
                <a:cs typeface="Arial" panose="020B0604020202020204" pitchFamily="34" charset="0"/>
              </a:rPr>
              <a:t>What do you think Parvis means by average in this case? Has anything changed?</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727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304749" y="123030"/>
            <a:ext cx="4144328"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Garden </a:t>
            </a:r>
            <a:r>
              <a:rPr kumimoji="0" lang="en-US" sz="3600" b="1" i="0" strike="noStrike" kern="1200" cap="none" spc="0" normalizeH="0" baseline="0" noProof="0" dirty="0" err="1">
                <a:ln>
                  <a:noFill/>
                </a:ln>
                <a:solidFill>
                  <a:schemeClr val="accent1"/>
                </a:solidFill>
                <a:effectLst/>
                <a:uLnTx/>
                <a:uFillTx/>
                <a:latin typeface="Arial" panose="020B0604020202020204" pitchFamily="34" charset="0"/>
                <a:ea typeface="+mj-ea"/>
                <a:cs typeface="Arial" panose="020B0604020202020204" pitchFamily="34" charset="0"/>
              </a:rPr>
              <a:t>centre</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pic>
        <p:nvPicPr>
          <p:cNvPr id="5" name="Picture 4" descr="An avatar of James in a garden centre holding a potted plant.&#10;">
            <a:extLst>
              <a:ext uri="{FF2B5EF4-FFF2-40B4-BE49-F238E27FC236}">
                <a16:creationId xmlns:a16="http://schemas.microsoft.com/office/drawing/2014/main" id="{5E3753CD-EB5C-E59B-5F2B-9CACC0839A89}"/>
              </a:ext>
            </a:extLst>
          </p:cNvPr>
          <p:cNvPicPr>
            <a:picLocks noChangeAspect="1"/>
          </p:cNvPicPr>
          <p:nvPr/>
        </p:nvPicPr>
        <p:blipFill>
          <a:blip r:embed="rId3"/>
          <a:srcRect/>
          <a:stretch/>
        </p:blipFill>
        <p:spPr>
          <a:xfrm>
            <a:off x="7102810" y="1917541"/>
            <a:ext cx="4250990" cy="3410524"/>
          </a:xfrm>
          <a:prstGeom prst="rect">
            <a:avLst/>
          </a:prstGeom>
        </p:spPr>
      </p:pic>
      <p:sp>
        <p:nvSpPr>
          <p:cNvPr id="2" name="TextBox 1">
            <a:extLst>
              <a:ext uri="{FF2B5EF4-FFF2-40B4-BE49-F238E27FC236}">
                <a16:creationId xmlns:a16="http://schemas.microsoft.com/office/drawing/2014/main" id="{A85210A3-5367-7194-20F3-549AD93A31D7}"/>
              </a:ext>
            </a:extLst>
          </p:cNvPr>
          <p:cNvSpPr txBox="1"/>
          <p:nvPr/>
        </p:nvSpPr>
        <p:spPr>
          <a:xfrm>
            <a:off x="964883" y="2008108"/>
            <a:ext cx="4540025" cy="954107"/>
          </a:xfrm>
          <a:prstGeom prst="rect">
            <a:avLst/>
          </a:prstGeom>
          <a:noFill/>
        </p:spPr>
        <p:txBody>
          <a:bodyPr wrap="none" rtlCol="0">
            <a:spAutoFit/>
          </a:bodyPr>
          <a:lstStyle/>
          <a:p>
            <a:r>
              <a:rPr lang="en-US" sz="2800" dirty="0">
                <a:latin typeface="Arial" panose="020B0604020202020204" pitchFamily="34" charset="0"/>
                <a:cs typeface="Arial" panose="020B0604020202020204" pitchFamily="34" charset="0"/>
              </a:rPr>
              <a:t>James is starting work at a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garden </a:t>
            </a:r>
            <a:r>
              <a:rPr lang="en-US" sz="2800" dirty="0" err="1">
                <a:latin typeface="Arial" panose="020B0604020202020204" pitchFamily="34" charset="0"/>
                <a:cs typeface="Arial" panose="020B0604020202020204" pitchFamily="34" charset="0"/>
              </a:rPr>
              <a:t>centre</a:t>
            </a:r>
            <a:r>
              <a:rPr lang="en-US" sz="2800" dirty="0">
                <a:latin typeface="Arial" panose="020B0604020202020204" pitchFamily="34" charset="0"/>
                <a:cs typeface="Arial" panose="020B0604020202020204" pitchFamily="34" charset="0"/>
              </a:rPr>
              <a:t>.</a:t>
            </a:r>
            <a:endParaRPr lang="en-GB" sz="28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D59CCD9-9EA7-95AE-3E82-52D03EA5791C}"/>
              </a:ext>
            </a:extLst>
          </p:cNvPr>
          <p:cNvSpPr txBox="1"/>
          <p:nvPr/>
        </p:nvSpPr>
        <p:spPr>
          <a:xfrm>
            <a:off x="964883" y="3429000"/>
            <a:ext cx="5179046" cy="954107"/>
          </a:xfrm>
          <a:prstGeom prst="rect">
            <a:avLst/>
          </a:prstGeom>
          <a:noFill/>
        </p:spPr>
        <p:txBody>
          <a:bodyPr wrap="none" rtlCol="0">
            <a:spAutoFit/>
          </a:bodyPr>
          <a:lstStyle/>
          <a:p>
            <a:r>
              <a:rPr lang="en-US" sz="2800" dirty="0">
                <a:latin typeface="Arial" panose="020B0604020202020204" pitchFamily="34" charset="0"/>
                <a:cs typeface="Arial" panose="020B0604020202020204" pitchFamily="34" charset="0"/>
              </a:rPr>
              <a:t>A customer wants a flower that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is not too tall or too short.</a:t>
            </a:r>
            <a:endParaRPr lang="en-GB" sz="2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124CBF9-DF9E-9FF0-9AD8-F87684294D7B}"/>
              </a:ext>
            </a:extLst>
          </p:cNvPr>
          <p:cNvSpPr txBox="1"/>
          <p:nvPr/>
        </p:nvSpPr>
        <p:spPr>
          <a:xfrm>
            <a:off x="964883" y="4907236"/>
            <a:ext cx="5484194" cy="523220"/>
          </a:xfrm>
          <a:prstGeom prst="rect">
            <a:avLst/>
          </a:prstGeom>
          <a:noFill/>
        </p:spPr>
        <p:txBody>
          <a:bodyPr wrap="none" rtlCol="0">
            <a:spAutoFit/>
          </a:bodyPr>
          <a:lstStyle/>
          <a:p>
            <a:r>
              <a:rPr lang="en-US" sz="2800" dirty="0">
                <a:latin typeface="Arial" panose="020B0604020202020204" pitchFamily="34" charset="0"/>
                <a:cs typeface="Arial" panose="020B0604020202020204" pitchFamily="34" charset="0"/>
              </a:rPr>
              <a:t>How could James approach this?</a:t>
            </a:r>
            <a:endParaRPr lang="en-GB" sz="2800"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42D7C07F-89F4-7668-8BCE-798536D71C2B}"/>
              </a:ext>
            </a:extLst>
          </p:cNvPr>
          <p:cNvGrpSpPr/>
          <p:nvPr/>
        </p:nvGrpSpPr>
        <p:grpSpPr>
          <a:xfrm>
            <a:off x="-16176" y="-6023"/>
            <a:ext cx="2091590" cy="1923564"/>
            <a:chOff x="-27606" y="-17453"/>
            <a:chExt cx="2091590" cy="1923564"/>
          </a:xfrm>
        </p:grpSpPr>
        <p:sp>
          <p:nvSpPr>
            <p:cNvPr id="8" name="Isosceles Triangle 7">
              <a:extLst>
                <a:ext uri="{FF2B5EF4-FFF2-40B4-BE49-F238E27FC236}">
                  <a16:creationId xmlns:a16="http://schemas.microsoft.com/office/drawing/2014/main" id="{CCB00DDB-541A-55CC-29E0-00415E3FBA63}"/>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9" name="TextBox 8">
              <a:extLst>
                <a:ext uri="{FF2B5EF4-FFF2-40B4-BE49-F238E27FC236}">
                  <a16:creationId xmlns:a16="http://schemas.microsoft.com/office/drawing/2014/main" id="{412196E3-CE40-6574-45D7-6383954C1952}"/>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438307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450532" y="112165"/>
            <a:ext cx="10272885"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James’ friends offer to help.</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pic>
        <p:nvPicPr>
          <p:cNvPr id="3" name="Picture 2" descr="Two avatars, one portraying Parvis, a young man with brown skin and dark hair, and the other his friend, a young woman with tanned skin and dark hair.&#10;">
            <a:extLst>
              <a:ext uri="{FF2B5EF4-FFF2-40B4-BE49-F238E27FC236}">
                <a16:creationId xmlns:a16="http://schemas.microsoft.com/office/drawing/2014/main" id="{EFDBF902-4B78-5B64-8855-5ED6D8CE8427}"/>
              </a:ext>
            </a:extLst>
          </p:cNvPr>
          <p:cNvPicPr>
            <a:picLocks noChangeAspect="1"/>
          </p:cNvPicPr>
          <p:nvPr/>
        </p:nvPicPr>
        <p:blipFill>
          <a:blip r:embed="rId3"/>
          <a:srcRect/>
          <a:stretch/>
        </p:blipFill>
        <p:spPr>
          <a:xfrm>
            <a:off x="3380162" y="1672317"/>
            <a:ext cx="5431676" cy="4539409"/>
          </a:xfrm>
          <a:prstGeom prst="rect">
            <a:avLst/>
          </a:prstGeom>
          <a:ln w="73025">
            <a:noFill/>
          </a:ln>
        </p:spPr>
      </p:pic>
      <p:sp>
        <p:nvSpPr>
          <p:cNvPr id="5" name="Oval Callout 5">
            <a:extLst>
              <a:ext uri="{FF2B5EF4-FFF2-40B4-BE49-F238E27FC236}">
                <a16:creationId xmlns:a16="http://schemas.microsoft.com/office/drawing/2014/main" id="{979CE425-0E8F-52D2-C9FA-C952F0E01984}"/>
              </a:ext>
            </a:extLst>
          </p:cNvPr>
          <p:cNvSpPr/>
          <p:nvPr/>
        </p:nvSpPr>
        <p:spPr>
          <a:xfrm>
            <a:off x="9305811" y="1273836"/>
            <a:ext cx="2209800" cy="1706880"/>
          </a:xfrm>
          <a:prstGeom prst="wedgeEllipseCallout">
            <a:avLst>
              <a:gd name="adj1" fmla="val -106007"/>
              <a:gd name="adj2" fmla="val 26628"/>
            </a:avLst>
          </a:prstGeom>
          <a:solidFill>
            <a:srgbClr val="4472C4"/>
          </a:solidFill>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Good idea!</a:t>
            </a:r>
          </a:p>
        </p:txBody>
      </p:sp>
      <p:sp>
        <p:nvSpPr>
          <p:cNvPr id="6" name="Oval Callout 6">
            <a:extLst>
              <a:ext uri="{FF2B5EF4-FFF2-40B4-BE49-F238E27FC236}">
                <a16:creationId xmlns:a16="http://schemas.microsoft.com/office/drawing/2014/main" id="{B7DCF797-2673-3146-478F-A1DAF2B48603}"/>
              </a:ext>
            </a:extLst>
          </p:cNvPr>
          <p:cNvSpPr/>
          <p:nvPr/>
        </p:nvSpPr>
        <p:spPr>
          <a:xfrm>
            <a:off x="173000" y="1273836"/>
            <a:ext cx="3585850" cy="1635596"/>
          </a:xfrm>
          <a:prstGeom prst="wedgeEllipseCallout">
            <a:avLst>
              <a:gd name="adj1" fmla="val 65000"/>
              <a:gd name="adj2" fmla="val 43845"/>
            </a:avLst>
          </a:prstGeom>
          <a:solidFill>
            <a:srgbClr val="4472C4"/>
          </a:solidFill>
        </p:spPr>
        <p:style>
          <a:lnRef idx="2">
            <a:schemeClr val="dk1"/>
          </a:lnRef>
          <a:fillRef idx="1">
            <a:schemeClr val="lt1"/>
          </a:fillRef>
          <a:effectRef idx="0">
            <a:schemeClr val="dk1"/>
          </a:effectRef>
          <a:fontRef idx="minor">
            <a:schemeClr val="dk1"/>
          </a:fontRef>
        </p:style>
        <p:txBody>
          <a:bodyPr rtlCol="0" anchor="ctr"/>
          <a:lstStyle/>
          <a:p>
            <a:pPr algn="ctr"/>
            <a:r>
              <a:rPr lang="en-GB" sz="2800" dirty="0">
                <a:solidFill>
                  <a:schemeClr val="bg1"/>
                </a:solidFill>
                <a:latin typeface="Arial" panose="020B0604020202020204" pitchFamily="34" charset="0"/>
                <a:cs typeface="Arial" panose="020B0604020202020204" pitchFamily="34" charset="0"/>
              </a:rPr>
              <a:t>You could find the average height.</a:t>
            </a:r>
          </a:p>
        </p:txBody>
      </p:sp>
    </p:spTree>
    <p:extLst>
      <p:ext uri="{BB962C8B-B14F-4D97-AF65-F5344CB8AC3E}">
        <p14:creationId xmlns:p14="http://schemas.microsoft.com/office/powerpoint/2010/main" val="232144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Heights of flowers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27606" y="-17453"/>
            <a:ext cx="2091590" cy="1923564"/>
            <a:chOff x="-27606" y="-17453"/>
            <a:chExt cx="2091590"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pic>
        <p:nvPicPr>
          <p:cNvPr id="6" name="Picture 5" descr="&quot;SHORT: An infographic showing six plants, increasing in size from left to right.&#10;LONG: An infographic showing six plants, increasing in size from left to right. The y-axis is labelled with values 20 cm, 40 cm, 60 cm and 80 cm. The leftmost plant is 20 cm tall and has the value 20 cm written above it. The second plant is also 20 cm tall and has the value 20 cm written above it. The third plant is 30 cm tall and has the value 30 cm written above it. The fourth plant is 40 cm tall and has the value 40 cm written above it. The fifth plant is 50 cm tall and has the value 50 cm written above it. The sixth plant is 90 cm tall and has the value 90 cm written above it.&quot;&#10;&#10;">
            <a:extLst>
              <a:ext uri="{FF2B5EF4-FFF2-40B4-BE49-F238E27FC236}">
                <a16:creationId xmlns:a16="http://schemas.microsoft.com/office/drawing/2014/main" id="{BDC8C71B-417B-B6D8-91F0-33318DA5595A}"/>
              </a:ext>
            </a:extLst>
          </p:cNvPr>
          <p:cNvPicPr>
            <a:picLocks noChangeAspect="1"/>
          </p:cNvPicPr>
          <p:nvPr/>
        </p:nvPicPr>
        <p:blipFill>
          <a:blip r:embed="rId3"/>
          <a:stretch>
            <a:fillRect/>
          </a:stretch>
        </p:blipFill>
        <p:spPr>
          <a:xfrm>
            <a:off x="1724297" y="1538595"/>
            <a:ext cx="8527641" cy="3780809"/>
          </a:xfrm>
          <a:prstGeom prst="rect">
            <a:avLst/>
          </a:prstGeom>
        </p:spPr>
      </p:pic>
      <p:sp>
        <p:nvSpPr>
          <p:cNvPr id="7" name="TextBox 6">
            <a:extLst>
              <a:ext uri="{FF2B5EF4-FFF2-40B4-BE49-F238E27FC236}">
                <a16:creationId xmlns:a16="http://schemas.microsoft.com/office/drawing/2014/main" id="{DE3CE653-CA1E-9132-4407-5E253C4CE3C2}"/>
              </a:ext>
            </a:extLst>
          </p:cNvPr>
          <p:cNvSpPr txBox="1"/>
          <p:nvPr/>
        </p:nvSpPr>
        <p:spPr>
          <a:xfrm>
            <a:off x="2985765" y="4184488"/>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20 cm</a:t>
            </a:r>
          </a:p>
        </p:txBody>
      </p:sp>
      <p:sp>
        <p:nvSpPr>
          <p:cNvPr id="13" name="TextBox 12">
            <a:extLst>
              <a:ext uri="{FF2B5EF4-FFF2-40B4-BE49-F238E27FC236}">
                <a16:creationId xmlns:a16="http://schemas.microsoft.com/office/drawing/2014/main" id="{726E6CB4-2598-A498-C4BC-317389D9CC69}"/>
              </a:ext>
            </a:extLst>
          </p:cNvPr>
          <p:cNvSpPr txBox="1"/>
          <p:nvPr/>
        </p:nvSpPr>
        <p:spPr>
          <a:xfrm>
            <a:off x="7735110" y="3275110"/>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50 cm</a:t>
            </a:r>
          </a:p>
        </p:txBody>
      </p:sp>
      <p:sp>
        <p:nvSpPr>
          <p:cNvPr id="14" name="TextBox 13">
            <a:extLst>
              <a:ext uri="{FF2B5EF4-FFF2-40B4-BE49-F238E27FC236}">
                <a16:creationId xmlns:a16="http://schemas.microsoft.com/office/drawing/2014/main" id="{95916E4C-FA5A-6E8E-8AAB-9666A227F453}"/>
              </a:ext>
            </a:extLst>
          </p:cNvPr>
          <p:cNvSpPr txBox="1"/>
          <p:nvPr/>
        </p:nvSpPr>
        <p:spPr>
          <a:xfrm>
            <a:off x="6432599" y="3568615"/>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40 cm</a:t>
            </a:r>
          </a:p>
        </p:txBody>
      </p:sp>
      <p:sp>
        <p:nvSpPr>
          <p:cNvPr id="15" name="TextBox 14">
            <a:extLst>
              <a:ext uri="{FF2B5EF4-FFF2-40B4-BE49-F238E27FC236}">
                <a16:creationId xmlns:a16="http://schemas.microsoft.com/office/drawing/2014/main" id="{A621FA04-A2ED-E990-8E39-E0B85086872F}"/>
              </a:ext>
            </a:extLst>
          </p:cNvPr>
          <p:cNvSpPr txBox="1"/>
          <p:nvPr/>
        </p:nvSpPr>
        <p:spPr>
          <a:xfrm>
            <a:off x="5346345" y="3871555"/>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30 cm</a:t>
            </a:r>
          </a:p>
        </p:txBody>
      </p:sp>
      <p:sp>
        <p:nvSpPr>
          <p:cNvPr id="16" name="TextBox 15">
            <a:extLst>
              <a:ext uri="{FF2B5EF4-FFF2-40B4-BE49-F238E27FC236}">
                <a16:creationId xmlns:a16="http://schemas.microsoft.com/office/drawing/2014/main" id="{7E44E1F7-1D0C-4AAF-543A-218258ADF9F2}"/>
              </a:ext>
            </a:extLst>
          </p:cNvPr>
          <p:cNvSpPr txBox="1"/>
          <p:nvPr/>
        </p:nvSpPr>
        <p:spPr>
          <a:xfrm>
            <a:off x="4166055" y="4184488"/>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20 cm</a:t>
            </a:r>
          </a:p>
        </p:txBody>
      </p:sp>
      <p:sp>
        <p:nvSpPr>
          <p:cNvPr id="17" name="TextBox 16">
            <a:extLst>
              <a:ext uri="{FF2B5EF4-FFF2-40B4-BE49-F238E27FC236}">
                <a16:creationId xmlns:a16="http://schemas.microsoft.com/office/drawing/2014/main" id="{3D944A0F-3622-1DD2-6712-09C7FA2B1505}"/>
              </a:ext>
            </a:extLst>
          </p:cNvPr>
          <p:cNvSpPr txBox="1"/>
          <p:nvPr/>
        </p:nvSpPr>
        <p:spPr>
          <a:xfrm>
            <a:off x="8990974" y="1906111"/>
            <a:ext cx="87549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90 cm</a:t>
            </a:r>
          </a:p>
        </p:txBody>
      </p:sp>
      <p:sp>
        <p:nvSpPr>
          <p:cNvPr id="2" name="TextBox 1">
            <a:extLst>
              <a:ext uri="{FF2B5EF4-FFF2-40B4-BE49-F238E27FC236}">
                <a16:creationId xmlns:a16="http://schemas.microsoft.com/office/drawing/2014/main" id="{8EC3E881-D20A-BBE5-A716-439DCCDDD90E}"/>
              </a:ext>
            </a:extLst>
          </p:cNvPr>
          <p:cNvSpPr txBox="1"/>
          <p:nvPr/>
        </p:nvSpPr>
        <p:spPr>
          <a:xfrm>
            <a:off x="2833141" y="5319402"/>
            <a:ext cx="7033323"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Crocus	   Snowdrop         Tulip           Hyacinth        Daffodil          Allium    </a:t>
            </a:r>
          </a:p>
        </p:txBody>
      </p:sp>
    </p:spTree>
    <p:extLst>
      <p:ext uri="{BB962C8B-B14F-4D97-AF65-F5344CB8AC3E}">
        <p14:creationId xmlns:p14="http://schemas.microsoft.com/office/powerpoint/2010/main" val="284158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Heights of flowers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166282" y="-17453"/>
            <a:ext cx="2230266" cy="1923564"/>
            <a:chOff x="-166282" y="-17453"/>
            <a:chExt cx="2230266"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66282" y="91205"/>
              <a:ext cx="1593170"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a:t>
              </a:r>
            </a:p>
            <a:p>
              <a:pPr algn="ctr"/>
              <a:r>
                <a:rPr lang="en-GB" sz="2400" b="1" dirty="0">
                  <a:solidFill>
                    <a:schemeClr val="bg1"/>
                  </a:solidFill>
                  <a:latin typeface="Arial" panose="020B0604020202020204" pitchFamily="34" charset="0"/>
                  <a:cs typeface="Arial" panose="020B0604020202020204" pitchFamily="34" charset="0"/>
                </a:rPr>
                <a:t>TURN</a:t>
              </a:r>
            </a:p>
          </p:txBody>
        </p:sp>
      </p:grpSp>
      <p:sp>
        <p:nvSpPr>
          <p:cNvPr id="5" name="TextBox 4">
            <a:extLst>
              <a:ext uri="{FF2B5EF4-FFF2-40B4-BE49-F238E27FC236}">
                <a16:creationId xmlns:a16="http://schemas.microsoft.com/office/drawing/2014/main" id="{2263DFC8-B3C0-F31B-AFE2-1FF32AEBCDAE}"/>
              </a:ext>
            </a:extLst>
          </p:cNvPr>
          <p:cNvSpPr txBox="1"/>
          <p:nvPr/>
        </p:nvSpPr>
        <p:spPr>
          <a:xfrm>
            <a:off x="630303" y="1129212"/>
            <a:ext cx="3934327" cy="3539430"/>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Parvis says:</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average is </a:t>
            </a:r>
            <a:r>
              <a:rPr lang="en-US" sz="2800" b="1" dirty="0">
                <a:latin typeface="Arial" panose="020B0604020202020204" pitchFamily="34" charset="0"/>
                <a:cs typeface="Arial" panose="020B0604020202020204" pitchFamily="34" charset="0"/>
              </a:rPr>
              <a:t>42 cm</a:t>
            </a:r>
            <a:r>
              <a:rPr lang="en-US" sz="2800" dirty="0">
                <a:latin typeface="Arial" panose="020B0604020202020204" pitchFamily="34" charset="0"/>
                <a:cs typeface="Arial" panose="020B0604020202020204" pitchFamily="34" charset="0"/>
              </a:rPr>
              <a:t>.</a:t>
            </a:r>
          </a:p>
          <a:p>
            <a:r>
              <a:rPr lang="en-US" sz="2800" b="1" dirty="0">
                <a:latin typeface="Arial" panose="020B0604020202020204" pitchFamily="34" charset="0"/>
                <a:cs typeface="Arial" panose="020B0604020202020204" pitchFamily="34" charset="0"/>
              </a:rPr>
              <a:t>Jane says:</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average is </a:t>
            </a:r>
            <a:r>
              <a:rPr lang="en-US" sz="2800" b="1" dirty="0">
                <a:latin typeface="Arial" panose="020B0604020202020204" pitchFamily="34" charset="0"/>
                <a:cs typeface="Arial" panose="020B0604020202020204" pitchFamily="34" charset="0"/>
              </a:rPr>
              <a:t>20 cm</a:t>
            </a:r>
            <a:r>
              <a:rPr lang="en-US" sz="2800" dirty="0">
                <a:latin typeface="Arial" panose="020B0604020202020204" pitchFamily="34" charset="0"/>
                <a:cs typeface="Arial" panose="020B0604020202020204" pitchFamily="34" charset="0"/>
              </a:rPr>
              <a:t>.</a:t>
            </a:r>
          </a:p>
          <a:p>
            <a:r>
              <a:rPr lang="en-US" sz="2800" b="1" dirty="0">
                <a:latin typeface="Arial" panose="020B0604020202020204" pitchFamily="34" charset="0"/>
                <a:cs typeface="Arial" panose="020B0604020202020204" pitchFamily="34" charset="0"/>
              </a:rPr>
              <a:t>Maya says:</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average is </a:t>
            </a:r>
            <a:r>
              <a:rPr lang="en-US" sz="2800" b="1" dirty="0">
                <a:latin typeface="Arial" panose="020B0604020202020204" pitchFamily="34" charset="0"/>
                <a:cs typeface="Arial" panose="020B0604020202020204" pitchFamily="34" charset="0"/>
              </a:rPr>
              <a:t>35 cm</a:t>
            </a:r>
            <a:r>
              <a:rPr lang="en-US" sz="2800" dirty="0">
                <a:latin typeface="Arial" panose="020B0604020202020204" pitchFamily="34" charset="0"/>
                <a:cs typeface="Arial" panose="020B0604020202020204" pitchFamily="34" charset="0"/>
              </a:rPr>
              <a:t>.</a:t>
            </a:r>
          </a:p>
          <a:p>
            <a:r>
              <a:rPr lang="en-US" sz="2800" b="1" dirty="0">
                <a:latin typeface="Arial" panose="020B0604020202020204" pitchFamily="34" charset="0"/>
                <a:cs typeface="Arial" panose="020B0604020202020204" pitchFamily="34" charset="0"/>
              </a:rPr>
              <a:t>Kenji  says:</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average is </a:t>
            </a:r>
            <a:r>
              <a:rPr lang="en-US" sz="2800" b="1" dirty="0">
                <a:latin typeface="Arial" panose="020B0604020202020204" pitchFamily="34" charset="0"/>
                <a:cs typeface="Arial" panose="020B0604020202020204" pitchFamily="34" charset="0"/>
              </a:rPr>
              <a:t>70 cm</a:t>
            </a:r>
            <a:r>
              <a:rPr lang="en-US" sz="2800" dirty="0">
                <a:latin typeface="Arial" panose="020B0604020202020204" pitchFamily="34" charset="0"/>
                <a:cs typeface="Arial" panose="020B0604020202020204" pitchFamily="34" charset="0"/>
              </a:rPr>
              <a:t>.</a:t>
            </a:r>
          </a:p>
        </p:txBody>
      </p:sp>
      <p:sp>
        <p:nvSpPr>
          <p:cNvPr id="6" name="TextBox 5">
            <a:extLst>
              <a:ext uri="{FF2B5EF4-FFF2-40B4-BE49-F238E27FC236}">
                <a16:creationId xmlns:a16="http://schemas.microsoft.com/office/drawing/2014/main" id="{4AF1349C-A733-4211-3905-52FA00CB8D30}"/>
              </a:ext>
            </a:extLst>
          </p:cNvPr>
          <p:cNvSpPr txBox="1"/>
          <p:nvPr/>
        </p:nvSpPr>
        <p:spPr>
          <a:xfrm>
            <a:off x="630303" y="5249549"/>
            <a:ext cx="11324271"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Working in pairs: What have James’ friends calculated? </a:t>
            </a:r>
          </a:p>
          <a:p>
            <a:r>
              <a:rPr lang="en-GB" sz="2800" dirty="0">
                <a:latin typeface="Arial" panose="020B0604020202020204" pitchFamily="34" charset="0"/>
                <a:cs typeface="Arial" panose="020B0604020202020204" pitchFamily="34" charset="0"/>
              </a:rPr>
              <a:t>How can the results help James?</a:t>
            </a:r>
          </a:p>
        </p:txBody>
      </p:sp>
      <p:pic>
        <p:nvPicPr>
          <p:cNvPr id="3" name="Picture 2" descr="&quot;SHORT: An infographic showing six plants, increasing in size from left to right.&#10;LONG: An infographic showing six plants, increasing in size from left to right. The y-axis is labelled with values 20 cm, 40 cm, 60 cm and 80 cm. The leftmost plant is 20 cm tall and has the value 20 cm written above it. The second plant is also 20 cm tall and has the value 20 cm written above it. The third plant is 30 cm tall and has the value 30 cm written above it. The fourth plant is 40 cm tall and has the value 40 cm written above it. The fifth plant is 50 cm tall and has the value 50 cm written above it. The sixth plant is 90 cm tall and has the value 90 cm written above it.&quot;&#10;">
            <a:extLst>
              <a:ext uri="{FF2B5EF4-FFF2-40B4-BE49-F238E27FC236}">
                <a16:creationId xmlns:a16="http://schemas.microsoft.com/office/drawing/2014/main" id="{9E597C79-E584-2274-8C55-FBA535F4CAB1}"/>
              </a:ext>
            </a:extLst>
          </p:cNvPr>
          <p:cNvPicPr>
            <a:picLocks noChangeAspect="1"/>
          </p:cNvPicPr>
          <p:nvPr/>
        </p:nvPicPr>
        <p:blipFill>
          <a:blip r:embed="rId3"/>
          <a:stretch>
            <a:fillRect/>
          </a:stretch>
        </p:blipFill>
        <p:spPr>
          <a:xfrm>
            <a:off x="4564630" y="1299926"/>
            <a:ext cx="7380490" cy="3521410"/>
          </a:xfrm>
          <a:prstGeom prst="rect">
            <a:avLst/>
          </a:prstGeom>
        </p:spPr>
      </p:pic>
      <p:sp>
        <p:nvSpPr>
          <p:cNvPr id="2" name="TextBox 1">
            <a:extLst>
              <a:ext uri="{FF2B5EF4-FFF2-40B4-BE49-F238E27FC236}">
                <a16:creationId xmlns:a16="http://schemas.microsoft.com/office/drawing/2014/main" id="{B6D75FB9-D022-2F6A-E5D2-EE8BE687D64F}"/>
              </a:ext>
            </a:extLst>
          </p:cNvPr>
          <p:cNvSpPr txBox="1"/>
          <p:nvPr/>
        </p:nvSpPr>
        <p:spPr>
          <a:xfrm>
            <a:off x="5664186" y="4564635"/>
            <a:ext cx="5892828"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Crocus    Snowdrop    Tulip       Hyacinth     Daffodil      Allium    </a:t>
            </a:r>
          </a:p>
        </p:txBody>
      </p:sp>
    </p:spTree>
    <p:extLst>
      <p:ext uri="{BB962C8B-B14F-4D97-AF65-F5344CB8AC3E}">
        <p14:creationId xmlns:p14="http://schemas.microsoft.com/office/powerpoint/2010/main" val="4120915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Heights of flowers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8</a:t>
            </a:fld>
            <a:endParaRPr lang="en-US" dirty="0"/>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166282" y="-17453"/>
            <a:ext cx="2230266" cy="1923564"/>
            <a:chOff x="-166282" y="-17453"/>
            <a:chExt cx="2230266"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66282" y="91205"/>
              <a:ext cx="1593170"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a:t>
              </a:r>
            </a:p>
            <a:p>
              <a:pPr algn="ctr"/>
              <a:r>
                <a:rPr lang="en-GB" sz="2400" b="1" dirty="0">
                  <a:solidFill>
                    <a:schemeClr val="bg1"/>
                  </a:solidFill>
                  <a:latin typeface="Arial" panose="020B0604020202020204" pitchFamily="34" charset="0"/>
                  <a:cs typeface="Arial" panose="020B0604020202020204" pitchFamily="34" charset="0"/>
                </a:rPr>
                <a:t>TURN</a:t>
              </a:r>
            </a:p>
          </p:txBody>
        </p:sp>
      </p:grpSp>
      <p:sp>
        <p:nvSpPr>
          <p:cNvPr id="5" name="TextBox 4">
            <a:extLst>
              <a:ext uri="{FF2B5EF4-FFF2-40B4-BE49-F238E27FC236}">
                <a16:creationId xmlns:a16="http://schemas.microsoft.com/office/drawing/2014/main" id="{2263DFC8-B3C0-F31B-AFE2-1FF32AEBCDAE}"/>
              </a:ext>
            </a:extLst>
          </p:cNvPr>
          <p:cNvSpPr txBox="1"/>
          <p:nvPr/>
        </p:nvSpPr>
        <p:spPr>
          <a:xfrm>
            <a:off x="905725" y="1699479"/>
            <a:ext cx="3934327" cy="3970318"/>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One of the flowers has been removed.</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What are the mean and range figures for this data set now?</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Can you show checks for your calculations?</a:t>
            </a:r>
          </a:p>
        </p:txBody>
      </p:sp>
      <p:pic>
        <p:nvPicPr>
          <p:cNvPr id="3" name="Picture 2" descr="&quot;SHORT: An infographic showing six plants, increasing in size from left to right.&#10;LONG: An infographic showing six plants, increasing in size from left to right. The y-axis is labelled with values 20 cm, 40 cm, 60 cm and 80 cm. The leftmost plant is 20 cm tall and has the value 20 cm written above it. The second plant is also 20 cm tall and has the value 20 cm written above it. The third plant is 30 cm tall and has the value 30 cm written above it. The fourth plant is 40 cm tall and has the value 40 cm written above it. The fifth plant is 50 cm tall and has the value 50 cm written above it. The sixth plant is 90 cm tall and has the value 90 cm written above it.&quot;&#10;">
            <a:extLst>
              <a:ext uri="{FF2B5EF4-FFF2-40B4-BE49-F238E27FC236}">
                <a16:creationId xmlns:a16="http://schemas.microsoft.com/office/drawing/2014/main" id="{9E597C79-E584-2274-8C55-FBA535F4CAB1}"/>
              </a:ext>
            </a:extLst>
          </p:cNvPr>
          <p:cNvPicPr>
            <a:picLocks noChangeAspect="1"/>
          </p:cNvPicPr>
          <p:nvPr/>
        </p:nvPicPr>
        <p:blipFill rotWithShape="1">
          <a:blip r:embed="rId3"/>
          <a:srcRect r="20787"/>
          <a:stretch/>
        </p:blipFill>
        <p:spPr>
          <a:xfrm>
            <a:off x="5126490" y="1699479"/>
            <a:ext cx="6189240" cy="3727967"/>
          </a:xfrm>
          <a:prstGeom prst="rect">
            <a:avLst/>
          </a:prstGeom>
        </p:spPr>
      </p:pic>
      <p:sp>
        <p:nvSpPr>
          <p:cNvPr id="2" name="TextBox 1">
            <a:extLst>
              <a:ext uri="{FF2B5EF4-FFF2-40B4-BE49-F238E27FC236}">
                <a16:creationId xmlns:a16="http://schemas.microsoft.com/office/drawing/2014/main" id="{F9B8155E-77FE-820F-26CD-4BBCD40693FC}"/>
              </a:ext>
            </a:extLst>
          </p:cNvPr>
          <p:cNvSpPr txBox="1"/>
          <p:nvPr/>
        </p:nvSpPr>
        <p:spPr>
          <a:xfrm>
            <a:off x="6212674" y="5170712"/>
            <a:ext cx="5892828"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Crocus     Snowdrop      Tulip         Hyacinth       Daffodil</a:t>
            </a:r>
          </a:p>
        </p:txBody>
      </p:sp>
    </p:spTree>
    <p:extLst>
      <p:ext uri="{BB962C8B-B14F-4D97-AF65-F5344CB8AC3E}">
        <p14:creationId xmlns:p14="http://schemas.microsoft.com/office/powerpoint/2010/main" val="1781327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24297" y="112165"/>
            <a:ext cx="78702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Types of average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pSp>
        <p:nvGrpSpPr>
          <p:cNvPr id="158" name="Group 157">
            <a:extLst>
              <a:ext uri="{FF2B5EF4-FFF2-40B4-BE49-F238E27FC236}">
                <a16:creationId xmlns:a16="http://schemas.microsoft.com/office/drawing/2014/main" id="{39BFBDB9-A8D7-4764-BD7F-24975EDF1A17}"/>
              </a:ext>
            </a:extLst>
          </p:cNvPr>
          <p:cNvGrpSpPr/>
          <p:nvPr/>
        </p:nvGrpSpPr>
        <p:grpSpPr>
          <a:xfrm>
            <a:off x="-166282" y="-17453"/>
            <a:ext cx="2230266" cy="1923564"/>
            <a:chOff x="-166282" y="-17453"/>
            <a:chExt cx="2230266" cy="1923564"/>
          </a:xfrm>
        </p:grpSpPr>
        <p:sp>
          <p:nvSpPr>
            <p:cNvPr id="159" name="Isosceles Triangle 158">
              <a:extLst>
                <a:ext uri="{FF2B5EF4-FFF2-40B4-BE49-F238E27FC236}">
                  <a16:creationId xmlns:a16="http://schemas.microsoft.com/office/drawing/2014/main" id="{31A2B6B6-4AED-44B2-8258-1C2513B6F75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4472C4"/>
                </a:solidFill>
                <a:effectLst/>
                <a:uLnTx/>
                <a:uFillTx/>
                <a:latin typeface="Calibri"/>
                <a:ea typeface="+mn-ea"/>
                <a:cs typeface="+mn-cs"/>
              </a:endParaRPr>
            </a:p>
          </p:txBody>
        </p:sp>
        <p:sp>
          <p:nvSpPr>
            <p:cNvPr id="160" name="TextBox 159">
              <a:extLst>
                <a:ext uri="{FF2B5EF4-FFF2-40B4-BE49-F238E27FC236}">
                  <a16:creationId xmlns:a16="http://schemas.microsoft.com/office/drawing/2014/main" id="{4D970DDE-3331-43C7-8808-F643520183D1}"/>
                </a:ext>
              </a:extLst>
            </p:cNvPr>
            <p:cNvSpPr txBox="1"/>
            <p:nvPr/>
          </p:nvSpPr>
          <p:spPr>
            <a:xfrm>
              <a:off x="-166282" y="91205"/>
              <a:ext cx="1593170" cy="830997"/>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YOUR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TURN</a:t>
              </a:r>
            </a:p>
          </p:txBody>
        </p:sp>
      </p:grpSp>
      <p:pic>
        <p:nvPicPr>
          <p:cNvPr id="7" name="Graphic 6">
            <a:extLst>
              <a:ext uri="{FF2B5EF4-FFF2-40B4-BE49-F238E27FC236}">
                <a16:creationId xmlns:a16="http://schemas.microsoft.com/office/drawing/2014/main" id="{07A42388-417D-FED8-A6E0-56C1D264BCC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6473" y="1278509"/>
            <a:ext cx="914400" cy="914400"/>
          </a:xfrm>
          <a:prstGeom prst="rect">
            <a:avLst/>
          </a:prstGeom>
        </p:spPr>
      </p:pic>
      <p:grpSp>
        <p:nvGrpSpPr>
          <p:cNvPr id="9" name="Group 8">
            <a:extLst>
              <a:ext uri="{FF2B5EF4-FFF2-40B4-BE49-F238E27FC236}">
                <a16:creationId xmlns:a16="http://schemas.microsoft.com/office/drawing/2014/main" id="{CABAA5CA-0ED1-2785-160A-8DB229823AE9}"/>
              </a:ext>
              <a:ext uri="{C183D7F6-B498-43B3-948B-1728B52AA6E4}">
                <adec:decorative xmlns:adec="http://schemas.microsoft.com/office/drawing/2017/decorative" val="1"/>
              </a:ext>
            </a:extLst>
          </p:cNvPr>
          <p:cNvGrpSpPr/>
          <p:nvPr/>
        </p:nvGrpSpPr>
        <p:grpSpPr>
          <a:xfrm>
            <a:off x="1376762" y="1287539"/>
            <a:ext cx="10180237" cy="4821161"/>
            <a:chOff x="1259457" y="1949570"/>
            <a:chExt cx="8212347" cy="3381422"/>
          </a:xfrm>
        </p:grpSpPr>
        <p:sp>
          <p:nvSpPr>
            <p:cNvPr id="10" name="TextBox 9">
              <a:extLst>
                <a:ext uri="{FF2B5EF4-FFF2-40B4-BE49-F238E27FC236}">
                  <a16:creationId xmlns:a16="http://schemas.microsoft.com/office/drawing/2014/main" id="{5457A5A0-C1E8-3ABB-C795-F7B4A8D20261}"/>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KEY IDEA</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930CDA94-DA59-4A83-01EA-AF264417CE92}"/>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12" name="TextBox 11">
            <a:extLst>
              <a:ext uri="{FF2B5EF4-FFF2-40B4-BE49-F238E27FC236}">
                <a16:creationId xmlns:a16="http://schemas.microsoft.com/office/drawing/2014/main" id="{A0E5FF62-D073-6E2F-460A-23B49BDBDE0A}"/>
              </a:ext>
            </a:extLst>
          </p:cNvPr>
          <p:cNvSpPr txBox="1"/>
          <p:nvPr/>
        </p:nvSpPr>
        <p:spPr>
          <a:xfrm>
            <a:off x="1724296" y="2153761"/>
            <a:ext cx="9515203" cy="37240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effectLst/>
                <a:uLnTx/>
                <a:uFillTx/>
                <a:latin typeface="Arial" panose="020B0604020202020204" pitchFamily="34" charset="0"/>
                <a:cs typeface="Arial" panose="020B0604020202020204" pitchFamily="34" charset="0"/>
              </a:rPr>
              <a:t>Mean: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i="0" u="none" strike="noStrike" kern="1200" cap="none" spc="0" normalizeH="0" baseline="0" noProof="0" dirty="0">
                <a:ln>
                  <a:noFill/>
                </a:ln>
                <a:effectLst/>
                <a:uLnTx/>
                <a:uFillTx/>
                <a:latin typeface="Arial" panose="020B0604020202020204" pitchFamily="34" charset="0"/>
                <a:cs typeface="Arial" panose="020B0604020202020204" pitchFamily="34" charset="0"/>
              </a:rPr>
              <a:t>The most commonly used average, but less useful when there are a few extremes (or outliers) in the data that skew the mean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i="0" u="none" strike="noStrike" kern="1200" cap="none" spc="0" normalizeH="0" baseline="0" noProof="0" dirty="0">
                <a:ln>
                  <a:noFill/>
                </a:ln>
                <a:effectLst/>
                <a:uLnTx/>
                <a:uFillTx/>
                <a:latin typeface="Arial" panose="020B0604020202020204" pitchFamily="34" charset="0"/>
                <a:cs typeface="Arial" panose="020B0604020202020204" pitchFamily="34" charset="0"/>
              </a:rPr>
              <a:t>Calculate by adding up the values of each piece of data and dividing by how many pieces of data there are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80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effectLst/>
                <a:uLnTx/>
                <a:uFillTx/>
                <a:latin typeface="Arial" panose="020B0604020202020204" pitchFamily="34" charset="0"/>
                <a:cs typeface="Arial" panose="020B0604020202020204" pitchFamily="34" charset="0"/>
              </a:rPr>
              <a:t>Median: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i="0" u="none" strike="noStrike" kern="1200" cap="none" spc="0" normalizeH="0" baseline="0" noProof="0" dirty="0">
                <a:ln>
                  <a:noFill/>
                </a:ln>
                <a:effectLst/>
                <a:uLnTx/>
                <a:uFillTx/>
                <a:latin typeface="Arial" panose="020B0604020202020204" pitchFamily="34" charset="0"/>
                <a:cs typeface="Arial" panose="020B0604020202020204" pitchFamily="34" charset="0"/>
              </a:rPr>
              <a:t>Tells you the middle value in a set of data, so it is not susceptible to outliers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i="0" u="none" strike="noStrike" kern="1200" cap="none" spc="0" normalizeH="0" baseline="0" noProof="0" dirty="0">
                <a:ln>
                  <a:noFill/>
                </a:ln>
                <a:effectLst/>
                <a:uLnTx/>
                <a:uFillTx/>
                <a:latin typeface="Arial" panose="020B0604020202020204" pitchFamily="34" charset="0"/>
                <a:cs typeface="Arial" panose="020B0604020202020204" pitchFamily="34" charset="0"/>
              </a:rPr>
              <a:t>If there are two values in the middle, take the mid-point between them</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80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effectLst/>
                <a:uLnTx/>
                <a:uFillTx/>
                <a:latin typeface="Arial" panose="020B0604020202020204" pitchFamily="34" charset="0"/>
                <a:cs typeface="Arial" panose="020B0604020202020204" pitchFamily="34" charset="0"/>
              </a:rPr>
              <a:t>Mode: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i="0" u="none" strike="noStrike" kern="1200" cap="none" spc="0" normalizeH="0" baseline="0" noProof="0" dirty="0">
                <a:ln>
                  <a:noFill/>
                </a:ln>
                <a:effectLst/>
                <a:uLnTx/>
                <a:uFillTx/>
                <a:latin typeface="Arial" panose="020B0604020202020204" pitchFamily="34" charset="0"/>
                <a:cs typeface="Arial" panose="020B0604020202020204" pitchFamily="34" charset="0"/>
              </a:rPr>
              <a:t>Tells you the most common value </a:t>
            </a:r>
            <a:r>
              <a:rPr lang="en-GB" sz="2000" dirty="0">
                <a:latin typeface="Arial" panose="020B0604020202020204" pitchFamily="34" charset="0"/>
                <a:cs typeface="Arial" panose="020B0604020202020204" pitchFamily="34" charset="0"/>
              </a:rPr>
              <a:t>in</a:t>
            </a:r>
            <a:r>
              <a:rPr kumimoji="0" lang="en-GB" sz="2000" i="0" u="none" strike="noStrike" kern="1200" cap="none" spc="0" normalizeH="0" baseline="0" noProof="0" dirty="0">
                <a:ln>
                  <a:noFill/>
                </a:ln>
                <a:effectLst/>
                <a:uLnTx/>
                <a:uFillTx/>
                <a:latin typeface="Arial" panose="020B0604020202020204" pitchFamily="34" charset="0"/>
                <a:cs typeface="Arial" panose="020B0604020202020204" pitchFamily="34" charset="0"/>
              </a:rPr>
              <a:t> a set of data, though there may be several modes (or none at all)</a:t>
            </a:r>
          </a:p>
        </p:txBody>
      </p:sp>
    </p:spTree>
    <p:extLst>
      <p:ext uri="{BB962C8B-B14F-4D97-AF65-F5344CB8AC3E}">
        <p14:creationId xmlns:p14="http://schemas.microsoft.com/office/powerpoint/2010/main" val="2822031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1AA5189-2687-444A-BEBF-651F318AB82D}"/>
</file>

<file path=customXml/itemProps2.xml><?xml version="1.0" encoding="utf-8"?>
<ds:datastoreItem xmlns:ds="http://schemas.openxmlformats.org/officeDocument/2006/customXml" ds:itemID="{15750DE2-DA89-48CE-9F79-28D425E37724}">
  <ds:schemaRefs>
    <ds:schemaRef ds:uri="http://schemas.microsoft.com/sharepoint/v3/contenttype/forms"/>
  </ds:schemaRefs>
</ds:datastoreItem>
</file>

<file path=customXml/itemProps3.xml><?xml version="1.0" encoding="utf-8"?>
<ds:datastoreItem xmlns:ds="http://schemas.openxmlformats.org/officeDocument/2006/customXml" ds:itemID="{F054519A-5C88-4765-8DF4-097EB505FC69}">
  <ds:schemaRefs>
    <ds:schemaRef ds:uri="http://schemas.microsoft.com/office/infopath/2007/PartnerControls"/>
    <ds:schemaRef ds:uri="http://schemas.openxmlformats.org/package/2006/metadata/core-properties"/>
    <ds:schemaRef ds:uri="http://purl.org/dc/dcmitype/"/>
    <ds:schemaRef ds:uri="http://purl.org/dc/elements/1.1/"/>
    <ds:schemaRef ds:uri="http://purl.org/dc/terms/"/>
    <ds:schemaRef ds:uri="2bfdf3e8-25da-4e74-b057-a0e02081974e"/>
    <ds:schemaRef ds:uri="http://www.w3.org/XML/1998/namespace"/>
    <ds:schemaRef ds:uri="http://schemas.microsoft.com/office/2006/metadata/properties"/>
    <ds:schemaRef ds:uri="http://schemas.microsoft.com/office/2006/documentManagement/types"/>
    <ds:schemaRef ds:uri="5ffe337d-894c-4309-8959-e0fd255197bb"/>
  </ds:schemaRefs>
</ds:datastoreItem>
</file>

<file path=docProps/app.xml><?xml version="1.0" encoding="utf-8"?>
<Properties xmlns="http://schemas.openxmlformats.org/officeDocument/2006/extended-properties" xmlns:vt="http://schemas.openxmlformats.org/officeDocument/2006/docPropsVTypes">
  <TotalTime>35653</TotalTime>
  <Words>3714</Words>
  <Application>Microsoft Office PowerPoint</Application>
  <PresentationFormat>Widescreen</PresentationFormat>
  <Paragraphs>529</Paragraphs>
  <Slides>21</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Cambria Math</vt:lpstr>
      <vt:lpstr>Google Sans</vt:lpstr>
      <vt:lpstr>Office Theme</vt:lpstr>
      <vt:lpstr>Custom Design</vt:lpstr>
      <vt:lpstr>Lesson 4:  Averages Level 2</vt:lpstr>
      <vt:lpstr>What is average?</vt:lpstr>
      <vt:lpstr>What is average?</vt:lpstr>
      <vt:lpstr>Garden centre</vt:lpstr>
      <vt:lpstr>James’ friends offer to help.</vt:lpstr>
      <vt:lpstr>Heights of flowers</vt:lpstr>
      <vt:lpstr>Heights of flowers</vt:lpstr>
      <vt:lpstr>Heights of flowers</vt:lpstr>
      <vt:lpstr>Types of average</vt:lpstr>
      <vt:lpstr>Time of customers’ stay</vt:lpstr>
      <vt:lpstr>Time of customers’ stay</vt:lpstr>
      <vt:lpstr>Time of customers’ stay</vt:lpstr>
      <vt:lpstr>Which delivery service?</vt:lpstr>
      <vt:lpstr>Grouped data</vt:lpstr>
      <vt:lpstr>Practice question (1)</vt:lpstr>
      <vt:lpstr>Practice question (2)</vt:lpstr>
      <vt:lpstr>Practice question (2) – Answers</vt:lpstr>
      <vt:lpstr>Practice question (3)</vt:lpstr>
      <vt:lpstr>Practice question (3) – Answers </vt:lpstr>
      <vt:lpstr>Lesson review:  Averages Level 2</vt:lpstr>
      <vt:lpstr>Lesson 4: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Chess Law</cp:lastModifiedBy>
  <cp:revision>450</cp:revision>
  <dcterms:created xsi:type="dcterms:W3CDTF">2019-07-11T15:46:02Z</dcterms:created>
  <dcterms:modified xsi:type="dcterms:W3CDTF">2023-04-24T13:33:25Z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ies>
</file>