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6"/>
  </p:notesMasterIdLst>
  <p:sldIdLst>
    <p:sldId id="261" r:id="rId3"/>
    <p:sldId id="264" r:id="rId4"/>
    <p:sldId id="27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6" clrIdx="0">
    <p:extLst>
      <p:ext uri="{19B8F6BF-5375-455C-9EA6-DF929625EA0E}">
        <p15:presenceInfo xmlns:p15="http://schemas.microsoft.com/office/powerpoint/2012/main" userId="S::Clare.Collett@Pearson.com::a376c1f8-5148-4d55-9c90-6113c98c8476" providerId="AD"/>
      </p:ext>
    </p:extLst>
  </p:cmAuthor>
  <p:cmAuthor id="2" name="Margaret Rumble" initials="MR" lastIdx="9" clrIdx="1"/>
  <p:cmAuthor id="3" name="Hayley Brooks" initials="HB" lastIdx="3" clrIdx="2">
    <p:extLst>
      <p:ext uri="{19B8F6BF-5375-455C-9EA6-DF929625EA0E}">
        <p15:presenceInfo xmlns:p15="http://schemas.microsoft.com/office/powerpoint/2012/main" userId="dc7ea5faebc920b3" providerId="Windows Live"/>
      </p:ext>
    </p:extLst>
  </p:cmAuthor>
  <p:cmAuthor id="4" name="Katharine Godfrey Smith" initials="KGS" lastIdx="2" clrIdx="3">
    <p:extLst>
      <p:ext uri="{19B8F6BF-5375-455C-9EA6-DF929625EA0E}">
        <p15:presenceInfo xmlns:p15="http://schemas.microsoft.com/office/powerpoint/2012/main" userId="0dce4f5a591452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F8"/>
    <a:srgbClr val="ED7F31"/>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1638"/>
    <p:restoredTop sz="94717" autoAdjust="0"/>
  </p:normalViewPr>
  <p:slideViewPr>
    <p:cSldViewPr snapToGrid="0" snapToObjects="1">
      <p:cViewPr varScale="1">
        <p:scale>
          <a:sx n="90" d="100"/>
          <a:sy n="90" d="100"/>
        </p:scale>
        <p:origin x="114" y="3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pPr/>
              <a:t>12/13/2021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pPr/>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pPr/>
              <a:t>12/13/2021</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pPr/>
              <a:t>12/13/2021</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pPr/>
              <a:t>12/13/2021</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pPr/>
              <a:t>12/13/2021</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pPr/>
              <a:t>12/13/2021</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pPr/>
              <a:t>12/13/2021</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pPr/>
              <a:t>12/13/2021</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pPr/>
              <a:t>12/13/2021</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pPr/>
              <a:t>12/13/2021</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pPr/>
              <a:t>12/13/2021</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pPr/>
              <a:t>12/13/2021</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pPr/>
              <a:t>12/13/2021</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pPr/>
              <a:t>12/13/2021</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pPr/>
              <a:t>12/13/2021</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pPr/>
              <a:t>12/13/2021</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pPr/>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pPr/>
              <a:t>12/13/2021</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pPr/>
              <a:t>12/13/2021</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pPr/>
              <a:t>12/13/2021</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pPr/>
              <a:t>12/13/2021</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pPr/>
              <a:t>12/13/2021</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pPr/>
              <a:t>12/13/2021</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pPr/>
              <a:t>12/13/2021</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pPr/>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pPr/>
              <a:t>12/13/2021</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pPr/>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pPr/>
              <a:t>12/13/2021</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0071F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5"/>
            <a:ext cx="9144000" cy="2819569"/>
          </a:xfrm>
          <a:solidFill>
            <a:srgbClr val="0071F8"/>
          </a:solidFill>
        </p:spPr>
        <p:txBody>
          <a:bodyPr>
            <a:normAutofit/>
          </a:bodyPr>
          <a:lstStyle/>
          <a:p>
            <a:r>
              <a:rPr lang="en-US" sz="4800" b="1" dirty="0">
                <a:solidFill>
                  <a:schemeClr val="bg1"/>
                </a:solidFill>
                <a:latin typeface="Arial" panose="020B0604020202020204" pitchFamily="34" charset="0"/>
                <a:cs typeface="Arial" panose="020B0604020202020204" pitchFamily="34" charset="0"/>
              </a:rPr>
              <a:t>Motivation and Engagement</a:t>
            </a:r>
            <a:endParaRPr lang="en-GB" sz="48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pPr/>
              <a:t>1</a:t>
            </a:fld>
            <a:endParaRPr lang="en-US"/>
          </a:p>
        </p:txBody>
      </p:sp>
      <p:pic>
        <p:nvPicPr>
          <p:cNvPr id="5" name="Picture 4" descr="Pearson logo">
            <a:extLst>
              <a:ext uri="{FF2B5EF4-FFF2-40B4-BE49-F238E27FC236}">
                <a16:creationId xmlns:a16="http://schemas.microsoft.com/office/drawing/2014/main" id="{D9F9FCDE-7D00-428D-8EE4-B16B206587B7}"/>
              </a:ext>
            </a:extLst>
          </p:cNvPr>
          <p:cNvPicPr>
            <a:picLocks noChangeAspect="1"/>
          </p:cNvPicPr>
          <p:nvPr/>
        </p:nvPicPr>
        <p:blipFill>
          <a:blip r:embed="rId2"/>
          <a:stretch>
            <a:fillRect/>
          </a:stretch>
        </p:blipFill>
        <p:spPr>
          <a:xfrm>
            <a:off x="9395464" y="262672"/>
            <a:ext cx="2123825" cy="638948"/>
          </a:xfrm>
          <a:prstGeom prst="rect">
            <a:avLst/>
          </a:prstGeom>
        </p:spPr>
      </p:pic>
      <p:pic>
        <p:nvPicPr>
          <p:cNvPr id="6" name="Picture 5" descr="A black sign with white letters&#10;&#10;Description automatically generated">
            <a:extLst>
              <a:ext uri="{FF2B5EF4-FFF2-40B4-BE49-F238E27FC236}">
                <a16:creationId xmlns:a16="http://schemas.microsoft.com/office/drawing/2014/main" id="{F4AC5F7E-4090-4C72-97A9-E1845E38CDDB}"/>
              </a:ext>
            </a:extLst>
          </p:cNvPr>
          <p:cNvPicPr>
            <a:picLocks noChangeAspect="1"/>
          </p:cNvPicPr>
          <p:nvPr/>
        </p:nvPicPr>
        <p:blipFill>
          <a:blip r:embed="rId3"/>
          <a:stretch>
            <a:fillRect/>
          </a:stretch>
        </p:blipFill>
        <p:spPr>
          <a:xfrm>
            <a:off x="443932" y="268681"/>
            <a:ext cx="3863564" cy="632939"/>
          </a:xfrm>
          <a:prstGeom prst="rect">
            <a:avLst/>
          </a:prstGeom>
        </p:spPr>
      </p:pic>
      <p:sp>
        <p:nvSpPr>
          <p:cNvPr id="10" name="Subtitle 9">
            <a:extLst>
              <a:ext uri="{FF2B5EF4-FFF2-40B4-BE49-F238E27FC236}">
                <a16:creationId xmlns:a16="http://schemas.microsoft.com/office/drawing/2014/main" id="{7BCAE309-E955-4211-9B73-BD3E7D8F8D1B}"/>
              </a:ext>
            </a:extLst>
          </p:cNvPr>
          <p:cNvSpPr>
            <a:spLocks noGrp="1"/>
          </p:cNvSpPr>
          <p:nvPr>
            <p:ph type="subTitle" idx="1"/>
          </p:nvPr>
        </p:nvSpPr>
        <p:spPr>
          <a:xfrm>
            <a:off x="1524000" y="4395665"/>
            <a:ext cx="9144000" cy="1655762"/>
          </a:xfrm>
        </p:spPr>
        <p:txBody>
          <a:bodyPr>
            <a:normAutofit/>
          </a:bodyPr>
          <a:lstStyle/>
          <a:p>
            <a:r>
              <a:rPr lang="en-GB" sz="4400" b="1" dirty="0">
                <a:solidFill>
                  <a:srgbClr val="0071F8"/>
                </a:solidFill>
                <a:latin typeface="Arial" panose="020B0604020202020204" pitchFamily="34" charset="0"/>
                <a:cs typeface="Arial" panose="020B0604020202020204" pitchFamily="34" charset="0"/>
              </a:rPr>
              <a:t>Using the Growth Zone Model</a:t>
            </a:r>
          </a:p>
        </p:txBody>
      </p:sp>
    </p:spTree>
    <p:extLst>
      <p:ext uri="{BB962C8B-B14F-4D97-AF65-F5344CB8AC3E}">
        <p14:creationId xmlns:p14="http://schemas.microsoft.com/office/powerpoint/2010/main" val="4043658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p:cNvSpPr>
          <p:nvPr/>
        </p:nvSpPr>
        <p:spPr>
          <a:xfrm>
            <a:off x="450532" y="112165"/>
            <a:ext cx="10691079" cy="1017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0071F8"/>
                </a:solidFill>
                <a:latin typeface="Arial" panose="020B0604020202020204" pitchFamily="34" charset="0"/>
                <a:cs typeface="Arial" panose="020B0604020202020204" pitchFamily="34" charset="0"/>
              </a:rPr>
              <a:t>Learning maths needs a struggle – and support</a:t>
            </a:r>
            <a:endParaRPr lang="en-US" sz="3600" b="1" dirty="0">
              <a:solidFill>
                <a:srgbClr val="0071F8"/>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2</a:t>
            </a:fld>
            <a:endParaRPr lang="en-US" dirty="0"/>
          </a:p>
        </p:txBody>
      </p:sp>
      <p:sp>
        <p:nvSpPr>
          <p:cNvPr id="3" name="Rectangle 2">
            <a:extLst>
              <a:ext uri="{FF2B5EF4-FFF2-40B4-BE49-F238E27FC236}">
                <a16:creationId xmlns:a16="http://schemas.microsoft.com/office/drawing/2014/main" id="{AC0C480A-AE9B-4104-841E-51A0EA2E4050}"/>
              </a:ext>
            </a:extLst>
          </p:cNvPr>
          <p:cNvSpPr/>
          <p:nvPr/>
        </p:nvSpPr>
        <p:spPr>
          <a:xfrm>
            <a:off x="2752760" y="1615472"/>
            <a:ext cx="3817033" cy="1754326"/>
          </a:xfrm>
          <a:prstGeom prst="rect">
            <a:avLst/>
          </a:prstGeom>
          <a:ln w="19050">
            <a:solidFill>
              <a:srgbClr val="00B050"/>
            </a:solidFill>
          </a:ln>
        </p:spPr>
        <p:txBody>
          <a:bodyPr wrap="square">
            <a:spAutoFit/>
          </a:bodyPr>
          <a:lstStyle/>
          <a:p>
            <a:r>
              <a:rPr lang="en-GB" dirty="0">
                <a:latin typeface="Arial" panose="020B0604020202020204" pitchFamily="34" charset="0"/>
                <a:cs typeface="Arial" panose="020B0604020202020204" pitchFamily="34" charset="0"/>
              </a:rPr>
              <a:t>The green zone is a good place to be. Here you are comfortable and safe. You are working on stuff you know and can do and making sure you remember. BUT you are not moving your learning forward.</a:t>
            </a:r>
          </a:p>
        </p:txBody>
      </p:sp>
      <p:sp>
        <p:nvSpPr>
          <p:cNvPr id="7" name="Rectangle 6">
            <a:extLst>
              <a:ext uri="{FF2B5EF4-FFF2-40B4-BE49-F238E27FC236}">
                <a16:creationId xmlns:a16="http://schemas.microsoft.com/office/drawing/2014/main" id="{55700885-6E53-4843-A644-9F4E5C297933}"/>
              </a:ext>
            </a:extLst>
          </p:cNvPr>
          <p:cNvSpPr/>
          <p:nvPr/>
        </p:nvSpPr>
        <p:spPr>
          <a:xfrm>
            <a:off x="6893353" y="1583944"/>
            <a:ext cx="5026674" cy="2031325"/>
          </a:xfrm>
          <a:prstGeom prst="rect">
            <a:avLst/>
          </a:prstGeom>
          <a:ln w="19050">
            <a:solidFill>
              <a:schemeClr val="accent2"/>
            </a:solidFill>
          </a:ln>
        </p:spPr>
        <p:txBody>
          <a:bodyPr wrap="square">
            <a:spAutoFit/>
          </a:bodyPr>
          <a:lstStyle/>
          <a:p>
            <a:r>
              <a:rPr lang="en-GB" dirty="0">
                <a:solidFill>
                  <a:srgbClr val="000000"/>
                </a:solidFill>
                <a:latin typeface="Arial" panose="020B0604020202020204" pitchFamily="34" charset="0"/>
                <a:cs typeface="Arial" panose="020B0604020202020204" pitchFamily="34" charset="0"/>
              </a:rPr>
              <a:t>In the amber zone, you are learning. But learning feels risky and slightly uncomfortable because at first you have to struggle. You don’t understand everything and there are barriers to overcome. You need the right support to stay here as long as you can, but only you can say what the right support is.</a:t>
            </a:r>
            <a:endParaRPr lang="en-GB"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7D4C2F1-C910-4490-8A4E-4CE9317DA642}"/>
              </a:ext>
            </a:extLst>
          </p:cNvPr>
          <p:cNvSpPr/>
          <p:nvPr/>
        </p:nvSpPr>
        <p:spPr>
          <a:xfrm>
            <a:off x="2902144" y="4149886"/>
            <a:ext cx="8806194" cy="1754326"/>
          </a:xfrm>
          <a:prstGeom prst="rect">
            <a:avLst/>
          </a:prstGeom>
          <a:ln w="19050">
            <a:solidFill>
              <a:srgbClr val="FF0000"/>
            </a:solidFill>
          </a:ln>
        </p:spPr>
        <p:txBody>
          <a:bodyPr wrap="square">
            <a:spAutoFit/>
          </a:bodyPr>
          <a:lstStyle/>
          <a:p>
            <a:pPr fontAlgn="base"/>
            <a:r>
              <a:rPr lang="en-GB" dirty="0">
                <a:latin typeface="Arial" panose="020B0604020202020204" pitchFamily="34" charset="0"/>
                <a:cs typeface="Arial" panose="020B0604020202020204" pitchFamily="34" charset="0"/>
              </a:rPr>
              <a:t>If you go into the red zone you are finding the risks too great – you feel unsafe and anxious. You feel the barriers are too much and you just cannot do this. If you are in the red zone you need help and support – ask for it. </a:t>
            </a:r>
            <a:r>
              <a:rPr lang="en-GB" b="1" dirty="0">
                <a:latin typeface="Arial" panose="020B0604020202020204" pitchFamily="34" charset="0"/>
                <a:cs typeface="Arial" panose="020B0604020202020204" pitchFamily="34" charset="0"/>
              </a:rPr>
              <a:t>It is not stupid</a:t>
            </a:r>
            <a:r>
              <a:rPr lang="en-GB" dirty="0">
                <a:latin typeface="Arial" panose="020B0604020202020204" pitchFamily="34" charset="0"/>
                <a:cs typeface="Arial" panose="020B0604020202020204" pitchFamily="34" charset="0"/>
              </a:rPr>
              <a:t> to ask for help – it is more stupid not to. </a:t>
            </a:r>
            <a:r>
              <a:rPr lang="en-US" dirty="0">
                <a:latin typeface="Arial" panose="020B0604020202020204" pitchFamily="34" charset="0"/>
                <a:cs typeface="Arial" panose="020B0604020202020204" pitchFamily="34" charset="0"/>
              </a:rPr>
              <a:t>​</a:t>
            </a:r>
          </a:p>
          <a:p>
            <a:pPr fontAlgn="base"/>
            <a:r>
              <a:rPr lang="en-GB" dirty="0">
                <a:latin typeface="Arial" panose="020B0604020202020204" pitchFamily="34" charset="0"/>
                <a:cs typeface="Arial" panose="020B0604020202020204" pitchFamily="34" charset="0"/>
              </a:rPr>
              <a:t>You may need to go back over some stuff, or you may need to discuss the ideas with someone – your peers or the teacher or someone else. Don’t go red – get help.</a:t>
            </a:r>
            <a:r>
              <a:rPr lang="en-US" dirty="0">
                <a:latin typeface="Arial" panose="020B0604020202020204" pitchFamily="34" charset="0"/>
                <a:cs typeface="Arial" panose="020B0604020202020204" pitchFamily="34" charset="0"/>
              </a:rPr>
              <a:t>​</a:t>
            </a:r>
            <a:endParaRPr lang="en-US" b="0" i="0" dirty="0">
              <a:effectLst/>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5DF5B6A-08AF-41D1-8923-F19503C6933A}"/>
              </a:ext>
            </a:extLst>
          </p:cNvPr>
          <p:cNvSpPr txBox="1"/>
          <p:nvPr/>
        </p:nvSpPr>
        <p:spPr>
          <a:xfrm>
            <a:off x="2752760" y="1246140"/>
            <a:ext cx="3817034" cy="369332"/>
          </a:xfrm>
          <a:prstGeom prst="rect">
            <a:avLst/>
          </a:prstGeom>
          <a:solidFill>
            <a:srgbClr val="00B050"/>
          </a:solidFill>
          <a:ln>
            <a:solidFill>
              <a:srgbClr val="00B050"/>
            </a:solidFill>
          </a:ln>
        </p:spPr>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Comfort zone</a:t>
            </a:r>
          </a:p>
        </p:txBody>
      </p:sp>
      <p:sp>
        <p:nvSpPr>
          <p:cNvPr id="32" name="TextBox 31">
            <a:extLst>
              <a:ext uri="{FF2B5EF4-FFF2-40B4-BE49-F238E27FC236}">
                <a16:creationId xmlns:a16="http://schemas.microsoft.com/office/drawing/2014/main" id="{AB1A23FE-19D4-480F-9FBF-77275E2E8CCB}"/>
              </a:ext>
            </a:extLst>
          </p:cNvPr>
          <p:cNvSpPr txBox="1"/>
          <p:nvPr/>
        </p:nvSpPr>
        <p:spPr>
          <a:xfrm>
            <a:off x="6893352" y="1246140"/>
            <a:ext cx="5026675" cy="369332"/>
          </a:xfrm>
          <a:prstGeom prst="rect">
            <a:avLst/>
          </a:prstGeom>
          <a:solidFill>
            <a:schemeClr val="accent2"/>
          </a:solidFill>
          <a:ln>
            <a:solidFill>
              <a:schemeClr val="accent2">
                <a:lumMod val="60000"/>
                <a:lumOff val="40000"/>
              </a:schemeClr>
            </a:solidFill>
          </a:ln>
        </p:spPr>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Growth zone</a:t>
            </a:r>
          </a:p>
        </p:txBody>
      </p:sp>
      <p:sp>
        <p:nvSpPr>
          <p:cNvPr id="33" name="TextBox 32">
            <a:extLst>
              <a:ext uri="{FF2B5EF4-FFF2-40B4-BE49-F238E27FC236}">
                <a16:creationId xmlns:a16="http://schemas.microsoft.com/office/drawing/2014/main" id="{3D8738AB-8BDE-4B79-9A6F-C9861AF8FBFD}"/>
              </a:ext>
            </a:extLst>
          </p:cNvPr>
          <p:cNvSpPr txBox="1"/>
          <p:nvPr/>
        </p:nvSpPr>
        <p:spPr>
          <a:xfrm>
            <a:off x="2902142" y="3780554"/>
            <a:ext cx="8806195" cy="369332"/>
          </a:xfrm>
          <a:prstGeom prst="rect">
            <a:avLst/>
          </a:prstGeom>
          <a:solidFill>
            <a:srgbClr val="FF0000"/>
          </a:solidFill>
        </p:spPr>
        <p:txBody>
          <a:bodyPr wrap="square" rtlCol="0">
            <a:spAutoFit/>
          </a:bodyPr>
          <a:lstStyle/>
          <a:p>
            <a:r>
              <a:rPr lang="en-GB" b="1" dirty="0">
                <a:solidFill>
                  <a:schemeClr val="bg1"/>
                </a:solidFill>
                <a:latin typeface="Arial" panose="020B0604020202020204" pitchFamily="34" charset="0"/>
                <a:cs typeface="Arial" panose="020B0604020202020204" pitchFamily="34" charset="0"/>
              </a:rPr>
              <a:t>Anxiety zone</a:t>
            </a:r>
          </a:p>
        </p:txBody>
      </p:sp>
      <p:pic>
        <p:nvPicPr>
          <p:cNvPr id="6" name="Picture 5" descr="An image showing the Growth Zone Model: a small green circle in the middle with the word ‘Comfort’, a slightly larger yellow circle around this with the word ‘Growth’, and the outer area all in red with the word ‘Anxiety’.">
            <a:extLst>
              <a:ext uri="{FF2B5EF4-FFF2-40B4-BE49-F238E27FC236}">
                <a16:creationId xmlns:a16="http://schemas.microsoft.com/office/drawing/2014/main" id="{803E8493-3713-4DED-B13D-65D0F37C69CB}"/>
              </a:ext>
            </a:extLst>
          </p:cNvPr>
          <p:cNvPicPr>
            <a:picLocks noChangeAspect="1"/>
          </p:cNvPicPr>
          <p:nvPr/>
        </p:nvPicPr>
        <p:blipFill>
          <a:blip r:embed="rId2"/>
          <a:stretch>
            <a:fillRect/>
          </a:stretch>
        </p:blipFill>
        <p:spPr>
          <a:xfrm>
            <a:off x="271972" y="1196927"/>
            <a:ext cx="2418341" cy="2418341"/>
          </a:xfrm>
          <a:prstGeom prst="rect">
            <a:avLst/>
          </a:prstGeom>
        </p:spPr>
      </p:pic>
    </p:spTree>
    <p:extLst>
      <p:ext uri="{BB962C8B-B14F-4D97-AF65-F5344CB8AC3E}">
        <p14:creationId xmlns:p14="http://schemas.microsoft.com/office/powerpoint/2010/main" val="143830727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nextCondLst>
                <p:cond evt="onClick" delay="0">
                  <p:tgtEl>
                    <p:spTgt spid="1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2" restart="whenNotActive" fill="hold" evtFilter="cancelBubble" nodeType="interactiveSeq">
                <p:stCondLst>
                  <p:cond evt="onClick" delay="0">
                    <p:tgtEl>
                      <p:spTgt spid="33"/>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33"/>
                  </p:tgtEl>
                </p:cond>
              </p:nextCondLst>
            </p:seq>
          </p:childTnLst>
        </p:cTn>
      </p:par>
    </p:tnLst>
    <p:bldLst>
      <p:bldP spid="3"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p:cNvSpPr>
          <p:nvPr/>
        </p:nvSpPr>
        <p:spPr>
          <a:xfrm>
            <a:off x="450532" y="112165"/>
            <a:ext cx="10691079" cy="101704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0071F8"/>
                </a:solidFill>
                <a:latin typeface="Arial" panose="020B0604020202020204" pitchFamily="34" charset="0"/>
                <a:cs typeface="Arial" panose="020B0604020202020204" pitchFamily="34" charset="0"/>
              </a:rPr>
              <a:t>Timeline</a:t>
            </a:r>
            <a:endParaRPr lang="en-US" sz="3600" b="1" dirty="0">
              <a:solidFill>
                <a:srgbClr val="0071F8"/>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3</a:t>
            </a:fld>
            <a:endParaRPr lang="en-US" dirty="0"/>
          </a:p>
        </p:txBody>
      </p:sp>
      <p:sp>
        <p:nvSpPr>
          <p:cNvPr id="5" name="Rectangle 4">
            <a:extLst>
              <a:ext uri="{FF2B5EF4-FFF2-40B4-BE49-F238E27FC236}">
                <a16:creationId xmlns:a16="http://schemas.microsoft.com/office/drawing/2014/main" id="{6B38CC68-0FCA-408C-A747-9FB7874AD2D8}"/>
              </a:ext>
            </a:extLst>
          </p:cNvPr>
          <p:cNvSpPr/>
          <p:nvPr/>
        </p:nvSpPr>
        <p:spPr>
          <a:xfrm>
            <a:off x="5699043" y="2649249"/>
            <a:ext cx="184731" cy="369332"/>
          </a:xfrm>
          <a:prstGeom prst="rect">
            <a:avLst/>
          </a:prstGeom>
        </p:spPr>
        <p:txBody>
          <a:bodyPr wrap="none">
            <a:spAutoFit/>
          </a:bodyPr>
          <a:lstStyle/>
          <a:p>
            <a:pPr algn="ctr"/>
            <a:endParaRPr lang="en-GB"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7E48EF26-7E1D-4D20-B56C-516CBAB65376}"/>
              </a:ext>
            </a:extLst>
          </p:cNvPr>
          <p:cNvSpPr/>
          <p:nvPr/>
        </p:nvSpPr>
        <p:spPr>
          <a:xfrm>
            <a:off x="5699043" y="2649249"/>
            <a:ext cx="248786" cy="369332"/>
          </a:xfrm>
          <a:prstGeom prst="rect">
            <a:avLst/>
          </a:prstGeom>
        </p:spPr>
        <p:txBody>
          <a:bodyPr wrap="none">
            <a:spAutoFit/>
          </a:bodyPr>
          <a:lstStyle/>
          <a:p>
            <a:pPr algn="ctr"/>
            <a:r>
              <a:rPr lang="en-GB" dirty="0">
                <a:solidFill>
                  <a:srgbClr val="000000"/>
                </a:solidFill>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15" name="Right Arrow 5">
            <a:extLst>
              <a:ext uri="{FF2B5EF4-FFF2-40B4-BE49-F238E27FC236}">
                <a16:creationId xmlns:a16="http://schemas.microsoft.com/office/drawing/2014/main" id="{7DFC1F6E-F0AA-4381-97C0-65AA0B031C93}"/>
              </a:ext>
            </a:extLst>
          </p:cNvPr>
          <p:cNvSpPr/>
          <p:nvPr/>
        </p:nvSpPr>
        <p:spPr>
          <a:xfrm>
            <a:off x="754744" y="1359829"/>
            <a:ext cx="10323285" cy="1881573"/>
          </a:xfrm>
          <a:prstGeom prst="rightArrow">
            <a:avLst/>
          </a:prstGeom>
          <a:solidFill>
            <a:srgbClr val="0071F8"/>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76A29F55-542B-49B8-BAD0-1FAC73239B94}"/>
              </a:ext>
            </a:extLst>
          </p:cNvPr>
          <p:cNvSpPr txBox="1"/>
          <p:nvPr/>
        </p:nvSpPr>
        <p:spPr>
          <a:xfrm>
            <a:off x="98290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Start of lesson</a:t>
            </a:r>
          </a:p>
        </p:txBody>
      </p:sp>
      <p:sp>
        <p:nvSpPr>
          <p:cNvPr id="17" name="TextBox 16">
            <a:extLst>
              <a:ext uri="{FF2B5EF4-FFF2-40B4-BE49-F238E27FC236}">
                <a16:creationId xmlns:a16="http://schemas.microsoft.com/office/drawing/2014/main" id="{6C9810E4-E50D-4DAC-B680-01D8AD9FD17F}"/>
              </a:ext>
            </a:extLst>
          </p:cNvPr>
          <p:cNvSpPr txBox="1"/>
          <p:nvPr/>
        </p:nvSpPr>
        <p:spPr>
          <a:xfrm>
            <a:off x="243369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Activity 1</a:t>
            </a:r>
          </a:p>
        </p:txBody>
      </p:sp>
      <p:sp>
        <p:nvSpPr>
          <p:cNvPr id="18" name="TextBox 17">
            <a:extLst>
              <a:ext uri="{FF2B5EF4-FFF2-40B4-BE49-F238E27FC236}">
                <a16:creationId xmlns:a16="http://schemas.microsoft.com/office/drawing/2014/main" id="{DEE423B4-3220-424B-9F3D-33DF1B2DAF9E}"/>
              </a:ext>
            </a:extLst>
          </p:cNvPr>
          <p:cNvSpPr txBox="1"/>
          <p:nvPr/>
        </p:nvSpPr>
        <p:spPr>
          <a:xfrm>
            <a:off x="388448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Activity 2</a:t>
            </a:r>
          </a:p>
        </p:txBody>
      </p:sp>
      <p:sp>
        <p:nvSpPr>
          <p:cNvPr id="19" name="TextBox 18">
            <a:extLst>
              <a:ext uri="{FF2B5EF4-FFF2-40B4-BE49-F238E27FC236}">
                <a16:creationId xmlns:a16="http://schemas.microsoft.com/office/drawing/2014/main" id="{5A905BB5-0848-473D-BAE8-BFBD935ED596}"/>
              </a:ext>
            </a:extLst>
          </p:cNvPr>
          <p:cNvSpPr txBox="1"/>
          <p:nvPr/>
        </p:nvSpPr>
        <p:spPr>
          <a:xfrm>
            <a:off x="533527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Activity 3</a:t>
            </a:r>
          </a:p>
        </p:txBody>
      </p:sp>
      <p:sp>
        <p:nvSpPr>
          <p:cNvPr id="20" name="TextBox 19">
            <a:extLst>
              <a:ext uri="{FF2B5EF4-FFF2-40B4-BE49-F238E27FC236}">
                <a16:creationId xmlns:a16="http://schemas.microsoft.com/office/drawing/2014/main" id="{552F6E2F-3000-4ED7-BBE5-B5DBB7F55DD2}"/>
              </a:ext>
            </a:extLst>
          </p:cNvPr>
          <p:cNvSpPr txBox="1"/>
          <p:nvPr/>
        </p:nvSpPr>
        <p:spPr>
          <a:xfrm>
            <a:off x="678606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Activity 4</a:t>
            </a:r>
          </a:p>
        </p:txBody>
      </p:sp>
      <p:sp>
        <p:nvSpPr>
          <p:cNvPr id="21" name="TextBox 20">
            <a:extLst>
              <a:ext uri="{FF2B5EF4-FFF2-40B4-BE49-F238E27FC236}">
                <a16:creationId xmlns:a16="http://schemas.microsoft.com/office/drawing/2014/main" id="{0096B202-F1F8-453E-B448-17648C0206D0}"/>
              </a:ext>
            </a:extLst>
          </p:cNvPr>
          <p:cNvSpPr txBox="1"/>
          <p:nvPr/>
        </p:nvSpPr>
        <p:spPr>
          <a:xfrm>
            <a:off x="8236859" y="2004232"/>
            <a:ext cx="1085088" cy="646331"/>
          </a:xfrm>
          <a:prstGeom prst="rect">
            <a:avLst/>
          </a:prstGeom>
          <a:solidFill>
            <a:schemeClr val="bg1"/>
          </a:solidFill>
        </p:spPr>
        <p:txBody>
          <a:bodyPr wrap="square" rtlCol="0">
            <a:spAutoFit/>
          </a:bodyPr>
          <a:lstStyle/>
          <a:p>
            <a:pPr algn="ctr"/>
            <a:r>
              <a:rPr lang="en-GB" b="1" dirty="0">
                <a:latin typeface="Arial" panose="020B0604020202020204" pitchFamily="34" charset="0"/>
                <a:cs typeface="Arial" panose="020B0604020202020204" pitchFamily="34" charset="0"/>
              </a:rPr>
              <a:t>End of lesson</a:t>
            </a:r>
          </a:p>
        </p:txBody>
      </p:sp>
      <p:sp>
        <p:nvSpPr>
          <p:cNvPr id="23" name="TextBox 22">
            <a:extLst>
              <a:ext uri="{FF2B5EF4-FFF2-40B4-BE49-F238E27FC236}">
                <a16:creationId xmlns:a16="http://schemas.microsoft.com/office/drawing/2014/main" id="{0592BAD1-9813-4580-9D64-7DEE7E0D1877}"/>
              </a:ext>
            </a:extLst>
          </p:cNvPr>
          <p:cNvSpPr txBox="1"/>
          <p:nvPr/>
        </p:nvSpPr>
        <p:spPr>
          <a:xfrm>
            <a:off x="717530" y="1286477"/>
            <a:ext cx="4937027"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Stage of the lesson</a:t>
            </a:r>
          </a:p>
        </p:txBody>
      </p:sp>
      <p:sp>
        <p:nvSpPr>
          <p:cNvPr id="24" name="TextBox 23">
            <a:extLst>
              <a:ext uri="{FF2B5EF4-FFF2-40B4-BE49-F238E27FC236}">
                <a16:creationId xmlns:a16="http://schemas.microsoft.com/office/drawing/2014/main" id="{849598BF-1F95-46FF-89D3-1989B7832355}"/>
              </a:ext>
            </a:extLst>
          </p:cNvPr>
          <p:cNvSpPr txBox="1"/>
          <p:nvPr/>
        </p:nvSpPr>
        <p:spPr>
          <a:xfrm>
            <a:off x="717530" y="3275211"/>
            <a:ext cx="623460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Am I feeling green, amber or red?</a:t>
            </a:r>
          </a:p>
        </p:txBody>
      </p:sp>
      <p:sp>
        <p:nvSpPr>
          <p:cNvPr id="31" name="TextBox 30">
            <a:extLst>
              <a:ext uri="{FF2B5EF4-FFF2-40B4-BE49-F238E27FC236}">
                <a16:creationId xmlns:a16="http://schemas.microsoft.com/office/drawing/2014/main" id="{EE3B476F-BC09-4321-BC13-43FB28077EA7}"/>
              </a:ext>
            </a:extLst>
          </p:cNvPr>
          <p:cNvSpPr txBox="1"/>
          <p:nvPr/>
        </p:nvSpPr>
        <p:spPr>
          <a:xfrm>
            <a:off x="803371" y="5101092"/>
            <a:ext cx="138262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Why?</a:t>
            </a:r>
          </a:p>
        </p:txBody>
      </p:sp>
      <p:grpSp>
        <p:nvGrpSpPr>
          <p:cNvPr id="9" name="Group 8">
            <a:extLst>
              <a:ext uri="{FF2B5EF4-FFF2-40B4-BE49-F238E27FC236}">
                <a16:creationId xmlns:a16="http://schemas.microsoft.com/office/drawing/2014/main" id="{08B30F46-2254-4D9A-8AA0-E5E6485E4439}"/>
              </a:ext>
            </a:extLst>
          </p:cNvPr>
          <p:cNvGrpSpPr/>
          <p:nvPr/>
        </p:nvGrpSpPr>
        <p:grpSpPr>
          <a:xfrm>
            <a:off x="754744" y="3416908"/>
            <a:ext cx="10323285" cy="1881572"/>
            <a:chOff x="1030514" y="4374089"/>
            <a:chExt cx="10323285" cy="1881572"/>
          </a:xfrm>
        </p:grpSpPr>
        <p:sp>
          <p:nvSpPr>
            <p:cNvPr id="14" name="Right Arrow 4">
              <a:extLst>
                <a:ext uri="{FF2B5EF4-FFF2-40B4-BE49-F238E27FC236}">
                  <a16:creationId xmlns:a16="http://schemas.microsoft.com/office/drawing/2014/main" id="{0D51DBB5-F424-4F50-B1F6-9F877BEC4927}"/>
                </a:ext>
              </a:extLst>
            </p:cNvPr>
            <p:cNvSpPr/>
            <p:nvPr/>
          </p:nvSpPr>
          <p:spPr>
            <a:xfrm>
              <a:off x="1030514" y="4374089"/>
              <a:ext cx="10323285" cy="1881572"/>
            </a:xfrm>
            <a:prstGeom prst="rightArrow">
              <a:avLst/>
            </a:prstGeom>
            <a:solidFill>
              <a:srgbClr val="0071F8"/>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30CBE742-E545-4B90-953E-4E968BE2906D}"/>
                </a:ext>
              </a:extLst>
            </p:cNvPr>
            <p:cNvSpPr/>
            <p:nvPr/>
          </p:nvSpPr>
          <p:spPr>
            <a:xfrm>
              <a:off x="1447365" y="5024285"/>
              <a:ext cx="646176" cy="579711"/>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51449AC5-5FFA-42E7-8B97-BCA95EE6D8A3}"/>
                </a:ext>
              </a:extLst>
            </p:cNvPr>
            <p:cNvSpPr/>
            <p:nvPr/>
          </p:nvSpPr>
          <p:spPr>
            <a:xfrm>
              <a:off x="2948200" y="5024285"/>
              <a:ext cx="646176" cy="579711"/>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19732608-8451-44F6-802E-02B6A1C5076D}"/>
                </a:ext>
              </a:extLst>
            </p:cNvPr>
            <p:cNvSpPr/>
            <p:nvPr/>
          </p:nvSpPr>
          <p:spPr>
            <a:xfrm>
              <a:off x="4449035" y="5024285"/>
              <a:ext cx="646176" cy="587935"/>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E36089A7-5BFF-4274-8D61-3B6813930E46}"/>
                </a:ext>
              </a:extLst>
            </p:cNvPr>
            <p:cNvSpPr/>
            <p:nvPr/>
          </p:nvSpPr>
          <p:spPr>
            <a:xfrm>
              <a:off x="7450705" y="5024285"/>
              <a:ext cx="646176" cy="579711"/>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EBD79B37-2C10-4D73-80A3-510F996CCC39}"/>
                </a:ext>
              </a:extLst>
            </p:cNvPr>
            <p:cNvSpPr/>
            <p:nvPr/>
          </p:nvSpPr>
          <p:spPr>
            <a:xfrm>
              <a:off x="8951541" y="5024285"/>
              <a:ext cx="646176" cy="579711"/>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4" name="Oval 33">
              <a:extLst>
                <a:ext uri="{FF2B5EF4-FFF2-40B4-BE49-F238E27FC236}">
                  <a16:creationId xmlns:a16="http://schemas.microsoft.com/office/drawing/2014/main" id="{3926F248-5167-45C0-923F-E45A6A02B079}"/>
                </a:ext>
              </a:extLst>
            </p:cNvPr>
            <p:cNvSpPr/>
            <p:nvPr/>
          </p:nvSpPr>
          <p:spPr>
            <a:xfrm>
              <a:off x="5949870" y="5032509"/>
              <a:ext cx="646176" cy="579711"/>
            </a:xfrm>
            <a:prstGeom prst="ellipse">
              <a:avLst/>
            </a:prstGeom>
            <a:solidFill>
              <a:schemeClr val="bg1"/>
            </a:solidFill>
            <a:ln>
              <a:solidFill>
                <a:srgbClr val="0071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890826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45D8947-396C-404D-BFA2-6F027FB900C4}"/>
</file>

<file path=customXml/itemProps2.xml><?xml version="1.0" encoding="utf-8"?>
<ds:datastoreItem xmlns:ds="http://schemas.openxmlformats.org/officeDocument/2006/customXml" ds:itemID="{722E6647-CF55-46E6-A405-DEC3498790E1}"/>
</file>

<file path=customXml/itemProps3.xml><?xml version="1.0" encoding="utf-8"?>
<ds:datastoreItem xmlns:ds="http://schemas.openxmlformats.org/officeDocument/2006/customXml" ds:itemID="{BE73B387-B0E4-4CD1-9696-5D06D38AE799}"/>
</file>

<file path=docProps/app.xml><?xml version="1.0" encoding="utf-8"?>
<Properties xmlns="http://schemas.openxmlformats.org/officeDocument/2006/extended-properties" xmlns:vt="http://schemas.openxmlformats.org/officeDocument/2006/docPropsVTypes">
  <TotalTime>33415</TotalTime>
  <Words>265</Words>
  <Application>Microsoft Office PowerPoint</Application>
  <PresentationFormat>Widescreen</PresentationFormat>
  <Paragraphs>24</Paragraphs>
  <Slides>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Calibri Light</vt:lpstr>
      <vt:lpstr>Office Theme</vt:lpstr>
      <vt:lpstr>Custom Design</vt:lpstr>
      <vt:lpstr>Motivation and Engagement</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Motivation and Engagement slides</dc:title>
  <dc:creator>Pearson</dc:creator>
  <cp:lastModifiedBy>Collett, Clare</cp:lastModifiedBy>
  <cp:revision>74</cp:revision>
  <dcterms:created xsi:type="dcterms:W3CDTF">2019-07-11T15:46:02Z</dcterms:created>
  <dcterms:modified xsi:type="dcterms:W3CDTF">2021-12-13T14:33:09Z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