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4"/>
  </p:notesMasterIdLst>
  <p:handoutMasterIdLst>
    <p:handoutMasterId r:id="rId75"/>
  </p:handoutMasterIdLst>
  <p:sldIdLst>
    <p:sldId id="296" r:id="rId5"/>
    <p:sldId id="298" r:id="rId6"/>
    <p:sldId id="299" r:id="rId7"/>
    <p:sldId id="342" r:id="rId8"/>
    <p:sldId id="331" r:id="rId9"/>
    <p:sldId id="329" r:id="rId10"/>
    <p:sldId id="347" r:id="rId11"/>
    <p:sldId id="333" r:id="rId12"/>
    <p:sldId id="300" r:id="rId13"/>
    <p:sldId id="303" r:id="rId14"/>
    <p:sldId id="367" r:id="rId15"/>
    <p:sldId id="379" r:id="rId16"/>
    <p:sldId id="363" r:id="rId17"/>
    <p:sldId id="365" r:id="rId18"/>
    <p:sldId id="357" r:id="rId19"/>
    <p:sldId id="304" r:id="rId20"/>
    <p:sldId id="380" r:id="rId21"/>
    <p:sldId id="306" r:id="rId22"/>
    <p:sldId id="354" r:id="rId23"/>
    <p:sldId id="355" r:id="rId24"/>
    <p:sldId id="356" r:id="rId25"/>
    <p:sldId id="366" r:id="rId26"/>
    <p:sldId id="307" r:id="rId27"/>
    <p:sldId id="376" r:id="rId28"/>
    <p:sldId id="308" r:id="rId29"/>
    <p:sldId id="309" r:id="rId30"/>
    <p:sldId id="358" r:id="rId31"/>
    <p:sldId id="359" r:id="rId32"/>
    <p:sldId id="360" r:id="rId33"/>
    <p:sldId id="371" r:id="rId34"/>
    <p:sldId id="310" r:id="rId35"/>
    <p:sldId id="370" r:id="rId36"/>
    <p:sldId id="348" r:id="rId37"/>
    <p:sldId id="312" r:id="rId38"/>
    <p:sldId id="345" r:id="rId39"/>
    <p:sldId id="313" r:id="rId40"/>
    <p:sldId id="369" r:id="rId41"/>
    <p:sldId id="314" r:id="rId42"/>
    <p:sldId id="350" r:id="rId43"/>
    <p:sldId id="346" r:id="rId44"/>
    <p:sldId id="316" r:id="rId45"/>
    <p:sldId id="372" r:id="rId46"/>
    <p:sldId id="317" r:id="rId47"/>
    <p:sldId id="318" r:id="rId48"/>
    <p:sldId id="377" r:id="rId49"/>
    <p:sldId id="378" r:id="rId50"/>
    <p:sldId id="361" r:id="rId51"/>
    <p:sldId id="362" r:id="rId52"/>
    <p:sldId id="319" r:id="rId53"/>
    <p:sldId id="373" r:id="rId54"/>
    <p:sldId id="320" r:id="rId55"/>
    <p:sldId id="343" r:id="rId56"/>
    <p:sldId id="321" r:id="rId57"/>
    <p:sldId id="344" r:id="rId58"/>
    <p:sldId id="322" r:id="rId59"/>
    <p:sldId id="374" r:id="rId60"/>
    <p:sldId id="324" r:id="rId61"/>
    <p:sldId id="351" r:id="rId62"/>
    <p:sldId id="352" r:id="rId63"/>
    <p:sldId id="353" r:id="rId64"/>
    <p:sldId id="334" r:id="rId65"/>
    <p:sldId id="375" r:id="rId66"/>
    <p:sldId id="335" r:id="rId67"/>
    <p:sldId id="336" r:id="rId68"/>
    <p:sldId id="337" r:id="rId69"/>
    <p:sldId id="338" r:id="rId70"/>
    <p:sldId id="339" r:id="rId71"/>
    <p:sldId id="340" r:id="rId72"/>
    <p:sldId id="262" r:id="rId7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3060">
          <p15:clr>
            <a:srgbClr val="A4A3A4"/>
          </p15:clr>
        </p15:guide>
        <p15:guide id="3" orient="horz" pos="169">
          <p15:clr>
            <a:srgbClr val="A4A3A4"/>
          </p15:clr>
        </p15:guide>
        <p15:guide id="4" orient="horz" pos="2890">
          <p15:clr>
            <a:srgbClr val="A4A3A4"/>
          </p15:clr>
        </p15:guide>
        <p15:guide id="5" orient="horz">
          <p15:clr>
            <a:srgbClr val="A4A3A4"/>
          </p15:clr>
        </p15:guide>
        <p15:guide id="6" orient="horz" pos="622">
          <p15:clr>
            <a:srgbClr val="A4A3A4"/>
          </p15:clr>
        </p15:guide>
        <p15:guide id="7" orient="horz" pos="1575">
          <p15:clr>
            <a:srgbClr val="A4A3A4"/>
          </p15:clr>
        </p15:guide>
        <p15:guide id="8" orient="horz" pos="868">
          <p15:clr>
            <a:srgbClr val="A4A3A4"/>
          </p15:clr>
        </p15:guide>
        <p15:guide id="9" pos="2835">
          <p15:clr>
            <a:srgbClr val="A4A3A4"/>
          </p15:clr>
        </p15:guide>
        <p15:guide id="10" pos="5583">
          <p15:clr>
            <a:srgbClr val="A4A3A4"/>
          </p15:clr>
        </p15:guide>
        <p15:guide id="11" pos="158">
          <p15:clr>
            <a:srgbClr val="A4A3A4"/>
          </p15:clr>
        </p15:guide>
        <p15:guide id="12" pos="5012">
          <p15:clr>
            <a:srgbClr val="A4A3A4"/>
          </p15:clr>
        </p15:guide>
        <p15:guide id="13" pos="1651">
          <p15:clr>
            <a:srgbClr val="A4A3A4"/>
          </p15:clr>
        </p15:guide>
        <p15:guide id="14" pos="2744">
          <p15:clr>
            <a:srgbClr val="A4A3A4"/>
          </p15:clr>
        </p15:guide>
        <p15:guide id="15" pos="5465">
          <p15:clr>
            <a:srgbClr val="A4A3A4"/>
          </p15:clr>
        </p15:guide>
        <p15:guide id="16" pos="956">
          <p15:clr>
            <a:srgbClr val="A4A3A4"/>
          </p15:clr>
        </p15:guide>
        <p15:guide id="17" pos="2562">
          <p15:clr>
            <a:srgbClr val="A4A3A4"/>
          </p15:clr>
        </p15:guide>
        <p15:guide id="18" pos="325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C2AFA17-8C1A-6786-7731-5853A4E37279}" name="Tate &amp; Clayburn" initials="T&amp;C" userId="Tate &amp; Clayburn" providerId="None"/>
  <p188:author id="{222EAA31-75D2-911E-435E-B6AE7412E58A}" name="Honor Walton" initials="HW" userId="S::Honor.Walton@franklin.ac.uk::d671d3bc-b071-4583-ad1c-b93e736782ec" providerId="AD"/>
  <p188:author id="{C658795E-CF7B-F582-0AC2-ECFE4AFCAF9A}" name="Sue Lownsbrough" initials="SL" userId="45a52c9647afb29f" providerId="Windows Live"/>
  <p188:author id="{473F2D82-C3C3-DDA7-9377-E23167EA6B6B}" name="Elise James" initials="EJ" userId="42537d0e53cac1b1" providerId="Windows Live"/>
  <p188:author id="{862B5CCC-8C05-14AD-3F63-CAEC7864ABC4}" name="Jaime Hansen" initials="JH" userId="S::Jaime.Hansen@franklin.ac.uk::d3a89574-3a27-4fcd-96b4-c079555d35c0" providerId="AD"/>
  <p188:author id="{6BEE51D8-7DFA-0C73-07A6-B6FDEC75D2C7}" name="Sharon Moore" initials="SM" userId="11e493e1b6637736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1C41"/>
    <a:srgbClr val="0071F8"/>
    <a:srgbClr val="00A068"/>
    <a:srgbClr val="BE0064"/>
    <a:srgbClr val="FEB9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033" autoAdjust="0"/>
  </p:normalViewPr>
  <p:slideViewPr>
    <p:cSldViewPr snapToGrid="0">
      <p:cViewPr varScale="1">
        <p:scale>
          <a:sx n="98" d="100"/>
          <a:sy n="98" d="100"/>
        </p:scale>
        <p:origin x="211" y="293"/>
      </p:cViewPr>
      <p:guideLst>
        <p:guide orient="horz" pos="1620"/>
        <p:guide orient="horz" pos="3060"/>
        <p:guide orient="horz" pos="169"/>
        <p:guide orient="horz" pos="2890"/>
        <p:guide orient="horz"/>
        <p:guide orient="horz" pos="622"/>
        <p:guide orient="horz" pos="1575"/>
        <p:guide orient="horz" pos="868"/>
        <p:guide pos="2835"/>
        <p:guide pos="5583"/>
        <p:guide pos="158"/>
        <p:guide pos="5012"/>
        <p:guide pos="1651"/>
        <p:guide pos="2744"/>
        <p:guide pos="5465"/>
        <p:guide pos="956"/>
        <p:guide pos="2562"/>
        <p:guide pos="325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16" Type="http://schemas.openxmlformats.org/officeDocument/2006/relationships/slide" Target="slides/slide12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notesMaster" Target="notesMasters/notesMaster1.xml"/><Relationship Id="rId79" Type="http://schemas.openxmlformats.org/officeDocument/2006/relationships/tableStyles" Target="tableStyles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77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80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theme" Target="theme/theme1.xml"/><Relationship Id="rId81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presProps" Target="presProps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ron Moore" userId="11e493e1b6637736" providerId="LiveId" clId="{14F78606-F21C-49F9-B571-AA918F7615EA}"/>
    <pc:docChg chg="custSel modSld">
      <pc:chgData name="Sharon Moore" userId="11e493e1b6637736" providerId="LiveId" clId="{14F78606-F21C-49F9-B571-AA918F7615EA}" dt="2025-06-23T12:50:22.688" v="129" actId="313"/>
      <pc:docMkLst>
        <pc:docMk/>
      </pc:docMkLst>
      <pc:sldChg chg="modSp mod">
        <pc:chgData name="Sharon Moore" userId="11e493e1b6637736" providerId="LiveId" clId="{14F78606-F21C-49F9-B571-AA918F7615EA}" dt="2025-06-23T12:50:22.688" v="129" actId="313"/>
        <pc:sldMkLst>
          <pc:docMk/>
          <pc:sldMk cId="342572735" sldId="377"/>
        </pc:sldMkLst>
        <pc:spChg chg="mod">
          <ac:chgData name="Sharon Moore" userId="11e493e1b6637736" providerId="LiveId" clId="{14F78606-F21C-49F9-B571-AA918F7615EA}" dt="2025-06-23T12:50:22.688" v="129" actId="313"/>
          <ac:spMkLst>
            <pc:docMk/>
            <pc:sldMk cId="342572735" sldId="377"/>
            <ac:spMk id="4" creationId="{73D734E5-41F9-E3FD-075C-B2C82E738340}"/>
          </ac:spMkLst>
        </pc:spChg>
      </pc:sldChg>
    </pc:docChg>
  </pc:docChgLst>
  <pc:docChgLst>
    <pc:chgData name="Kirsten Hollister" userId="f82291c8-99d5-47cd-8c9c-47767899496e" providerId="ADAL" clId="{A1652453-4262-43BC-9F32-02C72F96EAE5}"/>
    <pc:docChg chg="modSld">
      <pc:chgData name="Kirsten Hollister" userId="f82291c8-99d5-47cd-8c9c-47767899496e" providerId="ADAL" clId="{A1652453-4262-43BC-9F32-02C72F96EAE5}" dt="2025-06-04T19:50:05.302" v="16" actId="20577"/>
      <pc:docMkLst>
        <pc:docMk/>
      </pc:docMkLst>
      <pc:sldChg chg="addSp modSp mod">
        <pc:chgData name="Kirsten Hollister" userId="f82291c8-99d5-47cd-8c9c-47767899496e" providerId="ADAL" clId="{A1652453-4262-43BC-9F32-02C72F96EAE5}" dt="2025-06-04T19:50:05.302" v="16" actId="20577"/>
        <pc:sldMkLst>
          <pc:docMk/>
          <pc:sldMk cId="3269314659" sldId="262"/>
        </pc:sldMkLst>
        <pc:spChg chg="add mod">
          <ac:chgData name="Kirsten Hollister" userId="f82291c8-99d5-47cd-8c9c-47767899496e" providerId="ADAL" clId="{A1652453-4262-43BC-9F32-02C72F96EAE5}" dt="2025-06-04T19:50:05.302" v="16" actId="20577"/>
          <ac:spMkLst>
            <pc:docMk/>
            <pc:sldMk cId="3269314659" sldId="262"/>
            <ac:spMk id="6" creationId="{31B8E44F-F3EC-1AFD-CBD0-A481211D78BE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B82452-3B3D-4B10-B5B2-216C3ED6E0C1}" type="datetimeFigureOut">
              <a:rPr lang="en-GB" smtClean="0"/>
              <a:pPr/>
              <a:t>23/06/2025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1B1AA-12AD-4BCD-8A84-BE258AB1E1E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7049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A1484-528B-4725-8337-7ACDB6138B8F}" type="datetimeFigureOut">
              <a:rPr lang="en-GB" smtClean="0"/>
              <a:pPr/>
              <a:t>23/06/2025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20340D-206C-4C41-A35B-4D72CE2F2B8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619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DR7dUoVh_c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9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20335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755302-8BB3-FE61-2924-507BCA66B5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C3CA2C-DA98-E972-1820-A9B64E9335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3733B2-6911-B85C-E977-9E808DAA68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71EEFD-7DAC-63F7-A561-DEEC7C880B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22511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06FABF-D45F-5F30-8611-615A515572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84601DA-A8F2-5619-8218-0554247D56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8476796-506A-9781-872F-2C98525C5E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9D3E56-E8E4-0AD8-3E73-BE181048FC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2413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663CE-2B80-144C-A9AC-424AA5171C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263559-4EB0-8D02-DB42-0FE94B8A9F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A3DFEEE-7FC3-F90D-D9AC-C95E6A0F61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AC8672-B218-19D5-6BD7-00BFDE0F2E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7711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43362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CC078E-64D9-855F-A3F6-56197221C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0E2378-3F0C-6BC3-2E70-5B1CB7909F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374216F-1891-5771-F8BC-123AE1D54A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2AB7BA-305D-5649-AB3D-92D83479DD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0286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6140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FF17B3-8B12-C0F4-FA34-8F7207852C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DCCF7D-4107-EDF4-BD21-1F79AEAB29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621356-F191-A00B-441D-C0121F8AEA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1F6418-52DB-4FB5-AD64-37EB2362F3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39590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ECE67D-DBAA-B5F7-65DE-590D0C9EF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EEC522-F064-2DD1-81F3-9CD85E9F3D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913302-277A-F943-AC6E-C0A095113C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D3A6B7-13AE-B6CD-BA40-3A8008FDC4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1554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EB18D7-F867-3C5B-9921-F89AD59E8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ACFE80E-68AE-6915-4066-3E73EC5E33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F25A83A-582C-D3F4-AFC9-915B1E0A9D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ED19A5-ABDC-A032-6D8B-87F4E21F64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507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9559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52940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54E700-F734-2071-3C19-EDA69FE7CC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D314B4-C397-9784-F8F5-8A48F98575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93B5B2-5302-A778-CD60-6923AFDCA7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E2DE79-21F7-4BD6-0EC3-2F55E55CE9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47717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28559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83286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6910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0B4ECF-5E6F-AFB4-06D2-BAC2AE58EA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FAEFE3-8DD9-D396-5CE9-BCEDC3F41A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258E4E-0ABE-2D9D-B240-CCCA122969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B3D32B-E7DA-2BC3-C9DD-47433880B9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2911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AA9DF7-7172-48F1-D2C1-E35D5B0B65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284F0B-3F10-964A-9CB9-81AE47D029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EA5288-6F5B-3400-6903-F880541D6B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8A23C7-EC51-948F-9296-975D0BB995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58104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51295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1AB9FF-D3FA-BB87-D000-5F989C334B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EC7C81-F8A3-721A-0478-8ED8C82D43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BBFF52D-64B4-DDC7-5D75-FD8B437DE0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ACE579-BFD4-7FA2-A376-20A3CC1760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4970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8501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u="sng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  <a:hlinkClick r:id="rId3"/>
              </a:rPr>
              <a:t>https://www.youtube.com/watch?v=ADR7dUoVh_c</a:t>
            </a:r>
            <a:endParaRPr lang="en-GB" sz="180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97199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AE85E-7F5E-218F-074D-54D2E1AE30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FBD630-D768-FB86-5265-F7A821A2DB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91A448-FD24-C418-63E1-9D4724A9FC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71A003-70B4-326D-4F01-E6180F8259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282912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69833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3B9578-08D7-AAD6-FBEE-1EA09B0A17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865C8B-AC4B-C3BB-F6F1-E3F4CC5EEB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092FCB-47BF-4C21-EA46-3F6BA03A43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E9BEC8-F795-B24E-8B35-923D71A3D6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92054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65165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55552A-1AED-9E9B-43E1-82375C8607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39B2EE-A4B6-E65B-25DC-973146E43D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4531FB-86E6-EFFA-A1A2-E50A046D79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53AC14-43B1-C241-6D20-F59815C1A2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02553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05155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03539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F05E54-C1C4-85E5-B199-768EF87F46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438BFDE-9681-2365-05CF-EF3207C87F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66B4A6-CF8A-3AD4-B403-49366B73B3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A80054-91AE-6DF9-E1C9-444DEF9348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1360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49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28797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43E75E-FA33-4FFF-4C77-6C7C6744E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DBD50D-88F2-EC6D-EE6E-4E7E77A47A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F34EAEA-09A5-DE0E-654C-086E5E300E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0FB20D-C703-9578-1C1F-B40E948AC6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1057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7F85BE-46E0-51A9-ED00-3612041F1C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D469A0-52AE-B24E-5793-5F69570A8E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8C46EF-C4FB-B88B-8D06-A241E89964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2E3CC-5B2A-9390-3C02-A70368D560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009061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49549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18578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55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73518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259ABA-F57D-35BB-0D69-881F455EF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90D19C-B569-D01A-30D5-AD25C45D2E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8EF67C-5688-67DE-4632-93848464B9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6BEE62-AF62-A2B2-4F33-F206D94B62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55718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138583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828BAB-3009-9C4B-E0DB-7530215B19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5B6B7C-EF9A-E1EC-5626-E64624A12C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BE159B7-B485-E175-7420-3D625551F8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DB22D9-2B42-FE17-7632-436E4F961F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89962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7CC4C-0E0F-39DB-C888-75D808D73A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D85403-BF57-BAFB-283C-6A51E94457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DE2D62-F7FC-DBBC-F0E2-BAD662F393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F9F654-1600-EC4D-820C-6CEC828A89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72560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7A947E-EDEC-1C36-DD57-C6BFF675AC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002920-A85B-231D-14B0-C3C04675CB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8153E0-047E-D2CE-C60B-9F5BA3C812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5AD225-0A99-9BC7-F2E9-3F2BB9E370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748653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0829120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3038EB-C7EA-DF2A-EAF9-23735BB942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8D9D80-D721-BB67-0CC0-263BF20A8F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BFB19E-F2A6-78C8-34AE-43A282BE15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08FB47-3A92-D5AB-5335-8007EF4B20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3087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6883589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487484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56498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172A84-57BF-6CAC-9E18-8183834903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F7CFAD-046F-67FC-C618-67406E99D5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1EE62C-1960-9820-56BF-3CF0E45335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48995B-A28C-60B4-FB75-BFB428123F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511756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5857836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984636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7712566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69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9719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4785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4E274-BD8F-4D7D-170B-42FE0F6F32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AD4C32-22C9-BE11-0933-A360F208CE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7734B8-3FBE-788B-E380-680930A20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7E2153-AA59-9B59-4403-F38495EB9F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9144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6182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733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 Option 2">
    <p:bg>
      <p:bgPr>
        <a:solidFill>
          <a:srgbClr val="E51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HITE BAR">
            <a:extLst>
              <a:ext uri="{FF2B5EF4-FFF2-40B4-BE49-F238E27FC236}">
                <a16:creationId xmlns:a16="http://schemas.microsoft.com/office/drawing/2014/main" id="{389A7FE7-F633-8F42-8ADE-50586B02B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20538"/>
            <a:ext cx="9144000" cy="843558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pic>
        <p:nvPicPr>
          <p:cNvPr id="10" name="ETF LOGO" descr="Education and Training Foundation">
            <a:extLst>
              <a:ext uri="{FF2B5EF4-FFF2-40B4-BE49-F238E27FC236}">
                <a16:creationId xmlns:a16="http://schemas.microsoft.com/office/drawing/2014/main" id="{F14D5ED0-A2F5-A546-8C5C-70096A8625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91841"/>
            <a:ext cx="859828" cy="456808"/>
          </a:xfrm>
          <a:prstGeom prst="rect">
            <a:avLst/>
          </a:prstGeom>
        </p:spPr>
      </p:pic>
      <p:pic>
        <p:nvPicPr>
          <p:cNvPr id="15" name="T LEVELS LOGO" descr="T Levels Professional Development">
            <a:extLst>
              <a:ext uri="{FF2B5EF4-FFF2-40B4-BE49-F238E27FC236}">
                <a16:creationId xmlns:a16="http://schemas.microsoft.com/office/drawing/2014/main" id="{6EEA13AF-D457-EC45-9075-03198B4D877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160864"/>
            <a:ext cx="1656184" cy="5386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88720" y="2221200"/>
            <a:ext cx="4967280" cy="1242000"/>
          </a:xfrm>
          <a:solidFill>
            <a:schemeClr val="bg1"/>
          </a:solidFill>
        </p:spPr>
        <p:txBody>
          <a:bodyPr lIns="108000" tIns="136800" rIns="0" bIns="0">
            <a:noAutofit/>
          </a:bodyPr>
          <a:lstStyle>
            <a:lvl1pPr algn="l">
              <a:lnSpc>
                <a:spcPts val="4100"/>
              </a:lnSpc>
              <a:defRPr sz="45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" name="Subtitle 1">
            <a:extLst>
              <a:ext uri="{FF2B5EF4-FFF2-40B4-BE49-F238E27FC236}">
                <a16:creationId xmlns:a16="http://schemas.microsoft.com/office/drawing/2014/main" id="{71ADB664-6A98-C844-AD83-2FFA9643D8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88720" y="3629420"/>
            <a:ext cx="4805486" cy="1102570"/>
          </a:xfrm>
          <a:solidFill>
            <a:schemeClr val="tx1"/>
          </a:solidFill>
        </p:spPr>
        <p:txBody>
          <a:bodyPr lIns="108000" tIns="108000" bIns="108000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350" b="1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45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EF7BC3F4-A560-6244-B6D7-E1099F3BF5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US"/>
              <a:t>Slide Title</a:t>
            </a:r>
            <a:endParaRPr lang="en-GB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7200900" cy="3459831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2400" b="1" kern="1200" cap="non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+mj-lt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068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vider 1">
    <p:bg>
      <p:bgPr>
        <a:solidFill>
          <a:srgbClr val="E51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CBA1186-F870-7F4B-82E3-1A0CA756CF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47280" y="1455480"/>
            <a:ext cx="6408720" cy="1602360"/>
          </a:xfrm>
          <a:solidFill>
            <a:schemeClr val="bg1"/>
          </a:solidFill>
        </p:spPr>
        <p:txBody>
          <a:bodyPr lIns="108000" tIns="144000" rIns="0" bIns="0">
            <a:noAutofit/>
          </a:bodyPr>
          <a:lstStyle>
            <a:lvl1pPr algn="l">
              <a:lnSpc>
                <a:spcPct val="100000"/>
              </a:lnSpc>
              <a:defRPr sz="40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B5B20F18-EB70-1D40-A46E-B71B577D6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46020" y="3258000"/>
            <a:ext cx="6409980" cy="1602360"/>
          </a:xfrm>
          <a:solidFill>
            <a:schemeClr val="tx1"/>
          </a:solidFill>
        </p:spPr>
        <p:txBody>
          <a:bodyPr lIns="144000" tIns="108000" bIns="0" anchor="ctr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6" name="Logo" descr="Education and Training Foundation Logo">
            <a:extLst>
              <a:ext uri="{FF2B5EF4-FFF2-40B4-BE49-F238E27FC236}">
                <a16:creationId xmlns:a16="http://schemas.microsoft.com/office/drawing/2014/main" id="{B5FFAA84-3707-474A-9BFF-8E16EECCC0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63560" y="288832"/>
            <a:ext cx="892439" cy="47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89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vider 1">
    <p:bg>
      <p:bgPr>
        <a:solidFill>
          <a:srgbClr val="E51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CBA1186-F870-7F4B-82E3-1A0CA756CF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47280" y="1455480"/>
            <a:ext cx="6408720" cy="1602360"/>
          </a:xfrm>
          <a:solidFill>
            <a:schemeClr val="bg1"/>
          </a:solidFill>
        </p:spPr>
        <p:txBody>
          <a:bodyPr lIns="108000" tIns="144000" rIns="0" bIns="0">
            <a:noAutofit/>
          </a:bodyPr>
          <a:lstStyle>
            <a:lvl1pPr algn="l">
              <a:lnSpc>
                <a:spcPct val="100000"/>
              </a:lnSpc>
              <a:defRPr sz="40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B5B20F18-EB70-1D40-A46E-B71B577D6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46020" y="3258000"/>
            <a:ext cx="6409980" cy="1602360"/>
          </a:xfrm>
          <a:solidFill>
            <a:schemeClr val="tx1"/>
          </a:solidFill>
        </p:spPr>
        <p:txBody>
          <a:bodyPr lIns="144000" tIns="108000" bIns="0" anchor="ctr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6" name="Logo" descr="Education and Training Foundation Logo">
            <a:extLst>
              <a:ext uri="{FF2B5EF4-FFF2-40B4-BE49-F238E27FC236}">
                <a16:creationId xmlns:a16="http://schemas.microsoft.com/office/drawing/2014/main" id="{B5FFAA84-3707-474A-9BFF-8E16EECCC0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63560" y="288832"/>
            <a:ext cx="892439" cy="47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153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ext and Supporting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E17FABA6-57B8-9148-99A9-C72DFAAEC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US"/>
              <a:t>Slide Title</a:t>
            </a:r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3960000" cy="360157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270000" indent="-270000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–"/>
              <a:defRPr sz="2400" b="1"/>
            </a:lvl2pPr>
            <a:lvl3pPr marL="612000" indent="-270000">
              <a:lnSpc>
                <a:spcPct val="100000"/>
              </a:lnSpc>
              <a:buFont typeface="Calibri" panose="020F0502020204030204" pitchFamily="34" charset="0"/>
              <a:buChar char="–"/>
              <a:defRPr sz="2400" b="1"/>
            </a:lvl3pPr>
            <a:lvl4pPr marL="990000" indent="-270000">
              <a:lnSpc>
                <a:spcPct val="100000"/>
              </a:lnSpc>
              <a:buFont typeface="Calibri" panose="020F0502020204030204" pitchFamily="34" charset="0"/>
              <a:buChar char="–"/>
              <a:defRPr sz="2400" b="1"/>
            </a:lvl4pPr>
            <a:lvl5pPr marL="1260000" indent="-270000">
              <a:lnSpc>
                <a:spcPct val="100000"/>
              </a:lnSpc>
              <a:buFont typeface="Calibri" panose="020F0502020204030204" pitchFamily="34" charset="0"/>
              <a:buChar char="–"/>
              <a:defRPr sz="2400" b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4572000" y="987425"/>
            <a:ext cx="3384550" cy="3600450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000"/>
            </a:lvl1pPr>
            <a:lvl2pPr marL="180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2pPr>
            <a:lvl3pPr marL="432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3pPr>
            <a:lvl4pPr marL="648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4pPr>
            <a:lvl5pPr marL="828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267726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77BB2F1-AFF0-C64C-83D0-3B465EE139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US"/>
              <a:t>Slide Title</a:t>
            </a:r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667625" cy="360157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270000" indent="-270000">
              <a:lnSpc>
                <a:spcPct val="100000"/>
              </a:lnSpc>
              <a:spcBef>
                <a:spcPts val="0"/>
              </a:spcBef>
              <a:defRPr sz="2400"/>
            </a:lvl2pPr>
            <a:lvl3pPr marL="540000" indent="-270000">
              <a:lnSpc>
                <a:spcPct val="100000"/>
              </a:lnSpc>
              <a:defRPr sz="2400"/>
            </a:lvl3pPr>
            <a:lvl4pPr marL="810000" indent="-270000">
              <a:lnSpc>
                <a:spcPct val="100000"/>
              </a:lnSpc>
              <a:defRPr sz="2400"/>
            </a:lvl4pPr>
            <a:lvl5pPr marL="1080000" indent="-270000">
              <a:lnSpc>
                <a:spcPct val="100000"/>
              </a:lnSpc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FC25F548-F1B7-1942-BFC2-C7EF39D09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406887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094" y="205979"/>
            <a:ext cx="8423593" cy="8572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2094" y="1200151"/>
            <a:ext cx="8423593" cy="339447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000" y="4767263"/>
            <a:ext cx="7686376" cy="2738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700" b="1" cap="all" baseline="0">
                <a:solidFill>
                  <a:schemeClr val="tx1"/>
                </a:solidFill>
              </a:defRPr>
            </a:lvl1pPr>
          </a:lstStyle>
          <a:p>
            <a:r>
              <a:rPr lang="en-GB"/>
              <a:t>Education &amp; Training Foundation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56376" y="4767263"/>
            <a:ext cx="909464" cy="2738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700" b="1">
                <a:solidFill>
                  <a:schemeClr val="tx1"/>
                </a:solidFill>
              </a:defRPr>
            </a:lvl1pPr>
          </a:lstStyle>
          <a:p>
            <a:fld id="{DA2C159E-F13C-4A85-9A41-E7669D3E0D7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08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50" r:id="rId2"/>
    <p:sldLayoutId id="2147483708" r:id="rId3"/>
    <p:sldLayoutId id="2147483709" r:id="rId4"/>
    <p:sldLayoutId id="2147483665" r:id="rId5"/>
    <p:sldLayoutId id="2147483664" r:id="rId6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4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DR7dUoVh_c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8S0FDjFBj8o" TargetMode="Externa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3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12C84-47CE-F14E-9879-50B5699FE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5896" y="2221200"/>
            <a:ext cx="5220104" cy="1242000"/>
          </a:xfrm>
        </p:spPr>
        <p:txBody>
          <a:bodyPr/>
          <a:lstStyle/>
          <a:p>
            <a:r>
              <a:rPr lang="en-US" sz="2800" dirty="0"/>
              <a:t>T LEVEL IN MANAGEMENT AND ADMINISTRATION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D1F95F-D16E-774B-BA41-5586864A7E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5896" y="3629420"/>
            <a:ext cx="5220104" cy="1242000"/>
          </a:xfrm>
        </p:spPr>
        <p:txBody>
          <a:bodyPr/>
          <a:lstStyle/>
          <a:p>
            <a:r>
              <a:rPr lang="en-GB" kern="1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Change management</a:t>
            </a:r>
            <a:r>
              <a:rPr lang="en-GB" b="1" kern="1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– applying a logical approach to problem-solving in business and administration</a:t>
            </a:r>
            <a:endParaRPr lang="en-GB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en-GB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9319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cs typeface="Arial"/>
              </a:rPr>
              <a:t>L</a:t>
            </a:r>
            <a:r>
              <a:rPr lang="en-GB" sz="3600" dirty="0" err="1">
                <a:cs typeface="Arial"/>
              </a:rPr>
              <a:t>esson</a:t>
            </a:r>
            <a:r>
              <a:rPr lang="en-GB" sz="3600" dirty="0">
                <a:cs typeface="Arial"/>
              </a:rPr>
              <a:t> 2 intro</a:t>
            </a:r>
            <a:r>
              <a:rPr lang="en-GB" dirty="0">
                <a:cs typeface="Arial"/>
              </a:rPr>
              <a:t>duction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lvl="1"/>
            <a:r>
              <a:rPr lang="en-GB" dirty="0"/>
              <a:t>KPIs on your Industry Placement.</a:t>
            </a:r>
          </a:p>
          <a:p>
            <a:pPr lvl="1"/>
            <a:r>
              <a:rPr lang="en-US" dirty="0"/>
              <a:t>What you learnt in the last lesson.</a:t>
            </a:r>
            <a:endParaRPr lang="en-GB" dirty="0"/>
          </a:p>
          <a:p>
            <a:pPr lvl="1"/>
            <a:r>
              <a:rPr lang="en-GB" dirty="0"/>
              <a:t>What you are going to learn in this lesson:</a:t>
            </a:r>
          </a:p>
          <a:p>
            <a:pPr lvl="2"/>
            <a:r>
              <a:rPr lang="en-GB" dirty="0"/>
              <a:t>Consolidate your understanding of deliverables.</a:t>
            </a:r>
          </a:p>
          <a:p>
            <a:pPr lvl="2"/>
            <a:r>
              <a:rPr lang="en-GB" dirty="0"/>
              <a:t>Consolidate your understanding of KPIs.</a:t>
            </a:r>
          </a:p>
          <a:p>
            <a:pPr lvl="2"/>
            <a:r>
              <a:rPr lang="en-GB" dirty="0"/>
              <a:t>Apply your knowledge to analyse data in a case study.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8388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93D669-D333-DFC4-D9B7-677E7C9BA2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0E669A7-B5FA-DAE3-EC19-82DC83A13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cs typeface="Arial"/>
              </a:rPr>
              <a:t>Deliverables and KPIs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8713A0-AEDD-781D-78B0-566F53002D8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Using the deliverables and KPIs case study</a:t>
            </a:r>
            <a:r>
              <a:rPr lang="en-GB" sz="2400" dirty="0"/>
              <a:t>: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 marL="269875" lvl="1" indent="-269875"/>
            <a:r>
              <a:rPr lang="en-GB" dirty="0"/>
              <a:t>Read about the launch of </a:t>
            </a:r>
            <a:r>
              <a:rPr lang="en-GB" dirty="0" err="1"/>
              <a:t>ChipShack</a:t>
            </a:r>
            <a:r>
              <a:rPr lang="en-GB" sz="2400" dirty="0"/>
              <a:t>.</a:t>
            </a:r>
            <a:endParaRPr lang="en-GB" sz="2400" dirty="0">
              <a:cs typeface="Arial"/>
            </a:endParaRPr>
          </a:p>
          <a:p>
            <a:pPr marL="539750" lvl="2" indent="-269875"/>
            <a:r>
              <a:rPr lang="en-GB" dirty="0"/>
              <a:t>In small groups, consider the KPIs and how they link to the deliverables</a:t>
            </a:r>
            <a:r>
              <a:rPr lang="en-GB" sz="2400" dirty="0"/>
              <a:t>.</a:t>
            </a:r>
            <a:endParaRPr lang="en-GB" sz="2400" dirty="0">
              <a:cs typeface="Arial"/>
            </a:endParaRPr>
          </a:p>
          <a:p>
            <a:pPr marL="539750" lvl="2" indent="-269875"/>
            <a:r>
              <a:rPr lang="en-GB" dirty="0">
                <a:cs typeface="Arial"/>
              </a:rPr>
              <a:t>Discuss what each KPI category will help the business to understand about their current performance and areas for development.</a:t>
            </a:r>
          </a:p>
          <a:p>
            <a:pPr marL="269875" lvl="1" indent="-269875"/>
            <a:r>
              <a:rPr lang="en-GB" dirty="0"/>
              <a:t>Nominate one person to feed back to your teacher.</a:t>
            </a:r>
            <a:endParaRPr lang="en-GB" sz="2400" dirty="0">
              <a:cs typeface="Arial"/>
            </a:endParaRP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CA4965-D25A-4130-07EC-2F1446A4C4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676C68-620B-DE5D-9547-096A930255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4938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DBD8A69-5D58-E9B6-0E3F-F059BA40330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A23D135-84AC-3ED5-DD41-E05A20FD3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 to data analysis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881319-D018-DB7C-07A1-D2DBDCDD150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kern="100" dirty="0">
                <a:latin typeface="Arial" panose="020B0604020202020204" pitchFamily="34" charset="0"/>
                <a:ea typeface="Calibri" panose="020F0502020204030204" pitchFamily="34" charset="0"/>
              </a:rPr>
              <a:t>S</a:t>
            </a:r>
            <a:r>
              <a:rPr lang="en-GB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elect one category from the KPIs on the case study.</a:t>
            </a:r>
          </a:p>
          <a:p>
            <a:endParaRPr lang="en-GB" kern="1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lvl="1"/>
            <a:r>
              <a:rPr lang="en-GB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Use the data sheet to select a relevant formula and the associated data to calculate.</a:t>
            </a:r>
          </a:p>
          <a:p>
            <a:pPr marL="0" lvl="1" indent="0">
              <a:buNone/>
            </a:pPr>
            <a:endParaRPr lang="en-GB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lvl="1"/>
            <a:r>
              <a:rPr lang="en-GB" kern="100" dirty="0">
                <a:latin typeface="Arial" panose="020B0604020202020204" pitchFamily="34" charset="0"/>
                <a:ea typeface="Calibri" panose="020F0502020204030204" pitchFamily="34" charset="0"/>
              </a:rPr>
              <a:t>Your teacher will ask you to share your answers.</a:t>
            </a:r>
            <a:endParaRPr lang="en-GB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F3C942-46BF-4DD7-D9B9-F62A6ECD119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003478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65FA68-FEAC-D163-9E22-FB2AC609CD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0562CC47-DA52-1B32-21C5-CC4BFFEAA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cs typeface="Arial"/>
              </a:rPr>
              <a:t>Using KPIs to track performance</a:t>
            </a:r>
            <a:endParaRPr lang="en-GB" sz="3600" dirty="0">
              <a:cs typeface="Arial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7EE988-5718-BCFB-3ED0-8CC7A37A8A7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Use the statistics on the data sheet showing the performance of the company following the launch</a:t>
            </a:r>
            <a:r>
              <a:rPr lang="en-GB" sz="2400" dirty="0"/>
              <a:t>: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 marL="269875" lvl="1" indent="-269875"/>
            <a:r>
              <a:rPr lang="en-GB" dirty="0"/>
              <a:t>Select two formulae from each KPI category</a:t>
            </a:r>
            <a:r>
              <a:rPr lang="en-GB" sz="2400" dirty="0"/>
              <a:t>.</a:t>
            </a:r>
            <a:endParaRPr lang="en-GB" sz="2400" dirty="0">
              <a:cs typeface="Arial"/>
            </a:endParaRPr>
          </a:p>
          <a:p>
            <a:pPr marL="539750" lvl="2" indent="-269875"/>
            <a:r>
              <a:rPr lang="en-GB" dirty="0"/>
              <a:t>Calculate the performance indicator using the data</a:t>
            </a:r>
            <a:r>
              <a:rPr lang="en-GB" sz="2400" dirty="0"/>
              <a:t>.</a:t>
            </a:r>
            <a:endParaRPr lang="en-GB" sz="2400" dirty="0">
              <a:cs typeface="Arial"/>
            </a:endParaRPr>
          </a:p>
          <a:p>
            <a:pPr marL="539750" lvl="2" indent="-269875"/>
            <a:r>
              <a:rPr lang="en-GB" dirty="0">
                <a:cs typeface="Arial"/>
              </a:rPr>
              <a:t>Compare your result with the KPIs set by the company, in the case study.</a:t>
            </a:r>
          </a:p>
          <a:p>
            <a:pPr marL="269875" lvl="1" indent="-269875"/>
            <a:r>
              <a:rPr lang="en-GB" dirty="0"/>
              <a:t>Put your data comparisons in a table format.</a:t>
            </a:r>
            <a:endParaRPr lang="en-GB" sz="2400" dirty="0">
              <a:cs typeface="Arial"/>
            </a:endParaRP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E8BCDD-7951-4C1C-5F41-D402082509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6FDA02-2AB0-6273-3C4E-CADD9EB3F7D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61334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4DD3BD-D5B9-B499-A611-D746E795A4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B854AAF-2C95-6540-C48C-F3F88D81D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cs typeface="Arial"/>
              </a:rPr>
              <a:t>Using KPIs to measure success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BC6DF0-86F5-5E13-9B91-09BCD0BD26A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Make a judgement as to whether the company has been successful, post-launch:</a:t>
            </a:r>
            <a:endParaRPr lang="en-GB" sz="2400" dirty="0"/>
          </a:p>
          <a:p>
            <a:pPr>
              <a:lnSpc>
                <a:spcPct val="100000"/>
              </a:lnSpc>
            </a:pPr>
            <a:endParaRPr lang="en-GB" sz="2400" dirty="0"/>
          </a:p>
          <a:p>
            <a:pPr marL="269875" lvl="1" indent="-269875"/>
            <a:r>
              <a:rPr lang="en-GB" dirty="0"/>
              <a:t>For each set of results, record how closely the business has met the KPI, if at all.</a:t>
            </a:r>
            <a:endParaRPr lang="en-GB" sz="2400" dirty="0">
              <a:cs typeface="Arial"/>
            </a:endParaRPr>
          </a:p>
          <a:p>
            <a:pPr marL="539750" lvl="2" indent="-269875"/>
            <a:r>
              <a:rPr lang="en-GB" dirty="0"/>
              <a:t>Now decide a course of action to be taken for each of the areas you have chosen</a:t>
            </a:r>
            <a:r>
              <a:rPr lang="en-GB" sz="2400" dirty="0"/>
              <a:t>.</a:t>
            </a:r>
            <a:endParaRPr lang="en-GB" sz="2400" dirty="0">
              <a:cs typeface="Arial"/>
            </a:endParaRPr>
          </a:p>
          <a:p>
            <a:pPr marL="539750" lvl="2" indent="-269875"/>
            <a:r>
              <a:rPr lang="en-GB" dirty="0">
                <a:cs typeface="Arial"/>
              </a:rPr>
              <a:t>Share your suggestions with your class.</a:t>
            </a:r>
          </a:p>
          <a:p>
            <a:pPr marL="0" lvl="1" indent="0">
              <a:buNone/>
            </a:pPr>
            <a:endParaRPr lang="en-GB" sz="2400" dirty="0">
              <a:cs typeface="Arial"/>
            </a:endParaRP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45198E-4A09-8B6D-0F25-D5DFCE5515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0A71C4-3D9D-A6D2-79F6-7AB53BCCCF3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87527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588BF6B-EB28-5279-ABE4-5E2FB1CDA6B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9BE9421-0700-B051-3959-260AC9B5D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Plenary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074974-E5B6-26B7-EE38-4AFF71769B2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269875" lvl="1" indent="-269875">
              <a:lnSpc>
                <a:spcPct val="100000"/>
              </a:lnSpc>
            </a:pPr>
            <a:r>
              <a:rPr lang="en-GB" dirty="0"/>
              <a:t>Complete your Exit ticket.</a:t>
            </a:r>
            <a:endParaRPr lang="en-GB" dirty="0">
              <a:cs typeface="Arial"/>
            </a:endParaRPr>
          </a:p>
          <a:p>
            <a:pPr marL="269875" lvl="1" indent="-269875">
              <a:lnSpc>
                <a:spcPct val="100000"/>
              </a:lnSpc>
            </a:pPr>
            <a:r>
              <a:rPr lang="en-GB" dirty="0"/>
              <a:t>Homework</a:t>
            </a:r>
            <a:endParaRPr lang="en-GB" dirty="0">
              <a:cs typeface="Arial"/>
            </a:endParaRPr>
          </a:p>
          <a:p>
            <a:pPr marL="539750" lvl="2" indent="-269875"/>
            <a:r>
              <a:rPr lang="en-GB" dirty="0"/>
              <a:t>Choose one of the areas that you have focused on (e.g. financial, operational, customer service) and research what other fast-food businesses do to measure success in this area. </a:t>
            </a:r>
            <a:endParaRPr lang="en-GB" dirty="0">
              <a:cs typeface="Arial"/>
            </a:endParaRPr>
          </a:p>
          <a:p>
            <a:pPr marL="269875" lvl="2" indent="0">
              <a:buNone/>
            </a:pPr>
            <a:endParaRPr lang="en-GB" dirty="0">
              <a:cs typeface="Arial"/>
            </a:endParaRPr>
          </a:p>
          <a:p>
            <a:pPr marL="269875" lvl="1" indent="-269875">
              <a:lnSpc>
                <a:spcPct val="100000"/>
              </a:lnSpc>
            </a:pPr>
            <a:endParaRPr lang="en-GB" dirty="0"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F0ACB7-CBE8-FF64-648A-C7B5F0975E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6881445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Innovation and developmental change</a:t>
            </a:r>
          </a:p>
        </p:txBody>
      </p:sp>
    </p:spTree>
    <p:extLst>
      <p:ext uri="{BB962C8B-B14F-4D97-AF65-F5344CB8AC3E}">
        <p14:creationId xmlns:p14="http://schemas.microsoft.com/office/powerpoint/2010/main" val="36653927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E78FA2-911F-DD0A-D467-362421CDB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8FC3B785-4B4F-D8A3-CE3F-B9B7C820E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cs typeface="Arial"/>
              </a:rPr>
              <a:t>L</a:t>
            </a:r>
            <a:r>
              <a:rPr lang="en-GB" sz="3600" dirty="0" err="1">
                <a:cs typeface="Arial"/>
              </a:rPr>
              <a:t>esson</a:t>
            </a:r>
            <a:r>
              <a:rPr lang="en-GB" sz="3600" dirty="0">
                <a:cs typeface="Arial"/>
              </a:rPr>
              <a:t> 3 intro</a:t>
            </a:r>
            <a:r>
              <a:rPr lang="en-GB" dirty="0">
                <a:cs typeface="Arial"/>
              </a:rPr>
              <a:t>duction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331531-3883-67F5-221F-36818604A9C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0" lvl="1" indent="0">
              <a:buNone/>
            </a:pPr>
            <a:endParaRPr lang="en-GB" dirty="0"/>
          </a:p>
          <a:p>
            <a:pPr lvl="1"/>
            <a:r>
              <a:rPr lang="en-US" dirty="0"/>
              <a:t>What you learnt in the last lesson.</a:t>
            </a:r>
            <a:endParaRPr lang="en-GB" dirty="0"/>
          </a:p>
          <a:p>
            <a:pPr lvl="1"/>
            <a:r>
              <a:rPr lang="en-GB" dirty="0"/>
              <a:t>What you are going to learn in this lesson:</a:t>
            </a:r>
          </a:p>
          <a:p>
            <a:pPr lvl="2"/>
            <a:r>
              <a:rPr lang="en-GB" dirty="0"/>
              <a:t>Introduction to innovation.</a:t>
            </a:r>
          </a:p>
          <a:p>
            <a:pPr lvl="2"/>
            <a:r>
              <a:rPr lang="en-GB" dirty="0"/>
              <a:t>Producing deliverables.</a:t>
            </a:r>
          </a:p>
          <a:p>
            <a:pPr lvl="2"/>
            <a:r>
              <a:rPr lang="en-GB" dirty="0"/>
              <a:t>Effective visual aids.</a:t>
            </a:r>
          </a:p>
          <a:p>
            <a:pPr lvl="2"/>
            <a:r>
              <a:rPr lang="en-GB" dirty="0"/>
              <a:t>Apply your knowledge to produce innovative solutions.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1CBFE9-7E8F-1B1E-DACC-03D5B653B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F878CC-C5CB-7C28-69BC-BD4E10FFB93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68761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/>
              <a:t>What is innovation?</a:t>
            </a:r>
            <a:endParaRPr lang="en-GB" sz="360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L</a:t>
            </a:r>
            <a:r>
              <a:rPr lang="en-GB" sz="2400" dirty="0"/>
              <a:t>ook at the sticky note in front of you and consider: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What is the intended purpose of a sticky note?</a:t>
            </a:r>
            <a:endParaRPr lang="en-GB" sz="2400" dirty="0"/>
          </a:p>
          <a:p>
            <a:pPr lvl="2">
              <a:lnSpc>
                <a:spcPct val="100000"/>
              </a:lnSpc>
            </a:pPr>
            <a:r>
              <a:rPr lang="en-GB" dirty="0"/>
              <a:t>What could it be used for? (consider an alternative purpose)</a:t>
            </a:r>
          </a:p>
          <a:p>
            <a:pPr lvl="2">
              <a:lnSpc>
                <a:spcPct val="100000"/>
              </a:lnSpc>
            </a:pPr>
            <a:r>
              <a:rPr lang="en-GB" sz="2400" dirty="0"/>
              <a:t>Write your idea on the sticky note and p</a:t>
            </a:r>
            <a:r>
              <a:rPr lang="en-GB" dirty="0"/>
              <a:t>lace it on the wall or board</a:t>
            </a:r>
            <a:r>
              <a:rPr lang="en-GB" sz="2400" dirty="0"/>
              <a:t>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Read sticky-note starter</a:t>
            </a:r>
            <a:r>
              <a:rPr lang="en-GB" sz="2400" dirty="0"/>
              <a:t>.</a:t>
            </a:r>
          </a:p>
          <a:p>
            <a:pPr lvl="2"/>
            <a:r>
              <a:rPr lang="en-GB" dirty="0"/>
              <a:t>Discuss what is meant by the term innovation.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98716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83508-F83D-88ED-26DD-7ADAFA226C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E702B6B-B5AA-0854-437B-4B7B6A4E6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/>
              <a:t>Innova</a:t>
            </a:r>
            <a:r>
              <a:rPr lang="en-GB"/>
              <a:t>tion challenge</a:t>
            </a:r>
            <a:endParaRPr lang="en-GB" sz="360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CEED28-E0A1-CB09-3074-38ABF8CD9A7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It is your turn to innovate:</a:t>
            </a: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dirty="0"/>
              <a:t>Your deliverable will be in the form of a presentation collage.</a:t>
            </a:r>
            <a:endParaRPr lang="en-GB" sz="2400" dirty="0"/>
          </a:p>
          <a:p>
            <a:pPr lvl="2">
              <a:lnSpc>
                <a:spcPct val="100000"/>
              </a:lnSpc>
            </a:pPr>
            <a:r>
              <a:rPr lang="en-GB" dirty="0"/>
              <a:t>What would a presentation collage include?</a:t>
            </a:r>
          </a:p>
          <a:p>
            <a:pPr lvl="2">
              <a:lnSpc>
                <a:spcPct val="100000"/>
              </a:lnSpc>
            </a:pPr>
            <a:r>
              <a:rPr lang="en-GB" dirty="0"/>
              <a:t>What would make it an effective visual?</a:t>
            </a:r>
          </a:p>
          <a:p>
            <a:pPr marL="270000" lvl="2" indent="0">
              <a:lnSpc>
                <a:spcPct val="100000"/>
              </a:lnSpc>
              <a:buNone/>
            </a:pPr>
            <a:endParaRPr lang="en-GB" dirty="0"/>
          </a:p>
          <a:p>
            <a:pPr lvl="1">
              <a:lnSpc>
                <a:spcPct val="100000"/>
              </a:lnSpc>
            </a:pPr>
            <a:r>
              <a:rPr lang="en-GB" sz="2400" dirty="0"/>
              <a:t>Innovation challenge.</a:t>
            </a:r>
          </a:p>
          <a:p>
            <a:pPr lvl="2"/>
            <a:r>
              <a:rPr lang="en-GB" dirty="0"/>
              <a:t>In groups, complete the innovation challenge, following the instructions on the handout.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995DB1-1C39-74D1-A5EA-57DFBA57A7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380204-382B-34B6-03D6-599589EFDD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193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Introduction to problem-solving skills 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256786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2DD065-1464-CCC9-325C-771FD64F77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975879C8-90A1-DD80-0FD4-6183C6378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/>
              <a:t>Voting</a:t>
            </a:r>
            <a:endParaRPr lang="en-GB" sz="360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DCF754-FBFF-0DD6-F02B-0456210DBDD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Review the deliverables from each group (final product and presentation collage)</a:t>
            </a:r>
            <a:r>
              <a:rPr lang="en-GB" sz="2400" dirty="0"/>
              <a:t>: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sz="2400" dirty="0"/>
              <a:t>Individually, vote for </a:t>
            </a:r>
            <a:r>
              <a:rPr lang="en-GB" dirty="0"/>
              <a:t>the winner in each category when indicated by your teacher.</a:t>
            </a:r>
            <a:endParaRPr lang="en-GB" sz="2400" dirty="0"/>
          </a:p>
          <a:p>
            <a:pPr lvl="2">
              <a:lnSpc>
                <a:spcPct val="100000"/>
              </a:lnSpc>
            </a:pPr>
            <a:r>
              <a:rPr lang="en-GB" dirty="0"/>
              <a:t>Think back to what makes an effective presentation collage and your definition of innovation.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0C3CE4-BDAF-FF95-8B2E-3137AD5879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F31710-7D7B-E097-8F8C-1652D4F984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47735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C412D-B5C2-1FF5-86B3-A2008A7C0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D8B860ED-BB46-46A9-BA71-58A89E8FB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Innovation 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2B07D8-AC75-F860-07FB-4B11D0A2906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Consolidate your knowledge and understanding of innovation and developmental change:</a:t>
            </a:r>
            <a:endParaRPr lang="en-GB" sz="2400" dirty="0"/>
          </a:p>
          <a:p>
            <a:pPr>
              <a:lnSpc>
                <a:spcPct val="100000"/>
              </a:lnSpc>
            </a:pP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sz="2400" dirty="0"/>
              <a:t>Complete innovation questions on paper</a:t>
            </a:r>
            <a:r>
              <a:rPr lang="en-GB" dirty="0"/>
              <a:t>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Be prepared to feed back to your peers and teacher.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354AB1-36C3-81D0-3371-59DCCF1937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1970B8-0A67-CD0D-2E24-5ADBE8DDE0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8647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F629BD-E61F-984D-DD6C-1C2382836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EFF52E9-9E82-9741-AFDC-51D34F0BB9B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22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B7D64B4-3D7D-F938-A48A-2B00C7742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Plenary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6EC556-7B7E-48A9-9780-69DE5E06F56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dirty="0"/>
              <a:t>Complete your Exit ticket.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Homework:</a:t>
            </a:r>
          </a:p>
          <a:p>
            <a:pPr lvl="2"/>
            <a:r>
              <a:rPr lang="en-GB" dirty="0"/>
              <a:t>Research an example of innovation in business and bring to next lesson. </a:t>
            </a:r>
          </a:p>
          <a:p>
            <a:pPr lvl="2"/>
            <a:r>
              <a:rPr lang="en-GB" dirty="0"/>
              <a:t>This could be developmental change that has taken place at your Industry Placement. </a:t>
            </a:r>
          </a:p>
          <a:p>
            <a:pPr lvl="1">
              <a:lnSpc>
                <a:spcPct val="100000"/>
              </a:lnSpc>
            </a:pP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F4153-5D24-0742-3ECD-F4A3AD08672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3639308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Developing a creative innovative solution to improve business</a:t>
            </a:r>
          </a:p>
        </p:txBody>
      </p:sp>
    </p:spTree>
    <p:extLst>
      <p:ext uri="{BB962C8B-B14F-4D97-AF65-F5344CB8AC3E}">
        <p14:creationId xmlns:p14="http://schemas.microsoft.com/office/powerpoint/2010/main" val="16622109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A3237B-B64A-3ABD-4D62-9CD0200822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955A7B8F-1E42-F180-DCEF-DA09222BC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cs typeface="Arial"/>
              </a:rPr>
              <a:t>L</a:t>
            </a:r>
            <a:r>
              <a:rPr lang="en-GB" sz="3600" dirty="0" err="1">
                <a:cs typeface="Arial"/>
              </a:rPr>
              <a:t>esson</a:t>
            </a:r>
            <a:r>
              <a:rPr lang="en-GB" sz="3600" dirty="0">
                <a:cs typeface="Arial"/>
              </a:rPr>
              <a:t> 4 intro</a:t>
            </a:r>
            <a:r>
              <a:rPr lang="en-GB" dirty="0">
                <a:cs typeface="Arial"/>
              </a:rPr>
              <a:t>duction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881802-83A0-F782-2713-A91D76DBF6D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pPr>
              <a:lnSpc>
                <a:spcPct val="100000"/>
              </a:lnSpc>
            </a:pPr>
            <a:endParaRPr lang="en-GB" sz="2400" dirty="0"/>
          </a:p>
          <a:p>
            <a:pPr lvl="1"/>
            <a:r>
              <a:rPr lang="en-US" dirty="0"/>
              <a:t>What you learnt in the last lesson.</a:t>
            </a:r>
            <a:endParaRPr lang="en-GB" dirty="0"/>
          </a:p>
          <a:p>
            <a:pPr lvl="1"/>
            <a:r>
              <a:rPr lang="en-GB" dirty="0"/>
              <a:t>What you are going to learn in this lesson:</a:t>
            </a:r>
          </a:p>
          <a:p>
            <a:pPr lvl="2"/>
            <a:r>
              <a:rPr lang="en-GB" dirty="0"/>
              <a:t>Consolidating knowledge of innovation.</a:t>
            </a:r>
          </a:p>
          <a:p>
            <a:pPr lvl="2"/>
            <a:r>
              <a:rPr lang="en-GB" dirty="0"/>
              <a:t>Producing deliverables in a business context.</a:t>
            </a:r>
          </a:p>
          <a:p>
            <a:pPr lvl="2"/>
            <a:r>
              <a:rPr lang="en-GB" dirty="0"/>
              <a:t>Developing presentation skills: speaker notes.</a:t>
            </a:r>
          </a:p>
          <a:p>
            <a:pPr lvl="2"/>
            <a:r>
              <a:rPr lang="en-GB" dirty="0"/>
              <a:t>Apply your knowledge to produce innovative solutions in business.</a:t>
            </a:r>
          </a:p>
          <a:p>
            <a:pPr lvl="1"/>
            <a:endParaRPr lang="en-GB" dirty="0"/>
          </a:p>
          <a:p>
            <a:pPr lvl="1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15256D-5A94-49F2-4763-9A203FD190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5CA54A-A27D-68D2-5CF8-BC8EB18EA0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7712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Defining innovation</a:t>
            </a:r>
            <a:r>
              <a:rPr lang="en-GB" sz="3600" dirty="0"/>
              <a:t>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GB" sz="2400" dirty="0"/>
          </a:p>
          <a:p>
            <a:pPr>
              <a:lnSpc>
                <a:spcPct val="100000"/>
              </a:lnSpc>
            </a:pPr>
            <a:endParaRPr lang="en-GB" dirty="0"/>
          </a:p>
          <a:p>
            <a:pPr lvl="1"/>
            <a:r>
              <a:rPr lang="en-GB" dirty="0"/>
              <a:t>Individually write down a definition of innovation.</a:t>
            </a:r>
          </a:p>
          <a:p>
            <a:pPr>
              <a:lnSpc>
                <a:spcPct val="100000"/>
              </a:lnSpc>
            </a:pPr>
            <a:endParaRPr lang="en-GB" dirty="0"/>
          </a:p>
          <a:p>
            <a:pPr lvl="1"/>
            <a:r>
              <a:rPr lang="en-GB" dirty="0"/>
              <a:t>Add an example of innovation in a familiar business.</a:t>
            </a:r>
          </a:p>
          <a:p>
            <a:pPr>
              <a:lnSpc>
                <a:spcPct val="100000"/>
              </a:lnSpc>
            </a:pPr>
            <a:endParaRPr lang="en-GB" dirty="0"/>
          </a:p>
          <a:p>
            <a:pPr lvl="1"/>
            <a:r>
              <a:rPr lang="en-GB" dirty="0"/>
              <a:t>Discuss with a partner before sharing with the group.</a:t>
            </a:r>
          </a:p>
          <a:p>
            <a:pPr>
              <a:lnSpc>
                <a:spcPct val="100000"/>
              </a:lnSpc>
            </a:pPr>
            <a:endParaRPr lang="en-GB" dirty="0"/>
          </a:p>
          <a:p>
            <a:pPr>
              <a:lnSpc>
                <a:spcPct val="100000"/>
              </a:lnSpc>
            </a:pPr>
            <a:r>
              <a:rPr lang="en-GB" sz="2400" dirty="0">
                <a:solidFill>
                  <a:srgbClr val="E51C41"/>
                </a:solidFill>
              </a:rPr>
              <a:t> </a:t>
            </a:r>
            <a:br>
              <a:rPr lang="en-GB" dirty="0">
                <a:solidFill>
                  <a:schemeClr val="accent1"/>
                </a:solidFill>
              </a:rPr>
            </a:br>
            <a:r>
              <a:rPr lang="en-GB" dirty="0">
                <a:solidFill>
                  <a:schemeClr val="accent1"/>
                </a:solidFill>
              </a:rPr>
              <a:t> </a:t>
            </a: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7350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/>
              <a:t>Innovation definition</a:t>
            </a:r>
            <a:endParaRPr lang="en-GB" sz="360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/>
              <a:t>Compare your definitions to the one below: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 lvl="1"/>
            <a:r>
              <a:rPr lang="en-GB" dirty="0"/>
              <a:t>Artificial Intelligence defines innovation as “The process of creating and implementing new ideas, products, services or processes that add value to a business and its customers.”</a:t>
            </a:r>
          </a:p>
          <a:p>
            <a:endParaRPr lang="en-GB" dirty="0"/>
          </a:p>
          <a:p>
            <a:pPr lvl="1"/>
            <a:r>
              <a:rPr lang="en-GB" dirty="0"/>
              <a:t>Add to your original definition based on the above.</a:t>
            </a: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1465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A1907C6-EF8E-7CCF-8199-2AB4FCF3A0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27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91C8CD7-907E-1A2B-CBFC-33FC7A376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Quick quiz: “Innovation or not?”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8216B9-B1DB-571A-3BA8-CBE619319E2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131590"/>
            <a:ext cx="7667625" cy="3384376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GB" dirty="0"/>
              <a:t>A restaurant adds a new dish to its menu.</a:t>
            </a:r>
          </a:p>
          <a:p>
            <a:pPr marL="457200" indent="-457200">
              <a:buAutoNum type="arabicPeriod"/>
            </a:pPr>
            <a:r>
              <a:rPr lang="en-GB" dirty="0"/>
              <a:t>Netflix shifts from digital versatile disc (DVD) rental to streaming service.</a:t>
            </a:r>
          </a:p>
          <a:p>
            <a:pPr marL="457200" indent="-457200">
              <a:buAutoNum type="arabicPeriod"/>
            </a:pPr>
            <a:r>
              <a:rPr lang="en-GB" dirty="0"/>
              <a:t>A clothing retailer creates an app for virtual try-on using augmented reality (AR). </a:t>
            </a:r>
          </a:p>
          <a:p>
            <a:pPr marL="457200" indent="-457200">
              <a:buAutoNum type="arabicPeriod"/>
            </a:pPr>
            <a:r>
              <a:rPr lang="en-GB" dirty="0"/>
              <a:t>A supermarket changing its opening hours.</a:t>
            </a:r>
          </a:p>
          <a:p>
            <a:pPr marL="457200" indent="-457200">
              <a:buAutoNum type="arabicPeriod"/>
            </a:pPr>
            <a:r>
              <a:rPr lang="en-GB" dirty="0"/>
              <a:t>Uber disrupts the traditional taxi service model.</a:t>
            </a:r>
          </a:p>
          <a:p>
            <a:pPr marL="457200" indent="-457200">
              <a:buAutoNum type="arabicPeriod"/>
            </a:pPr>
            <a:r>
              <a:rPr lang="en-GB" dirty="0"/>
              <a:t>A bakery makes a slight change its logo design.</a:t>
            </a:r>
          </a:p>
          <a:p>
            <a:pPr marL="457200" indent="-457200">
              <a:buAutoNum type="arabicPeriod"/>
            </a:pP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4A43FE-0B8A-AB92-C2F1-A876374E4D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5405639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A530C39-701B-E6B3-463F-F2F7AABF2F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28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BBD3E65-076F-8849-F2CC-8F68E5CB2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Mini case study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7275EB-E070-B474-AFD7-2970DA4C868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667625" cy="3961614"/>
          </a:xfrm>
        </p:spPr>
        <p:txBody>
          <a:bodyPr/>
          <a:lstStyle/>
          <a:p>
            <a:pPr>
              <a:buNone/>
            </a:pPr>
            <a:r>
              <a:rPr lang="en-GB" dirty="0"/>
              <a:t>McDonald’s:</a:t>
            </a:r>
          </a:p>
          <a:p>
            <a:endParaRPr lang="en-GB" dirty="0"/>
          </a:p>
          <a:p>
            <a:pPr lvl="1"/>
            <a:r>
              <a:rPr lang="en-GB" dirty="0"/>
              <a:t>Introduced McCafé to compete with coffee chains (product innovation).</a:t>
            </a:r>
          </a:p>
          <a:p>
            <a:pPr lvl="1"/>
            <a:r>
              <a:rPr lang="en-GB" dirty="0"/>
              <a:t>Pioneered the standardised fast-food system (process innovation).</a:t>
            </a:r>
          </a:p>
          <a:p>
            <a:pPr lvl="1"/>
            <a:r>
              <a:rPr lang="en-GB" dirty="0"/>
              <a:t>Implemented digital ordering kiosks and mobile app ordering (process innovation).</a:t>
            </a:r>
          </a:p>
          <a:p>
            <a:pPr lvl="1"/>
            <a:r>
              <a:rPr lang="en-GB" b="1" dirty="0"/>
              <a:t>Task: </a:t>
            </a:r>
            <a:r>
              <a:rPr lang="en-GB" dirty="0"/>
              <a:t>Identify two more things that McDonald’s could do to innovate further.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B7FD83-8530-1EB5-515A-0C809A5C1A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6612350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DF00DDA-B829-82DA-8D85-11A305EF2C7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29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A295429-C147-2B01-D6BD-F74036F5D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Wonder World Play Centre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26C4F1-0F7E-3525-BFFD-1BE0EDEBB7A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dirty="0"/>
              <a:t>Read the Business case study: Wonder World Play Centre.</a:t>
            </a:r>
          </a:p>
          <a:p>
            <a:pPr lvl="1"/>
            <a:r>
              <a:rPr lang="en-GB" dirty="0"/>
              <a:t>Select one of the problems currently faced by Wonder World Play Centre.</a:t>
            </a:r>
          </a:p>
          <a:p>
            <a:pPr lvl="1"/>
            <a:r>
              <a:rPr lang="en-GB" dirty="0"/>
              <a:t>Suggest an innovative solution to the chosen problem. Use the Requirements solution framework to help you.</a:t>
            </a:r>
          </a:p>
          <a:p>
            <a:pPr lvl="1"/>
            <a:r>
              <a:rPr lang="en-GB" dirty="0"/>
              <a:t>Create a presentation with visual aids and slide notes for your innovative solution.</a:t>
            </a:r>
          </a:p>
          <a:p>
            <a:pPr lvl="1"/>
            <a:r>
              <a:rPr lang="en-GB" dirty="0"/>
              <a:t>Present your idea to the class.</a:t>
            </a:r>
          </a:p>
          <a:p>
            <a:r>
              <a:rPr lang="en-GB" dirty="0"/>
              <a:t>You have 50 minutes to complete this task.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BAAF09-A091-1523-E0F9-2878F27698D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240363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Problem-solving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/>
              <a:t>Watch the video and discuss how to solve the problem presented. </a:t>
            </a:r>
          </a:p>
          <a:p>
            <a:pPr>
              <a:lnSpc>
                <a:spcPct val="100000"/>
              </a:lnSpc>
            </a:pPr>
            <a:endParaRPr lang="en-GB" dirty="0"/>
          </a:p>
          <a:p>
            <a:pPr>
              <a:lnSpc>
                <a:spcPct val="100000"/>
              </a:lnSpc>
            </a:pPr>
            <a:r>
              <a:rPr lang="en-GB" sz="2400" dirty="0"/>
              <a:t>Be prepared to feed back.</a:t>
            </a:r>
          </a:p>
          <a:p>
            <a:pPr>
              <a:lnSpc>
                <a:spcPct val="100000"/>
              </a:lnSpc>
            </a:pPr>
            <a:endParaRPr lang="en-GB" dirty="0"/>
          </a:p>
          <a:p>
            <a:pPr>
              <a:lnSpc>
                <a:spcPct val="100000"/>
              </a:lnSpc>
            </a:pPr>
            <a:endParaRPr lang="en-GB" sz="2400" dirty="0">
              <a:solidFill>
                <a:srgbClr val="E51C41"/>
              </a:solidFill>
            </a:endParaRPr>
          </a:p>
          <a:p>
            <a:r>
              <a:rPr lang="en-GB" u="sng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  <a:hlinkClick r:id="rId3"/>
              </a:rPr>
              <a:t>River crossing problem</a:t>
            </a:r>
            <a:endParaRPr lang="en-GB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lnSpc>
                <a:spcPct val="100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31754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25E0B5-9541-FA53-93D5-5C7CC895D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40BE91-5A42-66CA-CC4F-0EA5F84C91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30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A505338-07BC-FCB3-1872-B17BAFD68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Plenary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63E232-032F-46E2-3A64-9762C8FD0F9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dirty="0"/>
              <a:t>Complete your Exit ticket.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Homework:</a:t>
            </a:r>
          </a:p>
          <a:p>
            <a:pPr lvl="1">
              <a:lnSpc>
                <a:spcPct val="100000"/>
              </a:lnSpc>
            </a:pPr>
            <a:endParaRPr lang="en-GB" dirty="0"/>
          </a:p>
          <a:p>
            <a:pPr lvl="2"/>
            <a:r>
              <a:rPr lang="en-GB" dirty="0"/>
              <a:t>Revise Six Sigma.</a:t>
            </a:r>
          </a:p>
          <a:p>
            <a:pPr marL="0" lvl="1" indent="0">
              <a:buNone/>
            </a:pPr>
            <a:endParaRPr lang="en-GB" dirty="0"/>
          </a:p>
          <a:p>
            <a:pPr lvl="1">
              <a:lnSpc>
                <a:spcPct val="100000"/>
              </a:lnSpc>
            </a:pP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F16B78-985E-775B-ED3B-1ADC30F54E9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3122970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cs typeface="Arial"/>
              </a:rPr>
              <a:t>Using project management methodology to apply logical solutions: Six Sigma</a:t>
            </a:r>
          </a:p>
        </p:txBody>
      </p:sp>
    </p:spTree>
    <p:extLst>
      <p:ext uri="{BB962C8B-B14F-4D97-AF65-F5344CB8AC3E}">
        <p14:creationId xmlns:p14="http://schemas.microsoft.com/office/powerpoint/2010/main" val="26488548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C14528-3EF1-3705-7C86-3A47601B46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D8FF6691-8520-862C-309E-67ABE20E3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cs typeface="Arial"/>
              </a:rPr>
              <a:t>L</a:t>
            </a:r>
            <a:r>
              <a:rPr lang="en-GB" sz="3600" dirty="0" err="1">
                <a:cs typeface="Arial"/>
              </a:rPr>
              <a:t>esson</a:t>
            </a:r>
            <a:r>
              <a:rPr lang="en-GB" sz="3600" dirty="0">
                <a:cs typeface="Arial"/>
              </a:rPr>
              <a:t> </a:t>
            </a:r>
            <a:r>
              <a:rPr lang="en-GB" dirty="0">
                <a:cs typeface="Arial"/>
              </a:rPr>
              <a:t>5</a:t>
            </a:r>
            <a:r>
              <a:rPr lang="en-GB" sz="3600" dirty="0">
                <a:cs typeface="Arial"/>
              </a:rPr>
              <a:t> intro</a:t>
            </a:r>
            <a:r>
              <a:rPr lang="en-GB" dirty="0">
                <a:cs typeface="Arial"/>
              </a:rPr>
              <a:t>duction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32B9BD-7D31-7319-DC86-686ABAD8693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pPr>
              <a:lnSpc>
                <a:spcPct val="100000"/>
              </a:lnSpc>
            </a:pPr>
            <a:endParaRPr lang="en-GB" sz="2400" dirty="0"/>
          </a:p>
          <a:p>
            <a:pPr lvl="1"/>
            <a:r>
              <a:rPr lang="en-US" dirty="0"/>
              <a:t>What you learnt in the last lesson.</a:t>
            </a:r>
            <a:endParaRPr lang="en-GB" dirty="0"/>
          </a:p>
          <a:p>
            <a:pPr lvl="1"/>
            <a:r>
              <a:rPr lang="en-GB" dirty="0"/>
              <a:t>What you are going to learn in this lesson:</a:t>
            </a:r>
          </a:p>
          <a:p>
            <a:pPr lvl="2"/>
            <a:r>
              <a:rPr lang="en-GB" dirty="0"/>
              <a:t>Consolidate and develop knowledge of Six Sigma.</a:t>
            </a:r>
          </a:p>
          <a:p>
            <a:pPr lvl="2"/>
            <a:r>
              <a:rPr lang="en-GB" dirty="0"/>
              <a:t>Apply Six Sigma to a business case study.</a:t>
            </a:r>
          </a:p>
          <a:p>
            <a:pPr lvl="2"/>
            <a:r>
              <a:rPr lang="en-GB" dirty="0"/>
              <a:t>Develop presentation skills: Introduction to standing presentations.</a:t>
            </a:r>
          </a:p>
          <a:p>
            <a:pPr lvl="1"/>
            <a:endParaRPr lang="en-GB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94A2E5-13F1-A992-DAE7-3ED4A5A740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3CE8C9-E437-D9ED-CF4B-3E76AF83C9B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96441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540C6E-1BD7-6BD4-0D51-A03330289F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DC6BB7E8-21B0-CACF-A0E3-18E97590E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3600" dirty="0"/>
              <a:t>Market M</a:t>
            </a:r>
            <a:r>
              <a:rPr lang="en-US" dirty="0"/>
              <a:t>asters: the supermarket improvement game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330FF1-A606-30E5-1F53-5A89F2136F7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2950" y="1302611"/>
            <a:ext cx="7667625" cy="360157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You will now focus on reducing errors in processes by</a:t>
            </a:r>
            <a:r>
              <a:rPr lang="en-GB" sz="2400" dirty="0"/>
              <a:t>: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dirty="0"/>
              <a:t>Playing the supermarket improvement game to consider solutions to problems and errors</a:t>
            </a:r>
            <a:r>
              <a:rPr lang="en-GB" sz="2400" dirty="0"/>
              <a:t>.</a:t>
            </a:r>
          </a:p>
          <a:p>
            <a:pPr lvl="2">
              <a:lnSpc>
                <a:spcPct val="100000"/>
              </a:lnSpc>
            </a:pPr>
            <a:r>
              <a:rPr lang="en-GB" dirty="0"/>
              <a:t>Each problem card you are given will provide a scenario</a:t>
            </a:r>
            <a:r>
              <a:rPr lang="en-GB" sz="2400" dirty="0"/>
              <a:t>.</a:t>
            </a:r>
          </a:p>
          <a:p>
            <a:pPr lvl="2">
              <a:lnSpc>
                <a:spcPct val="100000"/>
              </a:lnSpc>
            </a:pPr>
            <a:r>
              <a:rPr lang="en-GB" dirty="0"/>
              <a:t>You must solve the problem to earn points.</a:t>
            </a:r>
            <a:endParaRPr lang="en-GB" sz="24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62BBF4-40A0-F003-053D-7BAAB3C08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C491FB-C774-B52E-7887-519DF03D244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43162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>
                <a:cs typeface="Arial"/>
              </a:rPr>
              <a:t>The supermarket comeback story</a:t>
            </a:r>
            <a:endParaRPr lang="en-GB" sz="360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771052"/>
            <a:ext cx="7667625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Six Sigma in the supermarket industry</a:t>
            </a:r>
            <a:r>
              <a:rPr lang="en-GB" sz="2400" dirty="0"/>
              <a:t>: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 marL="269875" lvl="1" indent="-269875"/>
            <a:r>
              <a:rPr lang="en-GB" dirty="0"/>
              <a:t>Use the supermarket comeback story to read about how Green Valley Market used Six Sigma to make changes.</a:t>
            </a:r>
            <a:endParaRPr lang="en-GB" dirty="0">
              <a:cs typeface="Arial"/>
            </a:endParaRPr>
          </a:p>
          <a:p>
            <a:pPr lvl="2"/>
            <a:r>
              <a:rPr lang="en-GB" dirty="0"/>
              <a:t>In small groups, complete the </a:t>
            </a:r>
            <a:r>
              <a:rPr lang="en-GB" dirty="0">
                <a:ea typeface="+mn-lt"/>
                <a:cs typeface="+mn-lt"/>
              </a:rPr>
              <a:t>Six Sigma improvement worksheet </a:t>
            </a:r>
            <a:r>
              <a:rPr lang="en-GB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–</a:t>
            </a:r>
            <a:r>
              <a:rPr lang="en-GB" dirty="0">
                <a:ea typeface="+mn-lt"/>
                <a:cs typeface="+mn-lt"/>
              </a:rPr>
              <a:t> Green Valley Market operational excellence.</a:t>
            </a:r>
            <a:endParaRPr lang="en-GB" dirty="0">
              <a:ea typeface="+mn-lt"/>
            </a:endParaRPr>
          </a:p>
          <a:p>
            <a:pPr lvl="2"/>
            <a:r>
              <a:rPr lang="en-GB" dirty="0">
                <a:cs typeface="Arial"/>
              </a:rPr>
              <a:t>Be prepared to stand up and feed back the content of your worksheet.</a:t>
            </a:r>
          </a:p>
          <a:p>
            <a:pPr marL="269875" lvl="1" indent="-269875"/>
            <a:endParaRPr lang="en-GB" dirty="0">
              <a:cs typeface="Arial"/>
            </a:endParaRPr>
          </a:p>
          <a:p>
            <a:endParaRPr lang="en-GB" dirty="0">
              <a:cs typeface="Arial"/>
            </a:endParaRP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63915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827C9-8C4F-48B0-BFE5-6C8461C52B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01D9A265-BFE2-355F-09F2-BDA4A46B0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>
                <a:cs typeface="Arial"/>
              </a:rPr>
              <a:t>Plenary</a:t>
            </a:r>
            <a:endParaRPr lang="en-GB" sz="360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9230EB-A09F-226B-0119-76F7DA0250D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771052"/>
            <a:ext cx="7667625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Six Sigma recap</a:t>
            </a:r>
            <a:r>
              <a:rPr lang="en-GB" sz="2400" dirty="0"/>
              <a:t>: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 marL="269875" lvl="1" indent="-269875"/>
            <a:r>
              <a:rPr lang="en-GB" dirty="0"/>
              <a:t>Individually complete the multichoice questions.</a:t>
            </a:r>
            <a:endParaRPr lang="en-GB" sz="2400" dirty="0">
              <a:cs typeface="Arial"/>
            </a:endParaRPr>
          </a:p>
          <a:p>
            <a:pPr lvl="2"/>
            <a:r>
              <a:rPr lang="en-GB" dirty="0">
                <a:cs typeface="Arial"/>
              </a:rPr>
              <a:t>Self-assess when your teacher provides the answers.</a:t>
            </a:r>
            <a:endParaRPr lang="en-GB" dirty="0"/>
          </a:p>
          <a:p>
            <a:pPr marL="269875" lvl="1" indent="-269875"/>
            <a:r>
              <a:rPr lang="en-GB" dirty="0">
                <a:ea typeface="+mn-lt"/>
                <a:cs typeface="+mn-lt"/>
              </a:rPr>
              <a:t>Complete Exit ticket.</a:t>
            </a:r>
            <a:endParaRPr lang="en-GB" dirty="0"/>
          </a:p>
          <a:p>
            <a:pPr marL="269875" lvl="1" indent="-269875"/>
            <a:endParaRPr lang="en-GB" sz="2400" dirty="0">
              <a:cs typeface="Arial"/>
            </a:endParaRPr>
          </a:p>
          <a:p>
            <a:pPr marL="269875" lvl="1" indent="-269875"/>
            <a:r>
              <a:rPr lang="en-GB" dirty="0">
                <a:cs typeface="Arial"/>
              </a:rPr>
              <a:t>Homework: Refer to prior learning on PRINCE (</a:t>
            </a:r>
            <a:r>
              <a:rPr lang="en-GB" dirty="0" err="1">
                <a:cs typeface="Arial"/>
              </a:rPr>
              <a:t>PRojects</a:t>
            </a:r>
            <a:r>
              <a:rPr lang="en-GB" dirty="0">
                <a:cs typeface="Arial"/>
              </a:rPr>
              <a:t> in Controlled Environments) to be ready for the next lesson.</a:t>
            </a:r>
          </a:p>
          <a:p>
            <a:pPr marL="269875" lvl="1" indent="-269875"/>
            <a:endParaRPr lang="en-GB" dirty="0">
              <a:cs typeface="Arial"/>
            </a:endParaRPr>
          </a:p>
          <a:p>
            <a:endParaRPr lang="en-GB" dirty="0">
              <a:cs typeface="Arial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F89DF8-1E73-1767-1B7B-71C396CDBE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543A52-BCDC-6A8B-5CCE-8A57BC2EDAD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00072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>
                <a:cs typeface="Arial"/>
              </a:rPr>
              <a:t>Using project management methodology to apply logical solutions: PRINCE</a:t>
            </a:r>
          </a:p>
        </p:txBody>
      </p:sp>
    </p:spTree>
    <p:extLst>
      <p:ext uri="{BB962C8B-B14F-4D97-AF65-F5344CB8AC3E}">
        <p14:creationId xmlns:p14="http://schemas.microsoft.com/office/powerpoint/2010/main" val="287223296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574398-F743-E3B0-99D6-B1A84442D8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EC240D2D-2150-C50D-205B-3EA9A061A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cs typeface="Arial"/>
              </a:rPr>
              <a:t>L</a:t>
            </a:r>
            <a:r>
              <a:rPr lang="en-GB" sz="3600" dirty="0" err="1">
                <a:cs typeface="Arial"/>
              </a:rPr>
              <a:t>esson</a:t>
            </a:r>
            <a:r>
              <a:rPr lang="en-GB" sz="3600" dirty="0">
                <a:cs typeface="Arial"/>
              </a:rPr>
              <a:t> </a:t>
            </a:r>
            <a:r>
              <a:rPr lang="en-GB" dirty="0">
                <a:cs typeface="Arial"/>
              </a:rPr>
              <a:t>6</a:t>
            </a:r>
            <a:r>
              <a:rPr lang="en-GB" sz="3600" dirty="0">
                <a:cs typeface="Arial"/>
              </a:rPr>
              <a:t> intro</a:t>
            </a:r>
            <a:r>
              <a:rPr lang="en-GB" dirty="0">
                <a:cs typeface="Arial"/>
              </a:rPr>
              <a:t>duction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42D9CD-E6A0-E705-5EC2-F1CB5A496C3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pPr>
              <a:lnSpc>
                <a:spcPct val="100000"/>
              </a:lnSpc>
            </a:pPr>
            <a:endParaRPr lang="en-GB" sz="2400" dirty="0"/>
          </a:p>
          <a:p>
            <a:pPr lvl="1"/>
            <a:r>
              <a:rPr lang="en-US" dirty="0"/>
              <a:t>What you learnt in the last lesson.</a:t>
            </a:r>
            <a:endParaRPr lang="en-GB" dirty="0"/>
          </a:p>
          <a:p>
            <a:pPr lvl="1"/>
            <a:r>
              <a:rPr lang="en-GB" dirty="0"/>
              <a:t>What you are going to learn in this lesson:</a:t>
            </a:r>
          </a:p>
          <a:p>
            <a:pPr lvl="2"/>
            <a:r>
              <a:rPr lang="en-GB" dirty="0"/>
              <a:t>Consolidate and develop knowledge of PRINCE project management methodology.</a:t>
            </a:r>
          </a:p>
          <a:p>
            <a:pPr lvl="2"/>
            <a:r>
              <a:rPr lang="en-GB" dirty="0"/>
              <a:t>Apply PRINCE to a business case study.</a:t>
            </a:r>
          </a:p>
          <a:p>
            <a:pPr lvl="2"/>
            <a:r>
              <a:rPr lang="en-GB" dirty="0"/>
              <a:t>Develop presentation skills.</a:t>
            </a:r>
          </a:p>
          <a:p>
            <a:pPr lvl="2"/>
            <a:endParaRPr lang="en-GB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CB9D1C-9E4F-9980-D8CA-0964906CD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D9BAAF-A0A4-F74A-4ABA-5CFA5B9299C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79678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/>
              <a:t>Using PRINCE – Prior learning</a:t>
            </a:r>
            <a:endParaRPr lang="en-GB" sz="360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lnSpc>
                <a:spcPct val="100000"/>
              </a:lnSpc>
              <a:buFontTx/>
              <a:buChar char="-"/>
            </a:pPr>
            <a:r>
              <a:rPr lang="en-GB"/>
              <a:t>Be prepared to blurt everything you know about PRINCE.</a:t>
            </a:r>
          </a:p>
          <a:p>
            <a:pPr marL="342900" indent="-342900">
              <a:lnSpc>
                <a:spcPct val="100000"/>
              </a:lnSpc>
              <a:buFontTx/>
              <a:buChar char="-"/>
            </a:pPr>
            <a:endParaRPr lang="en-GB"/>
          </a:p>
          <a:p>
            <a:pPr marL="342900" indent="-342900">
              <a:lnSpc>
                <a:spcPct val="100000"/>
              </a:lnSpc>
              <a:buFontTx/>
              <a:buChar char="-"/>
            </a:pPr>
            <a:r>
              <a:rPr lang="en-GB"/>
              <a:t>Blurting is when you quickly write down everything you can remember about a topic. </a:t>
            </a:r>
          </a:p>
          <a:p>
            <a:pPr marL="342900" indent="-342900">
              <a:lnSpc>
                <a:spcPct val="100000"/>
              </a:lnSpc>
              <a:buFontTx/>
              <a:buChar char="-"/>
            </a:pPr>
            <a:endParaRPr lang="en-GB"/>
          </a:p>
          <a:p>
            <a:pPr marL="342900" indent="-342900">
              <a:lnSpc>
                <a:spcPct val="100000"/>
              </a:lnSpc>
              <a:buFontTx/>
              <a:buChar char="-"/>
            </a:pPr>
            <a:r>
              <a:rPr lang="en-GB"/>
              <a:t>Do this using a whiteboard or flipchart and be prepared to discuss.</a:t>
            </a:r>
            <a:r>
              <a:rPr lang="en-GB">
                <a:solidFill>
                  <a:schemeClr val="accent1"/>
                </a:solidFill>
              </a:rPr>
              <a:t> </a:t>
            </a:r>
          </a:p>
          <a:p>
            <a:pPr>
              <a:lnSpc>
                <a:spcPct val="100000"/>
              </a:lnSpc>
            </a:pPr>
            <a:endParaRPr lang="en-GB">
              <a:solidFill>
                <a:schemeClr val="accent1"/>
              </a:solidFill>
            </a:endParaRPr>
          </a:p>
          <a:p>
            <a:pPr>
              <a:lnSpc>
                <a:spcPct val="100000"/>
              </a:lnSpc>
            </a:pPr>
            <a:br>
              <a:rPr lang="en-GB">
                <a:solidFill>
                  <a:schemeClr val="accent1"/>
                </a:solidFill>
              </a:rPr>
            </a:br>
            <a:endParaRPr lang="en-GB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78925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ED935C-0E73-4E27-61C8-5B5A2AC4E7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7381B7A0-558E-25BE-0CB0-67C49FF19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/>
              <a:t>Using PRINCE to plan a festival</a:t>
            </a:r>
            <a:endParaRPr lang="en-GB" sz="360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D3EE55-A3BA-D97E-7F9E-89F6E081324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lnSpc>
                <a:spcPct val="100000"/>
              </a:lnSpc>
              <a:buFontTx/>
              <a:buChar char="-"/>
            </a:pPr>
            <a:r>
              <a:rPr lang="en-GB" dirty="0"/>
              <a:t>Read the brief regarding festival planning using the PRINCE methodology.</a:t>
            </a:r>
          </a:p>
          <a:p>
            <a:pPr marL="342900" indent="-342900">
              <a:lnSpc>
                <a:spcPct val="100000"/>
              </a:lnSpc>
              <a:buFontTx/>
              <a:buChar char="-"/>
            </a:pPr>
            <a:endParaRPr lang="en-GB" dirty="0"/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dirty="0"/>
              <a:t>Work in groups of three to complete the tasks relating to the PRINCE project methodology handout. </a:t>
            </a:r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dirty="0"/>
              <a:t>You will be instructed to move on to each subsequent stage by your teacher. </a:t>
            </a:r>
          </a:p>
          <a:p>
            <a:pPr>
              <a:lnSpc>
                <a:spcPct val="100000"/>
              </a:lnSpc>
            </a:pPr>
            <a:endParaRPr lang="en-GB" dirty="0">
              <a:solidFill>
                <a:schemeClr val="accent1"/>
              </a:solidFill>
            </a:endParaRPr>
          </a:p>
          <a:p>
            <a:pPr>
              <a:lnSpc>
                <a:spcPct val="100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B6DCBA-4181-C1CA-71F5-D2969568F0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3EDDB6-568E-499B-C033-05B04D4A869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374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2B8D8F-2603-4BC6-ACB2-861268E1A2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340D236F-1BD1-1799-96F1-8E648A055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Introduction to problem-solving skills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486352-4A63-0F82-7D5E-252FD671691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</a:rPr>
              <a:t>a</a:t>
            </a: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pplying a logical approach to problem-solving</a:t>
            </a:r>
          </a:p>
          <a:p>
            <a:pPr lvl="1">
              <a:lnSpc>
                <a:spcPct val="100000"/>
              </a:lnSpc>
            </a:pP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</a:rPr>
              <a:t>i</a:t>
            </a: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dentifying and resolving issues, recording progress and proposing solutions</a:t>
            </a:r>
          </a:p>
          <a:p>
            <a:pPr lvl="1">
              <a:lnSpc>
                <a:spcPct val="100000"/>
              </a:lnSpc>
            </a:pP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planning, managing and evaluating a project using appropriate tools and methodologies</a:t>
            </a:r>
            <a:endParaRPr lang="en-GB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lvl="1"/>
            <a:r>
              <a:rPr lang="en-GB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using a range of communication methods tailored to audience</a:t>
            </a:r>
          </a:p>
          <a:p>
            <a:pPr lvl="1"/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</a:rPr>
              <a:t>w</a:t>
            </a: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orking collaboratively with others</a:t>
            </a:r>
            <a:endParaRPr lang="en-GB" kern="1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lvl="1"/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</a:rPr>
              <a:t>u</a:t>
            </a: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ndertaking research</a:t>
            </a:r>
            <a:endParaRPr lang="en-GB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lvl="1"/>
            <a:r>
              <a:rPr lang="en-GB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reflective practice</a:t>
            </a:r>
            <a:r>
              <a:rPr lang="en-GB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GB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lvl="1">
              <a:lnSpc>
                <a:spcPct val="100000"/>
              </a:lnSpc>
            </a:pPr>
            <a:endParaRPr lang="en-GB" sz="2400" dirty="0"/>
          </a:p>
          <a:p>
            <a:pPr lvl="1">
              <a:lnSpc>
                <a:spcPct val="100000"/>
              </a:lnSpc>
            </a:pPr>
            <a:endParaRPr lang="en-GB" sz="2400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30E2FD-E07D-CDF0-4855-3F6575D32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2A6910-DEBA-E687-ED4F-D920EED26A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83084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CBA3C5C-6BD8-987D-49E3-2B207ED193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40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4D7210A-3B89-C965-158C-C8C967A94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Feedback and plenary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A3EF66-8829-77D9-B4CE-0BFC2252085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843559"/>
            <a:ext cx="7667625" cy="3923704"/>
          </a:xfrm>
        </p:spPr>
        <p:txBody>
          <a:bodyPr/>
          <a:lstStyle/>
          <a:p>
            <a:pPr lvl="1"/>
            <a:r>
              <a:rPr lang="en-GB" dirty="0"/>
              <a:t>In your groups, partner up with another group to discuss your approach.</a:t>
            </a:r>
          </a:p>
          <a:p>
            <a:pPr lvl="1"/>
            <a:r>
              <a:rPr lang="en-GB" dirty="0"/>
              <a:t>Consider the strengths and weaknesses of this technique.</a:t>
            </a:r>
          </a:p>
          <a:p>
            <a:pPr lvl="1"/>
            <a:r>
              <a:rPr lang="en-GB" dirty="0"/>
              <a:t>Your final task will be to discuss similarities and differences between this technique and Six Sigma to note on your Exit ticket.</a:t>
            </a:r>
          </a:p>
          <a:p>
            <a:pPr marL="342900" indent="-342900">
              <a:buFontTx/>
              <a:buChar char="-"/>
            </a:pPr>
            <a:endParaRPr lang="en-GB" dirty="0"/>
          </a:p>
          <a:p>
            <a:pPr lvl="1"/>
            <a:r>
              <a:rPr lang="en-GB" dirty="0"/>
              <a:t>Homework: Revise Agile for next lesson.</a:t>
            </a:r>
          </a:p>
          <a:p>
            <a:pPr marL="342900" indent="-342900">
              <a:buFontTx/>
              <a:buChar char="-"/>
            </a:pP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490A91-6F38-6864-21EA-919D54FCBF3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26839570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44760" y="3147814"/>
            <a:ext cx="6409980" cy="1872208"/>
          </a:xfrm>
        </p:spPr>
        <p:txBody>
          <a:bodyPr>
            <a:normAutofit/>
          </a:bodyPr>
          <a:lstStyle/>
          <a:p>
            <a:r>
              <a:rPr lang="en-GB" sz="3200" kern="1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Using project management methodology to apply logical solutions: Agile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7853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C6F489-48C6-E373-BC66-98B885C0AF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AD00FCE6-724C-EA87-1381-89F296191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cs typeface="Arial"/>
              </a:rPr>
              <a:t>L</a:t>
            </a:r>
            <a:r>
              <a:rPr lang="en-GB" sz="3600" dirty="0" err="1">
                <a:cs typeface="Arial"/>
              </a:rPr>
              <a:t>esson</a:t>
            </a:r>
            <a:r>
              <a:rPr lang="en-GB" sz="3600" dirty="0">
                <a:cs typeface="Arial"/>
              </a:rPr>
              <a:t> 7 intro</a:t>
            </a:r>
            <a:r>
              <a:rPr lang="en-GB" dirty="0">
                <a:cs typeface="Arial"/>
              </a:rPr>
              <a:t>duction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28CA27-B8E8-F3C3-4F51-E4BC483E6E8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pPr>
              <a:lnSpc>
                <a:spcPct val="100000"/>
              </a:lnSpc>
            </a:pPr>
            <a:endParaRPr lang="en-GB" sz="2400" dirty="0"/>
          </a:p>
          <a:p>
            <a:pPr lvl="1"/>
            <a:r>
              <a:rPr lang="en-US" dirty="0"/>
              <a:t>What you learnt in the last lesson.</a:t>
            </a:r>
            <a:endParaRPr lang="en-GB" dirty="0"/>
          </a:p>
          <a:p>
            <a:pPr lvl="1"/>
            <a:r>
              <a:rPr lang="en-GB" dirty="0"/>
              <a:t>What you are going to learn in this lesson:</a:t>
            </a:r>
          </a:p>
          <a:p>
            <a:pPr lvl="2"/>
            <a:r>
              <a:rPr lang="en-GB" dirty="0"/>
              <a:t>Consolidate and develop knowledge of Agile project management methodology.</a:t>
            </a:r>
          </a:p>
          <a:p>
            <a:pPr lvl="2"/>
            <a:r>
              <a:rPr lang="en-GB" dirty="0"/>
              <a:t>Apply Agile to a business case study.</a:t>
            </a:r>
          </a:p>
          <a:p>
            <a:pPr lvl="2"/>
            <a:r>
              <a:rPr lang="en-GB" dirty="0"/>
              <a:t>Develop critiquing and reasoning skills.</a:t>
            </a:r>
          </a:p>
          <a:p>
            <a:pPr lvl="2"/>
            <a:r>
              <a:rPr lang="en-GB" dirty="0"/>
              <a:t>Develop presentation skills.</a:t>
            </a:r>
          </a:p>
          <a:p>
            <a:pPr lvl="2"/>
            <a:endParaRPr lang="en-GB" dirty="0"/>
          </a:p>
          <a:p>
            <a:pPr lvl="2"/>
            <a:endParaRPr lang="en-GB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869B59-0BD2-1FF3-C475-2366751E4A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4B48F4-BFB5-293C-B110-F4C4824006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819048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Using Agile – Prior learning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/>
              <a:t> - Be prepared to complete a mind map detailing everything you know about Agile.</a:t>
            </a:r>
          </a:p>
          <a:p>
            <a:endParaRPr lang="en-GB"/>
          </a:p>
          <a:p>
            <a:r>
              <a:rPr lang="en-GB"/>
              <a:t> - Do this using a whiteboard or flipchart and be prepared to discuss.</a:t>
            </a:r>
            <a:r>
              <a:rPr lang="en-GB">
                <a:solidFill>
                  <a:schemeClr val="accent1"/>
                </a:solidFill>
              </a:rPr>
              <a:t> </a:t>
            </a:r>
          </a:p>
          <a:p>
            <a:endParaRPr lang="en-GB"/>
          </a:p>
          <a:p>
            <a:br>
              <a:rPr lang="en-GB">
                <a:solidFill>
                  <a:schemeClr val="accent1"/>
                </a:solidFill>
              </a:rPr>
            </a:br>
            <a:endParaRPr lang="en-GB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37123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/>
              <a:t>Key principles of Agile</a:t>
            </a:r>
            <a:endParaRPr lang="en-GB" sz="360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82644" y="949325"/>
            <a:ext cx="7667625" cy="3601574"/>
          </a:xfrm>
        </p:spPr>
        <p:txBody>
          <a:bodyPr/>
          <a:lstStyle/>
          <a:p>
            <a:pPr lvl="1">
              <a:lnSpc>
                <a:spcPct val="150000"/>
              </a:lnSpc>
            </a:pPr>
            <a:r>
              <a:rPr lang="en-GB" dirty="0"/>
              <a:t>Work is organised into short cycles called ‘sprints’, which typically last one to four weeks.</a:t>
            </a:r>
          </a:p>
          <a:p>
            <a:pPr lvl="1">
              <a:lnSpc>
                <a:spcPct val="150000"/>
              </a:lnSpc>
            </a:pPr>
            <a:r>
              <a:rPr lang="en-GB" dirty="0"/>
              <a:t>Teams meet daily for a stand-up briefing.</a:t>
            </a:r>
          </a:p>
          <a:p>
            <a:pPr lvl="1">
              <a:lnSpc>
                <a:spcPct val="150000"/>
              </a:lnSpc>
            </a:pPr>
            <a:r>
              <a:rPr lang="en-GB" dirty="0"/>
              <a:t>Each sprint delivers a stage of the project.</a:t>
            </a:r>
          </a:p>
          <a:p>
            <a:pPr lvl="1">
              <a:lnSpc>
                <a:spcPct val="150000"/>
              </a:lnSpc>
            </a:pPr>
            <a:r>
              <a:rPr lang="en-GB" dirty="0"/>
              <a:t>Regular reviews gather feedback from stakeholders.</a:t>
            </a:r>
          </a:p>
          <a:p>
            <a:pPr lvl="1">
              <a:lnSpc>
                <a:spcPct val="150000"/>
              </a:lnSpc>
            </a:pPr>
            <a:r>
              <a:rPr lang="en-GB" dirty="0"/>
              <a:t>Teams reflect on their process in “retrospectives” and make adjustments. </a:t>
            </a:r>
          </a:p>
          <a:p>
            <a:pPr>
              <a:lnSpc>
                <a:spcPct val="150000"/>
              </a:lnSpc>
            </a:pP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02698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D2EC446-6192-C97F-EAEE-99783E4220F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45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EFE5E17-33B8-D68E-0D58-834EB9D23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How Agile uses Kanban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D734E5-41F9-E3FD-075C-B2C82E73834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US" dirty="0">
                <a:cs typeface="Arial"/>
              </a:rPr>
              <a:t>One Agile tool is a Kanban board with sticky notes, magnets or cards are used to provide an overview of the tasks which have to be carried out. Each note, magnet or card represents a product or service in a process and  the board is divided into 3 columns, e.g. ‘Waiting for production’, ‘In production’ and ‘Produced’. The cards, sticky notes or magnets move across to show the process. 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C7AB6-15BF-36B1-F62E-15205AAB70E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4257273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49192C-7A92-32F8-CEF5-84819DD613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46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FF3D8F9-5033-EC28-5C01-CC2BECC93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Demonstrating Agile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A83562-E192-76AB-43C8-64FDB282F10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B21CC-82D1-F48F-48F6-AAD713B6849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  <p:pic>
        <p:nvPicPr>
          <p:cNvPr id="6" name="Picture 5" descr="A blackboard demonstrating Agile Mangement process">
            <a:extLst>
              <a:ext uri="{FF2B5EF4-FFF2-40B4-BE49-F238E27FC236}">
                <a16:creationId xmlns:a16="http://schemas.microsoft.com/office/drawing/2014/main" id="{8B4FD79F-63E9-34D7-FA15-ECC0946C4F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2105" y="991627"/>
            <a:ext cx="6399770" cy="3585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82434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1FBCC1-3073-839D-8DEC-503C8705DA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3E810D1-24EE-1AD6-5210-7ABA13189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/>
              <a:t>Using Agile to fix a business problem</a:t>
            </a:r>
            <a:endParaRPr lang="en-GB" sz="360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16EEE1-2D45-6C90-77FD-A187811E99F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342900" indent="-342900">
              <a:lnSpc>
                <a:spcPct val="100000"/>
              </a:lnSpc>
              <a:buFontTx/>
              <a:buChar char="-"/>
            </a:pPr>
            <a:r>
              <a:rPr lang="en-GB" dirty="0"/>
              <a:t>Read the brief regarding </a:t>
            </a:r>
            <a:r>
              <a:rPr lang="en-GB" dirty="0" err="1"/>
              <a:t>GreenSteps</a:t>
            </a:r>
            <a:r>
              <a:rPr lang="en-GB" dirty="0"/>
              <a:t> and the changes they want to make.</a:t>
            </a:r>
          </a:p>
          <a:p>
            <a:pPr marL="342900" indent="-342900">
              <a:lnSpc>
                <a:spcPct val="100000"/>
              </a:lnSpc>
              <a:buFontTx/>
              <a:buChar char="-"/>
            </a:pPr>
            <a:endParaRPr lang="en-GB" dirty="0"/>
          </a:p>
          <a:p>
            <a:pPr marL="612775" lvl="1" indent="-342900">
              <a:buFont typeface="Arial" panose="020B0604020202020204" pitchFamily="34" charset="0"/>
              <a:buChar char="•"/>
            </a:pPr>
            <a:r>
              <a:rPr lang="en-GB" dirty="0"/>
              <a:t>Work in groups of three to complete the tasks relating to the Agile project methodology handout. </a:t>
            </a:r>
            <a:endParaRPr lang="en-GB" dirty="0">
              <a:cs typeface="Arial"/>
            </a:endParaRPr>
          </a:p>
          <a:p>
            <a:pPr marL="612775" lvl="1" indent="-342900">
              <a:buFont typeface="Arial" panose="020B0604020202020204" pitchFamily="34" charset="0"/>
              <a:buChar char="•"/>
            </a:pPr>
            <a:r>
              <a:rPr lang="en-GB" dirty="0"/>
              <a:t>You will be instructed to move on to each subsequent stage by your teacher. </a:t>
            </a:r>
            <a:endParaRPr lang="en-GB" dirty="0">
              <a:cs typeface="Arial"/>
            </a:endParaRPr>
          </a:p>
          <a:p>
            <a:pPr>
              <a:lnSpc>
                <a:spcPct val="100000"/>
              </a:lnSpc>
            </a:pPr>
            <a:endParaRPr lang="en-GB" dirty="0">
              <a:solidFill>
                <a:schemeClr val="accent1"/>
              </a:solidFill>
            </a:endParaRPr>
          </a:p>
          <a:p>
            <a:pPr>
              <a:lnSpc>
                <a:spcPct val="100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58268B-D190-445F-5100-EB86975E72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F4CD88-28C6-66F4-BE78-F2A2336DF71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03070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202831-0ADE-8208-2654-838A6923D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A3CFA20-29DC-EE69-6A19-03E1D08DE7B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48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C9D6BC2-2DB6-E0F4-7C86-B0930ABEB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Feedback and plenary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E00078-596F-2A88-2F5F-7157ECA2047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843559"/>
            <a:ext cx="7667625" cy="3923704"/>
          </a:xfrm>
        </p:spPr>
        <p:txBody>
          <a:bodyPr vert="horz" lIns="0" tIns="0" rIns="0" bIns="0" rtlCol="0" anchor="t">
            <a:noAutofit/>
          </a:bodyPr>
          <a:lstStyle/>
          <a:p>
            <a:pPr marL="269875" lvl="1" indent="-269875"/>
            <a:r>
              <a:rPr lang="en-GB" dirty="0"/>
              <a:t>In your groups, partner up with another group to discuss your approach.</a:t>
            </a:r>
            <a:endParaRPr lang="en-US" dirty="0"/>
          </a:p>
          <a:p>
            <a:pPr marL="269875" lvl="1" indent="-269875"/>
            <a:r>
              <a:rPr lang="en-GB" dirty="0"/>
              <a:t>Consider the strengths and weaknesses of this technique.</a:t>
            </a:r>
            <a:endParaRPr lang="en-GB" dirty="0">
              <a:cs typeface="Arial"/>
            </a:endParaRPr>
          </a:p>
          <a:p>
            <a:pPr marL="269875" lvl="1" indent="-269875"/>
            <a:r>
              <a:rPr lang="en-GB" dirty="0"/>
              <a:t>Your final task will be to discuss similarities and differences between this technique and PRINCE to note on your Exit ticket.</a:t>
            </a:r>
            <a:endParaRPr lang="en-GB" dirty="0">
              <a:cs typeface="Arial"/>
            </a:endParaRPr>
          </a:p>
          <a:p>
            <a:pPr marL="342900" indent="-342900">
              <a:buFontTx/>
              <a:buChar char="-"/>
            </a:pPr>
            <a:endParaRPr lang="en-GB" dirty="0"/>
          </a:p>
          <a:p>
            <a:pPr marL="269875" lvl="1" indent="-269875"/>
            <a:r>
              <a:rPr lang="en-GB" dirty="0"/>
              <a:t>Homework: Revise SCRUM for next lesson.</a:t>
            </a:r>
            <a:endParaRPr lang="en-GB" dirty="0">
              <a:cs typeface="Arial"/>
            </a:endParaRPr>
          </a:p>
          <a:p>
            <a:pPr marL="342900" indent="-342900">
              <a:buFontTx/>
              <a:buChar char="-"/>
            </a:pP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6868AD-E7BF-7926-833B-69E5B2B68D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72256480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Using project management methodology to apply logical solutions: SCRUM</a:t>
            </a:r>
          </a:p>
        </p:txBody>
      </p:sp>
    </p:spTree>
    <p:extLst>
      <p:ext uri="{BB962C8B-B14F-4D97-AF65-F5344CB8AC3E}">
        <p14:creationId xmlns:p14="http://schemas.microsoft.com/office/powerpoint/2010/main" val="3215826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3000" dirty="0"/>
              <a:t>Key performance indicators and deliverables</a:t>
            </a:r>
            <a:endParaRPr lang="en-GB" sz="3000" dirty="0">
              <a:highlight>
                <a:srgbClr val="FFFF00"/>
              </a:highlight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/>
              <a:t>Measuring success: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sz="2400" dirty="0"/>
              <a:t>Key performance indicators (KPIs) and </a:t>
            </a:r>
            <a:r>
              <a:rPr lang="en-GB" dirty="0"/>
              <a:t>deliverables</a:t>
            </a:r>
            <a:r>
              <a:rPr lang="en-GB" sz="2400" dirty="0"/>
              <a:t> in your project.</a:t>
            </a:r>
          </a:p>
          <a:p>
            <a:pPr lvl="2">
              <a:lnSpc>
                <a:spcPct val="100000"/>
              </a:lnSpc>
            </a:pPr>
            <a:r>
              <a:rPr lang="en-GB" dirty="0"/>
              <a:t>Assessing your project performance.</a:t>
            </a: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sz="2400" dirty="0"/>
              <a:t>KPIs and </a:t>
            </a:r>
            <a:r>
              <a:rPr lang="en-GB" dirty="0"/>
              <a:t>deliverables</a:t>
            </a:r>
            <a:r>
              <a:rPr lang="en-GB" sz="2400" dirty="0"/>
              <a:t> in business.</a:t>
            </a:r>
          </a:p>
          <a:p>
            <a:pPr lvl="2"/>
            <a:r>
              <a:rPr lang="en-GB" dirty="0"/>
              <a:t>Create a mind map of KPIs in business.</a:t>
            </a:r>
          </a:p>
          <a:p>
            <a:pPr lvl="2"/>
            <a:r>
              <a:rPr lang="en-GB" dirty="0"/>
              <a:t>Be prepared to present to the class.</a:t>
            </a: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919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5F528E-74A8-43B5-F381-AE5126E353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CD381A4-5F29-5788-FEBC-ECE711C4A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cs typeface="Arial"/>
              </a:rPr>
              <a:t>L</a:t>
            </a:r>
            <a:r>
              <a:rPr lang="en-GB" sz="3600" dirty="0" err="1">
                <a:cs typeface="Arial"/>
              </a:rPr>
              <a:t>esson</a:t>
            </a:r>
            <a:r>
              <a:rPr lang="en-GB" sz="3600" dirty="0">
                <a:cs typeface="Arial"/>
              </a:rPr>
              <a:t> 8 intro</a:t>
            </a:r>
            <a:r>
              <a:rPr lang="en-GB" dirty="0">
                <a:cs typeface="Arial"/>
              </a:rPr>
              <a:t>duction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AC7D0E-5F5F-D833-C79B-AD4F273D4EE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pPr>
              <a:lnSpc>
                <a:spcPct val="100000"/>
              </a:lnSpc>
            </a:pPr>
            <a:endParaRPr lang="en-GB" sz="2400" dirty="0"/>
          </a:p>
          <a:p>
            <a:pPr lvl="1"/>
            <a:r>
              <a:rPr lang="en-US" dirty="0"/>
              <a:t>What you learnt in the last lesson.</a:t>
            </a:r>
            <a:endParaRPr lang="en-GB" dirty="0"/>
          </a:p>
          <a:p>
            <a:pPr lvl="1"/>
            <a:r>
              <a:rPr lang="en-GB" dirty="0"/>
              <a:t>What you are going to learn in this lesson:</a:t>
            </a:r>
          </a:p>
          <a:p>
            <a:pPr lvl="2"/>
            <a:r>
              <a:rPr lang="en-GB" dirty="0"/>
              <a:t>Consolidate and develop knowledge of SCRUM project management methodology.</a:t>
            </a:r>
          </a:p>
          <a:p>
            <a:pPr lvl="2"/>
            <a:r>
              <a:rPr lang="en-GB" dirty="0"/>
              <a:t>Apply SCRUM to a business case study.</a:t>
            </a:r>
          </a:p>
          <a:p>
            <a:pPr lvl="2"/>
            <a:r>
              <a:rPr lang="en-GB" dirty="0"/>
              <a:t>Compare and contrast project management methodologies.</a:t>
            </a:r>
          </a:p>
          <a:p>
            <a:pPr marL="270000" lvl="2" indent="0">
              <a:buNone/>
            </a:pPr>
            <a:endParaRPr lang="en-GB" dirty="0"/>
          </a:p>
          <a:p>
            <a:pPr lvl="2"/>
            <a:endParaRPr lang="en-GB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259080-A6CA-C7B0-B38A-A202ED8EF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31FF25-0356-BA67-60A5-A316D00FEB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231125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SCRUM 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– P</a:t>
            </a:r>
            <a:r>
              <a:rPr lang="en-GB" sz="3600" dirty="0"/>
              <a:t>rior learning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95536" y="949325"/>
            <a:ext cx="7667625" cy="3601574"/>
          </a:xfrm>
        </p:spPr>
        <p:txBody>
          <a:bodyPr/>
          <a:lstStyle/>
          <a:p>
            <a:pPr lvl="1"/>
            <a:r>
              <a:rPr lang="en-GB" dirty="0"/>
              <a:t>Using your Exit tickets, be prepared to answer questions on last lesson.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 lvl="1"/>
            <a:r>
              <a:rPr lang="en-GB" dirty="0"/>
              <a:t>Recall what you have previously learnt about SCRUM to answer the multichoice questions.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dirty="0"/>
              <a:t>Be prepared to share your answers when asked.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1626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705B918-4058-302B-C888-EF72B308C5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52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9A59868-5CEA-F95C-EA10-40D4FDF6F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/>
              <a:t>Using SCRUM to fix health and safety issues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5ACD9C-AEB7-2B14-B2C2-303F99C509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0523" y="1310879"/>
            <a:ext cx="8259990" cy="3456384"/>
          </a:xfrm>
        </p:spPr>
        <p:txBody>
          <a:bodyPr/>
          <a:lstStyle/>
          <a:p>
            <a:r>
              <a:rPr lang="en-GB" dirty="0"/>
              <a:t>Read through the case study, then:</a:t>
            </a:r>
          </a:p>
          <a:p>
            <a:endParaRPr lang="en-GB" dirty="0"/>
          </a:p>
          <a:p>
            <a:pPr lvl="1"/>
            <a:r>
              <a:rPr lang="en-GB" dirty="0"/>
              <a:t>In small groups, discuss the task and possible answers.</a:t>
            </a:r>
          </a:p>
          <a:p>
            <a:endParaRPr lang="en-GB" dirty="0"/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dirty="0"/>
              <a:t>Be prepared to present your answers to the rest of the class. </a:t>
            </a:r>
          </a:p>
          <a:p>
            <a:endParaRPr lang="en-GB" dirty="0"/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dirty="0"/>
              <a:t>Discuss the advantages of using SCRUM in this scenario. One of you will feed back on your discussions.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70D06-7CDE-8701-D7A4-28CADB087D3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93590933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/>
              <a:t>Project management methodologies</a:t>
            </a:r>
            <a:endParaRPr lang="en-GB" sz="360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GB" dirty="0"/>
              <a:t> In pairs, discuss and match the scenario to the most suitable methodology and be prepared to explain your decision.</a:t>
            </a:r>
          </a:p>
          <a:p>
            <a:endParaRPr lang="en-GB" dirty="0"/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dirty="0"/>
              <a:t>Give feedback to others in the class. 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10871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FD40F18-4013-9F1F-CD47-A00BAFE156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54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5845821-B0AB-20D9-A629-16E43DF13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Plenary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BC4107-9CB2-5116-A7DC-97CC80B5D8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GB" dirty="0"/>
              <a:t> Consider what you have learnt today and update your Exit ticket to reflect this.</a:t>
            </a:r>
          </a:p>
          <a:p>
            <a:endParaRPr lang="en-GB" dirty="0"/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GB" dirty="0"/>
              <a:t> Homework: Review your notes on effective presentation skills to be ready for the next lesson.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2040B0-2577-B2C5-3EC1-DD17467AD9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76672351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Apply a logical approach to problem-solving and presentation skills</a:t>
            </a:r>
          </a:p>
        </p:txBody>
      </p:sp>
    </p:spTree>
    <p:extLst>
      <p:ext uri="{BB962C8B-B14F-4D97-AF65-F5344CB8AC3E}">
        <p14:creationId xmlns:p14="http://schemas.microsoft.com/office/powerpoint/2010/main" val="237343164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58A1A5-3517-7229-44CD-5B805659B7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EC9109E-05C4-137C-70AF-2AC125E9D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cs typeface="Arial"/>
              </a:rPr>
              <a:t>L</a:t>
            </a:r>
            <a:r>
              <a:rPr lang="en-GB" sz="3600" dirty="0" err="1">
                <a:cs typeface="Arial"/>
              </a:rPr>
              <a:t>esson</a:t>
            </a:r>
            <a:r>
              <a:rPr lang="en-GB" sz="3600" dirty="0">
                <a:cs typeface="Arial"/>
              </a:rPr>
              <a:t> 9 intro</a:t>
            </a:r>
            <a:r>
              <a:rPr lang="en-GB" dirty="0">
                <a:cs typeface="Arial"/>
              </a:rPr>
              <a:t>duction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FE6EFF-8FCD-EE5E-D9FD-49B23B9C558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pPr>
              <a:lnSpc>
                <a:spcPct val="100000"/>
              </a:lnSpc>
            </a:pPr>
            <a:endParaRPr lang="en-GB" sz="2400" dirty="0"/>
          </a:p>
          <a:p>
            <a:pPr lvl="1"/>
            <a:r>
              <a:rPr lang="en-US" dirty="0"/>
              <a:t>What you learnt in the last lesson.</a:t>
            </a:r>
            <a:endParaRPr lang="en-GB" dirty="0"/>
          </a:p>
          <a:p>
            <a:pPr lvl="1"/>
            <a:r>
              <a:rPr lang="en-GB" dirty="0"/>
              <a:t>What you are going to learn in this lesson:</a:t>
            </a:r>
          </a:p>
          <a:p>
            <a:pPr lvl="2"/>
            <a:r>
              <a:rPr lang="en-GB" dirty="0"/>
              <a:t>Consolidate and develop effective presentation skills.</a:t>
            </a:r>
          </a:p>
          <a:p>
            <a:pPr lvl="2"/>
            <a:r>
              <a:rPr lang="en-GB" dirty="0"/>
              <a:t>Introduction to Speaker Coach.</a:t>
            </a:r>
          </a:p>
          <a:p>
            <a:pPr lvl="2"/>
            <a:endParaRPr lang="en-GB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0C18DF-0B93-ED3C-209B-4CE1BB9F7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455E5D-D820-6EA5-FF73-32E14AFE3F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819008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/>
              <a:t>Presentation skills</a:t>
            </a:r>
            <a:endParaRPr lang="en-GB" sz="360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370448" cy="39072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You will be working on your presentation skills in preparation for your final project brief and will begin by</a:t>
            </a:r>
            <a:r>
              <a:rPr lang="en-GB" sz="2400" dirty="0"/>
              <a:t>: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sz="2400" dirty="0"/>
              <a:t>Watching the following clip </a:t>
            </a:r>
            <a:r>
              <a:rPr lang="en-GB" dirty="0">
                <a:hlinkClick r:id="rId3"/>
              </a:rPr>
              <a:t>How to sound smart in your TEDx Talk | Will Stephen | </a:t>
            </a:r>
            <a:r>
              <a:rPr lang="en-GB" dirty="0" err="1">
                <a:hlinkClick r:id="rId3"/>
              </a:rPr>
              <a:t>TEDxNewYork</a:t>
            </a:r>
            <a:r>
              <a:rPr lang="en-GB" dirty="0">
                <a:hlinkClick r:id="rId3"/>
              </a:rPr>
              <a:t> - YouTube</a:t>
            </a:r>
            <a:r>
              <a:rPr lang="en-GB" sz="2400" dirty="0"/>
              <a:t>.</a:t>
            </a:r>
          </a:p>
          <a:p>
            <a:pPr lvl="2">
              <a:lnSpc>
                <a:spcPct val="100000"/>
              </a:lnSpc>
            </a:pPr>
            <a:r>
              <a:rPr lang="en-GB" dirty="0"/>
              <a:t>Identify five effective presentation skills that you witnessed in the clip</a:t>
            </a:r>
            <a:r>
              <a:rPr lang="en-GB" sz="2400" dirty="0"/>
              <a:t>.</a:t>
            </a:r>
            <a:endParaRPr lang="en-GB" dirty="0"/>
          </a:p>
          <a:p>
            <a:pPr lvl="2">
              <a:lnSpc>
                <a:spcPct val="100000"/>
              </a:lnSpc>
            </a:pPr>
            <a:r>
              <a:rPr lang="en-GB" sz="2400" dirty="0"/>
              <a:t>Record these in your notes to </a:t>
            </a:r>
            <a:r>
              <a:rPr lang="en-GB" dirty="0"/>
              <a:t>support you in rehearsing your own presentation</a:t>
            </a:r>
            <a:r>
              <a:rPr lang="en-GB" sz="2400" dirty="0"/>
              <a:t>.</a:t>
            </a:r>
            <a:endParaRPr lang="en-GB" dirty="0"/>
          </a:p>
          <a:p>
            <a:pPr marL="270000" lvl="2" indent="0">
              <a:lnSpc>
                <a:spcPct val="100000"/>
              </a:lnSpc>
              <a:buNone/>
            </a:pPr>
            <a:endParaRPr lang="en-GB" sz="2400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683445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567953-1BFC-A1F7-1C4A-2280A9AA68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5AAAF291-CBF1-7DA8-0A67-9BE3C3A92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/>
              <a:t>An effective slide deck</a:t>
            </a:r>
            <a:endParaRPr lang="en-GB" sz="360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81D909-8D81-9D0B-FF7F-2B615AD0D2C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/>
              <a:t>Focusing on the visuals of the slide deck consider: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sz="2400" dirty="0"/>
              <a:t>How can a slide deck strengthen or weaken a presentation? </a:t>
            </a:r>
            <a:r>
              <a:rPr lang="en-GB" dirty="0"/>
              <a:t>Consider</a:t>
            </a:r>
            <a:r>
              <a:rPr lang="en-GB" sz="2400" dirty="0"/>
              <a:t>:</a:t>
            </a:r>
          </a:p>
          <a:p>
            <a:pPr lvl="2">
              <a:lnSpc>
                <a:spcPct val="100000"/>
              </a:lnSpc>
            </a:pPr>
            <a:r>
              <a:rPr lang="en-GB" dirty="0"/>
              <a:t>i</a:t>
            </a:r>
            <a:r>
              <a:rPr lang="en-GB" sz="2400" dirty="0"/>
              <a:t>mages</a:t>
            </a:r>
          </a:p>
          <a:p>
            <a:pPr lvl="2">
              <a:lnSpc>
                <a:spcPct val="100000"/>
              </a:lnSpc>
            </a:pPr>
            <a:r>
              <a:rPr lang="en-GB" dirty="0"/>
              <a:t>tone</a:t>
            </a:r>
          </a:p>
          <a:p>
            <a:pPr lvl="2">
              <a:lnSpc>
                <a:spcPct val="100000"/>
              </a:lnSpc>
            </a:pPr>
            <a:r>
              <a:rPr lang="en-GB" dirty="0"/>
              <a:t>b</a:t>
            </a:r>
            <a:r>
              <a:rPr lang="en-GB" sz="2400" dirty="0"/>
              <a:t>ackgrounds</a:t>
            </a:r>
          </a:p>
          <a:p>
            <a:pPr lvl="2">
              <a:lnSpc>
                <a:spcPct val="100000"/>
              </a:lnSpc>
            </a:pPr>
            <a:r>
              <a:rPr lang="en-GB" dirty="0"/>
              <a:t>fonts</a:t>
            </a:r>
          </a:p>
          <a:p>
            <a:pPr lvl="2">
              <a:lnSpc>
                <a:spcPct val="100000"/>
              </a:lnSpc>
            </a:pPr>
            <a:r>
              <a:rPr lang="en-GB" dirty="0"/>
              <a:t>c</a:t>
            </a:r>
            <a:r>
              <a:rPr lang="en-GB" sz="2400" dirty="0"/>
              <a:t>olour scheme.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8C9CDE-F176-D91E-7546-0D836B7E32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DABED1-D04A-B7FB-AC5A-3A519320ECF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943587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B7D769-0F50-E855-CF66-63793FA5BB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D6EC565-9983-0FF2-C355-D836D4494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/>
              <a:t>Creating a slide deck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FD57B7-5525-EF72-95FA-4EF1B50AD52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You will now practise presenting before your final project brief</a:t>
            </a:r>
            <a:r>
              <a:rPr lang="en-GB" sz="2400" dirty="0"/>
              <a:t>: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Create a slide deck including five slides to explain recent trends in the health and fitness industry.</a:t>
            </a:r>
          </a:p>
          <a:p>
            <a:pPr lvl="2"/>
            <a:r>
              <a:rPr lang="en-GB" dirty="0"/>
              <a:t>Use your notes on effective presentations.</a:t>
            </a:r>
          </a:p>
          <a:p>
            <a:pPr marL="270000" lvl="2" indent="0">
              <a:lnSpc>
                <a:spcPct val="100000"/>
              </a:lnSpc>
              <a:buNone/>
            </a:pP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sz="2400" dirty="0"/>
              <a:t>Rehearse your presentation using Microsoft 365 Speaker Coach.</a:t>
            </a:r>
          </a:p>
          <a:p>
            <a:pPr marL="270000" lvl="2" indent="0">
              <a:lnSpc>
                <a:spcPct val="100000"/>
              </a:lnSpc>
              <a:buNone/>
            </a:pPr>
            <a:endParaRPr lang="en-GB" sz="24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26B857-7A20-3740-A5BF-3B03CBD24F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3A5854-6BAD-08F8-642A-03E8243B873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1518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Problem-solving skills and language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Think about a time when you have faced a problem. In small groups discuss:</a:t>
            </a:r>
            <a:endParaRPr lang="en-GB" sz="2400" dirty="0"/>
          </a:p>
          <a:p>
            <a:pPr>
              <a:lnSpc>
                <a:spcPct val="100000"/>
              </a:lnSpc>
            </a:pP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dirty="0"/>
              <a:t>The problem you faced:</a:t>
            </a:r>
            <a:endParaRPr lang="en-GB" sz="2400" dirty="0"/>
          </a:p>
          <a:p>
            <a:pPr lvl="2"/>
            <a:r>
              <a:rPr lang="en-GB" dirty="0"/>
              <a:t>the steps you took to help solve the problem</a:t>
            </a:r>
          </a:p>
          <a:p>
            <a:pPr lvl="2">
              <a:lnSpc>
                <a:spcPct val="100000"/>
              </a:lnSpc>
            </a:pPr>
            <a:r>
              <a:rPr lang="en-GB" dirty="0"/>
              <a:t>the skills you used to solve the problem.</a:t>
            </a: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dirty="0"/>
              <a:t>Match your skills to the key terms on the glossary:</a:t>
            </a:r>
          </a:p>
          <a:p>
            <a:pPr lvl="2"/>
            <a:r>
              <a:rPr lang="en-GB" dirty="0"/>
              <a:t>add them to the </a:t>
            </a:r>
            <a:r>
              <a:rPr lang="en-GB" dirty="0" err="1"/>
              <a:t>Menti</a:t>
            </a:r>
            <a:r>
              <a:rPr lang="en-GB" dirty="0"/>
              <a:t> Code XXXX.</a:t>
            </a: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493234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F5BD5E-2698-12AF-45D5-E0B47C6511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7A06F040-7816-9152-38C9-F1841869E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/>
              <a:t>Plenary</a:t>
            </a:r>
            <a:endParaRPr lang="en-GB" sz="360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F74A17-6AC8-7E2C-B0FB-CAD8BF1AC25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667625" cy="3907200"/>
          </a:xfrm>
        </p:spPr>
        <p:txBody>
          <a:bodyPr/>
          <a:lstStyle/>
          <a:p>
            <a:pPr>
              <a:lnSpc>
                <a:spcPct val="100000"/>
              </a:lnSpc>
            </a:pPr>
            <a:endParaRPr lang="en-GB" dirty="0"/>
          </a:p>
          <a:p>
            <a:pPr lvl="1">
              <a:lnSpc>
                <a:spcPct val="100000"/>
              </a:lnSpc>
            </a:pPr>
            <a:r>
              <a:rPr lang="en-GB" dirty="0"/>
              <a:t>Record your feedback from rehearsing with Microsoft 365 Speaker Coach.</a:t>
            </a:r>
          </a:p>
          <a:p>
            <a:pPr marL="0" lvl="1" indent="0">
              <a:lnSpc>
                <a:spcPct val="100000"/>
              </a:lnSpc>
              <a:buNone/>
            </a:pPr>
            <a:endParaRPr lang="en-GB" dirty="0"/>
          </a:p>
          <a:p>
            <a:pPr lvl="1">
              <a:lnSpc>
                <a:spcPct val="100000"/>
              </a:lnSpc>
            </a:pPr>
            <a:r>
              <a:rPr lang="en-GB" dirty="0"/>
              <a:t>Consider how you will implement any suggested actions/areas for development.</a:t>
            </a:r>
          </a:p>
          <a:p>
            <a:pPr marL="0" lvl="1" indent="0">
              <a:lnSpc>
                <a:spcPct val="100000"/>
              </a:lnSpc>
              <a:buNone/>
            </a:pPr>
            <a:endParaRPr lang="en-GB" dirty="0"/>
          </a:p>
          <a:p>
            <a:pPr lvl="1">
              <a:lnSpc>
                <a:spcPct val="100000"/>
              </a:lnSpc>
            </a:pPr>
            <a:r>
              <a:rPr lang="en-GB" sz="2400" dirty="0"/>
              <a:t>Complete your </a:t>
            </a:r>
            <a:r>
              <a:rPr lang="en-GB" dirty="0"/>
              <a:t>E</a:t>
            </a:r>
            <a:r>
              <a:rPr lang="en-GB" sz="2400" dirty="0"/>
              <a:t>xit ticket.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Homework: Revise</a:t>
            </a:r>
            <a:r>
              <a:rPr lang="en-GB" sz="2400" dirty="0"/>
              <a:t> effective presentation skills for your final project brief next lesson.</a:t>
            </a:r>
          </a:p>
          <a:p>
            <a:pPr lvl="1">
              <a:lnSpc>
                <a:spcPct val="100000"/>
              </a:lnSpc>
            </a:pPr>
            <a:endParaRPr lang="en-GB" dirty="0"/>
          </a:p>
          <a:p>
            <a:pPr lvl="1">
              <a:lnSpc>
                <a:spcPct val="100000"/>
              </a:lnSpc>
            </a:pPr>
            <a:endParaRPr lang="en-GB" sz="2400" dirty="0"/>
          </a:p>
          <a:p>
            <a:pPr marL="270000" lvl="2" indent="0">
              <a:lnSpc>
                <a:spcPct val="100000"/>
              </a:lnSpc>
              <a:buNone/>
            </a:pPr>
            <a:endParaRPr lang="en-GB" sz="24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A3F68F-B342-8C00-BCD9-58B12D676C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494B2C-8CC9-A306-94AF-4330699C181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61653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10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Applying a logical approach and sequence to embedding solutions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95743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6F68B-E3E2-8CF6-3F8F-9F585D151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3AA4415E-7377-6BF8-3892-EC6A7A1AF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cs typeface="Arial"/>
              </a:rPr>
              <a:t>L</a:t>
            </a:r>
            <a:r>
              <a:rPr lang="en-GB" sz="3600" dirty="0" err="1">
                <a:cs typeface="Arial"/>
              </a:rPr>
              <a:t>esson</a:t>
            </a:r>
            <a:r>
              <a:rPr lang="en-GB" sz="3600" dirty="0">
                <a:cs typeface="Arial"/>
              </a:rPr>
              <a:t> 10 introduction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B5E4DE-9D25-D0EF-95A6-B36B880FAA9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pPr>
              <a:lnSpc>
                <a:spcPct val="100000"/>
              </a:lnSpc>
            </a:pPr>
            <a:endParaRPr lang="en-GB" sz="2400" dirty="0"/>
          </a:p>
          <a:p>
            <a:pPr lvl="1"/>
            <a:r>
              <a:rPr lang="en-GB" dirty="0"/>
              <a:t>Assessment task.</a:t>
            </a:r>
          </a:p>
          <a:p>
            <a:pPr lvl="1"/>
            <a:r>
              <a:rPr lang="en-GB" dirty="0"/>
              <a:t>What you are going to do in this lesson:</a:t>
            </a:r>
          </a:p>
          <a:p>
            <a:pPr lvl="2"/>
            <a:r>
              <a:rPr lang="en-GB" dirty="0"/>
              <a:t>Cost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GB" dirty="0"/>
              <a:t>benefit analysis with position pyramid.</a:t>
            </a:r>
          </a:p>
          <a:p>
            <a:pPr lvl="2"/>
            <a:r>
              <a:rPr lang="en-GB" dirty="0"/>
              <a:t>Apply project management methodologies to electric vehicle (EV) industry.</a:t>
            </a:r>
          </a:p>
          <a:p>
            <a:pPr lvl="2"/>
            <a:r>
              <a:rPr lang="en-GB" dirty="0"/>
              <a:t>Produce an effective presentation. 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25622F-7971-DADE-2757-EDFC040FC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BF32DA-C7C1-3C6F-7F53-CD4101B7F90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903103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Problem-solving in the EV industry</a:t>
            </a:r>
            <a:endParaRPr lang="en-GB" sz="3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3857" y="1284264"/>
            <a:ext cx="7667625" cy="3601574"/>
          </a:xfrm>
        </p:spPr>
        <p:txBody>
          <a:bodyPr/>
          <a:lstStyle/>
          <a:p>
            <a:pPr>
              <a:lnSpc>
                <a:spcPct val="100000"/>
              </a:lnSpc>
            </a:pPr>
            <a:endParaRPr lang="en-GB" dirty="0"/>
          </a:p>
          <a:p>
            <a:pPr lvl="1"/>
            <a:r>
              <a:rPr lang="en-GB" dirty="0"/>
              <a:t>Read through the case study.</a:t>
            </a:r>
          </a:p>
          <a:p>
            <a:pPr>
              <a:lnSpc>
                <a:spcPct val="100000"/>
              </a:lnSpc>
            </a:pPr>
            <a:endParaRPr lang="en-GB" dirty="0"/>
          </a:p>
          <a:p>
            <a:pPr marL="612900" lvl="1" indent="-342900">
              <a:buFont typeface="Arial" panose="020B0604020202020204" pitchFamily="34" charset="0"/>
              <a:buChar char="•"/>
            </a:pPr>
            <a:r>
              <a:rPr lang="en-GB" dirty="0"/>
              <a:t>Be prepared to discuss key themes for manufacturers of vehicles.</a:t>
            </a:r>
          </a:p>
          <a:p>
            <a:pPr>
              <a:lnSpc>
                <a:spcPct val="100000"/>
              </a:lnSpc>
            </a:pPr>
            <a:endParaRPr lang="en-GB" dirty="0"/>
          </a:p>
          <a:p>
            <a:pPr>
              <a:lnSpc>
                <a:spcPct val="100000"/>
              </a:lnSpc>
            </a:pPr>
            <a:endParaRPr lang="en-GB" sz="2400" dirty="0">
              <a:solidFill>
                <a:srgbClr val="E51C41"/>
              </a:solidFill>
            </a:endParaRPr>
          </a:p>
          <a:p>
            <a:endParaRPr lang="en-GB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lnSpc>
                <a:spcPct val="100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63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644894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600" dirty="0"/>
              <a:t>Cost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3600" dirty="0"/>
              <a:t>benefit analysis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In groups, c</a:t>
            </a:r>
            <a:r>
              <a:rPr lang="en-GB" sz="2400" dirty="0"/>
              <a:t>onsider </a:t>
            </a:r>
            <a:r>
              <a:rPr lang="en-GB" dirty="0"/>
              <a:t>both option A and option B</a:t>
            </a:r>
            <a:r>
              <a:rPr lang="en-GB" sz="2400" dirty="0"/>
              <a:t>: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sz="2400" dirty="0"/>
              <a:t>Discuss why option B may have been rejected.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Complete the position pyramid:</a:t>
            </a:r>
            <a:endParaRPr lang="en-GB" sz="2400" dirty="0"/>
          </a:p>
          <a:p>
            <a:pPr lvl="2">
              <a:lnSpc>
                <a:spcPct val="100000"/>
              </a:lnSpc>
            </a:pPr>
            <a:r>
              <a:rPr lang="en-GB" dirty="0"/>
              <a:t>select the main reasons why option B was rejected</a:t>
            </a:r>
          </a:p>
          <a:p>
            <a:pPr lvl="2">
              <a:lnSpc>
                <a:spcPct val="100000"/>
              </a:lnSpc>
            </a:pPr>
            <a:r>
              <a:rPr lang="en-GB" dirty="0"/>
              <a:t>rank them in order of importance </a:t>
            </a:r>
            <a:endParaRPr lang="en-GB" sz="2400" dirty="0"/>
          </a:p>
          <a:p>
            <a:pPr lvl="2">
              <a:lnSpc>
                <a:spcPct val="100000"/>
              </a:lnSpc>
            </a:pPr>
            <a:r>
              <a:rPr lang="en-GB" dirty="0"/>
              <a:t>justify your decisions and feed back.</a:t>
            </a:r>
          </a:p>
          <a:p>
            <a:pPr marL="0" lvl="1" indent="0">
              <a:lnSpc>
                <a:spcPct val="100000"/>
              </a:lnSpc>
              <a:buNone/>
            </a:pPr>
            <a:endParaRPr lang="en-GB" dirty="0"/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400" dirty="0"/>
          </a:p>
          <a:p>
            <a:pPr lvl="1">
              <a:lnSpc>
                <a:spcPct val="100000"/>
              </a:lnSpc>
            </a:pPr>
            <a:endParaRPr lang="en-GB" sz="2400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64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012754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98A502-5829-D7AD-A6FF-B752BA0E39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DE03C11-92FE-ECA0-4E7A-2447C83AC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000" dirty="0"/>
              <a:t>In groups, discuss to formulate a </a:t>
            </a:r>
            <a:r>
              <a:rPr lang="en-GB" sz="3000" dirty="0"/>
              <a:t>solution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929CC8-AD3F-E1C7-71B9-1EACF94D5F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/>
              <a:t>Apply a logical approach to solving a</a:t>
            </a:r>
            <a:r>
              <a:rPr lang="en-GB" dirty="0"/>
              <a:t> problem</a:t>
            </a:r>
            <a:r>
              <a:rPr lang="en-GB" sz="2400" dirty="0"/>
              <a:t>:</a:t>
            </a:r>
          </a:p>
          <a:p>
            <a:pPr>
              <a:lnSpc>
                <a:spcPct val="100000"/>
              </a:lnSpc>
            </a:pPr>
            <a:endParaRPr lang="en-GB" sz="1600" dirty="0"/>
          </a:p>
          <a:p>
            <a:pPr lvl="1">
              <a:lnSpc>
                <a:spcPct val="100000"/>
              </a:lnSpc>
            </a:pPr>
            <a:r>
              <a:rPr lang="en-GB" dirty="0"/>
              <a:t>Discuss potential solutions to the problem identified.</a:t>
            </a:r>
            <a:endParaRPr lang="en-GB" sz="2400" dirty="0"/>
          </a:p>
          <a:p>
            <a:pPr lvl="2"/>
            <a:r>
              <a:rPr lang="en-GB" dirty="0"/>
              <a:t>Include the potential solutions in your note taking.</a:t>
            </a: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dirty="0"/>
              <a:t>Revisit the case study to select a significant problem.</a:t>
            </a:r>
            <a:endParaRPr lang="en-GB" sz="2400" dirty="0"/>
          </a:p>
          <a:p>
            <a:pPr lvl="2">
              <a:lnSpc>
                <a:spcPct val="100000"/>
              </a:lnSpc>
            </a:pPr>
            <a:r>
              <a:rPr lang="en-GB" sz="2400" dirty="0"/>
              <a:t>Summarise the prob</a:t>
            </a:r>
            <a:r>
              <a:rPr lang="en-GB" dirty="0"/>
              <a:t>lem and consequences.</a:t>
            </a: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dirty="0"/>
              <a:t>Decide on a change management methodology to enable the company to embed the solutions/changes.</a:t>
            </a:r>
            <a:endParaRPr lang="en-GB" sz="2400" dirty="0"/>
          </a:p>
          <a:p>
            <a:pPr lvl="2"/>
            <a:r>
              <a:rPr lang="en-GB" dirty="0"/>
              <a:t>Refer to previous lessons and agree a logical approach.</a:t>
            </a:r>
          </a:p>
          <a:p>
            <a:pPr marL="270000" lvl="2" indent="0">
              <a:buNone/>
            </a:pP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B5B15B-874D-69CB-8A18-1045056C6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3D4E17-5E34-BC34-B6DE-3DA8050049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65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147103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/>
              <a:t>Presentation skills</a:t>
            </a:r>
            <a:endParaRPr lang="en-GB" sz="360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Use the presentation skills developed in the prior lessons to:</a:t>
            </a:r>
            <a:endParaRPr lang="en-GB" sz="2400" dirty="0"/>
          </a:p>
          <a:p>
            <a:pPr>
              <a:lnSpc>
                <a:spcPct val="100000"/>
              </a:lnSpc>
            </a:pPr>
            <a:endParaRPr lang="en-GB" sz="1100" dirty="0"/>
          </a:p>
          <a:p>
            <a:pPr lvl="1">
              <a:lnSpc>
                <a:spcPct val="100000"/>
              </a:lnSpc>
            </a:pPr>
            <a:r>
              <a:rPr lang="en-GB" sz="2400" dirty="0"/>
              <a:t>Produce a slide deck.</a:t>
            </a:r>
          </a:p>
          <a:p>
            <a:pPr lvl="2"/>
            <a:r>
              <a:rPr lang="en-GB" dirty="0"/>
              <a:t>Include the problem, solution and the methodology selected.</a:t>
            </a:r>
          </a:p>
          <a:p>
            <a:pPr lvl="2"/>
            <a:r>
              <a:rPr lang="en-GB" dirty="0"/>
              <a:t>Adhere to the KPIs on the peer assessment handout. This will guide you on how to produce the slide deck, e.g. number of slides.</a:t>
            </a:r>
          </a:p>
          <a:p>
            <a:pPr marL="0" lvl="1" indent="0">
              <a:lnSpc>
                <a:spcPct val="100000"/>
              </a:lnSpc>
              <a:buNone/>
            </a:pPr>
            <a:endParaRPr lang="en-GB" dirty="0"/>
          </a:p>
          <a:p>
            <a:pPr marL="270000" lvl="2" indent="0">
              <a:buNone/>
            </a:pP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66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738397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000"/>
              <a:t>Peer assessment</a:t>
            </a:r>
            <a:endParaRPr lang="en-GB" sz="300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667625" cy="489771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You will be paired with another group and will</a:t>
            </a:r>
            <a:r>
              <a:rPr lang="en-GB" sz="2400" dirty="0"/>
              <a:t>:</a:t>
            </a:r>
          </a:p>
          <a:p>
            <a:pPr>
              <a:lnSpc>
                <a:spcPct val="100000"/>
              </a:lnSpc>
            </a:pPr>
            <a:endParaRPr lang="en-GB" sz="1600" dirty="0"/>
          </a:p>
          <a:p>
            <a:pPr lvl="1">
              <a:lnSpc>
                <a:spcPct val="100000"/>
              </a:lnSpc>
            </a:pPr>
            <a:r>
              <a:rPr lang="en-GB" dirty="0"/>
              <a:t>Present your slides.</a:t>
            </a:r>
          </a:p>
          <a:p>
            <a:pPr lvl="2"/>
            <a:r>
              <a:rPr lang="en-GB" sz="2400" dirty="0"/>
              <a:t>Refer back to the key performance indicators (KPIs).</a:t>
            </a:r>
          </a:p>
          <a:p>
            <a:pPr marL="270000" lvl="2" indent="0">
              <a:lnSpc>
                <a:spcPct val="100000"/>
              </a:lnSpc>
              <a:buNone/>
            </a:pPr>
            <a:endParaRPr lang="en-GB" sz="1100" dirty="0"/>
          </a:p>
          <a:p>
            <a:pPr lvl="1">
              <a:lnSpc>
                <a:spcPct val="100000"/>
              </a:lnSpc>
            </a:pPr>
            <a:r>
              <a:rPr lang="en-GB" sz="2400" dirty="0"/>
              <a:t>Complete the peer assessment handout.</a:t>
            </a:r>
          </a:p>
          <a:p>
            <a:pPr lvl="2"/>
            <a:r>
              <a:rPr lang="en-GB" dirty="0"/>
              <a:t>Red, amber and green (RAG) rate each of the six KPIs (circle the corresponding coloured arrow for each). </a:t>
            </a:r>
          </a:p>
          <a:p>
            <a:pPr lvl="2"/>
            <a:r>
              <a:rPr lang="en-GB" dirty="0"/>
              <a:t>Include key observations, actions and areas for development.</a:t>
            </a:r>
          </a:p>
          <a:p>
            <a:pPr marL="270000" lvl="2" indent="0">
              <a:buNone/>
            </a:pP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67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011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Plenary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endParaRPr lang="en-GB" dirty="0"/>
          </a:p>
          <a:p>
            <a:pPr lvl="1">
              <a:lnSpc>
                <a:spcPct val="100000"/>
              </a:lnSpc>
            </a:pPr>
            <a:r>
              <a:rPr lang="en-GB" dirty="0"/>
              <a:t>Discuss your feedback with your peers.</a:t>
            </a:r>
          </a:p>
          <a:p>
            <a:pPr marL="0" lvl="1" indent="0">
              <a:lnSpc>
                <a:spcPct val="100000"/>
              </a:lnSpc>
              <a:buNone/>
            </a:pPr>
            <a:endParaRPr lang="en-GB" dirty="0"/>
          </a:p>
          <a:p>
            <a:pPr lvl="1">
              <a:lnSpc>
                <a:spcPct val="100000"/>
              </a:lnSpc>
            </a:pPr>
            <a:r>
              <a:rPr lang="en-GB" dirty="0"/>
              <a:t>Consider how you will implement any suggested actions/areas for development.</a:t>
            </a:r>
          </a:p>
          <a:p>
            <a:pPr marL="0" lvl="1" indent="0">
              <a:lnSpc>
                <a:spcPct val="100000"/>
              </a:lnSpc>
              <a:buNone/>
            </a:pPr>
            <a:endParaRPr lang="en-GB" dirty="0"/>
          </a:p>
          <a:p>
            <a:pPr lvl="1">
              <a:lnSpc>
                <a:spcPct val="100000"/>
              </a:lnSpc>
            </a:pPr>
            <a:r>
              <a:rPr lang="en-GB" sz="2400" dirty="0"/>
              <a:t>Complete your Exit ticket.</a:t>
            </a:r>
          </a:p>
          <a:p>
            <a:pPr marL="0" lvl="1" indent="0">
              <a:lnSpc>
                <a:spcPct val="100000"/>
              </a:lnSpc>
              <a:buNone/>
            </a:pPr>
            <a:endParaRPr lang="en-GB" sz="2400" dirty="0"/>
          </a:p>
          <a:p>
            <a:pPr marL="0" lvl="1" indent="0">
              <a:lnSpc>
                <a:spcPct val="100000"/>
              </a:lnSpc>
              <a:buNone/>
            </a:pP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68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891921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69</a:t>
            </a:fld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ED7E31-0A20-431C-92C7-87EA77ED0CA9}"/>
              </a:ext>
            </a:extLst>
          </p:cNvPr>
          <p:cNvSpPr txBox="1"/>
          <p:nvPr/>
        </p:nvSpPr>
        <p:spPr>
          <a:xfrm>
            <a:off x="1763688" y="1275606"/>
            <a:ext cx="1152128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/>
              <a:t>PRODUCED BY</a:t>
            </a:r>
          </a:p>
        </p:txBody>
      </p:sp>
      <p:pic>
        <p:nvPicPr>
          <p:cNvPr id="14" name="Picture 13" descr="Department for Education logo">
            <a:extLst>
              <a:ext uri="{FF2B5EF4-FFF2-40B4-BE49-F238E27FC236}">
                <a16:creationId xmlns:a16="http://schemas.microsoft.com/office/drawing/2014/main" id="{0D793A73-0B68-41C6-96A3-4A06CB6B86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674268"/>
            <a:ext cx="1800200" cy="84455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E3E1E1C-19A4-4F4A-B678-E274A9DA15DB}"/>
              </a:ext>
            </a:extLst>
          </p:cNvPr>
          <p:cNvSpPr txBox="1"/>
          <p:nvPr/>
        </p:nvSpPr>
        <p:spPr>
          <a:xfrm>
            <a:off x="4675552" y="1275606"/>
            <a:ext cx="1152128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/>
              <a:t>FUNDED BY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F2C459C-FDFD-413A-AA47-C10B685C2A01}"/>
              </a:ext>
            </a:extLst>
          </p:cNvPr>
          <p:cNvSpPr txBox="1"/>
          <p:nvPr/>
        </p:nvSpPr>
        <p:spPr>
          <a:xfrm>
            <a:off x="4662422" y="2868565"/>
            <a:ext cx="1800200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/>
              <a:t>This programme is funded by the Department for Education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6B2AE06-62E2-47AC-A4B8-78F23C87D5EA}"/>
              </a:ext>
            </a:extLst>
          </p:cNvPr>
          <p:cNvSpPr txBox="1"/>
          <p:nvPr/>
        </p:nvSpPr>
        <p:spPr>
          <a:xfrm>
            <a:off x="1583803" y="2787774"/>
            <a:ext cx="2088232" cy="4847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/>
              <a:t>Franklin College has produced this resource on behalf of the Education and Training Foundation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A481ADA-FC14-4FE3-9F8D-6121602D1055}"/>
              </a:ext>
            </a:extLst>
          </p:cNvPr>
          <p:cNvSpPr txBox="1"/>
          <p:nvPr/>
        </p:nvSpPr>
        <p:spPr>
          <a:xfrm>
            <a:off x="1187624" y="3651870"/>
            <a:ext cx="655272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2400" b="1">
                <a:solidFill>
                  <a:srgbClr val="E51C41"/>
                </a:solidFill>
              </a:rPr>
              <a:t>ET-FOUNDATION.CO.UK</a:t>
            </a:r>
          </a:p>
        </p:txBody>
      </p:sp>
      <p:pic>
        <p:nvPicPr>
          <p:cNvPr id="5" name="Picture 4" descr="Education and Training Foundation logo">
            <a:extLst>
              <a:ext uri="{FF2B5EF4-FFF2-40B4-BE49-F238E27FC236}">
                <a16:creationId xmlns:a16="http://schemas.microsoft.com/office/drawing/2014/main" id="{BB2C64D5-4791-444B-9142-B07A38BD14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39502"/>
            <a:ext cx="1215103" cy="645557"/>
          </a:xfrm>
          <a:prstGeom prst="rect">
            <a:avLst/>
          </a:prstGeom>
        </p:spPr>
      </p:pic>
      <p:pic>
        <p:nvPicPr>
          <p:cNvPr id="2" name="Picture 1" descr="Franklin College logo">
            <a:extLst>
              <a:ext uri="{FF2B5EF4-FFF2-40B4-BE49-F238E27FC236}">
                <a16:creationId xmlns:a16="http://schemas.microsoft.com/office/drawing/2014/main" id="{C5C4E104-ABC4-08A7-3ADC-18968928F8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3471" y="1580657"/>
            <a:ext cx="1813097" cy="774564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31B8E44F-F3EC-1AFD-CBD0-A481211D7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-699425"/>
            <a:ext cx="8437563" cy="699425"/>
          </a:xfr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en-GB"/>
              <a:t>Acknowledgements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9314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1B10B4-460A-A47D-4C2C-2A9419CD72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2DD896B7-3DEE-4074-F8AF-E47FAD2A4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600" dirty="0"/>
              <a:t>K</a:t>
            </a:r>
            <a:r>
              <a:rPr lang="en-GB" sz="3600" dirty="0"/>
              <a:t>PIs and </a:t>
            </a:r>
            <a:r>
              <a:rPr lang="en-GB" dirty="0"/>
              <a:t>deliverables</a:t>
            </a:r>
            <a:r>
              <a:rPr lang="en-GB" sz="3600" dirty="0"/>
              <a:t> in business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541C04-2A2A-39F8-1772-6C084EF49AF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In your groups create a mind map showing the following: </a:t>
            </a:r>
            <a:endParaRPr lang="en-GB" sz="2400" dirty="0"/>
          </a:p>
          <a:p>
            <a:pPr>
              <a:lnSpc>
                <a:spcPct val="100000"/>
              </a:lnSpc>
            </a:pP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sz="2400" dirty="0"/>
              <a:t>KPIs in business.</a:t>
            </a:r>
          </a:p>
          <a:p>
            <a:pPr lvl="2"/>
            <a:r>
              <a:rPr lang="en-GB" dirty="0"/>
              <a:t>What are they and what are they used for?</a:t>
            </a:r>
          </a:p>
          <a:p>
            <a:pPr marL="270000" lvl="2" indent="0">
              <a:lnSpc>
                <a:spcPct val="100000"/>
              </a:lnSpc>
              <a:buNone/>
            </a:pP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dirty="0"/>
              <a:t>Deliverables in business.</a:t>
            </a:r>
          </a:p>
          <a:p>
            <a:pPr lvl="2"/>
            <a:r>
              <a:rPr lang="en-GB" dirty="0"/>
              <a:t>What are they and what are they used for?</a:t>
            </a:r>
          </a:p>
          <a:p>
            <a:pPr marL="270000" lvl="2" indent="0">
              <a:buNone/>
            </a:pPr>
            <a:r>
              <a:rPr lang="en-GB" dirty="0"/>
              <a:t>Consider some examples and be prepared to feed back.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6EF4BE-F0EF-22FA-AEC7-27EF03926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057B25-2C27-1C29-D5C3-0C99F669813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6040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/>
              <a:t>Plenary and homework </a:t>
            </a:r>
            <a:endParaRPr lang="en-GB" sz="360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US" dirty="0"/>
              <a:t>What have we learnt today?</a:t>
            </a:r>
            <a:endParaRPr lang="en-GB" dirty="0"/>
          </a:p>
          <a:p>
            <a:pPr lvl="1">
              <a:lnSpc>
                <a:spcPct val="100000"/>
              </a:lnSpc>
            </a:pPr>
            <a:r>
              <a:rPr lang="en-GB" dirty="0"/>
              <a:t>Complete your Exit ticket.</a:t>
            </a: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dirty="0"/>
              <a:t>How will this contribute to your end of project task?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Homework: Ask a colleague on your Industry Placement to explain how they use KPIs and bring in examples to next lesson.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Next steps.</a:t>
            </a: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9533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Effective use of deliverables and key performance indicators (KPIs) when measuring success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72831491"/>
      </p:ext>
    </p:extLst>
  </p:cSld>
  <p:clrMapOvr>
    <a:masterClrMapping/>
  </p:clrMapOvr>
</p:sld>
</file>

<file path=ppt/theme/theme1.xml><?xml version="1.0" encoding="utf-8"?>
<a:theme xmlns:a="http://schemas.openxmlformats.org/drawingml/2006/main" name="ETF Master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EEECE1"/>
      </a:lt2>
      <a:accent1>
        <a:srgbClr val="00A068"/>
      </a:accent1>
      <a:accent2>
        <a:srgbClr val="E51C41"/>
      </a:accent2>
      <a:accent3>
        <a:srgbClr val="FDB913"/>
      </a:accent3>
      <a:accent4>
        <a:srgbClr val="0071F8"/>
      </a:accent4>
      <a:accent5>
        <a:srgbClr val="BE0064"/>
      </a:accent5>
      <a:accent6>
        <a:srgbClr val="000000"/>
      </a:accent6>
      <a:hlink>
        <a:srgbClr val="0000FF"/>
      </a:hlink>
      <a:folHlink>
        <a:srgbClr val="800080"/>
      </a:folHlink>
    </a:clrScheme>
    <a:fontScheme name="ETF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2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35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ETF PPT TEMPLATE 2017 REVISION 2" id="{D9072210-44E4-4708-8F0F-C17D53D19737}" vid="{93905E69-2C3A-474D-AE1D-AE1AB7FC7A7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84A5350B050F46AD6AC251716740DC" ma:contentTypeVersion="19" ma:contentTypeDescription="Create a new document." ma:contentTypeScope="" ma:versionID="d187684d7a1e7144ec20e0c851cd9de9">
  <xsd:schema xmlns:xsd="http://www.w3.org/2001/XMLSchema" xmlns:xs="http://www.w3.org/2001/XMLSchema" xmlns:p="http://schemas.microsoft.com/office/2006/metadata/properties" xmlns:ns2="414d2ded-29cc-4abd-a1df-c646721ce55b" xmlns:ns3="2847a094-2edf-4950-a853-13ec668231ed" targetNamespace="http://schemas.microsoft.com/office/2006/metadata/properties" ma:root="true" ma:fieldsID="c647aa0055b96075a1a28ac1dd860f1f" ns2:_="" ns3:_="">
    <xsd:import namespace="414d2ded-29cc-4abd-a1df-c646721ce55b"/>
    <xsd:import namespace="2847a094-2edf-4950-a853-13ec668231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AutoTag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d2ded-29cc-4abd-a1df-c646721ce5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20cda56a-0d36-40e2-ad5d-df46f41119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47a094-2edf-4950-a853-13ec668231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75bcd669-d17d-41a9-93bf-403babf16228}" ma:internalName="TaxCatchAll" ma:showField="CatchAllData" ma:web="2847a094-2edf-4950-a853-13ec668231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14d2ded-29cc-4abd-a1df-c646721ce55b">
      <Terms xmlns="http://schemas.microsoft.com/office/infopath/2007/PartnerControls"/>
    </lcf76f155ced4ddcb4097134ff3c332f>
    <TaxCatchAll xmlns="2847a094-2edf-4950-a853-13ec668231e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D02BF4B-4AFC-41B5-BA71-81DA5093EB72}"/>
</file>

<file path=customXml/itemProps2.xml><?xml version="1.0" encoding="utf-8"?>
<ds:datastoreItem xmlns:ds="http://schemas.openxmlformats.org/officeDocument/2006/customXml" ds:itemID="{4A76E745-D9E8-4D93-8B7F-BCE1E4A491AA}">
  <ds:schemaRefs>
    <ds:schemaRef ds:uri="http://schemas.microsoft.com/office/2006/metadata/properties"/>
    <ds:schemaRef ds:uri="http://www.w3.org/XML/1998/namespace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e8bc058b-4131-4b8a-903d-db3f9bf54849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F9729C5E-FC3E-4187-92B8-5FE37E61E9D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948</TotalTime>
  <Words>3275</Words>
  <Application>Microsoft Office PowerPoint</Application>
  <PresentationFormat>On-screen Show (16:9)</PresentationFormat>
  <Paragraphs>591</Paragraphs>
  <Slides>69</Slides>
  <Notes>56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3" baseType="lpstr">
      <vt:lpstr>Aptos</vt:lpstr>
      <vt:lpstr>Arial</vt:lpstr>
      <vt:lpstr>Calibri</vt:lpstr>
      <vt:lpstr>ETF Master</vt:lpstr>
      <vt:lpstr>T LEVEL IN MANAGEMENT AND ADMINISTRATION</vt:lpstr>
      <vt:lpstr>1</vt:lpstr>
      <vt:lpstr>Problem-solving</vt:lpstr>
      <vt:lpstr>Introduction to problem-solving skills</vt:lpstr>
      <vt:lpstr>Key performance indicators and deliverables</vt:lpstr>
      <vt:lpstr>Problem-solving skills and language</vt:lpstr>
      <vt:lpstr>KPIs and deliverables in business</vt:lpstr>
      <vt:lpstr>Plenary and homework </vt:lpstr>
      <vt:lpstr>2</vt:lpstr>
      <vt:lpstr>Lesson 2 introduction</vt:lpstr>
      <vt:lpstr>Deliverables and KPIs</vt:lpstr>
      <vt:lpstr>Introduction to data analysis</vt:lpstr>
      <vt:lpstr>Using KPIs to track performance</vt:lpstr>
      <vt:lpstr>Using KPIs to measure success</vt:lpstr>
      <vt:lpstr>Plenary</vt:lpstr>
      <vt:lpstr>3</vt:lpstr>
      <vt:lpstr>Lesson 3 introduction</vt:lpstr>
      <vt:lpstr>What is innovation?</vt:lpstr>
      <vt:lpstr>Innovation challenge</vt:lpstr>
      <vt:lpstr>Voting</vt:lpstr>
      <vt:lpstr>Innovation </vt:lpstr>
      <vt:lpstr>Plenary</vt:lpstr>
      <vt:lpstr>4</vt:lpstr>
      <vt:lpstr>Lesson 4 introduction</vt:lpstr>
      <vt:lpstr>Defining innovation </vt:lpstr>
      <vt:lpstr>Innovation definition</vt:lpstr>
      <vt:lpstr>Quick quiz: “Innovation or not?”</vt:lpstr>
      <vt:lpstr>Mini case study</vt:lpstr>
      <vt:lpstr>Wonder World Play Centre</vt:lpstr>
      <vt:lpstr>Plenary</vt:lpstr>
      <vt:lpstr>5</vt:lpstr>
      <vt:lpstr>Lesson 5 introduction</vt:lpstr>
      <vt:lpstr>Market Masters: the supermarket improvement game</vt:lpstr>
      <vt:lpstr>The supermarket comeback story</vt:lpstr>
      <vt:lpstr>Plenary</vt:lpstr>
      <vt:lpstr>6</vt:lpstr>
      <vt:lpstr>Lesson 6 introduction</vt:lpstr>
      <vt:lpstr>Using PRINCE – Prior learning</vt:lpstr>
      <vt:lpstr>Using PRINCE to plan a festival</vt:lpstr>
      <vt:lpstr>Feedback and plenary</vt:lpstr>
      <vt:lpstr>7</vt:lpstr>
      <vt:lpstr>Lesson 7 introduction</vt:lpstr>
      <vt:lpstr>Using Agile – Prior learning</vt:lpstr>
      <vt:lpstr>Key principles of Agile</vt:lpstr>
      <vt:lpstr>How Agile uses Kanban</vt:lpstr>
      <vt:lpstr>Demonstrating Agile</vt:lpstr>
      <vt:lpstr>Using Agile to fix a business problem</vt:lpstr>
      <vt:lpstr>Feedback and plenary</vt:lpstr>
      <vt:lpstr>8</vt:lpstr>
      <vt:lpstr>Lesson 8 introduction</vt:lpstr>
      <vt:lpstr>SCRUM – Prior learning</vt:lpstr>
      <vt:lpstr>Using SCRUM to fix health and safety issues</vt:lpstr>
      <vt:lpstr>Project management methodologies</vt:lpstr>
      <vt:lpstr>Plenary</vt:lpstr>
      <vt:lpstr>9</vt:lpstr>
      <vt:lpstr>Lesson 9 introduction</vt:lpstr>
      <vt:lpstr>Presentation skills</vt:lpstr>
      <vt:lpstr>An effective slide deck</vt:lpstr>
      <vt:lpstr>Creating a slide deck</vt:lpstr>
      <vt:lpstr>Plenary</vt:lpstr>
      <vt:lpstr>10</vt:lpstr>
      <vt:lpstr>Lesson 10 introduction</vt:lpstr>
      <vt:lpstr>Problem-solving in the EV industry</vt:lpstr>
      <vt:lpstr>Cost–benefit analysis</vt:lpstr>
      <vt:lpstr>In groups, discuss to formulate a solution</vt:lpstr>
      <vt:lpstr>Presentation skills</vt:lpstr>
      <vt:lpstr>Peer assessment</vt:lpstr>
      <vt:lpstr>Plenary</vt:lpstr>
      <vt:lpstr>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underpinning excellence</dc:title>
  <dc:creator>Richard Overton</dc:creator>
  <cp:lastModifiedBy>Sharon Moore</cp:lastModifiedBy>
  <cp:revision>67</cp:revision>
  <dcterms:created xsi:type="dcterms:W3CDTF">2020-10-20T08:50:32Z</dcterms:created>
  <dcterms:modified xsi:type="dcterms:W3CDTF">2025-06-23T12:50:29Z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0x010100D684A5350B050F46AD6AC251716740DC</vt:lpwstr>
  </property>
  <property fmtid="{D5CDD505-2E9C-101B-9397-08002B2CF9AE}" pid="3" name="MediaServiceImageTags">
    <vt:lpwstr/>
  </property>
  <property fmtid="{D5CDD505-2E9C-101B-9397-08002B2CF9AE}" pid="4" name="Order">
    <vt:r8>60600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</Properties>
</file>