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embeddedFontLst>
    <p:embeddedFont>
      <p:font typeface="Anton" pitchFamily="2" charset="0"/>
      <p:regular r:id="rId20"/>
    </p:embeddedFont>
    <p:embeddedFont>
      <p:font typeface="Caveat" panose="020B0604020202020204" charset="0"/>
      <p:regular r:id="rId21"/>
      <p:bold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9DED3-DBDB-418E-B52D-E336EF1C7FD2}" v="1" dt="2024-08-28T12:47:19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441" autoAdjust="0"/>
  </p:normalViewPr>
  <p:slideViewPr>
    <p:cSldViewPr snapToGrid="0">
      <p:cViewPr varScale="1">
        <p:scale>
          <a:sx n="81" d="100"/>
          <a:sy n="81" d="100"/>
        </p:scale>
        <p:origin x="126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microsoft.com/office/2015/10/relationships/revisionInfo" Target="revisionInfo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86a220d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886a220d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7cf4632df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7cf4632df4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(10 mins)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Providing Support and Encouragement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Share strategies for supporting skill development in apprentices.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Emphasise the role of encouragement in fostering growth.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7cf4632df4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7cf4632df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7cf4632df4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25 mins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Identifying and Overcoming Barriers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common barriers to progress in coaching relationships.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Offer strategies to identify and overcome these obstacles.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Dealing with Challenges in Coaching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Address challenges and difficult situations that may arise in coaching.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Provide guidance on handling these situations effectively.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7cf4632df4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7cf4632df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7cf4632df4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 mins 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Providing Feedback and Managing Performance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Examine the role of constructive feedback in driving performance improvement.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Share best practices for delivering feedback effectively and managing performance issues.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27cf4632df4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7cf4632df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7cf4632df4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Summarise key takeaways from the session.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Resources available </a:t>
            </a:r>
            <a:endParaRPr>
              <a:solidFill>
                <a:srgbClr val="37415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commitments for next time,....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7cf4632df4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886dd0a8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2886dd0a8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7d0b3c66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7d0b3c667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( 5 mins)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Key objective : Equip line managers with coaching strategies and tools to support employee development within degree apprenticeships.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Review the learning outcomes for this session.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Emphasise the skills and knowledge participants will gain.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7d0b3c667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7cf4632df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7cf4632df4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Recap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(10 mins)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Review key concepts and skills covered in the previous session.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Ensure participants are up to date and ready to build upon their knowledge.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7cf4632df4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7cf4632df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7cf4632df4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Coaching Models and Frameworks (10 minutes)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Introduce coaching models like GROW model and the OSKAR model.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Explain how these frameworks guide coaching conversations and goal attainment.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7cf4632df4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cf4632df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7cf4632df4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 mins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GROW Model: Goal, Reality, Options, Will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GROW model, explaining its components: Goal, Reality, Options, and Will.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Show how each element contributes to effective coaching.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27cf4632df4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7cf4632df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7cf4632df4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15 mins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Fostering Self-awareness and Self-reflection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the importance of self-awareness and self-reflection in apprentices.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Share techniques for encouraging self-awareness in coaching.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7cf4632df4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7cf4632df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7cf4632df4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15 mins 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Questioning Techniques for Critical Thinking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Explore advanced questioning techniques to promote critical thinking and problem-solving.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Explain how powerful questions can drive meaningful conversations.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27cf4632df4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7cf4632df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7cf4632df4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Active Coaching Skills (10 minutes)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Highlight active coaching skills like paraphrasing, summarising, and clarifying.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Show how these skills enhance communication and understanding in coaching.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7cf4632df4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etfoundation.co.uk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opt 1">
  <p:cSld name="Title Slide_opt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854358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 rot="-188436">
            <a:off x="3396858" y="3564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0" y="5368835"/>
            <a:ext cx="3239590" cy="1489165"/>
          </a:xfrm>
          <a:custGeom>
            <a:avLst/>
            <a:gdLst/>
            <a:ahLst/>
            <a:cxnLst/>
            <a:rect l="l" t="t" r="r" b="b"/>
            <a:pathLst>
              <a:path w="3239590" h="1489165" extrusionOk="0">
                <a:moveTo>
                  <a:pt x="6532" y="0"/>
                </a:moveTo>
                <a:lnTo>
                  <a:pt x="3239590" y="111035"/>
                </a:lnTo>
                <a:lnTo>
                  <a:pt x="3076304" y="1489165"/>
                </a:lnTo>
                <a:lnTo>
                  <a:pt x="0" y="1482635"/>
                </a:lnTo>
                <a:cubicBezTo>
                  <a:pt x="2177" y="988423"/>
                  <a:pt x="4355" y="494212"/>
                  <a:pt x="65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252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2487394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_opt 2">
  <p:cSld name="Single Image_opt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11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6084000" y="1548000"/>
            <a:ext cx="5436000" cy="3744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Reversed_opt 1">
  <p:cSld name="Single Image Reversed_opt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084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084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864000" y="900000"/>
            <a:ext cx="4644000" cy="4644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90" name="Google Shape;90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Reversed_opt 2">
  <p:cSld name="Single Image Reversed_opt 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6084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6084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>
            <a:spLocks noGrp="1"/>
          </p:cNvSpPr>
          <p:nvPr>
            <p:ph type="pic" idx="2"/>
          </p:nvPr>
        </p:nvSpPr>
        <p:spPr>
          <a:xfrm>
            <a:off x="666000" y="1692000"/>
            <a:ext cx="5004000" cy="345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_opt 2">
  <p:cSld name="Double Image_opt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4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6156000" y="648000"/>
            <a:ext cx="3528000" cy="471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14"/>
          <p:cNvSpPr>
            <a:spLocks noGrp="1"/>
          </p:cNvSpPr>
          <p:nvPr>
            <p:ph type="pic" idx="3"/>
          </p:nvPr>
        </p:nvSpPr>
        <p:spPr>
          <a:xfrm>
            <a:off x="9287999" y="3240000"/>
            <a:ext cx="2520000" cy="306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_opt 3">
  <p:cSld name="Double Image_opt 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15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>
            <a:spLocks noGrp="1"/>
          </p:cNvSpPr>
          <p:nvPr>
            <p:ph type="pic" idx="2"/>
          </p:nvPr>
        </p:nvSpPr>
        <p:spPr>
          <a:xfrm>
            <a:off x="6300000" y="648000"/>
            <a:ext cx="55332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15"/>
          <p:cNvSpPr>
            <a:spLocks noGrp="1"/>
          </p:cNvSpPr>
          <p:nvPr>
            <p:ph type="pic" idx="3"/>
          </p:nvPr>
        </p:nvSpPr>
        <p:spPr>
          <a:xfrm>
            <a:off x="6300000" y="3553200"/>
            <a:ext cx="55332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 Reversed_opt 1">
  <p:cSld name="Double Image Reversed_opt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>
            <a:spLocks noGrp="1"/>
          </p:cNvSpPr>
          <p:nvPr>
            <p:ph type="pic" idx="2"/>
          </p:nvPr>
        </p:nvSpPr>
        <p:spPr>
          <a:xfrm>
            <a:off x="360000" y="144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16"/>
          <p:cNvSpPr>
            <a:spLocks noGrp="1"/>
          </p:cNvSpPr>
          <p:nvPr>
            <p:ph type="pic" idx="3"/>
          </p:nvPr>
        </p:nvSpPr>
        <p:spPr>
          <a:xfrm>
            <a:off x="3168000" y="288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117" name="Google Shape;117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 Reversed_opt 2">
  <p:cSld name="Double Image Reversed_opt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>
            <a:spLocks noGrp="1"/>
          </p:cNvSpPr>
          <p:nvPr>
            <p:ph type="pic" idx="2"/>
          </p:nvPr>
        </p:nvSpPr>
        <p:spPr>
          <a:xfrm>
            <a:off x="360000" y="360000"/>
            <a:ext cx="4464000" cy="34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17"/>
          <p:cNvSpPr>
            <a:spLocks noGrp="1"/>
          </p:cNvSpPr>
          <p:nvPr>
            <p:ph type="pic" idx="3"/>
          </p:nvPr>
        </p:nvSpPr>
        <p:spPr>
          <a:xfrm>
            <a:off x="3168000" y="363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125" name="Google Shape;125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 Reversed_opt 3">
  <p:cSld name="Double Image Reversed_opt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>
            <a:spLocks noGrp="1"/>
          </p:cNvSpPr>
          <p:nvPr>
            <p:ph type="pic" idx="2"/>
          </p:nvPr>
        </p:nvSpPr>
        <p:spPr>
          <a:xfrm>
            <a:off x="720000" y="864000"/>
            <a:ext cx="4860000" cy="219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18"/>
          <p:cNvSpPr>
            <a:spLocks noGrp="1"/>
          </p:cNvSpPr>
          <p:nvPr>
            <p:ph type="pic" idx="3"/>
          </p:nvPr>
        </p:nvSpPr>
        <p:spPr>
          <a:xfrm>
            <a:off x="720000" y="3348000"/>
            <a:ext cx="4860000" cy="219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_opt 1">
  <p:cSld name="Triple Image_opt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19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>
            <a:spLocks noGrp="1"/>
          </p:cNvSpPr>
          <p:nvPr>
            <p:ph type="pic" idx="2"/>
          </p:nvPr>
        </p:nvSpPr>
        <p:spPr>
          <a:xfrm>
            <a:off x="6156000" y="219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19"/>
          <p:cNvSpPr>
            <a:spLocks noGrp="1"/>
          </p:cNvSpPr>
          <p:nvPr>
            <p:ph type="pic" idx="3"/>
          </p:nvPr>
        </p:nvSpPr>
        <p:spPr>
          <a:xfrm>
            <a:off x="9000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19"/>
          <p:cNvSpPr>
            <a:spLocks noGrp="1"/>
          </p:cNvSpPr>
          <p:nvPr>
            <p:ph type="pic" idx="4"/>
          </p:nvPr>
        </p:nvSpPr>
        <p:spPr>
          <a:xfrm>
            <a:off x="9000000" y="3528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_opt 2">
  <p:cSld name="Triple Image_opt 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p20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>
            <a:spLocks noGrp="1"/>
          </p:cNvSpPr>
          <p:nvPr>
            <p:ph type="pic" idx="2"/>
          </p:nvPr>
        </p:nvSpPr>
        <p:spPr>
          <a:xfrm>
            <a:off x="8496000" y="3096000"/>
            <a:ext cx="3348000" cy="3348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p20"/>
          <p:cNvSpPr>
            <a:spLocks noGrp="1"/>
          </p:cNvSpPr>
          <p:nvPr>
            <p:ph type="pic" idx="3"/>
          </p:nvPr>
        </p:nvSpPr>
        <p:spPr>
          <a:xfrm>
            <a:off x="6156000" y="219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20"/>
          <p:cNvSpPr>
            <a:spLocks noGrp="1"/>
          </p:cNvSpPr>
          <p:nvPr>
            <p:ph type="pic" idx="4"/>
          </p:nvPr>
        </p:nvSpPr>
        <p:spPr>
          <a:xfrm>
            <a:off x="9000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_opt 1">
  <p:cSld name="Single Image_opt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6660000" y="1080000"/>
            <a:ext cx="4644000" cy="4644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_opt 3">
  <p:cSld name="Triple Image_opt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1" name="Google Shape;151;p21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>
            <a:spLocks noGrp="1"/>
          </p:cNvSpPr>
          <p:nvPr>
            <p:ph type="pic" idx="2"/>
          </p:nvPr>
        </p:nvSpPr>
        <p:spPr>
          <a:xfrm>
            <a:off x="6300000" y="504000"/>
            <a:ext cx="3780000" cy="180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p21"/>
          <p:cNvSpPr>
            <a:spLocks noGrp="1"/>
          </p:cNvSpPr>
          <p:nvPr>
            <p:ph type="pic" idx="3"/>
          </p:nvPr>
        </p:nvSpPr>
        <p:spPr>
          <a:xfrm>
            <a:off x="7884000" y="2538000"/>
            <a:ext cx="3780000" cy="180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21"/>
          <p:cNvSpPr>
            <a:spLocks noGrp="1"/>
          </p:cNvSpPr>
          <p:nvPr>
            <p:ph type="pic" idx="4"/>
          </p:nvPr>
        </p:nvSpPr>
        <p:spPr>
          <a:xfrm>
            <a:off x="6300000" y="4572000"/>
            <a:ext cx="3780000" cy="180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 Reversed_opt 1">
  <p:cSld name="Triple Image Reversed_opt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>
            <a:spLocks noGrp="1"/>
          </p:cNvSpPr>
          <p:nvPr>
            <p:ph type="pic" idx="2"/>
          </p:nvPr>
        </p:nvSpPr>
        <p:spPr>
          <a:xfrm>
            <a:off x="360000" y="219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22"/>
          <p:cNvSpPr>
            <a:spLocks noGrp="1"/>
          </p:cNvSpPr>
          <p:nvPr>
            <p:ph type="pic" idx="3"/>
          </p:nvPr>
        </p:nvSpPr>
        <p:spPr>
          <a:xfrm>
            <a:off x="3168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" name="Google Shape;161;p22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>
            <a:spLocks noGrp="1"/>
          </p:cNvSpPr>
          <p:nvPr>
            <p:ph type="pic" idx="4"/>
          </p:nvPr>
        </p:nvSpPr>
        <p:spPr>
          <a:xfrm>
            <a:off x="3168000" y="3528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 Reversed_opt 2">
  <p:cSld name="Triple Image Reversed_opt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2"/>
          </p:nvPr>
        </p:nvSpPr>
        <p:spPr>
          <a:xfrm>
            <a:off x="360000" y="1188000"/>
            <a:ext cx="3096000" cy="432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p23"/>
          <p:cNvSpPr>
            <a:spLocks noGrp="1"/>
          </p:cNvSpPr>
          <p:nvPr>
            <p:ph type="pic" idx="3"/>
          </p:nvPr>
        </p:nvSpPr>
        <p:spPr>
          <a:xfrm>
            <a:off x="3168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p23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>
            <a:spLocks noGrp="1"/>
          </p:cNvSpPr>
          <p:nvPr>
            <p:ph type="pic" idx="4"/>
          </p:nvPr>
        </p:nvSpPr>
        <p:spPr>
          <a:xfrm>
            <a:off x="3168000" y="3528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 Reversed_opt 3">
  <p:cSld name="Triple Image Reversed_opt 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>
            <a:spLocks noGrp="1"/>
          </p:cNvSpPr>
          <p:nvPr>
            <p:ph type="pic" idx="2"/>
          </p:nvPr>
        </p:nvSpPr>
        <p:spPr>
          <a:xfrm>
            <a:off x="2124000" y="504000"/>
            <a:ext cx="3420000" cy="144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24"/>
          <p:cNvSpPr>
            <a:spLocks noGrp="1"/>
          </p:cNvSpPr>
          <p:nvPr>
            <p:ph type="pic" idx="3"/>
          </p:nvPr>
        </p:nvSpPr>
        <p:spPr>
          <a:xfrm>
            <a:off x="360000" y="2178000"/>
            <a:ext cx="3420000" cy="144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p24"/>
          <p:cNvSpPr>
            <a:spLocks noGrp="1"/>
          </p:cNvSpPr>
          <p:nvPr>
            <p:ph type="pic" idx="4"/>
          </p:nvPr>
        </p:nvSpPr>
        <p:spPr>
          <a:xfrm>
            <a:off x="2124000" y="3852000"/>
            <a:ext cx="3420000" cy="144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p24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360000" y="1871999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◦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2"/>
          </p:nvPr>
        </p:nvSpPr>
        <p:spPr>
          <a:xfrm>
            <a:off x="64332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◦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/Graph Slide">
  <p:cSld name="Table/Graph Slid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8244000" y="1872000"/>
            <a:ext cx="3589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◦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2"/>
          </p:nvPr>
        </p:nvSpPr>
        <p:spPr>
          <a:xfrm>
            <a:off x="360000" y="1872000"/>
            <a:ext cx="756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 Slide">
  <p:cSld name="Stat Slid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/>
          <p:nvPr/>
        </p:nvSpPr>
        <p:spPr>
          <a:xfrm>
            <a:off x="510448" y="484742"/>
            <a:ext cx="11141725" cy="5354198"/>
          </a:xfrm>
          <a:custGeom>
            <a:avLst/>
            <a:gdLst/>
            <a:ahLst/>
            <a:cxnLst/>
            <a:rect l="l" t="t" r="r" b="b"/>
            <a:pathLst>
              <a:path w="11141725" h="5354198" extrusionOk="0">
                <a:moveTo>
                  <a:pt x="0" y="0"/>
                </a:moveTo>
                <a:lnTo>
                  <a:pt x="11141725" y="536154"/>
                </a:lnTo>
                <a:lnTo>
                  <a:pt x="10987490" y="5354198"/>
                </a:lnTo>
                <a:lnTo>
                  <a:pt x="0" y="528075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2016000" y="2952000"/>
            <a:ext cx="360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0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0" cap="none">
                <a:latin typeface="Anton"/>
                <a:ea typeface="Anton"/>
                <a:cs typeface="Anton"/>
                <a:sym typeface="Anton"/>
              </a:defRPr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cap="none"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2"/>
          </p:nvPr>
        </p:nvSpPr>
        <p:spPr>
          <a:xfrm>
            <a:off x="6577200" y="2952000"/>
            <a:ext cx="360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0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0" cap="none">
                <a:latin typeface="Anton"/>
                <a:ea typeface="Anton"/>
                <a:cs typeface="Anton"/>
                <a:sym typeface="Anton"/>
              </a:defRPr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cap="none"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510448" y="484742"/>
            <a:ext cx="11141725" cy="5354198"/>
          </a:xfrm>
          <a:custGeom>
            <a:avLst/>
            <a:gdLst/>
            <a:ahLst/>
            <a:cxnLst/>
            <a:rect l="l" t="t" r="r" b="b"/>
            <a:pathLst>
              <a:path w="11141725" h="5354198" extrusionOk="0">
                <a:moveTo>
                  <a:pt x="0" y="0"/>
                </a:moveTo>
                <a:lnTo>
                  <a:pt x="11141725" y="536154"/>
                </a:lnTo>
                <a:lnTo>
                  <a:pt x="10987490" y="5354198"/>
                </a:lnTo>
                <a:lnTo>
                  <a:pt x="0" y="528075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28"/>
          <p:cNvSpPr>
            <a:spLocks noGrp="1"/>
          </p:cNvSpPr>
          <p:nvPr>
            <p:ph type="pic" idx="2"/>
          </p:nvPr>
        </p:nvSpPr>
        <p:spPr>
          <a:xfrm>
            <a:off x="1260000" y="19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28"/>
          <p:cNvSpPr>
            <a:spLocks noGrp="1"/>
          </p:cNvSpPr>
          <p:nvPr>
            <p:ph type="pic" idx="3"/>
          </p:nvPr>
        </p:nvSpPr>
        <p:spPr>
          <a:xfrm>
            <a:off x="4836600" y="19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28"/>
          <p:cNvSpPr>
            <a:spLocks noGrp="1"/>
          </p:cNvSpPr>
          <p:nvPr>
            <p:ph type="pic" idx="4"/>
          </p:nvPr>
        </p:nvSpPr>
        <p:spPr>
          <a:xfrm>
            <a:off x="8413200" y="19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28"/>
          <p:cNvSpPr>
            <a:spLocks noGrp="1"/>
          </p:cNvSpPr>
          <p:nvPr>
            <p:ph type="pic" idx="5"/>
          </p:nvPr>
        </p:nvSpPr>
        <p:spPr>
          <a:xfrm>
            <a:off x="1260000" y="37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28"/>
          <p:cNvSpPr>
            <a:spLocks noGrp="1"/>
          </p:cNvSpPr>
          <p:nvPr>
            <p:ph type="pic" idx="6"/>
          </p:nvPr>
        </p:nvSpPr>
        <p:spPr>
          <a:xfrm>
            <a:off x="4838400" y="37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28"/>
          <p:cNvSpPr>
            <a:spLocks noGrp="1"/>
          </p:cNvSpPr>
          <p:nvPr>
            <p:ph type="pic" idx="7"/>
          </p:nvPr>
        </p:nvSpPr>
        <p:spPr>
          <a:xfrm>
            <a:off x="8413200" y="3780000"/>
            <a:ext cx="2520000" cy="144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1"/>
          </p:nvPr>
        </p:nvSpPr>
        <p:spPr>
          <a:xfrm>
            <a:off x="359999" y="1835999"/>
            <a:ext cx="7020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76" y="0"/>
            <a:ext cx="49926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_Editable Image">
  <p:cSld name="Thank You_Editable Imag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>
            <a:spLocks noGrp="1"/>
          </p:cNvSpPr>
          <p:nvPr>
            <p:ph type="pic" idx="2"/>
          </p:nvPr>
        </p:nvSpPr>
        <p:spPr>
          <a:xfrm>
            <a:off x="-1" y="-1"/>
            <a:ext cx="1219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30"/>
          <p:cNvSpPr txBox="1">
            <a:spLocks noGrp="1"/>
          </p:cNvSpPr>
          <p:nvPr>
            <p:ph type="body" idx="1"/>
          </p:nvPr>
        </p:nvSpPr>
        <p:spPr>
          <a:xfrm rot="-180000">
            <a:off x="3196800" y="2160000"/>
            <a:ext cx="4102753" cy="1269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ctrTitle"/>
          </p:nvPr>
        </p:nvSpPr>
        <p:spPr>
          <a:xfrm>
            <a:off x="360000" y="144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9606708" y="5255047"/>
            <a:ext cx="2599982" cy="1608463"/>
          </a:xfrm>
          <a:custGeom>
            <a:avLst/>
            <a:gdLst/>
            <a:ahLst/>
            <a:cxnLst/>
            <a:rect l="l" t="t" r="r" b="b"/>
            <a:pathLst>
              <a:path w="2599982" h="1608463" extrusionOk="0">
                <a:moveTo>
                  <a:pt x="73446" y="0"/>
                </a:moveTo>
                <a:lnTo>
                  <a:pt x="2599982" y="95480"/>
                </a:lnTo>
                <a:lnTo>
                  <a:pt x="2585292" y="1608463"/>
                </a:lnTo>
                <a:lnTo>
                  <a:pt x="0" y="1601118"/>
                </a:lnTo>
                <a:lnTo>
                  <a:pt x="734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8412" y="5280702"/>
            <a:ext cx="3240657" cy="1592803"/>
          </a:xfrm>
          <a:custGeom>
            <a:avLst/>
            <a:gdLst/>
            <a:ahLst/>
            <a:cxnLst/>
            <a:rect l="l" t="t" r="r" b="b"/>
            <a:pathLst>
              <a:path w="3240657" h="1592803" extrusionOk="0">
                <a:moveTo>
                  <a:pt x="255" y="0"/>
                </a:moveTo>
                <a:lnTo>
                  <a:pt x="3240657" y="103690"/>
                </a:lnTo>
                <a:lnTo>
                  <a:pt x="3062681" y="1584644"/>
                </a:lnTo>
                <a:lnTo>
                  <a:pt x="8411" y="1592803"/>
                </a:lnTo>
                <a:cubicBezTo>
                  <a:pt x="10588" y="1098591"/>
                  <a:pt x="-1922" y="494212"/>
                  <a:pt x="2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688000"/>
            <a:ext cx="2232000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 rot="-180000">
            <a:off x="3196800" y="2160000"/>
            <a:ext cx="4102753" cy="1269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360000" y="144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114732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1"/>
          <p:cNvSpPr/>
          <p:nvPr/>
        </p:nvSpPr>
        <p:spPr>
          <a:xfrm>
            <a:off x="9606708" y="5255047"/>
            <a:ext cx="2599982" cy="1608463"/>
          </a:xfrm>
          <a:custGeom>
            <a:avLst/>
            <a:gdLst/>
            <a:ahLst/>
            <a:cxnLst/>
            <a:rect l="l" t="t" r="r" b="b"/>
            <a:pathLst>
              <a:path w="2599982" h="1608463" extrusionOk="0">
                <a:moveTo>
                  <a:pt x="73446" y="0"/>
                </a:moveTo>
                <a:lnTo>
                  <a:pt x="2599982" y="95480"/>
                </a:lnTo>
                <a:lnTo>
                  <a:pt x="2585292" y="1608463"/>
                </a:lnTo>
                <a:lnTo>
                  <a:pt x="0" y="1601118"/>
                </a:lnTo>
                <a:lnTo>
                  <a:pt x="734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/>
          <p:nvPr/>
        </p:nvSpPr>
        <p:spPr>
          <a:xfrm>
            <a:off x="-8412" y="5280702"/>
            <a:ext cx="3240657" cy="1592803"/>
          </a:xfrm>
          <a:custGeom>
            <a:avLst/>
            <a:gdLst/>
            <a:ahLst/>
            <a:cxnLst/>
            <a:rect l="l" t="t" r="r" b="b"/>
            <a:pathLst>
              <a:path w="3240657" h="1592803" extrusionOk="0">
                <a:moveTo>
                  <a:pt x="255" y="0"/>
                </a:moveTo>
                <a:lnTo>
                  <a:pt x="3240657" y="103690"/>
                </a:lnTo>
                <a:lnTo>
                  <a:pt x="3062681" y="1584644"/>
                </a:lnTo>
                <a:lnTo>
                  <a:pt x="8411" y="1592803"/>
                </a:lnTo>
                <a:cubicBezTo>
                  <a:pt x="10588" y="1098591"/>
                  <a:pt x="-1922" y="494212"/>
                  <a:pt x="2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688000"/>
            <a:ext cx="2232000" cy="80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a_Title slide">
  <p:cSld name="1a_Title slid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/>
          <p:nvPr/>
        </p:nvSpPr>
        <p:spPr>
          <a:xfrm>
            <a:off x="11747499" y="3415144"/>
            <a:ext cx="444300" cy="3442800"/>
          </a:xfrm>
          <a:prstGeom prst="rect">
            <a:avLst/>
          </a:prstGeom>
          <a:solidFill>
            <a:srgbClr val="3C0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11747499" y="0"/>
            <a:ext cx="449100" cy="34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73" y="546281"/>
            <a:ext cx="3919533" cy="139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>
            <a:spLocks noGrp="1"/>
          </p:cNvSpPr>
          <p:nvPr>
            <p:ph type="ctrTitle"/>
          </p:nvPr>
        </p:nvSpPr>
        <p:spPr>
          <a:xfrm>
            <a:off x="939977" y="3991479"/>
            <a:ext cx="10177200" cy="11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subTitle" idx="1"/>
          </p:nvPr>
        </p:nvSpPr>
        <p:spPr>
          <a:xfrm>
            <a:off x="951128" y="5228105"/>
            <a:ext cx="55641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2"/>
          </p:nvPr>
        </p:nvSpPr>
        <p:spPr>
          <a:xfrm>
            <a:off x="939977" y="5788551"/>
            <a:ext cx="7764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34"/>
          <p:cNvSpPr>
            <a:spLocks noGrp="1"/>
          </p:cNvSpPr>
          <p:nvPr>
            <p:ph type="pic" idx="3"/>
          </p:nvPr>
        </p:nvSpPr>
        <p:spPr>
          <a:xfrm>
            <a:off x="6515100" y="566738"/>
            <a:ext cx="52323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a_Content slide">
  <p:cSld name="4a_Content slid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483872" y="560367"/>
            <a:ext cx="111444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1" y="6225042"/>
            <a:ext cx="1298114" cy="46197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/>
          <p:nvPr/>
        </p:nvSpPr>
        <p:spPr>
          <a:xfrm>
            <a:off x="11747499" y="3415144"/>
            <a:ext cx="444300" cy="3442800"/>
          </a:xfrm>
          <a:prstGeom prst="rect">
            <a:avLst/>
          </a:prstGeom>
          <a:solidFill>
            <a:srgbClr val="3C0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11747499" y="0"/>
            <a:ext cx="449100" cy="34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491615" y="1708353"/>
            <a:ext cx="111648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b_Content slide">
  <p:cSld name="4b_Content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483872" y="560367"/>
            <a:ext cx="112635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1" y="6225042"/>
            <a:ext cx="1298114" cy="46197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/>
          <p:nvPr/>
        </p:nvSpPr>
        <p:spPr>
          <a:xfrm>
            <a:off x="11747499" y="3415144"/>
            <a:ext cx="444300" cy="3442800"/>
          </a:xfrm>
          <a:prstGeom prst="rect">
            <a:avLst/>
          </a:prstGeom>
          <a:solidFill>
            <a:srgbClr val="3C0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11747499" y="0"/>
            <a:ext cx="449100" cy="34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1"/>
          </p:nvPr>
        </p:nvSpPr>
        <p:spPr>
          <a:xfrm>
            <a:off x="491616" y="1708353"/>
            <a:ext cx="53847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2"/>
          </p:nvPr>
        </p:nvSpPr>
        <p:spPr>
          <a:xfrm>
            <a:off x="6354912" y="1708353"/>
            <a:ext cx="53847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Option 2 blue">
  <p:cSld name="3_Title Slide Option 2 blue">
    <p:bg>
      <p:bgPr>
        <a:solidFill>
          <a:srgbClr val="006EF5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8083" y="385111"/>
            <a:ext cx="1189913" cy="62995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5184960" y="3904195"/>
            <a:ext cx="6623100" cy="167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type="ctrTitle"/>
          </p:nvPr>
        </p:nvSpPr>
        <p:spPr>
          <a:xfrm>
            <a:off x="5184960" y="2041795"/>
            <a:ext cx="6623100" cy="16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82400" rIns="0" bIns="0" anchor="ctr" anchorCtr="0">
            <a:noAutofit/>
          </a:bodyPr>
          <a:lstStyle>
            <a:lvl1pPr lvl="0" algn="l" rtl="0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rgbClr val="005AC5"/>
              </a:buClr>
              <a:buSzPts val="6000"/>
              <a:buFont typeface="Arial"/>
              <a:buNone/>
              <a:defRPr sz="6000" b="1" cap="none">
                <a:solidFill>
                  <a:srgbClr val="005AC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1"/>
          </p:nvPr>
        </p:nvSpPr>
        <p:spPr>
          <a:xfrm>
            <a:off x="5184960" y="3919421"/>
            <a:ext cx="64071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144000" rIns="0" bIns="144000" anchor="t" anchorCtr="0">
            <a:noAutofit/>
          </a:bodyPr>
          <a:lstStyle>
            <a:lvl1pPr lvl="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lvl="1" algn="ctr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2"/>
          </p:nvPr>
        </p:nvSpPr>
        <p:spPr>
          <a:xfrm>
            <a:off x="5184960" y="5050752"/>
            <a:ext cx="64071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t" anchorCtr="0">
            <a:noAutofit/>
          </a:bodyPr>
          <a:lstStyle>
            <a:lvl1pPr marL="457200" lvl="0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3"/>
          </p:nvPr>
        </p:nvSpPr>
        <p:spPr>
          <a:xfrm>
            <a:off x="5184960" y="4281563"/>
            <a:ext cx="64071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144000" rIns="0" bIns="144000" anchor="b" anchorCtr="0">
            <a:noAutofit/>
          </a:bodyPr>
          <a:lstStyle>
            <a:lvl1pPr marL="457200" lvl="0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66" name="Google Shape;266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56" y="5784143"/>
            <a:ext cx="6623040" cy="71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1">
  <p:cSld name="Thank You_1">
    <p:bg>
      <p:bgPr>
        <a:solidFill>
          <a:srgbClr val="006EF5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8083" y="385109"/>
            <a:ext cx="1189913" cy="62995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/>
          <p:nvPr/>
        </p:nvSpPr>
        <p:spPr>
          <a:xfrm>
            <a:off x="5184960" y="3904195"/>
            <a:ext cx="6623100" cy="167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5184960" y="2041795"/>
            <a:ext cx="6623100" cy="16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82400" rIns="0" bIns="0" anchor="ctr" anchorCtr="0">
            <a:noAutofit/>
          </a:bodyPr>
          <a:lstStyle/>
          <a:p>
            <a:pPr marL="0" marR="0" lvl="0" indent="0" algn="l" rtl="0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rgbClr val="005AC5"/>
              </a:buClr>
              <a:buSzPts val="6000"/>
              <a:buFont typeface="Arial"/>
              <a:buNone/>
            </a:pPr>
            <a:endParaRPr sz="6000" b="1" cap="none">
              <a:solidFill>
                <a:srgbClr val="005A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56" y="5784143"/>
            <a:ext cx="6623040" cy="71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/>
          <p:nvPr/>
        </p:nvSpPr>
        <p:spPr>
          <a:xfrm>
            <a:off x="5197323" y="4000436"/>
            <a:ext cx="6215100" cy="144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92000" tIns="192000" rIns="121900" bIns="96000" anchor="ctr" anchorCtr="0">
            <a:noAutofit/>
          </a:bodyPr>
          <a:lstStyle/>
          <a:p>
            <a:pPr marL="0" marR="0" lvl="0" indent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sz="43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ctrTitle"/>
          </p:nvPr>
        </p:nvSpPr>
        <p:spPr>
          <a:xfrm>
            <a:off x="5197323" y="2040853"/>
            <a:ext cx="6575700" cy="4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92000" tIns="168000" rIns="0" bIns="48000" anchor="t" anchorCtr="0">
            <a:noAutofit/>
          </a:bodyPr>
          <a:lstStyle>
            <a:lvl1pPr lvl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 descr="www.ETFOUNDATION.CO.UK&#10;"/>
          <p:cNvSpPr txBox="1"/>
          <p:nvPr/>
        </p:nvSpPr>
        <p:spPr>
          <a:xfrm>
            <a:off x="5197323" y="3077461"/>
            <a:ext cx="6467100" cy="62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92000" tIns="60925" rIns="121900" bIns="1440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1"/>
          </p:nvPr>
        </p:nvSpPr>
        <p:spPr>
          <a:xfrm>
            <a:off x="5197323" y="2665645"/>
            <a:ext cx="42915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0" tIns="0" rIns="0" bIns="0" anchor="t" anchorCtr="0">
            <a:normAutofit/>
          </a:bodyPr>
          <a:lstStyle>
            <a:lvl1pPr lvl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_opt 1">
  <p:cSld name="Double Image_opt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>
            <a:spLocks noGrp="1"/>
          </p:cNvSpPr>
          <p:nvPr>
            <p:ph type="pic" idx="2"/>
          </p:nvPr>
        </p:nvSpPr>
        <p:spPr>
          <a:xfrm>
            <a:off x="6156000" y="144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" name="Google Shape;41;p5"/>
          <p:cNvSpPr>
            <a:spLocks noGrp="1"/>
          </p:cNvSpPr>
          <p:nvPr>
            <p:ph type="pic" idx="3"/>
          </p:nvPr>
        </p:nvSpPr>
        <p:spPr>
          <a:xfrm>
            <a:off x="9000000" y="273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opt 2">
  <p:cSld name="Title Slide_op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360000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 rot="-188436">
            <a:off x="210939" y="3456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252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2487394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>
            <a:spLocks noGrp="1"/>
          </p:cNvSpPr>
          <p:nvPr>
            <p:ph type="pic" idx="4"/>
          </p:nvPr>
        </p:nvSpPr>
        <p:spPr>
          <a:xfrm>
            <a:off x="5976000" y="360000"/>
            <a:ext cx="5857200" cy="4968000"/>
          </a:xfrm>
          <a:prstGeom prst="rect">
            <a:avLst/>
          </a:prstGeom>
          <a:noFill/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opt 3">
  <p:cSld name="Title Slide_opt 3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 descr="A tall tower in the middle of a body of water&#10;&#10;Description automatically generated with low confidence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40063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3854358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 rot="-188436">
            <a:off x="3396858" y="3564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3600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0" y="5418000"/>
            <a:ext cx="12193200" cy="1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720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7200000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Editable Image">
  <p:cSld name="Title Slide_Editable Image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>
            <a:off x="3854358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 rot="-188436">
            <a:off x="3396858" y="3564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0" y="5368835"/>
            <a:ext cx="3239590" cy="1489165"/>
          </a:xfrm>
          <a:custGeom>
            <a:avLst/>
            <a:gdLst/>
            <a:ahLst/>
            <a:cxnLst/>
            <a:rect l="l" t="t" r="r" b="b"/>
            <a:pathLst>
              <a:path w="3239590" h="1489165" extrusionOk="0">
                <a:moveTo>
                  <a:pt x="6532" y="0"/>
                </a:moveTo>
                <a:lnTo>
                  <a:pt x="3239590" y="111035"/>
                </a:lnTo>
                <a:lnTo>
                  <a:pt x="3076304" y="1489165"/>
                </a:lnTo>
                <a:lnTo>
                  <a:pt x="0" y="1482635"/>
                </a:lnTo>
                <a:cubicBezTo>
                  <a:pt x="2177" y="988423"/>
                  <a:pt x="4355" y="494212"/>
                  <a:pt x="65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252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2487394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4"/>
          </p:nvPr>
        </p:nvSpPr>
        <p:spPr>
          <a:xfrm>
            <a:off x="-1" y="-1"/>
            <a:ext cx="12193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Break">
  <p:cSld name="Chapter Brea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9606708" y="5255047"/>
            <a:ext cx="2599982" cy="1608463"/>
          </a:xfrm>
          <a:custGeom>
            <a:avLst/>
            <a:gdLst/>
            <a:ahLst/>
            <a:cxnLst/>
            <a:rect l="l" t="t" r="r" b="b"/>
            <a:pathLst>
              <a:path w="2599982" h="1608463" extrusionOk="0">
                <a:moveTo>
                  <a:pt x="73446" y="0"/>
                </a:moveTo>
                <a:lnTo>
                  <a:pt x="2599982" y="95480"/>
                </a:lnTo>
                <a:lnTo>
                  <a:pt x="2585292" y="1608463"/>
                </a:lnTo>
                <a:lnTo>
                  <a:pt x="0" y="1601118"/>
                </a:lnTo>
                <a:lnTo>
                  <a:pt x="734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60000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 rot="-188436">
            <a:off x="196871" y="3492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/>
          <p:nvPr/>
        </p:nvSpPr>
        <p:spPr>
          <a:xfrm>
            <a:off x="-8412" y="5280702"/>
            <a:ext cx="3240657" cy="1592803"/>
          </a:xfrm>
          <a:custGeom>
            <a:avLst/>
            <a:gdLst/>
            <a:ahLst/>
            <a:cxnLst/>
            <a:rect l="l" t="t" r="r" b="b"/>
            <a:pathLst>
              <a:path w="3240657" h="1592803" extrusionOk="0">
                <a:moveTo>
                  <a:pt x="255" y="0"/>
                </a:moveTo>
                <a:lnTo>
                  <a:pt x="3240657" y="103690"/>
                </a:lnTo>
                <a:lnTo>
                  <a:pt x="3062681" y="1584644"/>
                </a:lnTo>
                <a:lnTo>
                  <a:pt x="8411" y="1592803"/>
                </a:lnTo>
                <a:cubicBezTo>
                  <a:pt x="10588" y="1098591"/>
                  <a:pt x="-1922" y="494212"/>
                  <a:pt x="2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688000"/>
            <a:ext cx="2232000" cy="80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Break_Editable Image">
  <p:cSld name="Chapter Break_Editable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 txBox="1">
            <a:spLocks noGrp="1"/>
          </p:cNvSpPr>
          <p:nvPr>
            <p:ph type="ctrTitle"/>
          </p:nvPr>
        </p:nvSpPr>
        <p:spPr>
          <a:xfrm>
            <a:off x="360000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ubTitle" idx="1"/>
          </p:nvPr>
        </p:nvSpPr>
        <p:spPr>
          <a:xfrm rot="-188436">
            <a:off x="196871" y="3492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;p36">
            <a:extLst>
              <a:ext uri="{FF2B5EF4-FFF2-40B4-BE49-F238E27FC236}">
                <a16:creationId xmlns:a16="http://schemas.microsoft.com/office/drawing/2014/main" id="{57DAF554-ABA1-8E65-F5C0-ABD9E65E0F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4960" y="2110579"/>
            <a:ext cx="6623100" cy="1656000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108000" tIns="1368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APPRENTICESHIP WORKFORCE DEVELOPMENT</a:t>
            </a:r>
            <a:b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9"/>
          <p:cNvSpPr txBox="1">
            <a:spLocks noGrp="1"/>
          </p:cNvSpPr>
          <p:nvPr>
            <p:ph type="subTitle" idx="1"/>
          </p:nvPr>
        </p:nvSpPr>
        <p:spPr>
          <a:xfrm>
            <a:off x="5184960" y="3919421"/>
            <a:ext cx="64071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144000" rIns="0" bIns="144000" anchor="t" anchorCtr="0">
            <a:noAutofit/>
          </a:bodyPr>
          <a:lstStyle/>
          <a:p>
            <a:pPr marL="0" lvl="0" indent="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SESSION 2: Line Manager Coaching Support and Tools to Support Apprentice Development and Progression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2" name="Google Shape;282;p39"/>
          <p:cNvSpPr txBox="1">
            <a:spLocks noGrp="1"/>
          </p:cNvSpPr>
          <p:nvPr>
            <p:ph type="body" idx="2"/>
          </p:nvPr>
        </p:nvSpPr>
        <p:spPr>
          <a:xfrm>
            <a:off x="5184960" y="5050752"/>
            <a:ext cx="64071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t" anchorCtr="0">
            <a:noAutofit/>
          </a:bodyPr>
          <a:lstStyle/>
          <a:p>
            <a:pPr marL="0" lvl="0" indent="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GB" dirty="0"/>
              <a:t>By University of Portsmouth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 txBox="1">
            <a:spLocks noGrp="1"/>
          </p:cNvSpPr>
          <p:nvPr>
            <p:ph type="title"/>
          </p:nvPr>
        </p:nvSpPr>
        <p:spPr>
          <a:xfrm>
            <a:off x="6300000" y="698825"/>
            <a:ext cx="48996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Providing Support and Encouragement </a:t>
            </a:r>
            <a:endParaRPr/>
          </a:p>
        </p:txBody>
      </p:sp>
      <p:sp>
        <p:nvSpPr>
          <p:cNvPr id="351" name="Google Shape;351;p48"/>
          <p:cNvSpPr txBox="1">
            <a:spLocks noGrp="1"/>
          </p:cNvSpPr>
          <p:nvPr>
            <p:ph type="body" idx="1"/>
          </p:nvPr>
        </p:nvSpPr>
        <p:spPr>
          <a:xfrm>
            <a:off x="6300000" y="2619525"/>
            <a:ext cx="5400000" cy="25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Strategies for supporting skill development in apprentices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51C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Role of encouragement in fostering growth.</a:t>
            </a:r>
            <a:endParaRPr b="0">
              <a:solidFill>
                <a:srgbClr val="351C7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2" name="Google Shape;352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00" y="2262013"/>
            <a:ext cx="53340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54000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Identifying Barriers and dealing with challenges </a:t>
            </a:r>
            <a:endParaRPr/>
          </a:p>
        </p:txBody>
      </p:sp>
      <p:sp>
        <p:nvSpPr>
          <p:cNvPr id="359" name="Google Shape;359;p49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 dirty="0">
              <a:solidFill>
                <a:srgbClr val="37415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b="0" dirty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Identifying and Overcoming Barriers</a:t>
            </a:r>
            <a:endParaRPr b="0" dirty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Montserrat Medium"/>
              <a:buChar char="●"/>
            </a:pPr>
            <a:r>
              <a:rPr lang="en-GB" b="0" dirty="0">
                <a:solidFill>
                  <a:srgbClr val="351C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Barriers to progress in coaching relationships</a:t>
            </a:r>
            <a:endParaRPr b="0" dirty="0">
              <a:solidFill>
                <a:srgbClr val="351C7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Montserrat Medium"/>
              <a:buChar char="●"/>
            </a:pPr>
            <a:r>
              <a:rPr lang="en-GB" b="0" dirty="0">
                <a:solidFill>
                  <a:srgbClr val="351C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Strategies to identify and overcome these obstacles</a:t>
            </a:r>
            <a:endParaRPr b="0" dirty="0">
              <a:solidFill>
                <a:srgbClr val="351C7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b="0" dirty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Dealing with Challenges </a:t>
            </a:r>
            <a:endParaRPr b="0" dirty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Montserrat Medium"/>
              <a:buChar char="●"/>
            </a:pPr>
            <a:r>
              <a:rPr lang="en-GB" b="0" dirty="0">
                <a:solidFill>
                  <a:srgbClr val="351C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Challenges and difficult situations that may arise in coaching</a:t>
            </a:r>
            <a:endParaRPr b="0" dirty="0">
              <a:solidFill>
                <a:srgbClr val="351C7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Montserrat Medium"/>
              <a:buChar char="●"/>
            </a:pPr>
            <a:r>
              <a:rPr lang="en-GB" b="0" dirty="0">
                <a:solidFill>
                  <a:srgbClr val="351C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Guidance to handle these situations effectively</a:t>
            </a:r>
            <a:endParaRPr b="0" dirty="0">
              <a:solidFill>
                <a:srgbClr val="351C7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60" name="Google Shape;360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500" y="3592582"/>
            <a:ext cx="2863200" cy="19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"/>
          <a:stretch/>
        </p:blipFill>
        <p:spPr>
          <a:xfrm>
            <a:off x="1042750" y="848825"/>
            <a:ext cx="3471175" cy="19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>
            <a:spLocks noGrp="1"/>
          </p:cNvSpPr>
          <p:nvPr>
            <p:ph type="title"/>
          </p:nvPr>
        </p:nvSpPr>
        <p:spPr>
          <a:xfrm>
            <a:off x="6300000" y="499800"/>
            <a:ext cx="54000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Providing Feedback and Managing Performance </a:t>
            </a:r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Examining the role of constructive feedback in driving performance improvement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C023C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C02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Our best practices for delivering feedback effectively and managing performance issues</a:t>
            </a:r>
            <a:endParaRPr b="0">
              <a:solidFill>
                <a:srgbClr val="3C02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9" name="Google Shape;36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350" y="2232300"/>
            <a:ext cx="3043200" cy="1758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54000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Conclusion and next steps</a:t>
            </a:r>
            <a:endParaRPr dirty="0"/>
          </a:p>
        </p:txBody>
      </p:sp>
      <p:sp>
        <p:nvSpPr>
          <p:cNvPr id="376" name="Google Shape;376;p51"/>
          <p:cNvSpPr txBox="1">
            <a:spLocks noGrp="1"/>
          </p:cNvSpPr>
          <p:nvPr>
            <p:ph type="body" idx="1"/>
          </p:nvPr>
        </p:nvSpPr>
        <p:spPr>
          <a:xfrm>
            <a:off x="3291275" y="2239700"/>
            <a:ext cx="8408700" cy="359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Montserrat Medium"/>
              <a:buChar char="●"/>
            </a:pPr>
            <a:r>
              <a:rPr lang="en-GB" sz="2300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Key takeaways from the session</a:t>
            </a:r>
            <a:endParaRPr sz="23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Montserrat Medium"/>
              <a:buChar char="●"/>
            </a:pPr>
            <a:r>
              <a:rPr lang="en-GB" sz="2300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Resources available </a:t>
            </a:r>
            <a:endParaRPr sz="23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Montserrat Medium"/>
              <a:buChar char="●"/>
            </a:pPr>
            <a:r>
              <a:rPr lang="en-GB" sz="2300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 next session </a:t>
            </a:r>
            <a:endParaRPr sz="23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77" name="Google Shape;377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100" y="4087325"/>
            <a:ext cx="3043200" cy="202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>
            <a:spLocks noGrp="1"/>
          </p:cNvSpPr>
          <p:nvPr>
            <p:ph type="ctrTitle"/>
          </p:nvPr>
        </p:nvSpPr>
        <p:spPr>
          <a:xfrm>
            <a:off x="5197323" y="2040853"/>
            <a:ext cx="6575700" cy="4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92000" tIns="168000" rIns="0" bIns="48000" anchor="t" anchorCtr="0">
            <a:noAutofit/>
          </a:bodyPr>
          <a:lstStyle/>
          <a:p>
            <a:pPr marL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Claire Middleton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2"/>
          <p:cNvSpPr txBox="1">
            <a:spLocks noGrp="1"/>
          </p:cNvSpPr>
          <p:nvPr>
            <p:ph type="subTitle" idx="1"/>
          </p:nvPr>
        </p:nvSpPr>
        <p:spPr>
          <a:xfrm>
            <a:off x="5197323" y="2589745"/>
            <a:ext cx="5392418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0" tIns="0" rIns="0" bIns="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Degree Apprenticeship Manager – University of Portsmouth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 descr="Across two line placeholder"/>
          <p:cNvSpPr txBox="1">
            <a:spLocks noGrp="1"/>
          </p:cNvSpPr>
          <p:nvPr>
            <p:ph type="title" idx="4294967295"/>
          </p:nvPr>
        </p:nvSpPr>
        <p:spPr>
          <a:xfrm rot="-188494">
            <a:off x="1584325" y="2568575"/>
            <a:ext cx="7997825" cy="1550988"/>
          </a:xfrm>
          <a:prstGeom prst="rect">
            <a:avLst/>
          </a:prstGeom>
          <a:solidFill>
            <a:schemeClr val="accent2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144000" tIns="144000" rIns="144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Session 2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 :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Coaching Support and Tools to support Apprentice Development and Progression 19th Oct 2023</a:t>
            </a:r>
          </a:p>
        </p:txBody>
      </p:sp>
      <p:sp>
        <p:nvSpPr>
          <p:cNvPr id="289" name="Google Shape;289;p40" descr="Presenter names place holder"/>
          <p:cNvSpPr txBox="1">
            <a:spLocks noGrp="1"/>
          </p:cNvSpPr>
          <p:nvPr>
            <p:ph type="body" idx="3"/>
          </p:nvPr>
        </p:nvSpPr>
        <p:spPr>
          <a:xfrm>
            <a:off x="255775" y="5177226"/>
            <a:ext cx="2777100" cy="138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Becky Quew-Jones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Faculty Learning and Teaching Lead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Principal lecturer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6300000" y="553050"/>
            <a:ext cx="48414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session today…</a:t>
            </a:r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body" idx="1"/>
          </p:nvPr>
        </p:nvSpPr>
        <p:spPr>
          <a:xfrm>
            <a:off x="4766875" y="1973075"/>
            <a:ext cx="6933000" cy="38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Key aim</a:t>
            </a:r>
            <a:r>
              <a:rPr lang="en-GB" b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:  Equip ourselves with coaching strategies and tools to support our apprentices development</a:t>
            </a:r>
            <a:endParaRPr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674EA7"/>
              </a:buClr>
              <a:buSzPts val="2000"/>
              <a:buFont typeface="Montserrat"/>
              <a:buChar char="●"/>
            </a:pPr>
            <a:r>
              <a:rPr lang="en-GB" b="0">
                <a:solidFill>
                  <a:srgbClr val="674EA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Share coaching strategies and tools</a:t>
            </a:r>
            <a:endParaRPr b="0">
              <a:solidFill>
                <a:srgbClr val="674EA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Practice the coaching skills skills using knowledge gained </a:t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7" name="Google Shape;297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50" y="1740425"/>
            <a:ext cx="3043200" cy="2026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>
            <a:spLocks noGrp="1"/>
          </p:cNvSpPr>
          <p:nvPr>
            <p:ph type="title"/>
          </p:nvPr>
        </p:nvSpPr>
        <p:spPr>
          <a:xfrm>
            <a:off x="8397425" y="1008000"/>
            <a:ext cx="28956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 of Previous Session </a:t>
            </a:r>
            <a:endParaRPr/>
          </a:p>
        </p:txBody>
      </p:sp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3319375" y="2433150"/>
            <a:ext cx="8380500" cy="3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500" b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What key concepts and skills covered in the previous session did you have chance to practice? </a:t>
            </a:r>
            <a:endParaRPr sz="2500"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688" y="4171650"/>
            <a:ext cx="3671975" cy="2065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8293625" y="1008000"/>
            <a:ext cx="32355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Coaching Models and frameworks </a:t>
            </a:r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body" idx="1"/>
          </p:nvPr>
        </p:nvSpPr>
        <p:spPr>
          <a:xfrm>
            <a:off x="4982900" y="2500125"/>
            <a:ext cx="6717000" cy="3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Montserrat Medium"/>
              <a:buChar char="●"/>
            </a:pPr>
            <a:r>
              <a:rPr lang="en-GB" sz="1800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Coaching models like the GROW model and the OSKAR model - advantages and disadvantages.</a:t>
            </a:r>
            <a:endParaRPr sz="18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Montserrat Medium"/>
              <a:buChar char="●"/>
            </a:pPr>
            <a:r>
              <a:rPr lang="en-GB" sz="1800" b="0">
                <a:solidFill>
                  <a:srgbClr val="351C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Discuss  how these frameworks guide coaching conversations and goal attainment.</a:t>
            </a:r>
            <a:endParaRPr sz="1800" b="0">
              <a:solidFill>
                <a:srgbClr val="351C7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948200"/>
            <a:ext cx="3433601" cy="257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8751600" y="1008000"/>
            <a:ext cx="25920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Grow Model </a:t>
            </a:r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body" idx="1"/>
          </p:nvPr>
        </p:nvSpPr>
        <p:spPr>
          <a:xfrm>
            <a:off x="4143725" y="2147250"/>
            <a:ext cx="7556400" cy="3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GROW Model: Goal, Reality, Options, Will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Exploring the components of GROW  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Links to effective coaching </a:t>
            </a:r>
            <a:endParaRPr sz="2800" b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1" name="Google Shape;321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50" y="949500"/>
            <a:ext cx="3355126" cy="27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>
            <a:spLocks noGrp="1"/>
          </p:cNvSpPr>
          <p:nvPr>
            <p:ph type="title"/>
          </p:nvPr>
        </p:nvSpPr>
        <p:spPr>
          <a:xfrm>
            <a:off x="8126400" y="558275"/>
            <a:ext cx="32961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Fostering Self Awareness  </a:t>
            </a:r>
            <a:endParaRPr/>
          </a:p>
        </p:txBody>
      </p:sp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xfrm>
            <a:off x="3192900" y="3069225"/>
            <a:ext cx="8507100" cy="33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"/>
              <a:buChar char="●"/>
            </a:pPr>
            <a:r>
              <a:rPr lang="en-GB" b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Fostering Self-awareness and Self-reflection as a coach </a:t>
            </a:r>
            <a:endParaRPr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"/>
              <a:buChar char="●"/>
            </a:pPr>
            <a:r>
              <a:rPr lang="en-GB" b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Importance of self-awareness and self-reflection in apprentices.</a:t>
            </a:r>
            <a:endParaRPr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"/>
              <a:buChar char="●"/>
            </a:pPr>
            <a:r>
              <a:rPr lang="en-GB" b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Techniques for encouraging self-awareness in coaching.</a:t>
            </a:r>
            <a:endParaRPr sz="2800" b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" name="Google Shape;32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400" y="558275"/>
            <a:ext cx="3228853" cy="22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8714875" y="1008000"/>
            <a:ext cx="29850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Questioning  Skills </a:t>
            </a:r>
            <a:endParaRPr/>
          </a:p>
        </p:txBody>
      </p:sp>
      <p:sp>
        <p:nvSpPr>
          <p:cNvPr id="336" name="Google Shape;336;p46"/>
          <p:cNvSpPr txBox="1">
            <a:spLocks noGrp="1"/>
          </p:cNvSpPr>
          <p:nvPr>
            <p:ph type="body" idx="1"/>
          </p:nvPr>
        </p:nvSpPr>
        <p:spPr>
          <a:xfrm>
            <a:off x="3427625" y="2006800"/>
            <a:ext cx="8272200" cy="39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GB" b="0">
                <a:latin typeface="Montserrat Medium"/>
                <a:ea typeface="Montserrat Medium"/>
                <a:cs typeface="Montserrat Medium"/>
                <a:sym typeface="Montserrat Medium"/>
              </a:rPr>
              <a:t>Advanced questioning skills to promote critical thinking and problem solving</a:t>
            </a:r>
            <a:endParaRPr b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51C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Powerful questions can drive meaningful critical conversations </a:t>
            </a:r>
            <a:endParaRPr b="0">
              <a:solidFill>
                <a:srgbClr val="351C7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7" name="Google Shape;337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625" y="4396500"/>
            <a:ext cx="3043076" cy="202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8664325" y="1008000"/>
            <a:ext cx="26625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Active Coaching skills </a:t>
            </a:r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body" idx="1"/>
          </p:nvPr>
        </p:nvSpPr>
        <p:spPr>
          <a:xfrm>
            <a:off x="3651825" y="2364000"/>
            <a:ext cx="8048100" cy="34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Active coaching skills  - exploring paraphrasing, summarising, and clarifying.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C023C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C02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Coaching skills that have Impact on communication communication and understanding in coaching.</a:t>
            </a:r>
            <a:endParaRPr sz="2800" b="0">
              <a:solidFill>
                <a:srgbClr val="3C02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rne - Porstmou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0FF"/>
      </a:accent1>
      <a:accent2>
        <a:srgbClr val="DBFF00"/>
      </a:accent2>
      <a:accent3>
        <a:srgbClr val="3C023C"/>
      </a:accent3>
      <a:accent4>
        <a:srgbClr val="E1E1E1"/>
      </a:accent4>
      <a:accent5>
        <a:srgbClr val="00A0FF"/>
      </a:accent5>
      <a:accent6>
        <a:srgbClr val="DBFF00"/>
      </a:accent6>
      <a:hlink>
        <a:srgbClr val="3C023C"/>
      </a:hlink>
      <a:folHlink>
        <a:srgbClr val="E1E1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C6BF2C10D2AD44BB79F8BFF365B8C2" ma:contentTypeVersion="18" ma:contentTypeDescription="Create a new document." ma:contentTypeScope="" ma:versionID="0714f0b77b20790e3834ddd750b91639">
  <xsd:schema xmlns:xsd="http://www.w3.org/2001/XMLSchema" xmlns:xs="http://www.w3.org/2001/XMLSchema" xmlns:p="http://schemas.microsoft.com/office/2006/metadata/properties" xmlns:ns2="a943fffa-545b-4eca-b17d-5f9a138dda08" xmlns:ns3="c5cf19a6-e467-491d-9af0-5a70f09a6a41" targetNamespace="http://schemas.microsoft.com/office/2006/metadata/properties" ma:root="true" ma:fieldsID="7b7ff79a9314cc1d162676be4fbabe60" ns2:_="" ns3:_="">
    <xsd:import namespace="a943fffa-545b-4eca-b17d-5f9a138dda08"/>
    <xsd:import namespace="c5cf19a6-e467-491d-9af0-5a70f09a6a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3fffa-545b-4eca-b17d-5f9a138dd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9c5b39-4955-4e83-95b2-d0ef9563bab7}" ma:internalName="TaxCatchAll" ma:showField="CatchAllData" ma:web="a943fffa-545b-4eca-b17d-5f9a138dda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f19a6-e467-491d-9af0-5a70f09a6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cda56a-0d36-40e2-ad5d-df46f41119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43fffa-545b-4eca-b17d-5f9a138dda08" xsi:nil="true"/>
    <lcf76f155ced4ddcb4097134ff3c332f xmlns="c5cf19a6-e467-491d-9af0-5a70f09a6a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EF3D60-F172-4444-8659-4221894ECE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8623CA-376A-4372-B1DB-16FE6D50B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3fffa-545b-4eca-b17d-5f9a138dda08"/>
    <ds:schemaRef ds:uri="c5cf19a6-e467-491d-9af0-5a70f09a6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1E67B7-2F8B-4376-9EED-9DCD201028B4}">
  <ds:schemaRefs>
    <ds:schemaRef ds:uri="c5cf19a6-e467-491d-9af0-5a70f09a6a41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a943fffa-545b-4eca-b17d-5f9a138dda08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Widescreen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Montserrat Medium</vt:lpstr>
      <vt:lpstr>Roboto</vt:lpstr>
      <vt:lpstr>Anton</vt:lpstr>
      <vt:lpstr>Arial</vt:lpstr>
      <vt:lpstr>Calibri</vt:lpstr>
      <vt:lpstr>Montserrat</vt:lpstr>
      <vt:lpstr>Caveat</vt:lpstr>
      <vt:lpstr>Office Theme</vt:lpstr>
      <vt:lpstr>APPRENTICESHIP WORKFORCE DEVELOPMENT </vt:lpstr>
      <vt:lpstr>Session 2 : Coaching Support and Tools to support Apprentice Development and Progression 19th Oct 2023</vt:lpstr>
      <vt:lpstr>The session today…</vt:lpstr>
      <vt:lpstr>Recap of Previous Session </vt:lpstr>
      <vt:lpstr>Coaching Models and frameworks </vt:lpstr>
      <vt:lpstr>Grow Model </vt:lpstr>
      <vt:lpstr>Fostering Self Awareness  </vt:lpstr>
      <vt:lpstr>Questioning  Skills </vt:lpstr>
      <vt:lpstr>Active Coaching skills </vt:lpstr>
      <vt:lpstr>Providing Support and Encouragement </vt:lpstr>
      <vt:lpstr>Identifying Barriers and dealing with challenges </vt:lpstr>
      <vt:lpstr>Providing Feedback and Managing Performance </vt:lpstr>
      <vt:lpstr>Conclusion and next steps</vt:lpstr>
      <vt:lpstr>Claire Middleton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 : Coaching Support and Tools to support Apprentice Development and Progression 19th Oct 2023</dc:title>
  <dc:creator>Tammie Harwin</dc:creator>
  <cp:lastModifiedBy>Hannah Colford</cp:lastModifiedBy>
  <cp:revision>3</cp:revision>
  <dcterms:modified xsi:type="dcterms:W3CDTF">2024-08-28T12:47:32Z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0x01010062C6BF2C10D2AD44BB79F8BFF365B8C2</vt:lpwstr>
  </property>
</Properties>
</file>