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4"/>
    <p:sldMasterId id="2147483662" r:id="rId5"/>
  </p:sldMasterIdLst>
  <p:notesMasterIdLst>
    <p:notesMasterId r:id="rId28"/>
  </p:notesMasterIdLst>
  <p:sldIdLst>
    <p:sldId id="297" r:id="rId6"/>
    <p:sldId id="256" r:id="rId7"/>
    <p:sldId id="300" r:id="rId8"/>
    <p:sldId id="258" r:id="rId9"/>
    <p:sldId id="259" r:id="rId10"/>
    <p:sldId id="260" r:id="rId11"/>
    <p:sldId id="261" r:id="rId12"/>
    <p:sldId id="301" r:id="rId13"/>
    <p:sldId id="30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99" r:id="rId27"/>
  </p:sldIdLst>
  <p:sldSz cx="9144000" cy="5143500" type="screen16x9"/>
  <p:notesSz cx="6858000" cy="9144000"/>
  <p:embeddedFontLst>
    <p:embeddedFont>
      <p:font typeface="Calibri" panose="020F0502020204030204" pitchFamily="34" charset="0"/>
      <p:regular r:id="rId29"/>
      <p:bold r:id="rId30"/>
      <p:italic r:id="rId31"/>
      <p:boldItalic r:id="rId32"/>
    </p:embeddedFont>
    <p:embeddedFont>
      <p:font typeface="Economica" panose="020B0604020202020204" charset="0"/>
      <p:regular r:id="rId33"/>
      <p:bold r:id="rId34"/>
      <p:italic r:id="rId35"/>
      <p:boldItalic r:id="rId36"/>
    </p:embeddedFont>
    <p:embeddedFont>
      <p:font typeface="Open Sans" panose="020B0606030504020204" pitchFamily="3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31B3A3-8A81-668B-B01B-5C67E0EB445D}" v="5" dt="2022-09-16T10:44:36.845"/>
    <p1510:client id="{FCC04DE0-3DF7-4CBE-8B9D-E58EB2C907F6}" v="52" dt="2022-07-19T10:33:12.947"/>
  </p1510:revLst>
</p1510:revInfo>
</file>

<file path=ppt/tableStyles.xml><?xml version="1.0" encoding="utf-8"?>
<a:tblStyleLst xmlns:a="http://schemas.openxmlformats.org/drawingml/2006/main" def="{63CA779C-02DD-499B-AA0B-30E2A623FA66}">
  <a:tblStyle styleId="{63CA779C-02DD-499B-AA0B-30E2A623FA66}"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DEEE8"/>
          </a:solidFill>
        </a:fill>
      </a:tcStyle>
    </a:wholeTbl>
    <a:band1H>
      <a:tcTxStyle/>
      <a:tcStyle>
        <a:tcBdr/>
        <a:fill>
          <a:solidFill>
            <a:srgbClr val="FCDCCE"/>
          </a:solidFill>
        </a:fill>
      </a:tcStyle>
    </a:band1H>
    <a:band2H>
      <a:tcTxStyle/>
      <a:tcStyle>
        <a:tcBdr/>
      </a:tcStyle>
    </a:band2H>
    <a:band1V>
      <a:tcTxStyle/>
      <a:tcStyle>
        <a:tcBdr/>
        <a:fill>
          <a:solidFill>
            <a:srgbClr val="FCDCCE"/>
          </a:solidFill>
        </a:fill>
      </a:tcStyle>
    </a:band1V>
    <a:band2V>
      <a:tcTxStyle/>
      <a:tcStyle>
        <a:tcBdr/>
      </a:tcStyle>
    </a:band2V>
    <a:lastCol>
      <a:tcTxStyle b="on" i="off">
        <a:font>
          <a:latin typeface="Calibri"/>
          <a:ea typeface="Calibri"/>
          <a:cs typeface="Calibri"/>
        </a:font>
        <a:schemeClr val="lt1"/>
      </a:tcTxStyle>
      <a:tcStyle>
        <a:tcBdr/>
        <a:fill>
          <a:solidFill>
            <a:schemeClr val="accent6"/>
          </a:solidFill>
        </a:fill>
      </a:tcStyle>
    </a:lastCol>
    <a:firstCol>
      <a:tcTxStyle b="on" i="off">
        <a:font>
          <a:latin typeface="Calibri"/>
          <a:ea typeface="Calibri"/>
          <a:cs typeface="Calibri"/>
        </a:font>
        <a:schemeClr val="lt1"/>
      </a:tcTxStyle>
      <a:tcStyle>
        <a:tcBdr/>
        <a:fill>
          <a:solidFill>
            <a:schemeClr val="accent6"/>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6"/>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6"/>
          </a:solidFill>
        </a:fill>
      </a:tcStyle>
    </a:firstRow>
    <a:neCell>
      <a:tcTxStyle/>
      <a:tcStyle>
        <a:tcBdr/>
      </a:tcStyle>
    </a:neCell>
    <a:nwCell>
      <a:tcTxStyle/>
      <a:tcStyle>
        <a:tcBdr/>
      </a:tcStyle>
    </a:nwCell>
  </a:tblStyle>
  <a:tblStyle styleId="{13E8EBCA-06AE-4A69-9E28-7159C94BB563}"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44" autoAdjust="0"/>
    <p:restoredTop sz="94660"/>
  </p:normalViewPr>
  <p:slideViewPr>
    <p:cSldViewPr snapToGrid="0">
      <p:cViewPr varScale="1">
        <p:scale>
          <a:sx n="105" d="100"/>
          <a:sy n="105" d="100"/>
        </p:scale>
        <p:origin x="778" y="6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1.fntdata"/><Relationship Id="rId21" Type="http://schemas.openxmlformats.org/officeDocument/2006/relationships/slide" Target="slides/slide16.xml"/><Relationship Id="rId34" Type="http://schemas.openxmlformats.org/officeDocument/2006/relationships/font" Target="fonts/font6.fntdata"/><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3.fntdata"/><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5.fntdata"/><Relationship Id="rId38" Type="http://schemas.openxmlformats.org/officeDocument/2006/relationships/font" Target="fonts/font10.fntdata"/><Relationship Id="rId46"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Hinchley" userId="56f0c3dd-24cc-46e0-afbb-68644929e8b8" providerId="ADAL" clId="{FCC04DE0-3DF7-4CBE-8B9D-E58EB2C907F6}"/>
    <pc:docChg chg="undo custSel addSld delSld modSld">
      <pc:chgData name="Matthew Hinchley" userId="56f0c3dd-24cc-46e0-afbb-68644929e8b8" providerId="ADAL" clId="{FCC04DE0-3DF7-4CBE-8B9D-E58EB2C907F6}" dt="2022-07-19T11:52:37.488" v="163" actId="1076"/>
      <pc:docMkLst>
        <pc:docMk/>
      </pc:docMkLst>
      <pc:sldChg chg="modSp del mod">
        <pc:chgData name="Matthew Hinchley" userId="56f0c3dd-24cc-46e0-afbb-68644929e8b8" providerId="ADAL" clId="{FCC04DE0-3DF7-4CBE-8B9D-E58EB2C907F6}" dt="2022-07-19T10:32:36.014" v="134" actId="47"/>
        <pc:sldMkLst>
          <pc:docMk/>
          <pc:sldMk cId="0" sldId="262"/>
        </pc:sldMkLst>
        <pc:picChg chg="mod">
          <ac:chgData name="Matthew Hinchley" userId="56f0c3dd-24cc-46e0-afbb-68644929e8b8" providerId="ADAL" clId="{FCC04DE0-3DF7-4CBE-8B9D-E58EB2C907F6}" dt="2022-07-19T10:19:24.617" v="26" actId="14100"/>
          <ac:picMkLst>
            <pc:docMk/>
            <pc:sldMk cId="0" sldId="262"/>
            <ac:picMk id="142" creationId="{00000000-0000-0000-0000-000000000000}"/>
          </ac:picMkLst>
        </pc:picChg>
      </pc:sldChg>
      <pc:sldChg chg="modSp mod">
        <pc:chgData name="Matthew Hinchley" userId="56f0c3dd-24cc-46e0-afbb-68644929e8b8" providerId="ADAL" clId="{FCC04DE0-3DF7-4CBE-8B9D-E58EB2C907F6}" dt="2022-07-19T08:11:50.587" v="0" actId="14100"/>
        <pc:sldMkLst>
          <pc:docMk/>
          <pc:sldMk cId="0" sldId="264"/>
        </pc:sldMkLst>
        <pc:picChg chg="mod">
          <ac:chgData name="Matthew Hinchley" userId="56f0c3dd-24cc-46e0-afbb-68644929e8b8" providerId="ADAL" clId="{FCC04DE0-3DF7-4CBE-8B9D-E58EB2C907F6}" dt="2022-07-19T08:11:50.587" v="0" actId="14100"/>
          <ac:picMkLst>
            <pc:docMk/>
            <pc:sldMk cId="0" sldId="264"/>
            <ac:picMk id="156" creationId="{00000000-0000-0000-0000-000000000000}"/>
          </ac:picMkLst>
        </pc:picChg>
      </pc:sldChg>
      <pc:sldChg chg="addSp delSp modSp new mod">
        <pc:chgData name="Matthew Hinchley" userId="56f0c3dd-24cc-46e0-afbb-68644929e8b8" providerId="ADAL" clId="{FCC04DE0-3DF7-4CBE-8B9D-E58EB2C907F6}" dt="2022-07-19T11:52:37.488" v="163" actId="1076"/>
        <pc:sldMkLst>
          <pc:docMk/>
          <pc:sldMk cId="658787933" sldId="301"/>
        </pc:sldMkLst>
        <pc:spChg chg="mod">
          <ac:chgData name="Matthew Hinchley" userId="56f0c3dd-24cc-46e0-afbb-68644929e8b8" providerId="ADAL" clId="{FCC04DE0-3DF7-4CBE-8B9D-E58EB2C907F6}" dt="2022-07-19T10:30:11.828" v="97"/>
          <ac:spMkLst>
            <pc:docMk/>
            <pc:sldMk cId="658787933" sldId="301"/>
            <ac:spMk id="2" creationId="{434C0721-15D2-7925-ECF0-635C8EAAA082}"/>
          </ac:spMkLst>
        </pc:spChg>
        <pc:spChg chg="add del mod">
          <ac:chgData name="Matthew Hinchley" userId="56f0c3dd-24cc-46e0-afbb-68644929e8b8" providerId="ADAL" clId="{FCC04DE0-3DF7-4CBE-8B9D-E58EB2C907F6}" dt="2022-07-19T10:33:10.220" v="144" actId="478"/>
          <ac:spMkLst>
            <pc:docMk/>
            <pc:sldMk cId="658787933" sldId="301"/>
            <ac:spMk id="7" creationId="{1BC1A74C-3E12-1F8A-61D5-6B08C393FAF7}"/>
          </ac:spMkLst>
        </pc:spChg>
        <pc:spChg chg="add del mod">
          <ac:chgData name="Matthew Hinchley" userId="56f0c3dd-24cc-46e0-afbb-68644929e8b8" providerId="ADAL" clId="{FCC04DE0-3DF7-4CBE-8B9D-E58EB2C907F6}" dt="2022-07-19T10:33:08.397" v="143" actId="478"/>
          <ac:spMkLst>
            <pc:docMk/>
            <pc:sldMk cId="658787933" sldId="301"/>
            <ac:spMk id="9" creationId="{67B36DE7-BAD0-B066-4C9F-95A7CA909ABF}"/>
          </ac:spMkLst>
        </pc:spChg>
        <pc:spChg chg="add del mod">
          <ac:chgData name="Matthew Hinchley" userId="56f0c3dd-24cc-46e0-afbb-68644929e8b8" providerId="ADAL" clId="{FCC04DE0-3DF7-4CBE-8B9D-E58EB2C907F6}" dt="2022-07-19T10:33:06.631" v="142" actId="478"/>
          <ac:spMkLst>
            <pc:docMk/>
            <pc:sldMk cId="658787933" sldId="301"/>
            <ac:spMk id="11" creationId="{99C8B9EA-2B63-E1DB-617E-33797628E4DA}"/>
          </ac:spMkLst>
        </pc:spChg>
        <pc:spChg chg="add mod">
          <ac:chgData name="Matthew Hinchley" userId="56f0c3dd-24cc-46e0-afbb-68644929e8b8" providerId="ADAL" clId="{FCC04DE0-3DF7-4CBE-8B9D-E58EB2C907F6}" dt="2022-07-19T10:35:27.779" v="153" actId="1076"/>
          <ac:spMkLst>
            <pc:docMk/>
            <pc:sldMk cId="658787933" sldId="301"/>
            <ac:spMk id="13" creationId="{9727FCF3-2785-7E0C-49D8-F1CB9CA030F0}"/>
          </ac:spMkLst>
        </pc:spChg>
        <pc:spChg chg="add mod">
          <ac:chgData name="Matthew Hinchley" userId="56f0c3dd-24cc-46e0-afbb-68644929e8b8" providerId="ADAL" clId="{FCC04DE0-3DF7-4CBE-8B9D-E58EB2C907F6}" dt="2022-07-19T10:35:25.238" v="152" actId="1076"/>
          <ac:spMkLst>
            <pc:docMk/>
            <pc:sldMk cId="658787933" sldId="301"/>
            <ac:spMk id="15" creationId="{078D5DA1-C3E9-938B-7996-1A66F979C192}"/>
          </ac:spMkLst>
        </pc:spChg>
        <pc:graphicFrameChg chg="add mod">
          <ac:chgData name="Matthew Hinchley" userId="56f0c3dd-24cc-46e0-afbb-68644929e8b8" providerId="ADAL" clId="{FCC04DE0-3DF7-4CBE-8B9D-E58EB2C907F6}" dt="2022-07-19T11:52:37.488" v="163" actId="1076"/>
          <ac:graphicFrameMkLst>
            <pc:docMk/>
            <pc:sldMk cId="658787933" sldId="301"/>
            <ac:graphicFrameMk id="5" creationId="{48F2163B-1B1C-C4E5-D1E5-28B4E5C5F05F}"/>
          </ac:graphicFrameMkLst>
        </pc:graphicFrameChg>
      </pc:sldChg>
      <pc:sldChg chg="new del">
        <pc:chgData name="Matthew Hinchley" userId="56f0c3dd-24cc-46e0-afbb-68644929e8b8" providerId="ADAL" clId="{FCC04DE0-3DF7-4CBE-8B9D-E58EB2C907F6}" dt="2022-07-19T10:32:41.293" v="136" actId="47"/>
        <pc:sldMkLst>
          <pc:docMk/>
          <pc:sldMk cId="2485216274" sldId="302"/>
        </pc:sldMkLst>
      </pc:sldChg>
      <pc:sldChg chg="delSp modSp add mod">
        <pc:chgData name="Matthew Hinchley" userId="56f0c3dd-24cc-46e0-afbb-68644929e8b8" providerId="ADAL" clId="{FCC04DE0-3DF7-4CBE-8B9D-E58EB2C907F6}" dt="2022-07-19T11:52:32.540" v="162" actId="1076"/>
        <pc:sldMkLst>
          <pc:docMk/>
          <pc:sldMk cId="2830072922" sldId="302"/>
        </pc:sldMkLst>
        <pc:spChg chg="mod">
          <ac:chgData name="Matthew Hinchley" userId="56f0c3dd-24cc-46e0-afbb-68644929e8b8" providerId="ADAL" clId="{FCC04DE0-3DF7-4CBE-8B9D-E58EB2C907F6}" dt="2022-07-19T10:35:34.924" v="156" actId="1076"/>
          <ac:spMkLst>
            <pc:docMk/>
            <pc:sldMk cId="2830072922" sldId="302"/>
            <ac:spMk id="7" creationId="{1BC1A74C-3E12-1F8A-61D5-6B08C393FAF7}"/>
          </ac:spMkLst>
        </pc:spChg>
        <pc:spChg chg="mod">
          <ac:chgData name="Matthew Hinchley" userId="56f0c3dd-24cc-46e0-afbb-68644929e8b8" providerId="ADAL" clId="{FCC04DE0-3DF7-4CBE-8B9D-E58EB2C907F6}" dt="2022-07-19T11:52:32.540" v="162" actId="1076"/>
          <ac:spMkLst>
            <pc:docMk/>
            <pc:sldMk cId="2830072922" sldId="302"/>
            <ac:spMk id="9" creationId="{67B36DE7-BAD0-B066-4C9F-95A7CA909ABF}"/>
          </ac:spMkLst>
        </pc:spChg>
        <pc:spChg chg="mod">
          <ac:chgData name="Matthew Hinchley" userId="56f0c3dd-24cc-46e0-afbb-68644929e8b8" providerId="ADAL" clId="{FCC04DE0-3DF7-4CBE-8B9D-E58EB2C907F6}" dt="2022-07-19T10:35:49.239" v="161" actId="1076"/>
          <ac:spMkLst>
            <pc:docMk/>
            <pc:sldMk cId="2830072922" sldId="302"/>
            <ac:spMk id="11" creationId="{99C8B9EA-2B63-E1DB-617E-33797628E4DA}"/>
          </ac:spMkLst>
        </pc:spChg>
        <pc:spChg chg="del">
          <ac:chgData name="Matthew Hinchley" userId="56f0c3dd-24cc-46e0-afbb-68644929e8b8" providerId="ADAL" clId="{FCC04DE0-3DF7-4CBE-8B9D-E58EB2C907F6}" dt="2022-07-19T10:32:58.459" v="140" actId="478"/>
          <ac:spMkLst>
            <pc:docMk/>
            <pc:sldMk cId="2830072922" sldId="302"/>
            <ac:spMk id="13" creationId="{9727FCF3-2785-7E0C-49D8-F1CB9CA030F0}"/>
          </ac:spMkLst>
        </pc:spChg>
        <pc:spChg chg="del">
          <ac:chgData name="Matthew Hinchley" userId="56f0c3dd-24cc-46e0-afbb-68644929e8b8" providerId="ADAL" clId="{FCC04DE0-3DF7-4CBE-8B9D-E58EB2C907F6}" dt="2022-07-19T10:33:02.584" v="141" actId="478"/>
          <ac:spMkLst>
            <pc:docMk/>
            <pc:sldMk cId="2830072922" sldId="302"/>
            <ac:spMk id="15" creationId="{078D5DA1-C3E9-938B-7996-1A66F979C192}"/>
          </ac:spMkLst>
        </pc:spChg>
        <pc:graphicFrameChg chg="del mod">
          <ac:chgData name="Matthew Hinchley" userId="56f0c3dd-24cc-46e0-afbb-68644929e8b8" providerId="ADAL" clId="{FCC04DE0-3DF7-4CBE-8B9D-E58EB2C907F6}" dt="2022-07-19T10:32:50.350" v="139" actId="478"/>
          <ac:graphicFrameMkLst>
            <pc:docMk/>
            <pc:sldMk cId="2830072922" sldId="302"/>
            <ac:graphicFrameMk id="5" creationId="{48F2163B-1B1C-C4E5-D1E5-28B4E5C5F05F}"/>
          </ac:graphicFrameMkLst>
        </pc:graphicFrameChg>
      </pc:sldChg>
    </pc:docChg>
  </pc:docChgLst>
  <pc:docChgLst>
    <pc:chgData name="Matthew Hinchley" userId="S::matthew.hinchley_ad.aoc.co.uk#ext#@etfoundation.co.uk::aea83c16-96f1-418a-819a-bcfac3d1e2f4" providerId="AD" clId="Web-{1E31B3A3-8A81-668B-B01B-5C67E0EB445D}"/>
    <pc:docChg chg="modSld">
      <pc:chgData name="Matthew Hinchley" userId="S::matthew.hinchley_ad.aoc.co.uk#ext#@etfoundation.co.uk::aea83c16-96f1-418a-819a-bcfac3d1e2f4" providerId="AD" clId="Web-{1E31B3A3-8A81-668B-B01B-5C67E0EB445D}" dt="2022-09-16T10:44:36.845" v="4" actId="20577"/>
      <pc:docMkLst>
        <pc:docMk/>
      </pc:docMkLst>
      <pc:sldChg chg="modSp">
        <pc:chgData name="Matthew Hinchley" userId="S::matthew.hinchley_ad.aoc.co.uk#ext#@etfoundation.co.uk::aea83c16-96f1-418a-819a-bcfac3d1e2f4" providerId="AD" clId="Web-{1E31B3A3-8A81-668B-B01B-5C67E0EB445D}" dt="2022-09-16T10:44:36.845" v="4" actId="20577"/>
        <pc:sldMkLst>
          <pc:docMk/>
          <pc:sldMk cId="0" sldId="265"/>
        </pc:sldMkLst>
        <pc:spChg chg="mod">
          <ac:chgData name="Matthew Hinchley" userId="S::matthew.hinchley_ad.aoc.co.uk#ext#@etfoundation.co.uk::aea83c16-96f1-418a-819a-bcfac3d1e2f4" providerId="AD" clId="Web-{1E31B3A3-8A81-668B-B01B-5C67E0EB445D}" dt="2022-09-16T10:44:36.845" v="4" actId="20577"/>
          <ac:spMkLst>
            <pc:docMk/>
            <pc:sldMk cId="0" sldId="265"/>
            <ac:spMk id="163"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788254129230947"/>
          <c:y val="2.9421732992055097E-2"/>
          <c:w val="0.79088000910408618"/>
          <c:h val="0.7224054294013561"/>
        </c:manualLayout>
      </c:layout>
      <c:scatterChart>
        <c:scatterStyle val="lineMarker"/>
        <c:varyColors val="0"/>
        <c:ser>
          <c:idx val="0"/>
          <c:order val="0"/>
          <c:tx>
            <c:strRef>
              <c:f>Sheet1!$B$1</c:f>
              <c:strCache>
                <c:ptCount val="1"/>
                <c:pt idx="0">
                  <c:v>Y-Values</c:v>
                </c:pt>
              </c:strCache>
            </c:strRef>
          </c:tx>
          <c:spPr>
            <a:ln w="28575" cap="rnd">
              <a:noFill/>
              <a:round/>
            </a:ln>
            <a:effectLst/>
          </c:spPr>
          <c:marker>
            <c:symbol val="circle"/>
            <c:size val="5"/>
            <c:spPr>
              <a:solidFill>
                <a:schemeClr val="accent1"/>
              </a:solidFill>
              <a:ln w="9525">
                <a:solidFill>
                  <a:schemeClr val="accent1"/>
                </a:solidFill>
              </a:ln>
              <a:effectLst/>
            </c:spPr>
          </c:marker>
          <c:xVal>
            <c:numRef>
              <c:f>Sheet1!$A$2:$A$6</c:f>
              <c:numCache>
                <c:formatCode>General</c:formatCode>
                <c:ptCount val="5"/>
                <c:pt idx="0">
                  <c:v>1</c:v>
                </c:pt>
                <c:pt idx="1">
                  <c:v>1</c:v>
                </c:pt>
                <c:pt idx="2">
                  <c:v>5</c:v>
                </c:pt>
                <c:pt idx="3">
                  <c:v>9</c:v>
                </c:pt>
                <c:pt idx="4">
                  <c:v>9</c:v>
                </c:pt>
              </c:numCache>
            </c:numRef>
          </c:xVal>
          <c:yVal>
            <c:numRef>
              <c:f>Sheet1!$B$2:$B$6</c:f>
              <c:numCache>
                <c:formatCode>General</c:formatCode>
                <c:ptCount val="5"/>
                <c:pt idx="0">
                  <c:v>1</c:v>
                </c:pt>
                <c:pt idx="1">
                  <c:v>9</c:v>
                </c:pt>
                <c:pt idx="2">
                  <c:v>5</c:v>
                </c:pt>
                <c:pt idx="3">
                  <c:v>1</c:v>
                </c:pt>
                <c:pt idx="4">
                  <c:v>9</c:v>
                </c:pt>
              </c:numCache>
            </c:numRef>
          </c:yVal>
          <c:smooth val="0"/>
          <c:extLst>
            <c:ext xmlns:c16="http://schemas.microsoft.com/office/drawing/2014/chart" uri="{C3380CC4-5D6E-409C-BE32-E72D297353CC}">
              <c16:uniqueId val="{00000000-0B8F-4F9E-A909-329A9B0792BC}"/>
            </c:ext>
          </c:extLst>
        </c:ser>
        <c:dLbls>
          <c:showLegendKey val="0"/>
          <c:showVal val="0"/>
          <c:showCatName val="0"/>
          <c:showSerName val="0"/>
          <c:showPercent val="0"/>
          <c:showBubbleSize val="0"/>
        </c:dLbls>
        <c:axId val="477852616"/>
        <c:axId val="477853272"/>
      </c:scatterChart>
      <c:valAx>
        <c:axId val="477852616"/>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GB" dirty="0"/>
                  <a:t>Concern for production</a:t>
                </a:r>
              </a:p>
            </c:rich>
          </c:tx>
          <c:layout>
            <c:manualLayout>
              <c:xMode val="edge"/>
              <c:yMode val="edge"/>
              <c:x val="0.46450194775799314"/>
              <c:y val="0.87106869853362634"/>
            </c:manualLayout>
          </c:layout>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77853272"/>
        <c:crosses val="autoZero"/>
        <c:crossBetween val="midCat"/>
      </c:valAx>
      <c:valAx>
        <c:axId val="47785327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GB" dirty="0"/>
                  <a:t>Concern</a:t>
                </a:r>
                <a:r>
                  <a:rPr lang="en-GB" baseline="0" dirty="0"/>
                  <a:t> for people</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77852616"/>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ee5f9d912e_14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ee5f9d912e_14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ea855f5f59_1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ea855f5f59_1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ea855f5f59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ea855f5f59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ea855f5f59_1_0:notes"/>
          <p:cNvSpPr txBox="1">
            <a:spLocks noGrp="1"/>
          </p:cNvSpPr>
          <p:nvPr>
            <p:ph type="body" idx="1"/>
          </p:nvPr>
        </p:nvSpPr>
        <p:spPr>
          <a:xfrm>
            <a:off x="685480" y="4344135"/>
            <a:ext cx="54870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gea855f5f59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ea855f5f59_1_44:notes"/>
          <p:cNvSpPr txBox="1">
            <a:spLocks noGrp="1"/>
          </p:cNvSpPr>
          <p:nvPr>
            <p:ph type="body" idx="1"/>
          </p:nvPr>
        </p:nvSpPr>
        <p:spPr>
          <a:xfrm>
            <a:off x="685480" y="4344135"/>
            <a:ext cx="54870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gea855f5f59_1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ea855f5f5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ea855f5f5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ee5f9d912e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ee5f9d912e_0_97:notes"/>
          <p:cNvSpPr txBox="1">
            <a:spLocks noGrp="1"/>
          </p:cNvSpPr>
          <p:nvPr>
            <p:ph type="body" idx="1"/>
          </p:nvPr>
        </p:nvSpPr>
        <p:spPr>
          <a:xfrm>
            <a:off x="685480" y="4344135"/>
            <a:ext cx="54870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0" name="Google Shape;270;gee5f9d912e_0_97:notes"/>
          <p:cNvSpPr txBox="1">
            <a:spLocks noGrp="1"/>
          </p:cNvSpPr>
          <p:nvPr>
            <p:ph type="sldNum" idx="12"/>
          </p:nvPr>
        </p:nvSpPr>
        <p:spPr>
          <a:xfrm>
            <a:off x="3883851" y="8685330"/>
            <a:ext cx="2972400" cy="4572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en-GB"/>
              <a:t>19</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e28450598c_102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e28450598c_102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e26f19abc9_12_1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e26f19abc9_12_143:notes"/>
          <p:cNvSpPr txBox="1">
            <a:spLocks noGrp="1"/>
          </p:cNvSpPr>
          <p:nvPr>
            <p:ph type="body" idx="1"/>
          </p:nvPr>
        </p:nvSpPr>
        <p:spPr>
          <a:xfrm>
            <a:off x="685480" y="4344135"/>
            <a:ext cx="54870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8" name="Google Shape;288;ge26f19abc9_12_143:notes"/>
          <p:cNvSpPr txBox="1">
            <a:spLocks noGrp="1"/>
          </p:cNvSpPr>
          <p:nvPr>
            <p:ph type="sldNum" idx="12"/>
          </p:nvPr>
        </p:nvSpPr>
        <p:spPr>
          <a:xfrm>
            <a:off x="3883851" y="8685330"/>
            <a:ext cx="2972400" cy="4572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en-GB"/>
              <a:t>21</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1971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e26f19abc9_0_54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2" name="Google Shape;72;ge26f19abc9_0_5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ge26f19abc9_0_44:notes"/>
          <p:cNvSpPr txBox="1">
            <a:spLocks noGrp="1"/>
          </p:cNvSpPr>
          <p:nvPr>
            <p:ph type="body" idx="1"/>
          </p:nvPr>
        </p:nvSpPr>
        <p:spPr>
          <a:xfrm>
            <a:off x="685480" y="4344135"/>
            <a:ext cx="54870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DO Now (5mins)</a:t>
            </a:r>
            <a:endParaRPr/>
          </a:p>
        </p:txBody>
      </p:sp>
      <p:sp>
        <p:nvSpPr>
          <p:cNvPr id="85" name="Google Shape;85;ge26f19abc9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ea855f5f5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ea855f5f5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ee5f9d912e_0_1:notes"/>
          <p:cNvSpPr txBox="1">
            <a:spLocks noGrp="1"/>
          </p:cNvSpPr>
          <p:nvPr>
            <p:ph type="body" idx="1"/>
          </p:nvPr>
        </p:nvSpPr>
        <p:spPr>
          <a:xfrm>
            <a:off x="685480" y="4344135"/>
            <a:ext cx="54870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gee5f9d912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ee5f9d912e_0_6:notes"/>
          <p:cNvSpPr txBox="1">
            <a:spLocks noGrp="1"/>
          </p:cNvSpPr>
          <p:nvPr>
            <p:ph type="body" idx="1"/>
          </p:nvPr>
        </p:nvSpPr>
        <p:spPr>
          <a:xfrm>
            <a:off x="685480" y="4344135"/>
            <a:ext cx="54870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gee5f9d912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ee5f9d912e_0_46:notes"/>
          <p:cNvSpPr txBox="1">
            <a:spLocks noGrp="1"/>
          </p:cNvSpPr>
          <p:nvPr>
            <p:ph type="body" idx="1"/>
          </p:nvPr>
        </p:nvSpPr>
        <p:spPr>
          <a:xfrm>
            <a:off x="685480" y="4344135"/>
            <a:ext cx="54870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gee5f9d912e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ee5f9d912e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ee5f9d912e_0_51:notes"/>
          <p:cNvSpPr txBox="1">
            <a:spLocks noGrp="1"/>
          </p:cNvSpPr>
          <p:nvPr>
            <p:ph type="body" idx="1"/>
          </p:nvPr>
        </p:nvSpPr>
        <p:spPr>
          <a:xfrm>
            <a:off x="685480" y="4344135"/>
            <a:ext cx="54870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gee5f9d912e_0_51:notes"/>
          <p:cNvSpPr txBox="1">
            <a:spLocks noGrp="1"/>
          </p:cNvSpPr>
          <p:nvPr>
            <p:ph type="sldNum" idx="12"/>
          </p:nvPr>
        </p:nvSpPr>
        <p:spPr>
          <a:xfrm>
            <a:off x="3883851" y="8685330"/>
            <a:ext cx="2972400" cy="4572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en-GB"/>
              <a:t>11</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ee5f9d912e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ee5f9d912e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7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
        <p:cNvGrpSpPr/>
        <p:nvPr/>
      </p:nvGrpSpPr>
      <p:grpSpPr>
        <a:xfrm>
          <a:off x="0" y="0"/>
          <a:ext cx="0" cy="0"/>
          <a:chOff x="0" y="0"/>
          <a:chExt cx="0" cy="0"/>
        </a:xfrm>
      </p:grpSpPr>
      <p:sp>
        <p:nvSpPr>
          <p:cNvPr id="16" name="Google Shape;16;p3"/>
          <p:cNvSpPr/>
          <p:nvPr/>
        </p:nvSpPr>
        <p:spPr>
          <a:xfrm flipH="1">
            <a:off x="7595938" y="4602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17" name="Google Shape;17;p3"/>
          <p:cNvSpPr/>
          <p:nvPr/>
        </p:nvSpPr>
        <p:spPr>
          <a:xfrm rot="10800000" flipH="1">
            <a:off x="466425" y="35583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lt2"/>
            </a:solidFill>
            <a:prstDash val="solid"/>
            <a:miter lim="8000"/>
            <a:headEnd type="none" w="sm" len="sm"/>
            <a:tailEnd type="none" w="sm" len="sm"/>
          </a:ln>
        </p:spPr>
      </p:sp>
      <p:sp>
        <p:nvSpPr>
          <p:cNvPr id="18" name="Google Shape;18;p3"/>
          <p:cNvSpPr txBox="1">
            <a:spLocks noGrp="1"/>
          </p:cNvSpPr>
          <p:nvPr>
            <p:ph type="title"/>
          </p:nvPr>
        </p:nvSpPr>
        <p:spPr>
          <a:xfrm>
            <a:off x="773700" y="1806450"/>
            <a:ext cx="7596600" cy="15306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4200"/>
              <a:buNone/>
              <a:defRPr/>
            </a:lvl1pPr>
            <a:lvl2pPr lvl="1" algn="ctr">
              <a:spcBef>
                <a:spcPts val="0"/>
              </a:spcBef>
              <a:spcAft>
                <a:spcPts val="0"/>
              </a:spcAft>
              <a:buSzPts val="4200"/>
              <a:buNone/>
              <a:defRPr/>
            </a:lvl2pPr>
            <a:lvl3pPr lvl="2" algn="ctr">
              <a:spcBef>
                <a:spcPts val="0"/>
              </a:spcBef>
              <a:spcAft>
                <a:spcPts val="0"/>
              </a:spcAft>
              <a:buSzPts val="4200"/>
              <a:buNone/>
              <a:defRPr/>
            </a:lvl3pPr>
            <a:lvl4pPr lvl="3" algn="ctr">
              <a:spcBef>
                <a:spcPts val="0"/>
              </a:spcBef>
              <a:spcAft>
                <a:spcPts val="0"/>
              </a:spcAft>
              <a:buSzPts val="4200"/>
              <a:buNone/>
              <a:defRPr/>
            </a:lvl4pPr>
            <a:lvl5pPr lvl="4" algn="ctr">
              <a:spcBef>
                <a:spcPts val="0"/>
              </a:spcBef>
              <a:spcAft>
                <a:spcPts val="0"/>
              </a:spcAft>
              <a:buSzPts val="4200"/>
              <a:buNone/>
              <a:defRPr/>
            </a:lvl5pPr>
            <a:lvl6pPr lvl="5" algn="ctr">
              <a:spcBef>
                <a:spcPts val="0"/>
              </a:spcBef>
              <a:spcAft>
                <a:spcPts val="0"/>
              </a:spcAft>
              <a:buSzPts val="4200"/>
              <a:buNone/>
              <a:defRPr/>
            </a:lvl6pPr>
            <a:lvl7pPr lvl="6" algn="ctr">
              <a:spcBef>
                <a:spcPts val="0"/>
              </a:spcBef>
              <a:spcAft>
                <a:spcPts val="0"/>
              </a:spcAft>
              <a:buSzPts val="4200"/>
              <a:buNone/>
              <a:defRPr/>
            </a:lvl7pPr>
            <a:lvl8pPr lvl="7" algn="ctr">
              <a:spcBef>
                <a:spcPts val="0"/>
              </a:spcBef>
              <a:spcAft>
                <a:spcPts val="0"/>
              </a:spcAft>
              <a:buSzPts val="4200"/>
              <a:buNone/>
              <a:defRPr/>
            </a:lvl8pPr>
            <a:lvl9pPr lvl="8" algn="ctr">
              <a:spcBef>
                <a:spcPts val="0"/>
              </a:spcBef>
              <a:spcAft>
                <a:spcPts val="0"/>
              </a:spcAft>
              <a:buSzPts val="4200"/>
              <a:buNone/>
              <a:defRPr/>
            </a:lvl9pPr>
          </a:lstStyle>
          <a:p>
            <a:endParaRPr/>
          </a:p>
        </p:txBody>
      </p:sp>
      <p:sp>
        <p:nvSpPr>
          <p:cNvPr id="19" name="Google Shape;19;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8"/>
        <p:cNvGrpSpPr/>
        <p:nvPr/>
      </p:nvGrpSpPr>
      <p:grpSpPr>
        <a:xfrm>
          <a:off x="0" y="0"/>
          <a:ext cx="0" cy="0"/>
          <a:chOff x="0" y="0"/>
          <a:chExt cx="0" cy="0"/>
        </a:xfrm>
      </p:grpSpPr>
      <p:sp>
        <p:nvSpPr>
          <p:cNvPr id="59" name="Google Shape;59;p13"/>
          <p:cNvSpPr txBox="1">
            <a:spLocks noGrp="1"/>
          </p:cNvSpPr>
          <p:nvPr>
            <p:ph type="title"/>
          </p:nvPr>
        </p:nvSpPr>
        <p:spPr>
          <a:xfrm>
            <a:off x="457200" y="141480"/>
            <a:ext cx="8229600" cy="691800"/>
          </a:xfrm>
          <a:prstGeom prst="rect">
            <a:avLst/>
          </a:prstGeom>
          <a:noFill/>
          <a:ln>
            <a:noFill/>
          </a:ln>
        </p:spPr>
        <p:txBody>
          <a:bodyPr spcFirstLastPara="1" wrap="square" lIns="91425" tIns="45700" rIns="91425" bIns="45700" anchor="ctr" anchorCtr="0">
            <a:normAutofit/>
          </a:bodyPr>
          <a:lstStyle>
            <a:lvl1pPr lvl="0" algn="ctr" rtl="0">
              <a:spcBef>
                <a:spcPts val="0"/>
              </a:spcBef>
              <a:spcAft>
                <a:spcPts val="0"/>
              </a:spcAft>
              <a:buSzPts val="4200"/>
              <a:buNone/>
              <a:defRPr/>
            </a:lvl1pPr>
            <a:lvl2pPr lvl="1" algn="ctr" rtl="0">
              <a:spcBef>
                <a:spcPts val="0"/>
              </a:spcBef>
              <a:spcAft>
                <a:spcPts val="0"/>
              </a:spcAft>
              <a:buSzPts val="4200"/>
              <a:buNone/>
              <a:defRPr/>
            </a:lvl2pPr>
            <a:lvl3pPr lvl="2" algn="ctr" rtl="0">
              <a:spcBef>
                <a:spcPts val="0"/>
              </a:spcBef>
              <a:spcAft>
                <a:spcPts val="0"/>
              </a:spcAft>
              <a:buSzPts val="4200"/>
              <a:buNone/>
              <a:defRPr/>
            </a:lvl3pPr>
            <a:lvl4pPr lvl="3" algn="ctr" rtl="0">
              <a:spcBef>
                <a:spcPts val="0"/>
              </a:spcBef>
              <a:spcAft>
                <a:spcPts val="0"/>
              </a:spcAft>
              <a:buSzPts val="4200"/>
              <a:buNone/>
              <a:defRPr/>
            </a:lvl4pPr>
            <a:lvl5pPr lvl="4" algn="ctr" rtl="0">
              <a:spcBef>
                <a:spcPts val="0"/>
              </a:spcBef>
              <a:spcAft>
                <a:spcPts val="0"/>
              </a:spcAft>
              <a:buSzPts val="4200"/>
              <a:buNone/>
              <a:defRPr/>
            </a:lvl5pPr>
            <a:lvl6pPr lvl="5" algn="ctr" rtl="0">
              <a:spcBef>
                <a:spcPts val="0"/>
              </a:spcBef>
              <a:spcAft>
                <a:spcPts val="0"/>
              </a:spcAft>
              <a:buSzPts val="4200"/>
              <a:buNone/>
              <a:defRPr/>
            </a:lvl6pPr>
            <a:lvl7pPr lvl="6" algn="ctr" rtl="0">
              <a:spcBef>
                <a:spcPts val="0"/>
              </a:spcBef>
              <a:spcAft>
                <a:spcPts val="0"/>
              </a:spcAft>
              <a:buSzPts val="4200"/>
              <a:buNone/>
              <a:defRPr/>
            </a:lvl7pPr>
            <a:lvl8pPr lvl="7" algn="ctr" rtl="0">
              <a:spcBef>
                <a:spcPts val="0"/>
              </a:spcBef>
              <a:spcAft>
                <a:spcPts val="0"/>
              </a:spcAft>
              <a:buSzPts val="4200"/>
              <a:buNone/>
              <a:defRPr/>
            </a:lvl8pPr>
            <a:lvl9pPr lvl="8" algn="ctr" rtl="0">
              <a:spcBef>
                <a:spcPts val="0"/>
              </a:spcBef>
              <a:spcAft>
                <a:spcPts val="0"/>
              </a:spcAft>
              <a:buSzPts val="4200"/>
              <a:buNone/>
              <a:defRPr/>
            </a:lvl9pPr>
          </a:lstStyle>
          <a:p>
            <a:endParaRPr/>
          </a:p>
        </p:txBody>
      </p:sp>
      <p:sp>
        <p:nvSpPr>
          <p:cNvPr id="60" name="Google Shape;60;p13"/>
          <p:cNvSpPr txBox="1">
            <a:spLocks noGrp="1"/>
          </p:cNvSpPr>
          <p:nvPr>
            <p:ph type="body" idx="1"/>
          </p:nvPr>
        </p:nvSpPr>
        <p:spPr>
          <a:xfrm>
            <a:off x="457200" y="1151334"/>
            <a:ext cx="4040100" cy="556500"/>
          </a:xfrm>
          <a:prstGeom prst="rect">
            <a:avLst/>
          </a:prstGeom>
          <a:noFill/>
          <a:ln>
            <a:noFill/>
          </a:ln>
        </p:spPr>
        <p:txBody>
          <a:bodyPr spcFirstLastPara="1" wrap="square" lIns="91425" tIns="45700" rIns="91425" bIns="45700" anchor="b" anchorCtr="0">
            <a:normAutofit/>
          </a:bodyPr>
          <a:lstStyle>
            <a:lvl1pPr marL="457200" lvl="0" indent="-228600" algn="l" rtl="0">
              <a:spcBef>
                <a:spcPts val="440"/>
              </a:spcBef>
              <a:spcAft>
                <a:spcPts val="0"/>
              </a:spcAft>
              <a:buClr>
                <a:schemeClr val="dk1"/>
              </a:buClr>
              <a:buSzPts val="2200"/>
              <a:buNone/>
              <a:defRPr sz="22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1200"/>
              </a:spcBef>
              <a:spcAft>
                <a:spcPts val="0"/>
              </a:spcAft>
              <a:buClr>
                <a:schemeClr val="dk1"/>
              </a:buClr>
              <a:buSzPts val="1600"/>
              <a:buNone/>
              <a:defRPr sz="1600" b="1"/>
            </a:lvl7pPr>
            <a:lvl8pPr marL="3657600" lvl="7" indent="-228600" algn="l" rtl="0">
              <a:spcBef>
                <a:spcPts val="1200"/>
              </a:spcBef>
              <a:spcAft>
                <a:spcPts val="0"/>
              </a:spcAft>
              <a:buClr>
                <a:schemeClr val="dk1"/>
              </a:buClr>
              <a:buSzPts val="1600"/>
              <a:buNone/>
              <a:defRPr sz="1600" b="1"/>
            </a:lvl8pPr>
            <a:lvl9pPr marL="4114800" lvl="8" indent="-228600" algn="l" rtl="0">
              <a:spcBef>
                <a:spcPts val="1200"/>
              </a:spcBef>
              <a:spcAft>
                <a:spcPts val="1200"/>
              </a:spcAft>
              <a:buClr>
                <a:schemeClr val="dk1"/>
              </a:buClr>
              <a:buSzPts val="1600"/>
              <a:buNone/>
              <a:defRPr sz="1600" b="1"/>
            </a:lvl9pPr>
          </a:lstStyle>
          <a:p>
            <a:endParaRPr/>
          </a:p>
        </p:txBody>
      </p:sp>
      <p:sp>
        <p:nvSpPr>
          <p:cNvPr id="61" name="Google Shape;61;p13"/>
          <p:cNvSpPr txBox="1">
            <a:spLocks noGrp="1"/>
          </p:cNvSpPr>
          <p:nvPr>
            <p:ph type="body" idx="2"/>
          </p:nvPr>
        </p:nvSpPr>
        <p:spPr>
          <a:xfrm>
            <a:off x="457200" y="1761659"/>
            <a:ext cx="4040100" cy="2832900"/>
          </a:xfrm>
          <a:prstGeom prst="rect">
            <a:avLst/>
          </a:prstGeom>
          <a:noFill/>
          <a:ln>
            <a:noFill/>
          </a:ln>
        </p:spPr>
        <p:txBody>
          <a:bodyPr spcFirstLastPara="1" wrap="square" lIns="91425" tIns="45700" rIns="91425" bIns="45700" anchor="t" anchorCtr="0">
            <a:norm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1200"/>
              </a:spcBef>
              <a:spcAft>
                <a:spcPts val="0"/>
              </a:spcAft>
              <a:buClr>
                <a:schemeClr val="dk1"/>
              </a:buClr>
              <a:buSzPts val="1600"/>
              <a:buChar char="●"/>
              <a:defRPr sz="1600"/>
            </a:lvl7pPr>
            <a:lvl8pPr marL="3657600" lvl="7" indent="-330200" algn="l" rtl="0">
              <a:spcBef>
                <a:spcPts val="1200"/>
              </a:spcBef>
              <a:spcAft>
                <a:spcPts val="0"/>
              </a:spcAft>
              <a:buClr>
                <a:schemeClr val="dk1"/>
              </a:buClr>
              <a:buSzPts val="1600"/>
              <a:buChar char="○"/>
              <a:defRPr sz="1600"/>
            </a:lvl8pPr>
            <a:lvl9pPr marL="4114800" lvl="8" indent="-330200" algn="l" rtl="0">
              <a:spcBef>
                <a:spcPts val="1200"/>
              </a:spcBef>
              <a:spcAft>
                <a:spcPts val="1200"/>
              </a:spcAft>
              <a:buClr>
                <a:schemeClr val="dk1"/>
              </a:buClr>
              <a:buSzPts val="1600"/>
              <a:buChar char="■"/>
              <a:defRPr sz="1600"/>
            </a:lvl9pPr>
          </a:lstStyle>
          <a:p>
            <a:endParaRPr/>
          </a:p>
        </p:txBody>
      </p:sp>
      <p:sp>
        <p:nvSpPr>
          <p:cNvPr id="62" name="Google Shape;62;p13"/>
          <p:cNvSpPr txBox="1">
            <a:spLocks noGrp="1"/>
          </p:cNvSpPr>
          <p:nvPr>
            <p:ph type="body" idx="3"/>
          </p:nvPr>
        </p:nvSpPr>
        <p:spPr>
          <a:xfrm>
            <a:off x="4645025" y="1151334"/>
            <a:ext cx="4041900" cy="556500"/>
          </a:xfrm>
          <a:prstGeom prst="rect">
            <a:avLst/>
          </a:prstGeom>
          <a:noFill/>
          <a:ln>
            <a:noFill/>
          </a:ln>
        </p:spPr>
        <p:txBody>
          <a:bodyPr spcFirstLastPara="1" wrap="square" lIns="91425" tIns="45700" rIns="91425" bIns="45700" anchor="b" anchorCtr="0">
            <a:normAutofit/>
          </a:bodyPr>
          <a:lstStyle>
            <a:lvl1pPr marL="457200" lvl="0" indent="-228600" algn="l" rtl="0">
              <a:spcBef>
                <a:spcPts val="440"/>
              </a:spcBef>
              <a:spcAft>
                <a:spcPts val="0"/>
              </a:spcAft>
              <a:buClr>
                <a:schemeClr val="dk1"/>
              </a:buClr>
              <a:buSzPts val="2200"/>
              <a:buNone/>
              <a:defRPr sz="22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1200"/>
              </a:spcBef>
              <a:spcAft>
                <a:spcPts val="0"/>
              </a:spcAft>
              <a:buClr>
                <a:schemeClr val="dk1"/>
              </a:buClr>
              <a:buSzPts val="1600"/>
              <a:buNone/>
              <a:defRPr sz="1600" b="1"/>
            </a:lvl7pPr>
            <a:lvl8pPr marL="3657600" lvl="7" indent="-228600" algn="l" rtl="0">
              <a:spcBef>
                <a:spcPts val="1200"/>
              </a:spcBef>
              <a:spcAft>
                <a:spcPts val="0"/>
              </a:spcAft>
              <a:buClr>
                <a:schemeClr val="dk1"/>
              </a:buClr>
              <a:buSzPts val="1600"/>
              <a:buNone/>
              <a:defRPr sz="1600" b="1"/>
            </a:lvl8pPr>
            <a:lvl9pPr marL="4114800" lvl="8" indent="-228600" algn="l" rtl="0">
              <a:spcBef>
                <a:spcPts val="1200"/>
              </a:spcBef>
              <a:spcAft>
                <a:spcPts val="1200"/>
              </a:spcAft>
              <a:buClr>
                <a:schemeClr val="dk1"/>
              </a:buClr>
              <a:buSzPts val="1600"/>
              <a:buNone/>
              <a:defRPr sz="1600" b="1"/>
            </a:lvl9pPr>
          </a:lstStyle>
          <a:p>
            <a:endParaRPr/>
          </a:p>
        </p:txBody>
      </p:sp>
      <p:sp>
        <p:nvSpPr>
          <p:cNvPr id="63" name="Google Shape;63;p13"/>
          <p:cNvSpPr txBox="1">
            <a:spLocks noGrp="1"/>
          </p:cNvSpPr>
          <p:nvPr>
            <p:ph type="body" idx="4"/>
          </p:nvPr>
        </p:nvSpPr>
        <p:spPr>
          <a:xfrm>
            <a:off x="4645025" y="1761659"/>
            <a:ext cx="4041900" cy="2832900"/>
          </a:xfrm>
          <a:prstGeom prst="rect">
            <a:avLst/>
          </a:prstGeom>
          <a:noFill/>
          <a:ln>
            <a:noFill/>
          </a:ln>
        </p:spPr>
        <p:txBody>
          <a:bodyPr spcFirstLastPara="1" wrap="square" lIns="91425" tIns="45700" rIns="91425" bIns="45700" anchor="t" anchorCtr="0">
            <a:norm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1200"/>
              </a:spcBef>
              <a:spcAft>
                <a:spcPts val="0"/>
              </a:spcAft>
              <a:buClr>
                <a:schemeClr val="dk1"/>
              </a:buClr>
              <a:buSzPts val="1600"/>
              <a:buChar char="●"/>
              <a:defRPr sz="1600"/>
            </a:lvl7pPr>
            <a:lvl8pPr marL="3657600" lvl="7" indent="-330200" algn="l" rtl="0">
              <a:spcBef>
                <a:spcPts val="1200"/>
              </a:spcBef>
              <a:spcAft>
                <a:spcPts val="0"/>
              </a:spcAft>
              <a:buClr>
                <a:schemeClr val="dk1"/>
              </a:buClr>
              <a:buSzPts val="1600"/>
              <a:buChar char="○"/>
              <a:defRPr sz="1600"/>
            </a:lvl8pPr>
            <a:lvl9pPr marL="4114800" lvl="8" indent="-330200" algn="l" rtl="0">
              <a:spcBef>
                <a:spcPts val="1200"/>
              </a:spcBef>
              <a:spcAft>
                <a:spcPts val="1200"/>
              </a:spcAft>
              <a:buClr>
                <a:schemeClr val="dk1"/>
              </a:buClr>
              <a:buSzPts val="1600"/>
              <a:buChar char="■"/>
              <a:defRPr sz="16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4"/>
        <p:cNvGrpSpPr/>
        <p:nvPr/>
      </p:nvGrpSpPr>
      <p:grpSpPr>
        <a:xfrm>
          <a:off x="0" y="0"/>
          <a:ext cx="0" cy="0"/>
          <a:chOff x="0" y="0"/>
          <a:chExt cx="0" cy="0"/>
        </a:xfrm>
      </p:grpSpPr>
      <p:sp>
        <p:nvSpPr>
          <p:cNvPr id="65" name="Google Shape;65;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a:endParaRPr/>
          </a:p>
        </p:txBody>
      </p:sp>
      <p:sp>
        <p:nvSpPr>
          <p:cNvPr id="66" name="Google Shape;66;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67" name="Google Shape;67;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8" name="Google Shape;68;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69" name="Google Shape;69;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043622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2455067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949788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1998697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191710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131595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970760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Google Shape;21;p4"/>
          <p:cNvSpPr/>
          <p:nvPr/>
        </p:nvSpPr>
        <p:spPr>
          <a:xfrm>
            <a:off x="0" y="5045700"/>
            <a:ext cx="9144000" cy="9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4"/>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rm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a:endParaRPr/>
          </a:p>
        </p:txBody>
      </p:sp>
      <p:sp>
        <p:nvSpPr>
          <p:cNvPr id="23" name="Google Shape;23;p4"/>
          <p:cNvSpPr txBox="1">
            <a:spLocks noGrp="1"/>
          </p:cNvSpPr>
          <p:nvPr>
            <p:ph type="body" idx="1"/>
          </p:nvPr>
        </p:nvSpPr>
        <p:spPr>
          <a:xfrm>
            <a:off x="311700" y="1225225"/>
            <a:ext cx="8520600" cy="33540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4" name="Google Shape;24;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813809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8103427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043679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3744879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27002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8660679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830812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6846266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739586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38524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rm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a:endParaRPr/>
          </a:p>
        </p:txBody>
      </p:sp>
      <p:sp>
        <p:nvSpPr>
          <p:cNvPr id="27" name="Google Shape;27;p5"/>
          <p:cNvSpPr txBox="1">
            <a:spLocks noGrp="1"/>
          </p:cNvSpPr>
          <p:nvPr>
            <p:ph type="body" idx="1"/>
          </p:nvPr>
        </p:nvSpPr>
        <p:spPr>
          <a:xfrm>
            <a:off x="311700" y="1225225"/>
            <a:ext cx="3999900" cy="33540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8" name="Google Shape;28;p5"/>
          <p:cNvSpPr txBox="1">
            <a:spLocks noGrp="1"/>
          </p:cNvSpPr>
          <p:nvPr>
            <p:ph type="body" idx="2"/>
          </p:nvPr>
        </p:nvSpPr>
        <p:spPr>
          <a:xfrm>
            <a:off x="4832400" y="1225225"/>
            <a:ext cx="3999900" cy="33540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9" name="Google Shape;29;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6496675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739289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733546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762201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200097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2191013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76311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0003698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8747042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288918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0"/>
        <p:cNvGrpSpPr/>
        <p:nvPr/>
      </p:nvGrpSpPr>
      <p:grpSpPr>
        <a:xfrm>
          <a:off x="0" y="0"/>
          <a:ext cx="0" cy="0"/>
          <a:chOff x="0" y="0"/>
          <a:chExt cx="0" cy="0"/>
        </a:xfrm>
      </p:grpSpPr>
      <p:sp>
        <p:nvSpPr>
          <p:cNvPr id="31" name="Google Shape;31;p6"/>
          <p:cNvSpPr txBox="1">
            <a:spLocks noGrp="1"/>
          </p:cNvSpPr>
          <p:nvPr>
            <p:ph type="title"/>
          </p:nvPr>
        </p:nvSpPr>
        <p:spPr>
          <a:xfrm>
            <a:off x="311700" y="315925"/>
            <a:ext cx="8520600" cy="831300"/>
          </a:xfrm>
          <a:prstGeom prst="rect">
            <a:avLst/>
          </a:prstGeom>
        </p:spPr>
        <p:txBody>
          <a:bodyPr spcFirstLastPara="1" wrap="square" lIns="91425" tIns="91425" rIns="91425" bIns="91425" anchor="b" anchorCtr="0">
            <a:norm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a:endParaRPr/>
          </a:p>
        </p:txBody>
      </p:sp>
      <p:sp>
        <p:nvSpPr>
          <p:cNvPr id="32" name="Google Shape;32;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30526241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653393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33312471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0049214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93436486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a:t>Education &amp; Training Foundation</a:t>
            </a:r>
            <a:endParaRPr lang="en-GB" dirty="0"/>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18880852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7000425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27117897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325508544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1933215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3"/>
        <p:cNvGrpSpPr/>
        <p:nvPr/>
      </p:nvGrpSpPr>
      <p:grpSpPr>
        <a:xfrm>
          <a:off x="0" y="0"/>
          <a:ext cx="0" cy="0"/>
          <a:chOff x="0" y="0"/>
          <a:chExt cx="0" cy="0"/>
        </a:xfrm>
      </p:grpSpPr>
      <p:sp>
        <p:nvSpPr>
          <p:cNvPr id="34" name="Google Shape;34;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35" name="Google Shape;35;p7"/>
          <p:cNvSpPr txBox="1">
            <a:spLocks noGrp="1"/>
          </p:cNvSpPr>
          <p:nvPr>
            <p:ph type="body" idx="1"/>
          </p:nvPr>
        </p:nvSpPr>
        <p:spPr>
          <a:xfrm>
            <a:off x="311700" y="1399400"/>
            <a:ext cx="2808000" cy="27849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6" name="Google Shape;36;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18791994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250857010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Tree>
    <p:extLst>
      <p:ext uri="{BB962C8B-B14F-4D97-AF65-F5344CB8AC3E}">
        <p14:creationId xmlns:p14="http://schemas.microsoft.com/office/powerpoint/2010/main" val="314408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5379528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81896602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4571034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78575782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426253481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92309855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4500564" y="1059582"/>
            <a:ext cx="4362450" cy="3508405"/>
          </a:xfrm>
        </p:spPr>
        <p:txBody>
          <a:bodyPr/>
          <a:lstStyle/>
          <a:p>
            <a:r>
              <a:rPr lang="en-US"/>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2585584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7"/>
        <p:cNvGrpSpPr/>
        <p:nvPr/>
      </p:nvGrpSpPr>
      <p:grpSpPr>
        <a:xfrm>
          <a:off x="0" y="0"/>
          <a:ext cx="0" cy="0"/>
          <a:chOff x="0" y="0"/>
          <a:chExt cx="0" cy="0"/>
        </a:xfrm>
      </p:grpSpPr>
      <p:sp>
        <p:nvSpPr>
          <p:cNvPr id="38" name="Google Shape;38;p8"/>
          <p:cNvSpPr/>
          <p:nvPr/>
        </p:nvSpPr>
        <p:spPr>
          <a:xfrm>
            <a:off x="0" y="5045700"/>
            <a:ext cx="9144000" cy="9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8"/>
          <p:cNvSpPr txBox="1">
            <a:spLocks noGrp="1"/>
          </p:cNvSpPr>
          <p:nvPr>
            <p:ph type="title"/>
          </p:nvPr>
        </p:nvSpPr>
        <p:spPr>
          <a:xfrm>
            <a:off x="490250" y="450150"/>
            <a:ext cx="5878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40" name="Google Shape;40;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427535793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163364693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3403150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99424201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31210095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69753966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3315888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57267507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2">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258067143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705110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1"/>
        <p:cNvGrpSpPr/>
        <p:nvPr/>
      </p:nvGrpSpPr>
      <p:grpSpPr>
        <a:xfrm>
          <a:off x="0" y="0"/>
          <a:ext cx="0" cy="0"/>
          <a:chOff x="0" y="0"/>
          <a:chExt cx="0" cy="0"/>
        </a:xfrm>
      </p:grpSpPr>
      <p:sp>
        <p:nvSpPr>
          <p:cNvPr id="42" name="Google Shape;42;p9"/>
          <p:cNvSpPr/>
          <p:nvPr/>
        </p:nvSpPr>
        <p:spPr>
          <a:xfrm>
            <a:off x="4572000" y="-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3" name="Google Shape;43;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44" name="Google Shape;44;p9"/>
          <p:cNvSpPr txBox="1">
            <a:spLocks noGrp="1"/>
          </p:cNvSpPr>
          <p:nvPr>
            <p:ph type="title"/>
          </p:nvPr>
        </p:nvSpPr>
        <p:spPr>
          <a:xfrm>
            <a:off x="265500" y="929275"/>
            <a:ext cx="4045200" cy="1786200"/>
          </a:xfrm>
          <a:prstGeom prst="rect">
            <a:avLst/>
          </a:prstGeom>
        </p:spPr>
        <p:txBody>
          <a:bodyPr spcFirstLastPara="1" wrap="square" lIns="91425" tIns="91425" rIns="91425" bIns="91425" anchor="b" anchorCtr="0">
            <a:normAutofit/>
          </a:bodyPr>
          <a:lstStyle>
            <a:lvl1pPr lvl="0" algn="ctr">
              <a:spcBef>
                <a:spcPts val="0"/>
              </a:spcBef>
              <a:spcAft>
                <a:spcPts val="0"/>
              </a:spcAft>
              <a:buClr>
                <a:schemeClr val="lt2"/>
              </a:buClr>
              <a:buSzPts val="4200"/>
              <a:buNone/>
              <a:defRPr>
                <a:solidFill>
                  <a:schemeClr val="lt2"/>
                </a:solidFill>
              </a:defRPr>
            </a:lvl1pPr>
            <a:lvl2pPr lvl="1" algn="ctr">
              <a:spcBef>
                <a:spcPts val="0"/>
              </a:spcBef>
              <a:spcAft>
                <a:spcPts val="0"/>
              </a:spcAft>
              <a:buClr>
                <a:schemeClr val="lt2"/>
              </a:buClr>
              <a:buSzPts val="4200"/>
              <a:buNone/>
              <a:defRPr>
                <a:solidFill>
                  <a:schemeClr val="lt2"/>
                </a:solidFill>
              </a:defRPr>
            </a:lvl2pPr>
            <a:lvl3pPr lvl="2" algn="ctr">
              <a:spcBef>
                <a:spcPts val="0"/>
              </a:spcBef>
              <a:spcAft>
                <a:spcPts val="0"/>
              </a:spcAft>
              <a:buClr>
                <a:schemeClr val="lt2"/>
              </a:buClr>
              <a:buSzPts val="4200"/>
              <a:buNone/>
              <a:defRPr>
                <a:solidFill>
                  <a:schemeClr val="lt2"/>
                </a:solidFill>
              </a:defRPr>
            </a:lvl3pPr>
            <a:lvl4pPr lvl="3" algn="ctr">
              <a:spcBef>
                <a:spcPts val="0"/>
              </a:spcBef>
              <a:spcAft>
                <a:spcPts val="0"/>
              </a:spcAft>
              <a:buClr>
                <a:schemeClr val="lt2"/>
              </a:buClr>
              <a:buSzPts val="4200"/>
              <a:buNone/>
              <a:defRPr>
                <a:solidFill>
                  <a:schemeClr val="lt2"/>
                </a:solidFill>
              </a:defRPr>
            </a:lvl4pPr>
            <a:lvl5pPr lvl="4" algn="ctr">
              <a:spcBef>
                <a:spcPts val="0"/>
              </a:spcBef>
              <a:spcAft>
                <a:spcPts val="0"/>
              </a:spcAft>
              <a:buClr>
                <a:schemeClr val="lt2"/>
              </a:buClr>
              <a:buSzPts val="4200"/>
              <a:buNone/>
              <a:defRPr>
                <a:solidFill>
                  <a:schemeClr val="lt2"/>
                </a:solidFill>
              </a:defRPr>
            </a:lvl5pPr>
            <a:lvl6pPr lvl="5" algn="ctr">
              <a:spcBef>
                <a:spcPts val="0"/>
              </a:spcBef>
              <a:spcAft>
                <a:spcPts val="0"/>
              </a:spcAft>
              <a:buClr>
                <a:schemeClr val="lt2"/>
              </a:buClr>
              <a:buSzPts val="4200"/>
              <a:buNone/>
              <a:defRPr>
                <a:solidFill>
                  <a:schemeClr val="lt2"/>
                </a:solidFill>
              </a:defRPr>
            </a:lvl6pPr>
            <a:lvl7pPr lvl="6" algn="ctr">
              <a:spcBef>
                <a:spcPts val="0"/>
              </a:spcBef>
              <a:spcAft>
                <a:spcPts val="0"/>
              </a:spcAft>
              <a:buClr>
                <a:schemeClr val="lt2"/>
              </a:buClr>
              <a:buSzPts val="4200"/>
              <a:buNone/>
              <a:defRPr>
                <a:solidFill>
                  <a:schemeClr val="lt2"/>
                </a:solidFill>
              </a:defRPr>
            </a:lvl7pPr>
            <a:lvl8pPr lvl="7" algn="ctr">
              <a:spcBef>
                <a:spcPts val="0"/>
              </a:spcBef>
              <a:spcAft>
                <a:spcPts val="0"/>
              </a:spcAft>
              <a:buClr>
                <a:schemeClr val="lt2"/>
              </a:buClr>
              <a:buSzPts val="4200"/>
              <a:buNone/>
              <a:defRPr>
                <a:solidFill>
                  <a:schemeClr val="lt2"/>
                </a:solidFill>
              </a:defRPr>
            </a:lvl8pPr>
            <a:lvl9pPr lvl="8" algn="ctr">
              <a:spcBef>
                <a:spcPts val="0"/>
              </a:spcBef>
              <a:spcAft>
                <a:spcPts val="0"/>
              </a:spcAft>
              <a:buClr>
                <a:schemeClr val="lt2"/>
              </a:buClr>
              <a:buSzPts val="4200"/>
              <a:buNone/>
              <a:defRPr>
                <a:solidFill>
                  <a:schemeClr val="lt2"/>
                </a:solidFill>
              </a:defRPr>
            </a:lvl9pPr>
          </a:lstStyle>
          <a:p>
            <a:endParaRPr/>
          </a:p>
        </p:txBody>
      </p:sp>
      <p:sp>
        <p:nvSpPr>
          <p:cNvPr id="45" name="Google Shape;45;p9"/>
          <p:cNvSpPr txBox="1">
            <a:spLocks noGrp="1"/>
          </p:cNvSpPr>
          <p:nvPr>
            <p:ph type="subTitle" idx="1"/>
          </p:nvPr>
        </p:nvSpPr>
        <p:spPr>
          <a:xfrm>
            <a:off x="265500" y="2769001"/>
            <a:ext cx="4045200" cy="1574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400"/>
              <a:buFont typeface="Economica"/>
              <a:buNone/>
              <a:defRPr sz="2400">
                <a:latin typeface="Economica"/>
                <a:ea typeface="Economica"/>
                <a:cs typeface="Economica"/>
                <a:sym typeface="Economica"/>
              </a:defRPr>
            </a:lvl1pPr>
            <a:lvl2pPr lvl="1" algn="ctr">
              <a:lnSpc>
                <a:spcPct val="100000"/>
              </a:lnSpc>
              <a:spcBef>
                <a:spcPts val="0"/>
              </a:spcBef>
              <a:spcAft>
                <a:spcPts val="0"/>
              </a:spcAft>
              <a:buSzPts val="2400"/>
              <a:buFont typeface="Economica"/>
              <a:buNone/>
              <a:defRPr sz="2400">
                <a:latin typeface="Economica"/>
                <a:ea typeface="Economica"/>
                <a:cs typeface="Economica"/>
                <a:sym typeface="Economica"/>
              </a:defRPr>
            </a:lvl2pPr>
            <a:lvl3pPr lvl="2" algn="ctr">
              <a:lnSpc>
                <a:spcPct val="100000"/>
              </a:lnSpc>
              <a:spcBef>
                <a:spcPts val="0"/>
              </a:spcBef>
              <a:spcAft>
                <a:spcPts val="0"/>
              </a:spcAft>
              <a:buSzPts val="2400"/>
              <a:buFont typeface="Economica"/>
              <a:buNone/>
              <a:defRPr sz="2400">
                <a:latin typeface="Economica"/>
                <a:ea typeface="Economica"/>
                <a:cs typeface="Economica"/>
                <a:sym typeface="Economica"/>
              </a:defRPr>
            </a:lvl3pPr>
            <a:lvl4pPr lvl="3" algn="ctr">
              <a:lnSpc>
                <a:spcPct val="100000"/>
              </a:lnSpc>
              <a:spcBef>
                <a:spcPts val="0"/>
              </a:spcBef>
              <a:spcAft>
                <a:spcPts val="0"/>
              </a:spcAft>
              <a:buSzPts val="2400"/>
              <a:buFont typeface="Economica"/>
              <a:buNone/>
              <a:defRPr sz="2400">
                <a:latin typeface="Economica"/>
                <a:ea typeface="Economica"/>
                <a:cs typeface="Economica"/>
                <a:sym typeface="Economica"/>
              </a:defRPr>
            </a:lvl4pPr>
            <a:lvl5pPr lvl="4" algn="ctr">
              <a:lnSpc>
                <a:spcPct val="100000"/>
              </a:lnSpc>
              <a:spcBef>
                <a:spcPts val="0"/>
              </a:spcBef>
              <a:spcAft>
                <a:spcPts val="0"/>
              </a:spcAft>
              <a:buSzPts val="2400"/>
              <a:buFont typeface="Economica"/>
              <a:buNone/>
              <a:defRPr sz="2400">
                <a:latin typeface="Economica"/>
                <a:ea typeface="Economica"/>
                <a:cs typeface="Economica"/>
                <a:sym typeface="Economica"/>
              </a:defRPr>
            </a:lvl5pPr>
            <a:lvl6pPr lvl="5" algn="ctr">
              <a:lnSpc>
                <a:spcPct val="100000"/>
              </a:lnSpc>
              <a:spcBef>
                <a:spcPts val="0"/>
              </a:spcBef>
              <a:spcAft>
                <a:spcPts val="0"/>
              </a:spcAft>
              <a:buSzPts val="2400"/>
              <a:buFont typeface="Economica"/>
              <a:buNone/>
              <a:defRPr sz="2400">
                <a:latin typeface="Economica"/>
                <a:ea typeface="Economica"/>
                <a:cs typeface="Economica"/>
                <a:sym typeface="Economica"/>
              </a:defRPr>
            </a:lvl6pPr>
            <a:lvl7pPr lvl="6" algn="ctr">
              <a:lnSpc>
                <a:spcPct val="100000"/>
              </a:lnSpc>
              <a:spcBef>
                <a:spcPts val="0"/>
              </a:spcBef>
              <a:spcAft>
                <a:spcPts val="0"/>
              </a:spcAft>
              <a:buSzPts val="2400"/>
              <a:buFont typeface="Economica"/>
              <a:buNone/>
              <a:defRPr sz="2400">
                <a:latin typeface="Economica"/>
                <a:ea typeface="Economica"/>
                <a:cs typeface="Economica"/>
                <a:sym typeface="Economica"/>
              </a:defRPr>
            </a:lvl7pPr>
            <a:lvl8pPr lvl="7" algn="ctr">
              <a:lnSpc>
                <a:spcPct val="100000"/>
              </a:lnSpc>
              <a:spcBef>
                <a:spcPts val="0"/>
              </a:spcBef>
              <a:spcAft>
                <a:spcPts val="0"/>
              </a:spcAft>
              <a:buSzPts val="2400"/>
              <a:buFont typeface="Economica"/>
              <a:buNone/>
              <a:defRPr sz="2400">
                <a:latin typeface="Economica"/>
                <a:ea typeface="Economica"/>
                <a:cs typeface="Economica"/>
                <a:sym typeface="Economica"/>
              </a:defRPr>
            </a:lvl8pPr>
            <a:lvl9pPr lvl="8" algn="ctr">
              <a:lnSpc>
                <a:spcPct val="100000"/>
              </a:lnSpc>
              <a:spcBef>
                <a:spcPts val="0"/>
              </a:spcBef>
              <a:spcAft>
                <a:spcPts val="0"/>
              </a:spcAft>
              <a:buSzPts val="2400"/>
              <a:buFont typeface="Economica"/>
              <a:buNone/>
              <a:defRPr sz="2400">
                <a:latin typeface="Economica"/>
                <a:ea typeface="Economica"/>
                <a:cs typeface="Economica"/>
                <a:sym typeface="Economica"/>
              </a:defRPr>
            </a:lvl9pPr>
          </a:lstStyle>
          <a:p>
            <a:endParaRPr/>
          </a:p>
        </p:txBody>
      </p:sp>
      <p:sp>
        <p:nvSpPr>
          <p:cNvPr id="46" name="Google Shape;46;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0"/>
              </a:spcBef>
              <a:spcAft>
                <a:spcPts val="0"/>
              </a:spcAft>
              <a:buClr>
                <a:schemeClr val="lt1"/>
              </a:buClr>
              <a:buSzPts val="1400"/>
              <a:buChar char="○"/>
              <a:defRPr>
                <a:solidFill>
                  <a:schemeClr val="lt1"/>
                </a:solidFill>
              </a:defRPr>
            </a:lvl2pPr>
            <a:lvl3pPr marL="1371600" lvl="2" indent="-317500">
              <a:spcBef>
                <a:spcPts val="0"/>
              </a:spcBef>
              <a:spcAft>
                <a:spcPts val="0"/>
              </a:spcAft>
              <a:buClr>
                <a:schemeClr val="lt1"/>
              </a:buClr>
              <a:buSzPts val="1400"/>
              <a:buChar char="■"/>
              <a:defRPr>
                <a:solidFill>
                  <a:schemeClr val="lt1"/>
                </a:solidFill>
              </a:defRPr>
            </a:lvl3pPr>
            <a:lvl4pPr marL="1828800" lvl="3" indent="-317500">
              <a:spcBef>
                <a:spcPts val="0"/>
              </a:spcBef>
              <a:spcAft>
                <a:spcPts val="0"/>
              </a:spcAft>
              <a:buClr>
                <a:schemeClr val="lt1"/>
              </a:buClr>
              <a:buSzPts val="1400"/>
              <a:buChar char="●"/>
              <a:defRPr>
                <a:solidFill>
                  <a:schemeClr val="lt1"/>
                </a:solidFill>
              </a:defRPr>
            </a:lvl4pPr>
            <a:lvl5pPr marL="2286000" lvl="4" indent="-317500">
              <a:spcBef>
                <a:spcPts val="0"/>
              </a:spcBef>
              <a:spcAft>
                <a:spcPts val="0"/>
              </a:spcAft>
              <a:buClr>
                <a:schemeClr val="lt1"/>
              </a:buClr>
              <a:buSzPts val="1400"/>
              <a:buChar char="○"/>
              <a:defRPr>
                <a:solidFill>
                  <a:schemeClr val="lt1"/>
                </a:solidFill>
              </a:defRPr>
            </a:lvl5pPr>
            <a:lvl6pPr marL="2743200" lvl="5" indent="-317500">
              <a:spcBef>
                <a:spcPts val="0"/>
              </a:spcBef>
              <a:spcAft>
                <a:spcPts val="0"/>
              </a:spcAft>
              <a:buClr>
                <a:schemeClr val="lt1"/>
              </a:buClr>
              <a:buSzPts val="1400"/>
              <a:buChar char="■"/>
              <a:defRPr>
                <a:solidFill>
                  <a:schemeClr val="lt1"/>
                </a:solidFill>
              </a:defRPr>
            </a:lvl6pPr>
            <a:lvl7pPr marL="3200400" lvl="6" indent="-317500">
              <a:spcBef>
                <a:spcPts val="0"/>
              </a:spcBef>
              <a:spcAft>
                <a:spcPts val="0"/>
              </a:spcAft>
              <a:buClr>
                <a:schemeClr val="lt1"/>
              </a:buClr>
              <a:buSzPts val="1400"/>
              <a:buChar char="●"/>
              <a:defRPr>
                <a:solidFill>
                  <a:schemeClr val="lt1"/>
                </a:solidFill>
              </a:defRPr>
            </a:lvl7pPr>
            <a:lvl8pPr marL="3657600" lvl="7" indent="-317500">
              <a:spcBef>
                <a:spcPts val="0"/>
              </a:spcBef>
              <a:spcAft>
                <a:spcPts val="0"/>
              </a:spcAft>
              <a:buClr>
                <a:schemeClr val="lt1"/>
              </a:buClr>
              <a:buSzPts val="1400"/>
              <a:buChar char="○"/>
              <a:defRPr>
                <a:solidFill>
                  <a:schemeClr val="lt1"/>
                </a:solidFill>
              </a:defRPr>
            </a:lvl8pPr>
            <a:lvl9pPr marL="4114800" lvl="8" indent="-317500">
              <a:spcBef>
                <a:spcPts val="0"/>
              </a:spcBef>
              <a:spcAft>
                <a:spcPts val="0"/>
              </a:spcAft>
              <a:buClr>
                <a:schemeClr val="lt1"/>
              </a:buClr>
              <a:buSzPts val="1400"/>
              <a:buChar char="■"/>
              <a:defRPr>
                <a:solidFill>
                  <a:schemeClr val="lt1"/>
                </a:solidFill>
              </a:defRPr>
            </a:lvl9pPr>
          </a:lstStyle>
          <a:p>
            <a:endParaRPr/>
          </a:p>
        </p:txBody>
      </p:sp>
      <p:sp>
        <p:nvSpPr>
          <p:cNvPr id="47" name="Google Shape;47;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6886727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71559388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620915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8"/>
        <p:cNvGrpSpPr/>
        <p:nvPr/>
      </p:nvGrpSpPr>
      <p:grpSpPr>
        <a:xfrm>
          <a:off x="0" y="0"/>
          <a:ext cx="0" cy="0"/>
          <a:chOff x="0" y="0"/>
          <a:chExt cx="0" cy="0"/>
        </a:xfrm>
      </p:grpSpPr>
      <p:sp>
        <p:nvSpPr>
          <p:cNvPr id="49" name="Google Shape;49;p10"/>
          <p:cNvSpPr txBox="1">
            <a:spLocks noGrp="1"/>
          </p:cNvSpPr>
          <p:nvPr>
            <p:ph type="body" idx="1"/>
          </p:nvPr>
        </p:nvSpPr>
        <p:spPr>
          <a:xfrm>
            <a:off x="319500" y="4218925"/>
            <a:ext cx="5998800" cy="5988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2400"/>
              <a:buFont typeface="Economica"/>
              <a:buNone/>
              <a:defRPr sz="2400">
                <a:latin typeface="Economica"/>
                <a:ea typeface="Economica"/>
                <a:cs typeface="Economica"/>
                <a:sym typeface="Economica"/>
              </a:defRPr>
            </a:lvl1pPr>
          </a:lstStyle>
          <a:p>
            <a:endParaRPr/>
          </a:p>
        </p:txBody>
      </p:sp>
      <p:sp>
        <p:nvSpPr>
          <p:cNvPr id="50" name="Google Shape;50;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1"/>
        <p:cNvGrpSpPr/>
        <p:nvPr/>
      </p:nvGrpSpPr>
      <p:grpSpPr>
        <a:xfrm>
          <a:off x="0" y="0"/>
          <a:ext cx="0" cy="0"/>
          <a:chOff x="0" y="0"/>
          <a:chExt cx="0" cy="0"/>
        </a:xfrm>
      </p:grpSpPr>
      <p:sp>
        <p:nvSpPr>
          <p:cNvPr id="52" name="Google Shape;52;p11"/>
          <p:cNvSpPr/>
          <p:nvPr/>
        </p:nvSpPr>
        <p:spPr>
          <a:xfrm>
            <a:off x="0" y="5045700"/>
            <a:ext cx="9144000" cy="9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11"/>
          <p:cNvSpPr txBox="1">
            <a:spLocks noGrp="1"/>
          </p:cNvSpPr>
          <p:nvPr>
            <p:ph type="title" hasCustomPrompt="1"/>
          </p:nvPr>
        </p:nvSpPr>
        <p:spPr>
          <a:xfrm>
            <a:off x="311700" y="957125"/>
            <a:ext cx="8520600" cy="21288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lt2"/>
              </a:buClr>
              <a:buSzPts val="16000"/>
              <a:buNone/>
              <a:defRPr sz="16000">
                <a:solidFill>
                  <a:schemeClr val="lt2"/>
                </a:solidFill>
              </a:defRPr>
            </a:lvl1pPr>
            <a:lvl2pPr lvl="1" algn="ctr">
              <a:spcBef>
                <a:spcPts val="0"/>
              </a:spcBef>
              <a:spcAft>
                <a:spcPts val="0"/>
              </a:spcAft>
              <a:buClr>
                <a:schemeClr val="lt2"/>
              </a:buClr>
              <a:buSzPts val="16000"/>
              <a:buNone/>
              <a:defRPr sz="16000">
                <a:solidFill>
                  <a:schemeClr val="lt2"/>
                </a:solidFill>
              </a:defRPr>
            </a:lvl2pPr>
            <a:lvl3pPr lvl="2" algn="ctr">
              <a:spcBef>
                <a:spcPts val="0"/>
              </a:spcBef>
              <a:spcAft>
                <a:spcPts val="0"/>
              </a:spcAft>
              <a:buClr>
                <a:schemeClr val="lt2"/>
              </a:buClr>
              <a:buSzPts val="16000"/>
              <a:buNone/>
              <a:defRPr sz="16000">
                <a:solidFill>
                  <a:schemeClr val="lt2"/>
                </a:solidFill>
              </a:defRPr>
            </a:lvl3pPr>
            <a:lvl4pPr lvl="3" algn="ctr">
              <a:spcBef>
                <a:spcPts val="0"/>
              </a:spcBef>
              <a:spcAft>
                <a:spcPts val="0"/>
              </a:spcAft>
              <a:buClr>
                <a:schemeClr val="lt2"/>
              </a:buClr>
              <a:buSzPts val="16000"/>
              <a:buNone/>
              <a:defRPr sz="16000">
                <a:solidFill>
                  <a:schemeClr val="lt2"/>
                </a:solidFill>
              </a:defRPr>
            </a:lvl4pPr>
            <a:lvl5pPr lvl="4" algn="ctr">
              <a:spcBef>
                <a:spcPts val="0"/>
              </a:spcBef>
              <a:spcAft>
                <a:spcPts val="0"/>
              </a:spcAft>
              <a:buClr>
                <a:schemeClr val="lt2"/>
              </a:buClr>
              <a:buSzPts val="16000"/>
              <a:buNone/>
              <a:defRPr sz="16000">
                <a:solidFill>
                  <a:schemeClr val="lt2"/>
                </a:solidFill>
              </a:defRPr>
            </a:lvl5pPr>
            <a:lvl6pPr lvl="5" algn="ctr">
              <a:spcBef>
                <a:spcPts val="0"/>
              </a:spcBef>
              <a:spcAft>
                <a:spcPts val="0"/>
              </a:spcAft>
              <a:buClr>
                <a:schemeClr val="lt2"/>
              </a:buClr>
              <a:buSzPts val="16000"/>
              <a:buNone/>
              <a:defRPr sz="16000">
                <a:solidFill>
                  <a:schemeClr val="lt2"/>
                </a:solidFill>
              </a:defRPr>
            </a:lvl6pPr>
            <a:lvl7pPr lvl="6" algn="ctr">
              <a:spcBef>
                <a:spcPts val="0"/>
              </a:spcBef>
              <a:spcAft>
                <a:spcPts val="0"/>
              </a:spcAft>
              <a:buClr>
                <a:schemeClr val="lt2"/>
              </a:buClr>
              <a:buSzPts val="16000"/>
              <a:buNone/>
              <a:defRPr sz="16000">
                <a:solidFill>
                  <a:schemeClr val="lt2"/>
                </a:solidFill>
              </a:defRPr>
            </a:lvl7pPr>
            <a:lvl8pPr lvl="7" algn="ctr">
              <a:spcBef>
                <a:spcPts val="0"/>
              </a:spcBef>
              <a:spcAft>
                <a:spcPts val="0"/>
              </a:spcAft>
              <a:buClr>
                <a:schemeClr val="lt2"/>
              </a:buClr>
              <a:buSzPts val="16000"/>
              <a:buNone/>
              <a:defRPr sz="16000">
                <a:solidFill>
                  <a:schemeClr val="lt2"/>
                </a:solidFill>
              </a:defRPr>
            </a:lvl8pPr>
            <a:lvl9pPr lvl="8" algn="ctr">
              <a:spcBef>
                <a:spcPts val="0"/>
              </a:spcBef>
              <a:spcAft>
                <a:spcPts val="0"/>
              </a:spcAft>
              <a:buClr>
                <a:schemeClr val="lt2"/>
              </a:buClr>
              <a:buSzPts val="16000"/>
              <a:buNone/>
              <a:defRPr sz="16000">
                <a:solidFill>
                  <a:schemeClr val="lt2"/>
                </a:solidFill>
              </a:defRPr>
            </a:lvl9pPr>
          </a:lstStyle>
          <a:p>
            <a:r>
              <a:t>xx%</a:t>
            </a:r>
          </a:p>
        </p:txBody>
      </p:sp>
      <p:sp>
        <p:nvSpPr>
          <p:cNvPr id="54" name="Google Shape;54;p11"/>
          <p:cNvSpPr txBox="1">
            <a:spLocks noGrp="1"/>
          </p:cNvSpPr>
          <p:nvPr>
            <p:ph type="body" idx="1"/>
          </p:nvPr>
        </p:nvSpPr>
        <p:spPr>
          <a:xfrm>
            <a:off x="311700" y="3162000"/>
            <a:ext cx="8520600" cy="10716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55" name="Google Shape;55;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9" Type="http://schemas.openxmlformats.org/officeDocument/2006/relationships/slideLayout" Target="../slideLayouts/slideLayout51.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42" Type="http://schemas.openxmlformats.org/officeDocument/2006/relationships/slideLayout" Target="../slideLayouts/slideLayout54.xml"/><Relationship Id="rId47" Type="http://schemas.openxmlformats.org/officeDocument/2006/relationships/slideLayout" Target="../slideLayouts/slideLayout59.xml"/><Relationship Id="rId50" Type="http://schemas.openxmlformats.org/officeDocument/2006/relationships/slideLayout" Target="../slideLayouts/slideLayout62.xml"/><Relationship Id="rId55" Type="http://schemas.openxmlformats.org/officeDocument/2006/relationships/slideLayout" Target="../slideLayouts/slideLayout67.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9" Type="http://schemas.openxmlformats.org/officeDocument/2006/relationships/slideLayout" Target="../slideLayouts/slideLayout41.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40" Type="http://schemas.openxmlformats.org/officeDocument/2006/relationships/slideLayout" Target="../slideLayouts/slideLayout52.xml"/><Relationship Id="rId45" Type="http://schemas.openxmlformats.org/officeDocument/2006/relationships/slideLayout" Target="../slideLayouts/slideLayout57.xml"/><Relationship Id="rId53" Type="http://schemas.openxmlformats.org/officeDocument/2006/relationships/slideLayout" Target="../slideLayouts/slideLayout65.xml"/><Relationship Id="rId58" Type="http://schemas.openxmlformats.org/officeDocument/2006/relationships/slideLayout" Target="../slideLayouts/slideLayout70.xml"/><Relationship Id="rId5" Type="http://schemas.openxmlformats.org/officeDocument/2006/relationships/slideLayout" Target="../slideLayouts/slideLayout17.xml"/><Relationship Id="rId61" Type="http://schemas.openxmlformats.org/officeDocument/2006/relationships/theme" Target="../theme/theme2.xml"/><Relationship Id="rId19" Type="http://schemas.openxmlformats.org/officeDocument/2006/relationships/slideLayout" Target="../slideLayouts/slideLayout3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43" Type="http://schemas.openxmlformats.org/officeDocument/2006/relationships/slideLayout" Target="../slideLayouts/slideLayout55.xml"/><Relationship Id="rId48" Type="http://schemas.openxmlformats.org/officeDocument/2006/relationships/slideLayout" Target="../slideLayouts/slideLayout60.xml"/><Relationship Id="rId56" Type="http://schemas.openxmlformats.org/officeDocument/2006/relationships/slideLayout" Target="../slideLayouts/slideLayout68.xml"/><Relationship Id="rId8" Type="http://schemas.openxmlformats.org/officeDocument/2006/relationships/slideLayout" Target="../slideLayouts/slideLayout20.xml"/><Relationship Id="rId51" Type="http://schemas.openxmlformats.org/officeDocument/2006/relationships/slideLayout" Target="../slideLayouts/slideLayout63.xml"/><Relationship Id="rId3" Type="http://schemas.openxmlformats.org/officeDocument/2006/relationships/slideLayout" Target="../slideLayouts/slideLayout15.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46" Type="http://schemas.openxmlformats.org/officeDocument/2006/relationships/slideLayout" Target="../slideLayouts/slideLayout58.xml"/><Relationship Id="rId59" Type="http://schemas.openxmlformats.org/officeDocument/2006/relationships/slideLayout" Target="../slideLayouts/slideLayout71.xml"/><Relationship Id="rId20" Type="http://schemas.openxmlformats.org/officeDocument/2006/relationships/slideLayout" Target="../slideLayouts/slideLayout32.xml"/><Relationship Id="rId41" Type="http://schemas.openxmlformats.org/officeDocument/2006/relationships/slideLayout" Target="../slideLayouts/slideLayout53.xml"/><Relationship Id="rId54" Type="http://schemas.openxmlformats.org/officeDocument/2006/relationships/slideLayout" Target="../slideLayouts/slideLayout66.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49" Type="http://schemas.openxmlformats.org/officeDocument/2006/relationships/slideLayout" Target="../slideLayouts/slideLayout61.xml"/><Relationship Id="rId57" Type="http://schemas.openxmlformats.org/officeDocument/2006/relationships/slideLayout" Target="../slideLayouts/slideLayout69.xml"/><Relationship Id="rId10" Type="http://schemas.openxmlformats.org/officeDocument/2006/relationships/slideLayout" Target="../slideLayouts/slideLayout22.xml"/><Relationship Id="rId31" Type="http://schemas.openxmlformats.org/officeDocument/2006/relationships/slideLayout" Target="../slideLayouts/slideLayout43.xml"/><Relationship Id="rId44" Type="http://schemas.openxmlformats.org/officeDocument/2006/relationships/slideLayout" Target="../slideLayouts/slideLayout56.xml"/><Relationship Id="rId52" Type="http://schemas.openxmlformats.org/officeDocument/2006/relationships/slideLayout" Target="../slideLayouts/slideLayout64.xml"/><Relationship Id="rId60" Type="http://schemas.openxmlformats.org/officeDocument/2006/relationships/slideLayout" Target="../slideLayouts/slideLayout7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luxe">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15925"/>
            <a:ext cx="8520600" cy="831300"/>
          </a:xfrm>
          <a:prstGeom prst="rect">
            <a:avLst/>
          </a:prstGeom>
          <a:noFill/>
          <a:ln>
            <a:noFill/>
          </a:ln>
        </p:spPr>
        <p:txBody>
          <a:bodyPr spcFirstLastPara="1" wrap="square" lIns="91425" tIns="91425" rIns="91425" bIns="91425" anchor="b" anchorCtr="0">
            <a:normAutofit/>
          </a:bodyPr>
          <a:lstStyle>
            <a:lvl1pPr lvl="0">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1pPr>
            <a:lvl2pPr lvl="1">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2pPr>
            <a:lvl3pPr lvl="2">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3pPr>
            <a:lvl4pPr lvl="3">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4pPr>
            <a:lvl5pPr lvl="4">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5pPr>
            <a:lvl6pPr lvl="5">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6pPr>
            <a:lvl7pPr lvl="6">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7pPr>
            <a:lvl8pPr lvl="7">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8pPr>
            <a:lvl9pPr lvl="8">
              <a:spcBef>
                <a:spcPts val="0"/>
              </a:spcBef>
              <a:spcAft>
                <a:spcPts val="0"/>
              </a:spcAft>
              <a:buClr>
                <a:schemeClr val="dk1"/>
              </a:buClr>
              <a:buSzPts val="4200"/>
              <a:buFont typeface="Economica"/>
              <a:buNone/>
              <a:defRPr sz="4200">
                <a:solidFill>
                  <a:schemeClr val="dk1"/>
                </a:solidFill>
                <a:latin typeface="Economica"/>
                <a:ea typeface="Economica"/>
                <a:cs typeface="Economica"/>
                <a:sym typeface="Economica"/>
              </a:defRPr>
            </a:lvl9pPr>
          </a:lstStyle>
          <a:p>
            <a:endParaRPr/>
          </a:p>
        </p:txBody>
      </p:sp>
      <p:sp>
        <p:nvSpPr>
          <p:cNvPr id="7" name="Google Shape;7;p1"/>
          <p:cNvSpPr txBox="1">
            <a:spLocks noGrp="1"/>
          </p:cNvSpPr>
          <p:nvPr>
            <p:ph type="body" idx="1"/>
          </p:nvPr>
        </p:nvSpPr>
        <p:spPr>
          <a:xfrm>
            <a:off x="311700" y="1225225"/>
            <a:ext cx="8520600" cy="33540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15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1"/>
                </a:solidFill>
                <a:latin typeface="Economica"/>
                <a:ea typeface="Economica"/>
                <a:cs typeface="Economica"/>
                <a:sym typeface="Economica"/>
              </a:defRPr>
            </a:lvl1pPr>
            <a:lvl2pPr lvl="1" algn="r">
              <a:buNone/>
              <a:defRPr sz="1000">
                <a:solidFill>
                  <a:schemeClr val="dk1"/>
                </a:solidFill>
                <a:latin typeface="Economica"/>
                <a:ea typeface="Economica"/>
                <a:cs typeface="Economica"/>
                <a:sym typeface="Economica"/>
              </a:defRPr>
            </a:lvl2pPr>
            <a:lvl3pPr lvl="2" algn="r">
              <a:buNone/>
              <a:defRPr sz="1000">
                <a:solidFill>
                  <a:schemeClr val="dk1"/>
                </a:solidFill>
                <a:latin typeface="Economica"/>
                <a:ea typeface="Economica"/>
                <a:cs typeface="Economica"/>
                <a:sym typeface="Economica"/>
              </a:defRPr>
            </a:lvl3pPr>
            <a:lvl4pPr lvl="3" algn="r">
              <a:buNone/>
              <a:defRPr sz="1000">
                <a:solidFill>
                  <a:schemeClr val="dk1"/>
                </a:solidFill>
                <a:latin typeface="Economica"/>
                <a:ea typeface="Economica"/>
                <a:cs typeface="Economica"/>
                <a:sym typeface="Economica"/>
              </a:defRPr>
            </a:lvl4pPr>
            <a:lvl5pPr lvl="4" algn="r">
              <a:buNone/>
              <a:defRPr sz="1000">
                <a:solidFill>
                  <a:schemeClr val="dk1"/>
                </a:solidFill>
                <a:latin typeface="Economica"/>
                <a:ea typeface="Economica"/>
                <a:cs typeface="Economica"/>
                <a:sym typeface="Economica"/>
              </a:defRPr>
            </a:lvl5pPr>
            <a:lvl6pPr lvl="5" algn="r">
              <a:buNone/>
              <a:defRPr sz="1000">
                <a:solidFill>
                  <a:schemeClr val="dk1"/>
                </a:solidFill>
                <a:latin typeface="Economica"/>
                <a:ea typeface="Economica"/>
                <a:cs typeface="Economica"/>
                <a:sym typeface="Economica"/>
              </a:defRPr>
            </a:lvl6pPr>
            <a:lvl7pPr lvl="6" algn="r">
              <a:buNone/>
              <a:defRPr sz="1000">
                <a:solidFill>
                  <a:schemeClr val="dk1"/>
                </a:solidFill>
                <a:latin typeface="Economica"/>
                <a:ea typeface="Economica"/>
                <a:cs typeface="Economica"/>
                <a:sym typeface="Economica"/>
              </a:defRPr>
            </a:lvl7pPr>
            <a:lvl8pPr lvl="7" algn="r">
              <a:buNone/>
              <a:defRPr sz="1000">
                <a:solidFill>
                  <a:schemeClr val="dk1"/>
                </a:solidFill>
                <a:latin typeface="Economica"/>
                <a:ea typeface="Economica"/>
                <a:cs typeface="Economica"/>
                <a:sym typeface="Economica"/>
              </a:defRPr>
            </a:lvl8pPr>
            <a:lvl9pPr lvl="8" algn="r">
              <a:buNone/>
              <a:defRPr sz="1000">
                <a:solidFill>
                  <a:schemeClr val="dk1"/>
                </a:solidFill>
                <a:latin typeface="Economica"/>
                <a:ea typeface="Economica"/>
                <a:cs typeface="Economica"/>
                <a:sym typeface="Economica"/>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323117641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 id="2147483692" r:id="rId30"/>
    <p:sldLayoutId id="2147483693" r:id="rId31"/>
    <p:sldLayoutId id="2147483694" r:id="rId32"/>
    <p:sldLayoutId id="2147483695" r:id="rId33"/>
    <p:sldLayoutId id="2147483696" r:id="rId34"/>
    <p:sldLayoutId id="2147483697" r:id="rId35"/>
    <p:sldLayoutId id="2147483698" r:id="rId36"/>
    <p:sldLayoutId id="2147483699" r:id="rId37"/>
    <p:sldLayoutId id="2147483700" r:id="rId38"/>
    <p:sldLayoutId id="2147483701" r:id="rId39"/>
    <p:sldLayoutId id="2147483702" r:id="rId40"/>
    <p:sldLayoutId id="2147483703" r:id="rId41"/>
    <p:sldLayoutId id="2147483704" r:id="rId42"/>
    <p:sldLayoutId id="2147483705" r:id="rId43"/>
    <p:sldLayoutId id="2147483706" r:id="rId44"/>
    <p:sldLayoutId id="2147483707" r:id="rId45"/>
    <p:sldLayoutId id="2147483708" r:id="rId46"/>
    <p:sldLayoutId id="2147483709" r:id="rId47"/>
    <p:sldLayoutId id="2147483710" r:id="rId48"/>
    <p:sldLayoutId id="2147483711" r:id="rId49"/>
    <p:sldLayoutId id="2147483712" r:id="rId50"/>
    <p:sldLayoutId id="2147483713" r:id="rId51"/>
    <p:sldLayoutId id="2147483714" r:id="rId52"/>
    <p:sldLayoutId id="2147483715" r:id="rId53"/>
    <p:sldLayoutId id="2147483716" r:id="rId54"/>
    <p:sldLayoutId id="2147483717" r:id="rId55"/>
    <p:sldLayoutId id="2147483718" r:id="rId56"/>
    <p:sldLayoutId id="2147483719" r:id="rId57"/>
    <p:sldLayoutId id="2147483720" r:id="rId58"/>
    <p:sldLayoutId id="2147483721" r:id="rId59"/>
    <p:sldLayoutId id="2147483722" r:id="rId60"/>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hyperlink" Target="https://drive.google.com/drive/folders/1B0-Ddsa1LzTct2W3vF2enQoRJXlgZLLB" TargetMode="External"/><Relationship Id="rId5" Type="http://schemas.openxmlformats.org/officeDocument/2006/relationships/hyperlink" Target="https://drive.google.com/drive/search?q=blake%20mouton" TargetMode="Externa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youtube.com/watch?v=rTVkUHrprk8"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1.jpg"/></Relationships>
</file>

<file path=ppt/slides/_rels/slide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9.xml"/><Relationship Id="rId1" Type="http://schemas.openxmlformats.org/officeDocument/2006/relationships/slideLayout" Target="../slideLayouts/slideLayout52.xml"/><Relationship Id="rId5" Type="http://schemas.openxmlformats.org/officeDocument/2006/relationships/image" Target="../media/image34.emf"/><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3200" dirty="0"/>
              <a:t>Outcome 1 – 1.2 Why leadership is important</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sz="1600" b="1" dirty="0"/>
              <a:t>URSULINE HIGH SCHOOL</a:t>
            </a:r>
          </a:p>
        </p:txBody>
      </p:sp>
    </p:spTree>
    <p:extLst>
      <p:ext uri="{BB962C8B-B14F-4D97-AF65-F5344CB8AC3E}">
        <p14:creationId xmlns:p14="http://schemas.microsoft.com/office/powerpoint/2010/main" val="18061990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2"/>
          <p:cNvSpPr txBox="1">
            <a:spLocks noGrp="1"/>
          </p:cNvSpPr>
          <p:nvPr>
            <p:ph type="title"/>
          </p:nvPr>
        </p:nvSpPr>
        <p:spPr>
          <a:xfrm>
            <a:off x="251520" y="115499"/>
            <a:ext cx="8520600" cy="941775"/>
          </a:xfrm>
          <a:prstGeom prst="rect">
            <a:avLst/>
          </a:prstGeom>
          <a:noFill/>
          <a:ln>
            <a:noFill/>
          </a:ln>
        </p:spPr>
        <p:txBody>
          <a:bodyPr spcFirstLastPara="1" wrap="square" lIns="91425" tIns="45700" rIns="91425" bIns="45700" anchor="ctr" anchorCtr="0">
            <a:normAutofit/>
          </a:bodyPr>
          <a:lstStyle/>
          <a:p>
            <a:pPr marL="0" marR="0" lvl="0" indent="0" rtl="0">
              <a:spcBef>
                <a:spcPts val="0"/>
              </a:spcBef>
              <a:spcAft>
                <a:spcPts val="0"/>
              </a:spcAft>
              <a:buNone/>
            </a:pPr>
            <a:r>
              <a:rPr lang="en-GB" sz="2400" b="1" i="0" u="none" strike="noStrike" cap="none" dirty="0">
                <a:solidFill>
                  <a:schemeClr val="dk1"/>
                </a:solidFill>
                <a:latin typeface="+mj-lt"/>
                <a:ea typeface="Calibri"/>
                <a:cs typeface="Calibri"/>
                <a:sym typeface="Calibri"/>
              </a:rPr>
              <a:t>Blake Mouton managerial grid:</a:t>
            </a:r>
            <a:br>
              <a:rPr lang="en-GB" sz="2400" b="1" i="0" u="none" strike="noStrike" cap="none" dirty="0">
                <a:solidFill>
                  <a:schemeClr val="dk1"/>
                </a:solidFill>
                <a:latin typeface="+mj-lt"/>
                <a:ea typeface="Calibri"/>
                <a:cs typeface="Calibri"/>
                <a:sym typeface="Calibri"/>
              </a:rPr>
            </a:br>
            <a:r>
              <a:rPr lang="en-GB" sz="2400" b="1" i="0" u="none" strike="noStrike" cap="none" dirty="0">
                <a:solidFill>
                  <a:schemeClr val="dk1"/>
                </a:solidFill>
                <a:latin typeface="+mj-lt"/>
                <a:ea typeface="Calibri"/>
                <a:cs typeface="Calibri"/>
                <a:sym typeface="Calibri"/>
              </a:rPr>
              <a:t>Five leadership styles</a:t>
            </a:r>
            <a:endParaRPr sz="2400" b="1" i="0" u="none" strike="noStrike" cap="none" dirty="0">
              <a:solidFill>
                <a:schemeClr val="dk1"/>
              </a:solidFill>
              <a:latin typeface="+mj-lt"/>
              <a:ea typeface="Calibri"/>
              <a:cs typeface="Calibri"/>
              <a:sym typeface="Calibri"/>
            </a:endParaRPr>
          </a:p>
        </p:txBody>
      </p:sp>
      <p:graphicFrame>
        <p:nvGraphicFramePr>
          <p:cNvPr id="148" name="Google Shape;148;p22"/>
          <p:cNvGraphicFramePr/>
          <p:nvPr>
            <p:extLst>
              <p:ext uri="{D42A27DB-BD31-4B8C-83A1-F6EECF244321}">
                <p14:modId xmlns:p14="http://schemas.microsoft.com/office/powerpoint/2010/main" val="2167907360"/>
              </p:ext>
            </p:extLst>
          </p:nvPr>
        </p:nvGraphicFramePr>
        <p:xfrm>
          <a:off x="251520" y="1299326"/>
          <a:ext cx="8712975" cy="3462560"/>
        </p:xfrm>
        <a:graphic>
          <a:graphicData uri="http://schemas.openxmlformats.org/drawingml/2006/table">
            <a:tbl>
              <a:tblPr firstRow="1" bandRow="1">
                <a:noFill/>
                <a:tableStyleId>{63CA779C-02DD-499B-AA0B-30E2A623FA66}</a:tableStyleId>
              </a:tblPr>
              <a:tblGrid>
                <a:gridCol w="2016225">
                  <a:extLst>
                    <a:ext uri="{9D8B030D-6E8A-4147-A177-3AD203B41FA5}">
                      <a16:colId xmlns:a16="http://schemas.microsoft.com/office/drawing/2014/main" val="20000"/>
                    </a:ext>
                  </a:extLst>
                </a:gridCol>
                <a:gridCol w="4320475">
                  <a:extLst>
                    <a:ext uri="{9D8B030D-6E8A-4147-A177-3AD203B41FA5}">
                      <a16:colId xmlns:a16="http://schemas.microsoft.com/office/drawing/2014/main" val="20001"/>
                    </a:ext>
                  </a:extLst>
                </a:gridCol>
                <a:gridCol w="1296150">
                  <a:extLst>
                    <a:ext uri="{9D8B030D-6E8A-4147-A177-3AD203B41FA5}">
                      <a16:colId xmlns:a16="http://schemas.microsoft.com/office/drawing/2014/main" val="20002"/>
                    </a:ext>
                  </a:extLst>
                </a:gridCol>
                <a:gridCol w="1080125">
                  <a:extLst>
                    <a:ext uri="{9D8B030D-6E8A-4147-A177-3AD203B41FA5}">
                      <a16:colId xmlns:a16="http://schemas.microsoft.com/office/drawing/2014/main" val="20003"/>
                    </a:ext>
                  </a:extLst>
                </a:gridCol>
              </a:tblGrid>
              <a:tr h="512825">
                <a:tc>
                  <a:txBody>
                    <a:bodyPr/>
                    <a:lstStyle/>
                    <a:p>
                      <a:pPr marL="0" marR="0" lvl="0" indent="0" algn="l" rtl="0">
                        <a:spcBef>
                          <a:spcPts val="0"/>
                        </a:spcBef>
                        <a:spcAft>
                          <a:spcPts val="0"/>
                        </a:spcAft>
                        <a:buNone/>
                      </a:pPr>
                      <a:r>
                        <a:rPr lang="en-GB" sz="1200" dirty="0">
                          <a:latin typeface="+mj-lt"/>
                        </a:rPr>
                        <a:t>STYLE</a:t>
                      </a:r>
                      <a:endParaRPr sz="1200" dirty="0">
                        <a:latin typeface="+mj-lt"/>
                      </a:endParaRPr>
                    </a:p>
                  </a:txBody>
                  <a:tcPr marL="91450" marR="91450" marT="34300" marB="34300"/>
                </a:tc>
                <a:tc>
                  <a:txBody>
                    <a:bodyPr/>
                    <a:lstStyle/>
                    <a:p>
                      <a:pPr marL="0" marR="0" lvl="0" indent="0" algn="l" rtl="0">
                        <a:spcBef>
                          <a:spcPts val="0"/>
                        </a:spcBef>
                        <a:spcAft>
                          <a:spcPts val="0"/>
                        </a:spcAft>
                        <a:buNone/>
                      </a:pPr>
                      <a:r>
                        <a:rPr lang="en-GB" sz="1200" dirty="0">
                          <a:latin typeface="+mj-lt"/>
                        </a:rPr>
                        <a:t>FEATURES</a:t>
                      </a:r>
                      <a:endParaRPr sz="1200" dirty="0">
                        <a:latin typeface="+mj-lt"/>
                      </a:endParaRPr>
                    </a:p>
                  </a:txBody>
                  <a:tcPr marL="91450" marR="91450" marT="34300" marB="34300"/>
                </a:tc>
                <a:tc>
                  <a:txBody>
                    <a:bodyPr/>
                    <a:lstStyle/>
                    <a:p>
                      <a:pPr marL="0" marR="0" lvl="0" indent="0" algn="ctr" rtl="0">
                        <a:spcBef>
                          <a:spcPts val="0"/>
                        </a:spcBef>
                        <a:spcAft>
                          <a:spcPts val="0"/>
                        </a:spcAft>
                        <a:buNone/>
                      </a:pPr>
                      <a:r>
                        <a:rPr lang="en-GB" sz="1200">
                          <a:latin typeface="+mj-lt"/>
                        </a:rPr>
                        <a:t>CONCERN FOR PEOPLE</a:t>
                      </a:r>
                      <a:endParaRPr sz="1200">
                        <a:latin typeface="+mj-lt"/>
                      </a:endParaRPr>
                    </a:p>
                  </a:txBody>
                  <a:tcPr marL="91450" marR="91450" marT="34300" marB="34300"/>
                </a:tc>
                <a:tc>
                  <a:txBody>
                    <a:bodyPr/>
                    <a:lstStyle/>
                    <a:p>
                      <a:pPr marL="0" marR="0" lvl="0" indent="0" algn="ctr" rtl="0">
                        <a:spcBef>
                          <a:spcPts val="0"/>
                        </a:spcBef>
                        <a:spcAft>
                          <a:spcPts val="0"/>
                        </a:spcAft>
                        <a:buNone/>
                      </a:pPr>
                      <a:r>
                        <a:rPr lang="en-GB" sz="1200">
                          <a:latin typeface="+mj-lt"/>
                        </a:rPr>
                        <a:t>CONCERN FOR TASK</a:t>
                      </a:r>
                      <a:endParaRPr sz="1200">
                        <a:latin typeface="+mj-lt"/>
                      </a:endParaRPr>
                    </a:p>
                  </a:txBody>
                  <a:tcPr marL="91450" marR="91450" marT="34300" marB="34300"/>
                </a:tc>
                <a:extLst>
                  <a:ext uri="{0D108BD9-81ED-4DB2-BD59-A6C34878D82A}">
                    <a16:rowId xmlns:a16="http://schemas.microsoft.com/office/drawing/2014/main" val="10000"/>
                  </a:ext>
                </a:extLst>
              </a:tr>
              <a:tr h="640300">
                <a:tc>
                  <a:txBody>
                    <a:bodyPr/>
                    <a:lstStyle/>
                    <a:p>
                      <a:pPr marL="0" marR="0" lvl="0" indent="0" algn="l" rtl="0">
                        <a:spcBef>
                          <a:spcPts val="0"/>
                        </a:spcBef>
                        <a:spcAft>
                          <a:spcPts val="0"/>
                        </a:spcAft>
                        <a:buNone/>
                      </a:pPr>
                      <a:r>
                        <a:rPr lang="en-GB" sz="1300" b="1" dirty="0">
                          <a:latin typeface="+mj-lt"/>
                        </a:rPr>
                        <a:t>Impoverished management</a:t>
                      </a:r>
                      <a:endParaRPr sz="1300" b="1" dirty="0">
                        <a:latin typeface="+mj-lt"/>
                      </a:endParaRPr>
                    </a:p>
                  </a:txBody>
                  <a:tcPr marL="91450" marR="91450" marT="34300" marB="34300"/>
                </a:tc>
                <a:tc>
                  <a:txBody>
                    <a:bodyPr/>
                    <a:lstStyle/>
                    <a:p>
                      <a:pPr marL="0" marR="0" lvl="0" indent="0" algn="l" rtl="0">
                        <a:spcBef>
                          <a:spcPts val="0"/>
                        </a:spcBef>
                        <a:spcAft>
                          <a:spcPts val="0"/>
                        </a:spcAft>
                        <a:buNone/>
                      </a:pPr>
                      <a:r>
                        <a:rPr lang="en-GB" sz="1300" dirty="0">
                          <a:latin typeface="+mj-lt"/>
                        </a:rPr>
                        <a:t>Laissez-faire style; minimal-effort management; hoping to avoid blame for errors</a:t>
                      </a:r>
                      <a:endParaRPr sz="1300" dirty="0">
                        <a:latin typeface="+mj-lt"/>
                      </a:endParaRPr>
                    </a:p>
                  </a:txBody>
                  <a:tcPr marL="91450" marR="91450" marT="34300" marB="34300"/>
                </a:tc>
                <a:tc>
                  <a:txBody>
                    <a:bodyPr/>
                    <a:lstStyle/>
                    <a:p>
                      <a:pPr marL="0" marR="0" lvl="0" indent="0" algn="ctr" rtl="0">
                        <a:spcBef>
                          <a:spcPts val="0"/>
                        </a:spcBef>
                        <a:spcAft>
                          <a:spcPts val="0"/>
                        </a:spcAft>
                        <a:buNone/>
                      </a:pPr>
                      <a:r>
                        <a:rPr lang="en-GB" sz="1500" b="1">
                          <a:latin typeface="+mj-lt"/>
                        </a:rPr>
                        <a:t>1</a:t>
                      </a:r>
                      <a:endParaRPr sz="1500" b="1">
                        <a:latin typeface="+mj-lt"/>
                      </a:endParaRPr>
                    </a:p>
                  </a:txBody>
                  <a:tcPr marL="91450" marR="91450" marT="34300" marB="34300"/>
                </a:tc>
                <a:tc>
                  <a:txBody>
                    <a:bodyPr/>
                    <a:lstStyle/>
                    <a:p>
                      <a:pPr marL="0" marR="0" lvl="0" indent="0" algn="ctr" rtl="0">
                        <a:spcBef>
                          <a:spcPts val="0"/>
                        </a:spcBef>
                        <a:spcAft>
                          <a:spcPts val="0"/>
                        </a:spcAft>
                        <a:buNone/>
                      </a:pPr>
                      <a:r>
                        <a:rPr lang="en-GB" sz="1500" b="1">
                          <a:latin typeface="+mj-lt"/>
                        </a:rPr>
                        <a:t>1</a:t>
                      </a:r>
                      <a:endParaRPr sz="1500" b="1">
                        <a:latin typeface="+mj-lt"/>
                      </a:endParaRPr>
                    </a:p>
                  </a:txBody>
                  <a:tcPr marL="91450" marR="91450" marT="34300" marB="34300"/>
                </a:tc>
                <a:extLst>
                  <a:ext uri="{0D108BD9-81ED-4DB2-BD59-A6C34878D82A}">
                    <a16:rowId xmlns:a16="http://schemas.microsoft.com/office/drawing/2014/main" val="10001"/>
                  </a:ext>
                </a:extLst>
              </a:tr>
              <a:tr h="548825">
                <a:tc>
                  <a:txBody>
                    <a:bodyPr/>
                    <a:lstStyle/>
                    <a:p>
                      <a:pPr marL="0" marR="0" lvl="0" indent="0" algn="l" rtl="0">
                        <a:spcBef>
                          <a:spcPts val="0"/>
                        </a:spcBef>
                        <a:spcAft>
                          <a:spcPts val="0"/>
                        </a:spcAft>
                        <a:buNone/>
                      </a:pPr>
                      <a:r>
                        <a:rPr lang="en-GB" sz="1300" b="1" dirty="0">
                          <a:latin typeface="+mj-lt"/>
                        </a:rPr>
                        <a:t>Country-club management</a:t>
                      </a:r>
                      <a:endParaRPr sz="1300" b="1" dirty="0">
                        <a:latin typeface="+mj-lt"/>
                      </a:endParaRPr>
                    </a:p>
                  </a:txBody>
                  <a:tcPr marL="91450" marR="91450" marT="34300" marB="34300"/>
                </a:tc>
                <a:tc>
                  <a:txBody>
                    <a:bodyPr/>
                    <a:lstStyle/>
                    <a:p>
                      <a:pPr marL="0" marR="0" lvl="0" indent="0" algn="l" rtl="0">
                        <a:spcBef>
                          <a:spcPts val="0"/>
                        </a:spcBef>
                        <a:spcAft>
                          <a:spcPts val="0"/>
                        </a:spcAft>
                        <a:buNone/>
                      </a:pPr>
                      <a:r>
                        <a:rPr lang="en-GB" sz="1300">
                          <a:latin typeface="+mj-lt"/>
                        </a:rPr>
                        <a:t>Focus on creating safe, comfortable working environment; minimal conflict</a:t>
                      </a:r>
                      <a:endParaRPr sz="1300">
                        <a:latin typeface="+mj-lt"/>
                      </a:endParaRPr>
                    </a:p>
                  </a:txBody>
                  <a:tcPr marL="91450" marR="91450" marT="34300" marB="34300"/>
                </a:tc>
                <a:tc>
                  <a:txBody>
                    <a:bodyPr/>
                    <a:lstStyle/>
                    <a:p>
                      <a:pPr marL="0" marR="0" lvl="0" indent="0" algn="ctr" rtl="0">
                        <a:spcBef>
                          <a:spcPts val="0"/>
                        </a:spcBef>
                        <a:spcAft>
                          <a:spcPts val="0"/>
                        </a:spcAft>
                        <a:buNone/>
                      </a:pPr>
                      <a:r>
                        <a:rPr lang="en-GB" sz="1500" b="1">
                          <a:latin typeface="+mj-lt"/>
                        </a:rPr>
                        <a:t>9</a:t>
                      </a:r>
                      <a:endParaRPr sz="1500" b="1">
                        <a:latin typeface="+mj-lt"/>
                      </a:endParaRPr>
                    </a:p>
                  </a:txBody>
                  <a:tcPr marL="91450" marR="91450" marT="34300" marB="34300"/>
                </a:tc>
                <a:tc>
                  <a:txBody>
                    <a:bodyPr/>
                    <a:lstStyle/>
                    <a:p>
                      <a:pPr marL="0" marR="0" lvl="0" indent="0" algn="ctr" rtl="0">
                        <a:spcBef>
                          <a:spcPts val="0"/>
                        </a:spcBef>
                        <a:spcAft>
                          <a:spcPts val="0"/>
                        </a:spcAft>
                        <a:buNone/>
                      </a:pPr>
                      <a:r>
                        <a:rPr lang="en-GB" sz="1500" b="1">
                          <a:latin typeface="+mj-lt"/>
                        </a:rPr>
                        <a:t>1</a:t>
                      </a:r>
                      <a:endParaRPr sz="1500" b="1">
                        <a:latin typeface="+mj-lt"/>
                      </a:endParaRPr>
                    </a:p>
                  </a:txBody>
                  <a:tcPr marL="91450" marR="91450" marT="34300" marB="34300"/>
                </a:tc>
                <a:extLst>
                  <a:ext uri="{0D108BD9-81ED-4DB2-BD59-A6C34878D82A}">
                    <a16:rowId xmlns:a16="http://schemas.microsoft.com/office/drawing/2014/main" val="10002"/>
                  </a:ext>
                </a:extLst>
              </a:tr>
              <a:tr h="548825">
                <a:tc>
                  <a:txBody>
                    <a:bodyPr/>
                    <a:lstStyle/>
                    <a:p>
                      <a:pPr marL="0" marR="0" lvl="0" indent="0" algn="l" rtl="0">
                        <a:spcBef>
                          <a:spcPts val="0"/>
                        </a:spcBef>
                        <a:spcAft>
                          <a:spcPts val="0"/>
                        </a:spcAft>
                        <a:buNone/>
                      </a:pPr>
                      <a:r>
                        <a:rPr lang="en-GB" sz="1300" b="1" dirty="0">
                          <a:latin typeface="+mj-lt"/>
                        </a:rPr>
                        <a:t>Task management</a:t>
                      </a:r>
                      <a:endParaRPr sz="1300" b="1" dirty="0">
                        <a:latin typeface="+mj-lt"/>
                      </a:endParaRPr>
                    </a:p>
                  </a:txBody>
                  <a:tcPr marL="91450" marR="91450" marT="34300" marB="34300"/>
                </a:tc>
                <a:tc>
                  <a:txBody>
                    <a:bodyPr/>
                    <a:lstStyle/>
                    <a:p>
                      <a:pPr marL="0" marR="0" lvl="0" indent="0" algn="l" rtl="0">
                        <a:spcBef>
                          <a:spcPts val="0"/>
                        </a:spcBef>
                        <a:spcAft>
                          <a:spcPts val="0"/>
                        </a:spcAft>
                        <a:buNone/>
                      </a:pPr>
                      <a:r>
                        <a:rPr lang="en-GB" sz="1300" dirty="0">
                          <a:latin typeface="+mj-lt"/>
                        </a:rPr>
                        <a:t>Autocratic style, consistent with McGregor theory X. Workers have to complete tasks – nothing else</a:t>
                      </a:r>
                      <a:endParaRPr sz="1300" dirty="0">
                        <a:latin typeface="+mj-lt"/>
                      </a:endParaRPr>
                    </a:p>
                  </a:txBody>
                  <a:tcPr marL="91450" marR="91450" marT="34300" marB="34300"/>
                </a:tc>
                <a:tc>
                  <a:txBody>
                    <a:bodyPr/>
                    <a:lstStyle/>
                    <a:p>
                      <a:pPr marL="0" marR="0" lvl="0" indent="0" algn="ctr" rtl="0">
                        <a:spcBef>
                          <a:spcPts val="0"/>
                        </a:spcBef>
                        <a:spcAft>
                          <a:spcPts val="0"/>
                        </a:spcAft>
                        <a:buNone/>
                      </a:pPr>
                      <a:r>
                        <a:rPr lang="en-GB" sz="1500" b="1">
                          <a:latin typeface="+mj-lt"/>
                        </a:rPr>
                        <a:t>1</a:t>
                      </a:r>
                      <a:endParaRPr sz="1500" b="1">
                        <a:latin typeface="+mj-lt"/>
                      </a:endParaRPr>
                    </a:p>
                  </a:txBody>
                  <a:tcPr marL="91450" marR="91450" marT="34300" marB="34300"/>
                </a:tc>
                <a:tc>
                  <a:txBody>
                    <a:bodyPr/>
                    <a:lstStyle/>
                    <a:p>
                      <a:pPr marL="0" marR="0" lvl="0" indent="0" algn="ctr" rtl="0">
                        <a:spcBef>
                          <a:spcPts val="0"/>
                        </a:spcBef>
                        <a:spcAft>
                          <a:spcPts val="0"/>
                        </a:spcAft>
                        <a:buNone/>
                      </a:pPr>
                      <a:r>
                        <a:rPr lang="en-GB" sz="1500" b="1">
                          <a:latin typeface="+mj-lt"/>
                        </a:rPr>
                        <a:t>9</a:t>
                      </a:r>
                      <a:endParaRPr sz="1500" b="1">
                        <a:latin typeface="+mj-lt"/>
                      </a:endParaRPr>
                    </a:p>
                  </a:txBody>
                  <a:tcPr marL="91450" marR="91450" marT="34300" marB="34300"/>
                </a:tc>
                <a:extLst>
                  <a:ext uri="{0D108BD9-81ED-4DB2-BD59-A6C34878D82A}">
                    <a16:rowId xmlns:a16="http://schemas.microsoft.com/office/drawing/2014/main" val="10003"/>
                  </a:ext>
                </a:extLst>
              </a:tr>
              <a:tr h="548825">
                <a:tc>
                  <a:txBody>
                    <a:bodyPr/>
                    <a:lstStyle/>
                    <a:p>
                      <a:pPr marL="0" marR="0" lvl="0" indent="0" algn="l" rtl="0">
                        <a:spcBef>
                          <a:spcPts val="0"/>
                        </a:spcBef>
                        <a:spcAft>
                          <a:spcPts val="0"/>
                        </a:spcAft>
                        <a:buNone/>
                      </a:pPr>
                      <a:r>
                        <a:rPr lang="en-GB" sz="1300" b="1" dirty="0">
                          <a:latin typeface="+mj-lt"/>
                        </a:rPr>
                        <a:t>Team management</a:t>
                      </a:r>
                      <a:endParaRPr sz="1300" b="1" dirty="0">
                        <a:latin typeface="+mj-lt"/>
                      </a:endParaRPr>
                    </a:p>
                  </a:txBody>
                  <a:tcPr marL="91450" marR="91450" marT="34300" marB="34300"/>
                </a:tc>
                <a:tc>
                  <a:txBody>
                    <a:bodyPr/>
                    <a:lstStyle/>
                    <a:p>
                      <a:pPr marL="0" marR="0" lvl="0" indent="0" algn="l" rtl="0">
                        <a:spcBef>
                          <a:spcPts val="0"/>
                        </a:spcBef>
                        <a:spcAft>
                          <a:spcPts val="0"/>
                        </a:spcAft>
                        <a:buNone/>
                      </a:pPr>
                      <a:r>
                        <a:rPr lang="en-GB" sz="1300" dirty="0">
                          <a:latin typeface="+mj-lt"/>
                        </a:rPr>
                        <a:t>Staff closely involved with decision-making, and feel valued; consistent with McGregor theory Y</a:t>
                      </a:r>
                      <a:endParaRPr sz="1300" dirty="0">
                        <a:latin typeface="+mj-lt"/>
                      </a:endParaRPr>
                    </a:p>
                  </a:txBody>
                  <a:tcPr marL="91450" marR="91450" marT="34300" marB="34300"/>
                </a:tc>
                <a:tc>
                  <a:txBody>
                    <a:bodyPr/>
                    <a:lstStyle/>
                    <a:p>
                      <a:pPr marL="0" marR="0" lvl="0" indent="0" algn="ctr" rtl="0">
                        <a:spcBef>
                          <a:spcPts val="0"/>
                        </a:spcBef>
                        <a:spcAft>
                          <a:spcPts val="0"/>
                        </a:spcAft>
                        <a:buNone/>
                      </a:pPr>
                      <a:r>
                        <a:rPr lang="en-GB" sz="1500" b="1">
                          <a:latin typeface="+mj-lt"/>
                        </a:rPr>
                        <a:t>9</a:t>
                      </a:r>
                      <a:endParaRPr sz="1500" b="1">
                        <a:latin typeface="+mj-lt"/>
                      </a:endParaRPr>
                    </a:p>
                  </a:txBody>
                  <a:tcPr marL="91450" marR="91450" marT="34300" marB="34300"/>
                </a:tc>
                <a:tc>
                  <a:txBody>
                    <a:bodyPr/>
                    <a:lstStyle/>
                    <a:p>
                      <a:pPr marL="0" marR="0" lvl="0" indent="0" algn="ctr" rtl="0">
                        <a:spcBef>
                          <a:spcPts val="0"/>
                        </a:spcBef>
                        <a:spcAft>
                          <a:spcPts val="0"/>
                        </a:spcAft>
                        <a:buNone/>
                      </a:pPr>
                      <a:r>
                        <a:rPr lang="en-GB" sz="1500" b="1">
                          <a:latin typeface="+mj-lt"/>
                        </a:rPr>
                        <a:t>9</a:t>
                      </a:r>
                      <a:endParaRPr sz="1500" b="1">
                        <a:latin typeface="+mj-lt"/>
                      </a:endParaRPr>
                    </a:p>
                  </a:txBody>
                  <a:tcPr marL="91450" marR="91450" marT="34300" marB="34300"/>
                </a:tc>
                <a:extLst>
                  <a:ext uri="{0D108BD9-81ED-4DB2-BD59-A6C34878D82A}">
                    <a16:rowId xmlns:a16="http://schemas.microsoft.com/office/drawing/2014/main" val="10004"/>
                  </a:ext>
                </a:extLst>
              </a:tr>
              <a:tr h="548825">
                <a:tc>
                  <a:txBody>
                    <a:bodyPr/>
                    <a:lstStyle/>
                    <a:p>
                      <a:pPr marL="0" marR="0" lvl="0" indent="0" algn="l" rtl="0">
                        <a:spcBef>
                          <a:spcPts val="0"/>
                        </a:spcBef>
                        <a:spcAft>
                          <a:spcPts val="0"/>
                        </a:spcAft>
                        <a:buNone/>
                      </a:pPr>
                      <a:r>
                        <a:rPr lang="en-GB" sz="1300" b="1" dirty="0">
                          <a:latin typeface="+mj-lt"/>
                        </a:rPr>
                        <a:t>Middle-of-the-road management</a:t>
                      </a:r>
                      <a:endParaRPr sz="1300" b="1" dirty="0">
                        <a:latin typeface="+mj-lt"/>
                      </a:endParaRPr>
                    </a:p>
                  </a:txBody>
                  <a:tcPr marL="91450" marR="91450" marT="34300" marB="34300"/>
                </a:tc>
                <a:tc>
                  <a:txBody>
                    <a:bodyPr/>
                    <a:lstStyle/>
                    <a:p>
                      <a:pPr marL="0" marR="0" lvl="0" indent="0" algn="l" rtl="0">
                        <a:spcBef>
                          <a:spcPts val="0"/>
                        </a:spcBef>
                        <a:spcAft>
                          <a:spcPts val="0"/>
                        </a:spcAft>
                        <a:buNone/>
                      </a:pPr>
                      <a:r>
                        <a:rPr lang="en-GB" sz="1300">
                          <a:latin typeface="+mj-lt"/>
                        </a:rPr>
                        <a:t>Compromises made to achieve acceptable performance; thought to be the less effective leadership style</a:t>
                      </a:r>
                      <a:endParaRPr sz="1300">
                        <a:latin typeface="+mj-lt"/>
                      </a:endParaRPr>
                    </a:p>
                  </a:txBody>
                  <a:tcPr marL="91450" marR="91450" marT="34300" marB="34300"/>
                </a:tc>
                <a:tc>
                  <a:txBody>
                    <a:bodyPr/>
                    <a:lstStyle/>
                    <a:p>
                      <a:pPr marL="0" marR="0" lvl="0" indent="0" algn="ctr" rtl="0">
                        <a:spcBef>
                          <a:spcPts val="0"/>
                        </a:spcBef>
                        <a:spcAft>
                          <a:spcPts val="0"/>
                        </a:spcAft>
                        <a:buNone/>
                      </a:pPr>
                      <a:r>
                        <a:rPr lang="en-GB" sz="1500" b="1">
                          <a:latin typeface="+mj-lt"/>
                        </a:rPr>
                        <a:t>5</a:t>
                      </a:r>
                      <a:endParaRPr sz="1500" b="1">
                        <a:latin typeface="+mj-lt"/>
                      </a:endParaRPr>
                    </a:p>
                  </a:txBody>
                  <a:tcPr marL="91450" marR="91450" marT="34300" marB="34300"/>
                </a:tc>
                <a:tc>
                  <a:txBody>
                    <a:bodyPr/>
                    <a:lstStyle/>
                    <a:p>
                      <a:pPr marL="0" marR="0" lvl="0" indent="0" algn="ctr" rtl="0">
                        <a:spcBef>
                          <a:spcPts val="0"/>
                        </a:spcBef>
                        <a:spcAft>
                          <a:spcPts val="0"/>
                        </a:spcAft>
                        <a:buNone/>
                      </a:pPr>
                      <a:r>
                        <a:rPr lang="en-GB" sz="1500" b="1" dirty="0">
                          <a:latin typeface="+mj-lt"/>
                        </a:rPr>
                        <a:t>5</a:t>
                      </a:r>
                      <a:endParaRPr sz="1500" b="1" dirty="0">
                        <a:latin typeface="+mj-lt"/>
                      </a:endParaRPr>
                    </a:p>
                  </a:txBody>
                  <a:tcPr marL="91450" marR="91450" marT="34300" marB="34300"/>
                </a:tc>
                <a:extLst>
                  <a:ext uri="{0D108BD9-81ED-4DB2-BD59-A6C34878D82A}">
                    <a16:rowId xmlns:a16="http://schemas.microsoft.com/office/drawing/2014/main" val="10005"/>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pic>
        <p:nvPicPr>
          <p:cNvPr id="155" name="Google Shape;155;p23"/>
          <p:cNvPicPr preferRelativeResize="0"/>
          <p:nvPr/>
        </p:nvPicPr>
        <p:blipFill rotWithShape="1">
          <a:blip r:embed="rId3">
            <a:alphaModFix/>
          </a:blip>
          <a:srcRect l="10548" t="21394" r="12004" b="13733"/>
          <a:stretch/>
        </p:blipFill>
        <p:spPr>
          <a:xfrm>
            <a:off x="334498" y="2124984"/>
            <a:ext cx="5586675" cy="2632182"/>
          </a:xfrm>
          <a:prstGeom prst="rect">
            <a:avLst/>
          </a:prstGeom>
          <a:noFill/>
          <a:ln>
            <a:noFill/>
          </a:ln>
        </p:spPr>
      </p:pic>
      <p:pic>
        <p:nvPicPr>
          <p:cNvPr id="156" name="Google Shape;156;p23"/>
          <p:cNvPicPr preferRelativeResize="0"/>
          <p:nvPr/>
        </p:nvPicPr>
        <p:blipFill>
          <a:blip r:embed="rId4">
            <a:alphaModFix/>
          </a:blip>
          <a:stretch>
            <a:fillRect/>
          </a:stretch>
        </p:blipFill>
        <p:spPr>
          <a:xfrm>
            <a:off x="6393542" y="2706915"/>
            <a:ext cx="2415959" cy="2050252"/>
          </a:xfrm>
          <a:prstGeom prst="rect">
            <a:avLst/>
          </a:prstGeom>
          <a:noFill/>
          <a:ln>
            <a:noFill/>
          </a:ln>
        </p:spPr>
      </p:pic>
      <p:sp>
        <p:nvSpPr>
          <p:cNvPr id="157" name="Google Shape;157;p23"/>
          <p:cNvSpPr txBox="1"/>
          <p:nvPr/>
        </p:nvSpPr>
        <p:spPr>
          <a:xfrm>
            <a:off x="1963274" y="468533"/>
            <a:ext cx="5085300" cy="1692741"/>
          </a:xfrm>
          <a:prstGeom prst="rect">
            <a:avLst/>
          </a:prstGeom>
          <a:noFill/>
          <a:ln>
            <a:noFill/>
          </a:ln>
        </p:spPr>
        <p:txBody>
          <a:bodyPr spcFirstLastPara="1" wrap="square" lIns="91425" tIns="91425" rIns="91425" bIns="91425" anchor="t" anchorCtr="0">
            <a:spAutoFit/>
          </a:bodyPr>
          <a:lstStyle/>
          <a:p>
            <a:r>
              <a:rPr lang="en-GB" u="sng" dirty="0">
                <a:solidFill>
                  <a:schemeClr val="hlink"/>
                </a:solidFill>
                <a:hlinkClick r:id="rId5"/>
              </a:rPr>
              <a:t>https://drive.google.com/drive/search?q=blake%20mouton</a:t>
            </a:r>
            <a:r>
              <a:rPr lang="en-GB" dirty="0"/>
              <a:t> </a:t>
            </a:r>
          </a:p>
          <a:p>
            <a:pPr marL="0" lvl="0" indent="0" algn="l" rtl="0">
              <a:spcBef>
                <a:spcPts val="0"/>
              </a:spcBef>
              <a:spcAft>
                <a:spcPts val="0"/>
              </a:spcAft>
              <a:buNone/>
            </a:pPr>
            <a:endParaRPr lang="en-GB" u="sng" dirty="0">
              <a:solidFill>
                <a:schemeClr val="hlink"/>
              </a:solidFill>
              <a:hlinkClick r:id="rId6"/>
            </a:endParaRPr>
          </a:p>
          <a:p>
            <a:pPr marL="0" lvl="0" indent="0" algn="l" rtl="0">
              <a:spcBef>
                <a:spcPts val="0"/>
              </a:spcBef>
              <a:spcAft>
                <a:spcPts val="0"/>
              </a:spcAft>
              <a:buNone/>
            </a:pPr>
            <a:r>
              <a:rPr lang="en-GB" u="sng" dirty="0">
                <a:solidFill>
                  <a:schemeClr val="hlink"/>
                </a:solidFill>
                <a:hlinkClick r:id="rId6"/>
              </a:rPr>
              <a:t>https://drive.google.com/drive/folders/1B0-Ddsa1LzTct2W3vF2enQoRJXlgZLLB</a:t>
            </a:r>
            <a:r>
              <a:rPr lang="en-GB" dirty="0"/>
              <a:t>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Video (watch first): </a:t>
            </a:r>
            <a:r>
              <a:rPr lang="en-GB" u="sng" dirty="0">
                <a:solidFill>
                  <a:schemeClr val="hlink"/>
                </a:solidFill>
                <a:hlinkClick r:id="rId6"/>
              </a:rPr>
              <a:t>https://drive.google.com/drive/folders/1B0-Ddsa1LzTct2W3vF2enQoRJXlgZLLB</a:t>
            </a:r>
            <a:r>
              <a:rPr lang="en-GB" dirty="0"/>
              <a:t> </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3" name="Google Shape;163;p24"/>
          <p:cNvSpPr txBox="1">
            <a:spLocks noGrp="1"/>
          </p:cNvSpPr>
          <p:nvPr>
            <p:ph type="body" idx="1"/>
          </p:nvPr>
        </p:nvSpPr>
        <p:spPr>
          <a:xfrm>
            <a:off x="414338" y="1362968"/>
            <a:ext cx="8443912" cy="2971800"/>
          </a:xfrm>
          <a:prstGeom prst="rect">
            <a:avLst/>
          </a:prstGeom>
        </p:spPr>
        <p:txBody>
          <a:bodyPr spcFirstLastPara="1" wrap="square" lIns="68575" tIns="34275" rIns="68575" bIns="34275" anchor="t" anchorCtr="0">
            <a:noAutofit/>
          </a:bodyPr>
          <a:lstStyle/>
          <a:p>
            <a:pPr marL="0" indent="0">
              <a:lnSpc>
                <a:spcPct val="100000"/>
              </a:lnSpc>
              <a:spcBef>
                <a:spcPts val="0"/>
              </a:spcBef>
              <a:buNone/>
            </a:pPr>
            <a:r>
              <a:rPr lang="en-GB" sz="2000" dirty="0">
                <a:latin typeface="+mj-lt"/>
                <a:ea typeface="Calibri"/>
                <a:cs typeface="Calibri"/>
                <a:sym typeface="Calibri"/>
              </a:rPr>
              <a:t>You have been given two post-it notes each to complete in pairs.  One half of the room will get </a:t>
            </a:r>
            <a:r>
              <a:rPr lang="en-GB" sz="2000" b="1" dirty="0">
                <a:latin typeface="+mj-lt"/>
                <a:ea typeface="Calibri"/>
                <a:cs typeface="Calibri"/>
                <a:sym typeface="Calibri"/>
              </a:rPr>
              <a:t>benefits</a:t>
            </a:r>
            <a:r>
              <a:rPr lang="en-GB" sz="2000" dirty="0">
                <a:latin typeface="+mj-lt"/>
                <a:ea typeface="Calibri"/>
                <a:cs typeface="Calibri"/>
                <a:sym typeface="Calibri"/>
              </a:rPr>
              <a:t>, and the other </a:t>
            </a:r>
            <a:r>
              <a:rPr lang="en-GB" sz="2000" b="1" dirty="0">
                <a:latin typeface="+mj-lt"/>
                <a:ea typeface="Calibri"/>
                <a:cs typeface="Calibri"/>
                <a:sym typeface="Calibri"/>
              </a:rPr>
              <a:t>consequences</a:t>
            </a:r>
            <a:r>
              <a:rPr lang="en-GB" sz="2000" dirty="0">
                <a:latin typeface="+mj-lt"/>
                <a:ea typeface="Calibri"/>
                <a:cs typeface="Calibri"/>
                <a:sym typeface="Calibri"/>
              </a:rPr>
              <a:t>.</a:t>
            </a:r>
            <a:endParaRPr lang="en-US" sz="2000" dirty="0">
              <a:latin typeface="+mj-lt"/>
              <a:ea typeface="Calibri"/>
              <a:cs typeface="Calibri"/>
            </a:endParaRPr>
          </a:p>
          <a:p>
            <a:pPr marL="0" lvl="0" indent="0" algn="l" rtl="0">
              <a:lnSpc>
                <a:spcPct val="100000"/>
              </a:lnSpc>
              <a:spcBef>
                <a:spcPts val="0"/>
              </a:spcBef>
              <a:spcAft>
                <a:spcPts val="0"/>
              </a:spcAft>
              <a:buNone/>
            </a:pPr>
            <a:endParaRPr sz="2000" dirty="0">
              <a:latin typeface="+mj-lt"/>
              <a:ea typeface="Calibri"/>
              <a:cs typeface="Calibri"/>
            </a:endParaRPr>
          </a:p>
          <a:p>
            <a:pPr marL="0" lvl="0" indent="0" algn="l" rtl="0">
              <a:lnSpc>
                <a:spcPct val="100000"/>
              </a:lnSpc>
              <a:spcBef>
                <a:spcPts val="0"/>
              </a:spcBef>
              <a:spcAft>
                <a:spcPts val="0"/>
              </a:spcAft>
              <a:buNone/>
            </a:pPr>
            <a:r>
              <a:rPr lang="en-GB" sz="2000" b="1" dirty="0">
                <a:latin typeface="+mj-lt"/>
                <a:ea typeface="Calibri"/>
                <a:cs typeface="Calibri"/>
                <a:sym typeface="Calibri"/>
              </a:rPr>
              <a:t>Benefits group</a:t>
            </a:r>
            <a:endParaRPr sz="2000" b="1">
              <a:latin typeface="+mj-lt"/>
              <a:ea typeface="Calibri"/>
              <a:cs typeface="Calibri"/>
            </a:endParaRPr>
          </a:p>
          <a:p>
            <a:pPr marL="0" lvl="0" indent="0" algn="l" rtl="0">
              <a:lnSpc>
                <a:spcPct val="100000"/>
              </a:lnSpc>
              <a:spcBef>
                <a:spcPts val="0"/>
              </a:spcBef>
              <a:spcAft>
                <a:spcPts val="0"/>
              </a:spcAft>
              <a:buNone/>
            </a:pPr>
            <a:r>
              <a:rPr lang="en-GB" sz="2000" dirty="0">
                <a:solidFill>
                  <a:schemeClr val="tx1"/>
                </a:solidFill>
                <a:latin typeface="+mj-lt"/>
                <a:ea typeface="Calibri"/>
                <a:cs typeface="Calibri"/>
                <a:sym typeface="Calibri"/>
              </a:rPr>
              <a:t>What are the benefits of effective leadership for a team?</a:t>
            </a:r>
            <a:endParaRPr sz="2000">
              <a:solidFill>
                <a:schemeClr val="tx1"/>
              </a:solidFill>
              <a:latin typeface="+mj-lt"/>
              <a:ea typeface="Calibri"/>
              <a:cs typeface="Calibri"/>
            </a:endParaRPr>
          </a:p>
          <a:p>
            <a:pPr marL="0" lvl="0" indent="0" algn="l" rtl="0">
              <a:lnSpc>
                <a:spcPct val="100000"/>
              </a:lnSpc>
              <a:spcBef>
                <a:spcPts val="0"/>
              </a:spcBef>
              <a:spcAft>
                <a:spcPts val="0"/>
              </a:spcAft>
              <a:buNone/>
            </a:pPr>
            <a:r>
              <a:rPr lang="en-GB" sz="2000" dirty="0">
                <a:solidFill>
                  <a:schemeClr val="tx1"/>
                </a:solidFill>
                <a:latin typeface="+mj-lt"/>
                <a:ea typeface="Calibri"/>
                <a:cs typeface="Calibri"/>
                <a:sym typeface="Calibri"/>
              </a:rPr>
              <a:t>What are the benefits of effective leadership for individuals?</a:t>
            </a:r>
            <a:endParaRPr lang="en-GB" sz="2000" dirty="0">
              <a:solidFill>
                <a:schemeClr val="tx1"/>
              </a:solidFill>
              <a:latin typeface="+mj-lt"/>
              <a:ea typeface="Calibri"/>
              <a:cs typeface="Calibri"/>
            </a:endParaRPr>
          </a:p>
          <a:p>
            <a:pPr marL="0" indent="0">
              <a:lnSpc>
                <a:spcPct val="100000"/>
              </a:lnSpc>
              <a:spcBef>
                <a:spcPts val="0"/>
              </a:spcBef>
              <a:buNone/>
            </a:pPr>
            <a:endParaRPr lang="en-GB" sz="2000" dirty="0">
              <a:solidFill>
                <a:schemeClr val="tx1"/>
              </a:solidFill>
              <a:latin typeface="+mj-lt"/>
              <a:cs typeface="Calibri"/>
            </a:endParaRPr>
          </a:p>
          <a:p>
            <a:pPr marL="0" indent="0">
              <a:lnSpc>
                <a:spcPct val="100000"/>
              </a:lnSpc>
              <a:spcBef>
                <a:spcPts val="0"/>
              </a:spcBef>
              <a:buNone/>
            </a:pPr>
            <a:r>
              <a:rPr lang="en-GB" sz="2000" b="1" dirty="0">
                <a:solidFill>
                  <a:schemeClr val="tx1"/>
                </a:solidFill>
                <a:latin typeface="+mj-lt"/>
                <a:cs typeface="Arial"/>
              </a:rPr>
              <a:t>Consequences group</a:t>
            </a:r>
            <a:endParaRPr lang="en-US" sz="2000">
              <a:solidFill>
                <a:schemeClr val="tx1"/>
              </a:solidFill>
            </a:endParaRPr>
          </a:p>
          <a:p>
            <a:pPr marL="0" indent="0">
              <a:lnSpc>
                <a:spcPct val="100000"/>
              </a:lnSpc>
              <a:spcBef>
                <a:spcPts val="0"/>
              </a:spcBef>
              <a:buNone/>
            </a:pPr>
            <a:r>
              <a:rPr lang="en-GB" sz="2000" dirty="0">
                <a:solidFill>
                  <a:schemeClr val="tx1"/>
                </a:solidFill>
                <a:latin typeface="+mj-lt"/>
                <a:cs typeface="Arial"/>
              </a:rPr>
              <a:t>What are the consequences of poor leadership for a team?</a:t>
            </a:r>
            <a:endParaRPr lang="en-US" sz="2000">
              <a:solidFill>
                <a:schemeClr val="tx1"/>
              </a:solidFill>
            </a:endParaRPr>
          </a:p>
          <a:p>
            <a:pPr marL="0" indent="0">
              <a:lnSpc>
                <a:spcPct val="100000"/>
              </a:lnSpc>
              <a:spcBef>
                <a:spcPts val="0"/>
              </a:spcBef>
              <a:buNone/>
            </a:pPr>
            <a:r>
              <a:rPr lang="en-GB" sz="2000" dirty="0">
                <a:solidFill>
                  <a:schemeClr val="tx1"/>
                </a:solidFill>
                <a:latin typeface="+mj-lt"/>
                <a:cs typeface="Arial"/>
              </a:rPr>
              <a:t>What are the consequences of poor leadership for individuals? </a:t>
            </a:r>
            <a:endParaRPr lang="en-GB" sz="2000" dirty="0">
              <a:solidFill>
                <a:schemeClr val="tx1"/>
              </a:solidFill>
            </a:endParaRPr>
          </a:p>
        </p:txBody>
      </p:sp>
      <p:sp>
        <p:nvSpPr>
          <p:cNvPr id="2" name="TextBox 1">
            <a:extLst>
              <a:ext uri="{FF2B5EF4-FFF2-40B4-BE49-F238E27FC236}">
                <a16:creationId xmlns:a16="http://schemas.microsoft.com/office/drawing/2014/main" id="{846B27AC-69A6-4A05-84B5-CB8933B1F9FF}"/>
              </a:ext>
            </a:extLst>
          </p:cNvPr>
          <p:cNvSpPr txBox="1"/>
          <p:nvPr/>
        </p:nvSpPr>
        <p:spPr>
          <a:xfrm>
            <a:off x="350044" y="221456"/>
            <a:ext cx="8265506" cy="461665"/>
          </a:xfrm>
          <a:prstGeom prst="rect">
            <a:avLst/>
          </a:prstGeom>
          <a:noFill/>
        </p:spPr>
        <p:txBody>
          <a:bodyPr wrap="square" rtlCol="0">
            <a:spAutoFit/>
          </a:bodyPr>
          <a:lstStyle/>
          <a:p>
            <a:r>
              <a:rPr lang="en-GB" sz="2400" b="1" dirty="0"/>
              <a:t>Benefits and consequences of leadership style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3" name="Title 2">
            <a:extLst>
              <a:ext uri="{FF2B5EF4-FFF2-40B4-BE49-F238E27FC236}">
                <a16:creationId xmlns:a16="http://schemas.microsoft.com/office/drawing/2014/main" id="{824BBD07-E927-4D84-A717-6226CAB01380}"/>
              </a:ext>
            </a:extLst>
          </p:cNvPr>
          <p:cNvSpPr>
            <a:spLocks noGrp="1"/>
          </p:cNvSpPr>
          <p:nvPr>
            <p:ph type="title"/>
          </p:nvPr>
        </p:nvSpPr>
        <p:spPr>
          <a:xfrm>
            <a:off x="300037" y="123825"/>
            <a:ext cx="7886700" cy="569119"/>
          </a:xfrm>
        </p:spPr>
        <p:txBody>
          <a:bodyPr>
            <a:normAutofit/>
          </a:bodyPr>
          <a:lstStyle/>
          <a:p>
            <a:r>
              <a:rPr lang="en-GB" sz="2400" b="1" dirty="0">
                <a:latin typeface="+mj-lt"/>
              </a:rPr>
              <a:t>Teacher-led class feedback</a:t>
            </a:r>
          </a:p>
        </p:txBody>
      </p:sp>
      <p:sp>
        <p:nvSpPr>
          <p:cNvPr id="5" name="Text Placeholder 4">
            <a:extLst>
              <a:ext uri="{FF2B5EF4-FFF2-40B4-BE49-F238E27FC236}">
                <a16:creationId xmlns:a16="http://schemas.microsoft.com/office/drawing/2014/main" id="{CFCA920F-0668-49A5-A161-1358AABAEBB9}"/>
              </a:ext>
            </a:extLst>
          </p:cNvPr>
          <p:cNvSpPr>
            <a:spLocks noGrp="1"/>
          </p:cNvSpPr>
          <p:nvPr>
            <p:ph type="body" idx="1"/>
          </p:nvPr>
        </p:nvSpPr>
        <p:spPr/>
        <p:txBody>
          <a:bodyPr>
            <a:normAutofit/>
          </a:bodyPr>
          <a:lstStyle/>
          <a:p>
            <a:pPr marL="0" lvl="0" indent="0">
              <a:buNone/>
            </a:pPr>
            <a:r>
              <a:rPr lang="en-GB" sz="2700" dirty="0">
                <a:latin typeface="+mj-lt"/>
              </a:rPr>
              <a:t>10-minute discussion and feedback</a:t>
            </a:r>
          </a:p>
          <a:p>
            <a:pPr marL="0" lvl="0" indent="0">
              <a:spcBef>
                <a:spcPts val="1200"/>
              </a:spcBef>
              <a:buNone/>
            </a:pPr>
            <a:endParaRPr lang="en-GB" sz="2700" dirty="0">
              <a:latin typeface="+mj-lt"/>
            </a:endParaRPr>
          </a:p>
          <a:p>
            <a:pPr marL="107950" lvl="0" indent="0">
              <a:lnSpc>
                <a:spcPct val="100000"/>
              </a:lnSpc>
              <a:spcBef>
                <a:spcPts val="1200"/>
              </a:spcBef>
              <a:buSzPts val="1900"/>
              <a:buNone/>
            </a:pPr>
            <a:r>
              <a:rPr lang="en-GB" sz="2700" b="1" dirty="0">
                <a:latin typeface="+mj-lt"/>
                <a:ea typeface="Calibri"/>
                <a:cs typeface="Calibri"/>
                <a:sym typeface="Calibri"/>
              </a:rPr>
              <a:t>Using Blockbuster and any other organisation, discuss the impact of effective leadership on the wider organisation.</a:t>
            </a:r>
            <a:endParaRPr lang="en-GB" sz="2700" dirty="0">
              <a:latin typeface="+mj-lt"/>
            </a:endParaRPr>
          </a:p>
          <a:p>
            <a:endParaRPr lang="en-GB" sz="2700" dirty="0">
              <a:latin typeface="+mj-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5" name="Google Shape;175;p26"/>
          <p:cNvSpPr txBox="1">
            <a:spLocks noGrp="1"/>
          </p:cNvSpPr>
          <p:nvPr>
            <p:ph type="body" idx="1"/>
          </p:nvPr>
        </p:nvSpPr>
        <p:spPr>
          <a:xfrm>
            <a:off x="371475" y="1305818"/>
            <a:ext cx="8087100" cy="1894200"/>
          </a:xfrm>
          <a:prstGeom prst="rect">
            <a:avLst/>
          </a:prstGeom>
        </p:spPr>
        <p:txBody>
          <a:bodyPr spcFirstLastPara="1" wrap="square" lIns="68575" tIns="34275" rIns="68575" bIns="34275" anchor="t" anchorCtr="0">
            <a:normAutofit/>
          </a:bodyPr>
          <a:lstStyle/>
          <a:p>
            <a:pPr marL="0" lvl="0" indent="0" algn="l" rtl="0">
              <a:lnSpc>
                <a:spcPct val="100000"/>
              </a:lnSpc>
              <a:spcBef>
                <a:spcPts val="0"/>
              </a:spcBef>
              <a:spcAft>
                <a:spcPts val="0"/>
              </a:spcAft>
              <a:buNone/>
            </a:pPr>
            <a:r>
              <a:rPr lang="en-GB" sz="1600" dirty="0">
                <a:latin typeface="+mn-lt"/>
                <a:ea typeface="Calibri"/>
                <a:cs typeface="Calibri"/>
                <a:sym typeface="Calibri"/>
              </a:rPr>
              <a:t>You have been given two post-it notes each to complete in pairs. One half of the room will get </a:t>
            </a:r>
            <a:r>
              <a:rPr lang="en-GB" sz="1600" b="1" dirty="0">
                <a:latin typeface="+mn-lt"/>
                <a:ea typeface="Calibri"/>
                <a:cs typeface="Calibri"/>
                <a:sym typeface="Calibri"/>
              </a:rPr>
              <a:t>benefits</a:t>
            </a:r>
            <a:r>
              <a:rPr lang="en-GB" sz="1600" dirty="0">
                <a:latin typeface="+mn-lt"/>
                <a:ea typeface="Calibri"/>
                <a:cs typeface="Calibri"/>
                <a:sym typeface="Calibri"/>
              </a:rPr>
              <a:t> and the other </a:t>
            </a:r>
            <a:r>
              <a:rPr lang="en-GB" sz="1600" b="1" dirty="0">
                <a:latin typeface="+mn-lt"/>
                <a:ea typeface="Calibri"/>
                <a:cs typeface="Calibri"/>
                <a:sym typeface="Calibri"/>
              </a:rPr>
              <a:t>consequences</a:t>
            </a:r>
            <a:r>
              <a:rPr lang="en-GB" sz="1600" dirty="0">
                <a:latin typeface="+mn-lt"/>
                <a:ea typeface="Calibri"/>
                <a:cs typeface="Calibri"/>
                <a:sym typeface="Calibri"/>
              </a:rPr>
              <a:t>.</a:t>
            </a:r>
            <a:endParaRPr sz="1600" dirty="0">
              <a:latin typeface="+mn-lt"/>
              <a:ea typeface="Calibri"/>
              <a:cs typeface="Calibri"/>
              <a:sym typeface="Calibri"/>
            </a:endParaRPr>
          </a:p>
          <a:p>
            <a:pPr marL="0" lvl="0" indent="0" algn="l" rtl="0">
              <a:lnSpc>
                <a:spcPct val="100000"/>
              </a:lnSpc>
              <a:spcBef>
                <a:spcPts val="0"/>
              </a:spcBef>
              <a:spcAft>
                <a:spcPts val="0"/>
              </a:spcAft>
              <a:buNone/>
            </a:pPr>
            <a:endParaRPr sz="1600" dirty="0">
              <a:latin typeface="+mn-lt"/>
              <a:ea typeface="Calibri"/>
              <a:cs typeface="Calibri"/>
              <a:sym typeface="Calibri"/>
            </a:endParaRPr>
          </a:p>
          <a:p>
            <a:pPr marL="0" lvl="0" indent="0" algn="l" rtl="0">
              <a:lnSpc>
                <a:spcPct val="100000"/>
              </a:lnSpc>
              <a:spcBef>
                <a:spcPts val="0"/>
              </a:spcBef>
              <a:spcAft>
                <a:spcPts val="0"/>
              </a:spcAft>
              <a:buNone/>
            </a:pPr>
            <a:r>
              <a:rPr lang="en-GB" sz="1600" b="1" dirty="0">
                <a:latin typeface="+mn-lt"/>
                <a:ea typeface="Calibri"/>
                <a:cs typeface="Calibri"/>
                <a:sym typeface="Calibri"/>
              </a:rPr>
              <a:t>Benefits group</a:t>
            </a:r>
          </a:p>
          <a:p>
            <a:pPr marL="0" lvl="0" indent="0" algn="l" rtl="0">
              <a:lnSpc>
                <a:spcPct val="100000"/>
              </a:lnSpc>
              <a:spcBef>
                <a:spcPts val="0"/>
              </a:spcBef>
              <a:spcAft>
                <a:spcPts val="0"/>
              </a:spcAft>
              <a:buNone/>
            </a:pPr>
            <a:r>
              <a:rPr lang="en-GB" sz="1600" dirty="0">
                <a:latin typeface="+mn-lt"/>
                <a:ea typeface="Calibri"/>
                <a:cs typeface="Calibri"/>
                <a:sym typeface="Calibri"/>
              </a:rPr>
              <a:t>What are the </a:t>
            </a:r>
            <a:r>
              <a:rPr lang="en-GB" sz="1600" dirty="0">
                <a:solidFill>
                  <a:srgbClr val="FF0000"/>
                </a:solidFill>
                <a:latin typeface="+mn-lt"/>
                <a:ea typeface="Calibri"/>
                <a:cs typeface="Calibri"/>
                <a:sym typeface="Calibri"/>
              </a:rPr>
              <a:t>benefits</a:t>
            </a:r>
            <a:r>
              <a:rPr lang="en-GB" sz="1600" dirty="0">
                <a:latin typeface="+mn-lt"/>
                <a:ea typeface="Calibri"/>
                <a:cs typeface="Calibri"/>
                <a:sym typeface="Calibri"/>
              </a:rPr>
              <a:t> of effective leadership for </a:t>
            </a:r>
            <a:r>
              <a:rPr lang="en-GB" sz="1600" dirty="0">
                <a:solidFill>
                  <a:schemeClr val="tx1"/>
                </a:solidFill>
                <a:latin typeface="+mn-lt"/>
                <a:ea typeface="Calibri"/>
                <a:cs typeface="Calibri"/>
                <a:sym typeface="Calibri"/>
              </a:rPr>
              <a:t>a</a:t>
            </a:r>
            <a:r>
              <a:rPr lang="en-GB" sz="1600" dirty="0">
                <a:solidFill>
                  <a:srgbClr val="FF0000"/>
                </a:solidFill>
                <a:latin typeface="+mn-lt"/>
                <a:ea typeface="Calibri"/>
                <a:cs typeface="Calibri"/>
                <a:sym typeface="Calibri"/>
              </a:rPr>
              <a:t> team</a:t>
            </a:r>
            <a:r>
              <a:rPr lang="en-GB" sz="1600" dirty="0">
                <a:latin typeface="+mn-lt"/>
                <a:ea typeface="Calibri"/>
                <a:cs typeface="Calibri"/>
                <a:sym typeface="Calibri"/>
              </a:rPr>
              <a:t>?</a:t>
            </a:r>
            <a:endParaRPr sz="1600" dirty="0">
              <a:latin typeface="+mn-lt"/>
              <a:ea typeface="Calibri"/>
              <a:cs typeface="Calibri"/>
              <a:sym typeface="Calibri"/>
            </a:endParaRPr>
          </a:p>
          <a:p>
            <a:pPr marL="0" lvl="0" indent="0" algn="l" rtl="0">
              <a:lnSpc>
                <a:spcPct val="100000"/>
              </a:lnSpc>
              <a:spcBef>
                <a:spcPts val="0"/>
              </a:spcBef>
              <a:spcAft>
                <a:spcPts val="0"/>
              </a:spcAft>
              <a:buNone/>
            </a:pPr>
            <a:r>
              <a:rPr lang="en-GB" sz="1600" dirty="0">
                <a:latin typeface="+mn-lt"/>
                <a:ea typeface="Calibri"/>
                <a:cs typeface="Calibri"/>
                <a:sym typeface="Calibri"/>
              </a:rPr>
              <a:t>What are the </a:t>
            </a:r>
            <a:r>
              <a:rPr lang="en-GB" sz="1600" dirty="0">
                <a:solidFill>
                  <a:srgbClr val="FF0000"/>
                </a:solidFill>
                <a:latin typeface="+mn-lt"/>
                <a:ea typeface="Calibri"/>
                <a:cs typeface="Calibri"/>
                <a:sym typeface="Calibri"/>
              </a:rPr>
              <a:t>benefits</a:t>
            </a:r>
            <a:r>
              <a:rPr lang="en-GB" sz="1600" dirty="0">
                <a:latin typeface="+mn-lt"/>
                <a:ea typeface="Calibri"/>
                <a:cs typeface="Calibri"/>
                <a:sym typeface="Calibri"/>
              </a:rPr>
              <a:t> of effective leadership </a:t>
            </a:r>
            <a:r>
              <a:rPr lang="en-GB" sz="1600" dirty="0">
                <a:solidFill>
                  <a:schemeClr val="tx1"/>
                </a:solidFill>
                <a:latin typeface="+mn-lt"/>
                <a:ea typeface="Calibri"/>
                <a:cs typeface="Calibri"/>
                <a:sym typeface="Calibri"/>
              </a:rPr>
              <a:t>for</a:t>
            </a:r>
            <a:r>
              <a:rPr lang="en-GB" sz="1600" dirty="0">
                <a:solidFill>
                  <a:srgbClr val="FF0000"/>
                </a:solidFill>
                <a:latin typeface="+mn-lt"/>
                <a:ea typeface="Calibri"/>
                <a:cs typeface="Calibri"/>
                <a:sym typeface="Calibri"/>
              </a:rPr>
              <a:t> individuals</a:t>
            </a:r>
            <a:r>
              <a:rPr lang="en-GB" sz="1600" dirty="0">
                <a:solidFill>
                  <a:schemeClr val="tx1"/>
                </a:solidFill>
                <a:latin typeface="+mn-lt"/>
                <a:ea typeface="Calibri"/>
                <a:cs typeface="Calibri"/>
                <a:sym typeface="Calibri"/>
              </a:rPr>
              <a:t>?</a:t>
            </a:r>
            <a:endParaRPr sz="1600" dirty="0">
              <a:solidFill>
                <a:schemeClr val="tx1"/>
              </a:solidFill>
              <a:latin typeface="+mn-lt"/>
            </a:endParaRPr>
          </a:p>
        </p:txBody>
      </p:sp>
      <p:sp>
        <p:nvSpPr>
          <p:cNvPr id="176" name="Google Shape;176;p26"/>
          <p:cNvSpPr txBox="1"/>
          <p:nvPr/>
        </p:nvSpPr>
        <p:spPr>
          <a:xfrm>
            <a:off x="371475" y="2935137"/>
            <a:ext cx="3464700" cy="1908184"/>
          </a:xfrm>
          <a:prstGeom prst="rect">
            <a:avLst/>
          </a:prstGeom>
          <a:noFill/>
          <a:ln w="38100" cap="flat" cmpd="sng">
            <a:solidFill>
              <a:srgbClr val="FF99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latin typeface="+mj-lt"/>
                <a:ea typeface="Open Sans"/>
                <a:cs typeface="Open Sans"/>
                <a:sym typeface="Open Sans"/>
              </a:rPr>
              <a:t>Benefits for the </a:t>
            </a:r>
            <a:r>
              <a:rPr lang="en-GB" b="1" dirty="0">
                <a:solidFill>
                  <a:srgbClr val="FF0000"/>
                </a:solidFill>
                <a:latin typeface="+mj-lt"/>
                <a:ea typeface="Open Sans"/>
                <a:cs typeface="Open Sans"/>
                <a:sym typeface="Open Sans"/>
              </a:rPr>
              <a:t>team</a:t>
            </a:r>
            <a:endParaRPr b="1" dirty="0">
              <a:solidFill>
                <a:srgbClr val="FF0000"/>
              </a:solidFill>
              <a:highlight>
                <a:srgbClr val="FFFF00"/>
              </a:highlight>
              <a:latin typeface="+mj-lt"/>
              <a:ea typeface="Open Sans"/>
              <a:cs typeface="Open Sans"/>
              <a:sym typeface="Open Sans"/>
            </a:endParaRPr>
          </a:p>
          <a:p>
            <a:pPr marL="0" lvl="0" indent="0" algn="l" rtl="0">
              <a:spcBef>
                <a:spcPts val="0"/>
              </a:spcBef>
              <a:spcAft>
                <a:spcPts val="0"/>
              </a:spcAft>
              <a:buNone/>
            </a:pPr>
            <a:endParaRPr dirty="0">
              <a:latin typeface="+mj-lt"/>
              <a:ea typeface="Open Sans"/>
              <a:cs typeface="Open Sans"/>
              <a:sym typeface="Open Sans"/>
            </a:endParaRPr>
          </a:p>
          <a:p>
            <a:pPr marL="457200" lvl="0" indent="-317500" algn="l" rtl="0">
              <a:spcBef>
                <a:spcPts val="0"/>
              </a:spcBef>
              <a:spcAft>
                <a:spcPts val="0"/>
              </a:spcAft>
              <a:buSzPts val="1400"/>
              <a:buFont typeface="Open Sans"/>
              <a:buAutoNum type="arabicPeriod"/>
            </a:pPr>
            <a:r>
              <a:rPr lang="en-GB" dirty="0">
                <a:latin typeface="+mj-lt"/>
                <a:ea typeface="Open Sans"/>
                <a:cs typeface="Open Sans"/>
                <a:sym typeface="Open Sans"/>
              </a:rPr>
              <a:t>Improved motivation</a:t>
            </a:r>
            <a:endParaRPr dirty="0">
              <a:latin typeface="+mj-lt"/>
              <a:ea typeface="Open Sans"/>
              <a:cs typeface="Open Sans"/>
              <a:sym typeface="Open Sans"/>
            </a:endParaRPr>
          </a:p>
          <a:p>
            <a:pPr marL="457200" lvl="0" indent="-317500" algn="l" rtl="0">
              <a:spcBef>
                <a:spcPts val="0"/>
              </a:spcBef>
              <a:spcAft>
                <a:spcPts val="0"/>
              </a:spcAft>
              <a:buSzPts val="1400"/>
              <a:buFont typeface="Open Sans"/>
              <a:buAutoNum type="arabicPeriod"/>
            </a:pPr>
            <a:r>
              <a:rPr lang="en-GB" dirty="0">
                <a:latin typeface="+mj-lt"/>
                <a:ea typeface="Open Sans"/>
                <a:cs typeface="Open Sans"/>
                <a:sym typeface="Open Sans"/>
              </a:rPr>
              <a:t>Improved productivity/efficiency</a:t>
            </a:r>
            <a:endParaRPr dirty="0">
              <a:latin typeface="+mj-lt"/>
              <a:ea typeface="Open Sans"/>
              <a:cs typeface="Open Sans"/>
              <a:sym typeface="Open Sans"/>
            </a:endParaRPr>
          </a:p>
          <a:p>
            <a:pPr marL="457200" lvl="0" indent="-317500" algn="l" rtl="0">
              <a:spcBef>
                <a:spcPts val="0"/>
              </a:spcBef>
              <a:spcAft>
                <a:spcPts val="0"/>
              </a:spcAft>
              <a:buSzPts val="1400"/>
              <a:buFont typeface="Open Sans"/>
              <a:buAutoNum type="arabicPeriod"/>
            </a:pPr>
            <a:r>
              <a:rPr lang="en-GB" dirty="0">
                <a:latin typeface="+mj-lt"/>
                <a:ea typeface="Open Sans"/>
                <a:cs typeface="Open Sans"/>
                <a:sym typeface="Open Sans"/>
              </a:rPr>
              <a:t>Enjoy greater levels of success/ recognition</a:t>
            </a:r>
            <a:endParaRPr dirty="0">
              <a:latin typeface="+mj-lt"/>
              <a:ea typeface="Open Sans"/>
              <a:cs typeface="Open Sans"/>
              <a:sym typeface="Open Sans"/>
            </a:endParaRPr>
          </a:p>
          <a:p>
            <a:pPr marL="457200" lvl="0" indent="-317500" algn="l" rtl="0">
              <a:spcBef>
                <a:spcPts val="0"/>
              </a:spcBef>
              <a:spcAft>
                <a:spcPts val="0"/>
              </a:spcAft>
              <a:buSzPts val="1400"/>
              <a:buFont typeface="Open Sans"/>
              <a:buAutoNum type="arabicPeriod"/>
            </a:pPr>
            <a:r>
              <a:rPr lang="en-GB" dirty="0">
                <a:latin typeface="+mj-lt"/>
                <a:ea typeface="Open Sans"/>
                <a:cs typeface="Open Sans"/>
                <a:sym typeface="Open Sans"/>
              </a:rPr>
              <a:t>Better communication</a:t>
            </a:r>
            <a:endParaRPr dirty="0">
              <a:latin typeface="+mj-lt"/>
              <a:ea typeface="Open Sans"/>
              <a:cs typeface="Open Sans"/>
              <a:sym typeface="Open Sans"/>
            </a:endParaRPr>
          </a:p>
          <a:p>
            <a:pPr marL="0" lvl="0" indent="0" algn="l" rtl="0">
              <a:spcBef>
                <a:spcPts val="0"/>
              </a:spcBef>
              <a:spcAft>
                <a:spcPts val="0"/>
              </a:spcAft>
              <a:buNone/>
            </a:pPr>
            <a:endParaRPr dirty="0">
              <a:latin typeface="+mj-lt"/>
              <a:ea typeface="Open Sans"/>
              <a:cs typeface="Open Sans"/>
              <a:sym typeface="Open Sans"/>
            </a:endParaRPr>
          </a:p>
        </p:txBody>
      </p:sp>
      <p:sp>
        <p:nvSpPr>
          <p:cNvPr id="177" name="Google Shape;177;p26"/>
          <p:cNvSpPr txBox="1"/>
          <p:nvPr/>
        </p:nvSpPr>
        <p:spPr>
          <a:xfrm>
            <a:off x="4127006" y="2935137"/>
            <a:ext cx="3652800" cy="1908184"/>
          </a:xfrm>
          <a:prstGeom prst="rect">
            <a:avLst/>
          </a:prstGeom>
          <a:noFill/>
          <a:ln w="38100" cap="flat" cmpd="sng">
            <a:solidFill>
              <a:srgbClr val="FF99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latin typeface="+mj-lt"/>
                <a:ea typeface="Open Sans"/>
                <a:cs typeface="Open Sans"/>
                <a:sym typeface="Open Sans"/>
              </a:rPr>
              <a:t>Benefits for the </a:t>
            </a:r>
            <a:r>
              <a:rPr lang="en-GB" b="1" dirty="0">
                <a:solidFill>
                  <a:srgbClr val="FF0000"/>
                </a:solidFill>
                <a:latin typeface="+mj-lt"/>
                <a:ea typeface="Open Sans"/>
                <a:cs typeface="Open Sans"/>
                <a:sym typeface="Open Sans"/>
              </a:rPr>
              <a:t>individual</a:t>
            </a:r>
            <a:endParaRPr b="1" dirty="0">
              <a:solidFill>
                <a:srgbClr val="FF0000"/>
              </a:solidFill>
              <a:highlight>
                <a:srgbClr val="FFFF00"/>
              </a:highlight>
              <a:latin typeface="+mj-lt"/>
              <a:ea typeface="Open Sans"/>
              <a:cs typeface="Open Sans"/>
              <a:sym typeface="Open Sans"/>
            </a:endParaRPr>
          </a:p>
          <a:p>
            <a:pPr marL="0" lvl="0" indent="0" algn="l" rtl="0">
              <a:spcBef>
                <a:spcPts val="0"/>
              </a:spcBef>
              <a:spcAft>
                <a:spcPts val="0"/>
              </a:spcAft>
              <a:buNone/>
            </a:pPr>
            <a:endParaRPr dirty="0">
              <a:latin typeface="+mj-lt"/>
              <a:ea typeface="Open Sans"/>
              <a:cs typeface="Open Sans"/>
              <a:sym typeface="Open Sans"/>
            </a:endParaRPr>
          </a:p>
          <a:p>
            <a:pPr marL="457200" lvl="0" indent="-317500" algn="l" rtl="0">
              <a:spcBef>
                <a:spcPts val="0"/>
              </a:spcBef>
              <a:spcAft>
                <a:spcPts val="0"/>
              </a:spcAft>
              <a:buSzPts val="1400"/>
              <a:buFont typeface="Open Sans"/>
              <a:buAutoNum type="arabicPeriod"/>
            </a:pPr>
            <a:r>
              <a:rPr lang="en-GB" dirty="0">
                <a:latin typeface="+mj-lt"/>
                <a:ea typeface="Open Sans"/>
                <a:cs typeface="Open Sans"/>
                <a:sym typeface="Open Sans"/>
              </a:rPr>
              <a:t>Improved motivation</a:t>
            </a:r>
            <a:endParaRPr dirty="0">
              <a:latin typeface="+mj-lt"/>
              <a:ea typeface="Open Sans"/>
              <a:cs typeface="Open Sans"/>
              <a:sym typeface="Open Sans"/>
            </a:endParaRPr>
          </a:p>
          <a:p>
            <a:pPr marL="457200" lvl="0" indent="-317500" algn="l" rtl="0">
              <a:spcBef>
                <a:spcPts val="0"/>
              </a:spcBef>
              <a:spcAft>
                <a:spcPts val="0"/>
              </a:spcAft>
              <a:buSzPts val="1400"/>
              <a:buFont typeface="Open Sans"/>
              <a:buAutoNum type="arabicPeriod"/>
            </a:pPr>
            <a:r>
              <a:rPr lang="en-GB" dirty="0">
                <a:latin typeface="+mj-lt"/>
                <a:ea typeface="Open Sans"/>
                <a:cs typeface="Open Sans"/>
                <a:sym typeface="Open Sans"/>
              </a:rPr>
              <a:t>Promotional opportunities</a:t>
            </a:r>
            <a:endParaRPr dirty="0">
              <a:latin typeface="+mj-lt"/>
              <a:ea typeface="Open Sans"/>
              <a:cs typeface="Open Sans"/>
              <a:sym typeface="Open Sans"/>
            </a:endParaRPr>
          </a:p>
          <a:p>
            <a:pPr marL="457200" lvl="0" indent="-317500" algn="l" rtl="0">
              <a:spcBef>
                <a:spcPts val="0"/>
              </a:spcBef>
              <a:spcAft>
                <a:spcPts val="0"/>
              </a:spcAft>
              <a:buSzPts val="1400"/>
              <a:buFont typeface="Open Sans"/>
              <a:buAutoNum type="arabicPeriod"/>
            </a:pPr>
            <a:r>
              <a:rPr lang="en-GB" dirty="0">
                <a:latin typeface="+mj-lt"/>
                <a:ea typeface="Open Sans"/>
                <a:cs typeface="Open Sans"/>
                <a:sym typeface="Open Sans"/>
              </a:rPr>
              <a:t>Staff retention</a:t>
            </a:r>
            <a:endParaRPr dirty="0">
              <a:latin typeface="+mj-lt"/>
              <a:ea typeface="Open Sans"/>
              <a:cs typeface="Open Sans"/>
              <a:sym typeface="Open Sans"/>
            </a:endParaRPr>
          </a:p>
          <a:p>
            <a:pPr marL="457200" lvl="0" indent="-317500" algn="l" rtl="0">
              <a:spcBef>
                <a:spcPts val="0"/>
              </a:spcBef>
              <a:spcAft>
                <a:spcPts val="0"/>
              </a:spcAft>
              <a:buSzPts val="1400"/>
              <a:buFont typeface="Open Sans"/>
              <a:buAutoNum type="arabicPeriod"/>
            </a:pPr>
            <a:r>
              <a:rPr lang="en-GB" dirty="0">
                <a:latin typeface="+mj-lt"/>
                <a:ea typeface="Open Sans"/>
                <a:cs typeface="Open Sans"/>
                <a:sym typeface="Open Sans"/>
              </a:rPr>
              <a:t>Greater enjoyment in the work</a:t>
            </a:r>
            <a:endParaRPr dirty="0">
              <a:latin typeface="+mj-lt"/>
              <a:ea typeface="Open Sans"/>
              <a:cs typeface="Open Sans"/>
              <a:sym typeface="Open Sans"/>
            </a:endParaRPr>
          </a:p>
          <a:p>
            <a:pPr marL="0" lvl="0" indent="0" algn="l" rtl="0">
              <a:spcBef>
                <a:spcPts val="0"/>
              </a:spcBef>
              <a:spcAft>
                <a:spcPts val="0"/>
              </a:spcAft>
              <a:buNone/>
            </a:pPr>
            <a:endParaRPr dirty="0">
              <a:latin typeface="+mj-lt"/>
              <a:ea typeface="Open Sans"/>
              <a:cs typeface="Open Sans"/>
              <a:sym typeface="Open Sans"/>
            </a:endParaRPr>
          </a:p>
          <a:p>
            <a:pPr marL="0" lvl="0" indent="0" algn="l" rtl="0">
              <a:spcBef>
                <a:spcPts val="0"/>
              </a:spcBef>
              <a:spcAft>
                <a:spcPts val="0"/>
              </a:spcAft>
              <a:buNone/>
            </a:pPr>
            <a:endParaRPr dirty="0">
              <a:latin typeface="+mj-lt"/>
              <a:ea typeface="Open Sans"/>
              <a:cs typeface="Open Sans"/>
              <a:sym typeface="Open Sans"/>
            </a:endParaRPr>
          </a:p>
        </p:txBody>
      </p:sp>
      <p:sp>
        <p:nvSpPr>
          <p:cNvPr id="2" name="TextBox 1">
            <a:extLst>
              <a:ext uri="{FF2B5EF4-FFF2-40B4-BE49-F238E27FC236}">
                <a16:creationId xmlns:a16="http://schemas.microsoft.com/office/drawing/2014/main" id="{7A43E484-23AC-4764-AEFA-B5ADFD710FC6}"/>
              </a:ext>
            </a:extLst>
          </p:cNvPr>
          <p:cNvSpPr txBox="1"/>
          <p:nvPr/>
        </p:nvSpPr>
        <p:spPr>
          <a:xfrm>
            <a:off x="371475" y="228600"/>
            <a:ext cx="7279481" cy="461665"/>
          </a:xfrm>
          <a:prstGeom prst="rect">
            <a:avLst/>
          </a:prstGeom>
          <a:noFill/>
        </p:spPr>
        <p:txBody>
          <a:bodyPr wrap="square" rtlCol="0">
            <a:spAutoFit/>
          </a:bodyPr>
          <a:lstStyle/>
          <a:p>
            <a:r>
              <a:rPr lang="en-GB" sz="2400" b="1" dirty="0"/>
              <a:t>Benefits and consequences of leadership style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3" name="Google Shape;183;p27"/>
          <p:cNvSpPr txBox="1">
            <a:spLocks noGrp="1"/>
          </p:cNvSpPr>
          <p:nvPr>
            <p:ph type="body" idx="1"/>
          </p:nvPr>
        </p:nvSpPr>
        <p:spPr>
          <a:xfrm>
            <a:off x="682375" y="1114073"/>
            <a:ext cx="7886700" cy="2015100"/>
          </a:xfrm>
          <a:prstGeom prst="rect">
            <a:avLst/>
          </a:prstGeom>
        </p:spPr>
        <p:txBody>
          <a:bodyPr spcFirstLastPara="1" wrap="square" lIns="68575" tIns="34275" rIns="68575" bIns="34275" anchor="t" anchorCtr="0">
            <a:normAutofit/>
          </a:bodyPr>
          <a:lstStyle/>
          <a:p>
            <a:pPr marL="0" lvl="0" indent="0" algn="l" rtl="0">
              <a:lnSpc>
                <a:spcPct val="100000"/>
              </a:lnSpc>
              <a:spcBef>
                <a:spcPts val="0"/>
              </a:spcBef>
              <a:spcAft>
                <a:spcPts val="0"/>
              </a:spcAft>
              <a:buNone/>
            </a:pPr>
            <a:r>
              <a:rPr lang="en-GB" sz="1600" dirty="0">
                <a:latin typeface="+mn-lt"/>
                <a:ea typeface="Calibri"/>
                <a:cs typeface="Calibri"/>
                <a:sym typeface="Calibri"/>
              </a:rPr>
              <a:t>You have been given two Post-it notes each to complete in pairs.  One half of the room will get </a:t>
            </a:r>
            <a:r>
              <a:rPr lang="en-GB" sz="1600" b="1" dirty="0">
                <a:latin typeface="+mn-lt"/>
                <a:ea typeface="Calibri"/>
                <a:cs typeface="Calibri"/>
                <a:sym typeface="Calibri"/>
              </a:rPr>
              <a:t>benefits</a:t>
            </a:r>
            <a:r>
              <a:rPr lang="en-GB" sz="1600" dirty="0">
                <a:latin typeface="+mn-lt"/>
                <a:ea typeface="Calibri"/>
                <a:cs typeface="Calibri"/>
                <a:sym typeface="Calibri"/>
              </a:rPr>
              <a:t> and the other half </a:t>
            </a:r>
            <a:r>
              <a:rPr lang="en-GB" sz="1600" b="1" dirty="0">
                <a:latin typeface="+mn-lt"/>
                <a:ea typeface="Calibri"/>
                <a:cs typeface="Calibri"/>
                <a:sym typeface="Calibri"/>
              </a:rPr>
              <a:t>consequences</a:t>
            </a:r>
            <a:r>
              <a:rPr lang="en-GB" sz="1600" dirty="0">
                <a:latin typeface="+mn-lt"/>
                <a:ea typeface="Calibri"/>
                <a:cs typeface="Calibri"/>
                <a:sym typeface="Calibri"/>
              </a:rPr>
              <a:t>. </a:t>
            </a:r>
          </a:p>
          <a:p>
            <a:pPr marL="0" lvl="0" indent="0" algn="l" rtl="0">
              <a:lnSpc>
                <a:spcPct val="100000"/>
              </a:lnSpc>
              <a:spcBef>
                <a:spcPts val="0"/>
              </a:spcBef>
              <a:spcAft>
                <a:spcPts val="0"/>
              </a:spcAft>
              <a:buNone/>
            </a:pPr>
            <a:endParaRPr lang="en-GB" sz="1600" dirty="0">
              <a:latin typeface="+mn-lt"/>
              <a:ea typeface="Calibri"/>
              <a:cs typeface="Calibri"/>
              <a:sym typeface="Calibri"/>
            </a:endParaRPr>
          </a:p>
          <a:p>
            <a:pPr marL="0" lvl="0" indent="0" algn="l" rtl="0">
              <a:lnSpc>
                <a:spcPct val="100000"/>
              </a:lnSpc>
              <a:spcBef>
                <a:spcPts val="0"/>
              </a:spcBef>
              <a:spcAft>
                <a:spcPts val="0"/>
              </a:spcAft>
              <a:buNone/>
            </a:pPr>
            <a:r>
              <a:rPr lang="en-GB" sz="1600" b="1" dirty="0">
                <a:latin typeface="+mn-lt"/>
                <a:ea typeface="Calibri"/>
                <a:cs typeface="Calibri"/>
                <a:sym typeface="Calibri"/>
              </a:rPr>
              <a:t>Consequences group</a:t>
            </a:r>
          </a:p>
          <a:p>
            <a:pPr marL="0" lvl="0" indent="0" algn="l" rtl="0">
              <a:lnSpc>
                <a:spcPct val="100000"/>
              </a:lnSpc>
              <a:spcBef>
                <a:spcPts val="0"/>
              </a:spcBef>
              <a:spcAft>
                <a:spcPts val="0"/>
              </a:spcAft>
              <a:buNone/>
            </a:pPr>
            <a:r>
              <a:rPr lang="en-GB" sz="1600" dirty="0">
                <a:latin typeface="+mn-lt"/>
                <a:ea typeface="Calibri"/>
                <a:cs typeface="Calibri"/>
                <a:sym typeface="Calibri"/>
              </a:rPr>
              <a:t>What are the </a:t>
            </a:r>
            <a:r>
              <a:rPr lang="en-GB" sz="1600" dirty="0">
                <a:solidFill>
                  <a:srgbClr val="FF0000"/>
                </a:solidFill>
                <a:latin typeface="+mn-lt"/>
                <a:ea typeface="Calibri"/>
                <a:cs typeface="Calibri"/>
                <a:sym typeface="Calibri"/>
              </a:rPr>
              <a:t>consequences </a:t>
            </a:r>
            <a:r>
              <a:rPr lang="en-GB" sz="1600" dirty="0">
                <a:solidFill>
                  <a:schemeClr val="tx1"/>
                </a:solidFill>
                <a:latin typeface="+mn-lt"/>
                <a:ea typeface="Calibri"/>
                <a:cs typeface="Calibri"/>
                <a:sym typeface="Calibri"/>
              </a:rPr>
              <a:t>of poor leadership for a </a:t>
            </a:r>
            <a:r>
              <a:rPr lang="en-GB" sz="1600" dirty="0">
                <a:solidFill>
                  <a:srgbClr val="FF0000"/>
                </a:solidFill>
                <a:latin typeface="+mn-lt"/>
                <a:ea typeface="Calibri"/>
                <a:cs typeface="Calibri"/>
                <a:sym typeface="Calibri"/>
              </a:rPr>
              <a:t>team</a:t>
            </a:r>
            <a:r>
              <a:rPr lang="en-GB" sz="1600" dirty="0">
                <a:latin typeface="+mn-lt"/>
                <a:ea typeface="Calibri"/>
                <a:cs typeface="Calibri"/>
                <a:sym typeface="Calibri"/>
              </a:rPr>
              <a:t>?</a:t>
            </a:r>
            <a:endParaRPr sz="1600" dirty="0">
              <a:latin typeface="+mn-lt"/>
              <a:ea typeface="Calibri"/>
              <a:cs typeface="Calibri"/>
              <a:sym typeface="Calibri"/>
            </a:endParaRPr>
          </a:p>
          <a:p>
            <a:pPr marL="0" lvl="0" indent="0" algn="l" rtl="0">
              <a:lnSpc>
                <a:spcPct val="100000"/>
              </a:lnSpc>
              <a:spcBef>
                <a:spcPts val="0"/>
              </a:spcBef>
              <a:spcAft>
                <a:spcPts val="0"/>
              </a:spcAft>
              <a:buNone/>
            </a:pPr>
            <a:r>
              <a:rPr lang="en-GB" sz="1600" dirty="0">
                <a:latin typeface="+mn-lt"/>
                <a:ea typeface="Calibri"/>
                <a:cs typeface="Calibri"/>
                <a:sym typeface="Calibri"/>
              </a:rPr>
              <a:t>What are the </a:t>
            </a:r>
            <a:r>
              <a:rPr lang="en-GB" sz="1600" dirty="0">
                <a:solidFill>
                  <a:srgbClr val="FF0000"/>
                </a:solidFill>
                <a:latin typeface="+mn-lt"/>
                <a:ea typeface="Calibri"/>
                <a:cs typeface="Calibri"/>
                <a:sym typeface="Calibri"/>
              </a:rPr>
              <a:t>consequences </a:t>
            </a:r>
            <a:r>
              <a:rPr lang="en-GB" sz="1600" dirty="0">
                <a:solidFill>
                  <a:schemeClr val="tx1"/>
                </a:solidFill>
                <a:latin typeface="+mn-lt"/>
                <a:ea typeface="Calibri"/>
                <a:cs typeface="Calibri"/>
                <a:sym typeface="Calibri"/>
              </a:rPr>
              <a:t>of poor leadership for</a:t>
            </a:r>
            <a:r>
              <a:rPr lang="en-GB" sz="1600" dirty="0">
                <a:solidFill>
                  <a:srgbClr val="FF0000"/>
                </a:solidFill>
                <a:latin typeface="+mn-lt"/>
                <a:ea typeface="Calibri"/>
                <a:cs typeface="Calibri"/>
                <a:sym typeface="Calibri"/>
              </a:rPr>
              <a:t> individuals</a:t>
            </a:r>
            <a:r>
              <a:rPr lang="en-GB" sz="1600" dirty="0">
                <a:solidFill>
                  <a:schemeClr val="tx1"/>
                </a:solidFill>
                <a:latin typeface="+mn-lt"/>
                <a:ea typeface="Calibri"/>
                <a:cs typeface="Calibri"/>
                <a:sym typeface="Calibri"/>
              </a:rPr>
              <a:t>?</a:t>
            </a:r>
            <a:r>
              <a:rPr lang="en-GB" sz="1600" dirty="0">
                <a:latin typeface="+mn-lt"/>
                <a:ea typeface="Calibri"/>
                <a:cs typeface="Calibri"/>
                <a:sym typeface="Calibri"/>
              </a:rPr>
              <a:t> </a:t>
            </a:r>
            <a:endParaRPr sz="1600" dirty="0">
              <a:latin typeface="+mn-lt"/>
              <a:ea typeface="Calibri"/>
              <a:cs typeface="Calibri"/>
              <a:sym typeface="Calibri"/>
            </a:endParaRPr>
          </a:p>
          <a:p>
            <a:pPr marL="0" lvl="0" indent="0" algn="l" rtl="0">
              <a:lnSpc>
                <a:spcPct val="100000"/>
              </a:lnSpc>
              <a:spcBef>
                <a:spcPts val="0"/>
              </a:spcBef>
              <a:spcAft>
                <a:spcPts val="0"/>
              </a:spcAft>
              <a:buNone/>
            </a:pPr>
            <a:endParaRPr sz="1600" dirty="0">
              <a:latin typeface="+mn-lt"/>
              <a:ea typeface="Calibri"/>
              <a:cs typeface="Calibri"/>
              <a:sym typeface="Calibri"/>
            </a:endParaRPr>
          </a:p>
          <a:p>
            <a:pPr marL="0" lvl="0" indent="0" algn="l" rtl="0">
              <a:spcBef>
                <a:spcPts val="800"/>
              </a:spcBef>
              <a:spcAft>
                <a:spcPts val="1200"/>
              </a:spcAft>
              <a:buNone/>
            </a:pPr>
            <a:endParaRPr sz="1600" dirty="0">
              <a:latin typeface="+mn-lt"/>
            </a:endParaRPr>
          </a:p>
        </p:txBody>
      </p:sp>
      <p:sp>
        <p:nvSpPr>
          <p:cNvPr id="184" name="Google Shape;184;p27"/>
          <p:cNvSpPr txBox="1"/>
          <p:nvPr/>
        </p:nvSpPr>
        <p:spPr>
          <a:xfrm>
            <a:off x="682375" y="2863700"/>
            <a:ext cx="3464700" cy="1477297"/>
          </a:xfrm>
          <a:prstGeom prst="rect">
            <a:avLst/>
          </a:prstGeom>
          <a:noFill/>
          <a:ln w="38100" cap="flat" cmpd="sng">
            <a:solidFill>
              <a:srgbClr val="FF99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latin typeface="Open Sans"/>
                <a:ea typeface="Open Sans"/>
                <a:cs typeface="Open Sans"/>
                <a:sym typeface="Open Sans"/>
              </a:rPr>
              <a:t>Consequences for the </a:t>
            </a:r>
            <a:r>
              <a:rPr lang="en-GB" b="1" dirty="0">
                <a:solidFill>
                  <a:srgbClr val="FF0000"/>
                </a:solidFill>
                <a:latin typeface="Open Sans"/>
                <a:ea typeface="Open Sans"/>
                <a:cs typeface="Open Sans"/>
                <a:sym typeface="Open Sans"/>
              </a:rPr>
              <a:t>team</a:t>
            </a:r>
          </a:p>
          <a:p>
            <a:pPr marL="0" lvl="0" indent="0" algn="l" rtl="0">
              <a:spcBef>
                <a:spcPts val="0"/>
              </a:spcBef>
              <a:spcAft>
                <a:spcPts val="0"/>
              </a:spcAft>
              <a:buNone/>
            </a:pPr>
            <a:endParaRPr dirty="0">
              <a:latin typeface="Open Sans"/>
              <a:ea typeface="Open Sans"/>
              <a:cs typeface="Open Sans"/>
              <a:sym typeface="Open Sans"/>
            </a:endParaRPr>
          </a:p>
          <a:p>
            <a:pPr marL="457200" lvl="0" indent="-317500" algn="l" rtl="0">
              <a:spcBef>
                <a:spcPts val="0"/>
              </a:spcBef>
              <a:spcAft>
                <a:spcPts val="0"/>
              </a:spcAft>
              <a:buSzPts val="1400"/>
              <a:buFont typeface="Open Sans"/>
              <a:buAutoNum type="arabicPeriod"/>
            </a:pPr>
            <a:r>
              <a:rPr lang="en-GB" dirty="0">
                <a:latin typeface="Open Sans"/>
                <a:ea typeface="Open Sans"/>
                <a:cs typeface="Open Sans"/>
                <a:sym typeface="Open Sans"/>
              </a:rPr>
              <a:t>Poor motivation</a:t>
            </a:r>
            <a:endParaRPr dirty="0">
              <a:latin typeface="Open Sans"/>
              <a:ea typeface="Open Sans"/>
              <a:cs typeface="Open Sans"/>
              <a:sym typeface="Open Sans"/>
            </a:endParaRPr>
          </a:p>
          <a:p>
            <a:pPr marL="457200" lvl="0" indent="-317500" algn="l" rtl="0">
              <a:spcBef>
                <a:spcPts val="0"/>
              </a:spcBef>
              <a:spcAft>
                <a:spcPts val="0"/>
              </a:spcAft>
              <a:buSzPts val="1400"/>
              <a:buFont typeface="Open Sans"/>
              <a:buAutoNum type="arabicPeriod"/>
            </a:pPr>
            <a:r>
              <a:rPr lang="en-GB" dirty="0">
                <a:latin typeface="Open Sans"/>
                <a:ea typeface="Open Sans"/>
                <a:cs typeface="Open Sans"/>
                <a:sym typeface="Open Sans"/>
              </a:rPr>
              <a:t>Productivity may decline</a:t>
            </a:r>
            <a:endParaRPr dirty="0">
              <a:latin typeface="Open Sans"/>
              <a:ea typeface="Open Sans"/>
              <a:cs typeface="Open Sans"/>
              <a:sym typeface="Open Sans"/>
            </a:endParaRPr>
          </a:p>
          <a:p>
            <a:pPr marL="139700" lvl="0" algn="l" rtl="0">
              <a:spcBef>
                <a:spcPts val="0"/>
              </a:spcBef>
              <a:spcAft>
                <a:spcPts val="0"/>
              </a:spcAft>
              <a:buSzPts val="1400"/>
            </a:pPr>
            <a:endParaRPr lang="en-GB" dirty="0">
              <a:latin typeface="Open Sans"/>
              <a:ea typeface="Open Sans"/>
              <a:cs typeface="Open Sans"/>
              <a:sym typeface="Open Sans"/>
            </a:endParaRPr>
          </a:p>
          <a:p>
            <a:pPr marL="139700" lvl="0" algn="l" rtl="0">
              <a:spcBef>
                <a:spcPts val="0"/>
              </a:spcBef>
              <a:spcAft>
                <a:spcPts val="0"/>
              </a:spcAft>
              <a:buSzPts val="1400"/>
            </a:pPr>
            <a:endParaRPr dirty="0">
              <a:latin typeface="Open Sans"/>
              <a:ea typeface="Open Sans"/>
              <a:cs typeface="Open Sans"/>
              <a:sym typeface="Open Sans"/>
            </a:endParaRPr>
          </a:p>
        </p:txBody>
      </p:sp>
      <p:sp>
        <p:nvSpPr>
          <p:cNvPr id="185" name="Google Shape;185;p27"/>
          <p:cNvSpPr txBox="1"/>
          <p:nvPr/>
        </p:nvSpPr>
        <p:spPr>
          <a:xfrm>
            <a:off x="4327031" y="2863700"/>
            <a:ext cx="3652800" cy="1477297"/>
          </a:xfrm>
          <a:prstGeom prst="rect">
            <a:avLst/>
          </a:prstGeom>
          <a:noFill/>
          <a:ln w="38100" cap="flat" cmpd="sng">
            <a:solidFill>
              <a:srgbClr val="FF99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latin typeface="Open Sans"/>
                <a:ea typeface="Open Sans"/>
                <a:cs typeface="Open Sans"/>
                <a:sym typeface="Open Sans"/>
              </a:rPr>
              <a:t>Consequences for the </a:t>
            </a:r>
            <a:r>
              <a:rPr lang="en-GB" b="1" dirty="0">
                <a:solidFill>
                  <a:srgbClr val="FF0000"/>
                </a:solidFill>
                <a:latin typeface="Open Sans"/>
                <a:ea typeface="Open Sans"/>
                <a:cs typeface="Open Sans"/>
                <a:sym typeface="Open Sans"/>
              </a:rPr>
              <a:t>individual</a:t>
            </a:r>
          </a:p>
          <a:p>
            <a:pPr marL="0" lvl="0" indent="0" algn="l" rtl="0">
              <a:spcBef>
                <a:spcPts val="0"/>
              </a:spcBef>
              <a:spcAft>
                <a:spcPts val="0"/>
              </a:spcAft>
              <a:buNone/>
            </a:pPr>
            <a:endParaRPr dirty="0">
              <a:latin typeface="Open Sans"/>
              <a:ea typeface="Open Sans"/>
              <a:cs typeface="Open Sans"/>
              <a:sym typeface="Open Sans"/>
            </a:endParaRPr>
          </a:p>
          <a:p>
            <a:pPr marL="457200" lvl="0" indent="-317500" algn="l" rtl="0">
              <a:spcBef>
                <a:spcPts val="0"/>
              </a:spcBef>
              <a:spcAft>
                <a:spcPts val="0"/>
              </a:spcAft>
              <a:buSzPts val="1400"/>
              <a:buFont typeface="Open Sans"/>
              <a:buAutoNum type="arabicPeriod"/>
            </a:pPr>
            <a:r>
              <a:rPr lang="en-GB" dirty="0">
                <a:solidFill>
                  <a:schemeClr val="dk1"/>
                </a:solidFill>
              </a:rPr>
              <a:t>Decreased motivation</a:t>
            </a:r>
            <a:endParaRPr dirty="0">
              <a:solidFill>
                <a:schemeClr val="dk1"/>
              </a:solidFill>
            </a:endParaRPr>
          </a:p>
          <a:p>
            <a:pPr marL="457200" lvl="0" indent="-317500" algn="l" rtl="0">
              <a:spcBef>
                <a:spcPts val="0"/>
              </a:spcBef>
              <a:spcAft>
                <a:spcPts val="0"/>
              </a:spcAft>
              <a:buSzPts val="1400"/>
              <a:buFont typeface="Open Sans"/>
              <a:buAutoNum type="arabicPeriod"/>
            </a:pPr>
            <a:r>
              <a:rPr lang="en-GB" dirty="0">
                <a:solidFill>
                  <a:schemeClr val="dk1"/>
                </a:solidFill>
              </a:rPr>
              <a:t>Workplace stress</a:t>
            </a:r>
            <a:endParaRPr dirty="0">
              <a:solidFill>
                <a:schemeClr val="dk1"/>
              </a:solidFill>
            </a:endParaRPr>
          </a:p>
          <a:p>
            <a:pPr marL="457200" lvl="0" indent="-317500" algn="l" rtl="0">
              <a:spcBef>
                <a:spcPts val="0"/>
              </a:spcBef>
              <a:spcAft>
                <a:spcPts val="0"/>
              </a:spcAft>
              <a:buSzPts val="1400"/>
              <a:buFont typeface="Open Sans"/>
              <a:buAutoNum type="arabicPeriod"/>
            </a:pPr>
            <a:r>
              <a:rPr lang="en-GB" dirty="0">
                <a:solidFill>
                  <a:schemeClr val="dk1"/>
                </a:solidFill>
              </a:rPr>
              <a:t>Decreased staff retention</a:t>
            </a:r>
            <a:endParaRPr dirty="0">
              <a:solidFill>
                <a:schemeClr val="dk1"/>
              </a:solidFill>
            </a:endParaRPr>
          </a:p>
          <a:p>
            <a:pPr marL="457200" lvl="0" indent="0" algn="l" rtl="0">
              <a:spcBef>
                <a:spcPts val="0"/>
              </a:spcBef>
              <a:spcAft>
                <a:spcPts val="0"/>
              </a:spcAft>
              <a:buNone/>
            </a:pPr>
            <a:endParaRPr dirty="0">
              <a:latin typeface="Open Sans"/>
              <a:ea typeface="Open Sans"/>
              <a:cs typeface="Open Sans"/>
              <a:sym typeface="Open Sans"/>
            </a:endParaRPr>
          </a:p>
        </p:txBody>
      </p:sp>
      <p:sp>
        <p:nvSpPr>
          <p:cNvPr id="2" name="TextBox 1">
            <a:extLst>
              <a:ext uri="{FF2B5EF4-FFF2-40B4-BE49-F238E27FC236}">
                <a16:creationId xmlns:a16="http://schemas.microsoft.com/office/drawing/2014/main" id="{7684F1D1-E921-403D-812F-D11EF1112D34}"/>
              </a:ext>
            </a:extLst>
          </p:cNvPr>
          <p:cNvSpPr txBox="1"/>
          <p:nvPr/>
        </p:nvSpPr>
        <p:spPr>
          <a:xfrm>
            <a:off x="414336" y="92241"/>
            <a:ext cx="7079457" cy="461665"/>
          </a:xfrm>
          <a:prstGeom prst="rect">
            <a:avLst/>
          </a:prstGeom>
          <a:noFill/>
        </p:spPr>
        <p:txBody>
          <a:bodyPr wrap="square" rtlCol="0">
            <a:spAutoFit/>
          </a:bodyPr>
          <a:lstStyle/>
          <a:p>
            <a:r>
              <a:rPr lang="en-GB" sz="2400" b="1" dirty="0"/>
              <a:t>Benefits and consequences of leadership style</a:t>
            </a:r>
            <a:endParaRPr lang="en-GB"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a:off x="311700" y="156468"/>
            <a:ext cx="8520600" cy="623400"/>
          </a:xfrm>
          <a:prstGeom prst="rect">
            <a:avLst/>
          </a:prstGeom>
          <a:noFill/>
          <a:ln>
            <a:noFill/>
          </a:ln>
        </p:spPr>
        <p:txBody>
          <a:bodyPr spcFirstLastPara="1" wrap="square" lIns="91425" tIns="45700" rIns="91425" bIns="45700" anchor="ctr" anchorCtr="0">
            <a:normAutofit/>
          </a:bodyPr>
          <a:lstStyle/>
          <a:p>
            <a:pPr marL="0" marR="0" lvl="0" indent="0" rtl="0">
              <a:spcBef>
                <a:spcPts val="0"/>
              </a:spcBef>
              <a:spcAft>
                <a:spcPts val="0"/>
              </a:spcAft>
              <a:buNone/>
            </a:pPr>
            <a:r>
              <a:rPr lang="en-GB" sz="2400" b="1" i="0" u="none" strike="noStrike" cap="none" dirty="0">
                <a:solidFill>
                  <a:schemeClr val="dk1"/>
                </a:solidFill>
                <a:latin typeface="+mj-lt"/>
                <a:ea typeface="Calibri"/>
                <a:cs typeface="Calibri"/>
                <a:sym typeface="Calibri"/>
              </a:rPr>
              <a:t>What is strategic </a:t>
            </a:r>
            <a:r>
              <a:rPr lang="en-GB" sz="2400" b="1" dirty="0">
                <a:latin typeface="+mj-lt"/>
                <a:ea typeface="Calibri"/>
                <a:cs typeface="Calibri"/>
                <a:sym typeface="Calibri"/>
              </a:rPr>
              <a:t>d</a:t>
            </a:r>
            <a:r>
              <a:rPr lang="en-GB" sz="2400" b="1" i="0" u="none" strike="noStrike" cap="none" dirty="0">
                <a:solidFill>
                  <a:schemeClr val="dk1"/>
                </a:solidFill>
                <a:latin typeface="+mj-lt"/>
                <a:ea typeface="Calibri"/>
                <a:cs typeface="Calibri"/>
                <a:sym typeface="Calibri"/>
              </a:rPr>
              <a:t>rift?</a:t>
            </a:r>
            <a:endParaRPr sz="2400" b="1" i="0" u="none" strike="noStrike" cap="none" dirty="0">
              <a:solidFill>
                <a:schemeClr val="dk1"/>
              </a:solidFill>
              <a:latin typeface="+mj-lt"/>
              <a:ea typeface="Calibri"/>
              <a:cs typeface="Calibri"/>
              <a:sym typeface="Calibri"/>
            </a:endParaRPr>
          </a:p>
        </p:txBody>
      </p:sp>
      <p:sp>
        <p:nvSpPr>
          <p:cNvPr id="2" name="TextBox 1">
            <a:extLst>
              <a:ext uri="{FF2B5EF4-FFF2-40B4-BE49-F238E27FC236}">
                <a16:creationId xmlns:a16="http://schemas.microsoft.com/office/drawing/2014/main" id="{A48BD634-B8B5-4D4C-9C9F-16AF5C81FC23}"/>
              </a:ext>
            </a:extLst>
          </p:cNvPr>
          <p:cNvSpPr txBox="1"/>
          <p:nvPr/>
        </p:nvSpPr>
        <p:spPr>
          <a:xfrm>
            <a:off x="311700" y="1314450"/>
            <a:ext cx="7108032" cy="1338828"/>
          </a:xfrm>
          <a:prstGeom prst="rect">
            <a:avLst/>
          </a:prstGeom>
          <a:noFill/>
        </p:spPr>
        <p:txBody>
          <a:bodyPr wrap="square" rtlCol="0">
            <a:spAutoFit/>
          </a:bodyPr>
          <a:lstStyle/>
          <a:p>
            <a:pPr lvl="0"/>
            <a:r>
              <a:rPr lang="en-GB" sz="2700" dirty="0">
                <a:solidFill>
                  <a:schemeClr val="dk1"/>
                </a:solidFill>
              </a:rPr>
              <a:t>Strategic drift happens when the strategy of a business is no longer relevant to the </a:t>
            </a:r>
            <a:r>
              <a:rPr lang="en-GB" sz="2700" b="1" dirty="0">
                <a:solidFill>
                  <a:srgbClr val="FF0000"/>
                </a:solidFill>
              </a:rPr>
              <a:t>external environment </a:t>
            </a:r>
            <a:r>
              <a:rPr lang="en-GB" sz="2700" dirty="0">
                <a:solidFill>
                  <a:schemeClr val="dk1"/>
                </a:solidFill>
              </a:rPr>
              <a:t>facing it.</a:t>
            </a:r>
            <a:endParaRPr lang="en-GB" sz="2700" b="1"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cxnSp>
        <p:nvCxnSpPr>
          <p:cNvPr id="197" name="Google Shape;197;p29"/>
          <p:cNvCxnSpPr/>
          <p:nvPr/>
        </p:nvCxnSpPr>
        <p:spPr>
          <a:xfrm>
            <a:off x="683568" y="1173882"/>
            <a:ext cx="0" cy="3132600"/>
          </a:xfrm>
          <a:prstGeom prst="straightConnector1">
            <a:avLst/>
          </a:prstGeom>
          <a:noFill/>
          <a:ln w="5715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98" name="Google Shape;198;p29"/>
          <p:cNvCxnSpPr/>
          <p:nvPr/>
        </p:nvCxnSpPr>
        <p:spPr>
          <a:xfrm rot="10800000">
            <a:off x="683596" y="4306230"/>
            <a:ext cx="8352900" cy="0"/>
          </a:xfrm>
          <a:prstGeom prst="straightConnector1">
            <a:avLst/>
          </a:prstGeom>
          <a:noFill/>
          <a:ln w="5715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sp>
        <p:nvSpPr>
          <p:cNvPr id="199" name="Google Shape;199;p29"/>
          <p:cNvSpPr txBox="1"/>
          <p:nvPr/>
        </p:nvSpPr>
        <p:spPr>
          <a:xfrm rot="-5400000">
            <a:off x="-447413" y="1314720"/>
            <a:ext cx="1512300" cy="461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400" b="1" i="0" u="none" strike="noStrike" cap="none" dirty="0">
                <a:solidFill>
                  <a:schemeClr val="dk1"/>
                </a:solidFill>
                <a:latin typeface="+mj-lt"/>
                <a:ea typeface="Calibri"/>
                <a:cs typeface="Calibri"/>
                <a:sym typeface="Calibri"/>
              </a:rPr>
              <a:t>Change</a:t>
            </a:r>
            <a:endParaRPr sz="2400" b="1" i="0" u="none" strike="noStrike" cap="none" dirty="0">
              <a:solidFill>
                <a:schemeClr val="dk1"/>
              </a:solidFill>
              <a:latin typeface="+mj-lt"/>
              <a:ea typeface="Calibri"/>
              <a:cs typeface="Calibri"/>
              <a:sym typeface="Calibri"/>
            </a:endParaRPr>
          </a:p>
        </p:txBody>
      </p:sp>
      <p:sp>
        <p:nvSpPr>
          <p:cNvPr id="200" name="Google Shape;200;p29"/>
          <p:cNvSpPr txBox="1"/>
          <p:nvPr/>
        </p:nvSpPr>
        <p:spPr>
          <a:xfrm>
            <a:off x="899592" y="4353948"/>
            <a:ext cx="1656300" cy="346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400" b="1" i="0" u="none" strike="noStrike" cap="none" dirty="0">
                <a:solidFill>
                  <a:schemeClr val="dk1"/>
                </a:solidFill>
                <a:latin typeface="+mj-lt"/>
                <a:ea typeface="Calibri"/>
                <a:cs typeface="Calibri"/>
                <a:sym typeface="Calibri"/>
              </a:rPr>
              <a:t>PHASE 1</a:t>
            </a:r>
            <a:endParaRPr sz="2400" b="1" i="0" u="none" strike="noStrike" cap="none" dirty="0">
              <a:solidFill>
                <a:schemeClr val="dk1"/>
              </a:solidFill>
              <a:latin typeface="+mj-lt"/>
              <a:ea typeface="Calibri"/>
              <a:cs typeface="Calibri"/>
              <a:sym typeface="Calibri"/>
            </a:endParaRPr>
          </a:p>
        </p:txBody>
      </p:sp>
      <p:sp>
        <p:nvSpPr>
          <p:cNvPr id="201" name="Google Shape;201;p29"/>
          <p:cNvSpPr txBox="1"/>
          <p:nvPr/>
        </p:nvSpPr>
        <p:spPr>
          <a:xfrm>
            <a:off x="2915816" y="4353948"/>
            <a:ext cx="1656300" cy="346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400" b="1" i="0" u="none" strike="noStrike" cap="none" dirty="0">
                <a:solidFill>
                  <a:schemeClr val="dk1"/>
                </a:solidFill>
                <a:latin typeface="+mj-lt"/>
                <a:ea typeface="Calibri"/>
                <a:cs typeface="Calibri"/>
                <a:sym typeface="Calibri"/>
              </a:rPr>
              <a:t>PHASE</a:t>
            </a:r>
            <a:r>
              <a:rPr lang="en-GB" sz="2400" b="1" i="0" u="none" strike="noStrike" cap="none" dirty="0">
                <a:solidFill>
                  <a:schemeClr val="dk1"/>
                </a:solidFill>
                <a:latin typeface="Calibri"/>
                <a:ea typeface="Calibri"/>
                <a:cs typeface="Calibri"/>
                <a:sym typeface="Calibri"/>
              </a:rPr>
              <a:t> </a:t>
            </a:r>
            <a:r>
              <a:rPr lang="en-GB" sz="2400" b="1" i="0" u="none" strike="noStrike" cap="none" dirty="0">
                <a:solidFill>
                  <a:schemeClr val="dk1"/>
                </a:solidFill>
                <a:latin typeface="+mj-lt"/>
                <a:ea typeface="Calibri"/>
                <a:cs typeface="Calibri"/>
                <a:sym typeface="Calibri"/>
              </a:rPr>
              <a:t>2</a:t>
            </a:r>
            <a:endParaRPr dirty="0">
              <a:latin typeface="+mj-lt"/>
            </a:endParaRPr>
          </a:p>
        </p:txBody>
      </p:sp>
      <p:sp>
        <p:nvSpPr>
          <p:cNvPr id="202" name="Google Shape;202;p29"/>
          <p:cNvSpPr txBox="1"/>
          <p:nvPr/>
        </p:nvSpPr>
        <p:spPr>
          <a:xfrm>
            <a:off x="5076056" y="4353948"/>
            <a:ext cx="1656300" cy="346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400" b="1" i="0" u="none" strike="noStrike" cap="none" dirty="0">
                <a:solidFill>
                  <a:schemeClr val="dk1"/>
                </a:solidFill>
                <a:latin typeface="+mj-lt"/>
                <a:ea typeface="Calibri"/>
                <a:cs typeface="Calibri"/>
                <a:sym typeface="Calibri"/>
              </a:rPr>
              <a:t>PHASE 3</a:t>
            </a:r>
            <a:endParaRPr dirty="0">
              <a:latin typeface="+mj-lt"/>
            </a:endParaRPr>
          </a:p>
        </p:txBody>
      </p:sp>
      <p:sp>
        <p:nvSpPr>
          <p:cNvPr id="203" name="Google Shape;203;p29"/>
          <p:cNvSpPr txBox="1"/>
          <p:nvPr/>
        </p:nvSpPr>
        <p:spPr>
          <a:xfrm>
            <a:off x="7236296" y="4353948"/>
            <a:ext cx="1656300" cy="346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400" b="1" i="0" u="none" strike="noStrike" cap="none" dirty="0">
                <a:solidFill>
                  <a:schemeClr val="dk1"/>
                </a:solidFill>
                <a:latin typeface="+mj-lt"/>
                <a:ea typeface="Calibri"/>
                <a:cs typeface="Calibri"/>
                <a:sym typeface="Calibri"/>
              </a:rPr>
              <a:t>PHASE 4</a:t>
            </a:r>
            <a:endParaRPr dirty="0">
              <a:latin typeface="+mj-lt"/>
            </a:endParaRPr>
          </a:p>
        </p:txBody>
      </p:sp>
      <p:sp>
        <p:nvSpPr>
          <p:cNvPr id="204" name="Google Shape;204;p29"/>
          <p:cNvSpPr/>
          <p:nvPr/>
        </p:nvSpPr>
        <p:spPr>
          <a:xfrm>
            <a:off x="683568" y="3435846"/>
            <a:ext cx="2016300" cy="864000"/>
          </a:xfrm>
          <a:prstGeom prst="rect">
            <a:avLst/>
          </a:prstGeom>
          <a:solidFill>
            <a:schemeClr val="lt1"/>
          </a:solidFill>
          <a:ln w="25400"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2000" b="1" i="0" u="none" strike="noStrike" cap="none" dirty="0">
                <a:solidFill>
                  <a:schemeClr val="dk1"/>
                </a:solidFill>
                <a:latin typeface="Arial"/>
                <a:ea typeface="Arial"/>
                <a:cs typeface="Arial"/>
                <a:sym typeface="Arial"/>
              </a:rPr>
              <a:t>Incremental change</a:t>
            </a:r>
            <a:endParaRPr sz="2000" b="1" i="0" u="none" strike="noStrike" cap="none" dirty="0">
              <a:solidFill>
                <a:schemeClr val="dk1"/>
              </a:solidFill>
              <a:latin typeface="Arial"/>
              <a:ea typeface="Arial"/>
              <a:cs typeface="Arial"/>
              <a:sym typeface="Arial"/>
            </a:endParaRPr>
          </a:p>
        </p:txBody>
      </p:sp>
      <p:sp>
        <p:nvSpPr>
          <p:cNvPr id="205" name="Google Shape;205;p29"/>
          <p:cNvSpPr/>
          <p:nvPr/>
        </p:nvSpPr>
        <p:spPr>
          <a:xfrm>
            <a:off x="2771800" y="3435846"/>
            <a:ext cx="2016300" cy="864000"/>
          </a:xfrm>
          <a:prstGeom prst="rect">
            <a:avLst/>
          </a:prstGeom>
          <a:solidFill>
            <a:schemeClr val="lt1"/>
          </a:solidFill>
          <a:ln w="25400"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2000" b="1" i="0" u="none" strike="noStrike" cap="none" dirty="0">
                <a:solidFill>
                  <a:schemeClr val="dk1"/>
                </a:solidFill>
                <a:latin typeface="Arial"/>
                <a:ea typeface="Arial"/>
                <a:cs typeface="Arial"/>
                <a:sym typeface="Arial"/>
              </a:rPr>
              <a:t>Strategic</a:t>
            </a:r>
            <a:endParaRPr sz="2000" dirty="0"/>
          </a:p>
          <a:p>
            <a:pPr marL="0" marR="0" lvl="0" indent="0" algn="ctr" rtl="0">
              <a:spcBef>
                <a:spcPts val="0"/>
              </a:spcBef>
              <a:spcAft>
                <a:spcPts val="0"/>
              </a:spcAft>
              <a:buNone/>
            </a:pPr>
            <a:r>
              <a:rPr lang="en-GB" sz="2000" b="1" i="0" u="none" strike="noStrike" cap="none" dirty="0">
                <a:solidFill>
                  <a:schemeClr val="dk1"/>
                </a:solidFill>
                <a:latin typeface="Arial"/>
                <a:ea typeface="Arial"/>
                <a:cs typeface="Arial"/>
                <a:sym typeface="Arial"/>
              </a:rPr>
              <a:t>drift</a:t>
            </a:r>
            <a:endParaRPr sz="2000" dirty="0"/>
          </a:p>
        </p:txBody>
      </p:sp>
      <p:sp>
        <p:nvSpPr>
          <p:cNvPr id="206" name="Google Shape;206;p29"/>
          <p:cNvSpPr/>
          <p:nvPr/>
        </p:nvSpPr>
        <p:spPr>
          <a:xfrm>
            <a:off x="4860032" y="3435846"/>
            <a:ext cx="2016300" cy="864000"/>
          </a:xfrm>
          <a:prstGeom prst="rect">
            <a:avLst/>
          </a:prstGeom>
          <a:solidFill>
            <a:schemeClr val="lt1"/>
          </a:solidFill>
          <a:ln w="25400"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2000" b="1" i="0" u="none" strike="noStrike" cap="none" dirty="0">
                <a:solidFill>
                  <a:schemeClr val="dk1"/>
                </a:solidFill>
                <a:latin typeface="Arial"/>
                <a:ea typeface="Arial"/>
                <a:cs typeface="Arial"/>
                <a:sym typeface="Arial"/>
              </a:rPr>
              <a:t>Flux</a:t>
            </a:r>
            <a:endParaRPr dirty="0"/>
          </a:p>
        </p:txBody>
      </p:sp>
      <p:sp>
        <p:nvSpPr>
          <p:cNvPr id="207" name="Google Shape;207;p29"/>
          <p:cNvSpPr/>
          <p:nvPr/>
        </p:nvSpPr>
        <p:spPr>
          <a:xfrm>
            <a:off x="6948264" y="3435846"/>
            <a:ext cx="2016300" cy="864000"/>
          </a:xfrm>
          <a:prstGeom prst="rect">
            <a:avLst/>
          </a:prstGeom>
          <a:solidFill>
            <a:schemeClr val="lt1"/>
          </a:solidFill>
          <a:ln w="25400" cap="flat" cmpd="sng">
            <a:solidFill>
              <a:srgbClr val="395E89"/>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1700" b="1" i="0" u="none" strike="noStrike" cap="none" dirty="0">
                <a:solidFill>
                  <a:schemeClr val="dk1"/>
                </a:solidFill>
                <a:latin typeface="Arial"/>
                <a:ea typeface="Arial"/>
                <a:cs typeface="Arial"/>
                <a:sym typeface="Arial"/>
              </a:rPr>
              <a:t>Transformational change or death</a:t>
            </a:r>
            <a:endParaRPr sz="1100" dirty="0"/>
          </a:p>
        </p:txBody>
      </p:sp>
      <p:grpSp>
        <p:nvGrpSpPr>
          <p:cNvPr id="208" name="Google Shape;208;p29"/>
          <p:cNvGrpSpPr/>
          <p:nvPr/>
        </p:nvGrpSpPr>
        <p:grpSpPr>
          <a:xfrm>
            <a:off x="683568" y="1430322"/>
            <a:ext cx="8280992" cy="1465464"/>
            <a:chOff x="683568" y="1907096"/>
            <a:chExt cx="8280992" cy="1953952"/>
          </a:xfrm>
        </p:grpSpPr>
        <p:cxnSp>
          <p:nvCxnSpPr>
            <p:cNvPr id="209" name="Google Shape;209;p29"/>
            <p:cNvCxnSpPr/>
            <p:nvPr/>
          </p:nvCxnSpPr>
          <p:spPr>
            <a:xfrm rot="10800000" flipH="1">
              <a:off x="683568" y="3501048"/>
              <a:ext cx="2088300" cy="360000"/>
            </a:xfrm>
            <a:prstGeom prst="straightConnector1">
              <a:avLst/>
            </a:prstGeom>
            <a:noFill/>
            <a:ln w="5715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210" name="Google Shape;210;p29"/>
            <p:cNvCxnSpPr/>
            <p:nvPr/>
          </p:nvCxnSpPr>
          <p:spPr>
            <a:xfrm rot="10800000" flipH="1">
              <a:off x="2771800" y="2925009"/>
              <a:ext cx="2016300" cy="576000"/>
            </a:xfrm>
            <a:prstGeom prst="straightConnector1">
              <a:avLst/>
            </a:prstGeom>
            <a:noFill/>
            <a:ln w="5715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211" name="Google Shape;211;p29"/>
            <p:cNvCxnSpPr/>
            <p:nvPr/>
          </p:nvCxnSpPr>
          <p:spPr>
            <a:xfrm rot="10800000" flipH="1">
              <a:off x="4788024" y="2312945"/>
              <a:ext cx="2160300" cy="612000"/>
            </a:xfrm>
            <a:prstGeom prst="straightConnector1">
              <a:avLst/>
            </a:prstGeom>
            <a:noFill/>
            <a:ln w="5715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212" name="Google Shape;212;p29"/>
            <p:cNvCxnSpPr/>
            <p:nvPr/>
          </p:nvCxnSpPr>
          <p:spPr>
            <a:xfrm rot="10800000" flipH="1">
              <a:off x="6912260" y="1907096"/>
              <a:ext cx="2052300" cy="414900"/>
            </a:xfrm>
            <a:prstGeom prst="straightConnector1">
              <a:avLst/>
            </a:prstGeom>
            <a:noFill/>
            <a:ln w="5715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grpSp>
      <p:grpSp>
        <p:nvGrpSpPr>
          <p:cNvPr id="213" name="Google Shape;213;p29"/>
          <p:cNvGrpSpPr/>
          <p:nvPr/>
        </p:nvGrpSpPr>
        <p:grpSpPr>
          <a:xfrm>
            <a:off x="683568" y="2706774"/>
            <a:ext cx="2376264" cy="243018"/>
            <a:chOff x="683568" y="3609032"/>
            <a:chExt cx="2376264" cy="324024"/>
          </a:xfrm>
        </p:grpSpPr>
        <p:cxnSp>
          <p:nvCxnSpPr>
            <p:cNvPr id="214" name="Google Shape;214;p29"/>
            <p:cNvCxnSpPr/>
            <p:nvPr/>
          </p:nvCxnSpPr>
          <p:spPr>
            <a:xfrm>
              <a:off x="683568" y="3933056"/>
              <a:ext cx="576000" cy="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cxnSp>
          <p:nvCxnSpPr>
            <p:cNvPr id="215" name="Google Shape;215;p29"/>
            <p:cNvCxnSpPr/>
            <p:nvPr/>
          </p:nvCxnSpPr>
          <p:spPr>
            <a:xfrm>
              <a:off x="1259632" y="3861048"/>
              <a:ext cx="576000" cy="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cxnSp>
          <p:nvCxnSpPr>
            <p:cNvPr id="216" name="Google Shape;216;p29"/>
            <p:cNvCxnSpPr/>
            <p:nvPr/>
          </p:nvCxnSpPr>
          <p:spPr>
            <a:xfrm>
              <a:off x="1835696" y="3789040"/>
              <a:ext cx="576000" cy="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cxnSp>
          <p:nvCxnSpPr>
            <p:cNvPr id="217" name="Google Shape;217;p29"/>
            <p:cNvCxnSpPr/>
            <p:nvPr/>
          </p:nvCxnSpPr>
          <p:spPr>
            <a:xfrm>
              <a:off x="2411760" y="3717032"/>
              <a:ext cx="576000" cy="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sp>
          <p:nvSpPr>
            <p:cNvPr id="218" name="Google Shape;218;p29"/>
            <p:cNvSpPr/>
            <p:nvPr/>
          </p:nvSpPr>
          <p:spPr>
            <a:xfrm>
              <a:off x="1259632" y="3825056"/>
              <a:ext cx="108000" cy="108000"/>
            </a:xfrm>
            <a:prstGeom prst="ellipse">
              <a:avLst/>
            </a:prstGeom>
            <a:solidFill>
              <a:srgbClr val="FF0000"/>
            </a:solidFill>
            <a:ln w="25400" cap="flat" cmpd="sng">
              <a:solidFill>
                <a:srgbClr val="FF0000"/>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5000" b="1" i="0" u="none" strike="noStrike" cap="none">
                <a:solidFill>
                  <a:schemeClr val="dk1"/>
                </a:solidFill>
                <a:latin typeface="Arial"/>
                <a:ea typeface="Arial"/>
                <a:cs typeface="Arial"/>
                <a:sym typeface="Arial"/>
              </a:endParaRPr>
            </a:p>
          </p:txBody>
        </p:sp>
        <p:sp>
          <p:nvSpPr>
            <p:cNvPr id="219" name="Google Shape;219;p29"/>
            <p:cNvSpPr/>
            <p:nvPr/>
          </p:nvSpPr>
          <p:spPr>
            <a:xfrm>
              <a:off x="1763688" y="3753048"/>
              <a:ext cx="108000" cy="108000"/>
            </a:xfrm>
            <a:prstGeom prst="ellipse">
              <a:avLst/>
            </a:prstGeom>
            <a:solidFill>
              <a:srgbClr val="FF0000"/>
            </a:solidFill>
            <a:ln w="25400" cap="flat" cmpd="sng">
              <a:solidFill>
                <a:srgbClr val="FF0000"/>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5000" b="1" i="0" u="none" strike="noStrike" cap="none">
                <a:solidFill>
                  <a:schemeClr val="dk1"/>
                </a:solidFill>
                <a:latin typeface="Arial"/>
                <a:ea typeface="Arial"/>
                <a:cs typeface="Arial"/>
                <a:sym typeface="Arial"/>
              </a:endParaRPr>
            </a:p>
          </p:txBody>
        </p:sp>
        <p:sp>
          <p:nvSpPr>
            <p:cNvPr id="220" name="Google Shape;220;p29"/>
            <p:cNvSpPr/>
            <p:nvPr/>
          </p:nvSpPr>
          <p:spPr>
            <a:xfrm>
              <a:off x="2303760" y="3681040"/>
              <a:ext cx="108000" cy="108000"/>
            </a:xfrm>
            <a:prstGeom prst="ellipse">
              <a:avLst/>
            </a:prstGeom>
            <a:solidFill>
              <a:srgbClr val="FF0000"/>
            </a:solidFill>
            <a:ln w="25400" cap="flat" cmpd="sng">
              <a:solidFill>
                <a:srgbClr val="FF0000"/>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5000" b="1" i="0" u="none" strike="noStrike" cap="none">
                <a:solidFill>
                  <a:schemeClr val="dk1"/>
                </a:solidFill>
                <a:latin typeface="Arial"/>
                <a:ea typeface="Arial"/>
                <a:cs typeface="Arial"/>
                <a:sym typeface="Arial"/>
              </a:endParaRPr>
            </a:p>
          </p:txBody>
        </p:sp>
        <p:sp>
          <p:nvSpPr>
            <p:cNvPr id="221" name="Google Shape;221;p29"/>
            <p:cNvSpPr/>
            <p:nvPr/>
          </p:nvSpPr>
          <p:spPr>
            <a:xfrm>
              <a:off x="2951832" y="3609032"/>
              <a:ext cx="108000" cy="108000"/>
            </a:xfrm>
            <a:prstGeom prst="ellipse">
              <a:avLst/>
            </a:prstGeom>
            <a:solidFill>
              <a:srgbClr val="FF0000"/>
            </a:solidFill>
            <a:ln w="25400" cap="flat" cmpd="sng">
              <a:solidFill>
                <a:srgbClr val="FF0000"/>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5000" b="1" i="0" u="none" strike="noStrike" cap="none">
                <a:solidFill>
                  <a:schemeClr val="dk1"/>
                </a:solidFill>
                <a:latin typeface="Arial"/>
                <a:ea typeface="Arial"/>
                <a:cs typeface="Arial"/>
                <a:sym typeface="Arial"/>
              </a:endParaRPr>
            </a:p>
          </p:txBody>
        </p:sp>
      </p:grpSp>
      <p:grpSp>
        <p:nvGrpSpPr>
          <p:cNvPr id="222" name="Google Shape;222;p29"/>
          <p:cNvGrpSpPr/>
          <p:nvPr/>
        </p:nvGrpSpPr>
        <p:grpSpPr>
          <a:xfrm>
            <a:off x="2987824" y="2598762"/>
            <a:ext cx="1728128" cy="135006"/>
            <a:chOff x="2987824" y="3465016"/>
            <a:chExt cx="1728128" cy="180008"/>
          </a:xfrm>
        </p:grpSpPr>
        <p:cxnSp>
          <p:nvCxnSpPr>
            <p:cNvPr id="223" name="Google Shape;223;p29"/>
            <p:cNvCxnSpPr/>
            <p:nvPr/>
          </p:nvCxnSpPr>
          <p:spPr>
            <a:xfrm>
              <a:off x="2987824" y="3645024"/>
              <a:ext cx="576000" cy="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cxnSp>
          <p:nvCxnSpPr>
            <p:cNvPr id="224" name="Google Shape;224;p29"/>
            <p:cNvCxnSpPr/>
            <p:nvPr/>
          </p:nvCxnSpPr>
          <p:spPr>
            <a:xfrm>
              <a:off x="3563888" y="3573016"/>
              <a:ext cx="576000" cy="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cxnSp>
          <p:nvCxnSpPr>
            <p:cNvPr id="225" name="Google Shape;225;p29"/>
            <p:cNvCxnSpPr/>
            <p:nvPr/>
          </p:nvCxnSpPr>
          <p:spPr>
            <a:xfrm>
              <a:off x="4139952" y="3501008"/>
              <a:ext cx="576000" cy="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sp>
          <p:nvSpPr>
            <p:cNvPr id="226" name="Google Shape;226;p29"/>
            <p:cNvSpPr/>
            <p:nvPr/>
          </p:nvSpPr>
          <p:spPr>
            <a:xfrm>
              <a:off x="3527896" y="3537024"/>
              <a:ext cx="108000" cy="108000"/>
            </a:xfrm>
            <a:prstGeom prst="ellipse">
              <a:avLst/>
            </a:prstGeom>
            <a:solidFill>
              <a:srgbClr val="FF0000"/>
            </a:solidFill>
            <a:ln w="25400" cap="flat" cmpd="sng">
              <a:solidFill>
                <a:srgbClr val="FF0000"/>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5000" b="1" i="0" u="none" strike="noStrike" cap="none">
                <a:solidFill>
                  <a:schemeClr val="dk1"/>
                </a:solidFill>
                <a:latin typeface="Arial"/>
                <a:ea typeface="Arial"/>
                <a:cs typeface="Arial"/>
                <a:sym typeface="Arial"/>
              </a:endParaRPr>
            </a:p>
          </p:txBody>
        </p:sp>
        <p:sp>
          <p:nvSpPr>
            <p:cNvPr id="227" name="Google Shape;227;p29"/>
            <p:cNvSpPr/>
            <p:nvPr/>
          </p:nvSpPr>
          <p:spPr>
            <a:xfrm>
              <a:off x="4103960" y="3465016"/>
              <a:ext cx="108000" cy="108000"/>
            </a:xfrm>
            <a:prstGeom prst="ellipse">
              <a:avLst/>
            </a:prstGeom>
            <a:solidFill>
              <a:srgbClr val="FF0000"/>
            </a:solidFill>
            <a:ln w="25400" cap="flat" cmpd="sng">
              <a:solidFill>
                <a:srgbClr val="FF0000"/>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5000" b="1" i="0" u="none" strike="noStrike" cap="none">
                <a:solidFill>
                  <a:schemeClr val="dk1"/>
                </a:solidFill>
                <a:latin typeface="Arial"/>
                <a:ea typeface="Arial"/>
                <a:cs typeface="Arial"/>
                <a:sym typeface="Arial"/>
              </a:endParaRPr>
            </a:p>
          </p:txBody>
        </p:sp>
      </p:grpSp>
      <p:grpSp>
        <p:nvGrpSpPr>
          <p:cNvPr id="228" name="Google Shape;228;p29"/>
          <p:cNvGrpSpPr/>
          <p:nvPr/>
        </p:nvGrpSpPr>
        <p:grpSpPr>
          <a:xfrm>
            <a:off x="4724400" y="2505168"/>
            <a:ext cx="2115832" cy="234888"/>
            <a:chOff x="4724400" y="3340224"/>
            <a:chExt cx="2115832" cy="313184"/>
          </a:xfrm>
        </p:grpSpPr>
        <p:grpSp>
          <p:nvGrpSpPr>
            <p:cNvPr id="229" name="Google Shape;229;p29"/>
            <p:cNvGrpSpPr/>
            <p:nvPr/>
          </p:nvGrpSpPr>
          <p:grpSpPr>
            <a:xfrm>
              <a:off x="4860032" y="3340224"/>
              <a:ext cx="1980200" cy="304800"/>
              <a:chOff x="4860032" y="3340224"/>
              <a:chExt cx="1980200" cy="304800"/>
            </a:xfrm>
          </p:grpSpPr>
          <p:grpSp>
            <p:nvGrpSpPr>
              <p:cNvPr id="230" name="Google Shape;230;p29"/>
              <p:cNvGrpSpPr/>
              <p:nvPr/>
            </p:nvGrpSpPr>
            <p:grpSpPr>
              <a:xfrm>
                <a:off x="4860032" y="3340224"/>
                <a:ext cx="396024" cy="304800"/>
                <a:chOff x="4860032" y="3204592"/>
                <a:chExt cx="396024" cy="304800"/>
              </a:xfrm>
            </p:grpSpPr>
            <p:cxnSp>
              <p:nvCxnSpPr>
                <p:cNvPr id="231" name="Google Shape;231;p29"/>
                <p:cNvCxnSpPr/>
                <p:nvPr/>
              </p:nvCxnSpPr>
              <p:spPr>
                <a:xfrm rot="10800000" flipH="1">
                  <a:off x="4860032" y="3212992"/>
                  <a:ext cx="216000" cy="29640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cxnSp>
              <p:nvCxnSpPr>
                <p:cNvPr id="232" name="Google Shape;232;p29"/>
                <p:cNvCxnSpPr/>
                <p:nvPr/>
              </p:nvCxnSpPr>
              <p:spPr>
                <a:xfrm>
                  <a:off x="5076056" y="3204592"/>
                  <a:ext cx="180000" cy="29640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grpSp>
          <p:grpSp>
            <p:nvGrpSpPr>
              <p:cNvPr id="233" name="Google Shape;233;p29"/>
              <p:cNvGrpSpPr/>
              <p:nvPr/>
            </p:nvGrpSpPr>
            <p:grpSpPr>
              <a:xfrm>
                <a:off x="5256064" y="3340224"/>
                <a:ext cx="396024" cy="304800"/>
                <a:chOff x="4860032" y="3204592"/>
                <a:chExt cx="396024" cy="304800"/>
              </a:xfrm>
            </p:grpSpPr>
            <p:cxnSp>
              <p:nvCxnSpPr>
                <p:cNvPr id="234" name="Google Shape;234;p29"/>
                <p:cNvCxnSpPr/>
                <p:nvPr/>
              </p:nvCxnSpPr>
              <p:spPr>
                <a:xfrm rot="10800000" flipH="1">
                  <a:off x="4860032" y="3212992"/>
                  <a:ext cx="216000" cy="29640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cxnSp>
              <p:nvCxnSpPr>
                <p:cNvPr id="235" name="Google Shape;235;p29"/>
                <p:cNvCxnSpPr/>
                <p:nvPr/>
              </p:nvCxnSpPr>
              <p:spPr>
                <a:xfrm>
                  <a:off x="5076056" y="3204592"/>
                  <a:ext cx="180000" cy="29640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grpSp>
          <p:grpSp>
            <p:nvGrpSpPr>
              <p:cNvPr id="236" name="Google Shape;236;p29"/>
              <p:cNvGrpSpPr/>
              <p:nvPr/>
            </p:nvGrpSpPr>
            <p:grpSpPr>
              <a:xfrm>
                <a:off x="5652120" y="3340224"/>
                <a:ext cx="396024" cy="304800"/>
                <a:chOff x="4860032" y="3204592"/>
                <a:chExt cx="396024" cy="304800"/>
              </a:xfrm>
            </p:grpSpPr>
            <p:cxnSp>
              <p:nvCxnSpPr>
                <p:cNvPr id="237" name="Google Shape;237;p29"/>
                <p:cNvCxnSpPr/>
                <p:nvPr/>
              </p:nvCxnSpPr>
              <p:spPr>
                <a:xfrm rot="10800000" flipH="1">
                  <a:off x="4860032" y="3212992"/>
                  <a:ext cx="216000" cy="29640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cxnSp>
              <p:nvCxnSpPr>
                <p:cNvPr id="238" name="Google Shape;238;p29"/>
                <p:cNvCxnSpPr/>
                <p:nvPr/>
              </p:nvCxnSpPr>
              <p:spPr>
                <a:xfrm>
                  <a:off x="5076056" y="3204592"/>
                  <a:ext cx="180000" cy="29640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grpSp>
          <p:grpSp>
            <p:nvGrpSpPr>
              <p:cNvPr id="239" name="Google Shape;239;p29"/>
              <p:cNvGrpSpPr/>
              <p:nvPr/>
            </p:nvGrpSpPr>
            <p:grpSpPr>
              <a:xfrm>
                <a:off x="6048152" y="3340224"/>
                <a:ext cx="396024" cy="304800"/>
                <a:chOff x="4860032" y="3204592"/>
                <a:chExt cx="396024" cy="304800"/>
              </a:xfrm>
            </p:grpSpPr>
            <p:cxnSp>
              <p:nvCxnSpPr>
                <p:cNvPr id="240" name="Google Shape;240;p29"/>
                <p:cNvCxnSpPr/>
                <p:nvPr/>
              </p:nvCxnSpPr>
              <p:spPr>
                <a:xfrm rot="10800000" flipH="1">
                  <a:off x="4860032" y="3212992"/>
                  <a:ext cx="216000" cy="29640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cxnSp>
              <p:nvCxnSpPr>
                <p:cNvPr id="241" name="Google Shape;241;p29"/>
                <p:cNvCxnSpPr/>
                <p:nvPr/>
              </p:nvCxnSpPr>
              <p:spPr>
                <a:xfrm>
                  <a:off x="5076056" y="3204592"/>
                  <a:ext cx="180000" cy="29640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grpSp>
          <p:grpSp>
            <p:nvGrpSpPr>
              <p:cNvPr id="242" name="Google Shape;242;p29"/>
              <p:cNvGrpSpPr/>
              <p:nvPr/>
            </p:nvGrpSpPr>
            <p:grpSpPr>
              <a:xfrm>
                <a:off x="6444208" y="3340224"/>
                <a:ext cx="396024" cy="304800"/>
                <a:chOff x="4860032" y="3204592"/>
                <a:chExt cx="396024" cy="304800"/>
              </a:xfrm>
            </p:grpSpPr>
            <p:cxnSp>
              <p:nvCxnSpPr>
                <p:cNvPr id="243" name="Google Shape;243;p29"/>
                <p:cNvCxnSpPr/>
                <p:nvPr/>
              </p:nvCxnSpPr>
              <p:spPr>
                <a:xfrm rot="10800000" flipH="1">
                  <a:off x="4860032" y="3212992"/>
                  <a:ext cx="216000" cy="29640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cxnSp>
              <p:nvCxnSpPr>
                <p:cNvPr id="244" name="Google Shape;244;p29"/>
                <p:cNvCxnSpPr/>
                <p:nvPr/>
              </p:nvCxnSpPr>
              <p:spPr>
                <a:xfrm>
                  <a:off x="5076056" y="3204592"/>
                  <a:ext cx="180000" cy="29640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grpSp>
        </p:grpSp>
        <p:cxnSp>
          <p:nvCxnSpPr>
            <p:cNvPr id="245" name="Google Shape;245;p29"/>
            <p:cNvCxnSpPr/>
            <p:nvPr/>
          </p:nvCxnSpPr>
          <p:spPr>
            <a:xfrm>
              <a:off x="4724400" y="3501008"/>
              <a:ext cx="135600" cy="15240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grpSp>
      <p:grpSp>
        <p:nvGrpSpPr>
          <p:cNvPr id="246" name="Google Shape;246;p29"/>
          <p:cNvGrpSpPr/>
          <p:nvPr/>
        </p:nvGrpSpPr>
        <p:grpSpPr>
          <a:xfrm>
            <a:off x="6804248" y="1538467"/>
            <a:ext cx="2035469" cy="1208807"/>
            <a:chOff x="6804248" y="2051289"/>
            <a:chExt cx="2035469" cy="1611743"/>
          </a:xfrm>
        </p:grpSpPr>
        <p:cxnSp>
          <p:nvCxnSpPr>
            <p:cNvPr id="247" name="Google Shape;247;p29"/>
            <p:cNvCxnSpPr/>
            <p:nvPr/>
          </p:nvCxnSpPr>
          <p:spPr>
            <a:xfrm>
              <a:off x="6804248" y="3645024"/>
              <a:ext cx="288000" cy="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cxnSp>
          <p:nvCxnSpPr>
            <p:cNvPr id="248" name="Google Shape;248;p29"/>
            <p:cNvCxnSpPr/>
            <p:nvPr/>
          </p:nvCxnSpPr>
          <p:spPr>
            <a:xfrm rot="10800000">
              <a:off x="7092264" y="2312732"/>
              <a:ext cx="8400" cy="135030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grpSp>
          <p:nvGrpSpPr>
            <p:cNvPr id="249" name="Google Shape;249;p29"/>
            <p:cNvGrpSpPr/>
            <p:nvPr/>
          </p:nvGrpSpPr>
          <p:grpSpPr>
            <a:xfrm>
              <a:off x="7111525" y="2051289"/>
              <a:ext cx="1728192" cy="252016"/>
              <a:chOff x="683568" y="3681040"/>
              <a:chExt cx="1728192" cy="252016"/>
            </a:xfrm>
          </p:grpSpPr>
          <p:cxnSp>
            <p:nvCxnSpPr>
              <p:cNvPr id="250" name="Google Shape;250;p29"/>
              <p:cNvCxnSpPr/>
              <p:nvPr/>
            </p:nvCxnSpPr>
            <p:spPr>
              <a:xfrm>
                <a:off x="683568" y="3933056"/>
                <a:ext cx="576000" cy="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cxnSp>
            <p:nvCxnSpPr>
              <p:cNvPr id="251" name="Google Shape;251;p29"/>
              <p:cNvCxnSpPr/>
              <p:nvPr/>
            </p:nvCxnSpPr>
            <p:spPr>
              <a:xfrm>
                <a:off x="1259632" y="3861048"/>
                <a:ext cx="576000" cy="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cxnSp>
            <p:nvCxnSpPr>
              <p:cNvPr id="252" name="Google Shape;252;p29"/>
              <p:cNvCxnSpPr/>
              <p:nvPr/>
            </p:nvCxnSpPr>
            <p:spPr>
              <a:xfrm>
                <a:off x="1835696" y="3789040"/>
                <a:ext cx="576000" cy="0"/>
              </a:xfrm>
              <a:prstGeom prst="straightConnector1">
                <a:avLst/>
              </a:prstGeom>
              <a:noFill/>
              <a:ln w="25400" cap="flat" cmpd="sng">
                <a:solidFill>
                  <a:srgbClr val="FF0000"/>
                </a:solidFill>
                <a:prstDash val="solid"/>
                <a:round/>
                <a:headEnd type="none" w="sm" len="sm"/>
                <a:tailEnd type="none" w="sm" len="sm"/>
              </a:ln>
              <a:effectLst>
                <a:outerShdw blurRad="40000" dist="20000" dir="5400000" rotWithShape="0">
                  <a:srgbClr val="000000">
                    <a:alpha val="37650"/>
                  </a:srgbClr>
                </a:outerShdw>
              </a:effectLst>
            </p:spPr>
          </p:cxnSp>
          <p:sp>
            <p:nvSpPr>
              <p:cNvPr id="253" name="Google Shape;253;p29"/>
              <p:cNvSpPr/>
              <p:nvPr/>
            </p:nvSpPr>
            <p:spPr>
              <a:xfrm>
                <a:off x="1259632" y="3825056"/>
                <a:ext cx="108000" cy="108000"/>
              </a:xfrm>
              <a:prstGeom prst="ellipse">
                <a:avLst/>
              </a:prstGeom>
              <a:solidFill>
                <a:srgbClr val="FF0000"/>
              </a:solidFill>
              <a:ln w="25400" cap="flat" cmpd="sng">
                <a:solidFill>
                  <a:srgbClr val="FF0000"/>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5000" b="1" i="0" u="none" strike="noStrike" cap="none">
                  <a:solidFill>
                    <a:schemeClr val="dk1"/>
                  </a:solidFill>
                  <a:latin typeface="Arial"/>
                  <a:ea typeface="Arial"/>
                  <a:cs typeface="Arial"/>
                  <a:sym typeface="Arial"/>
                </a:endParaRPr>
              </a:p>
            </p:txBody>
          </p:sp>
          <p:sp>
            <p:nvSpPr>
              <p:cNvPr id="254" name="Google Shape;254;p29"/>
              <p:cNvSpPr/>
              <p:nvPr/>
            </p:nvSpPr>
            <p:spPr>
              <a:xfrm>
                <a:off x="1763688" y="3753048"/>
                <a:ext cx="108000" cy="108000"/>
              </a:xfrm>
              <a:prstGeom prst="ellipse">
                <a:avLst/>
              </a:prstGeom>
              <a:solidFill>
                <a:srgbClr val="FF0000"/>
              </a:solidFill>
              <a:ln w="25400" cap="flat" cmpd="sng">
                <a:solidFill>
                  <a:srgbClr val="FF0000"/>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5000" b="1" i="0" u="none" strike="noStrike" cap="none">
                  <a:solidFill>
                    <a:schemeClr val="dk1"/>
                  </a:solidFill>
                  <a:latin typeface="Arial"/>
                  <a:ea typeface="Arial"/>
                  <a:cs typeface="Arial"/>
                  <a:sym typeface="Arial"/>
                </a:endParaRPr>
              </a:p>
            </p:txBody>
          </p:sp>
          <p:sp>
            <p:nvSpPr>
              <p:cNvPr id="255" name="Google Shape;255;p29"/>
              <p:cNvSpPr/>
              <p:nvPr/>
            </p:nvSpPr>
            <p:spPr>
              <a:xfrm>
                <a:off x="2303760" y="3681040"/>
                <a:ext cx="108000" cy="108000"/>
              </a:xfrm>
              <a:prstGeom prst="ellipse">
                <a:avLst/>
              </a:prstGeom>
              <a:solidFill>
                <a:srgbClr val="FF0000"/>
              </a:solidFill>
              <a:ln w="25400" cap="flat" cmpd="sng">
                <a:solidFill>
                  <a:srgbClr val="FF0000"/>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5000" b="1" i="0" u="none" strike="noStrike" cap="none">
                  <a:solidFill>
                    <a:schemeClr val="dk1"/>
                  </a:solidFill>
                  <a:latin typeface="Arial"/>
                  <a:ea typeface="Arial"/>
                  <a:cs typeface="Arial"/>
                  <a:sym typeface="Arial"/>
                </a:endParaRPr>
              </a:p>
            </p:txBody>
          </p:sp>
        </p:grpSp>
      </p:grpSp>
      <p:grpSp>
        <p:nvGrpSpPr>
          <p:cNvPr id="256" name="Google Shape;256;p29"/>
          <p:cNvGrpSpPr/>
          <p:nvPr/>
        </p:nvGrpSpPr>
        <p:grpSpPr>
          <a:xfrm>
            <a:off x="7100664" y="2648364"/>
            <a:ext cx="1932930" cy="609144"/>
            <a:chOff x="7100664" y="3531152"/>
            <a:chExt cx="1932930" cy="812192"/>
          </a:xfrm>
        </p:grpSpPr>
        <p:cxnSp>
          <p:nvCxnSpPr>
            <p:cNvPr id="257" name="Google Shape;257;p29"/>
            <p:cNvCxnSpPr/>
            <p:nvPr/>
          </p:nvCxnSpPr>
          <p:spPr>
            <a:xfrm>
              <a:off x="7100664" y="3653408"/>
              <a:ext cx="1091100" cy="567600"/>
            </a:xfrm>
            <a:prstGeom prst="straightConnector1">
              <a:avLst/>
            </a:prstGeom>
            <a:noFill/>
            <a:ln w="57150" cap="flat" cmpd="sng">
              <a:solidFill>
                <a:schemeClr val="dk1"/>
              </a:solidFill>
              <a:prstDash val="solid"/>
              <a:round/>
              <a:headEnd type="none" w="sm" len="sm"/>
              <a:tailEnd type="triangle" w="med" len="med"/>
            </a:ln>
            <a:effectLst>
              <a:outerShdw blurRad="40000" dist="20000" dir="5400000" rotWithShape="0">
                <a:srgbClr val="000000">
                  <a:alpha val="37650"/>
                </a:srgbClr>
              </a:outerShdw>
            </a:effectLst>
          </p:spPr>
        </p:cxnSp>
        <p:pic>
          <p:nvPicPr>
            <p:cNvPr id="258" name="Google Shape;258;p29"/>
            <p:cNvPicPr preferRelativeResize="0"/>
            <p:nvPr/>
          </p:nvPicPr>
          <p:blipFill rotWithShape="1">
            <a:blip r:embed="rId3">
              <a:alphaModFix/>
            </a:blip>
            <a:srcRect/>
            <a:stretch/>
          </p:blipFill>
          <p:spPr>
            <a:xfrm>
              <a:off x="8200029" y="3531152"/>
              <a:ext cx="833565" cy="812192"/>
            </a:xfrm>
            <a:prstGeom prst="rect">
              <a:avLst/>
            </a:prstGeom>
            <a:noFill/>
            <a:ln>
              <a:noFill/>
            </a:ln>
          </p:spPr>
        </p:pic>
      </p:grpSp>
      <p:sp>
        <p:nvSpPr>
          <p:cNvPr id="2" name="TextBox 1">
            <a:extLst>
              <a:ext uri="{FF2B5EF4-FFF2-40B4-BE49-F238E27FC236}">
                <a16:creationId xmlns:a16="http://schemas.microsoft.com/office/drawing/2014/main" id="{8A99C341-406A-4F65-BC0F-896B21994FEC}"/>
              </a:ext>
            </a:extLst>
          </p:cNvPr>
          <p:cNvSpPr txBox="1"/>
          <p:nvPr/>
        </p:nvSpPr>
        <p:spPr>
          <a:xfrm>
            <a:off x="378619" y="204662"/>
            <a:ext cx="7308903" cy="461665"/>
          </a:xfrm>
          <a:prstGeom prst="rect">
            <a:avLst/>
          </a:prstGeom>
          <a:noFill/>
        </p:spPr>
        <p:txBody>
          <a:bodyPr wrap="square" rtlCol="0">
            <a:spAutoFit/>
          </a:bodyPr>
          <a:lstStyle/>
          <a:p>
            <a:r>
              <a:rPr lang="en-GB" sz="2400" b="1" dirty="0">
                <a:solidFill>
                  <a:schemeClr val="dk1"/>
                </a:solidFill>
                <a:latin typeface="+mj-lt"/>
                <a:ea typeface="Calibri"/>
                <a:cs typeface="Calibri"/>
                <a:sym typeface="Calibri"/>
              </a:rPr>
              <a:t>Strategic drift, illustrated</a:t>
            </a:r>
            <a:endParaRPr lang="en-GB" sz="240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4" name="Google Shape;264;p30"/>
          <p:cNvSpPr txBox="1"/>
          <p:nvPr/>
        </p:nvSpPr>
        <p:spPr>
          <a:xfrm>
            <a:off x="402875" y="1463825"/>
            <a:ext cx="8447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mj-lt"/>
              <a:ea typeface="Open Sans"/>
              <a:cs typeface="Open Sans"/>
              <a:sym typeface="Open Sans"/>
            </a:endParaRPr>
          </a:p>
        </p:txBody>
      </p:sp>
      <p:sp>
        <p:nvSpPr>
          <p:cNvPr id="265" name="Google Shape;265;p30"/>
          <p:cNvSpPr txBox="1">
            <a:spLocks noGrp="1"/>
          </p:cNvSpPr>
          <p:nvPr>
            <p:ph type="body" idx="1"/>
          </p:nvPr>
        </p:nvSpPr>
        <p:spPr>
          <a:xfrm>
            <a:off x="311700" y="1086025"/>
            <a:ext cx="8520600" cy="3816000"/>
          </a:xfrm>
          <a:prstGeom prst="rect">
            <a:avLst/>
          </a:prstGeom>
          <a:solidFill>
            <a:srgbClr val="F4CCCC"/>
          </a:solidFill>
        </p:spPr>
        <p:txBody>
          <a:bodyPr spcFirstLastPara="1" wrap="square" lIns="91425" tIns="91425" rIns="91425" bIns="91425" anchor="t" anchorCtr="0">
            <a:normAutofit/>
          </a:bodyPr>
          <a:lstStyle/>
          <a:p>
            <a:pPr marL="0" lvl="0" indent="0" algn="l" rtl="0">
              <a:spcBef>
                <a:spcPts val="0"/>
              </a:spcBef>
              <a:spcAft>
                <a:spcPts val="0"/>
              </a:spcAft>
              <a:buNone/>
            </a:pPr>
            <a:r>
              <a:rPr lang="en-GB" b="1" dirty="0">
                <a:latin typeface="+mj-lt"/>
              </a:rPr>
              <a:t>Can you identify the reasons for the following business failures?</a:t>
            </a:r>
            <a:endParaRPr b="1" dirty="0">
              <a:latin typeface="+mj-lt"/>
            </a:endParaRPr>
          </a:p>
          <a:p>
            <a:pPr marL="0" lvl="0" indent="0" algn="l" rtl="0">
              <a:spcBef>
                <a:spcPts val="1200"/>
              </a:spcBef>
              <a:spcAft>
                <a:spcPts val="0"/>
              </a:spcAft>
              <a:buNone/>
            </a:pPr>
            <a:endParaRPr dirty="0">
              <a:latin typeface="+mj-lt"/>
            </a:endParaRPr>
          </a:p>
          <a:p>
            <a:pPr marL="0" lvl="0" indent="0" algn="l" rtl="0">
              <a:spcBef>
                <a:spcPts val="1200"/>
              </a:spcBef>
              <a:spcAft>
                <a:spcPts val="1200"/>
              </a:spcAft>
              <a:buNone/>
            </a:pPr>
            <a:endParaRPr dirty="0">
              <a:latin typeface="+mj-lt"/>
            </a:endParaRPr>
          </a:p>
        </p:txBody>
      </p:sp>
      <p:graphicFrame>
        <p:nvGraphicFramePr>
          <p:cNvPr id="266" name="Google Shape;266;p30"/>
          <p:cNvGraphicFramePr/>
          <p:nvPr>
            <p:extLst>
              <p:ext uri="{D42A27DB-BD31-4B8C-83A1-F6EECF244321}">
                <p14:modId xmlns:p14="http://schemas.microsoft.com/office/powerpoint/2010/main" val="1594689617"/>
              </p:ext>
            </p:extLst>
          </p:nvPr>
        </p:nvGraphicFramePr>
        <p:xfrm>
          <a:off x="952500" y="1729350"/>
          <a:ext cx="7239000" cy="2377260"/>
        </p:xfrm>
        <a:graphic>
          <a:graphicData uri="http://schemas.openxmlformats.org/drawingml/2006/table">
            <a:tbl>
              <a:tblPr>
                <a:noFill/>
                <a:tableStyleId>{13E8EBCA-06AE-4A69-9E28-7159C94BB563}</a:tableStyleId>
              </a:tblPr>
              <a:tblGrid>
                <a:gridCol w="3243750">
                  <a:extLst>
                    <a:ext uri="{9D8B030D-6E8A-4147-A177-3AD203B41FA5}">
                      <a16:colId xmlns:a16="http://schemas.microsoft.com/office/drawing/2014/main" val="20000"/>
                    </a:ext>
                  </a:extLst>
                </a:gridCol>
                <a:gridCol w="399525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GB" b="1" dirty="0"/>
                        <a:t>Business example</a:t>
                      </a:r>
                      <a:endParaRPr b="1" dirty="0"/>
                    </a:p>
                  </a:txBody>
                  <a:tcPr marL="91425" marR="91425" marT="91425" marB="91425">
                    <a:solidFill>
                      <a:srgbClr val="FCE5CD"/>
                    </a:solidFill>
                  </a:tcPr>
                </a:tc>
                <a:tc>
                  <a:txBody>
                    <a:bodyPr/>
                    <a:lstStyle/>
                    <a:p>
                      <a:pPr marL="0" lvl="0" indent="0" algn="l" rtl="0">
                        <a:spcBef>
                          <a:spcPts val="0"/>
                        </a:spcBef>
                        <a:spcAft>
                          <a:spcPts val="0"/>
                        </a:spcAft>
                        <a:buNone/>
                      </a:pPr>
                      <a:r>
                        <a:rPr lang="en-GB" b="1" dirty="0"/>
                        <a:t>Reasons for business failure?</a:t>
                      </a:r>
                      <a:endParaRPr b="1" dirty="0"/>
                    </a:p>
                  </a:txBody>
                  <a:tcPr marL="91425" marR="91425" marT="91425" marB="91425">
                    <a:solidFill>
                      <a:srgbClr val="FCE5CD"/>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GB" dirty="0"/>
                        <a:t>HMV</a:t>
                      </a:r>
                      <a:endParaRPr dirty="0"/>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GB" dirty="0"/>
                        <a:t>Toys R Us</a:t>
                      </a:r>
                      <a:endParaRPr dirty="0"/>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GB" dirty="0"/>
                        <a:t>Kodak</a:t>
                      </a:r>
                      <a:endParaRPr dirty="0"/>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r>
                        <a:rPr lang="en-GB" dirty="0"/>
                        <a:t>BlackBerry</a:t>
                      </a:r>
                      <a:endParaRPr dirty="0"/>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4"/>
                  </a:ext>
                </a:extLst>
              </a:tr>
              <a:tr h="381000">
                <a:tc>
                  <a:txBody>
                    <a:bodyPr/>
                    <a:lstStyle/>
                    <a:p>
                      <a:pPr marL="0" lvl="0" indent="0" algn="l" rtl="0">
                        <a:spcBef>
                          <a:spcPts val="0"/>
                        </a:spcBef>
                        <a:spcAft>
                          <a:spcPts val="0"/>
                        </a:spcAft>
                        <a:buNone/>
                      </a:pPr>
                      <a:r>
                        <a:rPr lang="en-GB" dirty="0"/>
                        <a:t>Blockbuster</a:t>
                      </a:r>
                      <a:endParaRPr dirty="0"/>
                    </a:p>
                  </a:txBody>
                  <a:tcPr marL="91425" marR="91425" marT="91425" marB="91425"/>
                </a:tc>
                <a:tc>
                  <a:txBody>
                    <a:bodyPr/>
                    <a:lstStyle/>
                    <a:p>
                      <a:pPr marL="0" lvl="0" indent="0" algn="l" rtl="0">
                        <a:spcBef>
                          <a:spcPts val="0"/>
                        </a:spcBef>
                        <a:spcAft>
                          <a:spcPts val="0"/>
                        </a:spcAft>
                        <a:buNone/>
                      </a:pPr>
                      <a:endParaRPr dirty="0"/>
                    </a:p>
                  </a:txBody>
                  <a:tcPr marL="91425" marR="91425" marT="91425" marB="91425"/>
                </a:tc>
                <a:extLst>
                  <a:ext uri="{0D108BD9-81ED-4DB2-BD59-A6C34878D82A}">
                    <a16:rowId xmlns:a16="http://schemas.microsoft.com/office/drawing/2014/main" val="10005"/>
                  </a:ext>
                </a:extLst>
              </a:tr>
            </a:tbl>
          </a:graphicData>
        </a:graphic>
      </p:graphicFrame>
      <p:sp>
        <p:nvSpPr>
          <p:cNvPr id="3" name="Title 2">
            <a:extLst>
              <a:ext uri="{FF2B5EF4-FFF2-40B4-BE49-F238E27FC236}">
                <a16:creationId xmlns:a16="http://schemas.microsoft.com/office/drawing/2014/main" id="{F40CDCDB-E9FA-4973-AB02-C16D051C691F}"/>
              </a:ext>
            </a:extLst>
          </p:cNvPr>
          <p:cNvSpPr>
            <a:spLocks noGrp="1"/>
          </p:cNvSpPr>
          <p:nvPr>
            <p:ph type="title"/>
          </p:nvPr>
        </p:nvSpPr>
        <p:spPr>
          <a:xfrm>
            <a:off x="311700" y="178595"/>
            <a:ext cx="8520600" cy="489815"/>
          </a:xfrm>
        </p:spPr>
        <p:txBody>
          <a:bodyPr>
            <a:normAutofit fontScale="90000"/>
          </a:bodyPr>
          <a:lstStyle/>
          <a:p>
            <a:r>
              <a:rPr lang="en-GB" sz="2400" b="1" dirty="0">
                <a:latin typeface="+mj-lt"/>
              </a:rPr>
              <a:t>Strategic drift activity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1"/>
          <p:cNvSpPr txBox="1">
            <a:spLocks noGrp="1"/>
          </p:cNvSpPr>
          <p:nvPr>
            <p:ph type="title"/>
          </p:nvPr>
        </p:nvSpPr>
        <p:spPr>
          <a:xfrm>
            <a:off x="254550" y="158363"/>
            <a:ext cx="8520600" cy="463143"/>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GB" sz="2400" b="1" dirty="0">
                <a:latin typeface="+mj-lt"/>
              </a:rPr>
              <a:t>Strategic Drift: Blockbuster</a:t>
            </a:r>
            <a:endParaRPr sz="2400" b="1" dirty="0">
              <a:latin typeface="+mj-lt"/>
            </a:endParaRPr>
          </a:p>
        </p:txBody>
      </p:sp>
      <p:pic>
        <p:nvPicPr>
          <p:cNvPr id="273" name="Google Shape;273;p31" descr="Once valued as a $3 billion company, Blockbuster owned over 9,000 video-rental stores in the United States. But in 2010, after turning down the chance to buy Netflix, Blockbuster filed for bankruptcy with almost $1 billion in debt. So, what happened?&#10;&#10;------------------------------------------------------ &#10;&#10;#Blockbuster #Movies #BusinessInsider&#10; &#10;Business Insider tells you all you need to know about business, finance, tech, retail, and more. &#10; &#10;Visit us at: https://www.businessinsider.com &#10;Subscribe: https://www.youtube.com/user/businessinsider &#10;BI on Facebook: https://read.bi/2xOcEcj &#10;BI on Instagram: https://read.bi/2Q2D29T &#10;BI on Twitter: https://read.bi/2xCnzGF &#10;BI on Amazon Prime: http://read.bi/PrimeVideo &#10;&#10;The Rise And Fall Of Blockbuster" title="The Rise And Fall Of Blockbuster">
            <a:hlinkClick r:id="rId3"/>
          </p:cNvPr>
          <p:cNvPicPr preferRelativeResize="0"/>
          <p:nvPr/>
        </p:nvPicPr>
        <p:blipFill>
          <a:blip r:embed="rId4">
            <a:alphaModFix/>
          </a:blip>
          <a:stretch>
            <a:fillRect/>
          </a:stretch>
        </p:blipFill>
        <p:spPr>
          <a:xfrm>
            <a:off x="254550" y="813206"/>
            <a:ext cx="5562575" cy="4171931"/>
          </a:xfrm>
          <a:prstGeom prst="rect">
            <a:avLst/>
          </a:prstGeom>
          <a:noFill/>
          <a:ln>
            <a:noFill/>
          </a:ln>
        </p:spPr>
      </p:pic>
      <p:sp>
        <p:nvSpPr>
          <p:cNvPr id="2" name="TextBox 1">
            <a:extLst>
              <a:ext uri="{FF2B5EF4-FFF2-40B4-BE49-F238E27FC236}">
                <a16:creationId xmlns:a16="http://schemas.microsoft.com/office/drawing/2014/main" id="{220AC804-F8AA-4913-B376-82F79D02B14E}"/>
              </a:ext>
            </a:extLst>
          </p:cNvPr>
          <p:cNvSpPr txBox="1"/>
          <p:nvPr/>
        </p:nvSpPr>
        <p:spPr>
          <a:xfrm>
            <a:off x="6060525" y="813206"/>
            <a:ext cx="2828925" cy="3785652"/>
          </a:xfrm>
          <a:prstGeom prst="rect">
            <a:avLst/>
          </a:prstGeom>
          <a:noFill/>
        </p:spPr>
        <p:txBody>
          <a:bodyPr wrap="square" rtlCol="0">
            <a:spAutoFit/>
          </a:bodyPr>
          <a:lstStyle/>
          <a:p>
            <a:pPr lvl="0"/>
            <a:r>
              <a:rPr lang="en-GB" sz="2400" dirty="0">
                <a:latin typeface="+mj-lt"/>
                <a:ea typeface="Open Sans"/>
                <a:cs typeface="Open Sans"/>
                <a:sym typeface="Open Sans"/>
              </a:rPr>
              <a:t>Watch the video clip.</a:t>
            </a:r>
          </a:p>
          <a:p>
            <a:pPr lvl="0"/>
            <a:endParaRPr lang="en-GB" sz="2400" dirty="0">
              <a:latin typeface="+mj-lt"/>
              <a:ea typeface="Open Sans"/>
              <a:cs typeface="Open Sans"/>
              <a:sym typeface="Open Sans"/>
            </a:endParaRPr>
          </a:p>
          <a:p>
            <a:pPr lvl="0"/>
            <a:r>
              <a:rPr lang="en-GB" sz="2400" dirty="0">
                <a:latin typeface="+mj-lt"/>
                <a:ea typeface="Open Sans"/>
                <a:cs typeface="Open Sans"/>
                <a:sym typeface="Open Sans"/>
              </a:rPr>
              <a:t>Make notes and be ready to discuss the impact that the leadership of Blockbuster had on the organisation.</a:t>
            </a:r>
          </a:p>
          <a:p>
            <a:endParaRPr lang="en-GB" sz="240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3"/>
                                        </p:tgtEl>
                                        <p:attrNameLst>
                                          <p:attrName>style.visibility</p:attrName>
                                        </p:attrNameLst>
                                      </p:cBhvr>
                                      <p:to>
                                        <p:strVal val="visible"/>
                                      </p:to>
                                    </p:set>
                                    <p:animEffect transition="in" filter="fade">
                                      <p:cBhvr>
                                        <p:cTn id="7" dur="1000"/>
                                        <p:tgtEl>
                                          <p:spTgt spid="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pic>
        <p:nvPicPr>
          <p:cNvPr id="74" name="Google Shape;74;p15" descr="A picture containing sitting, monitor, man&#10;&#10;Description automatically generated"/>
          <p:cNvPicPr preferRelativeResize="0"/>
          <p:nvPr/>
        </p:nvPicPr>
        <p:blipFill rotWithShape="1">
          <a:blip r:embed="rId3">
            <a:alphaModFix/>
          </a:blip>
          <a:srcRect/>
          <a:stretch/>
        </p:blipFill>
        <p:spPr>
          <a:xfrm>
            <a:off x="-552" y="0"/>
            <a:ext cx="9145104" cy="5143500"/>
          </a:xfrm>
          <a:prstGeom prst="rect">
            <a:avLst/>
          </a:prstGeom>
          <a:noFill/>
          <a:ln>
            <a:noFill/>
          </a:ln>
        </p:spPr>
      </p:pic>
      <p:sp>
        <p:nvSpPr>
          <p:cNvPr id="76" name="Google Shape;76;p15"/>
          <p:cNvSpPr txBox="1">
            <a:spLocks noGrp="1"/>
          </p:cNvSpPr>
          <p:nvPr>
            <p:ph type="title"/>
          </p:nvPr>
        </p:nvSpPr>
        <p:spPr>
          <a:xfrm>
            <a:off x="176275" y="222626"/>
            <a:ext cx="4913400" cy="13755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2970"/>
              <a:buFont typeface="Open Sans"/>
              <a:buNone/>
            </a:pPr>
            <a:r>
              <a:rPr lang="en-GB" sz="2700" b="1" dirty="0">
                <a:latin typeface="+mj-lt"/>
              </a:rPr>
              <a:t>T Level technical qualification in management and administration </a:t>
            </a:r>
            <a:endParaRPr sz="2700" b="1" dirty="0">
              <a:latin typeface="+mj-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32"/>
          <p:cNvSpPr txBox="1">
            <a:spLocks noGrp="1"/>
          </p:cNvSpPr>
          <p:nvPr>
            <p:ph type="title"/>
          </p:nvPr>
        </p:nvSpPr>
        <p:spPr>
          <a:xfrm>
            <a:off x="207450" y="243149"/>
            <a:ext cx="8729100" cy="360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SzPts val="990"/>
              <a:buNone/>
            </a:pPr>
            <a:r>
              <a:rPr lang="en-GB" sz="2400" b="1" dirty="0">
                <a:latin typeface="+mj-lt"/>
                <a:ea typeface="Calibri"/>
                <a:cs typeface="Calibri"/>
                <a:sym typeface="Calibri"/>
              </a:rPr>
              <a:t>Plenary</a:t>
            </a:r>
            <a:endParaRPr sz="2400" b="1" dirty="0">
              <a:latin typeface="+mj-lt"/>
              <a:ea typeface="Calibri"/>
              <a:cs typeface="Calibri"/>
              <a:sym typeface="Calibri"/>
            </a:endParaRPr>
          </a:p>
        </p:txBody>
      </p:sp>
      <p:sp>
        <p:nvSpPr>
          <p:cNvPr id="281" name="Google Shape;281;p32"/>
          <p:cNvSpPr/>
          <p:nvPr/>
        </p:nvSpPr>
        <p:spPr>
          <a:xfrm>
            <a:off x="207450" y="1111225"/>
            <a:ext cx="8729100" cy="3696600"/>
          </a:xfrm>
          <a:prstGeom prst="wedgeRectCallout">
            <a:avLst>
              <a:gd name="adj1" fmla="val -20424"/>
              <a:gd name="adj2" fmla="val 49939"/>
            </a:avLst>
          </a:prstGeom>
          <a:solidFill>
            <a:srgbClr val="FDE9D8"/>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900" b="1" dirty="0"/>
          </a:p>
          <a:p>
            <a:pPr marL="0" lvl="0" indent="0" algn="l" rtl="0">
              <a:spcBef>
                <a:spcPts val="0"/>
              </a:spcBef>
              <a:spcAft>
                <a:spcPts val="0"/>
              </a:spcAft>
              <a:buNone/>
            </a:pPr>
            <a:endParaRPr sz="1900" b="1" dirty="0"/>
          </a:p>
          <a:p>
            <a:pPr marL="0" lvl="0" indent="0" algn="l" rtl="0">
              <a:spcBef>
                <a:spcPts val="0"/>
              </a:spcBef>
              <a:spcAft>
                <a:spcPts val="0"/>
              </a:spcAft>
              <a:buNone/>
            </a:pPr>
            <a:r>
              <a:rPr lang="en-GB" sz="1900" b="1" dirty="0"/>
              <a:t>Exit ticket</a:t>
            </a:r>
            <a:endParaRPr sz="1900" b="1" dirty="0"/>
          </a:p>
          <a:p>
            <a:pPr marL="0" lvl="0" indent="0" algn="l" rtl="0">
              <a:spcBef>
                <a:spcPts val="0"/>
              </a:spcBef>
              <a:spcAft>
                <a:spcPts val="0"/>
              </a:spcAft>
              <a:buNone/>
            </a:pPr>
            <a:endParaRPr dirty="0"/>
          </a:p>
          <a:p>
            <a:pPr marL="0" lvl="0" indent="0" algn="l" rtl="0">
              <a:spcBef>
                <a:spcPts val="0"/>
              </a:spcBef>
              <a:spcAft>
                <a:spcPts val="0"/>
              </a:spcAft>
              <a:buNone/>
            </a:pPr>
            <a:r>
              <a:rPr lang="en-GB" b="1" dirty="0"/>
              <a:t>Name: </a:t>
            </a:r>
            <a:endParaRPr b="1" dirty="0"/>
          </a:p>
          <a:p>
            <a:pPr marL="0" lvl="0" indent="0" algn="l" rtl="0">
              <a:spcBef>
                <a:spcPts val="0"/>
              </a:spcBef>
              <a:spcAft>
                <a:spcPts val="0"/>
              </a:spcAft>
              <a:buNone/>
            </a:pPr>
            <a:endParaRPr dirty="0"/>
          </a:p>
          <a:p>
            <a:pPr marL="0" lvl="0" indent="0" algn="l" rtl="0">
              <a:spcBef>
                <a:spcPts val="0"/>
              </a:spcBef>
              <a:spcAft>
                <a:spcPts val="0"/>
              </a:spcAft>
              <a:buNone/>
            </a:pPr>
            <a:r>
              <a:rPr lang="en-GB" b="1" dirty="0"/>
              <a:t>Three things I have learnt:</a:t>
            </a:r>
            <a:endParaRPr b="1"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b="1" dirty="0"/>
          </a:p>
          <a:p>
            <a:pPr marL="0" lvl="0" indent="0" algn="l" rtl="0">
              <a:spcBef>
                <a:spcPts val="0"/>
              </a:spcBef>
              <a:spcAft>
                <a:spcPts val="0"/>
              </a:spcAft>
              <a:buNone/>
            </a:pPr>
            <a:r>
              <a:rPr lang="en-GB" b="1" dirty="0"/>
              <a:t>Two questions I have:</a:t>
            </a:r>
            <a:br>
              <a:rPr lang="en-GB" b="1" dirty="0"/>
            </a:br>
            <a:endParaRPr b="1"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b="1" dirty="0"/>
              <a:t>One opinion I now have:</a:t>
            </a:r>
            <a:endParaRPr b="1"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graphicFrame>
        <p:nvGraphicFramePr>
          <p:cNvPr id="282" name="Google Shape;282;p32"/>
          <p:cNvGraphicFramePr/>
          <p:nvPr/>
        </p:nvGraphicFramePr>
        <p:xfrm>
          <a:off x="379100" y="2451950"/>
          <a:ext cx="8266350" cy="396210"/>
        </p:xfrm>
        <a:graphic>
          <a:graphicData uri="http://schemas.openxmlformats.org/drawingml/2006/table">
            <a:tbl>
              <a:tblPr>
                <a:noFill/>
                <a:tableStyleId>{13E8EBCA-06AE-4A69-9E28-7159C94BB563}</a:tableStyleId>
              </a:tblPr>
              <a:tblGrid>
                <a:gridCol w="2755450">
                  <a:extLst>
                    <a:ext uri="{9D8B030D-6E8A-4147-A177-3AD203B41FA5}">
                      <a16:colId xmlns:a16="http://schemas.microsoft.com/office/drawing/2014/main" val="20000"/>
                    </a:ext>
                  </a:extLst>
                </a:gridCol>
                <a:gridCol w="2755450">
                  <a:extLst>
                    <a:ext uri="{9D8B030D-6E8A-4147-A177-3AD203B41FA5}">
                      <a16:colId xmlns:a16="http://schemas.microsoft.com/office/drawing/2014/main" val="20001"/>
                    </a:ext>
                  </a:extLst>
                </a:gridCol>
                <a:gridCol w="2755450">
                  <a:extLst>
                    <a:ext uri="{9D8B030D-6E8A-4147-A177-3AD203B41FA5}">
                      <a16:colId xmlns:a16="http://schemas.microsoft.com/office/drawing/2014/main" val="20002"/>
                    </a:ext>
                  </a:extLst>
                </a:gridCol>
              </a:tblGrid>
              <a:tr h="360850">
                <a:tc>
                  <a:txBody>
                    <a:bodyPr/>
                    <a:lstStyle/>
                    <a:p>
                      <a:pPr marL="0" lvl="0" indent="0" algn="l" rtl="0">
                        <a:spcBef>
                          <a:spcPts val="0"/>
                        </a:spcBef>
                        <a:spcAft>
                          <a:spcPts val="0"/>
                        </a:spcAft>
                        <a:buNone/>
                      </a:pPr>
                      <a:r>
                        <a:rPr lang="en-GB" dirty="0"/>
                        <a:t>1.</a:t>
                      </a:r>
                      <a:endParaRPr dirty="0"/>
                    </a:p>
                  </a:txBody>
                  <a:tcPr marL="91425" marR="91425" marT="91425" marB="91425">
                    <a:lnL w="28575" cap="flat" cmpd="sng">
                      <a:solidFill>
                        <a:srgbClr val="1155CC"/>
                      </a:solidFill>
                      <a:prstDash val="solid"/>
                      <a:round/>
                      <a:headEnd type="none" w="sm" len="sm"/>
                      <a:tailEnd type="none" w="sm" len="sm"/>
                    </a:lnL>
                    <a:lnR w="28575" cap="flat" cmpd="sng">
                      <a:solidFill>
                        <a:srgbClr val="1155CC"/>
                      </a:solidFill>
                      <a:prstDash val="solid"/>
                      <a:round/>
                      <a:headEnd type="none" w="sm" len="sm"/>
                      <a:tailEnd type="none" w="sm" len="sm"/>
                    </a:lnR>
                    <a:lnT w="28575" cap="flat" cmpd="sng">
                      <a:solidFill>
                        <a:srgbClr val="1155CC"/>
                      </a:solidFill>
                      <a:prstDash val="solid"/>
                      <a:round/>
                      <a:headEnd type="none" w="sm" len="sm"/>
                      <a:tailEnd type="none" w="sm" len="sm"/>
                    </a:lnT>
                    <a:lnB w="28575" cap="flat" cmpd="sng">
                      <a:solidFill>
                        <a:srgbClr val="1155CC"/>
                      </a:solidFill>
                      <a:prstDash val="solid"/>
                      <a:round/>
                      <a:headEnd type="none" w="sm" len="sm"/>
                      <a:tailEnd type="none" w="sm" len="sm"/>
                    </a:lnB>
                  </a:tcPr>
                </a:tc>
                <a:tc>
                  <a:txBody>
                    <a:bodyPr/>
                    <a:lstStyle/>
                    <a:p>
                      <a:pPr marL="0" lvl="0" indent="0" algn="l" rtl="0">
                        <a:spcBef>
                          <a:spcPts val="0"/>
                        </a:spcBef>
                        <a:spcAft>
                          <a:spcPts val="0"/>
                        </a:spcAft>
                        <a:buNone/>
                      </a:pPr>
                      <a:r>
                        <a:rPr lang="en-GB"/>
                        <a:t>2.</a:t>
                      </a:r>
                      <a:endParaRPr/>
                    </a:p>
                  </a:txBody>
                  <a:tcPr marL="91425" marR="91425" marT="91425" marB="91425">
                    <a:lnL w="28575" cap="flat" cmpd="sng">
                      <a:solidFill>
                        <a:srgbClr val="1155CC"/>
                      </a:solidFill>
                      <a:prstDash val="solid"/>
                      <a:round/>
                      <a:headEnd type="none" w="sm" len="sm"/>
                      <a:tailEnd type="none" w="sm" len="sm"/>
                    </a:lnL>
                    <a:lnR w="28575" cap="flat" cmpd="sng">
                      <a:solidFill>
                        <a:srgbClr val="1155CC"/>
                      </a:solidFill>
                      <a:prstDash val="solid"/>
                      <a:round/>
                      <a:headEnd type="none" w="sm" len="sm"/>
                      <a:tailEnd type="none" w="sm" len="sm"/>
                    </a:lnR>
                    <a:lnT w="28575" cap="flat" cmpd="sng">
                      <a:solidFill>
                        <a:srgbClr val="1155CC"/>
                      </a:solidFill>
                      <a:prstDash val="solid"/>
                      <a:round/>
                      <a:headEnd type="none" w="sm" len="sm"/>
                      <a:tailEnd type="none" w="sm" len="sm"/>
                    </a:lnT>
                    <a:lnB w="28575" cap="flat" cmpd="sng">
                      <a:solidFill>
                        <a:srgbClr val="1155CC"/>
                      </a:solidFill>
                      <a:prstDash val="solid"/>
                      <a:round/>
                      <a:headEnd type="none" w="sm" len="sm"/>
                      <a:tailEnd type="none" w="sm" len="sm"/>
                    </a:lnB>
                  </a:tcPr>
                </a:tc>
                <a:tc>
                  <a:txBody>
                    <a:bodyPr/>
                    <a:lstStyle/>
                    <a:p>
                      <a:pPr marL="0" lvl="0" indent="0" algn="l" rtl="0">
                        <a:spcBef>
                          <a:spcPts val="0"/>
                        </a:spcBef>
                        <a:spcAft>
                          <a:spcPts val="0"/>
                        </a:spcAft>
                        <a:buNone/>
                      </a:pPr>
                      <a:r>
                        <a:rPr lang="en-GB" dirty="0"/>
                        <a:t>3.</a:t>
                      </a:r>
                      <a:endParaRPr dirty="0"/>
                    </a:p>
                  </a:txBody>
                  <a:tcPr marL="91425" marR="91425" marT="91425" marB="91425">
                    <a:lnL w="28575" cap="flat" cmpd="sng">
                      <a:solidFill>
                        <a:srgbClr val="1155CC"/>
                      </a:solidFill>
                      <a:prstDash val="solid"/>
                      <a:round/>
                      <a:headEnd type="none" w="sm" len="sm"/>
                      <a:tailEnd type="none" w="sm" len="sm"/>
                    </a:lnL>
                    <a:lnR w="28575" cap="flat" cmpd="sng">
                      <a:solidFill>
                        <a:srgbClr val="1155CC"/>
                      </a:solidFill>
                      <a:prstDash val="solid"/>
                      <a:round/>
                      <a:headEnd type="none" w="sm" len="sm"/>
                      <a:tailEnd type="none" w="sm" len="sm"/>
                    </a:lnR>
                    <a:lnT w="28575" cap="flat" cmpd="sng">
                      <a:solidFill>
                        <a:srgbClr val="1155CC"/>
                      </a:solidFill>
                      <a:prstDash val="solid"/>
                      <a:round/>
                      <a:headEnd type="none" w="sm" len="sm"/>
                      <a:tailEnd type="none" w="sm" len="sm"/>
                    </a:lnT>
                    <a:lnB w="28575" cap="flat" cmpd="sng">
                      <a:solidFill>
                        <a:srgbClr val="1155CC"/>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283" name="Google Shape;283;p32"/>
          <p:cNvGraphicFramePr/>
          <p:nvPr/>
        </p:nvGraphicFramePr>
        <p:xfrm>
          <a:off x="293750" y="3428775"/>
          <a:ext cx="8266350" cy="396210"/>
        </p:xfrm>
        <a:graphic>
          <a:graphicData uri="http://schemas.openxmlformats.org/drawingml/2006/table">
            <a:tbl>
              <a:tblPr>
                <a:noFill/>
                <a:tableStyleId>{13E8EBCA-06AE-4A69-9E28-7159C94BB563}</a:tableStyleId>
              </a:tblPr>
              <a:tblGrid>
                <a:gridCol w="4133175">
                  <a:extLst>
                    <a:ext uri="{9D8B030D-6E8A-4147-A177-3AD203B41FA5}">
                      <a16:colId xmlns:a16="http://schemas.microsoft.com/office/drawing/2014/main" val="20000"/>
                    </a:ext>
                  </a:extLst>
                </a:gridCol>
                <a:gridCol w="4133175">
                  <a:extLst>
                    <a:ext uri="{9D8B030D-6E8A-4147-A177-3AD203B41FA5}">
                      <a16:colId xmlns:a16="http://schemas.microsoft.com/office/drawing/2014/main" val="20001"/>
                    </a:ext>
                  </a:extLst>
                </a:gridCol>
              </a:tblGrid>
              <a:tr h="396200">
                <a:tc>
                  <a:txBody>
                    <a:bodyPr/>
                    <a:lstStyle/>
                    <a:p>
                      <a:pPr marL="0" lvl="0" indent="0" algn="l" rtl="0">
                        <a:spcBef>
                          <a:spcPts val="0"/>
                        </a:spcBef>
                        <a:spcAft>
                          <a:spcPts val="0"/>
                        </a:spcAft>
                        <a:buNone/>
                      </a:pPr>
                      <a:r>
                        <a:rPr lang="en-GB"/>
                        <a:t>1.</a:t>
                      </a:r>
                      <a:endParaRPr/>
                    </a:p>
                  </a:txBody>
                  <a:tcPr marL="91425" marR="91425" marT="91425" marB="91425">
                    <a:lnL w="28575" cap="flat" cmpd="sng">
                      <a:solidFill>
                        <a:srgbClr val="FF0000"/>
                      </a:solidFill>
                      <a:prstDash val="solid"/>
                      <a:round/>
                      <a:headEnd type="none" w="sm" len="sm"/>
                      <a:tailEnd type="none" w="sm" len="sm"/>
                    </a:lnL>
                    <a:lnR w="28575" cap="flat" cmpd="sng">
                      <a:solidFill>
                        <a:srgbClr val="FF0000"/>
                      </a:solidFill>
                      <a:prstDash val="solid"/>
                      <a:round/>
                      <a:headEnd type="none" w="sm" len="sm"/>
                      <a:tailEnd type="none" w="sm" len="sm"/>
                    </a:lnR>
                    <a:lnT w="28575" cap="flat" cmpd="sng">
                      <a:solidFill>
                        <a:srgbClr val="FF0000"/>
                      </a:solidFill>
                      <a:prstDash val="solid"/>
                      <a:round/>
                      <a:headEnd type="none" w="sm" len="sm"/>
                      <a:tailEnd type="none" w="sm" len="sm"/>
                    </a:lnT>
                    <a:lnB w="28575" cap="flat" cmpd="sng">
                      <a:solidFill>
                        <a:srgbClr val="FF0000"/>
                      </a:solidFill>
                      <a:prstDash val="solid"/>
                      <a:round/>
                      <a:headEnd type="none" w="sm" len="sm"/>
                      <a:tailEnd type="none" w="sm" len="sm"/>
                    </a:lnB>
                  </a:tcPr>
                </a:tc>
                <a:tc>
                  <a:txBody>
                    <a:bodyPr/>
                    <a:lstStyle/>
                    <a:p>
                      <a:pPr marL="0" lvl="0" indent="0" algn="l" rtl="0">
                        <a:spcBef>
                          <a:spcPts val="0"/>
                        </a:spcBef>
                        <a:spcAft>
                          <a:spcPts val="0"/>
                        </a:spcAft>
                        <a:buNone/>
                      </a:pPr>
                      <a:r>
                        <a:rPr lang="en-GB"/>
                        <a:t>2.</a:t>
                      </a:r>
                      <a:endParaRPr/>
                    </a:p>
                  </a:txBody>
                  <a:tcPr marL="91425" marR="91425" marT="91425" marB="91425">
                    <a:lnL w="28575" cap="flat" cmpd="sng">
                      <a:solidFill>
                        <a:srgbClr val="FF0000"/>
                      </a:solidFill>
                      <a:prstDash val="solid"/>
                      <a:round/>
                      <a:headEnd type="none" w="sm" len="sm"/>
                      <a:tailEnd type="none" w="sm" len="sm"/>
                    </a:lnL>
                    <a:lnR w="28575" cap="flat" cmpd="sng">
                      <a:solidFill>
                        <a:srgbClr val="FF0000"/>
                      </a:solidFill>
                      <a:prstDash val="solid"/>
                      <a:round/>
                      <a:headEnd type="none" w="sm" len="sm"/>
                      <a:tailEnd type="none" w="sm" len="sm"/>
                    </a:lnR>
                    <a:lnT w="28575" cap="flat" cmpd="sng">
                      <a:solidFill>
                        <a:srgbClr val="FF0000"/>
                      </a:solidFill>
                      <a:prstDash val="solid"/>
                      <a:round/>
                      <a:headEnd type="none" w="sm" len="sm"/>
                      <a:tailEnd type="none" w="sm" len="sm"/>
                    </a:lnT>
                    <a:lnB w="28575" cap="flat" cmpd="sng">
                      <a:solidFill>
                        <a:srgbClr val="FF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284" name="Google Shape;284;p32"/>
          <p:cNvGraphicFramePr/>
          <p:nvPr>
            <p:extLst>
              <p:ext uri="{D42A27DB-BD31-4B8C-83A1-F6EECF244321}">
                <p14:modId xmlns:p14="http://schemas.microsoft.com/office/powerpoint/2010/main" val="2599925401"/>
              </p:ext>
            </p:extLst>
          </p:nvPr>
        </p:nvGraphicFramePr>
        <p:xfrm>
          <a:off x="293750" y="4252700"/>
          <a:ext cx="7669450" cy="396210"/>
        </p:xfrm>
        <a:graphic>
          <a:graphicData uri="http://schemas.openxmlformats.org/drawingml/2006/table">
            <a:tbl>
              <a:tblPr>
                <a:noFill/>
                <a:tableStyleId>{13E8EBCA-06AE-4A69-9E28-7159C94BB563}</a:tableStyleId>
              </a:tblPr>
              <a:tblGrid>
                <a:gridCol w="7669450">
                  <a:extLst>
                    <a:ext uri="{9D8B030D-6E8A-4147-A177-3AD203B41FA5}">
                      <a16:colId xmlns:a16="http://schemas.microsoft.com/office/drawing/2014/main" val="20000"/>
                    </a:ext>
                  </a:extLst>
                </a:gridCol>
              </a:tblGrid>
              <a:tr h="396200">
                <a:tc>
                  <a:txBody>
                    <a:bodyPr/>
                    <a:lstStyle/>
                    <a:p>
                      <a:pPr marL="0" lvl="0" indent="0" algn="l" rtl="0">
                        <a:spcBef>
                          <a:spcPts val="0"/>
                        </a:spcBef>
                        <a:spcAft>
                          <a:spcPts val="0"/>
                        </a:spcAft>
                        <a:buNone/>
                      </a:pPr>
                      <a:endParaRPr dirty="0"/>
                    </a:p>
                  </a:txBody>
                  <a:tcPr marL="91425" marR="91425" marT="91425" marB="91425">
                    <a:lnL w="9525" cap="flat" cmpd="sng">
                      <a:solidFill>
                        <a:srgbClr val="9900FF"/>
                      </a:solidFill>
                      <a:prstDash val="solid"/>
                      <a:round/>
                      <a:headEnd type="none" w="sm" len="sm"/>
                      <a:tailEnd type="none" w="sm" len="sm"/>
                    </a:lnL>
                    <a:lnR w="9525" cap="flat" cmpd="sng">
                      <a:solidFill>
                        <a:srgbClr val="9900FF"/>
                      </a:solidFill>
                      <a:prstDash val="solid"/>
                      <a:round/>
                      <a:headEnd type="none" w="sm" len="sm"/>
                      <a:tailEnd type="none" w="sm" len="sm"/>
                    </a:lnR>
                    <a:lnT w="9525" cap="flat" cmpd="sng">
                      <a:solidFill>
                        <a:srgbClr val="9900FF"/>
                      </a:solidFill>
                      <a:prstDash val="solid"/>
                      <a:round/>
                      <a:headEnd type="none" w="sm" len="sm"/>
                      <a:tailEnd type="none" w="sm" len="sm"/>
                    </a:lnT>
                    <a:lnB w="9525" cap="flat" cmpd="sng">
                      <a:solidFill>
                        <a:srgbClr val="9900FF"/>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9F57BCE7-6E88-429A-B51B-0938B7D4DA25}"/>
              </a:ext>
            </a:extLst>
          </p:cNvPr>
          <p:cNvSpPr txBox="1"/>
          <p:nvPr/>
        </p:nvSpPr>
        <p:spPr>
          <a:xfrm>
            <a:off x="207450" y="751095"/>
            <a:ext cx="4899756" cy="307777"/>
          </a:xfrm>
          <a:prstGeom prst="rect">
            <a:avLst/>
          </a:prstGeom>
          <a:noFill/>
        </p:spPr>
        <p:txBody>
          <a:bodyPr wrap="square" rtlCol="0">
            <a:spAutoFit/>
          </a:bodyPr>
          <a:lstStyle/>
          <a:p>
            <a:r>
              <a:rPr lang="en-GB" dirty="0"/>
              <a:t>Complete the exit ticket below.</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 name="TextBox 1">
            <a:extLst>
              <a:ext uri="{FF2B5EF4-FFF2-40B4-BE49-F238E27FC236}">
                <a16:creationId xmlns:a16="http://schemas.microsoft.com/office/drawing/2014/main" id="{8B849124-5771-4EF5-BDFB-27307D2A9296}"/>
              </a:ext>
            </a:extLst>
          </p:cNvPr>
          <p:cNvSpPr txBox="1"/>
          <p:nvPr/>
        </p:nvSpPr>
        <p:spPr>
          <a:xfrm>
            <a:off x="321469" y="171450"/>
            <a:ext cx="5543550" cy="461665"/>
          </a:xfrm>
          <a:prstGeom prst="rect">
            <a:avLst/>
          </a:prstGeom>
          <a:noFill/>
        </p:spPr>
        <p:txBody>
          <a:bodyPr wrap="square" rtlCol="0">
            <a:spAutoFit/>
          </a:bodyPr>
          <a:lstStyle/>
          <a:p>
            <a:r>
              <a:rPr lang="en-GB" sz="2400" b="1" dirty="0"/>
              <a:t>Homework task</a:t>
            </a:r>
          </a:p>
        </p:txBody>
      </p:sp>
      <p:sp>
        <p:nvSpPr>
          <p:cNvPr id="3" name="TextBox 2">
            <a:extLst>
              <a:ext uri="{FF2B5EF4-FFF2-40B4-BE49-F238E27FC236}">
                <a16:creationId xmlns:a16="http://schemas.microsoft.com/office/drawing/2014/main" id="{194467CD-59BB-4C4E-9042-25756C66F450}"/>
              </a:ext>
            </a:extLst>
          </p:cNvPr>
          <p:cNvSpPr txBox="1"/>
          <p:nvPr/>
        </p:nvSpPr>
        <p:spPr>
          <a:xfrm>
            <a:off x="471488" y="1085850"/>
            <a:ext cx="7258050" cy="3347583"/>
          </a:xfrm>
          <a:prstGeom prst="rect">
            <a:avLst/>
          </a:prstGeom>
          <a:noFill/>
        </p:spPr>
        <p:txBody>
          <a:bodyPr wrap="square" rtlCol="0">
            <a:spAutoFit/>
          </a:bodyPr>
          <a:lstStyle/>
          <a:p>
            <a:pPr lvl="0">
              <a:lnSpc>
                <a:spcPct val="80000"/>
              </a:lnSpc>
              <a:buSzPts val="2600"/>
            </a:pPr>
            <a:r>
              <a:rPr lang="en-GB" sz="2700" b="1" dirty="0">
                <a:latin typeface="+mj-lt"/>
                <a:ea typeface="Calibri"/>
                <a:cs typeface="Calibri"/>
                <a:sym typeface="Calibri"/>
              </a:rPr>
              <a:t>Business review, February 2021 case study </a:t>
            </a:r>
            <a:endParaRPr lang="en-GB" sz="2700" dirty="0">
              <a:latin typeface="+mj-lt"/>
              <a:ea typeface="Calibri"/>
              <a:cs typeface="Calibri"/>
              <a:sym typeface="Calibri"/>
            </a:endParaRPr>
          </a:p>
          <a:p>
            <a:pPr marL="63500" lvl="0">
              <a:lnSpc>
                <a:spcPct val="80000"/>
              </a:lnSpc>
              <a:spcBef>
                <a:spcPts val="800"/>
              </a:spcBef>
              <a:buSzPts val="2600"/>
            </a:pPr>
            <a:endParaRPr lang="en-GB" sz="2700" dirty="0">
              <a:latin typeface="+mj-lt"/>
              <a:ea typeface="Calibri"/>
              <a:cs typeface="Calibri"/>
              <a:sym typeface="Calibri"/>
            </a:endParaRPr>
          </a:p>
          <a:p>
            <a:pPr marL="63500" lvl="0">
              <a:lnSpc>
                <a:spcPct val="80000"/>
              </a:lnSpc>
              <a:spcBef>
                <a:spcPts val="800"/>
              </a:spcBef>
              <a:buSzPts val="2600"/>
            </a:pPr>
            <a:r>
              <a:rPr lang="en-GB" sz="2700" dirty="0">
                <a:latin typeface="+mj-lt"/>
                <a:ea typeface="Calibri"/>
                <a:cs typeface="Calibri"/>
                <a:sym typeface="Calibri"/>
              </a:rPr>
              <a:t>Leaders with Bottle! Page 31</a:t>
            </a:r>
          </a:p>
          <a:p>
            <a:pPr marL="63500" lvl="0">
              <a:lnSpc>
                <a:spcPct val="80000"/>
              </a:lnSpc>
              <a:spcBef>
                <a:spcPts val="1200"/>
              </a:spcBef>
              <a:buSzPts val="2600"/>
            </a:pPr>
            <a:endParaRPr lang="en-GB" sz="2700" dirty="0">
              <a:latin typeface="+mj-lt"/>
              <a:ea typeface="Calibri"/>
              <a:cs typeface="Calibri"/>
              <a:sym typeface="Calibri"/>
            </a:endParaRPr>
          </a:p>
          <a:p>
            <a:pPr marL="63500" lvl="0">
              <a:lnSpc>
                <a:spcPct val="80000"/>
              </a:lnSpc>
              <a:spcBef>
                <a:spcPts val="1200"/>
              </a:spcBef>
              <a:buSzPts val="2600"/>
            </a:pPr>
            <a:r>
              <a:rPr lang="en-GB" sz="2700" dirty="0">
                <a:latin typeface="+mj-lt"/>
                <a:ea typeface="Calibri"/>
                <a:cs typeface="Calibri"/>
                <a:sym typeface="Calibri"/>
              </a:rPr>
              <a:t>Thinking hard exercise: analyse the impact that each of these leaders had on their business. </a:t>
            </a:r>
          </a:p>
          <a:p>
            <a:endParaRPr lang="en-GB" sz="2700" dirty="0">
              <a:latin typeface="+mj-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1" i="0" u="none" strike="noStrike" kern="1200" cap="all" spc="0" normalizeH="0" baseline="0" noProof="0">
                <a:ln>
                  <a:noFill/>
                </a:ln>
                <a:solidFill>
                  <a:srgbClr val="000000"/>
                </a:solidFill>
                <a:effectLst/>
                <a:uLnTx/>
                <a:uFillTx/>
                <a:latin typeface="Arial"/>
                <a:ea typeface="+mn-ea"/>
                <a:cs typeface="+mn-cs"/>
              </a:rPr>
              <a:t>Education &amp; Training Foundation</a:t>
            </a:r>
            <a:endParaRPr kumimoji="0" lang="en-GB" sz="700" b="1" i="0" u="none" strike="noStrike" kern="1200" cap="all" spc="0" normalizeH="0" baseline="0" noProof="0" dirty="0">
              <a:ln>
                <a:noFill/>
              </a:ln>
              <a:solidFill>
                <a:srgbClr val="000000"/>
              </a:solidFill>
              <a:effectLst/>
              <a:uLnTx/>
              <a:uFillTx/>
              <a:latin typeface="Arial"/>
              <a:ea typeface="+mn-ea"/>
              <a:cs typeface="+mn-cs"/>
            </a:endParaRP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C159E-F13C-4A85-9A41-E7669D3E0D70}" type="slidenum">
              <a:rPr kumimoji="0" lang="en-GB" sz="700" b="1" i="0" u="none" strike="noStrike" kern="1200" cap="none" spc="0" normalizeH="0" baseline="0" noProof="0" smtClean="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700" b="1" i="0" u="none" strike="noStrike" kern="1200" cap="none" spc="0" normalizeH="0" baseline="0" noProof="0">
              <a:ln>
                <a:noFill/>
              </a:ln>
              <a:solidFill>
                <a:srgbClr val="000000"/>
              </a:solidFill>
              <a:effectLst/>
              <a:uLnTx/>
              <a:uFillTx/>
              <a:latin typeface="Arial"/>
              <a:ea typeface="+mn-ea"/>
              <a:cs typeface="+mn-cs"/>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mn-cs"/>
              </a:rPr>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a:ea typeface="+mn-ea"/>
                <a:cs typeface="+mn-cs"/>
              </a:rPr>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Arial"/>
                <a:ea typeface="+mn-ea"/>
                <a:cs typeface="+mn-cs"/>
              </a:rPr>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kern="1200" dirty="0">
                <a:ea typeface="+mn-ea"/>
                <a:cs typeface="+mn-cs"/>
              </a:rPr>
              <a:t>Ursuline High School</a:t>
            </a:r>
            <a:r>
              <a:rPr kumimoji="0" lang="en-GB" sz="1050" b="0" i="0" u="none" strike="noStrike" kern="1200" cap="none" spc="0" normalizeH="0" baseline="0" noProof="0" dirty="0">
                <a:ln>
                  <a:noFill/>
                </a:ln>
                <a:solidFill>
                  <a:srgbClr val="000000"/>
                </a:solidFill>
                <a:effectLst/>
                <a:uLnTx/>
                <a:uFillTx/>
                <a:latin typeface="Arial"/>
                <a:ea typeface="+mn-ea"/>
                <a:cs typeface="+mn-cs"/>
              </a:rPr>
              <a:t>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E51C41"/>
                </a:solidFill>
                <a:effectLst/>
                <a:uLnTx/>
                <a:uFillTx/>
                <a:latin typeface="Arial"/>
                <a:ea typeface="+mn-ea"/>
                <a:cs typeface="+mn-cs"/>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6" name="Picture 5">
            <a:extLst>
              <a:ext uri="{FF2B5EF4-FFF2-40B4-BE49-F238E27FC236}">
                <a16:creationId xmlns:a16="http://schemas.microsoft.com/office/drawing/2014/main" id="{3BCF24BC-18D2-4FBF-B927-82BF0891C605}"/>
              </a:ext>
            </a:extLst>
          </p:cNvPr>
          <p:cNvPicPr>
            <a:picLocks noChangeAspect="1"/>
          </p:cNvPicPr>
          <p:nvPr/>
        </p:nvPicPr>
        <p:blipFill>
          <a:blip r:embed="rId5"/>
          <a:stretch>
            <a:fillRect/>
          </a:stretch>
        </p:blipFill>
        <p:spPr>
          <a:xfrm>
            <a:off x="1147764" y="1491630"/>
            <a:ext cx="2383976" cy="1200097"/>
          </a:xfrm>
          <a:prstGeom prst="rect">
            <a:avLst/>
          </a:prstGeom>
        </p:spPr>
      </p:pic>
    </p:spTree>
    <p:extLst>
      <p:ext uri="{BB962C8B-B14F-4D97-AF65-F5344CB8AC3E}">
        <p14:creationId xmlns:p14="http://schemas.microsoft.com/office/powerpoint/2010/main" val="3269314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82692-EE48-4F28-A5A9-48CDC125A3F9}"/>
              </a:ext>
            </a:extLst>
          </p:cNvPr>
          <p:cNvSpPr>
            <a:spLocks noGrp="1"/>
          </p:cNvSpPr>
          <p:nvPr>
            <p:ph type="title"/>
          </p:nvPr>
        </p:nvSpPr>
        <p:spPr>
          <a:xfrm>
            <a:off x="311700" y="271463"/>
            <a:ext cx="8520600" cy="1557337"/>
          </a:xfrm>
        </p:spPr>
        <p:txBody>
          <a:bodyPr>
            <a:noAutofit/>
          </a:bodyPr>
          <a:lstStyle/>
          <a:p>
            <a:r>
              <a:rPr lang="en-GB" sz="2400" b="1" dirty="0">
                <a:latin typeface="+mj-lt"/>
                <a:ea typeface="Calibri"/>
                <a:cs typeface="Calibri"/>
                <a:sym typeface="Calibri"/>
              </a:rPr>
              <a:t>Lead, manage and develop individuals and teams to deliver outcomes </a:t>
            </a:r>
            <a:br>
              <a:rPr lang="en-GB" sz="2400" b="1" dirty="0">
                <a:latin typeface="+mj-lt"/>
                <a:ea typeface="Calibri"/>
                <a:cs typeface="Calibri"/>
                <a:sym typeface="Calibri"/>
              </a:rPr>
            </a:br>
            <a:r>
              <a:rPr lang="en-GB" sz="2400" b="1" dirty="0">
                <a:latin typeface="+mj-lt"/>
                <a:ea typeface="Calibri"/>
                <a:cs typeface="Calibri"/>
                <a:sym typeface="Calibri"/>
              </a:rPr>
              <a:t>(Outcome 1)  </a:t>
            </a:r>
            <a:br>
              <a:rPr lang="en-GB" sz="2400" b="1" dirty="0">
                <a:latin typeface="+mj-lt"/>
                <a:ea typeface="Calibri"/>
                <a:cs typeface="Calibri"/>
                <a:sym typeface="Calibri"/>
              </a:rPr>
            </a:br>
            <a:endParaRPr lang="en-GB" sz="2400" dirty="0">
              <a:latin typeface="+mj-lt"/>
            </a:endParaRPr>
          </a:p>
        </p:txBody>
      </p:sp>
      <p:pic>
        <p:nvPicPr>
          <p:cNvPr id="3" name="Google Shape;82;p16">
            <a:extLst>
              <a:ext uri="{FF2B5EF4-FFF2-40B4-BE49-F238E27FC236}">
                <a16:creationId xmlns:a16="http://schemas.microsoft.com/office/drawing/2014/main" id="{83E4A67F-D056-4C5A-B04B-E2FE8E4ABB73}"/>
              </a:ext>
            </a:extLst>
          </p:cNvPr>
          <p:cNvPicPr preferRelativeResize="0"/>
          <p:nvPr/>
        </p:nvPicPr>
        <p:blipFill>
          <a:blip r:embed="rId2">
            <a:alphaModFix/>
          </a:blip>
          <a:stretch>
            <a:fillRect/>
          </a:stretch>
        </p:blipFill>
        <p:spPr>
          <a:xfrm>
            <a:off x="2309150" y="2033705"/>
            <a:ext cx="4525700" cy="2262850"/>
          </a:xfrm>
          <a:prstGeom prst="rect">
            <a:avLst/>
          </a:prstGeom>
          <a:noFill/>
          <a:ln>
            <a:noFill/>
          </a:ln>
        </p:spPr>
      </p:pic>
    </p:spTree>
    <p:extLst>
      <p:ext uri="{BB962C8B-B14F-4D97-AF65-F5344CB8AC3E}">
        <p14:creationId xmlns:p14="http://schemas.microsoft.com/office/powerpoint/2010/main" val="1323787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4" name="Title 3">
            <a:extLst>
              <a:ext uri="{FF2B5EF4-FFF2-40B4-BE49-F238E27FC236}">
                <a16:creationId xmlns:a16="http://schemas.microsoft.com/office/drawing/2014/main" id="{8BCB05BB-98FF-42DF-AB64-9CB3A349877A}"/>
              </a:ext>
            </a:extLst>
          </p:cNvPr>
          <p:cNvSpPr>
            <a:spLocks noGrp="1"/>
          </p:cNvSpPr>
          <p:nvPr>
            <p:ph type="title"/>
          </p:nvPr>
        </p:nvSpPr>
        <p:spPr>
          <a:xfrm>
            <a:off x="386525" y="171451"/>
            <a:ext cx="8520600" cy="471487"/>
          </a:xfrm>
        </p:spPr>
        <p:txBody>
          <a:bodyPr>
            <a:noAutofit/>
          </a:bodyPr>
          <a:lstStyle/>
          <a:p>
            <a:r>
              <a:rPr lang="en-GB" sz="2400" b="1" dirty="0">
                <a:latin typeface="+mj-lt"/>
              </a:rPr>
              <a:t>Learning objectives</a:t>
            </a:r>
          </a:p>
        </p:txBody>
      </p:sp>
      <p:sp>
        <p:nvSpPr>
          <p:cNvPr id="5" name="TextBox 4">
            <a:extLst>
              <a:ext uri="{FF2B5EF4-FFF2-40B4-BE49-F238E27FC236}">
                <a16:creationId xmlns:a16="http://schemas.microsoft.com/office/drawing/2014/main" id="{FCC97688-E859-4AB2-99A8-ECE412CD47E1}"/>
              </a:ext>
            </a:extLst>
          </p:cNvPr>
          <p:cNvSpPr txBox="1"/>
          <p:nvPr/>
        </p:nvSpPr>
        <p:spPr>
          <a:xfrm>
            <a:off x="386525" y="821531"/>
            <a:ext cx="7808119" cy="3785652"/>
          </a:xfrm>
          <a:prstGeom prst="rect">
            <a:avLst/>
          </a:prstGeom>
          <a:noFill/>
        </p:spPr>
        <p:txBody>
          <a:bodyPr wrap="square" rtlCol="0">
            <a:spAutoFit/>
          </a:bodyPr>
          <a:lstStyle/>
          <a:p>
            <a:pPr lvl="0"/>
            <a:r>
              <a:rPr lang="en-GB" sz="2400" b="1" dirty="0">
                <a:solidFill>
                  <a:srgbClr val="FF0000"/>
                </a:solidFill>
                <a:latin typeface="+mj-lt"/>
                <a:ea typeface="Calibri"/>
                <a:cs typeface="Calibri"/>
                <a:sym typeface="Calibri"/>
              </a:rPr>
              <a:t> </a:t>
            </a:r>
            <a:r>
              <a:rPr lang="en-GB" sz="2400" b="1" dirty="0">
                <a:solidFill>
                  <a:schemeClr val="dk1"/>
                </a:solidFill>
                <a:latin typeface="+mj-lt"/>
                <a:ea typeface="Calibri"/>
                <a:cs typeface="Calibri"/>
                <a:sym typeface="Calibri"/>
              </a:rPr>
              <a:t>What do learners need to learn?</a:t>
            </a:r>
          </a:p>
          <a:p>
            <a:pPr lvl="0"/>
            <a:endParaRPr lang="en-GB" sz="2400" b="1" dirty="0">
              <a:solidFill>
                <a:schemeClr val="dk1"/>
              </a:solidFill>
              <a:latin typeface="+mj-lt"/>
              <a:ea typeface="Calibri"/>
              <a:cs typeface="Calibri"/>
              <a:sym typeface="Calibri"/>
            </a:endParaRPr>
          </a:p>
          <a:p>
            <a:pPr marL="342900" lvl="0" indent="-342900">
              <a:buFontTx/>
              <a:buChar char="-"/>
            </a:pPr>
            <a:r>
              <a:rPr lang="en-GB" sz="2400" b="1" dirty="0">
                <a:solidFill>
                  <a:schemeClr val="dk1"/>
                </a:solidFill>
                <a:latin typeface="+mj-lt"/>
                <a:ea typeface="Calibri"/>
                <a:cs typeface="Calibri"/>
                <a:sym typeface="Calibri"/>
              </a:rPr>
              <a:t>The </a:t>
            </a:r>
            <a:r>
              <a:rPr lang="en-GB" sz="2400" b="1" dirty="0">
                <a:solidFill>
                  <a:srgbClr val="FF0000"/>
                </a:solidFill>
                <a:latin typeface="+mj-lt"/>
                <a:ea typeface="Calibri"/>
                <a:cs typeface="Calibri"/>
                <a:sym typeface="Calibri"/>
              </a:rPr>
              <a:t>benefits</a:t>
            </a:r>
            <a:r>
              <a:rPr lang="en-GB" sz="2400" b="1" dirty="0">
                <a:solidFill>
                  <a:schemeClr val="dk1"/>
                </a:solidFill>
                <a:latin typeface="+mj-lt"/>
                <a:ea typeface="Calibri"/>
                <a:cs typeface="Calibri"/>
                <a:sym typeface="Calibri"/>
              </a:rPr>
              <a:t> of effective leadership on </a:t>
            </a:r>
            <a:r>
              <a:rPr lang="en-GB" sz="2400" b="1" dirty="0">
                <a:solidFill>
                  <a:srgbClr val="FF0000"/>
                </a:solidFill>
                <a:latin typeface="+mj-lt"/>
                <a:ea typeface="Calibri"/>
                <a:cs typeface="Calibri"/>
                <a:sym typeface="Calibri"/>
              </a:rPr>
              <a:t>a team and on individuals </a:t>
            </a:r>
            <a:r>
              <a:rPr lang="en-GB" sz="2400" b="1" dirty="0">
                <a:solidFill>
                  <a:schemeClr val="dk1"/>
                </a:solidFill>
                <a:latin typeface="+mj-lt"/>
                <a:ea typeface="Calibri"/>
                <a:cs typeface="Calibri"/>
                <a:sym typeface="Calibri"/>
              </a:rPr>
              <a:t> </a:t>
            </a:r>
          </a:p>
          <a:p>
            <a:pPr marL="342900" lvl="0" indent="-342900">
              <a:buFontTx/>
              <a:buChar char="-"/>
            </a:pPr>
            <a:endParaRPr lang="en-GB" sz="2400" b="1" dirty="0">
              <a:solidFill>
                <a:schemeClr val="dk1"/>
              </a:solidFill>
              <a:latin typeface="+mj-lt"/>
              <a:ea typeface="Calibri"/>
              <a:cs typeface="Calibri"/>
              <a:sym typeface="Calibri"/>
            </a:endParaRPr>
          </a:p>
          <a:p>
            <a:pPr marL="342900" lvl="0" indent="-342900">
              <a:buFontTx/>
              <a:buChar char="-"/>
            </a:pPr>
            <a:r>
              <a:rPr lang="en-GB" sz="2400" b="1" dirty="0">
                <a:solidFill>
                  <a:schemeClr val="dk1"/>
                </a:solidFill>
                <a:latin typeface="+mj-lt"/>
                <a:ea typeface="Calibri"/>
                <a:cs typeface="Calibri"/>
                <a:sym typeface="Calibri"/>
              </a:rPr>
              <a:t>The </a:t>
            </a:r>
            <a:r>
              <a:rPr lang="en-GB" sz="2400" b="1" dirty="0">
                <a:solidFill>
                  <a:srgbClr val="FF0000"/>
                </a:solidFill>
                <a:latin typeface="+mj-lt"/>
                <a:ea typeface="Calibri"/>
                <a:cs typeface="Calibri"/>
                <a:sym typeface="Calibri"/>
              </a:rPr>
              <a:t>consequences of poor leadership on a team and on individuals</a:t>
            </a:r>
            <a:r>
              <a:rPr lang="en-GB" sz="2400" b="1" dirty="0">
                <a:solidFill>
                  <a:schemeClr val="dk1"/>
                </a:solidFill>
                <a:latin typeface="+mj-lt"/>
                <a:ea typeface="Calibri"/>
                <a:cs typeface="Calibri"/>
                <a:sym typeface="Calibri"/>
              </a:rPr>
              <a:t> </a:t>
            </a:r>
          </a:p>
          <a:p>
            <a:pPr marL="342900" lvl="0" indent="-342900">
              <a:buFontTx/>
              <a:buChar char="-"/>
            </a:pPr>
            <a:endParaRPr lang="en-GB" sz="2400" b="1" dirty="0">
              <a:solidFill>
                <a:schemeClr val="dk1"/>
              </a:solidFill>
              <a:latin typeface="+mj-lt"/>
              <a:ea typeface="Calibri"/>
              <a:cs typeface="Calibri"/>
              <a:sym typeface="Calibri"/>
            </a:endParaRPr>
          </a:p>
          <a:p>
            <a:pPr marL="342900" lvl="0" indent="-342900">
              <a:buFontTx/>
              <a:buChar char="-"/>
            </a:pPr>
            <a:r>
              <a:rPr lang="en-GB" sz="2400" b="1" dirty="0">
                <a:solidFill>
                  <a:schemeClr val="dk1"/>
                </a:solidFill>
                <a:latin typeface="+mj-lt"/>
                <a:ea typeface="Calibri"/>
                <a:cs typeface="Calibri"/>
                <a:sym typeface="Calibri"/>
              </a:rPr>
              <a:t>The </a:t>
            </a:r>
            <a:r>
              <a:rPr lang="en-GB" sz="2400" b="1" dirty="0">
                <a:solidFill>
                  <a:srgbClr val="FF0000"/>
                </a:solidFill>
                <a:latin typeface="+mj-lt"/>
                <a:ea typeface="Calibri"/>
                <a:cs typeface="Calibri"/>
                <a:sym typeface="Calibri"/>
              </a:rPr>
              <a:t>impact of effective leadership</a:t>
            </a:r>
            <a:r>
              <a:rPr lang="en-GB" sz="2400" b="1" dirty="0">
                <a:solidFill>
                  <a:schemeClr val="dk1"/>
                </a:solidFill>
                <a:latin typeface="+mj-lt"/>
                <a:ea typeface="Calibri"/>
                <a:cs typeface="Calibri"/>
                <a:sym typeface="Calibri"/>
              </a:rPr>
              <a:t> on the wider organisation, including </a:t>
            </a:r>
            <a:r>
              <a:rPr lang="en-GB" sz="2400" b="1" dirty="0">
                <a:solidFill>
                  <a:srgbClr val="FF0000"/>
                </a:solidFill>
                <a:latin typeface="+mj-lt"/>
                <a:ea typeface="Calibri"/>
                <a:cs typeface="Calibri"/>
                <a:sym typeface="Calibri"/>
              </a:rPr>
              <a:t>strategic drift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3" name="Title 2">
            <a:extLst>
              <a:ext uri="{FF2B5EF4-FFF2-40B4-BE49-F238E27FC236}">
                <a16:creationId xmlns:a16="http://schemas.microsoft.com/office/drawing/2014/main" id="{08265F3F-BEB0-43F2-881D-07BA8413942B}"/>
              </a:ext>
            </a:extLst>
          </p:cNvPr>
          <p:cNvSpPr>
            <a:spLocks noGrp="1"/>
          </p:cNvSpPr>
          <p:nvPr>
            <p:ph type="title"/>
          </p:nvPr>
        </p:nvSpPr>
        <p:spPr>
          <a:xfrm>
            <a:off x="311775" y="201625"/>
            <a:ext cx="8520600" cy="605619"/>
          </a:xfrm>
        </p:spPr>
        <p:txBody>
          <a:bodyPr>
            <a:normAutofit/>
          </a:bodyPr>
          <a:lstStyle/>
          <a:p>
            <a:r>
              <a:rPr lang="en-GB" sz="2400" b="1" dirty="0">
                <a:latin typeface="+mj-lt"/>
              </a:rPr>
              <a:t>Do now</a:t>
            </a:r>
          </a:p>
        </p:txBody>
      </p:sp>
      <p:sp>
        <p:nvSpPr>
          <p:cNvPr id="6" name="TextBox 5">
            <a:extLst>
              <a:ext uri="{FF2B5EF4-FFF2-40B4-BE49-F238E27FC236}">
                <a16:creationId xmlns:a16="http://schemas.microsoft.com/office/drawing/2014/main" id="{2ADBD610-6189-4015-8EBC-900E32289D0D}"/>
              </a:ext>
            </a:extLst>
          </p:cNvPr>
          <p:cNvSpPr txBox="1"/>
          <p:nvPr/>
        </p:nvSpPr>
        <p:spPr>
          <a:xfrm>
            <a:off x="553640" y="1486837"/>
            <a:ext cx="8036719" cy="2169825"/>
          </a:xfrm>
          <a:prstGeom prst="rect">
            <a:avLst/>
          </a:prstGeom>
          <a:noFill/>
        </p:spPr>
        <p:txBody>
          <a:bodyPr wrap="square" rtlCol="0">
            <a:spAutoFit/>
          </a:bodyPr>
          <a:lstStyle/>
          <a:p>
            <a:pPr marL="552450" lvl="0" indent="-457200">
              <a:buSzPts val="2100"/>
              <a:buFontTx/>
              <a:buChar char="-"/>
            </a:pPr>
            <a:r>
              <a:rPr lang="en-GB" sz="2700" dirty="0">
                <a:latin typeface="+mj-lt"/>
                <a:ea typeface="Open Sans"/>
                <a:cs typeface="Open Sans"/>
                <a:sym typeface="Open Sans"/>
              </a:rPr>
              <a:t>What skills are needed to be an effective leader?</a:t>
            </a:r>
          </a:p>
          <a:p>
            <a:pPr marL="552450" lvl="0" indent="-457200">
              <a:buSzPts val="2100"/>
              <a:buFontTx/>
              <a:buChar char="-"/>
            </a:pPr>
            <a:endParaRPr lang="en-GB" sz="2700" dirty="0">
              <a:latin typeface="+mj-lt"/>
              <a:ea typeface="Open Sans"/>
              <a:cs typeface="Open Sans"/>
              <a:sym typeface="Open Sans"/>
            </a:endParaRPr>
          </a:p>
          <a:p>
            <a:pPr marL="552450" lvl="0" indent="-457200">
              <a:buSzPts val="2100"/>
              <a:buFontTx/>
              <a:buChar char="-"/>
            </a:pPr>
            <a:r>
              <a:rPr lang="en-GB" sz="2700" dirty="0">
                <a:latin typeface="+mj-lt"/>
                <a:ea typeface="Open Sans"/>
                <a:cs typeface="Open Sans"/>
                <a:sym typeface="Open Sans"/>
              </a:rPr>
              <a:t>What is the difference between management and leadership?</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9"/>
          <p:cNvSpPr txBox="1">
            <a:spLocks noGrp="1"/>
          </p:cNvSpPr>
          <p:nvPr>
            <p:ph type="title"/>
          </p:nvPr>
        </p:nvSpPr>
        <p:spPr>
          <a:xfrm>
            <a:off x="255150" y="191088"/>
            <a:ext cx="8260200" cy="745800"/>
          </a:xfrm>
          <a:prstGeom prst="rect">
            <a:avLst/>
          </a:prstGeom>
          <a:noFill/>
          <a:ln>
            <a:noFill/>
          </a:ln>
        </p:spPr>
        <p:txBody>
          <a:bodyPr spcFirstLastPara="1" wrap="square" lIns="91425" tIns="45700" rIns="91425" bIns="45700" anchor="ctr" anchorCtr="0">
            <a:normAutofit/>
          </a:bodyPr>
          <a:lstStyle/>
          <a:p>
            <a:pPr marL="0" marR="0" lvl="0" indent="0" rtl="0">
              <a:spcBef>
                <a:spcPts val="0"/>
              </a:spcBef>
              <a:spcAft>
                <a:spcPts val="0"/>
              </a:spcAft>
              <a:buNone/>
            </a:pPr>
            <a:r>
              <a:rPr lang="en-GB" sz="2400" b="1" i="0" u="none" strike="noStrike" cap="none" dirty="0">
                <a:solidFill>
                  <a:schemeClr val="dk1"/>
                </a:solidFill>
                <a:latin typeface="+mj-lt"/>
                <a:ea typeface="Calibri"/>
                <a:cs typeface="Calibri"/>
                <a:sym typeface="Calibri"/>
              </a:rPr>
              <a:t>Blake Mouton managerial </a:t>
            </a:r>
            <a:r>
              <a:rPr lang="en-GB" sz="2400" b="1" dirty="0">
                <a:latin typeface="+mj-lt"/>
                <a:ea typeface="Calibri"/>
                <a:cs typeface="Calibri"/>
                <a:sym typeface="Calibri"/>
              </a:rPr>
              <a:t>g</a:t>
            </a:r>
            <a:r>
              <a:rPr lang="en-GB" sz="2400" b="1" i="0" u="none" strike="noStrike" cap="none" dirty="0">
                <a:solidFill>
                  <a:schemeClr val="dk1"/>
                </a:solidFill>
                <a:latin typeface="+mj-lt"/>
                <a:ea typeface="Calibri"/>
                <a:cs typeface="Calibri"/>
                <a:sym typeface="Calibri"/>
              </a:rPr>
              <a:t>rid</a:t>
            </a:r>
            <a:endParaRPr sz="2400" b="1" i="0" u="none" strike="noStrike" cap="none" dirty="0">
              <a:solidFill>
                <a:schemeClr val="dk1"/>
              </a:solidFill>
              <a:latin typeface="+mj-lt"/>
              <a:ea typeface="Calibri"/>
              <a:cs typeface="Calibri"/>
              <a:sym typeface="Calibri"/>
            </a:endParaRPr>
          </a:p>
        </p:txBody>
      </p:sp>
      <p:sp>
        <p:nvSpPr>
          <p:cNvPr id="100" name="Google Shape;100;p19"/>
          <p:cNvSpPr txBox="1">
            <a:spLocks noGrp="1"/>
          </p:cNvSpPr>
          <p:nvPr>
            <p:ph type="body" idx="1"/>
          </p:nvPr>
        </p:nvSpPr>
        <p:spPr>
          <a:xfrm>
            <a:off x="255150" y="1271588"/>
            <a:ext cx="7886700" cy="2758208"/>
          </a:xfrm>
          <a:prstGeom prst="rect">
            <a:avLst/>
          </a:prstGeom>
          <a:noFill/>
          <a:ln>
            <a:noFill/>
          </a:ln>
        </p:spPr>
        <p:txBody>
          <a:bodyPr spcFirstLastPara="1" wrap="square" lIns="91425" tIns="45700" rIns="91425" bIns="45700" anchor="t" anchorCtr="0">
            <a:normAutofit/>
          </a:bodyPr>
          <a:lstStyle/>
          <a:p>
            <a:pPr marL="476250" marR="0" lvl="0" indent="-457200" algn="l" rtl="0">
              <a:spcBef>
                <a:spcPts val="0"/>
              </a:spcBef>
              <a:spcAft>
                <a:spcPts val="0"/>
              </a:spcAft>
              <a:buClr>
                <a:schemeClr val="dk1"/>
              </a:buClr>
              <a:buSzPct val="100000"/>
              <a:buFontTx/>
              <a:buChar char="-"/>
            </a:pPr>
            <a:r>
              <a:rPr lang="en-GB" sz="2700" b="0" i="0" u="none" strike="noStrike" cap="none" dirty="0">
                <a:solidFill>
                  <a:schemeClr val="dk1"/>
                </a:solidFill>
                <a:latin typeface="+mj-lt"/>
                <a:ea typeface="Calibri"/>
                <a:cs typeface="Calibri"/>
                <a:sym typeface="Calibri"/>
              </a:rPr>
              <a:t>Identifies five different leadership styles, based on a grid.</a:t>
            </a:r>
          </a:p>
          <a:p>
            <a:pPr marL="476250" marR="0" lvl="0" indent="-457200" algn="l" rtl="0">
              <a:spcBef>
                <a:spcPts val="0"/>
              </a:spcBef>
              <a:spcAft>
                <a:spcPts val="0"/>
              </a:spcAft>
              <a:buClr>
                <a:schemeClr val="dk1"/>
              </a:buClr>
              <a:buSzPct val="100000"/>
              <a:buFontTx/>
              <a:buChar char="-"/>
            </a:pPr>
            <a:endParaRPr lang="en-GB" sz="2700" dirty="0">
              <a:latin typeface="+mj-lt"/>
              <a:ea typeface="Calibri"/>
              <a:cs typeface="Calibri"/>
              <a:sym typeface="Calibri"/>
            </a:endParaRPr>
          </a:p>
          <a:p>
            <a:pPr marL="476250" marR="0" lvl="0" indent="-457200" algn="l" rtl="0">
              <a:spcBef>
                <a:spcPts val="0"/>
              </a:spcBef>
              <a:spcAft>
                <a:spcPts val="0"/>
              </a:spcAft>
              <a:buClr>
                <a:schemeClr val="dk1"/>
              </a:buClr>
              <a:buSzPct val="100000"/>
              <a:buFontTx/>
              <a:buChar char="-"/>
            </a:pPr>
            <a:r>
              <a:rPr lang="en-GB" sz="2700" b="0" i="0" u="none" strike="noStrike" cap="none" dirty="0">
                <a:solidFill>
                  <a:schemeClr val="dk1"/>
                </a:solidFill>
                <a:latin typeface="+mj-lt"/>
                <a:ea typeface="Calibri"/>
                <a:cs typeface="Calibri"/>
                <a:sym typeface="Calibri"/>
              </a:rPr>
              <a:t>Grid has two axes, measuring:</a:t>
            </a:r>
            <a:endParaRPr lang="en-GB" sz="2700" dirty="0">
              <a:latin typeface="+mj-lt"/>
            </a:endParaRPr>
          </a:p>
          <a:p>
            <a:pPr marL="342900" marR="0" lvl="0" indent="-323850" algn="l" rtl="0">
              <a:spcBef>
                <a:spcPts val="800"/>
              </a:spcBef>
              <a:spcAft>
                <a:spcPts val="0"/>
              </a:spcAft>
              <a:buClr>
                <a:schemeClr val="dk1"/>
              </a:buClr>
              <a:buSzPct val="100000"/>
              <a:buFont typeface="Arial"/>
              <a:buChar char="•"/>
            </a:pPr>
            <a:r>
              <a:rPr lang="en-GB" sz="2700" dirty="0">
                <a:latin typeface="+mj-lt"/>
                <a:ea typeface="Calibri"/>
                <a:cs typeface="Calibri"/>
                <a:sym typeface="Calibri"/>
              </a:rPr>
              <a:t>c</a:t>
            </a:r>
            <a:r>
              <a:rPr lang="en-GB" sz="2700" b="0" i="0" u="none" strike="noStrike" cap="none" dirty="0">
                <a:solidFill>
                  <a:schemeClr val="dk1"/>
                </a:solidFill>
                <a:latin typeface="+mj-lt"/>
                <a:ea typeface="Calibri"/>
                <a:cs typeface="Calibri"/>
                <a:sym typeface="Calibri"/>
              </a:rPr>
              <a:t>oncern for people (Y axis)</a:t>
            </a:r>
            <a:endParaRPr lang="en-GB" sz="2700" dirty="0">
              <a:latin typeface="+mj-lt"/>
            </a:endParaRPr>
          </a:p>
          <a:p>
            <a:pPr marL="342900" marR="0" lvl="0" indent="-323850" algn="l" rtl="0">
              <a:spcBef>
                <a:spcPts val="800"/>
              </a:spcBef>
              <a:spcAft>
                <a:spcPts val="0"/>
              </a:spcAft>
              <a:buClr>
                <a:schemeClr val="dk1"/>
              </a:buClr>
              <a:buSzPct val="100000"/>
              <a:buFont typeface="Arial"/>
              <a:buChar char="•"/>
            </a:pPr>
            <a:r>
              <a:rPr lang="en-GB" sz="2700" dirty="0">
                <a:latin typeface="+mj-lt"/>
                <a:ea typeface="Calibri"/>
                <a:cs typeface="Calibri"/>
                <a:sym typeface="Calibri"/>
              </a:rPr>
              <a:t>c</a:t>
            </a:r>
            <a:r>
              <a:rPr lang="en-GB" sz="2700" b="0" i="0" u="none" strike="noStrike" cap="none" dirty="0">
                <a:solidFill>
                  <a:schemeClr val="dk1"/>
                </a:solidFill>
                <a:latin typeface="+mj-lt"/>
                <a:ea typeface="Calibri"/>
                <a:cs typeface="Calibri"/>
                <a:sym typeface="Calibri"/>
              </a:rPr>
              <a:t>oncern for completing task (X axis)</a:t>
            </a:r>
            <a:endParaRPr sz="2700" b="0" i="0" u="none" strike="noStrike" cap="none" dirty="0">
              <a:solidFill>
                <a:schemeClr val="dk1"/>
              </a:solidFill>
              <a:latin typeface="+mj-lt"/>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20"/>
          <p:cNvSpPr txBox="1">
            <a:spLocks noGrp="1"/>
          </p:cNvSpPr>
          <p:nvPr>
            <p:ph type="title"/>
          </p:nvPr>
        </p:nvSpPr>
        <p:spPr>
          <a:xfrm>
            <a:off x="323528" y="166152"/>
            <a:ext cx="8520600" cy="623400"/>
          </a:xfrm>
          <a:prstGeom prst="rect">
            <a:avLst/>
          </a:prstGeom>
          <a:noFill/>
          <a:ln>
            <a:noFill/>
          </a:ln>
        </p:spPr>
        <p:txBody>
          <a:bodyPr spcFirstLastPara="1" wrap="square" lIns="91425" tIns="45700" rIns="91425" bIns="45700" anchor="ctr" anchorCtr="0">
            <a:normAutofit/>
          </a:bodyPr>
          <a:lstStyle/>
          <a:p>
            <a:pPr marL="0" marR="0" lvl="0" indent="0" rtl="0">
              <a:spcBef>
                <a:spcPts val="0"/>
              </a:spcBef>
              <a:spcAft>
                <a:spcPts val="0"/>
              </a:spcAft>
              <a:buNone/>
            </a:pPr>
            <a:r>
              <a:rPr lang="en-GB" sz="3200" b="1" i="0" u="none" strike="noStrike" cap="none" dirty="0">
                <a:solidFill>
                  <a:schemeClr val="dk1"/>
                </a:solidFill>
                <a:latin typeface="+mj-lt"/>
                <a:ea typeface="Calibri"/>
                <a:cs typeface="Calibri"/>
                <a:sym typeface="Calibri"/>
              </a:rPr>
              <a:t>Blake Mouton managerial grid</a:t>
            </a:r>
            <a:endParaRPr sz="3200" b="1" i="0" u="none" strike="noStrike" cap="none" dirty="0">
              <a:solidFill>
                <a:schemeClr val="dk1"/>
              </a:solidFill>
              <a:latin typeface="+mj-lt"/>
              <a:ea typeface="Calibri"/>
              <a:cs typeface="Calibri"/>
              <a:sym typeface="Calibri"/>
            </a:endParaRPr>
          </a:p>
        </p:txBody>
      </p:sp>
      <p:grpSp>
        <p:nvGrpSpPr>
          <p:cNvPr id="106" name="Google Shape;106;p20"/>
          <p:cNvGrpSpPr/>
          <p:nvPr/>
        </p:nvGrpSpPr>
        <p:grpSpPr>
          <a:xfrm>
            <a:off x="2915816" y="1599642"/>
            <a:ext cx="3168352" cy="2382564"/>
            <a:chOff x="2915816" y="2132856"/>
            <a:chExt cx="3168352" cy="3176752"/>
          </a:xfrm>
        </p:grpSpPr>
        <p:cxnSp>
          <p:nvCxnSpPr>
            <p:cNvPr id="107" name="Google Shape;107;p20"/>
            <p:cNvCxnSpPr/>
            <p:nvPr/>
          </p:nvCxnSpPr>
          <p:spPr>
            <a:xfrm>
              <a:off x="3267855" y="2132856"/>
              <a:ext cx="0" cy="31683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08" name="Google Shape;108;p20"/>
            <p:cNvCxnSpPr/>
            <p:nvPr/>
          </p:nvCxnSpPr>
          <p:spPr>
            <a:xfrm>
              <a:off x="3619894" y="2132856"/>
              <a:ext cx="0" cy="31683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09" name="Google Shape;109;p20"/>
            <p:cNvCxnSpPr/>
            <p:nvPr/>
          </p:nvCxnSpPr>
          <p:spPr>
            <a:xfrm>
              <a:off x="3971933" y="2132856"/>
              <a:ext cx="0" cy="31683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10" name="Google Shape;110;p20"/>
            <p:cNvCxnSpPr/>
            <p:nvPr/>
          </p:nvCxnSpPr>
          <p:spPr>
            <a:xfrm>
              <a:off x="4323972" y="2132856"/>
              <a:ext cx="0" cy="31683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11" name="Google Shape;111;p20"/>
            <p:cNvCxnSpPr/>
            <p:nvPr/>
          </p:nvCxnSpPr>
          <p:spPr>
            <a:xfrm>
              <a:off x="4676011" y="2132856"/>
              <a:ext cx="0" cy="31683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12" name="Google Shape;112;p20"/>
            <p:cNvCxnSpPr/>
            <p:nvPr/>
          </p:nvCxnSpPr>
          <p:spPr>
            <a:xfrm>
              <a:off x="5028050" y="2132856"/>
              <a:ext cx="0" cy="31683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13" name="Google Shape;113;p20"/>
            <p:cNvCxnSpPr/>
            <p:nvPr/>
          </p:nvCxnSpPr>
          <p:spPr>
            <a:xfrm>
              <a:off x="5380089" y="2132856"/>
              <a:ext cx="0" cy="31683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14" name="Google Shape;114;p20"/>
            <p:cNvCxnSpPr/>
            <p:nvPr/>
          </p:nvCxnSpPr>
          <p:spPr>
            <a:xfrm>
              <a:off x="5732128" y="2132856"/>
              <a:ext cx="0" cy="31683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15" name="Google Shape;115;p20"/>
            <p:cNvCxnSpPr/>
            <p:nvPr/>
          </p:nvCxnSpPr>
          <p:spPr>
            <a:xfrm>
              <a:off x="6084168" y="2132856"/>
              <a:ext cx="0" cy="31683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16" name="Google Shape;116;p20"/>
            <p:cNvCxnSpPr/>
            <p:nvPr/>
          </p:nvCxnSpPr>
          <p:spPr>
            <a:xfrm>
              <a:off x="2915816" y="2132856"/>
              <a:ext cx="0" cy="31683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17" name="Google Shape;117;p20"/>
            <p:cNvCxnSpPr/>
            <p:nvPr/>
          </p:nvCxnSpPr>
          <p:spPr>
            <a:xfrm flipH="1">
              <a:off x="2924268" y="5301208"/>
              <a:ext cx="3159900" cy="84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18" name="Google Shape;118;p20"/>
            <p:cNvCxnSpPr/>
            <p:nvPr/>
          </p:nvCxnSpPr>
          <p:spPr>
            <a:xfrm flipH="1">
              <a:off x="2924268" y="4949168"/>
              <a:ext cx="3159900" cy="84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19" name="Google Shape;119;p20"/>
            <p:cNvCxnSpPr/>
            <p:nvPr/>
          </p:nvCxnSpPr>
          <p:spPr>
            <a:xfrm flipH="1">
              <a:off x="2924268" y="4597129"/>
              <a:ext cx="3159900" cy="84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20" name="Google Shape;120;p20"/>
            <p:cNvCxnSpPr/>
            <p:nvPr/>
          </p:nvCxnSpPr>
          <p:spPr>
            <a:xfrm flipH="1">
              <a:off x="2924268" y="4245090"/>
              <a:ext cx="3159900" cy="84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21" name="Google Shape;121;p20"/>
            <p:cNvCxnSpPr/>
            <p:nvPr/>
          </p:nvCxnSpPr>
          <p:spPr>
            <a:xfrm flipH="1">
              <a:off x="2924268" y="3893051"/>
              <a:ext cx="3159900" cy="84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22" name="Google Shape;122;p20"/>
            <p:cNvCxnSpPr/>
            <p:nvPr/>
          </p:nvCxnSpPr>
          <p:spPr>
            <a:xfrm flipH="1">
              <a:off x="2924268" y="3188973"/>
              <a:ext cx="3159900" cy="84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23" name="Google Shape;123;p20"/>
            <p:cNvCxnSpPr/>
            <p:nvPr/>
          </p:nvCxnSpPr>
          <p:spPr>
            <a:xfrm flipH="1">
              <a:off x="2924268" y="2836934"/>
              <a:ext cx="3159900" cy="84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24" name="Google Shape;124;p20"/>
            <p:cNvCxnSpPr/>
            <p:nvPr/>
          </p:nvCxnSpPr>
          <p:spPr>
            <a:xfrm flipH="1">
              <a:off x="2924268" y="2484895"/>
              <a:ext cx="3159900" cy="84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25" name="Google Shape;125;p20"/>
            <p:cNvCxnSpPr/>
            <p:nvPr/>
          </p:nvCxnSpPr>
          <p:spPr>
            <a:xfrm flipH="1">
              <a:off x="2924268" y="3541012"/>
              <a:ext cx="3159900" cy="84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cxnSp>
          <p:nvCxnSpPr>
            <p:cNvPr id="126" name="Google Shape;126;p20"/>
            <p:cNvCxnSpPr/>
            <p:nvPr/>
          </p:nvCxnSpPr>
          <p:spPr>
            <a:xfrm flipH="1">
              <a:off x="2924268" y="2132856"/>
              <a:ext cx="3159900" cy="8400"/>
            </a:xfrm>
            <a:prstGeom prst="straightConnector1">
              <a:avLst/>
            </a:prstGeom>
            <a:noFill/>
            <a:ln w="127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grpSp>
      <p:sp>
        <p:nvSpPr>
          <p:cNvPr id="127" name="Google Shape;127;p20"/>
          <p:cNvSpPr txBox="1"/>
          <p:nvPr/>
        </p:nvSpPr>
        <p:spPr>
          <a:xfrm>
            <a:off x="2123816" y="992327"/>
            <a:ext cx="792000" cy="5086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800" b="1" dirty="0">
                <a:solidFill>
                  <a:schemeClr val="dk1"/>
                </a:solidFill>
                <a:latin typeface="Calibri"/>
                <a:ea typeface="Calibri"/>
                <a:cs typeface="Calibri"/>
                <a:sym typeface="Calibri"/>
              </a:rPr>
              <a:t>9</a:t>
            </a:r>
            <a:endParaRPr dirty="0"/>
          </a:p>
          <a:p>
            <a:pPr marL="0" marR="0" lvl="0" indent="0" algn="ctr" rtl="0">
              <a:spcBef>
                <a:spcPts val="0"/>
              </a:spcBef>
              <a:spcAft>
                <a:spcPts val="0"/>
              </a:spcAft>
              <a:buNone/>
            </a:pPr>
            <a:r>
              <a:rPr lang="en-GB" sz="1800" b="1" dirty="0">
                <a:solidFill>
                  <a:schemeClr val="dk1"/>
                </a:solidFill>
                <a:latin typeface="Calibri"/>
                <a:ea typeface="Calibri"/>
                <a:cs typeface="Calibri"/>
                <a:sym typeface="Calibri"/>
              </a:rPr>
              <a:t>HIGH</a:t>
            </a:r>
            <a:endParaRPr dirty="0"/>
          </a:p>
        </p:txBody>
      </p:sp>
      <p:sp>
        <p:nvSpPr>
          <p:cNvPr id="128" name="Google Shape;128;p20"/>
          <p:cNvSpPr txBox="1"/>
          <p:nvPr/>
        </p:nvSpPr>
        <p:spPr>
          <a:xfrm>
            <a:off x="2151640" y="3518743"/>
            <a:ext cx="792000" cy="4848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800" b="1" dirty="0">
                <a:solidFill>
                  <a:schemeClr val="dk1"/>
                </a:solidFill>
                <a:latin typeface="Calibri"/>
                <a:ea typeface="Calibri"/>
                <a:cs typeface="Calibri"/>
                <a:sym typeface="Calibri"/>
              </a:rPr>
              <a:t>1</a:t>
            </a:r>
            <a:endParaRPr sz="1800" b="1" dirty="0">
              <a:solidFill>
                <a:schemeClr val="dk1"/>
              </a:solidFill>
              <a:latin typeface="Calibri"/>
              <a:ea typeface="Calibri"/>
              <a:cs typeface="Calibri"/>
              <a:sym typeface="Calibri"/>
            </a:endParaRPr>
          </a:p>
          <a:p>
            <a:pPr marL="0" marR="0" lvl="0" indent="0" algn="ctr" rtl="0">
              <a:spcBef>
                <a:spcPts val="0"/>
              </a:spcBef>
              <a:spcAft>
                <a:spcPts val="0"/>
              </a:spcAft>
              <a:buNone/>
            </a:pPr>
            <a:r>
              <a:rPr lang="en-GB" sz="1800" b="1" dirty="0">
                <a:solidFill>
                  <a:schemeClr val="dk1"/>
                </a:solidFill>
                <a:latin typeface="Calibri"/>
                <a:ea typeface="Calibri"/>
                <a:cs typeface="Calibri"/>
                <a:sym typeface="Calibri"/>
              </a:rPr>
              <a:t>LOW</a:t>
            </a:r>
            <a:endParaRPr dirty="0"/>
          </a:p>
        </p:txBody>
      </p:sp>
      <p:sp>
        <p:nvSpPr>
          <p:cNvPr id="129" name="Google Shape;129;p20"/>
          <p:cNvSpPr txBox="1"/>
          <p:nvPr/>
        </p:nvSpPr>
        <p:spPr>
          <a:xfrm>
            <a:off x="2699792" y="4031218"/>
            <a:ext cx="792000" cy="4848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800" b="1">
                <a:solidFill>
                  <a:schemeClr val="dk1"/>
                </a:solidFill>
                <a:latin typeface="Calibri"/>
                <a:ea typeface="Calibri"/>
                <a:cs typeface="Calibri"/>
                <a:sym typeface="Calibri"/>
              </a:rPr>
              <a:t>1</a:t>
            </a:r>
            <a:endParaRPr sz="1800" b="1">
              <a:solidFill>
                <a:schemeClr val="dk1"/>
              </a:solidFill>
              <a:latin typeface="Calibri"/>
              <a:ea typeface="Calibri"/>
              <a:cs typeface="Calibri"/>
              <a:sym typeface="Calibri"/>
            </a:endParaRPr>
          </a:p>
          <a:p>
            <a:pPr marL="0" marR="0" lvl="0" indent="0" algn="ctr" rtl="0">
              <a:spcBef>
                <a:spcPts val="0"/>
              </a:spcBef>
              <a:spcAft>
                <a:spcPts val="0"/>
              </a:spcAft>
              <a:buNone/>
            </a:pPr>
            <a:r>
              <a:rPr lang="en-GB" sz="1800" b="1">
                <a:solidFill>
                  <a:schemeClr val="dk1"/>
                </a:solidFill>
                <a:latin typeface="Calibri"/>
                <a:ea typeface="Calibri"/>
                <a:cs typeface="Calibri"/>
                <a:sym typeface="Calibri"/>
              </a:rPr>
              <a:t>LOW</a:t>
            </a:r>
            <a:endParaRPr/>
          </a:p>
        </p:txBody>
      </p:sp>
      <p:sp>
        <p:nvSpPr>
          <p:cNvPr id="130" name="Google Shape;130;p20"/>
          <p:cNvSpPr txBox="1"/>
          <p:nvPr/>
        </p:nvSpPr>
        <p:spPr>
          <a:xfrm>
            <a:off x="5508104" y="4029912"/>
            <a:ext cx="792000" cy="4848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800" b="1">
                <a:solidFill>
                  <a:schemeClr val="dk1"/>
                </a:solidFill>
                <a:latin typeface="Calibri"/>
                <a:ea typeface="Calibri"/>
                <a:cs typeface="Calibri"/>
                <a:sym typeface="Calibri"/>
              </a:rPr>
              <a:t>9</a:t>
            </a:r>
            <a:endParaRPr/>
          </a:p>
          <a:p>
            <a:pPr marL="0" marR="0" lvl="0" indent="0" algn="ctr" rtl="0">
              <a:spcBef>
                <a:spcPts val="0"/>
              </a:spcBef>
              <a:spcAft>
                <a:spcPts val="0"/>
              </a:spcAft>
              <a:buNone/>
            </a:pPr>
            <a:r>
              <a:rPr lang="en-GB" sz="1800" b="1">
                <a:solidFill>
                  <a:schemeClr val="dk1"/>
                </a:solidFill>
                <a:latin typeface="Calibri"/>
                <a:ea typeface="Calibri"/>
                <a:cs typeface="Calibri"/>
                <a:sym typeface="Calibri"/>
              </a:rPr>
              <a:t>HIGH</a:t>
            </a:r>
            <a:endParaRPr/>
          </a:p>
        </p:txBody>
      </p:sp>
      <p:sp>
        <p:nvSpPr>
          <p:cNvPr id="131" name="Google Shape;131;p20"/>
          <p:cNvSpPr/>
          <p:nvPr/>
        </p:nvSpPr>
        <p:spPr>
          <a:xfrm>
            <a:off x="299460" y="1619615"/>
            <a:ext cx="2304300" cy="709418"/>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143170" y="9852"/>
                </a:moveTo>
                <a:lnTo>
                  <a:pt x="119731" y="60176"/>
                </a:lnTo>
              </a:path>
            </a:pathLst>
          </a:custGeom>
          <a:solidFill>
            <a:schemeClr val="lt1"/>
          </a:solidFill>
          <a:ln w="25400" cap="flat" cmpd="sng">
            <a:solidFill>
              <a:srgbClr val="FF0000"/>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dirty="0">
                <a:solidFill>
                  <a:schemeClr val="dk1"/>
                </a:solidFill>
                <a:latin typeface="Arial"/>
                <a:ea typeface="Arial"/>
                <a:cs typeface="Arial"/>
                <a:sym typeface="Arial"/>
              </a:rPr>
              <a:t>Country-club </a:t>
            </a:r>
            <a:r>
              <a:rPr lang="en-GB" sz="1800" b="1" dirty="0">
                <a:solidFill>
                  <a:schemeClr val="dk1"/>
                </a:solidFill>
              </a:rPr>
              <a:t>m</a:t>
            </a:r>
            <a:r>
              <a:rPr lang="en-GB" sz="1800" b="1" dirty="0">
                <a:solidFill>
                  <a:schemeClr val="dk1"/>
                </a:solidFill>
                <a:latin typeface="Arial"/>
                <a:ea typeface="Arial"/>
                <a:cs typeface="Arial"/>
                <a:sym typeface="Arial"/>
              </a:rPr>
              <a:t>anagement</a:t>
            </a:r>
            <a:endParaRPr sz="1800" dirty="0"/>
          </a:p>
        </p:txBody>
      </p:sp>
      <p:sp>
        <p:nvSpPr>
          <p:cNvPr id="132" name="Google Shape;132;p20"/>
          <p:cNvSpPr/>
          <p:nvPr/>
        </p:nvSpPr>
        <p:spPr>
          <a:xfrm>
            <a:off x="323528" y="2517744"/>
            <a:ext cx="2304300" cy="648000"/>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216656" y="45126"/>
                </a:moveTo>
                <a:lnTo>
                  <a:pt x="119731" y="60176"/>
                </a:lnTo>
              </a:path>
            </a:pathLst>
          </a:custGeom>
          <a:solidFill>
            <a:schemeClr val="lt1"/>
          </a:solidFill>
          <a:ln w="25400" cap="flat" cmpd="sng">
            <a:solidFill>
              <a:srgbClr val="FF0000"/>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dirty="0">
                <a:solidFill>
                  <a:schemeClr val="dk1"/>
                </a:solidFill>
                <a:latin typeface="Arial"/>
                <a:ea typeface="Arial"/>
                <a:cs typeface="Arial"/>
                <a:sym typeface="Arial"/>
              </a:rPr>
              <a:t>Middle-of-the-road </a:t>
            </a:r>
            <a:r>
              <a:rPr lang="en-GB" sz="1800" b="1" dirty="0">
                <a:solidFill>
                  <a:schemeClr val="dk1"/>
                </a:solidFill>
              </a:rPr>
              <a:t>m</a:t>
            </a:r>
            <a:r>
              <a:rPr lang="en-GB" sz="1800" b="1" dirty="0">
                <a:solidFill>
                  <a:schemeClr val="dk1"/>
                </a:solidFill>
                <a:latin typeface="Arial"/>
                <a:ea typeface="Arial"/>
                <a:cs typeface="Arial"/>
                <a:sym typeface="Arial"/>
              </a:rPr>
              <a:t>anagement</a:t>
            </a:r>
            <a:endParaRPr sz="1800" dirty="0"/>
          </a:p>
        </p:txBody>
      </p:sp>
      <p:sp>
        <p:nvSpPr>
          <p:cNvPr id="133" name="Google Shape;133;p20"/>
          <p:cNvSpPr/>
          <p:nvPr/>
        </p:nvSpPr>
        <p:spPr>
          <a:xfrm>
            <a:off x="323302" y="3985331"/>
            <a:ext cx="1872300" cy="756000"/>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180478" y="-3586"/>
                </a:moveTo>
                <a:lnTo>
                  <a:pt x="119731" y="60176"/>
                </a:lnTo>
              </a:path>
            </a:pathLst>
          </a:custGeom>
          <a:solidFill>
            <a:schemeClr val="lt1"/>
          </a:solidFill>
          <a:ln w="25400" cap="flat" cmpd="sng">
            <a:solidFill>
              <a:srgbClr val="FF0000"/>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dirty="0">
                <a:solidFill>
                  <a:schemeClr val="dk1"/>
                </a:solidFill>
                <a:latin typeface="Arial"/>
                <a:ea typeface="Arial"/>
                <a:cs typeface="Arial"/>
                <a:sym typeface="Arial"/>
              </a:rPr>
              <a:t>Impoverished</a:t>
            </a:r>
            <a:endParaRPr sz="1800" b="1" dirty="0"/>
          </a:p>
          <a:p>
            <a:pPr marL="0" marR="0" lvl="0" indent="0" algn="ctr" rtl="0">
              <a:spcBef>
                <a:spcPts val="0"/>
              </a:spcBef>
              <a:spcAft>
                <a:spcPts val="0"/>
              </a:spcAft>
              <a:buNone/>
            </a:pPr>
            <a:r>
              <a:rPr lang="en-GB" sz="1800" b="1" dirty="0">
                <a:solidFill>
                  <a:schemeClr val="dk1"/>
                </a:solidFill>
                <a:latin typeface="Arial"/>
                <a:ea typeface="Arial"/>
                <a:cs typeface="Arial"/>
                <a:sym typeface="Arial"/>
              </a:rPr>
              <a:t>management</a:t>
            </a:r>
            <a:endParaRPr sz="1800" b="1" dirty="0"/>
          </a:p>
        </p:txBody>
      </p:sp>
      <p:sp>
        <p:nvSpPr>
          <p:cNvPr id="134" name="Google Shape;134;p20"/>
          <p:cNvSpPr/>
          <p:nvPr/>
        </p:nvSpPr>
        <p:spPr>
          <a:xfrm>
            <a:off x="6516216" y="1599642"/>
            <a:ext cx="2304300" cy="648000"/>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3199" y="21610"/>
                </a:moveTo>
                <a:lnTo>
                  <a:pt x="-1523" y="62136"/>
                </a:lnTo>
              </a:path>
            </a:pathLst>
          </a:custGeom>
          <a:solidFill>
            <a:schemeClr val="lt1"/>
          </a:solidFill>
          <a:ln w="25400" cap="flat" cmpd="sng">
            <a:solidFill>
              <a:srgbClr val="FF0000"/>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dirty="0">
                <a:solidFill>
                  <a:schemeClr val="dk1"/>
                </a:solidFill>
                <a:latin typeface="Arial"/>
                <a:ea typeface="Arial"/>
                <a:cs typeface="Arial"/>
                <a:sym typeface="Arial"/>
              </a:rPr>
              <a:t>Team</a:t>
            </a:r>
            <a:endParaRPr sz="1800" dirty="0"/>
          </a:p>
          <a:p>
            <a:pPr marL="0" marR="0" lvl="0" indent="0" algn="ctr" rtl="0">
              <a:spcBef>
                <a:spcPts val="0"/>
              </a:spcBef>
              <a:spcAft>
                <a:spcPts val="0"/>
              </a:spcAft>
              <a:buNone/>
            </a:pPr>
            <a:r>
              <a:rPr lang="en-GB" sz="1800" b="1" dirty="0">
                <a:solidFill>
                  <a:schemeClr val="dk1"/>
                </a:solidFill>
                <a:latin typeface="Arial"/>
                <a:ea typeface="Arial"/>
                <a:cs typeface="Arial"/>
                <a:sym typeface="Arial"/>
              </a:rPr>
              <a:t>management</a:t>
            </a:r>
            <a:endParaRPr sz="1800" dirty="0"/>
          </a:p>
        </p:txBody>
      </p:sp>
      <p:sp>
        <p:nvSpPr>
          <p:cNvPr id="135" name="Google Shape;135;p20"/>
          <p:cNvSpPr/>
          <p:nvPr/>
        </p:nvSpPr>
        <p:spPr>
          <a:xfrm>
            <a:off x="6516216" y="3327834"/>
            <a:ext cx="2304300" cy="648000"/>
          </a:xfrm>
          <a:custGeom>
            <a:avLst/>
            <a:gdLst/>
            <a:ahLst/>
            <a:cxnLst/>
            <a:rect l="l" t="t" r="r" b="b"/>
            <a:pathLst>
              <a:path w="120000" h="120000" extrusionOk="0">
                <a:moveTo>
                  <a:pt x="0" y="0"/>
                </a:moveTo>
                <a:lnTo>
                  <a:pt x="120000" y="0"/>
                </a:lnTo>
                <a:lnTo>
                  <a:pt x="120000" y="120000"/>
                </a:lnTo>
                <a:lnTo>
                  <a:pt x="0" y="120000"/>
                </a:lnTo>
                <a:close/>
              </a:path>
              <a:path w="120000" h="120000" fill="none" extrusionOk="0">
                <a:moveTo>
                  <a:pt x="-32465" y="94117"/>
                </a:moveTo>
                <a:lnTo>
                  <a:pt x="-1523" y="62136"/>
                </a:lnTo>
              </a:path>
            </a:pathLst>
          </a:custGeom>
          <a:solidFill>
            <a:schemeClr val="lt1"/>
          </a:solidFill>
          <a:ln w="25400" cap="flat" cmpd="sng">
            <a:solidFill>
              <a:srgbClr val="FF0000"/>
            </a:solidFill>
            <a:prstDash val="solid"/>
            <a:round/>
            <a:headEnd type="none" w="sm" len="sm"/>
            <a:tailEnd type="none" w="sm" len="sm"/>
          </a:ln>
          <a:effectLst>
            <a:outerShdw blurRad="50800" dist="38100" dir="54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b="1" dirty="0">
                <a:solidFill>
                  <a:schemeClr val="dk1"/>
                </a:solidFill>
                <a:latin typeface="Arial"/>
                <a:ea typeface="Arial"/>
                <a:cs typeface="Arial"/>
                <a:sym typeface="Arial"/>
              </a:rPr>
              <a:t>Task</a:t>
            </a:r>
            <a:endParaRPr sz="1800" dirty="0"/>
          </a:p>
          <a:p>
            <a:pPr marL="0" marR="0" lvl="0" indent="0" algn="ctr" rtl="0">
              <a:spcBef>
                <a:spcPts val="0"/>
              </a:spcBef>
              <a:spcAft>
                <a:spcPts val="0"/>
              </a:spcAft>
              <a:buNone/>
            </a:pPr>
            <a:r>
              <a:rPr lang="en-GB" sz="1800" b="1" dirty="0">
                <a:solidFill>
                  <a:schemeClr val="dk1"/>
                </a:solidFill>
                <a:latin typeface="Arial"/>
                <a:ea typeface="Arial"/>
                <a:cs typeface="Arial"/>
                <a:sym typeface="Arial"/>
              </a:rPr>
              <a:t>management</a:t>
            </a:r>
            <a:endParaRPr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C0721-15D2-7925-ECF0-635C8EAAA082}"/>
              </a:ext>
            </a:extLst>
          </p:cNvPr>
          <p:cNvSpPr>
            <a:spLocks noGrp="1"/>
          </p:cNvSpPr>
          <p:nvPr>
            <p:ph type="title"/>
          </p:nvPr>
        </p:nvSpPr>
        <p:spPr/>
        <p:txBody>
          <a:bodyPr>
            <a:normAutofit fontScale="90000"/>
          </a:bodyPr>
          <a:lstStyle/>
          <a:p>
            <a:r>
              <a:rPr lang="en-GB" sz="4400" b="1" dirty="0">
                <a:latin typeface="+mj-lt"/>
              </a:rPr>
              <a:t>Blake Mouton managerial grid</a:t>
            </a:r>
            <a:endParaRPr lang="en-GB" dirty="0">
              <a:latin typeface="+mn-lt"/>
            </a:endParaRPr>
          </a:p>
        </p:txBody>
      </p:sp>
      <p:graphicFrame>
        <p:nvGraphicFramePr>
          <p:cNvPr id="5" name="Chart 4">
            <a:extLst>
              <a:ext uri="{FF2B5EF4-FFF2-40B4-BE49-F238E27FC236}">
                <a16:creationId xmlns:a16="http://schemas.microsoft.com/office/drawing/2014/main" id="{48F2163B-1B1C-C4E5-D1E5-28B4E5C5F05F}"/>
              </a:ext>
            </a:extLst>
          </p:cNvPr>
          <p:cNvGraphicFramePr/>
          <p:nvPr>
            <p:extLst>
              <p:ext uri="{D42A27DB-BD31-4B8C-83A1-F6EECF244321}">
                <p14:modId xmlns:p14="http://schemas.microsoft.com/office/powerpoint/2010/main" val="400262400"/>
              </p:ext>
            </p:extLst>
          </p:nvPr>
        </p:nvGraphicFramePr>
        <p:xfrm>
          <a:off x="195943" y="1702771"/>
          <a:ext cx="4376057" cy="2885622"/>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2">
            <a:extLst>
              <a:ext uri="{FF2B5EF4-FFF2-40B4-BE49-F238E27FC236}">
                <a16:creationId xmlns:a16="http://schemas.microsoft.com/office/drawing/2014/main" id="{9727FCF3-2785-7E0C-49D8-F1CB9CA030F0}"/>
              </a:ext>
            </a:extLst>
          </p:cNvPr>
          <p:cNvSpPr txBox="1"/>
          <p:nvPr/>
        </p:nvSpPr>
        <p:spPr>
          <a:xfrm>
            <a:off x="4741474" y="3426106"/>
            <a:ext cx="3979560" cy="1061829"/>
          </a:xfrm>
          <a:prstGeom prst="rect">
            <a:avLst/>
          </a:prstGeom>
          <a:noFill/>
        </p:spPr>
        <p:txBody>
          <a:bodyPr wrap="square">
            <a:spAutoFit/>
          </a:bodyPr>
          <a:lstStyle/>
          <a:p>
            <a:pPr algn="l"/>
            <a:r>
              <a:rPr lang="en-GB" sz="1050" b="1" i="0" dirty="0">
                <a:solidFill>
                  <a:srgbClr val="000000"/>
                </a:solidFill>
                <a:effectLst/>
                <a:latin typeface="Open Sans" pitchFamily="2" charset="0"/>
              </a:rPr>
              <a:t>Middle-of-the-Road (5, 5):</a:t>
            </a:r>
            <a:r>
              <a:rPr lang="en-GB" sz="1050" b="0" i="0" dirty="0">
                <a:solidFill>
                  <a:srgbClr val="000000"/>
                </a:solidFill>
                <a:effectLst/>
                <a:latin typeface="Open Sans" pitchFamily="2" charset="0"/>
              </a:rPr>
              <a:t> This is basically a compromising style wherein the leader tries to maintain a balance between goals of company and the needs of people. The leader does not push the boundaries of achievement resulting in average performance for organization. Here neither employee nor production needs are fully met.</a:t>
            </a:r>
          </a:p>
        </p:txBody>
      </p:sp>
      <p:sp>
        <p:nvSpPr>
          <p:cNvPr id="15" name="TextBox 14">
            <a:extLst>
              <a:ext uri="{FF2B5EF4-FFF2-40B4-BE49-F238E27FC236}">
                <a16:creationId xmlns:a16="http://schemas.microsoft.com/office/drawing/2014/main" id="{078D5DA1-C3E9-938B-7996-1A66F979C192}"/>
              </a:ext>
            </a:extLst>
          </p:cNvPr>
          <p:cNvSpPr txBox="1"/>
          <p:nvPr/>
        </p:nvSpPr>
        <p:spPr>
          <a:xfrm>
            <a:off x="4741474" y="1519103"/>
            <a:ext cx="4264640" cy="1223412"/>
          </a:xfrm>
          <a:prstGeom prst="rect">
            <a:avLst/>
          </a:prstGeom>
          <a:noFill/>
        </p:spPr>
        <p:txBody>
          <a:bodyPr wrap="square">
            <a:spAutoFit/>
          </a:bodyPr>
          <a:lstStyle/>
          <a:p>
            <a:pPr algn="l"/>
            <a:r>
              <a:rPr lang="en-GB" sz="1050" b="1" i="0" dirty="0">
                <a:solidFill>
                  <a:srgbClr val="000000"/>
                </a:solidFill>
                <a:effectLst/>
                <a:latin typeface="Open Sans" pitchFamily="2" charset="0"/>
              </a:rPr>
              <a:t>Team Management (9, 9):</a:t>
            </a:r>
            <a:r>
              <a:rPr lang="en-GB" sz="1050" b="0" i="0" dirty="0">
                <a:solidFill>
                  <a:srgbClr val="000000"/>
                </a:solidFill>
                <a:effectLst/>
                <a:latin typeface="Open Sans" pitchFamily="2" charset="0"/>
              </a:rPr>
              <a:t> Characterized by high people and task focus, the style is based on the theory Y of McGregor and has been termed as most effective style according to Blake and Mouton. The leader feels that empowerment, commitment, trust, and respect are the key elements in creating a team atmosphere which will automatically result in high employee satisfaction and production.</a:t>
            </a:r>
          </a:p>
        </p:txBody>
      </p:sp>
    </p:spTree>
    <p:extLst>
      <p:ext uri="{BB962C8B-B14F-4D97-AF65-F5344CB8AC3E}">
        <p14:creationId xmlns:p14="http://schemas.microsoft.com/office/powerpoint/2010/main" val="6587879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C0721-15D2-7925-ECF0-635C8EAAA082}"/>
              </a:ext>
            </a:extLst>
          </p:cNvPr>
          <p:cNvSpPr>
            <a:spLocks noGrp="1"/>
          </p:cNvSpPr>
          <p:nvPr>
            <p:ph type="title"/>
          </p:nvPr>
        </p:nvSpPr>
        <p:spPr/>
        <p:txBody>
          <a:bodyPr>
            <a:normAutofit fontScale="90000"/>
          </a:bodyPr>
          <a:lstStyle/>
          <a:p>
            <a:r>
              <a:rPr lang="en-GB" sz="4400" b="1" dirty="0">
                <a:latin typeface="+mj-lt"/>
              </a:rPr>
              <a:t>Blake Mouton managerial grid</a:t>
            </a:r>
            <a:endParaRPr lang="en-GB" dirty="0">
              <a:latin typeface="+mn-lt"/>
            </a:endParaRPr>
          </a:p>
        </p:txBody>
      </p:sp>
      <p:sp>
        <p:nvSpPr>
          <p:cNvPr id="7" name="TextBox 6">
            <a:extLst>
              <a:ext uri="{FF2B5EF4-FFF2-40B4-BE49-F238E27FC236}">
                <a16:creationId xmlns:a16="http://schemas.microsoft.com/office/drawing/2014/main" id="{1BC1A74C-3E12-1F8A-61D5-6B08C393FAF7}"/>
              </a:ext>
            </a:extLst>
          </p:cNvPr>
          <p:cNvSpPr txBox="1"/>
          <p:nvPr/>
        </p:nvSpPr>
        <p:spPr>
          <a:xfrm>
            <a:off x="116113" y="2645110"/>
            <a:ext cx="8658129" cy="738664"/>
          </a:xfrm>
          <a:prstGeom prst="rect">
            <a:avLst/>
          </a:prstGeom>
          <a:noFill/>
        </p:spPr>
        <p:txBody>
          <a:bodyPr wrap="square">
            <a:spAutoFit/>
          </a:bodyPr>
          <a:lstStyle/>
          <a:p>
            <a:pPr algn="l"/>
            <a:r>
              <a:rPr lang="en-GB" sz="1050" b="1" i="0" dirty="0">
                <a:solidFill>
                  <a:srgbClr val="000000"/>
                </a:solidFill>
                <a:effectLst/>
                <a:latin typeface="Open Sans" pitchFamily="2" charset="0"/>
              </a:rPr>
              <a:t>Country Club (1, 9):</a:t>
            </a:r>
            <a:r>
              <a:rPr lang="en-GB" sz="1050" b="0" i="0" dirty="0">
                <a:solidFill>
                  <a:srgbClr val="000000"/>
                </a:solidFill>
                <a:effectLst/>
                <a:latin typeface="Open Sans" pitchFamily="2" charset="0"/>
              </a:rPr>
              <a:t> This is a collegial style characterized by low task and high people orientation where the leader gives thoughtful attention to the needs of people thus providing them with a friendly and comfortable environment. The leader feels that such a treatment with employees will lead to self-motivation and will find people working hard on their own. However, a low focus on tasks can hamper production and lead to questionable results.</a:t>
            </a:r>
          </a:p>
        </p:txBody>
      </p:sp>
      <p:sp>
        <p:nvSpPr>
          <p:cNvPr id="9" name="TextBox 8">
            <a:extLst>
              <a:ext uri="{FF2B5EF4-FFF2-40B4-BE49-F238E27FC236}">
                <a16:creationId xmlns:a16="http://schemas.microsoft.com/office/drawing/2014/main" id="{67B36DE7-BAD0-B066-4C9F-95A7CA909ABF}"/>
              </a:ext>
            </a:extLst>
          </p:cNvPr>
          <p:cNvSpPr txBox="1"/>
          <p:nvPr/>
        </p:nvSpPr>
        <p:spPr>
          <a:xfrm>
            <a:off x="116112" y="1542224"/>
            <a:ext cx="8658128" cy="707886"/>
          </a:xfrm>
          <a:prstGeom prst="rect">
            <a:avLst/>
          </a:prstGeom>
          <a:noFill/>
        </p:spPr>
        <p:txBody>
          <a:bodyPr wrap="square">
            <a:spAutoFit/>
          </a:bodyPr>
          <a:lstStyle/>
          <a:p>
            <a:pPr algn="l"/>
            <a:r>
              <a:rPr lang="en-GB" sz="1000" b="1" i="0" dirty="0">
                <a:solidFill>
                  <a:srgbClr val="000000"/>
                </a:solidFill>
                <a:effectLst/>
                <a:latin typeface="Open Sans" pitchFamily="2" charset="0"/>
              </a:rPr>
              <a:t>Impoverished Management (1, 1):</a:t>
            </a:r>
            <a:r>
              <a:rPr lang="en-GB" sz="1000" b="0" i="0" dirty="0">
                <a:solidFill>
                  <a:srgbClr val="000000"/>
                </a:solidFill>
                <a:effectLst/>
                <a:latin typeface="Open Sans" pitchFamily="2" charset="0"/>
              </a:rPr>
              <a:t> Managers with this approach are low on both the dimensions and exercise minimum effort to get the work done from subordinates. The leader has low concern for employee satisfaction and work deadlines and as a result disharmony and disorganization prevail within the organization. The leaders are termed ineffective wherein their action is merely aimed at preserving job and seniority.</a:t>
            </a:r>
          </a:p>
        </p:txBody>
      </p:sp>
      <p:sp>
        <p:nvSpPr>
          <p:cNvPr id="11" name="TextBox 10">
            <a:extLst>
              <a:ext uri="{FF2B5EF4-FFF2-40B4-BE49-F238E27FC236}">
                <a16:creationId xmlns:a16="http://schemas.microsoft.com/office/drawing/2014/main" id="{99C8B9EA-2B63-E1DB-617E-33797628E4DA}"/>
              </a:ext>
            </a:extLst>
          </p:cNvPr>
          <p:cNvSpPr txBox="1"/>
          <p:nvPr/>
        </p:nvSpPr>
        <p:spPr>
          <a:xfrm>
            <a:off x="116112" y="3858180"/>
            <a:ext cx="8658128" cy="900246"/>
          </a:xfrm>
          <a:prstGeom prst="rect">
            <a:avLst/>
          </a:prstGeom>
          <a:noFill/>
        </p:spPr>
        <p:txBody>
          <a:bodyPr wrap="square">
            <a:spAutoFit/>
          </a:bodyPr>
          <a:lstStyle/>
          <a:p>
            <a:pPr algn="l"/>
            <a:r>
              <a:rPr lang="en-GB" sz="1050" b="1" i="0" dirty="0">
                <a:solidFill>
                  <a:srgbClr val="000000"/>
                </a:solidFill>
                <a:effectLst/>
                <a:latin typeface="Open Sans" pitchFamily="2" charset="0"/>
              </a:rPr>
              <a:t>Task management (9, 1):</a:t>
            </a:r>
            <a:r>
              <a:rPr lang="en-GB" sz="1050" b="0" i="0" dirty="0">
                <a:solidFill>
                  <a:srgbClr val="000000"/>
                </a:solidFill>
                <a:effectLst/>
                <a:latin typeface="Open Sans" pitchFamily="2" charset="0"/>
              </a:rPr>
              <a:t> Also called dictatorial or perish style. Here leaders are more concerned about production and have less concern for people. The style is based on theory X of McGregor. The employees’ needs are not taken care of and they are simply a means to an end. The leader believes that efficiency can result only through proper organization of work systems and through elimination of people wherever possible. Such a style can definitely increase the output of organization in short run but due to the strict policies and procedures, high labour turnover is inevitable.</a:t>
            </a:r>
          </a:p>
        </p:txBody>
      </p:sp>
    </p:spTree>
    <p:extLst>
      <p:ext uri="{BB962C8B-B14F-4D97-AF65-F5344CB8AC3E}">
        <p14:creationId xmlns:p14="http://schemas.microsoft.com/office/powerpoint/2010/main" val="2830072922"/>
      </p:ext>
    </p:extLst>
  </p:cSld>
  <p:clrMapOvr>
    <a:masterClrMapping/>
  </p:clrMapOvr>
</p:sld>
</file>

<file path=ppt/theme/theme1.xml><?xml version="1.0" encoding="utf-8"?>
<a:theme xmlns:a="http://schemas.openxmlformats.org/drawingml/2006/main" name="Luxe">
  <a:themeElements>
    <a:clrScheme name="Luxe">
      <a:dk1>
        <a:srgbClr val="000000"/>
      </a:dk1>
      <a:lt1>
        <a:srgbClr val="FFFFFF"/>
      </a:lt1>
      <a:dk2>
        <a:srgbClr val="B7B7B7"/>
      </a:dk2>
      <a:lt2>
        <a:srgbClr val="CCA677"/>
      </a:lt2>
      <a:accent1>
        <a:srgbClr val="5D4037"/>
      </a:accent1>
      <a:accent2>
        <a:srgbClr val="455A64"/>
      </a:accent2>
      <a:accent3>
        <a:srgbClr val="57BB8A"/>
      </a:accent3>
      <a:accent4>
        <a:srgbClr val="78909C"/>
      </a:accent4>
      <a:accent5>
        <a:srgbClr val="607D8B"/>
      </a:accent5>
      <a:accent6>
        <a:srgbClr val="DCE755"/>
      </a:accent6>
      <a:hlink>
        <a:srgbClr val="607D8B"/>
      </a:hlink>
      <a:folHlink>
        <a:srgbClr val="607D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6" ma:contentTypeDescription="Create a new document." ma:contentTypeScope="" ma:versionID="0f627ac8ac796d0912ca7dfbd8a8a9aa">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a06230f52e8ad95caf0184dcb1ba937"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B6D4A5-1C36-4CD8-8122-9A9A56D6DE03}">
  <ds:schemaRefs>
    <ds:schemaRef ds:uri="http://schemas.microsoft.com/sharepoint/v3/contenttype/forms"/>
  </ds:schemaRefs>
</ds:datastoreItem>
</file>

<file path=customXml/itemProps2.xml><?xml version="1.0" encoding="utf-8"?>
<ds:datastoreItem xmlns:ds="http://schemas.openxmlformats.org/officeDocument/2006/customXml" ds:itemID="{E1658A08-7799-4D0B-A461-A59369B1D1A8}">
  <ds:schemaRefs>
    <ds:schemaRef ds:uri="http://schemas.microsoft.com/office/2006/metadata/properties"/>
    <ds:schemaRef ds:uri="5b445847-c24f-4193-86d7-f1d3b43b6266"/>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1e93ca30-efe2-4bb4-90cd-d2db97fb21cd"/>
    <ds:schemaRef ds:uri="http://www.w3.org/XML/1998/namespace"/>
    <ds:schemaRef ds:uri="http://purl.org/dc/elements/1.1/"/>
    <ds:schemaRef ds:uri="414d2ded-29cc-4abd-a1df-c646721ce55b"/>
    <ds:schemaRef ds:uri="2847a094-2edf-4950-a853-13ec668231ed"/>
  </ds:schemaRefs>
</ds:datastoreItem>
</file>

<file path=customXml/itemProps3.xml><?xml version="1.0" encoding="utf-8"?>
<ds:datastoreItem xmlns:ds="http://schemas.openxmlformats.org/officeDocument/2006/customXml" ds:itemID="{861E6037-A979-47ED-96A8-0E8AF44619DD}"/>
</file>

<file path=docProps/app.xml><?xml version="1.0" encoding="utf-8"?>
<Properties xmlns="http://schemas.openxmlformats.org/officeDocument/2006/extended-properties" xmlns:vt="http://schemas.openxmlformats.org/officeDocument/2006/docPropsVTypes">
  <TotalTime>459</TotalTime>
  <Words>1181</Words>
  <Application>Microsoft Office PowerPoint</Application>
  <PresentationFormat>On-screen Show (16:9)</PresentationFormat>
  <Paragraphs>191</Paragraphs>
  <Slides>22</Slides>
  <Notes>19</Notes>
  <HiddenSlides>0</HiddenSlides>
  <MMClips>0</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Luxe</vt:lpstr>
      <vt:lpstr>ETF Master</vt:lpstr>
      <vt:lpstr>Outcome 1 – 1.2 Why leadership is important</vt:lpstr>
      <vt:lpstr>T Level technical qualification in management and administration </vt:lpstr>
      <vt:lpstr>Lead, manage and develop individuals and teams to deliver outcomes  (Outcome 1)   </vt:lpstr>
      <vt:lpstr>Learning objectives</vt:lpstr>
      <vt:lpstr>Do now</vt:lpstr>
      <vt:lpstr>Blake Mouton managerial grid</vt:lpstr>
      <vt:lpstr>Blake Mouton managerial grid</vt:lpstr>
      <vt:lpstr>Blake Mouton managerial grid</vt:lpstr>
      <vt:lpstr>Blake Mouton managerial grid</vt:lpstr>
      <vt:lpstr>Blake Mouton managerial grid: Five leadership styles</vt:lpstr>
      <vt:lpstr>PowerPoint Presentation</vt:lpstr>
      <vt:lpstr>PowerPoint Presentation</vt:lpstr>
      <vt:lpstr>Teacher-led class feedback</vt:lpstr>
      <vt:lpstr>PowerPoint Presentation</vt:lpstr>
      <vt:lpstr>PowerPoint Presentation</vt:lpstr>
      <vt:lpstr>What is strategic drift?</vt:lpstr>
      <vt:lpstr>PowerPoint Presentation</vt:lpstr>
      <vt:lpstr>Strategic drift activity</vt:lpstr>
      <vt:lpstr>Strategic Drift: Blockbuster</vt:lpstr>
      <vt:lpstr>Plenary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 Level Technical Qualification in Management and Administration</dc:title>
  <dc:creator>Ms S Snowden</dc:creator>
  <cp:lastModifiedBy>Matthew Hinchley</cp:lastModifiedBy>
  <cp:revision>17</cp:revision>
  <dcterms:modified xsi:type="dcterms:W3CDTF">2022-09-16T10:45:06Z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