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Lst>
  <p:sldSz cx="9144000" cy="6858000" type="screen4x3"/>
  <p:notesSz cx="6858000" cy="9144000"/>
  <p:embeddedFontLst>
    <p:embeddedFont>
      <p:font typeface="Calibri" panose="020F0502020204030204" pitchFamily="34" charset="0"/>
      <p:regular r:id="rId84"/>
      <p:bold r:id="rId85"/>
      <p:italic r:id="rId86"/>
      <p:boldItalic r:id="rId87"/>
    </p:embeddedFont>
    <p:embeddedFont>
      <p:font typeface="Oswald" panose="00000500000000000000" pitchFamily="2" charset="0"/>
      <p:regular r:id="rId88"/>
      <p:bold r:id="rId89"/>
    </p:embeddedFont>
    <p:embeddedFont>
      <p:font typeface="Roboto" panose="02000000000000000000" pitchFamily="2" charset="0"/>
      <p:regular r:id="rId90"/>
      <p:bold r:id="rId91"/>
      <p:italic r:id="rId92"/>
      <p:boldItalic r:id="rId93"/>
    </p:embeddedFont>
    <p:embeddedFont>
      <p:font typeface="Trebuchet MS" panose="020B0603020202020204" pitchFamily="34" charset="0"/>
      <p:regular r:id="rId94"/>
      <p:bold r:id="rId95"/>
      <p:italic r:id="rId96"/>
      <p:bold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9AA0A6"/>
          </p15:clr>
        </p15:guide>
        <p15:guide id="2" orient="horz" pos="2160">
          <p15:clr>
            <a:srgbClr val="A4A3A4"/>
          </p15:clr>
        </p15:guide>
      </p15:sldGuideLst>
    </p:ext>
    <p:ext uri="{2D200454-40CA-4A62-9FC3-DE9A4176ACB9}">
      <p15:notesGuideLst xmlns:p15="http://schemas.microsoft.com/office/powerpoint/2012/main">
        <p15:guide id="1" orient="horz" pos="384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98" roundtripDataSignature="AMtx7mhc2zZa8qX9xCfa+ualE/CnhshT8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0D754-AB08-4EEF-B50F-CC4A0CC79798}" v="2" dt="2021-09-29T09:33:53.966"/>
  </p1510:revLst>
</p1510:revInfo>
</file>

<file path=ppt/tableStyles.xml><?xml version="1.0" encoding="utf-8"?>
<a:tblStyleLst xmlns:a="http://schemas.openxmlformats.org/drawingml/2006/main" def="{77FD5D91-8CC7-4B72-8265-2F787FF71856}">
  <a:tblStyle styleId="{77FD5D91-8CC7-4B72-8265-2F787FF7185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3485EA1-D675-497C-96D8-3F175E9E2DC0}" styleName="Table_1">
    <a:wholeTbl>
      <a:tcTxStyle b="off" i="off">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8"/>
      </p:cViewPr>
      <p:guideLst>
        <p:guide pos="2880"/>
        <p:guide orient="horz" pos="216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84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fntdata"/><Relationship Id="rId89" Type="http://schemas.openxmlformats.org/officeDocument/2006/relationships/font" Target="fonts/font6.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7.fntdata"/><Relationship Id="rId95" Type="http://schemas.openxmlformats.org/officeDocument/2006/relationships/font" Target="fonts/font1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font" Target="fonts/font2.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font" Target="fonts/font5.fntdata"/><Relationship Id="rId91" Type="http://schemas.openxmlformats.org/officeDocument/2006/relationships/font" Target="fonts/font8.fntdata"/><Relationship Id="rId96"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3.fntdata"/><Relationship Id="rId94" Type="http://schemas.openxmlformats.org/officeDocument/2006/relationships/font" Target="fonts/font11.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9.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4.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0.fntdata"/><Relationship Id="rId98" Type="http://customschemas.google.com/relationships/presentationmetadata" Target="meta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2976"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_gJ5V525S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2" name="Google Shape;50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4" name="Google Shape;63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9" name="Google Shape;64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6" name="Google Shape;66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7" name="Google Shape;667;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1" name="Google Shape;6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2" name="Google Shape;68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7" name="Google Shape;697;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8" name="Google Shape;69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Alternative, longer video - </a:t>
            </a:r>
            <a:r>
              <a:rPr lang="en-GB" u="sng">
                <a:solidFill>
                  <a:schemeClr val="hlink"/>
                </a:solidFill>
                <a:hlinkClick r:id="rId3"/>
              </a:rPr>
              <a:t>https://youtu.be/_gJ5V525SCk</a:t>
            </a:r>
            <a:endParaRPr/>
          </a:p>
        </p:txBody>
      </p:sp>
      <p:sp>
        <p:nvSpPr>
          <p:cNvPr id="718" name="Google Shape;718;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2" name="Google Shape;73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48" name="Google Shape;74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2" name="Google Shape;76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63" name="Google Shape;763;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7" name="Google Shape;777;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8" name="Google Shape;778;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0" name="Google Shape;51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2" name="Google Shape;79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3" name="Google Shape;793;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9" name="Google Shape;80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8" name="Google Shape;87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9" name="Google Shape;879;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8" name="Google Shape;89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99" name="Google Shape;899;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3" name="Google Shape;913;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14" name="Google Shape;914;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8" name="Google Shape;92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9" name="Google Shape;92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8" name="Google Shape;94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9" name="Google Shape;94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3" name="Google Shape;963;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4" name="Google Shape;964;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1" name="Google Shape;981;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8" name="Google Shape;51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6" name="Google Shape;996;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1" name="Google Shape;1021;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2" name="Google Shape;1022;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3" name="Google Shape;1043;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4" name="Google Shape;1044;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0" name="Google Shape;1060;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Google Shape;1074;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5" name="Google Shape;1075;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90" name="Google Shape;1090;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6" name="Google Shape;11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7" name="Google Shape;11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6" name="Google Shape;113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7" name="Google Shape;113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6" name="Google Shape;1156;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1" name="Google Shape;117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0" name="Google Shape;119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1" name="Google Shape;119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5" name="Google Shape;1205;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6" name="Google Shape;1206;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0" name="Google Shape;1220;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1" name="Google Shape;1221;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5" name="Google Shape;1235;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6" name="Google Shape;123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2" name="Google Shape;1252;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6" name="Google Shape;1266;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7" name="Google Shape;1267;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1" name="Google Shape;1281;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2" name="Google Shape;1282;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9"/>
        <p:cNvGrpSpPr/>
        <p:nvPr/>
      </p:nvGrpSpPr>
      <p:grpSpPr>
        <a:xfrm>
          <a:off x="0" y="0"/>
          <a:ext cx="0" cy="0"/>
          <a:chOff x="0" y="0"/>
          <a:chExt cx="0" cy="0"/>
        </a:xfrm>
      </p:grpSpPr>
      <p:sp>
        <p:nvSpPr>
          <p:cNvPr id="1300" name="Google Shape;1300;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1" name="Google Shape;1301;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2" name="Google Shape;1302;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6" name="Google Shape;1316;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7" name="Google Shape;1317;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7" name="Google Shape;55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9"/>
        <p:cNvGrpSpPr/>
        <p:nvPr/>
      </p:nvGrpSpPr>
      <p:grpSpPr>
        <a:xfrm>
          <a:off x="0" y="0"/>
          <a:ext cx="0" cy="0"/>
          <a:chOff x="0" y="0"/>
          <a:chExt cx="0" cy="0"/>
        </a:xfrm>
      </p:grpSpPr>
      <p:sp>
        <p:nvSpPr>
          <p:cNvPr id="1330" name="Google Shape;133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1" name="Google Shape;1331;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2" name="Google Shape;1332;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8" name="Google Shape;1348;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9" name="Google Shape;1349;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1"/>
        <p:cNvGrpSpPr/>
        <p:nvPr/>
      </p:nvGrpSpPr>
      <p:grpSpPr>
        <a:xfrm>
          <a:off x="0" y="0"/>
          <a:ext cx="0" cy="0"/>
          <a:chOff x="0" y="0"/>
          <a:chExt cx="0" cy="0"/>
        </a:xfrm>
      </p:grpSpPr>
      <p:sp>
        <p:nvSpPr>
          <p:cNvPr id="1362" name="Google Shape;1362;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3" name="Google Shape;1363;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4" name="Google Shape;1364;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7"/>
        <p:cNvGrpSpPr/>
        <p:nvPr/>
      </p:nvGrpSpPr>
      <p:grpSpPr>
        <a:xfrm>
          <a:off x="0" y="0"/>
          <a:ext cx="0" cy="0"/>
          <a:chOff x="0" y="0"/>
          <a:chExt cx="0" cy="0"/>
        </a:xfrm>
      </p:grpSpPr>
      <p:sp>
        <p:nvSpPr>
          <p:cNvPr id="1378" name="Google Shape;1378;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9" name="Google Shape;1379;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0" name="Google Shape;1380;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4" name="Google Shape;1394;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5" name="Google Shape;1395;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9"/>
        <p:cNvGrpSpPr/>
        <p:nvPr/>
      </p:nvGrpSpPr>
      <p:grpSpPr>
        <a:xfrm>
          <a:off x="0" y="0"/>
          <a:ext cx="0" cy="0"/>
          <a:chOff x="0" y="0"/>
          <a:chExt cx="0" cy="0"/>
        </a:xfrm>
      </p:grpSpPr>
      <p:sp>
        <p:nvSpPr>
          <p:cNvPr id="1410" name="Google Shape;1410;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1" name="Google Shape;1411;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2" name="Google Shape;1412;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2"/>
        <p:cNvGrpSpPr/>
        <p:nvPr/>
      </p:nvGrpSpPr>
      <p:grpSpPr>
        <a:xfrm>
          <a:off x="0" y="0"/>
          <a:ext cx="0" cy="0"/>
          <a:chOff x="0" y="0"/>
          <a:chExt cx="0" cy="0"/>
        </a:xfrm>
      </p:grpSpPr>
      <p:sp>
        <p:nvSpPr>
          <p:cNvPr id="1433" name="Google Shape;143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4" name="Google Shape;1434;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5" name="Google Shape;1435;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7"/>
        <p:cNvGrpSpPr/>
        <p:nvPr/>
      </p:nvGrpSpPr>
      <p:grpSpPr>
        <a:xfrm>
          <a:off x="0" y="0"/>
          <a:ext cx="0" cy="0"/>
          <a:chOff x="0" y="0"/>
          <a:chExt cx="0" cy="0"/>
        </a:xfrm>
      </p:grpSpPr>
      <p:sp>
        <p:nvSpPr>
          <p:cNvPr id="1448" name="Google Shape;1448;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9" name="Google Shape;1449;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0" name="Google Shape;1450;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Google Shape;1463;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4" name="Google Shape;146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5" name="Google Shape;1465;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5" name="Google Shape;1485;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3" name="Google Shape;573;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4" name="Google Shape;57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7"/>
        <p:cNvGrpSpPr/>
        <p:nvPr/>
      </p:nvGrpSpPr>
      <p:grpSpPr>
        <a:xfrm>
          <a:off x="0" y="0"/>
          <a:ext cx="0" cy="0"/>
          <a:chOff x="0" y="0"/>
          <a:chExt cx="0" cy="0"/>
        </a:xfrm>
      </p:grpSpPr>
      <p:sp>
        <p:nvSpPr>
          <p:cNvPr id="1498" name="Google Shape;1498;p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9" name="Google Shape;1499;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0" name="Google Shape;1500;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4" name="Google Shape;1514;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5" name="Google Shape;1515;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7"/>
        <p:cNvGrpSpPr/>
        <p:nvPr/>
      </p:nvGrpSpPr>
      <p:grpSpPr>
        <a:xfrm>
          <a:off x="0" y="0"/>
          <a:ext cx="0" cy="0"/>
          <a:chOff x="0" y="0"/>
          <a:chExt cx="0" cy="0"/>
        </a:xfrm>
      </p:grpSpPr>
      <p:sp>
        <p:nvSpPr>
          <p:cNvPr id="1528" name="Google Shape;1528;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9" name="Google Shape;1529;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0" name="Google Shape;1530;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4" name="Google Shape;1544;p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5" name="Google Shape;1545;p6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3"/>
        <p:cNvGrpSpPr/>
        <p:nvPr/>
      </p:nvGrpSpPr>
      <p:grpSpPr>
        <a:xfrm>
          <a:off x="0" y="0"/>
          <a:ext cx="0" cy="0"/>
          <a:chOff x="0" y="0"/>
          <a:chExt cx="0" cy="0"/>
        </a:xfrm>
      </p:grpSpPr>
      <p:sp>
        <p:nvSpPr>
          <p:cNvPr id="1564" name="Google Shape;1564;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5" name="Google Shape;1565;p6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6" name="Google Shape;1566;p6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9"/>
        <p:cNvGrpSpPr/>
        <p:nvPr/>
      </p:nvGrpSpPr>
      <p:grpSpPr>
        <a:xfrm>
          <a:off x="0" y="0"/>
          <a:ext cx="0" cy="0"/>
          <a:chOff x="0" y="0"/>
          <a:chExt cx="0" cy="0"/>
        </a:xfrm>
      </p:grpSpPr>
      <p:sp>
        <p:nvSpPr>
          <p:cNvPr id="1580" name="Google Shape;1580;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1" name="Google Shape;1581;p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2" name="Google Shape;1582;p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6" name="Google Shape;1596;p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7" name="Google Shape;1597;p6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9"/>
        <p:cNvGrpSpPr/>
        <p:nvPr/>
      </p:nvGrpSpPr>
      <p:grpSpPr>
        <a:xfrm>
          <a:off x="0" y="0"/>
          <a:ext cx="0" cy="0"/>
          <a:chOff x="0" y="0"/>
          <a:chExt cx="0" cy="0"/>
        </a:xfrm>
      </p:grpSpPr>
      <p:sp>
        <p:nvSpPr>
          <p:cNvPr id="1610" name="Google Shape;1610;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1" name="Google Shape;1611;p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2" name="Google Shape;1612;p6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8" name="Google Shape;1628;p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9" name="Google Shape;1629;p6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1"/>
        <p:cNvGrpSpPr/>
        <p:nvPr/>
      </p:nvGrpSpPr>
      <p:grpSpPr>
        <a:xfrm>
          <a:off x="0" y="0"/>
          <a:ext cx="0" cy="0"/>
          <a:chOff x="0" y="0"/>
          <a:chExt cx="0" cy="0"/>
        </a:xfrm>
      </p:grpSpPr>
      <p:sp>
        <p:nvSpPr>
          <p:cNvPr id="1642" name="Google Shape;1642;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3" name="Google Shape;1643;p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4" name="Google Shape;1644;p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9" name="Google Shape;589;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8" name="Google Shape;1658;p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9" name="Google Shape;1659;p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2" name="Google Shape;1692;p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3" name="Google Shape;1693;p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Google Shape;1709;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0" name="Google Shape;1710;p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1" name="Google Shape;1711;p7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5" name="Google Shape;1725;p7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6" name="Google Shape;1726;p7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3" name="Google Shape;1733;p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4" name="Google Shape;1734;p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8"/>
        <p:cNvGrpSpPr/>
        <p:nvPr/>
      </p:nvGrpSpPr>
      <p:grpSpPr>
        <a:xfrm>
          <a:off x="0" y="0"/>
          <a:ext cx="0" cy="0"/>
          <a:chOff x="0" y="0"/>
          <a:chExt cx="0" cy="0"/>
        </a:xfrm>
      </p:grpSpPr>
      <p:sp>
        <p:nvSpPr>
          <p:cNvPr id="1739" name="Google Shape;1739;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0" name="Google Shape;1740;p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1" name="Google Shape;1741;p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5"/>
        <p:cNvGrpSpPr/>
        <p:nvPr/>
      </p:nvGrpSpPr>
      <p:grpSpPr>
        <a:xfrm>
          <a:off x="0" y="0"/>
          <a:ext cx="0" cy="0"/>
          <a:chOff x="0" y="0"/>
          <a:chExt cx="0" cy="0"/>
        </a:xfrm>
      </p:grpSpPr>
      <p:sp>
        <p:nvSpPr>
          <p:cNvPr id="1746" name="Google Shape;1746;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7" name="Google Shape;1747;p7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8" name="Google Shape;1748;p7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4" name="Google Shape;1754;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5" name="Google Shape;1755;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9"/>
        <p:cNvGrpSpPr/>
        <p:nvPr/>
      </p:nvGrpSpPr>
      <p:grpSpPr>
        <a:xfrm>
          <a:off x="0" y="0"/>
          <a:ext cx="0" cy="0"/>
          <a:chOff x="0" y="0"/>
          <a:chExt cx="0" cy="0"/>
        </a:xfrm>
      </p:grpSpPr>
      <p:sp>
        <p:nvSpPr>
          <p:cNvPr id="1760" name="Google Shape;1760;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1" name="Google Shape;1761;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2" name="Google Shape;1762;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6"/>
        <p:cNvGrpSpPr/>
        <p:nvPr/>
      </p:nvGrpSpPr>
      <p:grpSpPr>
        <a:xfrm>
          <a:off x="0" y="0"/>
          <a:ext cx="0" cy="0"/>
          <a:chOff x="0" y="0"/>
          <a:chExt cx="0" cy="0"/>
        </a:xfrm>
      </p:grpSpPr>
      <p:sp>
        <p:nvSpPr>
          <p:cNvPr id="1767" name="Google Shape;1767;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8" name="Google Shape;1768;p7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9" name="Google Shape;1769;p7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3"/>
        <p:cNvGrpSpPr/>
        <p:nvPr/>
      </p:nvGrpSpPr>
      <p:grpSpPr>
        <a:xfrm>
          <a:off x="0" y="0"/>
          <a:ext cx="0" cy="0"/>
          <a:chOff x="0" y="0"/>
          <a:chExt cx="0" cy="0"/>
        </a:xfrm>
      </p:grpSpPr>
      <p:sp>
        <p:nvSpPr>
          <p:cNvPr id="1774" name="Google Shape;1774;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5" name="Google Shape;1775;p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6" name="Google Shape;1776;p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0"/>
        <p:cNvGrpSpPr/>
        <p:nvPr/>
      </p:nvGrpSpPr>
      <p:grpSpPr>
        <a:xfrm>
          <a:off x="0" y="0"/>
          <a:ext cx="0" cy="0"/>
          <a:chOff x="0" y="0"/>
          <a:chExt cx="0" cy="0"/>
        </a:xfrm>
      </p:grpSpPr>
      <p:sp>
        <p:nvSpPr>
          <p:cNvPr id="1781" name="Google Shape;1781;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2" name="Google Shape;1782;p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3" name="Google Shape;1783;p8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GB"/>
              <a:t>81</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Google Shape;617;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8" name="Google Shape;618;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tfoundation.co.uk/" TargetMode="External"/><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3.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59.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61.xml.rels><?xml version="1.0" encoding="UTF-8" standalone="yes"?>
<Relationships xmlns="http://schemas.openxmlformats.org/package/2006/relationships"><Relationship Id="rId3" Type="http://schemas.openxmlformats.org/officeDocument/2006/relationships/hyperlink" Target="http://www.etfoundation.co.uk/" TargetMode="External"/><Relationship Id="rId2" Type="http://schemas.openxmlformats.org/officeDocument/2006/relationships/image" Target="../media/image27.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Option 2">
  <p:cSld name="Title Slide Option 2">
    <p:bg>
      <p:bgPr>
        <a:solidFill>
          <a:srgbClr val="00A068"/>
        </a:solidFill>
        <a:effectLst/>
      </p:bgPr>
    </p:bg>
    <p:spTree>
      <p:nvGrpSpPr>
        <p:cNvPr id="1" name="Shape 14"/>
        <p:cNvGrpSpPr/>
        <p:nvPr/>
      </p:nvGrpSpPr>
      <p:grpSpPr>
        <a:xfrm>
          <a:off x="0" y="0"/>
          <a:ext cx="0" cy="0"/>
          <a:chOff x="0" y="0"/>
          <a:chExt cx="0" cy="0"/>
        </a:xfrm>
      </p:grpSpPr>
      <p:sp>
        <p:nvSpPr>
          <p:cNvPr id="15" name="Google Shape;15;p83"/>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83"/>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A068"/>
              </a:buClr>
              <a:buSzPts val="4500"/>
              <a:buFont typeface="Arial"/>
              <a:buNone/>
              <a:defRPr sz="4500" b="1" cap="none">
                <a:solidFill>
                  <a:srgbClr val="00A06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83"/>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83"/>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83"/>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0" name="Google Shape;20;p8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529384" y="356699"/>
            <a:ext cx="1188000" cy="540000"/>
          </a:xfrm>
          <a:prstGeom prst="rect">
            <a:avLst/>
          </a:prstGeom>
          <a:noFill/>
          <a:ln>
            <a:noFill/>
          </a:ln>
        </p:spPr>
      </p:pic>
      <p:sp>
        <p:nvSpPr>
          <p:cNvPr id="21" name="Google Shape;21;p8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Slide Option 2">
  <p:cSld name="3_Title Slide Option 2">
    <p:bg>
      <p:bgPr>
        <a:solidFill>
          <a:srgbClr val="E51C41"/>
        </a:solidFill>
        <a:effectLst/>
      </p:bgPr>
    </p:bg>
    <p:spTree>
      <p:nvGrpSpPr>
        <p:cNvPr id="1" name="Shape 82"/>
        <p:cNvGrpSpPr/>
        <p:nvPr/>
      </p:nvGrpSpPr>
      <p:grpSpPr>
        <a:xfrm>
          <a:off x="0" y="0"/>
          <a:ext cx="0" cy="0"/>
          <a:chOff x="0" y="0"/>
          <a:chExt cx="0" cy="0"/>
        </a:xfrm>
      </p:grpSpPr>
      <p:sp>
        <p:nvSpPr>
          <p:cNvPr id="83" name="Google Shape;83;p92"/>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4" name="Google Shape;84;p92"/>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92"/>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6" name="Google Shape;86;p92"/>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92"/>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8" name="Google Shape;88;p9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668120" y="356700"/>
            <a:ext cx="1188000" cy="540000"/>
          </a:xfrm>
          <a:prstGeom prst="rect">
            <a:avLst/>
          </a:prstGeom>
          <a:noFill/>
          <a:ln>
            <a:noFill/>
          </a:ln>
        </p:spPr>
      </p:pic>
      <p:sp>
        <p:nvSpPr>
          <p:cNvPr id="89" name="Google Shape;89;p9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Option 2">
  <p:cSld name="2_Title Slide Option 2">
    <p:bg>
      <p:bgPr>
        <a:solidFill>
          <a:srgbClr val="0071F8"/>
        </a:solidFill>
        <a:effectLst/>
      </p:bgPr>
    </p:bg>
    <p:spTree>
      <p:nvGrpSpPr>
        <p:cNvPr id="1" name="Shape 90"/>
        <p:cNvGrpSpPr/>
        <p:nvPr/>
      </p:nvGrpSpPr>
      <p:grpSpPr>
        <a:xfrm>
          <a:off x="0" y="0"/>
          <a:ext cx="0" cy="0"/>
          <a:chOff x="0" y="0"/>
          <a:chExt cx="0" cy="0"/>
        </a:xfrm>
      </p:grpSpPr>
      <p:sp>
        <p:nvSpPr>
          <p:cNvPr id="91" name="Google Shape;91;p93"/>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2" name="Google Shape;92;p93"/>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rgbClr val="0071F8"/>
              </a:buClr>
              <a:buSzPts val="4500"/>
              <a:buFont typeface="Arial"/>
              <a:buNone/>
              <a:defRPr sz="4500" b="1" cap="none">
                <a:solidFill>
                  <a:srgbClr val="0071F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93"/>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94" name="Google Shape;94;p93"/>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93"/>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96" name="Google Shape;96;p9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385111"/>
            <a:ext cx="473261" cy="250551"/>
          </a:xfrm>
          <a:prstGeom prst="rect">
            <a:avLst/>
          </a:prstGeom>
          <a:noFill/>
          <a:ln>
            <a:noFill/>
          </a:ln>
        </p:spPr>
      </p:pic>
      <p:sp>
        <p:nvSpPr>
          <p:cNvPr id="97" name="Google Shape;97;p9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98"/>
        <p:cNvGrpSpPr/>
        <p:nvPr/>
      </p:nvGrpSpPr>
      <p:grpSpPr>
        <a:xfrm>
          <a:off x="0" y="0"/>
          <a:ext cx="0" cy="0"/>
          <a:chOff x="0" y="0"/>
          <a:chExt cx="0" cy="0"/>
        </a:xfrm>
      </p:grpSpPr>
      <p:sp>
        <p:nvSpPr>
          <p:cNvPr id="99" name="Google Shape;99;p94"/>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94"/>
          <p:cNvSpPr txBox="1">
            <a:spLocks noGrp="1"/>
          </p:cNvSpPr>
          <p:nvPr>
            <p:ph type="body" idx="1"/>
          </p:nvPr>
        </p:nvSpPr>
        <p:spPr>
          <a:xfrm>
            <a:off x="251520" y="1315200"/>
            <a:ext cx="7200900" cy="46131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0071F8"/>
              </a:buClr>
              <a:buSzPts val="4500"/>
              <a:buNone/>
              <a:defRPr sz="4500" b="1" cap="none">
                <a:solidFill>
                  <a:srgbClr val="0071F8"/>
                </a:solidFill>
                <a:latin typeface="Arial"/>
                <a:ea typeface="Arial"/>
                <a:cs typeface="Arial"/>
                <a:sym typeface="Arial"/>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94"/>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94"/>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and Bullets">
  <p:cSld name="Text and Bullets">
    <p:spTree>
      <p:nvGrpSpPr>
        <p:cNvPr id="1" name="Shape 103"/>
        <p:cNvGrpSpPr/>
        <p:nvPr/>
      </p:nvGrpSpPr>
      <p:grpSpPr>
        <a:xfrm>
          <a:off x="0" y="0"/>
          <a:ext cx="0" cy="0"/>
          <a:chOff x="0" y="0"/>
          <a:chExt cx="0" cy="0"/>
        </a:xfrm>
      </p:grpSpPr>
      <p:sp>
        <p:nvSpPr>
          <p:cNvPr id="104" name="Google Shape;104;p95"/>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95"/>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95"/>
          <p:cNvSpPr txBox="1">
            <a:spLocks noGrp="1"/>
          </p:cNvSpPr>
          <p:nvPr>
            <p:ph type="body" idx="1"/>
          </p:nvPr>
        </p:nvSpPr>
        <p:spPr>
          <a:xfrm>
            <a:off x="234000" y="1315200"/>
            <a:ext cx="7667400" cy="4801800"/>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0"/>
              </a:spcBef>
              <a:spcAft>
                <a:spcPts val="0"/>
              </a:spcAft>
              <a:buClr>
                <a:schemeClr val="dk1"/>
              </a:buClr>
              <a:buSzPts val="2700"/>
              <a:buNone/>
              <a:defRPr sz="2700"/>
            </a:lvl1pPr>
            <a:lvl2pPr marL="914400" lvl="1" indent="-400050" algn="l">
              <a:lnSpc>
                <a:spcPct val="103703"/>
              </a:lnSpc>
              <a:spcBef>
                <a:spcPts val="0"/>
              </a:spcBef>
              <a:spcAft>
                <a:spcPts val="0"/>
              </a:spcAft>
              <a:buClr>
                <a:schemeClr val="dk1"/>
              </a:buClr>
              <a:buSzPts val="2700"/>
              <a:buChar char="–"/>
              <a:defRPr sz="2700"/>
            </a:lvl2pPr>
            <a:lvl3pPr marL="1371600" lvl="2" indent="-400050" algn="l">
              <a:lnSpc>
                <a:spcPct val="103703"/>
              </a:lnSpc>
              <a:spcBef>
                <a:spcPts val="540"/>
              </a:spcBef>
              <a:spcAft>
                <a:spcPts val="0"/>
              </a:spcAft>
              <a:buClr>
                <a:schemeClr val="dk1"/>
              </a:buClr>
              <a:buSzPts val="2700"/>
              <a:buChar char="•"/>
              <a:defRPr sz="2700"/>
            </a:lvl3pPr>
            <a:lvl4pPr marL="1828800" lvl="3" indent="-400050" algn="l">
              <a:lnSpc>
                <a:spcPct val="103703"/>
              </a:lnSpc>
              <a:spcBef>
                <a:spcPts val="540"/>
              </a:spcBef>
              <a:spcAft>
                <a:spcPts val="0"/>
              </a:spcAft>
              <a:buClr>
                <a:schemeClr val="dk1"/>
              </a:buClr>
              <a:buSzPts val="2700"/>
              <a:buChar char="–"/>
              <a:defRPr sz="2700"/>
            </a:lvl4pPr>
            <a:lvl5pPr marL="2286000" lvl="4" indent="-400050" algn="l">
              <a:lnSpc>
                <a:spcPct val="103703"/>
              </a:lnSpc>
              <a:spcBef>
                <a:spcPts val="540"/>
              </a:spcBef>
              <a:spcAft>
                <a:spcPts val="0"/>
              </a:spcAft>
              <a:buClr>
                <a:schemeClr val="dk1"/>
              </a:buClr>
              <a:buSzPts val="2700"/>
              <a:buChar char="»"/>
              <a:defRPr sz="27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7" name="Google Shape;107;p95"/>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vider 1">
  <p:cSld name="2_Divider 1">
    <p:bg>
      <p:bgPr>
        <a:solidFill>
          <a:srgbClr val="E51C41"/>
        </a:solidFill>
        <a:effectLst/>
      </p:bgPr>
    </p:bg>
    <p:spTree>
      <p:nvGrpSpPr>
        <p:cNvPr id="1" name="Shape 108"/>
        <p:cNvGrpSpPr/>
        <p:nvPr/>
      </p:nvGrpSpPr>
      <p:grpSpPr>
        <a:xfrm>
          <a:off x="0" y="0"/>
          <a:ext cx="0" cy="0"/>
          <a:chOff x="0" y="0"/>
          <a:chExt cx="0" cy="0"/>
        </a:xfrm>
      </p:grpSpPr>
      <p:sp>
        <p:nvSpPr>
          <p:cNvPr id="109" name="Google Shape;109;p96"/>
          <p:cNvSpPr txBox="1">
            <a:spLocks noGrp="1"/>
          </p:cNvSpPr>
          <p:nvPr>
            <p:ph type="ctrTitle"/>
          </p:nvPr>
        </p:nvSpPr>
        <p:spPr>
          <a:xfrm>
            <a:off x="2447280" y="1940640"/>
            <a:ext cx="6408300" cy="21366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96"/>
          <p:cNvSpPr txBox="1">
            <a:spLocks noGrp="1"/>
          </p:cNvSpPr>
          <p:nvPr>
            <p:ph type="subTitle" idx="1"/>
          </p:nvPr>
        </p:nvSpPr>
        <p:spPr>
          <a:xfrm>
            <a:off x="2446020" y="4344000"/>
            <a:ext cx="6410100" cy="21366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111" name="Google Shape;111;p9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385109"/>
            <a:ext cx="473264" cy="250551"/>
          </a:xfrm>
          <a:prstGeom prst="rect">
            <a:avLst/>
          </a:prstGeom>
          <a:noFill/>
          <a:ln>
            <a:noFill/>
          </a:ln>
        </p:spPr>
      </p:pic>
      <p:sp>
        <p:nvSpPr>
          <p:cNvPr id="112" name="Google Shape;112;p9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arge Text and Supporting Text">
  <p:cSld name="Large Text and Supporting Text">
    <p:spTree>
      <p:nvGrpSpPr>
        <p:cNvPr id="1" name="Shape 113"/>
        <p:cNvGrpSpPr/>
        <p:nvPr/>
      </p:nvGrpSpPr>
      <p:grpSpPr>
        <a:xfrm>
          <a:off x="0" y="0"/>
          <a:ext cx="0" cy="0"/>
          <a:chOff x="0" y="0"/>
          <a:chExt cx="0" cy="0"/>
        </a:xfrm>
      </p:grpSpPr>
      <p:sp>
        <p:nvSpPr>
          <p:cNvPr id="114" name="Google Shape;114;p97"/>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97"/>
          <p:cNvSpPr txBox="1">
            <a:spLocks noGrp="1"/>
          </p:cNvSpPr>
          <p:nvPr>
            <p:ph type="body" idx="1"/>
          </p:nvPr>
        </p:nvSpPr>
        <p:spPr>
          <a:xfrm>
            <a:off x="234000" y="1315200"/>
            <a:ext cx="3960000" cy="4801800"/>
          </a:xfrm>
          <a:prstGeom prst="rect">
            <a:avLst/>
          </a:prstGeom>
          <a:noFill/>
          <a:ln>
            <a:noFill/>
          </a:ln>
        </p:spPr>
        <p:txBody>
          <a:bodyPr spcFirstLastPara="1" wrap="square" lIns="0" tIns="0" rIns="0" bIns="0" anchor="t" anchorCtr="0">
            <a:noAutofit/>
          </a:bodyPr>
          <a:lstStyle>
            <a:lvl1pPr marL="457200" lvl="0" indent="-228600" algn="l">
              <a:lnSpc>
                <a:spcPct val="103703"/>
              </a:lnSpc>
              <a:spcBef>
                <a:spcPts val="540"/>
              </a:spcBef>
              <a:spcAft>
                <a:spcPts val="0"/>
              </a:spcAft>
              <a:buClr>
                <a:schemeClr val="dk1"/>
              </a:buClr>
              <a:buSzPts val="2700"/>
              <a:buNone/>
              <a:defRPr sz="2700" b="1"/>
            </a:lvl1pPr>
            <a:lvl2pPr marL="914400" lvl="1" indent="-400050" algn="l">
              <a:lnSpc>
                <a:spcPct val="103703"/>
              </a:lnSpc>
              <a:spcBef>
                <a:spcPts val="0"/>
              </a:spcBef>
              <a:spcAft>
                <a:spcPts val="0"/>
              </a:spcAft>
              <a:buClr>
                <a:schemeClr val="dk1"/>
              </a:buClr>
              <a:buSzPts val="2700"/>
              <a:buFont typeface="Calibri"/>
              <a:buChar char="–"/>
              <a:defRPr sz="2700" b="1"/>
            </a:lvl2pPr>
            <a:lvl3pPr marL="1371600" lvl="2" indent="-400050" algn="l">
              <a:lnSpc>
                <a:spcPct val="103703"/>
              </a:lnSpc>
              <a:spcBef>
                <a:spcPts val="540"/>
              </a:spcBef>
              <a:spcAft>
                <a:spcPts val="0"/>
              </a:spcAft>
              <a:buClr>
                <a:schemeClr val="dk1"/>
              </a:buClr>
              <a:buSzPts val="2700"/>
              <a:buFont typeface="Calibri"/>
              <a:buChar char="–"/>
              <a:defRPr sz="2700" b="1"/>
            </a:lvl3pPr>
            <a:lvl4pPr marL="1828800" lvl="3" indent="-400050" algn="l">
              <a:lnSpc>
                <a:spcPct val="103703"/>
              </a:lnSpc>
              <a:spcBef>
                <a:spcPts val="540"/>
              </a:spcBef>
              <a:spcAft>
                <a:spcPts val="0"/>
              </a:spcAft>
              <a:buClr>
                <a:schemeClr val="dk1"/>
              </a:buClr>
              <a:buSzPts val="2700"/>
              <a:buFont typeface="Calibri"/>
              <a:buChar char="–"/>
              <a:defRPr sz="2700" b="1"/>
            </a:lvl4pPr>
            <a:lvl5pPr marL="2286000" lvl="4" indent="-400050" algn="l">
              <a:lnSpc>
                <a:spcPct val="103703"/>
              </a:lnSpc>
              <a:spcBef>
                <a:spcPts val="540"/>
              </a:spcBef>
              <a:spcAft>
                <a:spcPts val="0"/>
              </a:spcAft>
              <a:buClr>
                <a:schemeClr val="dk1"/>
              </a:buClr>
              <a:buSzPts val="2700"/>
              <a:buFont typeface="Calibri"/>
              <a:buChar char="–"/>
              <a:defRPr sz="2700" b="1"/>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97"/>
          <p:cNvSpPr txBox="1">
            <a:spLocks noGrp="1"/>
          </p:cNvSpPr>
          <p:nvPr>
            <p:ph type="body" idx="2"/>
          </p:nvPr>
        </p:nvSpPr>
        <p:spPr>
          <a:xfrm>
            <a:off x="4572000" y="1316567"/>
            <a:ext cx="3384600" cy="48009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a:lvl1pPr>
            <a:lvl2pPr marL="914400" lvl="1" indent="-314325" algn="l">
              <a:lnSpc>
                <a:spcPct val="118518"/>
              </a:lnSpc>
              <a:spcBef>
                <a:spcPts val="270"/>
              </a:spcBef>
              <a:spcAft>
                <a:spcPts val="0"/>
              </a:spcAft>
              <a:buClr>
                <a:schemeClr val="dk1"/>
              </a:buClr>
              <a:buSzPts val="1350"/>
              <a:buFont typeface="Calibri"/>
              <a:buChar char="–"/>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7" name="Google Shape;117;p97"/>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8" name="Google Shape;118;p97"/>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ages and Text ">
  <p:cSld name="Images and Text ">
    <p:spTree>
      <p:nvGrpSpPr>
        <p:cNvPr id="1" name="Shape 119"/>
        <p:cNvGrpSpPr/>
        <p:nvPr/>
      </p:nvGrpSpPr>
      <p:grpSpPr>
        <a:xfrm>
          <a:off x="0" y="0"/>
          <a:ext cx="0" cy="0"/>
          <a:chOff x="0" y="0"/>
          <a:chExt cx="0" cy="0"/>
        </a:xfrm>
      </p:grpSpPr>
      <p:sp>
        <p:nvSpPr>
          <p:cNvPr id="120" name="Google Shape;120;p98"/>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98"/>
          <p:cNvSpPr txBox="1">
            <a:spLocks noGrp="1"/>
          </p:cNvSpPr>
          <p:nvPr>
            <p:ph type="body" idx="1"/>
          </p:nvPr>
        </p:nvSpPr>
        <p:spPr>
          <a:xfrm>
            <a:off x="234000" y="1315200"/>
            <a:ext cx="4122000" cy="2112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2" name="Google Shape;122;p98"/>
          <p:cNvSpPr txBox="1">
            <a:spLocks noGrp="1"/>
          </p:cNvSpPr>
          <p:nvPr>
            <p:ph type="body" idx="2"/>
          </p:nvPr>
        </p:nvSpPr>
        <p:spPr>
          <a:xfrm>
            <a:off x="4499992" y="1315200"/>
            <a:ext cx="4175700" cy="2112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98"/>
          <p:cNvSpPr txBox="1">
            <a:spLocks noGrp="1"/>
          </p:cNvSpPr>
          <p:nvPr>
            <p:ph type="body" idx="3"/>
          </p:nvPr>
        </p:nvSpPr>
        <p:spPr>
          <a:xfrm>
            <a:off x="234000" y="3767999"/>
            <a:ext cx="4122000" cy="2349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98"/>
          <p:cNvSpPr txBox="1">
            <a:spLocks noGrp="1"/>
          </p:cNvSpPr>
          <p:nvPr>
            <p:ph type="body" idx="4"/>
          </p:nvPr>
        </p:nvSpPr>
        <p:spPr>
          <a:xfrm>
            <a:off x="4499992" y="3767999"/>
            <a:ext cx="4175700" cy="2349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5" name="Google Shape;125;p98"/>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98"/>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Banner">
  <p:cSld name="Quote Banner">
    <p:spTree>
      <p:nvGrpSpPr>
        <p:cNvPr id="1" name="Shape 127"/>
        <p:cNvGrpSpPr/>
        <p:nvPr/>
      </p:nvGrpSpPr>
      <p:grpSpPr>
        <a:xfrm>
          <a:off x="0" y="0"/>
          <a:ext cx="0" cy="0"/>
          <a:chOff x="0" y="0"/>
          <a:chExt cx="0" cy="0"/>
        </a:xfrm>
      </p:grpSpPr>
      <p:sp>
        <p:nvSpPr>
          <p:cNvPr id="128" name="Google Shape;128;p99"/>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99"/>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99"/>
          <p:cNvSpPr>
            <a:spLocks noGrp="1"/>
          </p:cNvSpPr>
          <p:nvPr>
            <p:ph type="pic" idx="2"/>
          </p:nvPr>
        </p:nvSpPr>
        <p:spPr>
          <a:xfrm>
            <a:off x="4500564" y="1412776"/>
            <a:ext cx="4362300" cy="4896300"/>
          </a:xfrm>
          <a:prstGeom prst="rect">
            <a:avLst/>
          </a:prstGeom>
          <a:noFill/>
          <a:ln>
            <a:noFill/>
          </a:ln>
        </p:spPr>
      </p:sp>
      <p:pic>
        <p:nvPicPr>
          <p:cNvPr id="131" name="Google Shape;131;p9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3492" y="1412776"/>
            <a:ext cx="4142611" cy="365125"/>
          </a:xfrm>
          <a:prstGeom prst="rect">
            <a:avLst/>
          </a:prstGeom>
          <a:noFill/>
          <a:ln>
            <a:noFill/>
          </a:ln>
        </p:spPr>
      </p:pic>
      <p:sp>
        <p:nvSpPr>
          <p:cNvPr id="132" name="Google Shape;132;p99"/>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99"/>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dy Text, Content with Image">
  <p:cSld name="Body Text, Content with Image">
    <p:spTree>
      <p:nvGrpSpPr>
        <p:cNvPr id="1" name="Shape 134"/>
        <p:cNvGrpSpPr/>
        <p:nvPr/>
      </p:nvGrpSpPr>
      <p:grpSpPr>
        <a:xfrm>
          <a:off x="0" y="0"/>
          <a:ext cx="0" cy="0"/>
          <a:chOff x="0" y="0"/>
          <a:chExt cx="0" cy="0"/>
        </a:xfrm>
      </p:grpSpPr>
      <p:sp>
        <p:nvSpPr>
          <p:cNvPr id="135" name="Google Shape;135;p100"/>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100"/>
          <p:cNvSpPr txBox="1">
            <a:spLocks noGrp="1"/>
          </p:cNvSpPr>
          <p:nvPr>
            <p:ph type="body" idx="1"/>
          </p:nvPr>
        </p:nvSpPr>
        <p:spPr>
          <a:xfrm>
            <a:off x="234000" y="1412776"/>
            <a:ext cx="4105500" cy="4704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7" name="Google Shape;137;p100"/>
          <p:cNvSpPr>
            <a:spLocks noGrp="1"/>
          </p:cNvSpPr>
          <p:nvPr>
            <p:ph type="pic" idx="2"/>
          </p:nvPr>
        </p:nvSpPr>
        <p:spPr>
          <a:xfrm>
            <a:off x="4500564" y="1412776"/>
            <a:ext cx="4362300" cy="4677900"/>
          </a:xfrm>
          <a:prstGeom prst="rect">
            <a:avLst/>
          </a:prstGeom>
          <a:noFill/>
          <a:ln>
            <a:noFill/>
          </a:ln>
        </p:spPr>
      </p:sp>
      <p:sp>
        <p:nvSpPr>
          <p:cNvPr id="138" name="Google Shape;138;p100"/>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00"/>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rgbClr val="E51C41"/>
        </a:solidFill>
        <a:effectLst/>
      </p:bgPr>
    </p:bg>
    <p:spTree>
      <p:nvGrpSpPr>
        <p:cNvPr id="1" name="Shape 140"/>
        <p:cNvGrpSpPr/>
        <p:nvPr/>
      </p:nvGrpSpPr>
      <p:grpSpPr>
        <a:xfrm>
          <a:off x="0" y="0"/>
          <a:ext cx="0" cy="0"/>
          <a:chOff x="0" y="0"/>
          <a:chExt cx="0" cy="0"/>
        </a:xfrm>
      </p:grpSpPr>
      <p:pic>
        <p:nvPicPr>
          <p:cNvPr id="141" name="Google Shape;141;p10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142" name="Google Shape;142;p101"/>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143" name="Google Shape;143;p101"/>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4" name="Google Shape;144;p101"/>
          <p:cNvSpPr txBox="1">
            <a:spLocks noGrp="1"/>
          </p:cNvSpPr>
          <p:nvPr>
            <p:ph type="ctrTitle"/>
          </p:nvPr>
        </p:nvSpPr>
        <p:spPr>
          <a:xfrm>
            <a:off x="2447280" y="1940640"/>
            <a:ext cx="61572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101"/>
          <p:cNvSpPr txBox="1">
            <a:spLocks noGrp="1"/>
          </p:cNvSpPr>
          <p:nvPr>
            <p:ph type="subTitle" idx="1"/>
          </p:nvPr>
        </p:nvSpPr>
        <p:spPr>
          <a:xfrm>
            <a:off x="2446020" y="2499837"/>
            <a:ext cx="61572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46" name="Google Shape;146;p101"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147" name="Google Shape;147;p101"/>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148" name="Google Shape;148;p101"/>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Quote Banner">
  <p:cSld name="3_Quote Banner">
    <p:spTree>
      <p:nvGrpSpPr>
        <p:cNvPr id="1" name="Shape 22"/>
        <p:cNvGrpSpPr/>
        <p:nvPr/>
      </p:nvGrpSpPr>
      <p:grpSpPr>
        <a:xfrm>
          <a:off x="0" y="0"/>
          <a:ext cx="0" cy="0"/>
          <a:chOff x="0" y="0"/>
          <a:chExt cx="0" cy="0"/>
        </a:xfrm>
      </p:grpSpPr>
      <p:sp>
        <p:nvSpPr>
          <p:cNvPr id="23" name="Google Shape;23;p84"/>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84"/>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84"/>
          <p:cNvSpPr>
            <a:spLocks noGrp="1"/>
          </p:cNvSpPr>
          <p:nvPr>
            <p:ph type="pic" idx="2"/>
          </p:nvPr>
        </p:nvSpPr>
        <p:spPr>
          <a:xfrm>
            <a:off x="4500564" y="1412776"/>
            <a:ext cx="4362300" cy="4896300"/>
          </a:xfrm>
          <a:prstGeom prst="rect">
            <a:avLst/>
          </a:prstGeom>
          <a:noFill/>
          <a:ln>
            <a:noFill/>
          </a:ln>
        </p:spPr>
      </p:sp>
      <p:pic>
        <p:nvPicPr>
          <p:cNvPr id="26" name="Google Shape;26;p8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429611"/>
            <a:ext cx="2186303" cy="152744"/>
          </a:xfrm>
          <a:prstGeom prst="rect">
            <a:avLst/>
          </a:prstGeom>
          <a:noFill/>
          <a:ln>
            <a:noFill/>
          </a:ln>
        </p:spPr>
      </p:pic>
      <p:sp>
        <p:nvSpPr>
          <p:cNvPr id="27" name="Google Shape;27;p84"/>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hank You">
  <p:cSld name="1_Thank You">
    <p:bg>
      <p:bgPr>
        <a:solidFill>
          <a:srgbClr val="E51C41"/>
        </a:solidFill>
        <a:effectLst/>
      </p:bgPr>
    </p:bg>
    <p:spTree>
      <p:nvGrpSpPr>
        <p:cNvPr id="1" name="Shape 149"/>
        <p:cNvGrpSpPr/>
        <p:nvPr/>
      </p:nvGrpSpPr>
      <p:grpSpPr>
        <a:xfrm>
          <a:off x="0" y="0"/>
          <a:ext cx="0" cy="0"/>
          <a:chOff x="0" y="0"/>
          <a:chExt cx="0" cy="0"/>
        </a:xfrm>
      </p:grpSpPr>
      <p:sp>
        <p:nvSpPr>
          <p:cNvPr id="150" name="Google Shape;150;p102"/>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151" name="Google Shape;151;p102"/>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2" name="Google Shape;152;p102"/>
          <p:cNvSpPr txBox="1">
            <a:spLocks noGrp="1"/>
          </p:cNvSpPr>
          <p:nvPr>
            <p:ph type="ctrTitle"/>
          </p:nvPr>
        </p:nvSpPr>
        <p:spPr>
          <a:xfrm>
            <a:off x="2447280" y="1940640"/>
            <a:ext cx="50049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02"/>
          <p:cNvSpPr txBox="1">
            <a:spLocks noGrp="1"/>
          </p:cNvSpPr>
          <p:nvPr>
            <p:ph type="subTitle" idx="1"/>
          </p:nvPr>
        </p:nvSpPr>
        <p:spPr>
          <a:xfrm>
            <a:off x="2446020" y="2499837"/>
            <a:ext cx="50049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54" name="Google Shape;154;p102"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2">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155" name="Google Shape;155;p102" descr="Supported by Department for Educ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24328" y="2484003"/>
            <a:ext cx="683703" cy="532915"/>
          </a:xfrm>
          <a:prstGeom prst="rect">
            <a:avLst/>
          </a:prstGeom>
          <a:solidFill>
            <a:schemeClr val="lt1">
              <a:alpha val="0"/>
            </a:schemeClr>
          </a:solidFill>
          <a:ln>
            <a:noFill/>
          </a:ln>
        </p:spPr>
      </p:pic>
      <p:sp>
        <p:nvSpPr>
          <p:cNvPr id="156" name="Google Shape;156;p102"/>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pic>
        <p:nvPicPr>
          <p:cNvPr id="157" name="Google Shape;157;p102" descr="Education and Training Found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158" name="Google Shape;158;p10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Option 1 Yellow ">
  <p:cSld name="Title Slide Option 1 Yellow ">
    <p:spTree>
      <p:nvGrpSpPr>
        <p:cNvPr id="1" name="Shape 159"/>
        <p:cNvGrpSpPr/>
        <p:nvPr/>
      </p:nvGrpSpPr>
      <p:grpSpPr>
        <a:xfrm>
          <a:off x="0" y="0"/>
          <a:ext cx="0" cy="0"/>
          <a:chOff x="0" y="0"/>
          <a:chExt cx="0" cy="0"/>
        </a:xfrm>
      </p:grpSpPr>
      <p:pic>
        <p:nvPicPr>
          <p:cNvPr id="160" name="Google Shape;160;p10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161" name="Google Shape;161;p103"/>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2" name="Google Shape;162;p103"/>
          <p:cNvSpPr txBox="1">
            <a:spLocks noGrp="1"/>
          </p:cNvSpPr>
          <p:nvPr>
            <p:ph type="ctrTitle"/>
          </p:nvPr>
        </p:nvSpPr>
        <p:spPr>
          <a:xfrm>
            <a:off x="3888720" y="2961600"/>
            <a:ext cx="4967400" cy="1656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103"/>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64" name="Google Shape;164;p103"/>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5" name="Google Shape;165;p103"/>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66" name="Google Shape;166;p10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167" name="Google Shape;167;p10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Option 1 Purple ">
  <p:cSld name="Title Slide Option 1 Purple ">
    <p:spTree>
      <p:nvGrpSpPr>
        <p:cNvPr id="1" name="Shape 168"/>
        <p:cNvGrpSpPr/>
        <p:nvPr/>
      </p:nvGrpSpPr>
      <p:grpSpPr>
        <a:xfrm>
          <a:off x="0" y="0"/>
          <a:ext cx="0" cy="0"/>
          <a:chOff x="0" y="0"/>
          <a:chExt cx="0" cy="0"/>
        </a:xfrm>
      </p:grpSpPr>
      <p:pic>
        <p:nvPicPr>
          <p:cNvPr id="169" name="Google Shape;169;p10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8521"/>
            <a:ext cx="4849088" cy="2727615"/>
          </a:xfrm>
          <a:prstGeom prst="rect">
            <a:avLst/>
          </a:prstGeom>
          <a:noFill/>
          <a:ln>
            <a:noFill/>
          </a:ln>
        </p:spPr>
      </p:pic>
      <p:sp>
        <p:nvSpPr>
          <p:cNvPr id="170" name="Google Shape;170;p104"/>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1" name="Google Shape;171;p104"/>
          <p:cNvSpPr txBox="1">
            <a:spLocks noGrp="1"/>
          </p:cNvSpPr>
          <p:nvPr>
            <p:ph type="ctrTitle"/>
          </p:nvPr>
        </p:nvSpPr>
        <p:spPr>
          <a:xfrm>
            <a:off x="3888720" y="2961600"/>
            <a:ext cx="4967400" cy="1656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104"/>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73" name="Google Shape;173;p104"/>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4" name="Google Shape;174;p104"/>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75" name="Google Shape;175;p10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176" name="Google Shape;176;p104"/>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Option 1 Blue ">
  <p:cSld name="Title Slide Option 1 Blue ">
    <p:spTree>
      <p:nvGrpSpPr>
        <p:cNvPr id="1" name="Shape 177"/>
        <p:cNvGrpSpPr/>
        <p:nvPr/>
      </p:nvGrpSpPr>
      <p:grpSpPr>
        <a:xfrm>
          <a:off x="0" y="0"/>
          <a:ext cx="0" cy="0"/>
          <a:chOff x="0" y="0"/>
          <a:chExt cx="0" cy="0"/>
        </a:xfrm>
      </p:grpSpPr>
      <p:pic>
        <p:nvPicPr>
          <p:cNvPr id="178" name="Google Shape;178;p10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179" name="Google Shape;179;p105"/>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0" name="Google Shape;180;p105"/>
          <p:cNvSpPr txBox="1">
            <a:spLocks noGrp="1"/>
          </p:cNvSpPr>
          <p:nvPr>
            <p:ph type="ctrTitle"/>
          </p:nvPr>
        </p:nvSpPr>
        <p:spPr>
          <a:xfrm>
            <a:off x="3888720" y="2961600"/>
            <a:ext cx="4967400" cy="1656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105"/>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2" name="Google Shape;182;p105"/>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3" name="Google Shape;183;p105"/>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84" name="Google Shape;184;p10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185" name="Google Shape;185;p10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Option 1 Green ">
  <p:cSld name="Title Slide Option 1 Green ">
    <p:spTree>
      <p:nvGrpSpPr>
        <p:cNvPr id="1" name="Shape 186"/>
        <p:cNvGrpSpPr/>
        <p:nvPr/>
      </p:nvGrpSpPr>
      <p:grpSpPr>
        <a:xfrm>
          <a:off x="0" y="0"/>
          <a:ext cx="0" cy="0"/>
          <a:chOff x="0" y="0"/>
          <a:chExt cx="0" cy="0"/>
        </a:xfrm>
      </p:grpSpPr>
      <p:pic>
        <p:nvPicPr>
          <p:cNvPr id="187" name="Google Shape;187;p10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188" name="Google Shape;188;p106"/>
          <p:cNvSpPr txBox="1">
            <a:spLocks noGrp="1"/>
          </p:cNvSpPr>
          <p:nvPr>
            <p:ph type="ctrTitle"/>
          </p:nvPr>
        </p:nvSpPr>
        <p:spPr>
          <a:xfrm>
            <a:off x="3888720" y="2961600"/>
            <a:ext cx="4967400" cy="1656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106"/>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0" name="Google Shape;190;p106"/>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91" name="Google Shape;191;p106"/>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2" name="Google Shape;192;p106"/>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93" name="Google Shape;193;p10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194" name="Google Shape;194;p10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Option 2 Red (Locked)">
  <p:cSld name="Title Slide Option 2 Red (Locked)">
    <p:spTree>
      <p:nvGrpSpPr>
        <p:cNvPr id="1" name="Shape 195"/>
        <p:cNvGrpSpPr/>
        <p:nvPr/>
      </p:nvGrpSpPr>
      <p:grpSpPr>
        <a:xfrm>
          <a:off x="0" y="0"/>
          <a:ext cx="0" cy="0"/>
          <a:chOff x="0" y="0"/>
          <a:chExt cx="0" cy="0"/>
        </a:xfrm>
      </p:grpSpPr>
      <p:pic>
        <p:nvPicPr>
          <p:cNvPr id="196" name="Google Shape;196;p10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197" name="Google Shape;197;p107"/>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8" name="Google Shape;198;p107"/>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107"/>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0" name="Google Shape;200;p107"/>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1" name="Google Shape;201;p107"/>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02" name="Google Shape;202;p10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4000"/>
            <a:ext cx="473263" cy="251434"/>
          </a:xfrm>
          <a:prstGeom prst="rect">
            <a:avLst/>
          </a:prstGeom>
          <a:noFill/>
          <a:ln>
            <a:noFill/>
          </a:ln>
        </p:spPr>
      </p:pic>
      <p:sp>
        <p:nvSpPr>
          <p:cNvPr id="203" name="Google Shape;203;p107"/>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Option 2 Purple ">
  <p:cSld name="Title Slide Option 2 Purple ">
    <p:spTree>
      <p:nvGrpSpPr>
        <p:cNvPr id="1" name="Shape 204"/>
        <p:cNvGrpSpPr/>
        <p:nvPr/>
      </p:nvGrpSpPr>
      <p:grpSpPr>
        <a:xfrm>
          <a:off x="0" y="0"/>
          <a:ext cx="0" cy="0"/>
          <a:chOff x="0" y="0"/>
          <a:chExt cx="0" cy="0"/>
        </a:xfrm>
      </p:grpSpPr>
      <p:pic>
        <p:nvPicPr>
          <p:cNvPr id="205" name="Google Shape;205;p10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06" name="Google Shape;206;p108"/>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7" name="Google Shape;207;p108"/>
          <p:cNvSpPr txBox="1">
            <a:spLocks noGrp="1"/>
          </p:cNvSpPr>
          <p:nvPr>
            <p:ph type="ctrTitle"/>
          </p:nvPr>
        </p:nvSpPr>
        <p:spPr>
          <a:xfrm>
            <a:off x="3888720" y="2961600"/>
            <a:ext cx="4967400" cy="1656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108"/>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09" name="Google Shape;209;p108"/>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0" name="Google Shape;210;p108"/>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11" name="Google Shape;211;p10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12" name="Google Shape;212;p108"/>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Option 2 Blue">
  <p:cSld name="Title Slide Option 2 Blue">
    <p:spTree>
      <p:nvGrpSpPr>
        <p:cNvPr id="1" name="Shape 213"/>
        <p:cNvGrpSpPr/>
        <p:nvPr/>
      </p:nvGrpSpPr>
      <p:grpSpPr>
        <a:xfrm>
          <a:off x="0" y="0"/>
          <a:ext cx="0" cy="0"/>
          <a:chOff x="0" y="0"/>
          <a:chExt cx="0" cy="0"/>
        </a:xfrm>
      </p:grpSpPr>
      <p:pic>
        <p:nvPicPr>
          <p:cNvPr id="214" name="Google Shape;214;p10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15" name="Google Shape;215;p109"/>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109"/>
          <p:cNvSpPr txBox="1">
            <a:spLocks noGrp="1"/>
          </p:cNvSpPr>
          <p:nvPr>
            <p:ph type="ctrTitle"/>
          </p:nvPr>
        </p:nvSpPr>
        <p:spPr>
          <a:xfrm>
            <a:off x="3888720" y="2961600"/>
            <a:ext cx="4967400" cy="1656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09"/>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18" name="Google Shape;218;p109"/>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109"/>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0" name="Google Shape;220;p10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21" name="Google Shape;221;p109"/>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Option 2 Green">
  <p:cSld name="Title Slide Option 2 Green">
    <p:spTree>
      <p:nvGrpSpPr>
        <p:cNvPr id="1" name="Shape 222"/>
        <p:cNvGrpSpPr/>
        <p:nvPr/>
      </p:nvGrpSpPr>
      <p:grpSpPr>
        <a:xfrm>
          <a:off x="0" y="0"/>
          <a:ext cx="0" cy="0"/>
          <a:chOff x="0" y="0"/>
          <a:chExt cx="0" cy="0"/>
        </a:xfrm>
      </p:grpSpPr>
      <p:pic>
        <p:nvPicPr>
          <p:cNvPr id="223" name="Google Shape;223;p11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24" name="Google Shape;224;p110"/>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5" name="Google Shape;225;p110"/>
          <p:cNvSpPr txBox="1">
            <a:spLocks noGrp="1"/>
          </p:cNvSpPr>
          <p:nvPr>
            <p:ph type="ctrTitle"/>
          </p:nvPr>
        </p:nvSpPr>
        <p:spPr>
          <a:xfrm>
            <a:off x="3888720" y="2961600"/>
            <a:ext cx="4967400" cy="1656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110"/>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7" name="Google Shape;227;p110"/>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8" name="Google Shape;228;p110"/>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9" name="Google Shape;229;p11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30" name="Google Shape;230;p110"/>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Option 3 Red">
  <p:cSld name="Title Slide Option 3 Red">
    <p:spTree>
      <p:nvGrpSpPr>
        <p:cNvPr id="1" name="Shape 231"/>
        <p:cNvGrpSpPr/>
        <p:nvPr/>
      </p:nvGrpSpPr>
      <p:grpSpPr>
        <a:xfrm>
          <a:off x="0" y="0"/>
          <a:ext cx="0" cy="0"/>
          <a:chOff x="0" y="0"/>
          <a:chExt cx="0" cy="0"/>
        </a:xfrm>
      </p:grpSpPr>
      <p:pic>
        <p:nvPicPr>
          <p:cNvPr id="232" name="Google Shape;232;p11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33" name="Google Shape;233;p111"/>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34" name="Google Shape;234;p111"/>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5" name="Google Shape;235;p111"/>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36" name="Google Shape;236;p111"/>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7" name="Google Shape;237;p111"/>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38" name="Google Shape;238;p11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4000"/>
            <a:ext cx="473263" cy="251434"/>
          </a:xfrm>
          <a:prstGeom prst="rect">
            <a:avLst/>
          </a:prstGeom>
          <a:noFill/>
          <a:ln>
            <a:noFill/>
          </a:ln>
        </p:spPr>
      </p:pic>
      <p:sp>
        <p:nvSpPr>
          <p:cNvPr id="239" name="Google Shape;239;p111"/>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D Goal Title">
  <p:cSld name="Text and Bullets_1">
    <p:spTree>
      <p:nvGrpSpPr>
        <p:cNvPr id="1" name="Shape 28"/>
        <p:cNvGrpSpPr/>
        <p:nvPr/>
      </p:nvGrpSpPr>
      <p:grpSpPr>
        <a:xfrm>
          <a:off x="0" y="0"/>
          <a:ext cx="0" cy="0"/>
          <a:chOff x="0" y="0"/>
          <a:chExt cx="0" cy="0"/>
        </a:xfrm>
      </p:grpSpPr>
      <p:sp>
        <p:nvSpPr>
          <p:cNvPr id="29" name="Google Shape;29;p85"/>
          <p:cNvSpPr txBox="1">
            <a:spLocks noGrp="1"/>
          </p:cNvSpPr>
          <p:nvPr>
            <p:ph type="title"/>
          </p:nvPr>
        </p:nvSpPr>
        <p:spPr>
          <a:xfrm>
            <a:off x="1327966" y="173342"/>
            <a:ext cx="2860500" cy="53100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2100"/>
              <a:buFont typeface="Oswald"/>
              <a:buNone/>
              <a:defRPr sz="2100" b="1">
                <a:latin typeface="Oswald"/>
                <a:ea typeface="Oswald"/>
                <a:cs typeface="Oswald"/>
                <a:sym typeface="Oswald"/>
              </a:defRPr>
            </a:lvl1pPr>
            <a:lvl2pPr lvl="1" algn="l">
              <a:lnSpc>
                <a:spcPct val="100000"/>
              </a:lnSpc>
              <a:spcBef>
                <a:spcPts val="0"/>
              </a:spcBef>
              <a:spcAft>
                <a:spcPts val="0"/>
              </a:spcAft>
              <a:buSzPts val="2100"/>
              <a:buFont typeface="Oswald"/>
              <a:buNone/>
              <a:defRPr sz="2100" b="1">
                <a:latin typeface="Oswald"/>
                <a:ea typeface="Oswald"/>
                <a:cs typeface="Oswald"/>
                <a:sym typeface="Oswald"/>
              </a:defRPr>
            </a:lvl2pPr>
            <a:lvl3pPr lvl="2" algn="l">
              <a:lnSpc>
                <a:spcPct val="100000"/>
              </a:lnSpc>
              <a:spcBef>
                <a:spcPts val="0"/>
              </a:spcBef>
              <a:spcAft>
                <a:spcPts val="0"/>
              </a:spcAft>
              <a:buSzPts val="2100"/>
              <a:buFont typeface="Oswald"/>
              <a:buNone/>
              <a:defRPr sz="2100" b="1">
                <a:latin typeface="Oswald"/>
                <a:ea typeface="Oswald"/>
                <a:cs typeface="Oswald"/>
                <a:sym typeface="Oswald"/>
              </a:defRPr>
            </a:lvl3pPr>
            <a:lvl4pPr lvl="3" algn="l">
              <a:lnSpc>
                <a:spcPct val="100000"/>
              </a:lnSpc>
              <a:spcBef>
                <a:spcPts val="0"/>
              </a:spcBef>
              <a:spcAft>
                <a:spcPts val="0"/>
              </a:spcAft>
              <a:buSzPts val="2100"/>
              <a:buFont typeface="Oswald"/>
              <a:buNone/>
              <a:defRPr sz="2100" b="1">
                <a:latin typeface="Oswald"/>
                <a:ea typeface="Oswald"/>
                <a:cs typeface="Oswald"/>
                <a:sym typeface="Oswald"/>
              </a:defRPr>
            </a:lvl4pPr>
            <a:lvl5pPr lvl="4" algn="l">
              <a:lnSpc>
                <a:spcPct val="100000"/>
              </a:lnSpc>
              <a:spcBef>
                <a:spcPts val="0"/>
              </a:spcBef>
              <a:spcAft>
                <a:spcPts val="0"/>
              </a:spcAft>
              <a:buSzPts val="2100"/>
              <a:buFont typeface="Oswald"/>
              <a:buNone/>
              <a:defRPr sz="2100" b="1">
                <a:latin typeface="Oswald"/>
                <a:ea typeface="Oswald"/>
                <a:cs typeface="Oswald"/>
                <a:sym typeface="Oswald"/>
              </a:defRPr>
            </a:lvl5pPr>
            <a:lvl6pPr lvl="5" algn="l">
              <a:lnSpc>
                <a:spcPct val="100000"/>
              </a:lnSpc>
              <a:spcBef>
                <a:spcPts val="0"/>
              </a:spcBef>
              <a:spcAft>
                <a:spcPts val="0"/>
              </a:spcAft>
              <a:buSzPts val="2100"/>
              <a:buFont typeface="Oswald"/>
              <a:buNone/>
              <a:defRPr sz="2100" b="1">
                <a:latin typeface="Oswald"/>
                <a:ea typeface="Oswald"/>
                <a:cs typeface="Oswald"/>
                <a:sym typeface="Oswald"/>
              </a:defRPr>
            </a:lvl6pPr>
            <a:lvl7pPr lvl="6" algn="l">
              <a:lnSpc>
                <a:spcPct val="100000"/>
              </a:lnSpc>
              <a:spcBef>
                <a:spcPts val="0"/>
              </a:spcBef>
              <a:spcAft>
                <a:spcPts val="0"/>
              </a:spcAft>
              <a:buSzPts val="2100"/>
              <a:buFont typeface="Oswald"/>
              <a:buNone/>
              <a:defRPr sz="2100" b="1">
                <a:latin typeface="Oswald"/>
                <a:ea typeface="Oswald"/>
                <a:cs typeface="Oswald"/>
                <a:sym typeface="Oswald"/>
              </a:defRPr>
            </a:lvl7pPr>
            <a:lvl8pPr lvl="7" algn="l">
              <a:lnSpc>
                <a:spcPct val="100000"/>
              </a:lnSpc>
              <a:spcBef>
                <a:spcPts val="0"/>
              </a:spcBef>
              <a:spcAft>
                <a:spcPts val="0"/>
              </a:spcAft>
              <a:buSzPts val="2100"/>
              <a:buFont typeface="Oswald"/>
              <a:buNone/>
              <a:defRPr sz="2100" b="1">
                <a:latin typeface="Oswald"/>
                <a:ea typeface="Oswald"/>
                <a:cs typeface="Oswald"/>
                <a:sym typeface="Oswald"/>
              </a:defRPr>
            </a:lvl8pPr>
            <a:lvl9pPr lvl="8" algn="l">
              <a:lnSpc>
                <a:spcPct val="100000"/>
              </a:lnSpc>
              <a:spcBef>
                <a:spcPts val="0"/>
              </a:spcBef>
              <a:spcAft>
                <a:spcPts val="0"/>
              </a:spcAft>
              <a:buSzPts val="2100"/>
              <a:buFont typeface="Oswald"/>
              <a:buNone/>
              <a:defRPr sz="2100" b="1">
                <a:latin typeface="Oswald"/>
                <a:ea typeface="Oswald"/>
                <a:cs typeface="Oswald"/>
                <a:sym typeface="Oswald"/>
              </a:defRPr>
            </a:lvl9pPr>
          </a:lstStyle>
          <a:p>
            <a:endParaRPr/>
          </a:p>
        </p:txBody>
      </p:sp>
      <p:sp>
        <p:nvSpPr>
          <p:cNvPr id="30" name="Google Shape;30;p85"/>
          <p:cNvSpPr txBox="1">
            <a:spLocks noGrp="1"/>
          </p:cNvSpPr>
          <p:nvPr>
            <p:ph type="subTitle" idx="1"/>
          </p:nvPr>
        </p:nvSpPr>
        <p:spPr>
          <a:xfrm>
            <a:off x="388166" y="173342"/>
            <a:ext cx="939900" cy="531000"/>
          </a:xfrm>
          <a:prstGeom prst="rect">
            <a:avLst/>
          </a:prstGeom>
          <a:noFill/>
          <a:ln>
            <a:noFill/>
          </a:ln>
        </p:spPr>
        <p:txBody>
          <a:bodyPr spcFirstLastPara="1" wrap="square" lIns="0" tIns="0" rIns="0" bIns="0" anchor="t" anchorCtr="0">
            <a:noAutofit/>
          </a:bodyPr>
          <a:lstStyle>
            <a:lvl1pPr lvl="0" algn="l">
              <a:lnSpc>
                <a:spcPct val="100000"/>
              </a:lnSpc>
              <a:spcBef>
                <a:spcPts val="640"/>
              </a:spcBef>
              <a:spcAft>
                <a:spcPts val="0"/>
              </a:spcAft>
              <a:buSzPts val="5000"/>
              <a:buFont typeface="Oswald"/>
              <a:buNone/>
              <a:defRPr sz="5000" b="1">
                <a:latin typeface="Oswald"/>
                <a:ea typeface="Oswald"/>
                <a:cs typeface="Oswald"/>
                <a:sym typeface="Oswald"/>
              </a:defRPr>
            </a:lvl1pPr>
            <a:lvl2pPr lvl="1" algn="l">
              <a:lnSpc>
                <a:spcPct val="100000"/>
              </a:lnSpc>
              <a:spcBef>
                <a:spcPts val="560"/>
              </a:spcBef>
              <a:spcAft>
                <a:spcPts val="0"/>
              </a:spcAft>
              <a:buSzPts val="2800"/>
              <a:buNone/>
              <a:defRPr/>
            </a:lvl2pPr>
            <a:lvl3pPr lvl="2" algn="l">
              <a:lnSpc>
                <a:spcPct val="100000"/>
              </a:lnSpc>
              <a:spcBef>
                <a:spcPts val="480"/>
              </a:spcBef>
              <a:spcAft>
                <a:spcPts val="0"/>
              </a:spcAft>
              <a:buSzPts val="2400"/>
              <a:buNone/>
              <a:defRPr/>
            </a:lvl3pPr>
            <a:lvl4pPr lvl="3" algn="l">
              <a:lnSpc>
                <a:spcPct val="100000"/>
              </a:lnSpc>
              <a:spcBef>
                <a:spcPts val="400"/>
              </a:spcBef>
              <a:spcAft>
                <a:spcPts val="0"/>
              </a:spcAft>
              <a:buSzPts val="2000"/>
              <a:buNone/>
              <a:defRPr/>
            </a:lvl4pPr>
            <a:lvl5pPr lvl="4" algn="l">
              <a:lnSpc>
                <a:spcPct val="100000"/>
              </a:lnSpc>
              <a:spcBef>
                <a:spcPts val="400"/>
              </a:spcBef>
              <a:spcAft>
                <a:spcPts val="0"/>
              </a:spcAft>
              <a:buSzPts val="2000"/>
              <a:buNone/>
              <a:defRPr/>
            </a:lvl5pPr>
            <a:lvl6pPr lvl="5" algn="l">
              <a:lnSpc>
                <a:spcPct val="100000"/>
              </a:lnSpc>
              <a:spcBef>
                <a:spcPts val="400"/>
              </a:spcBef>
              <a:spcAft>
                <a:spcPts val="0"/>
              </a:spcAft>
              <a:buSzPts val="2000"/>
              <a:buNone/>
              <a:defRPr/>
            </a:lvl6pPr>
            <a:lvl7pPr lvl="6" algn="l">
              <a:lnSpc>
                <a:spcPct val="100000"/>
              </a:lnSpc>
              <a:spcBef>
                <a:spcPts val="400"/>
              </a:spcBef>
              <a:spcAft>
                <a:spcPts val="0"/>
              </a:spcAft>
              <a:buSzPts val="2000"/>
              <a:buNone/>
              <a:defRPr/>
            </a:lvl7pPr>
            <a:lvl8pPr lvl="7" algn="l">
              <a:lnSpc>
                <a:spcPct val="100000"/>
              </a:lnSpc>
              <a:spcBef>
                <a:spcPts val="400"/>
              </a:spcBef>
              <a:spcAft>
                <a:spcPts val="0"/>
              </a:spcAft>
              <a:buSzPts val="2000"/>
              <a:buNone/>
              <a:defRPr/>
            </a:lvl8pPr>
            <a:lvl9pPr lvl="8" algn="l">
              <a:lnSpc>
                <a:spcPct val="100000"/>
              </a:lnSpc>
              <a:spcBef>
                <a:spcPts val="400"/>
              </a:spcBef>
              <a:spcAft>
                <a:spcPts val="0"/>
              </a:spcAft>
              <a:buSzPts val="2000"/>
              <a:buNone/>
              <a:defRPr/>
            </a:lvl9pPr>
          </a:lstStyle>
          <a:p>
            <a:endParaRPr/>
          </a:p>
        </p:txBody>
      </p:sp>
      <p:sp>
        <p:nvSpPr>
          <p:cNvPr id="31" name="Google Shape;31;p85"/>
          <p:cNvSpPr txBox="1">
            <a:spLocks noGrp="1"/>
          </p:cNvSpPr>
          <p:nvPr>
            <p:ph type="sldNum" idx="12"/>
          </p:nvPr>
        </p:nvSpPr>
        <p:spPr>
          <a:xfrm>
            <a:off x="8188121" y="6577513"/>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Option 3 Yellow">
  <p:cSld name="Title Slide Option 3 Yellow">
    <p:spTree>
      <p:nvGrpSpPr>
        <p:cNvPr id="1" name="Shape 240"/>
        <p:cNvGrpSpPr/>
        <p:nvPr/>
      </p:nvGrpSpPr>
      <p:grpSpPr>
        <a:xfrm>
          <a:off x="0" y="0"/>
          <a:ext cx="0" cy="0"/>
          <a:chOff x="0" y="0"/>
          <a:chExt cx="0" cy="0"/>
        </a:xfrm>
      </p:grpSpPr>
      <p:pic>
        <p:nvPicPr>
          <p:cNvPr id="241" name="Google Shape;241;p11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42" name="Google Shape;242;p112"/>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3" name="Google Shape;243;p112"/>
          <p:cNvSpPr txBox="1">
            <a:spLocks noGrp="1"/>
          </p:cNvSpPr>
          <p:nvPr>
            <p:ph type="ctrTitle"/>
          </p:nvPr>
        </p:nvSpPr>
        <p:spPr>
          <a:xfrm>
            <a:off x="3888720" y="2961600"/>
            <a:ext cx="4967400" cy="1656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4" name="Google Shape;244;p112"/>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5" name="Google Shape;245;p112"/>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p112"/>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47" name="Google Shape;247;p11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48" name="Google Shape;248;p11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Option 3 Blue">
  <p:cSld name="Title Slide Option 3 Blue">
    <p:spTree>
      <p:nvGrpSpPr>
        <p:cNvPr id="1" name="Shape 249"/>
        <p:cNvGrpSpPr/>
        <p:nvPr/>
      </p:nvGrpSpPr>
      <p:grpSpPr>
        <a:xfrm>
          <a:off x="0" y="0"/>
          <a:ext cx="0" cy="0"/>
          <a:chOff x="0" y="0"/>
          <a:chExt cx="0" cy="0"/>
        </a:xfrm>
      </p:grpSpPr>
      <p:pic>
        <p:nvPicPr>
          <p:cNvPr id="250" name="Google Shape;250;p11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51" name="Google Shape;251;p113"/>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2" name="Google Shape;252;p113"/>
          <p:cNvSpPr txBox="1">
            <a:spLocks noGrp="1"/>
          </p:cNvSpPr>
          <p:nvPr>
            <p:ph type="ctrTitle"/>
          </p:nvPr>
        </p:nvSpPr>
        <p:spPr>
          <a:xfrm>
            <a:off x="3888720" y="2961600"/>
            <a:ext cx="4967400" cy="1656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113"/>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54" name="Google Shape;254;p113"/>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5" name="Google Shape;255;p113"/>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56" name="Google Shape;256;p113"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57" name="Google Shape;257;p11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Option 3 Green">
  <p:cSld name="Title Slide Option 3 Green">
    <p:spTree>
      <p:nvGrpSpPr>
        <p:cNvPr id="1" name="Shape 258"/>
        <p:cNvGrpSpPr/>
        <p:nvPr/>
      </p:nvGrpSpPr>
      <p:grpSpPr>
        <a:xfrm>
          <a:off x="0" y="0"/>
          <a:ext cx="0" cy="0"/>
          <a:chOff x="0" y="0"/>
          <a:chExt cx="0" cy="0"/>
        </a:xfrm>
      </p:grpSpPr>
      <p:pic>
        <p:nvPicPr>
          <p:cNvPr id="259" name="Google Shape;259;p114"/>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60" name="Google Shape;260;p114"/>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61" name="Google Shape;261;p114"/>
          <p:cNvSpPr txBox="1">
            <a:spLocks noGrp="1"/>
          </p:cNvSpPr>
          <p:nvPr>
            <p:ph type="ctrTitle"/>
          </p:nvPr>
        </p:nvSpPr>
        <p:spPr>
          <a:xfrm>
            <a:off x="3888720" y="2961600"/>
            <a:ext cx="4967400" cy="1656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114"/>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63" name="Google Shape;263;p114"/>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114"/>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65" name="Google Shape;265;p114"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66" name="Google Shape;266;p114"/>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Option 4 Red">
  <p:cSld name="Title Slide Option 4 Red">
    <p:spTree>
      <p:nvGrpSpPr>
        <p:cNvPr id="1" name="Shape 267"/>
        <p:cNvGrpSpPr/>
        <p:nvPr/>
      </p:nvGrpSpPr>
      <p:grpSpPr>
        <a:xfrm>
          <a:off x="0" y="0"/>
          <a:ext cx="0" cy="0"/>
          <a:chOff x="0" y="0"/>
          <a:chExt cx="0" cy="0"/>
        </a:xfrm>
      </p:grpSpPr>
      <p:pic>
        <p:nvPicPr>
          <p:cNvPr id="268" name="Google Shape;268;p11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69" name="Google Shape;269;p115"/>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0" name="Google Shape;270;p115"/>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1" name="Google Shape;271;p115"/>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72" name="Google Shape;272;p115"/>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p115"/>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74" name="Google Shape;274;p115"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75" name="Google Shape;275;p11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Option 4 Yellow">
  <p:cSld name="Title Slide Option 4 Yellow">
    <p:spTree>
      <p:nvGrpSpPr>
        <p:cNvPr id="1" name="Shape 276"/>
        <p:cNvGrpSpPr/>
        <p:nvPr/>
      </p:nvGrpSpPr>
      <p:grpSpPr>
        <a:xfrm>
          <a:off x="0" y="0"/>
          <a:ext cx="0" cy="0"/>
          <a:chOff x="0" y="0"/>
          <a:chExt cx="0" cy="0"/>
        </a:xfrm>
      </p:grpSpPr>
      <p:pic>
        <p:nvPicPr>
          <p:cNvPr id="277" name="Google Shape;277;p11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78" name="Google Shape;278;p116"/>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9" name="Google Shape;279;p116"/>
          <p:cNvSpPr txBox="1">
            <a:spLocks noGrp="1"/>
          </p:cNvSpPr>
          <p:nvPr>
            <p:ph type="ctrTitle"/>
          </p:nvPr>
        </p:nvSpPr>
        <p:spPr>
          <a:xfrm>
            <a:off x="3888720" y="2961600"/>
            <a:ext cx="4967400" cy="1656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0" name="Google Shape;280;p116"/>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1" name="Google Shape;281;p116"/>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2" name="Google Shape;282;p116"/>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83" name="Google Shape;283;p116"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84" name="Google Shape;284;p11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Option 4 Purple">
  <p:cSld name="Title Slide Option 4 Purple">
    <p:spTree>
      <p:nvGrpSpPr>
        <p:cNvPr id="1" name="Shape 285"/>
        <p:cNvGrpSpPr/>
        <p:nvPr/>
      </p:nvGrpSpPr>
      <p:grpSpPr>
        <a:xfrm>
          <a:off x="0" y="0"/>
          <a:ext cx="0" cy="0"/>
          <a:chOff x="0" y="0"/>
          <a:chExt cx="0" cy="0"/>
        </a:xfrm>
      </p:grpSpPr>
      <p:pic>
        <p:nvPicPr>
          <p:cNvPr id="286" name="Google Shape;286;p11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87" name="Google Shape;287;p117"/>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88" name="Google Shape;288;p117"/>
          <p:cNvSpPr txBox="1">
            <a:spLocks noGrp="1"/>
          </p:cNvSpPr>
          <p:nvPr>
            <p:ph type="ctrTitle"/>
          </p:nvPr>
        </p:nvSpPr>
        <p:spPr>
          <a:xfrm>
            <a:off x="3888720" y="2961600"/>
            <a:ext cx="4967400" cy="1656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117"/>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0" name="Google Shape;290;p117"/>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1" name="Google Shape;291;p117"/>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92" name="Google Shape;292;p11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93" name="Google Shape;293;p117"/>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Option 4 Green">
  <p:cSld name="Title Slide Option 4 Green">
    <p:spTree>
      <p:nvGrpSpPr>
        <p:cNvPr id="1" name="Shape 294"/>
        <p:cNvGrpSpPr/>
        <p:nvPr/>
      </p:nvGrpSpPr>
      <p:grpSpPr>
        <a:xfrm>
          <a:off x="0" y="0"/>
          <a:ext cx="0" cy="0"/>
          <a:chOff x="0" y="0"/>
          <a:chExt cx="0" cy="0"/>
        </a:xfrm>
      </p:grpSpPr>
      <p:pic>
        <p:nvPicPr>
          <p:cNvPr id="295" name="Google Shape;295;p11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296" name="Google Shape;296;p118"/>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97" name="Google Shape;297;p11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298" name="Google Shape;298;p118"/>
          <p:cNvSpPr txBox="1">
            <a:spLocks noGrp="1"/>
          </p:cNvSpPr>
          <p:nvPr>
            <p:ph type="ctrTitle"/>
          </p:nvPr>
        </p:nvSpPr>
        <p:spPr>
          <a:xfrm>
            <a:off x="3888720" y="2961600"/>
            <a:ext cx="4967400" cy="1656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p118"/>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0" name="Google Shape;300;p118"/>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118"/>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2" name="Google Shape;302;p118"/>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Option 5 Red">
  <p:cSld name="Title Slide Option 5 Red">
    <p:spTree>
      <p:nvGrpSpPr>
        <p:cNvPr id="1" name="Shape 303"/>
        <p:cNvGrpSpPr/>
        <p:nvPr/>
      </p:nvGrpSpPr>
      <p:grpSpPr>
        <a:xfrm>
          <a:off x="0" y="0"/>
          <a:ext cx="0" cy="0"/>
          <a:chOff x="0" y="0"/>
          <a:chExt cx="0" cy="0"/>
        </a:xfrm>
      </p:grpSpPr>
      <p:pic>
        <p:nvPicPr>
          <p:cNvPr id="304" name="Google Shape;304;p11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305" name="Google Shape;305;p119"/>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6" name="Google Shape;306;p119"/>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7" name="Google Shape;307;p119"/>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08" name="Google Shape;308;p119"/>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9" name="Google Shape;309;p119"/>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10" name="Google Shape;310;p11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311" name="Google Shape;311;p119"/>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Option 5 Yellow">
  <p:cSld name="Title Slide Option 5 Yellow">
    <p:spTree>
      <p:nvGrpSpPr>
        <p:cNvPr id="1" name="Shape 312"/>
        <p:cNvGrpSpPr/>
        <p:nvPr/>
      </p:nvGrpSpPr>
      <p:grpSpPr>
        <a:xfrm>
          <a:off x="0" y="0"/>
          <a:ext cx="0" cy="0"/>
          <a:chOff x="0" y="0"/>
          <a:chExt cx="0" cy="0"/>
        </a:xfrm>
      </p:grpSpPr>
      <p:pic>
        <p:nvPicPr>
          <p:cNvPr id="313" name="Google Shape;313;p12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314" name="Google Shape;314;p120"/>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5" name="Google Shape;315;p120"/>
          <p:cNvSpPr txBox="1">
            <a:spLocks noGrp="1"/>
          </p:cNvSpPr>
          <p:nvPr>
            <p:ph type="ctrTitle"/>
          </p:nvPr>
        </p:nvSpPr>
        <p:spPr>
          <a:xfrm>
            <a:off x="3888720" y="2961600"/>
            <a:ext cx="4967400" cy="1656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6" name="Google Shape;316;p120"/>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7" name="Google Shape;317;p120"/>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8" name="Google Shape;318;p120"/>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19" name="Google Shape;319;p12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320" name="Google Shape;320;p120"/>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Option 5 Purple">
  <p:cSld name="Title Slide Option 5 Purple">
    <p:spTree>
      <p:nvGrpSpPr>
        <p:cNvPr id="1" name="Shape 321"/>
        <p:cNvGrpSpPr/>
        <p:nvPr/>
      </p:nvGrpSpPr>
      <p:grpSpPr>
        <a:xfrm>
          <a:off x="0" y="0"/>
          <a:ext cx="0" cy="0"/>
          <a:chOff x="0" y="0"/>
          <a:chExt cx="0" cy="0"/>
        </a:xfrm>
      </p:grpSpPr>
      <p:pic>
        <p:nvPicPr>
          <p:cNvPr id="322" name="Google Shape;322;p12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323" name="Google Shape;323;p121"/>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24" name="Google Shape;324;p121"/>
          <p:cNvSpPr txBox="1">
            <a:spLocks noGrp="1"/>
          </p:cNvSpPr>
          <p:nvPr>
            <p:ph type="ctrTitle"/>
          </p:nvPr>
        </p:nvSpPr>
        <p:spPr>
          <a:xfrm>
            <a:off x="3888720" y="2961600"/>
            <a:ext cx="4967400" cy="1656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5" name="Google Shape;325;p121"/>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6" name="Google Shape;326;p121"/>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7" name="Google Shape;327;p121"/>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28" name="Google Shape;328;p12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329" name="Google Shape;329;p121"/>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32"/>
        <p:cNvGrpSpPr/>
        <p:nvPr/>
      </p:nvGrpSpPr>
      <p:grpSpPr>
        <a:xfrm>
          <a:off x="0" y="0"/>
          <a:ext cx="0" cy="0"/>
          <a:chOff x="0" y="0"/>
          <a:chExt cx="0" cy="0"/>
        </a:xfrm>
      </p:grpSpPr>
      <p:sp>
        <p:nvSpPr>
          <p:cNvPr id="33" name="Google Shape;33;p86"/>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86"/>
          <p:cNvSpPr txBox="1">
            <a:spLocks noGrp="1"/>
          </p:cNvSpPr>
          <p:nvPr>
            <p:ph type="body" idx="1"/>
          </p:nvPr>
        </p:nvSpPr>
        <p:spPr>
          <a:xfrm>
            <a:off x="234000" y="1315199"/>
            <a:ext cx="8442000" cy="480180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0"/>
              </a:spcBef>
              <a:spcAft>
                <a:spcPts val="0"/>
              </a:spcAft>
              <a:buClr>
                <a:srgbClr val="BE0064"/>
              </a:buClr>
              <a:buSzPts val="3600"/>
              <a:buNone/>
              <a:defRPr sz="3600" b="1">
                <a:solidFill>
                  <a:srgbClr val="BE0064"/>
                </a:solidFill>
              </a:defRPr>
            </a:lvl1pPr>
            <a:lvl2pPr marL="914400" lvl="1" indent="-228600" algn="l">
              <a:lnSpc>
                <a:spcPct val="100000"/>
              </a:lnSpc>
              <a:spcBef>
                <a:spcPts val="0"/>
              </a:spcBef>
              <a:spcAft>
                <a:spcPts val="0"/>
              </a:spcAft>
              <a:buClr>
                <a:schemeClr val="dk1"/>
              </a:buClr>
              <a:buSzPts val="3600"/>
              <a:buNone/>
              <a:defRPr sz="3600"/>
            </a:lvl2pPr>
            <a:lvl3pPr marL="1371600" lvl="2" indent="-228600" algn="l">
              <a:lnSpc>
                <a:spcPct val="100000"/>
              </a:lnSpc>
              <a:spcBef>
                <a:spcPts val="0"/>
              </a:spcBef>
              <a:spcAft>
                <a:spcPts val="0"/>
              </a:spcAft>
              <a:buClr>
                <a:schemeClr val="dk1"/>
              </a:buClr>
              <a:buSzPts val="3600"/>
              <a:buNone/>
              <a:defRPr sz="3600"/>
            </a:lvl3pPr>
            <a:lvl4pPr marL="1828800" lvl="3" indent="-228600" algn="l">
              <a:lnSpc>
                <a:spcPct val="100000"/>
              </a:lnSpc>
              <a:spcBef>
                <a:spcPts val="0"/>
              </a:spcBef>
              <a:spcAft>
                <a:spcPts val="0"/>
              </a:spcAft>
              <a:buClr>
                <a:schemeClr val="dk1"/>
              </a:buClr>
              <a:buSzPts val="3600"/>
              <a:buNone/>
              <a:defRPr sz="3600"/>
            </a:lvl4pPr>
            <a:lvl5pPr marL="2286000" lvl="4" indent="-228600" algn="l">
              <a:lnSpc>
                <a:spcPct val="100000"/>
              </a:lnSpc>
              <a:spcBef>
                <a:spcPts val="0"/>
              </a:spcBef>
              <a:spcAft>
                <a:spcPts val="0"/>
              </a:spcAft>
              <a:buClr>
                <a:schemeClr val="dk1"/>
              </a:buClr>
              <a:buSzPts val="3600"/>
              <a:buNone/>
              <a:defRPr sz="360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86"/>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6"/>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Slide Option 5 Blue">
  <p:cSld name="Title Slide Option 5 Blue">
    <p:spTree>
      <p:nvGrpSpPr>
        <p:cNvPr id="1" name="Shape 330"/>
        <p:cNvGrpSpPr/>
        <p:nvPr/>
      </p:nvGrpSpPr>
      <p:grpSpPr>
        <a:xfrm>
          <a:off x="0" y="0"/>
          <a:ext cx="0" cy="0"/>
          <a:chOff x="0" y="0"/>
          <a:chExt cx="0" cy="0"/>
        </a:xfrm>
      </p:grpSpPr>
      <p:pic>
        <p:nvPicPr>
          <p:cNvPr id="331" name="Google Shape;331;p122"/>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336" y="0"/>
            <a:ext cx="4849088" cy="2727615"/>
          </a:xfrm>
          <a:prstGeom prst="rect">
            <a:avLst/>
          </a:prstGeom>
          <a:noFill/>
          <a:ln>
            <a:noFill/>
          </a:ln>
        </p:spPr>
      </p:pic>
      <p:sp>
        <p:nvSpPr>
          <p:cNvPr id="332" name="Google Shape;332;p122"/>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3" name="Google Shape;333;p122"/>
          <p:cNvSpPr txBox="1">
            <a:spLocks noGrp="1"/>
          </p:cNvSpPr>
          <p:nvPr>
            <p:ph type="ctrTitle"/>
          </p:nvPr>
        </p:nvSpPr>
        <p:spPr>
          <a:xfrm>
            <a:off x="3888720" y="2961600"/>
            <a:ext cx="4967400" cy="1656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122"/>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35" name="Google Shape;335;p122"/>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6" name="Google Shape;336;p122"/>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7" name="Google Shape;337;p122"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338" name="Google Shape;338;p12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Unlocked">
  <p:cSld name="Title Slide Unlocked">
    <p:spTree>
      <p:nvGrpSpPr>
        <p:cNvPr id="1" name="Shape 339"/>
        <p:cNvGrpSpPr/>
        <p:nvPr/>
      </p:nvGrpSpPr>
      <p:grpSpPr>
        <a:xfrm>
          <a:off x="0" y="0"/>
          <a:ext cx="0" cy="0"/>
          <a:chOff x="0" y="0"/>
          <a:chExt cx="0" cy="0"/>
        </a:xfrm>
      </p:grpSpPr>
      <p:sp>
        <p:nvSpPr>
          <p:cNvPr id="340" name="Google Shape;340;p123"/>
          <p:cNvSpPr>
            <a:spLocks noGrp="1"/>
          </p:cNvSpPr>
          <p:nvPr>
            <p:ph type="pic" idx="2"/>
          </p:nvPr>
        </p:nvSpPr>
        <p:spPr>
          <a:xfrm>
            <a:off x="0" y="0"/>
            <a:ext cx="9144000" cy="6858000"/>
          </a:xfrm>
          <a:prstGeom prst="rect">
            <a:avLst/>
          </a:prstGeom>
          <a:solidFill>
            <a:schemeClr val="lt2"/>
          </a:solidFill>
          <a:ln>
            <a:noFill/>
          </a:ln>
        </p:spPr>
      </p:sp>
      <p:sp>
        <p:nvSpPr>
          <p:cNvPr id="341" name="Google Shape;341;p123"/>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2" name="Google Shape;342;p123"/>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23"/>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4" name="Google Shape;344;p123"/>
          <p:cNvSpPr txBox="1">
            <a:spLocks noGrp="1"/>
          </p:cNvSpPr>
          <p:nvPr>
            <p:ph type="body" idx="3"/>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5" name="Google Shape;345;p123"/>
          <p:cNvSpPr txBox="1">
            <a:spLocks noGrp="1"/>
          </p:cNvSpPr>
          <p:nvPr>
            <p:ph type="body" idx="4"/>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6" name="Google Shape;346;p12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4_Title Slide Option 2">
  <p:cSld name="4_Title Slide Option 2">
    <p:bg>
      <p:bgPr>
        <a:solidFill>
          <a:srgbClr val="FEB912"/>
        </a:solidFill>
        <a:effectLst/>
      </p:bgPr>
    </p:bg>
    <p:spTree>
      <p:nvGrpSpPr>
        <p:cNvPr id="1" name="Shape 347"/>
        <p:cNvGrpSpPr/>
        <p:nvPr/>
      </p:nvGrpSpPr>
      <p:grpSpPr>
        <a:xfrm>
          <a:off x="0" y="0"/>
          <a:ext cx="0" cy="0"/>
          <a:chOff x="0" y="0"/>
          <a:chExt cx="0" cy="0"/>
        </a:xfrm>
      </p:grpSpPr>
      <p:sp>
        <p:nvSpPr>
          <p:cNvPr id="348" name="Google Shape;348;p124"/>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49" name="Google Shape;349;p124"/>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24"/>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1" name="Google Shape;351;p124"/>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2" name="Google Shape;352;p124"/>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53" name="Google Shape;353;p124"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11"/>
            <a:ext cx="473261" cy="250551"/>
          </a:xfrm>
          <a:prstGeom prst="rect">
            <a:avLst/>
          </a:prstGeom>
          <a:noFill/>
          <a:ln>
            <a:noFill/>
          </a:ln>
        </p:spPr>
      </p:pic>
      <p:sp>
        <p:nvSpPr>
          <p:cNvPr id="354" name="Google Shape;354;p124"/>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Slide Option 2">
  <p:cSld name="1_Title Slide Option 2">
    <p:bg>
      <p:bgPr>
        <a:solidFill>
          <a:srgbClr val="BE0064"/>
        </a:solidFill>
        <a:effectLst/>
      </p:bgPr>
    </p:bg>
    <p:spTree>
      <p:nvGrpSpPr>
        <p:cNvPr id="1" name="Shape 355"/>
        <p:cNvGrpSpPr/>
        <p:nvPr/>
      </p:nvGrpSpPr>
      <p:grpSpPr>
        <a:xfrm>
          <a:off x="0" y="0"/>
          <a:ext cx="0" cy="0"/>
          <a:chOff x="0" y="0"/>
          <a:chExt cx="0" cy="0"/>
        </a:xfrm>
      </p:grpSpPr>
      <p:sp>
        <p:nvSpPr>
          <p:cNvPr id="356" name="Google Shape;356;p125"/>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7" name="Google Shape;357;p125"/>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125"/>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9" name="Google Shape;359;p125"/>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0" name="Google Shape;360;p125"/>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61" name="Google Shape;361;p125"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385111"/>
            <a:ext cx="473261" cy="250551"/>
          </a:xfrm>
          <a:prstGeom prst="rect">
            <a:avLst/>
          </a:prstGeom>
          <a:noFill/>
          <a:ln>
            <a:noFill/>
          </a:ln>
        </p:spPr>
      </p:pic>
      <p:sp>
        <p:nvSpPr>
          <p:cNvPr id="362" name="Google Shape;362;p12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Divider 2">
  <p:cSld name="Divider 2">
    <p:bg>
      <p:bgPr>
        <a:solidFill>
          <a:schemeClr val="accent3"/>
        </a:solidFill>
        <a:effectLst/>
      </p:bgPr>
    </p:bg>
    <p:spTree>
      <p:nvGrpSpPr>
        <p:cNvPr id="1" name="Shape 363"/>
        <p:cNvGrpSpPr/>
        <p:nvPr/>
      </p:nvGrpSpPr>
      <p:grpSpPr>
        <a:xfrm>
          <a:off x="0" y="0"/>
          <a:ext cx="0" cy="0"/>
          <a:chOff x="0" y="0"/>
          <a:chExt cx="0" cy="0"/>
        </a:xfrm>
      </p:grpSpPr>
      <p:sp>
        <p:nvSpPr>
          <p:cNvPr id="364" name="Google Shape;364;p126"/>
          <p:cNvSpPr txBox="1">
            <a:spLocks noGrp="1"/>
          </p:cNvSpPr>
          <p:nvPr>
            <p:ph type="ctrTitle"/>
          </p:nvPr>
        </p:nvSpPr>
        <p:spPr>
          <a:xfrm>
            <a:off x="2447280" y="1940640"/>
            <a:ext cx="6408300" cy="21366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126"/>
          <p:cNvSpPr txBox="1">
            <a:spLocks noGrp="1"/>
          </p:cNvSpPr>
          <p:nvPr>
            <p:ph type="subTitle" idx="1"/>
          </p:nvPr>
        </p:nvSpPr>
        <p:spPr>
          <a:xfrm>
            <a:off x="2446020" y="4344000"/>
            <a:ext cx="6410100" cy="21366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66" name="Google Shape;366;p12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384000"/>
            <a:ext cx="473262" cy="251434"/>
          </a:xfrm>
          <a:prstGeom prst="rect">
            <a:avLst/>
          </a:prstGeom>
          <a:noFill/>
          <a:ln>
            <a:noFill/>
          </a:ln>
        </p:spPr>
      </p:pic>
      <p:sp>
        <p:nvSpPr>
          <p:cNvPr id="367" name="Google Shape;367;p12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Divider 1">
  <p:cSld name="Divider 1">
    <p:bg>
      <p:bgPr>
        <a:solidFill>
          <a:schemeClr val="accent5"/>
        </a:solidFill>
        <a:effectLst/>
      </p:bgPr>
    </p:bg>
    <p:spTree>
      <p:nvGrpSpPr>
        <p:cNvPr id="1" name="Shape 368"/>
        <p:cNvGrpSpPr/>
        <p:nvPr/>
      </p:nvGrpSpPr>
      <p:grpSpPr>
        <a:xfrm>
          <a:off x="0" y="0"/>
          <a:ext cx="0" cy="0"/>
          <a:chOff x="0" y="0"/>
          <a:chExt cx="0" cy="0"/>
        </a:xfrm>
      </p:grpSpPr>
      <p:sp>
        <p:nvSpPr>
          <p:cNvPr id="369" name="Google Shape;369;p127"/>
          <p:cNvSpPr txBox="1">
            <a:spLocks noGrp="1"/>
          </p:cNvSpPr>
          <p:nvPr>
            <p:ph type="ctrTitle"/>
          </p:nvPr>
        </p:nvSpPr>
        <p:spPr>
          <a:xfrm>
            <a:off x="2447280" y="1940640"/>
            <a:ext cx="6408300" cy="21366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127"/>
          <p:cNvSpPr txBox="1">
            <a:spLocks noGrp="1"/>
          </p:cNvSpPr>
          <p:nvPr>
            <p:ph type="subTitle" idx="1"/>
          </p:nvPr>
        </p:nvSpPr>
        <p:spPr>
          <a:xfrm>
            <a:off x="2446020" y="4344000"/>
            <a:ext cx="6410100" cy="21366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71" name="Google Shape;371;p12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384000"/>
            <a:ext cx="473263" cy="251434"/>
          </a:xfrm>
          <a:prstGeom prst="rect">
            <a:avLst/>
          </a:prstGeom>
          <a:noFill/>
          <a:ln>
            <a:noFill/>
          </a:ln>
        </p:spPr>
      </p:pic>
      <p:sp>
        <p:nvSpPr>
          <p:cNvPr id="372" name="Google Shape;372;p127"/>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Divider 1">
  <p:cSld name="1_Divider 1">
    <p:bg>
      <p:bgPr>
        <a:solidFill>
          <a:srgbClr val="0071F8"/>
        </a:solidFill>
        <a:effectLst/>
      </p:bgPr>
    </p:bg>
    <p:spTree>
      <p:nvGrpSpPr>
        <p:cNvPr id="1" name="Shape 373"/>
        <p:cNvGrpSpPr/>
        <p:nvPr/>
      </p:nvGrpSpPr>
      <p:grpSpPr>
        <a:xfrm>
          <a:off x="0" y="0"/>
          <a:ext cx="0" cy="0"/>
          <a:chOff x="0" y="0"/>
          <a:chExt cx="0" cy="0"/>
        </a:xfrm>
      </p:grpSpPr>
      <p:sp>
        <p:nvSpPr>
          <p:cNvPr id="374" name="Google Shape;374;p128"/>
          <p:cNvSpPr txBox="1">
            <a:spLocks noGrp="1"/>
          </p:cNvSpPr>
          <p:nvPr>
            <p:ph type="ctrTitle"/>
          </p:nvPr>
        </p:nvSpPr>
        <p:spPr>
          <a:xfrm>
            <a:off x="2447280" y="1940640"/>
            <a:ext cx="6408300" cy="21366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128"/>
          <p:cNvSpPr txBox="1">
            <a:spLocks noGrp="1"/>
          </p:cNvSpPr>
          <p:nvPr>
            <p:ph type="subTitle" idx="1"/>
          </p:nvPr>
        </p:nvSpPr>
        <p:spPr>
          <a:xfrm>
            <a:off x="2446020" y="4344000"/>
            <a:ext cx="6410100" cy="21366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76" name="Google Shape;376;p12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0" y="385109"/>
            <a:ext cx="473264" cy="250551"/>
          </a:xfrm>
          <a:prstGeom prst="rect">
            <a:avLst/>
          </a:prstGeom>
          <a:noFill/>
          <a:ln>
            <a:noFill/>
          </a:ln>
        </p:spPr>
      </p:pic>
      <p:sp>
        <p:nvSpPr>
          <p:cNvPr id="377" name="Google Shape;377;p128"/>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Divider 2">
  <p:cSld name="1_Divider 2">
    <p:bg>
      <p:bgPr>
        <a:solidFill>
          <a:srgbClr val="00A068"/>
        </a:solidFill>
        <a:effectLst/>
      </p:bgPr>
    </p:bg>
    <p:spTree>
      <p:nvGrpSpPr>
        <p:cNvPr id="1" name="Shape 378"/>
        <p:cNvGrpSpPr/>
        <p:nvPr/>
      </p:nvGrpSpPr>
      <p:grpSpPr>
        <a:xfrm>
          <a:off x="0" y="0"/>
          <a:ext cx="0" cy="0"/>
          <a:chOff x="0" y="0"/>
          <a:chExt cx="0" cy="0"/>
        </a:xfrm>
      </p:grpSpPr>
      <p:sp>
        <p:nvSpPr>
          <p:cNvPr id="379" name="Google Shape;379;p129"/>
          <p:cNvSpPr txBox="1">
            <a:spLocks noGrp="1"/>
          </p:cNvSpPr>
          <p:nvPr>
            <p:ph type="ctrTitle"/>
          </p:nvPr>
        </p:nvSpPr>
        <p:spPr>
          <a:xfrm>
            <a:off x="2447280" y="1940640"/>
            <a:ext cx="6408300" cy="2136600"/>
          </a:xfrm>
          <a:prstGeom prst="rect">
            <a:avLst/>
          </a:prstGeom>
          <a:solidFill>
            <a:schemeClr val="lt1"/>
          </a:solidFill>
          <a:ln>
            <a:noFill/>
          </a:ln>
        </p:spPr>
        <p:txBody>
          <a:bodyPr spcFirstLastPara="1" wrap="square" lIns="108000" tIns="144000" rIns="0" bIns="0" anchor="ctr" anchorCtr="0">
            <a:noAutofit/>
          </a:bodyPr>
          <a:lstStyle>
            <a:lvl1pPr lvl="0" algn="l">
              <a:lnSpc>
                <a:spcPct val="100000"/>
              </a:lnSpc>
              <a:spcBef>
                <a:spcPts val="0"/>
              </a:spcBef>
              <a:spcAft>
                <a:spcPts val="0"/>
              </a:spcAft>
              <a:buClr>
                <a:schemeClr val="dk1"/>
              </a:buClr>
              <a:buSzPts val="9000"/>
              <a:buFont typeface="Arial"/>
              <a:buNone/>
              <a:defRPr sz="90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29"/>
          <p:cNvSpPr txBox="1">
            <a:spLocks noGrp="1"/>
          </p:cNvSpPr>
          <p:nvPr>
            <p:ph type="subTitle" idx="1"/>
          </p:nvPr>
        </p:nvSpPr>
        <p:spPr>
          <a:xfrm>
            <a:off x="2446020" y="4344000"/>
            <a:ext cx="6410100" cy="2136600"/>
          </a:xfrm>
          <a:prstGeom prst="rect">
            <a:avLst/>
          </a:prstGeom>
          <a:solidFill>
            <a:schemeClr val="dk1"/>
          </a:solidFill>
          <a:ln>
            <a:noFill/>
          </a:ln>
        </p:spPr>
        <p:txBody>
          <a:bodyPr spcFirstLastPara="1" wrap="square" lIns="144000" tIns="108000" rIns="0" bIns="0" anchor="ctr" anchorCtr="0">
            <a:normAutofit/>
          </a:bodyPr>
          <a:lstStyle>
            <a:lvl1pPr lvl="0" algn="l">
              <a:lnSpc>
                <a:spcPct val="100000"/>
              </a:lnSpc>
              <a:spcBef>
                <a:spcPts val="0"/>
              </a:spcBef>
              <a:spcAft>
                <a:spcPts val="0"/>
              </a:spcAft>
              <a:buClr>
                <a:schemeClr val="lt1"/>
              </a:buClr>
              <a:buSzPts val="4500"/>
              <a:buNone/>
              <a:defRPr sz="450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pic>
        <p:nvPicPr>
          <p:cNvPr id="381" name="Google Shape;381;p129"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385111"/>
            <a:ext cx="473261" cy="250551"/>
          </a:xfrm>
          <a:prstGeom prst="rect">
            <a:avLst/>
          </a:prstGeom>
          <a:noFill/>
          <a:ln>
            <a:noFill/>
          </a:ln>
        </p:spPr>
      </p:pic>
      <p:sp>
        <p:nvSpPr>
          <p:cNvPr id="382" name="Google Shape;382;p129"/>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4_Quote Banner">
  <p:cSld name="4_Quote Banner">
    <p:spTree>
      <p:nvGrpSpPr>
        <p:cNvPr id="1" name="Shape 383"/>
        <p:cNvGrpSpPr/>
        <p:nvPr/>
      </p:nvGrpSpPr>
      <p:grpSpPr>
        <a:xfrm>
          <a:off x="0" y="0"/>
          <a:ext cx="0" cy="0"/>
          <a:chOff x="0" y="0"/>
          <a:chExt cx="0" cy="0"/>
        </a:xfrm>
      </p:grpSpPr>
      <p:sp>
        <p:nvSpPr>
          <p:cNvPr id="384" name="Google Shape;384;p130"/>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130"/>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6" name="Google Shape;386;p130"/>
          <p:cNvSpPr>
            <a:spLocks noGrp="1"/>
          </p:cNvSpPr>
          <p:nvPr>
            <p:ph type="pic" idx="2"/>
          </p:nvPr>
        </p:nvSpPr>
        <p:spPr>
          <a:xfrm>
            <a:off x="4500564" y="1412776"/>
            <a:ext cx="4362300" cy="4896300"/>
          </a:xfrm>
          <a:prstGeom prst="rect">
            <a:avLst/>
          </a:prstGeom>
          <a:noFill/>
          <a:ln>
            <a:noFill/>
          </a:ln>
        </p:spPr>
      </p:sp>
      <p:pic>
        <p:nvPicPr>
          <p:cNvPr id="387" name="Google Shape;387;p13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49" y="1409464"/>
            <a:ext cx="4122738" cy="365631"/>
          </a:xfrm>
          <a:prstGeom prst="rect">
            <a:avLst/>
          </a:prstGeom>
          <a:noFill/>
          <a:ln>
            <a:noFill/>
          </a:ln>
        </p:spPr>
      </p:pic>
      <p:sp>
        <p:nvSpPr>
          <p:cNvPr id="388" name="Google Shape;388;p130"/>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130"/>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Quote Banner">
  <p:cSld name="1_Quote Banner">
    <p:spTree>
      <p:nvGrpSpPr>
        <p:cNvPr id="1" name="Shape 390"/>
        <p:cNvGrpSpPr/>
        <p:nvPr/>
      </p:nvGrpSpPr>
      <p:grpSpPr>
        <a:xfrm>
          <a:off x="0" y="0"/>
          <a:ext cx="0" cy="0"/>
          <a:chOff x="0" y="0"/>
          <a:chExt cx="0" cy="0"/>
        </a:xfrm>
      </p:grpSpPr>
      <p:sp>
        <p:nvSpPr>
          <p:cNvPr id="391" name="Google Shape;391;p131"/>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p131"/>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3" name="Google Shape;393;p131"/>
          <p:cNvSpPr>
            <a:spLocks noGrp="1"/>
          </p:cNvSpPr>
          <p:nvPr>
            <p:ph type="pic" idx="2"/>
          </p:nvPr>
        </p:nvSpPr>
        <p:spPr>
          <a:xfrm>
            <a:off x="4500564" y="1412776"/>
            <a:ext cx="4362300" cy="4896300"/>
          </a:xfrm>
          <a:prstGeom prst="rect">
            <a:avLst/>
          </a:prstGeom>
          <a:noFill/>
          <a:ln>
            <a:noFill/>
          </a:ln>
        </p:spPr>
      </p:sp>
      <p:pic>
        <p:nvPicPr>
          <p:cNvPr id="394" name="Google Shape;394;p13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49" y="1412776"/>
            <a:ext cx="4122738" cy="372104"/>
          </a:xfrm>
          <a:prstGeom prst="rect">
            <a:avLst/>
          </a:prstGeom>
          <a:noFill/>
          <a:ln>
            <a:noFill/>
          </a:ln>
        </p:spPr>
      </p:pic>
      <p:sp>
        <p:nvSpPr>
          <p:cNvPr id="395" name="Google Shape;395;p131"/>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31"/>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Option 1 Red (Locked)">
  <p:cSld name="Title Slide Option 1 Red (Locked)">
    <p:spTree>
      <p:nvGrpSpPr>
        <p:cNvPr id="1" name="Shape 37"/>
        <p:cNvGrpSpPr/>
        <p:nvPr/>
      </p:nvGrpSpPr>
      <p:grpSpPr>
        <a:xfrm>
          <a:off x="0" y="0"/>
          <a:ext cx="0" cy="0"/>
          <a:chOff x="0" y="0"/>
          <a:chExt cx="0" cy="0"/>
        </a:xfrm>
      </p:grpSpPr>
      <p:pic>
        <p:nvPicPr>
          <p:cNvPr id="38" name="Google Shape;38;p8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39" name="Google Shape;39;p87"/>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0" name="Google Shape;40;p87"/>
          <p:cNvSpPr txBox="1">
            <a:spLocks noGrp="1"/>
          </p:cNvSpPr>
          <p:nvPr>
            <p:ph type="ctrTitle"/>
          </p:nvPr>
        </p:nvSpPr>
        <p:spPr>
          <a:xfrm>
            <a:off x="3888720" y="2961600"/>
            <a:ext cx="4967400" cy="1656000"/>
          </a:xfrm>
          <a:prstGeom prst="rect">
            <a:avLst/>
          </a:prstGeom>
          <a:solidFill>
            <a:srgbClr val="E51C41"/>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87"/>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2" name="Google Shape;42;p87"/>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3" name="Google Shape;43;p87"/>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4" name="Google Shape;44;p87"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68120" y="356700"/>
            <a:ext cx="1188000" cy="540000"/>
          </a:xfrm>
          <a:prstGeom prst="rect">
            <a:avLst/>
          </a:prstGeom>
          <a:noFill/>
          <a:ln>
            <a:noFill/>
          </a:ln>
        </p:spPr>
      </p:pic>
      <p:sp>
        <p:nvSpPr>
          <p:cNvPr id="45" name="Google Shape;45;p87"/>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Quote Banner">
  <p:cSld name="2_Quote Banner">
    <p:spTree>
      <p:nvGrpSpPr>
        <p:cNvPr id="1" name="Shape 397"/>
        <p:cNvGrpSpPr/>
        <p:nvPr/>
      </p:nvGrpSpPr>
      <p:grpSpPr>
        <a:xfrm>
          <a:off x="0" y="0"/>
          <a:ext cx="0" cy="0"/>
          <a:chOff x="0" y="0"/>
          <a:chExt cx="0" cy="0"/>
        </a:xfrm>
      </p:grpSpPr>
      <p:sp>
        <p:nvSpPr>
          <p:cNvPr id="398" name="Google Shape;398;p132"/>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9" name="Google Shape;399;p132"/>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0" name="Google Shape;400;p132"/>
          <p:cNvSpPr>
            <a:spLocks noGrp="1"/>
          </p:cNvSpPr>
          <p:nvPr>
            <p:ph type="pic" idx="2"/>
          </p:nvPr>
        </p:nvSpPr>
        <p:spPr>
          <a:xfrm>
            <a:off x="4500564" y="1412776"/>
            <a:ext cx="4362300" cy="4896300"/>
          </a:xfrm>
          <a:prstGeom prst="rect">
            <a:avLst/>
          </a:prstGeom>
          <a:noFill/>
          <a:ln>
            <a:noFill/>
          </a:ln>
        </p:spPr>
      </p:sp>
      <p:pic>
        <p:nvPicPr>
          <p:cNvPr id="401" name="Google Shape;401;p132" descr="Quote mark Graphic"/>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412776"/>
            <a:ext cx="2186299" cy="147996"/>
          </a:xfrm>
          <a:prstGeom prst="rect">
            <a:avLst/>
          </a:prstGeom>
          <a:noFill/>
          <a:ln>
            <a:noFill/>
          </a:ln>
        </p:spPr>
      </p:pic>
      <p:sp>
        <p:nvSpPr>
          <p:cNvPr id="402" name="Google Shape;402;p132"/>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132"/>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5_Quote Banner">
  <p:cSld name="5_Quote Banner">
    <p:spTree>
      <p:nvGrpSpPr>
        <p:cNvPr id="1" name="Shape 404"/>
        <p:cNvGrpSpPr/>
        <p:nvPr/>
      </p:nvGrpSpPr>
      <p:grpSpPr>
        <a:xfrm>
          <a:off x="0" y="0"/>
          <a:ext cx="0" cy="0"/>
          <a:chOff x="0" y="0"/>
          <a:chExt cx="0" cy="0"/>
        </a:xfrm>
      </p:grpSpPr>
      <p:sp>
        <p:nvSpPr>
          <p:cNvPr id="405" name="Google Shape;405;p133"/>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p133"/>
          <p:cNvSpPr txBox="1">
            <a:spLocks noGrp="1"/>
          </p:cNvSpPr>
          <p:nvPr>
            <p:ph type="body" idx="1"/>
          </p:nvPr>
        </p:nvSpPr>
        <p:spPr>
          <a:xfrm>
            <a:off x="233363" y="1918289"/>
            <a:ext cx="4122300" cy="43911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2700"/>
              <a:buNone/>
              <a:defRPr sz="2700" b="1"/>
            </a:lvl1pPr>
            <a:lvl2pPr marL="914400" lvl="1" indent="-228600" algn="l">
              <a:lnSpc>
                <a:spcPct val="100000"/>
              </a:lnSpc>
              <a:spcBef>
                <a:spcPts val="560"/>
              </a:spcBef>
              <a:spcAft>
                <a:spcPts val="0"/>
              </a:spcAft>
              <a:buClr>
                <a:schemeClr val="dk1"/>
              </a:buClr>
              <a:buSzPts val="2800"/>
              <a:buNone/>
              <a:defRPr/>
            </a:lvl2pPr>
            <a:lvl3pPr marL="1371600" lvl="2" indent="-228600" algn="l">
              <a:lnSpc>
                <a:spcPct val="100000"/>
              </a:lnSpc>
              <a:spcBef>
                <a:spcPts val="480"/>
              </a:spcBef>
              <a:spcAft>
                <a:spcPts val="0"/>
              </a:spcAft>
              <a:buClr>
                <a:schemeClr val="dk1"/>
              </a:buClr>
              <a:buSzPts val="2400"/>
              <a:buNone/>
              <a:defRPr/>
            </a:lvl3pPr>
            <a:lvl4pPr marL="1828800" lvl="3" indent="-228600" algn="l">
              <a:lnSpc>
                <a:spcPct val="100000"/>
              </a:lnSpc>
              <a:spcBef>
                <a:spcPts val="400"/>
              </a:spcBef>
              <a:spcAft>
                <a:spcPts val="0"/>
              </a:spcAft>
              <a:buClr>
                <a:schemeClr val="dk1"/>
              </a:buClr>
              <a:buSzPts val="2000"/>
              <a:buNone/>
              <a:defRPr/>
            </a:lvl4pPr>
            <a:lvl5pPr marL="2286000" lvl="4" indent="-228600" algn="l">
              <a:lnSpc>
                <a:spcPct val="100000"/>
              </a:lnSpc>
              <a:spcBef>
                <a:spcPts val="400"/>
              </a:spcBef>
              <a:spcAft>
                <a:spcPts val="0"/>
              </a:spcAft>
              <a:buClr>
                <a:schemeClr val="dk1"/>
              </a:buClr>
              <a:buSzPts val="20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7" name="Google Shape;407;p133"/>
          <p:cNvSpPr>
            <a:spLocks noGrp="1"/>
          </p:cNvSpPr>
          <p:nvPr>
            <p:ph type="pic" idx="2"/>
          </p:nvPr>
        </p:nvSpPr>
        <p:spPr>
          <a:xfrm>
            <a:off x="4500564" y="1412776"/>
            <a:ext cx="4362300" cy="4896300"/>
          </a:xfrm>
          <a:prstGeom prst="rect">
            <a:avLst/>
          </a:prstGeom>
          <a:noFill/>
          <a:ln>
            <a:noFill/>
          </a:ln>
        </p:spPr>
      </p:sp>
      <p:pic>
        <p:nvPicPr>
          <p:cNvPr id="408" name="Google Shape;408;p133"/>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32950" y="1435580"/>
            <a:ext cx="2186303" cy="147995"/>
          </a:xfrm>
          <a:prstGeom prst="rect">
            <a:avLst/>
          </a:prstGeom>
          <a:noFill/>
          <a:ln>
            <a:noFill/>
          </a:ln>
        </p:spPr>
      </p:pic>
      <p:sp>
        <p:nvSpPr>
          <p:cNvPr id="409" name="Google Shape;409;p133"/>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0" name="Google Shape;410;p133"/>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wo Columns">
  <p:cSld name="Two Columns">
    <p:spTree>
      <p:nvGrpSpPr>
        <p:cNvPr id="1" name="Shape 411"/>
        <p:cNvGrpSpPr/>
        <p:nvPr/>
      </p:nvGrpSpPr>
      <p:grpSpPr>
        <a:xfrm>
          <a:off x="0" y="0"/>
          <a:ext cx="0" cy="0"/>
          <a:chOff x="0" y="0"/>
          <a:chExt cx="0" cy="0"/>
        </a:xfrm>
      </p:grpSpPr>
      <p:sp>
        <p:nvSpPr>
          <p:cNvPr id="412" name="Google Shape;412;p134"/>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134"/>
          <p:cNvSpPr txBox="1">
            <a:spLocks noGrp="1"/>
          </p:cNvSpPr>
          <p:nvPr>
            <p:ph type="body" idx="1"/>
          </p:nvPr>
        </p:nvSpPr>
        <p:spPr>
          <a:xfrm>
            <a:off x="234000" y="1316567"/>
            <a:ext cx="4122000" cy="4800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4" name="Google Shape;414;p134"/>
          <p:cNvSpPr txBox="1">
            <a:spLocks noGrp="1"/>
          </p:cNvSpPr>
          <p:nvPr>
            <p:ph type="body" idx="2"/>
          </p:nvPr>
        </p:nvSpPr>
        <p:spPr>
          <a:xfrm>
            <a:off x="4500563" y="1316567"/>
            <a:ext cx="4210500" cy="48003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15" name="Google Shape;415;p134"/>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134"/>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hevron etc ">
  <p:cSld name="Chevron etc ">
    <p:spTree>
      <p:nvGrpSpPr>
        <p:cNvPr id="1" name="Shape 417"/>
        <p:cNvGrpSpPr/>
        <p:nvPr/>
      </p:nvGrpSpPr>
      <p:grpSpPr>
        <a:xfrm>
          <a:off x="0" y="0"/>
          <a:ext cx="0" cy="0"/>
          <a:chOff x="0" y="0"/>
          <a:chExt cx="0" cy="0"/>
        </a:xfrm>
      </p:grpSpPr>
      <p:sp>
        <p:nvSpPr>
          <p:cNvPr id="418" name="Google Shape;418;p135"/>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2000"/>
              <a:buFont typeface="Arial"/>
              <a:buNone/>
              <a:defRPr sz="2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135"/>
          <p:cNvSpPr txBox="1">
            <a:spLocks noGrp="1"/>
          </p:cNvSpPr>
          <p:nvPr>
            <p:ph type="body" idx="1"/>
          </p:nvPr>
        </p:nvSpPr>
        <p:spPr>
          <a:xfrm>
            <a:off x="251520" y="3767999"/>
            <a:ext cx="2520300" cy="2349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0" name="Google Shape;420;p135"/>
          <p:cNvSpPr txBox="1">
            <a:spLocks noGrp="1"/>
          </p:cNvSpPr>
          <p:nvPr>
            <p:ph type="body" idx="2"/>
          </p:nvPr>
        </p:nvSpPr>
        <p:spPr>
          <a:xfrm>
            <a:off x="3304304" y="3767999"/>
            <a:ext cx="2512800" cy="2349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1" name="Google Shape;421;p135"/>
          <p:cNvSpPr txBox="1">
            <a:spLocks noGrp="1"/>
          </p:cNvSpPr>
          <p:nvPr>
            <p:ph type="body" idx="3"/>
          </p:nvPr>
        </p:nvSpPr>
        <p:spPr>
          <a:xfrm>
            <a:off x="6349607" y="3767999"/>
            <a:ext cx="2513400" cy="2349000"/>
          </a:xfrm>
          <a:prstGeom prst="rect">
            <a:avLst/>
          </a:prstGeom>
          <a:noFill/>
          <a:ln>
            <a:noFill/>
          </a:ln>
        </p:spPr>
        <p:txBody>
          <a:bodyPr spcFirstLastPara="1" wrap="square" lIns="0" tIns="0" rIns="0" bIns="0" anchor="t" anchorCtr="0">
            <a:noAutofit/>
          </a:bodyPr>
          <a:lstStyle>
            <a:lvl1pPr marL="457200" lvl="0" indent="-228600" algn="l">
              <a:lnSpc>
                <a:spcPct val="118518"/>
              </a:lnSpc>
              <a:spcBef>
                <a:spcPts val="270"/>
              </a:spcBef>
              <a:spcAft>
                <a:spcPts val="0"/>
              </a:spcAft>
              <a:buClr>
                <a:schemeClr val="dk1"/>
              </a:buClr>
              <a:buSzPts val="1350"/>
              <a:buNone/>
              <a:defRPr sz="1350" b="1"/>
            </a:lvl1pPr>
            <a:lvl2pPr marL="914400" lvl="1" indent="-228600" algn="l">
              <a:lnSpc>
                <a:spcPct val="118518"/>
              </a:lnSpc>
              <a:spcBef>
                <a:spcPts val="270"/>
              </a:spcBef>
              <a:spcAft>
                <a:spcPts val="0"/>
              </a:spcAft>
              <a:buClr>
                <a:schemeClr val="dk1"/>
              </a:buClr>
              <a:buSzPts val="1350"/>
              <a:buFont typeface="Calibri"/>
              <a:buNone/>
              <a:defRPr sz="1350"/>
            </a:lvl2pPr>
            <a:lvl3pPr marL="1371600" lvl="2" indent="-314325" algn="l">
              <a:lnSpc>
                <a:spcPct val="118518"/>
              </a:lnSpc>
              <a:spcBef>
                <a:spcPts val="270"/>
              </a:spcBef>
              <a:spcAft>
                <a:spcPts val="0"/>
              </a:spcAft>
              <a:buClr>
                <a:schemeClr val="dk1"/>
              </a:buClr>
              <a:buSzPts val="1350"/>
              <a:buFont typeface="Calibri"/>
              <a:buChar char="–"/>
              <a:defRPr sz="1350"/>
            </a:lvl3pPr>
            <a:lvl4pPr marL="1828800" lvl="3" indent="-314325" algn="l">
              <a:lnSpc>
                <a:spcPct val="118518"/>
              </a:lnSpc>
              <a:spcBef>
                <a:spcPts val="270"/>
              </a:spcBef>
              <a:spcAft>
                <a:spcPts val="0"/>
              </a:spcAft>
              <a:buClr>
                <a:schemeClr val="dk1"/>
              </a:buClr>
              <a:buSzPts val="1350"/>
              <a:buFont typeface="Calibri"/>
              <a:buChar char="–"/>
              <a:defRPr sz="1350"/>
            </a:lvl4pPr>
            <a:lvl5pPr marL="2286000" lvl="4" indent="-314325" algn="l">
              <a:lnSpc>
                <a:spcPct val="118518"/>
              </a:lnSpc>
              <a:spcBef>
                <a:spcPts val="270"/>
              </a:spcBef>
              <a:spcAft>
                <a:spcPts val="0"/>
              </a:spcAft>
              <a:buClr>
                <a:schemeClr val="dk1"/>
              </a:buClr>
              <a:buSzPts val="1350"/>
              <a:buFont typeface="Calibri"/>
              <a:buChar char="–"/>
              <a:defRPr sz="1350"/>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22" name="Google Shape;422;p135"/>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135"/>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Thank You">
  <p:cSld name="2_Thank You">
    <p:bg>
      <p:bgPr>
        <a:solidFill>
          <a:srgbClr val="FEB912"/>
        </a:solidFill>
        <a:effectLst/>
      </p:bgPr>
    </p:bg>
    <p:spTree>
      <p:nvGrpSpPr>
        <p:cNvPr id="1" name="Shape 424"/>
        <p:cNvGrpSpPr/>
        <p:nvPr/>
      </p:nvGrpSpPr>
      <p:grpSpPr>
        <a:xfrm>
          <a:off x="0" y="0"/>
          <a:ext cx="0" cy="0"/>
          <a:chOff x="0" y="0"/>
          <a:chExt cx="0" cy="0"/>
        </a:xfrm>
      </p:grpSpPr>
      <p:pic>
        <p:nvPicPr>
          <p:cNvPr id="425" name="Google Shape;425;p136"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26" name="Google Shape;426;p136"/>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27" name="Google Shape;427;p136"/>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28" name="Google Shape;428;p136"/>
          <p:cNvSpPr txBox="1">
            <a:spLocks noGrp="1"/>
          </p:cNvSpPr>
          <p:nvPr>
            <p:ph type="ctrTitle"/>
          </p:nvPr>
        </p:nvSpPr>
        <p:spPr>
          <a:xfrm>
            <a:off x="2447280" y="1940640"/>
            <a:ext cx="61572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p136"/>
          <p:cNvSpPr txBox="1">
            <a:spLocks noGrp="1"/>
          </p:cNvSpPr>
          <p:nvPr>
            <p:ph type="subTitle" idx="1"/>
          </p:nvPr>
        </p:nvSpPr>
        <p:spPr>
          <a:xfrm>
            <a:off x="2446020" y="2499837"/>
            <a:ext cx="61572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0" name="Google Shape;430;p136"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31" name="Google Shape;431;p136"/>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32" name="Google Shape;432;p13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_Thank You">
  <p:cSld name="3_Thank You">
    <p:bg>
      <p:bgPr>
        <a:solidFill>
          <a:srgbClr val="BE0064"/>
        </a:solidFill>
        <a:effectLst/>
      </p:bgPr>
    </p:bg>
    <p:spTree>
      <p:nvGrpSpPr>
        <p:cNvPr id="1" name="Shape 433"/>
        <p:cNvGrpSpPr/>
        <p:nvPr/>
      </p:nvGrpSpPr>
      <p:grpSpPr>
        <a:xfrm>
          <a:off x="0" y="0"/>
          <a:ext cx="0" cy="0"/>
          <a:chOff x="0" y="0"/>
          <a:chExt cx="0" cy="0"/>
        </a:xfrm>
      </p:grpSpPr>
      <p:pic>
        <p:nvPicPr>
          <p:cNvPr id="434" name="Google Shape;434;p137"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1" y="385109"/>
            <a:ext cx="473261" cy="250551"/>
          </a:xfrm>
          <a:prstGeom prst="rect">
            <a:avLst/>
          </a:prstGeom>
          <a:noFill/>
          <a:ln>
            <a:noFill/>
          </a:ln>
        </p:spPr>
      </p:pic>
      <p:sp>
        <p:nvSpPr>
          <p:cNvPr id="435" name="Google Shape;435;p137"/>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36" name="Google Shape;436;p137"/>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37" name="Google Shape;437;p137"/>
          <p:cNvSpPr txBox="1">
            <a:spLocks noGrp="1"/>
          </p:cNvSpPr>
          <p:nvPr>
            <p:ph type="ctrTitle"/>
          </p:nvPr>
        </p:nvSpPr>
        <p:spPr>
          <a:xfrm>
            <a:off x="2447280" y="1940640"/>
            <a:ext cx="61572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137"/>
          <p:cNvSpPr txBox="1">
            <a:spLocks noGrp="1"/>
          </p:cNvSpPr>
          <p:nvPr>
            <p:ph type="subTitle" idx="1"/>
          </p:nvPr>
        </p:nvSpPr>
        <p:spPr>
          <a:xfrm>
            <a:off x="2446020" y="2499837"/>
            <a:ext cx="61572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39" name="Google Shape;439;p137"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40" name="Google Shape;440;p137"/>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41" name="Google Shape;441;p137"/>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4_Thank You">
  <p:cSld name="4_Thank You">
    <p:bg>
      <p:bgPr>
        <a:solidFill>
          <a:srgbClr val="0071F8"/>
        </a:solidFill>
        <a:effectLst/>
      </p:bgPr>
    </p:bg>
    <p:spTree>
      <p:nvGrpSpPr>
        <p:cNvPr id="1" name="Shape 442"/>
        <p:cNvGrpSpPr/>
        <p:nvPr/>
      </p:nvGrpSpPr>
      <p:grpSpPr>
        <a:xfrm>
          <a:off x="0" y="0"/>
          <a:ext cx="0" cy="0"/>
          <a:chOff x="0" y="0"/>
          <a:chExt cx="0" cy="0"/>
        </a:xfrm>
      </p:grpSpPr>
      <p:pic>
        <p:nvPicPr>
          <p:cNvPr id="443" name="Google Shape;443;p138"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44" name="Google Shape;444;p138"/>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45" name="Google Shape;445;p138"/>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6" name="Google Shape;446;p138"/>
          <p:cNvSpPr txBox="1">
            <a:spLocks noGrp="1"/>
          </p:cNvSpPr>
          <p:nvPr>
            <p:ph type="ctrTitle"/>
          </p:nvPr>
        </p:nvSpPr>
        <p:spPr>
          <a:xfrm>
            <a:off x="2447280" y="1940640"/>
            <a:ext cx="61572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p138"/>
          <p:cNvSpPr txBox="1">
            <a:spLocks noGrp="1"/>
          </p:cNvSpPr>
          <p:nvPr>
            <p:ph type="subTitle" idx="1"/>
          </p:nvPr>
        </p:nvSpPr>
        <p:spPr>
          <a:xfrm>
            <a:off x="2446020" y="2499837"/>
            <a:ext cx="61572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48" name="Google Shape;448;p138"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49" name="Google Shape;449;p138"/>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50" name="Google Shape;450;p138"/>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5_Thank You">
  <p:cSld name="5_Thank You">
    <p:bg>
      <p:bgPr>
        <a:solidFill>
          <a:srgbClr val="00A068"/>
        </a:solidFill>
        <a:effectLst/>
      </p:bgPr>
    </p:bg>
    <p:spTree>
      <p:nvGrpSpPr>
        <p:cNvPr id="1" name="Shape 451"/>
        <p:cNvGrpSpPr/>
        <p:nvPr/>
      </p:nvGrpSpPr>
      <p:grpSpPr>
        <a:xfrm>
          <a:off x="0" y="0"/>
          <a:ext cx="0" cy="0"/>
          <a:chOff x="0" y="0"/>
          <a:chExt cx="0" cy="0"/>
        </a:xfrm>
      </p:grpSpPr>
      <p:pic>
        <p:nvPicPr>
          <p:cNvPr id="452" name="Google Shape;452;p139"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53" name="Google Shape;453;p139"/>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54" name="Google Shape;454;p139"/>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5" name="Google Shape;455;p139"/>
          <p:cNvSpPr txBox="1">
            <a:spLocks noGrp="1"/>
          </p:cNvSpPr>
          <p:nvPr>
            <p:ph type="ctrTitle"/>
          </p:nvPr>
        </p:nvSpPr>
        <p:spPr>
          <a:xfrm>
            <a:off x="2447280" y="1940640"/>
            <a:ext cx="61572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139"/>
          <p:cNvSpPr txBox="1">
            <a:spLocks noGrp="1"/>
          </p:cNvSpPr>
          <p:nvPr>
            <p:ph type="subTitle" idx="1"/>
          </p:nvPr>
        </p:nvSpPr>
        <p:spPr>
          <a:xfrm>
            <a:off x="2446020" y="2499837"/>
            <a:ext cx="61572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57" name="Google Shape;457;p139"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sp>
        <p:nvSpPr>
          <p:cNvPr id="458" name="Google Shape;458;p139"/>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59" name="Google Shape;459;p139"/>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6_Thank You">
  <p:cSld name="6_Thank You">
    <p:bg>
      <p:bgPr>
        <a:solidFill>
          <a:srgbClr val="FEB912"/>
        </a:solidFill>
        <a:effectLst/>
      </p:bgPr>
    </p:bg>
    <p:spTree>
      <p:nvGrpSpPr>
        <p:cNvPr id="1" name="Shape 460"/>
        <p:cNvGrpSpPr/>
        <p:nvPr/>
      </p:nvGrpSpPr>
      <p:grpSpPr>
        <a:xfrm>
          <a:off x="0" y="0"/>
          <a:ext cx="0" cy="0"/>
          <a:chOff x="0" y="0"/>
          <a:chExt cx="0" cy="0"/>
        </a:xfrm>
      </p:grpSpPr>
      <p:pic>
        <p:nvPicPr>
          <p:cNvPr id="461" name="Google Shape;461;p140"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62" name="Google Shape;462;p140"/>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63" name="Google Shape;463;p140"/>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64" name="Google Shape;464;p140"/>
          <p:cNvSpPr txBox="1">
            <a:spLocks noGrp="1"/>
          </p:cNvSpPr>
          <p:nvPr>
            <p:ph type="ctrTitle"/>
          </p:nvPr>
        </p:nvSpPr>
        <p:spPr>
          <a:xfrm>
            <a:off x="2447280" y="1940640"/>
            <a:ext cx="50049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5" name="Google Shape;465;p140"/>
          <p:cNvSpPr txBox="1">
            <a:spLocks noGrp="1"/>
          </p:cNvSpPr>
          <p:nvPr>
            <p:ph type="subTitle" idx="1"/>
          </p:nvPr>
        </p:nvSpPr>
        <p:spPr>
          <a:xfrm>
            <a:off x="2446020" y="2499837"/>
            <a:ext cx="50049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66" name="Google Shape;466;p140"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67" name="Google Shape;467;p140"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2484003"/>
            <a:ext cx="683703" cy="532915"/>
          </a:xfrm>
          <a:prstGeom prst="rect">
            <a:avLst/>
          </a:prstGeom>
          <a:solidFill>
            <a:schemeClr val="lt1">
              <a:alpha val="0"/>
            </a:schemeClr>
          </a:solidFill>
          <a:ln>
            <a:noFill/>
          </a:ln>
        </p:spPr>
      </p:pic>
      <p:sp>
        <p:nvSpPr>
          <p:cNvPr id="468" name="Google Shape;468;p140"/>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69" name="Google Shape;469;p140"/>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9_Thank You">
  <p:cSld name="9_Thank You">
    <p:bg>
      <p:bgPr>
        <a:solidFill>
          <a:srgbClr val="BE0064"/>
        </a:solidFill>
        <a:effectLst/>
      </p:bgPr>
    </p:bg>
    <p:spTree>
      <p:nvGrpSpPr>
        <p:cNvPr id="1" name="Shape 470"/>
        <p:cNvGrpSpPr/>
        <p:nvPr/>
      </p:nvGrpSpPr>
      <p:grpSpPr>
        <a:xfrm>
          <a:off x="0" y="0"/>
          <a:ext cx="0" cy="0"/>
          <a:chOff x="0" y="0"/>
          <a:chExt cx="0" cy="0"/>
        </a:xfrm>
      </p:grpSpPr>
      <p:pic>
        <p:nvPicPr>
          <p:cNvPr id="471" name="Google Shape;471;p141"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72" name="Google Shape;472;p141"/>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73" name="Google Shape;473;p141"/>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74" name="Google Shape;474;p141"/>
          <p:cNvSpPr txBox="1">
            <a:spLocks noGrp="1"/>
          </p:cNvSpPr>
          <p:nvPr>
            <p:ph type="ctrTitle"/>
          </p:nvPr>
        </p:nvSpPr>
        <p:spPr>
          <a:xfrm>
            <a:off x="2447280" y="1940640"/>
            <a:ext cx="50049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5" name="Google Shape;475;p141"/>
          <p:cNvSpPr txBox="1">
            <a:spLocks noGrp="1"/>
          </p:cNvSpPr>
          <p:nvPr>
            <p:ph type="subTitle" idx="1"/>
          </p:nvPr>
        </p:nvSpPr>
        <p:spPr>
          <a:xfrm>
            <a:off x="2446020" y="2499837"/>
            <a:ext cx="50049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76" name="Google Shape;476;p141"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77" name="Google Shape;477;p141"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2484003"/>
            <a:ext cx="683703" cy="532915"/>
          </a:xfrm>
          <a:prstGeom prst="rect">
            <a:avLst/>
          </a:prstGeom>
          <a:solidFill>
            <a:schemeClr val="lt1">
              <a:alpha val="0"/>
            </a:schemeClr>
          </a:solidFill>
          <a:ln>
            <a:noFill/>
          </a:ln>
        </p:spPr>
      </p:pic>
      <p:sp>
        <p:nvSpPr>
          <p:cNvPr id="478" name="Google Shape;478;p141"/>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79" name="Google Shape;479;p141"/>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Option 2 Yellow ">
  <p:cSld name="Title Slide Option 2 Yellow ">
    <p:spTree>
      <p:nvGrpSpPr>
        <p:cNvPr id="1" name="Shape 46"/>
        <p:cNvGrpSpPr/>
        <p:nvPr/>
      </p:nvGrpSpPr>
      <p:grpSpPr>
        <a:xfrm>
          <a:off x="0" y="0"/>
          <a:ext cx="0" cy="0"/>
          <a:chOff x="0" y="0"/>
          <a:chExt cx="0" cy="0"/>
        </a:xfrm>
      </p:grpSpPr>
      <p:pic>
        <p:nvPicPr>
          <p:cNvPr id="47" name="Google Shape;47;p8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48" name="Google Shape;48;p88"/>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 name="Google Shape;49;p88"/>
          <p:cNvSpPr txBox="1">
            <a:spLocks noGrp="1"/>
          </p:cNvSpPr>
          <p:nvPr>
            <p:ph type="ctrTitle"/>
          </p:nvPr>
        </p:nvSpPr>
        <p:spPr>
          <a:xfrm>
            <a:off x="3888720" y="2961600"/>
            <a:ext cx="4967400" cy="1656000"/>
          </a:xfrm>
          <a:prstGeom prst="rect">
            <a:avLst/>
          </a:prstGeom>
          <a:solidFill>
            <a:srgbClr val="FEB912"/>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dk1"/>
              </a:buClr>
              <a:buSzPts val="4500"/>
              <a:buFont typeface="Arial"/>
              <a:buNone/>
              <a:defRPr sz="45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8"/>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51" name="Google Shape;51;p88"/>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52" name="Google Shape;52;p88"/>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53" name="Google Shape;53;p88"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68120" y="356700"/>
            <a:ext cx="1188000" cy="540000"/>
          </a:xfrm>
          <a:prstGeom prst="rect">
            <a:avLst/>
          </a:prstGeom>
          <a:noFill/>
          <a:ln>
            <a:noFill/>
          </a:ln>
        </p:spPr>
      </p:pic>
      <p:sp>
        <p:nvSpPr>
          <p:cNvPr id="54" name="Google Shape;54;p88"/>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7_Thank You">
  <p:cSld name="7_Thank You">
    <p:bg>
      <p:bgPr>
        <a:solidFill>
          <a:srgbClr val="0071F8"/>
        </a:solidFill>
        <a:effectLst/>
      </p:bgPr>
    </p:bg>
    <p:spTree>
      <p:nvGrpSpPr>
        <p:cNvPr id="1" name="Shape 480"/>
        <p:cNvGrpSpPr/>
        <p:nvPr/>
      </p:nvGrpSpPr>
      <p:grpSpPr>
        <a:xfrm>
          <a:off x="0" y="0"/>
          <a:ext cx="0" cy="0"/>
          <a:chOff x="0" y="0"/>
          <a:chExt cx="0" cy="0"/>
        </a:xfrm>
      </p:grpSpPr>
      <p:pic>
        <p:nvPicPr>
          <p:cNvPr id="481" name="Google Shape;481;p142"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82" name="Google Shape;482;p142"/>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83" name="Google Shape;483;p142"/>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84" name="Google Shape;484;p142"/>
          <p:cNvSpPr txBox="1">
            <a:spLocks noGrp="1"/>
          </p:cNvSpPr>
          <p:nvPr>
            <p:ph type="ctrTitle"/>
          </p:nvPr>
        </p:nvSpPr>
        <p:spPr>
          <a:xfrm>
            <a:off x="2447280" y="1940640"/>
            <a:ext cx="50049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142"/>
          <p:cNvSpPr txBox="1">
            <a:spLocks noGrp="1"/>
          </p:cNvSpPr>
          <p:nvPr>
            <p:ph type="subTitle" idx="1"/>
          </p:nvPr>
        </p:nvSpPr>
        <p:spPr>
          <a:xfrm>
            <a:off x="2446020" y="2499837"/>
            <a:ext cx="50049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86" name="Google Shape;486;p142"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87" name="Google Shape;487;p142"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2484003"/>
            <a:ext cx="683703" cy="532915"/>
          </a:xfrm>
          <a:prstGeom prst="rect">
            <a:avLst/>
          </a:prstGeom>
          <a:solidFill>
            <a:schemeClr val="lt1">
              <a:alpha val="0"/>
            </a:schemeClr>
          </a:solidFill>
          <a:ln>
            <a:noFill/>
          </a:ln>
        </p:spPr>
      </p:pic>
      <p:sp>
        <p:nvSpPr>
          <p:cNvPr id="488" name="Google Shape;488;p142"/>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89" name="Google Shape;489;p14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8_Thank You">
  <p:cSld name="8_Thank You">
    <p:bg>
      <p:bgPr>
        <a:solidFill>
          <a:srgbClr val="00A068"/>
        </a:solidFill>
        <a:effectLst/>
      </p:bgPr>
    </p:bg>
    <p:spTree>
      <p:nvGrpSpPr>
        <p:cNvPr id="1" name="Shape 490"/>
        <p:cNvGrpSpPr/>
        <p:nvPr/>
      </p:nvGrpSpPr>
      <p:grpSpPr>
        <a:xfrm>
          <a:off x="0" y="0"/>
          <a:ext cx="0" cy="0"/>
          <a:chOff x="0" y="0"/>
          <a:chExt cx="0" cy="0"/>
        </a:xfrm>
      </p:grpSpPr>
      <p:pic>
        <p:nvPicPr>
          <p:cNvPr id="491" name="Google Shape;491;p143" descr="Education and Training Foundation Logo"/>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7963562" y="385109"/>
            <a:ext cx="473261" cy="250551"/>
          </a:xfrm>
          <a:prstGeom prst="rect">
            <a:avLst/>
          </a:prstGeom>
          <a:noFill/>
          <a:ln>
            <a:noFill/>
          </a:ln>
        </p:spPr>
      </p:pic>
      <p:sp>
        <p:nvSpPr>
          <p:cNvPr id="492" name="Google Shape;492;p143"/>
          <p:cNvSpPr/>
          <p:nvPr/>
        </p:nvSpPr>
        <p:spPr>
          <a:xfrm>
            <a:off x="2455193" y="4344000"/>
            <a:ext cx="64008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100000"/>
              </a:lnSpc>
              <a:spcBef>
                <a:spcPts val="0"/>
              </a:spcBef>
              <a:spcAft>
                <a:spcPts val="0"/>
              </a:spcAft>
              <a:buClr>
                <a:srgbClr val="000000"/>
              </a:buClr>
              <a:buSzPts val="4500"/>
              <a:buFont typeface="Arial"/>
              <a:buNone/>
            </a:pPr>
            <a:endParaRPr sz="4500" b="0" i="0" u="none" strike="noStrike" cap="none">
              <a:solidFill>
                <a:schemeClr val="lt1"/>
              </a:solidFill>
              <a:latin typeface="Arial"/>
              <a:ea typeface="Arial"/>
              <a:cs typeface="Arial"/>
              <a:sym typeface="Arial"/>
            </a:endParaRPr>
          </a:p>
        </p:txBody>
      </p:sp>
      <p:sp>
        <p:nvSpPr>
          <p:cNvPr id="493" name="Google Shape;493;p143"/>
          <p:cNvSpPr/>
          <p:nvPr/>
        </p:nvSpPr>
        <p:spPr>
          <a:xfrm>
            <a:off x="2445121" y="1940640"/>
            <a:ext cx="6410100" cy="2109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94" name="Google Shape;494;p143"/>
          <p:cNvSpPr txBox="1">
            <a:spLocks noGrp="1"/>
          </p:cNvSpPr>
          <p:nvPr>
            <p:ph type="ctrTitle"/>
          </p:nvPr>
        </p:nvSpPr>
        <p:spPr>
          <a:xfrm>
            <a:off x="2447280" y="1940640"/>
            <a:ext cx="5004900" cy="464700"/>
          </a:xfrm>
          <a:prstGeom prst="rect">
            <a:avLst/>
          </a:prstGeom>
          <a:solidFill>
            <a:schemeClr val="lt1"/>
          </a:solidFill>
          <a:ln>
            <a:noFill/>
          </a:ln>
        </p:spPr>
        <p:txBody>
          <a:bodyPr spcFirstLastPara="1" wrap="square" lIns="144000" tIns="126000" rIns="0" bIns="36000" anchor="t" anchorCtr="0">
            <a:noAutofit/>
          </a:bodyPr>
          <a:lstStyle>
            <a:lvl1pPr lvl="0" algn="l">
              <a:lnSpc>
                <a:spcPct val="118750"/>
              </a:lnSpc>
              <a:spcBef>
                <a:spcPts val="0"/>
              </a:spcBef>
              <a:spcAft>
                <a:spcPts val="0"/>
              </a:spcAft>
              <a:buClr>
                <a:schemeClr val="dk1"/>
              </a:buClr>
              <a:buSzPts val="1600"/>
              <a:buFont typeface="Arial"/>
              <a:buNone/>
              <a:defRPr sz="16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5" name="Google Shape;495;p143"/>
          <p:cNvSpPr txBox="1">
            <a:spLocks noGrp="1"/>
          </p:cNvSpPr>
          <p:nvPr>
            <p:ph type="subTitle" idx="1"/>
          </p:nvPr>
        </p:nvSpPr>
        <p:spPr>
          <a:xfrm>
            <a:off x="2446020" y="2499837"/>
            <a:ext cx="5004900" cy="358800"/>
          </a:xfrm>
          <a:prstGeom prst="rect">
            <a:avLst/>
          </a:prstGeom>
          <a:noFill/>
          <a:ln>
            <a:noFill/>
          </a:ln>
        </p:spPr>
        <p:txBody>
          <a:bodyPr spcFirstLastPara="1" wrap="square" lIns="144000" tIns="0" rIns="0" bIns="0" anchor="t" anchorCtr="0">
            <a:normAutofit/>
          </a:bodyPr>
          <a:lstStyle>
            <a:lvl1pPr lvl="0" algn="l">
              <a:lnSpc>
                <a:spcPct val="118750"/>
              </a:lnSpc>
              <a:spcBef>
                <a:spcPts val="0"/>
              </a:spcBef>
              <a:spcAft>
                <a:spcPts val="0"/>
              </a:spcAft>
              <a:buClr>
                <a:schemeClr val="dk1"/>
              </a:buClr>
              <a:buSzPts val="1600"/>
              <a:buNone/>
              <a:defRPr sz="1600" b="0" cap="none">
                <a:solidFill>
                  <a:schemeClr val="dk1"/>
                </a:solidFill>
                <a:latin typeface="Arial"/>
                <a:ea typeface="Arial"/>
                <a:cs typeface="Arial"/>
                <a:sym typeface="Aria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496" name="Google Shape;496;p143" descr="www.ETFOUNDATION.CO.UK &#10;"/>
          <p:cNvSpPr txBox="1"/>
          <p:nvPr/>
        </p:nvSpPr>
        <p:spPr>
          <a:xfrm>
            <a:off x="2447280" y="3429000"/>
            <a:ext cx="5003700" cy="621000"/>
          </a:xfrm>
          <a:prstGeom prst="rect">
            <a:avLst/>
          </a:prstGeom>
          <a:solidFill>
            <a:schemeClr val="lt1"/>
          </a:solidFill>
          <a:ln>
            <a:noFill/>
          </a:ln>
        </p:spPr>
        <p:txBody>
          <a:bodyPr spcFirstLastPara="1" wrap="square" lIns="144000" tIns="45700" rIns="91425" bIns="108000" anchor="b"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ETFOUNDATION.CO.UK</a:t>
            </a:r>
            <a:endParaRPr sz="1800" b="0" i="0" u="none" strike="noStrike" cap="none">
              <a:solidFill>
                <a:schemeClr val="dk1"/>
              </a:solidFill>
              <a:latin typeface="Arial"/>
              <a:ea typeface="Arial"/>
              <a:cs typeface="Arial"/>
              <a:sym typeface="Arial"/>
            </a:endParaRPr>
          </a:p>
        </p:txBody>
      </p:sp>
      <p:pic>
        <p:nvPicPr>
          <p:cNvPr id="497" name="Google Shape;497;p143" descr="Supported by Department for Education logo"/>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524328" y="2484003"/>
            <a:ext cx="683703" cy="532915"/>
          </a:xfrm>
          <a:prstGeom prst="rect">
            <a:avLst/>
          </a:prstGeom>
          <a:solidFill>
            <a:schemeClr val="lt1">
              <a:alpha val="0"/>
            </a:schemeClr>
          </a:solidFill>
          <a:ln>
            <a:noFill/>
          </a:ln>
        </p:spPr>
      </p:pic>
      <p:sp>
        <p:nvSpPr>
          <p:cNvPr id="498" name="Google Shape;498;p143"/>
          <p:cNvSpPr/>
          <p:nvPr/>
        </p:nvSpPr>
        <p:spPr>
          <a:xfrm>
            <a:off x="2483768" y="4344000"/>
            <a:ext cx="4661400" cy="2136600"/>
          </a:xfrm>
          <a:prstGeom prst="rect">
            <a:avLst/>
          </a:prstGeom>
          <a:solidFill>
            <a:schemeClr val="dk2"/>
          </a:solidFill>
          <a:ln>
            <a:noFill/>
          </a:ln>
        </p:spPr>
        <p:txBody>
          <a:bodyPr spcFirstLastPara="1" wrap="square" lIns="144000" tIns="144000" rIns="91425" bIns="72000" anchor="ctr" anchorCtr="0">
            <a:noAutofit/>
          </a:bodyPr>
          <a:lstStyle/>
          <a:p>
            <a:pPr marL="0" marR="0" lvl="0" indent="0" algn="l" rtl="0">
              <a:lnSpc>
                <a:spcPct val="83333"/>
              </a:lnSpc>
              <a:spcBef>
                <a:spcPts val="0"/>
              </a:spcBef>
              <a:spcAft>
                <a:spcPts val="0"/>
              </a:spcAft>
              <a:buClr>
                <a:srgbClr val="000000"/>
              </a:buClr>
              <a:buSzPts val="5400"/>
              <a:buFont typeface="Arial"/>
              <a:buNone/>
            </a:pPr>
            <a:r>
              <a:rPr lang="en-GB" sz="5400" b="1" i="0" u="none" strike="noStrike" cap="none">
                <a:solidFill>
                  <a:schemeClr val="lt1"/>
                </a:solidFill>
                <a:latin typeface="Arial"/>
                <a:ea typeface="Arial"/>
                <a:cs typeface="Arial"/>
                <a:sym typeface="Arial"/>
              </a:rPr>
              <a:t>Thank you</a:t>
            </a:r>
            <a:endParaRPr sz="5400" b="1"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500"/>
              <a:buFont typeface="Arial"/>
              <a:buNone/>
            </a:pPr>
            <a:r>
              <a:rPr lang="en-GB" sz="4500" b="0" i="0" u="none" strike="noStrike" cap="none">
                <a:solidFill>
                  <a:schemeClr val="lt1"/>
                </a:solidFill>
                <a:latin typeface="Arial"/>
                <a:ea typeface="Arial"/>
                <a:cs typeface="Arial"/>
                <a:sym typeface="Arial"/>
              </a:rPr>
              <a:t>Any Questions?</a:t>
            </a:r>
            <a:endParaRPr sz="4500" b="0" i="0" u="none" strike="noStrike" cap="none">
              <a:solidFill>
                <a:schemeClr val="lt1"/>
              </a:solidFill>
              <a:latin typeface="Arial"/>
              <a:ea typeface="Arial"/>
              <a:cs typeface="Arial"/>
              <a:sym typeface="Arial"/>
            </a:endParaRPr>
          </a:p>
        </p:txBody>
      </p:sp>
      <p:sp>
        <p:nvSpPr>
          <p:cNvPr id="499" name="Google Shape;499;p14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Option 3 Purple">
  <p:cSld name="Title Slide Option 3 Purple">
    <p:spTree>
      <p:nvGrpSpPr>
        <p:cNvPr id="1" name="Shape 55"/>
        <p:cNvGrpSpPr/>
        <p:nvPr/>
      </p:nvGrpSpPr>
      <p:grpSpPr>
        <a:xfrm>
          <a:off x="0" y="0"/>
          <a:ext cx="0" cy="0"/>
          <a:chOff x="0" y="0"/>
          <a:chExt cx="0" cy="0"/>
        </a:xfrm>
      </p:grpSpPr>
      <p:pic>
        <p:nvPicPr>
          <p:cNvPr id="56" name="Google Shape;56;p89"/>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57" name="Google Shape;57;p89"/>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8" name="Google Shape;58;p89"/>
          <p:cNvSpPr txBox="1">
            <a:spLocks noGrp="1"/>
          </p:cNvSpPr>
          <p:nvPr>
            <p:ph type="ctrTitle"/>
          </p:nvPr>
        </p:nvSpPr>
        <p:spPr>
          <a:xfrm>
            <a:off x="3888720" y="2961600"/>
            <a:ext cx="4967400" cy="1656000"/>
          </a:xfrm>
          <a:prstGeom prst="rect">
            <a:avLst/>
          </a:prstGeom>
          <a:solidFill>
            <a:srgbClr val="BE0064"/>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9"/>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0" name="Google Shape;60;p89"/>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1" name="Google Shape;61;p89"/>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62" name="Google Shape;62;p89"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963560" y="385111"/>
            <a:ext cx="473264" cy="250551"/>
          </a:xfrm>
          <a:prstGeom prst="rect">
            <a:avLst/>
          </a:prstGeom>
          <a:noFill/>
          <a:ln>
            <a:noFill/>
          </a:ln>
        </p:spPr>
      </p:pic>
      <p:sp>
        <p:nvSpPr>
          <p:cNvPr id="63" name="Google Shape;63;p89"/>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Option 4 Blue">
  <p:cSld name="Title Slide Option 4 Blue">
    <p:spTree>
      <p:nvGrpSpPr>
        <p:cNvPr id="1" name="Shape 64"/>
        <p:cNvGrpSpPr/>
        <p:nvPr/>
      </p:nvGrpSpPr>
      <p:grpSpPr>
        <a:xfrm>
          <a:off x="0" y="0"/>
          <a:ext cx="0" cy="0"/>
          <a:chOff x="0" y="0"/>
          <a:chExt cx="0" cy="0"/>
        </a:xfrm>
      </p:grpSpPr>
      <p:pic>
        <p:nvPicPr>
          <p:cNvPr id="65" name="Google Shape;65;p90"/>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66" name="Google Shape;66;p90"/>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7" name="Google Shape;67;p90"/>
          <p:cNvSpPr txBox="1">
            <a:spLocks noGrp="1"/>
          </p:cNvSpPr>
          <p:nvPr>
            <p:ph type="ctrTitle"/>
          </p:nvPr>
        </p:nvSpPr>
        <p:spPr>
          <a:xfrm>
            <a:off x="3888720" y="2961600"/>
            <a:ext cx="4967400" cy="1656000"/>
          </a:xfrm>
          <a:prstGeom prst="rect">
            <a:avLst/>
          </a:prstGeom>
          <a:solidFill>
            <a:srgbClr val="0071F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0"/>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69" name="Google Shape;69;p90"/>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90"/>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71" name="Google Shape;71;p90"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43134" y="356700"/>
            <a:ext cx="1188000" cy="540000"/>
          </a:xfrm>
          <a:prstGeom prst="rect">
            <a:avLst/>
          </a:prstGeom>
          <a:noFill/>
          <a:ln>
            <a:noFill/>
          </a:ln>
        </p:spPr>
      </p:pic>
      <p:sp>
        <p:nvSpPr>
          <p:cNvPr id="72" name="Google Shape;72;p90"/>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Option 5 Green">
  <p:cSld name="Title Slide Option 5 Green">
    <p:spTree>
      <p:nvGrpSpPr>
        <p:cNvPr id="1" name="Shape 73"/>
        <p:cNvGrpSpPr/>
        <p:nvPr/>
      </p:nvGrpSpPr>
      <p:grpSpPr>
        <a:xfrm>
          <a:off x="0" y="0"/>
          <a:ext cx="0" cy="0"/>
          <a:chOff x="0" y="0"/>
          <a:chExt cx="0" cy="0"/>
        </a:xfrm>
      </p:grpSpPr>
      <p:pic>
        <p:nvPicPr>
          <p:cNvPr id="74" name="Google Shape;74;p91"/>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0" y="0"/>
            <a:ext cx="4849088" cy="2727615"/>
          </a:xfrm>
          <a:prstGeom prst="rect">
            <a:avLst/>
          </a:prstGeom>
          <a:noFill/>
          <a:ln>
            <a:noFill/>
          </a:ln>
        </p:spPr>
      </p:pic>
      <p:sp>
        <p:nvSpPr>
          <p:cNvPr id="75" name="Google Shape;75;p91"/>
          <p:cNvSpPr/>
          <p:nvPr/>
        </p:nvSpPr>
        <p:spPr>
          <a:xfrm>
            <a:off x="3888720" y="4824000"/>
            <a:ext cx="4967400" cy="1677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6" name="Google Shape;76;p91"/>
          <p:cNvSpPr txBox="1">
            <a:spLocks noGrp="1"/>
          </p:cNvSpPr>
          <p:nvPr>
            <p:ph type="ctrTitle"/>
          </p:nvPr>
        </p:nvSpPr>
        <p:spPr>
          <a:xfrm>
            <a:off x="3888720" y="2961600"/>
            <a:ext cx="4967400" cy="1656000"/>
          </a:xfrm>
          <a:prstGeom prst="rect">
            <a:avLst/>
          </a:prstGeom>
          <a:solidFill>
            <a:srgbClr val="00A068"/>
          </a:solidFill>
          <a:ln>
            <a:noFill/>
          </a:ln>
        </p:spPr>
        <p:txBody>
          <a:bodyPr spcFirstLastPara="1" wrap="square" lIns="108000" tIns="136800" rIns="0" bIns="0" anchor="ctr" anchorCtr="0">
            <a:noAutofit/>
          </a:bodyPr>
          <a:lstStyle>
            <a:lvl1pPr lvl="0" algn="l">
              <a:lnSpc>
                <a:spcPct val="91111"/>
              </a:lnSpc>
              <a:spcBef>
                <a:spcPts val="0"/>
              </a:spcBef>
              <a:spcAft>
                <a:spcPts val="0"/>
              </a:spcAft>
              <a:buClr>
                <a:schemeClr val="lt1"/>
              </a:buClr>
              <a:buSzPts val="4500"/>
              <a:buFont typeface="Arial"/>
              <a:buNone/>
              <a:defRPr sz="45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1"/>
          <p:cNvSpPr txBox="1">
            <a:spLocks noGrp="1"/>
          </p:cNvSpPr>
          <p:nvPr>
            <p:ph type="subTitle" idx="1"/>
          </p:nvPr>
        </p:nvSpPr>
        <p:spPr>
          <a:xfrm>
            <a:off x="3888720" y="4839227"/>
            <a:ext cx="4805400" cy="429000"/>
          </a:xfrm>
          <a:prstGeom prst="rect">
            <a:avLst/>
          </a:prstGeom>
          <a:solidFill>
            <a:schemeClr val="dk1"/>
          </a:solidFill>
          <a:ln>
            <a:noFill/>
          </a:ln>
        </p:spPr>
        <p:txBody>
          <a:bodyPr spcFirstLastPara="1" wrap="square" lIns="108000" tIns="108000" rIns="0" bIns="108000" anchor="t" anchorCtr="0">
            <a:noAutofit/>
          </a:bodyPr>
          <a:lstStyle>
            <a:lvl1pPr lvl="0" algn="l">
              <a:lnSpc>
                <a:spcPct val="118518"/>
              </a:lnSpc>
              <a:spcBef>
                <a:spcPts val="0"/>
              </a:spcBef>
              <a:spcAft>
                <a:spcPts val="0"/>
              </a:spcAft>
              <a:buClr>
                <a:schemeClr val="lt1"/>
              </a:buClr>
              <a:buSzPts val="1350"/>
              <a:buNone/>
              <a:defRPr sz="1350" b="1" cap="none">
                <a:solidFill>
                  <a:schemeClr val="lt1"/>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8" name="Google Shape;78;p91"/>
          <p:cNvSpPr txBox="1">
            <a:spLocks noGrp="1"/>
          </p:cNvSpPr>
          <p:nvPr>
            <p:ph type="body" idx="2"/>
          </p:nvPr>
        </p:nvSpPr>
        <p:spPr>
          <a:xfrm>
            <a:off x="3888720" y="5268429"/>
            <a:ext cx="4805400" cy="464700"/>
          </a:xfrm>
          <a:prstGeom prst="rect">
            <a:avLst/>
          </a:prstGeom>
          <a:noFill/>
          <a:ln>
            <a:noFill/>
          </a:ln>
        </p:spPr>
        <p:txBody>
          <a:bodyPr spcFirstLastPara="1" wrap="square" lIns="108000" tIns="0" rIns="0" bIns="0" anchor="t"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91"/>
          <p:cNvSpPr txBox="1">
            <a:spLocks noGrp="1"/>
          </p:cNvSpPr>
          <p:nvPr>
            <p:ph type="body" idx="3"/>
          </p:nvPr>
        </p:nvSpPr>
        <p:spPr>
          <a:xfrm>
            <a:off x="3888720" y="5829267"/>
            <a:ext cx="4805400" cy="672000"/>
          </a:xfrm>
          <a:prstGeom prst="rect">
            <a:avLst/>
          </a:prstGeom>
          <a:noFill/>
          <a:ln>
            <a:noFill/>
          </a:ln>
        </p:spPr>
        <p:txBody>
          <a:bodyPr spcFirstLastPara="1" wrap="square" lIns="108000" tIns="108000" rIns="0" bIns="108000" anchor="b" anchorCtr="0">
            <a:noAutofit/>
          </a:bodyPr>
          <a:lstStyle>
            <a:lvl1pPr marL="457200" lvl="0" indent="-228600" algn="l">
              <a:lnSpc>
                <a:spcPct val="118518"/>
              </a:lnSpc>
              <a:spcBef>
                <a:spcPts val="0"/>
              </a:spcBef>
              <a:spcAft>
                <a:spcPts val="0"/>
              </a:spcAft>
              <a:buClr>
                <a:schemeClr val="lt1"/>
              </a:buClr>
              <a:buSzPts val="1350"/>
              <a:buFont typeface="Arial"/>
              <a:buNone/>
              <a:defRPr sz="1350" b="0" cap="none">
                <a:solidFill>
                  <a:schemeClr val="lt1"/>
                </a:solidFill>
                <a:latin typeface="Arial"/>
                <a:ea typeface="Arial"/>
                <a:cs typeface="Arial"/>
                <a:sym typeface="Arial"/>
              </a:defRPr>
            </a:lvl1pPr>
            <a:lvl2pPr marL="914400" lvl="1"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2pPr>
            <a:lvl3pPr marL="1371600" lvl="2"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3pPr>
            <a:lvl4pPr marL="1828800" lvl="3"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4pPr>
            <a:lvl5pPr marL="2286000" lvl="4" indent="-228600" algn="l">
              <a:lnSpc>
                <a:spcPct val="118518"/>
              </a:lnSpc>
              <a:spcBef>
                <a:spcPts val="0"/>
              </a:spcBef>
              <a:spcAft>
                <a:spcPts val="0"/>
              </a:spcAft>
              <a:buClr>
                <a:schemeClr val="lt1"/>
              </a:buClr>
              <a:buSzPts val="1350"/>
              <a:buFont typeface="Arial"/>
              <a:buNone/>
              <a:defRPr sz="1350" b="1" cap="none">
                <a:solidFill>
                  <a:schemeClr val="lt1"/>
                </a:solidFill>
                <a:latin typeface="Arial"/>
                <a:ea typeface="Arial"/>
                <a:cs typeface="Arial"/>
                <a:sym typeface="Aria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0" name="Google Shape;80;p91" descr="Education and Training Foundation Log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43134" y="356700"/>
            <a:ext cx="1188000" cy="540000"/>
          </a:xfrm>
          <a:prstGeom prst="rect">
            <a:avLst/>
          </a:prstGeom>
          <a:noFill/>
          <a:ln>
            <a:noFill/>
          </a:ln>
        </p:spPr>
      </p:pic>
      <p:sp>
        <p:nvSpPr>
          <p:cNvPr id="81" name="Google Shape;81;p91"/>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1"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2"/>
          <p:cNvSpPr txBox="1">
            <a:spLocks noGrp="1"/>
          </p:cNvSpPr>
          <p:nvPr>
            <p:ph type="title"/>
          </p:nvPr>
        </p:nvSpPr>
        <p:spPr>
          <a:xfrm>
            <a:off x="252094" y="274639"/>
            <a:ext cx="8423700" cy="114330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2"/>
          <p:cNvSpPr txBox="1">
            <a:spLocks noGrp="1"/>
          </p:cNvSpPr>
          <p:nvPr>
            <p:ph type="body" idx="1"/>
          </p:nvPr>
        </p:nvSpPr>
        <p:spPr>
          <a:xfrm>
            <a:off x="252094" y="1600201"/>
            <a:ext cx="8423700" cy="4526100"/>
          </a:xfrm>
          <a:prstGeom prst="rect">
            <a:avLst/>
          </a:prstGeom>
          <a:noFill/>
          <a:ln>
            <a:noFill/>
          </a:ln>
        </p:spPr>
        <p:txBody>
          <a:bodyPr spcFirstLastPara="1" wrap="square" lIns="0" tIns="0" rIns="0" bIns="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82"/>
          <p:cNvSpPr txBox="1">
            <a:spLocks noGrp="1"/>
          </p:cNvSpPr>
          <p:nvPr>
            <p:ph type="ftr" idx="11"/>
          </p:nvPr>
        </p:nvSpPr>
        <p:spPr>
          <a:xfrm>
            <a:off x="234000" y="6356351"/>
            <a:ext cx="7686300" cy="3651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7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82"/>
          <p:cNvSpPr txBox="1">
            <a:spLocks noGrp="1"/>
          </p:cNvSpPr>
          <p:nvPr>
            <p:ph type="sldNum" idx="12"/>
          </p:nvPr>
        </p:nvSpPr>
        <p:spPr>
          <a:xfrm>
            <a:off x="7956376" y="6356351"/>
            <a:ext cx="909600" cy="3651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700"/>
              <a:buFont typeface="Arial"/>
              <a:buNone/>
              <a:defRPr sz="7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slide" Target="slide9.xml"/><Relationship Id="rId7" Type="http://schemas.openxmlformats.org/officeDocument/2006/relationships/image" Target="../media/image5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hyperlink" Target="https://www.fairtrade.org.uk/" TargetMode="External"/><Relationship Id="rId4" Type="http://schemas.openxmlformats.org/officeDocument/2006/relationships/image" Target="../media/image59.png"/></Relationships>
</file>

<file path=ppt/slides/_rels/slide1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61.png"/><Relationship Id="rId7"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www.lovefoodhatewaste.com" TargetMode="External"/><Relationship Id="rId5" Type="http://schemas.openxmlformats.org/officeDocument/2006/relationships/image" Target="../media/image59.png"/><Relationship Id="rId4" Type="http://schemas.openxmlformats.org/officeDocument/2006/relationships/slide" Target="slide9.xml"/><Relationship Id="rId9" Type="http://schemas.openxmlformats.org/officeDocument/2006/relationships/image" Target="../media/image62.png"/></Relationships>
</file>

<file path=ppt/slides/_rels/slide1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hyperlink" Target="https://www.un.org/sustainabledevelopment/wp-content/uploads/2016/08/2_Why-It-Matters-2020.pdf"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slide" Target="slide4.xml"/><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un.org/sustainabledevelopment/health/" TargetMode="External"/><Relationship Id="rId7"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4.xml"/><Relationship Id="rId4" Type="http://schemas.openxmlformats.org/officeDocument/2006/relationships/image" Target="../media/image63.png"/><Relationship Id="rId9" Type="http://schemas.openxmlformats.org/officeDocument/2006/relationships/image" Target="../media/image54.png"/></Relationships>
</file>

<file path=ppt/slides/_rels/slide14.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70.png"/><Relationship Id="rId3" Type="http://schemas.openxmlformats.org/officeDocument/2006/relationships/image" Target="../media/image64.png"/><Relationship Id="rId7" Type="http://schemas.openxmlformats.org/officeDocument/2006/relationships/slide" Target="slide13.xml"/><Relationship Id="rId12" Type="http://schemas.openxmlformats.org/officeDocument/2006/relationships/image" Target="../media/image69.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7.png"/><Relationship Id="rId11" Type="http://schemas.openxmlformats.org/officeDocument/2006/relationships/image" Target="../media/image54.png"/><Relationship Id="rId5" Type="http://schemas.openxmlformats.org/officeDocument/2006/relationships/image" Target="../media/image66.png"/><Relationship Id="rId10" Type="http://schemas.openxmlformats.org/officeDocument/2006/relationships/slide" Target="slide4.xml"/><Relationship Id="rId4" Type="http://schemas.openxmlformats.org/officeDocument/2006/relationships/image" Target="../media/image65.png"/><Relationship Id="rId9" Type="http://schemas.openxmlformats.org/officeDocument/2006/relationships/hyperlink" Target="https://www.nhs.uk/live-well/exercise/free-fitness-ideas/"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slide" Target="slide13.xml"/><Relationship Id="rId7"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youtu.be/wfDTp2GogaQ?t=37" TargetMode="External"/><Relationship Id="rId5" Type="http://schemas.openxmlformats.org/officeDocument/2006/relationships/hyperlink" Target="https://www.nhs.uk/mental-health/self-help/guides-tools-and-activities/five-steps-to-mental-wellbeing/" TargetMode="External"/><Relationship Id="rId10" Type="http://schemas.openxmlformats.org/officeDocument/2006/relationships/image" Target="../media/image71.jpeg"/><Relationship Id="rId4" Type="http://schemas.openxmlformats.org/officeDocument/2006/relationships/image" Target="../media/image68.png"/><Relationship Id="rId9" Type="http://schemas.openxmlformats.org/officeDocument/2006/relationships/hyperlink" Target="http://www.youtube.com/watch?v=MfM0Tj-9Als" TargetMode="External"/></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hyperlink" Target="https://www.un.org/sustainabledevelopment/wp-content/uploads/2016/08/2_Why-It-Matters-2020.pdf" TargetMode="External"/><Relationship Id="rId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hyperlink" Target="https://www.un.org/sustainabledevelopment/education/" TargetMode="External"/><Relationship Id="rId3" Type="http://schemas.openxmlformats.org/officeDocument/2006/relationships/slide" Target="slide18.xml"/><Relationship Id="rId7"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20.xml"/><Relationship Id="rId4" Type="http://schemas.openxmlformats.org/officeDocument/2006/relationships/slide" Target="slide19.xml"/><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hyperlink" Target="https://www.gov.uk/types-of-school" TargetMode="External"/><Relationship Id="rId7"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54.png"/><Relationship Id="rId4" Type="http://schemas.openxmlformats.org/officeDocument/2006/relationships/slide" Target="slide4.xml"/></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hyperlink" Target="https://www.visitbritain.com/gb/en/culture/museums-and-galleries" TargetMode="External"/><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54.png"/><Relationship Id="rId4" Type="http://schemas.openxmlformats.org/officeDocument/2006/relationships/slide" Target="slide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youtube.com/watch?v=ud4b9TVtwGs" TargetMode="External"/><Relationship Id="rId3" Type="http://schemas.openxmlformats.org/officeDocument/2006/relationships/hyperlink" Target="https://www.youtube.com/watch?v=ud4b9TVtwGs" TargetMode="External"/><Relationship Id="rId7" Type="http://schemas.openxmlformats.org/officeDocument/2006/relationships/image" Target="../media/image73.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17.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76.jpg"/></Relationships>
</file>

<file path=ppt/slides/_rels/slide21.xml.rels><?xml version="1.0" encoding="UTF-8" standalone="yes"?>
<Relationships xmlns="http://schemas.openxmlformats.org/package/2006/relationships"><Relationship Id="rId8" Type="http://schemas.openxmlformats.org/officeDocument/2006/relationships/hyperlink" Target="https://www.un.org/sustainabledevelopment/education/" TargetMode="External"/><Relationship Id="rId3" Type="http://schemas.openxmlformats.org/officeDocument/2006/relationships/slide" Target="slide22.xml"/><Relationship Id="rId7"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24.xml"/><Relationship Id="rId4" Type="http://schemas.openxmlformats.org/officeDocument/2006/relationships/slide" Target="slide23.xml"/><Relationship Id="rId9" Type="http://schemas.openxmlformats.org/officeDocument/2006/relationships/image" Target="../media/image77.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tUDGK_wLi1w" TargetMode="External"/><Relationship Id="rId7"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image" Target="../media/image54.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hyperlink" Target="https://www.bbc.co.uk/news/world-55042935" TargetMode="External"/><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80.png"/></Relationships>
</file>

<file path=ppt/slides/_rels/slide24.xml.rels><?xml version="1.0" encoding="UTF-8" standalone="yes"?>
<Relationships xmlns="http://schemas.openxmlformats.org/package/2006/relationships"><Relationship Id="rId3" Type="http://schemas.openxmlformats.org/officeDocument/2006/relationships/hyperlink" Target="https://www.unwomenuk.org/safe-spaces-now" TargetMode="External"/><Relationship Id="rId7"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slide" Target="slide21.xml"/><Relationship Id="rId5" Type="http://schemas.openxmlformats.org/officeDocument/2006/relationships/image" Target="../media/image54.png"/><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water-and-sanitation/" TargetMode="External"/><Relationship Id="rId7" Type="http://schemas.openxmlformats.org/officeDocument/2006/relationships/slide" Target="slide4.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slide" Target="slide28.xml"/><Relationship Id="rId5" Type="http://schemas.openxmlformats.org/officeDocument/2006/relationships/slide" Target="slide27.xml"/><Relationship Id="rId10" Type="http://schemas.openxmlformats.org/officeDocument/2006/relationships/image" Target="../media/image81.png"/><Relationship Id="rId4" Type="http://schemas.openxmlformats.org/officeDocument/2006/relationships/slide" Target="slide26.xml"/><Relationship Id="rId9" Type="http://schemas.openxmlformats.org/officeDocument/2006/relationships/slide" Target="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friendsoftheearth.uk/sustainable-living/13-best-ways-save-water" TargetMode="External"/><Relationship Id="rId7" Type="http://schemas.openxmlformats.org/officeDocument/2006/relationships/image" Target="../media/image82.png"/><Relationship Id="rId12" Type="http://schemas.openxmlformats.org/officeDocument/2006/relationships/image" Target="../media/image87.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slide" Target="slide25.xml"/><Relationship Id="rId11" Type="http://schemas.openxmlformats.org/officeDocument/2006/relationships/image" Target="../media/image86.png"/><Relationship Id="rId5" Type="http://schemas.openxmlformats.org/officeDocument/2006/relationships/image" Target="../media/image54.png"/><Relationship Id="rId10" Type="http://schemas.openxmlformats.org/officeDocument/2006/relationships/image" Target="../media/image85.png"/><Relationship Id="rId4" Type="http://schemas.openxmlformats.org/officeDocument/2006/relationships/slide" Target="slide4.xml"/><Relationship Id="rId9" Type="http://schemas.openxmlformats.org/officeDocument/2006/relationships/image" Target="../media/image84.png"/></Relationships>
</file>

<file path=ppt/slides/_rels/slide27.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hyperlink" Target="https://www.nhs.uk/live-well/healthy-body/best-way-to-wash-your-hands/" TargetMode="External"/><Relationship Id="rId7"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54.png"/><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hyperlink" Target="https://www.worldwaterday.org/" TargetMode="External"/><Relationship Id="rId7" Type="http://schemas.openxmlformats.org/officeDocument/2006/relationships/image" Target="../media/image82.png"/><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slide" Target="slide25.xml"/><Relationship Id="rId5" Type="http://schemas.openxmlformats.org/officeDocument/2006/relationships/image" Target="../media/image54.png"/><Relationship Id="rId4"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hyperlink" Target="https://www.un.org/sustainabledevelopment/energy/" TargetMode="External"/><Relationship Id="rId7"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89.png"/><Relationship Id="rId10" Type="http://schemas.openxmlformats.org/officeDocument/2006/relationships/slide" Target="slide32.xml"/><Relationship Id="rId4" Type="http://schemas.openxmlformats.org/officeDocument/2006/relationships/slide" Target="slide29.xml"/><Relationship Id="rId9" Type="http://schemas.openxmlformats.org/officeDocument/2006/relationships/slide" Target="slide31.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hyperlink" Target="https://energysavingtrust.org.uk/hub/quick-tips-to-save-energy/" TargetMode="External"/><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54.png"/><Relationship Id="rId15" Type="http://schemas.openxmlformats.org/officeDocument/2006/relationships/image" Target="../media/image98.png"/><Relationship Id="rId10" Type="http://schemas.openxmlformats.org/officeDocument/2006/relationships/image" Target="../media/image94.png"/><Relationship Id="rId4" Type="http://schemas.openxmlformats.org/officeDocument/2006/relationships/slide" Target="slide4.xml"/><Relationship Id="rId9" Type="http://schemas.openxmlformats.org/officeDocument/2006/relationships/image" Target="../media/image93.png"/><Relationship Id="rId14" Type="http://schemas.openxmlformats.org/officeDocument/2006/relationships/slide" Target="slide29.xml"/></Relationships>
</file>

<file path=ppt/slides/_rels/slide31.xml.rels><?xml version="1.0" encoding="UTF-8" standalone="yes"?>
<Relationships xmlns="http://schemas.openxmlformats.org/package/2006/relationships"><Relationship Id="rId8" Type="http://schemas.openxmlformats.org/officeDocument/2006/relationships/image" Target="../media/image99.png"/><Relationship Id="rId13" Type="http://schemas.openxmlformats.org/officeDocument/2006/relationships/image" Target="../media/image104.png"/><Relationship Id="rId3" Type="http://schemas.openxmlformats.org/officeDocument/2006/relationships/hyperlink" Target="https://energysavingtrust.org.uk/advice/switching-your-energy-supplier/" TargetMode="External"/><Relationship Id="rId7" Type="http://schemas.openxmlformats.org/officeDocument/2006/relationships/image" Target="../media/image98.png"/><Relationship Id="rId12" Type="http://schemas.openxmlformats.org/officeDocument/2006/relationships/image" Target="../media/image103.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slide" Target="slide29.xml"/><Relationship Id="rId11" Type="http://schemas.openxmlformats.org/officeDocument/2006/relationships/image" Target="../media/image102.png"/><Relationship Id="rId5" Type="http://schemas.openxmlformats.org/officeDocument/2006/relationships/image" Target="../media/image54.png"/><Relationship Id="rId15" Type="http://schemas.openxmlformats.org/officeDocument/2006/relationships/image" Target="../media/image106.png"/><Relationship Id="rId10" Type="http://schemas.openxmlformats.org/officeDocument/2006/relationships/image" Target="../media/image101.png"/><Relationship Id="rId4" Type="http://schemas.openxmlformats.org/officeDocument/2006/relationships/slide" Target="slide4.xml"/><Relationship Id="rId9" Type="http://schemas.openxmlformats.org/officeDocument/2006/relationships/image" Target="../media/image100.png"/><Relationship Id="rId14" Type="http://schemas.openxmlformats.org/officeDocument/2006/relationships/image" Target="../media/image105.png"/></Relationships>
</file>

<file path=ppt/slides/_rels/slide3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hyperlink" Target="https://www.bbc.co.uk/bitesize/guides/z8k9v9q/revision/1" TargetMode="External"/><Relationship Id="rId7" Type="http://schemas.openxmlformats.org/officeDocument/2006/relationships/image" Target="../media/image98.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slide" Target="slide29.xml"/><Relationship Id="rId5" Type="http://schemas.openxmlformats.org/officeDocument/2006/relationships/image" Target="../media/image54.png"/><Relationship Id="rId4" Type="http://schemas.openxmlformats.org/officeDocument/2006/relationships/slide" Target="slide4.xml"/></Relationships>
</file>

<file path=ppt/slides/_rels/slide33.xml.rels><?xml version="1.0" encoding="UTF-8" standalone="yes"?>
<Relationships xmlns="http://schemas.openxmlformats.org/package/2006/relationships"><Relationship Id="rId8" Type="http://schemas.openxmlformats.org/officeDocument/2006/relationships/slide" Target="slide35.xml"/><Relationship Id="rId3" Type="http://schemas.openxmlformats.org/officeDocument/2006/relationships/hyperlink" Target="https://www.un.org/sustainabledevelopment/economic-growth/" TargetMode="External"/><Relationship Id="rId7" Type="http://schemas.openxmlformats.org/officeDocument/2006/relationships/slide" Target="slide34.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8.png"/><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slide" Target="slide36.xml"/></Relationships>
</file>

<file path=ppt/slides/_rels/slide3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hyperlink" Target="https://nationalcareers.service.gov.uk/careers-advice/how-to-develop-your-soft-skills" TargetMode="External"/><Relationship Id="rId7" Type="http://schemas.openxmlformats.org/officeDocument/2006/relationships/image" Target="../media/image109.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image" Target="../media/image54.png"/><Relationship Id="rId4" Type="http://schemas.openxmlformats.org/officeDocument/2006/relationships/slide" Target="slide4.xml"/></Relationships>
</file>

<file path=ppt/slides/_rels/slide35.xml.rels><?xml version="1.0" encoding="UTF-8" standalone="yes"?>
<Relationships xmlns="http://schemas.openxmlformats.org/package/2006/relationships"><Relationship Id="rId3" Type="http://schemas.openxmlformats.org/officeDocument/2006/relationships/hyperlink" Target="https://www.citizensadvice.org.uk/work/rights-at-work/" TargetMode="External"/><Relationship Id="rId7" Type="http://schemas.openxmlformats.org/officeDocument/2006/relationships/image" Target="../media/image109.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image" Target="../media/image54.png"/><Relationship Id="rId4" Type="http://schemas.openxmlformats.org/officeDocument/2006/relationships/slide" Target="slide4.xml"/></Relationships>
</file>

<file path=ppt/slides/_rels/slide36.xml.rels><?xml version="1.0" encoding="UTF-8" standalone="yes"?>
<Relationships xmlns="http://schemas.openxmlformats.org/package/2006/relationships"><Relationship Id="rId3" Type="http://schemas.openxmlformats.org/officeDocument/2006/relationships/hyperlink" Target="https://nationalcareers.service.gov.uk/careers-advice/how-to-develop-your-soft-skills" TargetMode="External"/><Relationship Id="rId7" Type="http://schemas.openxmlformats.org/officeDocument/2006/relationships/image" Target="../media/image109.png"/><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image" Target="../media/image54.png"/><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hyperlink" Target="https://www.un.org/sustainabledevelopment/infrastructure-industrialization/" TargetMode="External"/><Relationship Id="rId7"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11.png"/><Relationship Id="rId10" Type="http://schemas.openxmlformats.org/officeDocument/2006/relationships/slide" Target="slide40.xml"/><Relationship Id="rId4" Type="http://schemas.openxmlformats.org/officeDocument/2006/relationships/slide" Target="slide37.xml"/><Relationship Id="rId9" Type="http://schemas.openxmlformats.org/officeDocument/2006/relationships/slide" Target="slide39.xml"/></Relationships>
</file>

<file path=ppt/slides/_rels/slide38.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hyperlink" Target="https://www.learnmyway.com/" TargetMode="External"/><Relationship Id="rId7" Type="http://schemas.openxmlformats.org/officeDocument/2006/relationships/image" Target="../media/image112.png"/><Relationship Id="rId12" Type="http://schemas.openxmlformats.org/officeDocument/2006/relationships/image" Target="../media/image117.pn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slide" Target="slide37.xml"/><Relationship Id="rId11" Type="http://schemas.openxmlformats.org/officeDocument/2006/relationships/image" Target="../media/image116.png"/><Relationship Id="rId5" Type="http://schemas.openxmlformats.org/officeDocument/2006/relationships/image" Target="../media/image54.png"/><Relationship Id="rId10" Type="http://schemas.openxmlformats.org/officeDocument/2006/relationships/image" Target="../media/image115.png"/><Relationship Id="rId4" Type="http://schemas.openxmlformats.org/officeDocument/2006/relationships/slide" Target="slide4.xml"/><Relationship Id="rId9" Type="http://schemas.openxmlformats.org/officeDocument/2006/relationships/image" Target="../media/image114.png"/></Relationships>
</file>

<file path=ppt/slides/_rels/slide39.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hyperlink" Target="https://www.learnmyway.com/" TargetMode="External"/><Relationship Id="rId7" Type="http://schemas.openxmlformats.org/officeDocument/2006/relationships/image" Target="../media/image112.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slide" Target="slide37.xml"/><Relationship Id="rId5" Type="http://schemas.openxmlformats.org/officeDocument/2006/relationships/image" Target="../media/image54.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13" Type="http://schemas.openxmlformats.org/officeDocument/2006/relationships/slide" Target="slide25.xml"/><Relationship Id="rId18" Type="http://schemas.openxmlformats.org/officeDocument/2006/relationships/image" Target="../media/image42.png"/><Relationship Id="rId26" Type="http://schemas.openxmlformats.org/officeDocument/2006/relationships/image" Target="../media/image46.png"/><Relationship Id="rId3" Type="http://schemas.openxmlformats.org/officeDocument/2006/relationships/slide" Target="slide5.xml"/><Relationship Id="rId21" Type="http://schemas.openxmlformats.org/officeDocument/2006/relationships/slide" Target="slide41.xml"/><Relationship Id="rId34" Type="http://schemas.openxmlformats.org/officeDocument/2006/relationships/image" Target="../media/image50.png"/><Relationship Id="rId7" Type="http://schemas.openxmlformats.org/officeDocument/2006/relationships/slide" Target="slide13.xml"/><Relationship Id="rId12" Type="http://schemas.openxmlformats.org/officeDocument/2006/relationships/image" Target="../media/image39.png"/><Relationship Id="rId17" Type="http://schemas.openxmlformats.org/officeDocument/2006/relationships/slide" Target="slide33.xml"/><Relationship Id="rId25" Type="http://schemas.openxmlformats.org/officeDocument/2006/relationships/slide" Target="slide49.xml"/><Relationship Id="rId33" Type="http://schemas.openxmlformats.org/officeDocument/2006/relationships/slide" Target="slide65.xml"/><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3.png"/><Relationship Id="rId29" Type="http://schemas.openxmlformats.org/officeDocument/2006/relationships/slide" Target="slide57.xml"/><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slide" Target="slide21.xml"/><Relationship Id="rId24" Type="http://schemas.openxmlformats.org/officeDocument/2006/relationships/image" Target="../media/image45.png"/><Relationship Id="rId32" Type="http://schemas.openxmlformats.org/officeDocument/2006/relationships/image" Target="../media/image49.png"/><Relationship Id="rId5" Type="http://schemas.openxmlformats.org/officeDocument/2006/relationships/slide" Target="slide9.xml"/><Relationship Id="rId15" Type="http://schemas.openxmlformats.org/officeDocument/2006/relationships/slide" Target="slide29.xml"/><Relationship Id="rId23" Type="http://schemas.openxmlformats.org/officeDocument/2006/relationships/slide" Target="slide45.xml"/><Relationship Id="rId28" Type="http://schemas.openxmlformats.org/officeDocument/2006/relationships/image" Target="../media/image47.png"/><Relationship Id="rId36" Type="http://schemas.openxmlformats.org/officeDocument/2006/relationships/image" Target="../media/image52.png"/><Relationship Id="rId10" Type="http://schemas.openxmlformats.org/officeDocument/2006/relationships/image" Target="../media/image38.png"/><Relationship Id="rId19" Type="http://schemas.openxmlformats.org/officeDocument/2006/relationships/slide" Target="slide37.xml"/><Relationship Id="rId31" Type="http://schemas.openxmlformats.org/officeDocument/2006/relationships/slide" Target="slide61.xml"/><Relationship Id="rId4" Type="http://schemas.openxmlformats.org/officeDocument/2006/relationships/image" Target="../media/image35.png"/><Relationship Id="rId9" Type="http://schemas.openxmlformats.org/officeDocument/2006/relationships/slide" Target="slide17.xml"/><Relationship Id="rId14" Type="http://schemas.openxmlformats.org/officeDocument/2006/relationships/image" Target="../media/image40.png"/><Relationship Id="rId22" Type="http://schemas.openxmlformats.org/officeDocument/2006/relationships/image" Target="../media/image44.png"/><Relationship Id="rId27" Type="http://schemas.openxmlformats.org/officeDocument/2006/relationships/slide" Target="slide53.xml"/><Relationship Id="rId30" Type="http://schemas.openxmlformats.org/officeDocument/2006/relationships/image" Target="../media/image48.png"/><Relationship Id="rId35" Type="http://schemas.openxmlformats.org/officeDocument/2006/relationships/image" Target="../media/image51.png"/><Relationship Id="rId8" Type="http://schemas.openxmlformats.org/officeDocument/2006/relationships/image" Target="../media/image37.png"/></Relationships>
</file>

<file path=ppt/slides/_rels/slide40.xml.rels><?xml version="1.0" encoding="UTF-8" standalone="yes"?>
<Relationships xmlns="http://schemas.openxmlformats.org/package/2006/relationships"><Relationship Id="rId8" Type="http://schemas.openxmlformats.org/officeDocument/2006/relationships/image" Target="../media/image112.png"/><Relationship Id="rId3" Type="http://schemas.openxmlformats.org/officeDocument/2006/relationships/hyperlink" Target="https://www.sustrans.org.uk/our-blog/get-active/2019/everyday-walking-and-cycling/13-things-you-can-do-with-your-community-to-improve-your-street" TargetMode="External"/><Relationship Id="rId7" Type="http://schemas.openxmlformats.org/officeDocument/2006/relationships/slide" Target="slide37.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image" Target="../media/image119.png"/><Relationship Id="rId5" Type="http://schemas.openxmlformats.org/officeDocument/2006/relationships/image" Target="../media/image54.png"/><Relationship Id="rId10" Type="http://schemas.openxmlformats.org/officeDocument/2006/relationships/image" Target="../media/image121.png"/><Relationship Id="rId4" Type="http://schemas.openxmlformats.org/officeDocument/2006/relationships/slide" Target="slide4.xml"/><Relationship Id="rId9" Type="http://schemas.openxmlformats.org/officeDocument/2006/relationships/image" Target="../media/image120.png"/></Relationships>
</file>

<file path=ppt/slides/_rels/slide41.xml.rels><?xml version="1.0" encoding="UTF-8" standalone="yes"?>
<Relationships xmlns="http://schemas.openxmlformats.org/package/2006/relationships"><Relationship Id="rId8" Type="http://schemas.openxmlformats.org/officeDocument/2006/relationships/slide" Target="slide42.xml"/><Relationship Id="rId3" Type="http://schemas.openxmlformats.org/officeDocument/2006/relationships/hyperlink" Target="https://www.un.org/sustainabledevelopment/inequality/" TargetMode="External"/><Relationship Id="rId7" Type="http://schemas.openxmlformats.org/officeDocument/2006/relationships/image" Target="../media/image54.pn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122.png"/><Relationship Id="rId10" Type="http://schemas.openxmlformats.org/officeDocument/2006/relationships/slide" Target="slide44.xml"/><Relationship Id="rId4" Type="http://schemas.openxmlformats.org/officeDocument/2006/relationships/slide" Target="slide41.xml"/><Relationship Id="rId9" Type="http://schemas.openxmlformats.org/officeDocument/2006/relationships/slide" Target="slide43.xml"/></Relationships>
</file>

<file path=ppt/slides/_rels/slide42.xml.rels><?xml version="1.0" encoding="UTF-8" standalone="yes"?>
<Relationships xmlns="http://schemas.openxmlformats.org/package/2006/relationships"><Relationship Id="rId8" Type="http://schemas.openxmlformats.org/officeDocument/2006/relationships/hyperlink" Target="http://www.youtube.com/watch?v=VXLtKlmtrvM" TargetMode="External"/><Relationship Id="rId3" Type="http://schemas.openxmlformats.org/officeDocument/2006/relationships/hyperlink" Target="https://www.equalityhumanrights.com/en/equality-act/know-your-rights" TargetMode="External"/><Relationship Id="rId7" Type="http://schemas.openxmlformats.org/officeDocument/2006/relationships/image" Target="../media/image123.pn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slide" Target="slide41.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124.jpg"/></Relationships>
</file>

<file path=ppt/slides/_rels/slide43.xml.rels><?xml version="1.0" encoding="UTF-8" standalone="yes"?>
<Relationships xmlns="http://schemas.openxmlformats.org/package/2006/relationships"><Relationship Id="rId8" Type="http://schemas.openxmlformats.org/officeDocument/2006/relationships/hyperlink" Target="https://dictionary.cambridge.org/dictionary/english/money" TargetMode="External"/><Relationship Id="rId13" Type="http://schemas.openxmlformats.org/officeDocument/2006/relationships/image" Target="../media/image123.png"/><Relationship Id="rId3" Type="http://schemas.openxmlformats.org/officeDocument/2006/relationships/hyperlink" Target="https://dictionary.cambridge.org/dictionary/english/unfair" TargetMode="External"/><Relationship Id="rId7" Type="http://schemas.openxmlformats.org/officeDocument/2006/relationships/hyperlink" Target="https://dictionary.cambridge.org/dictionary/english/opportunity" TargetMode="External"/><Relationship Id="rId12" Type="http://schemas.openxmlformats.org/officeDocument/2006/relationships/slide" Target="slide41.xm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hyperlink" Target="https://dictionary.cambridge.org/dictionary/english/people" TargetMode="External"/><Relationship Id="rId11" Type="http://schemas.openxmlformats.org/officeDocument/2006/relationships/image" Target="../media/image54.png"/><Relationship Id="rId5" Type="http://schemas.openxmlformats.org/officeDocument/2006/relationships/hyperlink" Target="https://dictionary.cambridge.org/dictionary/english/society" TargetMode="External"/><Relationship Id="rId10" Type="http://schemas.openxmlformats.org/officeDocument/2006/relationships/slide" Target="slide4.xml"/><Relationship Id="rId4" Type="http://schemas.openxmlformats.org/officeDocument/2006/relationships/hyperlink" Target="https://dictionary.cambridge.org/dictionary/english/situation" TargetMode="External"/><Relationship Id="rId9" Type="http://schemas.openxmlformats.org/officeDocument/2006/relationships/hyperlink" Target="https://www.oxfam.org/en/take-action/campaigns/fight-inequality-beat-poverty" TargetMode="External"/></Relationships>
</file>

<file path=ppt/slides/_rels/slide44.xml.rels><?xml version="1.0" encoding="UTF-8" standalone="yes"?>
<Relationships xmlns="http://schemas.openxmlformats.org/package/2006/relationships"><Relationship Id="rId8" Type="http://schemas.openxmlformats.org/officeDocument/2006/relationships/hyperlink" Target="http://www.youtube.com/watch?v=9FYEvfcuvyA" TargetMode="External"/><Relationship Id="rId3" Type="http://schemas.openxmlformats.org/officeDocument/2006/relationships/hyperlink" Target="https://www.oxfam.org/en/take-action/campaigns/fight-inequality-beat-poverty" TargetMode="External"/><Relationship Id="rId7" Type="http://schemas.openxmlformats.org/officeDocument/2006/relationships/image" Target="../media/image123.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slide" Target="slide41.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125.jpeg"/></Relationships>
</file>

<file path=ppt/slides/_rels/slide4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hyperlink" Target="https://www.un.org/sustainabledevelopment/cities/" TargetMode="External"/><Relationship Id="rId7" Type="http://schemas.openxmlformats.org/officeDocument/2006/relationships/slide" Target="slide48.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slide" Target="slide47.xml"/><Relationship Id="rId5" Type="http://schemas.openxmlformats.org/officeDocument/2006/relationships/slide" Target="slide46.xml"/><Relationship Id="rId4" Type="http://schemas.openxmlformats.org/officeDocument/2006/relationships/image" Target="../media/image126.png"/><Relationship Id="rId9" Type="http://schemas.openxmlformats.org/officeDocument/2006/relationships/image" Target="../media/image54.png"/></Relationships>
</file>

<file path=ppt/slides/_rels/slide46.xml.rels><?xml version="1.0" encoding="UTF-8" standalone="yes"?>
<Relationships xmlns="http://schemas.openxmlformats.org/package/2006/relationships"><Relationship Id="rId8" Type="http://schemas.openxmlformats.org/officeDocument/2006/relationships/image" Target="../media/image128.png"/><Relationship Id="rId3" Type="http://schemas.openxmlformats.org/officeDocument/2006/relationships/hyperlink" Target="https://www.gov.uk/find-your-local-park" TargetMode="External"/><Relationship Id="rId7" Type="http://schemas.openxmlformats.org/officeDocument/2006/relationships/image" Target="../media/image127.pn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slide" Target="slide45.xml"/><Relationship Id="rId5" Type="http://schemas.openxmlformats.org/officeDocument/2006/relationships/image" Target="../media/image54.png"/><Relationship Id="rId4" Type="http://schemas.openxmlformats.org/officeDocument/2006/relationships/slide" Target="slide4.xml"/></Relationships>
</file>

<file path=ppt/slides/_rels/slide4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image" Target="../media/image127.png"/><Relationship Id="rId5" Type="http://schemas.openxmlformats.org/officeDocument/2006/relationships/slide" Target="slide45.xml"/><Relationship Id="rId4" Type="http://schemas.openxmlformats.org/officeDocument/2006/relationships/image" Target="../media/image54.png"/></Relationships>
</file>

<file path=ppt/slides/_rels/slide48.xml.rels><?xml version="1.0" encoding="UTF-8" standalone="yes"?>
<Relationships xmlns="http://schemas.openxmlformats.org/package/2006/relationships"><Relationship Id="rId8" Type="http://schemas.openxmlformats.org/officeDocument/2006/relationships/image" Target="../media/image129.png"/><Relationship Id="rId3" Type="http://schemas.openxmlformats.org/officeDocument/2006/relationships/hyperlink" Target="https://www.cleanairhub.org.uk/" TargetMode="External"/><Relationship Id="rId7" Type="http://schemas.openxmlformats.org/officeDocument/2006/relationships/image" Target="../media/image127.png"/><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slide" Target="slide45.xml"/><Relationship Id="rId5" Type="http://schemas.openxmlformats.org/officeDocument/2006/relationships/image" Target="../media/image54.png"/><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sustainable-consumption-production/" TargetMode="External"/><Relationship Id="rId7" Type="http://schemas.openxmlformats.org/officeDocument/2006/relationships/slide" Target="slide4.xml"/><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slide" Target="slide52.xml"/><Relationship Id="rId5" Type="http://schemas.openxmlformats.org/officeDocument/2006/relationships/slide" Target="slide51.xml"/><Relationship Id="rId10" Type="http://schemas.openxmlformats.org/officeDocument/2006/relationships/image" Target="../media/image130.png"/><Relationship Id="rId4" Type="http://schemas.openxmlformats.org/officeDocument/2006/relationships/slide" Target="slide50.xml"/><Relationship Id="rId9" Type="http://schemas.openxmlformats.org/officeDocument/2006/relationships/slide" Target="slide49.xml"/></Relationships>
</file>

<file path=ppt/slides/_rels/slide5.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hyperlink" Target="https://www.un.org/sustainabledevelopment/poverty/" TargetMode="External"/><Relationship Id="rId10"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slide" Target="slide4.xml"/></Relationships>
</file>

<file path=ppt/slides/_rels/slide5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hyperlink" Target="https://www.recyclenow.com/" TargetMode="External"/><Relationship Id="rId7" Type="http://schemas.openxmlformats.org/officeDocument/2006/relationships/image" Target="../media/image131.pn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slide" Target="slide49.xml"/><Relationship Id="rId5" Type="http://schemas.openxmlformats.org/officeDocument/2006/relationships/image" Target="../media/image54.png"/><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8" Type="http://schemas.openxmlformats.org/officeDocument/2006/relationships/image" Target="../media/image133.png"/><Relationship Id="rId3" Type="http://schemas.openxmlformats.org/officeDocument/2006/relationships/hyperlink" Target="https://www.bbc.co.uk/news/av/uk-scotland-58216479" TargetMode="External"/><Relationship Id="rId7" Type="http://schemas.openxmlformats.org/officeDocument/2006/relationships/image" Target="../media/image131.pn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slide" Target="slide49.xml"/><Relationship Id="rId5" Type="http://schemas.openxmlformats.org/officeDocument/2006/relationships/image" Target="../media/image54.png"/><Relationship Id="rId4" Type="http://schemas.openxmlformats.org/officeDocument/2006/relationships/slide" Target="slide4.xml"/></Relationships>
</file>

<file path=ppt/slides/_rels/slide52.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hyperlink" Target="https://www.bbc.co.uk/news/science-environment-49827945" TargetMode="External"/><Relationship Id="rId7" Type="http://schemas.openxmlformats.org/officeDocument/2006/relationships/image" Target="../media/image131.png"/><Relationship Id="rId2" Type="http://schemas.openxmlformats.org/officeDocument/2006/relationships/notesSlide" Target="../notesSlides/notesSlide52.xml"/><Relationship Id="rId1" Type="http://schemas.openxmlformats.org/officeDocument/2006/relationships/slideLayout" Target="../slideLayouts/slideLayout3.xml"/><Relationship Id="rId6" Type="http://schemas.openxmlformats.org/officeDocument/2006/relationships/slide" Target="slide49.xml"/><Relationship Id="rId5" Type="http://schemas.openxmlformats.org/officeDocument/2006/relationships/image" Target="../media/image54.png"/><Relationship Id="rId4" Type="http://schemas.openxmlformats.org/officeDocument/2006/relationships/slide" Target="slide4.xml"/></Relationships>
</file>

<file path=ppt/slides/_rels/slide5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climate-change/" TargetMode="External"/><Relationship Id="rId7" Type="http://schemas.openxmlformats.org/officeDocument/2006/relationships/slide" Target="slide4.xml"/><Relationship Id="rId2" Type="http://schemas.openxmlformats.org/officeDocument/2006/relationships/notesSlide" Target="../notesSlides/notesSlide53.xml"/><Relationship Id="rId1" Type="http://schemas.openxmlformats.org/officeDocument/2006/relationships/slideLayout" Target="../slideLayouts/slideLayout3.xml"/><Relationship Id="rId6" Type="http://schemas.openxmlformats.org/officeDocument/2006/relationships/slide" Target="slide56.xml"/><Relationship Id="rId5" Type="http://schemas.openxmlformats.org/officeDocument/2006/relationships/slide" Target="slide55.xml"/><Relationship Id="rId10" Type="http://schemas.openxmlformats.org/officeDocument/2006/relationships/image" Target="../media/image135.png"/><Relationship Id="rId4" Type="http://schemas.openxmlformats.org/officeDocument/2006/relationships/slide" Target="slide54.xml"/><Relationship Id="rId9" Type="http://schemas.openxmlformats.org/officeDocument/2006/relationships/slide" Target="slide53.xml"/></Relationships>
</file>

<file path=ppt/slides/_rels/slide54.xml.rels><?xml version="1.0" encoding="UTF-8" standalone="yes"?>
<Relationships xmlns="http://schemas.openxmlformats.org/package/2006/relationships"><Relationship Id="rId8" Type="http://schemas.openxmlformats.org/officeDocument/2006/relationships/image" Target="../media/image137.png"/><Relationship Id="rId3" Type="http://schemas.openxmlformats.org/officeDocument/2006/relationships/hyperlink" Target="https://www.un.org/en/actnow/ten-actions" TargetMode="External"/><Relationship Id="rId7" Type="http://schemas.openxmlformats.org/officeDocument/2006/relationships/image" Target="../media/image136.png"/><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slide" Target="slide53.xml"/><Relationship Id="rId5" Type="http://schemas.openxmlformats.org/officeDocument/2006/relationships/image" Target="../media/image54.png"/><Relationship Id="rId10" Type="http://schemas.openxmlformats.org/officeDocument/2006/relationships/image" Target="../media/image139.png"/><Relationship Id="rId4" Type="http://schemas.openxmlformats.org/officeDocument/2006/relationships/slide" Target="slide4.xml"/><Relationship Id="rId9" Type="http://schemas.openxmlformats.org/officeDocument/2006/relationships/image" Target="../media/image138.png"/></Relationships>
</file>

<file path=ppt/slides/_rels/slide55.xml.rels><?xml version="1.0" encoding="UTF-8" standalone="yes"?>
<Relationships xmlns="http://schemas.openxmlformats.org/package/2006/relationships"><Relationship Id="rId3" Type="http://schemas.openxmlformats.org/officeDocument/2006/relationships/hyperlink" Target="https://www.greenpeace.org.uk/challenges/climate-change/climate-change-extreme-weather/" TargetMode="External"/><Relationship Id="rId7" Type="http://schemas.openxmlformats.org/officeDocument/2006/relationships/image" Target="../media/image136.png"/><Relationship Id="rId2" Type="http://schemas.openxmlformats.org/officeDocument/2006/relationships/notesSlide" Target="../notesSlides/notesSlide55.xml"/><Relationship Id="rId1" Type="http://schemas.openxmlformats.org/officeDocument/2006/relationships/slideLayout" Target="../slideLayouts/slideLayout3.xml"/><Relationship Id="rId6" Type="http://schemas.openxmlformats.org/officeDocument/2006/relationships/slide" Target="slide53.xml"/><Relationship Id="rId5" Type="http://schemas.openxmlformats.org/officeDocument/2006/relationships/image" Target="../media/image54.png"/><Relationship Id="rId4" Type="http://schemas.openxmlformats.org/officeDocument/2006/relationships/slide" Target="slide4.xml"/></Relationships>
</file>

<file path=ppt/slides/_rels/slide56.xml.rels><?xml version="1.0" encoding="UTF-8" standalone="yes"?>
<Relationships xmlns="http://schemas.openxmlformats.org/package/2006/relationships"><Relationship Id="rId8" Type="http://schemas.openxmlformats.org/officeDocument/2006/relationships/slide" Target="slide53.xml"/><Relationship Id="rId3" Type="http://schemas.openxmlformats.org/officeDocument/2006/relationships/hyperlink" Target="https://www.collinsdictionary.com/dictionary/english/carbon-footprint" TargetMode="External"/><Relationship Id="rId7"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hyperlink" Target="https://footprint.wwf.org.uk/#/questionnaire" TargetMode="External"/><Relationship Id="rId4" Type="http://schemas.openxmlformats.org/officeDocument/2006/relationships/hyperlink" Target="https://www.goclimate.com/gb" TargetMode="External"/><Relationship Id="rId9" Type="http://schemas.openxmlformats.org/officeDocument/2006/relationships/image" Target="../media/image136.png"/></Relationships>
</file>

<file path=ppt/slides/_rels/slide5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oceans/" TargetMode="External"/><Relationship Id="rId7" Type="http://schemas.openxmlformats.org/officeDocument/2006/relationships/slide" Target="slide4.xml"/><Relationship Id="rId2" Type="http://schemas.openxmlformats.org/officeDocument/2006/relationships/notesSlide" Target="../notesSlides/notesSlide57.xml"/><Relationship Id="rId1" Type="http://schemas.openxmlformats.org/officeDocument/2006/relationships/slideLayout" Target="../slideLayouts/slideLayout3.xml"/><Relationship Id="rId6" Type="http://schemas.openxmlformats.org/officeDocument/2006/relationships/slide" Target="slide60.xml"/><Relationship Id="rId5" Type="http://schemas.openxmlformats.org/officeDocument/2006/relationships/slide" Target="slide59.xml"/><Relationship Id="rId10" Type="http://schemas.openxmlformats.org/officeDocument/2006/relationships/image" Target="../media/image140.png"/><Relationship Id="rId4" Type="http://schemas.openxmlformats.org/officeDocument/2006/relationships/slide" Target="slide58.xml"/><Relationship Id="rId9" Type="http://schemas.openxmlformats.org/officeDocument/2006/relationships/slide" Target="slide57.xml"/></Relationships>
</file>

<file path=ppt/slides/_rels/slide58.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hyperlink" Target="https://www.cleanseas.org/take-action" TargetMode="External"/><Relationship Id="rId7" Type="http://schemas.openxmlformats.org/officeDocument/2006/relationships/image" Target="../media/image141.png"/><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image" Target="../media/image54.png"/><Relationship Id="rId10" Type="http://schemas.openxmlformats.org/officeDocument/2006/relationships/image" Target="../media/image144.png"/><Relationship Id="rId4" Type="http://schemas.openxmlformats.org/officeDocument/2006/relationships/slide" Target="slide4.xml"/><Relationship Id="rId9" Type="http://schemas.openxmlformats.org/officeDocument/2006/relationships/image" Target="../media/image143.png"/></Relationships>
</file>

<file path=ppt/slides/_rels/slide59.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hyperlink" Target="https://www.mcsuk.org/goodfishguide/" TargetMode="External"/><Relationship Id="rId7" Type="http://schemas.openxmlformats.org/officeDocument/2006/relationships/image" Target="../media/image141.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image" Target="../media/image54.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5.png"/><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slide" Target="slide5.xml"/><Relationship Id="rId4" Type="http://schemas.openxmlformats.org/officeDocument/2006/relationships/hyperlink" Target="https://www.trusselltrust.org/" TargetMode="External"/></Relationships>
</file>

<file path=ppt/slides/_rels/slide60.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hyperlink" Target="https://www.unep.org/interactive/whats-in-your-bathroom/" TargetMode="External"/><Relationship Id="rId7" Type="http://schemas.openxmlformats.org/officeDocument/2006/relationships/image" Target="../media/image141.png"/><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slide" Target="slide57.xml"/><Relationship Id="rId5" Type="http://schemas.openxmlformats.org/officeDocument/2006/relationships/image" Target="../media/image54.png"/><Relationship Id="rId4" Type="http://schemas.openxmlformats.org/officeDocument/2006/relationships/slide" Target="slide4.xml"/></Relationships>
</file>

<file path=ppt/slides/_rels/slide6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biodiversity/" TargetMode="External"/><Relationship Id="rId7" Type="http://schemas.openxmlformats.org/officeDocument/2006/relationships/slide" Target="slide4.xml"/><Relationship Id="rId2" Type="http://schemas.openxmlformats.org/officeDocument/2006/relationships/notesSlide" Target="../notesSlides/notesSlide61.xml"/><Relationship Id="rId1" Type="http://schemas.openxmlformats.org/officeDocument/2006/relationships/slideLayout" Target="../slideLayouts/slideLayout3.xml"/><Relationship Id="rId6" Type="http://schemas.openxmlformats.org/officeDocument/2006/relationships/slide" Target="slide64.xml"/><Relationship Id="rId5" Type="http://schemas.openxmlformats.org/officeDocument/2006/relationships/slide" Target="slide63.xml"/><Relationship Id="rId10" Type="http://schemas.openxmlformats.org/officeDocument/2006/relationships/image" Target="../media/image147.png"/><Relationship Id="rId4" Type="http://schemas.openxmlformats.org/officeDocument/2006/relationships/slide" Target="slide62.xml"/><Relationship Id="rId9" Type="http://schemas.openxmlformats.org/officeDocument/2006/relationships/slide" Target="slide61.xml"/></Relationships>
</file>

<file path=ppt/slides/_rels/slide62.xml.rels><?xml version="1.0" encoding="UTF-8" standalone="yes"?>
<Relationships xmlns="http://schemas.openxmlformats.org/package/2006/relationships"><Relationship Id="rId8" Type="http://schemas.openxmlformats.org/officeDocument/2006/relationships/image" Target="../media/image149.png"/><Relationship Id="rId3" Type="http://schemas.openxmlformats.org/officeDocument/2006/relationships/hyperlink" Target="https://www.rhs.org.uk/advice/grow-your-own" TargetMode="External"/><Relationship Id="rId7" Type="http://schemas.openxmlformats.org/officeDocument/2006/relationships/image" Target="../media/image148.png"/><Relationship Id="rId2" Type="http://schemas.openxmlformats.org/officeDocument/2006/relationships/notesSlide" Target="../notesSlides/notesSlide62.xml"/><Relationship Id="rId1" Type="http://schemas.openxmlformats.org/officeDocument/2006/relationships/slideLayout" Target="../slideLayouts/slideLayout3.xml"/><Relationship Id="rId6" Type="http://schemas.openxmlformats.org/officeDocument/2006/relationships/slide" Target="slide61.xml"/><Relationship Id="rId5" Type="http://schemas.openxmlformats.org/officeDocument/2006/relationships/image" Target="../media/image54.png"/><Relationship Id="rId4" Type="http://schemas.openxmlformats.org/officeDocument/2006/relationships/slide" Target="slide4.xml"/></Relationships>
</file>

<file path=ppt/slides/_rels/slide63.xml.rels><?xml version="1.0" encoding="UTF-8" standalone="yes"?>
<Relationships xmlns="http://schemas.openxmlformats.org/package/2006/relationships"><Relationship Id="rId3" Type="http://schemas.openxmlformats.org/officeDocument/2006/relationships/hyperlink" Target="https://www.greenpeace.org.uk/challenges/climate-change/climate-change-extreme-weather/" TargetMode="External"/><Relationship Id="rId7" Type="http://schemas.openxmlformats.org/officeDocument/2006/relationships/image" Target="../media/image148.png"/><Relationship Id="rId2" Type="http://schemas.openxmlformats.org/officeDocument/2006/relationships/notesSlide" Target="../notesSlides/notesSlide63.xml"/><Relationship Id="rId1" Type="http://schemas.openxmlformats.org/officeDocument/2006/relationships/slideLayout" Target="../slideLayouts/slideLayout3.xml"/><Relationship Id="rId6" Type="http://schemas.openxmlformats.org/officeDocument/2006/relationships/slide" Target="slide61.xml"/><Relationship Id="rId5" Type="http://schemas.openxmlformats.org/officeDocument/2006/relationships/image" Target="../media/image54.png"/><Relationship Id="rId4" Type="http://schemas.openxmlformats.org/officeDocument/2006/relationships/slide" Target="slide4.xml"/></Relationships>
</file>

<file path=ppt/slides/_rels/slide64.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hyperlink" Target="https://www.growwilduk.com/" TargetMode="External"/><Relationship Id="rId7" Type="http://schemas.openxmlformats.org/officeDocument/2006/relationships/image" Target="../media/image148.png"/><Relationship Id="rId2" Type="http://schemas.openxmlformats.org/officeDocument/2006/relationships/notesSlide" Target="../notesSlides/notesSlide64.xml"/><Relationship Id="rId1" Type="http://schemas.openxmlformats.org/officeDocument/2006/relationships/slideLayout" Target="../slideLayouts/slideLayout3.xml"/><Relationship Id="rId6" Type="http://schemas.openxmlformats.org/officeDocument/2006/relationships/slide" Target="slide61.xml"/><Relationship Id="rId5" Type="http://schemas.openxmlformats.org/officeDocument/2006/relationships/image" Target="../media/image54.png"/><Relationship Id="rId4" Type="http://schemas.openxmlformats.org/officeDocument/2006/relationships/slide" Target="slide4.xml"/></Relationships>
</file>

<file path=ppt/slides/_rels/slide6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peace-justice/" TargetMode="External"/><Relationship Id="rId7" Type="http://schemas.openxmlformats.org/officeDocument/2006/relationships/slide" Target="slide4.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slide" Target="slide68.xml"/><Relationship Id="rId5" Type="http://schemas.openxmlformats.org/officeDocument/2006/relationships/slide" Target="slide67.xml"/><Relationship Id="rId10" Type="http://schemas.openxmlformats.org/officeDocument/2006/relationships/image" Target="../media/image151.png"/><Relationship Id="rId4" Type="http://schemas.openxmlformats.org/officeDocument/2006/relationships/slide" Target="slide66.xml"/><Relationship Id="rId9" Type="http://schemas.openxmlformats.org/officeDocument/2006/relationships/slide" Target="slide65.xml"/></Relationships>
</file>

<file path=ppt/slides/_rels/slide66.xml.rels><?xml version="1.0" encoding="UTF-8" standalone="yes"?>
<Relationships xmlns="http://schemas.openxmlformats.org/package/2006/relationships"><Relationship Id="rId8" Type="http://schemas.openxmlformats.org/officeDocument/2006/relationships/image" Target="../media/image153.png"/><Relationship Id="rId3" Type="http://schemas.openxmlformats.org/officeDocument/2006/relationships/hyperlink" Target="https://dictionary.cambridge.org/amp/english/peace" TargetMode="External"/><Relationship Id="rId7" Type="http://schemas.openxmlformats.org/officeDocument/2006/relationships/image" Target="../media/image152.png"/><Relationship Id="rId2" Type="http://schemas.openxmlformats.org/officeDocument/2006/relationships/notesSlide" Target="../notesSlides/notesSlide66.xml"/><Relationship Id="rId1" Type="http://schemas.openxmlformats.org/officeDocument/2006/relationships/slideLayout" Target="../slideLayouts/slideLayout3.xml"/><Relationship Id="rId6" Type="http://schemas.openxmlformats.org/officeDocument/2006/relationships/slide" Target="slide65.xml"/><Relationship Id="rId5" Type="http://schemas.openxmlformats.org/officeDocument/2006/relationships/image" Target="../media/image54.png"/><Relationship Id="rId4" Type="http://schemas.openxmlformats.org/officeDocument/2006/relationships/slide" Target="slide4.xml"/></Relationships>
</file>

<file path=ppt/slides/_rels/slide67.xml.rels><?xml version="1.0" encoding="UTF-8" standalone="yes"?>
<Relationships xmlns="http://schemas.openxmlformats.org/package/2006/relationships"><Relationship Id="rId8" Type="http://schemas.openxmlformats.org/officeDocument/2006/relationships/image" Target="../media/image152.png"/><Relationship Id="rId3" Type="http://schemas.openxmlformats.org/officeDocument/2006/relationships/hyperlink" Target="https://www.electoralcommission.org.uk/i-am-a/voter" TargetMode="External"/><Relationship Id="rId7" Type="http://schemas.openxmlformats.org/officeDocument/2006/relationships/slide" Target="slide65.xml"/><Relationship Id="rId2" Type="http://schemas.openxmlformats.org/officeDocument/2006/relationships/notesSlide" Target="../notesSlides/notesSlide67.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slide" Target="slide4.xml"/><Relationship Id="rId4" Type="http://schemas.openxmlformats.org/officeDocument/2006/relationships/hyperlink" Target="https://www.gov.uk/register-to-vote" TargetMode="External"/><Relationship Id="rId9" Type="http://schemas.openxmlformats.org/officeDocument/2006/relationships/image" Target="../media/image154.png"/></Relationships>
</file>

<file path=ppt/slides/_rels/slide68.xml.rels><?xml version="1.0" encoding="UTF-8" standalone="yes"?>
<Relationships xmlns="http://schemas.openxmlformats.org/package/2006/relationships"><Relationship Id="rId8" Type="http://schemas.openxmlformats.org/officeDocument/2006/relationships/hyperlink" Target="http://www.youtube.com/watch?v=VO7oS8PqkJY" TargetMode="External"/><Relationship Id="rId3" Type="http://schemas.openxmlformats.org/officeDocument/2006/relationships/hyperlink" Target="https://www.equalityhumanrights.com/en/human-rights" TargetMode="External"/><Relationship Id="rId7" Type="http://schemas.openxmlformats.org/officeDocument/2006/relationships/image" Target="../media/image152.png"/><Relationship Id="rId2" Type="http://schemas.openxmlformats.org/officeDocument/2006/relationships/notesSlide" Target="../notesSlides/notesSlide68.xml"/><Relationship Id="rId1" Type="http://schemas.openxmlformats.org/officeDocument/2006/relationships/slideLayout" Target="../slideLayouts/slideLayout3.xml"/><Relationship Id="rId6" Type="http://schemas.openxmlformats.org/officeDocument/2006/relationships/slide" Target="slide65.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155.jpeg"/></Relationships>
</file>

<file path=ppt/slides/_rels/slide6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s://www.un.org/sustainabledevelopment/globalpartnerships/" TargetMode="External"/><Relationship Id="rId7" Type="http://schemas.openxmlformats.org/officeDocument/2006/relationships/slide" Target="slide4.xml"/><Relationship Id="rId2" Type="http://schemas.openxmlformats.org/officeDocument/2006/relationships/notesSlide" Target="../notesSlides/notesSlide69.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71.xml"/><Relationship Id="rId10" Type="http://schemas.openxmlformats.org/officeDocument/2006/relationships/image" Target="../media/image156.png"/><Relationship Id="rId4" Type="http://schemas.openxmlformats.org/officeDocument/2006/relationships/slide" Target="slide70.xml"/><Relationship Id="rId9" Type="http://schemas.openxmlformats.org/officeDocument/2006/relationships/slide" Target="slide69.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7.png"/><Relationship Id="rId7"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56.png"/><Relationship Id="rId5" Type="http://schemas.openxmlformats.org/officeDocument/2006/relationships/slide" Target="slide5.xml"/><Relationship Id="rId4" Type="http://schemas.openxmlformats.org/officeDocument/2006/relationships/hyperlink" Target="https://www.recyclenow.com/what-to-do-with" TargetMode="External"/></Relationships>
</file>

<file path=ppt/slides/_rels/slide70.xml.rels><?xml version="1.0" encoding="UTF-8" standalone="yes"?>
<Relationships xmlns="http://schemas.openxmlformats.org/package/2006/relationships"><Relationship Id="rId8" Type="http://schemas.openxmlformats.org/officeDocument/2006/relationships/image" Target="../media/image158.png"/><Relationship Id="rId3" Type="http://schemas.openxmlformats.org/officeDocument/2006/relationships/hyperlink" Target="https://www.globalgoals.org/17-partnerships-for-the-goals" TargetMode="External"/><Relationship Id="rId7" Type="http://schemas.openxmlformats.org/officeDocument/2006/relationships/image" Target="../media/image157.png"/><Relationship Id="rId2" Type="http://schemas.openxmlformats.org/officeDocument/2006/relationships/notesSlide" Target="../notesSlides/notesSlide70.xml"/><Relationship Id="rId1" Type="http://schemas.openxmlformats.org/officeDocument/2006/relationships/slideLayout" Target="../slideLayouts/slideLayout3.xml"/><Relationship Id="rId6" Type="http://schemas.openxmlformats.org/officeDocument/2006/relationships/slide" Target="slide69.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159.png"/></Relationships>
</file>

<file path=ppt/slides/_rels/slide71.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hyperlink" Target="https://www.globalgoals.org/17-partnerships-for-the-goals" TargetMode="External"/><Relationship Id="rId7" Type="http://schemas.openxmlformats.org/officeDocument/2006/relationships/image" Target="../media/image157.png"/><Relationship Id="rId2" Type="http://schemas.openxmlformats.org/officeDocument/2006/relationships/notesSlide" Target="../notesSlides/notesSlide71.xml"/><Relationship Id="rId1" Type="http://schemas.openxmlformats.org/officeDocument/2006/relationships/slideLayout" Target="../slideLayouts/slideLayout3.xml"/><Relationship Id="rId6" Type="http://schemas.openxmlformats.org/officeDocument/2006/relationships/slide" Target="slide69.xml"/><Relationship Id="rId5" Type="http://schemas.openxmlformats.org/officeDocument/2006/relationships/image" Target="../media/image54.png"/><Relationship Id="rId4" Type="http://schemas.openxmlformats.org/officeDocument/2006/relationships/slide" Target="slide4.xml"/><Relationship Id="rId9" Type="http://schemas.openxmlformats.org/officeDocument/2006/relationships/image" Target="../media/image161.png"/></Relationships>
</file>

<file path=ppt/slides/_rels/slide72.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hyperlink" Target="https://www.un.org/en/about-us" TargetMode="External"/><Relationship Id="rId7" Type="http://schemas.openxmlformats.org/officeDocument/2006/relationships/slide" Target="slide69.xml"/><Relationship Id="rId2" Type="http://schemas.openxmlformats.org/officeDocument/2006/relationships/notesSlide" Target="../notesSlides/notesSlide72.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slide" Target="slide4.xml"/><Relationship Id="rId4" Type="http://schemas.openxmlformats.org/officeDocument/2006/relationships/hyperlink" Target="https://www.un.org/en/essential-un/"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www.fairtrade.org.uk/what-is-fairtrade/fairtrade-and-sustainability/" TargetMode="Externa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hyperlink" Target="https://www.livingwage.org.uk/what-real-living-wage" TargetMode="External"/><Relationship Id="rId11" Type="http://schemas.openxmlformats.org/officeDocument/2006/relationships/hyperlink" Target="https://www.un.org/sustainabledevelopment/wp-content/uploads/2016/08/2_Why-It-Matters-2020.pdf" TargetMode="External"/><Relationship Id="rId5" Type="http://schemas.openxmlformats.org/officeDocument/2006/relationships/hyperlink" Target="https://www.recyclenow.com/what-to-do-with" TargetMode="External"/><Relationship Id="rId10" Type="http://schemas.openxmlformats.org/officeDocument/2006/relationships/hyperlink" Target="https://www.un.org/sustainabledevelopment/hunger/" TargetMode="External"/><Relationship Id="rId4" Type="http://schemas.openxmlformats.org/officeDocument/2006/relationships/hyperlink" Target="https://www.trusselltrust.org/get-help/find-a-foodbank/" TargetMode="External"/><Relationship Id="rId9" Type="http://schemas.openxmlformats.org/officeDocument/2006/relationships/hyperlink" Target="https://www.lovefoodhatewaste.com/"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gov.uk/know-when-you-can-leave-school" TargetMode="External"/><Relationship Id="rId13" Type="http://schemas.openxmlformats.org/officeDocument/2006/relationships/hyperlink" Target="https://interactive.unwomen.org/multimedia/infographic/changingworldofwork/en/index.html" TargetMode="External"/><Relationship Id="rId3" Type="http://schemas.openxmlformats.org/officeDocument/2006/relationships/slide" Target="slide13.xml"/><Relationship Id="rId7" Type="http://schemas.openxmlformats.org/officeDocument/2006/relationships/hyperlink" Target="https://www.gov.uk/schools-admissions/school-starting-age" TargetMode="External"/><Relationship Id="rId12" Type="http://schemas.openxmlformats.org/officeDocument/2006/relationships/hyperlink" Target="https://www.unwomen.org/en/what-we-do/economic-empowerment/facts-and-figures" TargetMode="External"/><Relationship Id="rId2" Type="http://schemas.openxmlformats.org/officeDocument/2006/relationships/notesSlide" Target="../notesSlides/notesSlide74.xml"/><Relationship Id="rId1" Type="http://schemas.openxmlformats.org/officeDocument/2006/relationships/slideLayout" Target="../slideLayouts/slideLayout4.xml"/><Relationship Id="rId6" Type="http://schemas.openxmlformats.org/officeDocument/2006/relationships/hyperlink" Target="https://fullfact.org/health/what-is-the-nhs/" TargetMode="External"/><Relationship Id="rId11" Type="http://schemas.openxmlformats.org/officeDocument/2006/relationships/hyperlink" Target="https://buzzmanchester.co.uk/" TargetMode="External"/><Relationship Id="rId5" Type="http://schemas.openxmlformats.org/officeDocument/2006/relationships/hyperlink" Target="https://www.un.org/sustainabledevelopment/wp-content/uploads/2017/03/3_Why-It-Matters-2020.pdf" TargetMode="External"/><Relationship Id="rId10" Type="http://schemas.openxmlformats.org/officeDocument/2006/relationships/hyperlink" Target="https://buzzmanchester.co.uk/learnabouthealth/wwwmethod" TargetMode="External"/><Relationship Id="rId4" Type="http://schemas.openxmlformats.org/officeDocument/2006/relationships/hyperlink" Target="https://www.nhs.uk/mental-health/self-help/guides-tools-and-activities/five-steps-to-mental-wellbeing/" TargetMode="External"/><Relationship Id="rId9" Type="http://schemas.openxmlformats.org/officeDocument/2006/relationships/hyperlink" Target="https://www.who.int/health-topics/infodemic#tab=tab_1" TargetMode="External"/><Relationship Id="rId14" Type="http://schemas.openxmlformats.org/officeDocument/2006/relationships/hyperlink" Target="https://www.unwomenuk.org/safe-spaces-now"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un.org/sustainabledevelopment/energy/" TargetMode="External"/><Relationship Id="rId13" Type="http://schemas.openxmlformats.org/officeDocument/2006/relationships/hyperlink" Target="https://www.un.org/sustainabledevelopment/wp-content/uploads/2016/08/7_Why-It-Matters-2020.pdf" TargetMode="External"/><Relationship Id="rId3" Type="http://schemas.openxmlformats.org/officeDocument/2006/relationships/hyperlink" Target="https://www.un.org/sustainabledevelopment/water-and-sanitation/" TargetMode="External"/><Relationship Id="rId7" Type="http://schemas.openxmlformats.org/officeDocument/2006/relationships/hyperlink" Target="https://www.worldwaterday.org" TargetMode="External"/><Relationship Id="rId12" Type="http://schemas.openxmlformats.org/officeDocument/2006/relationships/hyperlink" Target="https://energysavingtrust.org.uk/advice/switching-your-energy-supplier/" TargetMode="External"/><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hyperlink" Target="https://www.nhs.uk/live-well/healthy-body/best-way-to-wash-your-hands/" TargetMode="External"/><Relationship Id="rId11" Type="http://schemas.openxmlformats.org/officeDocument/2006/relationships/hyperlink" Target="https://www.bbc.co.uk/bitesize/guides/z8k9v9q/revision/1" TargetMode="External"/><Relationship Id="rId5" Type="http://schemas.openxmlformats.org/officeDocument/2006/relationships/hyperlink" Target="https://friendsoftheearth.uk/sustainable-living/13-best-ways-save-water" TargetMode="External"/><Relationship Id="rId10" Type="http://schemas.openxmlformats.org/officeDocument/2006/relationships/hyperlink" Target="https://www.bbc.co.uk/news/uk-49592241" TargetMode="External"/><Relationship Id="rId4" Type="http://schemas.openxmlformats.org/officeDocument/2006/relationships/hyperlink" Target="https://www.un.org/sustainabledevelopment/wp-content/uploads/2016/08/6_Why-It-Matters-2020.pdf" TargetMode="External"/><Relationship Id="rId9" Type="http://schemas.openxmlformats.org/officeDocument/2006/relationships/hyperlink" Target="https://energysavingtrust.org.uk/hub/quick-tips-to-save-energy/"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energysavingtrust.org.uk/low-carbon-travel/" TargetMode="External"/><Relationship Id="rId13" Type="http://schemas.openxmlformats.org/officeDocument/2006/relationships/hyperlink" Target="https://makeitclick.learnmyway.com/directory" TargetMode="External"/><Relationship Id="rId3" Type="http://schemas.openxmlformats.org/officeDocument/2006/relationships/hyperlink" Target="https://www.un.org/sustainabledevelopment/economic-growth/" TargetMode="External"/><Relationship Id="rId7" Type="http://schemas.openxmlformats.org/officeDocument/2006/relationships/hyperlink" Target="https://www.un.org/sustainabledevelopment/infrastructure-industrialization/" TargetMode="External"/><Relationship Id="rId12" Type="http://schemas.openxmlformats.org/officeDocument/2006/relationships/hyperlink" Target="https://www.learnmyway.com/" TargetMode="External"/><Relationship Id="rId2" Type="http://schemas.openxmlformats.org/officeDocument/2006/relationships/notesSlide" Target="../notesSlides/notesSlide76.xml"/><Relationship Id="rId1" Type="http://schemas.openxmlformats.org/officeDocument/2006/relationships/slideLayout" Target="../slideLayouts/slideLayout4.xml"/><Relationship Id="rId6" Type="http://schemas.openxmlformats.org/officeDocument/2006/relationships/hyperlink" Target="https://nationalcareers.service.gov.uk/careers-advice/how-to-develop-your-soft-skills" TargetMode="External"/><Relationship Id="rId11" Type="http://schemas.openxmlformats.org/officeDocument/2006/relationships/hyperlink" Target="https://www.gov.uk/government/publications/essential-digital-skills-framework/essential-digital-skills-framework" TargetMode="External"/><Relationship Id="rId5" Type="http://schemas.openxmlformats.org/officeDocument/2006/relationships/hyperlink" Target="https://www.citizensadvice.org.uk/work/rights-at-work/" TargetMode="External"/><Relationship Id="rId10" Type="http://schemas.openxmlformats.org/officeDocument/2006/relationships/hyperlink" Target="https://energysavingtrust.org.uk/advice/shared-travel-options/" TargetMode="External"/><Relationship Id="rId4" Type="http://schemas.openxmlformats.org/officeDocument/2006/relationships/hyperlink" Target="https://www.gov.uk/national-minimum-wage-rates" TargetMode="External"/><Relationship Id="rId9" Type="http://schemas.openxmlformats.org/officeDocument/2006/relationships/hyperlink" Target="https://energysavingtrust.org.uk/advice/active-travel/" TargetMode="External"/><Relationship Id="rId14" Type="http://schemas.openxmlformats.org/officeDocument/2006/relationships/hyperlink" Target="https://learningandwork.org.uk/wp-content/uploads/2017/02/Citizens-Curriculum-Activity-Pack-for-Particpatory-Learning.pdf"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un.org/sustainabledevelopment/cities/" TargetMode="External"/><Relationship Id="rId3" Type="http://schemas.openxmlformats.org/officeDocument/2006/relationships/hyperlink" Target="https://www.un.org/sustainabledevelopment/inequality/" TargetMode="External"/><Relationship Id="rId7" Type="http://schemas.openxmlformats.org/officeDocument/2006/relationships/hyperlink" Target="https://www.youtube.com/watch?v=9FYEvfcuvyA&amp;t=1s"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6" Type="http://schemas.openxmlformats.org/officeDocument/2006/relationships/hyperlink" Target="https://www.oxfam.org/en/take-action/campaigns/fight-inequality-beat-poverty" TargetMode="External"/><Relationship Id="rId11" Type="http://schemas.openxmlformats.org/officeDocument/2006/relationships/hyperlink" Target="https://www.youtube.com/watch?v=XaYy20V-uew" TargetMode="External"/><Relationship Id="rId5" Type="http://schemas.openxmlformats.org/officeDocument/2006/relationships/hyperlink" Target="https://youtu.be/VXLtKlmtrvM" TargetMode="External"/><Relationship Id="rId10" Type="http://schemas.openxmlformats.org/officeDocument/2006/relationships/hyperlink" Target="https://www.cleanairhub.org.uk/" TargetMode="External"/><Relationship Id="rId4" Type="http://schemas.openxmlformats.org/officeDocument/2006/relationships/hyperlink" Target="https://www.equalityhumanrights.com/en/advice-and-guidance/your-rights-under-equality-act-2010" TargetMode="External"/><Relationship Id="rId9" Type="http://schemas.openxmlformats.org/officeDocument/2006/relationships/hyperlink" Target="https://learningandwork.org.uk/wp-content/uploads/2017/02/Citizens-Curriculum-Activity-Pack-for-Particpatory-Learning.pdf"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greenpeace.org.uk/challenges/climate-change/" TargetMode="External"/><Relationship Id="rId13" Type="http://schemas.openxmlformats.org/officeDocument/2006/relationships/hyperlink" Target="https://footprint.wwf.org.uk/#/questionnaire" TargetMode="External"/><Relationship Id="rId3" Type="http://schemas.openxmlformats.org/officeDocument/2006/relationships/hyperlink" Target="https://www.un.org/sustainabledevelopment/sustainable-consumption-production/" TargetMode="External"/><Relationship Id="rId7" Type="http://schemas.openxmlformats.org/officeDocument/2006/relationships/hyperlink" Target="https://www.un.org/sustainabledevelopment/climate-change/" TargetMode="External"/><Relationship Id="rId12" Type="http://schemas.openxmlformats.org/officeDocument/2006/relationships/hyperlink" Target="https://www.goclimate.com/gb"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hyperlink" Target="https://www.bbc.co.uk/news/science-environment-49827945" TargetMode="External"/><Relationship Id="rId11" Type="http://schemas.openxmlformats.org/officeDocument/2006/relationships/hyperlink" Target="https://www.greenpeace.org.uk/challenges/climate-change/climate-change-extreme-weather/" TargetMode="External"/><Relationship Id="rId5" Type="http://schemas.openxmlformats.org/officeDocument/2006/relationships/hyperlink" Target="https://www.bbc.co.uk/news/av/uk-scotland-58216479" TargetMode="External"/><Relationship Id="rId10" Type="http://schemas.openxmlformats.org/officeDocument/2006/relationships/hyperlink" Target="https://www.un.org/en/actnow/ten-actions" TargetMode="External"/><Relationship Id="rId4" Type="http://schemas.openxmlformats.org/officeDocument/2006/relationships/hyperlink" Target="https://www.recyclenow.com/" TargetMode="External"/><Relationship Id="rId9" Type="http://schemas.openxmlformats.org/officeDocument/2006/relationships/hyperlink" Target="https://www.bbc.co.uk/news/science-environment-24021772"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s://www.unep.org/interactive/whats-in-your-bathroom/" TargetMode="External"/><Relationship Id="rId13" Type="http://schemas.openxmlformats.org/officeDocument/2006/relationships/hyperlink" Target="https://www.growwilduk.com/why-wildflowers-matter" TargetMode="External"/><Relationship Id="rId3" Type="http://schemas.openxmlformats.org/officeDocument/2006/relationships/hyperlink" Target="https://www.un.org/sustainabledevelopment/oceans/" TargetMode="External"/><Relationship Id="rId7" Type="http://schemas.openxmlformats.org/officeDocument/2006/relationships/hyperlink" Target="https://www.mcsuk.org/goodfishguide/" TargetMode="External"/><Relationship Id="rId12" Type="http://schemas.openxmlformats.org/officeDocument/2006/relationships/hyperlink" Target="http://www.bbc.co.uk/earth/story/20150702-why-meadows-are-worth-saving" TargetMode="External"/><Relationship Id="rId2" Type="http://schemas.openxmlformats.org/officeDocument/2006/relationships/notesSlide" Target="../notesSlides/notesSlide79.xml"/><Relationship Id="rId1" Type="http://schemas.openxmlformats.org/officeDocument/2006/relationships/slideLayout" Target="../slideLayouts/slideLayout4.xml"/><Relationship Id="rId6" Type="http://schemas.openxmlformats.org/officeDocument/2006/relationships/hyperlink" Target="https://www.mcsuk.org/ocean-emergency/sustainable-seafood/guide-to-sustainable-seafood/" TargetMode="External"/><Relationship Id="rId11" Type="http://schemas.openxmlformats.org/officeDocument/2006/relationships/hyperlink" Target="https://www.nsalg.org.uk/" TargetMode="External"/><Relationship Id="rId5" Type="http://schemas.openxmlformats.org/officeDocument/2006/relationships/hyperlink" Target="https://www.cleanseas.org/take-action" TargetMode="External"/><Relationship Id="rId10" Type="http://schemas.openxmlformats.org/officeDocument/2006/relationships/hyperlink" Target="https://www.rhs.org.uk/advice/grow-your-own" TargetMode="External"/><Relationship Id="rId4" Type="http://schemas.openxmlformats.org/officeDocument/2006/relationships/hyperlink" Target="https://www.cleanseas.org/did-you-know" TargetMode="External"/><Relationship Id="rId9" Type="http://schemas.openxmlformats.org/officeDocument/2006/relationships/hyperlink" Target="https://www.un.org/sustainabledevelopment/biodiversit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livingwage.org.uk/what-real-living-wage" TargetMode="External"/><Relationship Id="rId7" Type="http://schemas.openxmlformats.org/officeDocument/2006/relationships/image" Target="../media/image5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54.png"/><Relationship Id="rId4" Type="http://schemas.openxmlformats.org/officeDocument/2006/relationships/slide" Target="slide4.xml"/></Relationships>
</file>

<file path=ppt/slides/_rels/slide80.xml.rels><?xml version="1.0" encoding="UTF-8" standalone="yes"?>
<Relationships xmlns="http://schemas.openxmlformats.org/package/2006/relationships"><Relationship Id="rId3" Type="http://schemas.openxmlformats.org/officeDocument/2006/relationships/hyperlink" Target="https://www.un.org/sustainabledevelopment/peace-justice/" TargetMode="External"/><Relationship Id="rId7" Type="http://schemas.openxmlformats.org/officeDocument/2006/relationships/hyperlink" Target="https://www.un.org/en/essential-un/"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6" Type="http://schemas.openxmlformats.org/officeDocument/2006/relationships/hyperlink" Target="https://www.un.org/sustainabledevelopment/globalpartnerships/" TargetMode="External"/><Relationship Id="rId5" Type="http://schemas.openxmlformats.org/officeDocument/2006/relationships/hyperlink" Target="https://www.equalityhumanrights.com/en/human-rights" TargetMode="External"/><Relationship Id="rId4" Type="http://schemas.openxmlformats.org/officeDocument/2006/relationships/hyperlink" Target="https://www.electoralcommission.org.uk/i-am-a/voter"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notesSlide" Target="../notesSlides/notesSlide81.xml"/><Relationship Id="rId1" Type="http://schemas.openxmlformats.org/officeDocument/2006/relationships/slideLayout" Target="../slideLayouts/slideLayout4.xml"/><Relationship Id="rId6" Type="http://schemas.openxmlformats.org/officeDocument/2006/relationships/image" Target="../media/image165.jpeg"/><Relationship Id="rId5" Type="http://schemas.openxmlformats.org/officeDocument/2006/relationships/image" Target="../media/image164.png"/><Relationship Id="rId4" Type="http://schemas.openxmlformats.org/officeDocument/2006/relationships/image" Target="../media/image163.png"/></Relationships>
</file>

<file path=ppt/slides/_rels/slide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hyperlink" Target="https://www.un.org/sustainabledevelopment/HUNGER" TargetMode="Externa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4.png"/><Relationship Id="rId5" Type="http://schemas.openxmlformats.org/officeDocument/2006/relationships/slide" Target="slide4.xml"/><Relationship Id="rId4" Type="http://schemas.openxmlformats.org/officeDocument/2006/relationships/image" Target="../media/image58.png"/><Relationship Id="rId9"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068"/>
        </a:solidFill>
        <a:effectLst/>
      </p:bgPr>
    </p:bg>
    <p:spTree>
      <p:nvGrpSpPr>
        <p:cNvPr id="1" name="Shape 504"/>
        <p:cNvGrpSpPr/>
        <p:nvPr/>
      </p:nvGrpSpPr>
      <p:grpSpPr>
        <a:xfrm>
          <a:off x="0" y="0"/>
          <a:ext cx="0" cy="0"/>
          <a:chOff x="0" y="0"/>
          <a:chExt cx="0" cy="0"/>
        </a:xfrm>
      </p:grpSpPr>
      <p:sp>
        <p:nvSpPr>
          <p:cNvPr id="505" name="Google Shape;505;p1"/>
          <p:cNvSpPr txBox="1">
            <a:spLocks noGrp="1"/>
          </p:cNvSpPr>
          <p:nvPr>
            <p:ph type="ctrTitle"/>
          </p:nvPr>
        </p:nvSpPr>
        <p:spPr>
          <a:xfrm>
            <a:off x="3888720" y="2961600"/>
            <a:ext cx="4967400" cy="1656000"/>
          </a:xfrm>
          <a:prstGeom prst="rect">
            <a:avLst/>
          </a:prstGeom>
          <a:solidFill>
            <a:schemeClr val="lt1"/>
          </a:solidFill>
          <a:ln>
            <a:noFill/>
          </a:ln>
        </p:spPr>
        <p:txBody>
          <a:bodyPr spcFirstLastPara="1" wrap="square" lIns="108000" tIns="136800" rIns="0" bIns="0" anchor="ctr" anchorCtr="0">
            <a:noAutofit/>
          </a:bodyPr>
          <a:lstStyle/>
          <a:p>
            <a:pPr marL="0" lvl="0" indent="0" algn="l" rtl="0">
              <a:lnSpc>
                <a:spcPct val="91111"/>
              </a:lnSpc>
              <a:spcBef>
                <a:spcPts val="0"/>
              </a:spcBef>
              <a:spcAft>
                <a:spcPts val="0"/>
              </a:spcAft>
              <a:buSzPts val="4500"/>
              <a:buNone/>
            </a:pPr>
            <a:r>
              <a:rPr lang="en-GB" dirty="0"/>
              <a:t>Sustainability Starts</a:t>
            </a:r>
            <a:endParaRPr dirty="0"/>
          </a:p>
        </p:txBody>
      </p:sp>
      <p:sp>
        <p:nvSpPr>
          <p:cNvPr id="506" name="Google Shape;506;p1"/>
          <p:cNvSpPr txBox="1">
            <a:spLocks noGrp="1"/>
          </p:cNvSpPr>
          <p:nvPr>
            <p:ph type="subTitle" idx="1"/>
          </p:nvPr>
        </p:nvSpPr>
        <p:spPr>
          <a:xfrm>
            <a:off x="3888740" y="4994724"/>
            <a:ext cx="4805400" cy="525000"/>
          </a:xfrm>
          <a:prstGeom prst="rect">
            <a:avLst/>
          </a:prstGeom>
          <a:solidFill>
            <a:schemeClr val="dk1"/>
          </a:solidFill>
          <a:ln>
            <a:noFill/>
          </a:ln>
        </p:spPr>
        <p:txBody>
          <a:bodyPr spcFirstLastPara="1" wrap="square" lIns="108000" tIns="108000" rIns="0" bIns="108000" anchor="t" anchorCtr="0">
            <a:noAutofit/>
          </a:bodyPr>
          <a:lstStyle/>
          <a:p>
            <a:pPr marL="0" lvl="0" indent="0" algn="l" rtl="0">
              <a:lnSpc>
                <a:spcPct val="118518"/>
              </a:lnSpc>
              <a:spcBef>
                <a:spcPts val="0"/>
              </a:spcBef>
              <a:spcAft>
                <a:spcPts val="0"/>
              </a:spcAft>
              <a:buSzPts val="1350"/>
              <a:buNone/>
            </a:pPr>
            <a:r>
              <a:rPr lang="en-GB"/>
              <a:t>A series of suggested activities to raise awareness of  the United Nations’ Sustainable Development Goals.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10"/>
          <p:cNvSpPr/>
          <p:nvPr/>
        </p:nvSpPr>
        <p:spPr>
          <a:xfrm>
            <a:off x="672300" y="1184450"/>
            <a:ext cx="7799400" cy="42330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DDA83A"/>
                </a:solidFill>
                <a:latin typeface="Arial"/>
                <a:ea typeface="Arial"/>
                <a:cs typeface="Arial"/>
                <a:sym typeface="Arial"/>
              </a:rPr>
              <a:t>What does this </a:t>
            </a:r>
            <a:endParaRPr sz="4800" b="1" i="0" u="none" strike="noStrike" cap="none">
              <a:solidFill>
                <a:srgbClr val="DDA83A"/>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4800"/>
              <a:buFont typeface="Arial"/>
              <a:buNone/>
            </a:pPr>
            <a:r>
              <a:rPr lang="en-GB" sz="4800" b="1" i="0" u="none" strike="noStrike" cap="none">
                <a:solidFill>
                  <a:srgbClr val="DDA83A"/>
                </a:solidFill>
                <a:latin typeface="Arial"/>
                <a:ea typeface="Arial"/>
                <a:cs typeface="Arial"/>
                <a:sym typeface="Arial"/>
              </a:rPr>
              <a:t>sign mean?</a:t>
            </a:r>
            <a:endParaRPr sz="4800" b="1" i="0" u="none" strike="noStrike" cap="none">
              <a:solidFill>
                <a:srgbClr val="DDA83A"/>
              </a:solidFill>
              <a:latin typeface="Arial"/>
              <a:ea typeface="Arial"/>
              <a:cs typeface="Arial"/>
              <a:sym typeface="Arial"/>
            </a:endParaRPr>
          </a:p>
          <a:p>
            <a:pPr marL="1979998" marR="144172" lvl="0" indent="-1799999" algn="l" rtl="0">
              <a:lnSpc>
                <a:spcPct val="100000"/>
              </a:lnSpc>
              <a:spcBef>
                <a:spcPts val="100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Where do you see it?</a:t>
            </a:r>
            <a:endParaRPr sz="3600" b="0" i="0" u="none" strike="noStrike" cap="none">
              <a:solidFill>
                <a:schemeClr val="dk1"/>
              </a:solidFill>
              <a:latin typeface="Arial"/>
              <a:ea typeface="Arial"/>
              <a:cs typeface="Arial"/>
              <a:sym typeface="Arial"/>
            </a:endParaRPr>
          </a:p>
          <a:p>
            <a:pPr marL="1979998" marR="144172" lvl="0" indent="-1799999" algn="l" rtl="0">
              <a:lnSpc>
                <a:spcPct val="100000"/>
              </a:lnSpc>
              <a:spcBef>
                <a:spcPts val="100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Do you buy things with </a:t>
            </a:r>
            <a:endParaRPr sz="3600" b="0" i="0" u="none" strike="noStrike" cap="none">
              <a:solidFill>
                <a:schemeClr val="dk1"/>
              </a:solidFill>
              <a:latin typeface="Arial"/>
              <a:ea typeface="Arial"/>
              <a:cs typeface="Arial"/>
              <a:sym typeface="Arial"/>
            </a:endParaRPr>
          </a:p>
          <a:p>
            <a:pPr marL="1979998" marR="144172" lvl="0" indent="-1799999" algn="l" rtl="0">
              <a:lnSpc>
                <a:spcPct val="100000"/>
              </a:lnSpc>
              <a:spcBef>
                <a:spcPts val="1000"/>
              </a:spcBef>
              <a:spcAft>
                <a:spcPts val="1000"/>
              </a:spcAft>
              <a:buClr>
                <a:srgbClr val="000000"/>
              </a:buClr>
              <a:buSzPts val="3600"/>
              <a:buFont typeface="Arial"/>
              <a:buNone/>
            </a:pPr>
            <a:r>
              <a:rPr lang="en-GB" sz="3600" b="0" i="0" u="none" strike="noStrike" cap="none">
                <a:solidFill>
                  <a:schemeClr val="dk1"/>
                </a:solidFill>
                <a:latin typeface="Arial"/>
                <a:ea typeface="Arial"/>
                <a:cs typeface="Arial"/>
                <a:sym typeface="Arial"/>
              </a:rPr>
              <a:t>this sign?</a:t>
            </a:r>
            <a:endParaRPr sz="3000" b="1" i="0" u="none" strike="noStrike" cap="none">
              <a:solidFill>
                <a:schemeClr val="dk1"/>
              </a:solidFill>
              <a:latin typeface="Arial"/>
              <a:ea typeface="Arial"/>
              <a:cs typeface="Arial"/>
              <a:sym typeface="Arial"/>
            </a:endParaRPr>
          </a:p>
        </p:txBody>
      </p:sp>
      <p:sp>
        <p:nvSpPr>
          <p:cNvPr id="637" name="Google Shape;637;p10"/>
          <p:cNvSpPr txBox="1">
            <a:spLocks noGrp="1"/>
          </p:cNvSpPr>
          <p:nvPr>
            <p:ph type="title"/>
          </p:nvPr>
        </p:nvSpPr>
        <p:spPr>
          <a:xfrm>
            <a:off x="1516100" y="256650"/>
            <a:ext cx="7142100" cy="6789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2100"/>
              <a:buNone/>
            </a:pPr>
            <a:r>
              <a:rPr lang="en-GB" sz="3600">
                <a:solidFill>
                  <a:srgbClr val="DDA83A"/>
                </a:solidFill>
              </a:rPr>
              <a:t>FAIRTRADE</a:t>
            </a:r>
            <a:endParaRPr sz="3600">
              <a:solidFill>
                <a:srgbClr val="DDA83A"/>
              </a:solidFill>
            </a:endParaRPr>
          </a:p>
        </p:txBody>
      </p:sp>
      <p:pic>
        <p:nvPicPr>
          <p:cNvPr id="638" name="Google Shape;638;p10">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296" y="259497"/>
            <a:ext cx="673200" cy="673200"/>
          </a:xfrm>
          <a:prstGeom prst="rect">
            <a:avLst/>
          </a:prstGeom>
          <a:noFill/>
          <a:ln>
            <a:noFill/>
          </a:ln>
        </p:spPr>
      </p:pic>
      <p:grpSp>
        <p:nvGrpSpPr>
          <p:cNvPr id="639" name="Google Shape;639;p10"/>
          <p:cNvGrpSpPr/>
          <p:nvPr/>
        </p:nvGrpSpPr>
        <p:grpSpPr>
          <a:xfrm>
            <a:off x="738536" y="5680533"/>
            <a:ext cx="6688947" cy="802700"/>
            <a:chOff x="758050" y="5638000"/>
            <a:chExt cx="7760700" cy="939600"/>
          </a:xfrm>
        </p:grpSpPr>
        <p:sp>
          <p:nvSpPr>
            <p:cNvPr id="640" name="Google Shape;640;p1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1979998" marR="144172" lvl="0" indent="-1439998" algn="l" rtl="0">
                <a:lnSpc>
                  <a:spcPct val="100000"/>
                </a:lnSpc>
                <a:spcBef>
                  <a:spcPts val="0"/>
                </a:spcBef>
                <a:spcAft>
                  <a:spcPts val="0"/>
                </a:spcAft>
                <a:buClr>
                  <a:schemeClr val="dk1"/>
                </a:buClr>
                <a:buSzPts val="1100"/>
                <a:buFont typeface="Arial"/>
                <a:buNone/>
              </a:pPr>
              <a:r>
                <a:rPr lang="en-GB" sz="3000" b="1" i="0" u="sng" strike="noStrike" cap="none">
                  <a:solidFill>
                    <a:schemeClr val="hlink"/>
                  </a:solidFill>
                  <a:latin typeface="Arial"/>
                  <a:ea typeface="Arial"/>
                  <a:cs typeface="Arial"/>
                  <a:sym typeface="Arial"/>
                  <a:hlinkClick r:id="rId5"/>
                </a:rPr>
                <a:t>Find out more about Fairtrade</a:t>
              </a:r>
              <a:endParaRPr sz="2400" b="1" i="0" u="none" strike="noStrike" cap="none">
                <a:solidFill>
                  <a:srgbClr val="000000"/>
                </a:solidFill>
                <a:latin typeface="Arial"/>
                <a:ea typeface="Arial"/>
                <a:cs typeface="Arial"/>
                <a:sym typeface="Arial"/>
              </a:endParaRPr>
            </a:p>
          </p:txBody>
        </p:sp>
        <p:grpSp>
          <p:nvGrpSpPr>
            <p:cNvPr id="641" name="Google Shape;641;p10"/>
            <p:cNvGrpSpPr/>
            <p:nvPr/>
          </p:nvGrpSpPr>
          <p:grpSpPr>
            <a:xfrm>
              <a:off x="1013661" y="5809720"/>
              <a:ext cx="503995" cy="614913"/>
              <a:chOff x="840950" y="5732750"/>
              <a:chExt cx="620760" cy="701235"/>
            </a:xfrm>
          </p:grpSpPr>
          <p:sp>
            <p:nvSpPr>
              <p:cNvPr id="642" name="Google Shape;642;p1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43" name="Google Shape;643;p1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644" name="Google Shape;644;p10">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90309" y="5710500"/>
            <a:ext cx="781432" cy="781451"/>
          </a:xfrm>
          <a:prstGeom prst="rect">
            <a:avLst/>
          </a:prstGeom>
          <a:noFill/>
          <a:ln>
            <a:noFill/>
          </a:ln>
        </p:spPr>
      </p:pic>
      <p:pic>
        <p:nvPicPr>
          <p:cNvPr id="645" name="Google Shape;645;p10" title="Fairtrade logo"/>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744525" y="1781175"/>
            <a:ext cx="2614550" cy="308369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1"/>
          <p:cNvSpPr/>
          <p:nvPr/>
        </p:nvSpPr>
        <p:spPr>
          <a:xfrm>
            <a:off x="672289" y="1098598"/>
            <a:ext cx="7799400" cy="42336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DDA83A"/>
                </a:solidFill>
                <a:latin typeface="Arial"/>
                <a:ea typeface="Arial"/>
                <a:cs typeface="Arial"/>
                <a:sym typeface="Arial"/>
              </a:rPr>
              <a:t>What do you do when you </a:t>
            </a:r>
            <a:endParaRPr sz="3600" b="1" i="0" u="none" strike="noStrike" cap="none">
              <a:solidFill>
                <a:srgbClr val="DDA83A"/>
              </a:solidFill>
              <a:latin typeface="Arial"/>
              <a:ea typeface="Arial"/>
              <a:cs typeface="Arial"/>
              <a:sym typeface="Arial"/>
            </a:endParaRPr>
          </a:p>
          <a:p>
            <a:pPr marL="179999" marR="144172"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DDA83A"/>
                </a:solidFill>
                <a:latin typeface="Arial"/>
                <a:ea typeface="Arial"/>
                <a:cs typeface="Arial"/>
                <a:sym typeface="Arial"/>
              </a:rPr>
              <a:t>have leftover food?</a:t>
            </a:r>
            <a:endParaRPr sz="3600" b="1" i="0" u="none" strike="noStrike" cap="none">
              <a:solidFill>
                <a:srgbClr val="DDA83A"/>
              </a:solidFill>
              <a:latin typeface="Arial"/>
              <a:ea typeface="Arial"/>
              <a:cs typeface="Arial"/>
              <a:sym typeface="Arial"/>
            </a:endParaRPr>
          </a:p>
          <a:p>
            <a:pPr marL="179999" marR="144172" lvl="0" indent="0" algn="l" rtl="0">
              <a:lnSpc>
                <a:spcPct val="100000"/>
              </a:lnSpc>
              <a:spcBef>
                <a:spcPts val="0"/>
              </a:spcBef>
              <a:spcAft>
                <a:spcPts val="0"/>
              </a:spcAft>
              <a:buClr>
                <a:schemeClr val="dk1"/>
              </a:buClr>
              <a:buSzPts val="1100"/>
              <a:buFont typeface="Arial"/>
              <a:buNone/>
            </a:pPr>
            <a:endParaRPr sz="1800" b="1" i="0" u="none" strike="noStrike" cap="none">
              <a:solidFill>
                <a:srgbClr val="DDA83A"/>
              </a:solidFill>
              <a:latin typeface="Arial"/>
              <a:ea typeface="Arial"/>
              <a:cs typeface="Arial"/>
              <a:sym typeface="Arial"/>
            </a:endParaRPr>
          </a:p>
          <a:p>
            <a:pPr marL="360000" marR="144172"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a. throw it away</a:t>
            </a:r>
            <a:endParaRPr sz="2400" b="0" i="0" u="none" strike="noStrike" cap="none">
              <a:solidFill>
                <a:schemeClr val="dk1"/>
              </a:solidFill>
              <a:latin typeface="Arial"/>
              <a:ea typeface="Arial"/>
              <a:cs typeface="Arial"/>
              <a:sym typeface="Arial"/>
            </a:endParaRPr>
          </a:p>
          <a:p>
            <a:pPr marL="360000" marR="144172"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b. freeze it</a:t>
            </a:r>
            <a:endParaRPr sz="2400" b="0" i="0" u="none" strike="noStrike" cap="none">
              <a:solidFill>
                <a:schemeClr val="dk1"/>
              </a:solidFill>
              <a:latin typeface="Arial"/>
              <a:ea typeface="Arial"/>
              <a:cs typeface="Arial"/>
              <a:sym typeface="Arial"/>
            </a:endParaRPr>
          </a:p>
          <a:p>
            <a:pPr marL="360000" marR="144172"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Arial"/>
                <a:ea typeface="Arial"/>
                <a:cs typeface="Arial"/>
                <a:sym typeface="Arial"/>
              </a:rPr>
              <a:t>c. give it to friends or neighbours</a:t>
            </a:r>
            <a:endParaRPr sz="2400" b="0" i="0" u="none" strike="noStrike" cap="none">
              <a:solidFill>
                <a:schemeClr val="dk1"/>
              </a:solidFill>
              <a:latin typeface="Arial"/>
              <a:ea typeface="Arial"/>
              <a:cs typeface="Arial"/>
              <a:sym typeface="Arial"/>
            </a:endParaRPr>
          </a:p>
          <a:p>
            <a:pPr marL="360000" marR="144172"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360000" marR="144172"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0" marR="144172" lvl="0" indent="0" algn="l" rtl="0">
              <a:lnSpc>
                <a:spcPct val="100000"/>
              </a:lnSpc>
              <a:spcBef>
                <a:spcPts val="0"/>
              </a:spcBef>
              <a:spcAft>
                <a:spcPts val="0"/>
              </a:spcAft>
              <a:buClr>
                <a:schemeClr val="dk1"/>
              </a:buClr>
              <a:buSzPts val="1100"/>
              <a:buFont typeface="Arial"/>
              <a:buNone/>
            </a:pPr>
            <a:endParaRPr sz="1600" b="0" i="0" u="none" strike="noStrike" cap="none">
              <a:solidFill>
                <a:schemeClr val="dk1"/>
              </a:solidFill>
              <a:latin typeface="Arial"/>
              <a:ea typeface="Arial"/>
              <a:cs typeface="Arial"/>
              <a:sym typeface="Arial"/>
            </a:endParaRPr>
          </a:p>
          <a:p>
            <a:pPr marL="360000" marR="144172" lvl="0" indent="1169998" algn="l"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Arial"/>
                <a:ea typeface="Arial"/>
                <a:cs typeface="Arial"/>
                <a:sym typeface="Arial"/>
              </a:rPr>
              <a:t>Share a tip for reducing food waste</a:t>
            </a:r>
            <a:endParaRPr sz="2400" b="1"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chemeClr val="dk1"/>
              </a:buClr>
              <a:buSzPts val="1100"/>
              <a:buFont typeface="Arial"/>
              <a:buNone/>
            </a:pPr>
            <a:endParaRPr sz="8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chemeClr val="dk1"/>
              </a:buClr>
              <a:buSzPts val="1100"/>
              <a:buFont typeface="Arial"/>
              <a:buNone/>
            </a:pPr>
            <a:endParaRPr sz="1800" b="1" i="0" u="none" strike="noStrike" cap="none">
              <a:solidFill>
                <a:schemeClr val="dk1"/>
              </a:solidFill>
              <a:latin typeface="Arial"/>
              <a:ea typeface="Arial"/>
              <a:cs typeface="Arial"/>
              <a:sym typeface="Arial"/>
            </a:endParaRPr>
          </a:p>
        </p:txBody>
      </p:sp>
      <p:pic>
        <p:nvPicPr>
          <p:cNvPr id="652" name="Google Shape;652;p11" title="A pile of food wast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727275" y="1831956"/>
            <a:ext cx="2268550" cy="2041225"/>
          </a:xfrm>
          <a:prstGeom prst="rect">
            <a:avLst/>
          </a:prstGeom>
          <a:noFill/>
          <a:ln>
            <a:noFill/>
          </a:ln>
        </p:spPr>
      </p:pic>
      <p:sp>
        <p:nvSpPr>
          <p:cNvPr id="653" name="Google Shape;653;p11"/>
          <p:cNvSpPr txBox="1">
            <a:spLocks noGrp="1"/>
          </p:cNvSpPr>
          <p:nvPr>
            <p:ph type="title"/>
          </p:nvPr>
        </p:nvSpPr>
        <p:spPr>
          <a:xfrm>
            <a:off x="1505641" y="295467"/>
            <a:ext cx="2860500" cy="531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DDA83A"/>
                </a:solidFill>
              </a:rPr>
              <a:t>FOOD WASTE</a:t>
            </a:r>
            <a:endParaRPr sz="3600">
              <a:solidFill>
                <a:srgbClr val="DDA83A"/>
              </a:solidFill>
            </a:endParaRPr>
          </a:p>
        </p:txBody>
      </p:sp>
      <p:pic>
        <p:nvPicPr>
          <p:cNvPr id="654" name="Google Shape;654;p1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72296" y="224372"/>
            <a:ext cx="673200" cy="673200"/>
          </a:xfrm>
          <a:prstGeom prst="rect">
            <a:avLst/>
          </a:prstGeom>
          <a:noFill/>
          <a:ln>
            <a:noFill/>
          </a:ln>
        </p:spPr>
      </p:pic>
      <p:grpSp>
        <p:nvGrpSpPr>
          <p:cNvPr id="655" name="Google Shape;655;p11"/>
          <p:cNvGrpSpPr/>
          <p:nvPr/>
        </p:nvGrpSpPr>
        <p:grpSpPr>
          <a:xfrm>
            <a:off x="738536" y="5604333"/>
            <a:ext cx="6688947" cy="802700"/>
            <a:chOff x="758050" y="5638000"/>
            <a:chExt cx="7760700" cy="939600"/>
          </a:xfrm>
        </p:grpSpPr>
        <p:sp>
          <p:nvSpPr>
            <p:cNvPr id="656" name="Google Shape;656;p11"/>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6"/>
                </a:rPr>
                <a:t>Visit Love Food Hate Waste for more ideas</a:t>
              </a:r>
              <a:r>
                <a:rPr lang="en-GB" sz="2100" b="1" i="0" u="none" strike="noStrike" cap="none">
                  <a:solidFill>
                    <a:schemeClr val="dk1"/>
                  </a:solidFill>
                  <a:latin typeface="Arial"/>
                  <a:ea typeface="Arial"/>
                  <a:cs typeface="Arial"/>
                  <a:sym typeface="Arial"/>
                </a:rPr>
                <a:t> </a:t>
              </a:r>
              <a:endParaRPr sz="2100" b="1" i="0" u="none" strike="noStrike" cap="none">
                <a:solidFill>
                  <a:srgbClr val="000000"/>
                </a:solidFill>
                <a:latin typeface="Arial"/>
                <a:ea typeface="Arial"/>
                <a:cs typeface="Arial"/>
                <a:sym typeface="Arial"/>
              </a:endParaRPr>
            </a:p>
          </p:txBody>
        </p:sp>
        <p:grpSp>
          <p:nvGrpSpPr>
            <p:cNvPr id="657" name="Google Shape;657;p11"/>
            <p:cNvGrpSpPr/>
            <p:nvPr/>
          </p:nvGrpSpPr>
          <p:grpSpPr>
            <a:xfrm>
              <a:off x="1013661" y="5809720"/>
              <a:ext cx="503995" cy="614913"/>
              <a:chOff x="840950" y="5732750"/>
              <a:chExt cx="620760" cy="701235"/>
            </a:xfrm>
          </p:grpSpPr>
          <p:sp>
            <p:nvSpPr>
              <p:cNvPr id="658" name="Google Shape;658;p11"/>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59" name="Google Shape;659;p11"/>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660" name="Google Shape;660;p11">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grpSp>
        <p:nvGrpSpPr>
          <p:cNvPr id="661" name="Google Shape;661;p11"/>
          <p:cNvGrpSpPr/>
          <p:nvPr/>
        </p:nvGrpSpPr>
        <p:grpSpPr>
          <a:xfrm>
            <a:off x="1046653" y="4078655"/>
            <a:ext cx="1080000" cy="1080000"/>
            <a:chOff x="4476750" y="1323975"/>
            <a:chExt cx="1080000" cy="1080000"/>
          </a:xfrm>
        </p:grpSpPr>
        <p:sp>
          <p:nvSpPr>
            <p:cNvPr id="662" name="Google Shape;662;p11"/>
            <p:cNvSpPr/>
            <p:nvPr/>
          </p:nvSpPr>
          <p:spPr>
            <a:xfrm>
              <a:off x="4476750" y="1323975"/>
              <a:ext cx="1080000" cy="1080000"/>
            </a:xfrm>
            <a:prstGeom prst="ellipse">
              <a:avLst/>
            </a:prstGeom>
            <a:solidFill>
              <a:srgbClr val="DDA83A"/>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63" name="Google Shape;663;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680536" y="1504275"/>
              <a:ext cx="672436" cy="719401"/>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12"/>
          <p:cNvSpPr/>
          <p:nvPr/>
        </p:nvSpPr>
        <p:spPr>
          <a:xfrm>
            <a:off x="672289" y="1155836"/>
            <a:ext cx="7799400" cy="4233600"/>
          </a:xfrm>
          <a:prstGeom prst="rect">
            <a:avLst/>
          </a:prstGeom>
          <a:solidFill>
            <a:srgbClr val="F3F3F3"/>
          </a:solidFill>
          <a:ln w="38100" cap="flat" cmpd="sng">
            <a:solidFill>
              <a:srgbClr val="DDA83A"/>
            </a:solidFill>
            <a:prstDash val="solid"/>
            <a:round/>
            <a:headEnd type="none" w="sm" len="sm"/>
            <a:tailEnd type="none" w="sm" len="sm"/>
          </a:ln>
        </p:spPr>
        <p:txBody>
          <a:bodyPr spcFirstLastPara="1" wrap="square" lIns="91425" tIns="91425" rIns="91425" bIns="91425" anchor="t" anchorCtr="0">
            <a:noAutofit/>
          </a:bodyPr>
          <a:lstStyle/>
          <a:p>
            <a:pPr marL="45000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DDA83A"/>
                </a:solidFill>
                <a:latin typeface="Roboto"/>
                <a:ea typeface="Roboto"/>
                <a:cs typeface="Roboto"/>
                <a:sym typeface="Roboto"/>
              </a:rPr>
              <a:t>An estimated 2 billion people in the world did not have regular access to safe, nutritious and sufficient food in 2019. </a:t>
            </a:r>
            <a:endParaRPr sz="3000" b="1" i="0" u="none" strike="noStrike" cap="none">
              <a:solidFill>
                <a:srgbClr val="4C9F38"/>
              </a:solidFill>
              <a:latin typeface="Roboto"/>
              <a:ea typeface="Roboto"/>
              <a:cs typeface="Roboto"/>
              <a:sym typeface="Roboto"/>
            </a:endParaRPr>
          </a:p>
          <a:p>
            <a:pPr marL="1080000" marR="234172" lvl="0" indent="-512399" algn="l" rtl="0">
              <a:lnSpc>
                <a:spcPct val="100000"/>
              </a:lnSpc>
              <a:spcBef>
                <a:spcPts val="100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do the words ‘</a:t>
            </a:r>
            <a:r>
              <a:rPr lang="en-GB" sz="2400" b="1" i="0" u="none" strike="noStrike" cap="none">
                <a:solidFill>
                  <a:schemeClr val="dk1"/>
                </a:solidFill>
                <a:latin typeface="Arial"/>
                <a:ea typeface="Arial"/>
                <a:cs typeface="Arial"/>
                <a:sym typeface="Arial"/>
              </a:rPr>
              <a:t>nutritious</a:t>
            </a:r>
            <a:r>
              <a:rPr lang="en-GB" sz="2400" b="0" i="0" u="none" strike="noStrike" cap="none">
                <a:solidFill>
                  <a:schemeClr val="dk1"/>
                </a:solidFill>
                <a:latin typeface="Arial"/>
                <a:ea typeface="Arial"/>
                <a:cs typeface="Arial"/>
                <a:sym typeface="Arial"/>
              </a:rPr>
              <a:t>’ and ‘</a:t>
            </a:r>
            <a:r>
              <a:rPr lang="en-GB" sz="2400" b="1" i="0" u="none" strike="noStrike" cap="none">
                <a:solidFill>
                  <a:schemeClr val="dk1"/>
                </a:solidFill>
                <a:latin typeface="Arial"/>
                <a:ea typeface="Arial"/>
                <a:cs typeface="Arial"/>
                <a:sym typeface="Arial"/>
              </a:rPr>
              <a:t>sufficient</a:t>
            </a:r>
            <a:r>
              <a:rPr lang="en-GB" sz="2400" b="0" i="0" u="none" strike="noStrike" cap="none">
                <a:solidFill>
                  <a:schemeClr val="dk1"/>
                </a:solidFill>
                <a:latin typeface="Arial"/>
                <a:ea typeface="Arial"/>
                <a:cs typeface="Arial"/>
                <a:sym typeface="Arial"/>
              </a:rPr>
              <a:t>’ mean? </a:t>
            </a:r>
            <a:endParaRPr sz="2400" b="0" i="0" u="none" strike="noStrike" cap="none">
              <a:solidFill>
                <a:schemeClr val="dk1"/>
              </a:solidFill>
              <a:latin typeface="Arial"/>
              <a:ea typeface="Arial"/>
              <a:cs typeface="Arial"/>
              <a:sym typeface="Arial"/>
            </a:endParaRPr>
          </a:p>
          <a:p>
            <a:pPr marL="1080000" marR="234172" lvl="0" indent="-51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are the long term consequences of </a:t>
            </a:r>
            <a:r>
              <a:rPr lang="en-GB" sz="2400" b="1" i="0" u="none" strike="noStrike" cap="none">
                <a:solidFill>
                  <a:schemeClr val="dk1"/>
                </a:solidFill>
                <a:latin typeface="Arial"/>
                <a:ea typeface="Arial"/>
                <a:cs typeface="Arial"/>
                <a:sym typeface="Arial"/>
              </a:rPr>
              <a:t>hunger</a:t>
            </a:r>
            <a:r>
              <a:rPr lang="en-GB" sz="2400" b="0" i="0" u="none" strike="noStrike" cap="none">
                <a:solidFill>
                  <a:schemeClr val="dk1"/>
                </a:solidFill>
                <a:latin typeface="Arial"/>
                <a:ea typeface="Arial"/>
                <a:cs typeface="Arial"/>
                <a:sym typeface="Arial"/>
              </a:rPr>
              <a:t> and </a:t>
            </a:r>
            <a:r>
              <a:rPr lang="en-GB" sz="2400" b="1" i="0" u="none" strike="noStrike" cap="none">
                <a:solidFill>
                  <a:schemeClr val="dk1"/>
                </a:solidFill>
                <a:latin typeface="Arial"/>
                <a:ea typeface="Arial"/>
                <a:cs typeface="Arial"/>
                <a:sym typeface="Arial"/>
              </a:rPr>
              <a:t>malnutrition</a:t>
            </a:r>
            <a:r>
              <a:rPr lang="en-GB"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1080000" marR="234172" lvl="0" indent="-51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can we do to help?</a:t>
            </a:r>
            <a:endParaRPr sz="2400" b="0" i="0" u="none" strike="noStrike" cap="none">
              <a:solidFill>
                <a:schemeClr val="dk1"/>
              </a:solidFill>
              <a:latin typeface="Arial"/>
              <a:ea typeface="Arial"/>
              <a:cs typeface="Arial"/>
              <a:sym typeface="Arial"/>
            </a:endParaRPr>
          </a:p>
        </p:txBody>
      </p:sp>
      <p:sp>
        <p:nvSpPr>
          <p:cNvPr id="670" name="Google Shape;670;p12"/>
          <p:cNvSpPr txBox="1"/>
          <p:nvPr/>
        </p:nvSpPr>
        <p:spPr>
          <a:xfrm>
            <a:off x="672310" y="851035"/>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DDA83A"/>
                </a:solidFill>
                <a:latin typeface="Arial"/>
                <a:ea typeface="Arial"/>
                <a:cs typeface="Arial"/>
                <a:sym typeface="Arial"/>
              </a:rPr>
              <a:t>“</a:t>
            </a:r>
            <a:endParaRPr sz="10000" b="0" i="0" u="none" strike="noStrike" cap="none">
              <a:solidFill>
                <a:srgbClr val="DDA83A"/>
              </a:solidFill>
              <a:latin typeface="Arial"/>
              <a:ea typeface="Arial"/>
              <a:cs typeface="Arial"/>
              <a:sym typeface="Arial"/>
            </a:endParaRPr>
          </a:p>
        </p:txBody>
      </p:sp>
      <p:sp>
        <p:nvSpPr>
          <p:cNvPr id="671" name="Google Shape;671;p12"/>
          <p:cNvSpPr txBox="1">
            <a:spLocks noGrp="1"/>
          </p:cNvSpPr>
          <p:nvPr>
            <p:ph type="title"/>
          </p:nvPr>
        </p:nvSpPr>
        <p:spPr>
          <a:xfrm>
            <a:off x="1516100" y="343500"/>
            <a:ext cx="5922300" cy="580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DDA83A"/>
                </a:solidFill>
              </a:rPr>
              <a:t>HUNGER AND NUTRITION</a:t>
            </a:r>
            <a:endParaRPr sz="3600">
              <a:solidFill>
                <a:srgbClr val="DDA83A"/>
              </a:solidFill>
            </a:endParaRPr>
          </a:p>
        </p:txBody>
      </p:sp>
      <p:pic>
        <p:nvPicPr>
          <p:cNvPr id="672" name="Google Shape;672;p12">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296" y="259497"/>
            <a:ext cx="673200" cy="673200"/>
          </a:xfrm>
          <a:prstGeom prst="rect">
            <a:avLst/>
          </a:prstGeom>
          <a:noFill/>
          <a:ln>
            <a:noFill/>
          </a:ln>
        </p:spPr>
      </p:pic>
      <p:pic>
        <p:nvPicPr>
          <p:cNvPr id="673" name="Google Shape;673;p12">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grpSp>
        <p:nvGrpSpPr>
          <p:cNvPr id="674" name="Google Shape;674;p12"/>
          <p:cNvGrpSpPr/>
          <p:nvPr/>
        </p:nvGrpSpPr>
        <p:grpSpPr>
          <a:xfrm>
            <a:off x="738536" y="5604333"/>
            <a:ext cx="6688947" cy="802700"/>
            <a:chOff x="758050" y="5638000"/>
            <a:chExt cx="7760700" cy="939600"/>
          </a:xfrm>
        </p:grpSpPr>
        <p:sp>
          <p:nvSpPr>
            <p:cNvPr id="675" name="Google Shape;675;p1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7"/>
                </a:rPr>
                <a:t>Read why Zero Hunger matters </a:t>
              </a:r>
              <a:endParaRPr sz="2100" b="1" i="0" u="none" strike="noStrike" cap="none">
                <a:solidFill>
                  <a:srgbClr val="000000"/>
                </a:solidFill>
                <a:latin typeface="Arial"/>
                <a:ea typeface="Arial"/>
                <a:cs typeface="Arial"/>
                <a:sym typeface="Arial"/>
              </a:endParaRPr>
            </a:p>
          </p:txBody>
        </p:sp>
        <p:grpSp>
          <p:nvGrpSpPr>
            <p:cNvPr id="676" name="Google Shape;676;p12"/>
            <p:cNvGrpSpPr/>
            <p:nvPr/>
          </p:nvGrpSpPr>
          <p:grpSpPr>
            <a:xfrm>
              <a:off x="1013661" y="5809720"/>
              <a:ext cx="503995" cy="614913"/>
              <a:chOff x="840950" y="5732750"/>
              <a:chExt cx="620760" cy="701235"/>
            </a:xfrm>
          </p:grpSpPr>
          <p:sp>
            <p:nvSpPr>
              <p:cNvPr id="677" name="Google Shape;677;p1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78" name="Google Shape;678;p1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Google Shape;684;p13"/>
          <p:cNvSpPr/>
          <p:nvPr/>
        </p:nvSpPr>
        <p:spPr>
          <a:xfrm>
            <a:off x="5515522" y="5980125"/>
            <a:ext cx="3030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rgbClr val="0000FF"/>
                </a:solidFill>
                <a:latin typeface="Oswald"/>
                <a:ea typeface="Oswald"/>
                <a:cs typeface="Oswald"/>
                <a:sym typeface="Oswald"/>
                <a:hlinkClick r:id="rId3">
                  <a:extLst>
                    <a:ext uri="{A12FA001-AC4F-418D-AE19-62706E023703}">
                      <ahyp:hlinkClr xmlns:ahyp="http://schemas.microsoft.com/office/drawing/2018/hyperlinkcolor" val="tx"/>
                    </a:ext>
                  </a:extLst>
                </a:hlinkClick>
              </a:rPr>
              <a:t>FIND OUT MORE</a:t>
            </a:r>
            <a:endParaRPr sz="2600" b="1" i="0" u="none" strike="noStrike" cap="none">
              <a:solidFill>
                <a:srgbClr val="0000FF"/>
              </a:solidFill>
              <a:latin typeface="Oswald"/>
              <a:ea typeface="Oswald"/>
              <a:cs typeface="Oswald"/>
              <a:sym typeface="Oswald"/>
            </a:endParaRPr>
          </a:p>
        </p:txBody>
      </p:sp>
      <p:grpSp>
        <p:nvGrpSpPr>
          <p:cNvPr id="685" name="Google Shape;685;p13"/>
          <p:cNvGrpSpPr/>
          <p:nvPr/>
        </p:nvGrpSpPr>
        <p:grpSpPr>
          <a:xfrm>
            <a:off x="470099" y="452530"/>
            <a:ext cx="8203812" cy="1789891"/>
            <a:chOff x="571950" y="1283529"/>
            <a:chExt cx="6782812" cy="2790600"/>
          </a:xfrm>
        </p:grpSpPr>
        <p:sp>
          <p:nvSpPr>
            <p:cNvPr id="686" name="Google Shape;686;p13"/>
            <p:cNvSpPr/>
            <p:nvPr/>
          </p:nvSpPr>
          <p:spPr>
            <a:xfrm>
              <a:off x="2160862" y="1283529"/>
              <a:ext cx="5193900" cy="2790600"/>
            </a:xfrm>
            <a:prstGeom prst="rect">
              <a:avLst/>
            </a:prstGeom>
            <a:solidFill>
              <a:srgbClr val="4C9F38"/>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ENSURE HEALTHY LIVES AND PROMOTE WELL-BEING FOR ALL AT ALL AGES</a:t>
              </a:r>
              <a:endParaRPr sz="3000" b="1" i="0" u="none" strike="noStrike" cap="none">
                <a:solidFill>
                  <a:schemeClr val="lt1"/>
                </a:solidFill>
                <a:latin typeface="Oswald"/>
                <a:ea typeface="Oswald"/>
                <a:cs typeface="Oswald"/>
                <a:sym typeface="Oswald"/>
              </a:endParaRPr>
            </a:p>
          </p:txBody>
        </p:sp>
        <p:pic>
          <p:nvPicPr>
            <p:cNvPr id="687" name="Google Shape;687;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950" y="1283750"/>
              <a:ext cx="1479289" cy="2790000"/>
            </a:xfrm>
            <a:prstGeom prst="rect">
              <a:avLst/>
            </a:prstGeom>
            <a:noFill/>
            <a:ln>
              <a:noFill/>
            </a:ln>
          </p:spPr>
        </p:pic>
      </p:grpSp>
      <p:sp>
        <p:nvSpPr>
          <p:cNvPr id="688" name="Google Shape;688;p13"/>
          <p:cNvSpPr txBox="1">
            <a:spLocks noGrp="1"/>
          </p:cNvSpPr>
          <p:nvPr>
            <p:ph type="title"/>
          </p:nvPr>
        </p:nvSpPr>
        <p:spPr>
          <a:xfrm>
            <a:off x="972641" y="5912028"/>
            <a:ext cx="28605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SzPct val="111111"/>
              <a:buNone/>
            </a:pPr>
            <a:r>
              <a:rPr lang="en-GB">
                <a:solidFill>
                  <a:srgbClr val="4C9F38"/>
                </a:solidFill>
              </a:rPr>
              <a:t>GOOD HEALTH</a:t>
            </a:r>
            <a:endParaRPr>
              <a:solidFill>
                <a:srgbClr val="4C9F38"/>
              </a:solidFill>
            </a:endParaRPr>
          </a:p>
          <a:p>
            <a:pPr marL="0" lvl="0" indent="0" algn="l" rtl="0">
              <a:lnSpc>
                <a:spcPct val="100000"/>
              </a:lnSpc>
              <a:spcBef>
                <a:spcPts val="0"/>
              </a:spcBef>
              <a:spcAft>
                <a:spcPts val="0"/>
              </a:spcAft>
              <a:buSzPct val="111111"/>
              <a:buNone/>
            </a:pPr>
            <a:r>
              <a:rPr lang="en-GB">
                <a:solidFill>
                  <a:srgbClr val="4C9F38"/>
                </a:solidFill>
              </a:rPr>
              <a:t>AND WELL-BEING</a:t>
            </a:r>
            <a:endParaRPr>
              <a:solidFill>
                <a:srgbClr val="4C9F38"/>
              </a:solidFill>
            </a:endParaRPr>
          </a:p>
        </p:txBody>
      </p:sp>
      <p:sp>
        <p:nvSpPr>
          <p:cNvPr id="689" name="Google Shape;689;p13"/>
          <p:cNvSpPr txBox="1">
            <a:spLocks noGrp="1"/>
          </p:cNvSpPr>
          <p:nvPr>
            <p:ph type="subTitle" idx="1"/>
          </p:nvPr>
        </p:nvSpPr>
        <p:spPr>
          <a:xfrm>
            <a:off x="343829" y="5838467"/>
            <a:ext cx="414300" cy="531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640"/>
              </a:spcBef>
              <a:spcAft>
                <a:spcPts val="0"/>
              </a:spcAft>
              <a:buSzPts val="5000"/>
              <a:buNone/>
            </a:pPr>
            <a:r>
              <a:rPr lang="en-GB">
                <a:solidFill>
                  <a:srgbClr val="4C9F38"/>
                </a:solidFill>
              </a:rPr>
              <a:t>3</a:t>
            </a:r>
            <a:endParaRPr>
              <a:solidFill>
                <a:srgbClr val="4C9F38"/>
              </a:solidFill>
            </a:endParaRPr>
          </a:p>
        </p:txBody>
      </p:sp>
      <p:sp>
        <p:nvSpPr>
          <p:cNvPr id="690" name="Google Shape;690;p13"/>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691" name="Google Shape;691;p13">
            <a:hlinkClick r:id="rId5"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EXERCISE</a:t>
            </a:r>
            <a:endParaRPr sz="3000" b="1" i="0" u="none" strike="noStrike" cap="none">
              <a:solidFill>
                <a:schemeClr val="lt1"/>
              </a:solidFill>
              <a:latin typeface="Oswald"/>
              <a:ea typeface="Oswald"/>
              <a:cs typeface="Oswald"/>
              <a:sym typeface="Oswald"/>
            </a:endParaRPr>
          </a:p>
        </p:txBody>
      </p:sp>
      <p:sp>
        <p:nvSpPr>
          <p:cNvPr id="692" name="Google Shape;692;p13">
            <a:hlinkClick r:id="rId6"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5 STEPS TO WELLBEING</a:t>
            </a:r>
            <a:endParaRPr sz="2800" b="1" i="0" u="none" strike="noStrike" cap="none">
              <a:solidFill>
                <a:schemeClr val="lt1"/>
              </a:solidFill>
              <a:latin typeface="Oswald"/>
              <a:ea typeface="Oswald"/>
              <a:cs typeface="Oswald"/>
              <a:sym typeface="Oswald"/>
            </a:endParaRPr>
          </a:p>
        </p:txBody>
      </p:sp>
      <p:sp>
        <p:nvSpPr>
          <p:cNvPr id="693" name="Google Shape;693;p13">
            <a:hlinkClick r:id="rId7"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Oswald"/>
                <a:ea typeface="Oswald"/>
                <a:cs typeface="Oswald"/>
                <a:sym typeface="Oswald"/>
              </a:rPr>
              <a:t>ACCESS TO HEALTHCARE</a:t>
            </a:r>
            <a:endParaRPr sz="2400" b="1" i="0" u="none" strike="noStrike" cap="none">
              <a:solidFill>
                <a:schemeClr val="lt1"/>
              </a:solidFill>
              <a:latin typeface="Oswald"/>
              <a:ea typeface="Oswald"/>
              <a:cs typeface="Oswald"/>
              <a:sym typeface="Oswald"/>
            </a:endParaRPr>
          </a:p>
        </p:txBody>
      </p:sp>
      <p:pic>
        <p:nvPicPr>
          <p:cNvPr id="694" name="Google Shape;694;p13">
            <a:hlinkClick r:id="rId8" action="ppaction://hlinksldjump"/>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181284" y="5838463"/>
            <a:ext cx="781432" cy="7814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4"/>
          <p:cNvSpPr/>
          <p:nvPr/>
        </p:nvSpPr>
        <p:spPr>
          <a:xfrm>
            <a:off x="672300" y="1314749"/>
            <a:ext cx="7799400" cy="42336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4C9F38"/>
                </a:solidFill>
                <a:latin typeface="Arial"/>
                <a:ea typeface="Arial"/>
                <a:cs typeface="Arial"/>
                <a:sym typeface="Arial"/>
              </a:rPr>
              <a:t>What type of exercise do you enjoy?</a:t>
            </a:r>
            <a:endParaRPr sz="2800" b="1" i="0" u="none" strike="noStrike" cap="none">
              <a:solidFill>
                <a:srgbClr val="4C9F38"/>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179999" marR="144172" lvl="0" indent="0" algn="l" rtl="0">
              <a:lnSpc>
                <a:spcPct val="100000"/>
              </a:lnSpc>
              <a:spcBef>
                <a:spcPts val="1000"/>
              </a:spcBef>
              <a:spcAft>
                <a:spcPts val="100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pic>
        <p:nvPicPr>
          <p:cNvPr id="701" name="Google Shape;701;p14" title="Two people walking in a park"/>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14307" y="2698026"/>
            <a:ext cx="1800000" cy="1200000"/>
          </a:xfrm>
          <a:prstGeom prst="rect">
            <a:avLst/>
          </a:prstGeom>
          <a:noFill/>
          <a:ln>
            <a:noFill/>
          </a:ln>
        </p:spPr>
      </p:pic>
      <p:pic>
        <p:nvPicPr>
          <p:cNvPr id="702" name="Google Shape;702;p14" title="A football and two fee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4302" y="4119376"/>
            <a:ext cx="1800000" cy="1200000"/>
          </a:xfrm>
          <a:prstGeom prst="rect">
            <a:avLst/>
          </a:prstGeom>
          <a:noFill/>
          <a:ln>
            <a:noFill/>
          </a:ln>
        </p:spPr>
      </p:pic>
      <p:pic>
        <p:nvPicPr>
          <p:cNvPr id="703" name="Google Shape;703;p14" title="Hands weeding in a garden"/>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285494" y="2698026"/>
            <a:ext cx="1800000" cy="1200000"/>
          </a:xfrm>
          <a:prstGeom prst="rect">
            <a:avLst/>
          </a:prstGeom>
          <a:noFill/>
          <a:ln>
            <a:noFill/>
          </a:ln>
        </p:spPr>
      </p:pic>
      <p:pic>
        <p:nvPicPr>
          <p:cNvPr id="704" name="Google Shape;704;p14" title="Two people cycling down a tree lined roa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672000" y="4119381"/>
            <a:ext cx="1800000" cy="1200000"/>
          </a:xfrm>
          <a:prstGeom prst="rect">
            <a:avLst/>
          </a:prstGeom>
          <a:noFill/>
          <a:ln>
            <a:noFill/>
          </a:ln>
        </p:spPr>
      </p:pic>
      <p:sp>
        <p:nvSpPr>
          <p:cNvPr id="705" name="Google Shape;705;p1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4C9F38"/>
                </a:solidFill>
              </a:rPr>
              <a:t>EXERCISE</a:t>
            </a:r>
            <a:endParaRPr sz="3600">
              <a:solidFill>
                <a:srgbClr val="4C9F38"/>
              </a:solidFill>
            </a:endParaRPr>
          </a:p>
        </p:txBody>
      </p:sp>
      <p:pic>
        <p:nvPicPr>
          <p:cNvPr id="706" name="Google Shape;706;p14">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2299" y="415772"/>
            <a:ext cx="673200" cy="673200"/>
          </a:xfrm>
          <a:prstGeom prst="rect">
            <a:avLst/>
          </a:prstGeom>
          <a:noFill/>
          <a:ln>
            <a:noFill/>
          </a:ln>
        </p:spPr>
      </p:pic>
      <p:grpSp>
        <p:nvGrpSpPr>
          <p:cNvPr id="707" name="Google Shape;707;p14"/>
          <p:cNvGrpSpPr/>
          <p:nvPr/>
        </p:nvGrpSpPr>
        <p:grpSpPr>
          <a:xfrm>
            <a:off x="738536" y="5832933"/>
            <a:ext cx="6688947" cy="802700"/>
            <a:chOff x="758050" y="5638000"/>
            <a:chExt cx="7760700" cy="939600"/>
          </a:xfrm>
        </p:grpSpPr>
        <p:sp>
          <p:nvSpPr>
            <p:cNvPr id="708" name="Google Shape;708;p1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9"/>
                </a:rPr>
                <a:t>Find out how to get fit for free </a:t>
              </a:r>
              <a:endParaRPr sz="2100" b="1" i="0" u="none" strike="noStrike" cap="none">
                <a:solidFill>
                  <a:srgbClr val="000000"/>
                </a:solidFill>
                <a:latin typeface="Arial"/>
                <a:ea typeface="Arial"/>
                <a:cs typeface="Arial"/>
                <a:sym typeface="Arial"/>
              </a:endParaRPr>
            </a:p>
          </p:txBody>
        </p:sp>
        <p:grpSp>
          <p:nvGrpSpPr>
            <p:cNvPr id="709" name="Google Shape;709;p14"/>
            <p:cNvGrpSpPr/>
            <p:nvPr/>
          </p:nvGrpSpPr>
          <p:grpSpPr>
            <a:xfrm>
              <a:off x="1013661" y="5809720"/>
              <a:ext cx="503995" cy="614913"/>
              <a:chOff x="840950" y="5732750"/>
              <a:chExt cx="620760" cy="701235"/>
            </a:xfrm>
          </p:grpSpPr>
          <p:sp>
            <p:nvSpPr>
              <p:cNvPr id="710" name="Google Shape;710;p1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11" name="Google Shape;711;p1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712" name="Google Shape;712;p14">
            <a:hlinkClick r:id="rId10" action="ppaction://hlinksldjump"/>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690259" y="5843550"/>
            <a:ext cx="781432" cy="781451"/>
          </a:xfrm>
          <a:prstGeom prst="rect">
            <a:avLst/>
          </a:prstGeom>
          <a:noFill/>
          <a:ln>
            <a:noFill/>
          </a:ln>
        </p:spPr>
      </p:pic>
      <p:pic>
        <p:nvPicPr>
          <p:cNvPr id="713" name="Google Shape;713;p14"/>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672000" y="2698025"/>
            <a:ext cx="1800000" cy="1200000"/>
          </a:xfrm>
          <a:prstGeom prst="rect">
            <a:avLst/>
          </a:prstGeom>
          <a:noFill/>
          <a:ln>
            <a:noFill/>
          </a:ln>
        </p:spPr>
      </p:pic>
      <p:pic>
        <p:nvPicPr>
          <p:cNvPr id="714" name="Google Shape;714;p14"/>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285500" y="4120200"/>
            <a:ext cx="1800000" cy="119834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15"/>
          <p:cNvSpPr/>
          <p:nvPr/>
        </p:nvSpPr>
        <p:spPr>
          <a:xfrm>
            <a:off x="673189" y="1244886"/>
            <a:ext cx="7797600" cy="42336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t" anchorCtr="0">
            <a:noAutofit/>
          </a:bodyPr>
          <a:lstStyle/>
          <a:p>
            <a:pPr marL="179999" marR="134207"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4C9F38"/>
                </a:solidFill>
                <a:latin typeface="Arial"/>
                <a:ea typeface="Arial"/>
                <a:cs typeface="Arial"/>
                <a:sym typeface="Arial"/>
              </a:rPr>
              <a:t>Five steps to mental wellbeing</a:t>
            </a:r>
            <a:endParaRPr sz="3600" b="1" i="0" u="none" strike="noStrike" cap="none">
              <a:solidFill>
                <a:srgbClr val="4C9F38"/>
              </a:solidFill>
              <a:latin typeface="Arial"/>
              <a:ea typeface="Arial"/>
              <a:cs typeface="Arial"/>
              <a:sym typeface="Arial"/>
            </a:endParaRPr>
          </a:p>
          <a:p>
            <a:pPr marL="179999" marR="3914206" lvl="0" indent="0" algn="l" rtl="0">
              <a:lnSpc>
                <a:spcPct val="100000"/>
              </a:lnSpc>
              <a:spcBef>
                <a:spcPts val="0"/>
              </a:spcBef>
              <a:spcAft>
                <a:spcPts val="0"/>
              </a:spcAft>
              <a:buClr>
                <a:schemeClr val="dk1"/>
              </a:buClr>
              <a:buSzPts val="1100"/>
              <a:buFont typeface="Arial"/>
              <a:buNone/>
            </a:pPr>
            <a:endParaRPr sz="1000" b="0" i="0" u="none" strike="noStrike" cap="none">
              <a:solidFill>
                <a:schemeClr val="dk1"/>
              </a:solidFill>
              <a:highlight>
                <a:srgbClr val="F0F4F5"/>
              </a:highlight>
              <a:latin typeface="Arial"/>
              <a:ea typeface="Arial"/>
              <a:cs typeface="Arial"/>
              <a:sym typeface="Arial"/>
            </a:endParaRPr>
          </a:p>
          <a:p>
            <a:pPr marL="179999" marR="3914206"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highlight>
                  <a:srgbClr val="F0F4F5"/>
                </a:highlight>
                <a:latin typeface="Arial"/>
                <a:ea typeface="Arial"/>
                <a:cs typeface="Arial"/>
                <a:sym typeface="Arial"/>
              </a:rPr>
              <a:t>These 5 steps can improve your mental health and wellbeing.  They can help you feel more positive.</a:t>
            </a:r>
            <a:endParaRPr sz="2400" b="0" i="0" u="none" strike="noStrike" cap="none">
              <a:solidFill>
                <a:schemeClr val="dk1"/>
              </a:solidFill>
              <a:highlight>
                <a:srgbClr val="F0F4F5"/>
              </a:highlight>
              <a:latin typeface="Arial"/>
              <a:ea typeface="Arial"/>
              <a:cs typeface="Arial"/>
              <a:sym typeface="Arial"/>
            </a:endParaRPr>
          </a:p>
          <a:p>
            <a:pPr marL="179999" marR="3914206" lvl="0" indent="0" algn="l"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highlight>
                  <a:srgbClr val="F0F4F5"/>
                </a:highlight>
                <a:latin typeface="Arial"/>
                <a:ea typeface="Arial"/>
                <a:cs typeface="Arial"/>
                <a:sym typeface="Arial"/>
              </a:rPr>
              <a:t>Do you like these steps?</a:t>
            </a:r>
            <a:endParaRPr sz="2400" b="1" i="0" u="none" strike="noStrike" cap="none">
              <a:solidFill>
                <a:schemeClr val="dk1"/>
              </a:solidFill>
              <a:highlight>
                <a:srgbClr val="F0F4F5"/>
              </a:highlight>
              <a:latin typeface="Arial"/>
              <a:ea typeface="Arial"/>
              <a:cs typeface="Arial"/>
              <a:sym typeface="Arial"/>
            </a:endParaRPr>
          </a:p>
          <a:p>
            <a:pPr marL="179999" marR="3914206" lvl="0" indent="0" algn="l"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highlight>
                  <a:srgbClr val="F0F4F5"/>
                </a:highlight>
                <a:latin typeface="Arial"/>
                <a:ea typeface="Arial"/>
                <a:cs typeface="Arial"/>
                <a:sym typeface="Arial"/>
              </a:rPr>
              <a:t>What makes you feel good? </a:t>
            </a:r>
            <a:endParaRPr sz="2400" b="1" i="0" u="none" strike="noStrike" cap="none">
              <a:solidFill>
                <a:schemeClr val="dk1"/>
              </a:solidFill>
              <a:highlight>
                <a:srgbClr val="F0F4F5"/>
              </a:highlight>
              <a:latin typeface="Arial"/>
              <a:ea typeface="Arial"/>
              <a:cs typeface="Arial"/>
              <a:sym typeface="Arial"/>
            </a:endParaRPr>
          </a:p>
          <a:p>
            <a:pPr marL="0" marR="144172" lvl="0" indent="0" algn="l" rtl="0">
              <a:lnSpc>
                <a:spcPct val="100000"/>
              </a:lnSpc>
              <a:spcBef>
                <a:spcPts val="0"/>
              </a:spcBef>
              <a:spcAft>
                <a:spcPts val="0"/>
              </a:spcAft>
              <a:buClr>
                <a:schemeClr val="dk1"/>
              </a:buClr>
              <a:buSzPts val="1100"/>
              <a:buFont typeface="Arial"/>
              <a:buNone/>
            </a:pPr>
            <a:endParaRPr sz="2000" b="0" i="0" u="none" strike="noStrike" cap="none">
              <a:solidFill>
                <a:schemeClr val="dk1"/>
              </a:solidFill>
              <a:highlight>
                <a:srgbClr val="FFFF00"/>
              </a:highlight>
              <a:latin typeface="Arial"/>
              <a:ea typeface="Arial"/>
              <a:cs typeface="Arial"/>
              <a:sym typeface="Arial"/>
            </a:endParaRPr>
          </a:p>
          <a:p>
            <a:pPr marL="0" marR="144172" lvl="0" indent="0" algn="l" rtl="0">
              <a:lnSpc>
                <a:spcPct val="100000"/>
              </a:lnSpc>
              <a:spcBef>
                <a:spcPts val="1000"/>
              </a:spcBef>
              <a:spcAft>
                <a:spcPts val="0"/>
              </a:spcAft>
              <a:buClr>
                <a:schemeClr val="dk1"/>
              </a:buClr>
              <a:buSzPts val="1100"/>
              <a:buFont typeface="Arial"/>
              <a:buNone/>
            </a:pPr>
            <a:endParaRPr sz="2000" b="0" i="0" u="none" strike="noStrike" cap="none">
              <a:solidFill>
                <a:schemeClr val="dk1"/>
              </a:solidFill>
              <a:highlight>
                <a:srgbClr val="FFFF00"/>
              </a:highlight>
              <a:latin typeface="Arial"/>
              <a:ea typeface="Arial"/>
              <a:cs typeface="Arial"/>
              <a:sym typeface="Arial"/>
            </a:endParaRPr>
          </a:p>
          <a:p>
            <a:pPr marL="0" marR="144172" lvl="0" indent="0" algn="l" rtl="0">
              <a:lnSpc>
                <a:spcPct val="100000"/>
              </a:lnSpc>
              <a:spcBef>
                <a:spcPts val="1000"/>
              </a:spcBef>
              <a:spcAft>
                <a:spcPts val="1000"/>
              </a:spcAft>
              <a:buClr>
                <a:schemeClr val="dk1"/>
              </a:buClr>
              <a:buSzPts val="1100"/>
              <a:buFont typeface="Arial"/>
              <a:buNone/>
            </a:pPr>
            <a:endParaRPr sz="2000" b="0" i="0" u="none" strike="noStrike" cap="none">
              <a:solidFill>
                <a:schemeClr val="dk1"/>
              </a:solidFill>
              <a:highlight>
                <a:srgbClr val="FFFF00"/>
              </a:highlight>
              <a:latin typeface="Arial"/>
              <a:ea typeface="Arial"/>
              <a:cs typeface="Arial"/>
              <a:sym typeface="Arial"/>
            </a:endParaRPr>
          </a:p>
        </p:txBody>
      </p:sp>
      <p:sp>
        <p:nvSpPr>
          <p:cNvPr id="721" name="Google Shape;721;p15"/>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4C9F38"/>
                </a:solidFill>
              </a:rPr>
              <a:t>FIVE STEPS TO WELLBEING</a:t>
            </a:r>
            <a:endParaRPr sz="3600">
              <a:solidFill>
                <a:srgbClr val="4C9F38"/>
              </a:solidFill>
            </a:endParaRPr>
          </a:p>
        </p:txBody>
      </p:sp>
      <p:pic>
        <p:nvPicPr>
          <p:cNvPr id="722" name="Google Shape;722;p15">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299" y="415772"/>
            <a:ext cx="673200" cy="673200"/>
          </a:xfrm>
          <a:prstGeom prst="rect">
            <a:avLst/>
          </a:prstGeom>
          <a:noFill/>
          <a:ln>
            <a:noFill/>
          </a:ln>
        </p:spPr>
      </p:pic>
      <p:grpSp>
        <p:nvGrpSpPr>
          <p:cNvPr id="723" name="Google Shape;723;p15"/>
          <p:cNvGrpSpPr/>
          <p:nvPr/>
        </p:nvGrpSpPr>
        <p:grpSpPr>
          <a:xfrm>
            <a:off x="738536" y="5604333"/>
            <a:ext cx="6688947" cy="802700"/>
            <a:chOff x="758050" y="5638000"/>
            <a:chExt cx="7760700" cy="939600"/>
          </a:xfrm>
        </p:grpSpPr>
        <p:sp>
          <p:nvSpPr>
            <p:cNvPr id="724" name="Google Shape;724;p15"/>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5"/>
                </a:rPr>
                <a:t>Find out more on the NHS website</a:t>
              </a:r>
              <a:r>
                <a:rPr lang="en-GB" sz="2100" b="1" i="0" u="none" strike="noStrike" cap="none">
                  <a:solidFill>
                    <a:srgbClr val="000000"/>
                  </a:solidFill>
                  <a:latin typeface="Arial"/>
                  <a:ea typeface="Arial"/>
                  <a:cs typeface="Arial"/>
                  <a:sym typeface="Arial"/>
                </a:rPr>
                <a:t> or try this </a:t>
              </a:r>
              <a:r>
                <a:rPr lang="en-GB" sz="2100" b="1" i="0" u="sng" strike="noStrike" cap="none">
                  <a:solidFill>
                    <a:schemeClr val="hlink"/>
                  </a:solidFill>
                  <a:latin typeface="Arial"/>
                  <a:ea typeface="Arial"/>
                  <a:cs typeface="Arial"/>
                  <a:sym typeface="Arial"/>
                  <a:hlinkClick r:id="rId6"/>
                </a:rPr>
                <a:t>mindful breathing exercise</a:t>
              </a:r>
              <a:endParaRPr sz="2100" b="1" i="0" u="none" strike="noStrike" cap="none">
                <a:solidFill>
                  <a:srgbClr val="000000"/>
                </a:solidFill>
                <a:latin typeface="Arial"/>
                <a:ea typeface="Arial"/>
                <a:cs typeface="Arial"/>
                <a:sym typeface="Arial"/>
              </a:endParaRPr>
            </a:p>
          </p:txBody>
        </p:sp>
        <p:grpSp>
          <p:nvGrpSpPr>
            <p:cNvPr id="725" name="Google Shape;725;p15"/>
            <p:cNvGrpSpPr/>
            <p:nvPr/>
          </p:nvGrpSpPr>
          <p:grpSpPr>
            <a:xfrm>
              <a:off x="1013661" y="5809720"/>
              <a:ext cx="503995" cy="614913"/>
              <a:chOff x="840950" y="5732750"/>
              <a:chExt cx="620760" cy="701235"/>
            </a:xfrm>
          </p:grpSpPr>
          <p:sp>
            <p:nvSpPr>
              <p:cNvPr id="726" name="Google Shape;726;p15"/>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27" name="Google Shape;727;p15"/>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728" name="Google Shape;728;p15">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729" name="Google Shape;729;p15" descr="The 5 ways to wellbeing are simple, daily actions that can help maintain our wellbeing.&#10;&#10;The steps have been researched and developed by the New Economics Foundation. Let us know what you think of them and how you look after your wellbeing in the comments.&#10;&#10;&#10;For more information about the 5 ways to wellbeing, visit www.lancashiremind.org.uk/mental-wellbeing" title="The 5 ways to wellbeing">
            <a:hlinkClick r:id="rId9"/>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323275" y="2067725"/>
            <a:ext cx="3970775" cy="2978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Effect transition="in" filter="fade">
                                      <p:cBhvr>
                                        <p:cTn id="7" dur="10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6"/>
          <p:cNvSpPr/>
          <p:nvPr/>
        </p:nvSpPr>
        <p:spPr>
          <a:xfrm>
            <a:off x="672289" y="1175986"/>
            <a:ext cx="7799400" cy="4233600"/>
          </a:xfrm>
          <a:prstGeom prst="rect">
            <a:avLst/>
          </a:prstGeom>
          <a:solidFill>
            <a:srgbClr val="F3F3F3"/>
          </a:solidFill>
          <a:ln w="38100" cap="flat" cmpd="sng">
            <a:solidFill>
              <a:srgbClr val="4C9F38"/>
            </a:solidFill>
            <a:prstDash val="solid"/>
            <a:round/>
            <a:headEnd type="none" w="sm" len="sm"/>
            <a:tailEnd type="none" w="sm" len="sm"/>
          </a:ln>
        </p:spPr>
        <p:txBody>
          <a:bodyPr spcFirstLastPara="1" wrap="square" lIns="91425" tIns="91425" rIns="91425" bIns="91425" anchor="t" anchorCtr="0">
            <a:noAutofit/>
          </a:bodyPr>
          <a:lstStyle/>
          <a:p>
            <a:pPr marL="450000"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4C9F38"/>
                </a:solidFill>
                <a:latin typeface="Arial"/>
                <a:ea typeface="Arial"/>
                <a:cs typeface="Arial"/>
                <a:sym typeface="Arial"/>
              </a:rPr>
              <a:t>In 2017, only around one third to half of the global population was covered by essential health services.</a:t>
            </a:r>
            <a:endParaRPr sz="3000" b="1" i="0" u="none" strike="noStrike" cap="none">
              <a:solidFill>
                <a:srgbClr val="4C9F38"/>
              </a:solidFill>
              <a:latin typeface="Arial"/>
              <a:ea typeface="Arial"/>
              <a:cs typeface="Arial"/>
              <a:sym typeface="Arial"/>
            </a:endParaRPr>
          </a:p>
          <a:p>
            <a:pPr marL="450000" marR="144172" lvl="0" indent="0" algn="l" rtl="0">
              <a:lnSpc>
                <a:spcPct val="100000"/>
              </a:lnSpc>
              <a:spcBef>
                <a:spcPts val="1000"/>
              </a:spcBef>
              <a:spcAft>
                <a:spcPts val="0"/>
              </a:spcAft>
              <a:buClr>
                <a:srgbClr val="000000"/>
              </a:buClr>
              <a:buSzPts val="1000"/>
              <a:buFont typeface="Arial"/>
              <a:buNone/>
            </a:pPr>
            <a:endParaRPr sz="1000" b="1" i="0" u="none" strike="noStrike" cap="none">
              <a:solidFill>
                <a:srgbClr val="4C9F38"/>
              </a:solidFill>
              <a:latin typeface="Arial"/>
              <a:ea typeface="Arial"/>
              <a:cs typeface="Arial"/>
              <a:sym typeface="Arial"/>
            </a:endParaRPr>
          </a:p>
          <a:p>
            <a:pPr marL="450000" marR="234172" lvl="0" indent="0" algn="l" rtl="0">
              <a:lnSpc>
                <a:spcPct val="100000"/>
              </a:lnSpc>
              <a:spcBef>
                <a:spcPts val="100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1. What do you think about the National Health Service (NHS) in the UK?</a:t>
            </a:r>
            <a:endParaRPr sz="2400" b="0" i="0" u="none" strike="noStrike" cap="none">
              <a:solidFill>
                <a:schemeClr val="dk1"/>
              </a:solidFill>
              <a:latin typeface="Arial"/>
              <a:ea typeface="Arial"/>
              <a:cs typeface="Arial"/>
              <a:sym typeface="Arial"/>
            </a:endParaRPr>
          </a:p>
          <a:p>
            <a:pPr marL="450000" marR="234172" lvl="0" indent="0" algn="l" rtl="0">
              <a:lnSpc>
                <a:spcPct val="100000"/>
              </a:lnSpc>
              <a:spcBef>
                <a:spcPts val="1000"/>
              </a:spcBef>
              <a:spcAft>
                <a:spcPts val="1000"/>
              </a:spcAft>
              <a:buClr>
                <a:srgbClr val="000000"/>
              </a:buClr>
              <a:buSzPts val="2400"/>
              <a:buFont typeface="Arial"/>
              <a:buNone/>
            </a:pPr>
            <a:r>
              <a:rPr lang="en-GB" sz="2400" b="0" i="0" u="none" strike="noStrike" cap="none">
                <a:solidFill>
                  <a:schemeClr val="dk1"/>
                </a:solidFill>
                <a:latin typeface="Arial"/>
                <a:ea typeface="Arial"/>
                <a:cs typeface="Arial"/>
                <a:sym typeface="Arial"/>
              </a:rPr>
              <a:t>2. How does the NHS compare with health services in other countries? </a:t>
            </a:r>
            <a:endParaRPr sz="2400" b="0" i="0" u="none" strike="noStrike" cap="none">
              <a:solidFill>
                <a:schemeClr val="dk1"/>
              </a:solidFill>
              <a:latin typeface="Arial"/>
              <a:ea typeface="Arial"/>
              <a:cs typeface="Arial"/>
              <a:sym typeface="Arial"/>
            </a:endParaRPr>
          </a:p>
        </p:txBody>
      </p:sp>
      <p:sp>
        <p:nvSpPr>
          <p:cNvPr id="736" name="Google Shape;736;p16"/>
          <p:cNvSpPr txBox="1"/>
          <p:nvPr/>
        </p:nvSpPr>
        <p:spPr>
          <a:xfrm>
            <a:off x="662860" y="918237"/>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4C9F38"/>
                </a:solidFill>
                <a:latin typeface="Arial"/>
                <a:ea typeface="Arial"/>
                <a:cs typeface="Arial"/>
                <a:sym typeface="Arial"/>
              </a:rPr>
              <a:t>“</a:t>
            </a:r>
            <a:endParaRPr sz="10000" b="0" i="0" u="none" strike="noStrike" cap="none">
              <a:solidFill>
                <a:srgbClr val="4C9F38"/>
              </a:solidFill>
              <a:latin typeface="Arial"/>
              <a:ea typeface="Arial"/>
              <a:cs typeface="Arial"/>
              <a:sym typeface="Arial"/>
            </a:endParaRPr>
          </a:p>
        </p:txBody>
      </p:sp>
      <p:sp>
        <p:nvSpPr>
          <p:cNvPr id="737" name="Google Shape;737;p1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4C9F38"/>
                </a:solidFill>
              </a:rPr>
              <a:t>ACCESS TO HEALTHCARE</a:t>
            </a:r>
            <a:endParaRPr sz="3600">
              <a:solidFill>
                <a:srgbClr val="4C9F38"/>
              </a:solidFill>
            </a:endParaRPr>
          </a:p>
        </p:txBody>
      </p:sp>
      <p:pic>
        <p:nvPicPr>
          <p:cNvPr id="738" name="Google Shape;738;p16">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72299" y="415772"/>
            <a:ext cx="673200" cy="673200"/>
          </a:xfrm>
          <a:prstGeom prst="rect">
            <a:avLst/>
          </a:prstGeom>
          <a:noFill/>
          <a:ln>
            <a:noFill/>
          </a:ln>
        </p:spPr>
      </p:pic>
      <p:grpSp>
        <p:nvGrpSpPr>
          <p:cNvPr id="739" name="Google Shape;739;p16"/>
          <p:cNvGrpSpPr/>
          <p:nvPr/>
        </p:nvGrpSpPr>
        <p:grpSpPr>
          <a:xfrm>
            <a:off x="738536" y="5604333"/>
            <a:ext cx="6688947" cy="802700"/>
            <a:chOff x="758050" y="5638000"/>
            <a:chExt cx="7760700" cy="939600"/>
          </a:xfrm>
        </p:grpSpPr>
        <p:sp>
          <p:nvSpPr>
            <p:cNvPr id="740" name="Google Shape;740;p1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5"/>
                </a:rPr>
                <a:t>Read why Zero Hunger matters </a:t>
              </a:r>
              <a:endParaRPr sz="2100" b="1" i="0" u="none" strike="noStrike" cap="none">
                <a:solidFill>
                  <a:srgbClr val="000000"/>
                </a:solidFill>
                <a:latin typeface="Arial"/>
                <a:ea typeface="Arial"/>
                <a:cs typeface="Arial"/>
                <a:sym typeface="Arial"/>
              </a:endParaRPr>
            </a:p>
          </p:txBody>
        </p:sp>
        <p:grpSp>
          <p:nvGrpSpPr>
            <p:cNvPr id="741" name="Google Shape;741;p16"/>
            <p:cNvGrpSpPr/>
            <p:nvPr/>
          </p:nvGrpSpPr>
          <p:grpSpPr>
            <a:xfrm>
              <a:off x="1013661" y="5809720"/>
              <a:ext cx="503995" cy="614913"/>
              <a:chOff x="840950" y="5732750"/>
              <a:chExt cx="620760" cy="701235"/>
            </a:xfrm>
          </p:grpSpPr>
          <p:sp>
            <p:nvSpPr>
              <p:cNvPr id="742" name="Google Shape;742;p1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43" name="Google Shape;743;p1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744" name="Google Shape;744;p1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17"/>
          <p:cNvSpPr txBox="1">
            <a:spLocks noGrp="1"/>
          </p:cNvSpPr>
          <p:nvPr>
            <p:ph type="subTitle" idx="1"/>
          </p:nvPr>
        </p:nvSpPr>
        <p:spPr>
          <a:xfrm>
            <a:off x="343829" y="5838467"/>
            <a:ext cx="414300" cy="531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640"/>
              </a:spcBef>
              <a:spcAft>
                <a:spcPts val="0"/>
              </a:spcAft>
              <a:buSzPts val="5000"/>
              <a:buNone/>
            </a:pPr>
            <a:r>
              <a:rPr lang="en-GB">
                <a:solidFill>
                  <a:srgbClr val="C6342D"/>
                </a:solidFill>
              </a:rPr>
              <a:t>4</a:t>
            </a:r>
            <a:endParaRPr>
              <a:solidFill>
                <a:srgbClr val="C6342D"/>
              </a:solidFill>
            </a:endParaRPr>
          </a:p>
        </p:txBody>
      </p:sp>
      <p:sp>
        <p:nvSpPr>
          <p:cNvPr id="751" name="Google Shape;751;p17"/>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752" name="Google Shape;752;p17">
            <a:hlinkClick r:id="rId3"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SCHOOL IN THE UK</a:t>
            </a:r>
            <a:endParaRPr sz="3000" b="1" i="0" u="none" strike="noStrike" cap="none">
              <a:solidFill>
                <a:schemeClr val="lt1"/>
              </a:solidFill>
              <a:latin typeface="Oswald"/>
              <a:ea typeface="Oswald"/>
              <a:cs typeface="Oswald"/>
              <a:sym typeface="Oswald"/>
            </a:endParaRPr>
          </a:p>
        </p:txBody>
      </p:sp>
      <p:sp>
        <p:nvSpPr>
          <p:cNvPr id="753" name="Google Shape;753;p17">
            <a:hlinkClick r:id="rId4"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LEARNING FOR LIFE</a:t>
            </a:r>
            <a:endParaRPr sz="3000" b="1" i="0" u="none" strike="noStrike" cap="none">
              <a:solidFill>
                <a:schemeClr val="lt1"/>
              </a:solidFill>
              <a:latin typeface="Oswald"/>
              <a:ea typeface="Oswald"/>
              <a:cs typeface="Oswald"/>
              <a:sym typeface="Oswald"/>
            </a:endParaRPr>
          </a:p>
        </p:txBody>
      </p:sp>
      <p:sp>
        <p:nvSpPr>
          <p:cNvPr id="754" name="Google Shape;754;p17">
            <a:hlinkClick r:id="rId5"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3000" b="1" i="0" u="none" strike="noStrike" cap="none">
                <a:solidFill>
                  <a:schemeClr val="lt1"/>
                </a:solidFill>
                <a:latin typeface="Oswald"/>
                <a:ea typeface="Oswald"/>
                <a:cs typeface="Oswald"/>
                <a:sym typeface="Oswald"/>
              </a:rPr>
              <a:t>FACT CHECKING</a:t>
            </a:r>
            <a:endParaRPr sz="2400" b="1" i="0" u="none" strike="noStrike" cap="none">
              <a:solidFill>
                <a:schemeClr val="lt1"/>
              </a:solidFill>
              <a:latin typeface="Oswald"/>
              <a:ea typeface="Oswald"/>
              <a:cs typeface="Oswald"/>
              <a:sym typeface="Oswald"/>
            </a:endParaRPr>
          </a:p>
        </p:txBody>
      </p:sp>
      <p:pic>
        <p:nvPicPr>
          <p:cNvPr id="755" name="Google Shape;755;p17">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81284" y="5838463"/>
            <a:ext cx="781432" cy="781451"/>
          </a:xfrm>
          <a:prstGeom prst="rect">
            <a:avLst/>
          </a:prstGeom>
          <a:noFill/>
          <a:ln>
            <a:noFill/>
          </a:ln>
        </p:spPr>
      </p:pic>
      <p:sp>
        <p:nvSpPr>
          <p:cNvPr id="756" name="Google Shape;756;p17"/>
          <p:cNvSpPr/>
          <p:nvPr/>
        </p:nvSpPr>
        <p:spPr>
          <a:xfrm>
            <a:off x="6111800" y="5963725"/>
            <a:ext cx="2736900" cy="46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8"/>
              </a:rPr>
              <a:t>FIND OUT MORE</a:t>
            </a:r>
            <a:endParaRPr sz="2600" b="1" i="0" u="none" strike="noStrike" cap="none">
              <a:solidFill>
                <a:srgbClr val="0000FF"/>
              </a:solidFill>
              <a:latin typeface="Oswald"/>
              <a:ea typeface="Oswald"/>
              <a:cs typeface="Oswald"/>
              <a:sym typeface="Oswald"/>
            </a:endParaRPr>
          </a:p>
        </p:txBody>
      </p:sp>
      <p:sp>
        <p:nvSpPr>
          <p:cNvPr id="757" name="Google Shape;757;p17"/>
          <p:cNvSpPr txBox="1">
            <a:spLocks noGrp="1"/>
          </p:cNvSpPr>
          <p:nvPr>
            <p:ph type="title"/>
          </p:nvPr>
        </p:nvSpPr>
        <p:spPr>
          <a:xfrm>
            <a:off x="913391" y="5928917"/>
            <a:ext cx="28605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SzPct val="111111"/>
              <a:buNone/>
            </a:pPr>
            <a:r>
              <a:rPr lang="en-GB">
                <a:solidFill>
                  <a:srgbClr val="C6342D"/>
                </a:solidFill>
              </a:rPr>
              <a:t>QUALITY</a:t>
            </a:r>
            <a:endParaRPr>
              <a:solidFill>
                <a:srgbClr val="C6342D"/>
              </a:solidFill>
            </a:endParaRPr>
          </a:p>
          <a:p>
            <a:pPr marL="0" lvl="0" indent="0" algn="l" rtl="0">
              <a:lnSpc>
                <a:spcPct val="100000"/>
              </a:lnSpc>
              <a:spcBef>
                <a:spcPts val="0"/>
              </a:spcBef>
              <a:spcAft>
                <a:spcPts val="0"/>
              </a:spcAft>
              <a:buSzPct val="111111"/>
              <a:buNone/>
            </a:pPr>
            <a:r>
              <a:rPr lang="en-GB">
                <a:solidFill>
                  <a:srgbClr val="C6342D"/>
                </a:solidFill>
              </a:rPr>
              <a:t>EDUCATION</a:t>
            </a:r>
            <a:endParaRPr>
              <a:solidFill>
                <a:srgbClr val="C6342D"/>
              </a:solidFill>
            </a:endParaRPr>
          </a:p>
        </p:txBody>
      </p:sp>
      <p:sp>
        <p:nvSpPr>
          <p:cNvPr id="758" name="Google Shape;758;p17"/>
          <p:cNvSpPr/>
          <p:nvPr/>
        </p:nvSpPr>
        <p:spPr>
          <a:xfrm>
            <a:off x="2391888" y="452530"/>
            <a:ext cx="6282022" cy="1789891"/>
          </a:xfrm>
          <a:prstGeom prst="rect">
            <a:avLst/>
          </a:prstGeom>
          <a:solidFill>
            <a:srgbClr val="C6342D"/>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ENSURE INCLUSIVE AND EQUITABLE QUALITY EDUCATION AND PROMOTE LIFELONG LEARNING OPPORTUNITIES FOR ALL</a:t>
            </a:r>
            <a:endParaRPr sz="2600" b="1" i="0" u="none" strike="noStrike" cap="none">
              <a:solidFill>
                <a:schemeClr val="lt1"/>
              </a:solidFill>
              <a:latin typeface="Oswald"/>
              <a:ea typeface="Oswald"/>
              <a:cs typeface="Oswald"/>
              <a:sym typeface="Oswald"/>
            </a:endParaRPr>
          </a:p>
        </p:txBody>
      </p:sp>
      <p:pic>
        <p:nvPicPr>
          <p:cNvPr id="759" name="Google Shape;759;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73854" y="452872"/>
            <a:ext cx="1789200" cy="1789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p18"/>
          <p:cNvSpPr/>
          <p:nvPr/>
        </p:nvSpPr>
        <p:spPr>
          <a:xfrm>
            <a:off x="672289" y="1175986"/>
            <a:ext cx="7799400" cy="42336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179999" marR="0"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C6342D"/>
                </a:solidFill>
                <a:latin typeface="Arial"/>
                <a:ea typeface="Arial"/>
                <a:cs typeface="Arial"/>
                <a:sym typeface="Arial"/>
              </a:rPr>
              <a:t>School starting and leaving ages</a:t>
            </a:r>
            <a:endParaRPr sz="3600" b="1" i="0" u="none" strike="noStrike" cap="none">
              <a:solidFill>
                <a:srgbClr val="C6342D"/>
              </a:solidFill>
              <a:latin typeface="Arial"/>
              <a:ea typeface="Arial"/>
              <a:cs typeface="Arial"/>
              <a:sym typeface="Arial"/>
            </a:endParaRPr>
          </a:p>
          <a:p>
            <a:pPr marL="179999" marR="2677896" lvl="0" indent="0" algn="l" rtl="0">
              <a:lnSpc>
                <a:spcPct val="100000"/>
              </a:lnSpc>
              <a:spcBef>
                <a:spcPts val="1000"/>
              </a:spcBef>
              <a:spcAft>
                <a:spcPts val="0"/>
              </a:spcAft>
              <a:buClr>
                <a:schemeClr val="dk1"/>
              </a:buClr>
              <a:buSzPts val="1100"/>
              <a:buFont typeface="Arial"/>
              <a:buNone/>
            </a:pPr>
            <a:r>
              <a:rPr lang="en-GB" sz="3000" b="0" i="0" u="none" strike="noStrike" cap="none">
                <a:solidFill>
                  <a:schemeClr val="dk1"/>
                </a:solidFill>
                <a:latin typeface="Arial"/>
                <a:ea typeface="Arial"/>
                <a:cs typeface="Arial"/>
                <a:sym typeface="Arial"/>
              </a:rPr>
              <a:t>When do children have to start school in the UK?</a:t>
            </a:r>
            <a:endParaRPr sz="3000" b="0" i="0" u="none" strike="noStrike" cap="none">
              <a:solidFill>
                <a:schemeClr val="dk1"/>
              </a:solidFill>
              <a:latin typeface="Arial"/>
              <a:ea typeface="Arial"/>
              <a:cs typeface="Arial"/>
              <a:sym typeface="Arial"/>
            </a:endParaRPr>
          </a:p>
          <a:p>
            <a:pPr marL="179999" marR="2677896" lvl="0" indent="0" algn="l" rtl="0">
              <a:lnSpc>
                <a:spcPct val="100000"/>
              </a:lnSpc>
              <a:spcBef>
                <a:spcPts val="1000"/>
              </a:spcBef>
              <a:spcAft>
                <a:spcPts val="0"/>
              </a:spcAft>
              <a:buClr>
                <a:schemeClr val="dk1"/>
              </a:buClr>
              <a:buSzPts val="1100"/>
              <a:buFont typeface="Arial"/>
              <a:buNone/>
            </a:pPr>
            <a:r>
              <a:rPr lang="en-GB" sz="3000" b="0" i="0" u="none" strike="noStrike" cap="none">
                <a:solidFill>
                  <a:schemeClr val="dk1"/>
                </a:solidFill>
                <a:latin typeface="Arial"/>
                <a:ea typeface="Arial"/>
                <a:cs typeface="Arial"/>
                <a:sym typeface="Arial"/>
              </a:rPr>
              <a:t>When can they leave school in the UK?</a:t>
            </a:r>
            <a:endParaRPr sz="3000" b="0" i="0" u="none" strike="noStrike" cap="none">
              <a:solidFill>
                <a:schemeClr val="dk1"/>
              </a:solidFill>
              <a:latin typeface="Arial"/>
              <a:ea typeface="Arial"/>
              <a:cs typeface="Arial"/>
              <a:sym typeface="Arial"/>
            </a:endParaRPr>
          </a:p>
          <a:p>
            <a:pPr marL="179999" marR="2677896" lvl="0" indent="0" algn="l" rtl="0">
              <a:lnSpc>
                <a:spcPct val="100000"/>
              </a:lnSpc>
              <a:spcBef>
                <a:spcPts val="1000"/>
              </a:spcBef>
              <a:spcAft>
                <a:spcPts val="0"/>
              </a:spcAft>
              <a:buClr>
                <a:schemeClr val="dk1"/>
              </a:buClr>
              <a:buSzPts val="1100"/>
              <a:buFont typeface="Arial"/>
              <a:buNone/>
            </a:pPr>
            <a:r>
              <a:rPr lang="en-GB" sz="3000" b="0" i="0" u="none" strike="noStrike" cap="none">
                <a:solidFill>
                  <a:schemeClr val="dk1"/>
                </a:solidFill>
                <a:latin typeface="Arial"/>
                <a:ea typeface="Arial"/>
                <a:cs typeface="Arial"/>
                <a:sym typeface="Arial"/>
              </a:rPr>
              <a:t>Is this the same in other countries?</a:t>
            </a:r>
            <a:endParaRPr sz="3000" b="0" i="0" u="none" strike="noStrike" cap="none">
              <a:solidFill>
                <a:schemeClr val="dk1"/>
              </a:solidFill>
              <a:latin typeface="Arial"/>
              <a:ea typeface="Arial"/>
              <a:cs typeface="Arial"/>
              <a:sym typeface="Arial"/>
            </a:endParaRPr>
          </a:p>
          <a:p>
            <a:pPr marL="450000" marR="234172" lvl="0" indent="0" algn="l" rtl="0">
              <a:lnSpc>
                <a:spcPct val="100000"/>
              </a:lnSpc>
              <a:spcBef>
                <a:spcPts val="1000"/>
              </a:spcBef>
              <a:spcAft>
                <a:spcPts val="1000"/>
              </a:spcAft>
              <a:buClr>
                <a:srgbClr val="000000"/>
              </a:buClr>
              <a:buSzPts val="2400"/>
              <a:buFont typeface="Arial"/>
              <a:buNone/>
            </a:pPr>
            <a:r>
              <a:rPr lang="en-GB" sz="2400" b="0" i="0" u="none" strike="noStrike" cap="none">
                <a:solidFill>
                  <a:schemeClr val="dk1"/>
                </a:solidFill>
                <a:latin typeface="Arial"/>
                <a:ea typeface="Arial"/>
                <a:cs typeface="Arial"/>
                <a:sym typeface="Arial"/>
              </a:rPr>
              <a:t> </a:t>
            </a:r>
            <a:endParaRPr sz="2400" b="0" i="0" u="none" strike="noStrike" cap="none">
              <a:solidFill>
                <a:schemeClr val="dk1"/>
              </a:solidFill>
              <a:latin typeface="Arial"/>
              <a:ea typeface="Arial"/>
              <a:cs typeface="Arial"/>
              <a:sym typeface="Arial"/>
            </a:endParaRPr>
          </a:p>
        </p:txBody>
      </p:sp>
      <p:sp>
        <p:nvSpPr>
          <p:cNvPr id="766" name="Google Shape;766;p1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C6342D"/>
                </a:solidFill>
              </a:rPr>
              <a:t>SCHOOL IN THE UK</a:t>
            </a:r>
            <a:endParaRPr sz="3600">
              <a:solidFill>
                <a:srgbClr val="C6342D"/>
              </a:solidFill>
            </a:endParaRPr>
          </a:p>
        </p:txBody>
      </p:sp>
      <p:grpSp>
        <p:nvGrpSpPr>
          <p:cNvPr id="767" name="Google Shape;767;p18"/>
          <p:cNvGrpSpPr/>
          <p:nvPr/>
        </p:nvGrpSpPr>
        <p:grpSpPr>
          <a:xfrm>
            <a:off x="738536" y="5604333"/>
            <a:ext cx="6688947" cy="802700"/>
            <a:chOff x="758050" y="5638000"/>
            <a:chExt cx="7760700" cy="939600"/>
          </a:xfrm>
        </p:grpSpPr>
        <p:sp>
          <p:nvSpPr>
            <p:cNvPr id="768" name="Google Shape;768;p1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3"/>
                </a:rPr>
                <a:t>Find out about schools in the UK</a:t>
              </a:r>
              <a:endParaRPr sz="2100" b="1" i="0" u="none" strike="noStrike" cap="none">
                <a:solidFill>
                  <a:srgbClr val="000000"/>
                </a:solidFill>
                <a:latin typeface="Arial"/>
                <a:ea typeface="Arial"/>
                <a:cs typeface="Arial"/>
                <a:sym typeface="Arial"/>
              </a:endParaRPr>
            </a:p>
          </p:txBody>
        </p:sp>
        <p:grpSp>
          <p:nvGrpSpPr>
            <p:cNvPr id="769" name="Google Shape;769;p18"/>
            <p:cNvGrpSpPr/>
            <p:nvPr/>
          </p:nvGrpSpPr>
          <p:grpSpPr>
            <a:xfrm>
              <a:off x="1013661" y="5809720"/>
              <a:ext cx="503995" cy="614913"/>
              <a:chOff x="840950" y="5732750"/>
              <a:chExt cx="620760" cy="701235"/>
            </a:xfrm>
          </p:grpSpPr>
          <p:sp>
            <p:nvSpPr>
              <p:cNvPr id="770" name="Google Shape;770;p1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71" name="Google Shape;771;p1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772" name="Google Shape;772;p1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773" name="Google Shape;773;p1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02454" y="376672"/>
            <a:ext cx="673200" cy="673200"/>
          </a:xfrm>
          <a:prstGeom prst="rect">
            <a:avLst/>
          </a:prstGeom>
          <a:noFill/>
          <a:ln>
            <a:noFill/>
          </a:ln>
        </p:spPr>
      </p:pic>
      <p:pic>
        <p:nvPicPr>
          <p:cNvPr id="774" name="Google Shape;774;p18" title="A child's hands writing in an exercise book with a pencil"/>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65899" y="2433174"/>
            <a:ext cx="2822225" cy="211666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19"/>
          <p:cNvSpPr/>
          <p:nvPr/>
        </p:nvSpPr>
        <p:spPr>
          <a:xfrm>
            <a:off x="672289" y="1175986"/>
            <a:ext cx="7799400" cy="42336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C6342D"/>
                </a:solidFill>
                <a:latin typeface="Arial"/>
                <a:ea typeface="Arial"/>
                <a:cs typeface="Arial"/>
                <a:sym typeface="Arial"/>
              </a:rPr>
              <a:t>Many museums and galleries in the UK are free.</a:t>
            </a:r>
            <a:endParaRPr sz="3600" b="1" i="0" u="none" strike="noStrike" cap="none">
              <a:solidFill>
                <a:srgbClr val="C6342D"/>
              </a:solidFill>
              <a:latin typeface="Arial"/>
              <a:ea typeface="Arial"/>
              <a:cs typeface="Arial"/>
              <a:sym typeface="Arial"/>
            </a:endParaRPr>
          </a:p>
          <a:p>
            <a:pPr marL="179999" marR="3757897" lvl="0" indent="0" algn="l" rtl="0">
              <a:lnSpc>
                <a:spcPct val="100000"/>
              </a:lnSpc>
              <a:spcBef>
                <a:spcPts val="100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Talk about a museum or gallery you </a:t>
            </a:r>
            <a:endParaRPr sz="3000" b="0" i="0" u="none" strike="noStrike" cap="none">
              <a:solidFill>
                <a:schemeClr val="dk1"/>
              </a:solidFill>
              <a:latin typeface="Arial"/>
              <a:ea typeface="Arial"/>
              <a:cs typeface="Arial"/>
              <a:sym typeface="Arial"/>
            </a:endParaRPr>
          </a:p>
          <a:p>
            <a:pPr marL="179999" marR="3757897"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have visited.  </a:t>
            </a:r>
            <a:endParaRPr sz="3000" b="0" i="0" u="none" strike="noStrike" cap="none">
              <a:solidFill>
                <a:schemeClr val="dk1"/>
              </a:solidFill>
              <a:latin typeface="Arial"/>
              <a:ea typeface="Arial"/>
              <a:cs typeface="Arial"/>
              <a:sym typeface="Arial"/>
            </a:endParaRPr>
          </a:p>
          <a:p>
            <a:pPr marL="179999" marR="3757897"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79999" marR="3757897" lvl="0" indent="0" algn="l" rtl="0">
              <a:lnSpc>
                <a:spcPct val="100000"/>
              </a:lnSpc>
              <a:spcBef>
                <a:spcPts val="0"/>
              </a:spcBef>
              <a:spcAft>
                <a:spcPts val="1000"/>
              </a:spcAft>
              <a:buClr>
                <a:srgbClr val="000000"/>
              </a:buClr>
              <a:buSzPts val="3000"/>
              <a:buFont typeface="Arial"/>
              <a:buNone/>
            </a:pPr>
            <a:r>
              <a:rPr lang="en-GB" sz="3000" b="0" i="0" u="none" strike="noStrike" cap="none">
                <a:solidFill>
                  <a:schemeClr val="dk1"/>
                </a:solidFill>
                <a:latin typeface="Arial"/>
                <a:ea typeface="Arial"/>
                <a:cs typeface="Arial"/>
                <a:sym typeface="Arial"/>
              </a:rPr>
              <a:t>What can you see and learn there?</a:t>
            </a:r>
            <a:endParaRPr sz="2400" b="0" i="0" u="none" strike="noStrike" cap="none">
              <a:solidFill>
                <a:schemeClr val="dk1"/>
              </a:solidFill>
              <a:latin typeface="Arial"/>
              <a:ea typeface="Arial"/>
              <a:cs typeface="Arial"/>
              <a:sym typeface="Arial"/>
            </a:endParaRPr>
          </a:p>
        </p:txBody>
      </p:sp>
      <p:sp>
        <p:nvSpPr>
          <p:cNvPr id="781" name="Google Shape;781;p19"/>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C6342D"/>
                </a:solidFill>
              </a:rPr>
              <a:t>LEARNING FOR LIFE</a:t>
            </a:r>
            <a:endParaRPr sz="3600">
              <a:solidFill>
                <a:srgbClr val="C6342D"/>
              </a:solidFill>
            </a:endParaRPr>
          </a:p>
        </p:txBody>
      </p:sp>
      <p:grpSp>
        <p:nvGrpSpPr>
          <p:cNvPr id="782" name="Google Shape;782;p19"/>
          <p:cNvGrpSpPr/>
          <p:nvPr/>
        </p:nvGrpSpPr>
        <p:grpSpPr>
          <a:xfrm>
            <a:off x="738536" y="5604333"/>
            <a:ext cx="6688947" cy="802700"/>
            <a:chOff x="758050" y="5638000"/>
            <a:chExt cx="7760700" cy="939600"/>
          </a:xfrm>
        </p:grpSpPr>
        <p:sp>
          <p:nvSpPr>
            <p:cNvPr id="783" name="Google Shape;783;p19"/>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3"/>
                </a:rPr>
                <a:t>Find museums and galleries near you</a:t>
              </a:r>
              <a:endParaRPr sz="2100" b="1" i="0" u="none" strike="noStrike" cap="none">
                <a:solidFill>
                  <a:srgbClr val="000000"/>
                </a:solidFill>
                <a:latin typeface="Arial"/>
                <a:ea typeface="Arial"/>
                <a:cs typeface="Arial"/>
                <a:sym typeface="Arial"/>
              </a:endParaRPr>
            </a:p>
          </p:txBody>
        </p:sp>
        <p:grpSp>
          <p:nvGrpSpPr>
            <p:cNvPr id="784" name="Google Shape;784;p19"/>
            <p:cNvGrpSpPr/>
            <p:nvPr/>
          </p:nvGrpSpPr>
          <p:grpSpPr>
            <a:xfrm>
              <a:off x="1013661" y="5809720"/>
              <a:ext cx="503995" cy="614913"/>
              <a:chOff x="840950" y="5732750"/>
              <a:chExt cx="620760" cy="701235"/>
            </a:xfrm>
          </p:grpSpPr>
          <p:sp>
            <p:nvSpPr>
              <p:cNvPr id="785" name="Google Shape;785;p19"/>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786" name="Google Shape;786;p19"/>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787" name="Google Shape;787;p19">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788" name="Google Shape;788;p19">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02454" y="376672"/>
            <a:ext cx="673200" cy="673200"/>
          </a:xfrm>
          <a:prstGeom prst="rect">
            <a:avLst/>
          </a:prstGeom>
          <a:noFill/>
          <a:ln>
            <a:noFill/>
          </a:ln>
        </p:spPr>
      </p:pic>
      <p:pic>
        <p:nvPicPr>
          <p:cNvPr id="789" name="Google Shape;789;p19" title="The outside of the British Museum"/>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14253" y="2232324"/>
            <a:ext cx="3373874" cy="23933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
          <p:cNvSpPr txBox="1">
            <a:spLocks noGrp="1"/>
          </p:cNvSpPr>
          <p:nvPr>
            <p:ph type="title"/>
          </p:nvPr>
        </p:nvSpPr>
        <p:spPr>
          <a:xfrm>
            <a:off x="232950" y="333200"/>
            <a:ext cx="8437500" cy="9324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GB" sz="3000" dirty="0"/>
              <a:t>About this resource</a:t>
            </a:r>
            <a:endParaRPr sz="3000" dirty="0"/>
          </a:p>
        </p:txBody>
      </p:sp>
      <p:sp>
        <p:nvSpPr>
          <p:cNvPr id="513" name="Google Shape;513;p2"/>
          <p:cNvSpPr txBox="1">
            <a:spLocks noGrp="1"/>
          </p:cNvSpPr>
          <p:nvPr>
            <p:ph type="body" idx="1"/>
          </p:nvPr>
        </p:nvSpPr>
        <p:spPr>
          <a:xfrm>
            <a:off x="233375" y="1651173"/>
            <a:ext cx="4172700" cy="506812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1500" b="0" dirty="0">
                <a:highlight>
                  <a:schemeClr val="lt1"/>
                </a:highlight>
              </a:rPr>
              <a:t>The United Nations’ Sustainable Development Goals are  a universal call to action to end poverty, protect the planet and improve the lives and prospects of everyone, everywhere by 2030. They address the current global challenges we face, including poverty, inequality and climate change. </a:t>
            </a:r>
            <a:endParaRPr sz="1500" b="0" dirty="0">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500" b="0" i="1" dirty="0">
              <a:solidFill>
                <a:schemeClr val="accent2"/>
              </a:solidFill>
              <a:highlight>
                <a:srgbClr val="FFFF00"/>
              </a:highlight>
            </a:endParaRPr>
          </a:p>
          <a:p>
            <a:pPr marL="0" lvl="0" indent="0" algn="l" rtl="0">
              <a:lnSpc>
                <a:spcPct val="100000"/>
              </a:lnSpc>
              <a:spcBef>
                <a:spcPts val="0"/>
              </a:spcBef>
              <a:spcAft>
                <a:spcPts val="0"/>
              </a:spcAft>
              <a:buSzPts val="2700"/>
              <a:buNone/>
            </a:pPr>
            <a:r>
              <a:rPr lang="en-GB" sz="1500" b="0" dirty="0">
                <a:highlight>
                  <a:schemeClr val="lt1"/>
                </a:highlight>
              </a:rPr>
              <a:t>These </a:t>
            </a:r>
            <a:r>
              <a:rPr lang="en-GB" sz="1500" dirty="0">
                <a:highlight>
                  <a:schemeClr val="lt1"/>
                </a:highlight>
              </a:rPr>
              <a:t>Sustainability Starts</a:t>
            </a:r>
            <a:r>
              <a:rPr lang="en-GB" sz="1500" b="0" dirty="0">
                <a:highlight>
                  <a:schemeClr val="lt1"/>
                </a:highlight>
              </a:rPr>
              <a:t> have been developed by ESOL practitioners to raise awareness of and start conversations with ESOL learners about the sustainable development agenda and everyone’s role in it.</a:t>
            </a:r>
            <a:endParaRPr sz="1500" b="0" dirty="0">
              <a:highlight>
                <a:schemeClr val="lt1"/>
              </a:highlight>
            </a:endParaRPr>
          </a:p>
          <a:p>
            <a:pPr marL="0" lvl="0" indent="0" algn="l" rtl="0">
              <a:lnSpc>
                <a:spcPct val="100000"/>
              </a:lnSpc>
              <a:spcBef>
                <a:spcPts val="0"/>
              </a:spcBef>
              <a:spcAft>
                <a:spcPts val="0"/>
              </a:spcAft>
              <a:buSzPts val="2700"/>
              <a:buNone/>
            </a:pPr>
            <a:endParaRPr sz="1500" b="0" dirty="0">
              <a:highlight>
                <a:schemeClr val="lt1"/>
              </a:highlight>
            </a:endParaRPr>
          </a:p>
          <a:p>
            <a:pPr marL="0" indent="0">
              <a:buSzPts val="1100"/>
            </a:pPr>
            <a:r>
              <a:rPr lang="en-GB" sz="1500" b="0" dirty="0"/>
              <a:t>The activities can be used in a variety of ways, for example as warmer or filler activities or as introductions to topics that can be developed further into a whole class discussion or a guided debate. </a:t>
            </a:r>
            <a:r>
              <a:rPr lang="en-GB" sz="1500" b="0" dirty="0">
                <a:solidFill>
                  <a:srgbClr val="000000"/>
                </a:solidFill>
              </a:rPr>
              <a:t>All activities can be adapted or changed to suit the needs of your learners.</a:t>
            </a:r>
          </a:p>
          <a:p>
            <a:pPr marL="0" lvl="0" indent="0" algn="l" rtl="0">
              <a:lnSpc>
                <a:spcPct val="100000"/>
              </a:lnSpc>
              <a:spcBef>
                <a:spcPts val="0"/>
              </a:spcBef>
              <a:spcAft>
                <a:spcPts val="0"/>
              </a:spcAft>
              <a:buClr>
                <a:schemeClr val="dk1"/>
              </a:buClr>
              <a:buSzPts val="1100"/>
              <a:buFont typeface="Arial"/>
              <a:buNone/>
            </a:pPr>
            <a:endParaRPr lang="en-GB" sz="1500" b="0" dirty="0"/>
          </a:p>
          <a:p>
            <a:pPr marL="0" lvl="0" indent="0" algn="l" rtl="0">
              <a:lnSpc>
                <a:spcPct val="100000"/>
              </a:lnSpc>
              <a:spcBef>
                <a:spcPts val="0"/>
              </a:spcBef>
              <a:spcAft>
                <a:spcPts val="0"/>
              </a:spcAft>
              <a:buClr>
                <a:schemeClr val="dk1"/>
              </a:buClr>
              <a:buSzPts val="1100"/>
              <a:buFont typeface="Arial"/>
              <a:buNone/>
            </a:pPr>
            <a:endParaRPr lang="en-GB" sz="1500" b="0" dirty="0">
              <a:highlight>
                <a:schemeClr val="lt1"/>
              </a:highlight>
            </a:endParaRPr>
          </a:p>
          <a:p>
            <a:pPr marL="0" lvl="0" indent="0" algn="l" rtl="0">
              <a:lnSpc>
                <a:spcPct val="100000"/>
              </a:lnSpc>
              <a:spcBef>
                <a:spcPts val="0"/>
              </a:spcBef>
              <a:spcAft>
                <a:spcPts val="0"/>
              </a:spcAft>
              <a:buClr>
                <a:schemeClr val="dk1"/>
              </a:buClr>
              <a:buSzPts val="1100"/>
              <a:buFont typeface="Arial"/>
              <a:buNone/>
            </a:pPr>
            <a:endParaRPr sz="1500" b="0" dirty="0">
              <a:highlight>
                <a:schemeClr val="lt1"/>
              </a:highlight>
            </a:endParaRPr>
          </a:p>
        </p:txBody>
      </p:sp>
      <p:sp>
        <p:nvSpPr>
          <p:cNvPr id="514" name="Google Shape;514;p2"/>
          <p:cNvSpPr txBox="1"/>
          <p:nvPr/>
        </p:nvSpPr>
        <p:spPr>
          <a:xfrm>
            <a:off x="4769075" y="1545898"/>
            <a:ext cx="4033500" cy="5262949"/>
          </a:xfrm>
          <a:prstGeom prst="rect">
            <a:avLst/>
          </a:prstGeom>
          <a:noFill/>
          <a:ln>
            <a:noFill/>
          </a:ln>
        </p:spPr>
        <p:txBody>
          <a:bodyPr spcFirstLastPara="1" wrap="square" lIns="91425" tIns="91425" rIns="91425" bIns="91425" anchor="t" anchorCtr="0">
            <a:spAutoFit/>
          </a:bodyPr>
          <a:lstStyle/>
          <a:p>
            <a:r>
              <a:rPr lang="en-US" sz="1500" b="0" dirty="0">
                <a:solidFill>
                  <a:srgbClr val="000000"/>
                </a:solidFill>
              </a:rPr>
              <a:t>For each goal, there are three ideas for activities you can use to raise awareness of sustainable development issues and actions with adult ESOL learners.</a:t>
            </a:r>
          </a:p>
          <a:p>
            <a:pPr marL="0" lvl="0" indent="0" algn="l" rtl="0">
              <a:spcBef>
                <a:spcPts val="0"/>
              </a:spcBef>
              <a:spcAft>
                <a:spcPts val="0"/>
              </a:spcAft>
              <a:buNone/>
            </a:pPr>
            <a:endParaRPr lang="en-GB" sz="1500" dirty="0">
              <a:solidFill>
                <a:srgbClr val="000000"/>
              </a:solidFill>
            </a:endParaRPr>
          </a:p>
          <a:p>
            <a:pPr marL="0" lvl="0" indent="0" algn="l" rtl="0">
              <a:spcBef>
                <a:spcPts val="0"/>
              </a:spcBef>
              <a:spcAft>
                <a:spcPts val="0"/>
              </a:spcAft>
              <a:buNone/>
            </a:pPr>
            <a:r>
              <a:rPr lang="en-GB" sz="1500" dirty="0">
                <a:solidFill>
                  <a:srgbClr val="000000"/>
                </a:solidFill>
              </a:rPr>
              <a:t>The activities are intended as a starting point for learning and discussion about a complex and sensitive range of issues, that will enable learners to share and extend their language and knowledge around these issues, as well as promote and develop critical thinking skills and identify things everyone can do to support the goals.</a:t>
            </a:r>
            <a:endParaRPr sz="1500" dirty="0">
              <a:solidFill>
                <a:srgbClr val="000000"/>
              </a:solidFill>
            </a:endParaRPr>
          </a:p>
          <a:p>
            <a:pPr marL="0" lvl="0" indent="0" algn="l" rtl="0">
              <a:spcBef>
                <a:spcPts val="0"/>
              </a:spcBef>
              <a:spcAft>
                <a:spcPts val="0"/>
              </a:spcAft>
              <a:buNone/>
            </a:pPr>
            <a:endParaRPr lang="en-GB" sz="1500" dirty="0"/>
          </a:p>
          <a:p>
            <a:r>
              <a:rPr lang="en-GB" sz="1500">
                <a:effectLst/>
                <a:latin typeface="Arial" panose="020B0604020202020204" pitchFamily="34" charset="0"/>
                <a:ea typeface="Arial" panose="020B0604020202020204" pitchFamily="34" charset="0"/>
              </a:rPr>
              <a:t>This resource </a:t>
            </a:r>
            <a:r>
              <a:rPr lang="en-GB" sz="1500" dirty="0">
                <a:effectLst/>
                <a:latin typeface="Arial" panose="020B0604020202020204" pitchFamily="34" charset="0"/>
                <a:ea typeface="Arial" panose="020B0604020202020204" pitchFamily="34" charset="0"/>
              </a:rPr>
              <a:t>has been developed by Manchester Adult Education Service as part of a project commissioned by the Education and Training Foundation and delivered by HOLEX to identify effective practice and develop resources around Education for Sustainable Development in ESOL.</a:t>
            </a:r>
          </a:p>
          <a:p>
            <a:pPr marL="0" lvl="0" indent="0" algn="l" rtl="0">
              <a:spcBef>
                <a:spcPts val="0"/>
              </a:spcBef>
              <a:spcAft>
                <a:spcPts val="0"/>
              </a:spcAft>
              <a:buNone/>
            </a:pPr>
            <a:endParaRPr sz="1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20"/>
          <p:cNvSpPr/>
          <p:nvPr/>
        </p:nvSpPr>
        <p:spPr>
          <a:xfrm>
            <a:off x="672289" y="1175986"/>
            <a:ext cx="7799400" cy="4233600"/>
          </a:xfrm>
          <a:prstGeom prst="rect">
            <a:avLst/>
          </a:prstGeom>
          <a:solidFill>
            <a:srgbClr val="F3F3F3"/>
          </a:solidFill>
          <a:ln w="38100" cap="flat" cmpd="sng">
            <a:solidFill>
              <a:srgbClr val="C6342D"/>
            </a:solidFill>
            <a:prstDash val="solid"/>
            <a:round/>
            <a:headEnd type="none" w="sm" len="sm"/>
            <a:tailEnd type="none" w="sm" len="sm"/>
          </a:ln>
        </p:spPr>
        <p:txBody>
          <a:bodyPr spcFirstLastPara="1" wrap="square" lIns="91425" tIns="91425" rIns="91425" bIns="91425" anchor="t" anchorCtr="0">
            <a:noAutofit/>
          </a:bodyPr>
          <a:lstStyle/>
          <a:p>
            <a:pPr marL="540000" marR="0" lvl="0" indent="0" algn="l" rtl="0">
              <a:lnSpc>
                <a:spcPct val="100000"/>
              </a:lnSpc>
              <a:spcBef>
                <a:spcPts val="0"/>
              </a:spcBef>
              <a:spcAft>
                <a:spcPts val="0"/>
              </a:spcAft>
              <a:buClr>
                <a:srgbClr val="000000"/>
              </a:buClr>
              <a:buSzPts val="3100"/>
              <a:buFont typeface="Arial"/>
              <a:buNone/>
            </a:pPr>
            <a:r>
              <a:rPr lang="en-GB" sz="3100" b="1" i="0" u="none" strike="noStrike" cap="none">
                <a:solidFill>
                  <a:srgbClr val="C6342D"/>
                </a:solidFill>
                <a:latin typeface="Arial"/>
                <a:ea typeface="Arial"/>
                <a:cs typeface="Arial"/>
                <a:sym typeface="Arial"/>
              </a:rPr>
              <a:t>We’re not just fighting an epidemic; we’re fighting an infodemic</a:t>
            </a:r>
            <a:endParaRPr sz="3100" b="1" i="0" u="none" strike="noStrike" cap="none">
              <a:solidFill>
                <a:srgbClr val="C6342D"/>
              </a:solidFill>
              <a:latin typeface="Arial"/>
              <a:ea typeface="Arial"/>
              <a:cs typeface="Arial"/>
              <a:sym typeface="Arial"/>
            </a:endParaRPr>
          </a:p>
          <a:p>
            <a:pPr marL="0" marR="230083"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Tedros Adhanom Ghebreyesus</a:t>
            </a:r>
            <a:endParaRPr sz="1400" b="0" i="0" u="none" strike="noStrike" cap="none">
              <a:solidFill>
                <a:schemeClr val="dk1"/>
              </a:solidFill>
              <a:latin typeface="Arial"/>
              <a:ea typeface="Arial"/>
              <a:cs typeface="Arial"/>
              <a:sym typeface="Arial"/>
            </a:endParaRPr>
          </a:p>
          <a:p>
            <a:pPr marL="0" marR="230083" lvl="0" indent="0" algn="r" rtl="0">
              <a:lnSpc>
                <a:spcPct val="100000"/>
              </a:lnSpc>
              <a:spcBef>
                <a:spcPts val="0"/>
              </a:spcBef>
              <a:spcAft>
                <a:spcPts val="0"/>
              </a:spcAft>
              <a:buClr>
                <a:srgbClr val="000000"/>
              </a:buClr>
              <a:buSzPts val="1400"/>
              <a:buFont typeface="Arial"/>
              <a:buNone/>
            </a:pPr>
            <a:r>
              <a:rPr lang="en-GB" sz="1400" b="0" i="0" u="none" strike="noStrike" cap="none">
                <a:solidFill>
                  <a:schemeClr val="dk1"/>
                </a:solidFill>
                <a:latin typeface="Arial"/>
                <a:ea typeface="Arial"/>
                <a:cs typeface="Arial"/>
                <a:sym typeface="Arial"/>
              </a:rPr>
              <a:t>Director-General of the World Health Organization (WHO) </a:t>
            </a:r>
            <a:endParaRPr sz="1400" b="1" i="0" u="none" strike="noStrike" cap="none">
              <a:solidFill>
                <a:srgbClr val="C6342D"/>
              </a:solidFill>
              <a:latin typeface="Arial"/>
              <a:ea typeface="Arial"/>
              <a:cs typeface="Arial"/>
              <a:sym typeface="Arial"/>
            </a:endParaRPr>
          </a:p>
          <a:p>
            <a:pPr marL="809999" marR="3757897" lvl="0" indent="-24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is an </a:t>
            </a:r>
            <a:r>
              <a:rPr lang="en-GB" sz="2400" b="1" i="0" u="none" strike="noStrike" cap="none">
                <a:solidFill>
                  <a:srgbClr val="C6342D"/>
                </a:solidFill>
                <a:latin typeface="Arial"/>
                <a:ea typeface="Arial"/>
                <a:cs typeface="Arial"/>
                <a:sym typeface="Arial"/>
              </a:rPr>
              <a:t>infodemic</a:t>
            </a:r>
            <a:r>
              <a:rPr lang="en-GB" sz="2400" b="0" i="0" u="none" strike="noStrike" cap="none">
                <a:solidFill>
                  <a:srgbClr val="C6342D"/>
                </a:solidFill>
                <a:latin typeface="Arial"/>
                <a:ea typeface="Arial"/>
                <a:cs typeface="Arial"/>
                <a:sym typeface="Arial"/>
              </a:rPr>
              <a:t> </a:t>
            </a:r>
            <a:r>
              <a:rPr lang="en-GB" sz="2400" b="0" i="0" u="none" strike="noStrike" cap="none">
                <a:solidFill>
                  <a:schemeClr val="dk1"/>
                </a:solidFill>
                <a:latin typeface="Arial"/>
                <a:ea typeface="Arial"/>
                <a:cs typeface="Arial"/>
                <a:sym typeface="Arial"/>
              </a:rPr>
              <a:t>and why is it a problem?</a:t>
            </a:r>
            <a:endParaRPr sz="2400" b="0" i="0" u="none" strike="noStrike" cap="none">
              <a:solidFill>
                <a:schemeClr val="dk1"/>
              </a:solidFill>
              <a:latin typeface="Arial"/>
              <a:ea typeface="Arial"/>
              <a:cs typeface="Arial"/>
              <a:sym typeface="Arial"/>
            </a:endParaRPr>
          </a:p>
          <a:p>
            <a:pPr marL="809999" marR="3757897" lvl="0" indent="-24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How do you know if things you read on the internet and social media are reliable?</a:t>
            </a:r>
            <a:endParaRPr sz="2400" b="0" i="0" u="none" strike="noStrike" cap="none">
              <a:solidFill>
                <a:schemeClr val="dk1"/>
              </a:solidFill>
              <a:latin typeface="Arial"/>
              <a:ea typeface="Arial"/>
              <a:cs typeface="Arial"/>
              <a:sym typeface="Arial"/>
            </a:endParaRPr>
          </a:p>
        </p:txBody>
      </p:sp>
      <p:sp>
        <p:nvSpPr>
          <p:cNvPr id="796" name="Google Shape;796;p2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C6342D"/>
                </a:solidFill>
              </a:rPr>
              <a:t>FACT CHECKING</a:t>
            </a:r>
            <a:endParaRPr sz="3600">
              <a:solidFill>
                <a:srgbClr val="C6342D"/>
              </a:solidFill>
            </a:endParaRPr>
          </a:p>
        </p:txBody>
      </p:sp>
      <p:grpSp>
        <p:nvGrpSpPr>
          <p:cNvPr id="797" name="Google Shape;797;p20"/>
          <p:cNvGrpSpPr/>
          <p:nvPr/>
        </p:nvGrpSpPr>
        <p:grpSpPr>
          <a:xfrm>
            <a:off x="738536" y="5604333"/>
            <a:ext cx="6688947" cy="802700"/>
            <a:chOff x="758050" y="5638000"/>
            <a:chExt cx="7760700" cy="939600"/>
          </a:xfrm>
        </p:grpSpPr>
        <p:sp>
          <p:nvSpPr>
            <p:cNvPr id="798" name="Google Shape;798;p2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1900"/>
                <a:buFont typeface="Arial"/>
                <a:buNone/>
              </a:pPr>
              <a:r>
                <a:rPr lang="en-GB" sz="1900" b="1" i="0" u="none" strike="noStrike" cap="none">
                  <a:solidFill>
                    <a:srgbClr val="000000"/>
                  </a:solidFill>
                  <a:latin typeface="Arial"/>
                  <a:ea typeface="Arial"/>
                  <a:cs typeface="Arial"/>
                  <a:sym typeface="Arial"/>
                </a:rPr>
                <a:t>Use the </a:t>
              </a:r>
              <a:r>
                <a:rPr lang="en-GB" sz="1900" b="1" i="0" u="sng" strike="noStrike" cap="none">
                  <a:solidFill>
                    <a:schemeClr val="hlink"/>
                  </a:solidFill>
                  <a:latin typeface="Arial"/>
                  <a:ea typeface="Arial"/>
                  <a:cs typeface="Arial"/>
                  <a:sym typeface="Arial"/>
                  <a:hlinkClick r:id="rId3"/>
                </a:rPr>
                <a:t>W W W . method</a:t>
              </a:r>
              <a:r>
                <a:rPr lang="en-GB" sz="1900" b="1" i="0" u="none" strike="noStrike" cap="none">
                  <a:solidFill>
                    <a:srgbClr val="000000"/>
                  </a:solidFill>
                  <a:latin typeface="Arial"/>
                  <a:ea typeface="Arial"/>
                  <a:cs typeface="Arial"/>
                  <a:sym typeface="Arial"/>
                </a:rPr>
                <a:t> to check information</a:t>
              </a:r>
              <a:endParaRPr sz="1900" b="1" i="0" u="none" strike="noStrike" cap="none">
                <a:solidFill>
                  <a:srgbClr val="000000"/>
                </a:solidFill>
                <a:latin typeface="Arial"/>
                <a:ea typeface="Arial"/>
                <a:cs typeface="Arial"/>
                <a:sym typeface="Arial"/>
              </a:endParaRPr>
            </a:p>
          </p:txBody>
        </p:sp>
        <p:grpSp>
          <p:nvGrpSpPr>
            <p:cNvPr id="799" name="Google Shape;799;p20"/>
            <p:cNvGrpSpPr/>
            <p:nvPr/>
          </p:nvGrpSpPr>
          <p:grpSpPr>
            <a:xfrm>
              <a:off x="1013661" y="5809720"/>
              <a:ext cx="503995" cy="614913"/>
              <a:chOff x="840950" y="5732750"/>
              <a:chExt cx="620760" cy="701235"/>
            </a:xfrm>
          </p:grpSpPr>
          <p:sp>
            <p:nvSpPr>
              <p:cNvPr id="800" name="Google Shape;800;p2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01" name="Google Shape;801;p2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802" name="Google Shape;802;p2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803" name="Google Shape;803;p20">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02454" y="376672"/>
            <a:ext cx="673200" cy="673200"/>
          </a:xfrm>
          <a:prstGeom prst="rect">
            <a:avLst/>
          </a:prstGeom>
          <a:noFill/>
          <a:ln>
            <a:noFill/>
          </a:ln>
        </p:spPr>
      </p:pic>
      <p:sp>
        <p:nvSpPr>
          <p:cNvPr id="804" name="Google Shape;804;p20"/>
          <p:cNvSpPr txBox="1"/>
          <p:nvPr/>
        </p:nvSpPr>
        <p:spPr>
          <a:xfrm>
            <a:off x="672307" y="947365"/>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C6342D"/>
                </a:solidFill>
                <a:latin typeface="Arial"/>
                <a:ea typeface="Arial"/>
                <a:cs typeface="Arial"/>
                <a:sym typeface="Arial"/>
              </a:rPr>
              <a:t>“</a:t>
            </a:r>
            <a:endParaRPr sz="10000" b="0" i="0" u="none" strike="noStrike" cap="none">
              <a:solidFill>
                <a:srgbClr val="C6342D"/>
              </a:solidFill>
              <a:latin typeface="Arial"/>
              <a:ea typeface="Arial"/>
              <a:cs typeface="Arial"/>
              <a:sym typeface="Arial"/>
            </a:endParaRPr>
          </a:p>
        </p:txBody>
      </p:sp>
      <p:pic>
        <p:nvPicPr>
          <p:cNvPr id="805" name="Google Shape;805;p20" descr="Learn 4 simple tips you can use to help you work out whether information you find online can be trusted." title="Check online information with WWW.">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23100" y="2724250"/>
            <a:ext cx="3328650" cy="2496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5"/>
                                        </p:tgtEl>
                                        <p:attrNameLst>
                                          <p:attrName>style.visibility</p:attrName>
                                        </p:attrNameLst>
                                      </p:cBhvr>
                                      <p:to>
                                        <p:strVal val="visible"/>
                                      </p:to>
                                    </p:set>
                                    <p:animEffect transition="in" filter="fade">
                                      <p:cBhvr>
                                        <p:cTn id="7" dur="1000"/>
                                        <p:tgtEl>
                                          <p:spTgt spid="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21"/>
          <p:cNvSpPr txBox="1">
            <a:spLocks noGrp="1"/>
          </p:cNvSpPr>
          <p:nvPr>
            <p:ph type="subTitle" idx="1"/>
          </p:nvPr>
        </p:nvSpPr>
        <p:spPr>
          <a:xfrm>
            <a:off x="343829" y="5838467"/>
            <a:ext cx="414300" cy="5310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640"/>
              </a:spcBef>
              <a:spcAft>
                <a:spcPts val="0"/>
              </a:spcAft>
              <a:buSzPts val="5000"/>
              <a:buNone/>
            </a:pPr>
            <a:r>
              <a:rPr lang="en-GB">
                <a:solidFill>
                  <a:srgbClr val="E93F33"/>
                </a:solidFill>
              </a:rPr>
              <a:t>5</a:t>
            </a:r>
            <a:endParaRPr>
              <a:solidFill>
                <a:srgbClr val="E93F33"/>
              </a:solidFill>
            </a:endParaRPr>
          </a:p>
        </p:txBody>
      </p:sp>
      <p:sp>
        <p:nvSpPr>
          <p:cNvPr id="812" name="Google Shape;812;p21"/>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813" name="Google Shape;813;p21">
            <a:hlinkClick r:id="rId3"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GENDER PAY GAP</a:t>
            </a:r>
            <a:endParaRPr sz="3000" b="1" i="0" u="none" strike="noStrike" cap="none">
              <a:solidFill>
                <a:schemeClr val="lt1"/>
              </a:solidFill>
              <a:latin typeface="Oswald"/>
              <a:ea typeface="Oswald"/>
              <a:cs typeface="Oswald"/>
              <a:sym typeface="Oswald"/>
            </a:endParaRPr>
          </a:p>
        </p:txBody>
      </p:sp>
      <p:sp>
        <p:nvSpPr>
          <p:cNvPr id="814" name="Google Shape;814;p21">
            <a:hlinkClick r:id="rId4"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INSPIRING WOMEN</a:t>
            </a:r>
            <a:endParaRPr sz="2800" b="1" i="0" u="none" strike="noStrike" cap="none">
              <a:solidFill>
                <a:schemeClr val="lt1"/>
              </a:solidFill>
              <a:latin typeface="Oswald"/>
              <a:ea typeface="Oswald"/>
              <a:cs typeface="Oswald"/>
              <a:sym typeface="Oswald"/>
            </a:endParaRPr>
          </a:p>
        </p:txBody>
      </p:sp>
      <p:sp>
        <p:nvSpPr>
          <p:cNvPr id="815" name="Google Shape;815;p21">
            <a:hlinkClick r:id="rId5"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SAFE SPACES NOW</a:t>
            </a:r>
            <a:endParaRPr sz="2400" b="1" i="0" u="none" strike="noStrike" cap="none">
              <a:solidFill>
                <a:schemeClr val="lt1"/>
              </a:solidFill>
              <a:latin typeface="Oswald"/>
              <a:ea typeface="Oswald"/>
              <a:cs typeface="Oswald"/>
              <a:sym typeface="Oswald"/>
            </a:endParaRPr>
          </a:p>
        </p:txBody>
      </p:sp>
      <p:pic>
        <p:nvPicPr>
          <p:cNvPr id="816" name="Google Shape;816;p21">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81284" y="5838463"/>
            <a:ext cx="781432" cy="781451"/>
          </a:xfrm>
          <a:prstGeom prst="rect">
            <a:avLst/>
          </a:prstGeom>
          <a:noFill/>
          <a:ln>
            <a:noFill/>
          </a:ln>
        </p:spPr>
      </p:pic>
      <p:sp>
        <p:nvSpPr>
          <p:cNvPr id="817" name="Google Shape;817;p21"/>
          <p:cNvSpPr/>
          <p:nvPr/>
        </p:nvSpPr>
        <p:spPr>
          <a:xfrm>
            <a:off x="6111800" y="5963725"/>
            <a:ext cx="2736900" cy="461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8"/>
              </a:rPr>
              <a:t>FIND OUT MORE</a:t>
            </a:r>
            <a:endParaRPr sz="2600" b="1" i="0" u="none" strike="noStrike" cap="none">
              <a:solidFill>
                <a:srgbClr val="0000FF"/>
              </a:solidFill>
              <a:latin typeface="Oswald"/>
              <a:ea typeface="Oswald"/>
              <a:cs typeface="Oswald"/>
              <a:sym typeface="Oswald"/>
            </a:endParaRPr>
          </a:p>
        </p:txBody>
      </p:sp>
      <p:sp>
        <p:nvSpPr>
          <p:cNvPr id="818" name="Google Shape;818;p21"/>
          <p:cNvSpPr txBox="1">
            <a:spLocks noGrp="1"/>
          </p:cNvSpPr>
          <p:nvPr>
            <p:ph type="title"/>
          </p:nvPr>
        </p:nvSpPr>
        <p:spPr>
          <a:xfrm>
            <a:off x="913391" y="5928917"/>
            <a:ext cx="28605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SzPct val="111111"/>
              <a:buNone/>
            </a:pPr>
            <a:r>
              <a:rPr lang="en-GB">
                <a:solidFill>
                  <a:srgbClr val="E93F33"/>
                </a:solidFill>
              </a:rPr>
              <a:t>GENDER </a:t>
            </a:r>
            <a:endParaRPr>
              <a:solidFill>
                <a:srgbClr val="E93F33"/>
              </a:solidFill>
            </a:endParaRPr>
          </a:p>
          <a:p>
            <a:pPr marL="0" lvl="0" indent="0" algn="l" rtl="0">
              <a:lnSpc>
                <a:spcPct val="100000"/>
              </a:lnSpc>
              <a:spcBef>
                <a:spcPts val="0"/>
              </a:spcBef>
              <a:spcAft>
                <a:spcPts val="0"/>
              </a:spcAft>
              <a:buSzPct val="111111"/>
              <a:buNone/>
            </a:pPr>
            <a:r>
              <a:rPr lang="en-GB">
                <a:solidFill>
                  <a:srgbClr val="E93F33"/>
                </a:solidFill>
              </a:rPr>
              <a:t>EQUALITY</a:t>
            </a:r>
            <a:endParaRPr>
              <a:solidFill>
                <a:srgbClr val="E93F33"/>
              </a:solidFill>
            </a:endParaRPr>
          </a:p>
        </p:txBody>
      </p:sp>
      <p:sp>
        <p:nvSpPr>
          <p:cNvPr id="819" name="Google Shape;819;p21"/>
          <p:cNvSpPr/>
          <p:nvPr/>
        </p:nvSpPr>
        <p:spPr>
          <a:xfrm>
            <a:off x="2391888" y="452530"/>
            <a:ext cx="6282000" cy="1789800"/>
          </a:xfrm>
          <a:prstGeom prst="rect">
            <a:avLst/>
          </a:prstGeom>
          <a:solidFill>
            <a:srgbClr val="E93F33"/>
          </a:solid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ENSURE INCLUSIVE AND EQUITABLE QUALITY EDUCATION AND PROMOTE LIFELONG LEARNING OPPORTUNITIES FOR ALL</a:t>
            </a:r>
            <a:endParaRPr sz="2600" b="1" i="0" u="none" strike="noStrike" cap="none">
              <a:solidFill>
                <a:schemeClr val="lt1"/>
              </a:solidFill>
              <a:latin typeface="Oswald"/>
              <a:ea typeface="Oswald"/>
              <a:cs typeface="Oswald"/>
              <a:sym typeface="Oswald"/>
            </a:endParaRPr>
          </a:p>
        </p:txBody>
      </p:sp>
      <p:pic>
        <p:nvPicPr>
          <p:cNvPr id="820" name="Google Shape;820;p2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24941" y="452828"/>
            <a:ext cx="1789200" cy="1789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22"/>
          <p:cNvSpPr/>
          <p:nvPr/>
        </p:nvSpPr>
        <p:spPr>
          <a:xfrm>
            <a:off x="672289" y="1175986"/>
            <a:ext cx="7799400" cy="42336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457200"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93F33"/>
                </a:solidFill>
                <a:latin typeface="Arial"/>
                <a:ea typeface="Arial"/>
                <a:cs typeface="Arial"/>
                <a:sym typeface="Arial"/>
              </a:rPr>
              <a:t>Around the world, women earn 20% less than men.</a:t>
            </a:r>
            <a:endParaRPr sz="3600" b="1" i="0" u="none" strike="noStrike" cap="none">
              <a:solidFill>
                <a:srgbClr val="E93F33"/>
              </a:solidFill>
              <a:latin typeface="Arial"/>
              <a:ea typeface="Arial"/>
              <a:cs typeface="Arial"/>
              <a:sym typeface="Arial"/>
            </a:endParaRPr>
          </a:p>
          <a:p>
            <a:pPr marL="457200" marR="144172"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E93F33"/>
              </a:solidFill>
              <a:latin typeface="Arial"/>
              <a:ea typeface="Arial"/>
              <a:cs typeface="Arial"/>
              <a:sym typeface="Arial"/>
            </a:endParaRPr>
          </a:p>
          <a:p>
            <a:pPr marL="457200" marR="144172"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E93F33"/>
              </a:solidFill>
              <a:latin typeface="Arial"/>
              <a:ea typeface="Arial"/>
              <a:cs typeface="Arial"/>
              <a:sym typeface="Arial"/>
            </a:endParaRPr>
          </a:p>
          <a:p>
            <a:pPr marL="0" marR="144172"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E93F33"/>
              </a:solidFill>
              <a:latin typeface="Arial"/>
              <a:ea typeface="Arial"/>
              <a:cs typeface="Arial"/>
              <a:sym typeface="Arial"/>
            </a:endParaRPr>
          </a:p>
          <a:p>
            <a:pPr marL="457200" marR="144172" lvl="0" indent="0" algn="l" rtl="0">
              <a:lnSpc>
                <a:spcPct val="100000"/>
              </a:lnSpc>
              <a:spcBef>
                <a:spcPts val="1000"/>
              </a:spcBef>
              <a:spcAft>
                <a:spcPts val="1000"/>
              </a:spcAft>
              <a:buClr>
                <a:srgbClr val="000000"/>
              </a:buClr>
              <a:buSzPts val="3000"/>
              <a:buFont typeface="Arial"/>
              <a:buNone/>
            </a:pPr>
            <a:r>
              <a:rPr lang="en-GB" sz="3000" b="1" i="0" u="none" strike="noStrike" cap="none">
                <a:solidFill>
                  <a:schemeClr val="dk1"/>
                </a:solidFill>
                <a:latin typeface="Arial"/>
                <a:ea typeface="Arial"/>
                <a:cs typeface="Arial"/>
                <a:sym typeface="Arial"/>
              </a:rPr>
              <a:t>How does this make you feel?</a:t>
            </a:r>
            <a:endParaRPr sz="3000" b="1" i="0" u="none" strike="noStrike" cap="none">
              <a:solidFill>
                <a:srgbClr val="C6342D"/>
              </a:solidFill>
              <a:latin typeface="Arial"/>
              <a:ea typeface="Arial"/>
              <a:cs typeface="Arial"/>
              <a:sym typeface="Arial"/>
            </a:endParaRPr>
          </a:p>
        </p:txBody>
      </p:sp>
      <p:sp>
        <p:nvSpPr>
          <p:cNvPr id="827" name="Google Shape;827;p2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93F33"/>
                </a:solidFill>
              </a:rPr>
              <a:t>GENDER PAY GAP</a:t>
            </a:r>
            <a:endParaRPr sz="3600">
              <a:solidFill>
                <a:srgbClr val="E93F33"/>
              </a:solidFill>
            </a:endParaRPr>
          </a:p>
        </p:txBody>
      </p:sp>
      <p:grpSp>
        <p:nvGrpSpPr>
          <p:cNvPr id="828" name="Google Shape;828;p22"/>
          <p:cNvGrpSpPr/>
          <p:nvPr/>
        </p:nvGrpSpPr>
        <p:grpSpPr>
          <a:xfrm>
            <a:off x="738536" y="5604333"/>
            <a:ext cx="6688947" cy="802700"/>
            <a:chOff x="758050" y="5638000"/>
            <a:chExt cx="7760700" cy="939600"/>
          </a:xfrm>
        </p:grpSpPr>
        <p:sp>
          <p:nvSpPr>
            <p:cNvPr id="829" name="Google Shape;829;p2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144172" lvl="0" indent="0" algn="l" rtl="0">
                <a:lnSpc>
                  <a:spcPct val="100000"/>
                </a:lnSpc>
                <a:spcBef>
                  <a:spcPts val="0"/>
                </a:spcBef>
                <a:spcAft>
                  <a:spcPts val="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Watch this video about the gender pay gap</a:t>
              </a:r>
              <a:endParaRPr sz="1900" b="1" i="0" u="none" strike="noStrike" cap="none">
                <a:solidFill>
                  <a:srgbClr val="000000"/>
                </a:solidFill>
                <a:latin typeface="Arial"/>
                <a:ea typeface="Arial"/>
                <a:cs typeface="Arial"/>
                <a:sym typeface="Arial"/>
              </a:endParaRPr>
            </a:p>
          </p:txBody>
        </p:sp>
        <p:grpSp>
          <p:nvGrpSpPr>
            <p:cNvPr id="830" name="Google Shape;830;p22"/>
            <p:cNvGrpSpPr/>
            <p:nvPr/>
          </p:nvGrpSpPr>
          <p:grpSpPr>
            <a:xfrm>
              <a:off x="1013661" y="5809720"/>
              <a:ext cx="503995" cy="614913"/>
              <a:chOff x="840950" y="5732750"/>
              <a:chExt cx="620760" cy="701235"/>
            </a:xfrm>
          </p:grpSpPr>
          <p:sp>
            <p:nvSpPr>
              <p:cNvPr id="831" name="Google Shape;831;p2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2" name="Google Shape;832;p2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833" name="Google Shape;833;p2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834" name="Google Shape;834;p2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1" y="415878"/>
            <a:ext cx="673200" cy="673200"/>
          </a:xfrm>
          <a:prstGeom prst="rect">
            <a:avLst/>
          </a:prstGeom>
          <a:noFill/>
          <a:ln>
            <a:noFill/>
          </a:ln>
        </p:spPr>
      </p:pic>
      <p:grpSp>
        <p:nvGrpSpPr>
          <p:cNvPr id="835" name="Google Shape;835;p22"/>
          <p:cNvGrpSpPr/>
          <p:nvPr/>
        </p:nvGrpSpPr>
        <p:grpSpPr>
          <a:xfrm>
            <a:off x="1265175" y="2844775"/>
            <a:ext cx="2631507" cy="1353505"/>
            <a:chOff x="997172" y="2728125"/>
            <a:chExt cx="2150100" cy="1263895"/>
          </a:xfrm>
        </p:grpSpPr>
        <p:sp>
          <p:nvSpPr>
            <p:cNvPr id="836" name="Google Shape;836;p22"/>
            <p:cNvSpPr/>
            <p:nvPr/>
          </p:nvSpPr>
          <p:spPr>
            <a:xfrm>
              <a:off x="997172" y="2880520"/>
              <a:ext cx="2150100" cy="1111500"/>
            </a:xfrm>
            <a:prstGeom prst="rect">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93F33"/>
                  </a:solidFill>
                  <a:latin typeface="Arial"/>
                  <a:ea typeface="Arial"/>
                  <a:cs typeface="Arial"/>
                  <a:sym typeface="Arial"/>
                </a:rPr>
                <a:t>£</a:t>
              </a:r>
              <a:endParaRPr sz="3600" b="1" i="0" u="none" strike="noStrike" cap="none">
                <a:solidFill>
                  <a:srgbClr val="E93F33"/>
                </a:solidFill>
                <a:latin typeface="Arial"/>
                <a:ea typeface="Arial"/>
                <a:cs typeface="Arial"/>
                <a:sym typeface="Arial"/>
              </a:endParaRPr>
            </a:p>
          </p:txBody>
        </p:sp>
        <p:grpSp>
          <p:nvGrpSpPr>
            <p:cNvPr id="837" name="Google Shape;837;p22"/>
            <p:cNvGrpSpPr/>
            <p:nvPr/>
          </p:nvGrpSpPr>
          <p:grpSpPr>
            <a:xfrm>
              <a:off x="2329075" y="2728125"/>
              <a:ext cx="817200" cy="1230675"/>
              <a:chOff x="2633875" y="2499525"/>
              <a:chExt cx="817200" cy="1230675"/>
            </a:xfrm>
          </p:grpSpPr>
          <p:sp>
            <p:nvSpPr>
              <p:cNvPr id="838" name="Google Shape;838;p22"/>
              <p:cNvSpPr/>
              <p:nvPr/>
            </p:nvSpPr>
            <p:spPr>
              <a:xfrm>
                <a:off x="2710075" y="28043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39" name="Google Shape;839;p22"/>
              <p:cNvGrpSpPr/>
              <p:nvPr/>
            </p:nvGrpSpPr>
            <p:grpSpPr>
              <a:xfrm>
                <a:off x="2633875" y="2499525"/>
                <a:ext cx="817200" cy="1230675"/>
                <a:chOff x="2176675" y="2499525"/>
                <a:chExt cx="817200" cy="1230675"/>
              </a:xfrm>
            </p:grpSpPr>
            <p:grpSp>
              <p:nvGrpSpPr>
                <p:cNvPr id="840" name="Google Shape;840;p22"/>
                <p:cNvGrpSpPr/>
                <p:nvPr/>
              </p:nvGrpSpPr>
              <p:grpSpPr>
                <a:xfrm>
                  <a:off x="2176675" y="2956725"/>
                  <a:ext cx="741000" cy="773475"/>
                  <a:chOff x="2176675" y="2956725"/>
                  <a:chExt cx="741000" cy="773475"/>
                </a:xfrm>
              </p:grpSpPr>
              <p:sp>
                <p:nvSpPr>
                  <p:cNvPr id="841" name="Google Shape;841;p22"/>
                  <p:cNvSpPr/>
                  <p:nvPr/>
                </p:nvSpPr>
                <p:spPr>
                  <a:xfrm>
                    <a:off x="2252875" y="3261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42" name="Google Shape;842;p22"/>
                  <p:cNvGrpSpPr/>
                  <p:nvPr/>
                </p:nvGrpSpPr>
                <p:grpSpPr>
                  <a:xfrm>
                    <a:off x="2176675" y="2956725"/>
                    <a:ext cx="741000" cy="773475"/>
                    <a:chOff x="1948075" y="2956725"/>
                    <a:chExt cx="741000" cy="773475"/>
                  </a:xfrm>
                </p:grpSpPr>
                <p:sp>
                  <p:nvSpPr>
                    <p:cNvPr id="843" name="Google Shape;843;p22"/>
                    <p:cNvSpPr/>
                    <p:nvPr/>
                  </p:nvSpPr>
                  <p:spPr>
                    <a:xfrm>
                      <a:off x="2024275" y="356400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22"/>
                    <p:cNvSpPr/>
                    <p:nvPr/>
                  </p:nvSpPr>
                  <p:spPr>
                    <a:xfrm>
                      <a:off x="2024275" y="3413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22"/>
                    <p:cNvSpPr/>
                    <p:nvPr/>
                  </p:nvSpPr>
                  <p:spPr>
                    <a:xfrm>
                      <a:off x="1948075" y="31091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22"/>
                    <p:cNvSpPr/>
                    <p:nvPr/>
                  </p:nvSpPr>
                  <p:spPr>
                    <a:xfrm>
                      <a:off x="2024275" y="29567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47" name="Google Shape;847;p22"/>
                <p:cNvGrpSpPr/>
                <p:nvPr/>
              </p:nvGrpSpPr>
              <p:grpSpPr>
                <a:xfrm>
                  <a:off x="2252875" y="2499525"/>
                  <a:ext cx="741000" cy="318600"/>
                  <a:chOff x="2252875" y="2499525"/>
                  <a:chExt cx="741000" cy="318600"/>
                </a:xfrm>
              </p:grpSpPr>
              <p:sp>
                <p:nvSpPr>
                  <p:cNvPr id="848" name="Google Shape;848;p22"/>
                  <p:cNvSpPr/>
                  <p:nvPr/>
                </p:nvSpPr>
                <p:spPr>
                  <a:xfrm>
                    <a:off x="2329075" y="2651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22"/>
                  <p:cNvSpPr/>
                  <p:nvPr/>
                </p:nvSpPr>
                <p:spPr>
                  <a:xfrm>
                    <a:off x="2252875" y="2499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850" name="Google Shape;850;p22"/>
            <p:cNvGrpSpPr/>
            <p:nvPr/>
          </p:nvGrpSpPr>
          <p:grpSpPr>
            <a:xfrm>
              <a:off x="1638125" y="3011755"/>
              <a:ext cx="468000" cy="834575"/>
              <a:chOff x="1638125" y="3011755"/>
              <a:chExt cx="468000" cy="834575"/>
            </a:xfrm>
          </p:grpSpPr>
          <p:sp>
            <p:nvSpPr>
              <p:cNvPr id="851" name="Google Shape;851;p22"/>
              <p:cNvSpPr/>
              <p:nvPr/>
            </p:nvSpPr>
            <p:spPr>
              <a:xfrm>
                <a:off x="1691375" y="3446130"/>
                <a:ext cx="361500" cy="400200"/>
              </a:xfrm>
              <a:prstGeom prst="mathPlus">
                <a:avLst>
                  <a:gd name="adj1" fmla="val 0"/>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2" name="Google Shape;852;p22"/>
              <p:cNvSpPr/>
              <p:nvPr/>
            </p:nvSpPr>
            <p:spPr>
              <a:xfrm>
                <a:off x="1638125" y="3011755"/>
                <a:ext cx="468000" cy="468000"/>
              </a:xfrm>
              <a:prstGeom prst="ellipse">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E93F33"/>
                  </a:solidFill>
                  <a:latin typeface="Arial"/>
                  <a:ea typeface="Arial"/>
                  <a:cs typeface="Arial"/>
                  <a:sym typeface="Arial"/>
                </a:endParaRPr>
              </a:p>
            </p:txBody>
          </p:sp>
        </p:grpSp>
      </p:grpSp>
      <p:grpSp>
        <p:nvGrpSpPr>
          <p:cNvPr id="853" name="Google Shape;853;p22"/>
          <p:cNvGrpSpPr/>
          <p:nvPr/>
        </p:nvGrpSpPr>
        <p:grpSpPr>
          <a:xfrm>
            <a:off x="5199789" y="2495152"/>
            <a:ext cx="2737608" cy="1703127"/>
            <a:chOff x="3938001" y="2398050"/>
            <a:chExt cx="2364900" cy="1563075"/>
          </a:xfrm>
        </p:grpSpPr>
        <p:grpSp>
          <p:nvGrpSpPr>
            <p:cNvPr id="854" name="Google Shape;854;p22"/>
            <p:cNvGrpSpPr/>
            <p:nvPr/>
          </p:nvGrpSpPr>
          <p:grpSpPr>
            <a:xfrm>
              <a:off x="3938001" y="2882845"/>
              <a:ext cx="2364900" cy="1078200"/>
              <a:chOff x="3938001" y="2882845"/>
              <a:chExt cx="2364900" cy="1078200"/>
            </a:xfrm>
          </p:grpSpPr>
          <p:sp>
            <p:nvSpPr>
              <p:cNvPr id="855" name="Google Shape;855;p22"/>
              <p:cNvSpPr/>
              <p:nvPr/>
            </p:nvSpPr>
            <p:spPr>
              <a:xfrm>
                <a:off x="3938001" y="2882845"/>
                <a:ext cx="2364900" cy="1078200"/>
              </a:xfrm>
              <a:prstGeom prst="rect">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93F33"/>
                    </a:solidFill>
                    <a:latin typeface="Arial"/>
                    <a:ea typeface="Arial"/>
                    <a:cs typeface="Arial"/>
                    <a:sym typeface="Arial"/>
                  </a:rPr>
                  <a:t>£</a:t>
                </a:r>
                <a:endParaRPr sz="3600" b="1" i="0" u="none" strike="noStrike" cap="none">
                  <a:solidFill>
                    <a:srgbClr val="E93F33"/>
                  </a:solidFill>
                  <a:latin typeface="Arial"/>
                  <a:ea typeface="Arial"/>
                  <a:cs typeface="Arial"/>
                  <a:sym typeface="Arial"/>
                </a:endParaRPr>
              </a:p>
            </p:txBody>
          </p:sp>
          <p:grpSp>
            <p:nvGrpSpPr>
              <p:cNvPr id="856" name="Google Shape;856;p22"/>
              <p:cNvGrpSpPr/>
              <p:nvPr/>
            </p:nvGrpSpPr>
            <p:grpSpPr>
              <a:xfrm>
                <a:off x="4549375" y="2962262"/>
                <a:ext cx="689563" cy="694063"/>
                <a:chOff x="4549375" y="2962262"/>
                <a:chExt cx="689563" cy="694063"/>
              </a:xfrm>
            </p:grpSpPr>
            <p:sp>
              <p:nvSpPr>
                <p:cNvPr id="857" name="Google Shape;857;p22"/>
                <p:cNvSpPr/>
                <p:nvPr/>
              </p:nvSpPr>
              <p:spPr>
                <a:xfrm>
                  <a:off x="4549375" y="3188325"/>
                  <a:ext cx="468000" cy="468000"/>
                </a:xfrm>
                <a:prstGeom prst="ellipse">
                  <a:avLst/>
                </a:prstGeom>
                <a:solidFill>
                  <a:schemeClr val="lt1"/>
                </a:solidFill>
                <a:ln w="38100" cap="flat" cmpd="sng">
                  <a:solidFill>
                    <a:srgbClr val="E93F33"/>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E93F33"/>
                    </a:solidFill>
                    <a:latin typeface="Arial"/>
                    <a:ea typeface="Arial"/>
                    <a:cs typeface="Arial"/>
                    <a:sym typeface="Arial"/>
                  </a:endParaRPr>
                </a:p>
              </p:txBody>
            </p:sp>
            <p:cxnSp>
              <p:nvCxnSpPr>
                <p:cNvPr id="858" name="Google Shape;858;p22"/>
                <p:cNvCxnSpPr>
                  <a:stCxn id="857" idx="7"/>
                </p:cNvCxnSpPr>
                <p:nvPr/>
              </p:nvCxnSpPr>
              <p:spPr>
                <a:xfrm rot="10800000" flipH="1">
                  <a:off x="4948838" y="2962262"/>
                  <a:ext cx="290100" cy="294600"/>
                </a:xfrm>
                <a:prstGeom prst="straightConnector1">
                  <a:avLst/>
                </a:prstGeom>
                <a:noFill/>
                <a:ln w="38100" cap="flat" cmpd="sng">
                  <a:solidFill>
                    <a:srgbClr val="E93F33"/>
                  </a:solidFill>
                  <a:prstDash val="solid"/>
                  <a:round/>
                  <a:headEnd type="none" w="sm" len="sm"/>
                  <a:tailEnd type="triangle" w="med" len="med"/>
                </a:ln>
              </p:spPr>
            </p:cxnSp>
          </p:grpSp>
        </p:grpSp>
        <p:grpSp>
          <p:nvGrpSpPr>
            <p:cNvPr id="859" name="Google Shape;859;p22"/>
            <p:cNvGrpSpPr/>
            <p:nvPr/>
          </p:nvGrpSpPr>
          <p:grpSpPr>
            <a:xfrm>
              <a:off x="5387475" y="2398050"/>
              <a:ext cx="817200" cy="1563075"/>
              <a:chOff x="5387475" y="2245650"/>
              <a:chExt cx="817200" cy="1563075"/>
            </a:xfrm>
          </p:grpSpPr>
          <p:grpSp>
            <p:nvGrpSpPr>
              <p:cNvPr id="860" name="Google Shape;860;p22"/>
              <p:cNvGrpSpPr/>
              <p:nvPr/>
            </p:nvGrpSpPr>
            <p:grpSpPr>
              <a:xfrm>
                <a:off x="5387475" y="2578050"/>
                <a:ext cx="817200" cy="1230675"/>
                <a:chOff x="2633875" y="2499525"/>
                <a:chExt cx="817200" cy="1230675"/>
              </a:xfrm>
            </p:grpSpPr>
            <p:sp>
              <p:nvSpPr>
                <p:cNvPr id="861" name="Google Shape;861;p22"/>
                <p:cNvSpPr/>
                <p:nvPr/>
              </p:nvSpPr>
              <p:spPr>
                <a:xfrm>
                  <a:off x="2710075" y="28043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2" name="Google Shape;862;p22"/>
                <p:cNvGrpSpPr/>
                <p:nvPr/>
              </p:nvGrpSpPr>
              <p:grpSpPr>
                <a:xfrm>
                  <a:off x="2633875" y="2499525"/>
                  <a:ext cx="817200" cy="1230675"/>
                  <a:chOff x="2176675" y="2499525"/>
                  <a:chExt cx="817200" cy="1230675"/>
                </a:xfrm>
              </p:grpSpPr>
              <p:grpSp>
                <p:nvGrpSpPr>
                  <p:cNvPr id="863" name="Google Shape;863;p22"/>
                  <p:cNvGrpSpPr/>
                  <p:nvPr/>
                </p:nvGrpSpPr>
                <p:grpSpPr>
                  <a:xfrm>
                    <a:off x="2176675" y="2956725"/>
                    <a:ext cx="741000" cy="773475"/>
                    <a:chOff x="2176675" y="2956725"/>
                    <a:chExt cx="741000" cy="773475"/>
                  </a:xfrm>
                </p:grpSpPr>
                <p:sp>
                  <p:nvSpPr>
                    <p:cNvPr id="864" name="Google Shape;864;p22"/>
                    <p:cNvSpPr/>
                    <p:nvPr/>
                  </p:nvSpPr>
                  <p:spPr>
                    <a:xfrm>
                      <a:off x="2252875" y="3261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5" name="Google Shape;865;p22"/>
                    <p:cNvGrpSpPr/>
                    <p:nvPr/>
                  </p:nvGrpSpPr>
                  <p:grpSpPr>
                    <a:xfrm>
                      <a:off x="2176675" y="2956725"/>
                      <a:ext cx="741000" cy="773475"/>
                      <a:chOff x="1948075" y="2956725"/>
                      <a:chExt cx="741000" cy="773475"/>
                    </a:xfrm>
                  </p:grpSpPr>
                  <p:sp>
                    <p:nvSpPr>
                      <p:cNvPr id="866" name="Google Shape;866;p22"/>
                      <p:cNvSpPr/>
                      <p:nvPr/>
                    </p:nvSpPr>
                    <p:spPr>
                      <a:xfrm>
                        <a:off x="2024275" y="356400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7" name="Google Shape;867;p22"/>
                      <p:cNvSpPr/>
                      <p:nvPr/>
                    </p:nvSpPr>
                    <p:spPr>
                      <a:xfrm>
                        <a:off x="2024275" y="3413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p22"/>
                      <p:cNvSpPr/>
                      <p:nvPr/>
                    </p:nvSpPr>
                    <p:spPr>
                      <a:xfrm>
                        <a:off x="1948075" y="31091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p22"/>
                      <p:cNvSpPr/>
                      <p:nvPr/>
                    </p:nvSpPr>
                    <p:spPr>
                      <a:xfrm>
                        <a:off x="2024275" y="29567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870" name="Google Shape;870;p22"/>
                  <p:cNvGrpSpPr/>
                  <p:nvPr/>
                </p:nvGrpSpPr>
                <p:grpSpPr>
                  <a:xfrm>
                    <a:off x="2252875" y="2499525"/>
                    <a:ext cx="741000" cy="318600"/>
                    <a:chOff x="2252875" y="2499525"/>
                    <a:chExt cx="741000" cy="318600"/>
                  </a:xfrm>
                </p:grpSpPr>
                <p:sp>
                  <p:nvSpPr>
                    <p:cNvPr id="871" name="Google Shape;871;p22"/>
                    <p:cNvSpPr/>
                    <p:nvPr/>
                  </p:nvSpPr>
                  <p:spPr>
                    <a:xfrm>
                      <a:off x="2329075" y="26519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p22"/>
                    <p:cNvSpPr/>
                    <p:nvPr/>
                  </p:nvSpPr>
                  <p:spPr>
                    <a:xfrm>
                      <a:off x="2252875" y="2499525"/>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nvGrpSpPr>
              <p:cNvPr id="873" name="Google Shape;873;p22"/>
              <p:cNvGrpSpPr/>
              <p:nvPr/>
            </p:nvGrpSpPr>
            <p:grpSpPr>
              <a:xfrm>
                <a:off x="5387475" y="2245650"/>
                <a:ext cx="741000" cy="332400"/>
                <a:chOff x="5387475" y="2245650"/>
                <a:chExt cx="741000" cy="332400"/>
              </a:xfrm>
            </p:grpSpPr>
            <p:sp>
              <p:nvSpPr>
                <p:cNvPr id="874" name="Google Shape;874;p22"/>
                <p:cNvSpPr/>
                <p:nvPr/>
              </p:nvSpPr>
              <p:spPr>
                <a:xfrm>
                  <a:off x="5463675" y="241185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p22"/>
                <p:cNvSpPr/>
                <p:nvPr/>
              </p:nvSpPr>
              <p:spPr>
                <a:xfrm>
                  <a:off x="5387475" y="2245650"/>
                  <a:ext cx="664800" cy="166200"/>
                </a:xfrm>
                <a:prstGeom prst="flowChartMagneticDisk">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23"/>
          <p:cNvSpPr/>
          <p:nvPr/>
        </p:nvSpPr>
        <p:spPr>
          <a:xfrm>
            <a:off x="672289" y="1175986"/>
            <a:ext cx="7799400" cy="42336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179999" marR="157896" lvl="0" indent="0" algn="l" rtl="0">
              <a:lnSpc>
                <a:spcPct val="115000"/>
              </a:lnSpc>
              <a:spcBef>
                <a:spcPts val="0"/>
              </a:spcBef>
              <a:spcAft>
                <a:spcPts val="0"/>
              </a:spcAft>
              <a:buClr>
                <a:srgbClr val="000000"/>
              </a:buClr>
              <a:buSzPts val="3000"/>
              <a:buFont typeface="Arial"/>
              <a:buNone/>
            </a:pPr>
            <a:r>
              <a:rPr lang="en-GB" sz="3000" b="1" i="0" u="none" strike="noStrike" cap="none">
                <a:solidFill>
                  <a:srgbClr val="E93F33"/>
                </a:solidFill>
                <a:latin typeface="Arial"/>
                <a:ea typeface="Arial"/>
                <a:cs typeface="Arial"/>
                <a:sym typeface="Arial"/>
              </a:rPr>
              <a:t>Talk about a woman who inspires you.</a:t>
            </a:r>
            <a:endParaRPr sz="3000" b="1" i="0" u="none" strike="noStrike" cap="none">
              <a:solidFill>
                <a:srgbClr val="E93F33"/>
              </a:solidFill>
              <a:latin typeface="Arial"/>
              <a:ea typeface="Arial"/>
              <a:cs typeface="Arial"/>
              <a:sym typeface="Arial"/>
            </a:endParaRPr>
          </a:p>
          <a:p>
            <a:pPr marL="179999" marR="3487896" lvl="0" indent="0" algn="l" rtl="0">
              <a:lnSpc>
                <a:spcPct val="115000"/>
              </a:lnSpc>
              <a:spcBef>
                <a:spcPts val="1000"/>
              </a:spcBef>
              <a:spcAft>
                <a:spcPts val="0"/>
              </a:spcAft>
              <a:buClr>
                <a:srgbClr val="000000"/>
              </a:buClr>
              <a:buSzPts val="2600"/>
              <a:buFont typeface="Arial"/>
              <a:buNone/>
            </a:pPr>
            <a:r>
              <a:rPr lang="en-GB" sz="2600" b="0" i="0" u="none" strike="noStrike" cap="none">
                <a:solidFill>
                  <a:schemeClr val="dk1"/>
                </a:solidFill>
                <a:latin typeface="Arial"/>
                <a:ea typeface="Arial"/>
                <a:cs typeface="Arial"/>
                <a:sym typeface="Arial"/>
              </a:rPr>
              <a:t>Who are they?</a:t>
            </a:r>
            <a:endParaRPr sz="2600" b="0" i="0" u="none" strike="noStrike" cap="none">
              <a:solidFill>
                <a:schemeClr val="dk1"/>
              </a:solidFill>
              <a:latin typeface="Arial"/>
              <a:ea typeface="Arial"/>
              <a:cs typeface="Arial"/>
              <a:sym typeface="Arial"/>
            </a:endParaRPr>
          </a:p>
          <a:p>
            <a:pPr marL="179999" marR="3487896" lvl="0" indent="0" algn="l" rtl="0">
              <a:lnSpc>
                <a:spcPct val="115000"/>
              </a:lnSpc>
              <a:spcBef>
                <a:spcPts val="1000"/>
              </a:spcBef>
              <a:spcAft>
                <a:spcPts val="0"/>
              </a:spcAft>
              <a:buClr>
                <a:srgbClr val="000000"/>
              </a:buClr>
              <a:buSzPts val="2600"/>
              <a:buFont typeface="Arial"/>
              <a:buNone/>
            </a:pPr>
            <a:r>
              <a:rPr lang="en-GB" sz="2600" b="0" i="0" u="none" strike="noStrike" cap="none">
                <a:solidFill>
                  <a:schemeClr val="dk1"/>
                </a:solidFill>
                <a:latin typeface="Arial"/>
                <a:ea typeface="Arial"/>
                <a:cs typeface="Arial"/>
                <a:sym typeface="Arial"/>
              </a:rPr>
              <a:t>Why do you they inspire you?</a:t>
            </a:r>
            <a:endParaRPr sz="2600" b="0" i="0" u="none" strike="noStrike" cap="none">
              <a:solidFill>
                <a:schemeClr val="dk1"/>
              </a:solidFill>
              <a:latin typeface="Arial"/>
              <a:ea typeface="Arial"/>
              <a:cs typeface="Arial"/>
              <a:sym typeface="Arial"/>
            </a:endParaRPr>
          </a:p>
          <a:p>
            <a:pPr marL="179999" marR="2137896" lvl="0" indent="0" algn="l" rtl="0">
              <a:lnSpc>
                <a:spcPct val="115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3470083" lvl="0" indent="0" algn="l" rtl="0">
              <a:lnSpc>
                <a:spcPct val="115000"/>
              </a:lnSpc>
              <a:spcBef>
                <a:spcPts val="1000"/>
              </a:spcBef>
              <a:spcAft>
                <a:spcPts val="100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p:txBody>
      </p:sp>
      <p:sp>
        <p:nvSpPr>
          <p:cNvPr id="882" name="Google Shape;882;p23"/>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93F33"/>
                </a:solidFill>
              </a:rPr>
              <a:t>INSPIRING WOMEN</a:t>
            </a:r>
            <a:endParaRPr sz="3600">
              <a:solidFill>
                <a:srgbClr val="E93F33"/>
              </a:solidFill>
            </a:endParaRPr>
          </a:p>
        </p:txBody>
      </p:sp>
      <p:grpSp>
        <p:nvGrpSpPr>
          <p:cNvPr id="883" name="Google Shape;883;p23"/>
          <p:cNvGrpSpPr/>
          <p:nvPr/>
        </p:nvGrpSpPr>
        <p:grpSpPr>
          <a:xfrm>
            <a:off x="738536" y="5604333"/>
            <a:ext cx="6688947" cy="802700"/>
            <a:chOff x="758050" y="5638000"/>
            <a:chExt cx="7760700" cy="939600"/>
          </a:xfrm>
        </p:grpSpPr>
        <p:sp>
          <p:nvSpPr>
            <p:cNvPr id="884" name="Google Shape;884;p23"/>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630000" algn="l" rtl="0">
                <a:lnSpc>
                  <a:spcPct val="115000"/>
                </a:lnSpc>
                <a:spcBef>
                  <a:spcPts val="0"/>
                </a:spcBef>
                <a:spcAft>
                  <a:spcPts val="40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3"/>
                </a:rPr>
                <a:t>The BBC's 100 women of 2020</a:t>
              </a:r>
              <a:endParaRPr sz="2400" b="1" i="0" u="none" strike="noStrike" cap="none">
                <a:solidFill>
                  <a:srgbClr val="000000"/>
                </a:solidFill>
                <a:latin typeface="Arial"/>
                <a:ea typeface="Arial"/>
                <a:cs typeface="Arial"/>
                <a:sym typeface="Arial"/>
              </a:endParaRPr>
            </a:p>
          </p:txBody>
        </p:sp>
        <p:grpSp>
          <p:nvGrpSpPr>
            <p:cNvPr id="885" name="Google Shape;885;p23"/>
            <p:cNvGrpSpPr/>
            <p:nvPr/>
          </p:nvGrpSpPr>
          <p:grpSpPr>
            <a:xfrm>
              <a:off x="1013661" y="5809720"/>
              <a:ext cx="503995" cy="614913"/>
              <a:chOff x="840950" y="5732750"/>
              <a:chExt cx="620760" cy="701235"/>
            </a:xfrm>
          </p:grpSpPr>
          <p:sp>
            <p:nvSpPr>
              <p:cNvPr id="886" name="Google Shape;886;p23"/>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7" name="Google Shape;887;p23"/>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888" name="Google Shape;888;p23">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889" name="Google Shape;889;p23">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1" y="415878"/>
            <a:ext cx="673200" cy="673200"/>
          </a:xfrm>
          <a:prstGeom prst="rect">
            <a:avLst/>
          </a:prstGeom>
          <a:noFill/>
          <a:ln>
            <a:noFill/>
          </a:ln>
        </p:spPr>
      </p:pic>
      <p:grpSp>
        <p:nvGrpSpPr>
          <p:cNvPr id="890" name="Google Shape;890;p23"/>
          <p:cNvGrpSpPr/>
          <p:nvPr/>
        </p:nvGrpSpPr>
        <p:grpSpPr>
          <a:xfrm>
            <a:off x="942875" y="3518125"/>
            <a:ext cx="4197600" cy="1764900"/>
            <a:chOff x="942875" y="2984725"/>
            <a:chExt cx="4197600" cy="1764900"/>
          </a:xfrm>
        </p:grpSpPr>
        <p:sp>
          <p:nvSpPr>
            <p:cNvPr id="891" name="Google Shape;891;p23"/>
            <p:cNvSpPr/>
            <p:nvPr/>
          </p:nvSpPr>
          <p:spPr>
            <a:xfrm>
              <a:off x="942875" y="2984725"/>
              <a:ext cx="4197600" cy="1764900"/>
            </a:xfrm>
            <a:prstGeom prst="wedgeRectCallout">
              <a:avLst>
                <a:gd name="adj1" fmla="val 44922"/>
                <a:gd name="adj2" fmla="val -81939"/>
              </a:avLst>
            </a:prstGeom>
            <a:solidFill>
              <a:srgbClr val="E93F3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775305"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Michelle Obama is a lawyer and writer.  She inspires me because...</a:t>
              </a:r>
              <a:endParaRPr sz="2600" b="0" i="0" u="none" strike="noStrike" cap="none">
                <a:solidFill>
                  <a:schemeClr val="lt1"/>
                </a:solidFill>
                <a:latin typeface="Arial"/>
                <a:ea typeface="Arial"/>
                <a:cs typeface="Arial"/>
                <a:sym typeface="Arial"/>
              </a:endParaRPr>
            </a:p>
          </p:txBody>
        </p:sp>
        <p:pic>
          <p:nvPicPr>
            <p:cNvPr id="892" name="Google Shape;892;p23" title="A photo of Michelle Obama"/>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16774" y="3208327"/>
              <a:ext cx="875925" cy="1319400"/>
            </a:xfrm>
            <a:prstGeom prst="rect">
              <a:avLst/>
            </a:prstGeom>
            <a:noFill/>
            <a:ln w="19050" cap="flat" cmpd="sng">
              <a:solidFill>
                <a:schemeClr val="lt1"/>
              </a:solidFill>
              <a:prstDash val="solid"/>
              <a:round/>
              <a:headEnd type="none" w="sm" len="sm"/>
              <a:tailEnd type="none" w="sm" len="sm"/>
            </a:ln>
          </p:spPr>
        </p:pic>
      </p:grpSp>
      <p:grpSp>
        <p:nvGrpSpPr>
          <p:cNvPr id="893" name="Google Shape;893;p23"/>
          <p:cNvGrpSpPr/>
          <p:nvPr/>
        </p:nvGrpSpPr>
        <p:grpSpPr>
          <a:xfrm>
            <a:off x="5347475" y="2026525"/>
            <a:ext cx="2943600" cy="3256500"/>
            <a:chOff x="5347475" y="1824900"/>
            <a:chExt cx="2943600" cy="3256500"/>
          </a:xfrm>
        </p:grpSpPr>
        <p:sp>
          <p:nvSpPr>
            <p:cNvPr id="894" name="Google Shape;894;p23"/>
            <p:cNvSpPr/>
            <p:nvPr/>
          </p:nvSpPr>
          <p:spPr>
            <a:xfrm>
              <a:off x="5347475" y="1824900"/>
              <a:ext cx="2943600" cy="3256500"/>
            </a:xfrm>
            <a:prstGeom prst="wedgeRectCallout">
              <a:avLst>
                <a:gd name="adj1" fmla="val -67090"/>
                <a:gd name="adj2" fmla="val -46389"/>
              </a:avLst>
            </a:prstGeom>
            <a:solidFill>
              <a:srgbClr val="E93F33"/>
            </a:solid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149782"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Malala </a:t>
              </a:r>
              <a:endParaRPr sz="2600" b="0" i="0" u="none" strike="noStrike" cap="none">
                <a:solidFill>
                  <a:schemeClr val="lt1"/>
                </a:solidFill>
                <a:latin typeface="Arial"/>
                <a:ea typeface="Arial"/>
                <a:cs typeface="Arial"/>
                <a:sym typeface="Arial"/>
              </a:endParaRPr>
            </a:p>
            <a:p>
              <a:pPr marL="0" marR="149782"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Yousafzai </a:t>
              </a:r>
              <a:endParaRPr sz="2600" b="0" i="0" u="none" strike="noStrike" cap="none">
                <a:solidFill>
                  <a:schemeClr val="lt1"/>
                </a:solidFill>
                <a:latin typeface="Arial"/>
                <a:ea typeface="Arial"/>
                <a:cs typeface="Arial"/>
                <a:sym typeface="Arial"/>
              </a:endParaRPr>
            </a:p>
            <a:p>
              <a:pPr marL="0" marR="149782"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is an </a:t>
              </a:r>
              <a:endParaRPr sz="2600" b="0" i="0" u="none" strike="noStrike" cap="none">
                <a:solidFill>
                  <a:schemeClr val="lt1"/>
                </a:solidFill>
                <a:latin typeface="Arial"/>
                <a:ea typeface="Arial"/>
                <a:cs typeface="Arial"/>
                <a:sym typeface="Arial"/>
              </a:endParaRPr>
            </a:p>
            <a:p>
              <a:pPr marL="0" marR="149782"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lt1"/>
                  </a:solidFill>
                  <a:latin typeface="Arial"/>
                  <a:ea typeface="Arial"/>
                  <a:cs typeface="Arial"/>
                  <a:sym typeface="Arial"/>
                </a:rPr>
                <a:t>education activist from Pakistan.  She inspires me because...</a:t>
              </a:r>
              <a:endParaRPr sz="2600" b="0" i="0" u="none" strike="noStrike" cap="none">
                <a:solidFill>
                  <a:schemeClr val="lt1"/>
                </a:solidFill>
                <a:latin typeface="Arial"/>
                <a:ea typeface="Arial"/>
                <a:cs typeface="Arial"/>
                <a:sym typeface="Arial"/>
              </a:endParaRPr>
            </a:p>
          </p:txBody>
        </p:sp>
        <p:pic>
          <p:nvPicPr>
            <p:cNvPr id="895" name="Google Shape;895;p23" title="A photo of Malala Yousafzai"/>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24100" y="2013476"/>
              <a:ext cx="1187825" cy="1208251"/>
            </a:xfrm>
            <a:prstGeom prst="rect">
              <a:avLst/>
            </a:prstGeom>
            <a:noFill/>
            <a:ln w="19050" cap="flat" cmpd="sng">
              <a:solidFill>
                <a:schemeClr val="lt1"/>
              </a:solidFill>
              <a:prstDash val="solid"/>
              <a:round/>
              <a:headEnd type="none" w="sm" len="sm"/>
              <a:tailEnd type="none" w="sm" len="sm"/>
            </a:ln>
          </p:spPr>
        </p:pic>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Google Shape;901;p24"/>
          <p:cNvSpPr/>
          <p:nvPr/>
        </p:nvSpPr>
        <p:spPr>
          <a:xfrm>
            <a:off x="672289" y="1175986"/>
            <a:ext cx="7799400" cy="4233600"/>
          </a:xfrm>
          <a:prstGeom prst="rect">
            <a:avLst/>
          </a:prstGeom>
          <a:solidFill>
            <a:srgbClr val="F3F3F3"/>
          </a:solidFill>
          <a:ln w="38100" cap="flat" cmpd="sng">
            <a:solidFill>
              <a:srgbClr val="E93F33"/>
            </a:solidFill>
            <a:prstDash val="solid"/>
            <a:round/>
            <a:headEnd type="none" w="sm" len="sm"/>
            <a:tailEnd type="none" w="sm" len="sm"/>
          </a:ln>
        </p:spPr>
        <p:txBody>
          <a:bodyPr spcFirstLastPara="1" wrap="square" lIns="91425" tIns="91425" rIns="91425" bIns="91425" anchor="t" anchorCtr="0">
            <a:noAutofit/>
          </a:bodyPr>
          <a:lstStyle/>
          <a:p>
            <a:pPr marL="540000" marR="234172"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E93F33"/>
                </a:solidFill>
                <a:latin typeface="Arial"/>
                <a:ea typeface="Arial"/>
                <a:cs typeface="Arial"/>
                <a:sym typeface="Arial"/>
              </a:rPr>
              <a:t>Over 70% of women in the UK say they have experienced sexual harassment in public.</a:t>
            </a:r>
            <a:endParaRPr sz="3600" b="1" i="0" u="none" strike="noStrike" cap="none">
              <a:solidFill>
                <a:srgbClr val="E93F33"/>
              </a:solidFill>
              <a:latin typeface="Arial"/>
              <a:ea typeface="Arial"/>
              <a:cs typeface="Arial"/>
              <a:sym typeface="Arial"/>
            </a:endParaRPr>
          </a:p>
          <a:p>
            <a:pPr marL="990000" marR="234172" lvl="0" indent="-370500" algn="l" rtl="0">
              <a:lnSpc>
                <a:spcPct val="100000"/>
              </a:lnSpc>
              <a:spcBef>
                <a:spcPts val="1000"/>
              </a:spcBef>
              <a:spcAft>
                <a:spcPts val="0"/>
              </a:spcAft>
              <a:buClr>
                <a:schemeClr val="dk1"/>
              </a:buClr>
              <a:buSzPts val="3000"/>
              <a:buFont typeface="Arial"/>
              <a:buAutoNum type="arabicPeriod"/>
            </a:pPr>
            <a:r>
              <a:rPr lang="en-GB" sz="3000" b="0" i="0" u="none" strike="noStrike" cap="none">
                <a:solidFill>
                  <a:schemeClr val="dk1"/>
                </a:solidFill>
                <a:latin typeface="Arial"/>
                <a:ea typeface="Arial"/>
                <a:cs typeface="Arial"/>
                <a:sym typeface="Arial"/>
              </a:rPr>
              <a:t>What is sexual harassment?</a:t>
            </a:r>
            <a:endParaRPr sz="3000" b="0" i="0" u="none" strike="noStrike" cap="none">
              <a:solidFill>
                <a:schemeClr val="dk1"/>
              </a:solidFill>
              <a:latin typeface="Arial"/>
              <a:ea typeface="Arial"/>
              <a:cs typeface="Arial"/>
              <a:sym typeface="Arial"/>
            </a:endParaRPr>
          </a:p>
          <a:p>
            <a:pPr marL="990000" marR="234172" lvl="0" indent="-370500" algn="l" rtl="0">
              <a:lnSpc>
                <a:spcPct val="100000"/>
              </a:lnSpc>
              <a:spcBef>
                <a:spcPts val="0"/>
              </a:spcBef>
              <a:spcAft>
                <a:spcPts val="0"/>
              </a:spcAft>
              <a:buClr>
                <a:schemeClr val="dk1"/>
              </a:buClr>
              <a:buSzPts val="3000"/>
              <a:buFont typeface="Arial"/>
              <a:buAutoNum type="arabicPeriod"/>
            </a:pPr>
            <a:r>
              <a:rPr lang="en-GB" sz="3000" b="0" i="0" u="none" strike="noStrike" cap="none">
                <a:solidFill>
                  <a:schemeClr val="dk1"/>
                </a:solidFill>
                <a:latin typeface="Arial"/>
                <a:ea typeface="Arial"/>
                <a:cs typeface="Arial"/>
                <a:sym typeface="Arial"/>
              </a:rPr>
              <a:t>What could help women, girls and marginalised genders feel safer on public transport and in public spaces?</a:t>
            </a:r>
            <a:endParaRPr sz="3000" b="1" i="0" u="none" strike="noStrike" cap="none">
              <a:solidFill>
                <a:srgbClr val="E93F33"/>
              </a:solidFill>
              <a:latin typeface="Arial"/>
              <a:ea typeface="Arial"/>
              <a:cs typeface="Arial"/>
              <a:sym typeface="Arial"/>
            </a:endParaRPr>
          </a:p>
        </p:txBody>
      </p:sp>
      <p:sp>
        <p:nvSpPr>
          <p:cNvPr id="902" name="Google Shape;902;p2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93F33"/>
                </a:solidFill>
              </a:rPr>
              <a:t>SAFE SPACES NOW</a:t>
            </a:r>
            <a:endParaRPr sz="3600">
              <a:solidFill>
                <a:srgbClr val="E93F33"/>
              </a:solidFill>
            </a:endParaRPr>
          </a:p>
        </p:txBody>
      </p:sp>
      <p:grpSp>
        <p:nvGrpSpPr>
          <p:cNvPr id="903" name="Google Shape;903;p24"/>
          <p:cNvGrpSpPr/>
          <p:nvPr/>
        </p:nvGrpSpPr>
        <p:grpSpPr>
          <a:xfrm>
            <a:off x="738536" y="5604333"/>
            <a:ext cx="6688947" cy="802700"/>
            <a:chOff x="758050" y="5638000"/>
            <a:chExt cx="7760700" cy="939600"/>
          </a:xfrm>
        </p:grpSpPr>
        <p:sp>
          <p:nvSpPr>
            <p:cNvPr id="904" name="Google Shape;904;p2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chemeClr val="dk1"/>
                </a:buClr>
                <a:buSzPts val="1100"/>
                <a:buFont typeface="Arial"/>
                <a:buNone/>
              </a:pPr>
              <a:r>
                <a:rPr lang="en-GB" sz="2200" b="1" i="0" u="none" strike="noStrike" cap="none">
                  <a:solidFill>
                    <a:schemeClr val="dk1"/>
                  </a:solidFill>
                  <a:latin typeface="Arial"/>
                  <a:ea typeface="Arial"/>
                  <a:cs typeface="Arial"/>
                  <a:sym typeface="Arial"/>
                </a:rPr>
                <a:t>Visit </a:t>
              </a:r>
              <a:r>
                <a:rPr lang="en-GB" sz="2200" b="1" i="0" u="sng" strike="noStrike" cap="none">
                  <a:solidFill>
                    <a:schemeClr val="hlink"/>
                  </a:solidFill>
                  <a:latin typeface="Arial"/>
                  <a:ea typeface="Arial"/>
                  <a:cs typeface="Arial"/>
                  <a:sym typeface="Arial"/>
                  <a:hlinkClick r:id="rId3"/>
                </a:rPr>
                <a:t>#SafeSpacesNow</a:t>
              </a:r>
              <a:r>
                <a:rPr lang="en-GB" sz="2200" b="1" i="0" u="none" strike="noStrike" cap="none">
                  <a:solidFill>
                    <a:schemeClr val="dk1"/>
                  </a:solidFill>
                  <a:latin typeface="Arial"/>
                  <a:ea typeface="Arial"/>
                  <a:cs typeface="Arial"/>
                  <a:sym typeface="Arial"/>
                </a:rPr>
                <a:t> to find out more.</a:t>
              </a:r>
              <a:endParaRPr sz="2200" b="1" i="0" u="none" strike="noStrike" cap="none">
                <a:solidFill>
                  <a:srgbClr val="000000"/>
                </a:solidFill>
                <a:latin typeface="Arial"/>
                <a:ea typeface="Arial"/>
                <a:cs typeface="Arial"/>
                <a:sym typeface="Arial"/>
              </a:endParaRPr>
            </a:p>
          </p:txBody>
        </p:sp>
        <p:grpSp>
          <p:nvGrpSpPr>
            <p:cNvPr id="905" name="Google Shape;905;p24"/>
            <p:cNvGrpSpPr/>
            <p:nvPr/>
          </p:nvGrpSpPr>
          <p:grpSpPr>
            <a:xfrm>
              <a:off x="1013661" y="5809720"/>
              <a:ext cx="503995" cy="614913"/>
              <a:chOff x="840950" y="5732750"/>
              <a:chExt cx="620760" cy="701235"/>
            </a:xfrm>
          </p:grpSpPr>
          <p:sp>
            <p:nvSpPr>
              <p:cNvPr id="906" name="Google Shape;906;p2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07" name="Google Shape;907;p2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908" name="Google Shape;908;p2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909" name="Google Shape;909;p2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1" y="415878"/>
            <a:ext cx="673200" cy="673200"/>
          </a:xfrm>
          <a:prstGeom prst="rect">
            <a:avLst/>
          </a:prstGeom>
          <a:noFill/>
          <a:ln>
            <a:noFill/>
          </a:ln>
        </p:spPr>
      </p:pic>
      <p:sp>
        <p:nvSpPr>
          <p:cNvPr id="910" name="Google Shape;910;p24"/>
          <p:cNvSpPr txBox="1"/>
          <p:nvPr/>
        </p:nvSpPr>
        <p:spPr>
          <a:xfrm>
            <a:off x="662849" y="827925"/>
            <a:ext cx="539700" cy="2031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0"/>
              <a:buFont typeface="Arial"/>
              <a:buNone/>
            </a:pPr>
            <a:r>
              <a:rPr lang="en-GB" sz="12000" b="0" i="0" u="none" strike="noStrike" cap="none">
                <a:solidFill>
                  <a:srgbClr val="E93F33"/>
                </a:solidFill>
                <a:latin typeface="Arial"/>
                <a:ea typeface="Arial"/>
                <a:cs typeface="Arial"/>
                <a:sym typeface="Arial"/>
              </a:rPr>
              <a:t>“</a:t>
            </a:r>
            <a:endParaRPr sz="12000" b="0" i="0" u="none" strike="noStrike" cap="none">
              <a:solidFill>
                <a:srgbClr val="E93F33"/>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5"/>
        <p:cNvGrpSpPr/>
        <p:nvPr/>
      </p:nvGrpSpPr>
      <p:grpSpPr>
        <a:xfrm>
          <a:off x="0" y="0"/>
          <a:ext cx="0" cy="0"/>
          <a:chOff x="0" y="0"/>
          <a:chExt cx="0" cy="0"/>
        </a:xfrm>
      </p:grpSpPr>
      <p:sp>
        <p:nvSpPr>
          <p:cNvPr id="916" name="Google Shape;916;p25"/>
          <p:cNvSpPr/>
          <p:nvPr/>
        </p:nvSpPr>
        <p:spPr>
          <a:xfrm>
            <a:off x="6291750" y="6005200"/>
            <a:ext cx="23784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917" name="Google Shape;917;p25"/>
          <p:cNvSpPr/>
          <p:nvPr/>
        </p:nvSpPr>
        <p:spPr>
          <a:xfrm>
            <a:off x="2405852" y="368792"/>
            <a:ext cx="6282000" cy="1789800"/>
          </a:xfrm>
          <a:prstGeom prst="rect">
            <a:avLst/>
          </a:prstGeom>
          <a:solidFill>
            <a:srgbClr val="53BDE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3200" b="1" i="0" u="none" strike="noStrike" cap="none">
                <a:solidFill>
                  <a:schemeClr val="lt1"/>
                </a:solidFill>
                <a:latin typeface="Oswald"/>
                <a:ea typeface="Oswald"/>
                <a:cs typeface="Oswald"/>
                <a:sym typeface="Oswald"/>
              </a:rPr>
              <a:t>ENSURE AVAILABILITY AND SUSTAINABLE MANAGEMENT OF WATER AND SANITATION FOR ALL</a:t>
            </a:r>
            <a:endParaRPr sz="3200" b="1" i="0" u="none" strike="noStrike" cap="none">
              <a:solidFill>
                <a:schemeClr val="lt1"/>
              </a:solidFill>
              <a:latin typeface="Oswald"/>
              <a:ea typeface="Oswald"/>
              <a:cs typeface="Oswald"/>
              <a:sym typeface="Oswald"/>
            </a:endParaRPr>
          </a:p>
        </p:txBody>
      </p:sp>
      <p:sp>
        <p:nvSpPr>
          <p:cNvPr id="918" name="Google Shape;918;p25"/>
          <p:cNvSpPr txBox="1">
            <a:spLocks noGrp="1"/>
          </p:cNvSpPr>
          <p:nvPr>
            <p:ph type="title"/>
          </p:nvPr>
        </p:nvSpPr>
        <p:spPr>
          <a:xfrm>
            <a:off x="998550" y="5894200"/>
            <a:ext cx="2860500" cy="6834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Clr>
                <a:schemeClr val="dk1"/>
              </a:buClr>
              <a:buSzPts val="1100"/>
              <a:buFont typeface="Arial"/>
              <a:buNone/>
            </a:pPr>
            <a:r>
              <a:rPr lang="en-GB" sz="1850">
                <a:solidFill>
                  <a:srgbClr val="53BDE2"/>
                </a:solidFill>
              </a:rPr>
              <a:t>CLEAN WATER</a:t>
            </a:r>
            <a:endParaRPr sz="1850">
              <a:solidFill>
                <a:srgbClr val="53BDE2"/>
              </a:solidFill>
            </a:endParaRPr>
          </a:p>
          <a:p>
            <a:pPr marL="0" lvl="0" indent="0" algn="l" rtl="0">
              <a:lnSpc>
                <a:spcPct val="100000"/>
              </a:lnSpc>
              <a:spcBef>
                <a:spcPts val="0"/>
              </a:spcBef>
              <a:spcAft>
                <a:spcPts val="0"/>
              </a:spcAft>
              <a:buClr>
                <a:schemeClr val="dk1"/>
              </a:buClr>
              <a:buSzPts val="1100"/>
              <a:buFont typeface="Arial"/>
              <a:buNone/>
            </a:pPr>
            <a:r>
              <a:rPr lang="en-GB" sz="1850">
                <a:solidFill>
                  <a:srgbClr val="53BDE2"/>
                </a:solidFill>
              </a:rPr>
              <a:t>AND SANITATION</a:t>
            </a:r>
            <a:endParaRPr sz="1850"/>
          </a:p>
        </p:txBody>
      </p:sp>
      <p:sp>
        <p:nvSpPr>
          <p:cNvPr id="919" name="Google Shape;919;p25"/>
          <p:cNvSpPr txBox="1">
            <a:spLocks noGrp="1"/>
          </p:cNvSpPr>
          <p:nvPr>
            <p:ph type="subTitle" idx="1"/>
          </p:nvPr>
        </p:nvSpPr>
        <p:spPr>
          <a:xfrm>
            <a:off x="473856" y="5894192"/>
            <a:ext cx="5247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53BDE2"/>
                </a:solidFill>
              </a:rPr>
              <a:t>6</a:t>
            </a:r>
            <a:endParaRPr/>
          </a:p>
        </p:txBody>
      </p:sp>
      <p:sp>
        <p:nvSpPr>
          <p:cNvPr id="920" name="Google Shape;920;p25"/>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921" name="Google Shape;921;p25">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USING WATER</a:t>
            </a:r>
            <a:endParaRPr sz="3000" b="1" i="0" u="none" strike="noStrike" cap="none">
              <a:solidFill>
                <a:schemeClr val="lt1"/>
              </a:solidFill>
              <a:latin typeface="Oswald"/>
              <a:ea typeface="Oswald"/>
              <a:cs typeface="Oswald"/>
              <a:sym typeface="Oswald"/>
            </a:endParaRPr>
          </a:p>
        </p:txBody>
      </p:sp>
      <p:sp>
        <p:nvSpPr>
          <p:cNvPr id="922" name="Google Shape;922;p25">
            <a:hlinkClick r:id="rId5"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HAND HYGIENE</a:t>
            </a:r>
            <a:endParaRPr sz="2800" b="1" i="0" u="none" strike="noStrike" cap="none">
              <a:solidFill>
                <a:schemeClr val="lt1"/>
              </a:solidFill>
              <a:latin typeface="Oswald"/>
              <a:ea typeface="Oswald"/>
              <a:cs typeface="Oswald"/>
              <a:sym typeface="Oswald"/>
            </a:endParaRPr>
          </a:p>
        </p:txBody>
      </p:sp>
      <p:sp>
        <p:nvSpPr>
          <p:cNvPr id="923" name="Google Shape;923;p25">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VALUING WATER</a:t>
            </a:r>
            <a:endParaRPr sz="2400" b="1" i="0" u="none" strike="noStrike" cap="none">
              <a:solidFill>
                <a:schemeClr val="lt1"/>
              </a:solidFill>
              <a:latin typeface="Oswald"/>
              <a:ea typeface="Oswald"/>
              <a:cs typeface="Oswald"/>
              <a:sym typeface="Oswald"/>
            </a:endParaRPr>
          </a:p>
        </p:txBody>
      </p:sp>
      <p:pic>
        <p:nvPicPr>
          <p:cNvPr id="924" name="Google Shape;924;p25">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202622" y="5845163"/>
            <a:ext cx="781432" cy="781451"/>
          </a:xfrm>
          <a:prstGeom prst="rect">
            <a:avLst/>
          </a:prstGeom>
          <a:noFill/>
          <a:ln>
            <a:noFill/>
          </a:ln>
        </p:spPr>
      </p:pic>
      <p:pic>
        <p:nvPicPr>
          <p:cNvPr id="925" name="Google Shape;925;p25">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73857" y="369095"/>
            <a:ext cx="1789200" cy="1789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26"/>
          <p:cNvSpPr/>
          <p:nvPr/>
        </p:nvSpPr>
        <p:spPr>
          <a:xfrm>
            <a:off x="672289" y="1175986"/>
            <a:ext cx="7799400" cy="42336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ctr" anchorCtr="0">
            <a:noAutofit/>
          </a:bodyPr>
          <a:lstStyle/>
          <a:p>
            <a:pPr marL="89999" marR="157896"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What do you use water for in your daily life?</a:t>
            </a:r>
            <a:endParaRPr sz="3400" b="1"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r>
              <a:rPr lang="en-GB" sz="3400" b="1" i="0" u="none" strike="noStrike" cap="none">
                <a:solidFill>
                  <a:schemeClr val="dk1"/>
                </a:solidFill>
                <a:latin typeface="Arial"/>
                <a:ea typeface="Arial"/>
                <a:cs typeface="Arial"/>
                <a:sym typeface="Arial"/>
              </a:rPr>
              <a:t>What can you do to use less water?</a:t>
            </a:r>
            <a:endParaRPr sz="3400" b="1" i="0" u="none" strike="noStrike" cap="none">
              <a:solidFill>
                <a:srgbClr val="53BDE2"/>
              </a:solidFill>
              <a:latin typeface="Arial"/>
              <a:ea typeface="Arial"/>
              <a:cs typeface="Arial"/>
              <a:sym typeface="Arial"/>
            </a:endParaRPr>
          </a:p>
        </p:txBody>
      </p:sp>
      <p:sp>
        <p:nvSpPr>
          <p:cNvPr id="932" name="Google Shape;932;p2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53BDE2"/>
                </a:solidFill>
              </a:rPr>
              <a:t>USING WATER</a:t>
            </a:r>
            <a:endParaRPr sz="3600">
              <a:solidFill>
                <a:srgbClr val="53BDE2"/>
              </a:solidFill>
            </a:endParaRPr>
          </a:p>
        </p:txBody>
      </p:sp>
      <p:grpSp>
        <p:nvGrpSpPr>
          <p:cNvPr id="933" name="Google Shape;933;p26"/>
          <p:cNvGrpSpPr/>
          <p:nvPr/>
        </p:nvGrpSpPr>
        <p:grpSpPr>
          <a:xfrm>
            <a:off x="738536" y="5604333"/>
            <a:ext cx="6688947" cy="802700"/>
            <a:chOff x="758050" y="5638000"/>
            <a:chExt cx="7760700" cy="939600"/>
          </a:xfrm>
        </p:grpSpPr>
        <p:sp>
          <p:nvSpPr>
            <p:cNvPr id="934" name="Google Shape;934;p2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1700"/>
                <a:buFont typeface="Arial"/>
                <a:buNone/>
              </a:pPr>
              <a:r>
                <a:rPr lang="en-GB" sz="1700" b="1" i="0" u="sng" strike="noStrike" cap="none">
                  <a:solidFill>
                    <a:schemeClr val="hlink"/>
                  </a:solidFill>
                  <a:latin typeface="Arial"/>
                  <a:ea typeface="Arial"/>
                  <a:cs typeface="Arial"/>
                  <a:sym typeface="Arial"/>
                  <a:hlinkClick r:id="rId3"/>
                </a:rPr>
                <a:t>Visit Friends of the Earth for more water saving tips</a:t>
              </a:r>
              <a:endParaRPr sz="1700" b="1" i="0" u="none" strike="noStrike" cap="none">
                <a:solidFill>
                  <a:srgbClr val="000000"/>
                </a:solidFill>
                <a:latin typeface="Arial"/>
                <a:ea typeface="Arial"/>
                <a:cs typeface="Arial"/>
                <a:sym typeface="Arial"/>
              </a:endParaRPr>
            </a:p>
          </p:txBody>
        </p:sp>
        <p:grpSp>
          <p:nvGrpSpPr>
            <p:cNvPr id="935" name="Google Shape;935;p26"/>
            <p:cNvGrpSpPr/>
            <p:nvPr/>
          </p:nvGrpSpPr>
          <p:grpSpPr>
            <a:xfrm>
              <a:off x="1013661" y="5809720"/>
              <a:ext cx="503995" cy="614913"/>
              <a:chOff x="840950" y="5732750"/>
              <a:chExt cx="620760" cy="701235"/>
            </a:xfrm>
          </p:grpSpPr>
          <p:sp>
            <p:nvSpPr>
              <p:cNvPr id="936" name="Google Shape;936;p2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37" name="Google Shape;937;p2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938" name="Google Shape;938;p26">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939" name="Google Shape;939;p2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2857" y="415870"/>
            <a:ext cx="673200" cy="673200"/>
          </a:xfrm>
          <a:prstGeom prst="rect">
            <a:avLst/>
          </a:prstGeom>
          <a:noFill/>
          <a:ln>
            <a:noFill/>
          </a:ln>
        </p:spPr>
      </p:pic>
      <p:pic>
        <p:nvPicPr>
          <p:cNvPr id="940" name="Google Shape;940;p26" title="A tap and glass of wate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66675" y="2917188"/>
            <a:ext cx="1620000" cy="1291950"/>
          </a:xfrm>
          <a:prstGeom prst="rect">
            <a:avLst/>
          </a:prstGeom>
          <a:noFill/>
          <a:ln>
            <a:noFill/>
          </a:ln>
        </p:spPr>
      </p:pic>
      <p:pic>
        <p:nvPicPr>
          <p:cNvPr id="941" name="Google Shape;941;p26" title="A sink and kitchen work surface filled with dirty dishes"/>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762475" y="2917200"/>
            <a:ext cx="1620000" cy="1291950"/>
          </a:xfrm>
          <a:prstGeom prst="rect">
            <a:avLst/>
          </a:prstGeom>
          <a:noFill/>
          <a:ln>
            <a:noFill/>
          </a:ln>
        </p:spPr>
      </p:pic>
      <p:grpSp>
        <p:nvGrpSpPr>
          <p:cNvPr id="942" name="Google Shape;942;p26"/>
          <p:cNvGrpSpPr/>
          <p:nvPr/>
        </p:nvGrpSpPr>
        <p:grpSpPr>
          <a:xfrm>
            <a:off x="4776723" y="2917185"/>
            <a:ext cx="1620040" cy="1291981"/>
            <a:chOff x="5616925" y="2933975"/>
            <a:chExt cx="1002624" cy="765800"/>
          </a:xfrm>
        </p:grpSpPr>
        <p:pic>
          <p:nvPicPr>
            <p:cNvPr id="943" name="Google Shape;943;p26" title="A shower head with an icon of a stopwatch next to it"/>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616925" y="2933975"/>
              <a:ext cx="1002624" cy="765800"/>
            </a:xfrm>
            <a:prstGeom prst="rect">
              <a:avLst/>
            </a:prstGeom>
            <a:noFill/>
            <a:ln>
              <a:noFill/>
            </a:ln>
          </p:spPr>
        </p:pic>
        <p:pic>
          <p:nvPicPr>
            <p:cNvPr id="944" name="Google Shape;944;p26"/>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368433" y="3343974"/>
              <a:ext cx="209291" cy="252000"/>
            </a:xfrm>
            <a:prstGeom prst="rect">
              <a:avLst/>
            </a:prstGeom>
            <a:noFill/>
            <a:ln>
              <a:noFill/>
            </a:ln>
          </p:spPr>
        </p:pic>
      </p:grpSp>
      <p:pic>
        <p:nvPicPr>
          <p:cNvPr id="945" name="Google Shape;945;p26" title="Two children brushing their teeth"/>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649813" y="2919216"/>
            <a:ext cx="1620000" cy="1287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7"/>
          <p:cNvSpPr/>
          <p:nvPr/>
        </p:nvSpPr>
        <p:spPr>
          <a:xfrm>
            <a:off x="672289" y="1175986"/>
            <a:ext cx="7799400" cy="42336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ctr" anchorCtr="0">
            <a:noAutofit/>
          </a:bodyPr>
          <a:lstStyle/>
          <a:p>
            <a:pPr marL="179999" marR="3577896" lvl="0" indent="0" algn="l" rtl="0">
              <a:lnSpc>
                <a:spcPct val="100000"/>
              </a:lnSpc>
              <a:spcBef>
                <a:spcPts val="0"/>
              </a:spcBef>
              <a:spcAft>
                <a:spcPts val="0"/>
              </a:spcAft>
              <a:buClr>
                <a:schemeClr val="dk1"/>
              </a:buClr>
              <a:buSzPts val="1100"/>
              <a:buFont typeface="Arial"/>
              <a:buNone/>
            </a:pPr>
            <a:r>
              <a:rPr lang="en-GB" sz="3000" b="1" i="0" u="none" strike="noStrike" cap="none">
                <a:solidFill>
                  <a:schemeClr val="dk1"/>
                </a:solidFill>
                <a:highlight>
                  <a:srgbClr val="F0F4F5"/>
                </a:highlight>
                <a:latin typeface="Arial"/>
                <a:ea typeface="Arial"/>
                <a:cs typeface="Arial"/>
                <a:sym typeface="Arial"/>
              </a:rPr>
              <a:t>Finish the sentences</a:t>
            </a:r>
            <a:endParaRPr sz="3000" b="1" i="0" u="none" strike="noStrike" cap="none">
              <a:solidFill>
                <a:schemeClr val="dk1"/>
              </a:solidFill>
              <a:latin typeface="Arial"/>
              <a:ea typeface="Arial"/>
              <a:cs typeface="Arial"/>
              <a:sym typeface="Arial"/>
            </a:endParaRPr>
          </a:p>
          <a:p>
            <a:pPr marL="179999" marR="3577896" lvl="0" indent="0" algn="l" rtl="0">
              <a:lnSpc>
                <a:spcPct val="100000"/>
              </a:lnSpc>
              <a:spcBef>
                <a:spcPts val="0"/>
              </a:spcBef>
              <a:spcAft>
                <a:spcPts val="0"/>
              </a:spcAft>
              <a:buClr>
                <a:schemeClr val="dk1"/>
              </a:buClr>
              <a:buSzPts val="1100"/>
              <a:buFont typeface="Arial"/>
              <a:buNone/>
            </a:pPr>
            <a:r>
              <a:rPr lang="en-GB" sz="2400" b="0" i="0" u="none" strike="noStrike" cap="none">
                <a:solidFill>
                  <a:srgbClr val="212B32"/>
                </a:solidFill>
                <a:highlight>
                  <a:srgbClr val="F0F4F5"/>
                </a:highlight>
                <a:latin typeface="Arial"/>
                <a:ea typeface="Arial"/>
                <a:cs typeface="Arial"/>
                <a:sym typeface="Arial"/>
              </a:rPr>
              <a:t>_____________ is one of the easiest ways to protect yourself and others from illnesses</a:t>
            </a:r>
            <a:r>
              <a:rPr lang="en-GB" sz="2400" b="0" i="0" u="none" strike="noStrike" cap="none">
                <a:solidFill>
                  <a:srgbClr val="212B32"/>
                </a:solidFill>
                <a:latin typeface="Arial"/>
                <a:ea typeface="Arial"/>
                <a:cs typeface="Arial"/>
                <a:sym typeface="Arial"/>
              </a:rPr>
              <a:t> such coronavirus, flu and food poisoning.</a:t>
            </a:r>
            <a:r>
              <a:rPr lang="en-GB" sz="2400" b="0" i="0" u="none" strike="noStrike" cap="none">
                <a:solidFill>
                  <a:srgbClr val="212B32"/>
                </a:solidFill>
                <a:highlight>
                  <a:srgbClr val="F0F4F5"/>
                </a:highlight>
                <a:latin typeface="Arial"/>
                <a:ea typeface="Arial"/>
                <a:cs typeface="Arial"/>
                <a:sym typeface="Arial"/>
              </a:rPr>
              <a:t> </a:t>
            </a:r>
            <a:endParaRPr sz="2400" b="0" i="0" u="none" strike="noStrike" cap="none">
              <a:solidFill>
                <a:srgbClr val="212B32"/>
              </a:solidFill>
              <a:highlight>
                <a:srgbClr val="F0F4F5"/>
              </a:highlight>
              <a:latin typeface="Arial"/>
              <a:ea typeface="Arial"/>
              <a:cs typeface="Arial"/>
              <a:sym typeface="Arial"/>
            </a:endParaRPr>
          </a:p>
          <a:p>
            <a:pPr marL="179999" marR="3577896" lvl="0" indent="0" algn="l" rtl="0">
              <a:lnSpc>
                <a:spcPct val="100000"/>
              </a:lnSpc>
              <a:spcBef>
                <a:spcPts val="1000"/>
              </a:spcBef>
              <a:spcAft>
                <a:spcPts val="1000"/>
              </a:spcAft>
              <a:buClr>
                <a:srgbClr val="000000"/>
              </a:buClr>
              <a:buSzPts val="2400"/>
              <a:buFont typeface="Arial"/>
              <a:buNone/>
            </a:pPr>
            <a:r>
              <a:rPr lang="en-GB" sz="2400" b="0" i="0" u="none" strike="noStrike" cap="none">
                <a:solidFill>
                  <a:srgbClr val="212B32"/>
                </a:solidFill>
                <a:highlight>
                  <a:srgbClr val="F0F4F5"/>
                </a:highlight>
                <a:latin typeface="Arial"/>
                <a:ea typeface="Arial"/>
                <a:cs typeface="Arial"/>
                <a:sym typeface="Arial"/>
              </a:rPr>
              <a:t>You should ___________ for 20 seconds with _________ and _________  regularly.</a:t>
            </a:r>
            <a:endParaRPr sz="2400" b="1" i="0" u="none" strike="noStrike" cap="none">
              <a:solidFill>
                <a:srgbClr val="53BDE2"/>
              </a:solidFill>
              <a:latin typeface="Arial"/>
              <a:ea typeface="Arial"/>
              <a:cs typeface="Arial"/>
              <a:sym typeface="Arial"/>
            </a:endParaRPr>
          </a:p>
        </p:txBody>
      </p:sp>
      <p:sp>
        <p:nvSpPr>
          <p:cNvPr id="952" name="Google Shape;952;p27"/>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53BDE2"/>
                </a:solidFill>
              </a:rPr>
              <a:t>HAND HYGIENE</a:t>
            </a:r>
            <a:endParaRPr sz="3600">
              <a:solidFill>
                <a:srgbClr val="53BDE2"/>
              </a:solidFill>
            </a:endParaRPr>
          </a:p>
        </p:txBody>
      </p:sp>
      <p:grpSp>
        <p:nvGrpSpPr>
          <p:cNvPr id="953" name="Google Shape;953;p27"/>
          <p:cNvGrpSpPr/>
          <p:nvPr/>
        </p:nvGrpSpPr>
        <p:grpSpPr>
          <a:xfrm>
            <a:off x="738536" y="5604333"/>
            <a:ext cx="6688947" cy="802700"/>
            <a:chOff x="758050" y="5638000"/>
            <a:chExt cx="7760700" cy="939600"/>
          </a:xfrm>
        </p:grpSpPr>
        <p:sp>
          <p:nvSpPr>
            <p:cNvPr id="954" name="Google Shape;954;p27"/>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2200"/>
                <a:buFont typeface="Arial"/>
                <a:buNone/>
              </a:pPr>
              <a:r>
                <a:rPr lang="en-GB" sz="2200" b="1" i="0" u="sng" strike="noStrike" cap="none">
                  <a:solidFill>
                    <a:schemeClr val="hlink"/>
                  </a:solidFill>
                  <a:latin typeface="Arial"/>
                  <a:ea typeface="Arial"/>
                  <a:cs typeface="Arial"/>
                  <a:sym typeface="Arial"/>
                  <a:hlinkClick r:id="rId3"/>
                </a:rPr>
                <a:t>Find out more on the NHS website</a:t>
              </a:r>
              <a:endParaRPr sz="2200" b="1" i="0" u="none" strike="noStrike" cap="none">
                <a:solidFill>
                  <a:srgbClr val="000000"/>
                </a:solidFill>
                <a:latin typeface="Arial"/>
                <a:ea typeface="Arial"/>
                <a:cs typeface="Arial"/>
                <a:sym typeface="Arial"/>
              </a:endParaRPr>
            </a:p>
          </p:txBody>
        </p:sp>
        <p:grpSp>
          <p:nvGrpSpPr>
            <p:cNvPr id="955" name="Google Shape;955;p27"/>
            <p:cNvGrpSpPr/>
            <p:nvPr/>
          </p:nvGrpSpPr>
          <p:grpSpPr>
            <a:xfrm>
              <a:off x="1013661" y="5809720"/>
              <a:ext cx="503995" cy="614913"/>
              <a:chOff x="840950" y="5732750"/>
              <a:chExt cx="620760" cy="701235"/>
            </a:xfrm>
          </p:grpSpPr>
          <p:sp>
            <p:nvSpPr>
              <p:cNvPr id="956" name="Google Shape;956;p27"/>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57" name="Google Shape;957;p27"/>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958" name="Google Shape;958;p27">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959" name="Google Shape;959;p27">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2857" y="415870"/>
            <a:ext cx="673200" cy="673200"/>
          </a:xfrm>
          <a:prstGeom prst="rect">
            <a:avLst/>
          </a:prstGeom>
          <a:noFill/>
          <a:ln>
            <a:noFill/>
          </a:ln>
        </p:spPr>
      </p:pic>
      <p:pic>
        <p:nvPicPr>
          <p:cNvPr id="960" name="Google Shape;960;p27" title="A guide to handwashi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27324" y="2059800"/>
            <a:ext cx="3358125" cy="2561275"/>
          </a:xfrm>
          <a:prstGeom prst="rect">
            <a:avLst/>
          </a:prstGeom>
          <a:noFill/>
          <a:ln w="76200" cap="flat" cmpd="sng">
            <a:solidFill>
              <a:srgbClr val="53BDE2"/>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Google Shape;966;p28"/>
          <p:cNvSpPr/>
          <p:nvPr/>
        </p:nvSpPr>
        <p:spPr>
          <a:xfrm>
            <a:off x="672289" y="1175986"/>
            <a:ext cx="7799400" cy="4233600"/>
          </a:xfrm>
          <a:prstGeom prst="rect">
            <a:avLst/>
          </a:prstGeom>
          <a:solidFill>
            <a:srgbClr val="F3F3F3"/>
          </a:solidFill>
          <a:ln w="38100" cap="flat" cmpd="sng">
            <a:solidFill>
              <a:srgbClr val="53BDE2"/>
            </a:solidFill>
            <a:prstDash val="solid"/>
            <a:round/>
            <a:headEnd type="none" w="sm" len="sm"/>
            <a:tailEnd type="none" w="sm" len="sm"/>
          </a:ln>
        </p:spPr>
        <p:txBody>
          <a:bodyPr spcFirstLastPara="1" wrap="square" lIns="91425" tIns="91425" rIns="91425" bIns="91425" anchor="ctr" anchorCtr="0">
            <a:noAutofit/>
          </a:bodyPr>
          <a:lstStyle/>
          <a:p>
            <a:pPr marL="0" marR="157896"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53BDE2"/>
                </a:solidFill>
                <a:latin typeface="Arial"/>
                <a:ea typeface="Arial"/>
                <a:cs typeface="Arial"/>
                <a:sym typeface="Arial"/>
              </a:rPr>
              <a:t>How is water important to your</a:t>
            </a:r>
            <a:endParaRPr sz="3600" b="1" i="0" u="none" strike="noStrike" cap="none">
              <a:solidFill>
                <a:srgbClr val="53BDE2"/>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1800"/>
              <a:buFont typeface="Arial"/>
              <a:buNone/>
            </a:pPr>
            <a:endParaRPr sz="1800" b="1" i="0" u="none" strike="noStrike" cap="none">
              <a:solidFill>
                <a:srgbClr val="53BDE2"/>
              </a:solidFill>
              <a:latin typeface="Arial"/>
              <a:ea typeface="Arial"/>
              <a:cs typeface="Arial"/>
              <a:sym typeface="Arial"/>
            </a:endParaRPr>
          </a:p>
          <a:p>
            <a:pPr marL="2069999" marR="157896" lvl="0" indent="1169999"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 home and family life?</a:t>
            </a:r>
            <a:endParaRPr sz="3000" b="0" i="0" u="none" strike="noStrike" cap="none">
              <a:solidFill>
                <a:schemeClr val="dk1"/>
              </a:solidFill>
              <a:latin typeface="Arial"/>
              <a:ea typeface="Arial"/>
              <a:cs typeface="Arial"/>
              <a:sym typeface="Arial"/>
            </a:endParaRPr>
          </a:p>
          <a:p>
            <a:pPr marL="2069999" marR="157896" lvl="0" indent="1169999"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 livelihood?</a:t>
            </a:r>
            <a:endParaRPr sz="3000" b="0" i="0" u="none" strike="noStrike" cap="none">
              <a:solidFill>
                <a:schemeClr val="dk1"/>
              </a:solidFill>
              <a:latin typeface="Arial"/>
              <a:ea typeface="Arial"/>
              <a:cs typeface="Arial"/>
              <a:sym typeface="Arial"/>
            </a:endParaRPr>
          </a:p>
          <a:p>
            <a:pPr marL="2069999" marR="157896" lvl="0" indent="1169999"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 cultural practices?</a:t>
            </a:r>
            <a:endParaRPr sz="3000" b="0" i="0" u="none" strike="noStrike" cap="none">
              <a:solidFill>
                <a:schemeClr val="dk1"/>
              </a:solidFill>
              <a:latin typeface="Arial"/>
              <a:ea typeface="Arial"/>
              <a:cs typeface="Arial"/>
              <a:sym typeface="Arial"/>
            </a:endParaRPr>
          </a:p>
          <a:p>
            <a:pPr marL="2069999" marR="157896" lvl="0" indent="1169999"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 wellbeing?</a:t>
            </a:r>
            <a:endParaRPr sz="3000" b="0" i="0" u="none" strike="noStrike" cap="none">
              <a:solidFill>
                <a:schemeClr val="dk1"/>
              </a:solidFill>
              <a:latin typeface="Arial"/>
              <a:ea typeface="Arial"/>
              <a:cs typeface="Arial"/>
              <a:sym typeface="Arial"/>
            </a:endParaRPr>
          </a:p>
          <a:p>
            <a:pPr marL="2069999" marR="157896" lvl="0" indent="1169999" algn="l" rtl="0">
              <a:lnSpc>
                <a:spcPct val="100000"/>
              </a:lnSpc>
              <a:spcBef>
                <a:spcPts val="0"/>
              </a:spcBef>
              <a:spcAft>
                <a:spcPts val="0"/>
              </a:spcAft>
              <a:buClr>
                <a:schemeClr val="dk1"/>
              </a:buClr>
              <a:buSzPts val="1100"/>
              <a:buFont typeface="Arial"/>
              <a:buNone/>
            </a:pPr>
            <a:r>
              <a:rPr lang="en-GB" sz="3000" b="0" i="0" u="none" strike="noStrike" cap="none">
                <a:solidFill>
                  <a:schemeClr val="dk1"/>
                </a:solidFill>
                <a:latin typeface="Arial"/>
                <a:ea typeface="Arial"/>
                <a:cs typeface="Arial"/>
                <a:sym typeface="Arial"/>
              </a:rPr>
              <a:t>… local environment?</a:t>
            </a:r>
            <a:endParaRPr sz="3000" b="0" i="0" u="none" strike="noStrike" cap="none">
              <a:solidFill>
                <a:schemeClr val="dk1"/>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967" name="Google Shape;967;p2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53BDE2"/>
                </a:solidFill>
              </a:rPr>
              <a:t>VALUING WATER</a:t>
            </a:r>
            <a:endParaRPr sz="3600">
              <a:solidFill>
                <a:srgbClr val="53BDE2"/>
              </a:solidFill>
            </a:endParaRPr>
          </a:p>
        </p:txBody>
      </p:sp>
      <p:grpSp>
        <p:nvGrpSpPr>
          <p:cNvPr id="968" name="Google Shape;968;p28"/>
          <p:cNvGrpSpPr/>
          <p:nvPr/>
        </p:nvGrpSpPr>
        <p:grpSpPr>
          <a:xfrm>
            <a:off x="738536" y="5604333"/>
            <a:ext cx="6688947" cy="802700"/>
            <a:chOff x="758050" y="5638000"/>
            <a:chExt cx="7760700" cy="939600"/>
          </a:xfrm>
        </p:grpSpPr>
        <p:sp>
          <p:nvSpPr>
            <p:cNvPr id="969" name="Google Shape;969;p2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2200"/>
                <a:buFont typeface="Arial"/>
                <a:buNone/>
              </a:pPr>
              <a:r>
                <a:rPr lang="en-GB" sz="2200" b="1" i="0" u="sng" strike="noStrike" cap="none">
                  <a:solidFill>
                    <a:schemeClr val="hlink"/>
                  </a:solidFill>
                  <a:latin typeface="Arial"/>
                  <a:ea typeface="Arial"/>
                  <a:cs typeface="Arial"/>
                  <a:sym typeface="Arial"/>
                  <a:hlinkClick r:id="rId3"/>
                </a:rPr>
                <a:t>Find out what water means to others</a:t>
              </a:r>
              <a:endParaRPr sz="2200" b="1" i="0" u="none" strike="noStrike" cap="none">
                <a:solidFill>
                  <a:srgbClr val="000000"/>
                </a:solidFill>
                <a:latin typeface="Arial"/>
                <a:ea typeface="Arial"/>
                <a:cs typeface="Arial"/>
                <a:sym typeface="Arial"/>
              </a:endParaRPr>
            </a:p>
          </p:txBody>
        </p:sp>
        <p:grpSp>
          <p:nvGrpSpPr>
            <p:cNvPr id="970" name="Google Shape;970;p28"/>
            <p:cNvGrpSpPr/>
            <p:nvPr/>
          </p:nvGrpSpPr>
          <p:grpSpPr>
            <a:xfrm>
              <a:off x="1013661" y="5809720"/>
              <a:ext cx="503995" cy="614913"/>
              <a:chOff x="840950" y="5732750"/>
              <a:chExt cx="620760" cy="701235"/>
            </a:xfrm>
          </p:grpSpPr>
          <p:sp>
            <p:nvSpPr>
              <p:cNvPr id="971" name="Google Shape;971;p2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972" name="Google Shape;972;p2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973" name="Google Shape;973;p2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974" name="Google Shape;974;p2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2857" y="415870"/>
            <a:ext cx="673200" cy="673200"/>
          </a:xfrm>
          <a:prstGeom prst="rect">
            <a:avLst/>
          </a:prstGeom>
          <a:noFill/>
          <a:ln>
            <a:noFill/>
          </a:ln>
        </p:spPr>
      </p:pic>
      <p:sp>
        <p:nvSpPr>
          <p:cNvPr id="975" name="Google Shape;975;p28"/>
          <p:cNvSpPr/>
          <p:nvPr/>
        </p:nvSpPr>
        <p:spPr>
          <a:xfrm>
            <a:off x="1864100" y="2330224"/>
            <a:ext cx="1904400" cy="1337400"/>
          </a:xfrm>
          <a:prstGeom prst="wedgeRectCallout">
            <a:avLst>
              <a:gd name="adj1" fmla="val -44639"/>
              <a:gd name="adj2" fmla="val -73678"/>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28"/>
          <p:cNvSpPr/>
          <p:nvPr/>
        </p:nvSpPr>
        <p:spPr>
          <a:xfrm>
            <a:off x="1713250" y="3832499"/>
            <a:ext cx="1904400" cy="1337400"/>
          </a:xfrm>
          <a:prstGeom prst="wedgeRectCallout">
            <a:avLst>
              <a:gd name="adj1" fmla="val 46003"/>
              <a:gd name="adj2" fmla="val -76570"/>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28"/>
          <p:cNvSpPr/>
          <p:nvPr/>
        </p:nvSpPr>
        <p:spPr>
          <a:xfrm>
            <a:off x="836775" y="2959574"/>
            <a:ext cx="1904400" cy="1337400"/>
          </a:xfrm>
          <a:prstGeom prst="wedgeRectCallout">
            <a:avLst>
              <a:gd name="adj1" fmla="val -49697"/>
              <a:gd name="adj2" fmla="val 79421"/>
            </a:avLst>
          </a:prstGeom>
          <a:solidFill>
            <a:srgbClr val="53BDE2"/>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29"/>
          <p:cNvSpPr/>
          <p:nvPr/>
        </p:nvSpPr>
        <p:spPr>
          <a:xfrm>
            <a:off x="6083922" y="5940875"/>
            <a:ext cx="26529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984" name="Google Shape;984;p29"/>
          <p:cNvSpPr/>
          <p:nvPr/>
        </p:nvSpPr>
        <p:spPr>
          <a:xfrm>
            <a:off x="2405849" y="372575"/>
            <a:ext cx="6330900" cy="1789800"/>
          </a:xfrm>
          <a:prstGeom prst="rect">
            <a:avLst/>
          </a:prstGeom>
          <a:solidFill>
            <a:srgbClr val="F8C333"/>
          </a:solidFill>
          <a:ln>
            <a:noFill/>
          </a:ln>
        </p:spPr>
        <p:txBody>
          <a:bodyPr spcFirstLastPara="1" wrap="square" lIns="91425" tIns="91425" rIns="91425" bIns="91425" anchor="ctr" anchorCtr="0">
            <a:noAutofit/>
          </a:bodyPr>
          <a:lstStyle/>
          <a:p>
            <a:pPr marL="269999"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Oswald"/>
                <a:ea typeface="Oswald"/>
                <a:cs typeface="Oswald"/>
                <a:sym typeface="Oswald"/>
              </a:rPr>
              <a:t>ENSURE ACCESS TO AFFORDABLE, RELIABLE, SUSTAINABLE AND MODERN ENERGY FOR ALL</a:t>
            </a:r>
            <a:endParaRPr sz="3200" b="1" i="0" u="none" strike="noStrike" cap="none">
              <a:solidFill>
                <a:schemeClr val="lt1"/>
              </a:solidFill>
              <a:latin typeface="Oswald"/>
              <a:ea typeface="Oswald"/>
              <a:cs typeface="Oswald"/>
              <a:sym typeface="Oswald"/>
            </a:endParaRPr>
          </a:p>
        </p:txBody>
      </p:sp>
      <p:sp>
        <p:nvSpPr>
          <p:cNvPr id="985" name="Google Shape;985;p29"/>
          <p:cNvSpPr txBox="1">
            <a:spLocks noGrp="1"/>
          </p:cNvSpPr>
          <p:nvPr>
            <p:ph type="title"/>
          </p:nvPr>
        </p:nvSpPr>
        <p:spPr>
          <a:xfrm>
            <a:off x="1006800" y="5906075"/>
            <a:ext cx="22149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F8C333"/>
                </a:solidFill>
              </a:rPr>
              <a:t>AFFORDABLE AND</a:t>
            </a:r>
            <a:endParaRPr>
              <a:solidFill>
                <a:srgbClr val="F8C333"/>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F8C333"/>
                </a:solidFill>
              </a:rPr>
              <a:t>CLEAN ENERGY</a:t>
            </a:r>
            <a:endParaRPr/>
          </a:p>
        </p:txBody>
      </p:sp>
      <p:sp>
        <p:nvSpPr>
          <p:cNvPr id="986" name="Google Shape;986;p29"/>
          <p:cNvSpPr txBox="1">
            <a:spLocks noGrp="1"/>
          </p:cNvSpPr>
          <p:nvPr>
            <p:ph type="subTitle" idx="1"/>
          </p:nvPr>
        </p:nvSpPr>
        <p:spPr>
          <a:xfrm>
            <a:off x="601676" y="5780842"/>
            <a:ext cx="5487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F8C333"/>
                </a:solidFill>
              </a:rPr>
              <a:t>7</a:t>
            </a:r>
            <a:endParaRPr/>
          </a:p>
        </p:txBody>
      </p:sp>
      <p:pic>
        <p:nvPicPr>
          <p:cNvPr id="987" name="Google Shape;987;p29">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31918" y="372870"/>
            <a:ext cx="1789200" cy="1789200"/>
          </a:xfrm>
          <a:prstGeom prst="rect">
            <a:avLst/>
          </a:prstGeom>
          <a:noFill/>
          <a:ln>
            <a:noFill/>
          </a:ln>
        </p:spPr>
      </p:pic>
      <p:pic>
        <p:nvPicPr>
          <p:cNvPr id="988" name="Google Shape;988;p29">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sp>
        <p:nvSpPr>
          <p:cNvPr id="989" name="Google Shape;989;p29"/>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990" name="Google Shape;990;p29">
            <a:hlinkClick r:id="rId8"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SAVING ENERGY</a:t>
            </a:r>
            <a:endParaRPr sz="3000" b="1" i="0" u="none" strike="noStrike" cap="none">
              <a:solidFill>
                <a:schemeClr val="lt1"/>
              </a:solidFill>
              <a:latin typeface="Oswald"/>
              <a:ea typeface="Oswald"/>
              <a:cs typeface="Oswald"/>
              <a:sym typeface="Oswald"/>
            </a:endParaRPr>
          </a:p>
        </p:txBody>
      </p:sp>
      <p:sp>
        <p:nvSpPr>
          <p:cNvPr id="991" name="Google Shape;991;p29">
            <a:hlinkClick r:id="rId9"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ENERGY SOURCES</a:t>
            </a:r>
            <a:endParaRPr sz="2800" b="1" i="0" u="none" strike="noStrike" cap="none">
              <a:solidFill>
                <a:schemeClr val="lt1"/>
              </a:solidFill>
              <a:latin typeface="Oswald"/>
              <a:ea typeface="Oswald"/>
              <a:cs typeface="Oswald"/>
              <a:sym typeface="Oswald"/>
            </a:endParaRPr>
          </a:p>
        </p:txBody>
      </p:sp>
      <p:sp>
        <p:nvSpPr>
          <p:cNvPr id="992" name="Google Shape;992;p29">
            <a:hlinkClick r:id="rId10"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Oswald"/>
                <a:ea typeface="Oswald"/>
                <a:cs typeface="Oswald"/>
                <a:sym typeface="Oswald"/>
              </a:rPr>
              <a:t>ALTERNATIVES TO </a:t>
            </a:r>
            <a:endParaRPr sz="22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Oswald"/>
                <a:ea typeface="Oswald"/>
                <a:cs typeface="Oswald"/>
                <a:sym typeface="Oswald"/>
              </a:rPr>
              <a:t>FOSSIL FUELS</a:t>
            </a:r>
            <a:endParaRPr sz="1600" b="1" i="0" u="none" strike="noStrike" cap="none">
              <a:solidFill>
                <a:schemeClr val="lt1"/>
              </a:solidFill>
              <a:latin typeface="Oswald"/>
              <a:ea typeface="Oswald"/>
              <a:cs typeface="Oswald"/>
              <a:sym typeface="Oswa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
          <p:cNvSpPr txBox="1">
            <a:spLocks noGrp="1"/>
          </p:cNvSpPr>
          <p:nvPr>
            <p:ph type="title"/>
          </p:nvPr>
        </p:nvSpPr>
        <p:spPr>
          <a:xfrm>
            <a:off x="232950" y="379025"/>
            <a:ext cx="8437500" cy="8865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2800"/>
              <a:t>Using this resource</a:t>
            </a:r>
            <a:endParaRPr sz="2800"/>
          </a:p>
        </p:txBody>
      </p:sp>
      <p:sp>
        <p:nvSpPr>
          <p:cNvPr id="521" name="Google Shape;521;p3"/>
          <p:cNvSpPr txBox="1">
            <a:spLocks noGrp="1"/>
          </p:cNvSpPr>
          <p:nvPr>
            <p:ph type="body" idx="1"/>
          </p:nvPr>
        </p:nvSpPr>
        <p:spPr>
          <a:xfrm>
            <a:off x="233400" y="1918300"/>
            <a:ext cx="8756700" cy="4134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SzPts val="2700"/>
              <a:buNone/>
            </a:pPr>
            <a:r>
              <a:rPr lang="en-GB" sz="1800" b="0"/>
              <a:t>This resource has been designed to be used as a Powerpoint or Slides presentation in </a:t>
            </a:r>
            <a:r>
              <a:rPr lang="en-GB" sz="1800"/>
              <a:t>Present</a:t>
            </a:r>
            <a:r>
              <a:rPr lang="en-GB" sz="1800" b="0"/>
              <a:t> mode.</a:t>
            </a:r>
            <a:endParaRPr sz="1800" b="0"/>
          </a:p>
          <a:p>
            <a:pPr marL="0" lvl="0" indent="0" algn="l" rtl="0">
              <a:lnSpc>
                <a:spcPct val="115000"/>
              </a:lnSpc>
              <a:spcBef>
                <a:spcPts val="0"/>
              </a:spcBef>
              <a:spcAft>
                <a:spcPts val="0"/>
              </a:spcAft>
              <a:buSzPts val="2700"/>
              <a:buNone/>
            </a:pPr>
            <a:endParaRPr sz="1800" b="0"/>
          </a:p>
          <a:p>
            <a:pPr marL="0" lvl="0" indent="0" algn="l" rtl="0">
              <a:lnSpc>
                <a:spcPct val="115000"/>
              </a:lnSpc>
              <a:spcBef>
                <a:spcPts val="0"/>
              </a:spcBef>
              <a:spcAft>
                <a:spcPts val="0"/>
              </a:spcAft>
              <a:buSzPts val="2700"/>
              <a:buNone/>
            </a:pPr>
            <a:endParaRPr sz="1800" b="0"/>
          </a:p>
          <a:p>
            <a:pPr marL="0" lvl="0" indent="0" algn="l" rtl="0">
              <a:lnSpc>
                <a:spcPct val="115000"/>
              </a:lnSpc>
              <a:spcBef>
                <a:spcPts val="0"/>
              </a:spcBef>
              <a:spcAft>
                <a:spcPts val="0"/>
              </a:spcAft>
              <a:buSzPts val="2700"/>
              <a:buNone/>
            </a:pPr>
            <a:endParaRPr sz="1800" b="0"/>
          </a:p>
          <a:p>
            <a:pPr marL="0" lvl="0" indent="0" algn="l" rtl="0">
              <a:lnSpc>
                <a:spcPct val="115000"/>
              </a:lnSpc>
              <a:spcBef>
                <a:spcPts val="0"/>
              </a:spcBef>
              <a:spcAft>
                <a:spcPts val="0"/>
              </a:spcAft>
              <a:buSzPts val="2700"/>
              <a:buNone/>
            </a:pPr>
            <a:endParaRPr sz="1800" b="0"/>
          </a:p>
          <a:p>
            <a:pPr marL="0" lvl="0" indent="0" algn="l" rtl="0">
              <a:lnSpc>
                <a:spcPct val="115000"/>
              </a:lnSpc>
              <a:spcBef>
                <a:spcPts val="0"/>
              </a:spcBef>
              <a:spcAft>
                <a:spcPts val="0"/>
              </a:spcAft>
              <a:buSzPts val="2700"/>
              <a:buNone/>
            </a:pPr>
            <a:endParaRPr sz="1800" b="0"/>
          </a:p>
          <a:p>
            <a:pPr marL="0" lvl="0" indent="0" algn="l" rtl="0">
              <a:lnSpc>
                <a:spcPct val="115000"/>
              </a:lnSpc>
              <a:spcBef>
                <a:spcPts val="0"/>
              </a:spcBef>
              <a:spcAft>
                <a:spcPts val="0"/>
              </a:spcAft>
              <a:buClr>
                <a:schemeClr val="dk1"/>
              </a:buClr>
              <a:buSzPts val="1100"/>
              <a:buFont typeface="Arial"/>
              <a:buNone/>
            </a:pPr>
            <a:endParaRPr sz="1800" b="0"/>
          </a:p>
          <a:p>
            <a:pPr marL="0" lvl="0" indent="0" algn="l" rtl="0">
              <a:lnSpc>
                <a:spcPct val="100000"/>
              </a:lnSpc>
              <a:spcBef>
                <a:spcPts val="0"/>
              </a:spcBef>
              <a:spcAft>
                <a:spcPts val="0"/>
              </a:spcAft>
              <a:buSzPts val="2700"/>
              <a:buNone/>
            </a:pPr>
            <a:endParaRPr/>
          </a:p>
        </p:txBody>
      </p:sp>
      <p:pic>
        <p:nvPicPr>
          <p:cNvPr id="522" name="Google Shape;522;p3" title="Screenshot of a title page for one of the goal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9263" y="2601975"/>
            <a:ext cx="2625479" cy="1980001"/>
          </a:xfrm>
          <a:prstGeom prst="rect">
            <a:avLst/>
          </a:prstGeom>
          <a:noFill/>
          <a:ln w="28575" cap="flat" cmpd="sng">
            <a:solidFill>
              <a:schemeClr val="dk2"/>
            </a:solidFill>
            <a:prstDash val="solid"/>
            <a:round/>
            <a:headEnd type="none" w="sm" len="sm"/>
            <a:tailEnd type="none" w="sm" len="sm"/>
          </a:ln>
        </p:spPr>
      </p:pic>
      <p:pic>
        <p:nvPicPr>
          <p:cNvPr id="523" name="Google Shape;523;p3" title="Screenshot of an sustainability starts activi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249913" y="2601978"/>
            <a:ext cx="2645280" cy="1979999"/>
          </a:xfrm>
          <a:prstGeom prst="rect">
            <a:avLst/>
          </a:prstGeom>
          <a:noFill/>
          <a:ln w="28575" cap="flat" cmpd="sng">
            <a:solidFill>
              <a:schemeClr val="dk2"/>
            </a:solidFill>
            <a:prstDash val="solid"/>
            <a:round/>
            <a:headEnd type="none" w="sm" len="sm"/>
            <a:tailEnd type="none" w="sm" len="sm"/>
          </a:ln>
        </p:spPr>
      </p:pic>
      <p:pic>
        <p:nvPicPr>
          <p:cNvPr id="524" name="Google Shape;524;p3" title="Screenshot of the Sustainable Development Goals post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2950" y="2601975"/>
            <a:ext cx="2661121" cy="1979999"/>
          </a:xfrm>
          <a:prstGeom prst="rect">
            <a:avLst/>
          </a:prstGeom>
          <a:noFill/>
          <a:ln w="28575" cap="flat" cmpd="sng">
            <a:solidFill>
              <a:schemeClr val="dk2"/>
            </a:solidFill>
            <a:prstDash val="solid"/>
            <a:round/>
            <a:headEnd type="none" w="sm" len="sm"/>
            <a:tailEnd type="none" w="sm" len="sm"/>
          </a:ln>
        </p:spPr>
      </p:pic>
      <p:sp>
        <p:nvSpPr>
          <p:cNvPr id="525" name="Google Shape;525;p3"/>
          <p:cNvSpPr txBox="1"/>
          <p:nvPr/>
        </p:nvSpPr>
        <p:spPr>
          <a:xfrm>
            <a:off x="189525" y="4572000"/>
            <a:ext cx="27045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In </a:t>
            </a:r>
            <a:r>
              <a:rPr lang="en-GB" sz="1600" b="1" i="0" u="none" strike="noStrike" cap="none">
                <a:solidFill>
                  <a:srgbClr val="000000"/>
                </a:solidFill>
                <a:latin typeface="Arial"/>
                <a:ea typeface="Arial"/>
                <a:cs typeface="Arial"/>
                <a:sym typeface="Arial"/>
              </a:rPr>
              <a:t>Present</a:t>
            </a:r>
            <a:r>
              <a:rPr lang="en-GB" sz="1600" b="0" i="0" u="none" strike="noStrike" cap="none">
                <a:solidFill>
                  <a:srgbClr val="000000"/>
                </a:solidFill>
                <a:latin typeface="Arial"/>
                <a:ea typeface="Arial"/>
                <a:cs typeface="Arial"/>
                <a:sym typeface="Arial"/>
              </a:rPr>
              <a:t> mode,</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select the goal you want to use from the Sustainable Development Goals overview.</a:t>
            </a:r>
            <a:endParaRPr sz="1600" b="0" i="0" u="none" strike="noStrike" cap="none">
              <a:solidFill>
                <a:srgbClr val="000000"/>
              </a:solidFill>
              <a:latin typeface="Arial"/>
              <a:ea typeface="Arial"/>
              <a:cs typeface="Arial"/>
              <a:sym typeface="Arial"/>
            </a:endParaRPr>
          </a:p>
        </p:txBody>
      </p:sp>
      <p:sp>
        <p:nvSpPr>
          <p:cNvPr id="526" name="Google Shape;526;p3"/>
          <p:cNvSpPr txBox="1"/>
          <p:nvPr/>
        </p:nvSpPr>
        <p:spPr>
          <a:xfrm>
            <a:off x="3219750" y="4572000"/>
            <a:ext cx="27045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For each goal, there is a description, three activities and a link to find out more about the goal.  Select the activity you want to use.</a:t>
            </a:r>
            <a:endParaRPr sz="1600" b="0" i="0" u="none" strike="noStrike" cap="none">
              <a:solidFill>
                <a:srgbClr val="000000"/>
              </a:solidFill>
              <a:latin typeface="Arial"/>
              <a:ea typeface="Arial"/>
              <a:cs typeface="Arial"/>
              <a:sym typeface="Arial"/>
            </a:endParaRPr>
          </a:p>
        </p:txBody>
      </p:sp>
      <p:sp>
        <p:nvSpPr>
          <p:cNvPr id="527" name="Google Shape;527;p3"/>
          <p:cNvSpPr txBox="1"/>
          <p:nvPr/>
        </p:nvSpPr>
        <p:spPr>
          <a:xfrm>
            <a:off x="6249925" y="4581975"/>
            <a:ext cx="2704500" cy="2154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To return to the goal, select the icon in the top left corner.</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GB" sz="1600" b="0" i="0" u="none" strike="noStrike" cap="none">
                <a:solidFill>
                  <a:srgbClr val="000000"/>
                </a:solidFill>
                <a:latin typeface="Arial"/>
                <a:ea typeface="Arial"/>
                <a:cs typeface="Arial"/>
                <a:sym typeface="Arial"/>
              </a:rPr>
              <a:t>To return to the Sustainable Development Goals overview select the SDG icon in the bottom right hand corner.</a:t>
            </a:r>
            <a:endParaRPr sz="1600" b="0" i="0" u="none" strike="noStrike" cap="none">
              <a:solidFill>
                <a:srgbClr val="000000"/>
              </a:solidFill>
              <a:latin typeface="Arial"/>
              <a:ea typeface="Arial"/>
              <a:cs typeface="Arial"/>
              <a:sym typeface="Arial"/>
            </a:endParaRPr>
          </a:p>
        </p:txBody>
      </p:sp>
      <p:sp>
        <p:nvSpPr>
          <p:cNvPr id="528" name="Google Shape;528;p3"/>
          <p:cNvSpPr/>
          <p:nvPr/>
        </p:nvSpPr>
        <p:spPr>
          <a:xfrm>
            <a:off x="6206550" y="2419850"/>
            <a:ext cx="663300" cy="675000"/>
          </a:xfrm>
          <a:prstGeom prst="ellipse">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
          <p:cNvSpPr/>
          <p:nvPr/>
        </p:nvSpPr>
        <p:spPr>
          <a:xfrm>
            <a:off x="8231900" y="3990175"/>
            <a:ext cx="663300" cy="675000"/>
          </a:xfrm>
          <a:prstGeom prst="ellipse">
            <a:avLst/>
          </a:prstGeom>
          <a:no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30"/>
          <p:cNvSpPr/>
          <p:nvPr/>
        </p:nvSpPr>
        <p:spPr>
          <a:xfrm>
            <a:off x="672289" y="1175986"/>
            <a:ext cx="7799400" cy="42336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1080000" marR="57449"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AF6E22"/>
                </a:solidFill>
                <a:latin typeface="Arial"/>
                <a:ea typeface="Arial"/>
                <a:cs typeface="Arial"/>
                <a:sym typeface="Arial"/>
              </a:rPr>
              <a:t>Share a tip for saving energy in your home</a:t>
            </a:r>
            <a:endParaRPr sz="3600" b="0" i="0" u="none" strike="noStrike" cap="none">
              <a:solidFill>
                <a:srgbClr val="AF6E22"/>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999" name="Google Shape;999;p3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8C333"/>
                </a:solidFill>
              </a:rPr>
              <a:t>SAVING ENERGY</a:t>
            </a:r>
            <a:endParaRPr sz="3600">
              <a:solidFill>
                <a:srgbClr val="F8C333"/>
              </a:solidFill>
            </a:endParaRPr>
          </a:p>
        </p:txBody>
      </p:sp>
      <p:grpSp>
        <p:nvGrpSpPr>
          <p:cNvPr id="1000" name="Google Shape;1000;p30"/>
          <p:cNvGrpSpPr/>
          <p:nvPr/>
        </p:nvGrpSpPr>
        <p:grpSpPr>
          <a:xfrm>
            <a:off x="738536" y="5604333"/>
            <a:ext cx="6688947" cy="802700"/>
            <a:chOff x="758050" y="5638000"/>
            <a:chExt cx="7760700" cy="939600"/>
          </a:xfrm>
        </p:grpSpPr>
        <p:sp>
          <p:nvSpPr>
            <p:cNvPr id="1001" name="Google Shape;1001;p3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3"/>
                </a:rPr>
                <a:t>Visit the Energy Saving Trust for more tips</a:t>
              </a:r>
              <a:endParaRPr sz="2100" b="1" i="0" u="none" strike="noStrike" cap="none">
                <a:solidFill>
                  <a:srgbClr val="000000"/>
                </a:solidFill>
                <a:latin typeface="Arial"/>
                <a:ea typeface="Arial"/>
                <a:cs typeface="Arial"/>
                <a:sym typeface="Arial"/>
              </a:endParaRPr>
            </a:p>
          </p:txBody>
        </p:sp>
        <p:grpSp>
          <p:nvGrpSpPr>
            <p:cNvPr id="1002" name="Google Shape;1002;p30"/>
            <p:cNvGrpSpPr/>
            <p:nvPr/>
          </p:nvGrpSpPr>
          <p:grpSpPr>
            <a:xfrm>
              <a:off x="1013661" y="5809720"/>
              <a:ext cx="503995" cy="614913"/>
              <a:chOff x="840950" y="5732750"/>
              <a:chExt cx="620760" cy="701235"/>
            </a:xfrm>
          </p:grpSpPr>
          <p:sp>
            <p:nvSpPr>
              <p:cNvPr id="1003" name="Google Shape;1003;p3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04" name="Google Shape;1004;p3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005" name="Google Shape;1005;p3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grpSp>
        <p:nvGrpSpPr>
          <p:cNvPr id="1006" name="Google Shape;1006;p30"/>
          <p:cNvGrpSpPr/>
          <p:nvPr/>
        </p:nvGrpSpPr>
        <p:grpSpPr>
          <a:xfrm>
            <a:off x="7118572" y="3846038"/>
            <a:ext cx="1196227" cy="1259976"/>
            <a:chOff x="5860095" y="2933977"/>
            <a:chExt cx="759461" cy="765803"/>
          </a:xfrm>
        </p:grpSpPr>
        <p:pic>
          <p:nvPicPr>
            <p:cNvPr id="1007" name="Google Shape;1007;p30" title="A shower head with an icon of a stopwatch next to i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860095" y="2933977"/>
              <a:ext cx="759461" cy="765803"/>
            </a:xfrm>
            <a:prstGeom prst="rect">
              <a:avLst/>
            </a:prstGeom>
            <a:noFill/>
            <a:ln>
              <a:noFill/>
            </a:ln>
          </p:spPr>
        </p:pic>
        <p:pic>
          <p:nvPicPr>
            <p:cNvPr id="1008" name="Google Shape;1008;p30"/>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368433" y="3343974"/>
              <a:ext cx="209291" cy="252000"/>
            </a:xfrm>
            <a:prstGeom prst="rect">
              <a:avLst/>
            </a:prstGeom>
            <a:noFill/>
            <a:ln>
              <a:noFill/>
            </a:ln>
          </p:spPr>
        </p:pic>
      </p:grpSp>
      <p:pic>
        <p:nvPicPr>
          <p:cNvPr id="1009" name="Google Shape;1009;p30" title="A plug in a socket with the switch turned off"/>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909726" y="2441100"/>
            <a:ext cx="1335600" cy="1260000"/>
          </a:xfrm>
          <a:prstGeom prst="rect">
            <a:avLst/>
          </a:prstGeom>
          <a:noFill/>
          <a:ln>
            <a:noFill/>
          </a:ln>
        </p:spPr>
      </p:pic>
      <p:pic>
        <p:nvPicPr>
          <p:cNvPr id="1010" name="Google Shape;1010;p30" title="A switched on lightbulb"/>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909724" y="3846025"/>
            <a:ext cx="1024800" cy="1260000"/>
          </a:xfrm>
          <a:prstGeom prst="rect">
            <a:avLst/>
          </a:prstGeom>
          <a:noFill/>
          <a:ln>
            <a:noFill/>
          </a:ln>
        </p:spPr>
      </p:pic>
      <p:pic>
        <p:nvPicPr>
          <p:cNvPr id="1011" name="Google Shape;1011;p30" title="Clothes drting on an outdoor washing line"/>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428988" y="2441088"/>
            <a:ext cx="1885800" cy="1260000"/>
          </a:xfrm>
          <a:prstGeom prst="rect">
            <a:avLst/>
          </a:prstGeom>
          <a:noFill/>
          <a:ln>
            <a:noFill/>
          </a:ln>
        </p:spPr>
      </p:pic>
      <p:pic>
        <p:nvPicPr>
          <p:cNvPr id="1012" name="Google Shape;1012;p30" title="A thermostat on a radiato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6012050" y="3846025"/>
            <a:ext cx="1029000" cy="1260000"/>
          </a:xfrm>
          <a:prstGeom prst="rect">
            <a:avLst/>
          </a:prstGeom>
          <a:noFill/>
          <a:ln>
            <a:noFill/>
          </a:ln>
        </p:spPr>
      </p:pic>
      <p:sp>
        <p:nvSpPr>
          <p:cNvPr id="1013" name="Google Shape;1013;p30"/>
          <p:cNvSpPr/>
          <p:nvPr/>
        </p:nvSpPr>
        <p:spPr>
          <a:xfrm>
            <a:off x="925125" y="2810250"/>
            <a:ext cx="3801000" cy="1847100"/>
          </a:xfrm>
          <a:prstGeom prst="wedgeRoundRectCallout">
            <a:avLst>
              <a:gd name="adj1" fmla="val -49124"/>
              <a:gd name="adj2" fmla="val 75346"/>
              <a:gd name="adj3" fmla="val 0"/>
            </a:avLst>
          </a:prstGeom>
          <a:solidFill>
            <a:srgbClr val="FFFFFF"/>
          </a:solidFill>
          <a:ln w="38100" cap="flat" cmpd="sng">
            <a:solidFill>
              <a:srgbClr val="F8C3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GB" sz="2800" b="0" i="0" u="none" strike="noStrike" cap="none">
                <a:solidFill>
                  <a:srgbClr val="000000"/>
                </a:solidFill>
                <a:latin typeface="Arial"/>
                <a:ea typeface="Arial"/>
                <a:cs typeface="Arial"/>
                <a:sym typeface="Arial"/>
              </a:rPr>
              <a:t>I keep the lid on the pan when </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GB" sz="2800" b="0" i="0" u="none" strike="noStrike" cap="none">
                <a:solidFill>
                  <a:srgbClr val="000000"/>
                </a:solidFill>
                <a:latin typeface="Arial"/>
                <a:ea typeface="Arial"/>
                <a:cs typeface="Arial"/>
                <a:sym typeface="Arial"/>
              </a:rPr>
              <a:t>I boil water.</a:t>
            </a:r>
            <a:endParaRPr sz="2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000" b="0" i="0" u="none" strike="noStrike" cap="none">
              <a:solidFill>
                <a:srgbClr val="000000"/>
              </a:solidFill>
              <a:latin typeface="Arial"/>
              <a:ea typeface="Arial"/>
              <a:cs typeface="Arial"/>
              <a:sym typeface="Arial"/>
            </a:endParaRPr>
          </a:p>
        </p:txBody>
      </p:sp>
      <p:pic>
        <p:nvPicPr>
          <p:cNvPr id="1014" name="Google Shape;1014;p30" title="A pan with a lid on a hob"/>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3152225" y="3496600"/>
            <a:ext cx="1267375" cy="935725"/>
          </a:xfrm>
          <a:prstGeom prst="rect">
            <a:avLst/>
          </a:prstGeom>
          <a:noFill/>
          <a:ln>
            <a:noFill/>
          </a:ln>
        </p:spPr>
      </p:pic>
      <p:grpSp>
        <p:nvGrpSpPr>
          <p:cNvPr id="1015" name="Google Shape;1015;p30"/>
          <p:cNvGrpSpPr/>
          <p:nvPr/>
        </p:nvGrpSpPr>
        <p:grpSpPr>
          <a:xfrm>
            <a:off x="827562" y="1428469"/>
            <a:ext cx="720036" cy="720036"/>
            <a:chOff x="4476750" y="1323975"/>
            <a:chExt cx="1080000" cy="1080000"/>
          </a:xfrm>
        </p:grpSpPr>
        <p:sp>
          <p:nvSpPr>
            <p:cNvPr id="1016" name="Google Shape;1016;p30"/>
            <p:cNvSpPr/>
            <p:nvPr/>
          </p:nvSpPr>
          <p:spPr>
            <a:xfrm>
              <a:off x="4476750" y="1323975"/>
              <a:ext cx="1080000" cy="1080000"/>
            </a:xfrm>
            <a:prstGeom prst="ellipse">
              <a:avLst/>
            </a:prstGeom>
            <a:solidFill>
              <a:srgbClr val="F8C3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17" name="Google Shape;1017;p30"/>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4680536" y="1504275"/>
              <a:ext cx="672436" cy="719401"/>
            </a:xfrm>
            <a:prstGeom prst="rect">
              <a:avLst/>
            </a:prstGeom>
            <a:noFill/>
            <a:ln>
              <a:noFill/>
            </a:ln>
          </p:spPr>
        </p:pic>
      </p:grpSp>
      <p:pic>
        <p:nvPicPr>
          <p:cNvPr id="1018" name="Google Shape;1018;p30">
            <a:hlinkClick r:id="rId14" action="ppaction://hlinksldjump"/>
          </p:cNvPr>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72293" y="415870"/>
            <a:ext cx="673200" cy="6732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31"/>
          <p:cNvSpPr/>
          <p:nvPr/>
        </p:nvSpPr>
        <p:spPr>
          <a:xfrm>
            <a:off x="672289" y="1175986"/>
            <a:ext cx="7799400" cy="42336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179999" marR="2217450" lvl="0" indent="0" algn="l" rtl="0">
              <a:lnSpc>
                <a:spcPct val="100000"/>
              </a:lnSpc>
              <a:spcBef>
                <a:spcPts val="0"/>
              </a:spcBef>
              <a:spcAft>
                <a:spcPts val="0"/>
              </a:spcAft>
              <a:buClr>
                <a:srgbClr val="000000"/>
              </a:buClr>
              <a:buSzPts val="3500"/>
              <a:buFont typeface="Arial"/>
              <a:buNone/>
            </a:pPr>
            <a:r>
              <a:rPr lang="en-GB" sz="3500" b="1" i="0" u="none" strike="noStrike" cap="none">
                <a:solidFill>
                  <a:srgbClr val="AF6E22"/>
                </a:solidFill>
                <a:latin typeface="Arial"/>
                <a:ea typeface="Arial"/>
                <a:cs typeface="Arial"/>
                <a:sym typeface="Arial"/>
              </a:rPr>
              <a:t>Name the energy source</a:t>
            </a:r>
            <a:endParaRPr sz="3500" b="1" i="0" u="none" strike="noStrike" cap="none">
              <a:solidFill>
                <a:srgbClr val="AF6E22"/>
              </a:solidFill>
              <a:latin typeface="Arial"/>
              <a:ea typeface="Arial"/>
              <a:cs typeface="Arial"/>
              <a:sym typeface="Arial"/>
            </a:endParaRPr>
          </a:p>
          <a:p>
            <a:pPr marL="179999" marR="2217450" lvl="0" indent="0" algn="l" rtl="0">
              <a:lnSpc>
                <a:spcPct val="100000"/>
              </a:lnSpc>
              <a:spcBef>
                <a:spcPts val="10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79999" marR="221745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Does it harm the </a:t>
            </a:r>
            <a:endParaRPr sz="2800" b="0" i="0" u="none" strike="noStrike" cap="none">
              <a:solidFill>
                <a:schemeClr val="dk1"/>
              </a:solidFill>
              <a:latin typeface="Arial"/>
              <a:ea typeface="Arial"/>
              <a:cs typeface="Arial"/>
              <a:sym typeface="Arial"/>
            </a:endParaRPr>
          </a:p>
          <a:p>
            <a:pPr marL="179999" marR="2217450"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environment?</a:t>
            </a:r>
            <a:endParaRPr sz="1600" b="0" i="0" u="none" strike="noStrike" cap="none">
              <a:solidFill>
                <a:schemeClr val="dk1"/>
              </a:solidFill>
              <a:latin typeface="Arial"/>
              <a:ea typeface="Arial"/>
              <a:cs typeface="Arial"/>
              <a:sym typeface="Arial"/>
            </a:endParaRPr>
          </a:p>
          <a:p>
            <a:pPr marL="179999" marR="3207449" lvl="0" indent="0" algn="l" rtl="0">
              <a:lnSpc>
                <a:spcPct val="100000"/>
              </a:lnSpc>
              <a:spcBef>
                <a:spcPts val="0"/>
              </a:spcBef>
              <a:spcAft>
                <a:spcPts val="0"/>
              </a:spcAft>
              <a:buClr>
                <a:srgbClr val="000000"/>
              </a:buClr>
              <a:buSzPts val="2800"/>
              <a:buFont typeface="Arial"/>
              <a:buNone/>
            </a:pPr>
            <a:r>
              <a:rPr lang="en-GB" sz="2800" b="0" i="0" u="none" strike="noStrike" cap="none">
                <a:solidFill>
                  <a:schemeClr val="dk1"/>
                </a:solidFill>
                <a:latin typeface="Arial"/>
                <a:ea typeface="Arial"/>
                <a:cs typeface="Arial"/>
                <a:sym typeface="Arial"/>
              </a:rPr>
              <a:t>Is it renewable? </a:t>
            </a:r>
            <a:endParaRPr sz="2800" b="0" i="0" u="none" strike="noStrike" cap="none">
              <a:solidFill>
                <a:schemeClr val="dk1"/>
              </a:solidFill>
              <a:latin typeface="Arial"/>
              <a:ea typeface="Arial"/>
              <a:cs typeface="Arial"/>
              <a:sym typeface="Arial"/>
            </a:endParaRPr>
          </a:p>
          <a:p>
            <a:pPr marL="179999" marR="3207449" lvl="0" indent="0" algn="l" rtl="0">
              <a:lnSpc>
                <a:spcPct val="100000"/>
              </a:lnSpc>
              <a:spcBef>
                <a:spcPts val="0"/>
              </a:spcBef>
              <a:spcAft>
                <a:spcPts val="0"/>
              </a:spcAft>
              <a:buClr>
                <a:srgbClr val="000000"/>
              </a:buClr>
              <a:buSzPts val="2800"/>
              <a:buFont typeface="Arial"/>
              <a:buNone/>
            </a:pPr>
            <a:endParaRPr sz="2800" b="0" i="0" u="none" strike="noStrike" cap="none">
              <a:solidFill>
                <a:schemeClr val="dk1"/>
              </a:solidFill>
              <a:latin typeface="Arial"/>
              <a:ea typeface="Arial"/>
              <a:cs typeface="Arial"/>
              <a:sym typeface="Arial"/>
            </a:endParaRPr>
          </a:p>
          <a:p>
            <a:pPr marL="179999" marR="3207449"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Arial"/>
                <a:ea typeface="Arial"/>
                <a:cs typeface="Arial"/>
                <a:sym typeface="Arial"/>
              </a:rPr>
              <a:t>Look at your bill to find out where your energy comes from.</a:t>
            </a:r>
            <a:endParaRPr sz="2800" b="0" i="0" u="none" strike="noStrike" cap="none">
              <a:solidFill>
                <a:schemeClr val="dk1"/>
              </a:solidFill>
              <a:latin typeface="Arial"/>
              <a:ea typeface="Arial"/>
              <a:cs typeface="Arial"/>
              <a:sym typeface="Arial"/>
            </a:endParaRPr>
          </a:p>
          <a:p>
            <a:pPr marL="1080000" marR="57449" lvl="0" indent="0" algn="l" rtl="0">
              <a:lnSpc>
                <a:spcPct val="100000"/>
              </a:lnSpc>
              <a:spcBef>
                <a:spcPts val="0"/>
              </a:spcBef>
              <a:spcAft>
                <a:spcPts val="0"/>
              </a:spcAft>
              <a:buClr>
                <a:srgbClr val="000000"/>
              </a:buClr>
              <a:buSzPts val="3600"/>
              <a:buFont typeface="Arial"/>
              <a:buNone/>
            </a:pPr>
            <a:endParaRPr sz="3600" b="1" i="0" u="none" strike="noStrike" cap="none">
              <a:solidFill>
                <a:srgbClr val="AF6E22"/>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025" name="Google Shape;1025;p31"/>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8C333"/>
                </a:solidFill>
              </a:rPr>
              <a:t>ENERGY SOURCES</a:t>
            </a:r>
            <a:endParaRPr sz="3600">
              <a:solidFill>
                <a:srgbClr val="F8C333"/>
              </a:solidFill>
            </a:endParaRPr>
          </a:p>
        </p:txBody>
      </p:sp>
      <p:grpSp>
        <p:nvGrpSpPr>
          <p:cNvPr id="1026" name="Google Shape;1026;p31"/>
          <p:cNvGrpSpPr/>
          <p:nvPr/>
        </p:nvGrpSpPr>
        <p:grpSpPr>
          <a:xfrm>
            <a:off x="738536" y="5604333"/>
            <a:ext cx="6688947" cy="802700"/>
            <a:chOff x="758050" y="5638000"/>
            <a:chExt cx="7760700" cy="939600"/>
          </a:xfrm>
        </p:grpSpPr>
        <p:sp>
          <p:nvSpPr>
            <p:cNvPr id="1027" name="Google Shape;1027;p31"/>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Find out about switching your energy supplier</a:t>
              </a:r>
              <a:endParaRPr sz="1900" b="1" i="0" u="none" strike="noStrike" cap="none">
                <a:solidFill>
                  <a:srgbClr val="000000"/>
                </a:solidFill>
                <a:latin typeface="Arial"/>
                <a:ea typeface="Arial"/>
                <a:cs typeface="Arial"/>
                <a:sym typeface="Arial"/>
              </a:endParaRPr>
            </a:p>
          </p:txBody>
        </p:sp>
        <p:grpSp>
          <p:nvGrpSpPr>
            <p:cNvPr id="1028" name="Google Shape;1028;p31"/>
            <p:cNvGrpSpPr/>
            <p:nvPr/>
          </p:nvGrpSpPr>
          <p:grpSpPr>
            <a:xfrm>
              <a:off x="1013661" y="5809720"/>
              <a:ext cx="503995" cy="614913"/>
              <a:chOff x="840950" y="5732750"/>
              <a:chExt cx="620760" cy="701235"/>
            </a:xfrm>
          </p:grpSpPr>
          <p:sp>
            <p:nvSpPr>
              <p:cNvPr id="1029" name="Google Shape;1029;p31"/>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30" name="Google Shape;1030;p31"/>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031" name="Google Shape;1031;p3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032" name="Google Shape;1032;p31">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3" y="415870"/>
            <a:ext cx="673200" cy="673200"/>
          </a:xfrm>
          <a:prstGeom prst="rect">
            <a:avLst/>
          </a:prstGeom>
          <a:noFill/>
          <a:ln>
            <a:noFill/>
          </a:ln>
        </p:spPr>
      </p:pic>
      <p:pic>
        <p:nvPicPr>
          <p:cNvPr id="1033" name="Google Shape;1033;p31" title="Red hot coal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921960" y="1252135"/>
            <a:ext cx="1440000" cy="960000"/>
          </a:xfrm>
          <a:prstGeom prst="rect">
            <a:avLst/>
          </a:prstGeom>
          <a:noFill/>
          <a:ln>
            <a:noFill/>
          </a:ln>
        </p:spPr>
      </p:pic>
      <p:pic>
        <p:nvPicPr>
          <p:cNvPr id="1034" name="Google Shape;1034;p31" title="Wind turbines in a field"/>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386972" y="1836894"/>
            <a:ext cx="1440000" cy="960000"/>
          </a:xfrm>
          <a:prstGeom prst="rect">
            <a:avLst/>
          </a:prstGeom>
          <a:noFill/>
          <a:ln>
            <a:noFill/>
          </a:ln>
        </p:spPr>
      </p:pic>
      <p:pic>
        <p:nvPicPr>
          <p:cNvPr id="1035" name="Google Shape;1035;p31" title="A large wave"/>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852000" y="2875513"/>
            <a:ext cx="1440000" cy="960000"/>
          </a:xfrm>
          <a:prstGeom prst="rect">
            <a:avLst/>
          </a:prstGeom>
          <a:noFill/>
          <a:ln>
            <a:noFill/>
          </a:ln>
        </p:spPr>
      </p:pic>
      <p:pic>
        <p:nvPicPr>
          <p:cNvPr id="1036" name="Google Shape;1036;p31" title="A fuel pump in the fuel tank of a ca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386976" y="3914146"/>
            <a:ext cx="1440000" cy="960000"/>
          </a:xfrm>
          <a:prstGeom prst="rect">
            <a:avLst/>
          </a:prstGeom>
          <a:noFill/>
          <a:ln>
            <a:noFill/>
          </a:ln>
        </p:spPr>
      </p:pic>
      <p:pic>
        <p:nvPicPr>
          <p:cNvPr id="1037" name="Google Shape;1037;p31" title="A hydroelectric dam"/>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5386974" y="2875515"/>
            <a:ext cx="1440000" cy="960000"/>
          </a:xfrm>
          <a:prstGeom prst="rect">
            <a:avLst/>
          </a:prstGeom>
          <a:noFill/>
          <a:ln>
            <a:noFill/>
          </a:ln>
        </p:spPr>
      </p:pic>
      <p:pic>
        <p:nvPicPr>
          <p:cNvPr id="1038" name="Google Shape;1038;p31" title="Some chopped wooden logs"/>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921950" y="4400200"/>
            <a:ext cx="1440000" cy="960000"/>
          </a:xfrm>
          <a:prstGeom prst="rect">
            <a:avLst/>
          </a:prstGeom>
          <a:noFill/>
          <a:ln>
            <a:noFill/>
          </a:ln>
        </p:spPr>
      </p:pic>
      <p:pic>
        <p:nvPicPr>
          <p:cNvPr id="1039" name="Google Shape;1039;p31" title="Solar panels in a field"/>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6921950" y="3353300"/>
            <a:ext cx="1440000" cy="960000"/>
          </a:xfrm>
          <a:prstGeom prst="rect">
            <a:avLst/>
          </a:prstGeom>
          <a:noFill/>
          <a:ln>
            <a:noFill/>
          </a:ln>
        </p:spPr>
      </p:pic>
      <p:pic>
        <p:nvPicPr>
          <p:cNvPr id="1040" name="Google Shape;1040;p31" title="Gas hob - lit"/>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6921938" y="2306400"/>
            <a:ext cx="1440000" cy="960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32"/>
          <p:cNvSpPr/>
          <p:nvPr/>
        </p:nvSpPr>
        <p:spPr>
          <a:xfrm>
            <a:off x="672289" y="1175986"/>
            <a:ext cx="7799400" cy="4233600"/>
          </a:xfrm>
          <a:prstGeom prst="rect">
            <a:avLst/>
          </a:prstGeom>
          <a:solidFill>
            <a:srgbClr val="F3F3F3"/>
          </a:solidFill>
          <a:ln w="38100" cap="flat" cmpd="sng">
            <a:solidFill>
              <a:srgbClr val="F8C333"/>
            </a:solidFill>
            <a:prstDash val="solid"/>
            <a:round/>
            <a:headEnd type="none" w="sm" len="sm"/>
            <a:tailEnd type="none" w="sm" len="sm"/>
          </a:ln>
        </p:spPr>
        <p:txBody>
          <a:bodyPr spcFirstLastPara="1" wrap="square" lIns="91425" tIns="91425" rIns="91425" bIns="91425" anchor="t" anchorCtr="0">
            <a:noAutofit/>
          </a:bodyPr>
          <a:lstStyle/>
          <a:p>
            <a:pPr marL="450000" marR="67896"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AF6E22"/>
                </a:solidFill>
                <a:latin typeface="Roboto"/>
                <a:ea typeface="Roboto"/>
                <a:cs typeface="Roboto"/>
                <a:sym typeface="Roboto"/>
              </a:rPr>
              <a:t>Burning fossil fuels like coal, oil and gas produces large amounts of greenhouse gases which cause climate change and have harmful impacts on people’s well-being and the environment.</a:t>
            </a:r>
            <a:endParaRPr sz="2400" b="1" i="0" u="none" strike="noStrike" cap="none">
              <a:solidFill>
                <a:srgbClr val="AF6E22"/>
              </a:solidFill>
              <a:latin typeface="Roboto"/>
              <a:ea typeface="Roboto"/>
              <a:cs typeface="Roboto"/>
              <a:sym typeface="Roboto"/>
            </a:endParaRPr>
          </a:p>
          <a:p>
            <a:pPr marL="450000" marR="337896" lvl="0" indent="0" algn="l" rtl="0">
              <a:lnSpc>
                <a:spcPct val="100000"/>
              </a:lnSpc>
              <a:spcBef>
                <a:spcPts val="0"/>
              </a:spcBef>
              <a:spcAft>
                <a:spcPts val="0"/>
              </a:spcAft>
              <a:buClr>
                <a:srgbClr val="000000"/>
              </a:buClr>
              <a:buSzPts val="2400"/>
              <a:buFont typeface="Arial"/>
              <a:buNone/>
            </a:pPr>
            <a:endParaRPr sz="2400" b="1" i="0" u="none" strike="noStrike" cap="none">
              <a:solidFill>
                <a:srgbClr val="AF6E22"/>
              </a:solidFill>
              <a:latin typeface="Roboto"/>
              <a:ea typeface="Roboto"/>
              <a:cs typeface="Roboto"/>
              <a:sym typeface="Roboto"/>
            </a:endParaRPr>
          </a:p>
          <a:p>
            <a:pPr marL="899999" marR="3037896" lvl="0" indent="-332399" algn="l" rtl="0">
              <a:lnSpc>
                <a:spcPct val="100000"/>
              </a:lnSpc>
              <a:spcBef>
                <a:spcPts val="0"/>
              </a:spcBef>
              <a:spcAft>
                <a:spcPts val="0"/>
              </a:spcAft>
              <a:buClr>
                <a:schemeClr val="dk1"/>
              </a:buClr>
              <a:buSzPts val="2400"/>
              <a:buFont typeface="Roboto"/>
              <a:buAutoNum type="arabicPeriod"/>
            </a:pPr>
            <a:r>
              <a:rPr lang="en-GB" sz="2400" b="0" i="0" u="none" strike="noStrike" cap="none">
                <a:solidFill>
                  <a:schemeClr val="dk1"/>
                </a:solidFill>
                <a:latin typeface="Roboto"/>
                <a:ea typeface="Roboto"/>
                <a:cs typeface="Roboto"/>
                <a:sym typeface="Roboto"/>
              </a:rPr>
              <a:t>What are the alternatives to coal, oil and gas?</a:t>
            </a:r>
            <a:endParaRPr sz="2400" b="0" i="0" u="none" strike="noStrike" cap="none">
              <a:solidFill>
                <a:schemeClr val="dk1"/>
              </a:solidFill>
              <a:latin typeface="Roboto"/>
              <a:ea typeface="Roboto"/>
              <a:cs typeface="Roboto"/>
              <a:sym typeface="Roboto"/>
            </a:endParaRPr>
          </a:p>
          <a:p>
            <a:pPr marL="899999" marR="3037896" lvl="0" indent="-332399" algn="l" rtl="0">
              <a:lnSpc>
                <a:spcPct val="100000"/>
              </a:lnSpc>
              <a:spcBef>
                <a:spcPts val="0"/>
              </a:spcBef>
              <a:spcAft>
                <a:spcPts val="0"/>
              </a:spcAft>
              <a:buClr>
                <a:schemeClr val="dk1"/>
              </a:buClr>
              <a:buSzPts val="2400"/>
              <a:buFont typeface="Roboto"/>
              <a:buAutoNum type="arabicPeriod"/>
            </a:pPr>
            <a:r>
              <a:rPr lang="en-GB" sz="2400" b="0" i="0" u="none" strike="noStrike" cap="none">
                <a:solidFill>
                  <a:schemeClr val="dk1"/>
                </a:solidFill>
                <a:latin typeface="Roboto"/>
                <a:ea typeface="Roboto"/>
                <a:cs typeface="Roboto"/>
                <a:sym typeface="Roboto"/>
              </a:rPr>
              <a:t>How can we use less coal, oil and gas?</a:t>
            </a:r>
            <a:endParaRPr sz="2400" b="0" i="0" u="none" strike="noStrike" cap="none">
              <a:solidFill>
                <a:schemeClr val="dk1"/>
              </a:solidFill>
              <a:latin typeface="Arial"/>
              <a:ea typeface="Arial"/>
              <a:cs typeface="Arial"/>
              <a:sym typeface="Arial"/>
            </a:endParaRPr>
          </a:p>
          <a:p>
            <a:pPr marL="1080000" marR="57449"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AF6E22"/>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047" name="Google Shape;1047;p3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8C333"/>
                </a:solidFill>
              </a:rPr>
              <a:t>ALTERNATIVES TO FOSSIL FUELS</a:t>
            </a:r>
            <a:endParaRPr sz="3600">
              <a:solidFill>
                <a:srgbClr val="F8C333"/>
              </a:solidFill>
            </a:endParaRPr>
          </a:p>
        </p:txBody>
      </p:sp>
      <p:grpSp>
        <p:nvGrpSpPr>
          <p:cNvPr id="1048" name="Google Shape;1048;p32"/>
          <p:cNvGrpSpPr/>
          <p:nvPr/>
        </p:nvGrpSpPr>
        <p:grpSpPr>
          <a:xfrm>
            <a:off x="738536" y="5604333"/>
            <a:ext cx="6688947" cy="802700"/>
            <a:chOff x="758050" y="5638000"/>
            <a:chExt cx="7760700" cy="939600"/>
          </a:xfrm>
        </p:grpSpPr>
        <p:sp>
          <p:nvSpPr>
            <p:cNvPr id="1049" name="Google Shape;1049;p3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Find out about different energy resources</a:t>
              </a:r>
              <a:endParaRPr sz="1900" b="1" i="0" u="none" strike="noStrike" cap="none">
                <a:solidFill>
                  <a:srgbClr val="000000"/>
                </a:solidFill>
                <a:latin typeface="Arial"/>
                <a:ea typeface="Arial"/>
                <a:cs typeface="Arial"/>
                <a:sym typeface="Arial"/>
              </a:endParaRPr>
            </a:p>
          </p:txBody>
        </p:sp>
        <p:grpSp>
          <p:nvGrpSpPr>
            <p:cNvPr id="1050" name="Google Shape;1050;p32"/>
            <p:cNvGrpSpPr/>
            <p:nvPr/>
          </p:nvGrpSpPr>
          <p:grpSpPr>
            <a:xfrm>
              <a:off x="1013661" y="5809720"/>
              <a:ext cx="503995" cy="614913"/>
              <a:chOff x="840950" y="5732750"/>
              <a:chExt cx="620760" cy="701235"/>
            </a:xfrm>
          </p:grpSpPr>
          <p:sp>
            <p:nvSpPr>
              <p:cNvPr id="1051" name="Google Shape;1051;p3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52" name="Google Shape;1052;p3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053" name="Google Shape;1053;p3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054" name="Google Shape;1054;p3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3" y="415870"/>
            <a:ext cx="673200" cy="673200"/>
          </a:xfrm>
          <a:prstGeom prst="rect">
            <a:avLst/>
          </a:prstGeom>
          <a:noFill/>
          <a:ln>
            <a:noFill/>
          </a:ln>
        </p:spPr>
      </p:pic>
      <p:sp>
        <p:nvSpPr>
          <p:cNvPr id="1055" name="Google Shape;1055;p32"/>
          <p:cNvSpPr txBox="1"/>
          <p:nvPr/>
        </p:nvSpPr>
        <p:spPr>
          <a:xfrm>
            <a:off x="672310" y="871185"/>
            <a:ext cx="5397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0" i="0" u="none" strike="noStrike" cap="none">
                <a:solidFill>
                  <a:srgbClr val="AF6E22"/>
                </a:solidFill>
                <a:latin typeface="Arial"/>
                <a:ea typeface="Arial"/>
                <a:cs typeface="Arial"/>
                <a:sym typeface="Arial"/>
              </a:rPr>
              <a:t>“</a:t>
            </a:r>
            <a:endParaRPr sz="9600" b="0" i="0" u="none" strike="noStrike" cap="none">
              <a:solidFill>
                <a:srgbClr val="AF6E22"/>
              </a:solidFill>
              <a:latin typeface="Arial"/>
              <a:ea typeface="Arial"/>
              <a:cs typeface="Arial"/>
              <a:sym typeface="Arial"/>
            </a:endParaRPr>
          </a:p>
        </p:txBody>
      </p:sp>
      <p:pic>
        <p:nvPicPr>
          <p:cNvPr id="1056" name="Google Shape;1056;p32" title="A power station emitting lots of smok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280300" y="2971425"/>
            <a:ext cx="3031531" cy="20210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33"/>
          <p:cNvSpPr/>
          <p:nvPr/>
        </p:nvSpPr>
        <p:spPr>
          <a:xfrm>
            <a:off x="6178425" y="6116125"/>
            <a:ext cx="25584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063" name="Google Shape;1063;p33"/>
          <p:cNvSpPr/>
          <p:nvPr/>
        </p:nvSpPr>
        <p:spPr>
          <a:xfrm>
            <a:off x="2404427" y="278415"/>
            <a:ext cx="6332400" cy="1789200"/>
          </a:xfrm>
          <a:prstGeom prst="rect">
            <a:avLst/>
          </a:prstGeom>
          <a:solidFill>
            <a:srgbClr val="A32C43"/>
          </a:solidFill>
          <a:ln>
            <a:noFill/>
          </a:ln>
        </p:spPr>
        <p:txBody>
          <a:bodyPr spcFirstLastPara="1" wrap="square" lIns="91425" tIns="91425" rIns="91425" bIns="91425" anchor="ctr" anchorCtr="0">
            <a:noAutofit/>
          </a:bodyPr>
          <a:lstStyle/>
          <a:p>
            <a:pPr marL="269999" marR="0" lvl="0" indent="0" algn="l" rtl="0">
              <a:lnSpc>
                <a:spcPct val="100000"/>
              </a:lnSpc>
              <a:spcBef>
                <a:spcPts val="0"/>
              </a:spcBef>
              <a:spcAft>
                <a:spcPts val="0"/>
              </a:spcAft>
              <a:buClr>
                <a:schemeClr val="dk1"/>
              </a:buClr>
              <a:buSzPts val="1100"/>
              <a:buFont typeface="Arial"/>
              <a:buNone/>
            </a:pPr>
            <a:r>
              <a:rPr lang="en-GB" sz="2400" b="1" i="0" u="none" strike="noStrike" cap="none">
                <a:solidFill>
                  <a:schemeClr val="lt1"/>
                </a:solidFill>
                <a:latin typeface="Oswald"/>
                <a:ea typeface="Oswald"/>
                <a:cs typeface="Oswald"/>
                <a:sym typeface="Oswald"/>
              </a:rPr>
              <a:t>PROMOTE SUSTAINED, INCLUSIVE AND SUSTAINABLE ECONOMIC GROWTH, FULL AND PRODUCTIVE EMPLOYMENT AND DECENT WORK FOR ALL</a:t>
            </a:r>
            <a:endParaRPr sz="2400" b="1" i="0" u="none" strike="noStrike" cap="none">
              <a:solidFill>
                <a:schemeClr val="lt1"/>
              </a:solidFill>
              <a:latin typeface="Oswald"/>
              <a:ea typeface="Oswald"/>
              <a:cs typeface="Oswald"/>
              <a:sym typeface="Oswald"/>
            </a:endParaRPr>
          </a:p>
        </p:txBody>
      </p:sp>
      <p:sp>
        <p:nvSpPr>
          <p:cNvPr id="1064" name="Google Shape;1064;p33"/>
          <p:cNvSpPr txBox="1">
            <a:spLocks noGrp="1"/>
          </p:cNvSpPr>
          <p:nvPr>
            <p:ph type="title"/>
          </p:nvPr>
        </p:nvSpPr>
        <p:spPr>
          <a:xfrm>
            <a:off x="1020016" y="6081317"/>
            <a:ext cx="28605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A32C43"/>
                </a:solidFill>
              </a:rPr>
              <a:t>DECENT WORK AND </a:t>
            </a:r>
            <a:endParaRPr>
              <a:solidFill>
                <a:srgbClr val="A32C43"/>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A32C43"/>
                </a:solidFill>
              </a:rPr>
              <a:t>ECONOMIC GROWTH</a:t>
            </a:r>
            <a:endParaRPr/>
          </a:p>
        </p:txBody>
      </p:sp>
      <p:sp>
        <p:nvSpPr>
          <p:cNvPr id="1065" name="Google Shape;1065;p33"/>
          <p:cNvSpPr txBox="1">
            <a:spLocks noGrp="1"/>
          </p:cNvSpPr>
          <p:nvPr>
            <p:ph type="subTitle" idx="1"/>
          </p:nvPr>
        </p:nvSpPr>
        <p:spPr>
          <a:xfrm>
            <a:off x="440976" y="5981417"/>
            <a:ext cx="5487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A32C43"/>
                </a:solidFill>
              </a:rPr>
              <a:t>8</a:t>
            </a:r>
            <a:endParaRPr/>
          </a:p>
        </p:txBody>
      </p:sp>
      <p:pic>
        <p:nvPicPr>
          <p:cNvPr id="1066" name="Google Shape;1066;p33">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067" name="Google Shape;1067;p3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40982" y="278428"/>
            <a:ext cx="1789200" cy="1789200"/>
          </a:xfrm>
          <a:prstGeom prst="rect">
            <a:avLst/>
          </a:prstGeom>
          <a:noFill/>
          <a:ln>
            <a:noFill/>
          </a:ln>
        </p:spPr>
      </p:pic>
      <p:sp>
        <p:nvSpPr>
          <p:cNvPr id="1068" name="Google Shape;1068;p33"/>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069" name="Google Shape;1069;p33">
            <a:hlinkClick r:id="rId7"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NATIONAL LIVING WAGE</a:t>
            </a:r>
            <a:endParaRPr sz="3000" b="1" i="0" u="none" strike="noStrike" cap="none">
              <a:solidFill>
                <a:schemeClr val="lt1"/>
              </a:solidFill>
              <a:latin typeface="Oswald"/>
              <a:ea typeface="Oswald"/>
              <a:cs typeface="Oswald"/>
              <a:sym typeface="Oswald"/>
            </a:endParaRPr>
          </a:p>
        </p:txBody>
      </p:sp>
      <p:sp>
        <p:nvSpPr>
          <p:cNvPr id="1070" name="Google Shape;1070;p33">
            <a:hlinkClick r:id="rId8"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WORKERS’</a:t>
            </a:r>
            <a:endParaRPr sz="28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RIGHTS</a:t>
            </a:r>
            <a:endParaRPr sz="2800" b="1" i="0" u="none" strike="noStrike" cap="none">
              <a:solidFill>
                <a:schemeClr val="lt1"/>
              </a:solidFill>
              <a:latin typeface="Oswald"/>
              <a:ea typeface="Oswald"/>
              <a:cs typeface="Oswald"/>
              <a:sym typeface="Oswald"/>
            </a:endParaRPr>
          </a:p>
        </p:txBody>
      </p:sp>
      <p:sp>
        <p:nvSpPr>
          <p:cNvPr id="1071" name="Google Shape;1071;p33">
            <a:hlinkClick r:id="rId9"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SOFT SKILLS</a:t>
            </a:r>
            <a:endParaRPr sz="1600" b="1" i="0" u="none" strike="noStrike" cap="none">
              <a:solidFill>
                <a:schemeClr val="lt1"/>
              </a:solidFill>
              <a:latin typeface="Oswald"/>
              <a:ea typeface="Oswald"/>
              <a:cs typeface="Oswald"/>
              <a:sym typeface="Oswa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76"/>
        <p:cNvGrpSpPr/>
        <p:nvPr/>
      </p:nvGrpSpPr>
      <p:grpSpPr>
        <a:xfrm>
          <a:off x="0" y="0"/>
          <a:ext cx="0" cy="0"/>
          <a:chOff x="0" y="0"/>
          <a:chExt cx="0" cy="0"/>
        </a:xfrm>
      </p:grpSpPr>
      <p:sp>
        <p:nvSpPr>
          <p:cNvPr id="1077" name="Google Shape;1077;p34"/>
          <p:cNvSpPr/>
          <p:nvPr/>
        </p:nvSpPr>
        <p:spPr>
          <a:xfrm>
            <a:off x="672289" y="1175986"/>
            <a:ext cx="7799400" cy="42336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ctr" anchorCtr="0">
            <a:noAutofit/>
          </a:bodyPr>
          <a:lstStyle/>
          <a:p>
            <a:pPr marL="179999" marR="157896"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A32C43"/>
                </a:solidFill>
                <a:latin typeface="Arial"/>
                <a:ea typeface="Arial"/>
                <a:cs typeface="Arial"/>
                <a:sym typeface="Arial"/>
              </a:rPr>
              <a:t>How much is the National Living Wage in the UK?</a:t>
            </a:r>
            <a:endParaRPr sz="3600" b="1" i="0" u="none" strike="noStrike" cap="none">
              <a:solidFill>
                <a:srgbClr val="A32C43"/>
              </a:solidFill>
              <a:latin typeface="Arial"/>
              <a:ea typeface="Arial"/>
              <a:cs typeface="Arial"/>
              <a:sym typeface="Arial"/>
            </a:endParaRPr>
          </a:p>
          <a:p>
            <a:pPr marL="179999" marR="157896" lvl="0" indent="0" algn="l" rtl="0">
              <a:lnSpc>
                <a:spcPct val="100000"/>
              </a:lnSpc>
              <a:spcBef>
                <a:spcPts val="0"/>
              </a:spcBef>
              <a:spcAft>
                <a:spcPts val="0"/>
              </a:spcAft>
              <a:buClr>
                <a:schemeClr val="dk1"/>
              </a:buClr>
              <a:buSzPts val="1100"/>
              <a:buFont typeface="Arial"/>
              <a:buNone/>
            </a:pPr>
            <a:endParaRPr sz="1800" b="1" i="0" u="none" strike="noStrike" cap="none">
              <a:solidFill>
                <a:srgbClr val="A32C43"/>
              </a:solidFill>
              <a:latin typeface="Arial"/>
              <a:ea typeface="Arial"/>
              <a:cs typeface="Arial"/>
              <a:sym typeface="Arial"/>
            </a:endParaRPr>
          </a:p>
          <a:p>
            <a:pPr marL="719999" marR="144172" lvl="0" indent="-190500" algn="l" rtl="0">
              <a:lnSpc>
                <a:spcPct val="100000"/>
              </a:lnSpc>
              <a:spcBef>
                <a:spcPts val="0"/>
              </a:spcBef>
              <a:spcAft>
                <a:spcPts val="0"/>
              </a:spcAft>
              <a:buClr>
                <a:schemeClr val="dk1"/>
              </a:buClr>
              <a:buSzPts val="3000"/>
              <a:buFont typeface="Arial"/>
              <a:buAutoNum type="alphaLcPeriod"/>
            </a:pPr>
            <a:r>
              <a:rPr lang="en-GB" sz="3000" b="0" i="0" u="none" strike="noStrike" cap="none">
                <a:solidFill>
                  <a:schemeClr val="dk1"/>
                </a:solidFill>
                <a:latin typeface="Arial"/>
                <a:ea typeface="Arial"/>
                <a:cs typeface="Arial"/>
                <a:sym typeface="Arial"/>
              </a:rPr>
              <a:t> £7.50</a:t>
            </a:r>
            <a:endParaRPr sz="3000" b="0" i="0" u="none" strike="noStrike" cap="none">
              <a:solidFill>
                <a:schemeClr val="dk1"/>
              </a:solidFill>
              <a:latin typeface="Arial"/>
              <a:ea typeface="Arial"/>
              <a:cs typeface="Arial"/>
              <a:sym typeface="Arial"/>
            </a:endParaRPr>
          </a:p>
          <a:p>
            <a:pPr marL="719999" marR="144172" lvl="0" indent="-190500" algn="l" rtl="0">
              <a:lnSpc>
                <a:spcPct val="100000"/>
              </a:lnSpc>
              <a:spcBef>
                <a:spcPts val="0"/>
              </a:spcBef>
              <a:spcAft>
                <a:spcPts val="0"/>
              </a:spcAft>
              <a:buClr>
                <a:schemeClr val="dk1"/>
              </a:buClr>
              <a:buSzPts val="3000"/>
              <a:buFont typeface="Arial"/>
              <a:buAutoNum type="alphaLcPeriod"/>
            </a:pPr>
            <a:r>
              <a:rPr lang="en-GB" sz="3000" b="0" i="0" u="none" strike="noStrike" cap="none">
                <a:solidFill>
                  <a:schemeClr val="dk1"/>
                </a:solidFill>
                <a:latin typeface="Arial"/>
                <a:ea typeface="Arial"/>
                <a:cs typeface="Arial"/>
                <a:sym typeface="Arial"/>
              </a:rPr>
              <a:t> £8.91</a:t>
            </a:r>
            <a:endParaRPr sz="3000" b="0" i="0" u="none" strike="noStrike" cap="none">
              <a:solidFill>
                <a:schemeClr val="dk1"/>
              </a:solidFill>
              <a:latin typeface="Arial"/>
              <a:ea typeface="Arial"/>
              <a:cs typeface="Arial"/>
              <a:sym typeface="Arial"/>
            </a:endParaRPr>
          </a:p>
          <a:p>
            <a:pPr marL="719999" marR="144172" lvl="0" indent="-190500" algn="l" rtl="0">
              <a:lnSpc>
                <a:spcPct val="100000"/>
              </a:lnSpc>
              <a:spcBef>
                <a:spcPts val="0"/>
              </a:spcBef>
              <a:spcAft>
                <a:spcPts val="0"/>
              </a:spcAft>
              <a:buClr>
                <a:schemeClr val="dk1"/>
              </a:buClr>
              <a:buSzPts val="3000"/>
              <a:buFont typeface="Arial"/>
              <a:buAutoNum type="alphaLcPeriod"/>
            </a:pPr>
            <a:r>
              <a:rPr lang="en-GB" sz="3000" b="0" i="0" u="none" strike="noStrike" cap="none">
                <a:solidFill>
                  <a:schemeClr val="dk1"/>
                </a:solidFill>
                <a:latin typeface="Arial"/>
                <a:ea typeface="Arial"/>
                <a:cs typeface="Arial"/>
                <a:sym typeface="Arial"/>
              </a:rPr>
              <a:t> £9.50 or £10.85 in London</a:t>
            </a:r>
            <a:endParaRPr sz="3000" b="0"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1000"/>
              </a:spcAft>
              <a:buClr>
                <a:srgbClr val="000000"/>
              </a:buClr>
              <a:buSzPts val="3000"/>
              <a:buFont typeface="Arial"/>
              <a:buNone/>
            </a:pPr>
            <a:r>
              <a:rPr lang="en-GB" sz="3000" b="1" i="0" u="none" strike="noStrike" cap="none">
                <a:solidFill>
                  <a:schemeClr val="dk1"/>
                </a:solidFill>
                <a:latin typeface="Arial"/>
                <a:ea typeface="Arial"/>
                <a:cs typeface="Arial"/>
                <a:sym typeface="Arial"/>
              </a:rPr>
              <a:t>Do you think that this is enough to live on?</a:t>
            </a:r>
            <a:endParaRPr sz="3000" b="1" i="0" u="none" strike="noStrike" cap="none">
              <a:solidFill>
                <a:schemeClr val="dk1"/>
              </a:solidFill>
              <a:latin typeface="Arial"/>
              <a:ea typeface="Arial"/>
              <a:cs typeface="Arial"/>
              <a:sym typeface="Arial"/>
            </a:endParaRPr>
          </a:p>
        </p:txBody>
      </p:sp>
      <p:sp>
        <p:nvSpPr>
          <p:cNvPr id="1078" name="Google Shape;1078;p3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A32C43"/>
                </a:solidFill>
              </a:rPr>
              <a:t>NATIONAL LIVING WAGE</a:t>
            </a:r>
            <a:endParaRPr sz="3600">
              <a:solidFill>
                <a:srgbClr val="A32C43"/>
              </a:solidFill>
            </a:endParaRPr>
          </a:p>
        </p:txBody>
      </p:sp>
      <p:grpSp>
        <p:nvGrpSpPr>
          <p:cNvPr id="1079" name="Google Shape;1079;p34"/>
          <p:cNvGrpSpPr/>
          <p:nvPr/>
        </p:nvGrpSpPr>
        <p:grpSpPr>
          <a:xfrm>
            <a:off x="738536" y="5604333"/>
            <a:ext cx="6688947" cy="802700"/>
            <a:chOff x="758050" y="5638000"/>
            <a:chExt cx="7760700" cy="939600"/>
          </a:xfrm>
        </p:grpSpPr>
        <p:sp>
          <p:nvSpPr>
            <p:cNvPr id="1080" name="Google Shape;1080;p3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Find out more about soft skills on the National Careers Service website</a:t>
              </a:r>
              <a:endParaRPr sz="1900" b="1" i="0" u="none" strike="noStrike" cap="none">
                <a:solidFill>
                  <a:srgbClr val="000000"/>
                </a:solidFill>
                <a:latin typeface="Arial"/>
                <a:ea typeface="Arial"/>
                <a:cs typeface="Arial"/>
                <a:sym typeface="Arial"/>
              </a:endParaRPr>
            </a:p>
          </p:txBody>
        </p:sp>
        <p:grpSp>
          <p:nvGrpSpPr>
            <p:cNvPr id="1081" name="Google Shape;1081;p34"/>
            <p:cNvGrpSpPr/>
            <p:nvPr/>
          </p:nvGrpSpPr>
          <p:grpSpPr>
            <a:xfrm>
              <a:off x="1013661" y="5809720"/>
              <a:ext cx="503995" cy="614913"/>
              <a:chOff x="840950" y="5732750"/>
              <a:chExt cx="620760" cy="701235"/>
            </a:xfrm>
          </p:grpSpPr>
          <p:sp>
            <p:nvSpPr>
              <p:cNvPr id="1082" name="Google Shape;1082;p3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83" name="Google Shape;1083;p3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084" name="Google Shape;1084;p3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085" name="Google Shape;1085;p3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pic>
        <p:nvPicPr>
          <p:cNvPr id="1086" name="Google Shape;1086;p34" title="Photo of £5, £0 and £20 note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77700" y="1948327"/>
            <a:ext cx="2459100" cy="163936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35"/>
          <p:cNvSpPr/>
          <p:nvPr/>
        </p:nvSpPr>
        <p:spPr>
          <a:xfrm>
            <a:off x="672289" y="1175986"/>
            <a:ext cx="7799400" cy="42336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ctr" anchorCtr="0">
            <a:noAutofit/>
          </a:bodyPr>
          <a:lstStyle/>
          <a:p>
            <a:pPr marL="179999" marR="50082" lvl="0" indent="0" algn="l" rtl="0">
              <a:lnSpc>
                <a:spcPct val="100000"/>
              </a:lnSpc>
              <a:spcBef>
                <a:spcPts val="0"/>
              </a:spcBef>
              <a:spcAft>
                <a:spcPts val="0"/>
              </a:spcAft>
              <a:buClr>
                <a:srgbClr val="000000"/>
              </a:buClr>
              <a:buSzPts val="3400"/>
              <a:buFont typeface="Arial"/>
              <a:buNone/>
            </a:pPr>
            <a:r>
              <a:rPr lang="en-GB" sz="3400" b="1" i="0" u="none" strike="noStrike" cap="none">
                <a:solidFill>
                  <a:srgbClr val="A32C43"/>
                </a:solidFill>
                <a:latin typeface="Arial"/>
                <a:ea typeface="Arial"/>
                <a:cs typeface="Arial"/>
                <a:sym typeface="Arial"/>
              </a:rPr>
              <a:t>Finish the sentences about your rights at work</a:t>
            </a:r>
            <a:endParaRPr sz="3400" b="0" i="0" u="none" strike="noStrike" cap="none">
              <a:solidFill>
                <a:schemeClr val="dk1"/>
              </a:solidFill>
              <a:latin typeface="Arial"/>
              <a:ea typeface="Arial"/>
              <a:cs typeface="Arial"/>
              <a:sym typeface="Arial"/>
            </a:endParaRPr>
          </a:p>
          <a:p>
            <a:pPr marL="179999" marR="50082"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5.6                      48                  6    </a:t>
            </a:r>
            <a:endParaRPr sz="2400" b="0" i="0" u="none" strike="noStrike" cap="none">
              <a:solidFill>
                <a:schemeClr val="dk1"/>
              </a:solidFill>
              <a:latin typeface="Arial"/>
              <a:ea typeface="Arial"/>
              <a:cs typeface="Arial"/>
              <a:sym typeface="Arial"/>
            </a:endParaRPr>
          </a:p>
          <a:p>
            <a:pPr marL="179999" marR="50082"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If you work more than             hours a day, you are entitled to a rest break.</a:t>
            </a:r>
            <a:endParaRPr sz="2400" b="0" i="0" u="none" strike="noStrike" cap="none">
              <a:solidFill>
                <a:schemeClr val="dk1"/>
              </a:solidFill>
              <a:latin typeface="Arial"/>
              <a:ea typeface="Arial"/>
              <a:cs typeface="Arial"/>
              <a:sym typeface="Arial"/>
            </a:endParaRPr>
          </a:p>
          <a:p>
            <a:pPr marL="179999" marR="50082" lvl="0" indent="0" algn="l" rtl="0">
              <a:lnSpc>
                <a:spcPct val="100000"/>
              </a:lnSpc>
              <a:spcBef>
                <a:spcPts val="100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The maximum you should work in a week is          hours.</a:t>
            </a:r>
            <a:endParaRPr sz="2400" b="0" i="0" u="none" strike="noStrike" cap="none">
              <a:solidFill>
                <a:schemeClr val="dk1"/>
              </a:solidFill>
              <a:latin typeface="Arial"/>
              <a:ea typeface="Arial"/>
              <a:cs typeface="Arial"/>
              <a:sym typeface="Arial"/>
            </a:endParaRPr>
          </a:p>
          <a:p>
            <a:pPr marL="179999" marR="50082" lvl="0" indent="0" algn="l" rtl="0">
              <a:lnSpc>
                <a:spcPct val="100000"/>
              </a:lnSpc>
              <a:spcBef>
                <a:spcPts val="1000"/>
              </a:spcBef>
              <a:spcAft>
                <a:spcPts val="1000"/>
              </a:spcAft>
              <a:buClr>
                <a:srgbClr val="000000"/>
              </a:buClr>
              <a:buSzPts val="2400"/>
              <a:buFont typeface="Arial"/>
              <a:buNone/>
            </a:pPr>
            <a:r>
              <a:rPr lang="en-GB" sz="2400" b="0" i="0" u="none" strike="noStrike" cap="none">
                <a:solidFill>
                  <a:schemeClr val="dk1"/>
                </a:solidFill>
                <a:latin typeface="Arial"/>
                <a:ea typeface="Arial"/>
                <a:cs typeface="Arial"/>
                <a:sym typeface="Arial"/>
              </a:rPr>
              <a:t>You get             weeks paid leave a year if you are full time.</a:t>
            </a:r>
            <a:endParaRPr sz="2400" b="1" i="0" u="none" strike="noStrike" cap="none">
              <a:solidFill>
                <a:srgbClr val="A32C43"/>
              </a:solidFill>
              <a:latin typeface="Arial"/>
              <a:ea typeface="Arial"/>
              <a:cs typeface="Arial"/>
              <a:sym typeface="Arial"/>
            </a:endParaRPr>
          </a:p>
        </p:txBody>
      </p:sp>
      <p:sp>
        <p:nvSpPr>
          <p:cNvPr id="1093" name="Google Shape;1093;p35"/>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A32C43"/>
                </a:solidFill>
              </a:rPr>
              <a:t>WORKERS’ RIGHTS</a:t>
            </a:r>
            <a:endParaRPr sz="3600">
              <a:solidFill>
                <a:srgbClr val="A32C43"/>
              </a:solidFill>
            </a:endParaRPr>
          </a:p>
        </p:txBody>
      </p:sp>
      <p:grpSp>
        <p:nvGrpSpPr>
          <p:cNvPr id="1094" name="Google Shape;1094;p35"/>
          <p:cNvGrpSpPr/>
          <p:nvPr/>
        </p:nvGrpSpPr>
        <p:grpSpPr>
          <a:xfrm>
            <a:off x="738536" y="5604333"/>
            <a:ext cx="6688947" cy="802700"/>
            <a:chOff x="758050" y="5638000"/>
            <a:chExt cx="7760700" cy="939600"/>
          </a:xfrm>
        </p:grpSpPr>
        <p:sp>
          <p:nvSpPr>
            <p:cNvPr id="1095" name="Google Shape;1095;p35"/>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719999" marR="50082" lvl="0" indent="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Find out more on the </a:t>
              </a:r>
              <a:r>
                <a:rPr lang="en-GB" sz="2000" b="1" i="0" u="sng" strike="noStrike" cap="none">
                  <a:solidFill>
                    <a:schemeClr val="hlink"/>
                  </a:solidFill>
                  <a:latin typeface="Arial"/>
                  <a:ea typeface="Arial"/>
                  <a:cs typeface="Arial"/>
                  <a:sym typeface="Arial"/>
                  <a:hlinkClick r:id="rId3"/>
                </a:rPr>
                <a:t>Citizens Advice website</a:t>
              </a:r>
              <a:endParaRPr sz="2000" b="1" i="0" u="none" strike="noStrike" cap="none">
                <a:solidFill>
                  <a:srgbClr val="000000"/>
                </a:solidFill>
                <a:latin typeface="Arial"/>
                <a:ea typeface="Arial"/>
                <a:cs typeface="Arial"/>
                <a:sym typeface="Arial"/>
              </a:endParaRPr>
            </a:p>
          </p:txBody>
        </p:sp>
        <p:grpSp>
          <p:nvGrpSpPr>
            <p:cNvPr id="1096" name="Google Shape;1096;p35"/>
            <p:cNvGrpSpPr/>
            <p:nvPr/>
          </p:nvGrpSpPr>
          <p:grpSpPr>
            <a:xfrm>
              <a:off x="1013661" y="5809720"/>
              <a:ext cx="503995" cy="614913"/>
              <a:chOff x="840950" y="5732750"/>
              <a:chExt cx="620760" cy="701235"/>
            </a:xfrm>
          </p:grpSpPr>
          <p:sp>
            <p:nvSpPr>
              <p:cNvPr id="1097" name="Google Shape;1097;p35"/>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098" name="Google Shape;1098;p35"/>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099" name="Google Shape;1099;p35">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100" name="Google Shape;1100;p35">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sp>
        <p:nvSpPr>
          <p:cNvPr id="1101" name="Google Shape;1101;p35"/>
          <p:cNvSpPr/>
          <p:nvPr/>
        </p:nvSpPr>
        <p:spPr>
          <a:xfrm>
            <a:off x="3998325" y="2700550"/>
            <a:ext cx="840900" cy="426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p35"/>
          <p:cNvSpPr/>
          <p:nvPr/>
        </p:nvSpPr>
        <p:spPr>
          <a:xfrm>
            <a:off x="6981575" y="3587325"/>
            <a:ext cx="840900" cy="426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3" name="Google Shape;1103;p35"/>
          <p:cNvSpPr/>
          <p:nvPr/>
        </p:nvSpPr>
        <p:spPr>
          <a:xfrm>
            <a:off x="2140700" y="4450400"/>
            <a:ext cx="840900" cy="426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36"/>
          <p:cNvSpPr/>
          <p:nvPr/>
        </p:nvSpPr>
        <p:spPr>
          <a:xfrm>
            <a:off x="672289" y="1175986"/>
            <a:ext cx="7799400" cy="4233600"/>
          </a:xfrm>
          <a:prstGeom prst="rect">
            <a:avLst/>
          </a:prstGeom>
          <a:solidFill>
            <a:srgbClr val="F3F3F3"/>
          </a:solidFill>
          <a:ln w="38100" cap="flat" cmpd="sng">
            <a:solidFill>
              <a:srgbClr val="A32C43"/>
            </a:solidFill>
            <a:prstDash val="solid"/>
            <a:round/>
            <a:headEnd type="none" w="sm" len="sm"/>
            <a:tailEnd type="none" w="sm" len="sm"/>
          </a:ln>
        </p:spPr>
        <p:txBody>
          <a:bodyPr spcFirstLastPara="1" wrap="square" lIns="91425" tIns="91425" rIns="91425" bIns="91425" anchor="t" anchorCtr="0">
            <a:noAutofit/>
          </a:bodyPr>
          <a:lstStyle/>
          <a:p>
            <a:pPr marL="450000" marR="50082"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A32C43"/>
                </a:solidFill>
                <a:latin typeface="Arial"/>
                <a:ea typeface="Arial"/>
                <a:cs typeface="Arial"/>
                <a:sym typeface="Arial"/>
              </a:rPr>
              <a:t>Soft skills are general skills that employers look for and are needed for most jobs.  They include communication, leadership, positivity, flexibility and problem solving skills.</a:t>
            </a:r>
            <a:endParaRPr sz="2800" b="1" i="0" u="none" strike="noStrike" cap="none">
              <a:solidFill>
                <a:srgbClr val="AF6E22"/>
              </a:solidFill>
              <a:latin typeface="Roboto"/>
              <a:ea typeface="Roboto"/>
              <a:cs typeface="Roboto"/>
              <a:sym typeface="Roboto"/>
            </a:endParaRPr>
          </a:p>
          <a:p>
            <a:pPr marL="450000" marR="337896" lvl="0" indent="0" algn="l" rtl="0">
              <a:lnSpc>
                <a:spcPct val="100000"/>
              </a:lnSpc>
              <a:spcBef>
                <a:spcPts val="0"/>
              </a:spcBef>
              <a:spcAft>
                <a:spcPts val="0"/>
              </a:spcAft>
              <a:buClr>
                <a:srgbClr val="000000"/>
              </a:buClr>
              <a:buSzPts val="2400"/>
              <a:buFont typeface="Arial"/>
              <a:buNone/>
            </a:pPr>
            <a:endParaRPr sz="2400" b="1" i="0" u="none" strike="noStrike" cap="none">
              <a:solidFill>
                <a:srgbClr val="AF6E22"/>
              </a:solidFill>
              <a:latin typeface="Roboto"/>
              <a:ea typeface="Roboto"/>
              <a:cs typeface="Roboto"/>
              <a:sym typeface="Roboto"/>
            </a:endParaRPr>
          </a:p>
          <a:p>
            <a:pPr marL="0" marR="50082" lvl="0" indent="45000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Why are soft skills so important?</a:t>
            </a:r>
            <a:endParaRPr sz="2400" b="0" i="0" u="none" strike="noStrike" cap="none">
              <a:solidFill>
                <a:schemeClr val="dk1"/>
              </a:solidFill>
              <a:latin typeface="Arial"/>
              <a:ea typeface="Arial"/>
              <a:cs typeface="Arial"/>
              <a:sym typeface="Arial"/>
            </a:endParaRPr>
          </a:p>
          <a:p>
            <a:pPr marL="0" marR="50082" lvl="0" indent="450000" algn="l" rtl="0">
              <a:lnSpc>
                <a:spcPct val="100000"/>
              </a:lnSpc>
              <a:spcBef>
                <a:spcPts val="100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What can you do to develop your soft skills? </a:t>
            </a:r>
            <a:endParaRPr sz="2400" b="0" i="0" u="none" strike="noStrike" cap="none">
              <a:solidFill>
                <a:schemeClr val="dk1"/>
              </a:solidFill>
              <a:latin typeface="Arial"/>
              <a:ea typeface="Arial"/>
              <a:cs typeface="Arial"/>
              <a:sym typeface="Arial"/>
            </a:endParaRPr>
          </a:p>
          <a:p>
            <a:pPr marL="0" marR="50082" lvl="0" indent="450000" algn="l" rtl="0">
              <a:lnSpc>
                <a:spcPct val="100000"/>
              </a:lnSpc>
              <a:spcBef>
                <a:spcPts val="100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Share your ideas with the group.</a:t>
            </a:r>
            <a:endParaRPr sz="2400" b="0" i="0" u="none" strike="noStrike" cap="none">
              <a:solidFill>
                <a:schemeClr val="dk1"/>
              </a:solidFill>
              <a:latin typeface="Roboto"/>
              <a:ea typeface="Roboto"/>
              <a:cs typeface="Roboto"/>
              <a:sym typeface="Roboto"/>
            </a:endParaRPr>
          </a:p>
          <a:p>
            <a:pPr marL="1080000" marR="57449"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AF6E22"/>
              </a:solidFill>
              <a:latin typeface="Arial"/>
              <a:ea typeface="Arial"/>
              <a:cs typeface="Arial"/>
              <a:sym typeface="Arial"/>
            </a:endParaRPr>
          </a:p>
          <a:p>
            <a:pPr marL="89999" marR="157896" lvl="0" indent="0" algn="l" rtl="0">
              <a:lnSpc>
                <a:spcPct val="100000"/>
              </a:lnSpc>
              <a:spcBef>
                <a:spcPts val="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110" name="Google Shape;1110;p3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A32C43"/>
                </a:solidFill>
              </a:rPr>
              <a:t>SOFT SKILLS</a:t>
            </a:r>
            <a:endParaRPr sz="3600">
              <a:solidFill>
                <a:srgbClr val="A32C43"/>
              </a:solidFill>
            </a:endParaRPr>
          </a:p>
        </p:txBody>
      </p:sp>
      <p:grpSp>
        <p:nvGrpSpPr>
          <p:cNvPr id="1111" name="Google Shape;1111;p36"/>
          <p:cNvGrpSpPr/>
          <p:nvPr/>
        </p:nvGrpSpPr>
        <p:grpSpPr>
          <a:xfrm>
            <a:off x="738536" y="5604333"/>
            <a:ext cx="6688947" cy="802700"/>
            <a:chOff x="758050" y="5638000"/>
            <a:chExt cx="7760700" cy="939600"/>
          </a:xfrm>
        </p:grpSpPr>
        <p:sp>
          <p:nvSpPr>
            <p:cNvPr id="1112" name="Google Shape;1112;p3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100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Find out more about soft skills on the National Careers Service website</a:t>
              </a:r>
              <a:endParaRPr sz="1900" b="1" i="0" u="none" strike="noStrike" cap="none">
                <a:solidFill>
                  <a:srgbClr val="000000"/>
                </a:solidFill>
                <a:latin typeface="Arial"/>
                <a:ea typeface="Arial"/>
                <a:cs typeface="Arial"/>
                <a:sym typeface="Arial"/>
              </a:endParaRPr>
            </a:p>
          </p:txBody>
        </p:sp>
        <p:grpSp>
          <p:nvGrpSpPr>
            <p:cNvPr id="1113" name="Google Shape;1113;p36"/>
            <p:cNvGrpSpPr/>
            <p:nvPr/>
          </p:nvGrpSpPr>
          <p:grpSpPr>
            <a:xfrm>
              <a:off x="1013661" y="5809720"/>
              <a:ext cx="503995" cy="614913"/>
              <a:chOff x="840950" y="5732750"/>
              <a:chExt cx="620760" cy="701235"/>
            </a:xfrm>
          </p:grpSpPr>
          <p:sp>
            <p:nvSpPr>
              <p:cNvPr id="1114" name="Google Shape;1114;p3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15" name="Google Shape;1115;p3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116" name="Google Shape;1116;p36">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sp>
        <p:nvSpPr>
          <p:cNvPr id="1117" name="Google Shape;1117;p36"/>
          <p:cNvSpPr txBox="1"/>
          <p:nvPr/>
        </p:nvSpPr>
        <p:spPr>
          <a:xfrm>
            <a:off x="672310" y="871185"/>
            <a:ext cx="5397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0" i="0" u="none" strike="noStrike" cap="none">
                <a:solidFill>
                  <a:srgbClr val="A32C43"/>
                </a:solidFill>
                <a:latin typeface="Arial"/>
                <a:ea typeface="Arial"/>
                <a:cs typeface="Arial"/>
                <a:sym typeface="Arial"/>
              </a:rPr>
              <a:t>“</a:t>
            </a:r>
            <a:endParaRPr sz="9600" b="0" i="0" u="none" strike="noStrike" cap="none">
              <a:solidFill>
                <a:srgbClr val="A32C43"/>
              </a:solidFill>
              <a:latin typeface="Arial"/>
              <a:ea typeface="Arial"/>
              <a:cs typeface="Arial"/>
              <a:sym typeface="Arial"/>
            </a:endParaRPr>
          </a:p>
        </p:txBody>
      </p:sp>
      <p:pic>
        <p:nvPicPr>
          <p:cNvPr id="1118" name="Google Shape;1118;p3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37"/>
          <p:cNvSpPr/>
          <p:nvPr/>
        </p:nvSpPr>
        <p:spPr>
          <a:xfrm>
            <a:off x="6389100" y="6028925"/>
            <a:ext cx="2376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125" name="Google Shape;1125;p37"/>
          <p:cNvSpPr/>
          <p:nvPr/>
        </p:nvSpPr>
        <p:spPr>
          <a:xfrm>
            <a:off x="2337202" y="337340"/>
            <a:ext cx="6332400" cy="1789200"/>
          </a:xfrm>
          <a:prstGeom prst="rect">
            <a:avLst/>
          </a:prstGeom>
          <a:solidFill>
            <a:srgbClr val="EC663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BUILD RESILIENT INFRASTRUCTURE, PROMOTE SUSTAINABLE INDUSTRIALIZATION AND FOSTER INNOVATION</a:t>
            </a:r>
            <a:endParaRPr sz="2600" b="1" i="0" u="none" strike="noStrike" cap="none">
              <a:solidFill>
                <a:schemeClr val="lt1"/>
              </a:solidFill>
              <a:latin typeface="Oswald"/>
              <a:ea typeface="Oswald"/>
              <a:cs typeface="Oswald"/>
              <a:sym typeface="Oswald"/>
            </a:endParaRPr>
          </a:p>
        </p:txBody>
      </p:sp>
      <p:sp>
        <p:nvSpPr>
          <p:cNvPr id="1126" name="Google Shape;1126;p37"/>
          <p:cNvSpPr txBox="1">
            <a:spLocks noGrp="1"/>
          </p:cNvSpPr>
          <p:nvPr>
            <p:ph type="title"/>
          </p:nvPr>
        </p:nvSpPr>
        <p:spPr>
          <a:xfrm>
            <a:off x="1008166" y="5994117"/>
            <a:ext cx="28605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EC6633"/>
                </a:solidFill>
              </a:rPr>
              <a:t>INDUSTRY, INNOVATION AND INFRASTRUCTURE</a:t>
            </a:r>
            <a:endParaRPr/>
          </a:p>
        </p:txBody>
      </p:sp>
      <p:sp>
        <p:nvSpPr>
          <p:cNvPr id="1127" name="Google Shape;1127;p37"/>
          <p:cNvSpPr txBox="1">
            <a:spLocks noGrp="1"/>
          </p:cNvSpPr>
          <p:nvPr>
            <p:ph type="subTitle" idx="1"/>
          </p:nvPr>
        </p:nvSpPr>
        <p:spPr>
          <a:xfrm>
            <a:off x="429126" y="5888267"/>
            <a:ext cx="5487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EC6633"/>
                </a:solidFill>
              </a:rPr>
              <a:t>9</a:t>
            </a:r>
            <a:endParaRPr/>
          </a:p>
        </p:txBody>
      </p:sp>
      <p:pic>
        <p:nvPicPr>
          <p:cNvPr id="1128" name="Google Shape;1128;p37">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00330" y="337353"/>
            <a:ext cx="1789200" cy="1789200"/>
          </a:xfrm>
          <a:prstGeom prst="rect">
            <a:avLst/>
          </a:prstGeom>
          <a:noFill/>
          <a:ln>
            <a:noFill/>
          </a:ln>
        </p:spPr>
      </p:pic>
      <p:pic>
        <p:nvPicPr>
          <p:cNvPr id="1129" name="Google Shape;1129;p37">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sp>
        <p:nvSpPr>
          <p:cNvPr id="1130" name="Google Shape;1130;p37"/>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131" name="Google Shape;1131;p37">
            <a:hlinkClick r:id="rId8"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TRAVEL &amp; TRANSPORT</a:t>
            </a:r>
            <a:endParaRPr sz="2600" b="1" i="0" u="none" strike="noStrike" cap="none">
              <a:solidFill>
                <a:schemeClr val="lt1"/>
              </a:solidFill>
              <a:latin typeface="Oswald"/>
              <a:ea typeface="Oswald"/>
              <a:cs typeface="Oswald"/>
              <a:sym typeface="Oswald"/>
            </a:endParaRPr>
          </a:p>
        </p:txBody>
      </p:sp>
      <p:sp>
        <p:nvSpPr>
          <p:cNvPr id="1132" name="Google Shape;1132;p37">
            <a:hlinkClick r:id="rId9"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DIGITAL DEVICES &amp; THE INTERNET</a:t>
            </a:r>
            <a:endParaRPr sz="2500" b="1" i="0" u="none" strike="noStrike" cap="none">
              <a:solidFill>
                <a:schemeClr val="lt1"/>
              </a:solidFill>
              <a:latin typeface="Oswald"/>
              <a:ea typeface="Oswald"/>
              <a:cs typeface="Oswald"/>
              <a:sym typeface="Oswald"/>
            </a:endParaRPr>
          </a:p>
        </p:txBody>
      </p:sp>
      <p:sp>
        <p:nvSpPr>
          <p:cNvPr id="1133" name="Google Shape;1133;p37">
            <a:hlinkClick r:id="rId10"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IMPROVING YOUR LOCAL AREA</a:t>
            </a:r>
            <a:endParaRPr sz="1300" b="1" i="0" u="none" strike="noStrike" cap="none">
              <a:solidFill>
                <a:schemeClr val="lt1"/>
              </a:solidFill>
              <a:latin typeface="Oswald"/>
              <a:ea typeface="Oswald"/>
              <a:cs typeface="Oswald"/>
              <a:sym typeface="Oswa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38"/>
        <p:cNvGrpSpPr/>
        <p:nvPr/>
      </p:nvGrpSpPr>
      <p:grpSpPr>
        <a:xfrm>
          <a:off x="0" y="0"/>
          <a:ext cx="0" cy="0"/>
          <a:chOff x="0" y="0"/>
          <a:chExt cx="0" cy="0"/>
        </a:xfrm>
      </p:grpSpPr>
      <p:sp>
        <p:nvSpPr>
          <p:cNvPr id="1139" name="Google Shape;1139;p38"/>
          <p:cNvSpPr/>
          <p:nvPr/>
        </p:nvSpPr>
        <p:spPr>
          <a:xfrm>
            <a:off x="672289" y="1175986"/>
            <a:ext cx="7799400" cy="42336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C6633"/>
                </a:solidFill>
                <a:latin typeface="Arial"/>
                <a:ea typeface="Arial"/>
                <a:cs typeface="Arial"/>
                <a:sym typeface="Arial"/>
              </a:rPr>
              <a:t>How do you usually travel?</a:t>
            </a:r>
            <a:endParaRPr sz="3600" b="1" i="0" u="none" strike="noStrike" cap="none">
              <a:solidFill>
                <a:srgbClr val="EC6633"/>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1800"/>
              <a:buFont typeface="Arial"/>
              <a:buNone/>
            </a:pPr>
            <a:endParaRPr sz="1800" b="1" i="0" u="none" strike="noStrike" cap="none">
              <a:solidFill>
                <a:srgbClr val="EC6633"/>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144172" lvl="0" indent="0" algn="l" rtl="0">
              <a:lnSpc>
                <a:spcPct val="100000"/>
              </a:lnSpc>
              <a:spcBef>
                <a:spcPts val="10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Are roads and transport good in your area?</a:t>
            </a:r>
            <a:endParaRPr sz="3000" b="1"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1000"/>
              </a:spcAft>
              <a:buClr>
                <a:srgbClr val="000000"/>
              </a:buClr>
              <a:buSzPts val="3000"/>
              <a:buFont typeface="Arial"/>
              <a:buNone/>
            </a:pPr>
            <a:r>
              <a:rPr lang="en-GB" sz="3000" b="1" i="0" u="none" strike="noStrike" cap="none">
                <a:solidFill>
                  <a:schemeClr val="dk1"/>
                </a:solidFill>
                <a:latin typeface="Arial"/>
                <a:ea typeface="Arial"/>
                <a:cs typeface="Arial"/>
                <a:sym typeface="Arial"/>
              </a:rPr>
              <a:t>What is the cleanest form of transport?</a:t>
            </a:r>
            <a:endParaRPr sz="3000" b="0" i="0" u="none" strike="noStrike" cap="none">
              <a:solidFill>
                <a:schemeClr val="dk1"/>
              </a:solidFill>
              <a:latin typeface="Arial"/>
              <a:ea typeface="Arial"/>
              <a:cs typeface="Arial"/>
              <a:sym typeface="Arial"/>
            </a:endParaRPr>
          </a:p>
        </p:txBody>
      </p:sp>
      <p:sp>
        <p:nvSpPr>
          <p:cNvPr id="1140" name="Google Shape;1140;p3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C6633"/>
                </a:solidFill>
              </a:rPr>
              <a:t>TRAVEL AND TRANSPORT</a:t>
            </a:r>
            <a:endParaRPr sz="3600">
              <a:solidFill>
                <a:srgbClr val="EC6633"/>
              </a:solidFill>
            </a:endParaRPr>
          </a:p>
        </p:txBody>
      </p:sp>
      <p:grpSp>
        <p:nvGrpSpPr>
          <p:cNvPr id="1141" name="Google Shape;1141;p38"/>
          <p:cNvGrpSpPr/>
          <p:nvPr/>
        </p:nvGrpSpPr>
        <p:grpSpPr>
          <a:xfrm>
            <a:off x="738536" y="5604333"/>
            <a:ext cx="6688947" cy="802700"/>
            <a:chOff x="758050" y="5638000"/>
            <a:chExt cx="7760700" cy="939600"/>
          </a:xfrm>
        </p:grpSpPr>
        <p:sp>
          <p:nvSpPr>
            <p:cNvPr id="1142" name="Google Shape;1142;p3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3"/>
                </a:rPr>
                <a:t>Get support to improve your digital skills with Learn My Way</a:t>
              </a:r>
              <a:endParaRPr sz="2100" b="1" i="0" u="none" strike="noStrike" cap="none">
                <a:solidFill>
                  <a:srgbClr val="000000"/>
                </a:solidFill>
                <a:latin typeface="Arial"/>
                <a:ea typeface="Arial"/>
                <a:cs typeface="Arial"/>
                <a:sym typeface="Arial"/>
              </a:endParaRPr>
            </a:p>
          </p:txBody>
        </p:sp>
        <p:grpSp>
          <p:nvGrpSpPr>
            <p:cNvPr id="1143" name="Google Shape;1143;p38"/>
            <p:cNvGrpSpPr/>
            <p:nvPr/>
          </p:nvGrpSpPr>
          <p:grpSpPr>
            <a:xfrm>
              <a:off x="1013661" y="5809720"/>
              <a:ext cx="503995" cy="614913"/>
              <a:chOff x="840950" y="5732750"/>
              <a:chExt cx="620760" cy="701235"/>
            </a:xfrm>
          </p:grpSpPr>
          <p:sp>
            <p:nvSpPr>
              <p:cNvPr id="1144" name="Google Shape;1144;p3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45" name="Google Shape;1145;p3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146" name="Google Shape;1146;p3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147" name="Google Shape;1147;p3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5" y="415878"/>
            <a:ext cx="673200" cy="673200"/>
          </a:xfrm>
          <a:prstGeom prst="rect">
            <a:avLst/>
          </a:prstGeom>
          <a:noFill/>
          <a:ln>
            <a:noFill/>
          </a:ln>
        </p:spPr>
      </p:pic>
      <p:pic>
        <p:nvPicPr>
          <p:cNvPr id="1148" name="Google Shape;1148;p38" title="Icon of a person walkin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79938" y="2166138"/>
            <a:ext cx="642600" cy="1080000"/>
          </a:xfrm>
          <a:prstGeom prst="rect">
            <a:avLst/>
          </a:prstGeom>
          <a:noFill/>
          <a:ln>
            <a:noFill/>
          </a:ln>
        </p:spPr>
      </p:pic>
      <p:pic>
        <p:nvPicPr>
          <p:cNvPr id="1149" name="Google Shape;1149;p38" title="Icon of a bik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934750" y="2214753"/>
            <a:ext cx="1703520" cy="982800"/>
          </a:xfrm>
          <a:prstGeom prst="rect">
            <a:avLst/>
          </a:prstGeom>
          <a:noFill/>
          <a:ln>
            <a:noFill/>
          </a:ln>
        </p:spPr>
      </p:pic>
      <p:pic>
        <p:nvPicPr>
          <p:cNvPr id="1150" name="Google Shape;1150;p38" title="Icon of a ca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950488" y="2211143"/>
            <a:ext cx="1243001" cy="990000"/>
          </a:xfrm>
          <a:prstGeom prst="rect">
            <a:avLst/>
          </a:prstGeom>
          <a:noFill/>
          <a:ln>
            <a:noFill/>
          </a:ln>
        </p:spPr>
      </p:pic>
      <p:pic>
        <p:nvPicPr>
          <p:cNvPr id="1151" name="Google Shape;1151;p38" title="Icon of a bu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5714213" y="2234388"/>
            <a:ext cx="934200" cy="1080000"/>
          </a:xfrm>
          <a:prstGeom prst="rect">
            <a:avLst/>
          </a:prstGeom>
          <a:noFill/>
          <a:ln>
            <a:noFill/>
          </a:ln>
        </p:spPr>
      </p:pic>
      <p:pic>
        <p:nvPicPr>
          <p:cNvPr id="1152" name="Google Shape;1152;p38" title="Icon of a train"/>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7285738" y="2144388"/>
            <a:ext cx="835800" cy="12600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39"/>
          <p:cNvSpPr/>
          <p:nvPr/>
        </p:nvSpPr>
        <p:spPr>
          <a:xfrm>
            <a:off x="672289" y="1175986"/>
            <a:ext cx="7799400" cy="42336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ctr" anchorCtr="0">
            <a:noAutofit/>
          </a:bodyPr>
          <a:lstStyle/>
          <a:p>
            <a:pPr marL="179999" marR="247895" lvl="0" indent="0" algn="l" rtl="0">
              <a:lnSpc>
                <a:spcPct val="100000"/>
              </a:lnSpc>
              <a:spcBef>
                <a:spcPts val="0"/>
              </a:spcBef>
              <a:spcAft>
                <a:spcPts val="0"/>
              </a:spcAft>
              <a:buClr>
                <a:srgbClr val="000000"/>
              </a:buClr>
              <a:buSzPts val="3400"/>
              <a:buFont typeface="Arial"/>
              <a:buNone/>
            </a:pPr>
            <a:r>
              <a:rPr lang="en-GB" sz="3400" b="1" i="0" u="none" strike="noStrike" cap="none">
                <a:solidFill>
                  <a:srgbClr val="EC6633"/>
                </a:solidFill>
                <a:latin typeface="Arial"/>
                <a:ea typeface="Arial"/>
                <a:cs typeface="Arial"/>
                <a:sym typeface="Arial"/>
              </a:rPr>
              <a:t>How do you use computers, phones and the internet in your everyday life?</a:t>
            </a:r>
            <a:endParaRPr sz="2000" b="1" i="0" u="none" strike="noStrike" cap="none">
              <a:solidFill>
                <a:srgbClr val="EC6633"/>
              </a:solidFill>
              <a:latin typeface="Arial"/>
              <a:ea typeface="Arial"/>
              <a:cs typeface="Arial"/>
              <a:sym typeface="Arial"/>
            </a:endParaRPr>
          </a:p>
          <a:p>
            <a:pPr marL="179999" marR="2677896" lvl="0" indent="0" algn="l" rtl="0">
              <a:lnSpc>
                <a:spcPct val="100000"/>
              </a:lnSpc>
              <a:spcBef>
                <a:spcPts val="1000"/>
              </a:spcBef>
              <a:spcAft>
                <a:spcPts val="1000"/>
              </a:spcAft>
              <a:buClr>
                <a:srgbClr val="000000"/>
              </a:buClr>
              <a:buSzPts val="3000"/>
              <a:buFont typeface="Arial"/>
              <a:buNone/>
            </a:pPr>
            <a:r>
              <a:rPr lang="en-GB" sz="3000" b="0" i="0" u="none" strike="noStrike" cap="none">
                <a:solidFill>
                  <a:schemeClr val="dk1"/>
                </a:solidFill>
                <a:latin typeface="Arial"/>
                <a:ea typeface="Arial"/>
                <a:cs typeface="Arial"/>
                <a:sym typeface="Arial"/>
              </a:rPr>
              <a:t>What help and support is available to people who don’t have access to the internet or need to improve their skills?</a:t>
            </a:r>
            <a:endParaRPr sz="3400" b="1" i="0" u="none" strike="noStrike" cap="none">
              <a:solidFill>
                <a:schemeClr val="dk1"/>
              </a:solidFill>
              <a:latin typeface="Arial"/>
              <a:ea typeface="Arial"/>
              <a:cs typeface="Arial"/>
              <a:sym typeface="Arial"/>
            </a:endParaRPr>
          </a:p>
        </p:txBody>
      </p:sp>
      <p:sp>
        <p:nvSpPr>
          <p:cNvPr id="1159" name="Google Shape;1159;p39"/>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C6633"/>
                </a:solidFill>
              </a:rPr>
              <a:t>DIGITAL DEVICES AND THE INTERNET</a:t>
            </a:r>
            <a:endParaRPr sz="3600">
              <a:solidFill>
                <a:srgbClr val="EC6633"/>
              </a:solidFill>
            </a:endParaRPr>
          </a:p>
        </p:txBody>
      </p:sp>
      <p:grpSp>
        <p:nvGrpSpPr>
          <p:cNvPr id="1160" name="Google Shape;1160;p39"/>
          <p:cNvGrpSpPr/>
          <p:nvPr/>
        </p:nvGrpSpPr>
        <p:grpSpPr>
          <a:xfrm>
            <a:off x="738536" y="5604333"/>
            <a:ext cx="6688947" cy="802700"/>
            <a:chOff x="758050" y="5638000"/>
            <a:chExt cx="7760700" cy="939600"/>
          </a:xfrm>
        </p:grpSpPr>
        <p:sp>
          <p:nvSpPr>
            <p:cNvPr id="1161" name="Google Shape;1161;p39"/>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0"/>
                </a:spcAft>
                <a:buClr>
                  <a:srgbClr val="000000"/>
                </a:buClr>
                <a:buSzPts val="2100"/>
                <a:buFont typeface="Arial"/>
                <a:buNone/>
              </a:pPr>
              <a:r>
                <a:rPr lang="en-GB" sz="2100" b="1" i="0" u="sng" strike="noStrike" cap="none">
                  <a:solidFill>
                    <a:schemeClr val="hlink"/>
                  </a:solidFill>
                  <a:latin typeface="Arial"/>
                  <a:ea typeface="Arial"/>
                  <a:cs typeface="Arial"/>
                  <a:sym typeface="Arial"/>
                  <a:hlinkClick r:id="rId3"/>
                </a:rPr>
                <a:t>Get support to improve your digital skills with Learn My Way</a:t>
              </a:r>
              <a:endParaRPr sz="2100" b="1" i="0" u="none" strike="noStrike" cap="none">
                <a:solidFill>
                  <a:srgbClr val="000000"/>
                </a:solidFill>
                <a:latin typeface="Arial"/>
                <a:ea typeface="Arial"/>
                <a:cs typeface="Arial"/>
                <a:sym typeface="Arial"/>
              </a:endParaRPr>
            </a:p>
          </p:txBody>
        </p:sp>
        <p:grpSp>
          <p:nvGrpSpPr>
            <p:cNvPr id="1162" name="Google Shape;1162;p39"/>
            <p:cNvGrpSpPr/>
            <p:nvPr/>
          </p:nvGrpSpPr>
          <p:grpSpPr>
            <a:xfrm>
              <a:off x="1013661" y="5809720"/>
              <a:ext cx="503995" cy="614913"/>
              <a:chOff x="840950" y="5732750"/>
              <a:chExt cx="620760" cy="701235"/>
            </a:xfrm>
          </p:grpSpPr>
          <p:sp>
            <p:nvSpPr>
              <p:cNvPr id="1163" name="Google Shape;1163;p39"/>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64" name="Google Shape;1164;p39"/>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165" name="Google Shape;1165;p39">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166" name="Google Shape;1166;p39">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5" y="415878"/>
            <a:ext cx="673200" cy="673200"/>
          </a:xfrm>
          <a:prstGeom prst="rect">
            <a:avLst/>
          </a:prstGeom>
          <a:noFill/>
          <a:ln>
            <a:noFill/>
          </a:ln>
        </p:spPr>
      </p:pic>
      <p:pic>
        <p:nvPicPr>
          <p:cNvPr id="1167" name="Google Shape;1167;p39" title="Illustration of two hands using a smartphon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85400" y="2341000"/>
            <a:ext cx="2578925" cy="28654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pic>
        <p:nvPicPr>
          <p:cNvPr id="535" name="Google Shape;535;p4">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02985" y="2263128"/>
            <a:ext cx="1260000" cy="1260000"/>
          </a:xfrm>
          <a:prstGeom prst="rect">
            <a:avLst/>
          </a:prstGeom>
          <a:noFill/>
          <a:ln>
            <a:noFill/>
          </a:ln>
        </p:spPr>
      </p:pic>
      <p:pic>
        <p:nvPicPr>
          <p:cNvPr id="536" name="Google Shape;536;p4">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881120" y="2263128"/>
            <a:ext cx="1260000" cy="1260000"/>
          </a:xfrm>
          <a:prstGeom prst="rect">
            <a:avLst/>
          </a:prstGeom>
          <a:noFill/>
          <a:ln>
            <a:noFill/>
          </a:ln>
        </p:spPr>
      </p:pic>
      <p:pic>
        <p:nvPicPr>
          <p:cNvPr id="537" name="Google Shape;537;p4">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259281" y="2263128"/>
            <a:ext cx="1260000" cy="1260000"/>
          </a:xfrm>
          <a:prstGeom prst="rect">
            <a:avLst/>
          </a:prstGeom>
          <a:noFill/>
          <a:ln>
            <a:noFill/>
          </a:ln>
        </p:spPr>
      </p:pic>
      <p:pic>
        <p:nvPicPr>
          <p:cNvPr id="538" name="Google Shape;538;p4">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637429" y="2263122"/>
            <a:ext cx="1260000" cy="1260000"/>
          </a:xfrm>
          <a:prstGeom prst="rect">
            <a:avLst/>
          </a:prstGeom>
          <a:noFill/>
          <a:ln>
            <a:noFill/>
          </a:ln>
        </p:spPr>
      </p:pic>
      <p:pic>
        <p:nvPicPr>
          <p:cNvPr id="539" name="Google Shape;539;p4">
            <a:hlinkClick r:id="rId11" action="ppaction://hlinksldjump"/>
          </p:cNvPr>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a:off x="6015566" y="2263128"/>
            <a:ext cx="1260000" cy="1260000"/>
          </a:xfrm>
          <a:prstGeom prst="rect">
            <a:avLst/>
          </a:prstGeom>
          <a:noFill/>
          <a:ln>
            <a:noFill/>
          </a:ln>
        </p:spPr>
      </p:pic>
      <p:pic>
        <p:nvPicPr>
          <p:cNvPr id="540" name="Google Shape;540;p4">
            <a:hlinkClick r:id="rId13" action="ppaction://hlinksldjump"/>
          </p:cNvP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7393732" y="2263120"/>
            <a:ext cx="1260000" cy="1260000"/>
          </a:xfrm>
          <a:prstGeom prst="rect">
            <a:avLst/>
          </a:prstGeom>
          <a:noFill/>
          <a:ln>
            <a:noFill/>
          </a:ln>
        </p:spPr>
      </p:pic>
      <p:pic>
        <p:nvPicPr>
          <p:cNvPr id="541" name="Google Shape;541;p4">
            <a:hlinkClick r:id="rId15" action="ppaction://hlinksldjump"/>
          </p:cNvPr>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502968" y="3701195"/>
            <a:ext cx="1260000" cy="1260000"/>
          </a:xfrm>
          <a:prstGeom prst="rect">
            <a:avLst/>
          </a:prstGeom>
          <a:noFill/>
          <a:ln>
            <a:noFill/>
          </a:ln>
        </p:spPr>
      </p:pic>
      <p:pic>
        <p:nvPicPr>
          <p:cNvPr id="542" name="Google Shape;542;p4">
            <a:hlinkClick r:id="rId17" action="ppaction://hlinksldjump"/>
          </p:cNvPr>
          <p:cNvPicPr preferRelativeResize="0"/>
          <p:nvPr/>
        </p:nvPicPr>
        <p:blipFill rotWithShape="1">
          <a:blip r:embed="rId18" cstate="email">
            <a:alphaModFix/>
            <a:extLst>
              <a:ext uri="{28A0092B-C50C-407E-A947-70E740481C1C}">
                <a14:useLocalDpi xmlns:a14="http://schemas.microsoft.com/office/drawing/2010/main"/>
              </a:ext>
            </a:extLst>
          </a:blip>
          <a:srcRect/>
          <a:stretch/>
        </p:blipFill>
        <p:spPr>
          <a:xfrm>
            <a:off x="1905207" y="3701203"/>
            <a:ext cx="1260000" cy="1260000"/>
          </a:xfrm>
          <a:prstGeom prst="rect">
            <a:avLst/>
          </a:prstGeom>
          <a:noFill/>
          <a:ln>
            <a:noFill/>
          </a:ln>
        </p:spPr>
      </p:pic>
      <p:pic>
        <p:nvPicPr>
          <p:cNvPr id="543" name="Google Shape;543;p4">
            <a:hlinkClick r:id="rId19" action="ppaction://hlinksldjump"/>
          </p:cNvPr>
          <p:cNvPicPr preferRelativeResize="0"/>
          <p:nvPr/>
        </p:nvPicPr>
        <p:blipFill rotWithShape="1">
          <a:blip r:embed="rId20" cstate="email">
            <a:alphaModFix/>
            <a:extLst>
              <a:ext uri="{28A0092B-C50C-407E-A947-70E740481C1C}">
                <a14:useLocalDpi xmlns:a14="http://schemas.microsoft.com/office/drawing/2010/main"/>
              </a:ext>
            </a:extLst>
          </a:blip>
          <a:srcRect/>
          <a:stretch/>
        </p:blipFill>
        <p:spPr>
          <a:xfrm>
            <a:off x="3261830" y="3701203"/>
            <a:ext cx="1260000" cy="1260000"/>
          </a:xfrm>
          <a:prstGeom prst="rect">
            <a:avLst/>
          </a:prstGeom>
          <a:noFill/>
          <a:ln>
            <a:noFill/>
          </a:ln>
        </p:spPr>
      </p:pic>
      <p:pic>
        <p:nvPicPr>
          <p:cNvPr id="544" name="Google Shape;544;p4">
            <a:hlinkClick r:id="rId21" action="ppaction://hlinksldjump"/>
          </p:cNvPr>
          <p:cNvPicPr preferRelativeResize="0"/>
          <p:nvPr/>
        </p:nvPicPr>
        <p:blipFill rotWithShape="1">
          <a:blip r:embed="rId22" cstate="email">
            <a:alphaModFix/>
            <a:extLst>
              <a:ext uri="{28A0092B-C50C-407E-A947-70E740481C1C}">
                <a14:useLocalDpi xmlns:a14="http://schemas.microsoft.com/office/drawing/2010/main"/>
              </a:ext>
            </a:extLst>
          </a:blip>
          <a:srcRect/>
          <a:stretch/>
        </p:blipFill>
        <p:spPr>
          <a:xfrm>
            <a:off x="4638689" y="3701203"/>
            <a:ext cx="1260000" cy="1260000"/>
          </a:xfrm>
          <a:prstGeom prst="rect">
            <a:avLst/>
          </a:prstGeom>
          <a:noFill/>
          <a:ln>
            <a:noFill/>
          </a:ln>
        </p:spPr>
      </p:pic>
      <p:pic>
        <p:nvPicPr>
          <p:cNvPr id="545" name="Google Shape;545;p4">
            <a:hlinkClick r:id="rId23" action="ppaction://hlinksldjump"/>
          </p:cNvPr>
          <p:cNvPicPr preferRelativeResize="0"/>
          <p:nvPr/>
        </p:nvPicPr>
        <p:blipFill rotWithShape="1">
          <a:blip r:embed="rId24" cstate="email">
            <a:alphaModFix/>
            <a:extLst>
              <a:ext uri="{28A0092B-C50C-407E-A947-70E740481C1C}">
                <a14:useLocalDpi xmlns:a14="http://schemas.microsoft.com/office/drawing/2010/main"/>
              </a:ext>
            </a:extLst>
          </a:blip>
          <a:srcRect/>
          <a:stretch/>
        </p:blipFill>
        <p:spPr>
          <a:xfrm>
            <a:off x="6016219" y="3701203"/>
            <a:ext cx="1260000" cy="1260000"/>
          </a:xfrm>
          <a:prstGeom prst="rect">
            <a:avLst/>
          </a:prstGeom>
          <a:noFill/>
          <a:ln>
            <a:noFill/>
          </a:ln>
        </p:spPr>
      </p:pic>
      <p:pic>
        <p:nvPicPr>
          <p:cNvPr id="546" name="Google Shape;546;p4">
            <a:hlinkClick r:id="rId25" action="ppaction://hlinksldjump"/>
          </p:cNvPr>
          <p:cNvPicPr preferRelativeResize="0"/>
          <p:nvPr/>
        </p:nvPicPr>
        <p:blipFill rotWithShape="1">
          <a:blip r:embed="rId26" cstate="email">
            <a:alphaModFix/>
            <a:extLst>
              <a:ext uri="{28A0092B-C50C-407E-A947-70E740481C1C}">
                <a14:useLocalDpi xmlns:a14="http://schemas.microsoft.com/office/drawing/2010/main"/>
              </a:ext>
            </a:extLst>
          </a:blip>
          <a:srcRect/>
          <a:stretch/>
        </p:blipFill>
        <p:spPr>
          <a:xfrm>
            <a:off x="7393758" y="3701203"/>
            <a:ext cx="1260000" cy="1260000"/>
          </a:xfrm>
          <a:prstGeom prst="rect">
            <a:avLst/>
          </a:prstGeom>
          <a:noFill/>
          <a:ln>
            <a:noFill/>
          </a:ln>
        </p:spPr>
      </p:pic>
      <p:pic>
        <p:nvPicPr>
          <p:cNvPr id="547" name="Google Shape;547;p4">
            <a:hlinkClick r:id="rId27" action="ppaction://hlinksldjump"/>
          </p:cNvPr>
          <p:cNvPicPr preferRelativeResize="0"/>
          <p:nvPr/>
        </p:nvPicPr>
        <p:blipFill rotWithShape="1">
          <a:blip r:embed="rId28" cstate="email">
            <a:alphaModFix/>
            <a:extLst>
              <a:ext uri="{28A0092B-C50C-407E-A947-70E740481C1C}">
                <a14:useLocalDpi xmlns:a14="http://schemas.microsoft.com/office/drawing/2010/main"/>
              </a:ext>
            </a:extLst>
          </a:blip>
          <a:srcRect/>
          <a:stretch/>
        </p:blipFill>
        <p:spPr>
          <a:xfrm>
            <a:off x="502982" y="5139278"/>
            <a:ext cx="1260000" cy="1260000"/>
          </a:xfrm>
          <a:prstGeom prst="rect">
            <a:avLst/>
          </a:prstGeom>
          <a:noFill/>
          <a:ln>
            <a:noFill/>
          </a:ln>
        </p:spPr>
      </p:pic>
      <p:pic>
        <p:nvPicPr>
          <p:cNvPr id="548" name="Google Shape;548;p4">
            <a:hlinkClick r:id="rId29" action="ppaction://hlinksldjump"/>
          </p:cNvPr>
          <p:cNvPicPr preferRelativeResize="0"/>
          <p:nvPr/>
        </p:nvPicPr>
        <p:blipFill rotWithShape="1">
          <a:blip r:embed="rId30" cstate="email">
            <a:alphaModFix/>
            <a:extLst>
              <a:ext uri="{28A0092B-C50C-407E-A947-70E740481C1C}">
                <a14:useLocalDpi xmlns:a14="http://schemas.microsoft.com/office/drawing/2010/main"/>
              </a:ext>
            </a:extLst>
          </a:blip>
          <a:srcRect/>
          <a:stretch/>
        </p:blipFill>
        <p:spPr>
          <a:xfrm>
            <a:off x="1907604" y="5139282"/>
            <a:ext cx="1260000" cy="1260000"/>
          </a:xfrm>
          <a:prstGeom prst="rect">
            <a:avLst/>
          </a:prstGeom>
          <a:noFill/>
          <a:ln>
            <a:noFill/>
          </a:ln>
        </p:spPr>
      </p:pic>
      <p:pic>
        <p:nvPicPr>
          <p:cNvPr id="549" name="Google Shape;549;p4">
            <a:hlinkClick r:id="rId31" action="ppaction://hlinksldjump"/>
          </p:cNvPr>
          <p:cNvPicPr preferRelativeResize="0"/>
          <p:nvPr/>
        </p:nvPicPr>
        <p:blipFill rotWithShape="1">
          <a:blip r:embed="rId32" cstate="email">
            <a:alphaModFix/>
            <a:extLst>
              <a:ext uri="{28A0092B-C50C-407E-A947-70E740481C1C}">
                <a14:useLocalDpi xmlns:a14="http://schemas.microsoft.com/office/drawing/2010/main"/>
              </a:ext>
            </a:extLst>
          </a:blip>
          <a:srcRect/>
          <a:stretch/>
        </p:blipFill>
        <p:spPr>
          <a:xfrm>
            <a:off x="3259264" y="5139278"/>
            <a:ext cx="1260000" cy="1260000"/>
          </a:xfrm>
          <a:prstGeom prst="rect">
            <a:avLst/>
          </a:prstGeom>
          <a:noFill/>
          <a:ln>
            <a:noFill/>
          </a:ln>
        </p:spPr>
      </p:pic>
      <p:pic>
        <p:nvPicPr>
          <p:cNvPr id="550" name="Google Shape;550;p4">
            <a:hlinkClick r:id="rId33" action="ppaction://hlinksldjump"/>
          </p:cNvPr>
          <p:cNvPicPr preferRelativeResize="0"/>
          <p:nvPr/>
        </p:nvPicPr>
        <p:blipFill rotWithShape="1">
          <a:blip r:embed="rId34" cstate="email">
            <a:alphaModFix/>
            <a:extLst>
              <a:ext uri="{28A0092B-C50C-407E-A947-70E740481C1C}">
                <a14:useLocalDpi xmlns:a14="http://schemas.microsoft.com/office/drawing/2010/main"/>
              </a:ext>
            </a:extLst>
          </a:blip>
          <a:srcRect/>
          <a:stretch/>
        </p:blipFill>
        <p:spPr>
          <a:xfrm>
            <a:off x="4637435" y="5139278"/>
            <a:ext cx="1260000" cy="1260000"/>
          </a:xfrm>
          <a:prstGeom prst="rect">
            <a:avLst/>
          </a:prstGeom>
          <a:noFill/>
          <a:ln>
            <a:noFill/>
          </a:ln>
        </p:spPr>
      </p:pic>
      <p:pic>
        <p:nvPicPr>
          <p:cNvPr id="551" name="Google Shape;551;p4"/>
          <p:cNvPicPr preferRelativeResize="0"/>
          <p:nvPr/>
        </p:nvPicPr>
        <p:blipFill rotWithShape="1">
          <a:blip r:embed="rId35" cstate="email">
            <a:alphaModFix/>
            <a:extLst>
              <a:ext uri="{28A0092B-C50C-407E-A947-70E740481C1C}">
                <a14:useLocalDpi xmlns:a14="http://schemas.microsoft.com/office/drawing/2010/main"/>
              </a:ext>
            </a:extLst>
          </a:blip>
          <a:srcRect/>
          <a:stretch/>
        </p:blipFill>
        <p:spPr>
          <a:xfrm>
            <a:off x="6015583" y="5139278"/>
            <a:ext cx="1260000" cy="1260000"/>
          </a:xfrm>
          <a:prstGeom prst="rect">
            <a:avLst/>
          </a:prstGeom>
          <a:noFill/>
          <a:ln>
            <a:noFill/>
          </a:ln>
        </p:spPr>
      </p:pic>
      <p:sp>
        <p:nvSpPr>
          <p:cNvPr id="552" name="Google Shape;552;p4"/>
          <p:cNvSpPr txBox="1">
            <a:spLocks noGrp="1"/>
          </p:cNvSpPr>
          <p:nvPr>
            <p:ph type="title"/>
          </p:nvPr>
        </p:nvSpPr>
        <p:spPr>
          <a:xfrm>
            <a:off x="502975" y="1655925"/>
            <a:ext cx="4578300" cy="531000"/>
          </a:xfrm>
          <a:prstGeom prst="rect">
            <a:avLst/>
          </a:prstGeom>
          <a:noFill/>
          <a:ln>
            <a:noFill/>
          </a:ln>
        </p:spPr>
        <p:txBody>
          <a:bodyPr spcFirstLastPara="1" wrap="square" lIns="0" tIns="0" rIns="0" bIns="0" anchor="ctr" anchorCtr="0">
            <a:normAutofit/>
          </a:bodyPr>
          <a:lstStyle/>
          <a:p>
            <a:pPr marL="0" lvl="0" indent="0" algn="l" rtl="0">
              <a:lnSpc>
                <a:spcPct val="100000"/>
              </a:lnSpc>
              <a:spcBef>
                <a:spcPts val="0"/>
              </a:spcBef>
              <a:spcAft>
                <a:spcPts val="0"/>
              </a:spcAft>
              <a:buSzPts val="2100"/>
              <a:buNone/>
            </a:pPr>
            <a:r>
              <a:rPr lang="en-GB"/>
              <a:t>Select a goal to choose a related activity</a:t>
            </a:r>
            <a:endParaRPr/>
          </a:p>
        </p:txBody>
      </p:sp>
      <p:pic>
        <p:nvPicPr>
          <p:cNvPr id="553" name="Google Shape;553;p4"/>
          <p:cNvPicPr preferRelativeResize="0"/>
          <p:nvPr/>
        </p:nvPicPr>
        <p:blipFill rotWithShape="1">
          <a:blip r:embed="rId36" cstate="email">
            <a:alphaModFix/>
            <a:extLst>
              <a:ext uri="{28A0092B-C50C-407E-A947-70E740481C1C}">
                <a14:useLocalDpi xmlns:a14="http://schemas.microsoft.com/office/drawing/2010/main"/>
              </a:ext>
            </a:extLst>
          </a:blip>
          <a:srcRect/>
          <a:stretch/>
        </p:blipFill>
        <p:spPr>
          <a:xfrm>
            <a:off x="420475" y="187924"/>
            <a:ext cx="8303027" cy="152032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40"/>
          <p:cNvSpPr/>
          <p:nvPr/>
        </p:nvSpPr>
        <p:spPr>
          <a:xfrm>
            <a:off x="672289" y="1175986"/>
            <a:ext cx="7799400" cy="4233600"/>
          </a:xfrm>
          <a:prstGeom prst="rect">
            <a:avLst/>
          </a:prstGeom>
          <a:solidFill>
            <a:srgbClr val="F3F3F3"/>
          </a:solidFill>
          <a:ln w="38100" cap="flat" cmpd="sng">
            <a:solidFill>
              <a:srgbClr val="EC6633"/>
            </a:solidFill>
            <a:prstDash val="solid"/>
            <a:round/>
            <a:headEnd type="none" w="sm" len="sm"/>
            <a:tailEnd type="none" w="sm" len="sm"/>
          </a:ln>
        </p:spPr>
        <p:txBody>
          <a:bodyPr spcFirstLastPara="1" wrap="square" lIns="91425" tIns="91425" rIns="91425" bIns="91425" anchor="t" anchorCtr="0">
            <a:noAutofit/>
          </a:bodyPr>
          <a:lstStyle/>
          <a:p>
            <a:pPr marL="179999" marR="247895"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C6633"/>
                </a:solidFill>
                <a:latin typeface="Arial"/>
                <a:ea typeface="Arial"/>
                <a:cs typeface="Arial"/>
                <a:sym typeface="Arial"/>
              </a:rPr>
              <a:t>What would you change to make your area a better place to live and work?</a:t>
            </a:r>
            <a:endParaRPr sz="3600" b="1" i="0" u="none" strike="noStrike" cap="none">
              <a:solidFill>
                <a:srgbClr val="EC6633"/>
              </a:solidFill>
              <a:latin typeface="Arial"/>
              <a:ea typeface="Arial"/>
              <a:cs typeface="Arial"/>
              <a:sym typeface="Arial"/>
            </a:endParaRPr>
          </a:p>
          <a:p>
            <a:pPr marL="179999" marR="247895" lvl="0" indent="0" algn="l" rtl="0">
              <a:lnSpc>
                <a:spcPct val="100000"/>
              </a:lnSpc>
              <a:spcBef>
                <a:spcPts val="1000"/>
              </a:spcBef>
              <a:spcAft>
                <a:spcPts val="0"/>
              </a:spcAft>
              <a:buClr>
                <a:srgbClr val="000000"/>
              </a:buClr>
              <a:buSzPts val="1200"/>
              <a:buFont typeface="Arial"/>
              <a:buNone/>
            </a:pPr>
            <a:endParaRPr sz="1200" b="1" i="0" u="none" strike="noStrike" cap="none">
              <a:solidFill>
                <a:srgbClr val="EC6633"/>
              </a:solidFill>
              <a:latin typeface="Arial"/>
              <a:ea typeface="Arial"/>
              <a:cs typeface="Arial"/>
              <a:sym typeface="Arial"/>
            </a:endParaRPr>
          </a:p>
          <a:p>
            <a:pPr marL="179999" marR="3487896" lvl="0" indent="0" algn="l" rtl="0">
              <a:lnSpc>
                <a:spcPct val="100000"/>
              </a:lnSpc>
              <a:spcBef>
                <a:spcPts val="1000"/>
              </a:spcBef>
              <a:spcAft>
                <a:spcPts val="0"/>
              </a:spcAft>
              <a:buClr>
                <a:srgbClr val="000000"/>
              </a:buClr>
              <a:buSzPts val="3200"/>
              <a:buFont typeface="Arial"/>
              <a:buNone/>
            </a:pPr>
            <a:r>
              <a:rPr lang="en-GB" sz="3200" b="0" i="0" u="none" strike="noStrike" cap="none">
                <a:solidFill>
                  <a:schemeClr val="dk1"/>
                </a:solidFill>
                <a:latin typeface="Arial"/>
                <a:ea typeface="Arial"/>
                <a:cs typeface="Arial"/>
                <a:sym typeface="Arial"/>
              </a:rPr>
              <a:t>How would this improve opportunities for local people?</a:t>
            </a:r>
            <a:endParaRPr sz="3600" b="1" i="0" u="none" strike="noStrike" cap="none">
              <a:solidFill>
                <a:srgbClr val="AF6E22"/>
              </a:solidFill>
              <a:latin typeface="Arial"/>
              <a:ea typeface="Arial"/>
              <a:cs typeface="Arial"/>
              <a:sym typeface="Arial"/>
            </a:endParaRPr>
          </a:p>
          <a:p>
            <a:pPr marL="89999" marR="157896" lvl="0" indent="0" algn="l" rtl="0">
              <a:lnSpc>
                <a:spcPct val="100000"/>
              </a:lnSpc>
              <a:spcBef>
                <a:spcPts val="100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174" name="Google Shape;1174;p4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C6633"/>
                </a:solidFill>
              </a:rPr>
              <a:t>IMPROVING YOUR LOCAL AREA</a:t>
            </a:r>
            <a:endParaRPr sz="3600">
              <a:solidFill>
                <a:srgbClr val="EC6633"/>
              </a:solidFill>
            </a:endParaRPr>
          </a:p>
        </p:txBody>
      </p:sp>
      <p:grpSp>
        <p:nvGrpSpPr>
          <p:cNvPr id="1175" name="Google Shape;1175;p40"/>
          <p:cNvGrpSpPr/>
          <p:nvPr/>
        </p:nvGrpSpPr>
        <p:grpSpPr>
          <a:xfrm>
            <a:off x="738536" y="5604333"/>
            <a:ext cx="6688947" cy="802700"/>
            <a:chOff x="758050" y="5638000"/>
            <a:chExt cx="7760700" cy="939600"/>
          </a:xfrm>
        </p:grpSpPr>
        <p:sp>
          <p:nvSpPr>
            <p:cNvPr id="1176" name="Google Shape;1176;p4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Look at these ideas for improving your street on the Sustrans website</a:t>
              </a:r>
              <a:endParaRPr sz="1900" b="1" i="0" u="none" strike="noStrike" cap="none">
                <a:solidFill>
                  <a:srgbClr val="000000"/>
                </a:solidFill>
                <a:latin typeface="Arial"/>
                <a:ea typeface="Arial"/>
                <a:cs typeface="Arial"/>
                <a:sym typeface="Arial"/>
              </a:endParaRPr>
            </a:p>
          </p:txBody>
        </p:sp>
        <p:grpSp>
          <p:nvGrpSpPr>
            <p:cNvPr id="1177" name="Google Shape;1177;p40"/>
            <p:cNvGrpSpPr/>
            <p:nvPr/>
          </p:nvGrpSpPr>
          <p:grpSpPr>
            <a:xfrm>
              <a:off x="1013661" y="5809720"/>
              <a:ext cx="503995" cy="614913"/>
              <a:chOff x="840950" y="5732750"/>
              <a:chExt cx="620760" cy="701235"/>
            </a:xfrm>
          </p:grpSpPr>
          <p:sp>
            <p:nvSpPr>
              <p:cNvPr id="1178" name="Google Shape;1178;p4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79" name="Google Shape;1179;p4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180" name="Google Shape;1180;p4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sp>
        <p:nvSpPr>
          <p:cNvPr id="1181" name="Google Shape;1181;p40"/>
          <p:cNvSpPr/>
          <p:nvPr/>
        </p:nvSpPr>
        <p:spPr>
          <a:xfrm>
            <a:off x="6427325" y="2462225"/>
            <a:ext cx="1800000" cy="1083300"/>
          </a:xfrm>
          <a:prstGeom prst="wedgeRectCallout">
            <a:avLst>
              <a:gd name="adj1" fmla="val 45651"/>
              <a:gd name="adj2" fmla="val 81339"/>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2" name="Google Shape;1182;p40" title="Park with trees and flower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697325" y="2585963"/>
            <a:ext cx="1260000" cy="835801"/>
          </a:xfrm>
          <a:prstGeom prst="rect">
            <a:avLst/>
          </a:prstGeom>
          <a:noFill/>
          <a:ln>
            <a:noFill/>
          </a:ln>
        </p:spPr>
      </p:pic>
      <p:pic>
        <p:nvPicPr>
          <p:cNvPr id="1183" name="Google Shape;1183;p40">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2305" y="415878"/>
            <a:ext cx="673200" cy="673200"/>
          </a:xfrm>
          <a:prstGeom prst="rect">
            <a:avLst/>
          </a:prstGeom>
          <a:noFill/>
          <a:ln>
            <a:noFill/>
          </a:ln>
        </p:spPr>
      </p:pic>
      <p:sp>
        <p:nvSpPr>
          <p:cNvPr id="1184" name="Google Shape;1184;p40"/>
          <p:cNvSpPr/>
          <p:nvPr/>
        </p:nvSpPr>
        <p:spPr>
          <a:xfrm>
            <a:off x="6451675" y="4038475"/>
            <a:ext cx="1800000" cy="1083300"/>
          </a:xfrm>
          <a:prstGeom prst="wedgeRectCallout">
            <a:avLst>
              <a:gd name="adj1" fmla="val -43219"/>
              <a:gd name="adj2" fmla="val -74954"/>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5" name="Google Shape;1185;p40" title="Row of terraced houses"/>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721675" y="4164325"/>
            <a:ext cx="1260000" cy="831601"/>
          </a:xfrm>
          <a:prstGeom prst="rect">
            <a:avLst/>
          </a:prstGeom>
          <a:noFill/>
          <a:ln>
            <a:noFill/>
          </a:ln>
        </p:spPr>
      </p:pic>
      <p:sp>
        <p:nvSpPr>
          <p:cNvPr id="1186" name="Google Shape;1186;p40"/>
          <p:cNvSpPr/>
          <p:nvPr/>
        </p:nvSpPr>
        <p:spPr>
          <a:xfrm>
            <a:off x="5051625" y="3174850"/>
            <a:ext cx="1800000" cy="1083300"/>
          </a:xfrm>
          <a:prstGeom prst="wedgeRectCallout">
            <a:avLst>
              <a:gd name="adj1" fmla="val -46837"/>
              <a:gd name="adj2" fmla="val 73937"/>
            </a:avLst>
          </a:prstGeom>
          <a:solidFill>
            <a:srgbClr val="EC6633"/>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7" name="Google Shape;1187;p40" title="Tree lined dual carrige way with cars"/>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321613" y="3269200"/>
            <a:ext cx="1260000" cy="894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sp>
        <p:nvSpPr>
          <p:cNvPr id="1193" name="Google Shape;1193;p41"/>
          <p:cNvSpPr/>
          <p:nvPr/>
        </p:nvSpPr>
        <p:spPr>
          <a:xfrm>
            <a:off x="6208122" y="6046525"/>
            <a:ext cx="25287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194" name="Google Shape;1194;p41"/>
          <p:cNvSpPr/>
          <p:nvPr/>
        </p:nvSpPr>
        <p:spPr>
          <a:xfrm>
            <a:off x="2396402" y="291440"/>
            <a:ext cx="6332400" cy="1789200"/>
          </a:xfrm>
          <a:prstGeom prst="rect">
            <a:avLst/>
          </a:prstGeom>
          <a:solidFill>
            <a:srgbClr val="DF4067"/>
          </a:solidFill>
          <a:ln>
            <a:noFill/>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chemeClr val="dk1"/>
              </a:buClr>
              <a:buSzPts val="1100"/>
              <a:buFont typeface="Arial"/>
              <a:buNone/>
            </a:pPr>
            <a:r>
              <a:rPr lang="en-GB" sz="3600" b="1" i="0" u="none" strike="noStrike" cap="none">
                <a:solidFill>
                  <a:schemeClr val="lt1"/>
                </a:solidFill>
                <a:latin typeface="Oswald"/>
                <a:ea typeface="Oswald"/>
                <a:cs typeface="Oswald"/>
                <a:sym typeface="Oswald"/>
              </a:rPr>
              <a:t>REDUCE INEQUALITY WITHIN AND AMONG COUNTRIES</a:t>
            </a:r>
            <a:endParaRPr sz="3600" b="1" i="0" u="none" strike="noStrike" cap="none">
              <a:solidFill>
                <a:schemeClr val="lt1"/>
              </a:solidFill>
              <a:latin typeface="Oswald"/>
              <a:ea typeface="Oswald"/>
              <a:cs typeface="Oswald"/>
              <a:sym typeface="Oswald"/>
            </a:endParaRPr>
          </a:p>
        </p:txBody>
      </p:sp>
      <p:sp>
        <p:nvSpPr>
          <p:cNvPr id="1195" name="Google Shape;1195;p41"/>
          <p:cNvSpPr txBox="1">
            <a:spLocks noGrp="1"/>
          </p:cNvSpPr>
          <p:nvPr>
            <p:ph type="title"/>
          </p:nvPr>
        </p:nvSpPr>
        <p:spPr>
          <a:xfrm>
            <a:off x="1245225" y="6011717"/>
            <a:ext cx="26706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DF4067"/>
                </a:solidFill>
              </a:rPr>
              <a:t>REDUCED</a:t>
            </a:r>
            <a:endParaRPr>
              <a:solidFill>
                <a:srgbClr val="DF4067"/>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DF4067"/>
                </a:solidFill>
              </a:rPr>
              <a:t>INEQUALITIES</a:t>
            </a:r>
            <a:endParaRPr/>
          </a:p>
        </p:txBody>
      </p:sp>
      <p:sp>
        <p:nvSpPr>
          <p:cNvPr id="1196" name="Google Shape;1196;p41"/>
          <p:cNvSpPr txBox="1">
            <a:spLocks noGrp="1"/>
          </p:cNvSpPr>
          <p:nvPr>
            <p:ph type="subTitle" idx="1"/>
          </p:nvPr>
        </p:nvSpPr>
        <p:spPr>
          <a:xfrm>
            <a:off x="389324" y="590606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DF4067"/>
                </a:solidFill>
              </a:rPr>
              <a:t>10</a:t>
            </a:r>
            <a:endParaRPr/>
          </a:p>
        </p:txBody>
      </p:sp>
      <p:sp>
        <p:nvSpPr>
          <p:cNvPr id="1197" name="Google Shape;1197;p41"/>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pic>
        <p:nvPicPr>
          <p:cNvPr id="1198" name="Google Shape;1198;p4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89314" y="291453"/>
            <a:ext cx="1789200" cy="1789200"/>
          </a:xfrm>
          <a:prstGeom prst="rect">
            <a:avLst/>
          </a:prstGeom>
          <a:noFill/>
          <a:ln>
            <a:noFill/>
          </a:ln>
        </p:spPr>
      </p:pic>
      <p:pic>
        <p:nvPicPr>
          <p:cNvPr id="1199" name="Google Shape;1199;p41">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sp>
        <p:nvSpPr>
          <p:cNvPr id="1200" name="Google Shape;1200;p41">
            <a:hlinkClick r:id="rId8"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EQUALITY ACT</a:t>
            </a:r>
            <a:endParaRPr sz="2600" b="1" i="0" u="none" strike="noStrike" cap="none">
              <a:solidFill>
                <a:schemeClr val="lt1"/>
              </a:solidFill>
              <a:latin typeface="Oswald"/>
              <a:ea typeface="Oswald"/>
              <a:cs typeface="Oswald"/>
              <a:sym typeface="Oswald"/>
            </a:endParaRPr>
          </a:p>
        </p:txBody>
      </p:sp>
      <p:sp>
        <p:nvSpPr>
          <p:cNvPr id="1201" name="Google Shape;1201;p41">
            <a:hlinkClick r:id="rId9"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INEQUALITY</a:t>
            </a:r>
            <a:endParaRPr sz="2500" b="1" i="0" u="none" strike="noStrike" cap="none">
              <a:solidFill>
                <a:schemeClr val="lt1"/>
              </a:solidFill>
              <a:latin typeface="Oswald"/>
              <a:ea typeface="Oswald"/>
              <a:cs typeface="Oswald"/>
              <a:sym typeface="Oswald"/>
            </a:endParaRPr>
          </a:p>
        </p:txBody>
      </p:sp>
      <p:sp>
        <p:nvSpPr>
          <p:cNvPr id="1202" name="Google Shape;1202;p41">
            <a:hlinkClick r:id="rId10"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EXTREME WEALTH</a:t>
            </a:r>
            <a:endParaRPr sz="25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EXTREME</a:t>
            </a:r>
            <a:endParaRPr sz="25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POVERTY</a:t>
            </a:r>
            <a:endParaRPr sz="2500" b="1" i="0" u="none" strike="noStrike" cap="none">
              <a:solidFill>
                <a:schemeClr val="lt1"/>
              </a:solidFill>
              <a:latin typeface="Oswald"/>
              <a:ea typeface="Oswald"/>
              <a:cs typeface="Oswald"/>
              <a:sym typeface="Oswa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42"/>
          <p:cNvSpPr/>
          <p:nvPr/>
        </p:nvSpPr>
        <p:spPr>
          <a:xfrm>
            <a:off x="672289" y="1175986"/>
            <a:ext cx="7799400" cy="42336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91425" tIns="91425" rIns="91425" bIns="91425" anchor="t" anchorCtr="0">
            <a:noAutofit/>
          </a:bodyPr>
          <a:lstStyle/>
          <a:p>
            <a:pPr marL="179999" marR="247895"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DF4067"/>
                </a:solidFill>
                <a:latin typeface="Arial"/>
                <a:ea typeface="Arial"/>
                <a:cs typeface="Arial"/>
                <a:sym typeface="Arial"/>
              </a:rPr>
              <a:t>The Equality Act protects the rights of individuals and advances equality of opportunity for all.</a:t>
            </a:r>
            <a:endParaRPr sz="3000" b="1" i="0" u="none" strike="noStrike" cap="none">
              <a:solidFill>
                <a:srgbClr val="DF4067"/>
              </a:solidFill>
              <a:latin typeface="Arial"/>
              <a:ea typeface="Arial"/>
              <a:cs typeface="Arial"/>
              <a:sym typeface="Arial"/>
            </a:endParaRPr>
          </a:p>
          <a:p>
            <a:pPr marL="179999" marR="3937896" lvl="0" indent="0" algn="l" rtl="0">
              <a:lnSpc>
                <a:spcPct val="100000"/>
              </a:lnSpc>
              <a:spcBef>
                <a:spcPts val="100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3937896" lvl="0" indent="0" algn="l" rtl="0">
              <a:lnSpc>
                <a:spcPct val="100000"/>
              </a:lnSpc>
              <a:spcBef>
                <a:spcPts val="1000"/>
              </a:spcBef>
              <a:spcAft>
                <a:spcPts val="0"/>
              </a:spcAft>
              <a:buClr>
                <a:srgbClr val="000000"/>
              </a:buClr>
              <a:buSzPts val="2600"/>
              <a:buFont typeface="Arial"/>
              <a:buNone/>
            </a:pPr>
            <a:r>
              <a:rPr lang="en-GB" sz="2600" b="0" i="0" u="none" strike="noStrike" cap="none">
                <a:solidFill>
                  <a:schemeClr val="dk1"/>
                </a:solidFill>
                <a:latin typeface="Arial"/>
                <a:ea typeface="Arial"/>
                <a:cs typeface="Arial"/>
                <a:sym typeface="Arial"/>
              </a:rPr>
              <a:t>What is </a:t>
            </a:r>
            <a:r>
              <a:rPr lang="en-GB" sz="2600" b="1" i="0" u="none" strike="noStrike" cap="none">
                <a:solidFill>
                  <a:schemeClr val="dk1"/>
                </a:solidFill>
                <a:latin typeface="Arial"/>
                <a:ea typeface="Arial"/>
                <a:cs typeface="Arial"/>
                <a:sym typeface="Arial"/>
              </a:rPr>
              <a:t>discrimination</a:t>
            </a:r>
            <a:r>
              <a:rPr lang="en-GB" sz="2600" b="0" i="0" u="none" strike="noStrike" cap="none">
                <a:solidFill>
                  <a:schemeClr val="dk1"/>
                </a:solidFill>
                <a:latin typeface="Arial"/>
                <a:ea typeface="Arial"/>
                <a:cs typeface="Arial"/>
                <a:sym typeface="Arial"/>
              </a:rPr>
              <a:t>?</a:t>
            </a:r>
            <a:endParaRPr sz="2600" b="0" i="0" u="none" strike="noStrike" cap="none">
              <a:solidFill>
                <a:schemeClr val="dk1"/>
              </a:solidFill>
              <a:latin typeface="Arial"/>
              <a:ea typeface="Arial"/>
              <a:cs typeface="Arial"/>
              <a:sym typeface="Arial"/>
            </a:endParaRPr>
          </a:p>
          <a:p>
            <a:pPr marL="179999" marR="3937896" lvl="0" indent="0" algn="l" rtl="0">
              <a:lnSpc>
                <a:spcPct val="100000"/>
              </a:lnSpc>
              <a:spcBef>
                <a:spcPts val="1000"/>
              </a:spcBef>
              <a:spcAft>
                <a:spcPts val="0"/>
              </a:spcAft>
              <a:buClr>
                <a:srgbClr val="000000"/>
              </a:buClr>
              <a:buSzPts val="2600"/>
              <a:buFont typeface="Arial"/>
              <a:buNone/>
            </a:pPr>
            <a:r>
              <a:rPr lang="en-GB" sz="2600" b="0" i="0" u="none" strike="noStrike" cap="none">
                <a:solidFill>
                  <a:schemeClr val="dk1"/>
                </a:solidFill>
                <a:latin typeface="Arial"/>
                <a:ea typeface="Arial"/>
                <a:cs typeface="Arial"/>
                <a:sym typeface="Arial"/>
              </a:rPr>
              <a:t>What are the </a:t>
            </a:r>
            <a:r>
              <a:rPr lang="en-GB" sz="2600" b="1" i="0" u="none" strike="noStrike" cap="none">
                <a:solidFill>
                  <a:schemeClr val="dk1"/>
                </a:solidFill>
                <a:latin typeface="Arial"/>
                <a:ea typeface="Arial"/>
                <a:cs typeface="Arial"/>
                <a:sym typeface="Arial"/>
              </a:rPr>
              <a:t>protected characteristics</a:t>
            </a:r>
            <a:r>
              <a:rPr lang="en-GB" sz="2600" b="0" i="0" u="none" strike="noStrike" cap="none">
                <a:solidFill>
                  <a:schemeClr val="dk1"/>
                </a:solidFill>
                <a:latin typeface="Arial"/>
                <a:ea typeface="Arial"/>
                <a:cs typeface="Arial"/>
                <a:sym typeface="Arial"/>
              </a:rPr>
              <a:t>?</a:t>
            </a:r>
            <a:endParaRPr sz="2600" b="1" i="0" u="none" strike="noStrike" cap="none">
              <a:solidFill>
                <a:srgbClr val="DF4067"/>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3487896" lvl="0" indent="0" algn="l" rtl="0">
              <a:lnSpc>
                <a:spcPct val="100000"/>
              </a:lnSpc>
              <a:spcBef>
                <a:spcPts val="100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89999" marR="157896" lvl="0" indent="0" algn="l" rtl="0">
              <a:lnSpc>
                <a:spcPct val="100000"/>
              </a:lnSpc>
              <a:spcBef>
                <a:spcPts val="100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209" name="Google Shape;1209;p4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DF4067"/>
                </a:solidFill>
              </a:rPr>
              <a:t>EQUALITY ACT</a:t>
            </a:r>
            <a:endParaRPr sz="3600">
              <a:solidFill>
                <a:srgbClr val="DF4067"/>
              </a:solidFill>
            </a:endParaRPr>
          </a:p>
        </p:txBody>
      </p:sp>
      <p:grpSp>
        <p:nvGrpSpPr>
          <p:cNvPr id="1210" name="Google Shape;1210;p42"/>
          <p:cNvGrpSpPr/>
          <p:nvPr/>
        </p:nvGrpSpPr>
        <p:grpSpPr>
          <a:xfrm>
            <a:off x="738536" y="5604333"/>
            <a:ext cx="6688947" cy="802700"/>
            <a:chOff x="758050" y="5638000"/>
            <a:chExt cx="7760700" cy="939600"/>
          </a:xfrm>
        </p:grpSpPr>
        <p:sp>
          <p:nvSpPr>
            <p:cNvPr id="1211" name="Google Shape;1211;p4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hlink"/>
                  </a:solidFill>
                  <a:latin typeface="Arial"/>
                  <a:ea typeface="Arial"/>
                  <a:cs typeface="Arial"/>
                  <a:sym typeface="Arial"/>
                  <a:hlinkClick r:id="rId3"/>
                </a:rPr>
                <a:t>Find out about your rights under the Equality Act</a:t>
              </a:r>
              <a:endParaRPr sz="1800" b="1" i="0" u="none" strike="noStrike" cap="none">
                <a:solidFill>
                  <a:srgbClr val="000000"/>
                </a:solidFill>
                <a:latin typeface="Arial"/>
                <a:ea typeface="Arial"/>
                <a:cs typeface="Arial"/>
                <a:sym typeface="Arial"/>
              </a:endParaRPr>
            </a:p>
          </p:txBody>
        </p:sp>
        <p:grpSp>
          <p:nvGrpSpPr>
            <p:cNvPr id="1212" name="Google Shape;1212;p42"/>
            <p:cNvGrpSpPr/>
            <p:nvPr/>
          </p:nvGrpSpPr>
          <p:grpSpPr>
            <a:xfrm>
              <a:off x="1013661" y="5809720"/>
              <a:ext cx="503995" cy="614913"/>
              <a:chOff x="840950" y="5732750"/>
              <a:chExt cx="620760" cy="701235"/>
            </a:xfrm>
          </p:grpSpPr>
          <p:sp>
            <p:nvSpPr>
              <p:cNvPr id="1213" name="Google Shape;1213;p4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14" name="Google Shape;1214;p4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215" name="Google Shape;1215;p4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216" name="Google Shape;1216;p4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pic>
        <p:nvPicPr>
          <p:cNvPr id="1217" name="Google Shape;1217;p42" descr="The Equality Act 2010 protects us all by making it against the law to discriminate or harass someone because of a protected characteristic. We all have more than one of the nine protected characteristics. This short film explains what they are. Find out more on our website: https://www.equalityhumanrights.com/en/equality-act/protected-characteristics" title="Protected characteristics">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626100" y="2416413"/>
            <a:ext cx="3588900" cy="2691675"/>
          </a:xfrm>
          <a:prstGeom prst="rect">
            <a:avLst/>
          </a:prstGeom>
          <a:noFill/>
          <a:ln w="38100" cap="flat" cmpd="sng">
            <a:solidFill>
              <a:srgbClr val="DF406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7"/>
                                        </p:tgtEl>
                                        <p:attrNameLst>
                                          <p:attrName>style.visibility</p:attrName>
                                        </p:attrNameLst>
                                      </p:cBhvr>
                                      <p:to>
                                        <p:strVal val="visible"/>
                                      </p:to>
                                    </p:set>
                                    <p:animEffect transition="in" filter="fade">
                                      <p:cBhvr>
                                        <p:cTn id="7" dur="1000"/>
                                        <p:tgtEl>
                                          <p:spTgt spid="1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Google Shape;1223;p43"/>
          <p:cNvSpPr/>
          <p:nvPr/>
        </p:nvSpPr>
        <p:spPr>
          <a:xfrm>
            <a:off x="672289" y="1175986"/>
            <a:ext cx="7799400" cy="42336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91425" tIns="91425" rIns="91425" bIns="91425" anchor="t" anchorCtr="0">
            <a:noAutofit/>
          </a:bodyPr>
          <a:lstStyle/>
          <a:p>
            <a:pPr marL="0" marR="144172" lvl="0" indent="179999" algn="l" rtl="0">
              <a:lnSpc>
                <a:spcPct val="100000"/>
              </a:lnSpc>
              <a:spcBef>
                <a:spcPts val="0"/>
              </a:spcBef>
              <a:spcAft>
                <a:spcPts val="0"/>
              </a:spcAft>
              <a:buClr>
                <a:srgbClr val="000000"/>
              </a:buClr>
              <a:buSzPts val="3600"/>
              <a:buFont typeface="Arial"/>
              <a:buNone/>
            </a:pPr>
            <a:r>
              <a:rPr lang="en-GB" sz="3600" b="1" i="0" u="none" strike="noStrike" cap="none">
                <a:solidFill>
                  <a:srgbClr val="DF4067"/>
                </a:solidFill>
                <a:latin typeface="Arial"/>
                <a:ea typeface="Arial"/>
                <a:cs typeface="Arial"/>
                <a:sym typeface="Arial"/>
              </a:rPr>
              <a:t>What is inequality?</a:t>
            </a:r>
            <a:endParaRPr sz="3600" b="1" i="0" u="none" strike="noStrike" cap="none">
              <a:solidFill>
                <a:srgbClr val="DF4067"/>
              </a:solidFill>
              <a:latin typeface="Arial"/>
              <a:ea typeface="Arial"/>
              <a:cs typeface="Arial"/>
              <a:sym typeface="Arial"/>
            </a:endParaRPr>
          </a:p>
          <a:p>
            <a:pPr marL="0" marR="144172" lvl="0" indent="179999" algn="l" rtl="0">
              <a:lnSpc>
                <a:spcPct val="100000"/>
              </a:lnSpc>
              <a:spcBef>
                <a:spcPts val="1000"/>
              </a:spcBef>
              <a:spcAft>
                <a:spcPts val="0"/>
              </a:spcAft>
              <a:buClr>
                <a:srgbClr val="000000"/>
              </a:buClr>
              <a:buSzPts val="1200"/>
              <a:buFont typeface="Arial"/>
              <a:buNone/>
            </a:pPr>
            <a:endParaRPr sz="1200" b="1" i="0" u="none" strike="noStrike" cap="none">
              <a:solidFill>
                <a:srgbClr val="DF4067"/>
              </a:solidFill>
              <a:latin typeface="Arial"/>
              <a:ea typeface="Arial"/>
              <a:cs typeface="Arial"/>
              <a:sym typeface="Arial"/>
            </a:endParaRPr>
          </a:p>
          <a:p>
            <a:pPr marL="899999" marR="144172" lvl="0" indent="0" algn="l" rtl="0">
              <a:lnSpc>
                <a:spcPct val="100000"/>
              </a:lnSpc>
              <a:spcBef>
                <a:spcPts val="100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Inequality is the </a:t>
            </a:r>
            <a:r>
              <a:rPr lang="en-GB" sz="30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unfair</a:t>
            </a:r>
            <a:r>
              <a:rPr lang="en-GB" sz="3000" b="0" i="0" u="none" strike="noStrike" cap="none">
                <a:solidFill>
                  <a:schemeClr val="dk1"/>
                </a:solidFill>
                <a:latin typeface="Arial"/>
                <a:ea typeface="Arial"/>
                <a:cs typeface="Arial"/>
                <a:sym typeface="Arial"/>
              </a:rPr>
              <a:t> </a:t>
            </a:r>
            <a:r>
              <a:rPr lang="en-GB" sz="3000" b="0" i="0" u="none" strike="noStrike" cap="none">
                <a:solidFill>
                  <a:schemeClr val="dk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situation</a:t>
            </a:r>
            <a:r>
              <a:rPr lang="en-GB" sz="3000" b="0" i="0" u="none" strike="noStrike" cap="none">
                <a:solidFill>
                  <a:schemeClr val="dk1"/>
                </a:solidFill>
                <a:latin typeface="Arial"/>
                <a:ea typeface="Arial"/>
                <a:cs typeface="Arial"/>
                <a:sym typeface="Arial"/>
              </a:rPr>
              <a:t> in </a:t>
            </a:r>
            <a:r>
              <a:rPr lang="en-GB" sz="3000" b="0" i="0" u="none" strike="noStrike" cap="none">
                <a:solidFill>
                  <a:schemeClr val="dk1"/>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society</a:t>
            </a:r>
            <a:r>
              <a:rPr lang="en-GB" sz="3000" b="0" i="0" u="none" strike="noStrike" cap="none">
                <a:solidFill>
                  <a:schemeClr val="dk1"/>
                </a:solidFill>
                <a:latin typeface="Arial"/>
                <a:ea typeface="Arial"/>
                <a:cs typeface="Arial"/>
                <a:sym typeface="Arial"/>
              </a:rPr>
              <a:t> when some </a:t>
            </a:r>
            <a:r>
              <a:rPr lang="en-GB" sz="3000" b="0" i="0" u="none" strike="noStrike" cap="none">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people</a:t>
            </a:r>
            <a:r>
              <a:rPr lang="en-GB" sz="3000" b="0" i="0" u="none" strike="noStrike" cap="none">
                <a:solidFill>
                  <a:schemeClr val="dk1"/>
                </a:solidFill>
                <a:latin typeface="Arial"/>
                <a:ea typeface="Arial"/>
                <a:cs typeface="Arial"/>
                <a:sym typeface="Arial"/>
              </a:rPr>
              <a:t> have more </a:t>
            </a:r>
            <a:r>
              <a:rPr lang="en-GB" sz="3000" b="0" i="0" u="none" strike="noStrike" cap="none">
                <a:solidFill>
                  <a:schemeClr val="dk1"/>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opportunities</a:t>
            </a:r>
            <a:r>
              <a:rPr lang="en-GB" sz="3000" b="0" i="0" u="none" strike="noStrike" cap="none">
                <a:solidFill>
                  <a:schemeClr val="dk1"/>
                </a:solidFill>
                <a:latin typeface="Arial"/>
                <a:ea typeface="Arial"/>
                <a:cs typeface="Arial"/>
                <a:sym typeface="Arial"/>
              </a:rPr>
              <a:t> and </a:t>
            </a:r>
            <a:r>
              <a:rPr lang="en-GB" sz="3000" b="0" i="0" u="none" strike="noStrike" cap="none">
                <a:solidFill>
                  <a:schemeClr val="dk1"/>
                </a:solidFill>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money</a:t>
            </a:r>
            <a:r>
              <a:rPr lang="en-GB" sz="3000" b="0" i="0" u="none" strike="noStrike" cap="none">
                <a:solidFill>
                  <a:schemeClr val="dk1"/>
                </a:solidFill>
                <a:latin typeface="Arial"/>
                <a:ea typeface="Arial"/>
                <a:cs typeface="Arial"/>
                <a:sym typeface="Arial"/>
              </a:rPr>
              <a:t> than other </a:t>
            </a:r>
            <a:r>
              <a:rPr lang="en-GB" sz="3000" b="0" i="0" u="none" strike="noStrike" cap="none">
                <a:solidFill>
                  <a:schemeClr val="dk1"/>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people</a:t>
            </a:r>
            <a:r>
              <a:rPr lang="en-GB" sz="3000" b="0" i="0" u="none" strike="noStrike" cap="none">
                <a:solidFill>
                  <a:schemeClr val="dk1"/>
                </a:solidFill>
                <a:latin typeface="Arial"/>
                <a:ea typeface="Arial"/>
                <a:cs typeface="Arial"/>
                <a:sym typeface="Arial"/>
              </a:rPr>
              <a:t>.</a:t>
            </a:r>
            <a:endParaRPr sz="30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Do you think inequality is increasing or decreasing in the world?</a:t>
            </a:r>
            <a:endParaRPr sz="3000" b="1"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endParaRPr sz="3000" b="1" i="0" u="none" strike="noStrike" cap="none">
              <a:solidFill>
                <a:srgbClr val="DF4067"/>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144172" lvl="0" indent="179999"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400"/>
              <a:buFont typeface="Arial"/>
              <a:buNone/>
            </a:pPr>
            <a:endParaRPr sz="2400" b="1" i="0" u="none" strike="noStrike" cap="none">
              <a:solidFill>
                <a:srgbClr val="DF4067"/>
              </a:solidFill>
              <a:latin typeface="Arial"/>
              <a:ea typeface="Arial"/>
              <a:cs typeface="Arial"/>
              <a:sym typeface="Arial"/>
            </a:endParaRPr>
          </a:p>
          <a:p>
            <a:pPr marL="179999" marR="3937896" lvl="0" indent="0" algn="l" rtl="0">
              <a:lnSpc>
                <a:spcPct val="100000"/>
              </a:lnSpc>
              <a:spcBef>
                <a:spcPts val="0"/>
              </a:spcBef>
              <a:spcAft>
                <a:spcPts val="0"/>
              </a:spcAft>
              <a:buClr>
                <a:srgbClr val="000000"/>
              </a:buClr>
              <a:buSzPts val="3000"/>
              <a:buFont typeface="Arial"/>
              <a:buNone/>
            </a:pPr>
            <a:endParaRPr sz="3000" b="1" i="0" u="none" strike="noStrike" cap="none">
              <a:solidFill>
                <a:srgbClr val="DF4067"/>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3487896" lvl="0" indent="0" algn="l" rtl="0">
              <a:lnSpc>
                <a:spcPct val="100000"/>
              </a:lnSpc>
              <a:spcBef>
                <a:spcPts val="100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89999" marR="157896" lvl="0" indent="0" algn="l" rtl="0">
              <a:lnSpc>
                <a:spcPct val="100000"/>
              </a:lnSpc>
              <a:spcBef>
                <a:spcPts val="100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224" name="Google Shape;1224;p43"/>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DF4067"/>
                </a:solidFill>
              </a:rPr>
              <a:t>INEQUALITY</a:t>
            </a:r>
            <a:endParaRPr sz="3600">
              <a:solidFill>
                <a:srgbClr val="DF4067"/>
              </a:solidFill>
            </a:endParaRPr>
          </a:p>
        </p:txBody>
      </p:sp>
      <p:grpSp>
        <p:nvGrpSpPr>
          <p:cNvPr id="1225" name="Google Shape;1225;p43"/>
          <p:cNvGrpSpPr/>
          <p:nvPr/>
        </p:nvGrpSpPr>
        <p:grpSpPr>
          <a:xfrm>
            <a:off x="738536" y="5604333"/>
            <a:ext cx="6688947" cy="802700"/>
            <a:chOff x="758050" y="5638000"/>
            <a:chExt cx="7760700" cy="939600"/>
          </a:xfrm>
        </p:grpSpPr>
        <p:sp>
          <p:nvSpPr>
            <p:cNvPr id="1226" name="Google Shape;1226;p43"/>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45000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Find out more on </a:t>
              </a:r>
              <a:r>
                <a:rPr lang="en-GB" sz="2000" b="1" i="0" u="sng" strike="noStrike" cap="none">
                  <a:solidFill>
                    <a:schemeClr val="hlink"/>
                  </a:solidFill>
                  <a:latin typeface="Arial"/>
                  <a:ea typeface="Arial"/>
                  <a:cs typeface="Arial"/>
                  <a:sym typeface="Arial"/>
                  <a:hlinkClick r:id="rId9"/>
                </a:rPr>
                <a:t>OXFAM International</a:t>
              </a:r>
              <a:endParaRPr sz="1800" b="1" i="0" u="none" strike="noStrike" cap="none">
                <a:solidFill>
                  <a:srgbClr val="000000"/>
                </a:solidFill>
                <a:latin typeface="Arial"/>
                <a:ea typeface="Arial"/>
                <a:cs typeface="Arial"/>
                <a:sym typeface="Arial"/>
              </a:endParaRPr>
            </a:p>
          </p:txBody>
        </p:sp>
        <p:grpSp>
          <p:nvGrpSpPr>
            <p:cNvPr id="1227" name="Google Shape;1227;p43"/>
            <p:cNvGrpSpPr/>
            <p:nvPr/>
          </p:nvGrpSpPr>
          <p:grpSpPr>
            <a:xfrm>
              <a:off x="1013661" y="5809720"/>
              <a:ext cx="503995" cy="614913"/>
              <a:chOff x="840950" y="5732750"/>
              <a:chExt cx="620760" cy="701235"/>
            </a:xfrm>
          </p:grpSpPr>
          <p:sp>
            <p:nvSpPr>
              <p:cNvPr id="1228" name="Google Shape;1228;p43"/>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29" name="Google Shape;1229;p43"/>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230" name="Google Shape;1230;p43">
            <a:hlinkClick r:id="rId10" action="ppaction://hlinksldjump"/>
          </p:cNvPr>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231" name="Google Shape;1231;p43">
            <a:hlinkClick r:id="rId12" action="ppaction://hlinksldjump"/>
          </p:cNvP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sp>
        <p:nvSpPr>
          <p:cNvPr id="1232" name="Google Shape;1232;p43"/>
          <p:cNvSpPr txBox="1"/>
          <p:nvPr/>
        </p:nvSpPr>
        <p:spPr>
          <a:xfrm>
            <a:off x="976410" y="1851435"/>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DF4067"/>
                </a:solidFill>
                <a:latin typeface="Arial"/>
                <a:ea typeface="Arial"/>
                <a:cs typeface="Arial"/>
                <a:sym typeface="Arial"/>
              </a:rPr>
              <a:t>“</a:t>
            </a:r>
            <a:endParaRPr sz="10000" b="0" i="0" u="none" strike="noStrike" cap="none">
              <a:solidFill>
                <a:srgbClr val="DF4067"/>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sp>
        <p:nvSpPr>
          <p:cNvPr id="1238" name="Google Shape;1238;p44"/>
          <p:cNvSpPr/>
          <p:nvPr/>
        </p:nvSpPr>
        <p:spPr>
          <a:xfrm>
            <a:off x="672289" y="1175986"/>
            <a:ext cx="7799400" cy="4233600"/>
          </a:xfrm>
          <a:prstGeom prst="rect">
            <a:avLst/>
          </a:prstGeom>
          <a:solidFill>
            <a:srgbClr val="F3F3F3"/>
          </a:solidFill>
          <a:ln w="38100" cap="flat" cmpd="sng">
            <a:solidFill>
              <a:srgbClr val="DF4067"/>
            </a:solidFill>
            <a:prstDash val="solid"/>
            <a:round/>
            <a:headEnd type="none" w="sm" len="sm"/>
            <a:tailEnd type="none" w="sm" len="sm"/>
          </a:ln>
        </p:spPr>
        <p:txBody>
          <a:bodyPr spcFirstLastPara="1" wrap="square" lIns="91425" tIns="91425" rIns="91425" bIns="91425" anchor="t" anchorCtr="0">
            <a:noAutofit/>
          </a:bodyPr>
          <a:lstStyle/>
          <a:p>
            <a:pPr marL="360000" marR="67896"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DF4067"/>
                </a:solidFill>
                <a:latin typeface="Arial"/>
                <a:ea typeface="Arial"/>
                <a:cs typeface="Arial"/>
                <a:sym typeface="Arial"/>
              </a:rPr>
              <a:t>The world’s richest 1% have more than twice as much wealth as 6.9 billion people (60% of the population).</a:t>
            </a:r>
            <a:endParaRPr sz="2400" b="1" i="0" u="none" strike="noStrike" cap="none">
              <a:solidFill>
                <a:srgbClr val="DF4067"/>
              </a:solidFill>
              <a:latin typeface="Arial"/>
              <a:ea typeface="Arial"/>
              <a:cs typeface="Arial"/>
              <a:sym typeface="Arial"/>
            </a:endParaRPr>
          </a:p>
          <a:p>
            <a:pPr marL="360000" marR="67896" lvl="0" indent="0" algn="l" rtl="0">
              <a:lnSpc>
                <a:spcPct val="100000"/>
              </a:lnSpc>
              <a:spcBef>
                <a:spcPts val="0"/>
              </a:spcBef>
              <a:spcAft>
                <a:spcPts val="0"/>
              </a:spcAft>
              <a:buClr>
                <a:srgbClr val="000000"/>
              </a:buClr>
              <a:buSzPts val="600"/>
              <a:buFont typeface="Arial"/>
              <a:buNone/>
            </a:pPr>
            <a:endParaRPr sz="600" b="1" i="0" u="none" strike="noStrike" cap="none">
              <a:solidFill>
                <a:srgbClr val="DF4067"/>
              </a:solidFill>
              <a:latin typeface="Arial"/>
              <a:ea typeface="Arial"/>
              <a:cs typeface="Arial"/>
              <a:sym typeface="Arial"/>
            </a:endParaRPr>
          </a:p>
          <a:p>
            <a:pPr marL="899999" marR="4117896" lvl="0" indent="-42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How does this make you feel?</a:t>
            </a:r>
            <a:endParaRPr sz="2400" b="0" i="0" u="none" strike="noStrike" cap="none">
              <a:solidFill>
                <a:schemeClr val="dk1"/>
              </a:solidFill>
              <a:latin typeface="Arial"/>
              <a:ea typeface="Arial"/>
              <a:cs typeface="Arial"/>
              <a:sym typeface="Arial"/>
            </a:endParaRPr>
          </a:p>
          <a:p>
            <a:pPr marL="899999" marR="4117896" lvl="0" indent="-42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can Governments do to reduce the gap between rich and poor?</a:t>
            </a:r>
            <a:endParaRPr sz="2400" b="1" i="0" u="none" strike="noStrike" cap="none">
              <a:solidFill>
                <a:srgbClr val="DF4067"/>
              </a:solidFill>
              <a:latin typeface="Arial"/>
              <a:ea typeface="Arial"/>
              <a:cs typeface="Arial"/>
              <a:sym typeface="Arial"/>
            </a:endParaRPr>
          </a:p>
          <a:p>
            <a:pPr marL="179999" marR="4117896" lvl="0" indent="54000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3487896" lvl="0" indent="0" algn="l" rtl="0">
              <a:lnSpc>
                <a:spcPct val="100000"/>
              </a:lnSpc>
              <a:spcBef>
                <a:spcPts val="1000"/>
              </a:spcBef>
              <a:spcAft>
                <a:spcPts val="0"/>
              </a:spcAft>
              <a:buClr>
                <a:srgbClr val="000000"/>
              </a:buClr>
              <a:buSzPts val="3200"/>
              <a:buFont typeface="Arial"/>
              <a:buNone/>
            </a:pPr>
            <a:endParaRPr sz="3200" b="0" i="0" u="none" strike="noStrike" cap="none">
              <a:solidFill>
                <a:schemeClr val="dk1"/>
              </a:solidFill>
              <a:latin typeface="Arial"/>
              <a:ea typeface="Arial"/>
              <a:cs typeface="Arial"/>
              <a:sym typeface="Arial"/>
            </a:endParaRPr>
          </a:p>
          <a:p>
            <a:pPr marL="89999" marR="157896" lvl="0" indent="0" algn="l" rtl="0">
              <a:lnSpc>
                <a:spcPct val="100000"/>
              </a:lnSpc>
              <a:spcBef>
                <a:spcPts val="1000"/>
              </a:spcBef>
              <a:spcAft>
                <a:spcPts val="0"/>
              </a:spcAft>
              <a:buClr>
                <a:srgbClr val="000000"/>
              </a:buClr>
              <a:buSzPts val="3400"/>
              <a:buFont typeface="Arial"/>
              <a:buNone/>
            </a:pPr>
            <a:endParaRPr sz="3400" b="1" i="0" u="none" strike="noStrike" cap="none">
              <a:solidFill>
                <a:schemeClr val="dk1"/>
              </a:solidFill>
              <a:latin typeface="Arial"/>
              <a:ea typeface="Arial"/>
              <a:cs typeface="Arial"/>
              <a:sym typeface="Arial"/>
            </a:endParaRPr>
          </a:p>
        </p:txBody>
      </p:sp>
      <p:sp>
        <p:nvSpPr>
          <p:cNvPr id="1239" name="Google Shape;1239;p4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DF4067"/>
                </a:solidFill>
              </a:rPr>
              <a:t>EXTREME WEALTH, EXTREME POVERTY</a:t>
            </a:r>
            <a:endParaRPr sz="3600">
              <a:solidFill>
                <a:srgbClr val="DF4067"/>
              </a:solidFill>
            </a:endParaRPr>
          </a:p>
        </p:txBody>
      </p:sp>
      <p:grpSp>
        <p:nvGrpSpPr>
          <p:cNvPr id="1240" name="Google Shape;1240;p44"/>
          <p:cNvGrpSpPr/>
          <p:nvPr/>
        </p:nvGrpSpPr>
        <p:grpSpPr>
          <a:xfrm>
            <a:off x="738536" y="5604333"/>
            <a:ext cx="6688947" cy="802700"/>
            <a:chOff x="758050" y="5638000"/>
            <a:chExt cx="7760700" cy="939600"/>
          </a:xfrm>
        </p:grpSpPr>
        <p:sp>
          <p:nvSpPr>
            <p:cNvPr id="1241" name="Google Shape;1241;p4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450000" algn="l" rtl="0">
                <a:lnSpc>
                  <a:spcPct val="100000"/>
                </a:lnSpc>
                <a:spcBef>
                  <a:spcPts val="0"/>
                </a:spcBef>
                <a:spcAft>
                  <a:spcPts val="0"/>
                </a:spcAft>
                <a:buClr>
                  <a:srgbClr val="000000"/>
                </a:buClr>
                <a:buSzPts val="2000"/>
                <a:buFont typeface="Arial"/>
                <a:buNone/>
              </a:pPr>
              <a:r>
                <a:rPr lang="en-GB" sz="2000" b="1" i="0" u="none" strike="noStrike" cap="none">
                  <a:solidFill>
                    <a:schemeClr val="dk1"/>
                  </a:solidFill>
                  <a:latin typeface="Arial"/>
                  <a:ea typeface="Arial"/>
                  <a:cs typeface="Arial"/>
                  <a:sym typeface="Arial"/>
                </a:rPr>
                <a:t>Find out more on </a:t>
              </a:r>
              <a:r>
                <a:rPr lang="en-GB" sz="2000" b="1" i="0" u="sng" strike="noStrike" cap="none">
                  <a:solidFill>
                    <a:schemeClr val="hlink"/>
                  </a:solidFill>
                  <a:latin typeface="Arial"/>
                  <a:ea typeface="Arial"/>
                  <a:cs typeface="Arial"/>
                  <a:sym typeface="Arial"/>
                  <a:hlinkClick r:id="rId3"/>
                </a:rPr>
                <a:t>OXFAM International</a:t>
              </a:r>
              <a:endParaRPr sz="1800" b="1" i="0" u="none" strike="noStrike" cap="none">
                <a:solidFill>
                  <a:srgbClr val="000000"/>
                </a:solidFill>
                <a:latin typeface="Arial"/>
                <a:ea typeface="Arial"/>
                <a:cs typeface="Arial"/>
                <a:sym typeface="Arial"/>
              </a:endParaRPr>
            </a:p>
          </p:txBody>
        </p:sp>
        <p:grpSp>
          <p:nvGrpSpPr>
            <p:cNvPr id="1242" name="Google Shape;1242;p44"/>
            <p:cNvGrpSpPr/>
            <p:nvPr/>
          </p:nvGrpSpPr>
          <p:grpSpPr>
            <a:xfrm>
              <a:off x="1013661" y="5809720"/>
              <a:ext cx="503995" cy="614913"/>
              <a:chOff x="840950" y="5732750"/>
              <a:chExt cx="620760" cy="701235"/>
            </a:xfrm>
          </p:grpSpPr>
          <p:sp>
            <p:nvSpPr>
              <p:cNvPr id="1243" name="Google Shape;1243;p4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44" name="Google Shape;1244;p4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245" name="Google Shape;1245;p4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246" name="Google Shape;1246;p4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pic>
        <p:nvPicPr>
          <p:cNvPr id="1247" name="Google Shape;1247;p44" descr="The Gap between the rich and poor can shrink. It's a question of choice. When Governments choose to make tax fairer; invest in public services; nnsure fair wages; listen to the poorest people; the number of people in poverty can drop. Let's tackle inequality and beat poverty for good." title="What is inequality? | Oxfam GB">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419588" y="2316976"/>
            <a:ext cx="3761900" cy="2821425"/>
          </a:xfrm>
          <a:prstGeom prst="rect">
            <a:avLst/>
          </a:prstGeom>
          <a:noFill/>
          <a:ln w="38100" cap="flat" cmpd="sng">
            <a:solidFill>
              <a:srgbClr val="DF4067"/>
            </a:solidFill>
            <a:prstDash val="solid"/>
            <a:round/>
            <a:headEnd type="none" w="sm" len="sm"/>
            <a:tailEnd type="none" w="sm" len="sm"/>
          </a:ln>
        </p:spPr>
      </p:pic>
      <p:sp>
        <p:nvSpPr>
          <p:cNvPr id="1248" name="Google Shape;1248;p44"/>
          <p:cNvSpPr txBox="1"/>
          <p:nvPr/>
        </p:nvSpPr>
        <p:spPr>
          <a:xfrm>
            <a:off x="671610" y="1013235"/>
            <a:ext cx="539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GB" sz="7200" b="0" i="0" u="none" strike="noStrike" cap="none">
                <a:solidFill>
                  <a:srgbClr val="DF4067"/>
                </a:solidFill>
                <a:latin typeface="Arial"/>
                <a:ea typeface="Arial"/>
                <a:cs typeface="Arial"/>
                <a:sym typeface="Arial"/>
              </a:rPr>
              <a:t>“</a:t>
            </a:r>
            <a:endParaRPr sz="7200" b="0" i="0" u="none" strike="noStrike" cap="none">
              <a:solidFill>
                <a:srgbClr val="DF4067"/>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45"/>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255" name="Google Shape;1255;p45"/>
          <p:cNvSpPr/>
          <p:nvPr/>
        </p:nvSpPr>
        <p:spPr>
          <a:xfrm>
            <a:off x="2404427" y="349490"/>
            <a:ext cx="6332400" cy="1789800"/>
          </a:xfrm>
          <a:prstGeom prst="rect">
            <a:avLst/>
          </a:prstGeom>
          <a:solidFill>
            <a:srgbClr val="F29C33"/>
          </a:solidFill>
          <a:ln>
            <a:noFill/>
          </a:ln>
        </p:spPr>
        <p:txBody>
          <a:bodyPr spcFirstLastPara="1" wrap="square" lIns="91425" tIns="91425" rIns="91425" bIns="91425" anchor="ctr" anchorCtr="0">
            <a:noAutofit/>
          </a:bodyPr>
          <a:lstStyle/>
          <a:p>
            <a:pPr marL="179999" marR="0" lvl="0" indent="0" algn="l"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Oswald"/>
                <a:ea typeface="Oswald"/>
                <a:cs typeface="Oswald"/>
                <a:sym typeface="Oswald"/>
              </a:rPr>
              <a:t>MAKE CITIES INCLUSIVE, SAFE, RESILIENT AND SUSTAINABLE</a:t>
            </a:r>
            <a:endParaRPr sz="3600" b="1" i="0" u="none" strike="noStrike" cap="none">
              <a:solidFill>
                <a:schemeClr val="lt1"/>
              </a:solidFill>
              <a:latin typeface="Oswald"/>
              <a:ea typeface="Oswald"/>
              <a:cs typeface="Oswald"/>
              <a:sym typeface="Oswald"/>
            </a:endParaRPr>
          </a:p>
        </p:txBody>
      </p:sp>
      <p:pic>
        <p:nvPicPr>
          <p:cNvPr id="1256" name="Google Shape;1256;p4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72160" y="349432"/>
            <a:ext cx="1789931" cy="1789931"/>
          </a:xfrm>
          <a:prstGeom prst="rect">
            <a:avLst/>
          </a:prstGeom>
          <a:noFill/>
          <a:ln>
            <a:noFill/>
          </a:ln>
        </p:spPr>
      </p:pic>
      <p:sp>
        <p:nvSpPr>
          <p:cNvPr id="1257" name="Google Shape;1257;p45"/>
          <p:cNvSpPr txBox="1">
            <a:spLocks noGrp="1"/>
          </p:cNvSpPr>
          <p:nvPr>
            <p:ph type="title"/>
          </p:nvPr>
        </p:nvSpPr>
        <p:spPr>
          <a:xfrm>
            <a:off x="960950" y="5979928"/>
            <a:ext cx="26706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F29C33"/>
                </a:solidFill>
              </a:rPr>
              <a:t>SUSTAINABLE CITIES</a:t>
            </a:r>
            <a:endParaRPr>
              <a:solidFill>
                <a:srgbClr val="F29C33"/>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F29C33"/>
                </a:solidFill>
              </a:rPr>
              <a:t>AND COMMUNITIES</a:t>
            </a:r>
            <a:endParaRPr/>
          </a:p>
        </p:txBody>
      </p:sp>
      <p:sp>
        <p:nvSpPr>
          <p:cNvPr id="1258" name="Google Shape;1258;p45"/>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F29C33"/>
                </a:solidFill>
              </a:rPr>
              <a:t>11</a:t>
            </a:r>
            <a:endParaRPr/>
          </a:p>
        </p:txBody>
      </p:sp>
      <p:sp>
        <p:nvSpPr>
          <p:cNvPr id="1259" name="Google Shape;1259;p45"/>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260" name="Google Shape;1260;p45">
            <a:hlinkClick r:id="rId5"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PARKS AND GREEN SPACES</a:t>
            </a:r>
            <a:endParaRPr sz="2600" b="1" i="0" u="none" strike="noStrike" cap="none">
              <a:solidFill>
                <a:schemeClr val="lt1"/>
              </a:solidFill>
              <a:latin typeface="Oswald"/>
              <a:ea typeface="Oswald"/>
              <a:cs typeface="Oswald"/>
              <a:sym typeface="Oswald"/>
            </a:endParaRPr>
          </a:p>
        </p:txBody>
      </p:sp>
      <p:sp>
        <p:nvSpPr>
          <p:cNvPr id="1261" name="Google Shape;1261;p45">
            <a:hlinkClick r:id="rId6"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GB" sz="2500" b="1" i="0" u="none" strike="noStrike" cap="none">
                <a:solidFill>
                  <a:schemeClr val="lt1"/>
                </a:solidFill>
                <a:latin typeface="Oswald"/>
                <a:ea typeface="Oswald"/>
                <a:cs typeface="Oswald"/>
                <a:sym typeface="Oswald"/>
              </a:rPr>
              <a:t>CHOOSING WHERE TO LIVE</a:t>
            </a:r>
            <a:endParaRPr sz="2500" b="1" i="0" u="none" strike="noStrike" cap="none">
              <a:solidFill>
                <a:schemeClr val="lt1"/>
              </a:solidFill>
              <a:latin typeface="Oswald"/>
              <a:ea typeface="Oswald"/>
              <a:cs typeface="Oswald"/>
              <a:sym typeface="Oswald"/>
            </a:endParaRPr>
          </a:p>
        </p:txBody>
      </p:sp>
      <p:sp>
        <p:nvSpPr>
          <p:cNvPr id="1262" name="Google Shape;1262;p45">
            <a:hlinkClick r:id="rId7"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AIR POLLUTION</a:t>
            </a:r>
            <a:endParaRPr sz="2800" b="1" i="0" u="none" strike="noStrike" cap="none">
              <a:solidFill>
                <a:schemeClr val="lt1"/>
              </a:solidFill>
              <a:latin typeface="Oswald"/>
              <a:ea typeface="Oswald"/>
              <a:cs typeface="Oswald"/>
              <a:sym typeface="Oswald"/>
            </a:endParaRPr>
          </a:p>
        </p:txBody>
      </p:sp>
      <p:pic>
        <p:nvPicPr>
          <p:cNvPr id="1263" name="Google Shape;1263;p45">
            <a:hlinkClick r:id="rId8" action="ppaction://hlinksldjump"/>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46"/>
          <p:cNvSpPr/>
          <p:nvPr/>
        </p:nvSpPr>
        <p:spPr>
          <a:xfrm>
            <a:off x="672289" y="1175986"/>
            <a:ext cx="7799400" cy="42336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29C33"/>
                </a:solidFill>
                <a:latin typeface="Arial"/>
                <a:ea typeface="Arial"/>
                <a:cs typeface="Arial"/>
                <a:sym typeface="Arial"/>
              </a:rPr>
              <a:t>Talk about your local park or green space</a:t>
            </a:r>
            <a:endParaRPr sz="1800" b="1" i="0" u="none" strike="noStrike" cap="none">
              <a:solidFill>
                <a:srgbClr val="F29C33"/>
              </a:solidFill>
              <a:latin typeface="Arial"/>
              <a:ea typeface="Arial"/>
              <a:cs typeface="Arial"/>
              <a:sym typeface="Arial"/>
            </a:endParaRPr>
          </a:p>
          <a:p>
            <a:pPr marL="3869999" marR="0" lvl="0" indent="0" algn="l" rtl="0">
              <a:lnSpc>
                <a:spcPct val="100000"/>
              </a:lnSpc>
              <a:spcBef>
                <a:spcPts val="100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Where is it?</a:t>
            </a:r>
            <a:endParaRPr sz="3000" b="0" i="0" u="none" strike="noStrike" cap="none">
              <a:solidFill>
                <a:schemeClr val="dk1"/>
              </a:solidFill>
              <a:latin typeface="Arial"/>
              <a:ea typeface="Arial"/>
              <a:cs typeface="Arial"/>
              <a:sym typeface="Arial"/>
            </a:endParaRPr>
          </a:p>
          <a:p>
            <a:pPr marL="3869999" marR="0" lvl="0" indent="0" algn="l" rtl="0">
              <a:lnSpc>
                <a:spcPct val="100000"/>
              </a:lnSpc>
              <a:spcBef>
                <a:spcPts val="100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What can you do there?</a:t>
            </a:r>
            <a:endParaRPr sz="3000" b="0" i="0" u="none" strike="noStrike" cap="none">
              <a:solidFill>
                <a:schemeClr val="dk1"/>
              </a:solidFill>
              <a:latin typeface="Arial"/>
              <a:ea typeface="Arial"/>
              <a:cs typeface="Arial"/>
              <a:sym typeface="Arial"/>
            </a:endParaRPr>
          </a:p>
          <a:p>
            <a:pPr marL="3869999" marR="0" lvl="0" indent="0" algn="l" rtl="0">
              <a:lnSpc>
                <a:spcPct val="100000"/>
              </a:lnSpc>
              <a:spcBef>
                <a:spcPts val="1000"/>
              </a:spcBef>
              <a:spcAft>
                <a:spcPts val="1000"/>
              </a:spcAft>
              <a:buClr>
                <a:srgbClr val="000000"/>
              </a:buClr>
              <a:buSzPts val="3000"/>
              <a:buFont typeface="Arial"/>
              <a:buNone/>
            </a:pPr>
            <a:r>
              <a:rPr lang="en-GB" sz="3000" b="0" i="0" u="none" strike="noStrike" cap="none">
                <a:solidFill>
                  <a:schemeClr val="dk1"/>
                </a:solidFill>
                <a:latin typeface="Arial"/>
                <a:ea typeface="Arial"/>
                <a:cs typeface="Arial"/>
                <a:sym typeface="Arial"/>
              </a:rPr>
              <a:t>How could it be better?</a:t>
            </a:r>
            <a:endParaRPr sz="3000" b="1" i="0" u="none" strike="noStrike" cap="none">
              <a:solidFill>
                <a:schemeClr val="dk1"/>
              </a:solidFill>
              <a:latin typeface="Arial"/>
              <a:ea typeface="Arial"/>
              <a:cs typeface="Arial"/>
              <a:sym typeface="Arial"/>
            </a:endParaRPr>
          </a:p>
        </p:txBody>
      </p:sp>
      <p:sp>
        <p:nvSpPr>
          <p:cNvPr id="1270" name="Google Shape;1270;p4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29C33"/>
                </a:solidFill>
              </a:rPr>
              <a:t>PARKS AND GREEN SPACES</a:t>
            </a:r>
            <a:endParaRPr sz="3600">
              <a:solidFill>
                <a:srgbClr val="F29C33"/>
              </a:solidFill>
            </a:endParaRPr>
          </a:p>
        </p:txBody>
      </p:sp>
      <p:grpSp>
        <p:nvGrpSpPr>
          <p:cNvPr id="1271" name="Google Shape;1271;p46"/>
          <p:cNvGrpSpPr/>
          <p:nvPr/>
        </p:nvGrpSpPr>
        <p:grpSpPr>
          <a:xfrm>
            <a:off x="738536" y="5604333"/>
            <a:ext cx="6688947" cy="802700"/>
            <a:chOff x="758050" y="5638000"/>
            <a:chExt cx="7760700" cy="939600"/>
          </a:xfrm>
        </p:grpSpPr>
        <p:sp>
          <p:nvSpPr>
            <p:cNvPr id="1272" name="Google Shape;1272;p4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234172"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3"/>
                </a:rPr>
                <a:t>Find your local park</a:t>
              </a:r>
              <a:endParaRPr sz="2400" b="1" i="0" u="none" strike="noStrike" cap="none">
                <a:solidFill>
                  <a:srgbClr val="000000"/>
                </a:solidFill>
                <a:latin typeface="Arial"/>
                <a:ea typeface="Arial"/>
                <a:cs typeface="Arial"/>
                <a:sym typeface="Arial"/>
              </a:endParaRPr>
            </a:p>
          </p:txBody>
        </p:sp>
        <p:grpSp>
          <p:nvGrpSpPr>
            <p:cNvPr id="1273" name="Google Shape;1273;p46"/>
            <p:cNvGrpSpPr/>
            <p:nvPr/>
          </p:nvGrpSpPr>
          <p:grpSpPr>
            <a:xfrm>
              <a:off x="1013661" y="5809720"/>
              <a:ext cx="503995" cy="614913"/>
              <a:chOff x="840950" y="5732750"/>
              <a:chExt cx="620760" cy="701235"/>
            </a:xfrm>
          </p:grpSpPr>
          <p:sp>
            <p:nvSpPr>
              <p:cNvPr id="1274" name="Google Shape;1274;p4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75" name="Google Shape;1275;p4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276" name="Google Shape;1276;p46">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277" name="Google Shape;1277;p4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4" y="415878"/>
            <a:ext cx="673200" cy="673200"/>
          </a:xfrm>
          <a:prstGeom prst="rect">
            <a:avLst/>
          </a:prstGeom>
          <a:noFill/>
          <a:ln>
            <a:noFill/>
          </a:ln>
        </p:spPr>
      </p:pic>
      <p:pic>
        <p:nvPicPr>
          <p:cNvPr id="1278" name="Google Shape;1278;p46" title="A park with trees and flower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00587" y="2740695"/>
            <a:ext cx="3415051" cy="22695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83"/>
        <p:cNvGrpSpPr/>
        <p:nvPr/>
      </p:nvGrpSpPr>
      <p:grpSpPr>
        <a:xfrm>
          <a:off x="0" y="0"/>
          <a:ext cx="0" cy="0"/>
          <a:chOff x="0" y="0"/>
          <a:chExt cx="0" cy="0"/>
        </a:xfrm>
      </p:grpSpPr>
      <p:sp>
        <p:nvSpPr>
          <p:cNvPr id="1284" name="Google Shape;1284;p47"/>
          <p:cNvSpPr/>
          <p:nvPr/>
        </p:nvSpPr>
        <p:spPr>
          <a:xfrm>
            <a:off x="672289" y="1175986"/>
            <a:ext cx="7799400" cy="42336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29C33"/>
                </a:solidFill>
                <a:latin typeface="Arial"/>
                <a:ea typeface="Arial"/>
                <a:cs typeface="Arial"/>
                <a:sym typeface="Arial"/>
              </a:rPr>
              <a:t>What is most important about the area you live in?</a:t>
            </a:r>
            <a:endParaRPr sz="3600" b="1" i="0" u="none" strike="noStrike" cap="none">
              <a:solidFill>
                <a:srgbClr val="F29C33"/>
              </a:solidFill>
              <a:latin typeface="Arial"/>
              <a:ea typeface="Arial"/>
              <a:cs typeface="Arial"/>
              <a:sym typeface="Arial"/>
            </a:endParaRPr>
          </a:p>
          <a:p>
            <a:pPr marL="179999" marR="144172"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F29C33"/>
              </a:solidFill>
              <a:latin typeface="Arial"/>
              <a:ea typeface="Arial"/>
              <a:cs typeface="Arial"/>
              <a:sym typeface="Arial"/>
            </a:endParaRPr>
          </a:p>
          <a:p>
            <a:pPr marL="3869999" marR="0" lvl="0" indent="0" algn="l" rtl="0">
              <a:lnSpc>
                <a:spcPct val="100000"/>
              </a:lnSpc>
              <a:spcBef>
                <a:spcPts val="1000"/>
              </a:spcBef>
              <a:spcAft>
                <a:spcPts val="100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p:txBody>
      </p:sp>
      <p:sp>
        <p:nvSpPr>
          <p:cNvPr id="1285" name="Google Shape;1285;p47"/>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29C33"/>
                </a:solidFill>
              </a:rPr>
              <a:t>CHOOSING WHERE TO LIVE</a:t>
            </a:r>
            <a:endParaRPr sz="3600">
              <a:solidFill>
                <a:srgbClr val="F29C33"/>
              </a:solidFill>
            </a:endParaRPr>
          </a:p>
        </p:txBody>
      </p:sp>
      <p:pic>
        <p:nvPicPr>
          <p:cNvPr id="1286" name="Google Shape;1286;p47">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287" name="Google Shape;1287;p47">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2294" y="415878"/>
            <a:ext cx="673200" cy="673200"/>
          </a:xfrm>
          <a:prstGeom prst="rect">
            <a:avLst/>
          </a:prstGeom>
          <a:noFill/>
          <a:ln>
            <a:noFill/>
          </a:ln>
        </p:spPr>
      </p:pic>
      <p:sp>
        <p:nvSpPr>
          <p:cNvPr id="1288" name="Google Shape;1288;p47"/>
          <p:cNvSpPr/>
          <p:nvPr/>
        </p:nvSpPr>
        <p:spPr>
          <a:xfrm>
            <a:off x="896925" y="3588900"/>
            <a:ext cx="2774900" cy="1066000"/>
          </a:xfrm>
          <a:prstGeom prst="flowChartInputOutput">
            <a:avLst/>
          </a:prstGeom>
          <a:solidFill>
            <a:srgbClr val="FFFFFF"/>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89" name="Google Shape;1289;p47"/>
          <p:cNvGrpSpPr/>
          <p:nvPr/>
        </p:nvGrpSpPr>
        <p:grpSpPr>
          <a:xfrm>
            <a:off x="1790760" y="2587307"/>
            <a:ext cx="1224481" cy="1324282"/>
            <a:chOff x="1097328" y="5527744"/>
            <a:chExt cx="767700" cy="767700"/>
          </a:xfrm>
        </p:grpSpPr>
        <p:sp>
          <p:nvSpPr>
            <p:cNvPr id="1290" name="Google Shape;1290;p47"/>
            <p:cNvSpPr/>
            <p:nvPr/>
          </p:nvSpPr>
          <p:spPr>
            <a:xfrm rot="8100000">
              <a:off x="1209649" y="5640277"/>
              <a:ext cx="543058" cy="542634"/>
            </a:xfrm>
            <a:prstGeom prst="teardrop">
              <a:avLst>
                <a:gd name="adj" fmla="val 148492"/>
              </a:avLst>
            </a:prstGeom>
            <a:solidFill>
              <a:srgbClr val="F29C3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1" name="Google Shape;1291;p47"/>
            <p:cNvSpPr/>
            <p:nvPr/>
          </p:nvSpPr>
          <p:spPr>
            <a:xfrm>
              <a:off x="1283175" y="5713600"/>
              <a:ext cx="396000" cy="396000"/>
            </a:xfrm>
            <a:prstGeom prst="ellipse">
              <a:avLst/>
            </a:prstGeom>
            <a:solidFill>
              <a:srgbClr val="FFFFFF"/>
            </a:solidFill>
            <a:ln w="38100" cap="flat" cmpd="sng">
              <a:solidFill>
                <a:srgbClr val="F29C3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92" name="Google Shape;1292;p47"/>
          <p:cNvGrpSpPr/>
          <p:nvPr/>
        </p:nvGrpSpPr>
        <p:grpSpPr>
          <a:xfrm>
            <a:off x="3825724" y="2501044"/>
            <a:ext cx="4396624" cy="2649592"/>
            <a:chOff x="2743239" y="3506659"/>
            <a:chExt cx="5479341" cy="876623"/>
          </a:xfrm>
        </p:grpSpPr>
        <p:sp>
          <p:nvSpPr>
            <p:cNvPr id="1293" name="Google Shape;1293;p47"/>
            <p:cNvSpPr/>
            <p:nvPr/>
          </p:nvSpPr>
          <p:spPr>
            <a:xfrm>
              <a:off x="2743239" y="3506660"/>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Arial"/>
                  <a:ea typeface="Arial"/>
                  <a:cs typeface="Arial"/>
                  <a:sym typeface="Arial"/>
                </a:rPr>
                <a:t>clean</a:t>
              </a:r>
              <a:endParaRPr sz="3000" b="1" i="0" u="none" strike="noStrike" cap="none">
                <a:solidFill>
                  <a:schemeClr val="lt1"/>
                </a:solidFill>
                <a:latin typeface="Arial"/>
                <a:ea typeface="Arial"/>
                <a:cs typeface="Arial"/>
                <a:sym typeface="Arial"/>
              </a:endParaRPr>
            </a:p>
          </p:txBody>
        </p:sp>
        <p:sp>
          <p:nvSpPr>
            <p:cNvPr id="1294" name="Google Shape;1294;p47"/>
            <p:cNvSpPr/>
            <p:nvPr/>
          </p:nvSpPr>
          <p:spPr>
            <a:xfrm>
              <a:off x="4612010" y="3506660"/>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400" b="1" i="0" u="none" strike="noStrike" cap="none">
                  <a:solidFill>
                    <a:schemeClr val="lt1"/>
                  </a:solidFill>
                  <a:latin typeface="Arial"/>
                  <a:ea typeface="Arial"/>
                  <a:cs typeface="Arial"/>
                  <a:sym typeface="Arial"/>
                </a:rPr>
                <a:t>friendly</a:t>
              </a:r>
              <a:endParaRPr sz="2400" b="1" i="0" u="none" strike="noStrike" cap="none">
                <a:solidFill>
                  <a:schemeClr val="lt1"/>
                </a:solidFill>
                <a:latin typeface="Arial"/>
                <a:ea typeface="Arial"/>
                <a:cs typeface="Arial"/>
                <a:sym typeface="Arial"/>
              </a:endParaRPr>
            </a:p>
          </p:txBody>
        </p:sp>
        <p:sp>
          <p:nvSpPr>
            <p:cNvPr id="1295" name="Google Shape;1295;p47"/>
            <p:cNvSpPr/>
            <p:nvPr/>
          </p:nvSpPr>
          <p:spPr>
            <a:xfrm>
              <a:off x="6480780" y="3506659"/>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Arial"/>
                  <a:ea typeface="Arial"/>
                  <a:cs typeface="Arial"/>
                  <a:sym typeface="Arial"/>
                </a:rPr>
                <a:t>safe</a:t>
              </a:r>
              <a:endParaRPr sz="3000" b="1" i="0" u="none" strike="noStrike" cap="none">
                <a:solidFill>
                  <a:schemeClr val="lt1"/>
                </a:solidFill>
                <a:latin typeface="Arial"/>
                <a:ea typeface="Arial"/>
                <a:cs typeface="Arial"/>
                <a:sym typeface="Arial"/>
              </a:endParaRPr>
            </a:p>
          </p:txBody>
        </p:sp>
        <p:sp>
          <p:nvSpPr>
            <p:cNvPr id="1296" name="Google Shape;1296;p47"/>
            <p:cNvSpPr/>
            <p:nvPr/>
          </p:nvSpPr>
          <p:spPr>
            <a:xfrm>
              <a:off x="4612010" y="3990873"/>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Arial"/>
                  <a:ea typeface="Arial"/>
                  <a:cs typeface="Arial"/>
                  <a:sym typeface="Arial"/>
                </a:rPr>
                <a:t>good schools</a:t>
              </a:r>
              <a:endParaRPr sz="2400" b="1" i="0" u="none" strike="noStrike" cap="none">
                <a:solidFill>
                  <a:schemeClr val="lt1"/>
                </a:solidFill>
                <a:latin typeface="Arial"/>
                <a:ea typeface="Arial"/>
                <a:cs typeface="Arial"/>
                <a:sym typeface="Arial"/>
              </a:endParaRPr>
            </a:p>
          </p:txBody>
        </p:sp>
        <p:sp>
          <p:nvSpPr>
            <p:cNvPr id="1297" name="Google Shape;1297;p47"/>
            <p:cNvSpPr/>
            <p:nvPr/>
          </p:nvSpPr>
          <p:spPr>
            <a:xfrm>
              <a:off x="2743239" y="3990873"/>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chemeClr val="lt1"/>
                  </a:solidFill>
                  <a:latin typeface="Arial"/>
                  <a:ea typeface="Arial"/>
                  <a:cs typeface="Arial"/>
                  <a:sym typeface="Arial"/>
                </a:rPr>
                <a:t>good transport</a:t>
              </a:r>
              <a:endParaRPr sz="2000" b="1" i="0" u="none" strike="noStrike" cap="none">
                <a:solidFill>
                  <a:schemeClr val="lt1"/>
                </a:solidFill>
                <a:latin typeface="Arial"/>
                <a:ea typeface="Arial"/>
                <a:cs typeface="Arial"/>
                <a:sym typeface="Arial"/>
              </a:endParaRPr>
            </a:p>
          </p:txBody>
        </p:sp>
        <p:sp>
          <p:nvSpPr>
            <p:cNvPr id="1298" name="Google Shape;1298;p47"/>
            <p:cNvSpPr/>
            <p:nvPr/>
          </p:nvSpPr>
          <p:spPr>
            <a:xfrm>
              <a:off x="6480780" y="3990882"/>
              <a:ext cx="1741800" cy="3924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2200" b="1" i="0" u="none" strike="noStrike" cap="none">
                  <a:solidFill>
                    <a:schemeClr val="lt1"/>
                  </a:solidFill>
                  <a:latin typeface="Arial"/>
                  <a:ea typeface="Arial"/>
                  <a:cs typeface="Arial"/>
                  <a:sym typeface="Arial"/>
                </a:rPr>
                <a:t>shops and services</a:t>
              </a:r>
              <a:endParaRPr sz="2200" b="1" i="0" u="none" strike="noStrike" cap="none">
                <a:solidFill>
                  <a:schemeClr val="lt1"/>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48"/>
          <p:cNvSpPr/>
          <p:nvPr/>
        </p:nvSpPr>
        <p:spPr>
          <a:xfrm>
            <a:off x="672289" y="1175986"/>
            <a:ext cx="7799400" cy="4233600"/>
          </a:xfrm>
          <a:prstGeom prst="rect">
            <a:avLst/>
          </a:prstGeom>
          <a:solidFill>
            <a:srgbClr val="F3F3F3"/>
          </a:solidFill>
          <a:ln w="38100" cap="flat" cmpd="sng">
            <a:solidFill>
              <a:srgbClr val="F29C33"/>
            </a:solidFill>
            <a:prstDash val="solid"/>
            <a:round/>
            <a:headEnd type="none" w="sm" len="sm"/>
            <a:tailEnd type="none" w="sm" len="sm"/>
          </a:ln>
        </p:spPr>
        <p:txBody>
          <a:bodyPr spcFirstLastPara="1" wrap="square" lIns="91425" tIns="91425" rIns="91425" bIns="91425" anchor="t" anchorCtr="0">
            <a:noAutofit/>
          </a:bodyPr>
          <a:lstStyle/>
          <a:p>
            <a:pPr marL="179999" marR="113008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F29C33"/>
                </a:solidFill>
                <a:latin typeface="Arial"/>
                <a:ea typeface="Arial"/>
                <a:cs typeface="Arial"/>
                <a:sym typeface="Arial"/>
              </a:rPr>
              <a:t>Air pollution causes 36,000 deaths in the UK a year.</a:t>
            </a:r>
            <a:endParaRPr sz="3600" b="1" i="0" u="none" strike="noStrike" cap="none">
              <a:solidFill>
                <a:srgbClr val="F29C33"/>
              </a:solidFill>
              <a:latin typeface="Arial"/>
              <a:ea typeface="Arial"/>
              <a:cs typeface="Arial"/>
              <a:sym typeface="Arial"/>
            </a:endParaRPr>
          </a:p>
          <a:p>
            <a:pPr marL="179999" marR="1130082" lvl="0" indent="0" algn="l" rtl="0">
              <a:lnSpc>
                <a:spcPct val="100000"/>
              </a:lnSpc>
              <a:spcBef>
                <a:spcPts val="1000"/>
              </a:spcBef>
              <a:spcAft>
                <a:spcPts val="0"/>
              </a:spcAft>
              <a:buClr>
                <a:srgbClr val="000000"/>
              </a:buClr>
              <a:buSzPts val="1200"/>
              <a:buFont typeface="Arial"/>
              <a:buNone/>
            </a:pPr>
            <a:endParaRPr sz="1200" b="1" i="0" u="none" strike="noStrike" cap="none">
              <a:solidFill>
                <a:srgbClr val="F29C33"/>
              </a:solidFill>
              <a:latin typeface="Arial"/>
              <a:ea typeface="Arial"/>
              <a:cs typeface="Arial"/>
              <a:sym typeface="Arial"/>
            </a:endParaRPr>
          </a:p>
          <a:p>
            <a:pPr marL="630000" marR="2767896" lvl="0" indent="-345099" algn="l" rtl="0">
              <a:lnSpc>
                <a:spcPct val="100000"/>
              </a:lnSpc>
              <a:spcBef>
                <a:spcPts val="1000"/>
              </a:spcBef>
              <a:spcAft>
                <a:spcPts val="0"/>
              </a:spcAft>
              <a:buClr>
                <a:schemeClr val="dk1"/>
              </a:buClr>
              <a:buSzPts val="2600"/>
              <a:buFont typeface="Roboto"/>
              <a:buAutoNum type="arabicPeriod"/>
            </a:pPr>
            <a:r>
              <a:rPr lang="en-GB" sz="2600" b="0" i="0" u="none" strike="noStrike" cap="none">
                <a:solidFill>
                  <a:schemeClr val="dk1"/>
                </a:solidFill>
                <a:latin typeface="Roboto"/>
                <a:ea typeface="Roboto"/>
                <a:cs typeface="Roboto"/>
                <a:sym typeface="Roboto"/>
              </a:rPr>
              <a:t>What causes air pollution?</a:t>
            </a:r>
            <a:endParaRPr sz="2600" b="0" i="0" u="none" strike="noStrike" cap="none">
              <a:solidFill>
                <a:schemeClr val="dk1"/>
              </a:solidFill>
              <a:latin typeface="Roboto"/>
              <a:ea typeface="Roboto"/>
              <a:cs typeface="Roboto"/>
              <a:sym typeface="Roboto"/>
            </a:endParaRPr>
          </a:p>
          <a:p>
            <a:pPr marL="630000" marR="2767896" lvl="0" indent="-345099" algn="l" rtl="0">
              <a:lnSpc>
                <a:spcPct val="100000"/>
              </a:lnSpc>
              <a:spcBef>
                <a:spcPts val="0"/>
              </a:spcBef>
              <a:spcAft>
                <a:spcPts val="0"/>
              </a:spcAft>
              <a:buClr>
                <a:schemeClr val="dk1"/>
              </a:buClr>
              <a:buSzPts val="2600"/>
              <a:buFont typeface="Roboto"/>
              <a:buAutoNum type="arabicPeriod"/>
            </a:pPr>
            <a:r>
              <a:rPr lang="en-GB" sz="2600" b="0" i="0" u="none" strike="noStrike" cap="none">
                <a:solidFill>
                  <a:schemeClr val="dk1"/>
                </a:solidFill>
                <a:latin typeface="Roboto"/>
                <a:ea typeface="Roboto"/>
                <a:cs typeface="Roboto"/>
                <a:sym typeface="Roboto"/>
              </a:rPr>
              <a:t>What can we all do to reduce air pollution?</a:t>
            </a:r>
            <a:endParaRPr sz="2600" b="0" i="0" u="none" strike="noStrike" cap="none">
              <a:solidFill>
                <a:schemeClr val="dk1"/>
              </a:solidFill>
              <a:latin typeface="Roboto"/>
              <a:ea typeface="Roboto"/>
              <a:cs typeface="Roboto"/>
              <a:sym typeface="Roboto"/>
            </a:endParaRPr>
          </a:p>
          <a:p>
            <a:pPr marL="630000" marR="2767896" lvl="0" indent="-345099" algn="l" rtl="0">
              <a:lnSpc>
                <a:spcPct val="100000"/>
              </a:lnSpc>
              <a:spcBef>
                <a:spcPts val="0"/>
              </a:spcBef>
              <a:spcAft>
                <a:spcPts val="0"/>
              </a:spcAft>
              <a:buClr>
                <a:schemeClr val="dk1"/>
              </a:buClr>
              <a:buSzPts val="2600"/>
              <a:buFont typeface="Roboto"/>
              <a:buAutoNum type="arabicPeriod"/>
            </a:pPr>
            <a:r>
              <a:rPr lang="en-GB" sz="2600" b="0" i="0" u="none" strike="noStrike" cap="none">
                <a:solidFill>
                  <a:schemeClr val="dk1"/>
                </a:solidFill>
                <a:latin typeface="Roboto"/>
                <a:ea typeface="Roboto"/>
                <a:cs typeface="Roboto"/>
                <a:sym typeface="Roboto"/>
              </a:rPr>
              <a:t>What other types of pollution are there?</a:t>
            </a:r>
            <a:endParaRPr sz="3600" b="1" i="0" u="none" strike="noStrike" cap="none">
              <a:solidFill>
                <a:srgbClr val="F29C33"/>
              </a:solidFill>
              <a:latin typeface="Arial"/>
              <a:ea typeface="Arial"/>
              <a:cs typeface="Arial"/>
              <a:sym typeface="Arial"/>
            </a:endParaRPr>
          </a:p>
        </p:txBody>
      </p:sp>
      <p:sp>
        <p:nvSpPr>
          <p:cNvPr id="1305" name="Google Shape;1305;p4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F29C33"/>
                </a:solidFill>
              </a:rPr>
              <a:t>AIR POLLUTION</a:t>
            </a:r>
            <a:endParaRPr sz="3600">
              <a:solidFill>
                <a:srgbClr val="F29C33"/>
              </a:solidFill>
            </a:endParaRPr>
          </a:p>
        </p:txBody>
      </p:sp>
      <p:grpSp>
        <p:nvGrpSpPr>
          <p:cNvPr id="1306" name="Google Shape;1306;p48"/>
          <p:cNvGrpSpPr/>
          <p:nvPr/>
        </p:nvGrpSpPr>
        <p:grpSpPr>
          <a:xfrm>
            <a:off x="738536" y="5604333"/>
            <a:ext cx="6688947" cy="802700"/>
            <a:chOff x="758050" y="5638000"/>
            <a:chExt cx="7760700" cy="939600"/>
          </a:xfrm>
        </p:grpSpPr>
        <p:sp>
          <p:nvSpPr>
            <p:cNvPr id="1307" name="Google Shape;1307;p4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179999" marR="320083" lvl="0" indent="450000" algn="l" rtl="0">
                <a:lnSpc>
                  <a:spcPct val="100000"/>
                </a:lnSpc>
                <a:spcBef>
                  <a:spcPts val="0"/>
                </a:spcBef>
                <a:spcAft>
                  <a:spcPts val="1000"/>
                </a:spcAft>
                <a:buClr>
                  <a:srgbClr val="000000"/>
                </a:buClr>
                <a:buSzPts val="2100"/>
                <a:buFont typeface="Arial"/>
                <a:buNone/>
              </a:pPr>
              <a:r>
                <a:rPr lang="en-GB" sz="2100" b="1" i="0" u="none" strike="noStrike" cap="none">
                  <a:solidFill>
                    <a:schemeClr val="dk1"/>
                  </a:solidFill>
                  <a:latin typeface="Roboto"/>
                  <a:ea typeface="Roboto"/>
                  <a:cs typeface="Roboto"/>
                  <a:sym typeface="Roboto"/>
                </a:rPr>
                <a:t>Find out more on the </a:t>
              </a:r>
              <a:r>
                <a:rPr lang="en-GB" sz="2100" b="1" i="0" u="sng" strike="noStrike" cap="none">
                  <a:solidFill>
                    <a:schemeClr val="hlink"/>
                  </a:solidFill>
                  <a:latin typeface="Roboto"/>
                  <a:ea typeface="Roboto"/>
                  <a:cs typeface="Roboto"/>
                  <a:sym typeface="Roboto"/>
                  <a:hlinkClick r:id="rId3"/>
                </a:rPr>
                <a:t>Clean Air Hub</a:t>
              </a:r>
              <a:r>
                <a:rPr lang="en-GB" sz="2100" b="1" i="0" u="none" strike="noStrike" cap="none">
                  <a:solidFill>
                    <a:schemeClr val="dk1"/>
                  </a:solidFill>
                  <a:latin typeface="Roboto"/>
                  <a:ea typeface="Roboto"/>
                  <a:cs typeface="Roboto"/>
                  <a:sym typeface="Roboto"/>
                </a:rPr>
                <a:t> website</a:t>
              </a:r>
              <a:endParaRPr sz="2100" b="1" i="0" u="none" strike="noStrike" cap="none">
                <a:solidFill>
                  <a:srgbClr val="000000"/>
                </a:solidFill>
                <a:latin typeface="Arial"/>
                <a:ea typeface="Arial"/>
                <a:cs typeface="Arial"/>
                <a:sym typeface="Arial"/>
              </a:endParaRPr>
            </a:p>
          </p:txBody>
        </p:sp>
        <p:grpSp>
          <p:nvGrpSpPr>
            <p:cNvPr id="1308" name="Google Shape;1308;p48"/>
            <p:cNvGrpSpPr/>
            <p:nvPr/>
          </p:nvGrpSpPr>
          <p:grpSpPr>
            <a:xfrm>
              <a:off x="1013661" y="5809720"/>
              <a:ext cx="503995" cy="614913"/>
              <a:chOff x="840950" y="5732750"/>
              <a:chExt cx="620760" cy="701235"/>
            </a:xfrm>
          </p:grpSpPr>
          <p:sp>
            <p:nvSpPr>
              <p:cNvPr id="1309" name="Google Shape;1309;p4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10" name="Google Shape;1310;p4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311" name="Google Shape;1311;p4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312" name="Google Shape;1312;p4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94" y="415878"/>
            <a:ext cx="673200" cy="673200"/>
          </a:xfrm>
          <a:prstGeom prst="rect">
            <a:avLst/>
          </a:prstGeom>
          <a:noFill/>
          <a:ln>
            <a:noFill/>
          </a:ln>
        </p:spPr>
      </p:pic>
      <p:pic>
        <p:nvPicPr>
          <p:cNvPr id="1313" name="Google Shape;1313;p48" title="Cars emitting exhaust fume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49500" y="2675425"/>
            <a:ext cx="2838624" cy="2415661"/>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49"/>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320" name="Google Shape;1320;p49"/>
          <p:cNvSpPr/>
          <p:nvPr/>
        </p:nvSpPr>
        <p:spPr>
          <a:xfrm>
            <a:off x="2404427" y="349490"/>
            <a:ext cx="6332400" cy="1789800"/>
          </a:xfrm>
          <a:prstGeom prst="rect">
            <a:avLst/>
          </a:prstGeom>
          <a:solidFill>
            <a:srgbClr val="BF8B2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Oswald"/>
                <a:ea typeface="Oswald"/>
                <a:cs typeface="Oswald"/>
                <a:sym typeface="Oswald"/>
              </a:rPr>
              <a:t>ENSURE SUSTAINABLE CONSUMPTION AND PRODUCTION PATTERNS</a:t>
            </a:r>
            <a:endParaRPr sz="3200" b="1" i="0" u="none" strike="noStrike" cap="none">
              <a:solidFill>
                <a:schemeClr val="lt1"/>
              </a:solidFill>
              <a:latin typeface="Oswald"/>
              <a:ea typeface="Oswald"/>
              <a:cs typeface="Oswald"/>
              <a:sym typeface="Oswald"/>
            </a:endParaRPr>
          </a:p>
        </p:txBody>
      </p:sp>
      <p:sp>
        <p:nvSpPr>
          <p:cNvPr id="1321" name="Google Shape;1321;p49"/>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BF8B2E"/>
                </a:solidFill>
              </a:rPr>
              <a:t>RESPONSIBLE CONSUMPTION AND PRODUCTION</a:t>
            </a:r>
            <a:endParaRPr>
              <a:solidFill>
                <a:srgbClr val="BF8B2E"/>
              </a:solidFill>
            </a:endParaRPr>
          </a:p>
        </p:txBody>
      </p:sp>
      <p:sp>
        <p:nvSpPr>
          <p:cNvPr id="1322" name="Google Shape;1322;p49"/>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BF8B2E"/>
                </a:solidFill>
              </a:rPr>
              <a:t>12</a:t>
            </a:r>
            <a:endParaRPr>
              <a:solidFill>
                <a:srgbClr val="BF8B2E"/>
              </a:solidFill>
            </a:endParaRPr>
          </a:p>
        </p:txBody>
      </p:sp>
      <p:sp>
        <p:nvSpPr>
          <p:cNvPr id="1323" name="Google Shape;1323;p49"/>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324" name="Google Shape;1324;p49">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REDUCE</a:t>
            </a:r>
            <a:endParaRPr sz="30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REUSE</a:t>
            </a:r>
            <a:endParaRPr sz="30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RECYCLE</a:t>
            </a:r>
            <a:endParaRPr sz="3000" b="1" i="0" u="none" strike="noStrike" cap="none">
              <a:solidFill>
                <a:schemeClr val="lt1"/>
              </a:solidFill>
              <a:latin typeface="Oswald"/>
              <a:ea typeface="Oswald"/>
              <a:cs typeface="Oswald"/>
              <a:sym typeface="Oswald"/>
            </a:endParaRPr>
          </a:p>
        </p:txBody>
      </p:sp>
      <p:sp>
        <p:nvSpPr>
          <p:cNvPr id="1325" name="Google Shape;1325;p49">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FAST FASHION</a:t>
            </a:r>
            <a:endParaRPr sz="3000" b="1" i="0" u="none" strike="noStrike" cap="none">
              <a:solidFill>
                <a:schemeClr val="lt1"/>
              </a:solidFill>
              <a:latin typeface="Oswald"/>
              <a:ea typeface="Oswald"/>
              <a:cs typeface="Oswald"/>
              <a:sym typeface="Oswald"/>
            </a:endParaRPr>
          </a:p>
        </p:txBody>
      </p:sp>
      <p:sp>
        <p:nvSpPr>
          <p:cNvPr id="1326" name="Google Shape;1326;p49">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REDUCE WASTE</a:t>
            </a:r>
            <a:endParaRPr sz="3000" b="1" i="0" u="none" strike="noStrike" cap="none">
              <a:solidFill>
                <a:schemeClr val="lt1"/>
              </a:solidFill>
              <a:latin typeface="Oswald"/>
              <a:ea typeface="Oswald"/>
              <a:cs typeface="Oswald"/>
              <a:sym typeface="Oswald"/>
            </a:endParaRPr>
          </a:p>
        </p:txBody>
      </p:sp>
      <p:pic>
        <p:nvPicPr>
          <p:cNvPr id="1327" name="Google Shape;1327;p49">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328" name="Google Shape;1328;p49">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2158" y="349803"/>
            <a:ext cx="1789200" cy="1789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5"/>
          <p:cNvSpPr/>
          <p:nvPr/>
        </p:nvSpPr>
        <p:spPr>
          <a:xfrm>
            <a:off x="2395775" y="421638"/>
            <a:ext cx="6281659" cy="1789891"/>
          </a:xfrm>
          <a:prstGeom prst="rect">
            <a:avLst/>
          </a:prstGeom>
          <a:solidFill>
            <a:srgbClr val="E5243B"/>
          </a:solidFill>
          <a:ln>
            <a:noFill/>
          </a:ln>
        </p:spPr>
        <p:txBody>
          <a:bodyPr spcFirstLastPara="1" wrap="square" lIns="91425" tIns="91425" rIns="91425" bIns="91425" anchor="ctr" anchorCtr="0">
            <a:noAutofit/>
          </a:bodyPr>
          <a:lstStyle/>
          <a:p>
            <a:pPr marL="269999"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lt1"/>
                </a:solidFill>
                <a:latin typeface="Oswald"/>
                <a:ea typeface="Oswald"/>
                <a:cs typeface="Oswald"/>
                <a:sym typeface="Oswald"/>
              </a:rPr>
              <a:t>END POVERTY IN ALL ITS FORMS EVERYWHERE</a:t>
            </a:r>
            <a:endParaRPr sz="4000" b="1" i="0" u="none" strike="noStrike" cap="none">
              <a:solidFill>
                <a:schemeClr val="lt1"/>
              </a:solidFill>
              <a:latin typeface="Arial"/>
              <a:ea typeface="Arial"/>
              <a:cs typeface="Arial"/>
              <a:sym typeface="Arial"/>
            </a:endParaRPr>
          </a:p>
        </p:txBody>
      </p:sp>
      <p:pic>
        <p:nvPicPr>
          <p:cNvPr id="560" name="Google Shape;560;p5">
            <a:hlinkClick r:id="rId3" action="ppaction://hlinksldjump"/>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66575" y="421612"/>
            <a:ext cx="1789200" cy="1789201"/>
          </a:xfrm>
          <a:prstGeom prst="rect">
            <a:avLst/>
          </a:prstGeom>
          <a:noFill/>
          <a:ln>
            <a:noFill/>
          </a:ln>
        </p:spPr>
      </p:pic>
      <p:grpSp>
        <p:nvGrpSpPr>
          <p:cNvPr id="561" name="Google Shape;561;p5"/>
          <p:cNvGrpSpPr/>
          <p:nvPr/>
        </p:nvGrpSpPr>
        <p:grpSpPr>
          <a:xfrm>
            <a:off x="438250" y="6033250"/>
            <a:ext cx="7989247" cy="544272"/>
            <a:chOff x="460072" y="240139"/>
            <a:chExt cx="6605413" cy="848568"/>
          </a:xfrm>
        </p:grpSpPr>
        <p:sp>
          <p:nvSpPr>
            <p:cNvPr id="562" name="Google Shape;562;p5"/>
            <p:cNvSpPr/>
            <p:nvPr/>
          </p:nvSpPr>
          <p:spPr>
            <a:xfrm>
              <a:off x="4700585" y="240139"/>
              <a:ext cx="2364900" cy="719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5"/>
                </a:rPr>
                <a:t>FIND OUT MORE</a:t>
              </a:r>
              <a:endParaRPr sz="2600" b="1" i="0" u="none" strike="noStrike" cap="none">
                <a:solidFill>
                  <a:srgbClr val="E63E3B"/>
                </a:solidFill>
                <a:latin typeface="Oswald"/>
                <a:ea typeface="Oswald"/>
                <a:cs typeface="Oswald"/>
                <a:sym typeface="Oswald"/>
              </a:endParaRPr>
            </a:p>
          </p:txBody>
        </p:sp>
        <p:sp>
          <p:nvSpPr>
            <p:cNvPr id="563" name="Google Shape;563;p5"/>
            <p:cNvSpPr/>
            <p:nvPr/>
          </p:nvSpPr>
          <p:spPr>
            <a:xfrm>
              <a:off x="460072" y="270307"/>
              <a:ext cx="453600" cy="818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5000"/>
                <a:buFont typeface="Arial"/>
                <a:buNone/>
              </a:pPr>
              <a:r>
                <a:rPr lang="en-GB" sz="5000" b="1" i="0" u="none" strike="noStrike" cap="none">
                  <a:solidFill>
                    <a:srgbClr val="E63E3B"/>
                  </a:solidFill>
                  <a:latin typeface="Oswald"/>
                  <a:ea typeface="Oswald"/>
                  <a:cs typeface="Oswald"/>
                  <a:sym typeface="Oswald"/>
                </a:rPr>
                <a:t>1</a:t>
              </a:r>
              <a:endParaRPr sz="5000" b="1" i="0" u="none" strike="noStrike" cap="none">
                <a:solidFill>
                  <a:srgbClr val="E63E3B"/>
                </a:solidFill>
                <a:latin typeface="Oswald"/>
                <a:ea typeface="Oswald"/>
                <a:cs typeface="Oswald"/>
                <a:sym typeface="Oswald"/>
              </a:endParaRPr>
            </a:p>
          </p:txBody>
        </p:sp>
      </p:grpSp>
      <p:sp>
        <p:nvSpPr>
          <p:cNvPr id="565" name="Google Shape;565;p5"/>
          <p:cNvSpPr txBox="1">
            <a:spLocks noGrp="1"/>
          </p:cNvSpPr>
          <p:nvPr>
            <p:ph type="title"/>
          </p:nvPr>
        </p:nvSpPr>
        <p:spPr>
          <a:xfrm>
            <a:off x="1042326" y="6033150"/>
            <a:ext cx="3075300" cy="5445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SzPct val="111111"/>
              <a:buNone/>
            </a:pPr>
            <a:r>
              <a:rPr lang="en-GB">
                <a:solidFill>
                  <a:srgbClr val="E5243B"/>
                </a:solidFill>
              </a:rPr>
              <a:t>NO</a:t>
            </a:r>
            <a:endParaRPr>
              <a:solidFill>
                <a:srgbClr val="E5243B"/>
              </a:solidFill>
            </a:endParaRPr>
          </a:p>
          <a:p>
            <a:pPr marL="0" lvl="0" indent="0" algn="l" rtl="0">
              <a:lnSpc>
                <a:spcPct val="100000"/>
              </a:lnSpc>
              <a:spcBef>
                <a:spcPts val="0"/>
              </a:spcBef>
              <a:spcAft>
                <a:spcPts val="0"/>
              </a:spcAft>
              <a:buSzPct val="111111"/>
              <a:buNone/>
            </a:pPr>
            <a:r>
              <a:rPr lang="en-GB">
                <a:solidFill>
                  <a:srgbClr val="E5243B"/>
                </a:solidFill>
              </a:rPr>
              <a:t>POVERTY</a:t>
            </a:r>
            <a:endParaRPr>
              <a:solidFill>
                <a:srgbClr val="E5243B"/>
              </a:solidFill>
            </a:endParaRPr>
          </a:p>
        </p:txBody>
      </p:sp>
      <p:sp>
        <p:nvSpPr>
          <p:cNvPr id="566" name="Google Shape;566;p5"/>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567" name="Google Shape;567;p5">
            <a:hlinkClick r:id="rId6"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FOOD BANKS</a:t>
            </a:r>
            <a:endParaRPr sz="3000" b="1" i="0" u="none" strike="noStrike" cap="none">
              <a:solidFill>
                <a:schemeClr val="lt1"/>
              </a:solidFill>
              <a:latin typeface="Oswald"/>
              <a:ea typeface="Oswald"/>
              <a:cs typeface="Oswald"/>
              <a:sym typeface="Oswald"/>
            </a:endParaRPr>
          </a:p>
        </p:txBody>
      </p:sp>
      <p:sp>
        <p:nvSpPr>
          <p:cNvPr id="568" name="Google Shape;568;p5">
            <a:hlinkClick r:id="rId7" action="ppaction://hlinksldjump"/>
          </p:cNvPr>
          <p:cNvSpPr/>
          <p:nvPr/>
        </p:nvSpPr>
        <p:spPr>
          <a:xfrm>
            <a:off x="3692813" y="3638563"/>
            <a:ext cx="1800000" cy="1800000"/>
          </a:xfrm>
          <a:prstGeom prst="rect">
            <a:avLst/>
          </a:prstGeom>
          <a:solidFill>
            <a:srgbClr val="434343"/>
          </a:solidFill>
          <a:ln>
            <a:noFill/>
          </a:ln>
        </p:spPr>
        <p:txBody>
          <a:bodyPr spcFirstLastPara="1" wrap="square" lIns="54000" tIns="91425" rIns="54000"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UNWANTED ITEMS</a:t>
            </a:r>
            <a:endParaRPr sz="3000" b="1" i="0" u="none" strike="noStrike" cap="none">
              <a:solidFill>
                <a:schemeClr val="lt1"/>
              </a:solidFill>
              <a:latin typeface="Oswald"/>
              <a:ea typeface="Oswald"/>
              <a:cs typeface="Oswald"/>
              <a:sym typeface="Oswald"/>
            </a:endParaRPr>
          </a:p>
        </p:txBody>
      </p:sp>
      <p:sp>
        <p:nvSpPr>
          <p:cNvPr id="569" name="Google Shape;569;p5">
            <a:hlinkClick r:id="rId8" action="ppaction://hlinksldjump"/>
          </p:cNvPr>
          <p:cNvSpPr/>
          <p:nvPr/>
        </p:nvSpPr>
        <p:spPr>
          <a:xfrm>
            <a:off x="66275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LIVING WAGE</a:t>
            </a:r>
            <a:endParaRPr sz="3000" b="1" i="0" u="none" strike="noStrike" cap="none">
              <a:solidFill>
                <a:schemeClr val="lt1"/>
              </a:solidFill>
              <a:latin typeface="Oswald"/>
              <a:ea typeface="Oswald"/>
              <a:cs typeface="Oswald"/>
              <a:sym typeface="Oswald"/>
            </a:endParaRPr>
          </a:p>
        </p:txBody>
      </p:sp>
      <p:pic>
        <p:nvPicPr>
          <p:cNvPr id="570" name="Google Shape;570;p5">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181284" y="5914663"/>
            <a:ext cx="781432" cy="781451"/>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50"/>
          <p:cNvSpPr/>
          <p:nvPr/>
        </p:nvSpPr>
        <p:spPr>
          <a:xfrm>
            <a:off x="672289" y="1175986"/>
            <a:ext cx="7799400" cy="42336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0" marR="1687896" lvl="0" indent="0" algn="l" rtl="0">
              <a:lnSpc>
                <a:spcPct val="100000"/>
              </a:lnSpc>
              <a:spcBef>
                <a:spcPts val="0"/>
              </a:spcBef>
              <a:spcAft>
                <a:spcPts val="1000"/>
              </a:spcAft>
              <a:buClr>
                <a:srgbClr val="000000"/>
              </a:buClr>
              <a:buSzPts val="3600"/>
              <a:buFont typeface="Arial"/>
              <a:buNone/>
            </a:pPr>
            <a:r>
              <a:rPr lang="en-GB" sz="3600" b="1" i="0" u="none" strike="noStrike" cap="none">
                <a:solidFill>
                  <a:srgbClr val="BF8B2E"/>
                </a:solidFill>
                <a:latin typeface="Arial"/>
                <a:ea typeface="Arial"/>
                <a:cs typeface="Arial"/>
                <a:sym typeface="Arial"/>
              </a:rPr>
              <a:t>Match the words to the meanings</a:t>
            </a:r>
            <a:endParaRPr sz="3600" b="1" i="0" u="none" strike="noStrike" cap="none">
              <a:solidFill>
                <a:srgbClr val="BF8B2E"/>
              </a:solidFill>
              <a:latin typeface="Arial"/>
              <a:ea typeface="Arial"/>
              <a:cs typeface="Arial"/>
              <a:sym typeface="Arial"/>
            </a:endParaRPr>
          </a:p>
        </p:txBody>
      </p:sp>
      <p:sp>
        <p:nvSpPr>
          <p:cNvPr id="1335" name="Google Shape;1335;p5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BF8B2E"/>
                </a:solidFill>
              </a:rPr>
              <a:t>REDUCE, REUSE, RECYCLE</a:t>
            </a:r>
            <a:endParaRPr sz="3600">
              <a:solidFill>
                <a:srgbClr val="BF8B2E"/>
              </a:solidFill>
            </a:endParaRPr>
          </a:p>
        </p:txBody>
      </p:sp>
      <p:grpSp>
        <p:nvGrpSpPr>
          <p:cNvPr id="1336" name="Google Shape;1336;p50"/>
          <p:cNvGrpSpPr/>
          <p:nvPr/>
        </p:nvGrpSpPr>
        <p:grpSpPr>
          <a:xfrm>
            <a:off x="738536" y="5604333"/>
            <a:ext cx="6688947" cy="802700"/>
            <a:chOff x="758050" y="5638000"/>
            <a:chExt cx="7760700" cy="939600"/>
          </a:xfrm>
        </p:grpSpPr>
        <p:sp>
          <p:nvSpPr>
            <p:cNvPr id="1337" name="Google Shape;1337;p5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1800"/>
                <a:buFont typeface="Arial"/>
                <a:buNone/>
              </a:pPr>
              <a:r>
                <a:rPr lang="en-GB" sz="1800" b="1" i="0" u="sng" strike="noStrike" cap="none">
                  <a:solidFill>
                    <a:schemeClr val="hlink"/>
                  </a:solidFill>
                  <a:latin typeface="Roboto"/>
                  <a:ea typeface="Roboto"/>
                  <a:cs typeface="Roboto"/>
                  <a:sym typeface="Roboto"/>
                  <a:hlinkClick r:id="rId3"/>
                </a:rPr>
                <a:t>Find out what you can recycle at home and locally</a:t>
              </a:r>
              <a:endParaRPr sz="1800" b="1" i="0" u="none" strike="noStrike" cap="none">
                <a:solidFill>
                  <a:srgbClr val="000000"/>
                </a:solidFill>
                <a:latin typeface="Arial"/>
                <a:ea typeface="Arial"/>
                <a:cs typeface="Arial"/>
                <a:sym typeface="Arial"/>
              </a:endParaRPr>
            </a:p>
          </p:txBody>
        </p:sp>
        <p:grpSp>
          <p:nvGrpSpPr>
            <p:cNvPr id="1338" name="Google Shape;1338;p50"/>
            <p:cNvGrpSpPr/>
            <p:nvPr/>
          </p:nvGrpSpPr>
          <p:grpSpPr>
            <a:xfrm>
              <a:off x="1013661" y="5809720"/>
              <a:ext cx="503995" cy="614913"/>
              <a:chOff x="840950" y="5732750"/>
              <a:chExt cx="620760" cy="701235"/>
            </a:xfrm>
          </p:grpSpPr>
          <p:sp>
            <p:nvSpPr>
              <p:cNvPr id="1339" name="Google Shape;1339;p5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40" name="Google Shape;1340;p5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341" name="Google Shape;1341;p5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342" name="Google Shape;1342;p50">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graphicFrame>
        <p:nvGraphicFramePr>
          <p:cNvPr id="1343" name="Google Shape;1343;p50"/>
          <p:cNvGraphicFramePr/>
          <p:nvPr/>
        </p:nvGraphicFramePr>
        <p:xfrm>
          <a:off x="969512" y="2626470"/>
          <a:ext cx="7120475" cy="1723500"/>
        </p:xfrm>
        <a:graphic>
          <a:graphicData uri="http://schemas.openxmlformats.org/drawingml/2006/table">
            <a:tbl>
              <a:tblPr>
                <a:noFill/>
                <a:tableStyleId>{77FD5D91-8CC7-4B72-8265-2F787FF71856}</a:tableStyleId>
              </a:tblPr>
              <a:tblGrid>
                <a:gridCol w="2472300">
                  <a:extLst>
                    <a:ext uri="{9D8B030D-6E8A-4147-A177-3AD203B41FA5}">
                      <a16:colId xmlns:a16="http://schemas.microsoft.com/office/drawing/2014/main" val="20000"/>
                    </a:ext>
                  </a:extLst>
                </a:gridCol>
                <a:gridCol w="640275">
                  <a:extLst>
                    <a:ext uri="{9D8B030D-6E8A-4147-A177-3AD203B41FA5}">
                      <a16:colId xmlns:a16="http://schemas.microsoft.com/office/drawing/2014/main" val="20001"/>
                    </a:ext>
                  </a:extLst>
                </a:gridCol>
                <a:gridCol w="4007900">
                  <a:extLst>
                    <a:ext uri="{9D8B030D-6E8A-4147-A177-3AD203B41FA5}">
                      <a16:colId xmlns:a16="http://schemas.microsoft.com/office/drawing/2014/main" val="20002"/>
                    </a:ext>
                  </a:extLst>
                </a:gridCol>
              </a:tblGrid>
              <a:tr h="315425">
                <a:tc>
                  <a:txBody>
                    <a:bodyPr/>
                    <a:lstStyle/>
                    <a:p>
                      <a:pPr marL="0" marR="0" lvl="0" indent="0" algn="l" rtl="0">
                        <a:lnSpc>
                          <a:spcPct val="100000"/>
                        </a:lnSpc>
                        <a:spcBef>
                          <a:spcPts val="0"/>
                        </a:spcBef>
                        <a:spcAft>
                          <a:spcPts val="0"/>
                        </a:spcAft>
                        <a:buClr>
                          <a:srgbClr val="000000"/>
                        </a:buClr>
                        <a:buSzPts val="3000"/>
                        <a:buFont typeface="Arial"/>
                        <a:buNone/>
                      </a:pPr>
                      <a:r>
                        <a:rPr lang="en-GB" sz="3000" b="1" u="none" strike="noStrike" cap="none">
                          <a:solidFill>
                            <a:srgbClr val="BF8B2E"/>
                          </a:solidFill>
                        </a:rPr>
                        <a:t>reduce</a:t>
                      </a:r>
                      <a:endParaRPr sz="3000" b="1" u="none" strike="noStrike" cap="none">
                        <a:solidFill>
                          <a:srgbClr val="BF8B2E"/>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0"/>
                        <a:buFont typeface="Arial"/>
                        <a:buNone/>
                      </a:pPr>
                      <a:endParaRPr sz="3000" b="1" u="none" strike="noStrike" cap="none">
                        <a:solidFill>
                          <a:srgbClr val="BF8B2E"/>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3000" u="none" strike="noStrike" cap="none">
                          <a:solidFill>
                            <a:schemeClr val="dk1"/>
                          </a:solidFill>
                        </a:rPr>
                        <a:t>use again</a:t>
                      </a:r>
                      <a:endParaRPr sz="3000" b="1" u="none" strike="noStrike" cap="none">
                        <a:solidFill>
                          <a:schemeClr val="dk1"/>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15425">
                <a:tc>
                  <a:txBody>
                    <a:bodyPr/>
                    <a:lstStyle/>
                    <a:p>
                      <a:pPr marL="0" marR="0" lvl="0" indent="0" algn="l" rtl="0">
                        <a:lnSpc>
                          <a:spcPct val="100000"/>
                        </a:lnSpc>
                        <a:spcBef>
                          <a:spcPts val="0"/>
                        </a:spcBef>
                        <a:spcAft>
                          <a:spcPts val="0"/>
                        </a:spcAft>
                        <a:buClr>
                          <a:schemeClr val="dk1"/>
                        </a:buClr>
                        <a:buSzPts val="700"/>
                        <a:buFont typeface="Arial"/>
                        <a:buNone/>
                      </a:pPr>
                      <a:r>
                        <a:rPr lang="en-GB" sz="3000" b="1" u="none" strike="noStrike" cap="none">
                          <a:solidFill>
                            <a:srgbClr val="BF8B2E"/>
                          </a:solidFill>
                        </a:rPr>
                        <a:t>reuse</a:t>
                      </a:r>
                      <a:endParaRPr sz="3000" u="none" strike="noStrike" cap="none"/>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0"/>
                        <a:buFont typeface="Arial"/>
                        <a:buNone/>
                      </a:pPr>
                      <a:endParaRPr sz="3000" u="none" strike="noStrike" cap="none">
                        <a:solidFill>
                          <a:srgbClr val="BF8B2E"/>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3000" u="none" strike="noStrike" cap="none">
                          <a:solidFill>
                            <a:schemeClr val="dk1"/>
                          </a:solidFill>
                        </a:rPr>
                        <a:t>use in a different way</a:t>
                      </a:r>
                      <a:endParaRPr sz="3000" u="none" strike="noStrike" cap="none">
                        <a:solidFill>
                          <a:schemeClr val="dk1"/>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r h="315425">
                <a:tc>
                  <a:txBody>
                    <a:bodyPr/>
                    <a:lstStyle/>
                    <a:p>
                      <a:pPr marL="0" marR="0" lvl="0" indent="0" algn="l" rtl="0">
                        <a:lnSpc>
                          <a:spcPct val="100000"/>
                        </a:lnSpc>
                        <a:spcBef>
                          <a:spcPts val="0"/>
                        </a:spcBef>
                        <a:spcAft>
                          <a:spcPts val="0"/>
                        </a:spcAft>
                        <a:buClr>
                          <a:schemeClr val="dk1"/>
                        </a:buClr>
                        <a:buSzPts val="700"/>
                        <a:buFont typeface="Arial"/>
                        <a:buNone/>
                      </a:pPr>
                      <a:r>
                        <a:rPr lang="en-GB" sz="3000" b="1" u="none" strike="noStrike" cap="none">
                          <a:solidFill>
                            <a:srgbClr val="BF8B2E"/>
                          </a:solidFill>
                        </a:rPr>
                        <a:t>recycle</a:t>
                      </a:r>
                      <a:endParaRPr sz="3000" u="none" strike="noStrike" cap="none"/>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0"/>
                        <a:buFont typeface="Arial"/>
                        <a:buNone/>
                      </a:pPr>
                      <a:endParaRPr sz="3000" u="none" strike="noStrike" cap="none"/>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3000"/>
                        <a:buFont typeface="Arial"/>
                        <a:buNone/>
                      </a:pPr>
                      <a:r>
                        <a:rPr lang="en-GB" sz="3000" u="none" strike="noStrike" cap="none" dirty="0">
                          <a:solidFill>
                            <a:schemeClr val="dk1"/>
                          </a:solidFill>
                        </a:rPr>
                        <a:t>use less</a:t>
                      </a:r>
                      <a:endParaRPr sz="3000" u="none" strike="noStrike" cap="none" dirty="0">
                        <a:solidFill>
                          <a:schemeClr val="dk1"/>
                        </a:solidFill>
                      </a:endParaRPr>
                    </a:p>
                  </a:txBody>
                  <a:tcPr marL="110575" marR="110575" marT="58650" marB="58650"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44" name="Google Shape;1344;p50"/>
          <p:cNvSpPr/>
          <p:nvPr/>
        </p:nvSpPr>
        <p:spPr>
          <a:xfrm>
            <a:off x="4572000" y="4441300"/>
            <a:ext cx="3823500" cy="802800"/>
          </a:xfrm>
          <a:prstGeom prst="wedgeRoundRectCallout">
            <a:avLst>
              <a:gd name="adj1" fmla="val 44291"/>
              <a:gd name="adj2" fmla="val -106013"/>
              <a:gd name="adj3" fmla="val 0"/>
            </a:avLst>
          </a:prstGeom>
          <a:solidFill>
            <a:schemeClr val="lt1"/>
          </a:solidFill>
          <a:ln w="38100" cap="flat" cmpd="sng">
            <a:solidFill>
              <a:srgbClr val="BF8B2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Arial"/>
                <a:ea typeface="Arial"/>
                <a:cs typeface="Arial"/>
                <a:sym typeface="Arial"/>
              </a:rPr>
              <a:t>Do you reduce, reuse and recycle?</a:t>
            </a:r>
            <a:endParaRPr sz="2400" b="1" i="0" u="none" strike="noStrike" cap="none">
              <a:solidFill>
                <a:srgbClr val="000000"/>
              </a:solidFill>
              <a:latin typeface="Arial"/>
              <a:ea typeface="Arial"/>
              <a:cs typeface="Arial"/>
              <a:sym typeface="Arial"/>
            </a:endParaRPr>
          </a:p>
        </p:txBody>
      </p:sp>
      <p:pic>
        <p:nvPicPr>
          <p:cNvPr id="1345" name="Google Shape;1345;p50" title="Green recycling logo - three arrows in a triangle"/>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644800" y="1365475"/>
            <a:ext cx="1518250" cy="151825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50"/>
        <p:cNvGrpSpPr/>
        <p:nvPr/>
      </p:nvGrpSpPr>
      <p:grpSpPr>
        <a:xfrm>
          <a:off x="0" y="0"/>
          <a:ext cx="0" cy="0"/>
          <a:chOff x="0" y="0"/>
          <a:chExt cx="0" cy="0"/>
        </a:xfrm>
      </p:grpSpPr>
      <p:sp>
        <p:nvSpPr>
          <p:cNvPr id="1351" name="Google Shape;1351;p51"/>
          <p:cNvSpPr/>
          <p:nvPr/>
        </p:nvSpPr>
        <p:spPr>
          <a:xfrm>
            <a:off x="672289" y="1175986"/>
            <a:ext cx="7799400" cy="42336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BF8B2E"/>
                </a:solidFill>
                <a:latin typeface="Arial"/>
                <a:ea typeface="Arial"/>
                <a:cs typeface="Arial"/>
                <a:sym typeface="Arial"/>
              </a:rPr>
              <a:t>What is fast fashion?</a:t>
            </a:r>
            <a:endParaRPr sz="3600" b="1" i="0" u="none" strike="noStrike" cap="none">
              <a:solidFill>
                <a:srgbClr val="BF8B2E"/>
              </a:solidFill>
              <a:latin typeface="Arial"/>
              <a:ea typeface="Arial"/>
              <a:cs typeface="Arial"/>
              <a:sym typeface="Arial"/>
            </a:endParaRPr>
          </a:p>
          <a:p>
            <a:pPr marL="179999" marR="2767896" lvl="0" indent="0" algn="l" rtl="0">
              <a:lnSpc>
                <a:spcPct val="100000"/>
              </a:lnSpc>
              <a:spcBef>
                <a:spcPts val="1000"/>
              </a:spcBef>
              <a:spcAft>
                <a:spcPts val="0"/>
              </a:spcAft>
              <a:buClr>
                <a:schemeClr val="dk1"/>
              </a:buClr>
              <a:buSzPts val="1100"/>
              <a:buFont typeface="Arial"/>
              <a:buNone/>
            </a:pPr>
            <a:r>
              <a:rPr lang="en-GB" sz="2400" b="1" i="0" u="none" strike="noStrike" cap="none">
                <a:solidFill>
                  <a:schemeClr val="dk1"/>
                </a:solidFill>
                <a:latin typeface="Arial"/>
                <a:ea typeface="Arial"/>
                <a:cs typeface="Arial"/>
                <a:sym typeface="Arial"/>
              </a:rPr>
              <a:t>Clothes that are made and sold cheaply, so that people can buy new clothes more often.</a:t>
            </a:r>
            <a:endParaRPr sz="2400" b="1" i="0" u="none" strike="noStrike" cap="none">
              <a:solidFill>
                <a:schemeClr val="dk1"/>
              </a:solidFill>
              <a:latin typeface="Arial"/>
              <a:ea typeface="Arial"/>
              <a:cs typeface="Arial"/>
              <a:sym typeface="Arial"/>
            </a:endParaRPr>
          </a:p>
          <a:p>
            <a:pPr marL="179999" marR="2120083" lvl="0" indent="0" algn="l" rtl="0">
              <a:lnSpc>
                <a:spcPct val="100000"/>
              </a:lnSpc>
              <a:spcBef>
                <a:spcPts val="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a:p>
            <a:pPr marL="540000" marR="140082" lvl="0" indent="-33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How often do you buy new clothes?</a:t>
            </a:r>
            <a:endParaRPr sz="2400" b="0" i="0" u="none" strike="noStrike" cap="none">
              <a:solidFill>
                <a:schemeClr val="dk1"/>
              </a:solidFill>
              <a:latin typeface="Arial"/>
              <a:ea typeface="Arial"/>
              <a:cs typeface="Arial"/>
              <a:sym typeface="Arial"/>
            </a:endParaRPr>
          </a:p>
          <a:p>
            <a:pPr marL="540000" marR="140082" lvl="0" indent="-33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do you do with clothes you don’t wear anymore?</a:t>
            </a:r>
            <a:endParaRPr sz="2400" b="0" i="0" u="none" strike="noStrike" cap="none">
              <a:solidFill>
                <a:schemeClr val="dk1"/>
              </a:solidFill>
              <a:latin typeface="Arial"/>
              <a:ea typeface="Arial"/>
              <a:cs typeface="Arial"/>
              <a:sym typeface="Arial"/>
            </a:endParaRPr>
          </a:p>
          <a:p>
            <a:pPr marL="540000" marR="140082" lvl="0" indent="-33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can you do instead of buying new clothes?</a:t>
            </a:r>
            <a:endParaRPr sz="2400" b="1" i="0" u="none" strike="noStrike" cap="none">
              <a:solidFill>
                <a:srgbClr val="BF8B2E"/>
              </a:solidFill>
              <a:latin typeface="Arial"/>
              <a:ea typeface="Arial"/>
              <a:cs typeface="Arial"/>
              <a:sym typeface="Arial"/>
            </a:endParaRPr>
          </a:p>
        </p:txBody>
      </p:sp>
      <p:sp>
        <p:nvSpPr>
          <p:cNvPr id="1352" name="Google Shape;1352;p51"/>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BF8B2E"/>
                </a:solidFill>
              </a:rPr>
              <a:t>FAST FASHION</a:t>
            </a:r>
            <a:endParaRPr sz="3600">
              <a:solidFill>
                <a:srgbClr val="BF8B2E"/>
              </a:solidFill>
            </a:endParaRPr>
          </a:p>
        </p:txBody>
      </p:sp>
      <p:grpSp>
        <p:nvGrpSpPr>
          <p:cNvPr id="1353" name="Google Shape;1353;p51"/>
          <p:cNvGrpSpPr/>
          <p:nvPr/>
        </p:nvGrpSpPr>
        <p:grpSpPr>
          <a:xfrm>
            <a:off x="738536" y="5604333"/>
            <a:ext cx="6688947" cy="802700"/>
            <a:chOff x="758050" y="5638000"/>
            <a:chExt cx="7760700" cy="939600"/>
          </a:xfrm>
        </p:grpSpPr>
        <p:sp>
          <p:nvSpPr>
            <p:cNvPr id="1354" name="Google Shape;1354;p51"/>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Watch this BBC video about fast fashion</a:t>
              </a:r>
              <a:endParaRPr sz="2200" b="1" i="0" u="none" strike="noStrike" cap="none">
                <a:solidFill>
                  <a:srgbClr val="000000"/>
                </a:solidFill>
                <a:latin typeface="Arial"/>
                <a:ea typeface="Arial"/>
                <a:cs typeface="Arial"/>
                <a:sym typeface="Arial"/>
              </a:endParaRPr>
            </a:p>
          </p:txBody>
        </p:sp>
        <p:grpSp>
          <p:nvGrpSpPr>
            <p:cNvPr id="1355" name="Google Shape;1355;p51"/>
            <p:cNvGrpSpPr/>
            <p:nvPr/>
          </p:nvGrpSpPr>
          <p:grpSpPr>
            <a:xfrm>
              <a:off x="1013661" y="5809720"/>
              <a:ext cx="503995" cy="614913"/>
              <a:chOff x="840950" y="5732750"/>
              <a:chExt cx="620760" cy="701235"/>
            </a:xfrm>
          </p:grpSpPr>
          <p:sp>
            <p:nvSpPr>
              <p:cNvPr id="1356" name="Google Shape;1356;p51"/>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57" name="Google Shape;1357;p51"/>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358" name="Google Shape;1358;p5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359" name="Google Shape;1359;p51">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pic>
        <p:nvPicPr>
          <p:cNvPr id="1360" name="Google Shape;1360;p51" title="Rack of clothes in a shop"/>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684875" y="1524875"/>
            <a:ext cx="2586175" cy="1710634"/>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365"/>
        <p:cNvGrpSpPr/>
        <p:nvPr/>
      </p:nvGrpSpPr>
      <p:grpSpPr>
        <a:xfrm>
          <a:off x="0" y="0"/>
          <a:ext cx="0" cy="0"/>
          <a:chOff x="0" y="0"/>
          <a:chExt cx="0" cy="0"/>
        </a:xfrm>
      </p:grpSpPr>
      <p:sp>
        <p:nvSpPr>
          <p:cNvPr id="1366" name="Google Shape;1366;p52"/>
          <p:cNvSpPr/>
          <p:nvPr/>
        </p:nvSpPr>
        <p:spPr>
          <a:xfrm>
            <a:off x="672289" y="1175986"/>
            <a:ext cx="7799400" cy="4233600"/>
          </a:xfrm>
          <a:prstGeom prst="rect">
            <a:avLst/>
          </a:prstGeom>
          <a:solidFill>
            <a:srgbClr val="F3F3F3"/>
          </a:solidFill>
          <a:ln w="38100" cap="flat" cmpd="sng">
            <a:solidFill>
              <a:srgbClr val="BF8B2E"/>
            </a:solidFill>
            <a:prstDash val="solid"/>
            <a:round/>
            <a:headEnd type="none" w="sm" len="sm"/>
            <a:tailEnd type="none" w="sm" len="sm"/>
          </a:ln>
        </p:spPr>
        <p:txBody>
          <a:bodyPr spcFirstLastPara="1" wrap="square" lIns="91425" tIns="91425" rIns="91425" bIns="91425" anchor="t" anchorCtr="0">
            <a:noAutofit/>
          </a:bodyPr>
          <a:lstStyle/>
          <a:p>
            <a:pPr marL="457200" marR="50082"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BF8B2E"/>
                </a:solidFill>
                <a:latin typeface="Arial"/>
                <a:ea typeface="Arial"/>
                <a:cs typeface="Arial"/>
                <a:sym typeface="Arial"/>
              </a:rPr>
              <a:t>UK households produced just under 27 million tonnes of waste in 2017 which is equivalent to 409 kg per person.  It's mostly made up of food scraps, newspapers, cardboard, glass bottles and plastics.</a:t>
            </a:r>
            <a:endParaRPr sz="2400" b="1" i="0" u="none" strike="noStrike" cap="none">
              <a:solidFill>
                <a:srgbClr val="BF8B2E"/>
              </a:solidFill>
              <a:highlight>
                <a:schemeClr val="lt1"/>
              </a:highlight>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How can we reduce the waste we produce?</a:t>
            </a:r>
            <a:endParaRPr sz="3000" b="0" i="0" u="none" strike="noStrike" cap="none">
              <a:solidFill>
                <a:schemeClr val="dk1"/>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 </a:t>
            </a:r>
            <a:endParaRPr sz="3000" b="0" i="0" u="none" strike="noStrike" cap="none">
              <a:solidFill>
                <a:schemeClr val="dk1"/>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Share your ideas.</a:t>
            </a:r>
            <a:endParaRPr sz="3000" b="1" i="0" u="none" strike="noStrike" cap="none">
              <a:solidFill>
                <a:srgbClr val="BF8B2E"/>
              </a:solidFill>
              <a:latin typeface="Arial"/>
              <a:ea typeface="Arial"/>
              <a:cs typeface="Arial"/>
              <a:sym typeface="Arial"/>
            </a:endParaRPr>
          </a:p>
        </p:txBody>
      </p:sp>
      <p:sp>
        <p:nvSpPr>
          <p:cNvPr id="1367" name="Google Shape;1367;p5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BF8B2E"/>
                </a:solidFill>
              </a:rPr>
              <a:t>REDUCE WASTE</a:t>
            </a:r>
            <a:endParaRPr sz="3600">
              <a:solidFill>
                <a:srgbClr val="BF8B2E"/>
              </a:solidFill>
            </a:endParaRPr>
          </a:p>
        </p:txBody>
      </p:sp>
      <p:grpSp>
        <p:nvGrpSpPr>
          <p:cNvPr id="1368" name="Google Shape;1368;p52"/>
          <p:cNvGrpSpPr/>
          <p:nvPr/>
        </p:nvGrpSpPr>
        <p:grpSpPr>
          <a:xfrm>
            <a:off x="738536" y="5604333"/>
            <a:ext cx="6688947" cy="802700"/>
            <a:chOff x="758050" y="5638000"/>
            <a:chExt cx="7760700" cy="939600"/>
          </a:xfrm>
        </p:grpSpPr>
        <p:sp>
          <p:nvSpPr>
            <p:cNvPr id="1369" name="Google Shape;1369;p5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Read this BBC article about where our rubbish and recycling from the UK goes</a:t>
              </a:r>
              <a:endParaRPr sz="2200" b="1" i="0" u="none" strike="noStrike" cap="none">
                <a:solidFill>
                  <a:srgbClr val="000000"/>
                </a:solidFill>
                <a:latin typeface="Arial"/>
                <a:ea typeface="Arial"/>
                <a:cs typeface="Arial"/>
                <a:sym typeface="Arial"/>
              </a:endParaRPr>
            </a:p>
          </p:txBody>
        </p:sp>
        <p:grpSp>
          <p:nvGrpSpPr>
            <p:cNvPr id="1370" name="Google Shape;1370;p52"/>
            <p:cNvGrpSpPr/>
            <p:nvPr/>
          </p:nvGrpSpPr>
          <p:grpSpPr>
            <a:xfrm>
              <a:off x="1013661" y="5809720"/>
              <a:ext cx="503995" cy="614913"/>
              <a:chOff x="840950" y="5732750"/>
              <a:chExt cx="620760" cy="701235"/>
            </a:xfrm>
          </p:grpSpPr>
          <p:sp>
            <p:nvSpPr>
              <p:cNvPr id="1371" name="Google Shape;1371;p5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72" name="Google Shape;1372;p5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373" name="Google Shape;1373;p5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374" name="Google Shape;1374;p5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sp>
        <p:nvSpPr>
          <p:cNvPr id="1375" name="Google Shape;1375;p52"/>
          <p:cNvSpPr txBox="1"/>
          <p:nvPr/>
        </p:nvSpPr>
        <p:spPr>
          <a:xfrm>
            <a:off x="672310" y="871185"/>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BF8B2E"/>
                </a:solidFill>
                <a:latin typeface="Arial"/>
                <a:ea typeface="Arial"/>
                <a:cs typeface="Arial"/>
                <a:sym typeface="Arial"/>
              </a:rPr>
              <a:t>“</a:t>
            </a:r>
            <a:endParaRPr sz="10000" b="0" i="0" u="none" strike="noStrike" cap="none">
              <a:solidFill>
                <a:srgbClr val="BF8B2E"/>
              </a:solidFill>
              <a:latin typeface="Arial"/>
              <a:ea typeface="Arial"/>
              <a:cs typeface="Arial"/>
              <a:sym typeface="Arial"/>
            </a:endParaRPr>
          </a:p>
        </p:txBody>
      </p:sp>
      <p:pic>
        <p:nvPicPr>
          <p:cNvPr id="1376" name="Google Shape;1376;p52" title="Photo of a rubbish truck"/>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460750" y="3240675"/>
            <a:ext cx="1784676" cy="182605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sp>
        <p:nvSpPr>
          <p:cNvPr id="1382" name="Google Shape;1382;p53"/>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383" name="Google Shape;1383;p53"/>
          <p:cNvSpPr/>
          <p:nvPr/>
        </p:nvSpPr>
        <p:spPr>
          <a:xfrm>
            <a:off x="2404427" y="349490"/>
            <a:ext cx="6332400" cy="1789800"/>
          </a:xfrm>
          <a:prstGeom prst="rect">
            <a:avLst/>
          </a:prstGeom>
          <a:solidFill>
            <a:srgbClr val="3F7E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Oswald"/>
                <a:ea typeface="Oswald"/>
                <a:cs typeface="Oswald"/>
                <a:sym typeface="Oswald"/>
              </a:rPr>
              <a:t>TAKE URGENT ACTION TO COMBAT CLIMATE CHANGE AND ITS IMPACTS</a:t>
            </a:r>
            <a:endParaRPr sz="3200" b="1" i="0" u="none" strike="noStrike" cap="none">
              <a:solidFill>
                <a:schemeClr val="lt1"/>
              </a:solidFill>
              <a:latin typeface="Oswald"/>
              <a:ea typeface="Oswald"/>
              <a:cs typeface="Oswald"/>
              <a:sym typeface="Oswald"/>
            </a:endParaRPr>
          </a:p>
        </p:txBody>
      </p:sp>
      <p:sp>
        <p:nvSpPr>
          <p:cNvPr id="1384" name="Google Shape;1384;p53"/>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3F7E44"/>
                </a:solidFill>
              </a:rPr>
              <a:t>CLIMATE </a:t>
            </a:r>
            <a:endParaRPr>
              <a:solidFill>
                <a:srgbClr val="3F7E44"/>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3F7E44"/>
                </a:solidFill>
              </a:rPr>
              <a:t>ACTION </a:t>
            </a:r>
            <a:endParaRPr>
              <a:solidFill>
                <a:srgbClr val="3F7E44"/>
              </a:solidFill>
            </a:endParaRPr>
          </a:p>
        </p:txBody>
      </p:sp>
      <p:sp>
        <p:nvSpPr>
          <p:cNvPr id="1385" name="Google Shape;1385;p53"/>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3F7E44"/>
                </a:solidFill>
              </a:rPr>
              <a:t>13</a:t>
            </a:r>
            <a:endParaRPr>
              <a:solidFill>
                <a:srgbClr val="3F7E44"/>
              </a:solidFill>
            </a:endParaRPr>
          </a:p>
        </p:txBody>
      </p:sp>
      <p:sp>
        <p:nvSpPr>
          <p:cNvPr id="1386" name="Google Shape;1386;p53"/>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387" name="Google Shape;1387;p53">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WHAT CAN YOU DO?</a:t>
            </a:r>
            <a:endParaRPr sz="3000" b="1" i="0" u="none" strike="noStrike" cap="none">
              <a:solidFill>
                <a:schemeClr val="lt1"/>
              </a:solidFill>
              <a:latin typeface="Oswald"/>
              <a:ea typeface="Oswald"/>
              <a:cs typeface="Oswald"/>
              <a:sym typeface="Oswald"/>
            </a:endParaRPr>
          </a:p>
        </p:txBody>
      </p:sp>
      <p:sp>
        <p:nvSpPr>
          <p:cNvPr id="1388" name="Google Shape;1388;p53">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CLIMATE CHANGE</a:t>
            </a:r>
            <a:endParaRPr sz="3000" b="1" i="0" u="none" strike="noStrike" cap="none">
              <a:solidFill>
                <a:schemeClr val="lt1"/>
              </a:solidFill>
              <a:latin typeface="Oswald"/>
              <a:ea typeface="Oswald"/>
              <a:cs typeface="Oswald"/>
              <a:sym typeface="Oswald"/>
            </a:endParaRPr>
          </a:p>
        </p:txBody>
      </p:sp>
      <p:sp>
        <p:nvSpPr>
          <p:cNvPr id="1389" name="Google Shape;1389;p53">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YOUR</a:t>
            </a:r>
            <a:endParaRPr sz="28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chemeClr val="lt1"/>
                </a:solidFill>
                <a:latin typeface="Oswald"/>
                <a:ea typeface="Oswald"/>
                <a:cs typeface="Oswald"/>
                <a:sym typeface="Oswald"/>
              </a:rPr>
              <a:t>CARBON FOOTPRINT</a:t>
            </a:r>
            <a:endParaRPr sz="2800" b="1" i="0" u="none" strike="noStrike" cap="none">
              <a:solidFill>
                <a:schemeClr val="lt1"/>
              </a:solidFill>
              <a:latin typeface="Oswald"/>
              <a:ea typeface="Oswald"/>
              <a:cs typeface="Oswald"/>
              <a:sym typeface="Oswald"/>
            </a:endParaRPr>
          </a:p>
        </p:txBody>
      </p:sp>
      <p:pic>
        <p:nvPicPr>
          <p:cNvPr id="1390" name="Google Shape;1390;p53">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391" name="Google Shape;1391;p53">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2157" y="349803"/>
            <a:ext cx="1789200" cy="17892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96"/>
        <p:cNvGrpSpPr/>
        <p:nvPr/>
      </p:nvGrpSpPr>
      <p:grpSpPr>
        <a:xfrm>
          <a:off x="0" y="0"/>
          <a:ext cx="0" cy="0"/>
          <a:chOff x="0" y="0"/>
          <a:chExt cx="0" cy="0"/>
        </a:xfrm>
      </p:grpSpPr>
      <p:sp>
        <p:nvSpPr>
          <p:cNvPr id="1397" name="Google Shape;1397;p54"/>
          <p:cNvSpPr/>
          <p:nvPr/>
        </p:nvSpPr>
        <p:spPr>
          <a:xfrm>
            <a:off x="672289" y="1175986"/>
            <a:ext cx="7799400" cy="42336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3F7E44"/>
                </a:solidFill>
                <a:latin typeface="Arial"/>
                <a:ea typeface="Arial"/>
                <a:cs typeface="Arial"/>
                <a:sym typeface="Arial"/>
              </a:rPr>
              <a:t>Our world is getting hotter and hotter.  The climate is changing.</a:t>
            </a:r>
            <a:endParaRPr sz="3000" b="1" i="0" u="none" strike="noStrike" cap="none">
              <a:solidFill>
                <a:srgbClr val="3F7E44"/>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600"/>
              <a:buFont typeface="Arial"/>
              <a:buNone/>
            </a:pPr>
            <a:endParaRPr sz="600" b="1" i="0" u="none" strike="noStrike" cap="none">
              <a:solidFill>
                <a:srgbClr val="3F7E44"/>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What can we do to fight climate change?</a:t>
            </a:r>
            <a:endParaRPr sz="3000" b="1" i="0" u="none" strike="noStrike" cap="none">
              <a:solidFill>
                <a:srgbClr val="3F7E44"/>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157896" lvl="0" indent="450000" algn="l" rtl="0">
              <a:lnSpc>
                <a:spcPct val="100000"/>
              </a:lnSpc>
              <a:spcBef>
                <a:spcPts val="0"/>
              </a:spcBef>
              <a:spcAft>
                <a:spcPts val="0"/>
              </a:spcAft>
              <a:buClr>
                <a:srgbClr val="000000"/>
              </a:buClr>
              <a:buSzPts val="3000"/>
              <a:buFont typeface="Arial"/>
              <a:buNone/>
            </a:pPr>
            <a:endParaRPr sz="3000" b="1" i="0" u="none" strike="noStrike" cap="none">
              <a:solidFill>
                <a:srgbClr val="BF8B2E"/>
              </a:solidFill>
              <a:latin typeface="Arial"/>
              <a:ea typeface="Arial"/>
              <a:cs typeface="Arial"/>
              <a:sym typeface="Arial"/>
            </a:endParaRPr>
          </a:p>
        </p:txBody>
      </p:sp>
      <p:sp>
        <p:nvSpPr>
          <p:cNvPr id="1398" name="Google Shape;1398;p5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F7E44"/>
                </a:solidFill>
              </a:rPr>
              <a:t>CLIMATE ACTION: WHAT CAN YOU DO?</a:t>
            </a:r>
            <a:endParaRPr sz="3600">
              <a:solidFill>
                <a:srgbClr val="3F7E44"/>
              </a:solidFill>
            </a:endParaRPr>
          </a:p>
        </p:txBody>
      </p:sp>
      <p:grpSp>
        <p:nvGrpSpPr>
          <p:cNvPr id="1399" name="Google Shape;1399;p54"/>
          <p:cNvGrpSpPr/>
          <p:nvPr/>
        </p:nvGrpSpPr>
        <p:grpSpPr>
          <a:xfrm>
            <a:off x="738536" y="5604333"/>
            <a:ext cx="6688947" cy="802700"/>
            <a:chOff x="758050" y="5638000"/>
            <a:chExt cx="7760700" cy="939600"/>
          </a:xfrm>
        </p:grpSpPr>
        <p:sp>
          <p:nvSpPr>
            <p:cNvPr id="1400" name="Google Shape;1400;p5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Look at these 10 actions to help tackle the climate crisis</a:t>
              </a:r>
              <a:endParaRPr sz="2200" b="1" i="0" u="none" strike="noStrike" cap="none">
                <a:solidFill>
                  <a:srgbClr val="000000"/>
                </a:solidFill>
                <a:latin typeface="Arial"/>
                <a:ea typeface="Arial"/>
                <a:cs typeface="Arial"/>
                <a:sym typeface="Arial"/>
              </a:endParaRPr>
            </a:p>
          </p:txBody>
        </p:sp>
        <p:grpSp>
          <p:nvGrpSpPr>
            <p:cNvPr id="1401" name="Google Shape;1401;p54"/>
            <p:cNvGrpSpPr/>
            <p:nvPr/>
          </p:nvGrpSpPr>
          <p:grpSpPr>
            <a:xfrm>
              <a:off x="1013661" y="5809720"/>
              <a:ext cx="503995" cy="614913"/>
              <a:chOff x="840950" y="5732750"/>
              <a:chExt cx="620760" cy="701235"/>
            </a:xfrm>
          </p:grpSpPr>
          <p:sp>
            <p:nvSpPr>
              <p:cNvPr id="1402" name="Google Shape;1402;p5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03" name="Google Shape;1403;p5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404" name="Google Shape;1404;p5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405" name="Google Shape;1405;p5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pic>
        <p:nvPicPr>
          <p:cNvPr id="1406" name="Google Shape;1406;p54" title="Photo of colourful fruit and vegetable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30356" y="3416674"/>
            <a:ext cx="2160000" cy="1439999"/>
          </a:xfrm>
          <a:prstGeom prst="rect">
            <a:avLst/>
          </a:prstGeom>
          <a:noFill/>
          <a:ln>
            <a:noFill/>
          </a:ln>
        </p:spPr>
      </p:pic>
      <p:pic>
        <p:nvPicPr>
          <p:cNvPr id="1407" name="Google Shape;1407;p54" title="Photo of people walking and cycling on a pedetrianised path through green spac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480788" y="3416676"/>
            <a:ext cx="2182423" cy="1440001"/>
          </a:xfrm>
          <a:prstGeom prst="rect">
            <a:avLst/>
          </a:prstGeom>
          <a:noFill/>
          <a:ln>
            <a:noFill/>
          </a:ln>
        </p:spPr>
      </p:pic>
      <p:pic>
        <p:nvPicPr>
          <p:cNvPr id="1408" name="Google Shape;1408;p54" title="Photo pf people and signs at a climate change protest"/>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053650" y="3416675"/>
            <a:ext cx="2160000" cy="144000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55"/>
          <p:cNvSpPr/>
          <p:nvPr/>
        </p:nvSpPr>
        <p:spPr>
          <a:xfrm>
            <a:off x="672289" y="1229911"/>
            <a:ext cx="7799400" cy="42336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4100"/>
              <a:buFont typeface="Arial"/>
              <a:buNone/>
            </a:pPr>
            <a:r>
              <a:rPr lang="en-GB" sz="4100" b="1" i="0" u="none" strike="noStrike" cap="none">
                <a:solidFill>
                  <a:srgbClr val="3F7E44"/>
                </a:solidFill>
                <a:latin typeface="Arial"/>
                <a:ea typeface="Arial"/>
                <a:cs typeface="Arial"/>
                <a:sym typeface="Arial"/>
              </a:rPr>
              <a:t>How is the climate changing?</a:t>
            </a:r>
            <a:endParaRPr sz="4100" b="1" i="0" u="none" strike="noStrike" cap="none">
              <a:solidFill>
                <a:srgbClr val="3F7E44"/>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4100"/>
              <a:buFont typeface="Arial"/>
              <a:buNone/>
            </a:pPr>
            <a:endParaRPr sz="4100" b="1" i="0" u="none" strike="noStrike" cap="none">
              <a:solidFill>
                <a:srgbClr val="3F7E44"/>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4100"/>
              <a:buFont typeface="Arial"/>
              <a:buNone/>
            </a:pPr>
            <a:endParaRPr sz="4100" b="1" i="0" u="none" strike="noStrike" cap="none">
              <a:solidFill>
                <a:srgbClr val="3F7E44"/>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4100"/>
              <a:buFont typeface="Arial"/>
              <a:buNone/>
            </a:pPr>
            <a:endParaRPr sz="4100" b="1" i="0" u="none" strike="noStrike" cap="none">
              <a:solidFill>
                <a:srgbClr val="3F7E44"/>
              </a:solidFill>
              <a:latin typeface="Arial"/>
              <a:ea typeface="Arial"/>
              <a:cs typeface="Arial"/>
              <a:sym typeface="Arial"/>
            </a:endParaRPr>
          </a:p>
          <a:p>
            <a:pPr marL="179999" marR="3757897" lvl="0" indent="0" algn="l" rtl="0">
              <a:lnSpc>
                <a:spcPct val="100000"/>
              </a:lnSpc>
              <a:spcBef>
                <a:spcPts val="0"/>
              </a:spcBef>
              <a:spcAft>
                <a:spcPts val="0"/>
              </a:spcAft>
              <a:buClr>
                <a:srgbClr val="000000"/>
              </a:buClr>
              <a:buSzPts val="600"/>
              <a:buFont typeface="Arial"/>
              <a:buNone/>
            </a:pPr>
            <a:endParaRPr sz="600" b="1" i="0" u="none" strike="noStrike" cap="none">
              <a:solidFill>
                <a:schemeClr val="dk1"/>
              </a:solidFill>
              <a:latin typeface="Arial"/>
              <a:ea typeface="Arial"/>
              <a:cs typeface="Arial"/>
              <a:sym typeface="Arial"/>
            </a:endParaRPr>
          </a:p>
          <a:p>
            <a:pPr marL="179999" marR="3757897" lvl="0" indent="0" algn="l" rtl="0">
              <a:lnSpc>
                <a:spcPct val="100000"/>
              </a:lnSpc>
              <a:spcBef>
                <a:spcPts val="0"/>
              </a:spcBef>
              <a:spcAft>
                <a:spcPts val="0"/>
              </a:spcAft>
              <a:buClr>
                <a:schemeClr val="dk1"/>
              </a:buClr>
              <a:buSzPts val="1100"/>
              <a:buFont typeface="Arial"/>
              <a:buNone/>
            </a:pPr>
            <a:r>
              <a:rPr lang="en-GB" sz="2400" b="1" i="0" u="none" strike="noStrike" cap="none">
                <a:solidFill>
                  <a:schemeClr val="dk1"/>
                </a:solidFill>
                <a:latin typeface="Arial"/>
                <a:ea typeface="Arial"/>
                <a:cs typeface="Arial"/>
                <a:sym typeface="Arial"/>
              </a:rPr>
              <a:t>How does climate change affect our lives?</a:t>
            </a:r>
            <a:endParaRPr sz="2400" b="1" i="0" u="none" strike="noStrike" cap="none">
              <a:solidFill>
                <a:srgbClr val="3F7E44"/>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157896" lvl="0" indent="450000" algn="l" rtl="0">
              <a:lnSpc>
                <a:spcPct val="100000"/>
              </a:lnSpc>
              <a:spcBef>
                <a:spcPts val="0"/>
              </a:spcBef>
              <a:spcAft>
                <a:spcPts val="0"/>
              </a:spcAft>
              <a:buClr>
                <a:srgbClr val="000000"/>
              </a:buClr>
              <a:buSzPts val="3000"/>
              <a:buFont typeface="Arial"/>
              <a:buNone/>
            </a:pPr>
            <a:endParaRPr sz="3000" b="1" i="0" u="none" strike="noStrike" cap="none">
              <a:solidFill>
                <a:srgbClr val="BF8B2E"/>
              </a:solidFill>
              <a:latin typeface="Arial"/>
              <a:ea typeface="Arial"/>
              <a:cs typeface="Arial"/>
              <a:sym typeface="Arial"/>
            </a:endParaRPr>
          </a:p>
        </p:txBody>
      </p:sp>
      <p:sp>
        <p:nvSpPr>
          <p:cNvPr id="1415" name="Google Shape;1415;p55"/>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F7E44"/>
                </a:solidFill>
              </a:rPr>
              <a:t>CLIMATE CHANGE</a:t>
            </a:r>
            <a:endParaRPr sz="3600">
              <a:solidFill>
                <a:srgbClr val="3F7E44"/>
              </a:solidFill>
            </a:endParaRPr>
          </a:p>
        </p:txBody>
      </p:sp>
      <p:grpSp>
        <p:nvGrpSpPr>
          <p:cNvPr id="1416" name="Google Shape;1416;p55"/>
          <p:cNvGrpSpPr/>
          <p:nvPr/>
        </p:nvGrpSpPr>
        <p:grpSpPr>
          <a:xfrm>
            <a:off x="738536" y="5604333"/>
            <a:ext cx="6688947" cy="802700"/>
            <a:chOff x="758050" y="5638000"/>
            <a:chExt cx="7760700" cy="939600"/>
          </a:xfrm>
        </p:grpSpPr>
        <p:sp>
          <p:nvSpPr>
            <p:cNvPr id="1417" name="Google Shape;1417;p55"/>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Find out more about climate change</a:t>
              </a:r>
              <a:endParaRPr sz="2200" b="1" i="0" u="none" strike="noStrike" cap="none">
                <a:solidFill>
                  <a:srgbClr val="000000"/>
                </a:solidFill>
                <a:latin typeface="Arial"/>
                <a:ea typeface="Arial"/>
                <a:cs typeface="Arial"/>
                <a:sym typeface="Arial"/>
              </a:endParaRPr>
            </a:p>
          </p:txBody>
        </p:sp>
        <p:grpSp>
          <p:nvGrpSpPr>
            <p:cNvPr id="1418" name="Google Shape;1418;p55"/>
            <p:cNvGrpSpPr/>
            <p:nvPr/>
          </p:nvGrpSpPr>
          <p:grpSpPr>
            <a:xfrm>
              <a:off x="1013661" y="5809720"/>
              <a:ext cx="503995" cy="614913"/>
              <a:chOff x="840950" y="5732750"/>
              <a:chExt cx="620760" cy="701235"/>
            </a:xfrm>
          </p:grpSpPr>
          <p:sp>
            <p:nvSpPr>
              <p:cNvPr id="1419" name="Google Shape;1419;p55"/>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20" name="Google Shape;1420;p55"/>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421" name="Google Shape;1421;p55">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422" name="Google Shape;1422;p55">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sp>
        <p:nvSpPr>
          <p:cNvPr id="1423" name="Google Shape;1423;p55"/>
          <p:cNvSpPr/>
          <p:nvPr/>
        </p:nvSpPr>
        <p:spPr>
          <a:xfrm>
            <a:off x="959400" y="2876550"/>
            <a:ext cx="3304500" cy="1328400"/>
          </a:xfrm>
          <a:prstGeom prst="wedgeRoundRectCallout">
            <a:avLst>
              <a:gd name="adj1" fmla="val 47158"/>
              <a:gd name="adj2" fmla="val -77586"/>
              <a:gd name="adj3" fmla="val 0"/>
            </a:avLst>
          </a:prstGeom>
          <a:solidFill>
            <a:schemeClr val="lt1"/>
          </a:solidFill>
          <a:ln w="38100" cap="flat" cmpd="sng">
            <a:solidFill>
              <a:srgbClr val="3F7E4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It is getting </a:t>
            </a:r>
            <a:r>
              <a:rPr lang="en-GB" sz="2400" b="1" i="0" u="none" strike="noStrike" cap="none">
                <a:solidFill>
                  <a:srgbClr val="000000"/>
                </a:solidFill>
                <a:latin typeface="Arial"/>
                <a:ea typeface="Arial"/>
                <a:cs typeface="Arial"/>
                <a:sym typeface="Arial"/>
              </a:rPr>
              <a:t>hotter</a:t>
            </a:r>
            <a:r>
              <a:rPr lang="en-GB" sz="2400" b="0" i="0" u="none" strike="noStrike" cap="none">
                <a:solidFill>
                  <a:srgbClr val="000000"/>
                </a:solidFill>
                <a:latin typeface="Arial"/>
                <a:ea typeface="Arial"/>
                <a:cs typeface="Arial"/>
                <a:sym typeface="Arial"/>
              </a:rPr>
              <a:t> - there are more </a:t>
            </a:r>
            <a:r>
              <a:rPr lang="en-GB" sz="2400" b="1" i="0" u="none" strike="noStrike" cap="none">
                <a:solidFill>
                  <a:srgbClr val="000000"/>
                </a:solidFill>
                <a:latin typeface="Arial"/>
                <a:ea typeface="Arial"/>
                <a:cs typeface="Arial"/>
                <a:sym typeface="Arial"/>
              </a:rPr>
              <a:t>heatwaves</a:t>
            </a:r>
            <a:r>
              <a:rPr lang="en-GB" sz="2400" b="0" i="0" u="none" strike="noStrike" cap="none">
                <a:solidFill>
                  <a:srgbClr val="000000"/>
                </a:solidFill>
                <a:latin typeface="Arial"/>
                <a:ea typeface="Arial"/>
                <a:cs typeface="Arial"/>
                <a:sym typeface="Arial"/>
              </a:rPr>
              <a:t> now.</a:t>
            </a:r>
            <a:endParaRPr sz="2400" b="0" i="0" u="none" strike="noStrike" cap="none">
              <a:solidFill>
                <a:srgbClr val="000000"/>
              </a:solidFill>
              <a:latin typeface="Arial"/>
              <a:ea typeface="Arial"/>
              <a:cs typeface="Arial"/>
              <a:sym typeface="Arial"/>
            </a:endParaRPr>
          </a:p>
        </p:txBody>
      </p:sp>
      <p:sp>
        <p:nvSpPr>
          <p:cNvPr id="1424" name="Google Shape;1424;p55"/>
          <p:cNvSpPr/>
          <p:nvPr/>
        </p:nvSpPr>
        <p:spPr>
          <a:xfrm>
            <a:off x="6509296" y="3552064"/>
            <a:ext cx="17670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drier</a:t>
            </a:r>
            <a:endParaRPr sz="3200" b="1" i="0" u="none" strike="noStrike" cap="none">
              <a:solidFill>
                <a:srgbClr val="FFFFFF"/>
              </a:solidFill>
              <a:latin typeface="Arial"/>
              <a:ea typeface="Arial"/>
              <a:cs typeface="Arial"/>
              <a:sym typeface="Arial"/>
            </a:endParaRPr>
          </a:p>
        </p:txBody>
      </p:sp>
      <p:sp>
        <p:nvSpPr>
          <p:cNvPr id="1425" name="Google Shape;1425;p55"/>
          <p:cNvSpPr/>
          <p:nvPr/>
        </p:nvSpPr>
        <p:spPr>
          <a:xfrm>
            <a:off x="4448925" y="2092725"/>
            <a:ext cx="18753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hotter</a:t>
            </a:r>
            <a:endParaRPr sz="3200" b="1" i="0" u="none" strike="noStrike" cap="none">
              <a:solidFill>
                <a:srgbClr val="FFFFFF"/>
              </a:solidFill>
              <a:latin typeface="Arial"/>
              <a:ea typeface="Arial"/>
              <a:cs typeface="Arial"/>
              <a:sym typeface="Arial"/>
            </a:endParaRPr>
          </a:p>
        </p:txBody>
      </p:sp>
      <p:sp>
        <p:nvSpPr>
          <p:cNvPr id="1426" name="Google Shape;1426;p55"/>
          <p:cNvSpPr/>
          <p:nvPr/>
        </p:nvSpPr>
        <p:spPr>
          <a:xfrm>
            <a:off x="6509331" y="2092725"/>
            <a:ext cx="17670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colder</a:t>
            </a:r>
            <a:endParaRPr sz="3200" b="1" i="0" u="none" strike="noStrike" cap="none">
              <a:solidFill>
                <a:srgbClr val="FFFFFF"/>
              </a:solidFill>
              <a:latin typeface="Arial"/>
              <a:ea typeface="Arial"/>
              <a:cs typeface="Arial"/>
              <a:sym typeface="Arial"/>
            </a:endParaRPr>
          </a:p>
        </p:txBody>
      </p:sp>
      <p:sp>
        <p:nvSpPr>
          <p:cNvPr id="1427" name="Google Shape;1427;p55"/>
          <p:cNvSpPr/>
          <p:nvPr/>
        </p:nvSpPr>
        <p:spPr>
          <a:xfrm>
            <a:off x="4448925" y="3552064"/>
            <a:ext cx="18753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wetter</a:t>
            </a:r>
            <a:endParaRPr sz="3200" b="1" i="0" u="none" strike="noStrike" cap="none">
              <a:solidFill>
                <a:srgbClr val="FFFFFF"/>
              </a:solidFill>
              <a:latin typeface="Arial"/>
              <a:ea typeface="Arial"/>
              <a:cs typeface="Arial"/>
              <a:sym typeface="Arial"/>
            </a:endParaRPr>
          </a:p>
        </p:txBody>
      </p:sp>
      <p:sp>
        <p:nvSpPr>
          <p:cNvPr id="1428" name="Google Shape;1428;p55"/>
          <p:cNvSpPr/>
          <p:nvPr/>
        </p:nvSpPr>
        <p:spPr>
          <a:xfrm>
            <a:off x="4448925" y="2822395"/>
            <a:ext cx="18753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GB" sz="2800" b="1" i="0" u="none" strike="noStrike" cap="none">
                <a:solidFill>
                  <a:srgbClr val="FFFFFF"/>
                </a:solidFill>
                <a:latin typeface="Arial"/>
                <a:ea typeface="Arial"/>
                <a:cs typeface="Arial"/>
                <a:sym typeface="Arial"/>
              </a:rPr>
              <a:t>heatwave</a:t>
            </a:r>
            <a:endParaRPr sz="2800" b="1" i="0" u="none" strike="noStrike" cap="none">
              <a:solidFill>
                <a:srgbClr val="FFFFFF"/>
              </a:solidFill>
              <a:latin typeface="Arial"/>
              <a:ea typeface="Arial"/>
              <a:cs typeface="Arial"/>
              <a:sym typeface="Arial"/>
            </a:endParaRPr>
          </a:p>
        </p:txBody>
      </p:sp>
      <p:sp>
        <p:nvSpPr>
          <p:cNvPr id="1429" name="Google Shape;1429;p55"/>
          <p:cNvSpPr/>
          <p:nvPr/>
        </p:nvSpPr>
        <p:spPr>
          <a:xfrm>
            <a:off x="4448925" y="4308377"/>
            <a:ext cx="18753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floods</a:t>
            </a:r>
            <a:endParaRPr sz="3200" b="1" i="0" u="none" strike="noStrike" cap="none">
              <a:solidFill>
                <a:srgbClr val="FFFFFF"/>
              </a:solidFill>
              <a:latin typeface="Arial"/>
              <a:ea typeface="Arial"/>
              <a:cs typeface="Arial"/>
              <a:sym typeface="Arial"/>
            </a:endParaRPr>
          </a:p>
        </p:txBody>
      </p:sp>
      <p:sp>
        <p:nvSpPr>
          <p:cNvPr id="1430" name="Google Shape;1430;p55"/>
          <p:cNvSpPr/>
          <p:nvPr/>
        </p:nvSpPr>
        <p:spPr>
          <a:xfrm>
            <a:off x="6509331" y="4308377"/>
            <a:ext cx="17670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drought</a:t>
            </a:r>
            <a:endParaRPr sz="3200" b="1" i="0" u="none" strike="noStrike" cap="none">
              <a:solidFill>
                <a:srgbClr val="FFFFFF"/>
              </a:solidFill>
              <a:latin typeface="Arial"/>
              <a:ea typeface="Arial"/>
              <a:cs typeface="Arial"/>
              <a:sym typeface="Arial"/>
            </a:endParaRPr>
          </a:p>
        </p:txBody>
      </p:sp>
      <p:sp>
        <p:nvSpPr>
          <p:cNvPr id="1431" name="Google Shape;1431;p55"/>
          <p:cNvSpPr/>
          <p:nvPr/>
        </p:nvSpPr>
        <p:spPr>
          <a:xfrm>
            <a:off x="6498405" y="2822395"/>
            <a:ext cx="1767000" cy="5958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a:solidFill>
                  <a:srgbClr val="FFFFFF"/>
                </a:solidFill>
                <a:latin typeface="Arial"/>
                <a:ea typeface="Arial"/>
                <a:cs typeface="Arial"/>
                <a:sym typeface="Arial"/>
              </a:rPr>
              <a:t>fire</a:t>
            </a:r>
            <a:endParaRPr sz="3200" b="1" i="0" u="none" strike="noStrike" cap="none">
              <a:solidFill>
                <a:srgbClr val="FFFFFF"/>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56"/>
          <p:cNvSpPr/>
          <p:nvPr/>
        </p:nvSpPr>
        <p:spPr>
          <a:xfrm>
            <a:off x="672289" y="1175986"/>
            <a:ext cx="7799400" cy="4233600"/>
          </a:xfrm>
          <a:prstGeom prst="rect">
            <a:avLst/>
          </a:prstGeom>
          <a:solidFill>
            <a:srgbClr val="F3F3F3"/>
          </a:solidFill>
          <a:ln w="38100" cap="flat" cmpd="sng">
            <a:solidFill>
              <a:srgbClr val="3F7E44"/>
            </a:solidFill>
            <a:prstDash val="solid"/>
            <a:round/>
            <a:headEnd type="none" w="sm" len="sm"/>
            <a:tailEnd type="none" w="sm" len="sm"/>
          </a:ln>
        </p:spPr>
        <p:txBody>
          <a:bodyPr spcFirstLastPara="1" wrap="square" lIns="91425" tIns="91425" rIns="91425" bIns="91425" anchor="t" anchorCtr="0">
            <a:noAutofit/>
          </a:bodyPr>
          <a:lstStyle/>
          <a:p>
            <a:pPr marL="450000" marR="0"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3F7E44"/>
                </a:solidFill>
                <a:latin typeface="Arial"/>
                <a:ea typeface="Arial"/>
                <a:cs typeface="Arial"/>
                <a:sym typeface="Arial"/>
              </a:rPr>
              <a:t>Your </a:t>
            </a:r>
            <a:r>
              <a:rPr lang="en-GB" sz="3000" b="1" i="0" u="sng" strike="noStrike" cap="none">
                <a:solidFill>
                  <a:srgbClr val="3F7E44"/>
                </a:solidFill>
                <a:latin typeface="Arial"/>
                <a:ea typeface="Arial"/>
                <a:cs typeface="Arial"/>
                <a:sym typeface="Arial"/>
                <a:hlinkClick r:id="rId3">
                  <a:extLst>
                    <a:ext uri="{A12FA001-AC4F-418D-AE19-62706E023703}">
                      <ahyp:hlinkClr xmlns:ahyp="http://schemas.microsoft.com/office/drawing/2018/hyperlinkcolor" val="tx"/>
                    </a:ext>
                  </a:extLst>
                </a:hlinkClick>
              </a:rPr>
              <a:t>carbon footprint</a:t>
            </a:r>
            <a:r>
              <a:rPr lang="en-GB" sz="3000" b="1" i="0" u="none" strike="noStrike" cap="none">
                <a:solidFill>
                  <a:srgbClr val="3F7E44"/>
                </a:solidFill>
                <a:latin typeface="Arial"/>
                <a:ea typeface="Arial"/>
                <a:cs typeface="Arial"/>
                <a:sym typeface="Arial"/>
              </a:rPr>
              <a:t> is a measure of the amount of carbon dioxide released into the atmosphere by your activities.</a:t>
            </a:r>
            <a:endParaRPr sz="3000" b="1" i="0" u="none" strike="noStrike" cap="none">
              <a:solidFill>
                <a:srgbClr val="3F7E44"/>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Calculate your carbon footprint using one of these websites:</a:t>
            </a:r>
            <a:endParaRPr sz="2400" b="1" i="0" u="none" strike="noStrike" cap="none">
              <a:solidFill>
                <a:schemeClr val="dk1"/>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Go Climate: </a:t>
            </a:r>
            <a:r>
              <a:rPr lang="en-GB" sz="2400" b="0" i="0" u="sng" strike="noStrike" cap="none">
                <a:solidFill>
                  <a:schemeClr val="hlink"/>
                </a:solidFill>
                <a:latin typeface="Arial"/>
                <a:ea typeface="Arial"/>
                <a:cs typeface="Arial"/>
                <a:sym typeface="Arial"/>
                <a:hlinkClick r:id="rId4"/>
              </a:rPr>
              <a:t>https://www.goclimate.com/gb</a:t>
            </a:r>
            <a:endParaRPr sz="2400" b="0" i="0" u="none" strike="noStrike" cap="none">
              <a:solidFill>
                <a:schemeClr val="dk1"/>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WWF: </a:t>
            </a:r>
            <a:r>
              <a:rPr lang="en-GB" sz="2400" b="0" i="0" u="sng" strike="noStrike" cap="none">
                <a:solidFill>
                  <a:schemeClr val="hlink"/>
                </a:solidFill>
                <a:latin typeface="Arial"/>
                <a:ea typeface="Arial"/>
                <a:cs typeface="Arial"/>
                <a:sym typeface="Arial"/>
                <a:hlinkClick r:id="rId5"/>
              </a:rPr>
              <a:t>https://footprint.wwf.org.uk/#/questionnaire</a:t>
            </a:r>
            <a:endParaRPr sz="2400" b="0" i="0" u="none" strike="noStrike" cap="none">
              <a:solidFill>
                <a:schemeClr val="dk1"/>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1000"/>
              <a:buFont typeface="Arial"/>
              <a:buNone/>
            </a:pPr>
            <a:endParaRPr sz="1000" b="1" i="0" u="none" strike="noStrike" cap="none">
              <a:solidFill>
                <a:schemeClr val="dk1"/>
              </a:solidFill>
              <a:latin typeface="Arial"/>
              <a:ea typeface="Arial"/>
              <a:cs typeface="Arial"/>
              <a:sym typeface="Arial"/>
            </a:endParaRPr>
          </a:p>
          <a:p>
            <a:pPr marL="457200" marR="247895"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What can you do to reduce your carbon footprint?</a:t>
            </a:r>
            <a:endParaRPr sz="2400" b="1" i="0" u="none" strike="noStrike" cap="none">
              <a:solidFill>
                <a:schemeClr val="dk1"/>
              </a:solidFill>
              <a:latin typeface="Arial"/>
              <a:ea typeface="Arial"/>
              <a:cs typeface="Arial"/>
              <a:sym typeface="Arial"/>
            </a:endParaRPr>
          </a:p>
          <a:p>
            <a:pPr marL="450000" marR="1130082"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0000" marR="0" lvl="0" indent="0" algn="l" rtl="0">
              <a:lnSpc>
                <a:spcPct val="100000"/>
              </a:lnSpc>
              <a:spcBef>
                <a:spcPts val="1000"/>
              </a:spcBef>
              <a:spcAft>
                <a:spcPts val="0"/>
              </a:spcAft>
              <a:buClr>
                <a:srgbClr val="000000"/>
              </a:buClr>
              <a:buSzPts val="3000"/>
              <a:buFont typeface="Arial"/>
              <a:buNone/>
            </a:pPr>
            <a:endParaRPr sz="3000" b="1" i="0" u="none" strike="noStrike" cap="none">
              <a:solidFill>
                <a:srgbClr val="3F7E44"/>
              </a:solidFill>
              <a:latin typeface="Arial"/>
              <a:ea typeface="Arial"/>
              <a:cs typeface="Arial"/>
              <a:sym typeface="Arial"/>
            </a:endParaRPr>
          </a:p>
          <a:p>
            <a:pPr marL="3061275" marR="157896" lvl="0" indent="-1274" algn="l" rtl="0">
              <a:lnSpc>
                <a:spcPct val="100000"/>
              </a:lnSpc>
              <a:spcBef>
                <a:spcPts val="0"/>
              </a:spcBef>
              <a:spcAft>
                <a:spcPts val="0"/>
              </a:spcAft>
              <a:buClr>
                <a:srgbClr val="000000"/>
              </a:buClr>
              <a:buSzPts val="1000"/>
              <a:buFont typeface="Arial"/>
              <a:buNone/>
            </a:pPr>
            <a:endParaRPr sz="1000" b="0" i="0" u="none" strike="noStrike" cap="none">
              <a:solidFill>
                <a:schemeClr val="dk1"/>
              </a:solidFill>
              <a:latin typeface="Arial"/>
              <a:ea typeface="Arial"/>
              <a:cs typeface="Arial"/>
              <a:sym typeface="Arial"/>
            </a:endParaRPr>
          </a:p>
          <a:p>
            <a:pPr marL="0" marR="157896" lvl="0" indent="450000" algn="l" rtl="0">
              <a:lnSpc>
                <a:spcPct val="100000"/>
              </a:lnSpc>
              <a:spcBef>
                <a:spcPts val="0"/>
              </a:spcBef>
              <a:spcAft>
                <a:spcPts val="0"/>
              </a:spcAft>
              <a:buClr>
                <a:srgbClr val="000000"/>
              </a:buClr>
              <a:buSzPts val="3000"/>
              <a:buFont typeface="Arial"/>
              <a:buNone/>
            </a:pPr>
            <a:endParaRPr sz="3000" b="1" i="0" u="none" strike="noStrike" cap="none">
              <a:solidFill>
                <a:srgbClr val="BF8B2E"/>
              </a:solidFill>
              <a:latin typeface="Arial"/>
              <a:ea typeface="Arial"/>
              <a:cs typeface="Arial"/>
              <a:sym typeface="Arial"/>
            </a:endParaRPr>
          </a:p>
        </p:txBody>
      </p:sp>
      <p:sp>
        <p:nvSpPr>
          <p:cNvPr id="1438" name="Google Shape;1438;p5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F7E44"/>
                </a:solidFill>
              </a:rPr>
              <a:t>REDUCE YOUR CARBON FOOTPRINT</a:t>
            </a:r>
            <a:endParaRPr sz="3600">
              <a:solidFill>
                <a:srgbClr val="3F7E44"/>
              </a:solidFill>
            </a:endParaRPr>
          </a:p>
        </p:txBody>
      </p:sp>
      <p:grpSp>
        <p:nvGrpSpPr>
          <p:cNvPr id="1439" name="Google Shape;1439;p56"/>
          <p:cNvGrpSpPr/>
          <p:nvPr/>
        </p:nvGrpSpPr>
        <p:grpSpPr>
          <a:xfrm>
            <a:off x="738536" y="5604333"/>
            <a:ext cx="6688947" cy="802700"/>
            <a:chOff x="758050" y="5638000"/>
            <a:chExt cx="7760700" cy="939600"/>
          </a:xfrm>
        </p:grpSpPr>
        <p:sp>
          <p:nvSpPr>
            <p:cNvPr id="1440" name="Google Shape;1440;p5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5"/>
                </a:rPr>
                <a:t>Try the WWF Footprint Calculator</a:t>
              </a:r>
              <a:endParaRPr sz="2200" b="1" i="0" u="none" strike="noStrike" cap="none">
                <a:solidFill>
                  <a:srgbClr val="000000"/>
                </a:solidFill>
                <a:latin typeface="Arial"/>
                <a:ea typeface="Arial"/>
                <a:cs typeface="Arial"/>
                <a:sym typeface="Arial"/>
              </a:endParaRPr>
            </a:p>
          </p:txBody>
        </p:sp>
        <p:grpSp>
          <p:nvGrpSpPr>
            <p:cNvPr id="1441" name="Google Shape;1441;p56"/>
            <p:cNvGrpSpPr/>
            <p:nvPr/>
          </p:nvGrpSpPr>
          <p:grpSpPr>
            <a:xfrm>
              <a:off x="1013661" y="5809720"/>
              <a:ext cx="503995" cy="614913"/>
              <a:chOff x="840950" y="5732750"/>
              <a:chExt cx="620760" cy="701235"/>
            </a:xfrm>
          </p:grpSpPr>
          <p:sp>
            <p:nvSpPr>
              <p:cNvPr id="1442" name="Google Shape;1442;p5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43" name="Google Shape;1443;p5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444" name="Google Shape;1444;p5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sp>
        <p:nvSpPr>
          <p:cNvPr id="1445" name="Google Shape;1445;p56"/>
          <p:cNvSpPr txBox="1"/>
          <p:nvPr/>
        </p:nvSpPr>
        <p:spPr>
          <a:xfrm>
            <a:off x="672310" y="871185"/>
            <a:ext cx="539700" cy="17238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GB" sz="10000" b="0" i="0" u="none" strike="noStrike" cap="none">
                <a:solidFill>
                  <a:srgbClr val="3F7E44"/>
                </a:solidFill>
                <a:latin typeface="Arial"/>
                <a:ea typeface="Arial"/>
                <a:cs typeface="Arial"/>
                <a:sym typeface="Arial"/>
              </a:rPr>
              <a:t>“</a:t>
            </a:r>
            <a:endParaRPr sz="10000" b="0" i="0" u="none" strike="noStrike" cap="none">
              <a:solidFill>
                <a:srgbClr val="3F7E44"/>
              </a:solidFill>
              <a:latin typeface="Arial"/>
              <a:ea typeface="Arial"/>
              <a:cs typeface="Arial"/>
              <a:sym typeface="Arial"/>
            </a:endParaRPr>
          </a:p>
        </p:txBody>
      </p:sp>
      <p:pic>
        <p:nvPicPr>
          <p:cNvPr id="1446" name="Google Shape;1446;p56">
            <a:hlinkClick r:id="rId8" action="ppaction://hlinksldjump"/>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72307" y="415878"/>
            <a:ext cx="673200" cy="673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51"/>
        <p:cNvGrpSpPr/>
        <p:nvPr/>
      </p:nvGrpSpPr>
      <p:grpSpPr>
        <a:xfrm>
          <a:off x="0" y="0"/>
          <a:ext cx="0" cy="0"/>
          <a:chOff x="0" y="0"/>
          <a:chExt cx="0" cy="0"/>
        </a:xfrm>
      </p:grpSpPr>
      <p:sp>
        <p:nvSpPr>
          <p:cNvPr id="1452" name="Google Shape;1452;p57"/>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453" name="Google Shape;1453;p57"/>
          <p:cNvSpPr/>
          <p:nvPr/>
        </p:nvSpPr>
        <p:spPr>
          <a:xfrm>
            <a:off x="2404427" y="349490"/>
            <a:ext cx="6332400" cy="1789800"/>
          </a:xfrm>
          <a:prstGeom prst="rect">
            <a:avLst/>
          </a:prstGeom>
          <a:solidFill>
            <a:srgbClr val="3998D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lt1"/>
                </a:solidFill>
                <a:latin typeface="Oswald"/>
                <a:ea typeface="Oswald"/>
                <a:cs typeface="Oswald"/>
                <a:sym typeface="Oswald"/>
              </a:rPr>
              <a:t>CONSERVE AND SUSTAINABLY USE THE OCEANS, SEAS AND MARINE RESOURCES</a:t>
            </a:r>
            <a:endParaRPr sz="3200" b="1" i="0" u="none" strike="noStrike" cap="none">
              <a:solidFill>
                <a:schemeClr val="lt1"/>
              </a:solidFill>
              <a:latin typeface="Oswald"/>
              <a:ea typeface="Oswald"/>
              <a:cs typeface="Oswald"/>
              <a:sym typeface="Oswald"/>
            </a:endParaRPr>
          </a:p>
        </p:txBody>
      </p:sp>
      <p:sp>
        <p:nvSpPr>
          <p:cNvPr id="1454" name="Google Shape;1454;p57"/>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3998DA"/>
                </a:solidFill>
              </a:rPr>
              <a:t>LIFE </a:t>
            </a:r>
            <a:endParaRPr>
              <a:solidFill>
                <a:srgbClr val="3998DA"/>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3998DA"/>
                </a:solidFill>
              </a:rPr>
              <a:t>BELOW WATER</a:t>
            </a:r>
            <a:endParaRPr>
              <a:solidFill>
                <a:srgbClr val="3998DA"/>
              </a:solidFill>
            </a:endParaRPr>
          </a:p>
        </p:txBody>
      </p:sp>
      <p:sp>
        <p:nvSpPr>
          <p:cNvPr id="1455" name="Google Shape;1455;p57"/>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3998DA"/>
                </a:solidFill>
              </a:rPr>
              <a:t>13</a:t>
            </a:r>
            <a:endParaRPr>
              <a:solidFill>
                <a:srgbClr val="3998DA"/>
              </a:solidFill>
            </a:endParaRPr>
          </a:p>
        </p:txBody>
      </p:sp>
      <p:sp>
        <p:nvSpPr>
          <p:cNvPr id="1456" name="Google Shape;1456;p57"/>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457" name="Google Shape;1457;p57">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USE LESS PLASTIC</a:t>
            </a:r>
            <a:endParaRPr sz="3000" b="1" i="0" u="none" strike="noStrike" cap="none">
              <a:solidFill>
                <a:schemeClr val="lt1"/>
              </a:solidFill>
              <a:latin typeface="Oswald"/>
              <a:ea typeface="Oswald"/>
              <a:cs typeface="Oswald"/>
              <a:sym typeface="Oswald"/>
            </a:endParaRPr>
          </a:p>
        </p:txBody>
      </p:sp>
      <p:sp>
        <p:nvSpPr>
          <p:cNvPr id="1458" name="Google Shape;1458;p57">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OVER</a:t>
            </a:r>
            <a:endParaRPr sz="30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FISHING</a:t>
            </a:r>
            <a:endParaRPr sz="3000" b="1" i="0" u="none" strike="noStrike" cap="none">
              <a:solidFill>
                <a:schemeClr val="lt1"/>
              </a:solidFill>
              <a:latin typeface="Oswald"/>
              <a:ea typeface="Oswald"/>
              <a:cs typeface="Oswald"/>
              <a:sym typeface="Oswald"/>
            </a:endParaRPr>
          </a:p>
        </p:txBody>
      </p:sp>
      <p:sp>
        <p:nvSpPr>
          <p:cNvPr id="1459" name="Google Shape;1459;p57">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PLASTICS IN YOUR BATHROOM</a:t>
            </a:r>
            <a:endParaRPr sz="2600" b="1" i="0" u="none" strike="noStrike" cap="none">
              <a:solidFill>
                <a:schemeClr val="lt1"/>
              </a:solidFill>
              <a:latin typeface="Oswald"/>
              <a:ea typeface="Oswald"/>
              <a:cs typeface="Oswald"/>
              <a:sym typeface="Oswald"/>
            </a:endParaRPr>
          </a:p>
        </p:txBody>
      </p:sp>
      <p:pic>
        <p:nvPicPr>
          <p:cNvPr id="1460" name="Google Shape;1460;p57">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461" name="Google Shape;1461;p57">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2154" y="349807"/>
            <a:ext cx="1789200" cy="17892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58"/>
          <p:cNvSpPr/>
          <p:nvPr/>
        </p:nvSpPr>
        <p:spPr>
          <a:xfrm>
            <a:off x="672289" y="1175986"/>
            <a:ext cx="7799400" cy="42336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179999" marR="247650" lvl="0" indent="0" algn="l" rtl="0">
              <a:lnSpc>
                <a:spcPct val="100000"/>
              </a:lnSpc>
              <a:spcBef>
                <a:spcPts val="0"/>
              </a:spcBef>
              <a:spcAft>
                <a:spcPts val="0"/>
              </a:spcAft>
              <a:buClr>
                <a:schemeClr val="dk1"/>
              </a:buClr>
              <a:buSzPts val="1100"/>
              <a:buFont typeface="Arial"/>
              <a:buNone/>
            </a:pPr>
            <a:r>
              <a:rPr lang="en-GB" sz="3600" b="1" i="0" u="none" strike="noStrike" cap="none">
                <a:solidFill>
                  <a:srgbClr val="3998DA"/>
                </a:solidFill>
                <a:latin typeface="Arial"/>
                <a:ea typeface="Arial"/>
                <a:cs typeface="Arial"/>
                <a:sym typeface="Arial"/>
              </a:rPr>
              <a:t>Every year, 11 million tonnes of plastic enter our seas.</a:t>
            </a:r>
            <a:endParaRPr sz="3600" b="1" i="0" u="none" strike="noStrike" cap="none">
              <a:solidFill>
                <a:srgbClr val="3998DA"/>
              </a:solidFill>
              <a:latin typeface="Arial"/>
              <a:ea typeface="Arial"/>
              <a:cs typeface="Arial"/>
              <a:sym typeface="Arial"/>
            </a:endParaRPr>
          </a:p>
          <a:p>
            <a:pPr marL="179999" marR="2127449" lvl="0" indent="0" algn="l" rtl="0">
              <a:lnSpc>
                <a:spcPct val="100000"/>
              </a:lnSpc>
              <a:spcBef>
                <a:spcPts val="0"/>
              </a:spcBef>
              <a:spcAft>
                <a:spcPts val="0"/>
              </a:spcAft>
              <a:buClr>
                <a:schemeClr val="dk1"/>
              </a:buClr>
              <a:buSzPts val="1100"/>
              <a:buFont typeface="Arial"/>
              <a:buNone/>
            </a:pPr>
            <a:endParaRPr sz="600" b="1" i="0" u="none" strike="noStrike" cap="none">
              <a:solidFill>
                <a:srgbClr val="3998DA"/>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How long do these items take to break down?</a:t>
            </a:r>
            <a:endParaRPr sz="2400" b="0" i="0" u="none" strike="noStrike" cap="none">
              <a:solidFill>
                <a:schemeClr val="dk1"/>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15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What tips do you have for using less plastic?</a:t>
            </a:r>
            <a:endParaRPr sz="3000" b="1" i="0" u="none" strike="noStrike" cap="none">
              <a:solidFill>
                <a:srgbClr val="3F7E44"/>
              </a:solidFill>
              <a:latin typeface="Arial"/>
              <a:ea typeface="Arial"/>
              <a:cs typeface="Arial"/>
              <a:sym typeface="Arial"/>
            </a:endParaRPr>
          </a:p>
        </p:txBody>
      </p:sp>
      <p:sp>
        <p:nvSpPr>
          <p:cNvPr id="1468" name="Google Shape;1468;p5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998DA"/>
                </a:solidFill>
              </a:rPr>
              <a:t>USE LESS PLASTIC</a:t>
            </a:r>
            <a:endParaRPr sz="3600">
              <a:solidFill>
                <a:srgbClr val="3998DA"/>
              </a:solidFill>
            </a:endParaRPr>
          </a:p>
        </p:txBody>
      </p:sp>
      <p:grpSp>
        <p:nvGrpSpPr>
          <p:cNvPr id="1469" name="Google Shape;1469;p58"/>
          <p:cNvGrpSpPr/>
          <p:nvPr/>
        </p:nvGrpSpPr>
        <p:grpSpPr>
          <a:xfrm>
            <a:off x="738536" y="5604333"/>
            <a:ext cx="6688947" cy="802700"/>
            <a:chOff x="758050" y="5638000"/>
            <a:chExt cx="7760700" cy="939600"/>
          </a:xfrm>
        </p:grpSpPr>
        <p:sp>
          <p:nvSpPr>
            <p:cNvPr id="1470" name="Google Shape;1470;p5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Visit the Cleans Seas website for more ways to turn the tide on plastic</a:t>
              </a:r>
              <a:endParaRPr sz="2200" b="1" i="0" u="none" strike="noStrike" cap="none">
                <a:solidFill>
                  <a:srgbClr val="000000"/>
                </a:solidFill>
                <a:latin typeface="Arial"/>
                <a:ea typeface="Arial"/>
                <a:cs typeface="Arial"/>
                <a:sym typeface="Arial"/>
              </a:endParaRPr>
            </a:p>
          </p:txBody>
        </p:sp>
        <p:grpSp>
          <p:nvGrpSpPr>
            <p:cNvPr id="1471" name="Google Shape;1471;p58"/>
            <p:cNvGrpSpPr/>
            <p:nvPr/>
          </p:nvGrpSpPr>
          <p:grpSpPr>
            <a:xfrm>
              <a:off x="1013661" y="5809720"/>
              <a:ext cx="503995" cy="614913"/>
              <a:chOff x="840950" y="5732750"/>
              <a:chExt cx="620760" cy="701235"/>
            </a:xfrm>
          </p:grpSpPr>
          <p:sp>
            <p:nvSpPr>
              <p:cNvPr id="1472" name="Google Shape;1472;p5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73" name="Google Shape;1473;p5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474" name="Google Shape;1474;p5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475" name="Google Shape;1475;p5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8529" y="415882"/>
            <a:ext cx="673200" cy="673200"/>
          </a:xfrm>
          <a:prstGeom prst="rect">
            <a:avLst/>
          </a:prstGeom>
          <a:noFill/>
          <a:ln>
            <a:noFill/>
          </a:ln>
        </p:spPr>
      </p:pic>
      <p:pic>
        <p:nvPicPr>
          <p:cNvPr id="1476" name="Google Shape;1476;p58" title="plastic ba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310725" y="2916738"/>
            <a:ext cx="919849" cy="1011136"/>
          </a:xfrm>
          <a:prstGeom prst="rect">
            <a:avLst/>
          </a:prstGeom>
          <a:noFill/>
          <a:ln>
            <a:noFill/>
          </a:ln>
        </p:spPr>
      </p:pic>
      <p:pic>
        <p:nvPicPr>
          <p:cNvPr id="1477" name="Google Shape;1477;p58" title="Plastic water bottle"/>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3881775" y="2972300"/>
            <a:ext cx="1380427" cy="899999"/>
          </a:xfrm>
          <a:prstGeom prst="rect">
            <a:avLst/>
          </a:prstGeom>
          <a:noFill/>
          <a:ln>
            <a:noFill/>
          </a:ln>
        </p:spPr>
      </p:pic>
      <p:pic>
        <p:nvPicPr>
          <p:cNvPr id="1478" name="Google Shape;1478;p58" title="Plastic toothbrush"/>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6482588" y="2972288"/>
            <a:ext cx="1350000" cy="900000"/>
          </a:xfrm>
          <a:prstGeom prst="rect">
            <a:avLst/>
          </a:prstGeom>
          <a:noFill/>
          <a:ln>
            <a:noFill/>
          </a:ln>
        </p:spPr>
      </p:pic>
      <p:sp>
        <p:nvSpPr>
          <p:cNvPr id="1479" name="Google Shape;1479;p58"/>
          <p:cNvSpPr/>
          <p:nvPr/>
        </p:nvSpPr>
        <p:spPr>
          <a:xfrm>
            <a:off x="3710239" y="3996750"/>
            <a:ext cx="1723500" cy="604200"/>
          </a:xfrm>
          <a:prstGeom prst="roundRect">
            <a:avLst>
              <a:gd name="adj" fmla="val 16667"/>
            </a:avLst>
          </a:prstGeom>
          <a:solidFill>
            <a:schemeClr val="lt1"/>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450 years</a:t>
            </a:r>
            <a:endParaRPr sz="2400" b="1" i="0" u="none" strike="noStrike" cap="none">
              <a:solidFill>
                <a:srgbClr val="000000"/>
              </a:solidFill>
              <a:latin typeface="Arial"/>
              <a:ea typeface="Arial"/>
              <a:cs typeface="Arial"/>
              <a:sym typeface="Arial"/>
            </a:endParaRPr>
          </a:p>
        </p:txBody>
      </p:sp>
      <p:sp>
        <p:nvSpPr>
          <p:cNvPr id="1480" name="Google Shape;1480;p58"/>
          <p:cNvSpPr/>
          <p:nvPr/>
        </p:nvSpPr>
        <p:spPr>
          <a:xfrm>
            <a:off x="908889" y="3996750"/>
            <a:ext cx="1723500" cy="604200"/>
          </a:xfrm>
          <a:prstGeom prst="roundRect">
            <a:avLst>
              <a:gd name="adj" fmla="val 16667"/>
            </a:avLst>
          </a:prstGeom>
          <a:solidFill>
            <a:schemeClr val="lt1"/>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20 years</a:t>
            </a:r>
            <a:endParaRPr sz="2400" b="1" i="0" u="none" strike="noStrike" cap="none">
              <a:solidFill>
                <a:srgbClr val="000000"/>
              </a:solidFill>
              <a:latin typeface="Arial"/>
              <a:ea typeface="Arial"/>
              <a:cs typeface="Arial"/>
              <a:sym typeface="Arial"/>
            </a:endParaRPr>
          </a:p>
        </p:txBody>
      </p:sp>
      <p:sp>
        <p:nvSpPr>
          <p:cNvPr id="1481" name="Google Shape;1481;p58"/>
          <p:cNvSpPr/>
          <p:nvPr/>
        </p:nvSpPr>
        <p:spPr>
          <a:xfrm>
            <a:off x="6295839" y="3996750"/>
            <a:ext cx="1723500" cy="604200"/>
          </a:xfrm>
          <a:prstGeom prst="roundRect">
            <a:avLst>
              <a:gd name="adj" fmla="val 16667"/>
            </a:avLst>
          </a:prstGeom>
          <a:solidFill>
            <a:schemeClr val="lt1"/>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500 years</a:t>
            </a:r>
            <a:endParaRPr sz="24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59"/>
          <p:cNvSpPr/>
          <p:nvPr/>
        </p:nvSpPr>
        <p:spPr>
          <a:xfrm>
            <a:off x="672289" y="1175986"/>
            <a:ext cx="7799400" cy="42336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179999" marR="157896"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3998DA"/>
                </a:solidFill>
                <a:latin typeface="Arial"/>
                <a:ea typeface="Arial"/>
                <a:cs typeface="Arial"/>
                <a:sym typeface="Arial"/>
              </a:rPr>
              <a:t>Overfishing means catching too many fish in an area of the sea, so that there are not many fish left there</a:t>
            </a:r>
            <a:r>
              <a:rPr lang="en-GB" sz="3000" b="0" i="0" u="none" strike="noStrike" cap="none">
                <a:solidFill>
                  <a:srgbClr val="3998DA"/>
                </a:solidFill>
                <a:latin typeface="Arial"/>
                <a:ea typeface="Arial"/>
                <a:cs typeface="Arial"/>
                <a:sym typeface="Arial"/>
              </a:rPr>
              <a:t>.</a:t>
            </a:r>
            <a:endParaRPr sz="3000" b="0" i="0" u="none" strike="noStrike" cap="none">
              <a:solidFill>
                <a:srgbClr val="3998DA"/>
              </a:solidFill>
              <a:latin typeface="Arial"/>
              <a:ea typeface="Arial"/>
              <a:cs typeface="Arial"/>
              <a:sym typeface="Arial"/>
            </a:endParaRPr>
          </a:p>
          <a:p>
            <a:pPr marL="179999" marR="2767896"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What problems do you think this causes?</a:t>
            </a:r>
            <a:endParaRPr sz="2400" b="0" i="0" u="none" strike="noStrike" cap="none">
              <a:solidFill>
                <a:schemeClr val="dk1"/>
              </a:solidFill>
              <a:latin typeface="Arial"/>
              <a:ea typeface="Arial"/>
              <a:cs typeface="Arial"/>
              <a:sym typeface="Arial"/>
            </a:endParaRPr>
          </a:p>
          <a:p>
            <a:pPr marL="179999" marR="2767896"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How can you make sure the fish and seafood you eat is sustainable?</a:t>
            </a:r>
            <a:endParaRPr sz="2400" b="0" i="0" u="none" strike="noStrike" cap="none">
              <a:solidFill>
                <a:schemeClr val="dk1"/>
              </a:solidFill>
              <a:latin typeface="Arial"/>
              <a:ea typeface="Arial"/>
              <a:cs typeface="Arial"/>
              <a:sym typeface="Arial"/>
            </a:endParaRPr>
          </a:p>
          <a:p>
            <a:pPr marL="0" marR="140082"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140082"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Have a look at the </a:t>
            </a:r>
            <a:r>
              <a:rPr lang="en-GB" sz="2400" b="1" i="0" u="sng" strike="noStrike" cap="none">
                <a:solidFill>
                  <a:schemeClr val="hlink"/>
                </a:solidFill>
                <a:latin typeface="Arial"/>
                <a:ea typeface="Arial"/>
                <a:cs typeface="Arial"/>
                <a:sym typeface="Arial"/>
                <a:hlinkClick r:id="rId3"/>
              </a:rPr>
              <a:t>Good Fish Guide</a:t>
            </a:r>
            <a:r>
              <a:rPr lang="en-GB" sz="2400" b="1" i="0" u="none" strike="noStrike" cap="none">
                <a:solidFill>
                  <a:schemeClr val="dk1"/>
                </a:solidFill>
                <a:latin typeface="Arial"/>
                <a:ea typeface="Arial"/>
                <a:cs typeface="Arial"/>
                <a:sym typeface="Arial"/>
              </a:rPr>
              <a:t> to see if the seafood you eat is sustainable.</a:t>
            </a:r>
            <a:endParaRPr sz="2400" b="1" i="0" u="none" strike="noStrike" cap="none">
              <a:solidFill>
                <a:schemeClr val="dk1"/>
              </a:solidFill>
              <a:latin typeface="Arial"/>
              <a:ea typeface="Arial"/>
              <a:cs typeface="Arial"/>
              <a:sym typeface="Arial"/>
            </a:endParaRPr>
          </a:p>
          <a:p>
            <a:pPr marL="179999" marR="157896" lvl="0" indent="0" algn="l" rtl="0">
              <a:lnSpc>
                <a:spcPct val="100000"/>
              </a:lnSpc>
              <a:spcBef>
                <a:spcPts val="1000"/>
              </a:spcBef>
              <a:spcAft>
                <a:spcPts val="0"/>
              </a:spcAft>
              <a:buClr>
                <a:srgbClr val="000000"/>
              </a:buClr>
              <a:buSzPts val="3600"/>
              <a:buFont typeface="Arial"/>
              <a:buNone/>
            </a:pPr>
            <a:endParaRPr sz="3600" b="1" i="0" u="none" strike="noStrike" cap="none">
              <a:solidFill>
                <a:srgbClr val="3998DA"/>
              </a:solidFill>
              <a:latin typeface="Arial"/>
              <a:ea typeface="Arial"/>
              <a:cs typeface="Arial"/>
              <a:sym typeface="Arial"/>
            </a:endParaRPr>
          </a:p>
          <a:p>
            <a:pPr marL="0" marR="157896" lvl="0" indent="179999" algn="l" rtl="0">
              <a:lnSpc>
                <a:spcPct val="100000"/>
              </a:lnSpc>
              <a:spcBef>
                <a:spcPts val="0"/>
              </a:spcBef>
              <a:spcAft>
                <a:spcPts val="0"/>
              </a:spcAft>
              <a:buClr>
                <a:srgbClr val="000000"/>
              </a:buClr>
              <a:buSzPts val="3000"/>
              <a:buFont typeface="Arial"/>
              <a:buNone/>
            </a:pPr>
            <a:endParaRPr sz="3000" b="1" i="0" u="none" strike="noStrike" cap="none">
              <a:solidFill>
                <a:srgbClr val="3F7E44"/>
              </a:solidFill>
              <a:latin typeface="Arial"/>
              <a:ea typeface="Arial"/>
              <a:cs typeface="Arial"/>
              <a:sym typeface="Arial"/>
            </a:endParaRPr>
          </a:p>
        </p:txBody>
      </p:sp>
      <p:sp>
        <p:nvSpPr>
          <p:cNvPr id="1488" name="Google Shape;1488;p59"/>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998DA"/>
                </a:solidFill>
              </a:rPr>
              <a:t>OVERFISHING</a:t>
            </a:r>
            <a:endParaRPr sz="3600">
              <a:solidFill>
                <a:srgbClr val="3998DA"/>
              </a:solidFill>
            </a:endParaRPr>
          </a:p>
        </p:txBody>
      </p:sp>
      <p:grpSp>
        <p:nvGrpSpPr>
          <p:cNvPr id="1489" name="Google Shape;1489;p59"/>
          <p:cNvGrpSpPr/>
          <p:nvPr/>
        </p:nvGrpSpPr>
        <p:grpSpPr>
          <a:xfrm>
            <a:off x="738536" y="5604333"/>
            <a:ext cx="6688947" cy="802700"/>
            <a:chOff x="758050" y="5638000"/>
            <a:chExt cx="7760700" cy="939600"/>
          </a:xfrm>
        </p:grpSpPr>
        <p:sp>
          <p:nvSpPr>
            <p:cNvPr id="1490" name="Google Shape;1490;p59"/>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179999" marR="140082" lvl="0" indent="360000" algn="l" rtl="0">
                <a:lnSpc>
                  <a:spcPct val="100000"/>
                </a:lnSpc>
                <a:spcBef>
                  <a:spcPts val="0"/>
                </a:spcBef>
                <a:spcAft>
                  <a:spcPts val="100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3"/>
                </a:rPr>
                <a:t>Good Fish Guide</a:t>
              </a:r>
              <a:endParaRPr sz="2200" b="1" i="0" u="none" strike="noStrike" cap="none">
                <a:solidFill>
                  <a:srgbClr val="000000"/>
                </a:solidFill>
                <a:latin typeface="Arial"/>
                <a:ea typeface="Arial"/>
                <a:cs typeface="Arial"/>
                <a:sym typeface="Arial"/>
              </a:endParaRPr>
            </a:p>
          </p:txBody>
        </p:sp>
        <p:grpSp>
          <p:nvGrpSpPr>
            <p:cNvPr id="1491" name="Google Shape;1491;p59"/>
            <p:cNvGrpSpPr/>
            <p:nvPr/>
          </p:nvGrpSpPr>
          <p:grpSpPr>
            <a:xfrm>
              <a:off x="1013661" y="5809720"/>
              <a:ext cx="503995" cy="614913"/>
              <a:chOff x="840950" y="5732750"/>
              <a:chExt cx="620760" cy="701235"/>
            </a:xfrm>
          </p:grpSpPr>
          <p:sp>
            <p:nvSpPr>
              <p:cNvPr id="1492" name="Google Shape;1492;p59"/>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493" name="Google Shape;1493;p59"/>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494" name="Google Shape;1494;p59">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495" name="Google Shape;1495;p59">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8529" y="415882"/>
            <a:ext cx="673200" cy="673200"/>
          </a:xfrm>
          <a:prstGeom prst="rect">
            <a:avLst/>
          </a:prstGeom>
          <a:noFill/>
          <a:ln>
            <a:noFill/>
          </a:ln>
        </p:spPr>
      </p:pic>
      <p:pic>
        <p:nvPicPr>
          <p:cNvPr id="1496" name="Google Shape;1496;p59" title="Fishing boats in a harbou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796925" y="2659559"/>
            <a:ext cx="2479250" cy="1859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6"/>
          <p:cNvSpPr/>
          <p:nvPr/>
        </p:nvSpPr>
        <p:spPr>
          <a:xfrm>
            <a:off x="672300" y="1094162"/>
            <a:ext cx="7799400" cy="43419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0" marR="144172" lvl="0" indent="269999" algn="l" rtl="0">
              <a:lnSpc>
                <a:spcPct val="100000"/>
              </a:lnSpc>
              <a:spcBef>
                <a:spcPts val="0"/>
              </a:spcBef>
              <a:spcAft>
                <a:spcPts val="0"/>
              </a:spcAft>
              <a:buClr>
                <a:srgbClr val="000000"/>
              </a:buClr>
              <a:buSzPts val="4800"/>
              <a:buFont typeface="Arial"/>
              <a:buNone/>
            </a:pPr>
            <a:r>
              <a:rPr lang="en-GB" sz="4800" b="1" i="0" u="none" strike="noStrike" cap="none">
                <a:solidFill>
                  <a:schemeClr val="accent2"/>
                </a:solidFill>
                <a:latin typeface="Arial"/>
                <a:ea typeface="Arial"/>
                <a:cs typeface="Arial"/>
                <a:sym typeface="Arial"/>
              </a:rPr>
              <a:t>What is a </a:t>
            </a:r>
            <a:endParaRPr sz="4800" b="1" i="0" u="none" strike="noStrike" cap="none">
              <a:solidFill>
                <a:schemeClr val="accent2"/>
              </a:solidFill>
              <a:latin typeface="Arial"/>
              <a:ea typeface="Arial"/>
              <a:cs typeface="Arial"/>
              <a:sym typeface="Arial"/>
            </a:endParaRPr>
          </a:p>
          <a:p>
            <a:pPr marL="0" marR="144172" lvl="0" indent="269999" algn="l" rtl="0">
              <a:lnSpc>
                <a:spcPct val="100000"/>
              </a:lnSpc>
              <a:spcBef>
                <a:spcPts val="0"/>
              </a:spcBef>
              <a:spcAft>
                <a:spcPts val="0"/>
              </a:spcAft>
              <a:buClr>
                <a:srgbClr val="000000"/>
              </a:buClr>
              <a:buSzPts val="4800"/>
              <a:buFont typeface="Arial"/>
              <a:buNone/>
            </a:pPr>
            <a:r>
              <a:rPr lang="en-GB" sz="4800" b="1" i="0" u="none" strike="noStrike" cap="none">
                <a:solidFill>
                  <a:schemeClr val="accent2"/>
                </a:solidFill>
                <a:latin typeface="Arial"/>
                <a:ea typeface="Arial"/>
                <a:cs typeface="Arial"/>
                <a:sym typeface="Arial"/>
              </a:rPr>
              <a:t>Food Bank?</a:t>
            </a:r>
            <a:endParaRPr sz="4800" b="1" i="0" u="none" strike="noStrike" cap="none">
              <a:solidFill>
                <a:schemeClr val="accent2"/>
              </a:solidFill>
              <a:latin typeface="Arial"/>
              <a:ea typeface="Arial"/>
              <a:cs typeface="Arial"/>
              <a:sym typeface="Arial"/>
            </a:endParaRPr>
          </a:p>
          <a:p>
            <a:pPr marL="0" marR="144172" lvl="0" indent="269999" algn="l" rtl="0">
              <a:lnSpc>
                <a:spcPct val="100000"/>
              </a:lnSpc>
              <a:spcBef>
                <a:spcPts val="0"/>
              </a:spcBef>
              <a:spcAft>
                <a:spcPts val="0"/>
              </a:spcAft>
              <a:buClr>
                <a:srgbClr val="000000"/>
              </a:buClr>
              <a:buSzPts val="3600"/>
              <a:buFont typeface="Arial"/>
              <a:buNone/>
            </a:pPr>
            <a:endParaRPr sz="3600" b="1" i="0" u="none" strike="noStrike" cap="none">
              <a:solidFill>
                <a:schemeClr val="accent2"/>
              </a:solidFill>
              <a:latin typeface="Arial"/>
              <a:ea typeface="Arial"/>
              <a:cs typeface="Arial"/>
              <a:sym typeface="Arial"/>
            </a:endParaRPr>
          </a:p>
          <a:p>
            <a:pPr marL="0" marR="144172" lvl="0" indent="269999"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How do food banks help </a:t>
            </a:r>
            <a:endParaRPr sz="3600" b="0" i="0" u="none" strike="noStrike" cap="none">
              <a:solidFill>
                <a:schemeClr val="dk1"/>
              </a:solidFill>
              <a:latin typeface="Arial"/>
              <a:ea typeface="Arial"/>
              <a:cs typeface="Arial"/>
              <a:sym typeface="Arial"/>
            </a:endParaRPr>
          </a:p>
          <a:p>
            <a:pPr marL="269999" marR="144172"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people?</a:t>
            </a:r>
            <a:endParaRPr sz="3600" b="0" i="0" u="none" strike="noStrike" cap="none">
              <a:solidFill>
                <a:schemeClr val="dk1"/>
              </a:solidFill>
              <a:latin typeface="Arial"/>
              <a:ea typeface="Arial"/>
              <a:cs typeface="Arial"/>
              <a:sym typeface="Arial"/>
            </a:endParaRPr>
          </a:p>
          <a:p>
            <a:pPr marL="269999" marR="144172"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Where is the nearest food bank?</a:t>
            </a:r>
            <a:endParaRPr sz="3600" b="0" i="0" u="none" strike="noStrike" cap="none">
              <a:solidFill>
                <a:schemeClr val="dk1"/>
              </a:solidFill>
              <a:latin typeface="Arial"/>
              <a:ea typeface="Arial"/>
              <a:cs typeface="Arial"/>
              <a:sym typeface="Arial"/>
            </a:endParaRPr>
          </a:p>
        </p:txBody>
      </p:sp>
      <p:sp>
        <p:nvSpPr>
          <p:cNvPr id="577" name="Google Shape;577;p6"/>
          <p:cNvSpPr txBox="1">
            <a:spLocks noGrp="1"/>
          </p:cNvSpPr>
          <p:nvPr>
            <p:ph type="title"/>
          </p:nvPr>
        </p:nvSpPr>
        <p:spPr>
          <a:xfrm>
            <a:off x="1504250" y="343500"/>
            <a:ext cx="6967500" cy="6195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5243B"/>
                </a:solidFill>
              </a:rPr>
              <a:t>FOOD BANKS</a:t>
            </a:r>
            <a:endParaRPr sz="3600">
              <a:solidFill>
                <a:srgbClr val="E5243B"/>
              </a:solidFill>
            </a:endParaRPr>
          </a:p>
        </p:txBody>
      </p:sp>
      <p:pic>
        <p:nvPicPr>
          <p:cNvPr id="578" name="Google Shape;578;p6" title="Icon of hands holding a box of grocerie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77727" y="1516579"/>
            <a:ext cx="2069825" cy="2500450"/>
          </a:xfrm>
          <a:prstGeom prst="rect">
            <a:avLst/>
          </a:prstGeom>
          <a:noFill/>
          <a:ln>
            <a:noFill/>
          </a:ln>
        </p:spPr>
      </p:pic>
      <p:grpSp>
        <p:nvGrpSpPr>
          <p:cNvPr id="579" name="Google Shape;579;p6"/>
          <p:cNvGrpSpPr/>
          <p:nvPr/>
        </p:nvGrpSpPr>
        <p:grpSpPr>
          <a:xfrm>
            <a:off x="738625" y="5631425"/>
            <a:ext cx="6687900" cy="939600"/>
            <a:chOff x="758050" y="5638000"/>
            <a:chExt cx="6687900" cy="939600"/>
          </a:xfrm>
        </p:grpSpPr>
        <p:sp>
          <p:nvSpPr>
            <p:cNvPr id="580" name="Google Shape;580;p6"/>
            <p:cNvSpPr/>
            <p:nvPr/>
          </p:nvSpPr>
          <p:spPr>
            <a:xfrm>
              <a:off x="758050" y="5638000"/>
              <a:ext cx="66879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899999" algn="l" rtl="0">
                <a:lnSpc>
                  <a:spcPct val="100000"/>
                </a:lnSpc>
                <a:spcBef>
                  <a:spcPts val="0"/>
                </a:spcBef>
                <a:spcAft>
                  <a:spcPts val="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4"/>
                </a:rPr>
                <a:t>Find out more about food banks</a:t>
              </a:r>
              <a:endParaRPr sz="2400" b="1" i="0" u="none" strike="noStrike" cap="none">
                <a:solidFill>
                  <a:srgbClr val="000000"/>
                </a:solidFill>
                <a:latin typeface="Arial"/>
                <a:ea typeface="Arial"/>
                <a:cs typeface="Arial"/>
                <a:sym typeface="Arial"/>
              </a:endParaRPr>
            </a:p>
          </p:txBody>
        </p:sp>
        <p:grpSp>
          <p:nvGrpSpPr>
            <p:cNvPr id="581" name="Google Shape;581;p6"/>
            <p:cNvGrpSpPr/>
            <p:nvPr/>
          </p:nvGrpSpPr>
          <p:grpSpPr>
            <a:xfrm>
              <a:off x="1013661" y="5809720"/>
              <a:ext cx="503995" cy="614913"/>
              <a:chOff x="840950" y="5732750"/>
              <a:chExt cx="620760" cy="701235"/>
            </a:xfrm>
          </p:grpSpPr>
          <p:sp>
            <p:nvSpPr>
              <p:cNvPr id="582" name="Google Shape;582;p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83" name="Google Shape;583;p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584" name="Google Shape;584;p6">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2300" y="316980"/>
            <a:ext cx="672525" cy="672525"/>
          </a:xfrm>
          <a:prstGeom prst="rect">
            <a:avLst/>
          </a:prstGeom>
          <a:noFill/>
          <a:ln>
            <a:noFill/>
          </a:ln>
        </p:spPr>
      </p:pic>
      <p:pic>
        <p:nvPicPr>
          <p:cNvPr id="585" name="Google Shape;585;p6">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90309" y="5710500"/>
            <a:ext cx="781432" cy="781451"/>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501"/>
        <p:cNvGrpSpPr/>
        <p:nvPr/>
      </p:nvGrpSpPr>
      <p:grpSpPr>
        <a:xfrm>
          <a:off x="0" y="0"/>
          <a:ext cx="0" cy="0"/>
          <a:chOff x="0" y="0"/>
          <a:chExt cx="0" cy="0"/>
        </a:xfrm>
      </p:grpSpPr>
      <p:sp>
        <p:nvSpPr>
          <p:cNvPr id="1502" name="Google Shape;1502;p60"/>
          <p:cNvSpPr/>
          <p:nvPr/>
        </p:nvSpPr>
        <p:spPr>
          <a:xfrm>
            <a:off x="672289" y="1175986"/>
            <a:ext cx="7799400" cy="4233600"/>
          </a:xfrm>
          <a:prstGeom prst="rect">
            <a:avLst/>
          </a:prstGeom>
          <a:solidFill>
            <a:srgbClr val="F3F3F3"/>
          </a:solidFill>
          <a:ln w="38100" cap="flat" cmpd="sng">
            <a:solidFill>
              <a:srgbClr val="3998DA"/>
            </a:solidFill>
            <a:prstDash val="solid"/>
            <a:round/>
            <a:headEnd type="none" w="sm" len="sm"/>
            <a:tailEnd type="none" w="sm" len="sm"/>
          </a:ln>
        </p:spPr>
        <p:txBody>
          <a:bodyPr spcFirstLastPara="1" wrap="square" lIns="91425" tIns="91425" rIns="91425" bIns="91425" anchor="t" anchorCtr="0">
            <a:noAutofit/>
          </a:bodyPr>
          <a:lstStyle/>
          <a:p>
            <a:pPr marL="0" marR="1130082" lvl="0" indent="179999" algn="l" rtl="0">
              <a:lnSpc>
                <a:spcPct val="100000"/>
              </a:lnSpc>
              <a:spcBef>
                <a:spcPts val="0"/>
              </a:spcBef>
              <a:spcAft>
                <a:spcPts val="0"/>
              </a:spcAft>
              <a:buClr>
                <a:srgbClr val="000000"/>
              </a:buClr>
              <a:buSzPts val="3600"/>
              <a:buFont typeface="Arial"/>
              <a:buNone/>
            </a:pPr>
            <a:r>
              <a:rPr lang="en-GB" sz="3600" b="1" i="0" u="none" strike="noStrike" cap="none">
                <a:solidFill>
                  <a:srgbClr val="3998DA"/>
                </a:solidFill>
                <a:latin typeface="Arial"/>
                <a:ea typeface="Arial"/>
                <a:cs typeface="Arial"/>
                <a:sym typeface="Arial"/>
              </a:rPr>
              <a:t>What’s in your bathroom?</a:t>
            </a:r>
            <a:endParaRPr sz="3600" b="1" i="0" u="none" strike="noStrike" cap="none">
              <a:solidFill>
                <a:srgbClr val="3998DA"/>
              </a:solidFill>
              <a:latin typeface="Arial"/>
              <a:ea typeface="Arial"/>
              <a:cs typeface="Arial"/>
              <a:sym typeface="Arial"/>
            </a:endParaRPr>
          </a:p>
          <a:p>
            <a:pPr marL="0" marR="1130082" lvl="0" indent="179999" algn="l" rtl="0">
              <a:lnSpc>
                <a:spcPct val="100000"/>
              </a:lnSpc>
              <a:spcBef>
                <a:spcPts val="0"/>
              </a:spcBef>
              <a:spcAft>
                <a:spcPts val="0"/>
              </a:spcAft>
              <a:buClr>
                <a:srgbClr val="000000"/>
              </a:buClr>
              <a:buSzPts val="1200"/>
              <a:buFont typeface="Arial"/>
              <a:buNone/>
            </a:pPr>
            <a:endParaRPr sz="1200" b="1" i="0" u="none" strike="noStrike" cap="none">
              <a:solidFill>
                <a:srgbClr val="3998DA"/>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Personal care products are a major source of plastic pollution in our seas.   </a:t>
            </a:r>
            <a:endParaRPr sz="2400" b="0" i="0" u="none" strike="noStrike" cap="none">
              <a:solidFill>
                <a:schemeClr val="dk1"/>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For example, plastic toothbrushes and disposable nappies takes 500 years to break down.</a:t>
            </a:r>
            <a:endParaRPr sz="2400" b="0" i="0" u="none" strike="noStrike" cap="none">
              <a:solidFill>
                <a:schemeClr val="dk1"/>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How could you use less plastic in your bathroom?</a:t>
            </a:r>
            <a:endParaRPr sz="2400" b="1" i="0" u="none" strike="noStrike" cap="none">
              <a:solidFill>
                <a:schemeClr val="dk1"/>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2677896"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179999"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3998DA"/>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rgbClr val="3998DA"/>
              </a:solidFill>
              <a:latin typeface="Arial"/>
              <a:ea typeface="Arial"/>
              <a:cs typeface="Arial"/>
              <a:sym typeface="Arial"/>
            </a:endParaRPr>
          </a:p>
          <a:p>
            <a:pPr marL="0" marR="157896" lvl="0" indent="179999" algn="l" rtl="0">
              <a:lnSpc>
                <a:spcPct val="100000"/>
              </a:lnSpc>
              <a:spcBef>
                <a:spcPts val="0"/>
              </a:spcBef>
              <a:spcAft>
                <a:spcPts val="0"/>
              </a:spcAft>
              <a:buClr>
                <a:srgbClr val="000000"/>
              </a:buClr>
              <a:buSzPts val="3000"/>
              <a:buFont typeface="Arial"/>
              <a:buNone/>
            </a:pPr>
            <a:endParaRPr sz="3000" b="1" i="0" u="none" strike="noStrike" cap="none">
              <a:solidFill>
                <a:srgbClr val="3F7E44"/>
              </a:solidFill>
              <a:latin typeface="Arial"/>
              <a:ea typeface="Arial"/>
              <a:cs typeface="Arial"/>
              <a:sym typeface="Arial"/>
            </a:endParaRPr>
          </a:p>
        </p:txBody>
      </p:sp>
      <p:sp>
        <p:nvSpPr>
          <p:cNvPr id="1503" name="Google Shape;1503;p6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3998DA"/>
                </a:solidFill>
              </a:rPr>
              <a:t>PLASTICS IN THE BATHROOM</a:t>
            </a:r>
            <a:endParaRPr sz="3600">
              <a:solidFill>
                <a:srgbClr val="3998DA"/>
              </a:solidFill>
            </a:endParaRPr>
          </a:p>
        </p:txBody>
      </p:sp>
      <p:grpSp>
        <p:nvGrpSpPr>
          <p:cNvPr id="1504" name="Google Shape;1504;p60"/>
          <p:cNvGrpSpPr/>
          <p:nvPr/>
        </p:nvGrpSpPr>
        <p:grpSpPr>
          <a:xfrm>
            <a:off x="738536" y="5604333"/>
            <a:ext cx="6688947" cy="802700"/>
            <a:chOff x="758050" y="5638000"/>
            <a:chExt cx="7760700" cy="939600"/>
          </a:xfrm>
        </p:grpSpPr>
        <p:sp>
          <p:nvSpPr>
            <p:cNvPr id="1505" name="Google Shape;1505;p6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719999" marR="0" lvl="0" indent="0" algn="l" rtl="0">
                <a:lnSpc>
                  <a:spcPct val="100000"/>
                </a:lnSpc>
                <a:spcBef>
                  <a:spcPts val="0"/>
                </a:spcBef>
                <a:spcAft>
                  <a:spcPts val="0"/>
                </a:spcAft>
                <a:buClr>
                  <a:srgbClr val="000000"/>
                </a:buClr>
                <a:buSzPts val="1900"/>
                <a:buFont typeface="Arial"/>
                <a:buNone/>
              </a:pPr>
              <a:r>
                <a:rPr lang="en-GB" sz="1900" b="1" i="0" u="sng" strike="noStrike" cap="none">
                  <a:solidFill>
                    <a:schemeClr val="hlink"/>
                  </a:solidFill>
                  <a:latin typeface="Arial"/>
                  <a:ea typeface="Arial"/>
                  <a:cs typeface="Arial"/>
                  <a:sym typeface="Arial"/>
                  <a:hlinkClick r:id="rId3"/>
                </a:rPr>
                <a:t>Find out about the plastic in your bathroom and ideas to reduce it on the Clean Seas website.</a:t>
              </a:r>
              <a:endParaRPr sz="1700" b="1" i="0" u="none" strike="noStrike" cap="none">
                <a:solidFill>
                  <a:srgbClr val="000000"/>
                </a:solidFill>
                <a:latin typeface="Arial"/>
                <a:ea typeface="Arial"/>
                <a:cs typeface="Arial"/>
                <a:sym typeface="Arial"/>
              </a:endParaRPr>
            </a:p>
          </p:txBody>
        </p:sp>
        <p:grpSp>
          <p:nvGrpSpPr>
            <p:cNvPr id="1506" name="Google Shape;1506;p60"/>
            <p:cNvGrpSpPr/>
            <p:nvPr/>
          </p:nvGrpSpPr>
          <p:grpSpPr>
            <a:xfrm>
              <a:off x="1013661" y="5809720"/>
              <a:ext cx="503995" cy="614913"/>
              <a:chOff x="840950" y="5732750"/>
              <a:chExt cx="620760" cy="701235"/>
            </a:xfrm>
          </p:grpSpPr>
          <p:sp>
            <p:nvSpPr>
              <p:cNvPr id="1507" name="Google Shape;1507;p6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08" name="Google Shape;1508;p6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509" name="Google Shape;1509;p6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510" name="Google Shape;1510;p60">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738529" y="415882"/>
            <a:ext cx="673200" cy="673200"/>
          </a:xfrm>
          <a:prstGeom prst="rect">
            <a:avLst/>
          </a:prstGeom>
          <a:noFill/>
          <a:ln>
            <a:noFill/>
          </a:ln>
        </p:spPr>
      </p:pic>
      <p:pic>
        <p:nvPicPr>
          <p:cNvPr id="1511" name="Google Shape;1511;p60" title="Illustration of a bathroom sink"/>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88375" y="2019172"/>
            <a:ext cx="1799750" cy="233400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516"/>
        <p:cNvGrpSpPr/>
        <p:nvPr/>
      </p:nvGrpSpPr>
      <p:grpSpPr>
        <a:xfrm>
          <a:off x="0" y="0"/>
          <a:ext cx="0" cy="0"/>
          <a:chOff x="0" y="0"/>
          <a:chExt cx="0" cy="0"/>
        </a:xfrm>
      </p:grpSpPr>
      <p:sp>
        <p:nvSpPr>
          <p:cNvPr id="1517" name="Google Shape;1517;p61"/>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518" name="Google Shape;1518;p61"/>
          <p:cNvSpPr/>
          <p:nvPr/>
        </p:nvSpPr>
        <p:spPr>
          <a:xfrm>
            <a:off x="2404427" y="349490"/>
            <a:ext cx="6332400" cy="1789800"/>
          </a:xfrm>
          <a:prstGeom prst="rect">
            <a:avLst/>
          </a:prstGeom>
          <a:solidFill>
            <a:srgbClr val="64C02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lt1"/>
                </a:solidFill>
                <a:latin typeface="Oswald"/>
                <a:ea typeface="Oswald"/>
                <a:cs typeface="Oswald"/>
                <a:sym typeface="Oswald"/>
              </a:rPr>
              <a:t>SUSTAINABLY MANAGE FORESTS, COMBAT DESERTIFICATION, HALT AND REVERSE LAND DEGRADATION, HALT BIODIVERSITY LOSS</a:t>
            </a:r>
            <a:endParaRPr sz="2600" b="1" i="0" u="none" strike="noStrike" cap="none">
              <a:solidFill>
                <a:schemeClr val="lt1"/>
              </a:solidFill>
              <a:latin typeface="Oswald"/>
              <a:ea typeface="Oswald"/>
              <a:cs typeface="Oswald"/>
              <a:sym typeface="Oswald"/>
            </a:endParaRPr>
          </a:p>
        </p:txBody>
      </p:sp>
      <p:sp>
        <p:nvSpPr>
          <p:cNvPr id="1519" name="Google Shape;1519;p61"/>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64C02D"/>
                </a:solidFill>
              </a:rPr>
              <a:t>LIFE </a:t>
            </a:r>
            <a:endParaRPr>
              <a:solidFill>
                <a:srgbClr val="64C02D"/>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64C02D"/>
                </a:solidFill>
              </a:rPr>
              <a:t>ON LAND</a:t>
            </a:r>
            <a:endParaRPr>
              <a:solidFill>
                <a:srgbClr val="64C02D"/>
              </a:solidFill>
            </a:endParaRPr>
          </a:p>
        </p:txBody>
      </p:sp>
      <p:sp>
        <p:nvSpPr>
          <p:cNvPr id="1520" name="Google Shape;1520;p61"/>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64C02D"/>
                </a:solidFill>
              </a:rPr>
              <a:t>15</a:t>
            </a:r>
            <a:endParaRPr>
              <a:solidFill>
                <a:srgbClr val="64C02D"/>
              </a:solidFill>
            </a:endParaRPr>
          </a:p>
        </p:txBody>
      </p:sp>
      <p:sp>
        <p:nvSpPr>
          <p:cNvPr id="1521" name="Google Shape;1521;p61"/>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522" name="Google Shape;1522;p61">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GROW YOUR OWN</a:t>
            </a:r>
            <a:endParaRPr sz="3000" b="1" i="0" u="none" strike="noStrike" cap="none">
              <a:solidFill>
                <a:schemeClr val="lt1"/>
              </a:solidFill>
              <a:latin typeface="Oswald"/>
              <a:ea typeface="Oswald"/>
              <a:cs typeface="Oswald"/>
              <a:sym typeface="Oswald"/>
            </a:endParaRPr>
          </a:p>
        </p:txBody>
      </p:sp>
      <p:sp>
        <p:nvSpPr>
          <p:cNvPr id="1523" name="Google Shape;1523;p61">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Oswald"/>
                <a:ea typeface="Oswald"/>
                <a:cs typeface="Oswald"/>
                <a:sym typeface="Oswald"/>
              </a:rPr>
              <a:t>TALKING ABOUT THE</a:t>
            </a:r>
            <a:endParaRPr sz="22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200"/>
              <a:buFont typeface="Arial"/>
              <a:buNone/>
            </a:pPr>
            <a:r>
              <a:rPr lang="en-GB" sz="2200" b="1" i="0" u="none" strike="noStrike" cap="none">
                <a:solidFill>
                  <a:schemeClr val="lt1"/>
                </a:solidFill>
                <a:latin typeface="Oswald"/>
                <a:ea typeface="Oswald"/>
                <a:cs typeface="Oswald"/>
                <a:sym typeface="Oswald"/>
              </a:rPr>
              <a:t>ENVIRONMENT</a:t>
            </a:r>
            <a:endParaRPr sz="2200" b="1" i="0" u="none" strike="noStrike" cap="none">
              <a:solidFill>
                <a:schemeClr val="lt1"/>
              </a:solidFill>
              <a:latin typeface="Oswald"/>
              <a:ea typeface="Oswald"/>
              <a:cs typeface="Oswald"/>
              <a:sym typeface="Oswald"/>
            </a:endParaRPr>
          </a:p>
        </p:txBody>
      </p:sp>
      <p:sp>
        <p:nvSpPr>
          <p:cNvPr id="1524" name="Google Shape;1524;p61">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GO WILD</a:t>
            </a:r>
            <a:endParaRPr sz="2600" b="1" i="0" u="none" strike="noStrike" cap="none">
              <a:solidFill>
                <a:schemeClr val="lt1"/>
              </a:solidFill>
              <a:latin typeface="Oswald"/>
              <a:ea typeface="Oswald"/>
              <a:cs typeface="Oswald"/>
              <a:sym typeface="Oswald"/>
            </a:endParaRPr>
          </a:p>
        </p:txBody>
      </p:sp>
      <p:pic>
        <p:nvPicPr>
          <p:cNvPr id="1525" name="Google Shape;1525;p61">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526" name="Google Shape;1526;p61">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2139" y="349803"/>
            <a:ext cx="1789200" cy="17892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531"/>
        <p:cNvGrpSpPr/>
        <p:nvPr/>
      </p:nvGrpSpPr>
      <p:grpSpPr>
        <a:xfrm>
          <a:off x="0" y="0"/>
          <a:ext cx="0" cy="0"/>
          <a:chOff x="0" y="0"/>
          <a:chExt cx="0" cy="0"/>
        </a:xfrm>
      </p:grpSpPr>
      <p:sp>
        <p:nvSpPr>
          <p:cNvPr id="1532" name="Google Shape;1532;p62"/>
          <p:cNvSpPr/>
          <p:nvPr/>
        </p:nvSpPr>
        <p:spPr>
          <a:xfrm>
            <a:off x="672289" y="1175986"/>
            <a:ext cx="7799400" cy="42336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ctr" anchorCtr="0">
            <a:noAutofit/>
          </a:bodyPr>
          <a:lstStyle/>
          <a:p>
            <a:pPr marL="179999" marR="2390082"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64C02D"/>
                </a:solidFill>
                <a:latin typeface="Arial"/>
                <a:ea typeface="Arial"/>
                <a:cs typeface="Arial"/>
                <a:sym typeface="Arial"/>
              </a:rPr>
              <a:t>Do you grow any fruit or vegetables?</a:t>
            </a:r>
            <a:endParaRPr sz="3000" b="1" i="0" u="none" strike="noStrike" cap="none">
              <a:solidFill>
                <a:srgbClr val="64C02D"/>
              </a:solidFill>
              <a:latin typeface="Arial"/>
              <a:ea typeface="Arial"/>
              <a:cs typeface="Arial"/>
              <a:sym typeface="Arial"/>
            </a:endParaRPr>
          </a:p>
          <a:p>
            <a:pPr marL="179999" marR="2390082" lvl="0" indent="0" algn="l" rtl="0">
              <a:lnSpc>
                <a:spcPct val="100000"/>
              </a:lnSpc>
              <a:spcBef>
                <a:spcPts val="0"/>
              </a:spcBef>
              <a:spcAft>
                <a:spcPts val="0"/>
              </a:spcAft>
              <a:buClr>
                <a:srgbClr val="000000"/>
              </a:buClr>
              <a:buSzPts val="3000"/>
              <a:buFont typeface="Arial"/>
              <a:buNone/>
            </a:pPr>
            <a:endParaRPr sz="3000" b="1" i="0" u="none" strike="noStrike" cap="none">
              <a:solidFill>
                <a:srgbClr val="64C02D"/>
              </a:solidFill>
              <a:latin typeface="Arial"/>
              <a:ea typeface="Arial"/>
              <a:cs typeface="Arial"/>
              <a:sym typeface="Arial"/>
            </a:endParaRPr>
          </a:p>
          <a:p>
            <a:pPr marL="179999" marR="2390082"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64C02D"/>
                </a:solidFill>
                <a:latin typeface="Arial"/>
                <a:ea typeface="Arial"/>
                <a:cs typeface="Arial"/>
                <a:sym typeface="Arial"/>
              </a:rPr>
              <a:t>What would you like to grow?</a:t>
            </a:r>
            <a:endParaRPr sz="3000" b="1" i="0" u="none" strike="noStrike" cap="none">
              <a:solidFill>
                <a:srgbClr val="64C02D"/>
              </a:solidFill>
              <a:latin typeface="Arial"/>
              <a:ea typeface="Arial"/>
              <a:cs typeface="Arial"/>
              <a:sym typeface="Arial"/>
            </a:endParaRPr>
          </a:p>
          <a:p>
            <a:pPr marL="179999" marR="2390082" lvl="0" indent="0" algn="l" rtl="0">
              <a:lnSpc>
                <a:spcPct val="100000"/>
              </a:lnSpc>
              <a:spcBef>
                <a:spcPts val="0"/>
              </a:spcBef>
              <a:spcAft>
                <a:spcPts val="0"/>
              </a:spcAft>
              <a:buClr>
                <a:srgbClr val="000000"/>
              </a:buClr>
              <a:buSzPts val="3000"/>
              <a:buFont typeface="Arial"/>
              <a:buNone/>
            </a:pPr>
            <a:endParaRPr sz="3000" b="1" i="0" u="none" strike="noStrike" cap="none">
              <a:solidFill>
                <a:srgbClr val="64C02D"/>
              </a:solidFill>
              <a:latin typeface="Arial"/>
              <a:ea typeface="Arial"/>
              <a:cs typeface="Arial"/>
              <a:sym typeface="Arial"/>
            </a:endParaRPr>
          </a:p>
          <a:p>
            <a:pPr marL="179999" marR="50082"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Find out about local allotments and community gardening projects</a:t>
            </a:r>
            <a:endParaRPr sz="3000" b="1" i="0" u="none" strike="noStrike" cap="none">
              <a:solidFill>
                <a:srgbClr val="3F7E44"/>
              </a:solidFill>
              <a:latin typeface="Arial"/>
              <a:ea typeface="Arial"/>
              <a:cs typeface="Arial"/>
              <a:sym typeface="Arial"/>
            </a:endParaRPr>
          </a:p>
        </p:txBody>
      </p:sp>
      <p:sp>
        <p:nvSpPr>
          <p:cNvPr id="1533" name="Google Shape;1533;p6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64C02D"/>
                </a:solidFill>
              </a:rPr>
              <a:t>GROW YOUR OWN</a:t>
            </a:r>
            <a:endParaRPr sz="3600">
              <a:solidFill>
                <a:srgbClr val="64C02D"/>
              </a:solidFill>
            </a:endParaRPr>
          </a:p>
        </p:txBody>
      </p:sp>
      <p:grpSp>
        <p:nvGrpSpPr>
          <p:cNvPr id="1534" name="Google Shape;1534;p62"/>
          <p:cNvGrpSpPr/>
          <p:nvPr/>
        </p:nvGrpSpPr>
        <p:grpSpPr>
          <a:xfrm>
            <a:off x="738536" y="5604333"/>
            <a:ext cx="6688947" cy="802700"/>
            <a:chOff x="758050" y="5638000"/>
            <a:chExt cx="7760700" cy="939600"/>
          </a:xfrm>
        </p:grpSpPr>
        <p:sp>
          <p:nvSpPr>
            <p:cNvPr id="1535" name="Google Shape;1535;p6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540000" algn="l" rtl="0">
                <a:lnSpc>
                  <a:spcPct val="100000"/>
                </a:lnSpc>
                <a:spcBef>
                  <a:spcPts val="0"/>
                </a:spcBef>
                <a:spcAft>
                  <a:spcPts val="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3"/>
                </a:rPr>
                <a:t>Tips and advice on growing your own</a:t>
              </a:r>
              <a:endParaRPr sz="2200" b="1" i="0" u="none" strike="noStrike" cap="none">
                <a:solidFill>
                  <a:srgbClr val="000000"/>
                </a:solidFill>
                <a:latin typeface="Arial"/>
                <a:ea typeface="Arial"/>
                <a:cs typeface="Arial"/>
                <a:sym typeface="Arial"/>
              </a:endParaRPr>
            </a:p>
          </p:txBody>
        </p:sp>
        <p:grpSp>
          <p:nvGrpSpPr>
            <p:cNvPr id="1536" name="Google Shape;1536;p62"/>
            <p:cNvGrpSpPr/>
            <p:nvPr/>
          </p:nvGrpSpPr>
          <p:grpSpPr>
            <a:xfrm>
              <a:off x="1013661" y="5809720"/>
              <a:ext cx="503995" cy="614913"/>
              <a:chOff x="840950" y="5732750"/>
              <a:chExt cx="620760" cy="701235"/>
            </a:xfrm>
          </p:grpSpPr>
          <p:sp>
            <p:nvSpPr>
              <p:cNvPr id="1537" name="Google Shape;1537;p6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38" name="Google Shape;1538;p6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539" name="Google Shape;1539;p62">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540" name="Google Shape;1540;p62">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pic>
        <p:nvPicPr>
          <p:cNvPr id="1541" name="Google Shape;1541;p62"/>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505775" y="1583349"/>
            <a:ext cx="2800426" cy="2100299"/>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546"/>
        <p:cNvGrpSpPr/>
        <p:nvPr/>
      </p:nvGrpSpPr>
      <p:grpSpPr>
        <a:xfrm>
          <a:off x="0" y="0"/>
          <a:ext cx="0" cy="0"/>
          <a:chOff x="0" y="0"/>
          <a:chExt cx="0" cy="0"/>
        </a:xfrm>
      </p:grpSpPr>
      <p:sp>
        <p:nvSpPr>
          <p:cNvPr id="1547" name="Google Shape;1547;p63"/>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64C02D"/>
                </a:solidFill>
              </a:rPr>
              <a:t>TALKING ABOUT THE ENVIRONMENT</a:t>
            </a:r>
            <a:endParaRPr sz="3600">
              <a:solidFill>
                <a:srgbClr val="64C02D"/>
              </a:solidFill>
            </a:endParaRPr>
          </a:p>
        </p:txBody>
      </p:sp>
      <p:grpSp>
        <p:nvGrpSpPr>
          <p:cNvPr id="1548" name="Google Shape;1548;p63"/>
          <p:cNvGrpSpPr/>
          <p:nvPr/>
        </p:nvGrpSpPr>
        <p:grpSpPr>
          <a:xfrm>
            <a:off x="738536" y="5604333"/>
            <a:ext cx="6688947" cy="802700"/>
            <a:chOff x="758050" y="5638000"/>
            <a:chExt cx="7760700" cy="939600"/>
          </a:xfrm>
        </p:grpSpPr>
        <p:sp>
          <p:nvSpPr>
            <p:cNvPr id="1549" name="Google Shape;1549;p63"/>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630000" marR="320083" lvl="0" indent="0" algn="l" rtl="0">
                <a:lnSpc>
                  <a:spcPct val="100000"/>
                </a:lnSpc>
                <a:spcBef>
                  <a:spcPts val="0"/>
                </a:spcBef>
                <a:spcAft>
                  <a:spcPts val="0"/>
                </a:spcAft>
                <a:buClr>
                  <a:srgbClr val="000000"/>
                </a:buClr>
                <a:buSzPts val="2200"/>
                <a:buFont typeface="Arial"/>
                <a:buNone/>
              </a:pPr>
              <a:r>
                <a:rPr lang="en-GB" sz="2200" b="1" i="0" u="sng" strike="noStrike" cap="none">
                  <a:solidFill>
                    <a:schemeClr val="hlink"/>
                  </a:solidFill>
                  <a:latin typeface="Roboto"/>
                  <a:ea typeface="Roboto"/>
                  <a:cs typeface="Roboto"/>
                  <a:sym typeface="Roboto"/>
                  <a:hlinkClick r:id="rId3"/>
                </a:rPr>
                <a:t>Find out more about climate change</a:t>
              </a:r>
              <a:endParaRPr sz="2200" b="1" i="0" u="none" strike="noStrike" cap="none">
                <a:solidFill>
                  <a:srgbClr val="000000"/>
                </a:solidFill>
                <a:latin typeface="Arial"/>
                <a:ea typeface="Arial"/>
                <a:cs typeface="Arial"/>
                <a:sym typeface="Arial"/>
              </a:endParaRPr>
            </a:p>
          </p:txBody>
        </p:sp>
        <p:grpSp>
          <p:nvGrpSpPr>
            <p:cNvPr id="1550" name="Google Shape;1550;p63"/>
            <p:cNvGrpSpPr/>
            <p:nvPr/>
          </p:nvGrpSpPr>
          <p:grpSpPr>
            <a:xfrm>
              <a:off x="1013661" y="5809720"/>
              <a:ext cx="503995" cy="614913"/>
              <a:chOff x="840950" y="5732750"/>
              <a:chExt cx="620760" cy="701235"/>
            </a:xfrm>
          </p:grpSpPr>
          <p:sp>
            <p:nvSpPr>
              <p:cNvPr id="1551" name="Google Shape;1551;p63"/>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52" name="Google Shape;1552;p63"/>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553" name="Google Shape;1553;p63">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554" name="Google Shape;1554;p63">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grpSp>
        <p:nvGrpSpPr>
          <p:cNvPr id="1555" name="Google Shape;1555;p63"/>
          <p:cNvGrpSpPr/>
          <p:nvPr/>
        </p:nvGrpSpPr>
        <p:grpSpPr>
          <a:xfrm>
            <a:off x="672289" y="1158836"/>
            <a:ext cx="7799400" cy="4233600"/>
            <a:chOff x="672289" y="1229911"/>
            <a:chExt cx="7799400" cy="4233600"/>
          </a:xfrm>
        </p:grpSpPr>
        <p:sp>
          <p:nvSpPr>
            <p:cNvPr id="1556" name="Google Shape;1556;p63"/>
            <p:cNvSpPr/>
            <p:nvPr/>
          </p:nvSpPr>
          <p:spPr>
            <a:xfrm>
              <a:off x="672289" y="1229911"/>
              <a:ext cx="7799400" cy="42336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t" anchorCtr="0">
              <a:noAutofit/>
            </a:bodyPr>
            <a:lstStyle/>
            <a:p>
              <a:pPr marL="0" marR="144172" lvl="0" indent="179999" algn="l" rtl="0">
                <a:lnSpc>
                  <a:spcPct val="100000"/>
                </a:lnSpc>
                <a:spcBef>
                  <a:spcPts val="0"/>
                </a:spcBef>
                <a:spcAft>
                  <a:spcPts val="0"/>
                </a:spcAft>
                <a:buClr>
                  <a:srgbClr val="000000"/>
                </a:buClr>
                <a:buSzPts val="3600"/>
                <a:buFont typeface="Arial"/>
                <a:buNone/>
              </a:pPr>
              <a:r>
                <a:rPr lang="en-GB" sz="3600" b="1" i="0" u="none" strike="noStrike" cap="none">
                  <a:solidFill>
                    <a:srgbClr val="64C02D"/>
                  </a:solidFill>
                  <a:latin typeface="Arial"/>
                  <a:ea typeface="Arial"/>
                  <a:cs typeface="Arial"/>
                  <a:sym typeface="Arial"/>
                </a:rPr>
                <a:t>Talking about the environment</a:t>
              </a:r>
              <a:endParaRPr sz="3600" b="1" i="0" u="none" strike="noStrike" cap="none">
                <a:solidFill>
                  <a:srgbClr val="64C02D"/>
                </a:solidFill>
                <a:latin typeface="Arial"/>
                <a:ea typeface="Arial"/>
                <a:cs typeface="Arial"/>
                <a:sym typeface="Arial"/>
              </a:endParaRPr>
            </a:p>
            <a:p>
              <a:pPr marL="0" marR="144172" lvl="0" indent="179999" algn="l" rtl="0">
                <a:lnSpc>
                  <a:spcPct val="100000"/>
                </a:lnSpc>
                <a:spcBef>
                  <a:spcPts val="0"/>
                </a:spcBef>
                <a:spcAft>
                  <a:spcPts val="0"/>
                </a:spcAft>
                <a:buClr>
                  <a:srgbClr val="000000"/>
                </a:buClr>
                <a:buSzPts val="1200"/>
                <a:buFont typeface="Arial"/>
                <a:buNone/>
              </a:pPr>
              <a:endParaRPr sz="1200" b="1" i="0" u="none" strike="noStrike" cap="none">
                <a:solidFill>
                  <a:srgbClr val="64C02D"/>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Choose a word below, write a definition and use it in a sentence</a:t>
              </a:r>
              <a:endParaRPr sz="3000" b="1" i="0" u="none" strike="noStrike" cap="none">
                <a:solidFill>
                  <a:srgbClr val="BF8B2E"/>
                </a:solidFill>
                <a:latin typeface="Arial"/>
                <a:ea typeface="Arial"/>
                <a:cs typeface="Arial"/>
                <a:sym typeface="Arial"/>
              </a:endParaRPr>
            </a:p>
          </p:txBody>
        </p:sp>
        <p:sp>
          <p:nvSpPr>
            <p:cNvPr id="1557" name="Google Shape;1557;p63"/>
            <p:cNvSpPr/>
            <p:nvPr/>
          </p:nvSpPr>
          <p:spPr>
            <a:xfrm>
              <a:off x="990875" y="3508200"/>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biodiversity</a:t>
              </a:r>
              <a:endParaRPr sz="2600" b="1" i="0" u="none" strike="noStrike" cap="none">
                <a:solidFill>
                  <a:srgbClr val="FFFFFF"/>
                </a:solidFill>
                <a:latin typeface="Arial"/>
                <a:ea typeface="Arial"/>
                <a:cs typeface="Arial"/>
                <a:sym typeface="Arial"/>
              </a:endParaRPr>
            </a:p>
          </p:txBody>
        </p:sp>
      </p:grpSp>
      <p:sp>
        <p:nvSpPr>
          <p:cNvPr id="1558" name="Google Shape;1558;p63"/>
          <p:cNvSpPr/>
          <p:nvPr/>
        </p:nvSpPr>
        <p:spPr>
          <a:xfrm>
            <a:off x="3402000" y="3437125"/>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conservation</a:t>
            </a:r>
            <a:endParaRPr sz="2600" b="1" i="0" u="none" strike="noStrike" cap="none">
              <a:solidFill>
                <a:srgbClr val="FFFFFF"/>
              </a:solidFill>
              <a:latin typeface="Arial"/>
              <a:ea typeface="Arial"/>
              <a:cs typeface="Arial"/>
              <a:sym typeface="Arial"/>
            </a:endParaRPr>
          </a:p>
        </p:txBody>
      </p:sp>
      <p:sp>
        <p:nvSpPr>
          <p:cNvPr id="1559" name="Google Shape;1559;p63"/>
          <p:cNvSpPr/>
          <p:nvPr/>
        </p:nvSpPr>
        <p:spPr>
          <a:xfrm>
            <a:off x="5800725" y="3437125"/>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rewilding</a:t>
            </a:r>
            <a:endParaRPr sz="2600" b="1" i="0" u="none" strike="noStrike" cap="none">
              <a:solidFill>
                <a:srgbClr val="FFFFFF"/>
              </a:solidFill>
              <a:latin typeface="Arial"/>
              <a:ea typeface="Arial"/>
              <a:cs typeface="Arial"/>
              <a:sym typeface="Arial"/>
            </a:endParaRPr>
          </a:p>
        </p:txBody>
      </p:sp>
      <p:sp>
        <p:nvSpPr>
          <p:cNvPr id="1560" name="Google Shape;1560;p63"/>
          <p:cNvSpPr/>
          <p:nvPr/>
        </p:nvSpPr>
        <p:spPr>
          <a:xfrm>
            <a:off x="982550" y="4234275"/>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deforestation</a:t>
            </a:r>
            <a:endParaRPr sz="2600" b="1" i="0" u="none" strike="noStrike" cap="none">
              <a:solidFill>
                <a:srgbClr val="FFFFFF"/>
              </a:solidFill>
              <a:latin typeface="Arial"/>
              <a:ea typeface="Arial"/>
              <a:cs typeface="Arial"/>
              <a:sym typeface="Arial"/>
            </a:endParaRPr>
          </a:p>
        </p:txBody>
      </p:sp>
      <p:sp>
        <p:nvSpPr>
          <p:cNvPr id="1561" name="Google Shape;1561;p63"/>
          <p:cNvSpPr/>
          <p:nvPr/>
        </p:nvSpPr>
        <p:spPr>
          <a:xfrm>
            <a:off x="3402000" y="4234275"/>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endangered</a:t>
            </a:r>
            <a:endParaRPr sz="2600" b="1" i="0" u="none" strike="noStrike" cap="none">
              <a:solidFill>
                <a:srgbClr val="FFFFFF"/>
              </a:solidFill>
              <a:latin typeface="Arial"/>
              <a:ea typeface="Arial"/>
              <a:cs typeface="Arial"/>
              <a:sym typeface="Arial"/>
            </a:endParaRPr>
          </a:p>
        </p:txBody>
      </p:sp>
      <p:sp>
        <p:nvSpPr>
          <p:cNvPr id="1562" name="Google Shape;1562;p63"/>
          <p:cNvSpPr/>
          <p:nvPr/>
        </p:nvSpPr>
        <p:spPr>
          <a:xfrm>
            <a:off x="5800725" y="4234275"/>
            <a:ext cx="2340000" cy="720000"/>
          </a:xfrm>
          <a:prstGeom prst="roundRect">
            <a:avLst>
              <a:gd name="adj" fmla="val 8910"/>
            </a:avLst>
          </a:prstGeom>
          <a:solidFill>
            <a:srgbClr val="66666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extinction</a:t>
            </a:r>
            <a:endParaRPr sz="2600" b="1" i="0" u="none" strike="noStrike" cap="none">
              <a:solidFill>
                <a:srgbClr val="FFFFFF"/>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sp>
        <p:nvSpPr>
          <p:cNvPr id="1568" name="Google Shape;1568;p64"/>
          <p:cNvSpPr/>
          <p:nvPr/>
        </p:nvSpPr>
        <p:spPr>
          <a:xfrm>
            <a:off x="672289" y="1175986"/>
            <a:ext cx="7799400" cy="4233600"/>
          </a:xfrm>
          <a:prstGeom prst="rect">
            <a:avLst/>
          </a:prstGeom>
          <a:solidFill>
            <a:srgbClr val="F3F3F3"/>
          </a:solidFill>
          <a:ln w="38100" cap="flat" cmpd="sng">
            <a:solidFill>
              <a:srgbClr val="64C02D"/>
            </a:solidFill>
            <a:prstDash val="solid"/>
            <a:round/>
            <a:headEnd type="none" w="sm" len="sm"/>
            <a:tailEnd type="none" w="sm" len="sm"/>
          </a:ln>
        </p:spPr>
        <p:txBody>
          <a:bodyPr spcFirstLastPara="1" wrap="square" lIns="91425" tIns="91425" rIns="91425" bIns="91425" anchor="t" anchorCtr="0">
            <a:noAutofit/>
          </a:bodyPr>
          <a:lstStyle/>
          <a:p>
            <a:pPr marL="360000" marR="247895"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64C02D"/>
                </a:solidFill>
                <a:latin typeface="Arial"/>
                <a:ea typeface="Arial"/>
                <a:cs typeface="Arial"/>
                <a:sym typeface="Arial"/>
              </a:rPr>
              <a:t>We have lost 97% of our wild flower meadows since the 1930s.  They are very important for bees and other pollinators and many of our favourite fruits, vegetables and nuts rely on bees.</a:t>
            </a:r>
            <a:endParaRPr sz="2400" b="1" i="0" u="none" strike="noStrike" cap="none">
              <a:solidFill>
                <a:srgbClr val="64C02D"/>
              </a:solidFill>
              <a:latin typeface="Arial"/>
              <a:ea typeface="Arial"/>
              <a:cs typeface="Arial"/>
              <a:sym typeface="Arial"/>
            </a:endParaRPr>
          </a:p>
          <a:p>
            <a:pPr marL="360000" marR="247895" lvl="0" indent="0" algn="l" rtl="0">
              <a:lnSpc>
                <a:spcPct val="100000"/>
              </a:lnSpc>
              <a:spcBef>
                <a:spcPts val="0"/>
              </a:spcBef>
              <a:spcAft>
                <a:spcPts val="0"/>
              </a:spcAft>
              <a:buClr>
                <a:srgbClr val="000000"/>
              </a:buClr>
              <a:buSzPts val="1200"/>
              <a:buFont typeface="Arial"/>
              <a:buNone/>
            </a:pPr>
            <a:endParaRPr sz="1200" b="1" i="0" u="none" strike="noStrike" cap="none">
              <a:solidFill>
                <a:srgbClr val="64C02D"/>
              </a:solidFill>
              <a:latin typeface="Arial"/>
              <a:ea typeface="Arial"/>
              <a:cs typeface="Arial"/>
              <a:sym typeface="Arial"/>
            </a:endParaRPr>
          </a:p>
          <a:p>
            <a:pPr marL="809999" marR="3127897" lvl="0" indent="-24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Why do you think we have lost so many wild flower meadows?</a:t>
            </a:r>
            <a:endParaRPr sz="2400" b="0" i="0" u="none" strike="noStrike" cap="none">
              <a:solidFill>
                <a:schemeClr val="dk1"/>
              </a:solidFill>
              <a:latin typeface="Arial"/>
              <a:ea typeface="Arial"/>
              <a:cs typeface="Arial"/>
              <a:sym typeface="Arial"/>
            </a:endParaRPr>
          </a:p>
          <a:p>
            <a:pPr marL="809999" marR="3127897" lvl="0" indent="-242399" algn="l" rtl="0">
              <a:lnSpc>
                <a:spcPct val="100000"/>
              </a:lnSpc>
              <a:spcBef>
                <a:spcPts val="0"/>
              </a:spcBef>
              <a:spcAft>
                <a:spcPts val="0"/>
              </a:spcAft>
              <a:buClr>
                <a:schemeClr val="dk1"/>
              </a:buClr>
              <a:buSzPts val="2400"/>
              <a:buFont typeface="Arial"/>
              <a:buAutoNum type="arabicPeriod"/>
            </a:pPr>
            <a:r>
              <a:rPr lang="en-GB" sz="2400" b="0" i="0" u="none" strike="noStrike" cap="none">
                <a:solidFill>
                  <a:schemeClr val="dk1"/>
                </a:solidFill>
                <a:latin typeface="Arial"/>
                <a:ea typeface="Arial"/>
                <a:cs typeface="Arial"/>
                <a:sym typeface="Arial"/>
              </a:rPr>
              <a:t>What can we do to restore wild flowers in the UK?</a:t>
            </a:r>
            <a:endParaRPr sz="2400" b="1" i="0" u="none" strike="noStrike" cap="none">
              <a:solidFill>
                <a:srgbClr val="64C02D"/>
              </a:solidFill>
              <a:latin typeface="Arial"/>
              <a:ea typeface="Arial"/>
              <a:cs typeface="Arial"/>
              <a:sym typeface="Arial"/>
            </a:endParaRPr>
          </a:p>
        </p:txBody>
      </p:sp>
      <p:sp>
        <p:nvSpPr>
          <p:cNvPr id="1569" name="Google Shape;1569;p64"/>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64C02D"/>
                </a:solidFill>
              </a:rPr>
              <a:t>GO WILD</a:t>
            </a:r>
            <a:endParaRPr sz="3600">
              <a:solidFill>
                <a:srgbClr val="64C02D"/>
              </a:solidFill>
            </a:endParaRPr>
          </a:p>
        </p:txBody>
      </p:sp>
      <p:grpSp>
        <p:nvGrpSpPr>
          <p:cNvPr id="1570" name="Google Shape;1570;p64"/>
          <p:cNvGrpSpPr/>
          <p:nvPr/>
        </p:nvGrpSpPr>
        <p:grpSpPr>
          <a:xfrm>
            <a:off x="738536" y="5604333"/>
            <a:ext cx="6688947" cy="802700"/>
            <a:chOff x="758050" y="5638000"/>
            <a:chExt cx="7760700" cy="939600"/>
          </a:xfrm>
        </p:grpSpPr>
        <p:sp>
          <p:nvSpPr>
            <p:cNvPr id="1571" name="Google Shape;1571;p64"/>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360000" marR="0" lvl="0" indent="179999" algn="l" rtl="0">
                <a:lnSpc>
                  <a:spcPct val="100000"/>
                </a:lnSpc>
                <a:spcBef>
                  <a:spcPts val="0"/>
                </a:spcBef>
                <a:spcAft>
                  <a:spcPts val="0"/>
                </a:spcAft>
                <a:buClr>
                  <a:srgbClr val="000000"/>
                </a:buClr>
                <a:buSzPts val="2300"/>
                <a:buFont typeface="Arial"/>
                <a:buNone/>
              </a:pPr>
              <a:r>
                <a:rPr lang="en-GB" sz="2300" b="1" i="0" u="none" strike="noStrike" cap="none">
                  <a:solidFill>
                    <a:schemeClr val="dk1"/>
                  </a:solidFill>
                  <a:latin typeface="Arial"/>
                  <a:ea typeface="Arial"/>
                  <a:cs typeface="Arial"/>
                  <a:sym typeface="Arial"/>
                </a:rPr>
                <a:t>Find out more on the </a:t>
              </a:r>
              <a:r>
                <a:rPr lang="en-GB" sz="2300" b="1" i="0" u="sng" strike="noStrike" cap="none">
                  <a:solidFill>
                    <a:schemeClr val="hlink"/>
                  </a:solidFill>
                  <a:latin typeface="Arial"/>
                  <a:ea typeface="Arial"/>
                  <a:cs typeface="Arial"/>
                  <a:sym typeface="Arial"/>
                  <a:hlinkClick r:id="rId3"/>
                </a:rPr>
                <a:t>Grow Wild</a:t>
              </a:r>
              <a:r>
                <a:rPr lang="en-GB" sz="2300" b="1" i="0" u="none" strike="noStrike" cap="none">
                  <a:solidFill>
                    <a:schemeClr val="dk1"/>
                  </a:solidFill>
                  <a:latin typeface="Arial"/>
                  <a:ea typeface="Arial"/>
                  <a:cs typeface="Arial"/>
                  <a:sym typeface="Arial"/>
                </a:rPr>
                <a:t> website</a:t>
              </a:r>
              <a:endParaRPr sz="2300" b="1" i="0" u="none" strike="noStrike" cap="none">
                <a:solidFill>
                  <a:srgbClr val="000000"/>
                </a:solidFill>
                <a:latin typeface="Arial"/>
                <a:ea typeface="Arial"/>
                <a:cs typeface="Arial"/>
                <a:sym typeface="Arial"/>
              </a:endParaRPr>
            </a:p>
          </p:txBody>
        </p:sp>
        <p:grpSp>
          <p:nvGrpSpPr>
            <p:cNvPr id="1572" name="Google Shape;1572;p64"/>
            <p:cNvGrpSpPr/>
            <p:nvPr/>
          </p:nvGrpSpPr>
          <p:grpSpPr>
            <a:xfrm>
              <a:off x="1013661" y="5809720"/>
              <a:ext cx="503995" cy="614913"/>
              <a:chOff x="840950" y="5732750"/>
              <a:chExt cx="620760" cy="701235"/>
            </a:xfrm>
          </p:grpSpPr>
          <p:sp>
            <p:nvSpPr>
              <p:cNvPr id="1573" name="Google Shape;1573;p64"/>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74" name="Google Shape;1574;p64"/>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575" name="Google Shape;1575;p64">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576" name="Google Shape;1576;p64">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289" y="415878"/>
            <a:ext cx="673200" cy="673200"/>
          </a:xfrm>
          <a:prstGeom prst="rect">
            <a:avLst/>
          </a:prstGeom>
          <a:noFill/>
          <a:ln>
            <a:noFill/>
          </a:ln>
        </p:spPr>
      </p:pic>
      <p:sp>
        <p:nvSpPr>
          <p:cNvPr id="1577" name="Google Shape;1577;p64"/>
          <p:cNvSpPr txBox="1"/>
          <p:nvPr/>
        </p:nvSpPr>
        <p:spPr>
          <a:xfrm>
            <a:off x="596110" y="947385"/>
            <a:ext cx="539700" cy="1508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8600"/>
              <a:buFont typeface="Arial"/>
              <a:buNone/>
            </a:pPr>
            <a:r>
              <a:rPr lang="en-GB" sz="8600" b="0" i="0" u="none" strike="noStrike" cap="none">
                <a:solidFill>
                  <a:srgbClr val="64C02D"/>
                </a:solidFill>
                <a:latin typeface="Arial"/>
                <a:ea typeface="Arial"/>
                <a:cs typeface="Arial"/>
                <a:sym typeface="Arial"/>
              </a:rPr>
              <a:t>“</a:t>
            </a:r>
            <a:endParaRPr sz="8600" b="0" i="0" u="none" strike="noStrike" cap="none">
              <a:solidFill>
                <a:srgbClr val="64C02D"/>
              </a:solidFill>
              <a:latin typeface="Arial"/>
              <a:ea typeface="Arial"/>
              <a:cs typeface="Arial"/>
              <a:sym typeface="Arial"/>
            </a:endParaRPr>
          </a:p>
        </p:txBody>
      </p:sp>
      <p:pic>
        <p:nvPicPr>
          <p:cNvPr id="1578" name="Google Shape;1578;p64" title="Wildflower meadow of flowers and grasses"/>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349691" y="3221400"/>
            <a:ext cx="2889199" cy="1859925"/>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583"/>
        <p:cNvGrpSpPr/>
        <p:nvPr/>
      </p:nvGrpSpPr>
      <p:grpSpPr>
        <a:xfrm>
          <a:off x="0" y="0"/>
          <a:ext cx="0" cy="0"/>
          <a:chOff x="0" y="0"/>
          <a:chExt cx="0" cy="0"/>
        </a:xfrm>
      </p:grpSpPr>
      <p:sp>
        <p:nvSpPr>
          <p:cNvPr id="1584" name="Google Shape;1584;p65"/>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585" name="Google Shape;1585;p65"/>
          <p:cNvSpPr/>
          <p:nvPr/>
        </p:nvSpPr>
        <p:spPr>
          <a:xfrm>
            <a:off x="2404427" y="349490"/>
            <a:ext cx="6332400" cy="1789800"/>
          </a:xfrm>
          <a:prstGeom prst="rect">
            <a:avLst/>
          </a:prstGeom>
          <a:solidFill>
            <a:srgbClr val="23699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PROMOTE JUST, PEACEFUL AND INCLUSIVE SOCIETIES</a:t>
            </a:r>
            <a:endParaRPr sz="3000" b="1" i="0" u="none" strike="noStrike" cap="none">
              <a:solidFill>
                <a:schemeClr val="lt1"/>
              </a:solidFill>
              <a:latin typeface="Oswald"/>
              <a:ea typeface="Oswald"/>
              <a:cs typeface="Oswald"/>
              <a:sym typeface="Oswald"/>
            </a:endParaRPr>
          </a:p>
        </p:txBody>
      </p:sp>
      <p:sp>
        <p:nvSpPr>
          <p:cNvPr id="1586" name="Google Shape;1586;p65"/>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23699D"/>
                </a:solidFill>
              </a:rPr>
              <a:t>PEACE, JUSTICE AND STRONG INSTITUTIONS</a:t>
            </a:r>
            <a:endParaRPr>
              <a:solidFill>
                <a:srgbClr val="23699D"/>
              </a:solidFill>
            </a:endParaRPr>
          </a:p>
        </p:txBody>
      </p:sp>
      <p:sp>
        <p:nvSpPr>
          <p:cNvPr id="1587" name="Google Shape;1587;p65"/>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23699D"/>
                </a:solidFill>
              </a:rPr>
              <a:t>16</a:t>
            </a:r>
            <a:endParaRPr>
              <a:solidFill>
                <a:srgbClr val="23699D"/>
              </a:solidFill>
            </a:endParaRPr>
          </a:p>
        </p:txBody>
      </p:sp>
      <p:sp>
        <p:nvSpPr>
          <p:cNvPr id="1588" name="Google Shape;1588;p65"/>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589" name="Google Shape;1589;p65">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Oswald"/>
                <a:ea typeface="Oswald"/>
                <a:cs typeface="Oswald"/>
                <a:sym typeface="Oswald"/>
              </a:rPr>
              <a:t>PEACE</a:t>
            </a:r>
            <a:endParaRPr sz="3600" b="1" i="0" u="none" strike="noStrike" cap="none">
              <a:solidFill>
                <a:schemeClr val="lt1"/>
              </a:solidFill>
              <a:latin typeface="Oswald"/>
              <a:ea typeface="Oswald"/>
              <a:cs typeface="Oswald"/>
              <a:sym typeface="Oswald"/>
            </a:endParaRPr>
          </a:p>
        </p:txBody>
      </p:sp>
      <p:sp>
        <p:nvSpPr>
          <p:cNvPr id="1590" name="Google Shape;1590;p65">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Oswald"/>
                <a:ea typeface="Oswald"/>
                <a:cs typeface="Oswald"/>
                <a:sym typeface="Oswald"/>
              </a:rPr>
              <a:t>VOTING</a:t>
            </a:r>
            <a:endParaRPr sz="3600" b="1" i="0" u="none" strike="noStrike" cap="none">
              <a:solidFill>
                <a:schemeClr val="lt1"/>
              </a:solidFill>
              <a:latin typeface="Oswald"/>
              <a:ea typeface="Oswald"/>
              <a:cs typeface="Oswald"/>
              <a:sym typeface="Oswald"/>
            </a:endParaRPr>
          </a:p>
        </p:txBody>
      </p:sp>
      <p:sp>
        <p:nvSpPr>
          <p:cNvPr id="1591" name="Google Shape;1591;p65">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Oswald"/>
                <a:ea typeface="Oswald"/>
                <a:cs typeface="Oswald"/>
                <a:sym typeface="Oswald"/>
              </a:rPr>
              <a:t>HUMAN RIGHTS</a:t>
            </a:r>
            <a:endParaRPr sz="3600" b="1" i="0" u="none" strike="noStrike" cap="none">
              <a:solidFill>
                <a:schemeClr val="lt1"/>
              </a:solidFill>
              <a:latin typeface="Oswald"/>
              <a:ea typeface="Oswald"/>
              <a:cs typeface="Oswald"/>
              <a:sym typeface="Oswald"/>
            </a:endParaRPr>
          </a:p>
        </p:txBody>
      </p:sp>
      <p:pic>
        <p:nvPicPr>
          <p:cNvPr id="1592" name="Google Shape;1592;p65">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593" name="Google Shape;1593;p65">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473860" y="349503"/>
            <a:ext cx="1789200" cy="17892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598"/>
        <p:cNvGrpSpPr/>
        <p:nvPr/>
      </p:nvGrpSpPr>
      <p:grpSpPr>
        <a:xfrm>
          <a:off x="0" y="0"/>
          <a:ext cx="0" cy="0"/>
          <a:chOff x="0" y="0"/>
          <a:chExt cx="0" cy="0"/>
        </a:xfrm>
      </p:grpSpPr>
      <p:sp>
        <p:nvSpPr>
          <p:cNvPr id="1599" name="Google Shape;1599;p66"/>
          <p:cNvSpPr/>
          <p:nvPr/>
        </p:nvSpPr>
        <p:spPr>
          <a:xfrm>
            <a:off x="672289" y="1175986"/>
            <a:ext cx="7799400" cy="42336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179999" marR="2407895" lvl="0" indent="0" algn="l" rtl="0">
              <a:lnSpc>
                <a:spcPct val="100000"/>
              </a:lnSpc>
              <a:spcBef>
                <a:spcPts val="0"/>
              </a:spcBef>
              <a:spcAft>
                <a:spcPts val="0"/>
              </a:spcAft>
              <a:buClr>
                <a:srgbClr val="000000"/>
              </a:buClr>
              <a:buSzPts val="3400"/>
              <a:buFont typeface="Arial"/>
              <a:buNone/>
            </a:pPr>
            <a:r>
              <a:rPr lang="en-GB" sz="3400" b="1" i="0" u="none" strike="noStrike" cap="none">
                <a:solidFill>
                  <a:srgbClr val="23699D"/>
                </a:solidFill>
                <a:latin typeface="Arial"/>
                <a:ea typeface="Arial"/>
                <a:cs typeface="Arial"/>
                <a:sym typeface="Arial"/>
              </a:rPr>
              <a:t>When there is peace, there is no war, violence or arguing. </a:t>
            </a:r>
            <a:endParaRPr sz="3400" b="1" i="0" u="none" strike="noStrike" cap="none">
              <a:solidFill>
                <a:srgbClr val="23699D"/>
              </a:solidFill>
              <a:latin typeface="Arial"/>
              <a:ea typeface="Arial"/>
              <a:cs typeface="Arial"/>
              <a:sym typeface="Arial"/>
            </a:endParaRPr>
          </a:p>
          <a:p>
            <a:pPr marL="179999" marR="2407895" lvl="0" indent="0" algn="l" rtl="0">
              <a:lnSpc>
                <a:spcPct val="100000"/>
              </a:lnSpc>
              <a:spcBef>
                <a:spcPts val="0"/>
              </a:spcBef>
              <a:spcAft>
                <a:spcPts val="0"/>
              </a:spcAft>
              <a:buClr>
                <a:srgbClr val="000000"/>
              </a:buClr>
              <a:buSzPts val="1200"/>
              <a:buFont typeface="Arial"/>
              <a:buNone/>
            </a:pPr>
            <a:endParaRPr sz="1200" b="1" i="0" u="none" strike="noStrike" cap="none">
              <a:solidFill>
                <a:srgbClr val="23699D"/>
              </a:solidFill>
              <a:latin typeface="Arial"/>
              <a:ea typeface="Arial"/>
              <a:cs typeface="Arial"/>
              <a:sym typeface="Arial"/>
            </a:endParaRPr>
          </a:p>
          <a:p>
            <a:pPr marL="179999" marR="2407895" lvl="0" indent="0" algn="l" rtl="0">
              <a:lnSpc>
                <a:spcPct val="100000"/>
              </a:lnSpc>
              <a:spcBef>
                <a:spcPts val="0"/>
              </a:spcBef>
              <a:spcAft>
                <a:spcPts val="0"/>
              </a:spcAft>
              <a:buClr>
                <a:srgbClr val="000000"/>
              </a:buClr>
              <a:buSzPts val="3400"/>
              <a:buFont typeface="Arial"/>
              <a:buNone/>
            </a:pPr>
            <a:r>
              <a:rPr lang="en-GB" sz="3400" b="1" i="0" u="none" strike="noStrike" cap="none">
                <a:solidFill>
                  <a:srgbClr val="23699D"/>
                </a:solidFill>
                <a:latin typeface="Arial"/>
                <a:ea typeface="Arial"/>
                <a:cs typeface="Arial"/>
                <a:sym typeface="Arial"/>
              </a:rPr>
              <a:t>Peace also means quiet and calm.</a:t>
            </a:r>
            <a:endParaRPr sz="3400" b="1" i="0" u="none" strike="noStrike" cap="none">
              <a:solidFill>
                <a:srgbClr val="23699D"/>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dk1"/>
                </a:solidFill>
                <a:latin typeface="Arial"/>
                <a:ea typeface="Arial"/>
                <a:cs typeface="Arial"/>
                <a:sym typeface="Arial"/>
              </a:rPr>
              <a:t>What does peace mean to you?</a:t>
            </a:r>
            <a:endParaRPr sz="3000" b="1" i="0" u="none" strike="noStrike" cap="none">
              <a:solidFill>
                <a:srgbClr val="64C02D"/>
              </a:solidFill>
              <a:latin typeface="Arial"/>
              <a:ea typeface="Arial"/>
              <a:cs typeface="Arial"/>
              <a:sym typeface="Arial"/>
            </a:endParaRPr>
          </a:p>
        </p:txBody>
      </p:sp>
      <p:sp>
        <p:nvSpPr>
          <p:cNvPr id="1600" name="Google Shape;1600;p66"/>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23699D"/>
                </a:solidFill>
              </a:rPr>
              <a:t>PEACE</a:t>
            </a:r>
            <a:endParaRPr sz="3600">
              <a:solidFill>
                <a:srgbClr val="23699D"/>
              </a:solidFill>
            </a:endParaRPr>
          </a:p>
        </p:txBody>
      </p:sp>
      <p:grpSp>
        <p:nvGrpSpPr>
          <p:cNvPr id="1601" name="Google Shape;1601;p66"/>
          <p:cNvGrpSpPr/>
          <p:nvPr/>
        </p:nvGrpSpPr>
        <p:grpSpPr>
          <a:xfrm>
            <a:off x="738536" y="5604333"/>
            <a:ext cx="6688947" cy="802700"/>
            <a:chOff x="758050" y="5638000"/>
            <a:chExt cx="7760700" cy="939600"/>
          </a:xfrm>
        </p:grpSpPr>
        <p:sp>
          <p:nvSpPr>
            <p:cNvPr id="1602" name="Google Shape;1602;p66"/>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360000" marR="0" lvl="0" indent="179999" algn="l" rtl="0">
                <a:lnSpc>
                  <a:spcPct val="100000"/>
                </a:lnSpc>
                <a:spcBef>
                  <a:spcPts val="0"/>
                </a:spcBef>
                <a:spcAft>
                  <a:spcPts val="0"/>
                </a:spcAft>
                <a:buClr>
                  <a:srgbClr val="000000"/>
                </a:buClr>
                <a:buSzPts val="2300"/>
                <a:buFont typeface="Arial"/>
                <a:buNone/>
              </a:pPr>
              <a:r>
                <a:rPr lang="en-GB" sz="2300" b="1" i="0" u="sng" strike="noStrike" cap="none">
                  <a:solidFill>
                    <a:schemeClr val="hlink"/>
                  </a:solidFill>
                  <a:latin typeface="Arial"/>
                  <a:ea typeface="Arial"/>
                  <a:cs typeface="Arial"/>
                  <a:sym typeface="Arial"/>
                  <a:hlinkClick r:id="rId3"/>
                </a:rPr>
                <a:t>Definition of peace</a:t>
              </a:r>
              <a:endParaRPr sz="2300" b="1" i="0" u="none" strike="noStrike" cap="none">
                <a:solidFill>
                  <a:srgbClr val="000000"/>
                </a:solidFill>
                <a:latin typeface="Arial"/>
                <a:ea typeface="Arial"/>
                <a:cs typeface="Arial"/>
                <a:sym typeface="Arial"/>
              </a:endParaRPr>
            </a:p>
          </p:txBody>
        </p:sp>
        <p:grpSp>
          <p:nvGrpSpPr>
            <p:cNvPr id="1603" name="Google Shape;1603;p66"/>
            <p:cNvGrpSpPr/>
            <p:nvPr/>
          </p:nvGrpSpPr>
          <p:grpSpPr>
            <a:xfrm>
              <a:off x="1013661" y="5809720"/>
              <a:ext cx="503995" cy="614913"/>
              <a:chOff x="840950" y="5732750"/>
              <a:chExt cx="620760" cy="701235"/>
            </a:xfrm>
          </p:grpSpPr>
          <p:sp>
            <p:nvSpPr>
              <p:cNvPr id="1604" name="Google Shape;1604;p66"/>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05" name="Google Shape;1605;p66"/>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606" name="Google Shape;1606;p66">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607" name="Google Shape;1607;p66">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10" y="415878"/>
            <a:ext cx="673200" cy="673200"/>
          </a:xfrm>
          <a:prstGeom prst="rect">
            <a:avLst/>
          </a:prstGeom>
          <a:noFill/>
          <a:ln>
            <a:noFill/>
          </a:ln>
        </p:spPr>
      </p:pic>
      <p:pic>
        <p:nvPicPr>
          <p:cNvPr id="1608" name="Google Shape;1608;p6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245869" y="1859725"/>
            <a:ext cx="1676530" cy="16224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613"/>
        <p:cNvGrpSpPr/>
        <p:nvPr/>
      </p:nvGrpSpPr>
      <p:grpSpPr>
        <a:xfrm>
          <a:off x="0" y="0"/>
          <a:ext cx="0" cy="0"/>
          <a:chOff x="0" y="0"/>
          <a:chExt cx="0" cy="0"/>
        </a:xfrm>
      </p:grpSpPr>
      <p:sp>
        <p:nvSpPr>
          <p:cNvPr id="1614" name="Google Shape;1614;p67"/>
          <p:cNvSpPr/>
          <p:nvPr/>
        </p:nvSpPr>
        <p:spPr>
          <a:xfrm>
            <a:off x="672289" y="1175986"/>
            <a:ext cx="7799400" cy="42336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179999" marR="3847897"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23699D"/>
                </a:solidFill>
                <a:latin typeface="Arial"/>
                <a:ea typeface="Arial"/>
                <a:cs typeface="Arial"/>
                <a:sym typeface="Arial"/>
              </a:rPr>
              <a:t>Why is voting important?</a:t>
            </a:r>
            <a:endParaRPr sz="3600" b="1" i="0" u="none" strike="noStrike" cap="none">
              <a:solidFill>
                <a:srgbClr val="23699D"/>
              </a:solidFill>
              <a:latin typeface="Arial"/>
              <a:ea typeface="Arial"/>
              <a:cs typeface="Arial"/>
              <a:sym typeface="Arial"/>
            </a:endParaRPr>
          </a:p>
          <a:p>
            <a:pPr marL="179999" marR="3847897" lvl="0" indent="0" algn="l" rtl="0">
              <a:lnSpc>
                <a:spcPct val="100000"/>
              </a:lnSpc>
              <a:spcBef>
                <a:spcPts val="0"/>
              </a:spcBef>
              <a:spcAft>
                <a:spcPts val="0"/>
              </a:spcAft>
              <a:buClr>
                <a:srgbClr val="000000"/>
              </a:buClr>
              <a:buSzPts val="1800"/>
              <a:buFont typeface="Arial"/>
              <a:buNone/>
            </a:pPr>
            <a:endParaRPr sz="1800" b="1" i="0" u="none" strike="noStrike" cap="none">
              <a:solidFill>
                <a:srgbClr val="23699D"/>
              </a:solidFill>
              <a:latin typeface="Arial"/>
              <a:ea typeface="Arial"/>
              <a:cs typeface="Arial"/>
              <a:sym typeface="Arial"/>
            </a:endParaRPr>
          </a:p>
          <a:p>
            <a:pPr marL="179999" marR="3847897" lvl="0" indent="0" algn="l" rtl="0">
              <a:lnSpc>
                <a:spcPct val="100000"/>
              </a:lnSpc>
              <a:spcBef>
                <a:spcPts val="0"/>
              </a:spcBef>
              <a:spcAft>
                <a:spcPts val="0"/>
              </a:spcAft>
              <a:buClr>
                <a:srgbClr val="000000"/>
              </a:buClr>
              <a:buSzPts val="3000"/>
              <a:buFont typeface="Arial"/>
              <a:buNone/>
            </a:pPr>
            <a:r>
              <a:rPr lang="en-GB" sz="3000" b="0" i="0" u="none" strike="noStrike" cap="none">
                <a:solidFill>
                  <a:schemeClr val="dk1"/>
                </a:solidFill>
                <a:latin typeface="Arial"/>
                <a:ea typeface="Arial"/>
                <a:cs typeface="Arial"/>
                <a:sym typeface="Arial"/>
              </a:rPr>
              <a:t>Share your ideas with the group.</a:t>
            </a:r>
            <a:endParaRPr sz="3000" b="0" i="0" u="none" strike="noStrike" cap="none">
              <a:solidFill>
                <a:schemeClr val="dk1"/>
              </a:solidFill>
              <a:latin typeface="Arial"/>
              <a:ea typeface="Arial"/>
              <a:cs typeface="Arial"/>
              <a:sym typeface="Arial"/>
            </a:endParaRPr>
          </a:p>
          <a:p>
            <a:pPr marL="179999" marR="3847897"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79999" marR="3847897"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200"/>
              <a:buFont typeface="Arial"/>
              <a:buNone/>
            </a:pPr>
            <a:r>
              <a:rPr lang="en-GB" sz="3200" b="1" i="0" u="none" strike="noStrike" cap="none">
                <a:solidFill>
                  <a:schemeClr val="dk1"/>
                </a:solidFill>
                <a:latin typeface="Arial"/>
                <a:ea typeface="Arial"/>
                <a:cs typeface="Arial"/>
                <a:sym typeface="Arial"/>
              </a:rPr>
              <a:t>Check if you can vote on the </a:t>
            </a:r>
            <a:r>
              <a:rPr lang="en-GB" sz="3200" b="1" i="0" u="sng" strike="noStrike" cap="none">
                <a:solidFill>
                  <a:schemeClr val="hlink"/>
                </a:solidFill>
                <a:latin typeface="Arial"/>
                <a:ea typeface="Arial"/>
                <a:cs typeface="Arial"/>
                <a:sym typeface="Arial"/>
                <a:hlinkClick r:id="rId3"/>
              </a:rPr>
              <a:t>Electoral Commission</a:t>
            </a:r>
            <a:r>
              <a:rPr lang="en-GB" sz="3200" b="1" i="0" u="none" strike="noStrike" cap="none">
                <a:solidFill>
                  <a:schemeClr val="dk1"/>
                </a:solidFill>
                <a:latin typeface="Arial"/>
                <a:ea typeface="Arial"/>
                <a:cs typeface="Arial"/>
                <a:sym typeface="Arial"/>
              </a:rPr>
              <a:t> website.</a:t>
            </a:r>
            <a:endParaRPr sz="3200" b="1" i="0" u="none" strike="noStrike" cap="none">
              <a:solidFill>
                <a:srgbClr val="23699D"/>
              </a:solidFill>
              <a:latin typeface="Arial"/>
              <a:ea typeface="Arial"/>
              <a:cs typeface="Arial"/>
              <a:sym typeface="Arial"/>
            </a:endParaRPr>
          </a:p>
        </p:txBody>
      </p:sp>
      <p:sp>
        <p:nvSpPr>
          <p:cNvPr id="1615" name="Google Shape;1615;p67"/>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23699D"/>
                </a:solidFill>
              </a:rPr>
              <a:t>VOTING</a:t>
            </a:r>
            <a:endParaRPr sz="3600">
              <a:solidFill>
                <a:srgbClr val="23699D"/>
              </a:solidFill>
            </a:endParaRPr>
          </a:p>
        </p:txBody>
      </p:sp>
      <p:grpSp>
        <p:nvGrpSpPr>
          <p:cNvPr id="1616" name="Google Shape;1616;p67"/>
          <p:cNvGrpSpPr/>
          <p:nvPr/>
        </p:nvGrpSpPr>
        <p:grpSpPr>
          <a:xfrm>
            <a:off x="738536" y="5604333"/>
            <a:ext cx="6688947" cy="802700"/>
            <a:chOff x="758050" y="5638000"/>
            <a:chExt cx="7760700" cy="939600"/>
          </a:xfrm>
        </p:grpSpPr>
        <p:sp>
          <p:nvSpPr>
            <p:cNvPr id="1617" name="Google Shape;1617;p67"/>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540000" marR="157896" lvl="0" indent="0" algn="l" rtl="0">
                <a:lnSpc>
                  <a:spcPct val="100000"/>
                </a:lnSpc>
                <a:spcBef>
                  <a:spcPts val="0"/>
                </a:spcBef>
                <a:spcAft>
                  <a:spcPts val="0"/>
                </a:spcAft>
                <a:buClr>
                  <a:srgbClr val="000000"/>
                </a:buClr>
                <a:buSzPts val="2200"/>
                <a:buFont typeface="Arial"/>
                <a:buNone/>
              </a:pPr>
              <a:r>
                <a:rPr lang="en-GB" sz="2200" b="1" i="0" u="none" strike="noStrike" cap="none">
                  <a:solidFill>
                    <a:schemeClr val="dk1"/>
                  </a:solidFill>
                  <a:latin typeface="Arial"/>
                  <a:ea typeface="Arial"/>
                  <a:cs typeface="Arial"/>
                  <a:sym typeface="Arial"/>
                </a:rPr>
                <a:t>Register to vote on the </a:t>
              </a:r>
              <a:r>
                <a:rPr lang="en-GB" sz="2200" b="1" i="0" u="sng" strike="noStrike" cap="none">
                  <a:solidFill>
                    <a:schemeClr val="hlink"/>
                  </a:solidFill>
                  <a:latin typeface="Arial"/>
                  <a:ea typeface="Arial"/>
                  <a:cs typeface="Arial"/>
                  <a:sym typeface="Arial"/>
                  <a:hlinkClick r:id="rId4"/>
                </a:rPr>
                <a:t>GOV.UK</a:t>
              </a:r>
              <a:r>
                <a:rPr lang="en-GB" sz="2200" b="1" i="0" u="none" strike="noStrike" cap="none">
                  <a:solidFill>
                    <a:schemeClr val="dk1"/>
                  </a:solidFill>
                  <a:latin typeface="Arial"/>
                  <a:ea typeface="Arial"/>
                  <a:cs typeface="Arial"/>
                  <a:sym typeface="Arial"/>
                </a:rPr>
                <a:t> website.</a:t>
              </a:r>
              <a:endParaRPr sz="2000" b="1" i="0" u="none" strike="noStrike" cap="none">
                <a:solidFill>
                  <a:srgbClr val="000000"/>
                </a:solidFill>
                <a:latin typeface="Arial"/>
                <a:ea typeface="Arial"/>
                <a:cs typeface="Arial"/>
                <a:sym typeface="Arial"/>
              </a:endParaRPr>
            </a:p>
          </p:txBody>
        </p:sp>
        <p:grpSp>
          <p:nvGrpSpPr>
            <p:cNvPr id="1618" name="Google Shape;1618;p67"/>
            <p:cNvGrpSpPr/>
            <p:nvPr/>
          </p:nvGrpSpPr>
          <p:grpSpPr>
            <a:xfrm>
              <a:off x="1013661" y="5809720"/>
              <a:ext cx="503995" cy="614913"/>
              <a:chOff x="840950" y="5732750"/>
              <a:chExt cx="620760" cy="701235"/>
            </a:xfrm>
          </p:grpSpPr>
          <p:sp>
            <p:nvSpPr>
              <p:cNvPr id="1619" name="Google Shape;1619;p67"/>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20" name="Google Shape;1620;p67"/>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621" name="Google Shape;1621;p67">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622" name="Google Shape;1622;p67">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2310" y="415878"/>
            <a:ext cx="673200" cy="673200"/>
          </a:xfrm>
          <a:prstGeom prst="rect">
            <a:avLst/>
          </a:prstGeom>
          <a:noFill/>
          <a:ln>
            <a:noFill/>
          </a:ln>
        </p:spPr>
      </p:pic>
      <p:grpSp>
        <p:nvGrpSpPr>
          <p:cNvPr id="1623" name="Google Shape;1623;p67"/>
          <p:cNvGrpSpPr/>
          <p:nvPr/>
        </p:nvGrpSpPr>
        <p:grpSpPr>
          <a:xfrm>
            <a:off x="4269175" y="1666249"/>
            <a:ext cx="3995100" cy="2029410"/>
            <a:chOff x="2975675" y="4774353"/>
            <a:chExt cx="3995100" cy="1292700"/>
          </a:xfrm>
        </p:grpSpPr>
        <p:sp>
          <p:nvSpPr>
            <p:cNvPr id="1624" name="Google Shape;1624;p67"/>
            <p:cNvSpPr/>
            <p:nvPr/>
          </p:nvSpPr>
          <p:spPr>
            <a:xfrm>
              <a:off x="2975675" y="4774353"/>
              <a:ext cx="3995100" cy="1292700"/>
            </a:xfrm>
            <a:prstGeom prst="rect">
              <a:avLst/>
            </a:prstGeom>
            <a:solidFill>
              <a:srgbClr val="23699D"/>
            </a:solidFill>
            <a:ln>
              <a:noFill/>
            </a:ln>
          </p:spPr>
          <p:txBody>
            <a:bodyPr spcFirstLastPara="1" wrap="square" lIns="91425" tIns="91425" rIns="91425" bIns="91425" anchor="ctr" anchorCtr="0">
              <a:noAutofit/>
            </a:bodyPr>
            <a:lstStyle/>
            <a:p>
              <a:pPr marL="0" marR="1263077" lvl="0" indent="0" algn="l" rtl="0">
                <a:lnSpc>
                  <a:spcPct val="100000"/>
                </a:lnSpc>
                <a:spcBef>
                  <a:spcPts val="0"/>
                </a:spcBef>
                <a:spcAft>
                  <a:spcPts val="0"/>
                </a:spcAft>
                <a:buClr>
                  <a:srgbClr val="000000"/>
                </a:buClr>
                <a:buSzPts val="2600"/>
                <a:buFont typeface="Arial"/>
                <a:buNone/>
              </a:pPr>
              <a:r>
                <a:rPr lang="en-GB" sz="2600" b="1" i="0" u="none" strike="noStrike" cap="none">
                  <a:solidFill>
                    <a:srgbClr val="FFFFFF"/>
                  </a:solidFill>
                  <a:latin typeface="Arial"/>
                  <a:ea typeface="Arial"/>
                  <a:cs typeface="Arial"/>
                  <a:sym typeface="Arial"/>
                </a:rPr>
                <a:t>“Voting gives you a say in how the country is run.”</a:t>
              </a:r>
              <a:endParaRPr sz="2600" b="1" i="0" u="none" strike="noStrike" cap="none">
                <a:solidFill>
                  <a:srgbClr val="FFFFFF"/>
                </a:solidFill>
                <a:latin typeface="Arial"/>
                <a:ea typeface="Arial"/>
                <a:cs typeface="Arial"/>
                <a:sym typeface="Arial"/>
              </a:endParaRPr>
            </a:p>
          </p:txBody>
        </p:sp>
        <p:pic>
          <p:nvPicPr>
            <p:cNvPr id="1625" name="Google Shape;1625;p67" title="Illustration of a ballot box"/>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99700" y="4906051"/>
              <a:ext cx="1506401" cy="640311"/>
            </a:xfrm>
            <a:prstGeom prst="rect">
              <a:avLst/>
            </a:prstGeom>
            <a:noFill/>
            <a:ln>
              <a:noFill/>
            </a:ln>
          </p:spPr>
        </p:pic>
      </p:gr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630"/>
        <p:cNvGrpSpPr/>
        <p:nvPr/>
      </p:nvGrpSpPr>
      <p:grpSpPr>
        <a:xfrm>
          <a:off x="0" y="0"/>
          <a:ext cx="0" cy="0"/>
          <a:chOff x="0" y="0"/>
          <a:chExt cx="0" cy="0"/>
        </a:xfrm>
      </p:grpSpPr>
      <p:sp>
        <p:nvSpPr>
          <p:cNvPr id="1631" name="Google Shape;1631;p68"/>
          <p:cNvSpPr/>
          <p:nvPr/>
        </p:nvSpPr>
        <p:spPr>
          <a:xfrm>
            <a:off x="672289" y="1175986"/>
            <a:ext cx="7799400" cy="4233600"/>
          </a:xfrm>
          <a:prstGeom prst="rect">
            <a:avLst/>
          </a:prstGeom>
          <a:solidFill>
            <a:srgbClr val="F3F3F3"/>
          </a:solidFill>
          <a:ln w="38100" cap="flat" cmpd="sng">
            <a:solidFill>
              <a:srgbClr val="23699D"/>
            </a:solidFill>
            <a:prstDash val="solid"/>
            <a:round/>
            <a:headEnd type="none" w="sm" len="sm"/>
            <a:tailEnd type="none" w="sm" len="sm"/>
          </a:ln>
        </p:spPr>
        <p:txBody>
          <a:bodyPr spcFirstLastPara="1" wrap="square" lIns="91425" tIns="91425" rIns="91425" bIns="91425" anchor="t" anchorCtr="0">
            <a:noAutofit/>
          </a:bodyPr>
          <a:lstStyle/>
          <a:p>
            <a:pPr marL="0" marR="3397896" lvl="0" indent="179999" algn="l" rtl="0">
              <a:lnSpc>
                <a:spcPct val="100000"/>
              </a:lnSpc>
              <a:spcBef>
                <a:spcPts val="0"/>
              </a:spcBef>
              <a:spcAft>
                <a:spcPts val="0"/>
              </a:spcAft>
              <a:buClr>
                <a:srgbClr val="000000"/>
              </a:buClr>
              <a:buSzPts val="4000"/>
              <a:buFont typeface="Arial"/>
              <a:buNone/>
            </a:pPr>
            <a:r>
              <a:rPr lang="en-GB" sz="4000" b="1" i="0" u="none" strike="noStrike" cap="none">
                <a:solidFill>
                  <a:srgbClr val="23699D"/>
                </a:solidFill>
                <a:latin typeface="Arial"/>
                <a:ea typeface="Arial"/>
                <a:cs typeface="Arial"/>
                <a:sym typeface="Arial"/>
              </a:rPr>
              <a:t>Human rights</a:t>
            </a:r>
            <a:endParaRPr sz="4000" b="1" i="0" u="none" strike="noStrike" cap="none">
              <a:solidFill>
                <a:srgbClr val="23699D"/>
              </a:solidFill>
              <a:latin typeface="Arial"/>
              <a:ea typeface="Arial"/>
              <a:cs typeface="Arial"/>
              <a:sym typeface="Arial"/>
            </a:endParaRPr>
          </a:p>
          <a:p>
            <a:pPr marL="0" marR="3397896" lvl="0" indent="179999" algn="l" rtl="0">
              <a:lnSpc>
                <a:spcPct val="100000"/>
              </a:lnSpc>
              <a:spcBef>
                <a:spcPts val="0"/>
              </a:spcBef>
              <a:spcAft>
                <a:spcPts val="0"/>
              </a:spcAft>
              <a:buClr>
                <a:srgbClr val="000000"/>
              </a:buClr>
              <a:buSzPts val="600"/>
              <a:buFont typeface="Arial"/>
              <a:buNone/>
            </a:pPr>
            <a:endParaRPr sz="600" b="1" i="0" u="none" strike="noStrike" cap="none">
              <a:solidFill>
                <a:srgbClr val="23699D"/>
              </a:solidFill>
              <a:latin typeface="Arial"/>
              <a:ea typeface="Arial"/>
              <a:cs typeface="Arial"/>
              <a:sym typeface="Arial"/>
            </a:endParaRPr>
          </a:p>
          <a:p>
            <a:pPr marL="179999" marR="3397896" lvl="0" indent="0" algn="l" rtl="0">
              <a:lnSpc>
                <a:spcPct val="100000"/>
              </a:lnSpc>
              <a:spcBef>
                <a:spcPts val="0"/>
              </a:spcBef>
              <a:spcAft>
                <a:spcPts val="0"/>
              </a:spcAft>
              <a:buClr>
                <a:srgbClr val="000000"/>
              </a:buClr>
              <a:buSzPts val="2600"/>
              <a:buFont typeface="Arial"/>
              <a:buNone/>
            </a:pPr>
            <a:r>
              <a:rPr lang="en-GB" sz="2600" b="0" i="0" u="none" strike="noStrike" cap="none">
                <a:solidFill>
                  <a:schemeClr val="dk1"/>
                </a:solidFill>
                <a:latin typeface="Arial"/>
                <a:ea typeface="Arial"/>
                <a:cs typeface="Arial"/>
                <a:sym typeface="Arial"/>
              </a:rPr>
              <a:t>Human rights are the  basic rights and freedoms that belong to every person in the world, from birth until death.</a:t>
            </a:r>
            <a:endParaRPr sz="2600" b="0" i="0" u="none" strike="noStrike" cap="none">
              <a:solidFill>
                <a:schemeClr val="dk1"/>
              </a:solidFill>
              <a:latin typeface="Arial"/>
              <a:ea typeface="Arial"/>
              <a:cs typeface="Arial"/>
              <a:sym typeface="Arial"/>
            </a:endParaRPr>
          </a:p>
          <a:p>
            <a:pPr marL="179999" marR="67896" lvl="0" indent="0" algn="l" rtl="0">
              <a:lnSpc>
                <a:spcPct val="100000"/>
              </a:lnSpc>
              <a:spcBef>
                <a:spcPts val="0"/>
              </a:spcBef>
              <a:spcAft>
                <a:spcPts val="0"/>
              </a:spcAft>
              <a:buClr>
                <a:srgbClr val="000000"/>
              </a:buClr>
              <a:buSzPts val="2600"/>
              <a:buFont typeface="Arial"/>
              <a:buNone/>
            </a:pPr>
            <a:endParaRPr sz="2600" b="1" i="0" u="none" strike="noStrike" cap="none">
              <a:solidFill>
                <a:schemeClr val="dk1"/>
              </a:solidFill>
              <a:latin typeface="Arial"/>
              <a:ea typeface="Arial"/>
              <a:cs typeface="Arial"/>
              <a:sym typeface="Arial"/>
            </a:endParaRPr>
          </a:p>
          <a:p>
            <a:pPr marL="179999" marR="67896" lvl="0" indent="0" algn="l" rtl="0">
              <a:lnSpc>
                <a:spcPct val="100000"/>
              </a:lnSpc>
              <a:spcBef>
                <a:spcPts val="0"/>
              </a:spcBef>
              <a:spcAft>
                <a:spcPts val="0"/>
              </a:spcAft>
              <a:buClr>
                <a:srgbClr val="000000"/>
              </a:buClr>
              <a:buSzPts val="2600"/>
              <a:buFont typeface="Arial"/>
              <a:buNone/>
            </a:pPr>
            <a:r>
              <a:rPr lang="en-GB" sz="2600" b="1" i="0" u="none" strike="noStrike" cap="none">
                <a:solidFill>
                  <a:schemeClr val="dk1"/>
                </a:solidFill>
                <a:latin typeface="Arial"/>
                <a:ea typeface="Arial"/>
                <a:cs typeface="Arial"/>
                <a:sym typeface="Arial"/>
              </a:rPr>
              <a:t>What are these rights and why are they important?</a:t>
            </a:r>
            <a:endParaRPr sz="2600" b="1" i="0" u="none" strike="noStrike" cap="none">
              <a:solidFill>
                <a:srgbClr val="23699D"/>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rgbClr val="23699D"/>
              </a:solidFill>
              <a:latin typeface="Arial"/>
              <a:ea typeface="Arial"/>
              <a:cs typeface="Arial"/>
              <a:sym typeface="Arial"/>
            </a:endParaRPr>
          </a:p>
        </p:txBody>
      </p:sp>
      <p:sp>
        <p:nvSpPr>
          <p:cNvPr id="1632" name="Google Shape;1632;p68"/>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23699D"/>
                </a:solidFill>
              </a:rPr>
              <a:t>HUMAN RIGHTS</a:t>
            </a:r>
            <a:endParaRPr sz="3600">
              <a:solidFill>
                <a:srgbClr val="23699D"/>
              </a:solidFill>
            </a:endParaRPr>
          </a:p>
        </p:txBody>
      </p:sp>
      <p:grpSp>
        <p:nvGrpSpPr>
          <p:cNvPr id="1633" name="Google Shape;1633;p68"/>
          <p:cNvGrpSpPr/>
          <p:nvPr/>
        </p:nvGrpSpPr>
        <p:grpSpPr>
          <a:xfrm>
            <a:off x="738536" y="5604333"/>
            <a:ext cx="6688947" cy="802700"/>
            <a:chOff x="758050" y="5638000"/>
            <a:chExt cx="7760700" cy="939600"/>
          </a:xfrm>
        </p:grpSpPr>
        <p:sp>
          <p:nvSpPr>
            <p:cNvPr id="1634" name="Google Shape;1634;p6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540000" marR="140082"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dk1"/>
                  </a:solidFill>
                  <a:latin typeface="Arial"/>
                  <a:ea typeface="Arial"/>
                  <a:cs typeface="Arial"/>
                  <a:sym typeface="Arial"/>
                </a:rPr>
                <a:t>Find out more on the </a:t>
              </a:r>
              <a:r>
                <a:rPr lang="en-GB" sz="1800" b="1" i="0" u="sng" strike="noStrike" cap="none">
                  <a:solidFill>
                    <a:schemeClr val="hlink"/>
                  </a:solidFill>
                  <a:latin typeface="Arial"/>
                  <a:ea typeface="Arial"/>
                  <a:cs typeface="Arial"/>
                  <a:sym typeface="Arial"/>
                  <a:hlinkClick r:id="rId3"/>
                </a:rPr>
                <a:t>Equality and Human Rights Commission</a:t>
              </a:r>
              <a:r>
                <a:rPr lang="en-GB" sz="1800" b="1" i="0" u="none" strike="noStrike" cap="none">
                  <a:solidFill>
                    <a:schemeClr val="dk1"/>
                  </a:solidFill>
                  <a:latin typeface="Arial"/>
                  <a:ea typeface="Arial"/>
                  <a:cs typeface="Arial"/>
                  <a:sym typeface="Arial"/>
                </a:rPr>
                <a:t> website</a:t>
              </a:r>
              <a:endParaRPr sz="2000" b="1" i="0" u="none" strike="noStrike" cap="none">
                <a:solidFill>
                  <a:srgbClr val="000000"/>
                </a:solidFill>
                <a:latin typeface="Arial"/>
                <a:ea typeface="Arial"/>
                <a:cs typeface="Arial"/>
                <a:sym typeface="Arial"/>
              </a:endParaRPr>
            </a:p>
          </p:txBody>
        </p:sp>
        <p:grpSp>
          <p:nvGrpSpPr>
            <p:cNvPr id="1635" name="Google Shape;1635;p68"/>
            <p:cNvGrpSpPr/>
            <p:nvPr/>
          </p:nvGrpSpPr>
          <p:grpSpPr>
            <a:xfrm>
              <a:off x="1013661" y="5809720"/>
              <a:ext cx="503995" cy="614913"/>
              <a:chOff x="840950" y="5732750"/>
              <a:chExt cx="620760" cy="701235"/>
            </a:xfrm>
          </p:grpSpPr>
          <p:sp>
            <p:nvSpPr>
              <p:cNvPr id="1636" name="Google Shape;1636;p6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37" name="Google Shape;1637;p6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638" name="Google Shape;1638;p6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639" name="Google Shape;1639;p6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10" y="415878"/>
            <a:ext cx="673200" cy="673200"/>
          </a:xfrm>
          <a:prstGeom prst="rect">
            <a:avLst/>
          </a:prstGeom>
          <a:noFill/>
          <a:ln>
            <a:noFill/>
          </a:ln>
        </p:spPr>
      </p:pic>
      <p:pic>
        <p:nvPicPr>
          <p:cNvPr id="1640" name="Google Shape;1640;p68" descr="Human rights are the basic rights and freedoms that belong to every person in the world, from birth until death. Our animation shows how they protect us in our day-to-day lives and why they are so important." title="Your human rights">
            <a:hlinkClick r:id="rId8"/>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035383" y="1401130"/>
            <a:ext cx="3267125" cy="2450325"/>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645"/>
        <p:cNvGrpSpPr/>
        <p:nvPr/>
      </p:nvGrpSpPr>
      <p:grpSpPr>
        <a:xfrm>
          <a:off x="0" y="0"/>
          <a:ext cx="0" cy="0"/>
          <a:chOff x="0" y="0"/>
          <a:chExt cx="0" cy="0"/>
        </a:xfrm>
      </p:grpSpPr>
      <p:sp>
        <p:nvSpPr>
          <p:cNvPr id="1646" name="Google Shape;1646;p69"/>
          <p:cNvSpPr/>
          <p:nvPr/>
        </p:nvSpPr>
        <p:spPr>
          <a:xfrm>
            <a:off x="6064421" y="6116125"/>
            <a:ext cx="24933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sp>
        <p:nvSpPr>
          <p:cNvPr id="1647" name="Google Shape;1647;p69"/>
          <p:cNvSpPr/>
          <p:nvPr/>
        </p:nvSpPr>
        <p:spPr>
          <a:xfrm>
            <a:off x="2404427" y="349490"/>
            <a:ext cx="6332400" cy="1789800"/>
          </a:xfrm>
          <a:prstGeom prst="rect">
            <a:avLst/>
          </a:prstGeom>
          <a:solidFill>
            <a:srgbClr val="19486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Oswald"/>
                <a:ea typeface="Oswald"/>
                <a:cs typeface="Oswald"/>
                <a:sym typeface="Oswald"/>
              </a:rPr>
              <a:t>STRENGTHEN THE MEANS OF IMPLEMENTATION AND REVITALIZE THE GLOBAL PARTNERSHIP FOR SUSTAINABLE DEVELOPMENT</a:t>
            </a:r>
            <a:endParaRPr sz="2400" b="1" i="0" u="none" strike="noStrike" cap="none">
              <a:solidFill>
                <a:schemeClr val="lt1"/>
              </a:solidFill>
              <a:latin typeface="Oswald"/>
              <a:ea typeface="Oswald"/>
              <a:cs typeface="Oswald"/>
              <a:sym typeface="Oswald"/>
            </a:endParaRPr>
          </a:p>
        </p:txBody>
      </p:sp>
      <p:sp>
        <p:nvSpPr>
          <p:cNvPr id="1648" name="Google Shape;1648;p69"/>
          <p:cNvSpPr txBox="1">
            <a:spLocks noGrp="1"/>
          </p:cNvSpPr>
          <p:nvPr>
            <p:ph type="title"/>
          </p:nvPr>
        </p:nvSpPr>
        <p:spPr>
          <a:xfrm>
            <a:off x="1138250" y="5979925"/>
            <a:ext cx="3042900" cy="5976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Clr>
                <a:schemeClr val="dk1"/>
              </a:buClr>
              <a:buSzPct val="52380"/>
              <a:buFont typeface="Arial"/>
              <a:buNone/>
            </a:pPr>
            <a:r>
              <a:rPr lang="en-GB">
                <a:solidFill>
                  <a:srgbClr val="19486A"/>
                </a:solidFill>
              </a:rPr>
              <a:t>PARTNERSHIPS</a:t>
            </a:r>
            <a:endParaRPr>
              <a:solidFill>
                <a:srgbClr val="19486A"/>
              </a:solidFill>
            </a:endParaRPr>
          </a:p>
          <a:p>
            <a:pPr marL="0" lvl="0" indent="0" algn="l" rtl="0">
              <a:lnSpc>
                <a:spcPct val="100000"/>
              </a:lnSpc>
              <a:spcBef>
                <a:spcPts val="0"/>
              </a:spcBef>
              <a:spcAft>
                <a:spcPts val="0"/>
              </a:spcAft>
              <a:buClr>
                <a:schemeClr val="dk1"/>
              </a:buClr>
              <a:buSzPct val="52380"/>
              <a:buFont typeface="Arial"/>
              <a:buNone/>
            </a:pPr>
            <a:r>
              <a:rPr lang="en-GB">
                <a:solidFill>
                  <a:srgbClr val="19486A"/>
                </a:solidFill>
              </a:rPr>
              <a:t>FOR THE GOALS</a:t>
            </a:r>
            <a:endParaRPr>
              <a:solidFill>
                <a:srgbClr val="19486A"/>
              </a:solidFill>
            </a:endParaRPr>
          </a:p>
        </p:txBody>
      </p:sp>
      <p:sp>
        <p:nvSpPr>
          <p:cNvPr id="1649" name="Google Shape;1649;p69"/>
          <p:cNvSpPr txBox="1">
            <a:spLocks noGrp="1"/>
          </p:cNvSpPr>
          <p:nvPr>
            <p:ph type="subTitle" idx="1"/>
          </p:nvPr>
        </p:nvSpPr>
        <p:spPr>
          <a:xfrm>
            <a:off x="372149" y="5903717"/>
            <a:ext cx="8559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1100"/>
              <a:buFont typeface="Arial"/>
              <a:buNone/>
            </a:pPr>
            <a:r>
              <a:rPr lang="en-GB">
                <a:solidFill>
                  <a:srgbClr val="19486A"/>
                </a:solidFill>
              </a:rPr>
              <a:t>17</a:t>
            </a:r>
            <a:endParaRPr>
              <a:solidFill>
                <a:srgbClr val="19486A"/>
              </a:solidFill>
            </a:endParaRPr>
          </a:p>
        </p:txBody>
      </p:sp>
      <p:sp>
        <p:nvSpPr>
          <p:cNvPr id="1650" name="Google Shape;1650;p69"/>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1651" name="Google Shape;1651;p69">
            <a:hlinkClick r:id="rId4"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HELPING EACH OTHER</a:t>
            </a:r>
            <a:endParaRPr sz="3000" b="1" i="0" u="none" strike="noStrike" cap="none">
              <a:solidFill>
                <a:schemeClr val="lt1"/>
              </a:solidFill>
              <a:latin typeface="Oswald"/>
              <a:ea typeface="Oswald"/>
              <a:cs typeface="Oswald"/>
              <a:sym typeface="Oswald"/>
            </a:endParaRPr>
          </a:p>
        </p:txBody>
      </p:sp>
      <p:sp>
        <p:nvSpPr>
          <p:cNvPr id="1652" name="Google Shape;1652;p69">
            <a:hlinkClick r:id="rId5" action="ppaction://hlinksldjump"/>
          </p:cNvPr>
          <p:cNvSpPr/>
          <p:nvPr/>
        </p:nvSpPr>
        <p:spPr>
          <a:xfrm>
            <a:off x="367200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WORKING TOGETHER</a:t>
            </a:r>
            <a:endParaRPr sz="3000" b="1" i="0" u="none" strike="noStrike" cap="none">
              <a:solidFill>
                <a:schemeClr val="lt1"/>
              </a:solidFill>
              <a:latin typeface="Oswald"/>
              <a:ea typeface="Oswald"/>
              <a:cs typeface="Oswald"/>
              <a:sym typeface="Oswald"/>
            </a:endParaRPr>
          </a:p>
        </p:txBody>
      </p:sp>
      <p:sp>
        <p:nvSpPr>
          <p:cNvPr id="1653" name="Google Shape;1653;p69">
            <a:hlinkClick r:id="rId6"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a:solidFill>
                  <a:schemeClr val="lt1"/>
                </a:solidFill>
                <a:latin typeface="Oswald"/>
                <a:ea typeface="Oswald"/>
                <a:cs typeface="Oswald"/>
                <a:sym typeface="Oswald"/>
              </a:rPr>
              <a:t>ABOUT THE UN</a:t>
            </a:r>
            <a:endParaRPr sz="3600" b="1" i="0" u="none" strike="noStrike" cap="none">
              <a:solidFill>
                <a:schemeClr val="lt1"/>
              </a:solidFill>
              <a:latin typeface="Oswald"/>
              <a:ea typeface="Oswald"/>
              <a:cs typeface="Oswald"/>
              <a:sym typeface="Oswald"/>
            </a:endParaRPr>
          </a:p>
        </p:txBody>
      </p:sp>
      <p:pic>
        <p:nvPicPr>
          <p:cNvPr id="1654" name="Google Shape;1654;p69">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181284" y="5780850"/>
            <a:ext cx="781432" cy="781451"/>
          </a:xfrm>
          <a:prstGeom prst="rect">
            <a:avLst/>
          </a:prstGeom>
          <a:noFill/>
          <a:ln>
            <a:noFill/>
          </a:ln>
        </p:spPr>
      </p:pic>
      <p:pic>
        <p:nvPicPr>
          <p:cNvPr id="1655" name="Google Shape;1655;p69">
            <a:hlinkClick r:id="rId9" action="ppaction://hlinksldjump"/>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372158" y="349803"/>
            <a:ext cx="1789200" cy="178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Google Shape;591;p7"/>
          <p:cNvSpPr/>
          <p:nvPr/>
        </p:nvSpPr>
        <p:spPr>
          <a:xfrm>
            <a:off x="672300" y="1079825"/>
            <a:ext cx="7799400" cy="42975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E5243B"/>
                </a:solidFill>
                <a:latin typeface="Arial"/>
                <a:ea typeface="Arial"/>
                <a:cs typeface="Arial"/>
                <a:sym typeface="Arial"/>
              </a:rPr>
              <a:t>What do you do with clothes, toys and furniture that you don’t need anymore?</a:t>
            </a:r>
            <a:endParaRPr sz="3600" b="1" i="0" u="none" strike="noStrike" cap="none">
              <a:solidFill>
                <a:srgbClr val="E5243B"/>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1000"/>
              <a:buFont typeface="Arial"/>
              <a:buNone/>
            </a:pPr>
            <a:endParaRPr sz="1000" b="1" i="0" u="none" strike="noStrike" cap="none">
              <a:solidFill>
                <a:srgbClr val="E5243B"/>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a. throw them away</a:t>
            </a: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b. donate them to charity</a:t>
            </a: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c. give them to friends or neighbours</a:t>
            </a:r>
            <a:endParaRPr sz="24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179999" marR="144172" lvl="0" indent="0" algn="l" rtl="0">
              <a:lnSpc>
                <a:spcPct val="100000"/>
              </a:lnSpc>
              <a:spcBef>
                <a:spcPts val="0"/>
              </a:spcBef>
              <a:spcAft>
                <a:spcPts val="0"/>
              </a:spcAft>
              <a:buClr>
                <a:srgbClr val="000000"/>
              </a:buClr>
              <a:buSzPts val="2400"/>
              <a:buFont typeface="Arial"/>
              <a:buNone/>
            </a:pPr>
            <a:r>
              <a:rPr lang="en-GB" sz="2400" b="1" i="0" u="none" strike="noStrike" cap="none">
                <a:solidFill>
                  <a:schemeClr val="dk1"/>
                </a:solidFill>
                <a:latin typeface="Arial"/>
                <a:ea typeface="Arial"/>
                <a:cs typeface="Arial"/>
                <a:sym typeface="Arial"/>
              </a:rPr>
              <a:t>Find out where you can donate things in your area.</a:t>
            </a:r>
            <a:endParaRPr sz="2400" b="1" i="0" u="none" strike="noStrike" cap="none">
              <a:solidFill>
                <a:schemeClr val="dk1"/>
              </a:solidFill>
              <a:latin typeface="Arial"/>
              <a:ea typeface="Arial"/>
              <a:cs typeface="Arial"/>
              <a:sym typeface="Arial"/>
            </a:endParaRPr>
          </a:p>
        </p:txBody>
      </p:sp>
      <p:sp>
        <p:nvSpPr>
          <p:cNvPr id="592" name="Google Shape;592;p7"/>
          <p:cNvSpPr txBox="1">
            <a:spLocks noGrp="1"/>
          </p:cNvSpPr>
          <p:nvPr>
            <p:ph type="title"/>
          </p:nvPr>
        </p:nvSpPr>
        <p:spPr>
          <a:xfrm>
            <a:off x="1468725" y="297300"/>
            <a:ext cx="7002900" cy="6018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5243B"/>
                </a:solidFill>
              </a:rPr>
              <a:t>UNWANTED ITEMS</a:t>
            </a:r>
            <a:endParaRPr sz="3600">
              <a:solidFill>
                <a:srgbClr val="E5243B"/>
              </a:solidFill>
            </a:endParaRPr>
          </a:p>
        </p:txBody>
      </p:sp>
      <p:pic>
        <p:nvPicPr>
          <p:cNvPr id="593" name="Google Shape;593;p7" title="A charity shop window"/>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08863" y="2470050"/>
            <a:ext cx="1979263" cy="1517061"/>
          </a:xfrm>
          <a:prstGeom prst="rect">
            <a:avLst/>
          </a:prstGeom>
          <a:noFill/>
          <a:ln>
            <a:noFill/>
          </a:ln>
        </p:spPr>
      </p:pic>
      <p:grpSp>
        <p:nvGrpSpPr>
          <p:cNvPr id="594" name="Google Shape;594;p7"/>
          <p:cNvGrpSpPr/>
          <p:nvPr/>
        </p:nvGrpSpPr>
        <p:grpSpPr>
          <a:xfrm>
            <a:off x="736142" y="5628691"/>
            <a:ext cx="6688515" cy="932835"/>
            <a:chOff x="758050" y="5638000"/>
            <a:chExt cx="6737700" cy="939600"/>
          </a:xfrm>
        </p:grpSpPr>
        <p:sp>
          <p:nvSpPr>
            <p:cNvPr id="595" name="Google Shape;595;p7"/>
            <p:cNvSpPr/>
            <p:nvPr/>
          </p:nvSpPr>
          <p:spPr>
            <a:xfrm>
              <a:off x="758050" y="5638000"/>
              <a:ext cx="6737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719999" marR="0" lvl="0" indent="0" algn="l" rtl="0">
                <a:lnSpc>
                  <a:spcPct val="100000"/>
                </a:lnSpc>
                <a:spcBef>
                  <a:spcPts val="0"/>
                </a:spcBef>
                <a:spcAft>
                  <a:spcPts val="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4"/>
                </a:rPr>
                <a:t>Find out what to do with items</a:t>
              </a:r>
              <a:endParaRPr sz="2400" b="1" i="0" u="none" strike="noStrike" cap="none">
                <a:solidFill>
                  <a:srgbClr val="000000"/>
                </a:solidFill>
                <a:latin typeface="Arial"/>
                <a:ea typeface="Arial"/>
                <a:cs typeface="Arial"/>
                <a:sym typeface="Arial"/>
              </a:endParaRPr>
            </a:p>
          </p:txBody>
        </p:sp>
        <p:grpSp>
          <p:nvGrpSpPr>
            <p:cNvPr id="596" name="Google Shape;596;p7"/>
            <p:cNvGrpSpPr/>
            <p:nvPr/>
          </p:nvGrpSpPr>
          <p:grpSpPr>
            <a:xfrm>
              <a:off x="1013661" y="5809720"/>
              <a:ext cx="503995" cy="614913"/>
              <a:chOff x="840950" y="5732750"/>
              <a:chExt cx="620760" cy="701235"/>
            </a:xfrm>
          </p:grpSpPr>
          <p:sp>
            <p:nvSpPr>
              <p:cNvPr id="597" name="Google Shape;597;p7"/>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98" name="Google Shape;598;p7"/>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599" name="Google Shape;599;p7">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2300" y="226542"/>
            <a:ext cx="672525" cy="672525"/>
          </a:xfrm>
          <a:prstGeom prst="rect">
            <a:avLst/>
          </a:prstGeom>
          <a:noFill/>
          <a:ln>
            <a:noFill/>
          </a:ln>
        </p:spPr>
      </p:pic>
      <p:pic>
        <p:nvPicPr>
          <p:cNvPr id="600" name="Google Shape;600;p7">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7690309" y="5710500"/>
            <a:ext cx="781432" cy="781451"/>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660"/>
        <p:cNvGrpSpPr/>
        <p:nvPr/>
      </p:nvGrpSpPr>
      <p:grpSpPr>
        <a:xfrm>
          <a:off x="0" y="0"/>
          <a:ext cx="0" cy="0"/>
          <a:chOff x="0" y="0"/>
          <a:chExt cx="0" cy="0"/>
        </a:xfrm>
      </p:grpSpPr>
      <p:sp>
        <p:nvSpPr>
          <p:cNvPr id="1661" name="Google Shape;1661;p70"/>
          <p:cNvSpPr/>
          <p:nvPr/>
        </p:nvSpPr>
        <p:spPr>
          <a:xfrm>
            <a:off x="672289" y="1175986"/>
            <a:ext cx="7799400" cy="42336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t" anchorCtr="0">
            <a:noAutofit/>
          </a:bodyPr>
          <a:lstStyle/>
          <a:p>
            <a:pPr marL="179999" marR="327724"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19486A"/>
                </a:solidFill>
                <a:latin typeface="Arial"/>
                <a:ea typeface="Arial"/>
                <a:cs typeface="Arial"/>
                <a:sym typeface="Arial"/>
              </a:rPr>
              <a:t>Working together to achieve the goals.</a:t>
            </a:r>
            <a:endParaRPr sz="3600" b="1" i="0" u="none" strike="noStrike" cap="none">
              <a:solidFill>
                <a:srgbClr val="19486A"/>
              </a:solidFill>
              <a:latin typeface="Arial"/>
              <a:ea typeface="Arial"/>
              <a:cs typeface="Arial"/>
              <a:sym typeface="Arial"/>
            </a:endParaRPr>
          </a:p>
          <a:p>
            <a:pPr marL="179999" marR="327724" lvl="0" indent="0" algn="l" rtl="0">
              <a:lnSpc>
                <a:spcPct val="100000"/>
              </a:lnSpc>
              <a:spcBef>
                <a:spcPts val="0"/>
              </a:spcBef>
              <a:spcAft>
                <a:spcPts val="0"/>
              </a:spcAft>
              <a:buClr>
                <a:srgbClr val="000000"/>
              </a:buClr>
              <a:buSzPts val="1800"/>
              <a:buFont typeface="Arial"/>
              <a:buNone/>
            </a:pPr>
            <a:endParaRPr sz="1800" b="1" i="0" u="none" strike="noStrike" cap="none">
              <a:solidFill>
                <a:srgbClr val="19486A"/>
              </a:solidFill>
              <a:latin typeface="Arial"/>
              <a:ea typeface="Arial"/>
              <a:cs typeface="Arial"/>
              <a:sym typeface="Arial"/>
            </a:endParaRPr>
          </a:p>
          <a:p>
            <a:pPr marL="179999" marR="2757723"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How can we help each other to achieve the goals?</a:t>
            </a:r>
            <a:endParaRPr sz="3600" b="1" i="0" u="none" strike="noStrike" cap="none">
              <a:solidFill>
                <a:srgbClr val="23699D"/>
              </a:solidFill>
              <a:latin typeface="Arial"/>
              <a:ea typeface="Arial"/>
              <a:cs typeface="Arial"/>
              <a:sym typeface="Arial"/>
            </a:endParaRPr>
          </a:p>
          <a:p>
            <a:pPr marL="179999" marR="67896" lvl="0" indent="0" algn="l" rtl="0">
              <a:lnSpc>
                <a:spcPct val="100000"/>
              </a:lnSpc>
              <a:spcBef>
                <a:spcPts val="0"/>
              </a:spcBef>
              <a:spcAft>
                <a:spcPts val="0"/>
              </a:spcAft>
              <a:buClr>
                <a:srgbClr val="000000"/>
              </a:buClr>
              <a:buSzPts val="4000"/>
              <a:buFont typeface="Arial"/>
              <a:buNone/>
            </a:pPr>
            <a:endParaRPr sz="4000" b="1" i="0" u="none" strike="noStrike" cap="none">
              <a:solidFill>
                <a:srgbClr val="23699D"/>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rgbClr val="23699D"/>
              </a:solidFill>
              <a:latin typeface="Arial"/>
              <a:ea typeface="Arial"/>
              <a:cs typeface="Arial"/>
              <a:sym typeface="Arial"/>
            </a:endParaRPr>
          </a:p>
        </p:txBody>
      </p:sp>
      <p:sp>
        <p:nvSpPr>
          <p:cNvPr id="1662" name="Google Shape;1662;p70"/>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19486A"/>
                </a:solidFill>
              </a:rPr>
              <a:t>HELPING EACH OTHER</a:t>
            </a:r>
            <a:endParaRPr sz="3600">
              <a:solidFill>
                <a:srgbClr val="19486A"/>
              </a:solidFill>
            </a:endParaRPr>
          </a:p>
        </p:txBody>
      </p:sp>
      <p:grpSp>
        <p:nvGrpSpPr>
          <p:cNvPr id="1663" name="Google Shape;1663;p70"/>
          <p:cNvGrpSpPr/>
          <p:nvPr/>
        </p:nvGrpSpPr>
        <p:grpSpPr>
          <a:xfrm>
            <a:off x="738536" y="5604333"/>
            <a:ext cx="6688947" cy="802700"/>
            <a:chOff x="758050" y="5638000"/>
            <a:chExt cx="7760700" cy="939600"/>
          </a:xfrm>
        </p:grpSpPr>
        <p:sp>
          <p:nvSpPr>
            <p:cNvPr id="1664" name="Google Shape;1664;p70"/>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540000" marR="140082" lvl="0" indent="0" algn="l"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Arial"/>
                  <a:ea typeface="Arial"/>
                  <a:cs typeface="Arial"/>
                  <a:sym typeface="Arial"/>
                  <a:hlinkClick r:id="rId3"/>
                </a:rPr>
                <a:t>Find out more about Goal 17</a:t>
              </a:r>
              <a:endParaRPr sz="2600" b="1" i="0" u="none" strike="noStrike" cap="none">
                <a:solidFill>
                  <a:srgbClr val="000000"/>
                </a:solidFill>
                <a:latin typeface="Arial"/>
                <a:ea typeface="Arial"/>
                <a:cs typeface="Arial"/>
                <a:sym typeface="Arial"/>
              </a:endParaRPr>
            </a:p>
          </p:txBody>
        </p:sp>
        <p:grpSp>
          <p:nvGrpSpPr>
            <p:cNvPr id="1665" name="Google Shape;1665;p70"/>
            <p:cNvGrpSpPr/>
            <p:nvPr/>
          </p:nvGrpSpPr>
          <p:grpSpPr>
            <a:xfrm>
              <a:off x="1013661" y="5809720"/>
              <a:ext cx="503995" cy="614913"/>
              <a:chOff x="840950" y="5732750"/>
              <a:chExt cx="620760" cy="701235"/>
            </a:xfrm>
          </p:grpSpPr>
          <p:sp>
            <p:nvSpPr>
              <p:cNvPr id="1666" name="Google Shape;1666;p70"/>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67" name="Google Shape;1667;p70"/>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668" name="Google Shape;1668;p70">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669" name="Google Shape;1669;p70">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grpSp>
        <p:nvGrpSpPr>
          <p:cNvPr id="1670" name="Google Shape;1670;p70"/>
          <p:cNvGrpSpPr/>
          <p:nvPr/>
        </p:nvGrpSpPr>
        <p:grpSpPr>
          <a:xfrm>
            <a:off x="3743437" y="4074547"/>
            <a:ext cx="1757830" cy="1152035"/>
            <a:chOff x="997175" y="2728125"/>
            <a:chExt cx="2364900" cy="1230675"/>
          </a:xfrm>
        </p:grpSpPr>
        <p:sp>
          <p:nvSpPr>
            <p:cNvPr id="1671" name="Google Shape;1671;p70" title="Money icon"/>
            <p:cNvSpPr/>
            <p:nvPr/>
          </p:nvSpPr>
          <p:spPr>
            <a:xfrm>
              <a:off x="997175" y="2869275"/>
              <a:ext cx="2364900" cy="10158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r>
                <a:rPr lang="en-GB" sz="3600" b="1" i="0" u="none" strike="noStrike" cap="none">
                  <a:solidFill>
                    <a:srgbClr val="000000"/>
                  </a:solidFill>
                  <a:latin typeface="Arial"/>
                  <a:ea typeface="Arial"/>
                  <a:cs typeface="Arial"/>
                  <a:sym typeface="Arial"/>
                </a:rPr>
                <a:t>£</a:t>
              </a:r>
              <a:endParaRPr sz="3600" b="1" i="0" u="none" strike="noStrike" cap="none">
                <a:solidFill>
                  <a:srgbClr val="000000"/>
                </a:solidFill>
                <a:latin typeface="Arial"/>
                <a:ea typeface="Arial"/>
                <a:cs typeface="Arial"/>
                <a:sym typeface="Arial"/>
              </a:endParaRPr>
            </a:p>
          </p:txBody>
        </p:sp>
        <p:grpSp>
          <p:nvGrpSpPr>
            <p:cNvPr id="1672" name="Google Shape;1672;p70"/>
            <p:cNvGrpSpPr/>
            <p:nvPr/>
          </p:nvGrpSpPr>
          <p:grpSpPr>
            <a:xfrm>
              <a:off x="2329075" y="2728125"/>
              <a:ext cx="817200" cy="1230675"/>
              <a:chOff x="2633875" y="2499525"/>
              <a:chExt cx="817200" cy="1230675"/>
            </a:xfrm>
          </p:grpSpPr>
          <p:sp>
            <p:nvSpPr>
              <p:cNvPr id="1673" name="Google Shape;1673;p70"/>
              <p:cNvSpPr/>
              <p:nvPr/>
            </p:nvSpPr>
            <p:spPr>
              <a:xfrm>
                <a:off x="2710075" y="28043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4" name="Google Shape;1674;p70"/>
              <p:cNvGrpSpPr/>
              <p:nvPr/>
            </p:nvGrpSpPr>
            <p:grpSpPr>
              <a:xfrm>
                <a:off x="2633875" y="2499525"/>
                <a:ext cx="817200" cy="1230675"/>
                <a:chOff x="2176675" y="2499525"/>
                <a:chExt cx="817200" cy="1230675"/>
              </a:xfrm>
            </p:grpSpPr>
            <p:grpSp>
              <p:nvGrpSpPr>
                <p:cNvPr id="1675" name="Google Shape;1675;p70"/>
                <p:cNvGrpSpPr/>
                <p:nvPr/>
              </p:nvGrpSpPr>
              <p:grpSpPr>
                <a:xfrm>
                  <a:off x="2176675" y="2956725"/>
                  <a:ext cx="741000" cy="773475"/>
                  <a:chOff x="2176675" y="2956725"/>
                  <a:chExt cx="741000" cy="773475"/>
                </a:xfrm>
              </p:grpSpPr>
              <p:sp>
                <p:nvSpPr>
                  <p:cNvPr id="1676" name="Google Shape;1676;p70"/>
                  <p:cNvSpPr/>
                  <p:nvPr/>
                </p:nvSpPr>
                <p:spPr>
                  <a:xfrm>
                    <a:off x="2252875" y="32615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7" name="Google Shape;1677;p70"/>
                  <p:cNvGrpSpPr/>
                  <p:nvPr/>
                </p:nvGrpSpPr>
                <p:grpSpPr>
                  <a:xfrm>
                    <a:off x="2176675" y="2956725"/>
                    <a:ext cx="741000" cy="773475"/>
                    <a:chOff x="1948075" y="2956725"/>
                    <a:chExt cx="741000" cy="773475"/>
                  </a:xfrm>
                </p:grpSpPr>
                <p:sp>
                  <p:nvSpPr>
                    <p:cNvPr id="1678" name="Google Shape;1678;p70"/>
                    <p:cNvSpPr/>
                    <p:nvPr/>
                  </p:nvSpPr>
                  <p:spPr>
                    <a:xfrm>
                      <a:off x="2024275" y="3564000"/>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9" name="Google Shape;1679;p70"/>
                    <p:cNvSpPr/>
                    <p:nvPr/>
                  </p:nvSpPr>
                  <p:spPr>
                    <a:xfrm>
                      <a:off x="2024275" y="34139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0" name="Google Shape;1680;p70"/>
                    <p:cNvSpPr/>
                    <p:nvPr/>
                  </p:nvSpPr>
                  <p:spPr>
                    <a:xfrm>
                      <a:off x="1948075" y="31091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1" name="Google Shape;1681;p70"/>
                    <p:cNvSpPr/>
                    <p:nvPr/>
                  </p:nvSpPr>
                  <p:spPr>
                    <a:xfrm>
                      <a:off x="2024275" y="29567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1682" name="Google Shape;1682;p70"/>
                <p:cNvGrpSpPr/>
                <p:nvPr/>
              </p:nvGrpSpPr>
              <p:grpSpPr>
                <a:xfrm>
                  <a:off x="2252875" y="2499525"/>
                  <a:ext cx="741000" cy="318600"/>
                  <a:chOff x="2252875" y="2499525"/>
                  <a:chExt cx="741000" cy="318600"/>
                </a:xfrm>
              </p:grpSpPr>
              <p:sp>
                <p:nvSpPr>
                  <p:cNvPr id="1683" name="Google Shape;1683;p70"/>
                  <p:cNvSpPr/>
                  <p:nvPr/>
                </p:nvSpPr>
                <p:spPr>
                  <a:xfrm>
                    <a:off x="2329075" y="26519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4" name="Google Shape;1684;p70"/>
                  <p:cNvSpPr/>
                  <p:nvPr/>
                </p:nvSpPr>
                <p:spPr>
                  <a:xfrm>
                    <a:off x="2252875" y="2499525"/>
                    <a:ext cx="664800" cy="166200"/>
                  </a:xfrm>
                  <a:prstGeom prst="flowChartMagneticDisk">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grpSp>
      <p:grpSp>
        <p:nvGrpSpPr>
          <p:cNvPr id="1685" name="Google Shape;1685;p70"/>
          <p:cNvGrpSpPr/>
          <p:nvPr/>
        </p:nvGrpSpPr>
        <p:grpSpPr>
          <a:xfrm>
            <a:off x="6531755" y="1968756"/>
            <a:ext cx="1757926" cy="1227663"/>
            <a:chOff x="5727800" y="1792688"/>
            <a:chExt cx="1157825" cy="810125"/>
          </a:xfrm>
        </p:grpSpPr>
        <p:sp>
          <p:nvSpPr>
            <p:cNvPr id="1686" name="Google Shape;1686;p70"/>
            <p:cNvSpPr/>
            <p:nvPr/>
          </p:nvSpPr>
          <p:spPr>
            <a:xfrm>
              <a:off x="5727800" y="2065813"/>
              <a:ext cx="757200" cy="537000"/>
            </a:xfrm>
            <a:prstGeom prst="wedgeEllipseCallout">
              <a:avLst>
                <a:gd name="adj1" fmla="val 48356"/>
                <a:gd name="adj2" fmla="val 47586"/>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sp>
          <p:nvSpPr>
            <p:cNvPr id="1687" name="Google Shape;1687;p70" title="Speech bubble icon"/>
            <p:cNvSpPr/>
            <p:nvPr/>
          </p:nvSpPr>
          <p:spPr>
            <a:xfrm>
              <a:off x="6128425" y="1792688"/>
              <a:ext cx="757200" cy="537000"/>
            </a:xfrm>
            <a:prstGeom prst="wedgeEllipseCallout">
              <a:avLst>
                <a:gd name="adj1" fmla="val -52704"/>
                <a:gd name="adj2" fmla="val 56802"/>
              </a:avLst>
            </a:prstGeom>
            <a:solidFill>
              <a:srgbClr val="F3F3F3"/>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89999" marR="0" lvl="0" indent="0" algn="l" rtl="0">
                <a:lnSpc>
                  <a:spcPct val="100000"/>
                </a:lnSpc>
                <a:spcBef>
                  <a:spcPts val="0"/>
                </a:spcBef>
                <a:spcAft>
                  <a:spcPts val="0"/>
                </a:spcAft>
                <a:buClr>
                  <a:srgbClr val="000000"/>
                </a:buClr>
                <a:buSzPts val="3600"/>
                <a:buFont typeface="Arial"/>
                <a:buNone/>
              </a:pPr>
              <a:endParaRPr sz="3600" b="1" i="0" u="none" strike="noStrike" cap="none">
                <a:solidFill>
                  <a:srgbClr val="000000"/>
                </a:solidFill>
                <a:latin typeface="Arial"/>
                <a:ea typeface="Arial"/>
                <a:cs typeface="Arial"/>
                <a:sym typeface="Arial"/>
              </a:endParaRPr>
            </a:p>
          </p:txBody>
        </p:sp>
      </p:grpSp>
      <p:pic>
        <p:nvPicPr>
          <p:cNvPr id="1688" name="Google Shape;1688;p70" title="Thumbs up sig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5444950" y="3062575"/>
            <a:ext cx="1276950" cy="1404448"/>
          </a:xfrm>
          <a:prstGeom prst="rect">
            <a:avLst/>
          </a:prstGeom>
          <a:noFill/>
          <a:ln>
            <a:noFill/>
          </a:ln>
        </p:spPr>
      </p:pic>
      <p:pic>
        <p:nvPicPr>
          <p:cNvPr id="1689" name="Google Shape;1689;p70" title="Lighbulb icon"/>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973501" y="3832964"/>
            <a:ext cx="1276950" cy="136611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71"/>
          <p:cNvSpPr/>
          <p:nvPr/>
        </p:nvSpPr>
        <p:spPr>
          <a:xfrm>
            <a:off x="672289" y="1175986"/>
            <a:ext cx="7799400" cy="42336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t" anchorCtr="0">
            <a:noAutofit/>
          </a:bodyPr>
          <a:lstStyle/>
          <a:p>
            <a:pPr marL="360000" marR="147723" lvl="0" indent="0" algn="l" rtl="0">
              <a:lnSpc>
                <a:spcPct val="100000"/>
              </a:lnSpc>
              <a:spcBef>
                <a:spcPts val="0"/>
              </a:spcBef>
              <a:spcAft>
                <a:spcPts val="0"/>
              </a:spcAft>
              <a:buClr>
                <a:srgbClr val="000000"/>
              </a:buClr>
              <a:buSzPts val="4800"/>
              <a:buFont typeface="Arial"/>
              <a:buNone/>
            </a:pPr>
            <a:r>
              <a:rPr lang="en-GB" sz="4800" b="1" i="0" u="none" strike="noStrike" cap="none">
                <a:solidFill>
                  <a:srgbClr val="19486A"/>
                </a:solidFill>
                <a:latin typeface="Arial"/>
                <a:ea typeface="Arial"/>
                <a:cs typeface="Arial"/>
                <a:sym typeface="Arial"/>
              </a:rPr>
              <a:t>Many hands make light work.</a:t>
            </a:r>
            <a:endParaRPr sz="4800" b="1" i="0" u="none" strike="noStrike" cap="none">
              <a:solidFill>
                <a:srgbClr val="19486A"/>
              </a:solidFill>
              <a:latin typeface="Arial"/>
              <a:ea typeface="Arial"/>
              <a:cs typeface="Arial"/>
              <a:sym typeface="Arial"/>
            </a:endParaRPr>
          </a:p>
          <a:p>
            <a:pPr marL="360000" marR="147723" lvl="0" indent="0" algn="l" rtl="0">
              <a:lnSpc>
                <a:spcPct val="100000"/>
              </a:lnSpc>
              <a:spcBef>
                <a:spcPts val="0"/>
              </a:spcBef>
              <a:spcAft>
                <a:spcPts val="0"/>
              </a:spcAft>
              <a:buClr>
                <a:srgbClr val="000000"/>
              </a:buClr>
              <a:buSzPts val="1200"/>
              <a:buFont typeface="Arial"/>
              <a:buNone/>
            </a:pPr>
            <a:endParaRPr sz="1200" b="1" i="0" u="none" strike="noStrike" cap="none">
              <a:solidFill>
                <a:srgbClr val="19486A"/>
              </a:solidFill>
              <a:latin typeface="Arial"/>
              <a:ea typeface="Arial"/>
              <a:cs typeface="Arial"/>
              <a:sym typeface="Arial"/>
            </a:endParaRPr>
          </a:p>
          <a:p>
            <a:pPr marL="360000" marR="2397724"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What does this phrase mean?</a:t>
            </a:r>
            <a:endParaRPr sz="3600" b="0" i="0" u="none" strike="noStrike" cap="none">
              <a:solidFill>
                <a:schemeClr val="dk1"/>
              </a:solidFill>
              <a:latin typeface="Arial"/>
              <a:ea typeface="Arial"/>
              <a:cs typeface="Arial"/>
              <a:sym typeface="Arial"/>
            </a:endParaRPr>
          </a:p>
          <a:p>
            <a:pPr marL="360000" marR="2397724" lvl="0" indent="0" algn="l" rtl="0">
              <a:lnSpc>
                <a:spcPct val="100000"/>
              </a:lnSpc>
              <a:spcBef>
                <a:spcPts val="0"/>
              </a:spcBef>
              <a:spcAft>
                <a:spcPts val="0"/>
              </a:spcAft>
              <a:buClr>
                <a:srgbClr val="000000"/>
              </a:buClr>
              <a:buSzPts val="3600"/>
              <a:buFont typeface="Arial"/>
              <a:buNone/>
            </a:pPr>
            <a:r>
              <a:rPr lang="en-GB" sz="3600" b="0" i="0" u="none" strike="noStrike" cap="none">
                <a:solidFill>
                  <a:schemeClr val="dk1"/>
                </a:solidFill>
                <a:latin typeface="Arial"/>
                <a:ea typeface="Arial"/>
                <a:cs typeface="Arial"/>
                <a:sym typeface="Arial"/>
              </a:rPr>
              <a:t>Do you know any similar sayings?</a:t>
            </a:r>
            <a:endParaRPr sz="3600" b="1" i="0" u="none" strike="noStrike" cap="none">
              <a:solidFill>
                <a:srgbClr val="19486A"/>
              </a:solidFill>
              <a:latin typeface="Arial"/>
              <a:ea typeface="Arial"/>
              <a:cs typeface="Arial"/>
              <a:sym typeface="Arial"/>
            </a:endParaRPr>
          </a:p>
          <a:p>
            <a:pPr marL="179999" marR="67896" lvl="0" indent="0" algn="l" rtl="0">
              <a:lnSpc>
                <a:spcPct val="100000"/>
              </a:lnSpc>
              <a:spcBef>
                <a:spcPts val="0"/>
              </a:spcBef>
              <a:spcAft>
                <a:spcPts val="0"/>
              </a:spcAft>
              <a:buClr>
                <a:srgbClr val="000000"/>
              </a:buClr>
              <a:buSzPts val="4000"/>
              <a:buFont typeface="Arial"/>
              <a:buNone/>
            </a:pPr>
            <a:endParaRPr sz="4000" b="1" i="0" u="none" strike="noStrike" cap="none">
              <a:solidFill>
                <a:srgbClr val="23699D"/>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rgbClr val="23699D"/>
              </a:solidFill>
              <a:latin typeface="Arial"/>
              <a:ea typeface="Arial"/>
              <a:cs typeface="Arial"/>
              <a:sym typeface="Arial"/>
            </a:endParaRPr>
          </a:p>
        </p:txBody>
      </p:sp>
      <p:sp>
        <p:nvSpPr>
          <p:cNvPr id="1696" name="Google Shape;1696;p71"/>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19486A"/>
                </a:solidFill>
              </a:rPr>
              <a:t>WORKING TOGETHER</a:t>
            </a:r>
            <a:endParaRPr sz="3600">
              <a:solidFill>
                <a:srgbClr val="19486A"/>
              </a:solidFill>
            </a:endParaRPr>
          </a:p>
        </p:txBody>
      </p:sp>
      <p:grpSp>
        <p:nvGrpSpPr>
          <p:cNvPr id="1697" name="Google Shape;1697;p71"/>
          <p:cNvGrpSpPr/>
          <p:nvPr/>
        </p:nvGrpSpPr>
        <p:grpSpPr>
          <a:xfrm>
            <a:off x="738536" y="5604333"/>
            <a:ext cx="6688947" cy="802700"/>
            <a:chOff x="758050" y="5638000"/>
            <a:chExt cx="7760700" cy="939600"/>
          </a:xfrm>
        </p:grpSpPr>
        <p:sp>
          <p:nvSpPr>
            <p:cNvPr id="1698" name="Google Shape;1698;p71"/>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540000" marR="140082" lvl="0" indent="0" algn="l"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Arial"/>
                  <a:ea typeface="Arial"/>
                  <a:cs typeface="Arial"/>
                  <a:sym typeface="Arial"/>
                  <a:hlinkClick r:id="rId3"/>
                </a:rPr>
                <a:t>Find out more about Goal 17</a:t>
              </a:r>
              <a:endParaRPr sz="2000" b="1" i="0" u="none" strike="noStrike" cap="none">
                <a:solidFill>
                  <a:srgbClr val="000000"/>
                </a:solidFill>
                <a:latin typeface="Arial"/>
                <a:ea typeface="Arial"/>
                <a:cs typeface="Arial"/>
                <a:sym typeface="Arial"/>
              </a:endParaRPr>
            </a:p>
          </p:txBody>
        </p:sp>
        <p:grpSp>
          <p:nvGrpSpPr>
            <p:cNvPr id="1699" name="Google Shape;1699;p71"/>
            <p:cNvGrpSpPr/>
            <p:nvPr/>
          </p:nvGrpSpPr>
          <p:grpSpPr>
            <a:xfrm>
              <a:off x="1013661" y="5809720"/>
              <a:ext cx="503995" cy="614913"/>
              <a:chOff x="840950" y="5732750"/>
              <a:chExt cx="620760" cy="701235"/>
            </a:xfrm>
          </p:grpSpPr>
          <p:sp>
            <p:nvSpPr>
              <p:cNvPr id="1700" name="Google Shape;1700;p71"/>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01" name="Google Shape;1701;p71"/>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702" name="Google Shape;1702;p71">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703" name="Google Shape;1703;p71">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grpSp>
        <p:nvGrpSpPr>
          <p:cNvPr id="1704" name="Google Shape;1704;p71"/>
          <p:cNvGrpSpPr/>
          <p:nvPr/>
        </p:nvGrpSpPr>
        <p:grpSpPr>
          <a:xfrm>
            <a:off x="5973425" y="2264475"/>
            <a:ext cx="2164450" cy="2164450"/>
            <a:chOff x="4651225" y="1568075"/>
            <a:chExt cx="2164450" cy="2164450"/>
          </a:xfrm>
        </p:grpSpPr>
        <p:pic>
          <p:nvPicPr>
            <p:cNvPr id="1705" name="Google Shape;1705;p7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651225" y="1568075"/>
              <a:ext cx="2164450" cy="2164450"/>
            </a:xfrm>
            <a:prstGeom prst="rect">
              <a:avLst/>
            </a:prstGeom>
            <a:noFill/>
            <a:ln>
              <a:noFill/>
            </a:ln>
          </p:spPr>
        </p:pic>
        <p:pic>
          <p:nvPicPr>
            <p:cNvPr id="1706" name="Google Shape;1706;p7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5274300" y="2219600"/>
              <a:ext cx="918300" cy="918300"/>
            </a:xfrm>
            <a:prstGeom prst="rect">
              <a:avLst/>
            </a:prstGeom>
            <a:noFill/>
            <a:ln>
              <a:noFill/>
            </a:ln>
          </p:spPr>
        </p:pic>
      </p:grpSp>
      <p:sp>
        <p:nvSpPr>
          <p:cNvPr id="1707" name="Google Shape;1707;p71"/>
          <p:cNvSpPr txBox="1"/>
          <p:nvPr/>
        </p:nvSpPr>
        <p:spPr>
          <a:xfrm>
            <a:off x="596100" y="947375"/>
            <a:ext cx="4461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0" i="0" u="none" strike="noStrike" cap="none">
                <a:solidFill>
                  <a:srgbClr val="19486A"/>
                </a:solidFill>
                <a:latin typeface="Arial"/>
                <a:ea typeface="Arial"/>
                <a:cs typeface="Arial"/>
                <a:sym typeface="Arial"/>
              </a:rPr>
              <a:t>“</a:t>
            </a:r>
            <a:endParaRPr sz="9600" b="0" i="0" u="none" strike="noStrike" cap="none">
              <a:solidFill>
                <a:srgbClr val="19486A"/>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712"/>
        <p:cNvGrpSpPr/>
        <p:nvPr/>
      </p:nvGrpSpPr>
      <p:grpSpPr>
        <a:xfrm>
          <a:off x="0" y="0"/>
          <a:ext cx="0" cy="0"/>
          <a:chOff x="0" y="0"/>
          <a:chExt cx="0" cy="0"/>
        </a:xfrm>
      </p:grpSpPr>
      <p:sp>
        <p:nvSpPr>
          <p:cNvPr id="1713" name="Google Shape;1713;p72"/>
          <p:cNvSpPr/>
          <p:nvPr/>
        </p:nvSpPr>
        <p:spPr>
          <a:xfrm>
            <a:off x="672289" y="1175986"/>
            <a:ext cx="7799400" cy="4233600"/>
          </a:xfrm>
          <a:prstGeom prst="rect">
            <a:avLst/>
          </a:prstGeom>
          <a:solidFill>
            <a:srgbClr val="F3F3F3"/>
          </a:solidFill>
          <a:ln w="38100" cap="flat" cmpd="sng">
            <a:solidFill>
              <a:srgbClr val="19486A"/>
            </a:solidFill>
            <a:prstDash val="solid"/>
            <a:round/>
            <a:headEnd type="none" w="sm" len="sm"/>
            <a:tailEnd type="none" w="sm" len="sm"/>
          </a:ln>
        </p:spPr>
        <p:txBody>
          <a:bodyPr spcFirstLastPara="1" wrap="square" lIns="91425" tIns="91425" rIns="91425" bIns="91425" anchor="t" anchorCtr="0">
            <a:noAutofit/>
          </a:bodyPr>
          <a:lstStyle/>
          <a:p>
            <a:pPr marL="360000" marR="140082" lvl="0" indent="0" algn="l" rtl="0">
              <a:lnSpc>
                <a:spcPct val="100000"/>
              </a:lnSpc>
              <a:spcBef>
                <a:spcPts val="0"/>
              </a:spcBef>
              <a:spcAft>
                <a:spcPts val="0"/>
              </a:spcAft>
              <a:buClr>
                <a:srgbClr val="000000"/>
              </a:buClr>
              <a:buSzPts val="2800"/>
              <a:buFont typeface="Arial"/>
              <a:buNone/>
            </a:pPr>
            <a:r>
              <a:rPr lang="en-GB" sz="2800" b="1" i="0" u="none" strike="noStrike" cap="none">
                <a:solidFill>
                  <a:srgbClr val="19486A"/>
                </a:solidFill>
                <a:latin typeface="Arial"/>
                <a:ea typeface="Arial"/>
                <a:cs typeface="Arial"/>
                <a:sym typeface="Arial"/>
              </a:rPr>
              <a:t>One place where the world's nations can gather together, discuss common problems and find shared solutions.</a:t>
            </a:r>
            <a:endParaRPr sz="2800" b="1" i="0" u="none" strike="noStrike" cap="none">
              <a:solidFill>
                <a:srgbClr val="19486A"/>
              </a:solidFill>
              <a:latin typeface="Arial"/>
              <a:ea typeface="Arial"/>
              <a:cs typeface="Arial"/>
              <a:sym typeface="Arial"/>
            </a:endParaRPr>
          </a:p>
          <a:p>
            <a:pPr marL="0" marR="140082" lvl="0" indent="179999" algn="r" rtl="0">
              <a:lnSpc>
                <a:spcPct val="100000"/>
              </a:lnSpc>
              <a:spcBef>
                <a:spcPts val="0"/>
              </a:spcBef>
              <a:spcAft>
                <a:spcPts val="0"/>
              </a:spcAft>
              <a:buClr>
                <a:srgbClr val="000000"/>
              </a:buClr>
              <a:buSzPts val="2200"/>
              <a:buFont typeface="Arial"/>
              <a:buNone/>
            </a:pPr>
            <a:r>
              <a:rPr lang="en-GB" sz="2200" b="0" i="0" u="sng" strike="noStrike" cap="none">
                <a:solidFill>
                  <a:schemeClr val="hlink"/>
                </a:solidFill>
                <a:latin typeface="Arial"/>
                <a:ea typeface="Arial"/>
                <a:cs typeface="Arial"/>
                <a:sym typeface="Arial"/>
                <a:hlinkClick r:id="rId3"/>
              </a:rPr>
              <a:t>About Us, United Nations</a:t>
            </a:r>
            <a:endParaRPr sz="2200" b="1" i="0" u="none" strike="noStrike" cap="none">
              <a:solidFill>
                <a:srgbClr val="23699D"/>
              </a:solidFill>
              <a:latin typeface="Arial"/>
              <a:ea typeface="Arial"/>
              <a:cs typeface="Arial"/>
              <a:sym typeface="Arial"/>
            </a:endParaRPr>
          </a:p>
          <a:p>
            <a:pPr marL="360000" marR="140082"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Arial"/>
              <a:ea typeface="Arial"/>
              <a:cs typeface="Arial"/>
              <a:sym typeface="Arial"/>
            </a:endParaRPr>
          </a:p>
          <a:p>
            <a:pPr marL="360000" marR="140082" lvl="0" indent="0" algn="l" rtl="0">
              <a:lnSpc>
                <a:spcPct val="100000"/>
              </a:lnSpc>
              <a:spcBef>
                <a:spcPts val="0"/>
              </a:spcBef>
              <a:spcAft>
                <a:spcPts val="0"/>
              </a:spcAft>
              <a:buClr>
                <a:srgbClr val="000000"/>
              </a:buClr>
              <a:buSzPts val="2800"/>
              <a:buFont typeface="Arial"/>
              <a:buNone/>
            </a:pPr>
            <a:r>
              <a:rPr lang="en-GB" sz="2800" b="1" i="0" u="none" strike="noStrike" cap="none">
                <a:solidFill>
                  <a:schemeClr val="dk1"/>
                </a:solidFill>
                <a:latin typeface="Arial"/>
                <a:ea typeface="Arial"/>
                <a:cs typeface="Arial"/>
                <a:sym typeface="Arial"/>
              </a:rPr>
              <a:t>Find out about the work of the United Nations (UN)</a:t>
            </a:r>
            <a:endParaRPr sz="2800" b="0" i="0" u="none" strike="noStrike" cap="none">
              <a:solidFill>
                <a:schemeClr val="dk1"/>
              </a:solidFill>
              <a:latin typeface="Arial"/>
              <a:ea typeface="Arial"/>
              <a:cs typeface="Arial"/>
              <a:sym typeface="Arial"/>
            </a:endParaRPr>
          </a:p>
          <a:p>
            <a:pPr marL="630000" marR="140082" lvl="0" indent="-357799" algn="l" rtl="0">
              <a:lnSpc>
                <a:spcPct val="100000"/>
              </a:lnSpc>
              <a:spcBef>
                <a:spcPts val="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Why and when was it formed?</a:t>
            </a:r>
            <a:endParaRPr sz="2800" b="0" i="0" u="none" strike="noStrike" cap="none">
              <a:solidFill>
                <a:schemeClr val="dk1"/>
              </a:solidFill>
              <a:latin typeface="Arial"/>
              <a:ea typeface="Arial"/>
              <a:cs typeface="Arial"/>
              <a:sym typeface="Arial"/>
            </a:endParaRPr>
          </a:p>
          <a:p>
            <a:pPr marL="630000" marR="140082" lvl="0" indent="-357799" algn="l" rtl="0">
              <a:lnSpc>
                <a:spcPct val="100000"/>
              </a:lnSpc>
              <a:spcBef>
                <a:spcPts val="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How many countries are part of it?</a:t>
            </a:r>
            <a:endParaRPr sz="2800" b="0" i="0" u="none" strike="noStrike" cap="none">
              <a:solidFill>
                <a:schemeClr val="dk1"/>
              </a:solidFill>
              <a:latin typeface="Arial"/>
              <a:ea typeface="Arial"/>
              <a:cs typeface="Arial"/>
              <a:sym typeface="Arial"/>
            </a:endParaRPr>
          </a:p>
          <a:p>
            <a:pPr marL="630000" marR="140082" lvl="0" indent="-357799" algn="l" rtl="0">
              <a:lnSpc>
                <a:spcPct val="100000"/>
              </a:lnSpc>
              <a:spcBef>
                <a:spcPts val="0"/>
              </a:spcBef>
              <a:spcAft>
                <a:spcPts val="0"/>
              </a:spcAft>
              <a:buClr>
                <a:schemeClr val="dk1"/>
              </a:buClr>
              <a:buSzPts val="2800"/>
              <a:buFont typeface="Arial"/>
              <a:buChar char="-"/>
            </a:pPr>
            <a:r>
              <a:rPr lang="en-GB" sz="2800" b="0" i="0" u="none" strike="noStrike" cap="none">
                <a:solidFill>
                  <a:schemeClr val="dk1"/>
                </a:solidFill>
                <a:latin typeface="Arial"/>
                <a:ea typeface="Arial"/>
                <a:cs typeface="Arial"/>
                <a:sym typeface="Arial"/>
              </a:rPr>
              <a:t>What does the UN do?</a:t>
            </a:r>
            <a:endParaRPr sz="5800" b="1" i="0" u="none" strike="noStrike" cap="none">
              <a:solidFill>
                <a:srgbClr val="19486A"/>
              </a:solidFill>
              <a:latin typeface="Arial"/>
              <a:ea typeface="Arial"/>
              <a:cs typeface="Arial"/>
              <a:sym typeface="Arial"/>
            </a:endParaRPr>
          </a:p>
          <a:p>
            <a:pPr marL="179999" marR="67896" lvl="0" indent="0" algn="l" rtl="0">
              <a:lnSpc>
                <a:spcPct val="100000"/>
              </a:lnSpc>
              <a:spcBef>
                <a:spcPts val="0"/>
              </a:spcBef>
              <a:spcAft>
                <a:spcPts val="0"/>
              </a:spcAft>
              <a:buClr>
                <a:srgbClr val="000000"/>
              </a:buClr>
              <a:buSzPts val="4000"/>
              <a:buFont typeface="Arial"/>
              <a:buNone/>
            </a:pPr>
            <a:endParaRPr sz="4000" b="1" i="0" u="none" strike="noStrike" cap="none">
              <a:solidFill>
                <a:srgbClr val="23699D"/>
              </a:solidFill>
              <a:latin typeface="Arial"/>
              <a:ea typeface="Arial"/>
              <a:cs typeface="Arial"/>
              <a:sym typeface="Arial"/>
            </a:endParaRPr>
          </a:p>
          <a:p>
            <a:pPr marL="179999" marR="157896" lvl="0" indent="0" algn="l" rtl="0">
              <a:lnSpc>
                <a:spcPct val="100000"/>
              </a:lnSpc>
              <a:spcBef>
                <a:spcPts val="0"/>
              </a:spcBef>
              <a:spcAft>
                <a:spcPts val="0"/>
              </a:spcAft>
              <a:buClr>
                <a:srgbClr val="000000"/>
              </a:buClr>
              <a:buSzPts val="3600"/>
              <a:buFont typeface="Arial"/>
              <a:buNone/>
            </a:pPr>
            <a:endParaRPr sz="3600" b="1" i="0" u="none" strike="noStrike" cap="none">
              <a:solidFill>
                <a:srgbClr val="23699D"/>
              </a:solidFill>
              <a:latin typeface="Arial"/>
              <a:ea typeface="Arial"/>
              <a:cs typeface="Arial"/>
              <a:sym typeface="Arial"/>
            </a:endParaRPr>
          </a:p>
        </p:txBody>
      </p:sp>
      <p:sp>
        <p:nvSpPr>
          <p:cNvPr id="1714" name="Google Shape;1714;p72"/>
          <p:cNvSpPr txBox="1">
            <a:spLocks noGrp="1"/>
          </p:cNvSpPr>
          <p:nvPr>
            <p:ph type="title"/>
          </p:nvPr>
        </p:nvSpPr>
        <p:spPr>
          <a:xfrm>
            <a:off x="1516100" y="415875"/>
            <a:ext cx="7002600" cy="6732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19486A"/>
                </a:solidFill>
              </a:rPr>
              <a:t>ABOUT THE UNITED NATIONS</a:t>
            </a:r>
            <a:endParaRPr sz="3600">
              <a:solidFill>
                <a:srgbClr val="19486A"/>
              </a:solidFill>
            </a:endParaRPr>
          </a:p>
        </p:txBody>
      </p:sp>
      <p:grpSp>
        <p:nvGrpSpPr>
          <p:cNvPr id="1715" name="Google Shape;1715;p72"/>
          <p:cNvGrpSpPr/>
          <p:nvPr/>
        </p:nvGrpSpPr>
        <p:grpSpPr>
          <a:xfrm>
            <a:off x="738536" y="5604333"/>
            <a:ext cx="6688947" cy="802700"/>
            <a:chOff x="758050" y="5638000"/>
            <a:chExt cx="7760700" cy="939600"/>
          </a:xfrm>
        </p:grpSpPr>
        <p:sp>
          <p:nvSpPr>
            <p:cNvPr id="1716" name="Google Shape;1716;p72"/>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360000" marR="140082" lvl="0" indent="269999" algn="l" rtl="0">
                <a:lnSpc>
                  <a:spcPct val="100000"/>
                </a:lnSpc>
                <a:spcBef>
                  <a:spcPts val="0"/>
                </a:spcBef>
                <a:spcAft>
                  <a:spcPts val="0"/>
                </a:spcAft>
                <a:buClr>
                  <a:srgbClr val="000000"/>
                </a:buClr>
                <a:buSzPts val="2800"/>
                <a:buFont typeface="Arial"/>
                <a:buNone/>
              </a:pPr>
              <a:r>
                <a:rPr lang="en-GB" sz="2800" b="1" i="0" u="sng" strike="noStrike" cap="none">
                  <a:solidFill>
                    <a:schemeClr val="hlink"/>
                  </a:solidFill>
                  <a:latin typeface="Arial"/>
                  <a:ea typeface="Arial"/>
                  <a:cs typeface="Arial"/>
                  <a:sym typeface="Arial"/>
                  <a:hlinkClick r:id="rId4"/>
                </a:rPr>
                <a:t>Essential UN website</a:t>
              </a:r>
              <a:r>
                <a:rPr lang="en-GB" sz="2800" b="0" i="0" u="none" strike="noStrike" cap="none">
                  <a:solidFill>
                    <a:schemeClr val="dk1"/>
                  </a:solidFill>
                  <a:latin typeface="Arial"/>
                  <a:ea typeface="Arial"/>
                  <a:cs typeface="Arial"/>
                  <a:sym typeface="Arial"/>
                </a:rPr>
                <a:t> </a:t>
              </a:r>
              <a:endParaRPr sz="2000" b="1" i="0" u="none" strike="noStrike" cap="none">
                <a:solidFill>
                  <a:srgbClr val="000000"/>
                </a:solidFill>
                <a:latin typeface="Arial"/>
                <a:ea typeface="Arial"/>
                <a:cs typeface="Arial"/>
                <a:sym typeface="Arial"/>
              </a:endParaRPr>
            </a:p>
          </p:txBody>
        </p:sp>
        <p:grpSp>
          <p:nvGrpSpPr>
            <p:cNvPr id="1717" name="Google Shape;1717;p72"/>
            <p:cNvGrpSpPr/>
            <p:nvPr/>
          </p:nvGrpSpPr>
          <p:grpSpPr>
            <a:xfrm>
              <a:off x="1013661" y="5809720"/>
              <a:ext cx="503995" cy="614913"/>
              <a:chOff x="840950" y="5732750"/>
              <a:chExt cx="620760" cy="701235"/>
            </a:xfrm>
          </p:grpSpPr>
          <p:sp>
            <p:nvSpPr>
              <p:cNvPr id="1718" name="Google Shape;1718;p72"/>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19" name="Google Shape;1719;p72"/>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1720" name="Google Shape;1720;p72">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1721" name="Google Shape;1721;p72">
            <a:hlinkClick r:id="rId7" action="ppaction://hlinksldjump"/>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72308" y="415878"/>
            <a:ext cx="673200" cy="673200"/>
          </a:xfrm>
          <a:prstGeom prst="rect">
            <a:avLst/>
          </a:prstGeom>
          <a:noFill/>
          <a:ln>
            <a:noFill/>
          </a:ln>
        </p:spPr>
      </p:pic>
      <p:sp>
        <p:nvSpPr>
          <p:cNvPr id="1722" name="Google Shape;1722;p72"/>
          <p:cNvSpPr txBox="1"/>
          <p:nvPr/>
        </p:nvSpPr>
        <p:spPr>
          <a:xfrm>
            <a:off x="596100" y="947375"/>
            <a:ext cx="446100" cy="1662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9600"/>
              <a:buFont typeface="Arial"/>
              <a:buNone/>
            </a:pPr>
            <a:r>
              <a:rPr lang="en-GB" sz="9600" b="0" i="0" u="none" strike="noStrike" cap="none">
                <a:solidFill>
                  <a:srgbClr val="19486A"/>
                </a:solidFill>
                <a:latin typeface="Arial"/>
                <a:ea typeface="Arial"/>
                <a:cs typeface="Arial"/>
                <a:sym typeface="Arial"/>
              </a:rPr>
              <a:t>“</a:t>
            </a:r>
            <a:endParaRPr sz="9600" b="0" i="0" u="none" strike="noStrike" cap="none">
              <a:solidFill>
                <a:srgbClr val="19486A"/>
              </a:solidFill>
              <a:latin typeface="Arial"/>
              <a:ea typeface="Arial"/>
              <a:cs typeface="Arial"/>
              <a:sym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73"/>
          <p:cNvSpPr txBox="1">
            <a:spLocks noGrp="1"/>
          </p:cNvSpPr>
          <p:nvPr>
            <p:ph type="title"/>
          </p:nvPr>
        </p:nvSpPr>
        <p:spPr>
          <a:xfrm>
            <a:off x="665117" y="333199"/>
            <a:ext cx="8005500" cy="257700"/>
          </a:xfrm>
          <a:prstGeom prst="rect">
            <a:avLst/>
          </a:prstGeom>
          <a:noFill/>
          <a:ln>
            <a:noFill/>
          </a:ln>
        </p:spPr>
        <p:txBody>
          <a:bodyPr spcFirstLastPara="1" wrap="square" lIns="0" tIns="0" rIns="0" bIns="0" anchor="t" anchorCtr="0">
            <a:normAutofit fontScale="90000"/>
          </a:bodyPr>
          <a:lstStyle/>
          <a:p>
            <a:pPr marL="0" lvl="0" indent="0" algn="l" rtl="0">
              <a:lnSpc>
                <a:spcPct val="100000"/>
              </a:lnSpc>
              <a:spcBef>
                <a:spcPts val="0"/>
              </a:spcBef>
              <a:spcAft>
                <a:spcPts val="0"/>
              </a:spcAft>
              <a:buSzPct val="111111"/>
              <a:buNone/>
            </a:pPr>
            <a:r>
              <a:rPr lang="en-GB"/>
              <a:t>Teacher notes and sources</a:t>
            </a:r>
            <a:endParaRPr/>
          </a:p>
        </p:txBody>
      </p:sp>
      <p:graphicFrame>
        <p:nvGraphicFramePr>
          <p:cNvPr id="1729" name="Google Shape;1729;p73"/>
          <p:cNvGraphicFramePr/>
          <p:nvPr/>
        </p:nvGraphicFramePr>
        <p:xfrm>
          <a:off x="549003" y="924855"/>
          <a:ext cx="8005200" cy="5170500"/>
        </p:xfrm>
        <a:graphic>
          <a:graphicData uri="http://schemas.openxmlformats.org/drawingml/2006/table">
            <a:tbl>
              <a:tblPr>
                <a:noFill/>
                <a:tableStyleId>{77FD5D91-8CC7-4B72-8265-2F787FF71856}</a:tableStyleId>
              </a:tblPr>
              <a:tblGrid>
                <a:gridCol w="1635025">
                  <a:extLst>
                    <a:ext uri="{9D8B030D-6E8A-4147-A177-3AD203B41FA5}">
                      <a16:colId xmlns:a16="http://schemas.microsoft.com/office/drawing/2014/main" val="20000"/>
                    </a:ext>
                  </a:extLst>
                </a:gridCol>
                <a:gridCol w="6370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Activity</a:t>
                      </a:r>
                      <a:endParaRPr sz="1000" b="1" u="none" strike="noStrike" cap="none">
                        <a:solidFill>
                          <a:schemeClr val="lt1"/>
                        </a:solidFill>
                      </a:endParaRPr>
                    </a:p>
                  </a:txBody>
                  <a:tcPr marL="110575" marR="110575" marT="58650" marB="58650">
                    <a:solidFill>
                      <a:schemeClr val="dk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Notes and sources</a:t>
                      </a:r>
                      <a:endParaRPr sz="1000" b="1" u="none" strike="noStrike" cap="none">
                        <a:solidFill>
                          <a:schemeClr val="lt1"/>
                        </a:solidFill>
                      </a:endParaRPr>
                    </a:p>
                  </a:txBody>
                  <a:tcPr marL="110575" marR="110575" marT="58650" marB="58650">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solidFill>
                            <a:schemeClr val="hlink"/>
                          </a:solidFill>
                          <a:hlinkClick r:id="rId3" action="ppaction://hlinksldjump"/>
                        </a:rPr>
                        <a:t>1 No Poverty</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Ensure everyone has access to food, shelter clothing, healthcare and education so they can fully participate in society.</a:t>
                      </a:r>
                      <a:endParaRPr sz="1000" b="1" u="none" strike="noStrike" cap="none">
                        <a:solidFill>
                          <a:schemeClr val="dk1"/>
                        </a:solidFill>
                      </a:endParaRPr>
                    </a:p>
                  </a:txBody>
                  <a:tcPr marL="110575" marR="110575" marT="58650" marB="58650">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Food banks</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about food banks, where they are in your area and the referral process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b="1" u="sng" strike="noStrike" cap="none">
                          <a:solidFill>
                            <a:schemeClr val="hlink"/>
                          </a:solidFill>
                          <a:hlinkClick r:id="rId4"/>
                        </a:rPr>
                        <a:t>The Trussell Trust</a:t>
                      </a:r>
                      <a:r>
                        <a:rPr lang="en-GB" sz="1000" u="sng" strike="noStrike" cap="none">
                          <a:solidFill>
                            <a:schemeClr val="hlink"/>
                          </a:solidFill>
                          <a:hlinkClick r:id="rId4"/>
                        </a:rPr>
                        <a:t> </a:t>
                      </a:r>
                      <a:r>
                        <a:rPr lang="en-GB" sz="1000" u="none" strike="noStrike" cap="none"/>
                        <a:t> is a nationwide network of food banks providing emergency food and support.</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2</a:t>
                      </a:r>
                      <a:endParaRPr sz="1000" u="none" strike="noStrike" cap="none"/>
                    </a:p>
                  </a:txBody>
                  <a:tcPr marL="110575" marR="110575" marT="58650" marB="58650"/>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Donating unwanted items</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about local charity shops and other places people can take unwanted items for reuse or recycling.</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b="1" u="sng" strike="noStrike" cap="none">
                          <a:solidFill>
                            <a:schemeClr val="hlink"/>
                          </a:solidFill>
                          <a:hlinkClick r:id="rId5"/>
                        </a:rPr>
                        <a:t>Recycle Now</a:t>
                      </a:r>
                      <a:r>
                        <a:rPr lang="en-GB" sz="1000" b="1" u="none" strike="noStrike" cap="none"/>
                        <a:t> </a:t>
                      </a:r>
                      <a:r>
                        <a:rPr lang="en-GB" sz="1000" u="none" strike="noStrike" cap="none"/>
                        <a:t>website has a search tool that gives information about what you can do with different items and where you can take them.</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12, 13, 15</a:t>
                      </a:r>
                      <a:endParaRPr sz="1000" u="none" strike="noStrike" cap="none"/>
                    </a:p>
                  </a:txBody>
                  <a:tcPr marL="110575" marR="110575" marT="58650" marB="58650"/>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Living wage</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about the real living wage on the</a:t>
                      </a:r>
                      <a:r>
                        <a:rPr lang="en-GB" sz="1000" b="1" u="none" strike="noStrike" cap="none"/>
                        <a:t> </a:t>
                      </a:r>
                      <a:r>
                        <a:rPr lang="en-GB" sz="1000" b="1" u="sng" strike="noStrike" cap="none">
                          <a:solidFill>
                            <a:schemeClr val="hlink"/>
                          </a:solidFill>
                          <a:hlinkClick r:id="rId6"/>
                        </a:rPr>
                        <a:t>Living Wage Foundation</a:t>
                      </a:r>
                      <a:r>
                        <a:rPr lang="en-GB" sz="1000" u="none" strike="noStrike" cap="none"/>
                        <a:t> website.</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There are lots of resources, including videos, that you could use to introduce the Real Living Wage and how it differs from the National Living Wage.</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1, 8, 10 and 11.</a:t>
                      </a:r>
                      <a:endParaRPr sz="1000" u="none" strike="noStrike" cap="none"/>
                    </a:p>
                  </a:txBody>
                  <a:tcPr marL="110575" marR="110575" marT="58650" marB="58650"/>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rgbClr val="000000"/>
                        </a:buClr>
                        <a:buSzPts val="1000"/>
                        <a:buFont typeface="Arial"/>
                        <a:buNone/>
                      </a:pPr>
                      <a:r>
                        <a:rPr lang="en-GB" sz="1000" b="1" u="sng" strike="noStrike" cap="none">
                          <a:solidFill>
                            <a:schemeClr val="hlink"/>
                          </a:solidFill>
                          <a:hlinkClick r:id="rId7" action="ppaction://hlinksldjump"/>
                        </a:rPr>
                        <a:t>2 Zero Hunger</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Address poor agricultural practices, food waste and environment degradation to ensure no one goes hungry.</a:t>
                      </a:r>
                      <a:endParaRPr sz="1000" b="1" u="none" strike="noStrike" cap="none">
                        <a:solidFill>
                          <a:schemeClr val="dk1"/>
                        </a:solidFill>
                      </a:endParaRPr>
                    </a:p>
                  </a:txBody>
                  <a:tcPr marL="110575" marR="110575" marT="58650" marB="58650">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Fairtrade</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visit the Fairtrade website to find out more about Fairtrade.This activity has been included for Zero Hunger as Fairtrade promotes sustainable agricultural practices, This </a:t>
                      </a:r>
                      <a:r>
                        <a:rPr lang="en-GB" sz="1000" b="1" u="sng" strike="noStrike" cap="none">
                          <a:solidFill>
                            <a:schemeClr val="hlink"/>
                          </a:solidFill>
                          <a:hlinkClick r:id="rId8"/>
                        </a:rPr>
                        <a:t>video</a:t>
                      </a:r>
                      <a:r>
                        <a:rPr lang="en-GB" sz="1000" u="none" strike="noStrike" cap="none"/>
                        <a:t> explains more about Fairtrade and sustainability in general.</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1, 5, 8, 12, 15.</a:t>
                      </a:r>
                      <a:endParaRPr sz="10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Reducing food waste</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about the </a:t>
                      </a:r>
                      <a:r>
                        <a:rPr lang="en-GB" sz="1000" b="1" u="sng" strike="noStrike" cap="none">
                          <a:solidFill>
                            <a:schemeClr val="hlink"/>
                          </a:solidFill>
                          <a:hlinkClick r:id="rId9"/>
                        </a:rPr>
                        <a:t>Love Food Hate Waste</a:t>
                      </a:r>
                      <a:r>
                        <a:rPr lang="en-GB" sz="1000" u="none" strike="noStrike" cap="none"/>
                        <a:t> campaign</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12, 13, 14, 15</a:t>
                      </a:r>
                      <a:endParaRPr sz="10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Hunger and malnutrition </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Before the session, look at the </a:t>
                      </a:r>
                      <a:r>
                        <a:rPr lang="en-GB" sz="1000" b="1" u="sng" strike="noStrike" cap="none" dirty="0">
                          <a:solidFill>
                            <a:schemeClr val="hlink"/>
                          </a:solidFill>
                          <a:hlinkClick r:id="rId10"/>
                        </a:rPr>
                        <a:t>SDG page for Zero Hunger</a:t>
                      </a:r>
                      <a:r>
                        <a:rPr lang="en-GB" sz="1000" u="none" strike="noStrike" cap="none" dirty="0"/>
                        <a:t> - the quote is one of the facts and figures.</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b="1" u="sng" strike="noStrike" cap="none" dirty="0">
                          <a:solidFill>
                            <a:schemeClr val="hlink"/>
                          </a:solidFill>
                          <a:hlinkClick r:id="rId11"/>
                        </a:rPr>
                        <a:t> Zero Hunger: Why It Matters</a:t>
                      </a:r>
                      <a:r>
                        <a:rPr lang="en-GB" sz="1000" b="1" u="none" strike="noStrike" cap="none" dirty="0"/>
                        <a:t> </a:t>
                      </a:r>
                      <a:r>
                        <a:rPr lang="en-GB" sz="1000" u="none" strike="noStrike" cap="none" dirty="0"/>
                        <a:t>provides lots of information about the causes and  impact of hunger and malnutrition.</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Related goals: 1</a:t>
                      </a:r>
                      <a:endParaRPr sz="10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
        <p:nvSpPr>
          <p:cNvPr id="1730" name="Google Shape;1730;p73"/>
          <p:cNvSpPr txBox="1"/>
          <p:nvPr/>
        </p:nvSpPr>
        <p:spPr>
          <a:xfrm>
            <a:off x="549033" y="521293"/>
            <a:ext cx="8005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Here are some notes and links to source material and wider information for each suggested activity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74"/>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37" name="Google Shape;1737;p74"/>
          <p:cNvGraphicFramePr/>
          <p:nvPr/>
        </p:nvGraphicFramePr>
        <p:xfrm>
          <a:off x="549003" y="784001"/>
          <a:ext cx="8005200" cy="577686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solidFill>
                            <a:schemeClr val="lt1"/>
                          </a:solidFill>
                        </a:rPr>
                        <a:t>Activity</a:t>
                      </a:r>
                      <a:endParaRPr sz="900" b="1" u="none" strike="noStrike" cap="none">
                        <a:solidFill>
                          <a:schemeClr val="lt1"/>
                        </a:solidFill>
                      </a:endParaRPr>
                    </a:p>
                  </a:txBody>
                  <a:tcPr marL="110575" marR="110575" marT="58650" marB="58650">
                    <a:solidFill>
                      <a:schemeClr val="dk1"/>
                    </a:solidFill>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solidFill>
                            <a:schemeClr val="lt1"/>
                          </a:solidFill>
                        </a:rPr>
                        <a:t>Notes and sources</a:t>
                      </a:r>
                      <a:endParaRPr sz="900" b="1" u="none" strike="noStrike" cap="none">
                        <a:solidFill>
                          <a:schemeClr val="lt1"/>
                        </a:solidFill>
                      </a:endParaRPr>
                    </a:p>
                  </a:txBody>
                  <a:tcPr marL="110575" marR="110575" marT="58650" marB="58650">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rgbClr val="000000"/>
                        </a:buClr>
                        <a:buSzPts val="900"/>
                        <a:buFont typeface="Arial"/>
                        <a:buNone/>
                      </a:pPr>
                      <a:r>
                        <a:rPr lang="en-GB" sz="900" b="1" u="sng" strike="noStrike" cap="none">
                          <a:solidFill>
                            <a:schemeClr val="hlink"/>
                          </a:solidFill>
                          <a:hlinkClick r:id="rId3" action="ppaction://hlinksldjump"/>
                        </a:rPr>
                        <a:t>3 Good Health and Well-Being</a:t>
                      </a:r>
                      <a:endParaRPr sz="900" b="1" u="none" strike="noStrike" cap="none"/>
                    </a:p>
                    <a:p>
                      <a:pPr marL="0" marR="0" lvl="0" indent="0" algn="l" rtl="0">
                        <a:lnSpc>
                          <a:spcPct val="100000"/>
                        </a:lnSpc>
                        <a:spcBef>
                          <a:spcPts val="0"/>
                        </a:spcBef>
                        <a:spcAft>
                          <a:spcPts val="0"/>
                        </a:spcAft>
                        <a:buClr>
                          <a:schemeClr val="dk1"/>
                        </a:buClr>
                        <a:buSzPts val="700"/>
                        <a:buFont typeface="Arial"/>
                        <a:buNone/>
                      </a:pPr>
                      <a:r>
                        <a:rPr lang="en-GB" sz="900" u="none" strike="noStrike" cap="none"/>
                        <a:t>Ensure healthy lives and promote well-being for all at all ages.</a:t>
                      </a:r>
                      <a:endParaRPr sz="9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Exercise</a:t>
                      </a:r>
                      <a:endParaRPr sz="9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Before the session, find out about local facilities and exercise groups.</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t>Related goals:11</a:t>
                      </a:r>
                      <a:endParaRPr sz="9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Five Ways to Wellbeing</a:t>
                      </a:r>
                      <a:endParaRPr sz="9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Before the session, find out about the fives steps to mental wellbeing on the </a:t>
                      </a:r>
                      <a:r>
                        <a:rPr lang="en-GB" sz="900" b="1" u="sng" strike="noStrike" cap="none">
                          <a:solidFill>
                            <a:schemeClr val="hlink"/>
                          </a:solidFill>
                          <a:hlinkClick r:id="rId4"/>
                        </a:rPr>
                        <a:t>NHS website</a:t>
                      </a:r>
                      <a:r>
                        <a:rPr lang="en-GB" sz="900" u="none" strike="noStrike" cap="none"/>
                        <a:t>.</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t>Related goals: </a:t>
                      </a:r>
                      <a:endParaRPr sz="9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Access to healthcare</a:t>
                      </a:r>
                      <a:endParaRPr sz="9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rPr>
                        <a:t>Before the session, look at the </a:t>
                      </a:r>
                      <a:r>
                        <a:rPr lang="en-GB" sz="900" b="1" u="sng" strike="noStrike" cap="none">
                          <a:solidFill>
                            <a:schemeClr val="hlink"/>
                          </a:solidFill>
                          <a:hlinkClick r:id="rId5"/>
                        </a:rPr>
                        <a:t>Good Health and Well-Being: Why It Matters</a:t>
                      </a:r>
                      <a:r>
                        <a:rPr lang="en-GB" sz="900" u="sng" strike="noStrike" cap="none">
                          <a:solidFill>
                            <a:schemeClr val="hlink"/>
                          </a:solidFill>
                          <a:hlinkClick r:id="rId5"/>
                        </a:rPr>
                        <a:t>-</a:t>
                      </a:r>
                      <a:r>
                        <a:rPr lang="en-GB" sz="900" u="none" strike="noStrike" cap="none">
                          <a:solidFill>
                            <a:schemeClr val="dk1"/>
                          </a:solidFill>
                        </a:rPr>
                        <a:t> the quote is one of the facts and figures.</a:t>
                      </a:r>
                      <a:endParaRPr sz="900"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rPr>
                        <a:t>For an overview of the NHS, look at t</a:t>
                      </a:r>
                      <a:r>
                        <a:rPr lang="en-GB" sz="900" b="1" u="sng" strike="noStrike" cap="none">
                          <a:solidFill>
                            <a:schemeClr val="hlink"/>
                          </a:solidFill>
                          <a:hlinkClick r:id="rId6"/>
                        </a:rPr>
                        <a:t>his article on Full Fact</a:t>
                      </a:r>
                      <a:endParaRPr sz="900" b="1" u="none" strike="noStrike" cap="none">
                        <a:solidFill>
                          <a:schemeClr val="dk1"/>
                        </a:solidFill>
                      </a:endParaRPr>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rPr>
                        <a:t>Related goals: 10, 16</a:t>
                      </a:r>
                      <a:endParaRPr sz="900" u="none" strike="noStrike" cap="none">
                        <a:solidFill>
                          <a:schemeClr val="dk1"/>
                        </a:solidFill>
                      </a:endParaRPr>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rgbClr val="000000"/>
                        </a:buClr>
                        <a:buSzPts val="900"/>
                        <a:buFont typeface="Arial"/>
                        <a:buNone/>
                      </a:pPr>
                      <a:r>
                        <a:rPr lang="en-GB" sz="900" b="1" u="sng" strike="noStrike" cap="none">
                          <a:solidFill>
                            <a:schemeClr val="hlink"/>
                          </a:solidFill>
                        </a:rPr>
                        <a:t>4 Quality Education</a:t>
                      </a:r>
                      <a:endParaRPr sz="900" b="1" u="none" strike="noStrike" cap="none"/>
                    </a:p>
                    <a:p>
                      <a:pPr marL="0" marR="0" lvl="0" indent="0" algn="l" rtl="0">
                        <a:lnSpc>
                          <a:spcPct val="100000"/>
                        </a:lnSpc>
                        <a:spcBef>
                          <a:spcPts val="0"/>
                        </a:spcBef>
                        <a:spcAft>
                          <a:spcPts val="0"/>
                        </a:spcAft>
                        <a:buClr>
                          <a:schemeClr val="dk1"/>
                        </a:buClr>
                        <a:buSzPts val="700"/>
                        <a:buFont typeface="Arial"/>
                        <a:buNone/>
                      </a:pPr>
                      <a:r>
                        <a:rPr lang="en-GB" sz="900" u="none" strike="noStrike" cap="none"/>
                        <a:t>Ensure inclusive and quality education for all and promote lifelong learning for everyone, no matter who they are or where they are.</a:t>
                      </a:r>
                      <a:endParaRPr sz="9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School in the UK</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Before the session, remind yourself of when children must </a:t>
                      </a:r>
                      <a:r>
                        <a:rPr lang="en-GB" sz="900" b="1" u="sng" strike="noStrike" cap="none">
                          <a:solidFill>
                            <a:schemeClr val="hlink"/>
                          </a:solidFill>
                          <a:hlinkClick r:id="rId7"/>
                        </a:rPr>
                        <a:t>start school </a:t>
                      </a:r>
                      <a:r>
                        <a:rPr lang="en-GB" sz="900" u="none" strike="noStrike" cap="none"/>
                        <a:t>(5) and when they can choose to </a:t>
                      </a:r>
                      <a:r>
                        <a:rPr lang="en-GB" sz="900" b="1" u="sng" strike="noStrike" cap="none">
                          <a:solidFill>
                            <a:schemeClr val="hlink"/>
                          </a:solidFill>
                          <a:hlinkClick r:id="rId8"/>
                        </a:rPr>
                        <a:t>leave school</a:t>
                      </a:r>
                      <a:r>
                        <a:rPr lang="en-GB" sz="900" u="none" strike="noStrike" cap="none"/>
                        <a:t> (16).</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t>Related goals: 10</a:t>
                      </a:r>
                      <a:endParaRPr sz="9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Learning for life</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Before the session, find out about the</a:t>
                      </a:r>
                      <a:r>
                        <a:rPr lang="en-GB" sz="900" b="1" u="none" strike="noStrike" cap="none"/>
                        <a:t> </a:t>
                      </a:r>
                      <a:r>
                        <a:rPr lang="en-GB" sz="900" u="none" strike="noStrike" cap="none"/>
                        <a:t>museums and galleries</a:t>
                      </a:r>
                      <a:r>
                        <a:rPr lang="en-GB" sz="900" b="1" u="none" strike="noStrike" cap="none"/>
                        <a:t> </a:t>
                      </a:r>
                      <a:r>
                        <a:rPr lang="en-GB" sz="900" u="none" strike="noStrike" cap="none"/>
                        <a:t>in your area and an idea of what you can see or do there.</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rPr>
                        <a:t>Related goals: 9, 11</a:t>
                      </a:r>
                      <a:endParaRPr sz="9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Fact checking</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t>Before the session, find out </a:t>
                      </a:r>
                      <a:r>
                        <a:rPr lang="en-GB" sz="900" b="1" u="sng" strike="noStrike" cap="none">
                          <a:solidFill>
                            <a:schemeClr val="hlink"/>
                          </a:solidFill>
                          <a:hlinkClick r:id="rId9"/>
                        </a:rPr>
                        <a:t>what an infodemic</a:t>
                      </a:r>
                      <a:r>
                        <a:rPr lang="en-GB" sz="900" u="none" strike="noStrike" cap="none"/>
                        <a:t> is on the World Health Organisation’s website.</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t>Watch the video on </a:t>
                      </a:r>
                      <a:r>
                        <a:rPr lang="en-GB" sz="900" b="1" u="sng" strike="noStrike" cap="none">
                          <a:solidFill>
                            <a:schemeClr val="hlink"/>
                          </a:solidFill>
                          <a:hlinkClick r:id="rId10"/>
                        </a:rPr>
                        <a:t>how to check information with the www. method </a:t>
                      </a:r>
                      <a:r>
                        <a:rPr lang="en-GB" sz="900" u="none" strike="noStrike" cap="none"/>
                        <a:t>on the </a:t>
                      </a:r>
                      <a:r>
                        <a:rPr lang="en-GB" sz="900" b="1" u="sng" strike="noStrike" cap="none">
                          <a:solidFill>
                            <a:schemeClr val="hlink"/>
                          </a:solidFill>
                          <a:hlinkClick r:id="rId11"/>
                        </a:rPr>
                        <a:t>Buzz Manchester</a:t>
                      </a:r>
                      <a:r>
                        <a:rPr lang="en-GB" sz="900" u="sng" strike="noStrike" cap="none">
                          <a:solidFill>
                            <a:schemeClr val="hlink"/>
                          </a:solidFill>
                          <a:hlinkClick r:id="rId11"/>
                        </a:rPr>
                        <a:t> </a:t>
                      </a:r>
                      <a:r>
                        <a:rPr lang="en-GB" sz="900" u="none" strike="noStrike" cap="none"/>
                        <a:t>website to familiarise yourself with www.</a:t>
                      </a:r>
                      <a:endParaRPr sz="900" u="none" strike="noStrike" cap="none"/>
                    </a:p>
                    <a:p>
                      <a:pPr marL="0" marR="0" lvl="0" indent="0" algn="l" rtl="0">
                        <a:lnSpc>
                          <a:spcPct val="100000"/>
                        </a:lnSpc>
                        <a:spcBef>
                          <a:spcPts val="0"/>
                        </a:spcBef>
                        <a:spcAft>
                          <a:spcPts val="0"/>
                        </a:spcAft>
                        <a:buClr>
                          <a:srgbClr val="000000"/>
                        </a:buClr>
                        <a:buSzPts val="900"/>
                        <a:buFont typeface="Arial"/>
                        <a:buNone/>
                      </a:pPr>
                      <a:r>
                        <a:rPr lang="en-GB" sz="900" u="none" strike="noStrike" cap="none"/>
                        <a:t>Related goals: 3, 16</a:t>
                      </a:r>
                      <a:endParaRPr sz="900" u="none" strike="noStrike" cap="none"/>
                    </a:p>
                  </a:txBody>
                  <a:tcPr marL="110575" marR="110575" marT="58650" marB="58650"/>
                </a:tc>
                <a:extLst>
                  <a:ext uri="{0D108BD9-81ED-4DB2-BD59-A6C34878D82A}">
                    <a16:rowId xmlns:a16="http://schemas.microsoft.com/office/drawing/2014/main" val="10008"/>
                  </a:ext>
                </a:extLst>
              </a:tr>
              <a:tr h="244375">
                <a:tc gridSpan="2">
                  <a:txBody>
                    <a:bodyPr/>
                    <a:lstStyle/>
                    <a:p>
                      <a:pPr marL="0" marR="0" lvl="0" indent="0" algn="l" rtl="0">
                        <a:lnSpc>
                          <a:spcPct val="100000"/>
                        </a:lnSpc>
                        <a:spcBef>
                          <a:spcPts val="0"/>
                        </a:spcBef>
                        <a:spcAft>
                          <a:spcPts val="0"/>
                        </a:spcAft>
                        <a:buClr>
                          <a:srgbClr val="000000"/>
                        </a:buClr>
                        <a:buSzPts val="900"/>
                        <a:buFont typeface="Arial"/>
                        <a:buNone/>
                      </a:pPr>
                      <a:r>
                        <a:rPr lang="en-GB" sz="900" b="1" u="sng" strike="noStrike" cap="none">
                          <a:solidFill>
                            <a:schemeClr val="hlink"/>
                          </a:solidFill>
                        </a:rPr>
                        <a:t>5 Gender Equality</a:t>
                      </a:r>
                      <a:endParaRPr sz="900" b="1" u="none" strike="noStrike" cap="none"/>
                    </a:p>
                    <a:p>
                      <a:pPr marL="0" marR="0" lvl="0" indent="0" algn="l" rtl="0">
                        <a:lnSpc>
                          <a:spcPct val="100000"/>
                        </a:lnSpc>
                        <a:spcBef>
                          <a:spcPts val="0"/>
                        </a:spcBef>
                        <a:spcAft>
                          <a:spcPts val="0"/>
                        </a:spcAft>
                        <a:buClr>
                          <a:schemeClr val="dk1"/>
                        </a:buClr>
                        <a:buSzPts val="700"/>
                        <a:buFont typeface="Arial"/>
                        <a:buNone/>
                      </a:pPr>
                      <a:r>
                        <a:rPr lang="en-GB" sz="900" u="none" strike="noStrike" cap="none">
                          <a:solidFill>
                            <a:schemeClr val="dk1"/>
                          </a:solidFill>
                        </a:rPr>
                        <a:t>Ensure equal access to education, health care and decent work for women and girls. End discrimination and violence against women and girls everywhere.</a:t>
                      </a:r>
                      <a:endParaRPr sz="900" u="none" strike="noStrike" cap="none"/>
                    </a:p>
                  </a:txBody>
                  <a:tcPr marL="110575" marR="110575" marT="58650" marB="58650">
                    <a:solidFill>
                      <a:srgbClr val="CCCCCC"/>
                    </a:solidFill>
                  </a:tcPr>
                </a:tc>
                <a:tc hMerge="1">
                  <a:txBody>
                    <a:bodyPr/>
                    <a:lstStyle/>
                    <a:p>
                      <a:endParaRPr lang="en-US"/>
                    </a:p>
                  </a:txBody>
                  <a:tcPr/>
                </a:tc>
                <a:extLst>
                  <a:ext uri="{0D108BD9-81ED-4DB2-BD59-A6C34878D82A}">
                    <a16:rowId xmlns:a16="http://schemas.microsoft.com/office/drawing/2014/main" val="10009"/>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Gender Pay Gap</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900" u="none" strike="noStrike" cap="none">
                          <a:solidFill>
                            <a:schemeClr val="dk1"/>
                          </a:solidFill>
                        </a:rPr>
                        <a:t>Before the session, visit the </a:t>
                      </a:r>
                      <a:r>
                        <a:rPr lang="en-GB" sz="900" b="1" u="sng" strike="noStrike" cap="none">
                          <a:solidFill>
                            <a:schemeClr val="hlink"/>
                          </a:solidFill>
                          <a:hlinkClick r:id="rId12"/>
                        </a:rPr>
                        <a:t>UN Women website </a:t>
                      </a:r>
                      <a:r>
                        <a:rPr lang="en-GB" sz="900" u="none" strike="noStrike" cap="none">
                          <a:solidFill>
                            <a:schemeClr val="dk1"/>
                          </a:solidFill>
                        </a:rPr>
                        <a:t>to find out more about wome</a:t>
                      </a:r>
                      <a:r>
                        <a:rPr lang="en-GB" sz="900" u="none" strike="noStrike" cap="none"/>
                        <a:t>n and employment.  These</a:t>
                      </a:r>
                      <a:r>
                        <a:rPr lang="en-GB" sz="900" b="1" u="none" strike="noStrike" cap="none"/>
                        <a:t> </a:t>
                      </a:r>
                      <a:r>
                        <a:rPr lang="en-GB" sz="900" b="1" u="sng" strike="noStrike" cap="none">
                          <a:solidFill>
                            <a:schemeClr val="hlink"/>
                          </a:solidFill>
                          <a:hlinkClick r:id="rId13"/>
                        </a:rPr>
                        <a:t>infographics</a:t>
                      </a:r>
                      <a:r>
                        <a:rPr lang="en-GB" sz="900" b="1" u="none" strike="noStrike" cap="none"/>
                        <a:t> </a:t>
                      </a:r>
                      <a:r>
                        <a:rPr lang="en-GB" sz="900" u="none" strike="noStrike" cap="none"/>
                        <a:t>clearly present a range of  facts on where women stand today in the changing world of work.</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900" u="none" strike="noStrike" cap="none">
                          <a:solidFill>
                            <a:schemeClr val="dk1"/>
                          </a:solidFill>
                        </a:rPr>
                        <a:t>Related goals: 1, 8, 10</a:t>
                      </a:r>
                      <a:endParaRPr sz="900" u="none" strike="noStrike" cap="none"/>
                    </a:p>
                  </a:txBody>
                  <a:tcPr marL="110575" marR="110575" marT="58650" marB="58650"/>
                </a:tc>
                <a:extLst>
                  <a:ext uri="{0D108BD9-81ED-4DB2-BD59-A6C34878D82A}">
                    <a16:rowId xmlns:a16="http://schemas.microsoft.com/office/drawing/2014/main" val="10010"/>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Inspiring Women</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900" u="none" strike="noStrike" cap="none">
                          <a:solidFill>
                            <a:schemeClr val="dk1"/>
                          </a:solidFill>
                        </a:rPr>
                        <a:t>Before the session, think about a woman who inspires you so you are ready to share an example with your learners.</a:t>
                      </a:r>
                      <a:endParaRPr sz="9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900" u="none" strike="noStrike" cap="none">
                          <a:solidFill>
                            <a:schemeClr val="dk1"/>
                          </a:solidFill>
                        </a:rPr>
                        <a:t>Related goals: 10</a:t>
                      </a:r>
                      <a:endParaRPr sz="900" u="none" strike="noStrike" cap="none"/>
                    </a:p>
                  </a:txBody>
                  <a:tcPr marL="110575" marR="110575" marT="58650" marB="58650"/>
                </a:tc>
                <a:extLst>
                  <a:ext uri="{0D108BD9-81ED-4DB2-BD59-A6C34878D82A}">
                    <a16:rowId xmlns:a16="http://schemas.microsoft.com/office/drawing/2014/main" val="10011"/>
                  </a:ext>
                </a:extLst>
              </a:tr>
              <a:tr h="244375">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t>Safe Spaces for Women and Girls</a:t>
                      </a:r>
                      <a:endParaRPr sz="9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900" u="none" strike="noStrike" cap="none" dirty="0">
                          <a:solidFill>
                            <a:schemeClr val="dk1"/>
                          </a:solidFill>
                        </a:rPr>
                        <a:t>Before the session, visit the UN Women website to find out about the</a:t>
                      </a:r>
                      <a:r>
                        <a:rPr lang="en-GB" sz="900" b="1" u="none" strike="noStrike" cap="none" dirty="0">
                          <a:solidFill>
                            <a:schemeClr val="dk1"/>
                          </a:solidFill>
                        </a:rPr>
                        <a:t> </a:t>
                      </a:r>
                      <a:r>
                        <a:rPr lang="en-GB" sz="900" b="1" u="sng" strike="noStrike" cap="none" dirty="0">
                          <a:solidFill>
                            <a:schemeClr val="hlink"/>
                          </a:solidFill>
                          <a:hlinkClick r:id="rId14"/>
                        </a:rPr>
                        <a:t>Safe Spaces Now </a:t>
                      </a:r>
                      <a:r>
                        <a:rPr lang="en-GB" sz="900" u="none" strike="noStrike" cap="none" dirty="0">
                          <a:solidFill>
                            <a:schemeClr val="dk1"/>
                          </a:solidFill>
                        </a:rPr>
                        <a:t>campaign.</a:t>
                      </a:r>
                      <a:endParaRPr sz="900" u="none" strike="noStrike" cap="none" dirty="0">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900" u="none" strike="noStrike" cap="none" dirty="0">
                          <a:solidFill>
                            <a:schemeClr val="dk1"/>
                          </a:solidFill>
                        </a:rPr>
                        <a:t>Related goals: 3, 10, 11, 16</a:t>
                      </a:r>
                      <a:endParaRPr sz="900" u="none" strike="noStrike" cap="none" dirty="0"/>
                    </a:p>
                  </a:txBody>
                  <a:tcPr marL="110575" marR="110575" marT="58650" marB="58650"/>
                </a:tc>
                <a:extLst>
                  <a:ext uri="{0D108BD9-81ED-4DB2-BD59-A6C34878D82A}">
                    <a16:rowId xmlns:a16="http://schemas.microsoft.com/office/drawing/2014/main" val="10012"/>
                  </a:ext>
                </a:extLst>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742"/>
        <p:cNvGrpSpPr/>
        <p:nvPr/>
      </p:nvGrpSpPr>
      <p:grpSpPr>
        <a:xfrm>
          <a:off x="0" y="0"/>
          <a:ext cx="0" cy="0"/>
          <a:chOff x="0" y="0"/>
          <a:chExt cx="0" cy="0"/>
        </a:xfrm>
      </p:grpSpPr>
      <p:sp>
        <p:nvSpPr>
          <p:cNvPr id="1743" name="Google Shape;1743;p75"/>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44" name="Google Shape;1744;p75"/>
          <p:cNvGraphicFramePr/>
          <p:nvPr/>
        </p:nvGraphicFramePr>
        <p:xfrm>
          <a:off x="549003" y="860201"/>
          <a:ext cx="8005200" cy="562770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Activity</a:t>
                      </a:r>
                      <a:endParaRPr sz="1200" b="1" u="none" strike="noStrike" cap="none">
                        <a:solidFill>
                          <a:schemeClr val="lt1"/>
                        </a:solidFill>
                      </a:endParaRPr>
                    </a:p>
                  </a:txBody>
                  <a:tcPr marL="110575" marR="110575" marT="58650" marB="58650">
                    <a:solidFill>
                      <a:schemeClr val="dk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Notes and sources</a:t>
                      </a:r>
                      <a:endParaRPr sz="1200" b="1" u="none" strike="noStrike" cap="none">
                        <a:solidFill>
                          <a:schemeClr val="lt1"/>
                        </a:solidFill>
                      </a:endParaRPr>
                    </a:p>
                  </a:txBody>
                  <a:tcPr marL="110575" marR="110575" marT="58650" marB="58650">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3">
                            <a:extLst>
                              <a:ext uri="{A12FA001-AC4F-418D-AE19-62706E023703}">
                                <ahyp:hlinkClr xmlns:ahyp="http://schemas.microsoft.com/office/drawing/2018/hyperlinkcolor" val="tx"/>
                              </a:ext>
                            </a:extLst>
                          </a:hlinkClick>
                        </a:rPr>
                        <a:t>6 Clean Water and Sanitation</a:t>
                      </a:r>
                      <a:endParaRPr sz="12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Ensure access to clean water and toilets for everyone.  Value, protect and restore sources of water.</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Saving Water</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Before the session, read the UN’s leaflet on </a:t>
                      </a:r>
                      <a:r>
                        <a:rPr lang="en-GB" sz="1200" b="1" u="sng" strike="noStrike" cap="none">
                          <a:solidFill>
                            <a:schemeClr val="hlink"/>
                          </a:solidFill>
                          <a:hlinkClick r:id="rId4"/>
                        </a:rPr>
                        <a:t>Clean Water and Sanitation - Why It Matters</a:t>
                      </a:r>
                      <a:r>
                        <a:rPr lang="en-GB" sz="1200" b="1" u="none" strike="noStrike" cap="none"/>
                        <a:t>. </a:t>
                      </a:r>
                      <a:r>
                        <a:rPr lang="en-GB" sz="1200" u="none" strike="noStrike" cap="none"/>
                        <a:t>Look at the </a:t>
                      </a:r>
                      <a:r>
                        <a:rPr lang="en-GB" sz="1200" b="1" u="sng" strike="noStrike" cap="none">
                          <a:solidFill>
                            <a:schemeClr val="hlink"/>
                          </a:solidFill>
                          <a:hlinkClick r:id="rId5"/>
                        </a:rPr>
                        <a:t>Friends of the Earth website</a:t>
                      </a:r>
                      <a:r>
                        <a:rPr lang="en-GB" sz="1200" u="none" strike="noStrike" cap="none"/>
                        <a:t> for tips on saving water.</a:t>
                      </a:r>
                      <a:endParaRPr sz="1200" u="none" strike="noStrike" cap="none"/>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Related goals: 12</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Hand Hygiene</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Before the session, look at the </a:t>
                      </a:r>
                      <a:r>
                        <a:rPr lang="en-GB" sz="1200" b="1" u="sng" strike="noStrike" cap="none">
                          <a:solidFill>
                            <a:schemeClr val="hlink"/>
                          </a:solidFill>
                          <a:hlinkClick r:id="rId6"/>
                        </a:rPr>
                        <a:t>NHS advice on hand hygiene</a:t>
                      </a:r>
                      <a:r>
                        <a:rPr lang="en-GB" sz="1200" u="none" strike="noStrike" cap="none"/>
                        <a:t>.</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t>Related goals: 3</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Valuing Water</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Before the session, look at the </a:t>
                      </a:r>
                      <a:r>
                        <a:rPr lang="en-GB" sz="1200" b="1" u="sng" strike="noStrike" cap="none">
                          <a:solidFill>
                            <a:schemeClr val="hlink"/>
                          </a:solidFill>
                          <a:hlinkClick r:id="rId7"/>
                        </a:rPr>
                        <a:t>World Water Day </a:t>
                      </a:r>
                      <a:r>
                        <a:rPr lang="en-GB" sz="1200" u="none" strike="noStrike" cap="none">
                          <a:solidFill>
                            <a:schemeClr val="dk1"/>
                          </a:solidFill>
                        </a:rPr>
                        <a:t>resources on Valuing Water campaign.  To view previous campaigns, go to the </a:t>
                      </a:r>
                      <a:r>
                        <a:rPr lang="en-GB" sz="1200" b="1" u="none" strike="noStrike" cap="none">
                          <a:solidFill>
                            <a:schemeClr val="dk1"/>
                          </a:solidFill>
                        </a:rPr>
                        <a:t>archive page.</a:t>
                      </a:r>
                      <a:endParaRPr sz="1200" b="1" u="none" strike="noStrike" cap="none">
                        <a:solidFill>
                          <a:schemeClr val="dk1"/>
                        </a:solidFill>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Related goals: 10, 16</a:t>
                      </a:r>
                      <a:endParaRPr sz="1200" u="none" strike="noStrike" cap="none">
                        <a:solidFill>
                          <a:schemeClr val="dk1"/>
                        </a:solidFill>
                      </a:endParaRPr>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8">
                            <a:extLst>
                              <a:ext uri="{A12FA001-AC4F-418D-AE19-62706E023703}">
                                <ahyp:hlinkClr xmlns:ahyp="http://schemas.microsoft.com/office/drawing/2018/hyperlinkcolor" val="tx"/>
                              </a:ext>
                            </a:extLst>
                          </a:hlinkClick>
                        </a:rPr>
                        <a:t>7 Affordable and Clean Energy</a:t>
                      </a:r>
                      <a:endParaRPr sz="12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Enable everyone to access affordable, reliable, sustainable and modern energy that is clean and renewable.</a:t>
                      </a:r>
                      <a:endParaRPr sz="12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Saving Energy</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1100"/>
                        <a:buFont typeface="Arial"/>
                        <a:buNone/>
                      </a:pPr>
                      <a:r>
                        <a:rPr lang="en-GB" sz="1200" u="none" strike="noStrike" cap="none">
                          <a:solidFill>
                            <a:schemeClr val="dk1"/>
                          </a:solidFill>
                        </a:rPr>
                        <a:t>Before the session, find out about ways you can save energy in the home There are some good tips on the </a:t>
                      </a:r>
                      <a:r>
                        <a:rPr lang="en-GB" sz="1200" b="1" u="sng" strike="noStrike" cap="none">
                          <a:solidFill>
                            <a:schemeClr val="hlink"/>
                          </a:solidFill>
                          <a:hlinkClick r:id="rId9"/>
                        </a:rPr>
                        <a:t>Energy Saving Trust</a:t>
                      </a:r>
                      <a:r>
                        <a:rPr lang="en-GB" sz="1200" b="1" u="none" strike="noStrike" cap="none">
                          <a:solidFill>
                            <a:schemeClr val="dk1"/>
                          </a:solidFill>
                        </a:rPr>
                        <a:t> </a:t>
                      </a:r>
                      <a:r>
                        <a:rPr lang="en-GB" sz="1200" u="none" strike="noStrike" cap="none">
                          <a:solidFill>
                            <a:schemeClr val="dk1"/>
                          </a:solidFill>
                        </a:rPr>
                        <a:t>website and this  </a:t>
                      </a:r>
                      <a:r>
                        <a:rPr lang="en-GB" sz="1200" b="1" u="sng" strike="noStrike" cap="none">
                          <a:solidFill>
                            <a:schemeClr val="hlink"/>
                          </a:solidFill>
                          <a:hlinkClick r:id="rId10"/>
                        </a:rPr>
                        <a:t>BBC quiz on saving energy</a:t>
                      </a:r>
                      <a:r>
                        <a:rPr lang="en-GB" sz="1200" b="1" u="none" strike="noStrike" cap="none">
                          <a:solidFill>
                            <a:schemeClr val="dk1"/>
                          </a:solidFill>
                        </a:rPr>
                        <a:t> </a:t>
                      </a:r>
                      <a:r>
                        <a:rPr lang="en-GB" sz="1200" u="none" strike="noStrike" cap="none">
                          <a:solidFill>
                            <a:schemeClr val="dk1"/>
                          </a:solidFill>
                        </a:rPr>
                        <a:t>at home is a useful resource.</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t>Related goals: 12, 13</a:t>
                      </a:r>
                      <a:endParaRPr sz="12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Energy Sources</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Before the session, familiarise yourself with </a:t>
                      </a:r>
                      <a:r>
                        <a:rPr lang="en-GB" sz="1200" b="1" u="sng" strike="noStrike" cap="none">
                          <a:solidFill>
                            <a:schemeClr val="hlink"/>
                          </a:solidFill>
                          <a:hlinkClick r:id="rId11"/>
                        </a:rPr>
                        <a:t>different energy sources</a:t>
                      </a:r>
                      <a:r>
                        <a:rPr lang="en-GB" sz="1200" u="none" strike="noStrike" cap="none"/>
                        <a:t> and if they are clean/renewable.  The images show coal, wind (R), tidal (R), hydroelectric (R), solar (R), petrol/diesel, wood and gas.</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t>The </a:t>
                      </a:r>
                      <a:r>
                        <a:rPr lang="en-GB" sz="1200" b="1" u="sng" strike="noStrike" cap="none">
                          <a:solidFill>
                            <a:schemeClr val="hlink"/>
                          </a:solidFill>
                          <a:hlinkClick r:id="rId12"/>
                        </a:rPr>
                        <a:t>Energy Saving Trust</a:t>
                      </a:r>
                      <a:r>
                        <a:rPr lang="en-GB" sz="1200" u="none" strike="noStrike" cap="none"/>
                        <a:t> has some useful information about switching to a Green tariff</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Related goals: 9, 11, 12, 13, 15</a:t>
                      </a:r>
                      <a:endParaRPr sz="12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Alternatives to Fossil Fuels</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dirty="0"/>
                        <a:t>Before the session, read </a:t>
                      </a:r>
                      <a:r>
                        <a:rPr lang="en-GB" sz="1200" b="1" u="sng" strike="noStrike" cap="none" dirty="0">
                          <a:solidFill>
                            <a:schemeClr val="hlink"/>
                          </a:solidFill>
                          <a:hlinkClick r:id="rId13"/>
                        </a:rPr>
                        <a:t>Affordable and Clean Energy: Why It Matters</a:t>
                      </a:r>
                      <a:r>
                        <a:rPr lang="en-GB" sz="1200" u="none" strike="noStrike" cap="none" dirty="0"/>
                        <a:t> and f</a:t>
                      </a:r>
                      <a:r>
                        <a:rPr lang="en-GB" sz="1200" u="none" strike="noStrike" cap="none" dirty="0">
                          <a:solidFill>
                            <a:schemeClr val="dk1"/>
                          </a:solidFill>
                        </a:rPr>
                        <a:t>amiliarise yourself with </a:t>
                      </a:r>
                      <a:r>
                        <a:rPr lang="en-GB" sz="1200" b="1" u="sng" strike="noStrike" cap="none" dirty="0">
                          <a:solidFill>
                            <a:schemeClr val="hlink"/>
                          </a:solidFill>
                          <a:hlinkClick r:id="rId11"/>
                        </a:rPr>
                        <a:t>different energy sources</a:t>
                      </a:r>
                      <a:r>
                        <a:rPr lang="en-GB" sz="1200" u="none" strike="noStrike" cap="none" dirty="0"/>
                        <a:t>.</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GB" sz="1200" u="none" strike="noStrike" cap="none" dirty="0"/>
                        <a:t>Related goals: 3, 9, </a:t>
                      </a:r>
                      <a:r>
                        <a:rPr lang="en-GB" sz="1200" u="none" strike="noStrike" cap="none" dirty="0">
                          <a:solidFill>
                            <a:schemeClr val="dk1"/>
                          </a:solidFill>
                        </a:rPr>
                        <a:t>11, 12, 13, 15</a:t>
                      </a:r>
                      <a:endParaRPr sz="12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76"/>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51" name="Google Shape;1751;p76"/>
          <p:cNvGraphicFramePr/>
          <p:nvPr/>
        </p:nvGraphicFramePr>
        <p:xfrm>
          <a:off x="549003" y="860201"/>
          <a:ext cx="8005200" cy="532290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Activity</a:t>
                      </a:r>
                      <a:endParaRPr sz="10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Notes and sources</a:t>
                      </a:r>
                      <a:endParaRPr sz="10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3">
                            <a:extLst>
                              <a:ext uri="{A12FA001-AC4F-418D-AE19-62706E023703}">
                                <ahyp:hlinkClr xmlns:ahyp="http://schemas.microsoft.com/office/drawing/2018/hyperlinkcolor" val="tx"/>
                              </a:ext>
                            </a:extLst>
                          </a:hlinkClick>
                        </a:rPr>
                        <a:t>8 Decent Work and Economic Growth</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Promote inclusive and sustainable economic growth and create employment opportunities and decent work for all.</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National Living Wage</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check the </a:t>
                      </a:r>
                      <a:r>
                        <a:rPr lang="en-GB" sz="1000" b="1" u="sng" strike="noStrike" cap="none">
                          <a:solidFill>
                            <a:schemeClr val="hlink"/>
                          </a:solidFill>
                          <a:hlinkClick r:id="rId4"/>
                        </a:rPr>
                        <a:t>National Living Wage</a:t>
                      </a:r>
                      <a:r>
                        <a:rPr lang="en-GB" sz="1000" u="none" strike="noStrike" cap="none">
                          <a:solidFill>
                            <a:schemeClr val="dk1"/>
                          </a:solidFill>
                        </a:rPr>
                        <a:t>.  In 2021 it was £8.91 for people aged 23 and over.  You will need to check and update any reference to the National Living Wage as this changes regularly.</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1</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Workers’ Rights</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have a look at the information on </a:t>
                      </a:r>
                      <a:r>
                        <a:rPr lang="en-GB" sz="1000" b="1" u="sng" strike="noStrike" cap="none">
                          <a:solidFill>
                            <a:schemeClr val="hlink"/>
                          </a:solidFill>
                          <a:hlinkClick r:id="rId5"/>
                        </a:rPr>
                        <a:t>Rights at Work on the Citizen’s Advice Bureau</a:t>
                      </a:r>
                      <a:r>
                        <a:rPr lang="en-GB" sz="1000" b="1" u="none" strike="noStrike" cap="none">
                          <a:solidFill>
                            <a:schemeClr val="dk1"/>
                          </a:solidFill>
                        </a:rPr>
                        <a:t> </a:t>
                      </a:r>
                      <a:r>
                        <a:rPr lang="en-GB" sz="1000" u="none" strike="noStrike" cap="none">
                          <a:solidFill>
                            <a:schemeClr val="dk1"/>
                          </a:solidFill>
                        </a:rPr>
                        <a:t>website.</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t>If you work more than </a:t>
                      </a:r>
                      <a:r>
                        <a:rPr lang="en-GB" sz="1000" b="1" u="none" strike="noStrike" cap="none"/>
                        <a:t>6</a:t>
                      </a:r>
                      <a:r>
                        <a:rPr lang="en-GB" sz="1000" u="none" strike="noStrike" cap="none"/>
                        <a:t> hours a day, you are entitled to a rest break. The maximum you should work in a week is </a:t>
                      </a:r>
                      <a:r>
                        <a:rPr lang="en-GB" sz="1000" b="1" u="none" strike="noStrike" cap="none"/>
                        <a:t>48</a:t>
                      </a:r>
                      <a:r>
                        <a:rPr lang="en-GB" sz="1000" u="none" strike="noStrike" cap="none"/>
                        <a:t> hours. You get </a:t>
                      </a:r>
                      <a:r>
                        <a:rPr lang="en-GB" sz="1000" b="1" u="none" strike="noStrike" cap="none"/>
                        <a:t>5.6</a:t>
                      </a:r>
                      <a:r>
                        <a:rPr lang="en-GB" sz="1000" u="none" strike="noStrike" cap="none"/>
                        <a:t> weeks paid leave a year if you are full time.</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1, 16</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Soft Skills</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find out about </a:t>
                      </a:r>
                      <a:r>
                        <a:rPr lang="en-GB" sz="1000" b="1" u="sng" strike="noStrike" cap="none">
                          <a:solidFill>
                            <a:schemeClr val="hlink"/>
                          </a:solidFill>
                          <a:hlinkClick r:id="rId6"/>
                        </a:rPr>
                        <a:t>soft skills on the Careers Service</a:t>
                      </a:r>
                      <a:r>
                        <a:rPr lang="en-GB" sz="1000" u="none" strike="noStrike" cap="none">
                          <a:solidFill>
                            <a:schemeClr val="dk1"/>
                          </a:solidFill>
                        </a:rPr>
                        <a:t> website.  Collate information about opportunities to develop soft skills that you can signpost learners to.</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4 </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7">
                            <a:extLst>
                              <a:ext uri="{A12FA001-AC4F-418D-AE19-62706E023703}">
                                <ahyp:hlinkClr xmlns:ahyp="http://schemas.microsoft.com/office/drawing/2018/hyperlinkcolor" val="tx"/>
                              </a:ext>
                            </a:extLst>
                          </a:hlinkClick>
                        </a:rPr>
                        <a:t>9 Industry, Innovation and Infrastructure</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Encourage industries that bring opportunities to everyone while protecting the environment, supported by resilient infrastructure such as reliable transport and technological innovation</a:t>
                      </a:r>
                      <a:endParaRPr sz="10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Travel and Transport</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gather information about local transport, including any new initiatives, such as the introduction of cycle lanes and pedestrianising areas.  To prepare for discussing cleaner forms of travel and transport,  </a:t>
                      </a:r>
                      <a:r>
                        <a:rPr lang="en-GB" sz="1000" b="1" u="none" strike="noStrike" cap="none">
                          <a:solidFill>
                            <a:schemeClr val="dk1"/>
                          </a:solidFill>
                        </a:rPr>
                        <a:t>Energy Saving Trust</a:t>
                      </a:r>
                      <a:r>
                        <a:rPr lang="en-GB" sz="1000" u="none" strike="noStrike" cap="none">
                          <a:solidFill>
                            <a:schemeClr val="dk1"/>
                          </a:solidFill>
                        </a:rPr>
                        <a:t> has some information and advice around </a:t>
                      </a:r>
                      <a:r>
                        <a:rPr lang="en-GB" sz="1000" b="1" u="sng" strike="noStrike" cap="none">
                          <a:solidFill>
                            <a:schemeClr val="hlink"/>
                          </a:solidFill>
                          <a:hlinkClick r:id="rId8"/>
                        </a:rPr>
                        <a:t>low carbon travel</a:t>
                      </a:r>
                      <a:r>
                        <a:rPr lang="en-GB" sz="1000" u="none" strike="noStrike" cap="none">
                          <a:solidFill>
                            <a:schemeClr val="dk1"/>
                          </a:solidFill>
                        </a:rPr>
                        <a:t>, including active travel which has a </a:t>
                      </a:r>
                      <a:r>
                        <a:rPr lang="en-GB" sz="1000" b="1" u="sng" strike="noStrike" cap="none">
                          <a:solidFill>
                            <a:schemeClr val="hlink"/>
                          </a:solidFill>
                          <a:hlinkClick r:id="rId9"/>
                        </a:rPr>
                        <a:t>useful sustainable travel hierarchy infographic</a:t>
                      </a:r>
                      <a:r>
                        <a:rPr lang="en-GB" sz="1000" u="none" strike="noStrike" cap="none">
                          <a:solidFill>
                            <a:schemeClr val="dk1"/>
                          </a:solidFill>
                        </a:rPr>
                        <a:t>, as well as information on </a:t>
                      </a:r>
                      <a:r>
                        <a:rPr lang="en-GB" sz="1000" b="1" u="sng" strike="noStrike" cap="none">
                          <a:solidFill>
                            <a:schemeClr val="hlink"/>
                          </a:solidFill>
                          <a:hlinkClick r:id="rId10"/>
                        </a:rPr>
                        <a:t>shared travel.</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11, 13</a:t>
                      </a:r>
                      <a:endParaRPr sz="10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Using Digital Devices and the Internet</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find out about the </a:t>
                      </a:r>
                      <a:r>
                        <a:rPr lang="en-GB" sz="1000" b="1" u="sng" strike="noStrike" cap="none">
                          <a:solidFill>
                            <a:schemeClr val="hlink"/>
                          </a:solidFill>
                          <a:hlinkClick r:id="rId11"/>
                        </a:rPr>
                        <a:t>Essential Digital Skills Framework</a:t>
                      </a:r>
                      <a:r>
                        <a:rPr lang="en-GB" sz="1000" u="none" strike="noStrike" cap="none">
                          <a:solidFill>
                            <a:schemeClr val="dk1"/>
                          </a:solidFill>
                        </a:rPr>
                        <a:t>.</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t>Collate information about opportunities </a:t>
                      </a:r>
                      <a:r>
                        <a:rPr lang="en-GB" sz="1000" u="none" strike="noStrike" cap="none">
                          <a:solidFill>
                            <a:schemeClr val="dk1"/>
                          </a:solidFill>
                        </a:rPr>
                        <a:t>to develop digital skills that you can signpost learners to, including online opportunities like </a:t>
                      </a:r>
                      <a:r>
                        <a:rPr lang="en-GB" sz="1000" b="1" u="sng" strike="noStrike" cap="none">
                          <a:solidFill>
                            <a:schemeClr val="hlink"/>
                          </a:solidFill>
                          <a:hlinkClick r:id="rId12"/>
                        </a:rPr>
                        <a:t>Learn My Way</a:t>
                      </a:r>
                      <a:r>
                        <a:rPr lang="en-GB" sz="1000" u="none" strike="noStrike" cap="none">
                          <a:solidFill>
                            <a:schemeClr val="dk1"/>
                          </a:solidFill>
                        </a:rPr>
                        <a:t> and </a:t>
                      </a:r>
                      <a:r>
                        <a:rPr lang="en-GB" sz="1000" b="1" u="sng" strike="noStrike" cap="none">
                          <a:solidFill>
                            <a:schemeClr val="hlink"/>
                          </a:solidFill>
                          <a:hlinkClick r:id="rId13"/>
                        </a:rPr>
                        <a:t>Make it Click</a:t>
                      </a:r>
                      <a:r>
                        <a:rPr lang="en-GB" sz="1000" u="none" strike="noStrike" cap="none">
                          <a:solidFill>
                            <a:schemeClr val="dk1"/>
                          </a:solidFill>
                        </a:rPr>
                        <a:t>.</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4, 8</a:t>
                      </a:r>
                      <a:endParaRPr sz="10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Improving your Area</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dirty="0">
                          <a:solidFill>
                            <a:schemeClr val="dk1"/>
                          </a:solidFill>
                        </a:rPr>
                        <a:t>This activity lends itself to participatory approaches.  You can find out more about participatory approaches in this </a:t>
                      </a:r>
                      <a:r>
                        <a:rPr lang="en-GB" sz="1000" b="1" u="sng" strike="noStrike" cap="none" dirty="0">
                          <a:solidFill>
                            <a:schemeClr val="hlink"/>
                          </a:solidFill>
                          <a:hlinkClick r:id="rId14"/>
                        </a:rPr>
                        <a:t>activity pack produced by the Learning and Work Institute</a:t>
                      </a:r>
                      <a:r>
                        <a:rPr lang="en-GB" sz="1000" u="none" strike="noStrike" cap="none" dirty="0">
                          <a:solidFill>
                            <a:schemeClr val="dk1"/>
                          </a:solidFill>
                        </a:rPr>
                        <a:t>.</a:t>
                      </a:r>
                      <a:endParaRPr sz="1000" u="none" strike="noStrike" cap="none" dirty="0">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dirty="0">
                          <a:solidFill>
                            <a:schemeClr val="dk1"/>
                          </a:solidFill>
                        </a:rPr>
                        <a:t>Related goals: 11 </a:t>
                      </a:r>
                      <a:endParaRPr sz="10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77"/>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58" name="Google Shape;1758;p77"/>
          <p:cNvGraphicFramePr/>
          <p:nvPr/>
        </p:nvGraphicFramePr>
        <p:xfrm>
          <a:off x="549003" y="860201"/>
          <a:ext cx="8005200" cy="486570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Activity</a:t>
                      </a:r>
                      <a:endParaRPr sz="1000" b="1" u="none" strike="noStrike" cap="none">
                        <a:solidFill>
                          <a:schemeClr val="lt1"/>
                        </a:solidFill>
                      </a:endParaRPr>
                    </a:p>
                  </a:txBody>
                  <a:tcPr marL="110575" marR="110575" marT="58650" marB="58650">
                    <a:solidFill>
                      <a:schemeClr val="dk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Notes and sources</a:t>
                      </a:r>
                      <a:endParaRPr sz="1000" b="1" u="none" strike="noStrike" cap="none">
                        <a:solidFill>
                          <a:schemeClr val="lt1"/>
                        </a:solidFill>
                      </a:endParaRPr>
                    </a:p>
                  </a:txBody>
                  <a:tcPr marL="110575" marR="110575" marT="58650" marB="58650">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3">
                            <a:extLst>
                              <a:ext uri="{A12FA001-AC4F-418D-AE19-62706E023703}">
                                <ahyp:hlinkClr xmlns:ahyp="http://schemas.microsoft.com/office/drawing/2018/hyperlinkcolor" val="tx"/>
                              </a:ext>
                            </a:extLst>
                          </a:hlinkClick>
                        </a:rPr>
                        <a:t>10 Reduced Inequalities</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Reduce inequalities between rich and poor people and countries and make sure that everyone everywhere has a chance to live a healthy and happy life.</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Equality Act</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refresh your understanding on the Equality Act by visiting the </a:t>
                      </a:r>
                      <a:r>
                        <a:rPr lang="en-GB" sz="1000" b="1" u="sng" strike="noStrike" cap="none">
                          <a:solidFill>
                            <a:schemeClr val="hlink"/>
                          </a:solidFill>
                          <a:hlinkClick r:id="rId4"/>
                        </a:rPr>
                        <a:t>Equality and Human Rights Commission</a:t>
                      </a:r>
                      <a:r>
                        <a:rPr lang="en-GB" sz="1000" u="none" strike="noStrike" cap="none">
                          <a:solidFill>
                            <a:schemeClr val="dk1"/>
                          </a:solidFill>
                        </a:rPr>
                        <a:t> website.  This </a:t>
                      </a:r>
                      <a:r>
                        <a:rPr lang="en-GB" sz="1000" b="1" u="sng" strike="noStrike" cap="none">
                          <a:solidFill>
                            <a:schemeClr val="hlink"/>
                          </a:solidFill>
                          <a:hlinkClick r:id="rId5"/>
                        </a:rPr>
                        <a:t>video</a:t>
                      </a:r>
                      <a:r>
                        <a:rPr lang="en-GB" sz="1000" u="none" strike="noStrike" cap="none">
                          <a:solidFill>
                            <a:schemeClr val="dk1"/>
                          </a:solidFill>
                        </a:rPr>
                        <a:t> provides a clear overview of the protected characteristics. This </a:t>
                      </a:r>
                      <a:r>
                        <a:rPr lang="en-GB" sz="1000" b="1" u="sng" strike="noStrike" cap="none">
                          <a:solidFill>
                            <a:schemeClr val="hlink"/>
                          </a:solidFill>
                          <a:hlinkClick r:id="rId5"/>
                        </a:rPr>
                        <a:t>glossary</a:t>
                      </a:r>
                      <a:r>
                        <a:rPr lang="en-GB" sz="1000" u="none" strike="noStrike" cap="none">
                          <a:solidFill>
                            <a:schemeClr val="dk1"/>
                          </a:solidFill>
                        </a:rPr>
                        <a:t> includes some useful definitions of terms related to the Equality Act.</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5, 8, 16</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Inequality</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about </a:t>
                      </a:r>
                      <a:r>
                        <a:rPr lang="en-GB" sz="1000" b="1" u="sng" strike="noStrike" cap="none">
                          <a:solidFill>
                            <a:schemeClr val="hlink"/>
                          </a:solidFill>
                          <a:hlinkClick r:id="rId6"/>
                        </a:rPr>
                        <a:t>Oxfam’s Fight inequality, Beat Poverty</a:t>
                      </a:r>
                      <a:r>
                        <a:rPr lang="en-GB" sz="1000" u="none" strike="noStrike" cap="none"/>
                        <a:t> campaign.</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1, 2, 3, 4, 5, 6, 8, 16</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Extreme Wealth, Extreme Poverty</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Before the session, find out about </a:t>
                      </a:r>
                      <a:r>
                        <a:rPr lang="en-GB" sz="1000" b="1" u="sng" strike="noStrike" cap="none">
                          <a:solidFill>
                            <a:schemeClr val="hlink"/>
                          </a:solidFill>
                          <a:hlinkClick r:id="rId6"/>
                        </a:rPr>
                        <a:t>Oxfam’s Fight inequality, Beat Poverty</a:t>
                      </a:r>
                      <a:r>
                        <a:rPr lang="en-GB" sz="1000" u="none" strike="noStrike" cap="none">
                          <a:solidFill>
                            <a:schemeClr val="dk1"/>
                          </a:solidFill>
                        </a:rPr>
                        <a:t> campaign and this video, </a:t>
                      </a:r>
                      <a:r>
                        <a:rPr lang="en-GB" sz="1000" b="1" u="sng" strike="noStrike" cap="none">
                          <a:solidFill>
                            <a:schemeClr val="hlink"/>
                          </a:solidFill>
                          <a:hlinkClick r:id="rId7"/>
                        </a:rPr>
                        <a:t>What is inequality?</a:t>
                      </a:r>
                      <a:r>
                        <a:rPr lang="en-GB" sz="1000" u="none" strike="noStrike" cap="none">
                          <a:solidFill>
                            <a:schemeClr val="dk1"/>
                          </a:solidFill>
                        </a:rPr>
                        <a:t>.</a:t>
                      </a:r>
                      <a:endParaRPr sz="1000" b="1" u="none" strike="noStrike" cap="none">
                        <a:solidFill>
                          <a:schemeClr val="dk1"/>
                        </a:solidFill>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Related goals: 10, 16</a:t>
                      </a:r>
                      <a:endParaRPr sz="1000" u="none" strike="noStrike" cap="none">
                        <a:solidFill>
                          <a:schemeClr val="dk1"/>
                        </a:solidFill>
                      </a:endParaRPr>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8">
                            <a:extLst>
                              <a:ext uri="{A12FA001-AC4F-418D-AE19-62706E023703}">
                                <ahyp:hlinkClr xmlns:ahyp="http://schemas.microsoft.com/office/drawing/2018/hyperlinkcolor" val="tx"/>
                              </a:ext>
                            </a:extLst>
                          </a:hlinkClick>
                        </a:rPr>
                        <a:t>11 Sustainable Cities and Communities</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Ensure cities and communities are clean, safe and sustainable, with good housing and services, as well as clean transport systems and green spaces for everyone.</a:t>
                      </a:r>
                      <a:endParaRPr sz="10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Local Parks and Green Spaces</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identify local parks and green spaces and the available facilities.  You may want to find some photographs to use in class.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3, 9, 15</a:t>
                      </a:r>
                      <a:endParaRPr sz="10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Choosing Where to Live</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This activity lends itself to participatory approaches.  You can find out more about participatory approaches in this </a:t>
                      </a:r>
                      <a:r>
                        <a:rPr lang="en-GB" sz="1000" b="1" u="sng" strike="noStrike" cap="none">
                          <a:solidFill>
                            <a:schemeClr val="hlink"/>
                          </a:solidFill>
                          <a:hlinkClick r:id="rId9"/>
                        </a:rPr>
                        <a:t>activity pack produced by the Learning and Work Institute</a:t>
                      </a:r>
                      <a:r>
                        <a:rPr lang="en-GB" sz="1000" u="none" strike="noStrike" cap="none">
                          <a:solidFill>
                            <a:schemeClr val="dk1"/>
                          </a:solidFill>
                        </a:rPr>
                        <a:t>.</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Related goals: 3, 4, 8, 9</a:t>
                      </a:r>
                      <a:endParaRPr sz="10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Air Pollution</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Before the session, visit the </a:t>
                      </a:r>
                      <a:r>
                        <a:rPr lang="en-GB" sz="1000" b="1" u="sng" strike="noStrike" cap="none" dirty="0">
                          <a:solidFill>
                            <a:schemeClr val="hlink"/>
                          </a:solidFill>
                          <a:hlinkClick r:id="rId10"/>
                        </a:rPr>
                        <a:t>Clean Air Hub</a:t>
                      </a:r>
                      <a:r>
                        <a:rPr lang="en-GB" sz="1000" u="none" strike="noStrike" cap="none" dirty="0"/>
                        <a:t> to find out more about the causes and impact of air pollution,  what we can do to reduce air pollution and the effect on our lives.  This </a:t>
                      </a:r>
                      <a:r>
                        <a:rPr lang="en-GB" sz="1000" b="1" u="sng" strike="noStrike" cap="none" dirty="0">
                          <a:solidFill>
                            <a:schemeClr val="hlink"/>
                          </a:solidFill>
                          <a:hlinkClick r:id="rId11"/>
                        </a:rPr>
                        <a:t>video</a:t>
                      </a:r>
                      <a:r>
                        <a:rPr lang="en-GB" sz="1000" u="none" strike="noStrike" cap="none" dirty="0"/>
                        <a:t> is a useful introduction to air pollution.</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Related goals: 3, 9, 15</a:t>
                      </a:r>
                      <a:endParaRPr sz="10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763"/>
        <p:cNvGrpSpPr/>
        <p:nvPr/>
      </p:nvGrpSpPr>
      <p:grpSpPr>
        <a:xfrm>
          <a:off x="0" y="0"/>
          <a:ext cx="0" cy="0"/>
          <a:chOff x="0" y="0"/>
          <a:chExt cx="0" cy="0"/>
        </a:xfrm>
      </p:grpSpPr>
      <p:sp>
        <p:nvSpPr>
          <p:cNvPr id="1764" name="Google Shape;1764;p78"/>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65" name="Google Shape;1765;p78"/>
          <p:cNvGraphicFramePr/>
          <p:nvPr/>
        </p:nvGraphicFramePr>
        <p:xfrm>
          <a:off x="549003" y="631601"/>
          <a:ext cx="8005200" cy="608490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Activity</a:t>
                      </a:r>
                      <a:endParaRPr sz="10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rPr>
                        <a:t>Notes and sources</a:t>
                      </a:r>
                      <a:endParaRPr sz="10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3">
                            <a:extLst>
                              <a:ext uri="{A12FA001-AC4F-418D-AE19-62706E023703}">
                                <ahyp:hlinkClr xmlns:ahyp="http://schemas.microsoft.com/office/drawing/2018/hyperlinkcolor" val="tx"/>
                              </a:ext>
                            </a:extLst>
                          </a:hlinkClick>
                        </a:rPr>
                        <a:t>12 Responsible Consumption and Production</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Encourage individuals, companies and governments to think about the things we produce and use and the waste we create in order to take more sustainable actions and reduce the impact on the planet.</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Reduce, Reuse, Recycle</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find out about local donation. recycling and waste disposal services and collate relevant information for learners, such as what can and can’t be recycled, use of bins, location of facilities and collection points.  The </a:t>
                      </a:r>
                      <a:r>
                        <a:rPr lang="en-GB" sz="1000" b="1" u="sng" strike="noStrike" cap="none">
                          <a:solidFill>
                            <a:schemeClr val="hlink"/>
                          </a:solidFill>
                          <a:hlinkClick r:id="rId4"/>
                        </a:rPr>
                        <a:t>Recycle Now</a:t>
                      </a:r>
                      <a:r>
                        <a:rPr lang="en-GB" sz="1000" u="none" strike="noStrike" cap="none">
                          <a:solidFill>
                            <a:schemeClr val="dk1"/>
                          </a:solidFill>
                        </a:rPr>
                        <a:t> website is a useful source of information.</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Reduce - use less; reuse - use again; recycle - use in a different way</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2, 13, 14, 15</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Fast Fashion</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find out about fast fashion and its impact on the environment.  This BBC report </a:t>
                      </a:r>
                      <a:r>
                        <a:rPr lang="en-GB" sz="1000" b="1" u="sng" strike="noStrike" cap="none">
                          <a:solidFill>
                            <a:schemeClr val="hlink"/>
                          </a:solidFill>
                          <a:hlinkClick r:id="rId5"/>
                        </a:rPr>
                        <a:t>How do we slow down fast fashion? </a:t>
                      </a:r>
                      <a:r>
                        <a:rPr lang="en-GB" sz="1000" u="none" strike="noStrike" cap="none">
                          <a:solidFill>
                            <a:schemeClr val="dk1"/>
                          </a:solidFill>
                        </a:rPr>
                        <a:t>introduces fast fashion and its impact on the environment.</a:t>
                      </a:r>
                      <a:endParaRPr sz="10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13, 14, 15</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Reduce Waste</a:t>
                      </a:r>
                      <a:endParaRPr sz="10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Before the session, find out about recycling and rubbish by reading this BBC article </a:t>
                      </a:r>
                      <a:r>
                        <a:rPr lang="en-GB" sz="1000" b="1" u="sng" strike="noStrike" cap="none">
                          <a:solidFill>
                            <a:schemeClr val="hlink"/>
                          </a:solidFill>
                          <a:hlinkClick r:id="rId6"/>
                        </a:rPr>
                        <a:t>Where does our recycling and rubbish go?</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Related goals: 2, 13, 14, 15</a:t>
                      </a:r>
                      <a:endParaRPr sz="10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000" b="1" u="sng" strike="noStrike" cap="none">
                          <a:solidFill>
                            <a:srgbClr val="1155CC"/>
                          </a:solidFill>
                          <a:hlinkClick r:id="rId7">
                            <a:extLst>
                              <a:ext uri="{A12FA001-AC4F-418D-AE19-62706E023703}">
                                <ahyp:hlinkClr xmlns:ahyp="http://schemas.microsoft.com/office/drawing/2018/hyperlinkcolor" val="tx"/>
                              </a:ext>
                            </a:extLst>
                          </a:hlinkClick>
                        </a:rPr>
                        <a:t>13 Climate Action</a:t>
                      </a:r>
                      <a:endParaRPr sz="10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000" u="none" strike="noStrike" cap="none">
                          <a:solidFill>
                            <a:schemeClr val="dk1"/>
                          </a:solidFill>
                        </a:rPr>
                        <a:t>Take urgent action to combat climate change and change its impact.</a:t>
                      </a:r>
                      <a:endParaRPr sz="10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Climate Action: what can you do?</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Before the session, find out more about climate change. There is lots of information on the  </a:t>
                      </a:r>
                      <a:r>
                        <a:rPr lang="en-GB" sz="1000" b="1" u="sng" strike="noStrike" cap="none">
                          <a:solidFill>
                            <a:schemeClr val="hlink"/>
                          </a:solidFill>
                          <a:hlinkClick r:id="rId8"/>
                        </a:rPr>
                        <a:t>Greenpeace</a:t>
                      </a:r>
                      <a:r>
                        <a:rPr lang="en-GB" sz="1000" u="none" strike="noStrike" cap="none"/>
                        <a:t> website and this </a:t>
                      </a:r>
                      <a:r>
                        <a:rPr lang="en-GB" sz="1000" b="1" u="sng" strike="noStrike" cap="none">
                          <a:solidFill>
                            <a:schemeClr val="hlink"/>
                          </a:solidFill>
                          <a:hlinkClick r:id="rId9"/>
                        </a:rPr>
                        <a:t>BBC page on climate change</a:t>
                      </a:r>
                      <a:r>
                        <a:rPr lang="en-GB" sz="1000" u="none" strike="noStrike" cap="none"/>
                        <a:t> has some useful clearly presented information and videos.</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The images for the activity relate to eating a more plant based diet, active travel and giving your support to climate action.  </a:t>
                      </a:r>
                      <a:r>
                        <a:rPr lang="en-GB" sz="1000" u="none" strike="noStrike" cap="none">
                          <a:solidFill>
                            <a:schemeClr val="dk1"/>
                          </a:solidFill>
                        </a:rPr>
                        <a:t>The UN have identified </a:t>
                      </a:r>
                      <a:r>
                        <a:rPr lang="en-GB" sz="1000" b="1" u="sng" strike="noStrike" cap="none">
                          <a:solidFill>
                            <a:schemeClr val="hlink"/>
                          </a:solidFill>
                          <a:hlinkClick r:id="rId10"/>
                        </a:rPr>
                        <a:t>10 actions</a:t>
                      </a:r>
                      <a:r>
                        <a:rPr lang="en-GB" sz="1000" u="none" strike="noStrike" cap="none">
                          <a:solidFill>
                            <a:schemeClr val="dk1"/>
                          </a:solidFill>
                        </a:rPr>
                        <a:t> we can all take to combat climate change in the Act Now campaign.</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Related goals: 2, 11, 12, 14, 15</a:t>
                      </a:r>
                      <a:endParaRPr sz="10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How is the Climate Changing?</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Before the session, find out more about climate change. There is lots of information on the </a:t>
                      </a:r>
                      <a:r>
                        <a:rPr lang="en-GB" sz="1000" b="1" u="sng" strike="noStrike" cap="none">
                          <a:solidFill>
                            <a:schemeClr val="hlink"/>
                          </a:solidFill>
                          <a:hlinkClick r:id="rId8"/>
                        </a:rPr>
                        <a:t>Greenpeace</a:t>
                      </a:r>
                      <a:r>
                        <a:rPr lang="en-GB" sz="1000" u="none" strike="noStrike" cap="none">
                          <a:solidFill>
                            <a:schemeClr val="dk1"/>
                          </a:solidFill>
                        </a:rPr>
                        <a:t> website, including the difference between </a:t>
                      </a:r>
                      <a:r>
                        <a:rPr lang="en-GB" sz="1000" b="1" u="sng" strike="noStrike" cap="none">
                          <a:solidFill>
                            <a:schemeClr val="hlink"/>
                          </a:solidFill>
                          <a:hlinkClick r:id="rId11"/>
                        </a:rPr>
                        <a:t>weather and climate:</a:t>
                      </a:r>
                      <a:endParaRPr sz="1000" b="1"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Weather -  what you experience day to day: sun, rain, wind or snow.</a:t>
                      </a:r>
                      <a:endParaRPr sz="1000" u="none" strike="noStrike" cap="none"/>
                    </a:p>
                    <a:p>
                      <a:pPr marL="0" marR="0" lvl="0" indent="0" algn="l" rtl="0">
                        <a:lnSpc>
                          <a:spcPct val="100000"/>
                        </a:lnSpc>
                        <a:spcBef>
                          <a:spcPts val="0"/>
                        </a:spcBef>
                        <a:spcAft>
                          <a:spcPts val="0"/>
                        </a:spcAft>
                        <a:buClr>
                          <a:srgbClr val="000000"/>
                        </a:buClr>
                        <a:buSzPts val="1000"/>
                        <a:buFont typeface="Arial"/>
                        <a:buNone/>
                      </a:pPr>
                      <a:r>
                        <a:rPr lang="en-GB" sz="1000" u="none" strike="noStrike" cap="none"/>
                        <a:t>Climate - the long term average of the weather for a specific region over a long period of time – typically 30 years or more.</a:t>
                      </a:r>
                      <a:endParaRPr sz="1000" u="none" strike="noStrike" cap="none">
                        <a:solidFill>
                          <a:schemeClr val="dk1"/>
                        </a:solidFill>
                        <a:highlight>
                          <a:srgbClr val="FFFFFF"/>
                        </a:highlight>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000"/>
                        <a:buFont typeface="Arial"/>
                        <a:buNone/>
                      </a:pPr>
                      <a:r>
                        <a:rPr lang="en-GB" sz="1000" u="none" strike="noStrike" cap="none">
                          <a:solidFill>
                            <a:schemeClr val="dk1"/>
                          </a:solidFill>
                        </a:rPr>
                        <a:t>Related goals: 2, 7, 9, 11, 12, 14, 15</a:t>
                      </a:r>
                      <a:endParaRPr sz="10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t>Reducing your Carbon Footprint</a:t>
                      </a:r>
                      <a:endParaRPr sz="10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Before the session, try out the suggested Carbon Footprint calculators to decide if you want to use one or both: </a:t>
                      </a:r>
                      <a:r>
                        <a:rPr lang="en-GB" sz="1000" b="1" u="sng" strike="noStrike" cap="none" dirty="0">
                          <a:solidFill>
                            <a:schemeClr val="hlink"/>
                          </a:solidFill>
                          <a:hlinkClick r:id="rId12"/>
                        </a:rPr>
                        <a:t>Go Climate</a:t>
                      </a:r>
                      <a:r>
                        <a:rPr lang="en-GB" sz="1000" u="none" strike="noStrike" cap="none" dirty="0"/>
                        <a:t> or </a:t>
                      </a:r>
                      <a:r>
                        <a:rPr lang="en-GB" sz="1000" b="1" u="sng" strike="noStrike" cap="none" dirty="0">
                          <a:solidFill>
                            <a:schemeClr val="hlink"/>
                          </a:solidFill>
                          <a:hlinkClick r:id="rId13"/>
                        </a:rPr>
                        <a:t>WWF</a:t>
                      </a:r>
                      <a:r>
                        <a:rPr lang="en-GB" sz="1000" u="none" strike="noStrike" cap="none" dirty="0"/>
                        <a:t>.</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The UN have identified </a:t>
                      </a:r>
                      <a:r>
                        <a:rPr lang="en-GB" sz="1000" b="1" u="sng" strike="noStrike" cap="none" dirty="0">
                          <a:solidFill>
                            <a:schemeClr val="hlink"/>
                          </a:solidFill>
                          <a:hlinkClick r:id="rId10"/>
                        </a:rPr>
                        <a:t>10 actions</a:t>
                      </a:r>
                      <a:r>
                        <a:rPr lang="en-GB" sz="1000" u="none" strike="noStrike" cap="none" dirty="0"/>
                        <a:t> we can all take to combat climate change in the Act Now campaign.</a:t>
                      </a:r>
                      <a:endParaRPr sz="1000" u="none" strike="noStrike" cap="none" dirty="0"/>
                    </a:p>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Related goals: 2, 6, 7, 9, 11, 12, 14, 15</a:t>
                      </a:r>
                      <a:endParaRPr sz="10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sp>
        <p:nvSpPr>
          <p:cNvPr id="1771" name="Google Shape;1771;p79"/>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72" name="Google Shape;1772;p79"/>
          <p:cNvGraphicFramePr/>
          <p:nvPr/>
        </p:nvGraphicFramePr>
        <p:xfrm>
          <a:off x="549003" y="784001"/>
          <a:ext cx="8005200" cy="5820169"/>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Activity</a:t>
                      </a:r>
                      <a:endParaRPr sz="12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Notes and sources</a:t>
                      </a:r>
                      <a:endParaRPr sz="12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3">
                            <a:extLst>
                              <a:ext uri="{A12FA001-AC4F-418D-AE19-62706E023703}">
                                <ahyp:hlinkClr xmlns:ahyp="http://schemas.microsoft.com/office/drawing/2018/hyperlinkcolor" val="tx"/>
                              </a:ext>
                            </a:extLst>
                          </a:hlinkClick>
                        </a:rPr>
                        <a:t>14 Life Below Water</a:t>
                      </a:r>
                      <a:endParaRPr sz="1200" b="1" u="none" strike="noStrike" cap="none">
                        <a:solidFill>
                          <a:schemeClr val="dk1"/>
                        </a:solidFill>
                      </a:endParaRPr>
                    </a:p>
                    <a:p>
                      <a:pPr marL="0" marR="0" lvl="0" indent="0" algn="l" rtl="0">
                        <a:lnSpc>
                          <a:spcPct val="115000"/>
                        </a:lnSpc>
                        <a:spcBef>
                          <a:spcPts val="0"/>
                        </a:spcBef>
                        <a:spcAft>
                          <a:spcPts val="0"/>
                        </a:spcAft>
                        <a:buClr>
                          <a:schemeClr val="dk1"/>
                        </a:buClr>
                        <a:buSzPts val="700"/>
                        <a:buFont typeface="Arial"/>
                        <a:buNone/>
                      </a:pPr>
                      <a:r>
                        <a:rPr lang="en-GB" sz="1200" u="none" strike="noStrike" cap="none">
                          <a:solidFill>
                            <a:schemeClr val="dk1"/>
                          </a:solidFill>
                        </a:rPr>
                        <a:t>Conserve and sustainably use the oceans, seas and marine resources.</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Use less plastic</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visit the </a:t>
                      </a:r>
                      <a:r>
                        <a:rPr lang="en-GB" sz="1200" b="1" u="sng" strike="noStrike" cap="none">
                          <a:solidFill>
                            <a:schemeClr val="hlink"/>
                          </a:solidFill>
                          <a:hlinkClick r:id="rId4"/>
                        </a:rPr>
                        <a:t>Clean Seas</a:t>
                      </a:r>
                      <a:r>
                        <a:rPr lang="en-GB" sz="1200" b="1" u="none" strike="noStrike" cap="none">
                          <a:solidFill>
                            <a:schemeClr val="dk1"/>
                          </a:solidFill>
                        </a:rPr>
                        <a:t> </a:t>
                      </a:r>
                      <a:r>
                        <a:rPr lang="en-GB" sz="1200" u="none" strike="noStrike" cap="none">
                          <a:solidFill>
                            <a:schemeClr val="dk1"/>
                          </a:solidFill>
                        </a:rPr>
                        <a:t>website to find out about the impact of plastic in our seas, as well as ways to </a:t>
                      </a:r>
                      <a:r>
                        <a:rPr lang="en-GB" sz="1200" b="1" u="sng" strike="noStrike" cap="none">
                          <a:solidFill>
                            <a:schemeClr val="hlink"/>
                          </a:solidFill>
                          <a:hlinkClick r:id="rId5"/>
                        </a:rPr>
                        <a:t>take action</a:t>
                      </a:r>
                      <a:r>
                        <a:rPr lang="en-GB" sz="1200" u="none" strike="noStrike" cap="none">
                          <a:solidFill>
                            <a:schemeClr val="dk1"/>
                          </a:solidFill>
                        </a:rPr>
                        <a:t> for clean seas.</a:t>
                      </a:r>
                      <a:endParaRPr sz="12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Related goals: 12, 13, 15</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Overfishing</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find out about sustainable seafood on the </a:t>
                      </a:r>
                      <a:r>
                        <a:rPr lang="en-GB" sz="1200" b="1" u="sng" strike="noStrike" cap="none">
                          <a:solidFill>
                            <a:schemeClr val="hlink"/>
                          </a:solidFill>
                          <a:hlinkClick r:id="rId6"/>
                        </a:rPr>
                        <a:t>Marine Conservation Society</a:t>
                      </a:r>
                      <a:r>
                        <a:rPr lang="en-GB" sz="1200" u="none" strike="noStrike" cap="none">
                          <a:solidFill>
                            <a:schemeClr val="dk1"/>
                          </a:solidFill>
                        </a:rPr>
                        <a:t> website and the </a:t>
                      </a:r>
                      <a:r>
                        <a:rPr lang="en-GB" sz="1200" b="1" u="sng" strike="noStrike" cap="none">
                          <a:solidFill>
                            <a:schemeClr val="hlink"/>
                          </a:solidFill>
                          <a:hlinkClick r:id="rId7"/>
                        </a:rPr>
                        <a:t>Good Fish Guide</a:t>
                      </a:r>
                      <a:r>
                        <a:rPr lang="en-GB" sz="1200" u="none" strike="noStrike" cap="none">
                          <a:solidFill>
                            <a:schemeClr val="dk1"/>
                          </a:solidFill>
                        </a:rPr>
                        <a:t> which provides information about sustainable seafood.  </a:t>
                      </a:r>
                      <a:endParaRPr sz="12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Related goals: 2, 12, 13, 15</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Plastics in your bathroom</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use the Clean Seas interactive tool, </a:t>
                      </a:r>
                      <a:r>
                        <a:rPr lang="en-GB" sz="1200" b="1" u="sng" strike="noStrike" cap="none">
                          <a:solidFill>
                            <a:schemeClr val="hlink"/>
                          </a:solidFill>
                          <a:hlinkClick r:id="rId8"/>
                        </a:rPr>
                        <a:t>What’s in your bathroom?</a:t>
                      </a:r>
                      <a:r>
                        <a:rPr lang="en-GB" sz="1200" b="1" u="none" strike="noStrike" cap="none">
                          <a:solidFill>
                            <a:schemeClr val="dk1"/>
                          </a:solidFill>
                        </a:rPr>
                        <a:t> </a:t>
                      </a:r>
                      <a:r>
                        <a:rPr lang="en-GB" sz="1200" u="none" strike="noStrike" cap="none">
                          <a:solidFill>
                            <a:schemeClr val="dk1"/>
                          </a:solidFill>
                        </a:rPr>
                        <a:t>to explore the hidden plastics in cosmetics and personal care products.</a:t>
                      </a:r>
                      <a:endParaRPr sz="12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Related goals: 12, 13, 15</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9">
                            <a:extLst>
                              <a:ext uri="{A12FA001-AC4F-418D-AE19-62706E023703}">
                                <ahyp:hlinkClr xmlns:ahyp="http://schemas.microsoft.com/office/drawing/2018/hyperlinkcolor" val="tx"/>
                              </a:ext>
                            </a:extLst>
                          </a:hlinkClick>
                        </a:rPr>
                        <a:t>15 Life on Land</a:t>
                      </a:r>
                      <a:endParaRPr sz="12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Stop activities that threaten our global home, including deforestation, land degradation and loss of animal and plant species.</a:t>
                      </a:r>
                      <a:endParaRPr sz="12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Grow your own</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Before the session, collate information about allotments and other community gardening projects in the local area - you can usually find out information on the local council website.  You can also find information on the </a:t>
                      </a:r>
                      <a:r>
                        <a:rPr lang="en-GB" sz="1200" b="1" u="sng" strike="noStrike" cap="none">
                          <a:solidFill>
                            <a:schemeClr val="hlink"/>
                          </a:solidFill>
                          <a:hlinkClick r:id="rId10"/>
                        </a:rPr>
                        <a:t>RHS website</a:t>
                      </a:r>
                      <a:r>
                        <a:rPr lang="en-GB" sz="1200" u="none" strike="noStrike" cap="none"/>
                        <a:t> and the  </a:t>
                      </a:r>
                      <a:r>
                        <a:rPr lang="en-GB" sz="1200" b="1" u="sng" strike="noStrike" cap="none">
                          <a:solidFill>
                            <a:schemeClr val="hlink"/>
                          </a:solidFill>
                          <a:hlinkClick r:id="rId11"/>
                        </a:rPr>
                        <a:t>National Allotment Society website</a:t>
                      </a:r>
                      <a:r>
                        <a:rPr lang="en-GB" sz="1200" u="none" strike="noStrike" cap="none"/>
                        <a:t>.  </a:t>
                      </a:r>
                      <a:endParaRPr sz="1200" u="none" strike="noStrike" cap="none"/>
                    </a:p>
                    <a:p>
                      <a:pPr marL="0" marR="0" lvl="0" indent="0" algn="l" rtl="0">
                        <a:lnSpc>
                          <a:spcPct val="100000"/>
                        </a:lnSpc>
                        <a:spcBef>
                          <a:spcPts val="0"/>
                        </a:spcBef>
                        <a:spcAft>
                          <a:spcPts val="0"/>
                        </a:spcAft>
                        <a:buClr>
                          <a:srgbClr val="000000"/>
                        </a:buClr>
                        <a:buSzPts val="1200"/>
                        <a:buFont typeface="Arial"/>
                        <a:buNone/>
                      </a:pPr>
                      <a:r>
                        <a:rPr lang="en-GB" sz="1200" u="none" strike="noStrike" cap="none"/>
                        <a:t>Related goals: 13, 14</a:t>
                      </a:r>
                      <a:endParaRPr sz="12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Talking about the environment</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Before the session, collate meanings for the suggested words.</a:t>
                      </a:r>
                      <a:endParaRPr sz="1200" u="none" strike="noStrike" cap="none">
                        <a:solidFill>
                          <a:schemeClr val="dk1"/>
                        </a:solidFill>
                        <a:highlight>
                          <a:srgbClr val="FFFFFF"/>
                        </a:highlight>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Related goals: 13, 14</a:t>
                      </a:r>
                      <a:endParaRPr sz="12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Go wild</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dirty="0"/>
                        <a:t>Before the session, read this BBC article on </a:t>
                      </a:r>
                      <a:r>
                        <a:rPr lang="en-GB" sz="1200" b="1" u="sng" strike="noStrike" cap="none" dirty="0">
                          <a:solidFill>
                            <a:schemeClr val="hlink"/>
                          </a:solidFill>
                          <a:hlinkClick r:id="rId12"/>
                        </a:rPr>
                        <a:t>why wildflowers meadows are so special</a:t>
                      </a:r>
                      <a:r>
                        <a:rPr lang="en-GB" sz="1200" u="none" strike="noStrike" cap="none" dirty="0"/>
                        <a:t> and find out why wildflowers matter on the </a:t>
                      </a:r>
                      <a:r>
                        <a:rPr lang="en-GB" sz="1200" b="1" u="sng" strike="noStrike" cap="none" dirty="0">
                          <a:solidFill>
                            <a:schemeClr val="hlink"/>
                          </a:solidFill>
                          <a:hlinkClick r:id="rId13"/>
                        </a:rPr>
                        <a:t>Grow Wild</a:t>
                      </a:r>
                      <a:r>
                        <a:rPr lang="en-GB" sz="1200" u="none" strike="noStrike" cap="none" dirty="0"/>
                        <a:t> website.  You could get some photos of wildflowers in the local area.</a:t>
                      </a:r>
                      <a:endParaRPr sz="1200" u="none" strike="noStrike" cap="none" dirty="0"/>
                    </a:p>
                    <a:p>
                      <a:pPr marL="0" marR="0" lvl="0" indent="0" algn="l" rtl="0">
                        <a:lnSpc>
                          <a:spcPct val="100000"/>
                        </a:lnSpc>
                        <a:spcBef>
                          <a:spcPts val="0"/>
                        </a:spcBef>
                        <a:spcAft>
                          <a:spcPts val="0"/>
                        </a:spcAft>
                        <a:buClr>
                          <a:srgbClr val="000000"/>
                        </a:buClr>
                        <a:buSzPts val="1200"/>
                        <a:buFont typeface="Arial"/>
                        <a:buNone/>
                      </a:pPr>
                      <a:r>
                        <a:rPr lang="en-GB" sz="1200" u="none" strike="noStrike" cap="none" dirty="0"/>
                        <a:t>Related goals: 13, 14</a:t>
                      </a:r>
                      <a:endParaRPr sz="12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8"/>
          <p:cNvSpPr/>
          <p:nvPr/>
        </p:nvSpPr>
        <p:spPr>
          <a:xfrm>
            <a:off x="719075" y="1114925"/>
            <a:ext cx="7799400" cy="4252200"/>
          </a:xfrm>
          <a:prstGeom prst="rect">
            <a:avLst/>
          </a:prstGeom>
          <a:solidFill>
            <a:srgbClr val="F3F3F3"/>
          </a:solidFill>
          <a:ln w="38100" cap="flat" cmpd="sng">
            <a:solidFill>
              <a:srgbClr val="E5243B"/>
            </a:solidFill>
            <a:prstDash val="solid"/>
            <a:round/>
            <a:headEnd type="none" w="sm" len="sm"/>
            <a:tailEnd type="none" w="sm" len="sm"/>
          </a:ln>
        </p:spPr>
        <p:txBody>
          <a:bodyPr spcFirstLastPara="1" wrap="square" lIns="91425" tIns="91425" rIns="91425" bIns="91425" anchor="t" anchorCtr="0">
            <a:noAutofit/>
          </a:bodyPr>
          <a:lstStyle/>
          <a:p>
            <a:pPr marL="179999" marR="144172" lvl="0" indent="0" algn="l" rtl="0">
              <a:lnSpc>
                <a:spcPct val="100000"/>
              </a:lnSpc>
              <a:spcBef>
                <a:spcPts val="0"/>
              </a:spcBef>
              <a:spcAft>
                <a:spcPts val="0"/>
              </a:spcAft>
              <a:buClr>
                <a:srgbClr val="000000"/>
              </a:buClr>
              <a:buSzPts val="3000"/>
              <a:buFont typeface="Arial"/>
              <a:buNone/>
            </a:pPr>
            <a:r>
              <a:rPr lang="en-GB" sz="3000" b="1" i="0" u="none" strike="noStrike" cap="none">
                <a:solidFill>
                  <a:srgbClr val="E5243B"/>
                </a:solidFill>
                <a:latin typeface="Roboto"/>
                <a:ea typeface="Roboto"/>
                <a:cs typeface="Roboto"/>
                <a:sym typeface="Roboto"/>
              </a:rPr>
              <a:t>National Living Wage and </a:t>
            </a:r>
            <a:endParaRPr sz="3000" b="1" i="0" u="none" strike="noStrike" cap="none">
              <a:solidFill>
                <a:srgbClr val="E5243B"/>
              </a:solidFill>
              <a:latin typeface="Roboto"/>
              <a:ea typeface="Roboto"/>
              <a:cs typeface="Roboto"/>
              <a:sym typeface="Roboto"/>
            </a:endParaRPr>
          </a:p>
          <a:p>
            <a:pPr marL="179999" marR="144172" lvl="0" indent="0" algn="l" rtl="0">
              <a:lnSpc>
                <a:spcPct val="100000"/>
              </a:lnSpc>
              <a:spcBef>
                <a:spcPts val="1000"/>
              </a:spcBef>
              <a:spcAft>
                <a:spcPts val="0"/>
              </a:spcAft>
              <a:buClr>
                <a:srgbClr val="000000"/>
              </a:buClr>
              <a:buSzPts val="3000"/>
              <a:buFont typeface="Arial"/>
              <a:buNone/>
            </a:pPr>
            <a:r>
              <a:rPr lang="en-GB" sz="3000" b="1" i="0" u="none" strike="noStrike" cap="none">
                <a:solidFill>
                  <a:srgbClr val="E5243B"/>
                </a:solidFill>
                <a:latin typeface="Roboto"/>
                <a:ea typeface="Roboto"/>
                <a:cs typeface="Roboto"/>
                <a:sym typeface="Roboto"/>
              </a:rPr>
              <a:t>Real Living Wage</a:t>
            </a:r>
            <a:endParaRPr sz="3000" b="1" i="0" u="none" strike="noStrike" cap="none">
              <a:solidFill>
                <a:srgbClr val="E5243B"/>
              </a:solidFill>
              <a:latin typeface="Roboto"/>
              <a:ea typeface="Roboto"/>
              <a:cs typeface="Roboto"/>
              <a:sym typeface="Roboto"/>
            </a:endParaRPr>
          </a:p>
          <a:p>
            <a:pPr marL="179999" marR="144172" lvl="0" indent="0" algn="l" rtl="0">
              <a:lnSpc>
                <a:spcPct val="100000"/>
              </a:lnSpc>
              <a:spcBef>
                <a:spcPts val="1000"/>
              </a:spcBef>
              <a:spcAft>
                <a:spcPts val="0"/>
              </a:spcAft>
              <a:buClr>
                <a:srgbClr val="000000"/>
              </a:buClr>
              <a:buSzPts val="2200"/>
              <a:buFont typeface="Arial"/>
              <a:buNone/>
            </a:pPr>
            <a:r>
              <a:rPr lang="en-GB" sz="2200" b="0" i="0" u="none" strike="noStrike" cap="none">
                <a:solidFill>
                  <a:schemeClr val="dk1"/>
                </a:solidFill>
                <a:latin typeface="Roboto"/>
                <a:ea typeface="Roboto"/>
                <a:cs typeface="Roboto"/>
                <a:sym typeface="Roboto"/>
              </a:rPr>
              <a:t>The </a:t>
            </a:r>
            <a:r>
              <a:rPr lang="en-GB" sz="2200" b="1" i="0" u="none" strike="noStrike" cap="none">
                <a:solidFill>
                  <a:schemeClr val="dk1"/>
                </a:solidFill>
                <a:latin typeface="Roboto"/>
                <a:ea typeface="Roboto"/>
                <a:cs typeface="Roboto"/>
                <a:sym typeface="Roboto"/>
              </a:rPr>
              <a:t>National Living Wage</a:t>
            </a:r>
            <a:r>
              <a:rPr lang="en-GB" sz="2200" b="0" i="0" u="none" strike="noStrike" cap="none">
                <a:solidFill>
                  <a:schemeClr val="dk1"/>
                </a:solidFill>
                <a:latin typeface="Roboto"/>
                <a:ea typeface="Roboto"/>
                <a:cs typeface="Roboto"/>
                <a:sym typeface="Roboto"/>
              </a:rPr>
              <a:t> is the minimum wage rate for over 23s.  It is set from a percentage of medium earnings</a:t>
            </a:r>
            <a:endParaRPr sz="2200" b="0" i="0" u="none" strike="noStrike" cap="none">
              <a:solidFill>
                <a:schemeClr val="dk1"/>
              </a:solidFill>
              <a:latin typeface="Roboto"/>
              <a:ea typeface="Roboto"/>
              <a:cs typeface="Roboto"/>
              <a:sym typeface="Roboto"/>
            </a:endParaRPr>
          </a:p>
          <a:p>
            <a:pPr marL="179999" marR="144172" lvl="0" indent="0" algn="l" rtl="0">
              <a:lnSpc>
                <a:spcPct val="100000"/>
              </a:lnSpc>
              <a:spcBef>
                <a:spcPts val="1000"/>
              </a:spcBef>
              <a:spcAft>
                <a:spcPts val="0"/>
              </a:spcAft>
              <a:buClr>
                <a:srgbClr val="000000"/>
              </a:buClr>
              <a:buSzPts val="2200"/>
              <a:buFont typeface="Arial"/>
              <a:buNone/>
            </a:pPr>
            <a:r>
              <a:rPr lang="en-GB" sz="2200" b="0" i="0" u="none" strike="noStrike" cap="none">
                <a:solidFill>
                  <a:schemeClr val="dk1"/>
                </a:solidFill>
                <a:latin typeface="Roboto"/>
                <a:ea typeface="Roboto"/>
                <a:cs typeface="Roboto"/>
                <a:sym typeface="Roboto"/>
              </a:rPr>
              <a:t>The </a:t>
            </a:r>
            <a:r>
              <a:rPr lang="en-GB" sz="2200" b="1" i="0" u="none" strike="noStrike" cap="none">
                <a:solidFill>
                  <a:schemeClr val="dk1"/>
                </a:solidFill>
                <a:latin typeface="Roboto"/>
                <a:ea typeface="Roboto"/>
                <a:cs typeface="Roboto"/>
                <a:sym typeface="Roboto"/>
              </a:rPr>
              <a:t>Real Living Wage </a:t>
            </a:r>
            <a:r>
              <a:rPr lang="en-GB" sz="2200" b="0" i="0" u="none" strike="noStrike" cap="none">
                <a:solidFill>
                  <a:schemeClr val="dk1"/>
                </a:solidFill>
                <a:latin typeface="Roboto"/>
                <a:ea typeface="Roboto"/>
                <a:cs typeface="Roboto"/>
                <a:sym typeface="Roboto"/>
              </a:rPr>
              <a:t>is a higher wage rate that employers can choose to pay their staff.  It is based on the actual cost of living.  There is a higher rate for people working in London.</a:t>
            </a:r>
            <a:endParaRPr sz="2200" b="0" i="0" u="none" strike="noStrike" cap="none">
              <a:solidFill>
                <a:schemeClr val="dk1"/>
              </a:solidFill>
              <a:latin typeface="Roboto"/>
              <a:ea typeface="Roboto"/>
              <a:cs typeface="Roboto"/>
              <a:sym typeface="Roboto"/>
            </a:endParaRPr>
          </a:p>
          <a:p>
            <a:pPr marL="809999" marR="144172" lvl="0" indent="-368300" algn="l" rtl="0">
              <a:lnSpc>
                <a:spcPct val="100000"/>
              </a:lnSpc>
              <a:spcBef>
                <a:spcPts val="1000"/>
              </a:spcBef>
              <a:spcAft>
                <a:spcPts val="0"/>
              </a:spcAft>
              <a:buClr>
                <a:schemeClr val="dk1"/>
              </a:buClr>
              <a:buSzPts val="2200"/>
              <a:buFont typeface="Roboto"/>
              <a:buAutoNum type="arabicPeriod"/>
            </a:pPr>
            <a:r>
              <a:rPr lang="en-GB" sz="2200" b="0" i="0" u="none" strike="noStrike" cap="none">
                <a:solidFill>
                  <a:schemeClr val="dk1"/>
                </a:solidFill>
                <a:latin typeface="Roboto"/>
                <a:ea typeface="Roboto"/>
                <a:cs typeface="Roboto"/>
                <a:sym typeface="Roboto"/>
              </a:rPr>
              <a:t>What are the current living wage rates?</a:t>
            </a:r>
            <a:endParaRPr sz="2200" b="0" i="0" u="none" strike="noStrike" cap="none">
              <a:solidFill>
                <a:schemeClr val="dk1"/>
              </a:solidFill>
              <a:latin typeface="Roboto"/>
              <a:ea typeface="Roboto"/>
              <a:cs typeface="Roboto"/>
              <a:sym typeface="Roboto"/>
            </a:endParaRPr>
          </a:p>
          <a:p>
            <a:pPr marL="809999" marR="144172" lvl="0" indent="-368300" algn="l" rtl="0">
              <a:lnSpc>
                <a:spcPct val="100000"/>
              </a:lnSpc>
              <a:spcBef>
                <a:spcPts val="0"/>
              </a:spcBef>
              <a:spcAft>
                <a:spcPts val="0"/>
              </a:spcAft>
              <a:buClr>
                <a:schemeClr val="dk1"/>
              </a:buClr>
              <a:buSzPts val="2200"/>
              <a:buFont typeface="Roboto"/>
              <a:buAutoNum type="arabicPeriod"/>
            </a:pPr>
            <a:r>
              <a:rPr lang="en-GB" sz="2200" b="0" i="0" u="none" strike="noStrike" cap="none">
                <a:solidFill>
                  <a:schemeClr val="dk1"/>
                </a:solidFill>
                <a:latin typeface="Roboto"/>
                <a:ea typeface="Roboto"/>
                <a:cs typeface="Roboto"/>
                <a:sym typeface="Roboto"/>
              </a:rPr>
              <a:t>What do you think about the Real Living Wage?</a:t>
            </a:r>
            <a:endParaRPr sz="2200" b="0" i="0" u="none" strike="noStrike" cap="none">
              <a:solidFill>
                <a:schemeClr val="dk1"/>
              </a:solidFill>
              <a:latin typeface="Roboto"/>
              <a:ea typeface="Roboto"/>
              <a:cs typeface="Roboto"/>
              <a:sym typeface="Roboto"/>
            </a:endParaRPr>
          </a:p>
          <a:p>
            <a:pPr marL="179999" marR="144172" lvl="0" indent="0" algn="l" rtl="0">
              <a:lnSpc>
                <a:spcPct val="100000"/>
              </a:lnSpc>
              <a:spcBef>
                <a:spcPts val="1000"/>
              </a:spcBef>
              <a:spcAft>
                <a:spcPts val="100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
        <p:nvSpPr>
          <p:cNvPr id="607" name="Google Shape;607;p8"/>
          <p:cNvSpPr txBox="1">
            <a:spLocks noGrp="1"/>
          </p:cNvSpPr>
          <p:nvPr>
            <p:ph type="title"/>
          </p:nvPr>
        </p:nvSpPr>
        <p:spPr>
          <a:xfrm>
            <a:off x="1527951" y="347825"/>
            <a:ext cx="6990600" cy="5310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2100"/>
              <a:buNone/>
            </a:pPr>
            <a:r>
              <a:rPr lang="en-GB" sz="3600">
                <a:solidFill>
                  <a:srgbClr val="E5243B"/>
                </a:solidFill>
              </a:rPr>
              <a:t>LIVING WAGE</a:t>
            </a:r>
            <a:endParaRPr sz="3600">
              <a:solidFill>
                <a:srgbClr val="E5243B"/>
              </a:solidFill>
            </a:endParaRPr>
          </a:p>
        </p:txBody>
      </p:sp>
      <p:grpSp>
        <p:nvGrpSpPr>
          <p:cNvPr id="608" name="Google Shape;608;p8"/>
          <p:cNvGrpSpPr/>
          <p:nvPr/>
        </p:nvGrpSpPr>
        <p:grpSpPr>
          <a:xfrm>
            <a:off x="738536" y="5604333"/>
            <a:ext cx="6688947" cy="802700"/>
            <a:chOff x="758050" y="5638000"/>
            <a:chExt cx="7760700" cy="939600"/>
          </a:xfrm>
        </p:grpSpPr>
        <p:sp>
          <p:nvSpPr>
            <p:cNvPr id="609" name="Google Shape;609;p8"/>
            <p:cNvSpPr/>
            <p:nvPr/>
          </p:nvSpPr>
          <p:spPr>
            <a:xfrm>
              <a:off x="758050" y="5638000"/>
              <a:ext cx="7760700" cy="939600"/>
            </a:xfrm>
            <a:prstGeom prst="roundRect">
              <a:avLst>
                <a:gd name="adj" fmla="val 50000"/>
              </a:avLst>
            </a:prstGeom>
            <a:solidFill>
              <a:srgbClr val="F3F3F3"/>
            </a:solidFill>
            <a:ln w="381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899999" algn="l" rtl="0">
                <a:lnSpc>
                  <a:spcPct val="100000"/>
                </a:lnSpc>
                <a:spcBef>
                  <a:spcPts val="0"/>
                </a:spcBef>
                <a:spcAft>
                  <a:spcPts val="0"/>
                </a:spcAft>
                <a:buClr>
                  <a:srgbClr val="000000"/>
                </a:buClr>
                <a:buSzPts val="2400"/>
                <a:buFont typeface="Arial"/>
                <a:buNone/>
              </a:pPr>
              <a:r>
                <a:rPr lang="en-GB" sz="2400" b="1" i="0" u="sng" strike="noStrike" cap="none">
                  <a:solidFill>
                    <a:schemeClr val="hlink"/>
                  </a:solidFill>
                  <a:latin typeface="Arial"/>
                  <a:ea typeface="Arial"/>
                  <a:cs typeface="Arial"/>
                  <a:sym typeface="Arial"/>
                  <a:hlinkClick r:id="rId3"/>
                </a:rPr>
                <a:t>Find out about the Real Living Wage</a:t>
              </a:r>
              <a:endParaRPr sz="2400" b="1" i="0" u="none" strike="noStrike" cap="none">
                <a:solidFill>
                  <a:srgbClr val="000000"/>
                </a:solidFill>
                <a:latin typeface="Arial"/>
                <a:ea typeface="Arial"/>
                <a:cs typeface="Arial"/>
                <a:sym typeface="Arial"/>
              </a:endParaRPr>
            </a:p>
          </p:txBody>
        </p:sp>
        <p:grpSp>
          <p:nvGrpSpPr>
            <p:cNvPr id="610" name="Google Shape;610;p8"/>
            <p:cNvGrpSpPr/>
            <p:nvPr/>
          </p:nvGrpSpPr>
          <p:grpSpPr>
            <a:xfrm>
              <a:off x="1013661" y="5809720"/>
              <a:ext cx="503995" cy="614913"/>
              <a:chOff x="840950" y="5732750"/>
              <a:chExt cx="620760" cy="701235"/>
            </a:xfrm>
          </p:grpSpPr>
          <p:sp>
            <p:nvSpPr>
              <p:cNvPr id="611" name="Google Shape;611;p8"/>
              <p:cNvSpPr/>
              <p:nvPr/>
            </p:nvSpPr>
            <p:spPr>
              <a:xfrm>
                <a:off x="840950" y="5732750"/>
                <a:ext cx="432000" cy="432000"/>
              </a:xfrm>
              <a:prstGeom prst="ellipse">
                <a:avLst/>
              </a:prstGeom>
              <a:no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12" name="Google Shape;612;p8"/>
              <p:cNvCxnSpPr/>
              <p:nvPr/>
            </p:nvCxnSpPr>
            <p:spPr>
              <a:xfrm>
                <a:off x="1186010" y="6117185"/>
                <a:ext cx="275700" cy="316800"/>
              </a:xfrm>
              <a:prstGeom prst="straightConnector1">
                <a:avLst/>
              </a:prstGeom>
              <a:noFill/>
              <a:ln w="76200" cap="flat" cmpd="sng">
                <a:solidFill>
                  <a:srgbClr val="999999"/>
                </a:solidFill>
                <a:prstDash val="solid"/>
                <a:round/>
                <a:headEnd type="none" w="sm" len="sm"/>
                <a:tailEnd type="none" w="sm" len="sm"/>
              </a:ln>
            </p:spPr>
          </p:cxnSp>
        </p:grpSp>
      </p:grpSp>
      <p:pic>
        <p:nvPicPr>
          <p:cNvPr id="613" name="Google Shape;613;p8">
            <a:hlinkClick r:id="rId4" action="ppaction://hlinksldjump"/>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690309" y="5634300"/>
            <a:ext cx="781432" cy="781451"/>
          </a:xfrm>
          <a:prstGeom prst="rect">
            <a:avLst/>
          </a:prstGeom>
          <a:noFill/>
          <a:ln>
            <a:noFill/>
          </a:ln>
        </p:spPr>
      </p:pic>
      <p:pic>
        <p:nvPicPr>
          <p:cNvPr id="614" name="Google Shape;614;p8">
            <a:hlinkClick r:id="rId6" action="ppaction://hlinksldjump"/>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72300" y="226542"/>
            <a:ext cx="672525" cy="6725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777"/>
        <p:cNvGrpSpPr/>
        <p:nvPr/>
      </p:nvGrpSpPr>
      <p:grpSpPr>
        <a:xfrm>
          <a:off x="0" y="0"/>
          <a:ext cx="0" cy="0"/>
          <a:chOff x="0" y="0"/>
          <a:chExt cx="0" cy="0"/>
        </a:xfrm>
      </p:grpSpPr>
      <p:sp>
        <p:nvSpPr>
          <p:cNvPr id="1778" name="Google Shape;1778;p80"/>
          <p:cNvSpPr txBox="1">
            <a:spLocks noGrp="1"/>
          </p:cNvSpPr>
          <p:nvPr>
            <p:ph type="title"/>
          </p:nvPr>
        </p:nvSpPr>
        <p:spPr>
          <a:xfrm>
            <a:off x="549003" y="333199"/>
            <a:ext cx="8121600" cy="460500"/>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SzPts val="2000"/>
              <a:buNone/>
            </a:pPr>
            <a:r>
              <a:rPr lang="en-GB"/>
              <a:t>Teacher notes and sources</a:t>
            </a:r>
            <a:endParaRPr/>
          </a:p>
        </p:txBody>
      </p:sp>
      <p:graphicFrame>
        <p:nvGraphicFramePr>
          <p:cNvPr id="1779" name="Google Shape;1779;p80"/>
          <p:cNvGraphicFramePr/>
          <p:nvPr/>
        </p:nvGraphicFramePr>
        <p:xfrm>
          <a:off x="549003" y="784001"/>
          <a:ext cx="8005200" cy="3981780"/>
        </p:xfrm>
        <a:graphic>
          <a:graphicData uri="http://schemas.openxmlformats.org/drawingml/2006/table">
            <a:tbl>
              <a:tblPr>
                <a:noFill/>
                <a:tableStyleId>{77FD5D91-8CC7-4B72-8265-2F787FF71856}</a:tableStyleId>
              </a:tblPr>
              <a:tblGrid>
                <a:gridCol w="1501025">
                  <a:extLst>
                    <a:ext uri="{9D8B030D-6E8A-4147-A177-3AD203B41FA5}">
                      <a16:colId xmlns:a16="http://schemas.microsoft.com/office/drawing/2014/main" val="20000"/>
                    </a:ext>
                  </a:extLst>
                </a:gridCol>
                <a:gridCol w="6504175">
                  <a:extLst>
                    <a:ext uri="{9D8B030D-6E8A-4147-A177-3AD203B41FA5}">
                      <a16:colId xmlns:a16="http://schemas.microsoft.com/office/drawing/2014/main" val="20001"/>
                    </a:ext>
                  </a:extLst>
                </a:gridCol>
              </a:tblGrid>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Activity</a:t>
                      </a:r>
                      <a:endParaRPr sz="12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rPr>
                        <a:t>Notes and sources</a:t>
                      </a:r>
                      <a:endParaRPr sz="1200" b="1" u="none" strike="noStrike" cap="none">
                        <a:solidFill>
                          <a:schemeClr val="lt1"/>
                        </a:solidFill>
                      </a:endParaRPr>
                    </a:p>
                  </a:txBody>
                  <a:tcPr marL="110575" marR="110575" marT="58650" marB="58650">
                    <a:lnB w="9525" cap="flat" cmpd="sng">
                      <a:solidFill>
                        <a:srgbClr val="9E9E9E"/>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3">
                            <a:extLst>
                              <a:ext uri="{A12FA001-AC4F-418D-AE19-62706E023703}">
                                <ahyp:hlinkClr xmlns:ahyp="http://schemas.microsoft.com/office/drawing/2018/hyperlinkcolor" val="tx"/>
                              </a:ext>
                            </a:extLst>
                          </a:hlinkClick>
                        </a:rPr>
                        <a:t>16 Peace, Justice and Strong Institutions</a:t>
                      </a:r>
                      <a:endParaRPr sz="1200" b="1"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Ensure that everyone can live in a peaceful society, where they can have access to justice and don’t have to live in fear.  Encourage everyone to participate in the public life of their countries.</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CCCCC"/>
                    </a:solidFill>
                  </a:tcPr>
                </a:tc>
                <a:tc hMerge="1">
                  <a:txBody>
                    <a:bodyPr/>
                    <a:lstStyle/>
                    <a:p>
                      <a:endParaRPr lang="en-US"/>
                    </a:p>
                  </a:txBody>
                  <a:tcPr/>
                </a:tc>
                <a:extLst>
                  <a:ext uri="{0D108BD9-81ED-4DB2-BD59-A6C34878D82A}">
                    <a16:rowId xmlns:a16="http://schemas.microsoft.com/office/drawing/2014/main" val="10001"/>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Peace</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reflect on the meaning of peace.</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Voting</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consider the reasons to vote, visit the </a:t>
                      </a:r>
                      <a:r>
                        <a:rPr lang="en-GB" sz="1200" b="1" u="sng" strike="noStrike" cap="none">
                          <a:solidFill>
                            <a:schemeClr val="hlink"/>
                          </a:solidFill>
                          <a:hlinkClick r:id="rId4"/>
                        </a:rPr>
                        <a:t>Electoral Commission</a:t>
                      </a:r>
                      <a:r>
                        <a:rPr lang="en-GB" sz="1200" u="none" strike="noStrike" cap="none">
                          <a:solidFill>
                            <a:schemeClr val="dk1"/>
                          </a:solidFill>
                        </a:rPr>
                        <a:t> website to find out who can vote, elections and how to register.</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Human Rights</a:t>
                      </a:r>
                      <a:endParaRPr sz="1200" b="1"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Before the session, refresh your knowledge about Human Rights.  There is lots of information on</a:t>
                      </a:r>
                      <a:r>
                        <a:rPr lang="en-GB" sz="1200" u="none" strike="noStrike" cap="none"/>
                        <a:t> the  </a:t>
                      </a:r>
                      <a:r>
                        <a:rPr lang="en-GB" sz="1200" b="1" u="sng" strike="noStrike" cap="none">
                          <a:solidFill>
                            <a:schemeClr val="hlink"/>
                          </a:solidFill>
                          <a:hlinkClick r:id="rId5"/>
                        </a:rPr>
                        <a:t>Equality and Human Rights Commission</a:t>
                      </a:r>
                      <a:r>
                        <a:rPr lang="en-GB" sz="1200" u="none" strike="noStrike" cap="none"/>
                        <a:t> website</a:t>
                      </a:r>
                      <a:r>
                        <a:rPr lang="en-GB" sz="1200" u="none" strike="noStrike" cap="none">
                          <a:solidFill>
                            <a:schemeClr val="dk1"/>
                          </a:solidFill>
                        </a:rPr>
                        <a:t>.</a:t>
                      </a:r>
                      <a:endParaRPr sz="1200" u="none" strike="noStrike" cap="none"/>
                    </a:p>
                  </a:txBody>
                  <a:tcPr marL="110575" marR="110575" marT="58650" marB="586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244375">
                <a:tc gridSpan="2">
                  <a:txBody>
                    <a:bodyPr/>
                    <a:lstStyle/>
                    <a:p>
                      <a:pPr marL="0" marR="0" lvl="0" indent="0" algn="l" rtl="0">
                        <a:lnSpc>
                          <a:spcPct val="100000"/>
                        </a:lnSpc>
                        <a:spcBef>
                          <a:spcPts val="0"/>
                        </a:spcBef>
                        <a:spcAft>
                          <a:spcPts val="0"/>
                        </a:spcAft>
                        <a:buClr>
                          <a:schemeClr val="dk1"/>
                        </a:buClr>
                        <a:buSzPts val="700"/>
                        <a:buFont typeface="Arial"/>
                        <a:buNone/>
                      </a:pPr>
                      <a:r>
                        <a:rPr lang="en-GB" sz="1200" b="1" u="sng" strike="noStrike" cap="none">
                          <a:solidFill>
                            <a:srgbClr val="1155CC"/>
                          </a:solidFill>
                          <a:hlinkClick r:id="rId6">
                            <a:extLst>
                              <a:ext uri="{A12FA001-AC4F-418D-AE19-62706E023703}">
                                <ahyp:hlinkClr xmlns:ahyp="http://schemas.microsoft.com/office/drawing/2018/hyperlinkcolor" val="tx"/>
                              </a:ext>
                            </a:extLst>
                          </a:hlinkClick>
                        </a:rPr>
                        <a:t>17 Partnerships for the Goals</a:t>
                      </a:r>
                      <a:endParaRPr sz="1200" u="none" strike="noStrike" cap="none">
                        <a:solidFill>
                          <a:schemeClr val="dk1"/>
                        </a:solidFill>
                      </a:endParaRPr>
                    </a:p>
                    <a:p>
                      <a:pPr marL="0" marR="0" lvl="0" indent="0" algn="l" rtl="0">
                        <a:lnSpc>
                          <a:spcPct val="100000"/>
                        </a:lnSpc>
                        <a:spcBef>
                          <a:spcPts val="0"/>
                        </a:spcBef>
                        <a:spcAft>
                          <a:spcPts val="0"/>
                        </a:spcAft>
                        <a:buClr>
                          <a:schemeClr val="dk1"/>
                        </a:buClr>
                        <a:buSzPts val="700"/>
                        <a:buFont typeface="Arial"/>
                        <a:buNone/>
                      </a:pPr>
                      <a:r>
                        <a:rPr lang="en-GB" sz="1200" u="none" strike="noStrike" cap="none">
                          <a:solidFill>
                            <a:schemeClr val="dk1"/>
                          </a:solidFill>
                        </a:rPr>
                        <a:t>Encourage governments, the private sector, civil society and individuals to work together to reach the goals.</a:t>
                      </a:r>
                      <a:endParaRPr sz="1200" b="1" u="none" strike="noStrike" cap="none"/>
                    </a:p>
                  </a:txBody>
                  <a:tcPr marL="110575" marR="110575" marT="58650" marB="58650">
                    <a:lnT w="9525" cap="flat" cmpd="sng">
                      <a:solidFill>
                        <a:srgbClr val="9E9E9E"/>
                      </a:solidFill>
                      <a:prstDash val="solid"/>
                      <a:round/>
                      <a:headEnd type="none" w="sm" len="sm"/>
                      <a:tailEnd type="none" w="sm" len="sm"/>
                    </a:lnT>
                    <a:solidFill>
                      <a:srgbClr val="CCCCCC"/>
                    </a:solidFill>
                  </a:tcPr>
                </a:tc>
                <a:tc hMerge="1">
                  <a:txBody>
                    <a:bodyPr/>
                    <a:lstStyle/>
                    <a:p>
                      <a:endParaRPr lang="en-US"/>
                    </a:p>
                  </a:txBody>
                  <a:tcPr/>
                </a:tc>
                <a:extLst>
                  <a:ext uri="{0D108BD9-81ED-4DB2-BD59-A6C34878D82A}">
                    <a16:rowId xmlns:a16="http://schemas.microsoft.com/office/drawing/2014/main" val="10005"/>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Helping each other</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t>Before the sessions, think about the value of working together.  The images for the activity represent sharing ideas, communication, support and encouragement and financial support.</a:t>
                      </a:r>
                      <a:endParaRPr sz="1200" u="none" strike="noStrike" cap="none"/>
                    </a:p>
                  </a:txBody>
                  <a:tcPr marL="110575" marR="110575" marT="58650" marB="58650"/>
                </a:tc>
                <a:extLst>
                  <a:ext uri="{0D108BD9-81ED-4DB2-BD59-A6C34878D82A}">
                    <a16:rowId xmlns:a16="http://schemas.microsoft.com/office/drawing/2014/main" val="10006"/>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Working together</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a:solidFill>
                            <a:schemeClr val="dk1"/>
                          </a:solidFill>
                        </a:rPr>
                        <a:t>Before the session, think about phrases that promote the importance of working together.</a:t>
                      </a:r>
                      <a:endParaRPr sz="1200" u="none" strike="noStrike" cap="none"/>
                    </a:p>
                  </a:txBody>
                  <a:tcPr marL="110575" marR="110575" marT="58650" marB="58650"/>
                </a:tc>
                <a:extLst>
                  <a:ext uri="{0D108BD9-81ED-4DB2-BD59-A6C34878D82A}">
                    <a16:rowId xmlns:a16="http://schemas.microsoft.com/office/drawing/2014/main" val="10007"/>
                  </a:ext>
                </a:extLst>
              </a:tr>
              <a:tr h="24437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About the United Nations</a:t>
                      </a:r>
                      <a:endParaRPr sz="1200" b="1" u="none" strike="noStrike" cap="none"/>
                    </a:p>
                  </a:txBody>
                  <a:tcPr marL="110575" marR="110575" marT="58650" marB="58650"/>
                </a:tc>
                <a:tc>
                  <a:txBody>
                    <a:bodyPr/>
                    <a:lstStyle/>
                    <a:p>
                      <a:pPr marL="0" marR="0" lvl="0" indent="0" algn="l" rtl="0">
                        <a:lnSpc>
                          <a:spcPct val="100000"/>
                        </a:lnSpc>
                        <a:spcBef>
                          <a:spcPts val="0"/>
                        </a:spcBef>
                        <a:spcAft>
                          <a:spcPts val="0"/>
                        </a:spcAft>
                        <a:buClr>
                          <a:srgbClr val="000000"/>
                        </a:buClr>
                        <a:buSzPts val="1200"/>
                        <a:buFont typeface="Arial"/>
                        <a:buNone/>
                      </a:pPr>
                      <a:r>
                        <a:rPr lang="en-GB" sz="1200" u="none" strike="noStrike" cap="none" dirty="0"/>
                        <a:t>Before the session, visit the </a:t>
                      </a:r>
                      <a:r>
                        <a:rPr lang="en-GB" sz="1200" b="1" u="sng" strike="noStrike" cap="none" dirty="0">
                          <a:solidFill>
                            <a:schemeClr val="hlink"/>
                          </a:solidFill>
                          <a:hlinkClick r:id="rId7"/>
                        </a:rPr>
                        <a:t>Essential UN website</a:t>
                      </a:r>
                      <a:r>
                        <a:rPr lang="en-GB" sz="1200" u="none" strike="noStrike" cap="none" dirty="0"/>
                        <a:t> to find out more about the how and when the UN was formed, who is part of the UN and the work it does.</a:t>
                      </a:r>
                      <a:endParaRPr sz="1200" u="none" strike="noStrike" cap="none" dirty="0"/>
                    </a:p>
                  </a:txBody>
                  <a:tcPr marL="110575" marR="110575" marT="58650" marB="58650"/>
                </a:tc>
                <a:extLst>
                  <a:ext uri="{0D108BD9-81ED-4DB2-BD59-A6C34878D82A}">
                    <a16:rowId xmlns:a16="http://schemas.microsoft.com/office/drawing/2014/main" val="10008"/>
                  </a:ext>
                </a:extLst>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graphicFrame>
        <p:nvGraphicFramePr>
          <p:cNvPr id="1785" name="Google Shape;1785;p81"/>
          <p:cNvGraphicFramePr/>
          <p:nvPr>
            <p:extLst>
              <p:ext uri="{D42A27DB-BD31-4B8C-83A1-F6EECF244321}">
                <p14:modId xmlns:p14="http://schemas.microsoft.com/office/powerpoint/2010/main" val="3091248693"/>
              </p:ext>
            </p:extLst>
          </p:nvPr>
        </p:nvGraphicFramePr>
        <p:xfrm>
          <a:off x="276375" y="4480850"/>
          <a:ext cx="8520200" cy="1824950"/>
        </p:xfrm>
        <a:graphic>
          <a:graphicData uri="http://schemas.openxmlformats.org/drawingml/2006/table">
            <a:tbl>
              <a:tblPr>
                <a:noFill/>
                <a:tableStyleId>{53485EA1-D675-497C-96D8-3F175E9E2DC0}</a:tableStyleId>
              </a:tblPr>
              <a:tblGrid>
                <a:gridCol w="2130050">
                  <a:extLst>
                    <a:ext uri="{9D8B030D-6E8A-4147-A177-3AD203B41FA5}">
                      <a16:colId xmlns:a16="http://schemas.microsoft.com/office/drawing/2014/main" val="20000"/>
                    </a:ext>
                  </a:extLst>
                </a:gridCol>
                <a:gridCol w="2130050">
                  <a:extLst>
                    <a:ext uri="{9D8B030D-6E8A-4147-A177-3AD203B41FA5}">
                      <a16:colId xmlns:a16="http://schemas.microsoft.com/office/drawing/2014/main" val="20001"/>
                    </a:ext>
                  </a:extLst>
                </a:gridCol>
                <a:gridCol w="2130050">
                  <a:extLst>
                    <a:ext uri="{9D8B030D-6E8A-4147-A177-3AD203B41FA5}">
                      <a16:colId xmlns:a16="http://schemas.microsoft.com/office/drawing/2014/main" val="20002"/>
                    </a:ext>
                  </a:extLst>
                </a:gridCol>
                <a:gridCol w="2130050">
                  <a:extLst>
                    <a:ext uri="{9D8B030D-6E8A-4147-A177-3AD203B41FA5}">
                      <a16:colId xmlns:a16="http://schemas.microsoft.com/office/drawing/2014/main" val="20003"/>
                    </a:ext>
                  </a:extLst>
                </a:gridCol>
              </a:tblGrid>
              <a:tr h="950125">
                <a:tc>
                  <a:txBody>
                    <a:bodyPr/>
                    <a:lstStyle/>
                    <a:p>
                      <a:pPr marL="0" marR="0" lvl="0" indent="0" algn="l" rtl="0">
                        <a:lnSpc>
                          <a:spcPct val="115000"/>
                        </a:lnSpc>
                        <a:spcBef>
                          <a:spcPts val="0"/>
                        </a:spcBef>
                        <a:spcAft>
                          <a:spcPts val="0"/>
                        </a:spcAft>
                        <a:buClr>
                          <a:srgbClr val="000000"/>
                        </a:buClr>
                        <a:buSzPts val="1200"/>
                        <a:buFont typeface="Arial"/>
                        <a:buNone/>
                      </a:pPr>
                      <a:r>
                        <a:rPr lang="en-GB" sz="1200" b="1" u="none" strike="noStrike" cap="none"/>
                        <a:t>DELIVERED BY</a:t>
                      </a: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DEVELOPED BY</a:t>
                      </a: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t>FUNDED  BY</a:t>
                      </a: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74825">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dirty="0"/>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l" rtl="0">
                        <a:lnSpc>
                          <a:spcPct val="100000"/>
                        </a:lnSpc>
                        <a:spcBef>
                          <a:spcPts val="0"/>
                        </a:spcBef>
                        <a:spcAft>
                          <a:spcPts val="0"/>
                        </a:spcAft>
                        <a:buClr>
                          <a:srgbClr val="000000"/>
                        </a:buClr>
                        <a:buSzPts val="1200"/>
                        <a:buFont typeface="Arial"/>
                        <a:buNone/>
                      </a:pPr>
                      <a:endParaRPr sz="1200" b="1" u="none" strike="noStrike" cap="none" dirty="0"/>
                    </a:p>
                  </a:txBody>
                  <a:tcPr marL="63500" marR="63500" marT="63500" marB="63500">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pic>
        <p:nvPicPr>
          <p:cNvPr id="1786" name="Google Shape;1786;p8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05345" y="361450"/>
            <a:ext cx="1191229" cy="626975"/>
          </a:xfrm>
          <a:prstGeom prst="rect">
            <a:avLst/>
          </a:prstGeom>
          <a:noFill/>
          <a:ln>
            <a:noFill/>
          </a:ln>
        </p:spPr>
      </p:pic>
      <p:pic>
        <p:nvPicPr>
          <p:cNvPr id="1787" name="Google Shape;1787;p8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6375" y="5145575"/>
            <a:ext cx="1790700" cy="781050"/>
          </a:xfrm>
          <a:prstGeom prst="rect">
            <a:avLst/>
          </a:prstGeom>
          <a:noFill/>
          <a:ln>
            <a:noFill/>
          </a:ln>
        </p:spPr>
      </p:pic>
      <p:pic>
        <p:nvPicPr>
          <p:cNvPr id="1788" name="Google Shape;1788;p8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406425" y="5193200"/>
            <a:ext cx="1266825" cy="685800"/>
          </a:xfrm>
          <a:prstGeom prst="rect">
            <a:avLst/>
          </a:prstGeom>
          <a:noFill/>
          <a:ln>
            <a:noFill/>
          </a:ln>
        </p:spPr>
      </p:pic>
      <p:pic>
        <p:nvPicPr>
          <p:cNvPr id="1789" name="Google Shape;1789;p81"/>
          <p:cNvPicPr preferRelativeResize="0"/>
          <p:nvPr/>
        </p:nvPicPr>
        <p:blipFill rotWithShape="1">
          <a:blip r:embed="rId6" cstate="email">
            <a:alphaModFix/>
            <a:extLst>
              <a:ext uri="{28A0092B-C50C-407E-A947-70E740481C1C}">
                <a14:useLocalDpi xmlns:a14="http://schemas.microsoft.com/office/drawing/2010/main"/>
              </a:ext>
            </a:extLst>
          </a:blip>
          <a:srcRect t="-14955" r="-6246" b="-13643"/>
          <a:stretch/>
        </p:blipFill>
        <p:spPr>
          <a:xfrm>
            <a:off x="6726125" y="4917075"/>
            <a:ext cx="1343025" cy="952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9"/>
          <p:cNvSpPr/>
          <p:nvPr/>
        </p:nvSpPr>
        <p:spPr>
          <a:xfrm>
            <a:off x="5697047" y="6039900"/>
            <a:ext cx="2860500" cy="4614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en-GB" sz="2600" b="1" i="0" u="sng" strike="noStrike" cap="none">
                <a:solidFill>
                  <a:schemeClr val="hlink"/>
                </a:solidFill>
                <a:latin typeface="Oswald"/>
                <a:ea typeface="Oswald"/>
                <a:cs typeface="Oswald"/>
                <a:sym typeface="Oswald"/>
                <a:hlinkClick r:id="rId3"/>
              </a:rPr>
              <a:t>FIND OUT MORE</a:t>
            </a:r>
            <a:endParaRPr sz="2600" b="1" i="0" u="none" strike="noStrike" cap="none">
              <a:solidFill>
                <a:srgbClr val="0000FF"/>
              </a:solidFill>
              <a:latin typeface="Oswald"/>
              <a:ea typeface="Oswald"/>
              <a:cs typeface="Oswald"/>
              <a:sym typeface="Oswald"/>
            </a:endParaRPr>
          </a:p>
        </p:txBody>
      </p:sp>
      <p:grpSp>
        <p:nvGrpSpPr>
          <p:cNvPr id="621" name="Google Shape;621;p9"/>
          <p:cNvGrpSpPr/>
          <p:nvPr/>
        </p:nvGrpSpPr>
        <p:grpSpPr>
          <a:xfrm>
            <a:off x="408821" y="440425"/>
            <a:ext cx="8326363" cy="1797799"/>
            <a:chOff x="571938" y="1284633"/>
            <a:chExt cx="6884136" cy="2802929"/>
          </a:xfrm>
        </p:grpSpPr>
        <p:sp>
          <p:nvSpPr>
            <p:cNvPr id="622" name="Google Shape;622;p9"/>
            <p:cNvSpPr/>
            <p:nvPr/>
          </p:nvSpPr>
          <p:spPr>
            <a:xfrm>
              <a:off x="2262174" y="1284633"/>
              <a:ext cx="5193900" cy="2789400"/>
            </a:xfrm>
            <a:prstGeom prst="rect">
              <a:avLst/>
            </a:prstGeom>
            <a:solidFill>
              <a:srgbClr val="DDA8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END HUNGER, ACHIEVE FOOD SECURITY AND IMPROVED NUTRITION AND PROMOTE SUSTAINABLE AGRICULTURE</a:t>
              </a:r>
              <a:endParaRPr sz="3000" b="1" i="0" u="none" strike="noStrike" cap="none">
                <a:solidFill>
                  <a:schemeClr val="lt1"/>
                </a:solidFill>
                <a:latin typeface="Oswald"/>
                <a:ea typeface="Oswald"/>
                <a:cs typeface="Oswald"/>
                <a:sym typeface="Oswald"/>
              </a:endParaRPr>
            </a:p>
          </p:txBody>
        </p:sp>
        <p:pic>
          <p:nvPicPr>
            <p:cNvPr id="623" name="Google Shape;623;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1938" y="1298038"/>
              <a:ext cx="1479289" cy="2789524"/>
            </a:xfrm>
            <a:prstGeom prst="rect">
              <a:avLst/>
            </a:prstGeom>
            <a:noFill/>
            <a:ln>
              <a:noFill/>
            </a:ln>
          </p:spPr>
        </p:pic>
      </p:grpSp>
      <p:sp>
        <p:nvSpPr>
          <p:cNvPr id="624" name="Google Shape;624;p9"/>
          <p:cNvSpPr txBox="1">
            <a:spLocks noGrp="1"/>
          </p:cNvSpPr>
          <p:nvPr>
            <p:ph type="title"/>
          </p:nvPr>
        </p:nvSpPr>
        <p:spPr>
          <a:xfrm>
            <a:off x="901566" y="6039892"/>
            <a:ext cx="2860500" cy="531000"/>
          </a:xfrm>
          <a:prstGeom prst="rect">
            <a:avLst/>
          </a:prstGeom>
          <a:noFill/>
          <a:ln>
            <a:noFill/>
          </a:ln>
        </p:spPr>
        <p:txBody>
          <a:bodyPr spcFirstLastPara="1" wrap="square" lIns="0" tIns="0" rIns="0" bIns="0" anchor="ctr" anchorCtr="0">
            <a:normAutofit fontScale="90000"/>
          </a:bodyPr>
          <a:lstStyle/>
          <a:p>
            <a:pPr marL="0" lvl="0" indent="0" algn="l" rtl="0">
              <a:lnSpc>
                <a:spcPct val="100000"/>
              </a:lnSpc>
              <a:spcBef>
                <a:spcPts val="0"/>
              </a:spcBef>
              <a:spcAft>
                <a:spcPts val="0"/>
              </a:spcAft>
              <a:buSzPct val="111111"/>
              <a:buNone/>
            </a:pPr>
            <a:r>
              <a:rPr lang="en-GB">
                <a:solidFill>
                  <a:srgbClr val="DDA83A"/>
                </a:solidFill>
              </a:rPr>
              <a:t>ZERO </a:t>
            </a:r>
            <a:endParaRPr>
              <a:solidFill>
                <a:srgbClr val="DDA83A"/>
              </a:solidFill>
            </a:endParaRPr>
          </a:p>
          <a:p>
            <a:pPr marL="0" lvl="0" indent="0" algn="l" rtl="0">
              <a:lnSpc>
                <a:spcPct val="100000"/>
              </a:lnSpc>
              <a:spcBef>
                <a:spcPts val="0"/>
              </a:spcBef>
              <a:spcAft>
                <a:spcPts val="0"/>
              </a:spcAft>
              <a:buSzPct val="111111"/>
              <a:buNone/>
            </a:pPr>
            <a:r>
              <a:rPr lang="en-GB">
                <a:solidFill>
                  <a:srgbClr val="DDA83A"/>
                </a:solidFill>
              </a:rPr>
              <a:t>HUNGER</a:t>
            </a:r>
            <a:endParaRPr>
              <a:solidFill>
                <a:srgbClr val="DDA83A"/>
              </a:solidFill>
            </a:endParaRPr>
          </a:p>
        </p:txBody>
      </p:sp>
      <p:sp>
        <p:nvSpPr>
          <p:cNvPr id="625" name="Google Shape;625;p9"/>
          <p:cNvSpPr txBox="1">
            <a:spLocks noGrp="1"/>
          </p:cNvSpPr>
          <p:nvPr>
            <p:ph type="subTitle" idx="1"/>
          </p:nvPr>
        </p:nvSpPr>
        <p:spPr>
          <a:xfrm>
            <a:off x="408813" y="5914667"/>
            <a:ext cx="683400" cy="5310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640"/>
              </a:spcBef>
              <a:spcAft>
                <a:spcPts val="0"/>
              </a:spcAft>
              <a:buSzPts val="5000"/>
              <a:buNone/>
            </a:pPr>
            <a:r>
              <a:rPr lang="en-GB">
                <a:solidFill>
                  <a:srgbClr val="DDA83A"/>
                </a:solidFill>
              </a:rPr>
              <a:t>2</a:t>
            </a:r>
            <a:endParaRPr>
              <a:solidFill>
                <a:srgbClr val="DDA83A"/>
              </a:solidFill>
            </a:endParaRPr>
          </a:p>
        </p:txBody>
      </p:sp>
      <p:pic>
        <p:nvPicPr>
          <p:cNvPr id="626" name="Google Shape;626;p9">
            <a:hlinkClick r:id="rId5" action="ppaction://hlinksldjump"/>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4181284" y="5914663"/>
            <a:ext cx="781432" cy="781451"/>
          </a:xfrm>
          <a:prstGeom prst="rect">
            <a:avLst/>
          </a:prstGeom>
          <a:noFill/>
          <a:ln>
            <a:noFill/>
          </a:ln>
        </p:spPr>
      </p:pic>
      <p:sp>
        <p:nvSpPr>
          <p:cNvPr id="627" name="Google Shape;627;p9"/>
          <p:cNvSpPr/>
          <p:nvPr/>
        </p:nvSpPr>
        <p:spPr>
          <a:xfrm>
            <a:off x="473850" y="2499300"/>
            <a:ext cx="8196300" cy="9297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4000"/>
              <a:buFont typeface="Arial"/>
              <a:buNone/>
            </a:pPr>
            <a:r>
              <a:rPr lang="en-GB" sz="4000" b="1" i="0" u="none" strike="noStrike" cap="none">
                <a:solidFill>
                  <a:schemeClr val="dk1"/>
                </a:solidFill>
                <a:latin typeface="Oswald"/>
                <a:ea typeface="Oswald"/>
                <a:cs typeface="Oswald"/>
                <a:sym typeface="Oswald"/>
              </a:rPr>
              <a:t>CHOOSE AN ACTIVITY</a:t>
            </a:r>
            <a:endParaRPr sz="4000" b="1" i="0" u="none" strike="noStrike" cap="none">
              <a:solidFill>
                <a:schemeClr val="dk1"/>
              </a:solidFill>
              <a:latin typeface="Oswald"/>
              <a:ea typeface="Oswald"/>
              <a:cs typeface="Oswald"/>
              <a:sym typeface="Oswald"/>
            </a:endParaRPr>
          </a:p>
        </p:txBody>
      </p:sp>
      <p:sp>
        <p:nvSpPr>
          <p:cNvPr id="628" name="Google Shape;628;p9">
            <a:hlinkClick r:id="rId7" action="ppaction://hlinksldjump"/>
          </p:cNvPr>
          <p:cNvSpPr/>
          <p:nvPr/>
        </p:nvSpPr>
        <p:spPr>
          <a:xfrm>
            <a:off x="758125"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FAIR</a:t>
            </a:r>
            <a:endParaRPr sz="30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TRADE</a:t>
            </a:r>
            <a:endParaRPr sz="3000" b="1" i="0" u="none" strike="noStrike" cap="none">
              <a:solidFill>
                <a:schemeClr val="lt1"/>
              </a:solidFill>
              <a:latin typeface="Oswald"/>
              <a:ea typeface="Oswald"/>
              <a:cs typeface="Oswald"/>
              <a:sym typeface="Oswald"/>
            </a:endParaRPr>
          </a:p>
        </p:txBody>
      </p:sp>
      <p:sp>
        <p:nvSpPr>
          <p:cNvPr id="629" name="Google Shape;629;p9">
            <a:hlinkClick r:id="rId8" action="ppaction://hlinksldjump"/>
          </p:cNvPr>
          <p:cNvSpPr/>
          <p:nvPr/>
        </p:nvSpPr>
        <p:spPr>
          <a:xfrm>
            <a:off x="3717688"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GB" sz="3000" b="1" i="0" u="none" strike="noStrike" cap="none">
                <a:solidFill>
                  <a:schemeClr val="lt1"/>
                </a:solidFill>
                <a:latin typeface="Oswald"/>
                <a:ea typeface="Oswald"/>
                <a:cs typeface="Oswald"/>
                <a:sym typeface="Oswald"/>
              </a:rPr>
              <a:t>FOOD WASTE</a:t>
            </a:r>
            <a:endParaRPr sz="3000" b="1" i="0" u="none" strike="noStrike" cap="none">
              <a:solidFill>
                <a:schemeClr val="lt1"/>
              </a:solidFill>
              <a:latin typeface="Oswald"/>
              <a:ea typeface="Oswald"/>
              <a:cs typeface="Oswald"/>
              <a:sym typeface="Oswald"/>
            </a:endParaRPr>
          </a:p>
        </p:txBody>
      </p:sp>
      <p:sp>
        <p:nvSpPr>
          <p:cNvPr id="630" name="Google Shape;630;p9">
            <a:hlinkClick r:id="rId9" action="ppaction://hlinksldjump"/>
          </p:cNvPr>
          <p:cNvSpPr/>
          <p:nvPr/>
        </p:nvSpPr>
        <p:spPr>
          <a:xfrm>
            <a:off x="6677250" y="3638563"/>
            <a:ext cx="1800000" cy="1800000"/>
          </a:xfrm>
          <a:prstGeom prst="rect">
            <a:avLst/>
          </a:prstGeom>
          <a:solidFill>
            <a:srgbClr val="43434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Oswald"/>
                <a:ea typeface="Oswald"/>
                <a:cs typeface="Oswald"/>
                <a:sym typeface="Oswald"/>
              </a:rPr>
              <a:t>HUNGER &amp;</a:t>
            </a:r>
            <a:endParaRPr sz="2400" b="1" i="0" u="none" strike="noStrike" cap="none">
              <a:solidFill>
                <a:schemeClr val="lt1"/>
              </a:solidFill>
              <a:latin typeface="Oswald"/>
              <a:ea typeface="Oswald"/>
              <a:cs typeface="Oswald"/>
              <a:sym typeface="Oswald"/>
            </a:endParaRPr>
          </a:p>
          <a:p>
            <a:pPr marL="0" marR="0" lvl="0" indent="0" algn="ctr" rtl="0">
              <a:lnSpc>
                <a:spcPct val="100000"/>
              </a:lnSpc>
              <a:spcBef>
                <a:spcPts val="0"/>
              </a:spcBef>
              <a:spcAft>
                <a:spcPts val="0"/>
              </a:spcAft>
              <a:buClr>
                <a:srgbClr val="000000"/>
              </a:buClr>
              <a:buSzPts val="2400"/>
              <a:buFont typeface="Arial"/>
              <a:buNone/>
            </a:pPr>
            <a:r>
              <a:rPr lang="en-GB" sz="2400" b="1" i="0" u="none" strike="noStrike" cap="none">
                <a:solidFill>
                  <a:schemeClr val="lt1"/>
                </a:solidFill>
                <a:latin typeface="Oswald"/>
                <a:ea typeface="Oswald"/>
                <a:cs typeface="Oswald"/>
                <a:sym typeface="Oswald"/>
              </a:rPr>
              <a:t>NUTRITION</a:t>
            </a:r>
            <a:endParaRPr sz="2400" b="1" i="0" u="none" strike="noStrike" cap="none">
              <a:solidFill>
                <a:schemeClr val="lt1"/>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ETF Master">
  <a:themeElements>
    <a:clrScheme name="Custom 2">
      <a:dk1>
        <a:srgbClr val="000000"/>
      </a:dk1>
      <a:lt1>
        <a:srgbClr val="FFFFFF"/>
      </a:lt1>
      <a:dk2>
        <a:srgbClr val="000000"/>
      </a:dk2>
      <a:lt2>
        <a:srgbClr val="EEECE1"/>
      </a:lt2>
      <a:accent1>
        <a:srgbClr val="00A068"/>
      </a:accent1>
      <a:accent2>
        <a:srgbClr val="E51C41"/>
      </a:accent2>
      <a:accent3>
        <a:srgbClr val="FDB913"/>
      </a:accent3>
      <a:accent4>
        <a:srgbClr val="0071F8"/>
      </a:accent4>
      <a:accent5>
        <a:srgbClr val="BE0064"/>
      </a:accent5>
      <a:accent6>
        <a:srgbClr val="00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6224</Words>
  <Application>Microsoft Office PowerPoint</Application>
  <PresentationFormat>On-screen Show (4:3)</PresentationFormat>
  <Paragraphs>913</Paragraphs>
  <Slides>81</Slides>
  <Notes>81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81</vt:i4>
      </vt:variant>
    </vt:vector>
  </HeadingPairs>
  <TitlesOfParts>
    <vt:vector size="87" baseType="lpstr">
      <vt:lpstr>Arial</vt:lpstr>
      <vt:lpstr>Roboto</vt:lpstr>
      <vt:lpstr>Trebuchet MS</vt:lpstr>
      <vt:lpstr>Oswald</vt:lpstr>
      <vt:lpstr>Calibri</vt:lpstr>
      <vt:lpstr>ETF Master</vt:lpstr>
      <vt:lpstr>Sustainability Starts</vt:lpstr>
      <vt:lpstr>About this resource</vt:lpstr>
      <vt:lpstr>Using this resource</vt:lpstr>
      <vt:lpstr>Select a goal to choose a related activity</vt:lpstr>
      <vt:lpstr>NO POVERTY</vt:lpstr>
      <vt:lpstr>FOOD BANKS</vt:lpstr>
      <vt:lpstr>UNWANTED ITEMS</vt:lpstr>
      <vt:lpstr>LIVING WAGE</vt:lpstr>
      <vt:lpstr>ZERO  HUNGER</vt:lpstr>
      <vt:lpstr>FAIRTRADE</vt:lpstr>
      <vt:lpstr>FOOD WASTE</vt:lpstr>
      <vt:lpstr>HUNGER AND NUTRITION</vt:lpstr>
      <vt:lpstr>GOOD HEALTH AND WELL-BEING</vt:lpstr>
      <vt:lpstr>EXERCISE</vt:lpstr>
      <vt:lpstr>FIVE STEPS TO WELLBEING</vt:lpstr>
      <vt:lpstr>ACCESS TO HEALTHCARE</vt:lpstr>
      <vt:lpstr>QUALITY EDUCATION</vt:lpstr>
      <vt:lpstr>SCHOOL IN THE UK</vt:lpstr>
      <vt:lpstr>LEARNING FOR LIFE</vt:lpstr>
      <vt:lpstr>FACT CHECKING</vt:lpstr>
      <vt:lpstr>GENDER  EQUALITY</vt:lpstr>
      <vt:lpstr>GENDER PAY GAP</vt:lpstr>
      <vt:lpstr>INSPIRING WOMEN</vt:lpstr>
      <vt:lpstr>SAFE SPACES NOW</vt:lpstr>
      <vt:lpstr>CLEAN WATER AND SANITATION</vt:lpstr>
      <vt:lpstr>USING WATER</vt:lpstr>
      <vt:lpstr>HAND HYGIENE</vt:lpstr>
      <vt:lpstr>VALUING WATER</vt:lpstr>
      <vt:lpstr>AFFORDABLE AND CLEAN ENERGY</vt:lpstr>
      <vt:lpstr>SAVING ENERGY</vt:lpstr>
      <vt:lpstr>ENERGY SOURCES</vt:lpstr>
      <vt:lpstr>ALTERNATIVES TO FOSSIL FUELS</vt:lpstr>
      <vt:lpstr>DECENT WORK AND  ECONOMIC GROWTH</vt:lpstr>
      <vt:lpstr>NATIONAL LIVING WAGE</vt:lpstr>
      <vt:lpstr>WORKERS’ RIGHTS</vt:lpstr>
      <vt:lpstr>SOFT SKILLS</vt:lpstr>
      <vt:lpstr>INDUSTRY, INNOVATION AND INFRASTRUCTURE</vt:lpstr>
      <vt:lpstr>TRAVEL AND TRANSPORT</vt:lpstr>
      <vt:lpstr>DIGITAL DEVICES AND THE INTERNET</vt:lpstr>
      <vt:lpstr>IMPROVING YOUR LOCAL AREA</vt:lpstr>
      <vt:lpstr>REDUCED INEQUALITIES</vt:lpstr>
      <vt:lpstr>EQUALITY ACT</vt:lpstr>
      <vt:lpstr>INEQUALITY</vt:lpstr>
      <vt:lpstr>EXTREME WEALTH, EXTREME POVERTY</vt:lpstr>
      <vt:lpstr>SUSTAINABLE CITIES AND COMMUNITIES</vt:lpstr>
      <vt:lpstr>PARKS AND GREEN SPACES</vt:lpstr>
      <vt:lpstr>CHOOSING WHERE TO LIVE</vt:lpstr>
      <vt:lpstr>AIR POLLUTION</vt:lpstr>
      <vt:lpstr>RESPONSIBLE CONSUMPTION AND PRODUCTION</vt:lpstr>
      <vt:lpstr>REDUCE, REUSE, RECYCLE</vt:lpstr>
      <vt:lpstr>FAST FASHION</vt:lpstr>
      <vt:lpstr>REDUCE WASTE</vt:lpstr>
      <vt:lpstr>CLIMATE  ACTION </vt:lpstr>
      <vt:lpstr>CLIMATE ACTION: WHAT CAN YOU DO?</vt:lpstr>
      <vt:lpstr>CLIMATE CHANGE</vt:lpstr>
      <vt:lpstr>REDUCE YOUR CARBON FOOTPRINT</vt:lpstr>
      <vt:lpstr>LIFE  BELOW WATER</vt:lpstr>
      <vt:lpstr>USE LESS PLASTIC</vt:lpstr>
      <vt:lpstr>OVERFISHING</vt:lpstr>
      <vt:lpstr>PLASTICS IN THE BATHROOM</vt:lpstr>
      <vt:lpstr>LIFE  ON LAND</vt:lpstr>
      <vt:lpstr>GROW YOUR OWN</vt:lpstr>
      <vt:lpstr>TALKING ABOUT THE ENVIRONMENT</vt:lpstr>
      <vt:lpstr>GO WILD</vt:lpstr>
      <vt:lpstr>PEACE, JUSTICE AND STRONG INSTITUTIONS</vt:lpstr>
      <vt:lpstr>PEACE</vt:lpstr>
      <vt:lpstr>VOTING</vt:lpstr>
      <vt:lpstr>HUMAN RIGHTS</vt:lpstr>
      <vt:lpstr>PARTNERSHIPS FOR THE GOALS</vt:lpstr>
      <vt:lpstr>HELPING EACH OTHER</vt:lpstr>
      <vt:lpstr>WORKING TOGETHER</vt:lpstr>
      <vt:lpstr>ABOUT THE UNITED NATIONS</vt:lpstr>
      <vt:lpstr>Teacher notes and sources</vt:lpstr>
      <vt:lpstr>Teacher notes and sources</vt:lpstr>
      <vt:lpstr>Teacher notes and sources</vt:lpstr>
      <vt:lpstr>Teacher notes and sources</vt:lpstr>
      <vt:lpstr>Teacher notes and sources</vt:lpstr>
      <vt:lpstr>Teacher notes and sources</vt:lpstr>
      <vt:lpstr>Teacher notes and sources</vt:lpstr>
      <vt:lpstr>Teacher notes and 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Starts</dc:title>
  <cp:lastModifiedBy>Kuldip Bajwa</cp:lastModifiedBy>
  <cp:revision>3</cp:revision>
  <dcterms:modified xsi:type="dcterms:W3CDTF">2021-09-29T09:34:09Z</dcterms:modified>
</cp:coreProperties>
</file>