
<file path=[Content_Types].xml><?xml version="1.0" encoding="utf-8"?>
<Types xmlns="http://schemas.openxmlformats.org/package/2006/content-types">
  <Default Extension="emf" ContentType="image/x-emf"/>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10" r:id="rId4"/>
  </p:sldMasterIdLst>
  <p:notesMasterIdLst>
    <p:notesMasterId r:id="rId21"/>
  </p:notesMasterIdLst>
  <p:sldIdLst>
    <p:sldId id="271" r:id="rId5"/>
    <p:sldId id="277" r:id="rId6"/>
    <p:sldId id="257" r:id="rId7"/>
    <p:sldId id="263" r:id="rId8"/>
    <p:sldId id="260" r:id="rId9"/>
    <p:sldId id="261" r:id="rId10"/>
    <p:sldId id="262" r:id="rId11"/>
    <p:sldId id="265" r:id="rId12"/>
    <p:sldId id="264" r:id="rId13"/>
    <p:sldId id="267" r:id="rId14"/>
    <p:sldId id="266" r:id="rId15"/>
    <p:sldId id="272" r:id="rId16"/>
    <p:sldId id="275" r:id="rId17"/>
    <p:sldId id="273" r:id="rId18"/>
    <p:sldId id="276" r:id="rId19"/>
    <p:sldId id="270" r:id="rId2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oanne thirlaway" initials="jt" lastIdx="16" clrIdx="0">
    <p:extLst>
      <p:ext uri="{19B8F6BF-5375-455C-9EA6-DF929625EA0E}">
        <p15:presenceInfo xmlns:p15="http://schemas.microsoft.com/office/powerpoint/2012/main" userId="88ebfc7785ff76c4" providerId="Windows Live"/>
      </p:ext>
    </p:extLst>
  </p:cmAuthor>
  <p:cmAuthor id="2" name="Lucy Springall" initials="LS" lastIdx="2" clrIdx="1">
    <p:extLst>
      <p:ext uri="{19B8F6BF-5375-455C-9EA6-DF929625EA0E}">
        <p15:presenceInfo xmlns:p15="http://schemas.microsoft.com/office/powerpoint/2012/main" userId="S::Lucy.Springall@ad.aoc.co.uk::e4236610-272f-44af-aba9-45f426dfe81c" providerId="AD"/>
      </p:ext>
    </p:extLst>
  </p:cmAuthor>
  <p:cmAuthor id="3" name="Editor" initials="Ed" lastIdx="3" clrIdx="2">
    <p:extLst>
      <p:ext uri="{19B8F6BF-5375-455C-9EA6-DF929625EA0E}">
        <p15:presenceInfo xmlns:p15="http://schemas.microsoft.com/office/powerpoint/2012/main" userId="Editor" providerId="None"/>
      </p:ext>
    </p:extLst>
  </p:cmAuthor>
  <p:cmAuthor id="4" name="rmathews" initials="rm" lastIdx="3" clrIdx="3">
    <p:extLst>
      <p:ext uri="{19B8F6BF-5375-455C-9EA6-DF929625EA0E}">
        <p15:presenceInfo xmlns:p15="http://schemas.microsoft.com/office/powerpoint/2012/main" userId="S::rmathews_hrc.ac.uk#ext#@aoctenant.onmicrosoft.com::13fd9f39-2621-4826-a542-5cd316251276" providerId="AD"/>
      </p:ext>
    </p:extLst>
  </p:cmAuthor>
  <p:cmAuthor id="5" name="pstych@icloud.com" initials="ps" lastIdx="2" clrIdx="4">
    <p:extLst>
      <p:ext uri="{19B8F6BF-5375-455C-9EA6-DF929625EA0E}">
        <p15:presenceInfo xmlns:p15="http://schemas.microsoft.com/office/powerpoint/2012/main" userId="S::pstych_icloud.com#ext#@aoctenant.onmicrosoft.com::5c42f6f0-10f4-4fad-882b-be4748cb6acd"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06" d="100"/>
          <a:sy n="106" d="100"/>
        </p:scale>
        <p:origin x="756"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notesMaster" Target="notesMasters/notes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commentAuthors" Target="commentAuthor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A74BB6B-D04E-4908-B110-8078C150F53E}" type="datetimeFigureOut">
              <a:rPr lang="en-GB" smtClean="0"/>
              <a:t>22/08/2023</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1C5C7E5-593C-407F-B416-C5F1566EB9DD}" type="slidenum">
              <a:rPr lang="en-GB" smtClean="0"/>
              <a:t>‹#›</a:t>
            </a:fld>
            <a:endParaRPr lang="en-GB"/>
          </a:p>
        </p:txBody>
      </p:sp>
    </p:spTree>
    <p:extLst>
      <p:ext uri="{BB962C8B-B14F-4D97-AF65-F5344CB8AC3E}">
        <p14:creationId xmlns:p14="http://schemas.microsoft.com/office/powerpoint/2010/main" val="169287420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pPr/>
              <a:t>1</a:t>
            </a:fld>
            <a:endParaRPr lang="en-GB"/>
          </a:p>
        </p:txBody>
      </p:sp>
    </p:spTree>
    <p:extLst>
      <p:ext uri="{BB962C8B-B14F-4D97-AF65-F5344CB8AC3E}">
        <p14:creationId xmlns:p14="http://schemas.microsoft.com/office/powerpoint/2010/main" val="40387690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pPr/>
              <a:t>16</a:t>
            </a:fld>
            <a:endParaRPr lang="en-GB"/>
          </a:p>
        </p:txBody>
      </p:sp>
    </p:spTree>
    <p:extLst>
      <p:ext uri="{BB962C8B-B14F-4D97-AF65-F5344CB8AC3E}">
        <p14:creationId xmlns:p14="http://schemas.microsoft.com/office/powerpoint/2010/main" val="294197199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D57C41-4696-45B5-821B-E22B4B6C4BB1}"/>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5E8DE2A8-0CE6-B7D0-22E9-F438A5265AB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7B51D603-5CF1-308E-B30F-C5A5941C148E}"/>
              </a:ext>
            </a:extLst>
          </p:cNvPr>
          <p:cNvSpPr>
            <a:spLocks noGrp="1"/>
          </p:cNvSpPr>
          <p:nvPr>
            <p:ph type="dt" sz="half" idx="10"/>
          </p:nvPr>
        </p:nvSpPr>
        <p:spPr/>
        <p:txBody>
          <a:bodyPr/>
          <a:lstStyle/>
          <a:p>
            <a:fld id="{14213B50-6865-4342-83C2-824E7895C7E9}" type="datetimeFigureOut">
              <a:rPr lang="en-GB" smtClean="0"/>
              <a:t>22/08/2023</a:t>
            </a:fld>
            <a:endParaRPr lang="en-GB"/>
          </a:p>
        </p:txBody>
      </p:sp>
      <p:sp>
        <p:nvSpPr>
          <p:cNvPr id="5" name="Footer Placeholder 4">
            <a:extLst>
              <a:ext uri="{FF2B5EF4-FFF2-40B4-BE49-F238E27FC236}">
                <a16:creationId xmlns:a16="http://schemas.microsoft.com/office/drawing/2014/main" id="{273F75C3-EEB9-66B5-4F3F-37BF044EDB12}"/>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B24A1D77-B677-699B-91AE-FC9D74A9BAE6}"/>
              </a:ext>
            </a:extLst>
          </p:cNvPr>
          <p:cNvSpPr>
            <a:spLocks noGrp="1"/>
          </p:cNvSpPr>
          <p:nvPr>
            <p:ph type="sldNum" sz="quarter" idx="12"/>
          </p:nvPr>
        </p:nvSpPr>
        <p:spPr/>
        <p:txBody>
          <a:bodyPr/>
          <a:lstStyle/>
          <a:p>
            <a:fld id="{0EE1B922-1FC7-4EB3-82D8-030EB96A35EE}" type="slidenum">
              <a:rPr lang="en-GB" smtClean="0"/>
              <a:t>‹#›</a:t>
            </a:fld>
            <a:endParaRPr lang="en-GB"/>
          </a:p>
        </p:txBody>
      </p:sp>
    </p:spTree>
    <p:extLst>
      <p:ext uri="{BB962C8B-B14F-4D97-AF65-F5344CB8AC3E}">
        <p14:creationId xmlns:p14="http://schemas.microsoft.com/office/powerpoint/2010/main" val="419070828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F2463A-9862-6DFA-8057-AA525F6EB38D}"/>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A43C7AFE-E549-7B5E-3FFB-15F1177D02C2}"/>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906E547D-BB7D-7454-CE1D-B48D662C3D85}"/>
              </a:ext>
            </a:extLst>
          </p:cNvPr>
          <p:cNvSpPr>
            <a:spLocks noGrp="1"/>
          </p:cNvSpPr>
          <p:nvPr>
            <p:ph type="dt" sz="half" idx="10"/>
          </p:nvPr>
        </p:nvSpPr>
        <p:spPr/>
        <p:txBody>
          <a:bodyPr/>
          <a:lstStyle/>
          <a:p>
            <a:fld id="{14213B50-6865-4342-83C2-824E7895C7E9}" type="datetimeFigureOut">
              <a:rPr lang="en-GB" smtClean="0"/>
              <a:t>22/08/2023</a:t>
            </a:fld>
            <a:endParaRPr lang="en-GB"/>
          </a:p>
        </p:txBody>
      </p:sp>
      <p:sp>
        <p:nvSpPr>
          <p:cNvPr id="5" name="Footer Placeholder 4">
            <a:extLst>
              <a:ext uri="{FF2B5EF4-FFF2-40B4-BE49-F238E27FC236}">
                <a16:creationId xmlns:a16="http://schemas.microsoft.com/office/drawing/2014/main" id="{873CBCB0-C03B-195C-2310-FA3D3E0A85CE}"/>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551B609B-03EE-9055-1A97-8BE2F500C83C}"/>
              </a:ext>
            </a:extLst>
          </p:cNvPr>
          <p:cNvSpPr>
            <a:spLocks noGrp="1"/>
          </p:cNvSpPr>
          <p:nvPr>
            <p:ph type="sldNum" sz="quarter" idx="12"/>
          </p:nvPr>
        </p:nvSpPr>
        <p:spPr/>
        <p:txBody>
          <a:bodyPr/>
          <a:lstStyle/>
          <a:p>
            <a:fld id="{0EE1B922-1FC7-4EB3-82D8-030EB96A35EE}" type="slidenum">
              <a:rPr lang="en-GB" smtClean="0"/>
              <a:t>‹#›</a:t>
            </a:fld>
            <a:endParaRPr lang="en-GB"/>
          </a:p>
        </p:txBody>
      </p:sp>
    </p:spTree>
    <p:extLst>
      <p:ext uri="{BB962C8B-B14F-4D97-AF65-F5344CB8AC3E}">
        <p14:creationId xmlns:p14="http://schemas.microsoft.com/office/powerpoint/2010/main" val="118676137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F2056E70-2058-D3DE-EC9A-9EF4CFCB89AA}"/>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3A477E9A-5561-F395-DB12-61DF5F383348}"/>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591E7831-0EBB-5771-4DF4-D291508A50F5}"/>
              </a:ext>
            </a:extLst>
          </p:cNvPr>
          <p:cNvSpPr>
            <a:spLocks noGrp="1"/>
          </p:cNvSpPr>
          <p:nvPr>
            <p:ph type="dt" sz="half" idx="10"/>
          </p:nvPr>
        </p:nvSpPr>
        <p:spPr/>
        <p:txBody>
          <a:bodyPr/>
          <a:lstStyle/>
          <a:p>
            <a:fld id="{14213B50-6865-4342-83C2-824E7895C7E9}" type="datetimeFigureOut">
              <a:rPr lang="en-GB" smtClean="0"/>
              <a:t>22/08/2023</a:t>
            </a:fld>
            <a:endParaRPr lang="en-GB"/>
          </a:p>
        </p:txBody>
      </p:sp>
      <p:sp>
        <p:nvSpPr>
          <p:cNvPr id="5" name="Footer Placeholder 4">
            <a:extLst>
              <a:ext uri="{FF2B5EF4-FFF2-40B4-BE49-F238E27FC236}">
                <a16:creationId xmlns:a16="http://schemas.microsoft.com/office/drawing/2014/main" id="{E3CE8016-0C7D-5A46-AEEA-C3B2CDB5ABAB}"/>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577EDF44-C9B8-67C6-1AAB-2E824F92E172}"/>
              </a:ext>
            </a:extLst>
          </p:cNvPr>
          <p:cNvSpPr>
            <a:spLocks noGrp="1"/>
          </p:cNvSpPr>
          <p:nvPr>
            <p:ph type="sldNum" sz="quarter" idx="12"/>
          </p:nvPr>
        </p:nvSpPr>
        <p:spPr/>
        <p:txBody>
          <a:bodyPr/>
          <a:lstStyle/>
          <a:p>
            <a:fld id="{0EE1B922-1FC7-4EB3-82D8-030EB96A35EE}" type="slidenum">
              <a:rPr lang="en-GB" smtClean="0"/>
              <a:t>‹#›</a:t>
            </a:fld>
            <a:endParaRPr lang="en-GB"/>
          </a:p>
        </p:txBody>
      </p:sp>
    </p:spTree>
    <p:extLst>
      <p:ext uri="{BB962C8B-B14F-4D97-AF65-F5344CB8AC3E}">
        <p14:creationId xmlns:p14="http://schemas.microsoft.com/office/powerpoint/2010/main" val="343803340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3_Title Slide Option 2">
    <p:bg>
      <p:bgPr>
        <a:solidFill>
          <a:srgbClr val="E51C41"/>
        </a:solidFill>
        <a:effectLst/>
      </p:bgPr>
    </p:bg>
    <p:spTree>
      <p:nvGrpSpPr>
        <p:cNvPr id="1" name=""/>
        <p:cNvGrpSpPr/>
        <p:nvPr/>
      </p:nvGrpSpPr>
      <p:grpSpPr>
        <a:xfrm>
          <a:off x="0" y="0"/>
          <a:ext cx="0" cy="0"/>
          <a:chOff x="0" y="0"/>
          <a:chExt cx="0" cy="0"/>
        </a:xfrm>
      </p:grpSpPr>
      <p:sp>
        <p:nvSpPr>
          <p:cNvPr id="8" name="WHITE BAR">
            <a:extLst>
              <a:ext uri="{FF2B5EF4-FFF2-40B4-BE49-F238E27FC236}">
                <a16:creationId xmlns:a16="http://schemas.microsoft.com/office/drawing/2014/main" id="{389A7FE7-F633-8F42-8ADE-50586B02B2F0}"/>
              </a:ext>
              <a:ext uri="{C183D7F6-B498-43B3-948B-1728B52AA6E4}">
                <adec:decorative xmlns:adec="http://schemas.microsoft.com/office/drawing/2017/decorative" val="1"/>
              </a:ext>
            </a:extLst>
          </p:cNvPr>
          <p:cNvSpPr/>
          <p:nvPr userDrawn="1"/>
        </p:nvSpPr>
        <p:spPr>
          <a:xfrm>
            <a:off x="0" y="-27384"/>
            <a:ext cx="12192000" cy="112474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t>1</a:t>
            </a:r>
          </a:p>
        </p:txBody>
      </p:sp>
      <p:pic>
        <p:nvPicPr>
          <p:cNvPr id="10" name="ETF LOGO" descr="Education and Training Foundation">
            <a:extLst>
              <a:ext uri="{FF2B5EF4-FFF2-40B4-BE49-F238E27FC236}">
                <a16:creationId xmlns:a16="http://schemas.microsoft.com/office/drawing/2014/main" id="{F14D5ED0-A2F5-A546-8C5C-70096A8625F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35360" y="255788"/>
            <a:ext cx="1146437" cy="609077"/>
          </a:xfrm>
          <a:prstGeom prst="rect">
            <a:avLst/>
          </a:prstGeom>
        </p:spPr>
      </p:pic>
      <p:pic>
        <p:nvPicPr>
          <p:cNvPr id="15" name="T LEVELS LOGO" descr="T Levels Professional Development">
            <a:extLst>
              <a:ext uri="{FF2B5EF4-FFF2-40B4-BE49-F238E27FC236}">
                <a16:creationId xmlns:a16="http://schemas.microsoft.com/office/drawing/2014/main" id="{6EEA13AF-D457-EC45-9075-03198B4D877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648395" y="214486"/>
            <a:ext cx="2208245" cy="718237"/>
          </a:xfrm>
          <a:prstGeom prst="rect">
            <a:avLst/>
          </a:prstGeom>
        </p:spPr>
      </p:pic>
      <p:sp>
        <p:nvSpPr>
          <p:cNvPr id="11" name="Black Box">
            <a:extLst>
              <a:ext uri="{FF2B5EF4-FFF2-40B4-BE49-F238E27FC236}">
                <a16:creationId xmlns:a16="http://schemas.microsoft.com/office/drawing/2014/main" id="{55546DE3-A40F-1548-9BB6-DF3446E000F6}"/>
              </a:ext>
              <a:ext uri="{C183D7F6-B498-43B3-948B-1728B52AA6E4}">
                <adec:decorative xmlns:adec="http://schemas.microsoft.com/office/drawing/2017/decorative" val="1"/>
              </a:ext>
            </a:extLst>
          </p:cNvPr>
          <p:cNvSpPr/>
          <p:nvPr userDrawn="1"/>
        </p:nvSpPr>
        <p:spPr>
          <a:xfrm>
            <a:off x="5184960" y="4824000"/>
            <a:ext cx="6623040" cy="1677341"/>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2" name="Title 1"/>
          <p:cNvSpPr>
            <a:spLocks noGrp="1"/>
          </p:cNvSpPr>
          <p:nvPr>
            <p:ph type="ctrTitle"/>
          </p:nvPr>
        </p:nvSpPr>
        <p:spPr>
          <a:xfrm>
            <a:off x="5184960" y="2961600"/>
            <a:ext cx="6623040" cy="1656000"/>
          </a:xfrm>
          <a:solidFill>
            <a:schemeClr val="bg1"/>
          </a:solidFill>
        </p:spPr>
        <p:txBody>
          <a:bodyPr lIns="108000" tIns="136800" rIns="0" bIns="0">
            <a:noAutofit/>
          </a:bodyPr>
          <a:lstStyle>
            <a:lvl1pPr algn="l">
              <a:lnSpc>
                <a:spcPts val="5467"/>
              </a:lnSpc>
              <a:defRPr sz="6000" b="1" cap="none" baseline="0">
                <a:solidFill>
                  <a:schemeClr val="tx1"/>
                </a:solidFill>
              </a:defRPr>
            </a:lvl1pPr>
          </a:lstStyle>
          <a:p>
            <a:r>
              <a:rPr lang="en-US"/>
              <a:t>Click to edit Master title style</a:t>
            </a:r>
            <a:endParaRPr lang="en-GB"/>
          </a:p>
        </p:txBody>
      </p:sp>
      <p:sp>
        <p:nvSpPr>
          <p:cNvPr id="12" name="Subtitle 1">
            <a:extLst>
              <a:ext uri="{FF2B5EF4-FFF2-40B4-BE49-F238E27FC236}">
                <a16:creationId xmlns:a16="http://schemas.microsoft.com/office/drawing/2014/main" id="{71ADB664-6A98-C844-AD83-2FFA9643D8CA}"/>
              </a:ext>
            </a:extLst>
          </p:cNvPr>
          <p:cNvSpPr>
            <a:spLocks noGrp="1"/>
          </p:cNvSpPr>
          <p:nvPr>
            <p:ph type="subTitle" idx="1"/>
          </p:nvPr>
        </p:nvSpPr>
        <p:spPr>
          <a:xfrm>
            <a:off x="5184960" y="4839227"/>
            <a:ext cx="6407315" cy="429203"/>
          </a:xfrm>
          <a:solidFill>
            <a:schemeClr val="tx1"/>
          </a:solidFill>
        </p:spPr>
        <p:txBody>
          <a:bodyPr lIns="108000" tIns="108000" bIns="108000"/>
          <a:lstStyle>
            <a:lvl1pPr marL="0" indent="0" algn="l">
              <a:lnSpc>
                <a:spcPts val="2133"/>
              </a:lnSpc>
              <a:spcBef>
                <a:spcPts val="0"/>
              </a:spcBef>
              <a:buNone/>
              <a:defRPr sz="18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endParaRPr lang="en-GB"/>
          </a:p>
        </p:txBody>
      </p:sp>
      <p:sp>
        <p:nvSpPr>
          <p:cNvPr id="13" name="Subtitle 2">
            <a:extLst>
              <a:ext uri="{FF2B5EF4-FFF2-40B4-BE49-F238E27FC236}">
                <a16:creationId xmlns:a16="http://schemas.microsoft.com/office/drawing/2014/main" id="{EBAFDD57-7DB7-C94F-9022-BCFA74420B18}"/>
              </a:ext>
            </a:extLst>
          </p:cNvPr>
          <p:cNvSpPr>
            <a:spLocks noGrp="1"/>
          </p:cNvSpPr>
          <p:nvPr>
            <p:ph type="body" sz="quarter" idx="14"/>
          </p:nvPr>
        </p:nvSpPr>
        <p:spPr>
          <a:xfrm>
            <a:off x="5184960" y="5268429"/>
            <a:ext cx="6407315" cy="464827"/>
          </a:xfrm>
        </p:spPr>
        <p:txBody>
          <a:bodyPr lIns="10800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a:t>Click to edit Master text styles</a:t>
            </a:r>
          </a:p>
        </p:txBody>
      </p:sp>
      <p:sp>
        <p:nvSpPr>
          <p:cNvPr id="14" name="Subtitle 3">
            <a:extLst>
              <a:ext uri="{FF2B5EF4-FFF2-40B4-BE49-F238E27FC236}">
                <a16:creationId xmlns:a16="http://schemas.microsoft.com/office/drawing/2014/main" id="{53669C88-21D0-6341-9C2E-9ED1F32DE103}"/>
              </a:ext>
            </a:extLst>
          </p:cNvPr>
          <p:cNvSpPr>
            <a:spLocks noGrp="1"/>
          </p:cNvSpPr>
          <p:nvPr>
            <p:ph type="body" sz="quarter" idx="15"/>
          </p:nvPr>
        </p:nvSpPr>
        <p:spPr>
          <a:xfrm>
            <a:off x="5184960" y="5829267"/>
            <a:ext cx="6407315" cy="672075"/>
          </a:xfrm>
        </p:spPr>
        <p:txBody>
          <a:bodyPr lIns="108000" tIns="108000" bIns="108000" anchor="b" anchorCtr="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a:t>Click to edit Master text styles</a:t>
            </a:r>
          </a:p>
        </p:txBody>
      </p:sp>
    </p:spTree>
    <p:extLst>
      <p:ext uri="{BB962C8B-B14F-4D97-AF65-F5344CB8AC3E}">
        <p14:creationId xmlns:p14="http://schemas.microsoft.com/office/powerpoint/2010/main" val="234660731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Text and Bullets">
    <p:spTree>
      <p:nvGrpSpPr>
        <p:cNvPr id="1" name=""/>
        <p:cNvGrpSpPr/>
        <p:nvPr/>
      </p:nvGrpSpPr>
      <p:grpSpPr>
        <a:xfrm>
          <a:off x="0" y="0"/>
          <a:ext cx="0" cy="0"/>
          <a:chOff x="0" y="0"/>
          <a:chExt cx="0" cy="0"/>
        </a:xfrm>
      </p:grpSpPr>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
        <p:nvSpPr>
          <p:cNvPr id="8" name="Title 1">
            <a:extLst>
              <a:ext uri="{FF2B5EF4-FFF2-40B4-BE49-F238E27FC236}">
                <a16:creationId xmlns:a16="http://schemas.microsoft.com/office/drawing/2014/main" id="{677BB2F1-AFF0-C64C-83D0-3B465EE13985}"/>
              </a:ext>
            </a:extLst>
          </p:cNvPr>
          <p:cNvSpPr>
            <a:spLocks noGrp="1"/>
          </p:cNvSpPr>
          <p:nvPr>
            <p:ph type="title" hasCustomPrompt="1"/>
          </p:nvPr>
        </p:nvSpPr>
        <p:spPr>
          <a:xfrm>
            <a:off x="310601" y="333201"/>
            <a:ext cx="11250084" cy="932567"/>
          </a:xfrm>
        </p:spPr>
        <p:txBody>
          <a:bodyPr lIns="0" tIns="0" rIns="0" bIns="0" anchor="t" anchorCtr="0">
            <a:normAutofit/>
          </a:bodyPr>
          <a:lstStyle>
            <a:lvl1pPr algn="l">
              <a:lnSpc>
                <a:spcPts val="2667"/>
              </a:lnSpc>
              <a:spcBef>
                <a:spcPts val="0"/>
              </a:spcBef>
              <a:defRPr sz="2667" b="1" cap="none" baseline="0"/>
            </a:lvl1pPr>
          </a:lstStyle>
          <a:p>
            <a:r>
              <a:rPr lang="en-US"/>
              <a:t>Slide Title</a:t>
            </a:r>
            <a:endParaRPr lang="en-GB"/>
          </a:p>
        </p:txBody>
      </p:sp>
      <p:sp>
        <p:nvSpPr>
          <p:cNvPr id="9" name="Text Placeholder 8"/>
          <p:cNvSpPr>
            <a:spLocks noGrp="1"/>
          </p:cNvSpPr>
          <p:nvPr>
            <p:ph type="body" sz="quarter" idx="12"/>
          </p:nvPr>
        </p:nvSpPr>
        <p:spPr>
          <a:xfrm>
            <a:off x="312001" y="1315200"/>
            <a:ext cx="10223500" cy="4802099"/>
          </a:xfrm>
        </p:spPr>
        <p:txBody>
          <a:bodyPr>
            <a:noAutofit/>
          </a:bodyPr>
          <a:lstStyle>
            <a:lvl1pPr marL="0" indent="0">
              <a:lnSpc>
                <a:spcPts val="3733"/>
              </a:lnSpc>
              <a:spcBef>
                <a:spcPts val="0"/>
              </a:spcBef>
              <a:buNone/>
              <a:defRPr sz="3600"/>
            </a:lvl1pPr>
            <a:lvl2pPr marL="359991" indent="-359991">
              <a:lnSpc>
                <a:spcPts val="3733"/>
              </a:lnSpc>
              <a:spcBef>
                <a:spcPts val="0"/>
              </a:spcBef>
              <a:defRPr sz="3600"/>
            </a:lvl2pPr>
            <a:lvl3pPr marL="719982" indent="-359991">
              <a:lnSpc>
                <a:spcPts val="3733"/>
              </a:lnSpc>
              <a:defRPr sz="3600"/>
            </a:lvl3pPr>
            <a:lvl4pPr marL="1079973" indent="-359991">
              <a:lnSpc>
                <a:spcPts val="3733"/>
              </a:lnSpc>
              <a:defRPr sz="3600"/>
            </a:lvl4pPr>
            <a:lvl5pPr marL="1439964" indent="-359991">
              <a:lnSpc>
                <a:spcPts val="3733"/>
              </a:lnSpc>
              <a:defRPr sz="3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2">
            <a:extLst>
              <a:ext uri="{FF2B5EF4-FFF2-40B4-BE49-F238E27FC236}">
                <a16:creationId xmlns:a16="http://schemas.microsoft.com/office/drawing/2014/main" id="{FC25F548-F1B7-1942-BFC2-C7EF39D09D2E}"/>
              </a:ex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a:t>Education &amp; Training Foundation</a:t>
            </a:r>
          </a:p>
        </p:txBody>
      </p:sp>
    </p:spTree>
    <p:extLst>
      <p:ext uri="{BB962C8B-B14F-4D97-AF65-F5344CB8AC3E}">
        <p14:creationId xmlns:p14="http://schemas.microsoft.com/office/powerpoint/2010/main" val="51369810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A0BB07-B465-8A04-528B-43E138A4C0AA}"/>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F6DEFFD1-5DC3-9F7F-030B-FC503936BFAB}"/>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242B35DA-AD6D-C9BE-52F2-E54D96BCA3B0}"/>
              </a:ext>
            </a:extLst>
          </p:cNvPr>
          <p:cNvSpPr>
            <a:spLocks noGrp="1"/>
          </p:cNvSpPr>
          <p:nvPr>
            <p:ph type="dt" sz="half" idx="10"/>
          </p:nvPr>
        </p:nvSpPr>
        <p:spPr/>
        <p:txBody>
          <a:bodyPr/>
          <a:lstStyle/>
          <a:p>
            <a:fld id="{14213B50-6865-4342-83C2-824E7895C7E9}" type="datetimeFigureOut">
              <a:rPr lang="en-GB" smtClean="0"/>
              <a:t>22/08/2023</a:t>
            </a:fld>
            <a:endParaRPr lang="en-GB"/>
          </a:p>
        </p:txBody>
      </p:sp>
      <p:sp>
        <p:nvSpPr>
          <p:cNvPr id="5" name="Footer Placeholder 4">
            <a:extLst>
              <a:ext uri="{FF2B5EF4-FFF2-40B4-BE49-F238E27FC236}">
                <a16:creationId xmlns:a16="http://schemas.microsoft.com/office/drawing/2014/main" id="{18F4F23C-53DF-6D2C-4517-9E6EAC076D1C}"/>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36F0BEAC-58BC-8759-F3FF-67E1978E3F89}"/>
              </a:ext>
            </a:extLst>
          </p:cNvPr>
          <p:cNvSpPr>
            <a:spLocks noGrp="1"/>
          </p:cNvSpPr>
          <p:nvPr>
            <p:ph type="sldNum" sz="quarter" idx="12"/>
          </p:nvPr>
        </p:nvSpPr>
        <p:spPr/>
        <p:txBody>
          <a:bodyPr/>
          <a:lstStyle/>
          <a:p>
            <a:fld id="{0EE1B922-1FC7-4EB3-82D8-030EB96A35EE}" type="slidenum">
              <a:rPr lang="en-GB" smtClean="0"/>
              <a:t>‹#›</a:t>
            </a:fld>
            <a:endParaRPr lang="en-GB"/>
          </a:p>
        </p:txBody>
      </p:sp>
    </p:spTree>
    <p:extLst>
      <p:ext uri="{BB962C8B-B14F-4D97-AF65-F5344CB8AC3E}">
        <p14:creationId xmlns:p14="http://schemas.microsoft.com/office/powerpoint/2010/main" val="299131395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2DE91C-69C2-DB5E-7CFB-D6763CC31712}"/>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622DC5A2-1F1A-7BAE-E8A7-6865238062FD}"/>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51AD67AA-9B16-3F82-5916-938D096708CE}"/>
              </a:ext>
            </a:extLst>
          </p:cNvPr>
          <p:cNvSpPr>
            <a:spLocks noGrp="1"/>
          </p:cNvSpPr>
          <p:nvPr>
            <p:ph type="dt" sz="half" idx="10"/>
          </p:nvPr>
        </p:nvSpPr>
        <p:spPr/>
        <p:txBody>
          <a:bodyPr/>
          <a:lstStyle/>
          <a:p>
            <a:fld id="{14213B50-6865-4342-83C2-824E7895C7E9}" type="datetimeFigureOut">
              <a:rPr lang="en-GB" smtClean="0"/>
              <a:t>22/08/2023</a:t>
            </a:fld>
            <a:endParaRPr lang="en-GB"/>
          </a:p>
        </p:txBody>
      </p:sp>
      <p:sp>
        <p:nvSpPr>
          <p:cNvPr id="5" name="Footer Placeholder 4">
            <a:extLst>
              <a:ext uri="{FF2B5EF4-FFF2-40B4-BE49-F238E27FC236}">
                <a16:creationId xmlns:a16="http://schemas.microsoft.com/office/drawing/2014/main" id="{60355E2F-BD80-7246-6915-495550DEFC6F}"/>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531A2900-2C3A-8558-621D-6DC4AB952B6E}"/>
              </a:ext>
            </a:extLst>
          </p:cNvPr>
          <p:cNvSpPr>
            <a:spLocks noGrp="1"/>
          </p:cNvSpPr>
          <p:nvPr>
            <p:ph type="sldNum" sz="quarter" idx="12"/>
          </p:nvPr>
        </p:nvSpPr>
        <p:spPr/>
        <p:txBody>
          <a:bodyPr/>
          <a:lstStyle/>
          <a:p>
            <a:fld id="{0EE1B922-1FC7-4EB3-82D8-030EB96A35EE}" type="slidenum">
              <a:rPr lang="en-GB" smtClean="0"/>
              <a:t>‹#›</a:t>
            </a:fld>
            <a:endParaRPr lang="en-GB"/>
          </a:p>
        </p:txBody>
      </p:sp>
    </p:spTree>
    <p:extLst>
      <p:ext uri="{BB962C8B-B14F-4D97-AF65-F5344CB8AC3E}">
        <p14:creationId xmlns:p14="http://schemas.microsoft.com/office/powerpoint/2010/main" val="144755203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1DCE02-716C-1C7C-1D97-33394810F9E4}"/>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059D7E6B-0F79-B24E-4109-204AE7180776}"/>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3F54C790-6098-48FF-C823-5F19BA604624}"/>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4DCF144E-1192-D126-4951-45BF497F7002}"/>
              </a:ext>
            </a:extLst>
          </p:cNvPr>
          <p:cNvSpPr>
            <a:spLocks noGrp="1"/>
          </p:cNvSpPr>
          <p:nvPr>
            <p:ph type="dt" sz="half" idx="10"/>
          </p:nvPr>
        </p:nvSpPr>
        <p:spPr/>
        <p:txBody>
          <a:bodyPr/>
          <a:lstStyle/>
          <a:p>
            <a:fld id="{14213B50-6865-4342-83C2-824E7895C7E9}" type="datetimeFigureOut">
              <a:rPr lang="en-GB" smtClean="0"/>
              <a:t>22/08/2023</a:t>
            </a:fld>
            <a:endParaRPr lang="en-GB"/>
          </a:p>
        </p:txBody>
      </p:sp>
      <p:sp>
        <p:nvSpPr>
          <p:cNvPr id="6" name="Footer Placeholder 5">
            <a:extLst>
              <a:ext uri="{FF2B5EF4-FFF2-40B4-BE49-F238E27FC236}">
                <a16:creationId xmlns:a16="http://schemas.microsoft.com/office/drawing/2014/main" id="{5E3CA05D-DA97-2844-D6AD-A587DF2A64C9}"/>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EF81CD81-BFAD-8A6B-6055-90D6B356A02E}"/>
              </a:ext>
            </a:extLst>
          </p:cNvPr>
          <p:cNvSpPr>
            <a:spLocks noGrp="1"/>
          </p:cNvSpPr>
          <p:nvPr>
            <p:ph type="sldNum" sz="quarter" idx="12"/>
          </p:nvPr>
        </p:nvSpPr>
        <p:spPr/>
        <p:txBody>
          <a:bodyPr/>
          <a:lstStyle/>
          <a:p>
            <a:fld id="{0EE1B922-1FC7-4EB3-82D8-030EB96A35EE}" type="slidenum">
              <a:rPr lang="en-GB" smtClean="0"/>
              <a:t>‹#›</a:t>
            </a:fld>
            <a:endParaRPr lang="en-GB"/>
          </a:p>
        </p:txBody>
      </p:sp>
    </p:spTree>
    <p:extLst>
      <p:ext uri="{BB962C8B-B14F-4D97-AF65-F5344CB8AC3E}">
        <p14:creationId xmlns:p14="http://schemas.microsoft.com/office/powerpoint/2010/main" val="238258243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D3DD12-1CF7-FEDD-26B3-CA46109E7933}"/>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828C4CDD-D4D1-12DA-CC7F-45DE0C728EF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C42387B6-93B9-4E6E-C7FA-C31EE43CCF11}"/>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5CDA719B-9E8E-6E82-6BB4-862ED47FBE8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8B73EFC9-E875-ABEE-0EA7-686A494BD7B6}"/>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51EE5842-7CE9-2A11-4F04-4AD38BE90141}"/>
              </a:ext>
            </a:extLst>
          </p:cNvPr>
          <p:cNvSpPr>
            <a:spLocks noGrp="1"/>
          </p:cNvSpPr>
          <p:nvPr>
            <p:ph type="dt" sz="half" idx="10"/>
          </p:nvPr>
        </p:nvSpPr>
        <p:spPr/>
        <p:txBody>
          <a:bodyPr/>
          <a:lstStyle/>
          <a:p>
            <a:fld id="{14213B50-6865-4342-83C2-824E7895C7E9}" type="datetimeFigureOut">
              <a:rPr lang="en-GB" smtClean="0"/>
              <a:t>22/08/2023</a:t>
            </a:fld>
            <a:endParaRPr lang="en-GB"/>
          </a:p>
        </p:txBody>
      </p:sp>
      <p:sp>
        <p:nvSpPr>
          <p:cNvPr id="8" name="Footer Placeholder 7">
            <a:extLst>
              <a:ext uri="{FF2B5EF4-FFF2-40B4-BE49-F238E27FC236}">
                <a16:creationId xmlns:a16="http://schemas.microsoft.com/office/drawing/2014/main" id="{7C4110F0-112D-3DB4-C9EE-DCABBE594696}"/>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C41F47D7-0567-883B-784F-682AA52439F4}"/>
              </a:ext>
            </a:extLst>
          </p:cNvPr>
          <p:cNvSpPr>
            <a:spLocks noGrp="1"/>
          </p:cNvSpPr>
          <p:nvPr>
            <p:ph type="sldNum" sz="quarter" idx="12"/>
          </p:nvPr>
        </p:nvSpPr>
        <p:spPr/>
        <p:txBody>
          <a:bodyPr/>
          <a:lstStyle/>
          <a:p>
            <a:fld id="{0EE1B922-1FC7-4EB3-82D8-030EB96A35EE}" type="slidenum">
              <a:rPr lang="en-GB" smtClean="0"/>
              <a:t>‹#›</a:t>
            </a:fld>
            <a:endParaRPr lang="en-GB"/>
          </a:p>
        </p:txBody>
      </p:sp>
    </p:spTree>
    <p:extLst>
      <p:ext uri="{BB962C8B-B14F-4D97-AF65-F5344CB8AC3E}">
        <p14:creationId xmlns:p14="http://schemas.microsoft.com/office/powerpoint/2010/main" val="407392920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59DBA4-766F-912C-B998-F2CE6FD55987}"/>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3D39B67B-2C07-EBBD-1356-6C00571DCF86}"/>
              </a:ext>
            </a:extLst>
          </p:cNvPr>
          <p:cNvSpPr>
            <a:spLocks noGrp="1"/>
          </p:cNvSpPr>
          <p:nvPr>
            <p:ph type="dt" sz="half" idx="10"/>
          </p:nvPr>
        </p:nvSpPr>
        <p:spPr/>
        <p:txBody>
          <a:bodyPr/>
          <a:lstStyle/>
          <a:p>
            <a:fld id="{14213B50-6865-4342-83C2-824E7895C7E9}" type="datetimeFigureOut">
              <a:rPr lang="en-GB" smtClean="0"/>
              <a:t>22/08/2023</a:t>
            </a:fld>
            <a:endParaRPr lang="en-GB"/>
          </a:p>
        </p:txBody>
      </p:sp>
      <p:sp>
        <p:nvSpPr>
          <p:cNvPr id="4" name="Footer Placeholder 3">
            <a:extLst>
              <a:ext uri="{FF2B5EF4-FFF2-40B4-BE49-F238E27FC236}">
                <a16:creationId xmlns:a16="http://schemas.microsoft.com/office/drawing/2014/main" id="{4E21AFF8-8D39-F9A5-5764-1B7CEF82ADAA}"/>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DFBC36CA-9757-7C1B-EE46-1A12F69B1EC7}"/>
              </a:ext>
            </a:extLst>
          </p:cNvPr>
          <p:cNvSpPr>
            <a:spLocks noGrp="1"/>
          </p:cNvSpPr>
          <p:nvPr>
            <p:ph type="sldNum" sz="quarter" idx="12"/>
          </p:nvPr>
        </p:nvSpPr>
        <p:spPr/>
        <p:txBody>
          <a:bodyPr/>
          <a:lstStyle/>
          <a:p>
            <a:fld id="{0EE1B922-1FC7-4EB3-82D8-030EB96A35EE}" type="slidenum">
              <a:rPr lang="en-GB" smtClean="0"/>
              <a:t>‹#›</a:t>
            </a:fld>
            <a:endParaRPr lang="en-GB"/>
          </a:p>
        </p:txBody>
      </p:sp>
    </p:spTree>
    <p:extLst>
      <p:ext uri="{BB962C8B-B14F-4D97-AF65-F5344CB8AC3E}">
        <p14:creationId xmlns:p14="http://schemas.microsoft.com/office/powerpoint/2010/main" val="166970708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9F08082-C189-DF34-F8D1-93BDF8FCEB81}"/>
              </a:ext>
            </a:extLst>
          </p:cNvPr>
          <p:cNvSpPr>
            <a:spLocks noGrp="1"/>
          </p:cNvSpPr>
          <p:nvPr>
            <p:ph type="dt" sz="half" idx="10"/>
          </p:nvPr>
        </p:nvSpPr>
        <p:spPr/>
        <p:txBody>
          <a:bodyPr/>
          <a:lstStyle/>
          <a:p>
            <a:fld id="{14213B50-6865-4342-83C2-824E7895C7E9}" type="datetimeFigureOut">
              <a:rPr lang="en-GB" smtClean="0"/>
              <a:t>22/08/2023</a:t>
            </a:fld>
            <a:endParaRPr lang="en-GB"/>
          </a:p>
        </p:txBody>
      </p:sp>
      <p:sp>
        <p:nvSpPr>
          <p:cNvPr id="3" name="Footer Placeholder 2">
            <a:extLst>
              <a:ext uri="{FF2B5EF4-FFF2-40B4-BE49-F238E27FC236}">
                <a16:creationId xmlns:a16="http://schemas.microsoft.com/office/drawing/2014/main" id="{C4FA41F7-633F-1735-41BD-F0A80E5AEAA5}"/>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460C5915-EC8F-9841-8C0C-70E705F757F9}"/>
              </a:ext>
            </a:extLst>
          </p:cNvPr>
          <p:cNvSpPr>
            <a:spLocks noGrp="1"/>
          </p:cNvSpPr>
          <p:nvPr>
            <p:ph type="sldNum" sz="quarter" idx="12"/>
          </p:nvPr>
        </p:nvSpPr>
        <p:spPr/>
        <p:txBody>
          <a:bodyPr/>
          <a:lstStyle/>
          <a:p>
            <a:fld id="{0EE1B922-1FC7-4EB3-82D8-030EB96A35EE}" type="slidenum">
              <a:rPr lang="en-GB" smtClean="0"/>
              <a:t>‹#›</a:t>
            </a:fld>
            <a:endParaRPr lang="en-GB"/>
          </a:p>
        </p:txBody>
      </p:sp>
    </p:spTree>
    <p:extLst>
      <p:ext uri="{BB962C8B-B14F-4D97-AF65-F5344CB8AC3E}">
        <p14:creationId xmlns:p14="http://schemas.microsoft.com/office/powerpoint/2010/main" val="23981238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3E36F4-151C-877C-8729-94F77C40613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82008364-D0B8-A898-5688-CDBD68DF2EA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3D715ED1-E5EF-2BB1-5B3D-13F16B1184C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D3EBF5C-14F8-D012-8B37-C252E8BD02CD}"/>
              </a:ext>
            </a:extLst>
          </p:cNvPr>
          <p:cNvSpPr>
            <a:spLocks noGrp="1"/>
          </p:cNvSpPr>
          <p:nvPr>
            <p:ph type="dt" sz="half" idx="10"/>
          </p:nvPr>
        </p:nvSpPr>
        <p:spPr/>
        <p:txBody>
          <a:bodyPr/>
          <a:lstStyle/>
          <a:p>
            <a:fld id="{14213B50-6865-4342-83C2-824E7895C7E9}" type="datetimeFigureOut">
              <a:rPr lang="en-GB" smtClean="0"/>
              <a:t>22/08/2023</a:t>
            </a:fld>
            <a:endParaRPr lang="en-GB"/>
          </a:p>
        </p:txBody>
      </p:sp>
      <p:sp>
        <p:nvSpPr>
          <p:cNvPr id="6" name="Footer Placeholder 5">
            <a:extLst>
              <a:ext uri="{FF2B5EF4-FFF2-40B4-BE49-F238E27FC236}">
                <a16:creationId xmlns:a16="http://schemas.microsoft.com/office/drawing/2014/main" id="{51604238-2E00-C7C4-2F0F-0E09F19E26D2}"/>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22A61ABD-106D-EE90-EF91-B5DE3C916627}"/>
              </a:ext>
            </a:extLst>
          </p:cNvPr>
          <p:cNvSpPr>
            <a:spLocks noGrp="1"/>
          </p:cNvSpPr>
          <p:nvPr>
            <p:ph type="sldNum" sz="quarter" idx="12"/>
          </p:nvPr>
        </p:nvSpPr>
        <p:spPr/>
        <p:txBody>
          <a:bodyPr/>
          <a:lstStyle/>
          <a:p>
            <a:fld id="{0EE1B922-1FC7-4EB3-82D8-030EB96A35EE}" type="slidenum">
              <a:rPr lang="en-GB" smtClean="0"/>
              <a:t>‹#›</a:t>
            </a:fld>
            <a:endParaRPr lang="en-GB"/>
          </a:p>
        </p:txBody>
      </p:sp>
    </p:spTree>
    <p:extLst>
      <p:ext uri="{BB962C8B-B14F-4D97-AF65-F5344CB8AC3E}">
        <p14:creationId xmlns:p14="http://schemas.microsoft.com/office/powerpoint/2010/main" val="39137224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B41FBE-E61A-66E7-B9AF-505CBB66916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0DD54962-82EA-5795-4233-44BDDD2ED32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6E728D5F-1BC2-DD5A-AD55-D445D81C105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F8267B9-871E-BFA6-28E1-823CB13F36E4}"/>
              </a:ext>
            </a:extLst>
          </p:cNvPr>
          <p:cNvSpPr>
            <a:spLocks noGrp="1"/>
          </p:cNvSpPr>
          <p:nvPr>
            <p:ph type="dt" sz="half" idx="10"/>
          </p:nvPr>
        </p:nvSpPr>
        <p:spPr/>
        <p:txBody>
          <a:bodyPr/>
          <a:lstStyle/>
          <a:p>
            <a:fld id="{14213B50-6865-4342-83C2-824E7895C7E9}" type="datetimeFigureOut">
              <a:rPr lang="en-GB" smtClean="0"/>
              <a:t>22/08/2023</a:t>
            </a:fld>
            <a:endParaRPr lang="en-GB"/>
          </a:p>
        </p:txBody>
      </p:sp>
      <p:sp>
        <p:nvSpPr>
          <p:cNvPr id="6" name="Footer Placeholder 5">
            <a:extLst>
              <a:ext uri="{FF2B5EF4-FFF2-40B4-BE49-F238E27FC236}">
                <a16:creationId xmlns:a16="http://schemas.microsoft.com/office/drawing/2014/main" id="{DA95E049-4071-DCDC-C98A-EEB215BD1E05}"/>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A6488F34-540E-8687-7E9E-20734A8079E0}"/>
              </a:ext>
            </a:extLst>
          </p:cNvPr>
          <p:cNvSpPr>
            <a:spLocks noGrp="1"/>
          </p:cNvSpPr>
          <p:nvPr>
            <p:ph type="sldNum" sz="quarter" idx="12"/>
          </p:nvPr>
        </p:nvSpPr>
        <p:spPr/>
        <p:txBody>
          <a:bodyPr/>
          <a:lstStyle/>
          <a:p>
            <a:fld id="{0EE1B922-1FC7-4EB3-82D8-030EB96A35EE}" type="slidenum">
              <a:rPr lang="en-GB" smtClean="0"/>
              <a:t>‹#›</a:t>
            </a:fld>
            <a:endParaRPr lang="en-GB"/>
          </a:p>
        </p:txBody>
      </p:sp>
    </p:spTree>
    <p:extLst>
      <p:ext uri="{BB962C8B-B14F-4D97-AF65-F5344CB8AC3E}">
        <p14:creationId xmlns:p14="http://schemas.microsoft.com/office/powerpoint/2010/main" val="174304986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C4441AF-7F2D-75F2-A3DD-8F6D2D08B42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E19B3C8A-3F6D-28AF-329B-D3A17F5DCDC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214FF5F8-548D-A85D-B81A-2B50677641D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4213B50-6865-4342-83C2-824E7895C7E9}" type="datetimeFigureOut">
              <a:rPr lang="en-GB" smtClean="0"/>
              <a:t>22/08/2023</a:t>
            </a:fld>
            <a:endParaRPr lang="en-GB"/>
          </a:p>
        </p:txBody>
      </p:sp>
      <p:sp>
        <p:nvSpPr>
          <p:cNvPr id="5" name="Footer Placeholder 4">
            <a:extLst>
              <a:ext uri="{FF2B5EF4-FFF2-40B4-BE49-F238E27FC236}">
                <a16:creationId xmlns:a16="http://schemas.microsoft.com/office/drawing/2014/main" id="{79BBEE90-BBDF-C04D-41D2-21059A69012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04DEB45D-E9C3-ED01-A3D5-262F6A4315A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EE1B922-1FC7-4EB3-82D8-030EB96A35EE}" type="slidenum">
              <a:rPr lang="en-GB" smtClean="0"/>
              <a:t>‹#›</a:t>
            </a:fld>
            <a:endParaRPr lang="en-GB"/>
          </a:p>
        </p:txBody>
      </p:sp>
    </p:spTree>
    <p:extLst>
      <p:ext uri="{BB962C8B-B14F-4D97-AF65-F5344CB8AC3E}">
        <p14:creationId xmlns:p14="http://schemas.microsoft.com/office/powerpoint/2010/main" val="2730854169"/>
      </p:ext>
    </p:extLst>
  </p:cSld>
  <p:clrMap bg1="lt1" tx1="dk1" bg2="lt2" tx2="dk2" accent1="accent1" accent2="accent2" accent3="accent3" accent4="accent4" accent5="accent5" accent6="accent6" hlink="hlink" folHlink="folHlink"/>
  <p:sldLayoutIdLst>
    <p:sldLayoutId id="2147483711" r:id="rId1"/>
    <p:sldLayoutId id="2147483712" r:id="rId2"/>
    <p:sldLayoutId id="2147483713" r:id="rId3"/>
    <p:sldLayoutId id="2147483714" r:id="rId4"/>
    <p:sldLayoutId id="2147483715" r:id="rId5"/>
    <p:sldLayoutId id="2147483716" r:id="rId6"/>
    <p:sldLayoutId id="2147483717" r:id="rId7"/>
    <p:sldLayoutId id="2147483718" r:id="rId8"/>
    <p:sldLayoutId id="2147483719" r:id="rId9"/>
    <p:sldLayoutId id="2147483720" r:id="rId10"/>
    <p:sldLayoutId id="2147483721" r:id="rId11"/>
    <p:sldLayoutId id="2147483722" r:id="rId12"/>
    <p:sldLayoutId id="2147483723"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2.xml"/><Relationship Id="rId1" Type="http://schemas.openxmlformats.org/officeDocument/2006/relationships/slideLayout" Target="../slideLayouts/slideLayout13.xml"/><Relationship Id="rId5" Type="http://schemas.openxmlformats.org/officeDocument/2006/relationships/image" Target="../media/image6.png"/><Relationship Id="rId4" Type="http://schemas.openxmlformats.org/officeDocument/2006/relationships/image" Target="../media/image5.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E12C84-47CE-F14E-9879-50B5699FE8E9}"/>
              </a:ext>
            </a:extLst>
          </p:cNvPr>
          <p:cNvSpPr>
            <a:spLocks noGrp="1"/>
          </p:cNvSpPr>
          <p:nvPr>
            <p:ph type="ctrTitle"/>
          </p:nvPr>
        </p:nvSpPr>
        <p:spPr>
          <a:xfrm>
            <a:off x="5184959" y="1189103"/>
            <a:ext cx="6618859" cy="2856611"/>
          </a:xfrm>
        </p:spPr>
        <p:txBody>
          <a:bodyPr/>
          <a:lst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a:lstStyle>
          <a:p>
            <a:r>
              <a:rPr lang="en-GB" sz="4800">
                <a:latin typeface="Arial" panose="020B0604020202020204" pitchFamily="34" charset="0"/>
                <a:cs typeface="Arial" panose="020B0604020202020204" pitchFamily="34" charset="0"/>
              </a:rPr>
              <a:t>4.1 Applied mathematical theory in engineering applications </a:t>
            </a:r>
            <a:endParaRPr lang="en-US" sz="4800">
              <a:latin typeface="Arial" panose="020B0604020202020204" pitchFamily="34" charset="0"/>
              <a:cs typeface="Arial" panose="020B0604020202020204" pitchFamily="34" charset="0"/>
            </a:endParaRPr>
          </a:p>
        </p:txBody>
      </p:sp>
      <p:sp>
        <p:nvSpPr>
          <p:cNvPr id="3" name="Subtitle 2">
            <a:extLst>
              <a:ext uri="{FF2B5EF4-FFF2-40B4-BE49-F238E27FC236}">
                <a16:creationId xmlns:a16="http://schemas.microsoft.com/office/drawing/2014/main" id="{FCD1F95F-D16E-774B-BA41-5586864A7E03}"/>
              </a:ext>
            </a:extLst>
          </p:cNvPr>
          <p:cNvSpPr>
            <a:spLocks noGrp="1"/>
          </p:cNvSpPr>
          <p:nvPr>
            <p:ph type="subTitle" idx="1"/>
          </p:nvPr>
        </p:nvSpPr>
        <p:spPr/>
        <p:txBody>
          <a:bodyPr>
            <a:noAutofit/>
          </a:bodyPr>
          <a:lst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a:lstStyle>
          <a:p>
            <a:r>
              <a:rPr lang="en-US">
                <a:solidFill>
                  <a:schemeClr val="bg1"/>
                </a:solidFill>
                <a:latin typeface="Arial" panose="020B0604020202020204" pitchFamily="34" charset="0"/>
                <a:cs typeface="Arial" panose="020B0604020202020204" pitchFamily="34" charset="0"/>
              </a:rPr>
              <a:t>Presenter name</a:t>
            </a:r>
          </a:p>
        </p:txBody>
      </p:sp>
      <p:sp>
        <p:nvSpPr>
          <p:cNvPr id="4" name="Text Placeholder 3">
            <a:extLst>
              <a:ext uri="{FF2B5EF4-FFF2-40B4-BE49-F238E27FC236}">
                <a16:creationId xmlns:a16="http://schemas.microsoft.com/office/drawing/2014/main" id="{EB4CC04C-4404-2344-B3AF-3A1327FC7224}"/>
              </a:ext>
            </a:extLst>
          </p:cNvPr>
          <p:cNvSpPr>
            <a:spLocks noGrp="1"/>
          </p:cNvSpPr>
          <p:nvPr>
            <p:ph type="body" sz="quarter" idx="14"/>
          </p:nvPr>
        </p:nvSpPr>
        <p:spPr/>
        <p:txBody>
          <a:bodyPr/>
          <a:lst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a:lstStyle>
          <a:p>
            <a:r>
              <a:rPr lang="en-US">
                <a:solidFill>
                  <a:schemeClr val="bg1"/>
                </a:solidFill>
                <a:latin typeface="Arial" panose="020B0604020202020204" pitchFamily="34" charset="0"/>
                <a:cs typeface="Arial" panose="020B0604020202020204" pitchFamily="34" charset="0"/>
              </a:rPr>
              <a:t>Time and date</a:t>
            </a:r>
          </a:p>
        </p:txBody>
      </p:sp>
      <p:sp>
        <p:nvSpPr>
          <p:cNvPr id="5" name="Text Placeholder 4">
            <a:extLst>
              <a:ext uri="{FF2B5EF4-FFF2-40B4-BE49-F238E27FC236}">
                <a16:creationId xmlns:a16="http://schemas.microsoft.com/office/drawing/2014/main" id="{6B4643D2-5B40-084D-AF5C-E1AE7B10AF17}"/>
              </a:ext>
            </a:extLst>
          </p:cNvPr>
          <p:cNvSpPr>
            <a:spLocks noGrp="1"/>
          </p:cNvSpPr>
          <p:nvPr>
            <p:ph type="body" sz="quarter" idx="15"/>
          </p:nvPr>
        </p:nvSpPr>
        <p:spPr/>
        <p:txBody>
          <a:bodyPr/>
          <a:lst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a:lstStyle>
          <a:p>
            <a:r>
              <a:rPr lang="en-US">
                <a:solidFill>
                  <a:schemeClr val="bg1"/>
                </a:solidFill>
                <a:latin typeface="Arial" panose="020B0604020202020204" pitchFamily="34" charset="0"/>
                <a:cs typeface="Arial" panose="020B0604020202020204" pitchFamily="34" charset="0"/>
              </a:rPr>
              <a:t>Location</a:t>
            </a:r>
          </a:p>
        </p:txBody>
      </p:sp>
      <p:sp>
        <p:nvSpPr>
          <p:cNvPr id="11" name="Title 1">
            <a:extLst>
              <a:ext uri="{FF2B5EF4-FFF2-40B4-BE49-F238E27FC236}">
                <a16:creationId xmlns:a16="http://schemas.microsoft.com/office/drawing/2014/main" id="{27262DDF-C136-4D8B-8AA8-F0FB645B74FD}"/>
              </a:ext>
            </a:extLst>
          </p:cNvPr>
          <p:cNvSpPr txBox="1">
            <a:spLocks/>
          </p:cNvSpPr>
          <p:nvPr/>
        </p:nvSpPr>
        <p:spPr>
          <a:xfrm>
            <a:off x="5189657" y="4045716"/>
            <a:ext cx="6618859" cy="672075"/>
          </a:xfrm>
          <a:prstGeom prst="rect">
            <a:avLst/>
          </a:prstGeom>
          <a:solidFill>
            <a:schemeClr val="bg1"/>
          </a:solidFill>
        </p:spPr>
        <p:txBody>
          <a:bodyPr vert="horz" lIns="144000" tIns="182400" rIns="0" bIns="0" rtlCol="0" anchor="ctr">
            <a:noAutofit/>
          </a:bodyPr>
          <a:lst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a:lstStyle>
          <a:p>
            <a:pPr>
              <a:lnSpc>
                <a:spcPct val="100000"/>
              </a:lnSpc>
            </a:pPr>
            <a:r>
              <a:rPr lang="en-GB" sz="3733">
                <a:latin typeface="Arial" panose="020B0604020202020204" pitchFamily="34" charset="0"/>
                <a:cs typeface="Arial" panose="020B0604020202020204" pitchFamily="34" charset="0"/>
              </a:rPr>
              <a:t>Trigonometry – 2</a:t>
            </a:r>
          </a:p>
        </p:txBody>
      </p:sp>
    </p:spTree>
    <p:extLst>
      <p:ext uri="{BB962C8B-B14F-4D97-AF65-F5344CB8AC3E}">
        <p14:creationId xmlns:p14="http://schemas.microsoft.com/office/powerpoint/2010/main" val="374269605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0A9984F6-1D76-BCD3-4E6F-26C68F32F1B9}"/>
              </a:ext>
            </a:extLst>
          </p:cNvPr>
          <p:cNvGrpSpPr/>
          <p:nvPr/>
        </p:nvGrpSpPr>
        <p:grpSpPr>
          <a:xfrm>
            <a:off x="6096000" y="1585965"/>
            <a:ext cx="3536302" cy="3256384"/>
            <a:chOff x="6288834" y="1175657"/>
            <a:chExt cx="3536302" cy="3256384"/>
          </a:xfrm>
        </p:grpSpPr>
        <p:sp>
          <p:nvSpPr>
            <p:cNvPr id="3" name="Right Triangle 2">
              <a:extLst>
                <a:ext uri="{FF2B5EF4-FFF2-40B4-BE49-F238E27FC236}">
                  <a16:creationId xmlns:a16="http://schemas.microsoft.com/office/drawing/2014/main" id="{73E71CC2-AC2C-6FB1-D1A7-3D33A4D26B47}"/>
                </a:ext>
              </a:extLst>
            </p:cNvPr>
            <p:cNvSpPr/>
            <p:nvPr/>
          </p:nvSpPr>
          <p:spPr>
            <a:xfrm flipH="1">
              <a:off x="6288834" y="1175657"/>
              <a:ext cx="3536302" cy="3256384"/>
            </a:xfrm>
            <a:prstGeom prst="rtTriangle">
              <a:avLst/>
            </a:prstGeom>
            <a:noFill/>
            <a:ln w="349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Rectangle 3">
              <a:extLst>
                <a:ext uri="{FF2B5EF4-FFF2-40B4-BE49-F238E27FC236}">
                  <a16:creationId xmlns:a16="http://schemas.microsoft.com/office/drawing/2014/main" id="{E578DAD9-5AA6-32BE-83FC-00923D5762AE}"/>
                </a:ext>
              </a:extLst>
            </p:cNvPr>
            <p:cNvSpPr/>
            <p:nvPr/>
          </p:nvSpPr>
          <p:spPr>
            <a:xfrm>
              <a:off x="9124950" y="3857625"/>
              <a:ext cx="700186" cy="574416"/>
            </a:xfrm>
            <a:prstGeom prst="rect">
              <a:avLst/>
            </a:prstGeom>
            <a:noFill/>
            <a:ln w="317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5" name="Arc 4">
            <a:extLst>
              <a:ext uri="{FF2B5EF4-FFF2-40B4-BE49-F238E27FC236}">
                <a16:creationId xmlns:a16="http://schemas.microsoft.com/office/drawing/2014/main" id="{F8BDAED3-9F40-493F-2070-4EEC116BEDE5}"/>
              </a:ext>
            </a:extLst>
          </p:cNvPr>
          <p:cNvSpPr/>
          <p:nvPr/>
        </p:nvSpPr>
        <p:spPr>
          <a:xfrm rot="9023196">
            <a:off x="9118563" y="1669656"/>
            <a:ext cx="435237" cy="869675"/>
          </a:xfrm>
          <a:prstGeom prst="arc">
            <a:avLst>
              <a:gd name="adj1" fmla="val 15640839"/>
              <a:gd name="adj2" fmla="val 1874092"/>
            </a:avLst>
          </a:prstGeom>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6" name="TextBox 5">
            <a:extLst>
              <a:ext uri="{FF2B5EF4-FFF2-40B4-BE49-F238E27FC236}">
                <a16:creationId xmlns:a16="http://schemas.microsoft.com/office/drawing/2014/main" id="{F8B52951-7C1C-0E18-8E05-75D993B4B40C}"/>
              </a:ext>
            </a:extLst>
          </p:cNvPr>
          <p:cNvSpPr txBox="1"/>
          <p:nvPr/>
        </p:nvSpPr>
        <p:spPr>
          <a:xfrm>
            <a:off x="7030094" y="2751733"/>
            <a:ext cx="1409518" cy="369332"/>
          </a:xfrm>
          <a:prstGeom prst="rect">
            <a:avLst/>
          </a:prstGeom>
          <a:noFill/>
        </p:spPr>
        <p:txBody>
          <a:bodyPr wrap="square" rtlCol="0">
            <a:spAutoFit/>
          </a:bodyPr>
          <a:lstStyle/>
          <a:p>
            <a:r>
              <a:rPr lang="en-GB">
                <a:latin typeface="Arial" panose="020B0604020202020204" pitchFamily="34" charset="0"/>
                <a:cs typeface="Arial" panose="020B0604020202020204" pitchFamily="34" charset="0"/>
              </a:rPr>
              <a:t>8 m </a:t>
            </a:r>
          </a:p>
        </p:txBody>
      </p:sp>
      <p:sp>
        <p:nvSpPr>
          <p:cNvPr id="7" name="TextBox 6">
            <a:extLst>
              <a:ext uri="{FF2B5EF4-FFF2-40B4-BE49-F238E27FC236}">
                <a16:creationId xmlns:a16="http://schemas.microsoft.com/office/drawing/2014/main" id="{71566620-5522-4432-7D49-8B68152EC947}"/>
              </a:ext>
            </a:extLst>
          </p:cNvPr>
          <p:cNvSpPr txBox="1"/>
          <p:nvPr/>
        </p:nvSpPr>
        <p:spPr>
          <a:xfrm>
            <a:off x="9740248" y="3162210"/>
            <a:ext cx="1409518" cy="369332"/>
          </a:xfrm>
          <a:prstGeom prst="rect">
            <a:avLst/>
          </a:prstGeom>
          <a:noFill/>
        </p:spPr>
        <p:txBody>
          <a:bodyPr wrap="square" rtlCol="0">
            <a:spAutoFit/>
          </a:bodyPr>
          <a:lstStyle/>
          <a:p>
            <a:r>
              <a:rPr lang="en-GB">
                <a:latin typeface="Arial" panose="020B0604020202020204" pitchFamily="34" charset="0"/>
                <a:cs typeface="Arial" panose="020B0604020202020204" pitchFamily="34" charset="0"/>
              </a:rPr>
              <a:t>3 m </a:t>
            </a:r>
          </a:p>
        </p:txBody>
      </p:sp>
      <p:sp>
        <p:nvSpPr>
          <p:cNvPr id="8" name="TextBox 7">
            <a:extLst>
              <a:ext uri="{FF2B5EF4-FFF2-40B4-BE49-F238E27FC236}">
                <a16:creationId xmlns:a16="http://schemas.microsoft.com/office/drawing/2014/main" id="{3CDB66ED-BAA1-E184-D17D-38045472BB70}"/>
              </a:ext>
            </a:extLst>
          </p:cNvPr>
          <p:cNvSpPr txBox="1"/>
          <p:nvPr/>
        </p:nvSpPr>
        <p:spPr>
          <a:xfrm>
            <a:off x="775881" y="1117051"/>
            <a:ext cx="7006458" cy="923330"/>
          </a:xfrm>
          <a:prstGeom prst="rect">
            <a:avLst/>
          </a:prstGeom>
          <a:noFill/>
        </p:spPr>
        <p:txBody>
          <a:bodyPr wrap="square" rtlCol="0">
            <a:spAutoFit/>
          </a:bodyPr>
          <a:lstStyle/>
          <a:p>
            <a:r>
              <a:rPr lang="en-GB" b="1" u="sng">
                <a:latin typeface="Arial" panose="020B0604020202020204" pitchFamily="34" charset="0"/>
                <a:cs typeface="Arial" panose="020B0604020202020204" pitchFamily="34" charset="0"/>
              </a:rPr>
              <a:t>Activity 1</a:t>
            </a:r>
          </a:p>
          <a:p>
            <a:endParaRPr lang="en-GB" b="1" u="sng">
              <a:latin typeface="Arial" panose="020B0604020202020204" pitchFamily="34" charset="0"/>
              <a:cs typeface="Arial" panose="020B0604020202020204" pitchFamily="34" charset="0"/>
            </a:endParaRPr>
          </a:p>
          <a:p>
            <a:r>
              <a:rPr lang="en-GB">
                <a:latin typeface="Arial" panose="020B0604020202020204" pitchFamily="34" charset="0"/>
                <a:cs typeface="Arial" panose="020B0604020202020204" pitchFamily="34" charset="0"/>
              </a:rPr>
              <a:t>Use trigonometry to find the length of the third side and the angle.</a:t>
            </a:r>
          </a:p>
        </p:txBody>
      </p:sp>
    </p:spTree>
    <p:extLst>
      <p:ext uri="{BB962C8B-B14F-4D97-AF65-F5344CB8AC3E}">
        <p14:creationId xmlns:p14="http://schemas.microsoft.com/office/powerpoint/2010/main" val="44059155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0A9984F6-1D76-BCD3-4E6F-26C68F32F1B9}"/>
              </a:ext>
            </a:extLst>
          </p:cNvPr>
          <p:cNvGrpSpPr/>
          <p:nvPr/>
        </p:nvGrpSpPr>
        <p:grpSpPr>
          <a:xfrm>
            <a:off x="6096000" y="1585965"/>
            <a:ext cx="3536302" cy="3256384"/>
            <a:chOff x="6288834" y="1175657"/>
            <a:chExt cx="3536302" cy="3256384"/>
          </a:xfrm>
        </p:grpSpPr>
        <p:sp>
          <p:nvSpPr>
            <p:cNvPr id="3" name="Right Triangle 2">
              <a:extLst>
                <a:ext uri="{FF2B5EF4-FFF2-40B4-BE49-F238E27FC236}">
                  <a16:creationId xmlns:a16="http://schemas.microsoft.com/office/drawing/2014/main" id="{73E71CC2-AC2C-6FB1-D1A7-3D33A4D26B47}"/>
                </a:ext>
              </a:extLst>
            </p:cNvPr>
            <p:cNvSpPr/>
            <p:nvPr/>
          </p:nvSpPr>
          <p:spPr>
            <a:xfrm flipH="1">
              <a:off x="6288834" y="1175657"/>
              <a:ext cx="3536302" cy="3256384"/>
            </a:xfrm>
            <a:prstGeom prst="rtTriangle">
              <a:avLst/>
            </a:prstGeom>
            <a:noFill/>
            <a:ln w="349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Rectangle 3">
              <a:extLst>
                <a:ext uri="{FF2B5EF4-FFF2-40B4-BE49-F238E27FC236}">
                  <a16:creationId xmlns:a16="http://schemas.microsoft.com/office/drawing/2014/main" id="{E578DAD9-5AA6-32BE-83FC-00923D5762AE}"/>
                </a:ext>
              </a:extLst>
            </p:cNvPr>
            <p:cNvSpPr/>
            <p:nvPr/>
          </p:nvSpPr>
          <p:spPr>
            <a:xfrm>
              <a:off x="9124950" y="3857625"/>
              <a:ext cx="700186" cy="574416"/>
            </a:xfrm>
            <a:prstGeom prst="rect">
              <a:avLst/>
            </a:prstGeom>
            <a:noFill/>
            <a:ln w="317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5" name="Arc 4">
            <a:extLst>
              <a:ext uri="{FF2B5EF4-FFF2-40B4-BE49-F238E27FC236}">
                <a16:creationId xmlns:a16="http://schemas.microsoft.com/office/drawing/2014/main" id="{F688D4FB-3799-9596-21EE-3191C76C3EA5}"/>
              </a:ext>
            </a:extLst>
          </p:cNvPr>
          <p:cNvSpPr/>
          <p:nvPr/>
        </p:nvSpPr>
        <p:spPr>
          <a:xfrm rot="9023196">
            <a:off x="9118563" y="1669656"/>
            <a:ext cx="435237" cy="869675"/>
          </a:xfrm>
          <a:prstGeom prst="arc">
            <a:avLst>
              <a:gd name="adj1" fmla="val 15640839"/>
              <a:gd name="adj2" fmla="val 1874092"/>
            </a:avLst>
          </a:prstGeom>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6" name="TextBox 5">
            <a:extLst>
              <a:ext uri="{FF2B5EF4-FFF2-40B4-BE49-F238E27FC236}">
                <a16:creationId xmlns:a16="http://schemas.microsoft.com/office/drawing/2014/main" id="{E10CF5CA-A4D6-0E4E-F33B-7BCF1183C6A2}"/>
              </a:ext>
            </a:extLst>
          </p:cNvPr>
          <p:cNvSpPr txBox="1"/>
          <p:nvPr/>
        </p:nvSpPr>
        <p:spPr>
          <a:xfrm>
            <a:off x="7030094" y="2751733"/>
            <a:ext cx="1409518" cy="369332"/>
          </a:xfrm>
          <a:prstGeom prst="rect">
            <a:avLst/>
          </a:prstGeom>
          <a:noFill/>
        </p:spPr>
        <p:txBody>
          <a:bodyPr wrap="square" rtlCol="0">
            <a:spAutoFit/>
          </a:bodyPr>
          <a:lstStyle/>
          <a:p>
            <a:r>
              <a:rPr lang="en-GB">
                <a:latin typeface="Arial" panose="020B0604020202020204" pitchFamily="34" charset="0"/>
                <a:cs typeface="Arial" panose="020B0604020202020204" pitchFamily="34" charset="0"/>
              </a:rPr>
              <a:t>4.5 m </a:t>
            </a:r>
          </a:p>
        </p:txBody>
      </p:sp>
      <p:sp>
        <p:nvSpPr>
          <p:cNvPr id="7" name="TextBox 6">
            <a:extLst>
              <a:ext uri="{FF2B5EF4-FFF2-40B4-BE49-F238E27FC236}">
                <a16:creationId xmlns:a16="http://schemas.microsoft.com/office/drawing/2014/main" id="{8871ED5C-9C94-89B0-0656-0F60334C4700}"/>
              </a:ext>
            </a:extLst>
          </p:cNvPr>
          <p:cNvSpPr txBox="1"/>
          <p:nvPr/>
        </p:nvSpPr>
        <p:spPr>
          <a:xfrm>
            <a:off x="7522597" y="4902703"/>
            <a:ext cx="1409518" cy="369332"/>
          </a:xfrm>
          <a:prstGeom prst="rect">
            <a:avLst/>
          </a:prstGeom>
          <a:noFill/>
        </p:spPr>
        <p:txBody>
          <a:bodyPr wrap="square" rtlCol="0">
            <a:spAutoFit/>
          </a:bodyPr>
          <a:lstStyle/>
          <a:p>
            <a:r>
              <a:rPr lang="en-GB">
                <a:latin typeface="Arial" panose="020B0604020202020204" pitchFamily="34" charset="0"/>
                <a:cs typeface="Arial" panose="020B0604020202020204" pitchFamily="34" charset="0"/>
              </a:rPr>
              <a:t>3 m </a:t>
            </a:r>
          </a:p>
        </p:txBody>
      </p:sp>
      <p:sp>
        <p:nvSpPr>
          <p:cNvPr id="8" name="TextBox 7">
            <a:extLst>
              <a:ext uri="{FF2B5EF4-FFF2-40B4-BE49-F238E27FC236}">
                <a16:creationId xmlns:a16="http://schemas.microsoft.com/office/drawing/2014/main" id="{A189E388-BFD0-6BB0-D589-C1CA0E52AD3B}"/>
              </a:ext>
            </a:extLst>
          </p:cNvPr>
          <p:cNvSpPr txBox="1"/>
          <p:nvPr/>
        </p:nvSpPr>
        <p:spPr>
          <a:xfrm>
            <a:off x="775881" y="1117051"/>
            <a:ext cx="7135667" cy="923330"/>
          </a:xfrm>
          <a:prstGeom prst="rect">
            <a:avLst/>
          </a:prstGeom>
          <a:noFill/>
        </p:spPr>
        <p:txBody>
          <a:bodyPr wrap="square" rtlCol="0">
            <a:spAutoFit/>
          </a:bodyPr>
          <a:lstStyle/>
          <a:p>
            <a:r>
              <a:rPr lang="en-GB" b="1" u="sng">
                <a:latin typeface="Arial" panose="020B0604020202020204" pitchFamily="34" charset="0"/>
                <a:cs typeface="Arial" panose="020B0604020202020204" pitchFamily="34" charset="0"/>
              </a:rPr>
              <a:t>Activity 1</a:t>
            </a:r>
          </a:p>
          <a:p>
            <a:endParaRPr lang="en-GB" b="1" u="sng">
              <a:latin typeface="Arial" panose="020B0604020202020204" pitchFamily="34" charset="0"/>
              <a:cs typeface="Arial" panose="020B0604020202020204" pitchFamily="34" charset="0"/>
            </a:endParaRPr>
          </a:p>
          <a:p>
            <a:r>
              <a:rPr lang="en-GB">
                <a:latin typeface="Arial" panose="020B0604020202020204" pitchFamily="34" charset="0"/>
                <a:cs typeface="Arial" panose="020B0604020202020204" pitchFamily="34" charset="0"/>
              </a:rPr>
              <a:t>Use trigonometry to find the length of the third side and the angle.</a:t>
            </a:r>
          </a:p>
        </p:txBody>
      </p:sp>
    </p:spTree>
    <p:extLst>
      <p:ext uri="{BB962C8B-B14F-4D97-AF65-F5344CB8AC3E}">
        <p14:creationId xmlns:p14="http://schemas.microsoft.com/office/powerpoint/2010/main" val="149754182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0A9984F6-1D76-BCD3-4E6F-26C68F32F1B9}"/>
              </a:ext>
            </a:extLst>
          </p:cNvPr>
          <p:cNvGrpSpPr/>
          <p:nvPr/>
        </p:nvGrpSpPr>
        <p:grpSpPr>
          <a:xfrm>
            <a:off x="6096000" y="1585965"/>
            <a:ext cx="3536302" cy="3256384"/>
            <a:chOff x="6288834" y="1175657"/>
            <a:chExt cx="3536302" cy="3256384"/>
          </a:xfrm>
        </p:grpSpPr>
        <p:sp>
          <p:nvSpPr>
            <p:cNvPr id="3" name="Right Triangle 2">
              <a:extLst>
                <a:ext uri="{FF2B5EF4-FFF2-40B4-BE49-F238E27FC236}">
                  <a16:creationId xmlns:a16="http://schemas.microsoft.com/office/drawing/2014/main" id="{73E71CC2-AC2C-6FB1-D1A7-3D33A4D26B47}"/>
                </a:ext>
              </a:extLst>
            </p:cNvPr>
            <p:cNvSpPr/>
            <p:nvPr/>
          </p:nvSpPr>
          <p:spPr>
            <a:xfrm flipH="1">
              <a:off x="6288834" y="1175657"/>
              <a:ext cx="3536302" cy="3256384"/>
            </a:xfrm>
            <a:prstGeom prst="rtTriangle">
              <a:avLst/>
            </a:prstGeom>
            <a:noFill/>
            <a:ln w="349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Rectangle 3">
              <a:extLst>
                <a:ext uri="{FF2B5EF4-FFF2-40B4-BE49-F238E27FC236}">
                  <a16:creationId xmlns:a16="http://schemas.microsoft.com/office/drawing/2014/main" id="{E578DAD9-5AA6-32BE-83FC-00923D5762AE}"/>
                </a:ext>
              </a:extLst>
            </p:cNvPr>
            <p:cNvSpPr/>
            <p:nvPr/>
          </p:nvSpPr>
          <p:spPr>
            <a:xfrm>
              <a:off x="9124950" y="3857625"/>
              <a:ext cx="700186" cy="574416"/>
            </a:xfrm>
            <a:prstGeom prst="rect">
              <a:avLst/>
            </a:prstGeom>
            <a:noFill/>
            <a:ln w="317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6" name="TextBox 5">
            <a:extLst>
              <a:ext uri="{FF2B5EF4-FFF2-40B4-BE49-F238E27FC236}">
                <a16:creationId xmlns:a16="http://schemas.microsoft.com/office/drawing/2014/main" id="{75CDF11C-F0B5-BDA4-6698-CAC15936C7C2}"/>
              </a:ext>
            </a:extLst>
          </p:cNvPr>
          <p:cNvSpPr txBox="1"/>
          <p:nvPr/>
        </p:nvSpPr>
        <p:spPr>
          <a:xfrm>
            <a:off x="7864151" y="5087369"/>
            <a:ext cx="1657982" cy="369332"/>
          </a:xfrm>
          <a:prstGeom prst="rect">
            <a:avLst/>
          </a:prstGeom>
          <a:noFill/>
        </p:spPr>
        <p:txBody>
          <a:bodyPr wrap="square" rtlCol="0">
            <a:spAutoFit/>
          </a:bodyPr>
          <a:lstStyle/>
          <a:p>
            <a:r>
              <a:rPr lang="en-GB">
                <a:latin typeface="Arial" panose="020B0604020202020204" pitchFamily="34" charset="0"/>
                <a:cs typeface="Arial" panose="020B0604020202020204" pitchFamily="34" charset="0"/>
              </a:rPr>
              <a:t> 3m </a:t>
            </a:r>
          </a:p>
        </p:txBody>
      </p:sp>
      <p:sp>
        <p:nvSpPr>
          <p:cNvPr id="9" name="Arc 8">
            <a:extLst>
              <a:ext uri="{FF2B5EF4-FFF2-40B4-BE49-F238E27FC236}">
                <a16:creationId xmlns:a16="http://schemas.microsoft.com/office/drawing/2014/main" id="{D8FFB3FE-93A0-2A83-A137-E110B732D365}"/>
              </a:ext>
            </a:extLst>
          </p:cNvPr>
          <p:cNvSpPr/>
          <p:nvPr/>
        </p:nvSpPr>
        <p:spPr>
          <a:xfrm rot="1202485">
            <a:off x="6459016" y="4255441"/>
            <a:ext cx="435237" cy="869675"/>
          </a:xfrm>
          <a:prstGeom prst="arc">
            <a:avLst>
              <a:gd name="adj1" fmla="val 15640839"/>
              <a:gd name="adj2" fmla="val 1874092"/>
            </a:avLst>
          </a:prstGeom>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10" name="TextBox 9">
            <a:extLst>
              <a:ext uri="{FF2B5EF4-FFF2-40B4-BE49-F238E27FC236}">
                <a16:creationId xmlns:a16="http://schemas.microsoft.com/office/drawing/2014/main" id="{7FDDC730-32E6-673C-C1A7-5096A7CE6B9A}"/>
              </a:ext>
            </a:extLst>
          </p:cNvPr>
          <p:cNvSpPr txBox="1"/>
          <p:nvPr/>
        </p:nvSpPr>
        <p:spPr>
          <a:xfrm>
            <a:off x="7030094" y="4286833"/>
            <a:ext cx="1657982" cy="369332"/>
          </a:xfrm>
          <a:prstGeom prst="rect">
            <a:avLst/>
          </a:prstGeom>
          <a:noFill/>
        </p:spPr>
        <p:txBody>
          <a:bodyPr wrap="square" rtlCol="0">
            <a:spAutoFit/>
          </a:bodyPr>
          <a:lstStyle/>
          <a:p>
            <a:r>
              <a:rPr lang="en-GB">
                <a:latin typeface="Arial" panose="020B0604020202020204" pitchFamily="34" charset="0"/>
                <a:cs typeface="Arial" panose="020B0604020202020204" pitchFamily="34" charset="0"/>
              </a:rPr>
              <a:t>46˚25’</a:t>
            </a:r>
          </a:p>
        </p:txBody>
      </p:sp>
      <p:sp>
        <p:nvSpPr>
          <p:cNvPr id="11" name="TextBox 10">
            <a:extLst>
              <a:ext uri="{FF2B5EF4-FFF2-40B4-BE49-F238E27FC236}">
                <a16:creationId xmlns:a16="http://schemas.microsoft.com/office/drawing/2014/main" id="{A132C658-F679-56B5-C06C-DAB45796586F}"/>
              </a:ext>
            </a:extLst>
          </p:cNvPr>
          <p:cNvSpPr txBox="1"/>
          <p:nvPr/>
        </p:nvSpPr>
        <p:spPr>
          <a:xfrm>
            <a:off x="759103" y="1117051"/>
            <a:ext cx="4713237" cy="2031325"/>
          </a:xfrm>
          <a:prstGeom prst="rect">
            <a:avLst/>
          </a:prstGeom>
          <a:noFill/>
        </p:spPr>
        <p:txBody>
          <a:bodyPr wrap="square" rtlCol="0">
            <a:spAutoFit/>
          </a:bodyPr>
          <a:lstStyle/>
          <a:p>
            <a:r>
              <a:rPr lang="en-GB" b="1" u="sng">
                <a:latin typeface="Arial" panose="020B0604020202020204" pitchFamily="34" charset="0"/>
                <a:cs typeface="Arial" panose="020B0604020202020204" pitchFamily="34" charset="0"/>
              </a:rPr>
              <a:t>Activity 1</a:t>
            </a:r>
          </a:p>
          <a:p>
            <a:endParaRPr lang="en-GB" b="1" u="sng">
              <a:latin typeface="Arial" panose="020B0604020202020204" pitchFamily="34" charset="0"/>
              <a:cs typeface="Arial" panose="020B0604020202020204" pitchFamily="34" charset="0"/>
            </a:endParaRPr>
          </a:p>
          <a:p>
            <a:r>
              <a:rPr lang="en-GB">
                <a:latin typeface="Arial" panose="020B0604020202020204" pitchFamily="34" charset="0"/>
                <a:cs typeface="Arial" panose="020B0604020202020204" pitchFamily="34" charset="0"/>
              </a:rPr>
              <a:t>Find the length of the hypotenuse. </a:t>
            </a:r>
          </a:p>
          <a:p>
            <a:endParaRPr lang="en-GB">
              <a:latin typeface="Arial" panose="020B0604020202020204" pitchFamily="34" charset="0"/>
              <a:cs typeface="Arial" panose="020B0604020202020204" pitchFamily="34" charset="0"/>
            </a:endParaRPr>
          </a:p>
          <a:p>
            <a:endParaRPr lang="en-GB">
              <a:latin typeface="Arial" panose="020B0604020202020204" pitchFamily="34" charset="0"/>
              <a:cs typeface="Arial" panose="020B0604020202020204" pitchFamily="34" charset="0"/>
            </a:endParaRPr>
          </a:p>
          <a:p>
            <a:endParaRPr lang="en-GB">
              <a:latin typeface="Arial" panose="020B0604020202020204" pitchFamily="34" charset="0"/>
              <a:cs typeface="Arial" panose="020B0604020202020204" pitchFamily="34" charset="0"/>
            </a:endParaRPr>
          </a:p>
          <a:p>
            <a:endParaRPr lang="en-GB" u="sng">
              <a:latin typeface="Arial" panose="020B0604020202020204" pitchFamily="34" charset="0"/>
              <a:cs typeface="Arial" panose="020B0604020202020204" pitchFamily="34" charset="0"/>
            </a:endParaRPr>
          </a:p>
        </p:txBody>
      </p:sp>
      <p:sp>
        <p:nvSpPr>
          <p:cNvPr id="5" name="TextBox 4">
            <a:extLst>
              <a:ext uri="{FF2B5EF4-FFF2-40B4-BE49-F238E27FC236}">
                <a16:creationId xmlns:a16="http://schemas.microsoft.com/office/drawing/2014/main" id="{49270AC7-E8E6-4575-8A4C-5CFC993D2BF5}"/>
              </a:ext>
            </a:extLst>
          </p:cNvPr>
          <p:cNvSpPr txBox="1"/>
          <p:nvPr/>
        </p:nvSpPr>
        <p:spPr>
          <a:xfrm>
            <a:off x="769386" y="5272035"/>
            <a:ext cx="5421099" cy="369332"/>
          </a:xfrm>
          <a:prstGeom prst="rect">
            <a:avLst/>
          </a:prstGeom>
          <a:noFill/>
        </p:spPr>
        <p:txBody>
          <a:bodyPr wrap="none" rtlCol="0">
            <a:spAutoFit/>
          </a:bodyPr>
          <a:lstStyle/>
          <a:p>
            <a:r>
              <a:rPr lang="en-GB" b="1" dirty="0">
                <a:latin typeface="Arial" panose="020B0604020202020204" pitchFamily="34" charset="0"/>
                <a:cs typeface="Arial" panose="020B0604020202020204" pitchFamily="34" charset="0"/>
              </a:rPr>
              <a:t>Extra: </a:t>
            </a:r>
            <a:r>
              <a:rPr lang="en-GB" dirty="0">
                <a:latin typeface="Arial" panose="020B0604020202020204" pitchFamily="34" charset="0"/>
                <a:cs typeface="Arial" panose="020B0604020202020204" pitchFamily="34" charset="0"/>
              </a:rPr>
              <a:t>Try to create five questions you could share.</a:t>
            </a:r>
          </a:p>
        </p:txBody>
      </p:sp>
    </p:spTree>
    <p:extLst>
      <p:ext uri="{BB962C8B-B14F-4D97-AF65-F5344CB8AC3E}">
        <p14:creationId xmlns:p14="http://schemas.microsoft.com/office/powerpoint/2010/main" val="22455748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785BDCB-0A39-4CF7-B0CC-2E7D9359AC40}"/>
              </a:ext>
            </a:extLst>
          </p:cNvPr>
          <p:cNvSpPr txBox="1"/>
          <p:nvPr/>
        </p:nvSpPr>
        <p:spPr>
          <a:xfrm>
            <a:off x="868160" y="1348509"/>
            <a:ext cx="6757433" cy="4247317"/>
          </a:xfrm>
          <a:prstGeom prst="rect">
            <a:avLst/>
          </a:prstGeom>
          <a:noFill/>
        </p:spPr>
        <p:txBody>
          <a:bodyPr wrap="square" lIns="91440" tIns="45720" rIns="91440" bIns="45720" rtlCol="0" anchor="t">
            <a:spAutoFit/>
          </a:bodyPr>
          <a:lstStyle/>
          <a:p>
            <a:r>
              <a:rPr lang="en-GB" b="1">
                <a:latin typeface="Arial" panose="020B0604020202020204" pitchFamily="34" charset="0"/>
                <a:cs typeface="Arial" panose="020B0604020202020204" pitchFamily="34" charset="0"/>
              </a:rPr>
              <a:t>Activity 2</a:t>
            </a:r>
          </a:p>
          <a:p>
            <a:r>
              <a:rPr lang="en-GB">
                <a:latin typeface="Arial" panose="020B0604020202020204" pitchFamily="34" charset="0"/>
                <a:cs typeface="Arial" panose="020B0604020202020204" pitchFamily="34" charset="0"/>
              </a:rPr>
              <a:t>A practical way of doing the calculations would be to use every objects and a clinometer (to measure the angles).</a:t>
            </a:r>
          </a:p>
          <a:p>
            <a:endParaRPr lang="en-GB">
              <a:latin typeface="Arial" panose="020B0604020202020204" pitchFamily="34" charset="0"/>
              <a:cs typeface="Arial" panose="020B0604020202020204" pitchFamily="34" charset="0"/>
            </a:endParaRPr>
          </a:p>
          <a:p>
            <a:r>
              <a:rPr lang="en-GB">
                <a:latin typeface="Arial" panose="020B0604020202020204" pitchFamily="34" charset="0"/>
                <a:cs typeface="Arial" panose="020B0604020202020204" pitchFamily="34" charset="0"/>
              </a:rPr>
              <a:t>Download a clinometer app to your phone. If you cannot download an app, find another learner who can.</a:t>
            </a:r>
          </a:p>
          <a:p>
            <a:endParaRPr lang="en-GB">
              <a:latin typeface="Arial" panose="020B0604020202020204" pitchFamily="34" charset="0"/>
              <a:cs typeface="Arial" panose="020B0604020202020204" pitchFamily="34" charset="0"/>
            </a:endParaRPr>
          </a:p>
          <a:p>
            <a:r>
              <a:rPr lang="en-GB">
                <a:latin typeface="Arial" panose="020B0604020202020204" pitchFamily="34" charset="0"/>
                <a:cs typeface="Arial" panose="020B0604020202020204" pitchFamily="34" charset="0"/>
              </a:rPr>
              <a:t>Pick a spot away from your table and measure the:</a:t>
            </a:r>
          </a:p>
          <a:p>
            <a:endParaRPr lang="en-GB">
              <a:latin typeface="Arial" panose="020B0604020202020204" pitchFamily="34" charset="0"/>
              <a:cs typeface="Arial" panose="020B0604020202020204" pitchFamily="34" charset="0"/>
            </a:endParaRPr>
          </a:p>
          <a:p>
            <a:pPr marL="400050" indent="-400050">
              <a:buAutoNum type="romanLcParenR"/>
            </a:pPr>
            <a:r>
              <a:rPr lang="en-GB">
                <a:latin typeface="Arial" panose="020B0604020202020204" pitchFamily="34" charset="0"/>
                <a:cs typeface="Arial" panose="020B0604020202020204" pitchFamily="34" charset="0"/>
              </a:rPr>
              <a:t>distance to the base of the table</a:t>
            </a:r>
          </a:p>
          <a:p>
            <a:pPr marL="400050" indent="-400050">
              <a:buAutoNum type="romanLcParenR"/>
            </a:pPr>
            <a:r>
              <a:rPr lang="en-GB">
                <a:latin typeface="Arial" panose="020B0604020202020204" pitchFamily="34" charset="0"/>
                <a:cs typeface="Arial" panose="020B0604020202020204" pitchFamily="34" charset="0"/>
              </a:rPr>
              <a:t>height of the table</a:t>
            </a:r>
          </a:p>
          <a:p>
            <a:pPr marL="400050" indent="-400050">
              <a:buAutoNum type="romanLcParenR"/>
            </a:pPr>
            <a:r>
              <a:rPr lang="en-GB">
                <a:latin typeface="Arial"/>
                <a:cs typeface="Arial"/>
              </a:rPr>
              <a:t>the angle of elevation to the table, using your clinometer.</a:t>
            </a:r>
          </a:p>
          <a:p>
            <a:endParaRPr lang="en-GB">
              <a:latin typeface="Arial" panose="020B0604020202020204" pitchFamily="34" charset="0"/>
              <a:cs typeface="Arial" panose="020B0604020202020204" pitchFamily="34" charset="0"/>
            </a:endParaRPr>
          </a:p>
          <a:p>
            <a:r>
              <a:rPr lang="en-GB">
                <a:latin typeface="Arial"/>
                <a:cs typeface="Arial"/>
              </a:rPr>
              <a:t>Calculate the length of the third side (the hypotenuse).</a:t>
            </a:r>
          </a:p>
          <a:p>
            <a:r>
              <a:rPr lang="en-GB">
                <a:latin typeface="Arial" panose="020B0604020202020204" pitchFamily="34" charset="0"/>
                <a:cs typeface="Arial" panose="020B0604020202020204" pitchFamily="34" charset="0"/>
              </a:rPr>
              <a:t>Do this for three surfaces / items / the ceiling in the room.</a:t>
            </a:r>
          </a:p>
        </p:txBody>
      </p:sp>
      <p:pic>
        <p:nvPicPr>
          <p:cNvPr id="4" name="Picture 3">
            <a:extLst>
              <a:ext uri="{FF2B5EF4-FFF2-40B4-BE49-F238E27FC236}">
                <a16:creationId xmlns:a16="http://schemas.microsoft.com/office/drawing/2014/main" id="{C0386562-015F-415C-8E4A-3FAEC4B1F870}"/>
              </a:ext>
            </a:extLst>
          </p:cNvPr>
          <p:cNvPicPr>
            <a:picLocks noChangeAspect="1"/>
          </p:cNvPicPr>
          <p:nvPr/>
        </p:nvPicPr>
        <p:blipFill>
          <a:blip r:embed="rId2"/>
          <a:stretch>
            <a:fillRect/>
          </a:stretch>
        </p:blipFill>
        <p:spPr>
          <a:xfrm>
            <a:off x="8843245" y="1348509"/>
            <a:ext cx="1870593" cy="3754581"/>
          </a:xfrm>
          <a:prstGeom prst="rect">
            <a:avLst/>
          </a:prstGeom>
        </p:spPr>
      </p:pic>
    </p:spTree>
    <p:extLst>
      <p:ext uri="{BB962C8B-B14F-4D97-AF65-F5344CB8AC3E}">
        <p14:creationId xmlns:p14="http://schemas.microsoft.com/office/powerpoint/2010/main" val="391422464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TextBox 36">
            <a:extLst>
              <a:ext uri="{FF2B5EF4-FFF2-40B4-BE49-F238E27FC236}">
                <a16:creationId xmlns:a16="http://schemas.microsoft.com/office/drawing/2014/main" id="{B8772EEA-813C-49AE-B994-773CD859F0E0}"/>
              </a:ext>
            </a:extLst>
          </p:cNvPr>
          <p:cNvSpPr txBox="1"/>
          <p:nvPr/>
        </p:nvSpPr>
        <p:spPr>
          <a:xfrm>
            <a:off x="639547" y="1378635"/>
            <a:ext cx="5570695" cy="3139321"/>
          </a:xfrm>
          <a:prstGeom prst="rect">
            <a:avLst/>
          </a:prstGeom>
          <a:noFill/>
        </p:spPr>
        <p:txBody>
          <a:bodyPr wrap="square" rtlCol="0">
            <a:spAutoFit/>
          </a:bodyPr>
          <a:lstStyle/>
          <a:p>
            <a:r>
              <a:rPr lang="en-GB" b="1">
                <a:latin typeface="Arial" panose="020B0604020202020204" pitchFamily="34" charset="0"/>
                <a:cs typeface="Arial" panose="020B0604020202020204" pitchFamily="34" charset="0"/>
              </a:rPr>
              <a:t>Activity 3</a:t>
            </a:r>
          </a:p>
          <a:p>
            <a:endParaRPr lang="en-GB" b="1">
              <a:latin typeface="Arial" panose="020B0604020202020204" pitchFamily="34" charset="0"/>
              <a:cs typeface="Arial" panose="020B0604020202020204" pitchFamily="34" charset="0"/>
            </a:endParaRPr>
          </a:p>
          <a:p>
            <a:r>
              <a:rPr lang="en-GB">
                <a:latin typeface="Arial" panose="020B0604020202020204" pitchFamily="34" charset="0"/>
                <a:cs typeface="Arial" panose="020B0604020202020204" pitchFamily="34" charset="0"/>
              </a:rPr>
              <a:t>A housebuilder is building several domestic properties. An engineering company has been tasked with manufacturing the rafting brackets for the roof (part A).</a:t>
            </a:r>
          </a:p>
          <a:p>
            <a:endParaRPr lang="en-GB">
              <a:latin typeface="Arial" panose="020B0604020202020204" pitchFamily="34" charset="0"/>
              <a:cs typeface="Arial" panose="020B0604020202020204" pitchFamily="34" charset="0"/>
            </a:endParaRPr>
          </a:p>
          <a:p>
            <a:r>
              <a:rPr lang="en-GB">
                <a:latin typeface="Arial" panose="020B0604020202020204" pitchFamily="34" charset="0"/>
                <a:cs typeface="Arial" panose="020B0604020202020204" pitchFamily="34" charset="0"/>
              </a:rPr>
              <a:t>Calculate the angle the brackets should be manufactured at for the required pitch of the roof.</a:t>
            </a:r>
            <a:r>
              <a:rPr lang="en-GB" b="1">
                <a:latin typeface="Arial" panose="020B0604020202020204" pitchFamily="34" charset="0"/>
                <a:cs typeface="Arial" panose="020B0604020202020204" pitchFamily="34" charset="0"/>
              </a:rPr>
              <a:t> </a:t>
            </a:r>
          </a:p>
          <a:p>
            <a:endParaRPr lang="en-GB" b="1">
              <a:latin typeface="Arial" panose="020B0604020202020204" pitchFamily="34" charset="0"/>
              <a:cs typeface="Arial" panose="020B0604020202020204" pitchFamily="34" charset="0"/>
            </a:endParaRPr>
          </a:p>
          <a:p>
            <a:endParaRPr lang="en-GB">
              <a:latin typeface="Arial" panose="020B0604020202020204" pitchFamily="34" charset="0"/>
              <a:cs typeface="Arial" panose="020B0604020202020204" pitchFamily="34" charset="0"/>
            </a:endParaRPr>
          </a:p>
        </p:txBody>
      </p:sp>
      <p:grpSp>
        <p:nvGrpSpPr>
          <p:cNvPr id="45" name="Group 44">
            <a:extLst>
              <a:ext uri="{FF2B5EF4-FFF2-40B4-BE49-F238E27FC236}">
                <a16:creationId xmlns:a16="http://schemas.microsoft.com/office/drawing/2014/main" id="{1FD754CC-D5C3-4781-AACE-925614BE2D37}"/>
              </a:ext>
            </a:extLst>
          </p:cNvPr>
          <p:cNvGrpSpPr/>
          <p:nvPr/>
        </p:nvGrpSpPr>
        <p:grpSpPr>
          <a:xfrm>
            <a:off x="5153891" y="1110811"/>
            <a:ext cx="6577900" cy="3894340"/>
            <a:chOff x="5153891" y="1110811"/>
            <a:chExt cx="6577900" cy="3894340"/>
          </a:xfrm>
        </p:grpSpPr>
        <p:grpSp>
          <p:nvGrpSpPr>
            <p:cNvPr id="21" name="Group 20">
              <a:extLst>
                <a:ext uri="{FF2B5EF4-FFF2-40B4-BE49-F238E27FC236}">
                  <a16:creationId xmlns:a16="http://schemas.microsoft.com/office/drawing/2014/main" id="{6D86D95A-DC1D-4274-ABCF-D541C93963D8}"/>
                </a:ext>
              </a:extLst>
            </p:cNvPr>
            <p:cNvGrpSpPr/>
            <p:nvPr/>
          </p:nvGrpSpPr>
          <p:grpSpPr>
            <a:xfrm>
              <a:off x="7139709" y="1110811"/>
              <a:ext cx="4592082" cy="3515335"/>
              <a:chOff x="1856509" y="612048"/>
              <a:chExt cx="4592082" cy="3515335"/>
            </a:xfrm>
          </p:grpSpPr>
          <p:sp>
            <p:nvSpPr>
              <p:cNvPr id="2" name="Rectangle 1">
                <a:extLst>
                  <a:ext uri="{FF2B5EF4-FFF2-40B4-BE49-F238E27FC236}">
                    <a16:creationId xmlns:a16="http://schemas.microsoft.com/office/drawing/2014/main" id="{6DD36148-C432-4CC1-A566-A89C18BE94E5}"/>
                  </a:ext>
                </a:extLst>
              </p:cNvPr>
              <p:cNvSpPr/>
              <p:nvPr/>
            </p:nvSpPr>
            <p:spPr>
              <a:xfrm>
                <a:off x="2298583" y="2038525"/>
                <a:ext cx="3707934" cy="2088858"/>
              </a:xfrm>
              <a:prstGeom prst="rect">
                <a:avLst/>
              </a:prstGeom>
              <a:noFill/>
              <a:ln w="222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4" name="Straight Connector 3">
                <a:extLst>
                  <a:ext uri="{FF2B5EF4-FFF2-40B4-BE49-F238E27FC236}">
                    <a16:creationId xmlns:a16="http://schemas.microsoft.com/office/drawing/2014/main" id="{C86FB697-D6A2-475C-8458-C0B565B673BA}"/>
                  </a:ext>
                </a:extLst>
              </p:cNvPr>
              <p:cNvCxnSpPr>
                <a:cxnSpLocks/>
              </p:cNvCxnSpPr>
              <p:nvPr/>
            </p:nvCxnSpPr>
            <p:spPr>
              <a:xfrm flipV="1">
                <a:off x="1856509" y="612048"/>
                <a:ext cx="2296041" cy="1767068"/>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 name="Straight Connector 4">
                <a:extLst>
                  <a:ext uri="{FF2B5EF4-FFF2-40B4-BE49-F238E27FC236}">
                    <a16:creationId xmlns:a16="http://schemas.microsoft.com/office/drawing/2014/main" id="{46860B3C-3D78-4165-AF7B-6FC772A0643D}"/>
                  </a:ext>
                </a:extLst>
              </p:cNvPr>
              <p:cNvCxnSpPr>
                <a:cxnSpLocks/>
              </p:cNvCxnSpPr>
              <p:nvPr/>
            </p:nvCxnSpPr>
            <p:spPr>
              <a:xfrm flipH="1" flipV="1">
                <a:off x="4152551" y="612048"/>
                <a:ext cx="2296040" cy="1745258"/>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17" name="Rectangle 16">
                <a:extLst>
                  <a:ext uri="{FF2B5EF4-FFF2-40B4-BE49-F238E27FC236}">
                    <a16:creationId xmlns:a16="http://schemas.microsoft.com/office/drawing/2014/main" id="{75E82ADF-7444-4E0F-A69E-5C28377C0895}"/>
                  </a:ext>
                </a:extLst>
              </p:cNvPr>
              <p:cNvSpPr/>
              <p:nvPr/>
            </p:nvSpPr>
            <p:spPr>
              <a:xfrm>
                <a:off x="2693838" y="2185892"/>
                <a:ext cx="1120779" cy="496000"/>
              </a:xfrm>
              <a:prstGeom prst="rect">
                <a:avLst/>
              </a:prstGeom>
              <a:noFill/>
              <a:ln w="222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Rectangle 17">
                <a:extLst>
                  <a:ext uri="{FF2B5EF4-FFF2-40B4-BE49-F238E27FC236}">
                    <a16:creationId xmlns:a16="http://schemas.microsoft.com/office/drawing/2014/main" id="{76F84CAB-915E-438D-BB92-A856D6CBD684}"/>
                  </a:ext>
                </a:extLst>
              </p:cNvPr>
              <p:cNvSpPr/>
              <p:nvPr/>
            </p:nvSpPr>
            <p:spPr>
              <a:xfrm>
                <a:off x="4546386" y="2185892"/>
                <a:ext cx="1120779" cy="496000"/>
              </a:xfrm>
              <a:prstGeom prst="rect">
                <a:avLst/>
              </a:prstGeom>
              <a:noFill/>
              <a:ln w="222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Rectangle 18">
                <a:extLst>
                  <a:ext uri="{FF2B5EF4-FFF2-40B4-BE49-F238E27FC236}">
                    <a16:creationId xmlns:a16="http://schemas.microsoft.com/office/drawing/2014/main" id="{A9EBD09C-982B-417D-B7D9-F9A47C9A4EB7}"/>
                  </a:ext>
                </a:extLst>
              </p:cNvPr>
              <p:cNvSpPr/>
              <p:nvPr/>
            </p:nvSpPr>
            <p:spPr>
              <a:xfrm>
                <a:off x="2693837" y="3287783"/>
                <a:ext cx="1852549" cy="496000"/>
              </a:xfrm>
              <a:prstGeom prst="rect">
                <a:avLst/>
              </a:prstGeom>
              <a:noFill/>
              <a:ln w="222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Rectangle 19">
                <a:extLst>
                  <a:ext uri="{FF2B5EF4-FFF2-40B4-BE49-F238E27FC236}">
                    <a16:creationId xmlns:a16="http://schemas.microsoft.com/office/drawing/2014/main" id="{739E2D68-0510-4747-ACEF-3D66F300B727}"/>
                  </a:ext>
                </a:extLst>
              </p:cNvPr>
              <p:cNvSpPr/>
              <p:nvPr/>
            </p:nvSpPr>
            <p:spPr>
              <a:xfrm rot="5400000">
                <a:off x="5034183" y="3493859"/>
                <a:ext cx="831855" cy="434109"/>
              </a:xfrm>
              <a:prstGeom prst="rect">
                <a:avLst/>
              </a:prstGeom>
              <a:noFill/>
              <a:ln w="222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22" name="Arc 21">
              <a:extLst>
                <a:ext uri="{FF2B5EF4-FFF2-40B4-BE49-F238E27FC236}">
                  <a16:creationId xmlns:a16="http://schemas.microsoft.com/office/drawing/2014/main" id="{4365BCF7-2B28-49C8-8C45-B47B41FAA189}"/>
                </a:ext>
              </a:extLst>
            </p:cNvPr>
            <p:cNvSpPr/>
            <p:nvPr/>
          </p:nvSpPr>
          <p:spPr>
            <a:xfrm rot="1202485">
              <a:off x="5586216" y="3995886"/>
              <a:ext cx="435237" cy="869675"/>
            </a:xfrm>
            <a:prstGeom prst="arc">
              <a:avLst>
                <a:gd name="adj1" fmla="val 15640839"/>
                <a:gd name="adj2" fmla="val 1874092"/>
              </a:avLst>
            </a:prstGeom>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cxnSp>
          <p:nvCxnSpPr>
            <p:cNvPr id="24" name="Straight Arrow Connector 23">
              <a:extLst>
                <a:ext uri="{FF2B5EF4-FFF2-40B4-BE49-F238E27FC236}">
                  <a16:creationId xmlns:a16="http://schemas.microsoft.com/office/drawing/2014/main" id="{5F3DAFF8-457E-4D12-9182-0DE4671AD4BD}"/>
                </a:ext>
              </a:extLst>
            </p:cNvPr>
            <p:cNvCxnSpPr>
              <a:cxnSpLocks/>
            </p:cNvCxnSpPr>
            <p:nvPr/>
          </p:nvCxnSpPr>
          <p:spPr>
            <a:xfrm>
              <a:off x="5153891" y="4625604"/>
              <a:ext cx="2427892" cy="0"/>
            </a:xfrm>
            <a:prstGeom prst="straightConnector1">
              <a:avLst/>
            </a:prstGeom>
            <a:ln w="158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8" name="Straight Arrow Connector 27">
              <a:extLst>
                <a:ext uri="{FF2B5EF4-FFF2-40B4-BE49-F238E27FC236}">
                  <a16:creationId xmlns:a16="http://schemas.microsoft.com/office/drawing/2014/main" id="{F7557912-3521-479D-A835-1901A5F4BB29}"/>
                </a:ext>
              </a:extLst>
            </p:cNvPr>
            <p:cNvCxnSpPr>
              <a:cxnSpLocks/>
            </p:cNvCxnSpPr>
            <p:nvPr/>
          </p:nvCxnSpPr>
          <p:spPr>
            <a:xfrm flipV="1">
              <a:off x="7508358" y="2537288"/>
              <a:ext cx="0" cy="2088316"/>
            </a:xfrm>
            <a:prstGeom prst="straightConnector1">
              <a:avLst/>
            </a:prstGeom>
            <a:ln w="158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2" name="Straight Arrow Connector 31">
              <a:extLst>
                <a:ext uri="{FF2B5EF4-FFF2-40B4-BE49-F238E27FC236}">
                  <a16:creationId xmlns:a16="http://schemas.microsoft.com/office/drawing/2014/main" id="{8AB8D93A-E90B-4111-AA8F-C674703BB956}"/>
                </a:ext>
              </a:extLst>
            </p:cNvPr>
            <p:cNvCxnSpPr>
              <a:cxnSpLocks/>
            </p:cNvCxnSpPr>
            <p:nvPr/>
          </p:nvCxnSpPr>
          <p:spPr>
            <a:xfrm flipV="1">
              <a:off x="5242150" y="2684655"/>
              <a:ext cx="2067978" cy="1815364"/>
            </a:xfrm>
            <a:prstGeom prst="straightConnector1">
              <a:avLst/>
            </a:prstGeom>
            <a:ln w="15875">
              <a:solidFill>
                <a:schemeClr val="tx1"/>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33" name="TextBox 32">
              <a:extLst>
                <a:ext uri="{FF2B5EF4-FFF2-40B4-BE49-F238E27FC236}">
                  <a16:creationId xmlns:a16="http://schemas.microsoft.com/office/drawing/2014/main" id="{902AB4CE-5F6B-4925-B91E-9C0042AD831A}"/>
                </a:ext>
              </a:extLst>
            </p:cNvPr>
            <p:cNvSpPr txBox="1"/>
            <p:nvPr/>
          </p:nvSpPr>
          <p:spPr>
            <a:xfrm>
              <a:off x="5572696" y="4246057"/>
              <a:ext cx="1657982" cy="369332"/>
            </a:xfrm>
            <a:prstGeom prst="rect">
              <a:avLst/>
            </a:prstGeom>
            <a:noFill/>
          </p:spPr>
          <p:txBody>
            <a:bodyPr wrap="square" rtlCol="0">
              <a:spAutoFit/>
            </a:bodyPr>
            <a:lstStyle/>
            <a:p>
              <a:r>
                <a:rPr lang="el-GR">
                  <a:latin typeface="Arial" panose="020B0604020202020204" pitchFamily="34" charset="0"/>
                  <a:cs typeface="Arial" panose="020B0604020202020204" pitchFamily="34" charset="0"/>
                </a:rPr>
                <a:t>Φ</a:t>
              </a:r>
              <a:endParaRPr lang="en-GB">
                <a:latin typeface="Arial" panose="020B0604020202020204" pitchFamily="34" charset="0"/>
                <a:cs typeface="Arial" panose="020B0604020202020204" pitchFamily="34" charset="0"/>
              </a:endParaRPr>
            </a:p>
          </p:txBody>
        </p:sp>
        <p:sp>
          <p:nvSpPr>
            <p:cNvPr id="34" name="TextBox 33">
              <a:extLst>
                <a:ext uri="{FF2B5EF4-FFF2-40B4-BE49-F238E27FC236}">
                  <a16:creationId xmlns:a16="http://schemas.microsoft.com/office/drawing/2014/main" id="{9ED23F12-9E91-44DF-A91B-F737A524A9E2}"/>
                </a:ext>
              </a:extLst>
            </p:cNvPr>
            <p:cNvSpPr txBox="1"/>
            <p:nvPr/>
          </p:nvSpPr>
          <p:spPr>
            <a:xfrm>
              <a:off x="7001536" y="3439338"/>
              <a:ext cx="1657982" cy="369332"/>
            </a:xfrm>
            <a:prstGeom prst="rect">
              <a:avLst/>
            </a:prstGeom>
            <a:noFill/>
          </p:spPr>
          <p:txBody>
            <a:bodyPr wrap="square" rtlCol="0">
              <a:spAutoFit/>
            </a:bodyPr>
            <a:lstStyle/>
            <a:p>
              <a:r>
                <a:rPr lang="en-GB">
                  <a:latin typeface="Arial" panose="020B0604020202020204" pitchFamily="34" charset="0"/>
                  <a:cs typeface="Arial" panose="020B0604020202020204" pitchFamily="34" charset="0"/>
                </a:rPr>
                <a:t>8m</a:t>
              </a:r>
            </a:p>
          </p:txBody>
        </p:sp>
        <p:sp>
          <p:nvSpPr>
            <p:cNvPr id="36" name="TextBox 35">
              <a:extLst>
                <a:ext uri="{FF2B5EF4-FFF2-40B4-BE49-F238E27FC236}">
                  <a16:creationId xmlns:a16="http://schemas.microsoft.com/office/drawing/2014/main" id="{A024F7DB-E84A-47F9-9F00-E90019B93FB6}"/>
                </a:ext>
              </a:extLst>
            </p:cNvPr>
            <p:cNvSpPr txBox="1"/>
            <p:nvPr/>
          </p:nvSpPr>
          <p:spPr>
            <a:xfrm>
              <a:off x="6276139" y="4635819"/>
              <a:ext cx="1657982" cy="369332"/>
            </a:xfrm>
            <a:prstGeom prst="rect">
              <a:avLst/>
            </a:prstGeom>
            <a:noFill/>
          </p:spPr>
          <p:txBody>
            <a:bodyPr wrap="square" rtlCol="0">
              <a:spAutoFit/>
            </a:bodyPr>
            <a:lstStyle/>
            <a:p>
              <a:r>
                <a:rPr lang="en-GB">
                  <a:latin typeface="Arial" panose="020B0604020202020204" pitchFamily="34" charset="0"/>
                  <a:cs typeface="Arial" panose="020B0604020202020204" pitchFamily="34" charset="0"/>
                </a:rPr>
                <a:t>5m</a:t>
              </a:r>
            </a:p>
          </p:txBody>
        </p:sp>
        <p:sp>
          <p:nvSpPr>
            <p:cNvPr id="38" name="Arc 37">
              <a:extLst>
                <a:ext uri="{FF2B5EF4-FFF2-40B4-BE49-F238E27FC236}">
                  <a16:creationId xmlns:a16="http://schemas.microsoft.com/office/drawing/2014/main" id="{3A74E8ED-1DF4-4735-8660-BACA03A06859}"/>
                </a:ext>
              </a:extLst>
            </p:cNvPr>
            <p:cNvSpPr/>
            <p:nvPr/>
          </p:nvSpPr>
          <p:spPr>
            <a:xfrm rot="1202485">
              <a:off x="8008190" y="1966001"/>
              <a:ext cx="435237" cy="869675"/>
            </a:xfrm>
            <a:prstGeom prst="arc">
              <a:avLst>
                <a:gd name="adj1" fmla="val 15640839"/>
                <a:gd name="adj2" fmla="val 1874092"/>
              </a:avLst>
            </a:prstGeom>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43" name="TextBox 42">
              <a:extLst>
                <a:ext uri="{FF2B5EF4-FFF2-40B4-BE49-F238E27FC236}">
                  <a16:creationId xmlns:a16="http://schemas.microsoft.com/office/drawing/2014/main" id="{3748E4A1-0C6B-45F1-AE4F-E2DB27AC1080}"/>
                </a:ext>
              </a:extLst>
            </p:cNvPr>
            <p:cNvSpPr txBox="1"/>
            <p:nvPr/>
          </p:nvSpPr>
          <p:spPr>
            <a:xfrm>
              <a:off x="7814480" y="2235757"/>
              <a:ext cx="1657982" cy="369332"/>
            </a:xfrm>
            <a:prstGeom prst="rect">
              <a:avLst/>
            </a:prstGeom>
            <a:noFill/>
          </p:spPr>
          <p:txBody>
            <a:bodyPr wrap="square" rtlCol="0">
              <a:spAutoFit/>
            </a:bodyPr>
            <a:lstStyle/>
            <a:p>
              <a:r>
                <a:rPr lang="el-GR">
                  <a:latin typeface="Arial" panose="020B0604020202020204" pitchFamily="34" charset="0"/>
                  <a:cs typeface="Arial" panose="020B0604020202020204" pitchFamily="34" charset="0"/>
                </a:rPr>
                <a:t>Φ</a:t>
              </a:r>
              <a:endParaRPr lang="en-GB">
                <a:latin typeface="Arial" panose="020B0604020202020204" pitchFamily="34" charset="0"/>
                <a:cs typeface="Arial" panose="020B0604020202020204" pitchFamily="34" charset="0"/>
              </a:endParaRPr>
            </a:p>
          </p:txBody>
        </p:sp>
        <p:sp>
          <p:nvSpPr>
            <p:cNvPr id="44" name="TextBox 43">
              <a:extLst>
                <a:ext uri="{FF2B5EF4-FFF2-40B4-BE49-F238E27FC236}">
                  <a16:creationId xmlns:a16="http://schemas.microsoft.com/office/drawing/2014/main" id="{74D05FCD-D227-4AAD-8355-B6F852CBD584}"/>
                </a:ext>
              </a:extLst>
            </p:cNvPr>
            <p:cNvSpPr txBox="1"/>
            <p:nvPr/>
          </p:nvSpPr>
          <p:spPr>
            <a:xfrm>
              <a:off x="7750277" y="1562065"/>
              <a:ext cx="1657982" cy="369332"/>
            </a:xfrm>
            <a:prstGeom prst="rect">
              <a:avLst/>
            </a:prstGeom>
            <a:noFill/>
          </p:spPr>
          <p:txBody>
            <a:bodyPr wrap="square" rtlCol="0">
              <a:spAutoFit/>
            </a:bodyPr>
            <a:lstStyle/>
            <a:p>
              <a:r>
                <a:rPr lang="en-GB" dirty="0">
                  <a:latin typeface="Arial" panose="020B0604020202020204" pitchFamily="34" charset="0"/>
                  <a:cs typeface="Arial" panose="020B0604020202020204" pitchFamily="34" charset="0"/>
                </a:rPr>
                <a:t>4.5m</a:t>
              </a:r>
            </a:p>
          </p:txBody>
        </p:sp>
      </p:grpSp>
      <p:cxnSp>
        <p:nvCxnSpPr>
          <p:cNvPr id="6" name="Straight Connector 5">
            <a:extLst>
              <a:ext uri="{FF2B5EF4-FFF2-40B4-BE49-F238E27FC236}">
                <a16:creationId xmlns:a16="http://schemas.microsoft.com/office/drawing/2014/main" id="{72CD3339-5E40-4784-9DF6-6DCA92C7CF44}"/>
              </a:ext>
            </a:extLst>
          </p:cNvPr>
          <p:cNvCxnSpPr>
            <a:cxnSpLocks/>
          </p:cNvCxnSpPr>
          <p:nvPr/>
        </p:nvCxnSpPr>
        <p:spPr>
          <a:xfrm flipH="1">
            <a:off x="7581784" y="2264498"/>
            <a:ext cx="352337" cy="263117"/>
          </a:xfrm>
          <a:prstGeom prst="line">
            <a:avLst/>
          </a:prstGeom>
          <a:ln w="76200"/>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5F8C0C12-68C9-44E9-B438-8C6B1D2ED775}"/>
              </a:ext>
            </a:extLst>
          </p:cNvPr>
          <p:cNvCxnSpPr>
            <a:cxnSpLocks/>
          </p:cNvCxnSpPr>
          <p:nvPr/>
        </p:nvCxnSpPr>
        <p:spPr>
          <a:xfrm flipH="1">
            <a:off x="7581783" y="2526781"/>
            <a:ext cx="414150" cy="0"/>
          </a:xfrm>
          <a:prstGeom prst="line">
            <a:avLst/>
          </a:prstGeom>
          <a:ln w="76200"/>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1766D34C-0B8F-4AE5-BA2E-A47519B6D3C9}"/>
              </a:ext>
            </a:extLst>
          </p:cNvPr>
          <p:cNvSpPr txBox="1"/>
          <p:nvPr/>
        </p:nvSpPr>
        <p:spPr>
          <a:xfrm>
            <a:off x="7549769" y="2064419"/>
            <a:ext cx="203086" cy="369332"/>
          </a:xfrm>
          <a:prstGeom prst="rect">
            <a:avLst/>
          </a:prstGeom>
          <a:noFill/>
        </p:spPr>
        <p:txBody>
          <a:bodyPr wrap="square" rtlCol="0">
            <a:spAutoFit/>
          </a:bodyPr>
          <a:lstStyle/>
          <a:p>
            <a:r>
              <a:rPr lang="en-GB"/>
              <a:t>A</a:t>
            </a:r>
          </a:p>
        </p:txBody>
      </p:sp>
    </p:spTree>
    <p:extLst>
      <p:ext uri="{BB962C8B-B14F-4D97-AF65-F5344CB8AC3E}">
        <p14:creationId xmlns:p14="http://schemas.microsoft.com/office/powerpoint/2010/main" val="2769145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Group 39">
            <a:extLst>
              <a:ext uri="{FF2B5EF4-FFF2-40B4-BE49-F238E27FC236}">
                <a16:creationId xmlns:a16="http://schemas.microsoft.com/office/drawing/2014/main" id="{208013EA-B4AB-4E08-A6D4-B490F42F24FF}"/>
              </a:ext>
            </a:extLst>
          </p:cNvPr>
          <p:cNvGrpSpPr/>
          <p:nvPr/>
        </p:nvGrpSpPr>
        <p:grpSpPr>
          <a:xfrm>
            <a:off x="5783952" y="1205077"/>
            <a:ext cx="5357091" cy="4276436"/>
            <a:chOff x="2484582" y="397164"/>
            <a:chExt cx="5357091" cy="4276436"/>
          </a:xfrm>
        </p:grpSpPr>
        <p:sp>
          <p:nvSpPr>
            <p:cNvPr id="3" name="Flowchart: Magnetic Disk 2">
              <a:extLst>
                <a:ext uri="{FF2B5EF4-FFF2-40B4-BE49-F238E27FC236}">
                  <a16:creationId xmlns:a16="http://schemas.microsoft.com/office/drawing/2014/main" id="{17EA774A-06D5-42A2-81D8-C8836C1D1849}"/>
                </a:ext>
              </a:extLst>
            </p:cNvPr>
            <p:cNvSpPr/>
            <p:nvPr/>
          </p:nvSpPr>
          <p:spPr>
            <a:xfrm>
              <a:off x="2484582" y="4405745"/>
              <a:ext cx="5357091" cy="267855"/>
            </a:xfrm>
            <a:prstGeom prst="flowChartMagneticDisk">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6" name="Straight Connector 5">
              <a:extLst>
                <a:ext uri="{FF2B5EF4-FFF2-40B4-BE49-F238E27FC236}">
                  <a16:creationId xmlns:a16="http://schemas.microsoft.com/office/drawing/2014/main" id="{C809C2AF-4CAB-424E-BA6F-F749D0F79EA1}"/>
                </a:ext>
              </a:extLst>
            </p:cNvPr>
            <p:cNvCxnSpPr>
              <a:cxnSpLocks/>
            </p:cNvCxnSpPr>
            <p:nvPr/>
          </p:nvCxnSpPr>
          <p:spPr>
            <a:xfrm flipH="1">
              <a:off x="2600036" y="722745"/>
              <a:ext cx="2692400" cy="3749963"/>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29E9147B-4F27-4E2D-805A-606EDA3C8183}"/>
                </a:ext>
              </a:extLst>
            </p:cNvPr>
            <p:cNvCxnSpPr>
              <a:cxnSpLocks/>
            </p:cNvCxnSpPr>
            <p:nvPr/>
          </p:nvCxnSpPr>
          <p:spPr>
            <a:xfrm flipH="1">
              <a:off x="3764974" y="722745"/>
              <a:ext cx="1527462" cy="3816927"/>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305684E8-AF2F-42C2-AFDC-E36D016365FE}"/>
                </a:ext>
              </a:extLst>
            </p:cNvPr>
            <p:cNvCxnSpPr>
              <a:cxnSpLocks/>
              <a:endCxn id="3" idx="4"/>
            </p:cNvCxnSpPr>
            <p:nvPr/>
          </p:nvCxnSpPr>
          <p:spPr>
            <a:xfrm>
              <a:off x="5224318" y="722745"/>
              <a:ext cx="2617355" cy="3816928"/>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FEFF5DED-DF49-4E4A-A437-CDACC0DE1E8E}"/>
                </a:ext>
              </a:extLst>
            </p:cNvPr>
            <p:cNvCxnSpPr>
              <a:cxnSpLocks/>
            </p:cNvCxnSpPr>
            <p:nvPr/>
          </p:nvCxnSpPr>
          <p:spPr>
            <a:xfrm>
              <a:off x="5273964" y="397164"/>
              <a:ext cx="0" cy="4026476"/>
            </a:xfrm>
            <a:prstGeom prst="line">
              <a:avLst/>
            </a:prstGeom>
            <a:ln w="539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AC862815-CBF5-4D3A-AFDE-22D5E92512E8}"/>
                </a:ext>
              </a:extLst>
            </p:cNvPr>
            <p:cNvCxnSpPr>
              <a:cxnSpLocks/>
            </p:cNvCxnSpPr>
            <p:nvPr/>
          </p:nvCxnSpPr>
          <p:spPr>
            <a:xfrm>
              <a:off x="5292436" y="707735"/>
              <a:ext cx="401207" cy="3686465"/>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7E06F083-3A2B-4782-8BE0-737F490470E8}"/>
                </a:ext>
              </a:extLst>
            </p:cNvPr>
            <p:cNvCxnSpPr>
              <a:cxnSpLocks/>
            </p:cNvCxnSpPr>
            <p:nvPr/>
          </p:nvCxnSpPr>
          <p:spPr>
            <a:xfrm>
              <a:off x="5276675" y="679508"/>
              <a:ext cx="1220532" cy="3744132"/>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34" name="TextBox 33">
            <a:extLst>
              <a:ext uri="{FF2B5EF4-FFF2-40B4-BE49-F238E27FC236}">
                <a16:creationId xmlns:a16="http://schemas.microsoft.com/office/drawing/2014/main" id="{C76701AB-1C12-4734-A22B-A420EC6BED1F}"/>
              </a:ext>
            </a:extLst>
          </p:cNvPr>
          <p:cNvSpPr txBox="1"/>
          <p:nvPr/>
        </p:nvSpPr>
        <p:spPr>
          <a:xfrm>
            <a:off x="689357" y="1205077"/>
            <a:ext cx="4545770" cy="3416320"/>
          </a:xfrm>
          <a:prstGeom prst="rect">
            <a:avLst/>
          </a:prstGeom>
          <a:noFill/>
        </p:spPr>
        <p:txBody>
          <a:bodyPr wrap="square" rtlCol="0">
            <a:spAutoFit/>
          </a:bodyPr>
          <a:lstStyle/>
          <a:p>
            <a:r>
              <a:rPr lang="en-GB" b="1" dirty="0">
                <a:latin typeface="Arial" panose="020B0604020202020204" pitchFamily="34" charset="0"/>
                <a:cs typeface="Arial" panose="020B0604020202020204" pitchFamily="34" charset="0"/>
              </a:rPr>
              <a:t>Plenary activity</a:t>
            </a:r>
          </a:p>
          <a:p>
            <a:endParaRPr lang="en-GB" dirty="0">
              <a:latin typeface="Arial" panose="020B0604020202020204" pitchFamily="34" charset="0"/>
              <a:cs typeface="Arial" panose="020B0604020202020204" pitchFamily="34" charset="0"/>
            </a:endParaRPr>
          </a:p>
          <a:p>
            <a:r>
              <a:rPr lang="en-GB" dirty="0">
                <a:latin typeface="Arial" panose="020B0604020202020204" pitchFamily="34" charset="0"/>
                <a:cs typeface="Arial" panose="020B0604020202020204" pitchFamily="34" charset="0"/>
              </a:rPr>
              <a:t>Kew Gardens has a design for a Christmas tree light. It stands 11.8m tall on a circular base. The pitch angle for the wires is 20°. </a:t>
            </a:r>
          </a:p>
          <a:p>
            <a:endParaRPr lang="en-GB" dirty="0">
              <a:latin typeface="Arial" panose="020B0604020202020204" pitchFamily="34" charset="0"/>
              <a:cs typeface="Arial" panose="020B0604020202020204" pitchFamily="34" charset="0"/>
            </a:endParaRPr>
          </a:p>
          <a:p>
            <a:r>
              <a:rPr lang="en-GB" dirty="0">
                <a:latin typeface="Arial" panose="020B0604020202020204" pitchFamily="34" charset="0"/>
                <a:cs typeface="Arial" panose="020B0604020202020204" pitchFamily="34" charset="0"/>
              </a:rPr>
              <a:t>Search on the internet for:</a:t>
            </a:r>
          </a:p>
          <a:p>
            <a:r>
              <a:rPr lang="en-GB" dirty="0">
                <a:latin typeface="Arial" panose="020B0604020202020204" pitchFamily="34" charset="0"/>
                <a:cs typeface="Arial" panose="020B0604020202020204" pitchFamily="34" charset="0"/>
              </a:rPr>
              <a:t>“maypole Christmas tree lights”.</a:t>
            </a:r>
          </a:p>
          <a:p>
            <a:endParaRPr lang="en-GB" dirty="0">
              <a:latin typeface="Arial" panose="020B0604020202020204" pitchFamily="34" charset="0"/>
              <a:cs typeface="Arial" panose="020B0604020202020204" pitchFamily="34" charset="0"/>
            </a:endParaRPr>
          </a:p>
          <a:p>
            <a:r>
              <a:rPr lang="en-GB" dirty="0">
                <a:latin typeface="Arial" panose="020B0604020202020204" pitchFamily="34" charset="0"/>
                <a:cs typeface="Arial" panose="020B0604020202020204" pitchFamily="34" charset="0"/>
              </a:rPr>
              <a:t>Now produce a labelled scale diagram.</a:t>
            </a:r>
          </a:p>
          <a:p>
            <a:endParaRPr lang="en-GB" dirty="0">
              <a:latin typeface="Arial" panose="020B0604020202020204" pitchFamily="34" charset="0"/>
              <a:cs typeface="Arial" panose="020B0604020202020204" pitchFamily="34" charset="0"/>
            </a:endParaRPr>
          </a:p>
          <a:p>
            <a:endParaRPr lang="en-GB"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347393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1"/>
          </p:nvPr>
        </p:nvSpPr>
        <p:spPr>
          <a:xfrm>
            <a:off x="10888360" y="6405330"/>
            <a:ext cx="764215" cy="365125"/>
          </a:xfrm>
        </p:spPr>
        <p:txBody>
          <a:bodyPr/>
          <a:lstStyle>
            <a:defPPr>
              <a:defRPr lang="en-US"/>
            </a:defPPr>
            <a:lvl1pPr marL="0" algn="l" defTabSz="1625519" rtl="0" eaLnBrk="1" latinLnBrk="0" hangingPunct="1">
              <a:defRPr sz="3200" kern="1200">
                <a:solidFill>
                  <a:schemeClr val="tx1"/>
                </a:solidFill>
                <a:latin typeface="+mn-lt"/>
                <a:ea typeface="+mn-ea"/>
                <a:cs typeface="+mn-cs"/>
              </a:defRPr>
            </a:lvl1pPr>
            <a:lvl2pPr marL="812760" algn="l" defTabSz="1625519" rtl="0" eaLnBrk="1" latinLnBrk="0" hangingPunct="1">
              <a:defRPr sz="3200" kern="1200">
                <a:solidFill>
                  <a:schemeClr val="tx1"/>
                </a:solidFill>
                <a:latin typeface="+mn-lt"/>
                <a:ea typeface="+mn-ea"/>
                <a:cs typeface="+mn-cs"/>
              </a:defRPr>
            </a:lvl2pPr>
            <a:lvl3pPr marL="1625519" algn="l" defTabSz="1625519" rtl="0" eaLnBrk="1" latinLnBrk="0" hangingPunct="1">
              <a:defRPr sz="3200" kern="1200">
                <a:solidFill>
                  <a:schemeClr val="tx1"/>
                </a:solidFill>
                <a:latin typeface="+mn-lt"/>
                <a:ea typeface="+mn-ea"/>
                <a:cs typeface="+mn-cs"/>
              </a:defRPr>
            </a:lvl3pPr>
            <a:lvl4pPr marL="2438278" algn="l" defTabSz="1625519" rtl="0" eaLnBrk="1" latinLnBrk="0" hangingPunct="1">
              <a:defRPr sz="3200" kern="1200">
                <a:solidFill>
                  <a:schemeClr val="tx1"/>
                </a:solidFill>
                <a:latin typeface="+mn-lt"/>
                <a:ea typeface="+mn-ea"/>
                <a:cs typeface="+mn-cs"/>
              </a:defRPr>
            </a:lvl4pPr>
            <a:lvl5pPr marL="3251037" algn="l" defTabSz="1625519" rtl="0" eaLnBrk="1" latinLnBrk="0" hangingPunct="1">
              <a:defRPr sz="3200" kern="1200">
                <a:solidFill>
                  <a:schemeClr val="tx1"/>
                </a:solidFill>
                <a:latin typeface="+mn-lt"/>
                <a:ea typeface="+mn-ea"/>
                <a:cs typeface="+mn-cs"/>
              </a:defRPr>
            </a:lvl5pPr>
            <a:lvl6pPr marL="4063797" algn="l" defTabSz="1625519" rtl="0" eaLnBrk="1" latinLnBrk="0" hangingPunct="1">
              <a:defRPr sz="3200" kern="1200">
                <a:solidFill>
                  <a:schemeClr val="tx1"/>
                </a:solidFill>
                <a:latin typeface="+mn-lt"/>
                <a:ea typeface="+mn-ea"/>
                <a:cs typeface="+mn-cs"/>
              </a:defRPr>
            </a:lvl6pPr>
            <a:lvl7pPr marL="4876557" algn="l" defTabSz="1625519" rtl="0" eaLnBrk="1" latinLnBrk="0" hangingPunct="1">
              <a:defRPr sz="3200" kern="1200">
                <a:solidFill>
                  <a:schemeClr val="tx1"/>
                </a:solidFill>
                <a:latin typeface="+mn-lt"/>
                <a:ea typeface="+mn-ea"/>
                <a:cs typeface="+mn-cs"/>
              </a:defRPr>
            </a:lvl7pPr>
            <a:lvl8pPr marL="5689315" algn="l" defTabSz="1625519" rtl="0" eaLnBrk="1" latinLnBrk="0" hangingPunct="1">
              <a:defRPr sz="3200" kern="1200">
                <a:solidFill>
                  <a:schemeClr val="tx1"/>
                </a:solidFill>
                <a:latin typeface="+mn-lt"/>
                <a:ea typeface="+mn-ea"/>
                <a:cs typeface="+mn-cs"/>
              </a:defRPr>
            </a:lvl8pPr>
            <a:lvl9pPr marL="6502075" algn="l" defTabSz="1625519" rtl="0" eaLnBrk="1" latinLnBrk="0" hangingPunct="1">
              <a:defRPr sz="3200" kern="1200">
                <a:solidFill>
                  <a:schemeClr val="tx1"/>
                </a:solidFill>
                <a:latin typeface="+mn-lt"/>
                <a:ea typeface="+mn-ea"/>
                <a:cs typeface="+mn-cs"/>
              </a:defRPr>
            </a:lvl9pPr>
          </a:lstStyle>
          <a:p>
            <a:fld id="{DA2C159E-F13C-4A85-9A41-E7669D3E0D70}" type="slidenum">
              <a:rPr lang="en-GB" sz="700" smtClean="0"/>
              <a:pPr/>
              <a:t>16</a:t>
            </a:fld>
            <a:endParaRPr lang="en-GB" sz="700"/>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p:txBody>
          <a:bodyPr/>
          <a:lstStyle>
            <a:defPPr>
              <a:defRPr lang="en-US"/>
            </a:defPPr>
            <a:lvl1pPr marL="0" algn="l" defTabSz="1625519" rtl="0" eaLnBrk="1" latinLnBrk="0" hangingPunct="1">
              <a:defRPr sz="3200" kern="1200">
                <a:solidFill>
                  <a:schemeClr val="tx1"/>
                </a:solidFill>
                <a:latin typeface="+mn-lt"/>
                <a:ea typeface="+mn-ea"/>
                <a:cs typeface="+mn-cs"/>
              </a:defRPr>
            </a:lvl1pPr>
            <a:lvl2pPr marL="812760" algn="l" defTabSz="1625519" rtl="0" eaLnBrk="1" latinLnBrk="0" hangingPunct="1">
              <a:defRPr sz="3200" kern="1200">
                <a:solidFill>
                  <a:schemeClr val="tx1"/>
                </a:solidFill>
                <a:latin typeface="+mn-lt"/>
                <a:ea typeface="+mn-ea"/>
                <a:cs typeface="+mn-cs"/>
              </a:defRPr>
            </a:lvl2pPr>
            <a:lvl3pPr marL="1625519" algn="l" defTabSz="1625519" rtl="0" eaLnBrk="1" latinLnBrk="0" hangingPunct="1">
              <a:defRPr sz="3200" kern="1200">
                <a:solidFill>
                  <a:schemeClr val="tx1"/>
                </a:solidFill>
                <a:latin typeface="+mn-lt"/>
                <a:ea typeface="+mn-ea"/>
                <a:cs typeface="+mn-cs"/>
              </a:defRPr>
            </a:lvl3pPr>
            <a:lvl4pPr marL="2438278" algn="l" defTabSz="1625519" rtl="0" eaLnBrk="1" latinLnBrk="0" hangingPunct="1">
              <a:defRPr sz="3200" kern="1200">
                <a:solidFill>
                  <a:schemeClr val="tx1"/>
                </a:solidFill>
                <a:latin typeface="+mn-lt"/>
                <a:ea typeface="+mn-ea"/>
                <a:cs typeface="+mn-cs"/>
              </a:defRPr>
            </a:lvl4pPr>
            <a:lvl5pPr marL="3251037" algn="l" defTabSz="1625519" rtl="0" eaLnBrk="1" latinLnBrk="0" hangingPunct="1">
              <a:defRPr sz="3200" kern="1200">
                <a:solidFill>
                  <a:schemeClr val="tx1"/>
                </a:solidFill>
                <a:latin typeface="+mn-lt"/>
                <a:ea typeface="+mn-ea"/>
                <a:cs typeface="+mn-cs"/>
              </a:defRPr>
            </a:lvl5pPr>
            <a:lvl6pPr marL="4063797" algn="l" defTabSz="1625519" rtl="0" eaLnBrk="1" latinLnBrk="0" hangingPunct="1">
              <a:defRPr sz="3200" kern="1200">
                <a:solidFill>
                  <a:schemeClr val="tx1"/>
                </a:solidFill>
                <a:latin typeface="+mn-lt"/>
                <a:ea typeface="+mn-ea"/>
                <a:cs typeface="+mn-cs"/>
              </a:defRPr>
            </a:lvl6pPr>
            <a:lvl7pPr marL="4876557" algn="l" defTabSz="1625519" rtl="0" eaLnBrk="1" latinLnBrk="0" hangingPunct="1">
              <a:defRPr sz="3200" kern="1200">
                <a:solidFill>
                  <a:schemeClr val="tx1"/>
                </a:solidFill>
                <a:latin typeface="+mn-lt"/>
                <a:ea typeface="+mn-ea"/>
                <a:cs typeface="+mn-cs"/>
              </a:defRPr>
            </a:lvl7pPr>
            <a:lvl8pPr marL="5689315" algn="l" defTabSz="1625519" rtl="0" eaLnBrk="1" latinLnBrk="0" hangingPunct="1">
              <a:defRPr sz="3200" kern="1200">
                <a:solidFill>
                  <a:schemeClr val="tx1"/>
                </a:solidFill>
                <a:latin typeface="+mn-lt"/>
                <a:ea typeface="+mn-ea"/>
                <a:cs typeface="+mn-cs"/>
              </a:defRPr>
            </a:lvl8pPr>
            <a:lvl9pPr marL="6502075" algn="l" defTabSz="1625519" rtl="0" eaLnBrk="1" latinLnBrk="0" hangingPunct="1">
              <a:defRPr sz="3200" kern="1200">
                <a:solidFill>
                  <a:schemeClr val="tx1"/>
                </a:solidFill>
                <a:latin typeface="+mn-lt"/>
                <a:ea typeface="+mn-ea"/>
                <a:cs typeface="+mn-cs"/>
              </a:defRPr>
            </a:lvl9pPr>
          </a:lstStyle>
          <a:p>
            <a:r>
              <a:rPr lang="en-GB" sz="700"/>
              <a:t>Education &amp; Training Foundation</a:t>
            </a:r>
          </a:p>
        </p:txBody>
      </p:sp>
      <p:sp>
        <p:nvSpPr>
          <p:cNvPr id="9" name="TextBox 8">
            <a:extLst>
              <a:ext uri="{FF2B5EF4-FFF2-40B4-BE49-F238E27FC236}">
                <a16:creationId xmlns:a16="http://schemas.microsoft.com/office/drawing/2014/main" id="{93ED7E31-0A20-431C-92C7-87EA77ED0CA9}"/>
              </a:ext>
            </a:extLst>
          </p:cNvPr>
          <p:cNvSpPr txBox="1"/>
          <p:nvPr/>
        </p:nvSpPr>
        <p:spPr>
          <a:xfrm>
            <a:off x="2351584" y="1700808"/>
            <a:ext cx="1536171" cy="246221"/>
          </a:xfrm>
          <a:prstGeom prst="rect">
            <a:avLst/>
          </a:prstGeom>
          <a:noFill/>
        </p:spPr>
        <p:txBody>
          <a:bodyPr wrap="square" lIns="0" tIns="0" rIns="0" bIns="0" rtlCol="0">
            <a:spAutoFit/>
          </a:bodyPr>
          <a:lst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a:lstStyle>
          <a:p>
            <a:r>
              <a:rPr lang="en-GB" sz="1600"/>
              <a:t>PRODUCED BY</a:t>
            </a:r>
          </a:p>
        </p:txBody>
      </p:sp>
      <p:pic>
        <p:nvPicPr>
          <p:cNvPr id="14" name="Picture 13">
            <a:extLst>
              <a:ext uri="{FF2B5EF4-FFF2-40B4-BE49-F238E27FC236}">
                <a16:creationId xmlns:a16="http://schemas.microsoft.com/office/drawing/2014/main" id="{0D793A73-0B68-41C6-96A3-4A06CB6B86A6}"/>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096000" y="2232357"/>
            <a:ext cx="2400267" cy="1126067"/>
          </a:xfrm>
          <a:prstGeom prst="rect">
            <a:avLst/>
          </a:prstGeom>
          <a:noFill/>
          <a:ln>
            <a:noFill/>
          </a:ln>
        </p:spPr>
      </p:pic>
      <p:sp>
        <p:nvSpPr>
          <p:cNvPr id="15" name="TextBox 14">
            <a:extLst>
              <a:ext uri="{FF2B5EF4-FFF2-40B4-BE49-F238E27FC236}">
                <a16:creationId xmlns:a16="http://schemas.microsoft.com/office/drawing/2014/main" id="{5E3E1E1C-19A4-4F4A-B678-E274A9DA15DB}"/>
              </a:ext>
            </a:extLst>
          </p:cNvPr>
          <p:cNvSpPr txBox="1"/>
          <p:nvPr/>
        </p:nvSpPr>
        <p:spPr>
          <a:xfrm>
            <a:off x="6234069" y="1700808"/>
            <a:ext cx="1536171" cy="246221"/>
          </a:xfrm>
          <a:prstGeom prst="rect">
            <a:avLst/>
          </a:prstGeom>
          <a:noFill/>
        </p:spPr>
        <p:txBody>
          <a:bodyPr wrap="square" lIns="0" tIns="0" rIns="0" bIns="0" rtlCol="0">
            <a:spAutoFit/>
          </a:bodyPr>
          <a:lst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a:lstStyle>
          <a:p>
            <a:r>
              <a:rPr lang="en-GB" sz="1600"/>
              <a:t>FUNDED BY</a:t>
            </a:r>
          </a:p>
        </p:txBody>
      </p:sp>
      <p:sp>
        <p:nvSpPr>
          <p:cNvPr id="16" name="TextBox 15">
            <a:extLst>
              <a:ext uri="{FF2B5EF4-FFF2-40B4-BE49-F238E27FC236}">
                <a16:creationId xmlns:a16="http://schemas.microsoft.com/office/drawing/2014/main" id="{3F2C459C-FDFD-413A-AA47-C10B685C2A01}"/>
              </a:ext>
            </a:extLst>
          </p:cNvPr>
          <p:cNvSpPr txBox="1"/>
          <p:nvPr/>
        </p:nvSpPr>
        <p:spPr>
          <a:xfrm>
            <a:off x="6216563" y="3824754"/>
            <a:ext cx="2400267" cy="430887"/>
          </a:xfrm>
          <a:prstGeom prst="rect">
            <a:avLst/>
          </a:prstGeom>
          <a:noFill/>
        </p:spPr>
        <p:txBody>
          <a:bodyPr wrap="square" lIns="0" tIns="0" rIns="0" bIns="0" rtlCol="0">
            <a:spAutoFit/>
          </a:bodyPr>
          <a:lst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a:lstStyle>
          <a:p>
            <a:r>
              <a:rPr lang="en-GB" sz="1400"/>
              <a:t>This programme is funded by the Department for Education</a:t>
            </a:r>
          </a:p>
        </p:txBody>
      </p:sp>
      <p:sp>
        <p:nvSpPr>
          <p:cNvPr id="17" name="TextBox 16">
            <a:extLst>
              <a:ext uri="{FF2B5EF4-FFF2-40B4-BE49-F238E27FC236}">
                <a16:creationId xmlns:a16="http://schemas.microsoft.com/office/drawing/2014/main" id="{36B2AE06-62E2-47AC-A4B8-78F23C87D5EA}"/>
              </a:ext>
            </a:extLst>
          </p:cNvPr>
          <p:cNvSpPr txBox="1"/>
          <p:nvPr/>
        </p:nvSpPr>
        <p:spPr>
          <a:xfrm>
            <a:off x="2111738" y="3717033"/>
            <a:ext cx="2784309" cy="861775"/>
          </a:xfrm>
          <a:prstGeom prst="rect">
            <a:avLst/>
          </a:prstGeom>
          <a:noFill/>
        </p:spPr>
        <p:txBody>
          <a:bodyPr wrap="square" lIns="0" tIns="0" rIns="0" bIns="0" rtlCol="0">
            <a:spAutoFit/>
          </a:bodyPr>
          <a:lst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a:lstStyle>
          <a:p>
            <a:r>
              <a:rPr lang="en-GB" sz="1400"/>
              <a:t>(Hertford Regional College has produced this resource on behalf of the Education and Training Foundation</a:t>
            </a:r>
          </a:p>
        </p:txBody>
      </p:sp>
      <p:sp>
        <p:nvSpPr>
          <p:cNvPr id="18" name="TextBox 17">
            <a:extLst>
              <a:ext uri="{FF2B5EF4-FFF2-40B4-BE49-F238E27FC236}">
                <a16:creationId xmlns:a16="http://schemas.microsoft.com/office/drawing/2014/main" id="{CA481ADA-FC14-4FE3-9F8D-6121602D1055}"/>
              </a:ext>
            </a:extLst>
          </p:cNvPr>
          <p:cNvSpPr txBox="1"/>
          <p:nvPr/>
        </p:nvSpPr>
        <p:spPr>
          <a:xfrm>
            <a:off x="1583499" y="4869160"/>
            <a:ext cx="8736971" cy="492443"/>
          </a:xfrm>
          <a:prstGeom prst="rect">
            <a:avLst/>
          </a:prstGeom>
          <a:noFill/>
        </p:spPr>
        <p:txBody>
          <a:bodyPr wrap="square" lIns="0" tIns="0" rIns="0" bIns="0" rtlCol="0">
            <a:spAutoFit/>
          </a:bodyPr>
          <a:lst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a:lstStyle>
          <a:p>
            <a:pPr algn="ctr"/>
            <a:r>
              <a:rPr lang="en-GB" sz="3200" b="1">
                <a:solidFill>
                  <a:srgbClr val="E51C41"/>
                </a:solidFill>
              </a:rPr>
              <a:t>ET-FOUNDATION.CO.UK</a:t>
            </a:r>
          </a:p>
        </p:txBody>
      </p:sp>
      <p:pic>
        <p:nvPicPr>
          <p:cNvPr id="5" name="Picture 4" descr="Shape&#10;&#10;Description automatically generated">
            <a:extLst>
              <a:ext uri="{FF2B5EF4-FFF2-40B4-BE49-F238E27FC236}">
                <a16:creationId xmlns:a16="http://schemas.microsoft.com/office/drawing/2014/main" id="{BB2C64D5-4791-444B-9142-B07A38BD14F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032438" y="452670"/>
            <a:ext cx="1620137" cy="860743"/>
          </a:xfrm>
          <a:prstGeom prst="rect">
            <a:avLst/>
          </a:prstGeom>
        </p:spPr>
      </p:pic>
      <p:pic>
        <p:nvPicPr>
          <p:cNvPr id="7" name="Picture 6">
            <a:extLst>
              <a:ext uri="{FF2B5EF4-FFF2-40B4-BE49-F238E27FC236}">
                <a16:creationId xmlns:a16="http://schemas.microsoft.com/office/drawing/2014/main" id="{07696D78-B7C2-487D-9E9E-BD3484F8F53D}"/>
              </a:ext>
            </a:extLst>
          </p:cNvPr>
          <p:cNvPicPr>
            <a:picLocks noChangeAspect="1"/>
          </p:cNvPicPr>
          <p:nvPr/>
        </p:nvPicPr>
        <p:blipFill>
          <a:blip r:embed="rId5"/>
          <a:stretch>
            <a:fillRect/>
          </a:stretch>
        </p:blipFill>
        <p:spPr>
          <a:xfrm>
            <a:off x="2263180" y="1949279"/>
            <a:ext cx="1712979" cy="1712979"/>
          </a:xfrm>
          <a:prstGeom prst="rect">
            <a:avLst/>
          </a:prstGeom>
        </p:spPr>
      </p:pic>
    </p:spTree>
    <p:extLst>
      <p:ext uri="{BB962C8B-B14F-4D97-AF65-F5344CB8AC3E}">
        <p14:creationId xmlns:p14="http://schemas.microsoft.com/office/powerpoint/2010/main" val="326931465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2296C4C5-A7A1-4A84-932E-AFB2FA3D6186}"/>
              </a:ext>
            </a:extLst>
          </p:cNvPr>
          <p:cNvSpPr txBox="1"/>
          <p:nvPr/>
        </p:nvSpPr>
        <p:spPr>
          <a:xfrm>
            <a:off x="1669408" y="614942"/>
            <a:ext cx="8388991" cy="4247317"/>
          </a:xfrm>
          <a:prstGeom prst="rect">
            <a:avLst/>
          </a:prstGeom>
          <a:noFill/>
        </p:spPr>
        <p:txBody>
          <a:bodyPr wrap="square" lIns="91440" tIns="45720" rIns="91440" bIns="45720" anchor="t">
            <a:spAutoFit/>
          </a:bodyPr>
          <a:lstStyle/>
          <a:p>
            <a:r>
              <a:rPr lang="en-GB" u="sng">
                <a:latin typeface="Arial"/>
                <a:cs typeface="Arial"/>
              </a:rPr>
              <a:t>Learning outcomes</a:t>
            </a:r>
          </a:p>
          <a:p>
            <a:endParaRPr lang="en-GB">
              <a:latin typeface="Arial" panose="020B0604020202020204" pitchFamily="34" charset="0"/>
              <a:cs typeface="Arial" panose="020B0604020202020204" pitchFamily="34" charset="0"/>
            </a:endParaRPr>
          </a:p>
          <a:p>
            <a:r>
              <a:rPr lang="en-GB">
                <a:latin typeface="Arial"/>
                <a:cs typeface="Arial"/>
              </a:rPr>
              <a:t>By the end of this session, the learner </a:t>
            </a:r>
            <a:r>
              <a:rPr lang="en-GB" sz="1800">
                <a:latin typeface="Arial"/>
                <a:cs typeface="Arial"/>
              </a:rPr>
              <a:t>should</a:t>
            </a:r>
            <a:r>
              <a:rPr lang="en-GB">
                <a:latin typeface="Arial"/>
                <a:cs typeface="Arial"/>
              </a:rPr>
              <a:t> be able to:</a:t>
            </a:r>
          </a:p>
          <a:p>
            <a:endParaRPr lang="en-GB">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GB">
                <a:latin typeface="Arial"/>
                <a:cs typeface="Arial"/>
              </a:rPr>
              <a:t>apply trigonometric functions (sin, cos and tan).</a:t>
            </a:r>
            <a:endParaRPr lang="en-GB">
              <a:latin typeface="Arial" panose="020B0604020202020204" pitchFamily="34" charset="0"/>
              <a:cs typeface="Arial" panose="020B0604020202020204" pitchFamily="34" charset="0"/>
            </a:endParaRPr>
          </a:p>
          <a:p>
            <a:pPr marL="285750" indent="-285750">
              <a:buFont typeface="Arial" panose="020B0604020202020204" pitchFamily="34" charset="0"/>
              <a:buChar char="•"/>
            </a:pPr>
            <a:endParaRPr lang="en-GB">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GB">
                <a:latin typeface="Arial"/>
                <a:cs typeface="Arial"/>
              </a:rPr>
              <a:t>determine the dimensions of a triangle using sine and cosine rules.</a:t>
            </a:r>
            <a:endParaRPr lang="en-GB"/>
          </a:p>
          <a:p>
            <a:pPr marL="285750" indent="-285750">
              <a:buFont typeface="Arial" panose="020B0604020202020204" pitchFamily="34" charset="0"/>
              <a:buChar char="•"/>
            </a:pPr>
            <a:endParaRPr lang="en-GB">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GB">
                <a:latin typeface="Arial"/>
                <a:cs typeface="Arial"/>
              </a:rPr>
              <a:t>explain and discuss what right-angled triangles and acute angles are.</a:t>
            </a:r>
            <a:endParaRPr lang="en-GB">
              <a:latin typeface="Arial" panose="020B0604020202020204" pitchFamily="34" charset="0"/>
              <a:cs typeface="Arial" panose="020B0604020202020204" pitchFamily="34" charset="0"/>
            </a:endParaRPr>
          </a:p>
          <a:p>
            <a:pPr marL="285750" indent="-285750">
              <a:buFont typeface="Arial" panose="020B0604020202020204" pitchFamily="34" charset="0"/>
              <a:buChar char="•"/>
            </a:pPr>
            <a:endParaRPr lang="en-GB">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GB">
                <a:latin typeface="Arial"/>
                <a:cs typeface="Arial"/>
              </a:rPr>
              <a:t>define what the sides of a triangle are called.</a:t>
            </a:r>
            <a:endParaRPr lang="en-GB">
              <a:latin typeface="Arial" panose="020B0604020202020204" pitchFamily="34" charset="0"/>
              <a:cs typeface="Arial" panose="020B0604020202020204" pitchFamily="34" charset="0"/>
            </a:endParaRPr>
          </a:p>
          <a:p>
            <a:pPr marL="285750" indent="-285750">
              <a:buFont typeface="Arial" panose="020B0604020202020204" pitchFamily="34" charset="0"/>
              <a:buChar char="•"/>
            </a:pPr>
            <a:endParaRPr lang="en-GB">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GB">
                <a:latin typeface="Arial"/>
                <a:cs typeface="Arial"/>
              </a:rPr>
              <a:t>state how we would identify these sides.</a:t>
            </a:r>
            <a:endParaRPr lang="en-GB">
              <a:latin typeface="Arial" panose="020B0604020202020204" pitchFamily="34" charset="0"/>
              <a:cs typeface="Arial" panose="020B0604020202020204" pitchFamily="34" charset="0"/>
            </a:endParaRPr>
          </a:p>
          <a:p>
            <a:pPr marL="285750" indent="-285750">
              <a:buFont typeface="Arial" panose="020B0604020202020204" pitchFamily="34" charset="0"/>
              <a:buChar char="•"/>
            </a:pPr>
            <a:endParaRPr lang="en-GB">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GB">
                <a:latin typeface="Arial"/>
                <a:cs typeface="Arial"/>
              </a:rPr>
              <a:t>explain the ratio or functions of the sides SOA, CAH, TOA.</a:t>
            </a:r>
          </a:p>
        </p:txBody>
      </p:sp>
    </p:spTree>
    <p:extLst>
      <p:ext uri="{BB962C8B-B14F-4D97-AF65-F5344CB8AC3E}">
        <p14:creationId xmlns:p14="http://schemas.microsoft.com/office/powerpoint/2010/main" val="423402688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8952A4B4-1BDA-B45D-32F6-7F902D406995}"/>
              </a:ext>
            </a:extLst>
          </p:cNvPr>
          <p:cNvSpPr txBox="1"/>
          <p:nvPr/>
        </p:nvSpPr>
        <p:spPr>
          <a:xfrm>
            <a:off x="1145583" y="952648"/>
            <a:ext cx="4713237" cy="3970318"/>
          </a:xfrm>
          <a:prstGeom prst="rect">
            <a:avLst/>
          </a:prstGeom>
          <a:noFill/>
        </p:spPr>
        <p:txBody>
          <a:bodyPr wrap="square" rtlCol="0">
            <a:spAutoFit/>
          </a:bodyPr>
          <a:lstStyle/>
          <a:p>
            <a:r>
              <a:rPr lang="en-GB" b="1" u="sng">
                <a:latin typeface="Arial" panose="020B0604020202020204" pitchFamily="34" charset="0"/>
                <a:cs typeface="Arial" panose="020B0604020202020204" pitchFamily="34" charset="0"/>
              </a:rPr>
              <a:t>Exercise recap from last session</a:t>
            </a:r>
          </a:p>
          <a:p>
            <a:endParaRPr lang="en-GB" b="1" u="sng">
              <a:latin typeface="Arial" panose="020B0604020202020204" pitchFamily="34" charset="0"/>
              <a:cs typeface="Arial" panose="020B0604020202020204" pitchFamily="34" charset="0"/>
            </a:endParaRPr>
          </a:p>
          <a:p>
            <a:endParaRPr lang="en-GB">
              <a:latin typeface="Arial" panose="020B0604020202020204" pitchFamily="34" charset="0"/>
              <a:cs typeface="Arial" panose="020B0604020202020204" pitchFamily="34" charset="0"/>
            </a:endParaRPr>
          </a:p>
          <a:p>
            <a:pPr marL="400050" indent="-400050">
              <a:buAutoNum type="romanLcParenR"/>
            </a:pPr>
            <a:r>
              <a:rPr lang="en-GB">
                <a:latin typeface="Arial" panose="020B0604020202020204" pitchFamily="34" charset="0"/>
                <a:cs typeface="Arial" panose="020B0604020202020204" pitchFamily="34" charset="0"/>
              </a:rPr>
              <a:t>What is the difference between an acute angle and a right angle?</a:t>
            </a:r>
          </a:p>
          <a:p>
            <a:pPr marL="400050" indent="-400050">
              <a:buAutoNum type="romanLcParenR"/>
            </a:pPr>
            <a:endParaRPr lang="en-GB">
              <a:latin typeface="Arial" panose="020B0604020202020204" pitchFamily="34" charset="0"/>
              <a:cs typeface="Arial" panose="020B0604020202020204" pitchFamily="34" charset="0"/>
            </a:endParaRPr>
          </a:p>
          <a:p>
            <a:pPr marL="400050" indent="-400050">
              <a:buAutoNum type="romanLcParenR"/>
            </a:pPr>
            <a:r>
              <a:rPr lang="en-GB">
                <a:latin typeface="Arial" panose="020B0604020202020204" pitchFamily="34" charset="0"/>
                <a:cs typeface="Arial" panose="020B0604020202020204" pitchFamily="34" charset="0"/>
              </a:rPr>
              <a:t>What are the three sides of a right-angled triangle called?</a:t>
            </a:r>
          </a:p>
          <a:p>
            <a:pPr marL="400050" indent="-400050">
              <a:buAutoNum type="romanLcParenR"/>
            </a:pPr>
            <a:endParaRPr lang="en-GB">
              <a:latin typeface="Arial" panose="020B0604020202020204" pitchFamily="34" charset="0"/>
              <a:cs typeface="Arial" panose="020B0604020202020204" pitchFamily="34" charset="0"/>
            </a:endParaRPr>
          </a:p>
          <a:p>
            <a:pPr marL="400050" indent="-400050">
              <a:buAutoNum type="romanLcParenR"/>
            </a:pPr>
            <a:r>
              <a:rPr lang="en-GB">
                <a:latin typeface="Arial" panose="020B0604020202020204" pitchFamily="34" charset="0"/>
                <a:cs typeface="Arial" panose="020B0604020202020204" pitchFamily="34" charset="0"/>
              </a:rPr>
              <a:t>State the three functions for calculating the ratio of the sides of a right-angled triangle and express them mathematically.</a:t>
            </a:r>
          </a:p>
          <a:p>
            <a:endParaRPr lang="en-GB" u="sng">
              <a:latin typeface="Arial" panose="020B0604020202020204" pitchFamily="34" charset="0"/>
              <a:cs typeface="Arial" panose="020B0604020202020204" pitchFamily="34" charset="0"/>
            </a:endParaRPr>
          </a:p>
        </p:txBody>
      </p:sp>
      <p:grpSp>
        <p:nvGrpSpPr>
          <p:cNvPr id="3" name="Group 2">
            <a:extLst>
              <a:ext uri="{FF2B5EF4-FFF2-40B4-BE49-F238E27FC236}">
                <a16:creationId xmlns:a16="http://schemas.microsoft.com/office/drawing/2014/main" id="{8E13A9B3-160F-DA73-6DCB-FA732FD506B3}"/>
              </a:ext>
            </a:extLst>
          </p:cNvPr>
          <p:cNvGrpSpPr/>
          <p:nvPr/>
        </p:nvGrpSpPr>
        <p:grpSpPr>
          <a:xfrm>
            <a:off x="6333181" y="1725113"/>
            <a:ext cx="3536302" cy="3256384"/>
            <a:chOff x="6288834" y="1175657"/>
            <a:chExt cx="3536302" cy="3256384"/>
          </a:xfrm>
        </p:grpSpPr>
        <p:sp>
          <p:nvSpPr>
            <p:cNvPr id="4" name="Right Triangle 3">
              <a:extLst>
                <a:ext uri="{FF2B5EF4-FFF2-40B4-BE49-F238E27FC236}">
                  <a16:creationId xmlns:a16="http://schemas.microsoft.com/office/drawing/2014/main" id="{FDFC4D9D-7365-968D-8308-DC11E815EDBA}"/>
                </a:ext>
              </a:extLst>
            </p:cNvPr>
            <p:cNvSpPr/>
            <p:nvPr/>
          </p:nvSpPr>
          <p:spPr>
            <a:xfrm flipH="1">
              <a:off x="6288834" y="1175657"/>
              <a:ext cx="3536302" cy="3256384"/>
            </a:xfrm>
            <a:prstGeom prst="rtTriangle">
              <a:avLst/>
            </a:prstGeom>
            <a:noFill/>
            <a:ln w="349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9A0FA946-6E51-1AC7-82E2-C9FF8EF6CEBD}"/>
                </a:ext>
              </a:extLst>
            </p:cNvPr>
            <p:cNvSpPr/>
            <p:nvPr/>
          </p:nvSpPr>
          <p:spPr>
            <a:xfrm>
              <a:off x="9124950" y="3857625"/>
              <a:ext cx="700186" cy="574416"/>
            </a:xfrm>
            <a:prstGeom prst="rect">
              <a:avLst/>
            </a:prstGeom>
            <a:noFill/>
            <a:ln w="317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Tree>
    <p:extLst>
      <p:ext uri="{BB962C8B-B14F-4D97-AF65-F5344CB8AC3E}">
        <p14:creationId xmlns:p14="http://schemas.microsoft.com/office/powerpoint/2010/main" val="219047579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EB588E35-55AF-5E16-DB23-55E91B6C7DC0}"/>
              </a:ext>
            </a:extLst>
          </p:cNvPr>
          <p:cNvGrpSpPr/>
          <p:nvPr/>
        </p:nvGrpSpPr>
        <p:grpSpPr>
          <a:xfrm>
            <a:off x="6715044" y="1077078"/>
            <a:ext cx="5173472" cy="5632311"/>
            <a:chOff x="4314744" y="1048503"/>
            <a:chExt cx="5173472" cy="5632311"/>
          </a:xfrm>
        </p:grpSpPr>
        <p:sp>
          <p:nvSpPr>
            <p:cNvPr id="2" name="TextBox 1">
              <a:extLst>
                <a:ext uri="{FF2B5EF4-FFF2-40B4-BE49-F238E27FC236}">
                  <a16:creationId xmlns:a16="http://schemas.microsoft.com/office/drawing/2014/main" id="{4C045F23-88C4-9FFD-461F-B1BACE022EB2}"/>
                </a:ext>
              </a:extLst>
            </p:cNvPr>
            <p:cNvSpPr txBox="1"/>
            <p:nvPr/>
          </p:nvSpPr>
          <p:spPr>
            <a:xfrm>
              <a:off x="4314744" y="1048503"/>
              <a:ext cx="3828736" cy="5632311"/>
            </a:xfrm>
            <a:prstGeom prst="rect">
              <a:avLst/>
            </a:prstGeom>
            <a:noFill/>
          </p:spPr>
          <p:txBody>
            <a:bodyPr wrap="square" rtlCol="0">
              <a:spAutoFit/>
            </a:bodyPr>
            <a:lstStyle/>
            <a:p>
              <a:endParaRPr lang="en-GB">
                <a:latin typeface="Arial" panose="020B0604020202020204" pitchFamily="34" charset="0"/>
                <a:cs typeface="Arial" panose="020B0604020202020204" pitchFamily="34" charset="0"/>
              </a:endParaRPr>
            </a:p>
            <a:p>
              <a:endParaRPr lang="en-GB">
                <a:latin typeface="Arial" panose="020B0604020202020204" pitchFamily="34" charset="0"/>
                <a:cs typeface="Arial" panose="020B0604020202020204" pitchFamily="34" charset="0"/>
              </a:endParaRPr>
            </a:p>
            <a:p>
              <a:r>
                <a:rPr lang="en-GB">
                  <a:latin typeface="Arial" panose="020B0604020202020204" pitchFamily="34" charset="0"/>
                  <a:cs typeface="Arial" panose="020B0604020202020204" pitchFamily="34" charset="0"/>
                </a:rPr>
                <a:t>Sine (sin)     	=  	</a:t>
              </a:r>
              <a:r>
                <a:rPr lang="en-GB" u="sng">
                  <a:latin typeface="Arial" panose="020B0604020202020204" pitchFamily="34" charset="0"/>
                  <a:cs typeface="Arial" panose="020B0604020202020204" pitchFamily="34" charset="0"/>
                </a:rPr>
                <a:t>Opposite</a:t>
              </a:r>
            </a:p>
            <a:p>
              <a:r>
                <a:rPr lang="en-GB">
                  <a:latin typeface="Arial" panose="020B0604020202020204" pitchFamily="34" charset="0"/>
                  <a:cs typeface="Arial" panose="020B0604020202020204" pitchFamily="34" charset="0"/>
                </a:rPr>
                <a:t>				Hypotenuse </a:t>
              </a:r>
            </a:p>
            <a:p>
              <a:endParaRPr lang="en-GB">
                <a:latin typeface="Arial" panose="020B0604020202020204" pitchFamily="34" charset="0"/>
                <a:cs typeface="Arial" panose="020B0604020202020204" pitchFamily="34" charset="0"/>
              </a:endParaRPr>
            </a:p>
            <a:p>
              <a:endParaRPr lang="en-GB">
                <a:latin typeface="Arial" panose="020B0604020202020204" pitchFamily="34" charset="0"/>
                <a:cs typeface="Arial" panose="020B0604020202020204" pitchFamily="34" charset="0"/>
              </a:endParaRPr>
            </a:p>
            <a:p>
              <a:endParaRPr lang="en-GB">
                <a:latin typeface="Arial" panose="020B0604020202020204" pitchFamily="34" charset="0"/>
                <a:cs typeface="Arial" panose="020B0604020202020204" pitchFamily="34" charset="0"/>
              </a:endParaRPr>
            </a:p>
            <a:p>
              <a:r>
                <a:rPr lang="en-GB">
                  <a:latin typeface="Arial" panose="020B0604020202020204" pitchFamily="34" charset="0"/>
                  <a:cs typeface="Arial" panose="020B0604020202020204" pitchFamily="34" charset="0"/>
                </a:rPr>
                <a:t>Cosine (cos) 	  =	</a:t>
              </a:r>
              <a:r>
                <a:rPr lang="en-GB" u="sng">
                  <a:latin typeface="Arial" panose="020B0604020202020204" pitchFamily="34" charset="0"/>
                  <a:cs typeface="Arial" panose="020B0604020202020204" pitchFamily="34" charset="0"/>
                </a:rPr>
                <a:t>Adjacent</a:t>
              </a:r>
            </a:p>
            <a:p>
              <a:r>
                <a:rPr lang="en-GB">
                  <a:latin typeface="Arial" panose="020B0604020202020204" pitchFamily="34" charset="0"/>
                  <a:cs typeface="Arial" panose="020B0604020202020204" pitchFamily="34" charset="0"/>
                </a:rPr>
                <a:t>				Hypotenuse </a:t>
              </a:r>
            </a:p>
            <a:p>
              <a:endParaRPr lang="en-GB">
                <a:latin typeface="Arial" panose="020B0604020202020204" pitchFamily="34" charset="0"/>
                <a:cs typeface="Arial" panose="020B0604020202020204" pitchFamily="34" charset="0"/>
              </a:endParaRPr>
            </a:p>
            <a:p>
              <a:endParaRPr lang="en-GB">
                <a:latin typeface="Arial" panose="020B0604020202020204" pitchFamily="34" charset="0"/>
                <a:cs typeface="Arial" panose="020B0604020202020204" pitchFamily="34" charset="0"/>
              </a:endParaRPr>
            </a:p>
            <a:p>
              <a:r>
                <a:rPr lang="en-GB">
                  <a:latin typeface="Arial" panose="020B0604020202020204" pitchFamily="34" charset="0"/>
                  <a:cs typeface="Arial" panose="020B0604020202020204" pitchFamily="34" charset="0"/>
                </a:rPr>
                <a:t>Tangent (tan)	  = 	</a:t>
              </a:r>
              <a:r>
                <a:rPr lang="en-GB" u="sng">
                  <a:latin typeface="Arial" panose="020B0604020202020204" pitchFamily="34" charset="0"/>
                  <a:cs typeface="Arial" panose="020B0604020202020204" pitchFamily="34" charset="0"/>
                </a:rPr>
                <a:t>Opposite</a:t>
              </a:r>
            </a:p>
            <a:p>
              <a:r>
                <a:rPr lang="en-GB">
                  <a:latin typeface="Arial" panose="020B0604020202020204" pitchFamily="34" charset="0"/>
                  <a:cs typeface="Arial" panose="020B0604020202020204" pitchFamily="34" charset="0"/>
                </a:rPr>
                <a:t>				Adjacent</a:t>
              </a:r>
            </a:p>
            <a:p>
              <a:endParaRPr lang="en-GB">
                <a:latin typeface="Arial" panose="020B0604020202020204" pitchFamily="34" charset="0"/>
                <a:cs typeface="Arial" panose="020B0604020202020204" pitchFamily="34" charset="0"/>
              </a:endParaRPr>
            </a:p>
            <a:p>
              <a:endParaRPr lang="en-GB">
                <a:latin typeface="Arial" panose="020B0604020202020204" pitchFamily="34" charset="0"/>
                <a:cs typeface="Arial" panose="020B0604020202020204" pitchFamily="34" charset="0"/>
              </a:endParaRPr>
            </a:p>
            <a:p>
              <a:r>
                <a:rPr lang="en-GB">
                  <a:latin typeface="Arial" panose="020B0604020202020204" pitchFamily="34" charset="0"/>
                  <a:cs typeface="Arial" panose="020B0604020202020204" pitchFamily="34" charset="0"/>
                </a:rPr>
                <a:t>Some also use;</a:t>
              </a:r>
            </a:p>
            <a:p>
              <a:endParaRPr lang="en-GB" b="1">
                <a:latin typeface="Arial" panose="020B0604020202020204" pitchFamily="34" charset="0"/>
                <a:cs typeface="Arial" panose="020B0604020202020204" pitchFamily="34" charset="0"/>
              </a:endParaRPr>
            </a:p>
            <a:p>
              <a:r>
                <a:rPr lang="en-GB" b="1">
                  <a:latin typeface="Arial" panose="020B0604020202020204" pitchFamily="34" charset="0"/>
                  <a:cs typeface="Arial" panose="020B0604020202020204" pitchFamily="34" charset="0"/>
                </a:rPr>
                <a:t>SOH, CAH, TOA</a:t>
              </a:r>
            </a:p>
            <a:p>
              <a:endParaRPr lang="en-GB">
                <a:latin typeface="Arial" panose="020B0604020202020204" pitchFamily="34" charset="0"/>
                <a:cs typeface="Arial" panose="020B0604020202020204" pitchFamily="34" charset="0"/>
              </a:endParaRPr>
            </a:p>
            <a:p>
              <a:endParaRPr lang="en-GB">
                <a:latin typeface="Arial" panose="020B0604020202020204" pitchFamily="34" charset="0"/>
                <a:cs typeface="Arial" panose="020B0604020202020204" pitchFamily="34" charset="0"/>
              </a:endParaRPr>
            </a:p>
          </p:txBody>
        </p:sp>
        <p:grpSp>
          <p:nvGrpSpPr>
            <p:cNvPr id="12" name="Group 11">
              <a:extLst>
                <a:ext uri="{FF2B5EF4-FFF2-40B4-BE49-F238E27FC236}">
                  <a16:creationId xmlns:a16="http://schemas.microsoft.com/office/drawing/2014/main" id="{1211ED4E-6726-07D0-A286-22FBF5343D26}"/>
                </a:ext>
              </a:extLst>
            </p:cNvPr>
            <p:cNvGrpSpPr/>
            <p:nvPr/>
          </p:nvGrpSpPr>
          <p:grpSpPr>
            <a:xfrm>
              <a:off x="7494309" y="1555423"/>
              <a:ext cx="1960776" cy="1036948"/>
              <a:chOff x="7494309" y="1555423"/>
              <a:chExt cx="1960776" cy="1036948"/>
            </a:xfrm>
          </p:grpSpPr>
          <p:sp>
            <p:nvSpPr>
              <p:cNvPr id="3" name="Isosceles Triangle 2">
                <a:extLst>
                  <a:ext uri="{FF2B5EF4-FFF2-40B4-BE49-F238E27FC236}">
                    <a16:creationId xmlns:a16="http://schemas.microsoft.com/office/drawing/2014/main" id="{3C844A9B-4DBA-ABE2-87AC-70EB0D6902FF}"/>
                  </a:ext>
                </a:extLst>
              </p:cNvPr>
              <p:cNvSpPr/>
              <p:nvPr/>
            </p:nvSpPr>
            <p:spPr>
              <a:xfrm>
                <a:off x="7494309" y="1555423"/>
                <a:ext cx="1960776" cy="1036948"/>
              </a:xfrm>
              <a:prstGeom prst="triangl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ysClr val="windowText" lastClr="000000"/>
                  </a:solidFill>
                </a:endParaRPr>
              </a:p>
            </p:txBody>
          </p:sp>
          <p:cxnSp>
            <p:nvCxnSpPr>
              <p:cNvPr id="5" name="Straight Connector 4">
                <a:extLst>
                  <a:ext uri="{FF2B5EF4-FFF2-40B4-BE49-F238E27FC236}">
                    <a16:creationId xmlns:a16="http://schemas.microsoft.com/office/drawing/2014/main" id="{09FBD9E4-E376-37CD-82BC-613AE49B7CFD}"/>
                  </a:ext>
                </a:extLst>
              </p:cNvPr>
              <p:cNvCxnSpPr>
                <a:stCxn id="3" idx="1"/>
                <a:endCxn id="3" idx="5"/>
              </p:cNvCxnSpPr>
              <p:nvPr/>
            </p:nvCxnSpPr>
            <p:spPr>
              <a:xfrm>
                <a:off x="7984503" y="2073897"/>
                <a:ext cx="980388"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9E4DA9F7-A8BC-FB09-5CBA-38DC07A92AEA}"/>
                  </a:ext>
                </a:extLst>
              </p:cNvPr>
              <p:cNvCxnSpPr>
                <a:cxnSpLocks/>
              </p:cNvCxnSpPr>
              <p:nvPr/>
            </p:nvCxnSpPr>
            <p:spPr>
              <a:xfrm>
                <a:off x="8507828" y="2062352"/>
                <a:ext cx="0" cy="530019"/>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73B807E8-7BEA-788F-157F-38756A50001D}"/>
                  </a:ext>
                </a:extLst>
              </p:cNvPr>
              <p:cNvSpPr txBox="1"/>
              <p:nvPr/>
            </p:nvSpPr>
            <p:spPr>
              <a:xfrm>
                <a:off x="7984503" y="2156791"/>
                <a:ext cx="344482" cy="369332"/>
              </a:xfrm>
              <a:prstGeom prst="rect">
                <a:avLst/>
              </a:prstGeom>
              <a:noFill/>
            </p:spPr>
            <p:txBody>
              <a:bodyPr wrap="square" rtlCol="0">
                <a:spAutoFit/>
              </a:bodyPr>
              <a:lstStyle/>
              <a:p>
                <a:r>
                  <a:rPr lang="en-GB"/>
                  <a:t>S</a:t>
                </a:r>
              </a:p>
            </p:txBody>
          </p:sp>
          <p:sp>
            <p:nvSpPr>
              <p:cNvPr id="10" name="TextBox 9">
                <a:extLst>
                  <a:ext uri="{FF2B5EF4-FFF2-40B4-BE49-F238E27FC236}">
                    <a16:creationId xmlns:a16="http://schemas.microsoft.com/office/drawing/2014/main" id="{93CBA08C-D3D1-3763-3F1F-F6C9C27996A9}"/>
                  </a:ext>
                </a:extLst>
              </p:cNvPr>
              <p:cNvSpPr txBox="1"/>
              <p:nvPr/>
            </p:nvSpPr>
            <p:spPr>
              <a:xfrm>
                <a:off x="8302456" y="1716111"/>
                <a:ext cx="344482" cy="369332"/>
              </a:xfrm>
              <a:prstGeom prst="rect">
                <a:avLst/>
              </a:prstGeom>
              <a:noFill/>
            </p:spPr>
            <p:txBody>
              <a:bodyPr wrap="square" rtlCol="0">
                <a:spAutoFit/>
              </a:bodyPr>
              <a:lstStyle/>
              <a:p>
                <a:r>
                  <a:rPr lang="en-GB"/>
                  <a:t>O</a:t>
                </a:r>
              </a:p>
            </p:txBody>
          </p:sp>
          <p:sp>
            <p:nvSpPr>
              <p:cNvPr id="11" name="TextBox 10">
                <a:extLst>
                  <a:ext uri="{FF2B5EF4-FFF2-40B4-BE49-F238E27FC236}">
                    <a16:creationId xmlns:a16="http://schemas.microsoft.com/office/drawing/2014/main" id="{C057313D-F060-F07F-EAF3-394515AE62F5}"/>
                  </a:ext>
                </a:extLst>
              </p:cNvPr>
              <p:cNvSpPr txBox="1"/>
              <p:nvPr/>
            </p:nvSpPr>
            <p:spPr>
              <a:xfrm>
                <a:off x="8620409" y="2156791"/>
                <a:ext cx="344482" cy="369332"/>
              </a:xfrm>
              <a:prstGeom prst="rect">
                <a:avLst/>
              </a:prstGeom>
              <a:noFill/>
            </p:spPr>
            <p:txBody>
              <a:bodyPr wrap="square" rtlCol="0">
                <a:spAutoFit/>
              </a:bodyPr>
              <a:lstStyle/>
              <a:p>
                <a:r>
                  <a:rPr lang="en-GB"/>
                  <a:t>H</a:t>
                </a:r>
              </a:p>
            </p:txBody>
          </p:sp>
        </p:grpSp>
        <p:grpSp>
          <p:nvGrpSpPr>
            <p:cNvPr id="13" name="Group 12">
              <a:extLst>
                <a:ext uri="{FF2B5EF4-FFF2-40B4-BE49-F238E27FC236}">
                  <a16:creationId xmlns:a16="http://schemas.microsoft.com/office/drawing/2014/main" id="{5AEC26CD-9C47-6AD2-6EE7-8EF76FCDEDB1}"/>
                </a:ext>
              </a:extLst>
            </p:cNvPr>
            <p:cNvGrpSpPr/>
            <p:nvPr/>
          </p:nvGrpSpPr>
          <p:grpSpPr>
            <a:xfrm>
              <a:off x="7527440" y="2753059"/>
              <a:ext cx="1960776" cy="1036948"/>
              <a:chOff x="7494309" y="1555423"/>
              <a:chExt cx="1960776" cy="1036948"/>
            </a:xfrm>
          </p:grpSpPr>
          <p:sp>
            <p:nvSpPr>
              <p:cNvPr id="14" name="Isosceles Triangle 13">
                <a:extLst>
                  <a:ext uri="{FF2B5EF4-FFF2-40B4-BE49-F238E27FC236}">
                    <a16:creationId xmlns:a16="http://schemas.microsoft.com/office/drawing/2014/main" id="{0A2E1D29-C26E-E3A1-65DD-6B0AF2753E57}"/>
                  </a:ext>
                </a:extLst>
              </p:cNvPr>
              <p:cNvSpPr/>
              <p:nvPr/>
            </p:nvSpPr>
            <p:spPr>
              <a:xfrm>
                <a:off x="7494309" y="1555423"/>
                <a:ext cx="1960776" cy="1036948"/>
              </a:xfrm>
              <a:prstGeom prst="triangl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ysClr val="windowText" lastClr="000000"/>
                  </a:solidFill>
                </a:endParaRPr>
              </a:p>
            </p:txBody>
          </p:sp>
          <p:cxnSp>
            <p:nvCxnSpPr>
              <p:cNvPr id="15" name="Straight Connector 14">
                <a:extLst>
                  <a:ext uri="{FF2B5EF4-FFF2-40B4-BE49-F238E27FC236}">
                    <a16:creationId xmlns:a16="http://schemas.microsoft.com/office/drawing/2014/main" id="{BDBE83B6-798B-64A9-4ADE-542209F65D4B}"/>
                  </a:ext>
                </a:extLst>
              </p:cNvPr>
              <p:cNvCxnSpPr>
                <a:stCxn id="14" idx="1"/>
                <a:endCxn id="14" idx="5"/>
              </p:cNvCxnSpPr>
              <p:nvPr/>
            </p:nvCxnSpPr>
            <p:spPr>
              <a:xfrm>
                <a:off x="7984503" y="2073897"/>
                <a:ext cx="980388"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3D38C075-FAF3-1DB6-2D72-CCF54ED791BD}"/>
                  </a:ext>
                </a:extLst>
              </p:cNvPr>
              <p:cNvCxnSpPr>
                <a:cxnSpLocks/>
              </p:cNvCxnSpPr>
              <p:nvPr/>
            </p:nvCxnSpPr>
            <p:spPr>
              <a:xfrm>
                <a:off x="8507828" y="2062352"/>
                <a:ext cx="0" cy="530019"/>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A2BA1FF9-F608-6C3D-9AA0-E289076B6B0E}"/>
                  </a:ext>
                </a:extLst>
              </p:cNvPr>
              <p:cNvSpPr txBox="1"/>
              <p:nvPr/>
            </p:nvSpPr>
            <p:spPr>
              <a:xfrm>
                <a:off x="7984503" y="2156791"/>
                <a:ext cx="344482" cy="369332"/>
              </a:xfrm>
              <a:prstGeom prst="rect">
                <a:avLst/>
              </a:prstGeom>
              <a:noFill/>
            </p:spPr>
            <p:txBody>
              <a:bodyPr wrap="square" rtlCol="0">
                <a:spAutoFit/>
              </a:bodyPr>
              <a:lstStyle/>
              <a:p>
                <a:r>
                  <a:rPr lang="en-GB"/>
                  <a:t>C</a:t>
                </a:r>
              </a:p>
            </p:txBody>
          </p:sp>
          <p:sp>
            <p:nvSpPr>
              <p:cNvPr id="18" name="TextBox 17">
                <a:extLst>
                  <a:ext uri="{FF2B5EF4-FFF2-40B4-BE49-F238E27FC236}">
                    <a16:creationId xmlns:a16="http://schemas.microsoft.com/office/drawing/2014/main" id="{1D2CEC0D-1495-0544-D0E7-CD6B820D319F}"/>
                  </a:ext>
                </a:extLst>
              </p:cNvPr>
              <p:cNvSpPr txBox="1"/>
              <p:nvPr/>
            </p:nvSpPr>
            <p:spPr>
              <a:xfrm>
                <a:off x="8302456" y="1716111"/>
                <a:ext cx="344482" cy="369332"/>
              </a:xfrm>
              <a:prstGeom prst="rect">
                <a:avLst/>
              </a:prstGeom>
              <a:noFill/>
            </p:spPr>
            <p:txBody>
              <a:bodyPr wrap="square" rtlCol="0">
                <a:spAutoFit/>
              </a:bodyPr>
              <a:lstStyle/>
              <a:p>
                <a:r>
                  <a:rPr lang="en-GB"/>
                  <a:t>A</a:t>
                </a:r>
              </a:p>
            </p:txBody>
          </p:sp>
          <p:sp>
            <p:nvSpPr>
              <p:cNvPr id="19" name="TextBox 18">
                <a:extLst>
                  <a:ext uri="{FF2B5EF4-FFF2-40B4-BE49-F238E27FC236}">
                    <a16:creationId xmlns:a16="http://schemas.microsoft.com/office/drawing/2014/main" id="{2E942648-BC79-562E-258D-B4EBC49EF59C}"/>
                  </a:ext>
                </a:extLst>
              </p:cNvPr>
              <p:cNvSpPr txBox="1"/>
              <p:nvPr/>
            </p:nvSpPr>
            <p:spPr>
              <a:xfrm>
                <a:off x="8620409" y="2156791"/>
                <a:ext cx="344482" cy="369332"/>
              </a:xfrm>
              <a:prstGeom prst="rect">
                <a:avLst/>
              </a:prstGeom>
              <a:noFill/>
            </p:spPr>
            <p:txBody>
              <a:bodyPr wrap="square" rtlCol="0">
                <a:spAutoFit/>
              </a:bodyPr>
              <a:lstStyle/>
              <a:p>
                <a:r>
                  <a:rPr lang="en-GB"/>
                  <a:t>H</a:t>
                </a:r>
              </a:p>
            </p:txBody>
          </p:sp>
        </p:grpSp>
        <p:grpSp>
          <p:nvGrpSpPr>
            <p:cNvPr id="20" name="Group 19">
              <a:extLst>
                <a:ext uri="{FF2B5EF4-FFF2-40B4-BE49-F238E27FC236}">
                  <a16:creationId xmlns:a16="http://schemas.microsoft.com/office/drawing/2014/main" id="{C3529268-064A-F741-64E6-3DAC204C1648}"/>
                </a:ext>
              </a:extLst>
            </p:cNvPr>
            <p:cNvGrpSpPr/>
            <p:nvPr/>
          </p:nvGrpSpPr>
          <p:grpSpPr>
            <a:xfrm>
              <a:off x="7497624" y="3934183"/>
              <a:ext cx="1960776" cy="1036948"/>
              <a:chOff x="7494309" y="1555423"/>
              <a:chExt cx="1960776" cy="1036948"/>
            </a:xfrm>
          </p:grpSpPr>
          <p:sp>
            <p:nvSpPr>
              <p:cNvPr id="21" name="Isosceles Triangle 20">
                <a:extLst>
                  <a:ext uri="{FF2B5EF4-FFF2-40B4-BE49-F238E27FC236}">
                    <a16:creationId xmlns:a16="http://schemas.microsoft.com/office/drawing/2014/main" id="{68B77B41-DACD-D07B-293B-63DEF889B85D}"/>
                  </a:ext>
                </a:extLst>
              </p:cNvPr>
              <p:cNvSpPr/>
              <p:nvPr/>
            </p:nvSpPr>
            <p:spPr>
              <a:xfrm>
                <a:off x="7494309" y="1555423"/>
                <a:ext cx="1960776" cy="1036948"/>
              </a:xfrm>
              <a:prstGeom prst="triangl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ysClr val="windowText" lastClr="000000"/>
                  </a:solidFill>
                </a:endParaRPr>
              </a:p>
            </p:txBody>
          </p:sp>
          <p:cxnSp>
            <p:nvCxnSpPr>
              <p:cNvPr id="22" name="Straight Connector 21">
                <a:extLst>
                  <a:ext uri="{FF2B5EF4-FFF2-40B4-BE49-F238E27FC236}">
                    <a16:creationId xmlns:a16="http://schemas.microsoft.com/office/drawing/2014/main" id="{C082CF1C-8249-E0A1-CE8D-1C7C443F10FB}"/>
                  </a:ext>
                </a:extLst>
              </p:cNvPr>
              <p:cNvCxnSpPr>
                <a:stCxn id="21" idx="1"/>
                <a:endCxn id="21" idx="5"/>
              </p:cNvCxnSpPr>
              <p:nvPr/>
            </p:nvCxnSpPr>
            <p:spPr>
              <a:xfrm>
                <a:off x="7984503" y="2073897"/>
                <a:ext cx="980388"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D11BD966-73E4-F10C-8D44-C0A66901DACB}"/>
                  </a:ext>
                </a:extLst>
              </p:cNvPr>
              <p:cNvCxnSpPr>
                <a:cxnSpLocks/>
              </p:cNvCxnSpPr>
              <p:nvPr/>
            </p:nvCxnSpPr>
            <p:spPr>
              <a:xfrm>
                <a:off x="8507828" y="2062352"/>
                <a:ext cx="0" cy="530019"/>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24" name="TextBox 23">
                <a:extLst>
                  <a:ext uri="{FF2B5EF4-FFF2-40B4-BE49-F238E27FC236}">
                    <a16:creationId xmlns:a16="http://schemas.microsoft.com/office/drawing/2014/main" id="{E0D200B7-CAEE-D66F-1BA9-F04B692CB61A}"/>
                  </a:ext>
                </a:extLst>
              </p:cNvPr>
              <p:cNvSpPr txBox="1"/>
              <p:nvPr/>
            </p:nvSpPr>
            <p:spPr>
              <a:xfrm>
                <a:off x="7984503" y="2156791"/>
                <a:ext cx="344482" cy="369332"/>
              </a:xfrm>
              <a:prstGeom prst="rect">
                <a:avLst/>
              </a:prstGeom>
              <a:noFill/>
            </p:spPr>
            <p:txBody>
              <a:bodyPr wrap="square" rtlCol="0">
                <a:spAutoFit/>
              </a:bodyPr>
              <a:lstStyle/>
              <a:p>
                <a:r>
                  <a:rPr lang="en-GB"/>
                  <a:t>T</a:t>
                </a:r>
              </a:p>
            </p:txBody>
          </p:sp>
          <p:sp>
            <p:nvSpPr>
              <p:cNvPr id="25" name="TextBox 24">
                <a:extLst>
                  <a:ext uri="{FF2B5EF4-FFF2-40B4-BE49-F238E27FC236}">
                    <a16:creationId xmlns:a16="http://schemas.microsoft.com/office/drawing/2014/main" id="{8692A8A1-F7CD-DD1E-1F04-287C77762214}"/>
                  </a:ext>
                </a:extLst>
              </p:cNvPr>
              <p:cNvSpPr txBox="1"/>
              <p:nvPr/>
            </p:nvSpPr>
            <p:spPr>
              <a:xfrm>
                <a:off x="8302456" y="1716111"/>
                <a:ext cx="344482" cy="369332"/>
              </a:xfrm>
              <a:prstGeom prst="rect">
                <a:avLst/>
              </a:prstGeom>
              <a:noFill/>
            </p:spPr>
            <p:txBody>
              <a:bodyPr wrap="square" rtlCol="0">
                <a:spAutoFit/>
              </a:bodyPr>
              <a:lstStyle/>
              <a:p>
                <a:r>
                  <a:rPr lang="en-GB"/>
                  <a:t>O</a:t>
                </a:r>
              </a:p>
            </p:txBody>
          </p:sp>
          <p:sp>
            <p:nvSpPr>
              <p:cNvPr id="26" name="TextBox 25">
                <a:extLst>
                  <a:ext uri="{FF2B5EF4-FFF2-40B4-BE49-F238E27FC236}">
                    <a16:creationId xmlns:a16="http://schemas.microsoft.com/office/drawing/2014/main" id="{AD7248D3-B8AB-5B57-869E-E5DDDF5E240F}"/>
                  </a:ext>
                </a:extLst>
              </p:cNvPr>
              <p:cNvSpPr txBox="1"/>
              <p:nvPr/>
            </p:nvSpPr>
            <p:spPr>
              <a:xfrm>
                <a:off x="8620409" y="2156791"/>
                <a:ext cx="344482" cy="369332"/>
              </a:xfrm>
              <a:prstGeom prst="rect">
                <a:avLst/>
              </a:prstGeom>
              <a:noFill/>
            </p:spPr>
            <p:txBody>
              <a:bodyPr wrap="square" rtlCol="0">
                <a:spAutoFit/>
              </a:bodyPr>
              <a:lstStyle/>
              <a:p>
                <a:r>
                  <a:rPr lang="en-GB"/>
                  <a:t>A</a:t>
                </a:r>
              </a:p>
            </p:txBody>
          </p:sp>
        </p:grpSp>
      </p:grpSp>
      <p:sp>
        <p:nvSpPr>
          <p:cNvPr id="9" name="TextBox 8">
            <a:extLst>
              <a:ext uri="{FF2B5EF4-FFF2-40B4-BE49-F238E27FC236}">
                <a16:creationId xmlns:a16="http://schemas.microsoft.com/office/drawing/2014/main" id="{B3B788E6-B1AA-4C8D-AE8F-37C21CB5642C}"/>
              </a:ext>
            </a:extLst>
          </p:cNvPr>
          <p:cNvSpPr txBox="1"/>
          <p:nvPr/>
        </p:nvSpPr>
        <p:spPr>
          <a:xfrm>
            <a:off x="752475" y="1583998"/>
            <a:ext cx="4872438" cy="3693319"/>
          </a:xfrm>
          <a:prstGeom prst="rect">
            <a:avLst/>
          </a:prstGeom>
          <a:noFill/>
        </p:spPr>
        <p:txBody>
          <a:bodyPr wrap="square" lIns="91440" tIns="45720" rIns="91440" bIns="45720" rtlCol="0" anchor="t">
            <a:spAutoFit/>
          </a:bodyPr>
          <a:lstStyle/>
          <a:p>
            <a:r>
              <a:rPr lang="en-GB">
                <a:latin typeface="Arial"/>
                <a:cs typeface="Arial"/>
              </a:rPr>
              <a:t>An engineer will use machines such as lathes and milling machines to manufacture parts. To set up these machines, the engineer will need to set the tools at the correct angles for manufacturing the necessary parts.</a:t>
            </a:r>
          </a:p>
          <a:p>
            <a:endParaRPr lang="en-GB">
              <a:latin typeface="Arial" panose="020B0604020202020204" pitchFamily="34" charset="0"/>
              <a:cs typeface="Arial" panose="020B0604020202020204" pitchFamily="34" charset="0"/>
            </a:endParaRPr>
          </a:p>
          <a:p>
            <a:r>
              <a:rPr lang="en-GB">
                <a:latin typeface="Arial"/>
                <a:cs typeface="Arial"/>
              </a:rPr>
              <a:t>Therefore, trigonometry is a key element of tool setting.</a:t>
            </a:r>
          </a:p>
          <a:p>
            <a:endParaRPr lang="en-GB">
              <a:latin typeface="Arial" panose="020B0604020202020204" pitchFamily="34" charset="0"/>
              <a:cs typeface="Arial" panose="020B0604020202020204" pitchFamily="34" charset="0"/>
            </a:endParaRPr>
          </a:p>
          <a:p>
            <a:r>
              <a:rPr lang="en-GB">
                <a:latin typeface="Arial"/>
                <a:cs typeface="Arial"/>
              </a:rPr>
              <a:t>The following slides will help you to understand how an engineer carries out these calculations and how you can apply them to real-life engineering problems.</a:t>
            </a:r>
          </a:p>
        </p:txBody>
      </p:sp>
    </p:spTree>
    <p:extLst>
      <p:ext uri="{BB962C8B-B14F-4D97-AF65-F5344CB8AC3E}">
        <p14:creationId xmlns:p14="http://schemas.microsoft.com/office/powerpoint/2010/main" val="43214958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702E6064-04B8-2134-ACDD-731F90CF8BDD}"/>
              </a:ext>
            </a:extLst>
          </p:cNvPr>
          <p:cNvGrpSpPr/>
          <p:nvPr/>
        </p:nvGrpSpPr>
        <p:grpSpPr>
          <a:xfrm>
            <a:off x="6096000" y="1585965"/>
            <a:ext cx="3536302" cy="3256384"/>
            <a:chOff x="6288834" y="1175657"/>
            <a:chExt cx="3536302" cy="3256384"/>
          </a:xfrm>
        </p:grpSpPr>
        <p:sp>
          <p:nvSpPr>
            <p:cNvPr id="3" name="Right Triangle 2">
              <a:extLst>
                <a:ext uri="{FF2B5EF4-FFF2-40B4-BE49-F238E27FC236}">
                  <a16:creationId xmlns:a16="http://schemas.microsoft.com/office/drawing/2014/main" id="{9911EDDE-AAB3-F145-BA63-BDAA0143209A}"/>
                </a:ext>
              </a:extLst>
            </p:cNvPr>
            <p:cNvSpPr/>
            <p:nvPr/>
          </p:nvSpPr>
          <p:spPr>
            <a:xfrm flipH="1">
              <a:off x="6288834" y="1175657"/>
              <a:ext cx="3536302" cy="3256384"/>
            </a:xfrm>
            <a:prstGeom prst="rtTriangle">
              <a:avLst/>
            </a:prstGeom>
            <a:noFill/>
            <a:ln w="349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Rectangle 3">
              <a:extLst>
                <a:ext uri="{FF2B5EF4-FFF2-40B4-BE49-F238E27FC236}">
                  <a16:creationId xmlns:a16="http://schemas.microsoft.com/office/drawing/2014/main" id="{520C0D43-B692-4D8F-19A6-41AD9F5FBC23}"/>
                </a:ext>
              </a:extLst>
            </p:cNvPr>
            <p:cNvSpPr/>
            <p:nvPr/>
          </p:nvSpPr>
          <p:spPr>
            <a:xfrm>
              <a:off x="9124950" y="3857625"/>
              <a:ext cx="700186" cy="574416"/>
            </a:xfrm>
            <a:prstGeom prst="rect">
              <a:avLst/>
            </a:prstGeom>
            <a:noFill/>
            <a:ln w="317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5" name="TextBox 4">
            <a:extLst>
              <a:ext uri="{FF2B5EF4-FFF2-40B4-BE49-F238E27FC236}">
                <a16:creationId xmlns:a16="http://schemas.microsoft.com/office/drawing/2014/main" id="{CDB2F83F-839A-AED5-647E-526D67DCD3F5}"/>
              </a:ext>
            </a:extLst>
          </p:cNvPr>
          <p:cNvSpPr txBox="1"/>
          <p:nvPr/>
        </p:nvSpPr>
        <p:spPr>
          <a:xfrm>
            <a:off x="834206" y="1105948"/>
            <a:ext cx="4713237" cy="1200329"/>
          </a:xfrm>
          <a:prstGeom prst="rect">
            <a:avLst/>
          </a:prstGeom>
          <a:noFill/>
        </p:spPr>
        <p:txBody>
          <a:bodyPr wrap="square" rtlCol="0">
            <a:spAutoFit/>
          </a:bodyPr>
          <a:lstStyle/>
          <a:p>
            <a:r>
              <a:rPr lang="en-GB" b="1" u="sng">
                <a:latin typeface="Arial" panose="020B0604020202020204" pitchFamily="34" charset="0"/>
                <a:cs typeface="Arial" panose="020B0604020202020204" pitchFamily="34" charset="0"/>
              </a:rPr>
              <a:t>Example</a:t>
            </a:r>
          </a:p>
          <a:p>
            <a:endParaRPr lang="en-GB" b="1" u="sng">
              <a:latin typeface="Arial" panose="020B0604020202020204" pitchFamily="34" charset="0"/>
              <a:cs typeface="Arial" panose="020B0604020202020204" pitchFamily="34" charset="0"/>
            </a:endParaRPr>
          </a:p>
          <a:p>
            <a:endParaRPr lang="en-GB" b="1" u="sng">
              <a:latin typeface="Arial" panose="020B0604020202020204" pitchFamily="34" charset="0"/>
              <a:cs typeface="Arial" panose="020B0604020202020204" pitchFamily="34" charset="0"/>
            </a:endParaRPr>
          </a:p>
          <a:p>
            <a:r>
              <a:rPr lang="en-GB">
                <a:latin typeface="Arial" panose="020B0604020202020204" pitchFamily="34" charset="0"/>
                <a:cs typeface="Arial" panose="020B0604020202020204" pitchFamily="34" charset="0"/>
              </a:rPr>
              <a:t>To calculate the angle ɸ</a:t>
            </a:r>
          </a:p>
        </p:txBody>
      </p:sp>
      <p:sp>
        <p:nvSpPr>
          <p:cNvPr id="7" name="TextBox 6">
            <a:extLst>
              <a:ext uri="{FF2B5EF4-FFF2-40B4-BE49-F238E27FC236}">
                <a16:creationId xmlns:a16="http://schemas.microsoft.com/office/drawing/2014/main" id="{BDB176EE-677A-C3D5-D065-B04E2760583A}"/>
              </a:ext>
            </a:extLst>
          </p:cNvPr>
          <p:cNvSpPr txBox="1"/>
          <p:nvPr/>
        </p:nvSpPr>
        <p:spPr>
          <a:xfrm>
            <a:off x="7864151" y="5087369"/>
            <a:ext cx="1657982" cy="369332"/>
          </a:xfrm>
          <a:prstGeom prst="rect">
            <a:avLst/>
          </a:prstGeom>
          <a:noFill/>
        </p:spPr>
        <p:txBody>
          <a:bodyPr wrap="square" rtlCol="0">
            <a:spAutoFit/>
          </a:bodyPr>
          <a:lstStyle/>
          <a:p>
            <a:r>
              <a:rPr lang="en-GB">
                <a:latin typeface="Arial" panose="020B0604020202020204" pitchFamily="34" charset="0"/>
                <a:cs typeface="Arial" panose="020B0604020202020204" pitchFamily="34" charset="0"/>
              </a:rPr>
              <a:t> 3m </a:t>
            </a:r>
          </a:p>
        </p:txBody>
      </p:sp>
      <p:sp>
        <p:nvSpPr>
          <p:cNvPr id="10" name="TextBox 9">
            <a:extLst>
              <a:ext uri="{FF2B5EF4-FFF2-40B4-BE49-F238E27FC236}">
                <a16:creationId xmlns:a16="http://schemas.microsoft.com/office/drawing/2014/main" id="{AAE6C20B-B36A-A8CE-FF97-B94DE0864C41}"/>
              </a:ext>
            </a:extLst>
          </p:cNvPr>
          <p:cNvSpPr txBox="1"/>
          <p:nvPr/>
        </p:nvSpPr>
        <p:spPr>
          <a:xfrm>
            <a:off x="6018919" y="2862474"/>
            <a:ext cx="1409518" cy="369332"/>
          </a:xfrm>
          <a:prstGeom prst="rect">
            <a:avLst/>
          </a:prstGeom>
          <a:noFill/>
        </p:spPr>
        <p:txBody>
          <a:bodyPr wrap="square" rtlCol="0">
            <a:spAutoFit/>
          </a:bodyPr>
          <a:lstStyle/>
          <a:p>
            <a:r>
              <a:rPr lang="en-GB">
                <a:latin typeface="Arial" panose="020B0604020202020204" pitchFamily="34" charset="0"/>
                <a:cs typeface="Arial" panose="020B0604020202020204" pitchFamily="34" charset="0"/>
              </a:rPr>
              <a:t>            4m </a:t>
            </a:r>
          </a:p>
        </p:txBody>
      </p:sp>
      <p:sp>
        <p:nvSpPr>
          <p:cNvPr id="12" name="Arc 11">
            <a:extLst>
              <a:ext uri="{FF2B5EF4-FFF2-40B4-BE49-F238E27FC236}">
                <a16:creationId xmlns:a16="http://schemas.microsoft.com/office/drawing/2014/main" id="{2C661105-F2B6-1815-23DD-35F50044EECA}"/>
              </a:ext>
            </a:extLst>
          </p:cNvPr>
          <p:cNvSpPr/>
          <p:nvPr/>
        </p:nvSpPr>
        <p:spPr>
          <a:xfrm rot="1202485">
            <a:off x="6459016" y="4255441"/>
            <a:ext cx="435237" cy="869675"/>
          </a:xfrm>
          <a:prstGeom prst="arc">
            <a:avLst>
              <a:gd name="adj1" fmla="val 15640839"/>
              <a:gd name="adj2" fmla="val 1874092"/>
            </a:avLst>
          </a:prstGeom>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14" name="TextBox 13">
            <a:extLst>
              <a:ext uri="{FF2B5EF4-FFF2-40B4-BE49-F238E27FC236}">
                <a16:creationId xmlns:a16="http://schemas.microsoft.com/office/drawing/2014/main" id="{CF16AEBC-4B28-AA32-CFD0-043DAD57DA71}"/>
              </a:ext>
            </a:extLst>
          </p:cNvPr>
          <p:cNvSpPr txBox="1"/>
          <p:nvPr/>
        </p:nvSpPr>
        <p:spPr>
          <a:xfrm>
            <a:off x="5764977" y="4473017"/>
            <a:ext cx="1783315" cy="369332"/>
          </a:xfrm>
          <a:prstGeom prst="rect">
            <a:avLst/>
          </a:prstGeom>
          <a:noFill/>
        </p:spPr>
        <p:txBody>
          <a:bodyPr wrap="square" rtlCol="0">
            <a:spAutoFit/>
          </a:bodyPr>
          <a:lstStyle/>
          <a:p>
            <a:r>
              <a:rPr lang="en-GB">
                <a:latin typeface="Arial" panose="020B0604020202020204" pitchFamily="34" charset="0"/>
                <a:cs typeface="Arial" panose="020B0604020202020204" pitchFamily="34" charset="0"/>
              </a:rPr>
              <a:t>          ɸ   </a:t>
            </a:r>
          </a:p>
        </p:txBody>
      </p:sp>
      <p:sp>
        <p:nvSpPr>
          <p:cNvPr id="21" name="TextBox 20">
            <a:extLst>
              <a:ext uri="{FF2B5EF4-FFF2-40B4-BE49-F238E27FC236}">
                <a16:creationId xmlns:a16="http://schemas.microsoft.com/office/drawing/2014/main" id="{030CDB26-BC70-B73A-47FD-A2C8DAEC263E}"/>
              </a:ext>
            </a:extLst>
          </p:cNvPr>
          <p:cNvSpPr txBox="1"/>
          <p:nvPr/>
        </p:nvSpPr>
        <p:spPr>
          <a:xfrm>
            <a:off x="959908" y="2594379"/>
            <a:ext cx="4286871" cy="3139321"/>
          </a:xfrm>
          <a:prstGeom prst="rect">
            <a:avLst/>
          </a:prstGeom>
          <a:noFill/>
        </p:spPr>
        <p:txBody>
          <a:bodyPr wrap="square" lIns="91440" tIns="45720" rIns="91440" bIns="45720" anchor="t">
            <a:spAutoFit/>
          </a:bodyPr>
          <a:lstStyle/>
          <a:p>
            <a:endParaRPr lang="en-GB" dirty="0">
              <a:latin typeface="Arial" panose="020B0604020202020204" pitchFamily="34" charset="0"/>
              <a:cs typeface="Arial" panose="020B0604020202020204" pitchFamily="34" charset="0"/>
            </a:endParaRPr>
          </a:p>
          <a:p>
            <a:r>
              <a:rPr lang="en-GB" dirty="0">
                <a:latin typeface="Arial"/>
                <a:cs typeface="Arial"/>
              </a:rPr>
              <a:t>Cosine (cos) 	  =	</a:t>
            </a:r>
            <a:r>
              <a:rPr lang="en-GB" u="sng" dirty="0">
                <a:latin typeface="Arial"/>
                <a:cs typeface="Arial"/>
              </a:rPr>
              <a:t>Adjacent</a:t>
            </a:r>
          </a:p>
          <a:p>
            <a:r>
              <a:rPr lang="en-GB" dirty="0">
                <a:latin typeface="Arial"/>
                <a:cs typeface="Arial"/>
              </a:rPr>
              <a:t>				Hypotenuse</a:t>
            </a:r>
          </a:p>
          <a:p>
            <a:endParaRPr lang="en-GB" dirty="0">
              <a:latin typeface="Arial" panose="020B0604020202020204" pitchFamily="34" charset="0"/>
              <a:cs typeface="Arial" panose="020B0604020202020204" pitchFamily="34" charset="0"/>
            </a:endParaRPr>
          </a:p>
          <a:p>
            <a:r>
              <a:rPr lang="en-GB" dirty="0">
                <a:latin typeface="Arial"/>
                <a:cs typeface="Arial"/>
              </a:rPr>
              <a:t>Cosine ɸ 	  =	</a:t>
            </a:r>
            <a:r>
              <a:rPr lang="en-GB" u="sng" dirty="0">
                <a:latin typeface="Arial"/>
                <a:cs typeface="Arial"/>
              </a:rPr>
              <a:t>3</a:t>
            </a:r>
            <a:r>
              <a:rPr lang="en-GB" dirty="0">
                <a:latin typeface="Arial"/>
                <a:cs typeface="Arial"/>
              </a:rPr>
              <a:t>      = 0.75</a:t>
            </a:r>
          </a:p>
          <a:p>
            <a:r>
              <a:rPr lang="en-GB" dirty="0">
                <a:latin typeface="Arial"/>
                <a:cs typeface="Arial"/>
              </a:rPr>
              <a:t>				4 </a:t>
            </a:r>
            <a:endParaRPr lang="en-GB" dirty="0">
              <a:latin typeface="Arial" panose="020B0604020202020204" pitchFamily="34" charset="0"/>
              <a:cs typeface="Arial" panose="020B0604020202020204" pitchFamily="34" charset="0"/>
            </a:endParaRPr>
          </a:p>
          <a:p>
            <a:endParaRPr lang="en-GB" dirty="0">
              <a:latin typeface="Arial" panose="020B0604020202020204" pitchFamily="34" charset="0"/>
              <a:cs typeface="Arial" panose="020B0604020202020204" pitchFamily="34" charset="0"/>
            </a:endParaRPr>
          </a:p>
          <a:p>
            <a:r>
              <a:rPr lang="en-GB" dirty="0">
                <a:latin typeface="Arial" panose="020B0604020202020204" pitchFamily="34" charset="0"/>
                <a:cs typeface="Arial" panose="020B0604020202020204" pitchFamily="34" charset="0"/>
              </a:rPr>
              <a:t>Cos</a:t>
            </a:r>
            <a:r>
              <a:rPr lang="en-GB" baseline="30000" dirty="0">
                <a:latin typeface="Arial" panose="020B0604020202020204" pitchFamily="34" charset="0"/>
                <a:cs typeface="Arial" panose="020B0604020202020204" pitchFamily="34" charset="0"/>
              </a:rPr>
              <a:t>-1</a:t>
            </a:r>
            <a:r>
              <a:rPr lang="en-GB" dirty="0">
                <a:latin typeface="Arial" panose="020B0604020202020204" pitchFamily="34" charset="0"/>
                <a:cs typeface="Arial" panose="020B0604020202020204" pitchFamily="34" charset="0"/>
              </a:rPr>
              <a:t> 0.75      = 41.41</a:t>
            </a:r>
            <a:r>
              <a:rPr lang="en-GB" dirty="0">
                <a:latin typeface="Arial"/>
                <a:cs typeface="Arial"/>
              </a:rPr>
              <a:t>˚</a:t>
            </a:r>
            <a:endParaRPr lang="en-GB" dirty="0">
              <a:latin typeface="Arial" panose="020B0604020202020204" pitchFamily="34" charset="0"/>
              <a:cs typeface="Arial" panose="020B0604020202020204" pitchFamily="34" charset="0"/>
            </a:endParaRPr>
          </a:p>
          <a:p>
            <a:endParaRPr lang="en-GB" dirty="0">
              <a:latin typeface="Arial"/>
              <a:cs typeface="Arial"/>
            </a:endParaRPr>
          </a:p>
          <a:p>
            <a:r>
              <a:rPr lang="en-GB" dirty="0">
                <a:latin typeface="Arial"/>
                <a:cs typeface="Arial"/>
              </a:rPr>
              <a:t>ɸ 	  = 41.41˚</a:t>
            </a:r>
            <a:endParaRPr lang="en-GB" dirty="0">
              <a:latin typeface="Arial" panose="020B0604020202020204" pitchFamily="34" charset="0"/>
              <a:cs typeface="Arial" panose="020B0604020202020204" pitchFamily="34" charset="0"/>
            </a:endParaRPr>
          </a:p>
          <a:p>
            <a:endParaRPr lang="en-GB" dirty="0">
              <a:latin typeface="Arial"/>
              <a:cs typeface="Arial"/>
            </a:endParaRPr>
          </a:p>
        </p:txBody>
      </p:sp>
    </p:spTree>
    <p:extLst>
      <p:ext uri="{BB962C8B-B14F-4D97-AF65-F5344CB8AC3E}">
        <p14:creationId xmlns:p14="http://schemas.microsoft.com/office/powerpoint/2010/main" val="163009535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A6AA48C3-BEDE-2463-2016-24753890EBED}"/>
              </a:ext>
            </a:extLst>
          </p:cNvPr>
          <p:cNvGrpSpPr/>
          <p:nvPr/>
        </p:nvGrpSpPr>
        <p:grpSpPr>
          <a:xfrm>
            <a:off x="6096000" y="1585965"/>
            <a:ext cx="3536302" cy="3256384"/>
            <a:chOff x="6288834" y="1175657"/>
            <a:chExt cx="3536302" cy="3256384"/>
          </a:xfrm>
        </p:grpSpPr>
        <p:sp>
          <p:nvSpPr>
            <p:cNvPr id="3" name="Right Triangle 2">
              <a:extLst>
                <a:ext uri="{FF2B5EF4-FFF2-40B4-BE49-F238E27FC236}">
                  <a16:creationId xmlns:a16="http://schemas.microsoft.com/office/drawing/2014/main" id="{1306E928-E585-00BD-75E5-99171D4EFD43}"/>
                </a:ext>
              </a:extLst>
            </p:cNvPr>
            <p:cNvSpPr/>
            <p:nvPr/>
          </p:nvSpPr>
          <p:spPr>
            <a:xfrm flipH="1">
              <a:off x="6288834" y="1175657"/>
              <a:ext cx="3536302" cy="3256384"/>
            </a:xfrm>
            <a:prstGeom prst="rtTriangle">
              <a:avLst/>
            </a:prstGeom>
            <a:noFill/>
            <a:ln w="349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Rectangle 3">
              <a:extLst>
                <a:ext uri="{FF2B5EF4-FFF2-40B4-BE49-F238E27FC236}">
                  <a16:creationId xmlns:a16="http://schemas.microsoft.com/office/drawing/2014/main" id="{B5F94B09-DF63-9F50-3123-11E176564B8D}"/>
                </a:ext>
              </a:extLst>
            </p:cNvPr>
            <p:cNvSpPr/>
            <p:nvPr/>
          </p:nvSpPr>
          <p:spPr>
            <a:xfrm>
              <a:off x="9124950" y="3857625"/>
              <a:ext cx="700186" cy="574416"/>
            </a:xfrm>
            <a:prstGeom prst="rect">
              <a:avLst/>
            </a:prstGeom>
            <a:noFill/>
            <a:ln w="317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5" name="TextBox 4">
            <a:extLst>
              <a:ext uri="{FF2B5EF4-FFF2-40B4-BE49-F238E27FC236}">
                <a16:creationId xmlns:a16="http://schemas.microsoft.com/office/drawing/2014/main" id="{DA7C1062-8E92-F96D-899B-E27700F48390}"/>
              </a:ext>
            </a:extLst>
          </p:cNvPr>
          <p:cNvSpPr txBox="1"/>
          <p:nvPr/>
        </p:nvSpPr>
        <p:spPr>
          <a:xfrm>
            <a:off x="998562" y="1578716"/>
            <a:ext cx="4713237" cy="3416384"/>
          </a:xfrm>
          <a:prstGeom prst="rect">
            <a:avLst/>
          </a:prstGeom>
          <a:noFill/>
        </p:spPr>
        <p:txBody>
          <a:bodyPr wrap="square" lIns="91440" tIns="45720" rIns="91440" bIns="45720" rtlCol="0" anchor="t">
            <a:spAutoFit/>
          </a:bodyPr>
          <a:lstStyle/>
          <a:p>
            <a:r>
              <a:rPr lang="en-GB" b="1" u="sng" dirty="0">
                <a:latin typeface="Arial" panose="020B0604020202020204" pitchFamily="34" charset="0"/>
                <a:cs typeface="Arial" panose="020B0604020202020204" pitchFamily="34" charset="0"/>
              </a:rPr>
              <a:t>Example</a:t>
            </a:r>
          </a:p>
          <a:p>
            <a:endParaRPr lang="en-GB" b="1" u="sng" dirty="0">
              <a:latin typeface="Arial" panose="020B0604020202020204" pitchFamily="34" charset="0"/>
              <a:cs typeface="Arial" panose="020B0604020202020204" pitchFamily="34" charset="0"/>
            </a:endParaRPr>
          </a:p>
          <a:p>
            <a:r>
              <a:rPr lang="en-GB" dirty="0">
                <a:latin typeface="Arial" panose="020B0604020202020204" pitchFamily="34" charset="0"/>
                <a:cs typeface="Arial" panose="020B0604020202020204" pitchFamily="34" charset="0"/>
              </a:rPr>
              <a:t> Tangent (tan)	  = 	</a:t>
            </a:r>
            <a:r>
              <a:rPr lang="en-GB" u="sng" dirty="0">
                <a:latin typeface="Arial" panose="020B0604020202020204" pitchFamily="34" charset="0"/>
                <a:cs typeface="Arial" panose="020B0604020202020204" pitchFamily="34" charset="0"/>
              </a:rPr>
              <a:t>Opposite</a:t>
            </a:r>
          </a:p>
          <a:p>
            <a:endParaRPr lang="en-GB" dirty="0">
              <a:latin typeface="Arial" panose="020B0604020202020204" pitchFamily="34" charset="0"/>
              <a:cs typeface="Arial" panose="020B0604020202020204" pitchFamily="34" charset="0"/>
            </a:endParaRPr>
          </a:p>
          <a:p>
            <a:pPr>
              <a:lnSpc>
                <a:spcPts val="0"/>
              </a:lnSpc>
            </a:pPr>
            <a:r>
              <a:rPr lang="en-GB" dirty="0">
                <a:latin typeface="Arial" panose="020B0604020202020204" pitchFamily="34" charset="0"/>
                <a:cs typeface="Arial" panose="020B0604020202020204" pitchFamily="34" charset="0"/>
              </a:rPr>
              <a:t>				        Adjacent</a:t>
            </a:r>
          </a:p>
          <a:p>
            <a:endParaRPr lang="en-GB" dirty="0">
              <a:latin typeface="Arial" panose="020B0604020202020204" pitchFamily="34" charset="0"/>
              <a:cs typeface="Arial" panose="020B0604020202020204" pitchFamily="34" charset="0"/>
            </a:endParaRPr>
          </a:p>
          <a:p>
            <a:endParaRPr lang="en-GB" dirty="0">
              <a:latin typeface="Arial" panose="020B0604020202020204" pitchFamily="34" charset="0"/>
              <a:cs typeface="Arial" panose="020B0604020202020204" pitchFamily="34" charset="0"/>
            </a:endParaRPr>
          </a:p>
          <a:p>
            <a:r>
              <a:rPr lang="en-GB" dirty="0">
                <a:latin typeface="Arial" panose="020B0604020202020204" pitchFamily="34" charset="0"/>
                <a:cs typeface="Arial" panose="020B0604020202020204" pitchFamily="34" charset="0"/>
              </a:rPr>
              <a:t>Tan x adjacent = opposite</a:t>
            </a:r>
          </a:p>
          <a:p>
            <a:endParaRPr lang="en-GB" dirty="0">
              <a:latin typeface="Arial" panose="020B0604020202020204" pitchFamily="34" charset="0"/>
              <a:cs typeface="Arial" panose="020B0604020202020204" pitchFamily="34" charset="0"/>
            </a:endParaRPr>
          </a:p>
          <a:p>
            <a:r>
              <a:rPr lang="en-GB" dirty="0">
                <a:latin typeface="Arial"/>
                <a:cs typeface="Arial"/>
              </a:rPr>
              <a:t>Tan 41.41˚ = 0.88</a:t>
            </a:r>
          </a:p>
          <a:p>
            <a:endParaRPr lang="en-GB" dirty="0">
              <a:latin typeface="Arial" panose="020B0604020202020204" pitchFamily="34" charset="0"/>
              <a:cs typeface="Arial" panose="020B0604020202020204" pitchFamily="34" charset="0"/>
            </a:endParaRPr>
          </a:p>
          <a:p>
            <a:r>
              <a:rPr lang="en-GB" dirty="0">
                <a:latin typeface="Arial" panose="020B0604020202020204" pitchFamily="34" charset="0"/>
                <a:cs typeface="Arial" panose="020B0604020202020204" pitchFamily="34" charset="0"/>
              </a:rPr>
              <a:t>0.88 x 3 = </a:t>
            </a:r>
            <a:r>
              <a:rPr lang="en-GB" b="1" dirty="0">
                <a:latin typeface="Arial" panose="020B0604020202020204" pitchFamily="34" charset="0"/>
                <a:cs typeface="Arial" panose="020B0604020202020204" pitchFamily="34" charset="0"/>
              </a:rPr>
              <a:t>2.65</a:t>
            </a:r>
          </a:p>
          <a:p>
            <a:endParaRPr lang="en-GB" dirty="0">
              <a:latin typeface="Arial" panose="020B0604020202020204" pitchFamily="34" charset="0"/>
              <a:cs typeface="Arial" panose="020B0604020202020204" pitchFamily="34" charset="0"/>
            </a:endParaRPr>
          </a:p>
        </p:txBody>
      </p:sp>
      <p:sp>
        <p:nvSpPr>
          <p:cNvPr id="10" name="TextBox 9">
            <a:extLst>
              <a:ext uri="{FF2B5EF4-FFF2-40B4-BE49-F238E27FC236}">
                <a16:creationId xmlns:a16="http://schemas.microsoft.com/office/drawing/2014/main" id="{58488D1B-7F2B-D1EA-F662-AECD92D6E109}"/>
              </a:ext>
            </a:extLst>
          </p:cNvPr>
          <p:cNvSpPr txBox="1"/>
          <p:nvPr/>
        </p:nvSpPr>
        <p:spPr>
          <a:xfrm>
            <a:off x="6454633" y="2917576"/>
            <a:ext cx="1409518" cy="369332"/>
          </a:xfrm>
          <a:prstGeom prst="rect">
            <a:avLst/>
          </a:prstGeom>
          <a:noFill/>
        </p:spPr>
        <p:txBody>
          <a:bodyPr wrap="square" rtlCol="0">
            <a:spAutoFit/>
          </a:bodyPr>
          <a:lstStyle/>
          <a:p>
            <a:r>
              <a:rPr lang="en-GB" dirty="0">
                <a:latin typeface="Arial" panose="020B0604020202020204" pitchFamily="34" charset="0"/>
                <a:cs typeface="Arial" panose="020B0604020202020204" pitchFamily="34" charset="0"/>
              </a:rPr>
              <a:t>            4m </a:t>
            </a:r>
          </a:p>
        </p:txBody>
      </p:sp>
      <p:sp>
        <p:nvSpPr>
          <p:cNvPr id="13" name="TextBox 12">
            <a:extLst>
              <a:ext uri="{FF2B5EF4-FFF2-40B4-BE49-F238E27FC236}">
                <a16:creationId xmlns:a16="http://schemas.microsoft.com/office/drawing/2014/main" id="{33E447C3-E1E4-6609-2680-F16310F05BF4}"/>
              </a:ext>
            </a:extLst>
          </p:cNvPr>
          <p:cNvSpPr txBox="1"/>
          <p:nvPr/>
        </p:nvSpPr>
        <p:spPr>
          <a:xfrm>
            <a:off x="7864151" y="5087369"/>
            <a:ext cx="1657982" cy="369332"/>
          </a:xfrm>
          <a:prstGeom prst="rect">
            <a:avLst/>
          </a:prstGeom>
          <a:noFill/>
        </p:spPr>
        <p:txBody>
          <a:bodyPr wrap="square" rtlCol="0">
            <a:spAutoFit/>
          </a:bodyPr>
          <a:lstStyle/>
          <a:p>
            <a:r>
              <a:rPr lang="en-GB">
                <a:latin typeface="Arial" panose="020B0604020202020204" pitchFamily="34" charset="0"/>
                <a:cs typeface="Arial" panose="020B0604020202020204" pitchFamily="34" charset="0"/>
              </a:rPr>
              <a:t> 3m </a:t>
            </a:r>
          </a:p>
        </p:txBody>
      </p:sp>
      <p:sp>
        <p:nvSpPr>
          <p:cNvPr id="15" name="Arc 14">
            <a:extLst>
              <a:ext uri="{FF2B5EF4-FFF2-40B4-BE49-F238E27FC236}">
                <a16:creationId xmlns:a16="http://schemas.microsoft.com/office/drawing/2014/main" id="{B46291CC-BB50-0FE4-80DF-8A8FE0DF3BBC}"/>
              </a:ext>
            </a:extLst>
          </p:cNvPr>
          <p:cNvSpPr/>
          <p:nvPr/>
        </p:nvSpPr>
        <p:spPr>
          <a:xfrm rot="1202485">
            <a:off x="6459016" y="4255441"/>
            <a:ext cx="435237" cy="869675"/>
          </a:xfrm>
          <a:prstGeom prst="arc">
            <a:avLst>
              <a:gd name="adj1" fmla="val 15640839"/>
              <a:gd name="adj2" fmla="val 1874092"/>
            </a:avLst>
          </a:prstGeom>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16" name="TextBox 15">
            <a:extLst>
              <a:ext uri="{FF2B5EF4-FFF2-40B4-BE49-F238E27FC236}">
                <a16:creationId xmlns:a16="http://schemas.microsoft.com/office/drawing/2014/main" id="{37784AA3-139E-1675-2098-B8A5242F52AC}"/>
              </a:ext>
            </a:extLst>
          </p:cNvPr>
          <p:cNvSpPr txBox="1"/>
          <p:nvPr/>
        </p:nvSpPr>
        <p:spPr>
          <a:xfrm>
            <a:off x="6937414" y="4370475"/>
            <a:ext cx="982046" cy="369332"/>
          </a:xfrm>
          <a:prstGeom prst="rect">
            <a:avLst/>
          </a:prstGeom>
          <a:noFill/>
        </p:spPr>
        <p:txBody>
          <a:bodyPr wrap="square" lIns="91440" tIns="45720" rIns="91440" bIns="45720" anchor="t">
            <a:spAutoFit/>
          </a:bodyPr>
          <a:lstStyle/>
          <a:p>
            <a:r>
              <a:rPr lang="en-GB" dirty="0">
                <a:latin typeface="Arial"/>
                <a:cs typeface="Arial"/>
              </a:rPr>
              <a:t>41.41˚</a:t>
            </a:r>
          </a:p>
        </p:txBody>
      </p:sp>
    </p:spTree>
    <p:extLst>
      <p:ext uri="{BB962C8B-B14F-4D97-AF65-F5344CB8AC3E}">
        <p14:creationId xmlns:p14="http://schemas.microsoft.com/office/powerpoint/2010/main" val="205128590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0A9984F6-1D76-BCD3-4E6F-26C68F32F1B9}"/>
              </a:ext>
            </a:extLst>
          </p:cNvPr>
          <p:cNvGrpSpPr/>
          <p:nvPr/>
        </p:nvGrpSpPr>
        <p:grpSpPr>
          <a:xfrm>
            <a:off x="6096000" y="1585965"/>
            <a:ext cx="3536302" cy="3256384"/>
            <a:chOff x="6288834" y="1175657"/>
            <a:chExt cx="3536302" cy="3256384"/>
          </a:xfrm>
        </p:grpSpPr>
        <p:sp>
          <p:nvSpPr>
            <p:cNvPr id="3" name="Right Triangle 2">
              <a:extLst>
                <a:ext uri="{FF2B5EF4-FFF2-40B4-BE49-F238E27FC236}">
                  <a16:creationId xmlns:a16="http://schemas.microsoft.com/office/drawing/2014/main" id="{73E71CC2-AC2C-6FB1-D1A7-3D33A4D26B47}"/>
                </a:ext>
              </a:extLst>
            </p:cNvPr>
            <p:cNvSpPr/>
            <p:nvPr/>
          </p:nvSpPr>
          <p:spPr>
            <a:xfrm flipH="1">
              <a:off x="6288834" y="1175657"/>
              <a:ext cx="3536302" cy="3256384"/>
            </a:xfrm>
            <a:prstGeom prst="rtTriangle">
              <a:avLst/>
            </a:prstGeom>
            <a:noFill/>
            <a:ln w="349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Rectangle 3">
              <a:extLst>
                <a:ext uri="{FF2B5EF4-FFF2-40B4-BE49-F238E27FC236}">
                  <a16:creationId xmlns:a16="http://schemas.microsoft.com/office/drawing/2014/main" id="{E578DAD9-5AA6-32BE-83FC-00923D5762AE}"/>
                </a:ext>
              </a:extLst>
            </p:cNvPr>
            <p:cNvSpPr/>
            <p:nvPr/>
          </p:nvSpPr>
          <p:spPr>
            <a:xfrm>
              <a:off x="9124950" y="3857625"/>
              <a:ext cx="700186" cy="574416"/>
            </a:xfrm>
            <a:prstGeom prst="rect">
              <a:avLst/>
            </a:prstGeom>
            <a:noFill/>
            <a:ln w="317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6" name="TextBox 5">
            <a:extLst>
              <a:ext uri="{FF2B5EF4-FFF2-40B4-BE49-F238E27FC236}">
                <a16:creationId xmlns:a16="http://schemas.microsoft.com/office/drawing/2014/main" id="{75CDF11C-F0B5-BDA4-6698-CAC15936C7C2}"/>
              </a:ext>
            </a:extLst>
          </p:cNvPr>
          <p:cNvSpPr txBox="1"/>
          <p:nvPr/>
        </p:nvSpPr>
        <p:spPr>
          <a:xfrm>
            <a:off x="7864151" y="5087369"/>
            <a:ext cx="1657982" cy="369332"/>
          </a:xfrm>
          <a:prstGeom prst="rect">
            <a:avLst/>
          </a:prstGeom>
          <a:noFill/>
        </p:spPr>
        <p:txBody>
          <a:bodyPr wrap="square" rtlCol="0">
            <a:spAutoFit/>
          </a:bodyPr>
          <a:lstStyle/>
          <a:p>
            <a:r>
              <a:rPr lang="en-GB">
                <a:latin typeface="Arial" panose="020B0604020202020204" pitchFamily="34" charset="0"/>
                <a:cs typeface="Arial" panose="020B0604020202020204" pitchFamily="34" charset="0"/>
              </a:rPr>
              <a:t> 4m </a:t>
            </a:r>
          </a:p>
        </p:txBody>
      </p:sp>
      <p:sp>
        <p:nvSpPr>
          <p:cNvPr id="8" name="TextBox 7">
            <a:extLst>
              <a:ext uri="{FF2B5EF4-FFF2-40B4-BE49-F238E27FC236}">
                <a16:creationId xmlns:a16="http://schemas.microsoft.com/office/drawing/2014/main" id="{E9ECFAEC-A606-4B3C-A940-AF8799B5BBD5}"/>
              </a:ext>
            </a:extLst>
          </p:cNvPr>
          <p:cNvSpPr txBox="1"/>
          <p:nvPr/>
        </p:nvSpPr>
        <p:spPr>
          <a:xfrm>
            <a:off x="9811618" y="3028230"/>
            <a:ext cx="1409518" cy="369332"/>
          </a:xfrm>
          <a:prstGeom prst="rect">
            <a:avLst/>
          </a:prstGeom>
          <a:noFill/>
        </p:spPr>
        <p:txBody>
          <a:bodyPr wrap="square" rtlCol="0">
            <a:spAutoFit/>
          </a:bodyPr>
          <a:lstStyle/>
          <a:p>
            <a:r>
              <a:rPr lang="en-GB">
                <a:latin typeface="Arial" panose="020B0604020202020204" pitchFamily="34" charset="0"/>
                <a:cs typeface="Arial" panose="020B0604020202020204" pitchFamily="34" charset="0"/>
              </a:rPr>
              <a:t> 6 m </a:t>
            </a:r>
          </a:p>
        </p:txBody>
      </p:sp>
      <p:sp>
        <p:nvSpPr>
          <p:cNvPr id="9" name="Arc 8">
            <a:extLst>
              <a:ext uri="{FF2B5EF4-FFF2-40B4-BE49-F238E27FC236}">
                <a16:creationId xmlns:a16="http://schemas.microsoft.com/office/drawing/2014/main" id="{D8FFB3FE-93A0-2A83-A137-E110B732D365}"/>
              </a:ext>
            </a:extLst>
          </p:cNvPr>
          <p:cNvSpPr/>
          <p:nvPr/>
        </p:nvSpPr>
        <p:spPr>
          <a:xfrm rot="1202485">
            <a:off x="6459016" y="4255441"/>
            <a:ext cx="435237" cy="869675"/>
          </a:xfrm>
          <a:prstGeom prst="arc">
            <a:avLst>
              <a:gd name="adj1" fmla="val 15640839"/>
              <a:gd name="adj2" fmla="val 1874092"/>
            </a:avLst>
          </a:prstGeom>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11" name="TextBox 10">
            <a:extLst>
              <a:ext uri="{FF2B5EF4-FFF2-40B4-BE49-F238E27FC236}">
                <a16:creationId xmlns:a16="http://schemas.microsoft.com/office/drawing/2014/main" id="{A132C658-F679-56B5-C06C-DAB45796586F}"/>
              </a:ext>
            </a:extLst>
          </p:cNvPr>
          <p:cNvSpPr txBox="1"/>
          <p:nvPr/>
        </p:nvSpPr>
        <p:spPr>
          <a:xfrm>
            <a:off x="775881" y="1117051"/>
            <a:ext cx="4713237" cy="3693383"/>
          </a:xfrm>
          <a:prstGeom prst="rect">
            <a:avLst/>
          </a:prstGeom>
          <a:noFill/>
        </p:spPr>
        <p:txBody>
          <a:bodyPr wrap="square" lIns="91440" tIns="45720" rIns="91440" bIns="45720" rtlCol="0" anchor="t">
            <a:spAutoFit/>
          </a:bodyPr>
          <a:lstStyle/>
          <a:p>
            <a:r>
              <a:rPr lang="en-GB" b="1" u="sng" dirty="0">
                <a:latin typeface="Arial"/>
                <a:cs typeface="Arial"/>
              </a:rPr>
              <a:t>Example</a:t>
            </a:r>
          </a:p>
          <a:p>
            <a:endParaRPr lang="en-GB" b="1" u="sng" dirty="0">
              <a:latin typeface="Arial" panose="020B0604020202020204" pitchFamily="34" charset="0"/>
              <a:cs typeface="Arial" panose="020B0604020202020204" pitchFamily="34" charset="0"/>
            </a:endParaRPr>
          </a:p>
          <a:p>
            <a:r>
              <a:rPr lang="en-GB" dirty="0">
                <a:latin typeface="Arial"/>
                <a:cs typeface="Arial"/>
              </a:rPr>
              <a:t> Tangent (tan)	  = 	</a:t>
            </a:r>
            <a:r>
              <a:rPr lang="en-GB" u="sng" dirty="0">
                <a:latin typeface="Arial"/>
                <a:cs typeface="Arial"/>
              </a:rPr>
              <a:t>Opposite</a:t>
            </a:r>
          </a:p>
          <a:p>
            <a:endParaRPr lang="en-GB" dirty="0">
              <a:latin typeface="Arial" panose="020B0604020202020204" pitchFamily="34" charset="0"/>
              <a:cs typeface="Arial" panose="020B0604020202020204" pitchFamily="34" charset="0"/>
            </a:endParaRPr>
          </a:p>
          <a:p>
            <a:pPr>
              <a:lnSpc>
                <a:spcPts val="0"/>
              </a:lnSpc>
            </a:pPr>
            <a:r>
              <a:rPr lang="en-GB" dirty="0">
                <a:latin typeface="Arial"/>
                <a:cs typeface="Arial"/>
              </a:rPr>
              <a:t>				        Adjacent</a:t>
            </a:r>
          </a:p>
          <a:p>
            <a:endParaRPr lang="en-GB" dirty="0">
              <a:latin typeface="Arial" panose="020B0604020202020204" pitchFamily="34" charset="0"/>
              <a:cs typeface="Arial" panose="020B0604020202020204" pitchFamily="34" charset="0"/>
            </a:endParaRPr>
          </a:p>
          <a:p>
            <a:endParaRPr lang="en-GB" dirty="0">
              <a:latin typeface="Arial" panose="020B0604020202020204" pitchFamily="34" charset="0"/>
              <a:cs typeface="Arial" panose="020B0604020202020204" pitchFamily="34" charset="0"/>
            </a:endParaRPr>
          </a:p>
          <a:p>
            <a:r>
              <a:rPr lang="en-GB" dirty="0">
                <a:latin typeface="Arial"/>
                <a:cs typeface="Arial"/>
              </a:rPr>
              <a:t>Tan ɸ  =</a:t>
            </a:r>
            <a:r>
              <a:rPr lang="en-GB" u="sng" dirty="0">
                <a:latin typeface="Arial"/>
                <a:cs typeface="Arial"/>
              </a:rPr>
              <a:t> 6</a:t>
            </a:r>
            <a:endParaRPr lang="en-GB"/>
          </a:p>
          <a:p>
            <a:r>
              <a:rPr lang="en-GB" dirty="0">
                <a:latin typeface="Arial"/>
                <a:cs typeface="Arial"/>
              </a:rPr>
              <a:t>              4</a:t>
            </a:r>
          </a:p>
          <a:p>
            <a:endParaRPr lang="en-GB" dirty="0">
              <a:latin typeface="Arial" panose="020B0604020202020204" pitchFamily="34" charset="0"/>
              <a:cs typeface="Arial" panose="020B0604020202020204" pitchFamily="34" charset="0"/>
            </a:endParaRPr>
          </a:p>
          <a:p>
            <a:r>
              <a:rPr lang="en-GB" dirty="0">
                <a:latin typeface="Arial"/>
                <a:cs typeface="Arial"/>
              </a:rPr>
              <a:t>Tan ɸ  = 1.5</a:t>
            </a:r>
            <a:endParaRPr lang="en-GB" dirty="0"/>
          </a:p>
          <a:p>
            <a:endParaRPr lang="en-GB" dirty="0">
              <a:latin typeface="Arial" panose="020B0604020202020204" pitchFamily="34" charset="0"/>
              <a:cs typeface="Arial" panose="020B0604020202020204" pitchFamily="34" charset="0"/>
            </a:endParaRPr>
          </a:p>
          <a:p>
            <a:endParaRPr lang="en-GB" b="1" dirty="0">
              <a:latin typeface="Arial" panose="020B0604020202020204" pitchFamily="34" charset="0"/>
              <a:cs typeface="Arial" panose="020B0604020202020204" pitchFamily="34" charset="0"/>
            </a:endParaRPr>
          </a:p>
          <a:p>
            <a:r>
              <a:rPr lang="en-GB" dirty="0">
                <a:latin typeface="Arial"/>
                <a:cs typeface="Arial"/>
              </a:rPr>
              <a:t>ɸ  = Tan</a:t>
            </a:r>
            <a:r>
              <a:rPr lang="en-GB" baseline="30000" dirty="0">
                <a:latin typeface="Arial"/>
                <a:cs typeface="Arial"/>
              </a:rPr>
              <a:t>-1</a:t>
            </a:r>
            <a:r>
              <a:rPr lang="en-GB" dirty="0">
                <a:latin typeface="Arial"/>
                <a:cs typeface="Arial"/>
              </a:rPr>
              <a:t> 1.5 = 56.31˚</a:t>
            </a:r>
            <a:endParaRPr lang="en-GB"/>
          </a:p>
        </p:txBody>
      </p:sp>
      <p:sp>
        <p:nvSpPr>
          <p:cNvPr id="5" name="TextBox 4">
            <a:extLst>
              <a:ext uri="{FF2B5EF4-FFF2-40B4-BE49-F238E27FC236}">
                <a16:creationId xmlns:a16="http://schemas.microsoft.com/office/drawing/2014/main" id="{0B75154C-3A18-43B5-C403-9F808AEC9942}"/>
              </a:ext>
            </a:extLst>
          </p:cNvPr>
          <p:cNvSpPr txBox="1"/>
          <p:nvPr/>
        </p:nvSpPr>
        <p:spPr>
          <a:xfrm>
            <a:off x="6915630" y="4315865"/>
            <a:ext cx="550689"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dirty="0">
                <a:latin typeface="Arial"/>
                <a:cs typeface="Arial"/>
              </a:rPr>
              <a:t>ɸ </a:t>
            </a:r>
            <a:endParaRPr lang="en-US" dirty="0"/>
          </a:p>
        </p:txBody>
      </p:sp>
    </p:spTree>
    <p:extLst>
      <p:ext uri="{BB962C8B-B14F-4D97-AF65-F5344CB8AC3E}">
        <p14:creationId xmlns:p14="http://schemas.microsoft.com/office/powerpoint/2010/main" val="385155485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0A9984F6-1D76-BCD3-4E6F-26C68F32F1B9}"/>
              </a:ext>
            </a:extLst>
          </p:cNvPr>
          <p:cNvGrpSpPr/>
          <p:nvPr/>
        </p:nvGrpSpPr>
        <p:grpSpPr>
          <a:xfrm>
            <a:off x="6096000" y="1585965"/>
            <a:ext cx="3536302" cy="3256384"/>
            <a:chOff x="6288834" y="1175657"/>
            <a:chExt cx="3536302" cy="3256384"/>
          </a:xfrm>
        </p:grpSpPr>
        <p:sp>
          <p:nvSpPr>
            <p:cNvPr id="3" name="Right Triangle 2">
              <a:extLst>
                <a:ext uri="{FF2B5EF4-FFF2-40B4-BE49-F238E27FC236}">
                  <a16:creationId xmlns:a16="http://schemas.microsoft.com/office/drawing/2014/main" id="{73E71CC2-AC2C-6FB1-D1A7-3D33A4D26B47}"/>
                </a:ext>
              </a:extLst>
            </p:cNvPr>
            <p:cNvSpPr/>
            <p:nvPr/>
          </p:nvSpPr>
          <p:spPr>
            <a:xfrm flipH="1">
              <a:off x="6288834" y="1175657"/>
              <a:ext cx="3536302" cy="3256384"/>
            </a:xfrm>
            <a:prstGeom prst="rtTriangle">
              <a:avLst/>
            </a:prstGeom>
            <a:noFill/>
            <a:ln w="349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Rectangle 3">
              <a:extLst>
                <a:ext uri="{FF2B5EF4-FFF2-40B4-BE49-F238E27FC236}">
                  <a16:creationId xmlns:a16="http://schemas.microsoft.com/office/drawing/2014/main" id="{E578DAD9-5AA6-32BE-83FC-00923D5762AE}"/>
                </a:ext>
              </a:extLst>
            </p:cNvPr>
            <p:cNvSpPr/>
            <p:nvPr/>
          </p:nvSpPr>
          <p:spPr>
            <a:xfrm>
              <a:off x="9124950" y="3857625"/>
              <a:ext cx="700186" cy="574416"/>
            </a:xfrm>
            <a:prstGeom prst="rect">
              <a:avLst/>
            </a:prstGeom>
            <a:noFill/>
            <a:ln w="317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6" name="TextBox 5">
            <a:extLst>
              <a:ext uri="{FF2B5EF4-FFF2-40B4-BE49-F238E27FC236}">
                <a16:creationId xmlns:a16="http://schemas.microsoft.com/office/drawing/2014/main" id="{75CDF11C-F0B5-BDA4-6698-CAC15936C7C2}"/>
              </a:ext>
            </a:extLst>
          </p:cNvPr>
          <p:cNvSpPr txBox="1"/>
          <p:nvPr/>
        </p:nvSpPr>
        <p:spPr>
          <a:xfrm>
            <a:off x="7864151" y="5087369"/>
            <a:ext cx="1657982" cy="369332"/>
          </a:xfrm>
          <a:prstGeom prst="rect">
            <a:avLst/>
          </a:prstGeom>
          <a:noFill/>
        </p:spPr>
        <p:txBody>
          <a:bodyPr wrap="square" rtlCol="0">
            <a:spAutoFit/>
          </a:bodyPr>
          <a:lstStyle/>
          <a:p>
            <a:r>
              <a:rPr lang="en-GB">
                <a:latin typeface="Arial" panose="020B0604020202020204" pitchFamily="34" charset="0"/>
                <a:cs typeface="Arial" panose="020B0604020202020204" pitchFamily="34" charset="0"/>
              </a:rPr>
              <a:t> 4m </a:t>
            </a:r>
          </a:p>
        </p:txBody>
      </p:sp>
      <p:sp>
        <p:nvSpPr>
          <p:cNvPr id="8" name="TextBox 7">
            <a:extLst>
              <a:ext uri="{FF2B5EF4-FFF2-40B4-BE49-F238E27FC236}">
                <a16:creationId xmlns:a16="http://schemas.microsoft.com/office/drawing/2014/main" id="{E9ECFAEC-A606-4B3C-A940-AF8799B5BBD5}"/>
              </a:ext>
            </a:extLst>
          </p:cNvPr>
          <p:cNvSpPr txBox="1"/>
          <p:nvPr/>
        </p:nvSpPr>
        <p:spPr>
          <a:xfrm>
            <a:off x="9811618" y="3028230"/>
            <a:ext cx="1409518" cy="369332"/>
          </a:xfrm>
          <a:prstGeom prst="rect">
            <a:avLst/>
          </a:prstGeom>
          <a:noFill/>
        </p:spPr>
        <p:txBody>
          <a:bodyPr wrap="square" rtlCol="0">
            <a:spAutoFit/>
          </a:bodyPr>
          <a:lstStyle/>
          <a:p>
            <a:r>
              <a:rPr lang="en-GB">
                <a:latin typeface="Arial" panose="020B0604020202020204" pitchFamily="34" charset="0"/>
                <a:cs typeface="Arial" panose="020B0604020202020204" pitchFamily="34" charset="0"/>
              </a:rPr>
              <a:t> 6 m </a:t>
            </a:r>
          </a:p>
        </p:txBody>
      </p:sp>
      <p:sp>
        <p:nvSpPr>
          <p:cNvPr id="9" name="Arc 8">
            <a:extLst>
              <a:ext uri="{FF2B5EF4-FFF2-40B4-BE49-F238E27FC236}">
                <a16:creationId xmlns:a16="http://schemas.microsoft.com/office/drawing/2014/main" id="{D8FFB3FE-93A0-2A83-A137-E110B732D365}"/>
              </a:ext>
            </a:extLst>
          </p:cNvPr>
          <p:cNvSpPr/>
          <p:nvPr/>
        </p:nvSpPr>
        <p:spPr>
          <a:xfrm rot="1202485">
            <a:off x="6459016" y="4255441"/>
            <a:ext cx="435237" cy="869675"/>
          </a:xfrm>
          <a:prstGeom prst="arc">
            <a:avLst>
              <a:gd name="adj1" fmla="val 15640839"/>
              <a:gd name="adj2" fmla="val 1874092"/>
            </a:avLst>
          </a:prstGeom>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10" name="TextBox 9">
            <a:extLst>
              <a:ext uri="{FF2B5EF4-FFF2-40B4-BE49-F238E27FC236}">
                <a16:creationId xmlns:a16="http://schemas.microsoft.com/office/drawing/2014/main" id="{7FDDC730-32E6-673C-C1A7-5096A7CE6B9A}"/>
              </a:ext>
            </a:extLst>
          </p:cNvPr>
          <p:cNvSpPr txBox="1"/>
          <p:nvPr/>
        </p:nvSpPr>
        <p:spPr>
          <a:xfrm>
            <a:off x="7030094" y="4286833"/>
            <a:ext cx="1657982" cy="369332"/>
          </a:xfrm>
          <a:prstGeom prst="rect">
            <a:avLst/>
          </a:prstGeom>
          <a:noFill/>
        </p:spPr>
        <p:txBody>
          <a:bodyPr wrap="square" lIns="91440" tIns="45720" rIns="91440" bIns="45720" rtlCol="0" anchor="t">
            <a:spAutoFit/>
          </a:bodyPr>
          <a:lstStyle/>
          <a:p>
            <a:r>
              <a:rPr lang="en-GB" dirty="0">
                <a:latin typeface="Arial"/>
                <a:cs typeface="Arial"/>
              </a:rPr>
              <a:t>56.31˚</a:t>
            </a:r>
          </a:p>
        </p:txBody>
      </p:sp>
      <p:sp>
        <p:nvSpPr>
          <p:cNvPr id="11" name="TextBox 10">
            <a:extLst>
              <a:ext uri="{FF2B5EF4-FFF2-40B4-BE49-F238E27FC236}">
                <a16:creationId xmlns:a16="http://schemas.microsoft.com/office/drawing/2014/main" id="{A132C658-F679-56B5-C06C-DAB45796586F}"/>
              </a:ext>
            </a:extLst>
          </p:cNvPr>
          <p:cNvSpPr txBox="1"/>
          <p:nvPr/>
        </p:nvSpPr>
        <p:spPr>
          <a:xfrm>
            <a:off x="757220" y="1154374"/>
            <a:ext cx="4713237" cy="3693319"/>
          </a:xfrm>
          <a:prstGeom prst="rect">
            <a:avLst/>
          </a:prstGeom>
          <a:noFill/>
        </p:spPr>
        <p:txBody>
          <a:bodyPr wrap="square" lIns="91440" tIns="45720" rIns="91440" bIns="45720" rtlCol="0" anchor="t">
            <a:spAutoFit/>
          </a:bodyPr>
          <a:lstStyle/>
          <a:p>
            <a:r>
              <a:rPr lang="en-GB" b="1" u="sng" dirty="0">
                <a:latin typeface="Arial"/>
                <a:cs typeface="Arial"/>
              </a:rPr>
              <a:t>Example</a:t>
            </a:r>
          </a:p>
          <a:p>
            <a:endParaRPr lang="en-GB" b="1" u="sng" dirty="0">
              <a:latin typeface="Arial" panose="020B0604020202020204" pitchFamily="34" charset="0"/>
              <a:cs typeface="Arial" panose="020B0604020202020204" pitchFamily="34" charset="0"/>
            </a:endParaRPr>
          </a:p>
          <a:p>
            <a:r>
              <a:rPr lang="en-GB" dirty="0">
                <a:latin typeface="Arial"/>
                <a:cs typeface="Arial"/>
              </a:rPr>
              <a:t>Cosine (cos)	= 	       </a:t>
            </a:r>
            <a:r>
              <a:rPr lang="en-GB" u="sng" dirty="0">
                <a:latin typeface="Arial"/>
                <a:cs typeface="Arial"/>
              </a:rPr>
              <a:t>Adjacent</a:t>
            </a:r>
            <a:endParaRPr lang="en-GB" dirty="0">
              <a:latin typeface="Arial"/>
              <a:cs typeface="Arial"/>
            </a:endParaRPr>
          </a:p>
          <a:p>
            <a:r>
              <a:rPr lang="en-GB" dirty="0">
                <a:latin typeface="Arial"/>
                <a:cs typeface="Arial"/>
              </a:rPr>
              <a:t>				    Hypotenuse</a:t>
            </a:r>
          </a:p>
          <a:p>
            <a:endParaRPr lang="en-GB" dirty="0">
              <a:latin typeface="Arial" panose="020B0604020202020204" pitchFamily="34" charset="0"/>
              <a:cs typeface="Arial" panose="020B0604020202020204" pitchFamily="34" charset="0"/>
            </a:endParaRPr>
          </a:p>
          <a:p>
            <a:endParaRPr lang="en-GB" dirty="0">
              <a:latin typeface="Arial" panose="020B0604020202020204" pitchFamily="34" charset="0"/>
              <a:cs typeface="Arial" panose="020B0604020202020204" pitchFamily="34" charset="0"/>
            </a:endParaRPr>
          </a:p>
          <a:p>
            <a:r>
              <a:rPr lang="en-GB" dirty="0">
                <a:latin typeface="Arial"/>
                <a:cs typeface="Arial"/>
              </a:rPr>
              <a:t>Hypotenuse  =            </a:t>
            </a:r>
            <a:r>
              <a:rPr lang="en-GB" u="sng" dirty="0">
                <a:latin typeface="Arial"/>
                <a:cs typeface="Arial"/>
              </a:rPr>
              <a:t>Adjacent </a:t>
            </a:r>
            <a:endParaRPr lang="en-GB" u="sng" dirty="0">
              <a:latin typeface="Arial" panose="020B0604020202020204" pitchFamily="34" charset="0"/>
              <a:cs typeface="Arial" panose="020B0604020202020204" pitchFamily="34" charset="0"/>
            </a:endParaRPr>
          </a:p>
          <a:p>
            <a:r>
              <a:rPr lang="en-GB" dirty="0">
                <a:latin typeface="Arial"/>
                <a:cs typeface="Arial"/>
              </a:rPr>
              <a:t>				     Cos 56.31˚</a:t>
            </a:r>
          </a:p>
          <a:p>
            <a:endParaRPr lang="en-GB" dirty="0">
              <a:latin typeface="Arial" panose="020B0604020202020204" pitchFamily="34" charset="0"/>
              <a:cs typeface="Arial" panose="020B0604020202020204" pitchFamily="34" charset="0"/>
            </a:endParaRPr>
          </a:p>
          <a:p>
            <a:r>
              <a:rPr lang="en-GB" dirty="0">
                <a:latin typeface="Arial"/>
                <a:cs typeface="Arial"/>
              </a:rPr>
              <a:t>Hypotenuse  =                 </a:t>
            </a:r>
            <a:r>
              <a:rPr lang="en-GB" u="sng" dirty="0">
                <a:latin typeface="Arial"/>
                <a:cs typeface="Arial"/>
              </a:rPr>
              <a:t>  4  </a:t>
            </a:r>
          </a:p>
          <a:p>
            <a:r>
              <a:rPr lang="en-GB" dirty="0">
                <a:latin typeface="Arial"/>
                <a:cs typeface="Arial"/>
              </a:rPr>
              <a:t>                                        0.55</a:t>
            </a:r>
            <a:endParaRPr lang="en-GB" dirty="0">
              <a:latin typeface="Arial" panose="020B0604020202020204" pitchFamily="34" charset="0"/>
              <a:cs typeface="Arial" panose="020B0604020202020204" pitchFamily="34" charset="0"/>
            </a:endParaRPr>
          </a:p>
          <a:p>
            <a:endParaRPr lang="en-GB" dirty="0">
              <a:latin typeface="Arial" panose="020B0604020202020204" pitchFamily="34" charset="0"/>
              <a:cs typeface="Arial" panose="020B0604020202020204" pitchFamily="34" charset="0"/>
            </a:endParaRPr>
          </a:p>
          <a:p>
            <a:r>
              <a:rPr lang="en-GB" dirty="0">
                <a:latin typeface="Arial"/>
                <a:cs typeface="Arial"/>
              </a:rPr>
              <a:t>Hypotenuse  =               7.2 m  </a:t>
            </a:r>
            <a:endParaRPr lang="en-GB"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96571582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0A9984F6-1D76-BCD3-4E6F-26C68F32F1B9}"/>
              </a:ext>
            </a:extLst>
          </p:cNvPr>
          <p:cNvGrpSpPr/>
          <p:nvPr/>
        </p:nvGrpSpPr>
        <p:grpSpPr>
          <a:xfrm>
            <a:off x="6096000" y="1585965"/>
            <a:ext cx="3536302" cy="3256384"/>
            <a:chOff x="6288834" y="1175657"/>
            <a:chExt cx="3536302" cy="3256384"/>
          </a:xfrm>
        </p:grpSpPr>
        <p:sp>
          <p:nvSpPr>
            <p:cNvPr id="3" name="Right Triangle 2">
              <a:extLst>
                <a:ext uri="{FF2B5EF4-FFF2-40B4-BE49-F238E27FC236}">
                  <a16:creationId xmlns:a16="http://schemas.microsoft.com/office/drawing/2014/main" id="{73E71CC2-AC2C-6FB1-D1A7-3D33A4D26B47}"/>
                </a:ext>
              </a:extLst>
            </p:cNvPr>
            <p:cNvSpPr/>
            <p:nvPr/>
          </p:nvSpPr>
          <p:spPr>
            <a:xfrm flipH="1">
              <a:off x="6288834" y="1175657"/>
              <a:ext cx="3536302" cy="3256384"/>
            </a:xfrm>
            <a:prstGeom prst="rtTriangle">
              <a:avLst/>
            </a:prstGeom>
            <a:noFill/>
            <a:ln w="349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Rectangle 3">
              <a:extLst>
                <a:ext uri="{FF2B5EF4-FFF2-40B4-BE49-F238E27FC236}">
                  <a16:creationId xmlns:a16="http://schemas.microsoft.com/office/drawing/2014/main" id="{E578DAD9-5AA6-32BE-83FC-00923D5762AE}"/>
                </a:ext>
              </a:extLst>
            </p:cNvPr>
            <p:cNvSpPr/>
            <p:nvPr/>
          </p:nvSpPr>
          <p:spPr>
            <a:xfrm>
              <a:off x="9124950" y="3857625"/>
              <a:ext cx="700186" cy="574416"/>
            </a:xfrm>
            <a:prstGeom prst="rect">
              <a:avLst/>
            </a:prstGeom>
            <a:noFill/>
            <a:ln w="317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5" name="Arc 4">
            <a:extLst>
              <a:ext uri="{FF2B5EF4-FFF2-40B4-BE49-F238E27FC236}">
                <a16:creationId xmlns:a16="http://schemas.microsoft.com/office/drawing/2014/main" id="{9A9DD7FA-DAC3-F4EA-62EA-0438808F7BB8}"/>
              </a:ext>
            </a:extLst>
          </p:cNvPr>
          <p:cNvSpPr/>
          <p:nvPr/>
        </p:nvSpPr>
        <p:spPr>
          <a:xfrm rot="1202485">
            <a:off x="6459016" y="4255441"/>
            <a:ext cx="435237" cy="869675"/>
          </a:xfrm>
          <a:prstGeom prst="arc">
            <a:avLst>
              <a:gd name="adj1" fmla="val 15640839"/>
              <a:gd name="adj2" fmla="val 1874092"/>
            </a:avLst>
          </a:prstGeom>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6" name="TextBox 5">
            <a:extLst>
              <a:ext uri="{FF2B5EF4-FFF2-40B4-BE49-F238E27FC236}">
                <a16:creationId xmlns:a16="http://schemas.microsoft.com/office/drawing/2014/main" id="{788E5703-C4D9-60CF-1D2C-A660C49370B6}"/>
              </a:ext>
            </a:extLst>
          </p:cNvPr>
          <p:cNvSpPr txBox="1"/>
          <p:nvPr/>
        </p:nvSpPr>
        <p:spPr>
          <a:xfrm>
            <a:off x="7864151" y="5087369"/>
            <a:ext cx="1657982" cy="369332"/>
          </a:xfrm>
          <a:prstGeom prst="rect">
            <a:avLst/>
          </a:prstGeom>
          <a:noFill/>
        </p:spPr>
        <p:txBody>
          <a:bodyPr wrap="square" rtlCol="0">
            <a:spAutoFit/>
          </a:bodyPr>
          <a:lstStyle/>
          <a:p>
            <a:r>
              <a:rPr lang="en-GB">
                <a:latin typeface="Arial" panose="020B0604020202020204" pitchFamily="34" charset="0"/>
                <a:cs typeface="Arial" panose="020B0604020202020204" pitchFamily="34" charset="0"/>
              </a:rPr>
              <a:t> 4m </a:t>
            </a:r>
          </a:p>
        </p:txBody>
      </p:sp>
      <p:sp>
        <p:nvSpPr>
          <p:cNvPr id="7" name="TextBox 6">
            <a:extLst>
              <a:ext uri="{FF2B5EF4-FFF2-40B4-BE49-F238E27FC236}">
                <a16:creationId xmlns:a16="http://schemas.microsoft.com/office/drawing/2014/main" id="{A54D1986-C660-F0C5-4A44-9F9D63951796}"/>
              </a:ext>
            </a:extLst>
          </p:cNvPr>
          <p:cNvSpPr txBox="1"/>
          <p:nvPr/>
        </p:nvSpPr>
        <p:spPr>
          <a:xfrm>
            <a:off x="7154326" y="2844825"/>
            <a:ext cx="1409518" cy="369332"/>
          </a:xfrm>
          <a:prstGeom prst="rect">
            <a:avLst/>
          </a:prstGeom>
          <a:noFill/>
        </p:spPr>
        <p:txBody>
          <a:bodyPr wrap="square" rtlCol="0">
            <a:spAutoFit/>
          </a:bodyPr>
          <a:lstStyle/>
          <a:p>
            <a:r>
              <a:rPr lang="en-GB" dirty="0">
                <a:latin typeface="Arial" panose="020B0604020202020204" pitchFamily="34" charset="0"/>
                <a:cs typeface="Arial" panose="020B0604020202020204" pitchFamily="34" charset="0"/>
              </a:rPr>
              <a:t>5 m </a:t>
            </a:r>
          </a:p>
        </p:txBody>
      </p:sp>
      <p:sp>
        <p:nvSpPr>
          <p:cNvPr id="8" name="TextBox 7">
            <a:extLst>
              <a:ext uri="{FF2B5EF4-FFF2-40B4-BE49-F238E27FC236}">
                <a16:creationId xmlns:a16="http://schemas.microsoft.com/office/drawing/2014/main" id="{755F6F8C-A7AF-619A-345C-AF930A2C8D23}"/>
              </a:ext>
            </a:extLst>
          </p:cNvPr>
          <p:cNvSpPr txBox="1"/>
          <p:nvPr/>
        </p:nvSpPr>
        <p:spPr>
          <a:xfrm>
            <a:off x="7030094" y="4286833"/>
            <a:ext cx="1657982" cy="369332"/>
          </a:xfrm>
          <a:prstGeom prst="rect">
            <a:avLst/>
          </a:prstGeom>
          <a:noFill/>
        </p:spPr>
        <p:txBody>
          <a:bodyPr wrap="square" rtlCol="0">
            <a:spAutoFit/>
          </a:bodyPr>
          <a:lstStyle/>
          <a:p>
            <a:r>
              <a:rPr lang="en-GB" dirty="0">
                <a:latin typeface="Arial" panose="020B0604020202020204" pitchFamily="34" charset="0"/>
                <a:cs typeface="Arial" panose="020B0604020202020204" pitchFamily="34" charset="0"/>
              </a:rPr>
              <a:t>36.86˚</a:t>
            </a:r>
          </a:p>
        </p:txBody>
      </p:sp>
      <p:sp>
        <p:nvSpPr>
          <p:cNvPr id="9" name="TextBox 8">
            <a:extLst>
              <a:ext uri="{FF2B5EF4-FFF2-40B4-BE49-F238E27FC236}">
                <a16:creationId xmlns:a16="http://schemas.microsoft.com/office/drawing/2014/main" id="{553ED2C5-94C9-1D75-AABB-D10603EA4C10}"/>
              </a:ext>
            </a:extLst>
          </p:cNvPr>
          <p:cNvSpPr txBox="1"/>
          <p:nvPr/>
        </p:nvSpPr>
        <p:spPr>
          <a:xfrm>
            <a:off x="775880" y="1117051"/>
            <a:ext cx="6032423" cy="923330"/>
          </a:xfrm>
          <a:prstGeom prst="rect">
            <a:avLst/>
          </a:prstGeom>
          <a:noFill/>
        </p:spPr>
        <p:txBody>
          <a:bodyPr wrap="square" rtlCol="0">
            <a:spAutoFit/>
          </a:bodyPr>
          <a:lstStyle/>
          <a:p>
            <a:r>
              <a:rPr lang="en-GB" b="1" u="sng">
                <a:latin typeface="Arial" panose="020B0604020202020204" pitchFamily="34" charset="0"/>
                <a:cs typeface="Arial" panose="020B0604020202020204" pitchFamily="34" charset="0"/>
              </a:rPr>
              <a:t>Activity 1</a:t>
            </a:r>
          </a:p>
          <a:p>
            <a:endParaRPr lang="en-GB" b="1" u="sng">
              <a:latin typeface="Arial" panose="020B0604020202020204" pitchFamily="34" charset="0"/>
              <a:cs typeface="Arial" panose="020B0604020202020204" pitchFamily="34" charset="0"/>
            </a:endParaRPr>
          </a:p>
          <a:p>
            <a:r>
              <a:rPr lang="en-GB">
                <a:latin typeface="Arial" panose="020B0604020202020204" pitchFamily="34" charset="0"/>
                <a:cs typeface="Arial" panose="020B0604020202020204" pitchFamily="34" charset="0"/>
              </a:rPr>
              <a:t>Use trigonometry to find the length of the third side.</a:t>
            </a:r>
          </a:p>
        </p:txBody>
      </p:sp>
    </p:spTree>
    <p:extLst>
      <p:ext uri="{BB962C8B-B14F-4D97-AF65-F5344CB8AC3E}">
        <p14:creationId xmlns:p14="http://schemas.microsoft.com/office/powerpoint/2010/main" val="107219106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b99cf144-4eb2-4910-9a88-c8d0ce72bbfd">
      <Terms xmlns="http://schemas.microsoft.com/office/infopath/2007/PartnerControls"/>
    </lcf76f155ced4ddcb4097134ff3c332f>
    <TaxCatchAll xmlns="a75230e0-234e-44fc-a46b-fcfdfca8ad4b"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BF881A016B10084995EF93CBCB18F51C" ma:contentTypeVersion="17" ma:contentTypeDescription="Create a new document." ma:contentTypeScope="" ma:versionID="48ffc06f6ec283ce7618f4b4875bad84">
  <xsd:schema xmlns:xsd="http://www.w3.org/2001/XMLSchema" xmlns:xs="http://www.w3.org/2001/XMLSchema" xmlns:p="http://schemas.microsoft.com/office/2006/metadata/properties" xmlns:ns2="b99cf144-4eb2-4910-9a88-c8d0ce72bbfd" xmlns:ns3="a75230e0-234e-44fc-a46b-fcfdfca8ad4b" targetNamespace="http://schemas.microsoft.com/office/2006/metadata/properties" ma:root="true" ma:fieldsID="adfd571ea4855126d306e926ca3f8808" ns2:_="" ns3:_="">
    <xsd:import namespace="b99cf144-4eb2-4910-9a88-c8d0ce72bbfd"/>
    <xsd:import namespace="a75230e0-234e-44fc-a46b-fcfdfca8ad4b"/>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GenerationTime" minOccurs="0"/>
                <xsd:element ref="ns2:MediaServiceEventHashCode" minOccurs="0"/>
                <xsd:element ref="ns2:MediaServiceAutoKeyPoints" minOccurs="0"/>
                <xsd:element ref="ns2:MediaServiceKeyPoints" minOccurs="0"/>
                <xsd:element ref="ns2:MediaServiceOCR" minOccurs="0"/>
                <xsd:element ref="ns2:MediaServiceDateTaken" minOccurs="0"/>
                <xsd:element ref="ns3:SharedWithUsers" minOccurs="0"/>
                <xsd:element ref="ns3:SharedWithDetails" minOccurs="0"/>
                <xsd:element ref="ns2:MediaLengthInSeconds" minOccurs="0"/>
                <xsd:element ref="ns2:lcf76f155ced4ddcb4097134ff3c332f" minOccurs="0"/>
                <xsd:element ref="ns3:TaxCatchAll" minOccurs="0"/>
                <xsd:element ref="ns2:MediaServiceLocation"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99cf144-4eb2-4910-9a88-c8d0ce72bbf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DateTaken" ma:index="16" nillable="true" ma:displayName="MediaServiceDateTaken" ma:hidden="true" ma:internalName="MediaServiceDateTaken"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20cda56a-0d36-40e2-ad5d-df46f41119bb" ma:termSetId="09814cd3-568e-fe90-9814-8d621ff8fb84" ma:anchorId="fba54fb3-c3e1-fe81-a776-ca4b69148c4d" ma:open="true" ma:isKeyword="false">
      <xsd:complexType>
        <xsd:sequence>
          <xsd:element ref="pc:Terms" minOccurs="0" maxOccurs="1"/>
        </xsd:sequence>
      </xsd:complexType>
    </xsd:element>
    <xsd:element name="MediaServiceLocation" ma:index="23" nillable="true" ma:displayName="Location" ma:internalName="MediaServiceLocation" ma:readOnly="true">
      <xsd:simpleType>
        <xsd:restriction base="dms:Text"/>
      </xsd:simple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a75230e0-234e-44fc-a46b-fcfdfca8ad4b"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a57b629d-5dce-4b34-ab1a-52e3d0ef0cee}" ma:internalName="TaxCatchAll" ma:showField="CatchAllData" ma:web="a75230e0-234e-44fc-a46b-fcfdfca8ad4b">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8CC2AA4E-4DDC-4A85-8430-6EFA8AD17C2C}">
  <ds:schemaRefs>
    <ds:schemaRef ds:uri="07530afe-d844-488b-9a54-9e56863626c8"/>
    <ds:schemaRef ds:uri="1e93ca30-efe2-4bb4-90cd-d2db97fb21cd"/>
    <ds:schemaRef ds:uri="2ff69431-d625-42b0-a6d5-57182fa431d3"/>
    <ds:schemaRef ds:uri="5b445847-c24f-4193-86d7-f1d3b43b6266"/>
    <ds:schemaRef ds:uri="http://schemas.microsoft.com/office/2006/metadata/properties"/>
    <ds:schemaRef ds:uri="http://schemas.microsoft.com/office/infopath/2007/PartnerControls"/>
    <ds:schemaRef ds:uri="414d2ded-29cc-4abd-a1df-c646721ce55b"/>
    <ds:schemaRef ds:uri="2847a094-2edf-4950-a853-13ec668231ed"/>
  </ds:schemaRefs>
</ds:datastoreItem>
</file>

<file path=customXml/itemProps2.xml><?xml version="1.0" encoding="utf-8"?>
<ds:datastoreItem xmlns:ds="http://schemas.openxmlformats.org/officeDocument/2006/customXml" ds:itemID="{BFD7EE64-418F-4A6D-83A7-D2A001558911}">
  <ds:schemaRefs>
    <ds:schemaRef ds:uri="http://schemas.microsoft.com/sharepoint/v3/contenttype/forms"/>
  </ds:schemaRefs>
</ds:datastoreItem>
</file>

<file path=customXml/itemProps3.xml><?xml version="1.0" encoding="utf-8"?>
<ds:datastoreItem xmlns:ds="http://schemas.openxmlformats.org/officeDocument/2006/customXml" ds:itemID="{78C63896-5F20-4701-8AA4-C0C812D339BC}"/>
</file>

<file path=docProps/app.xml><?xml version="1.0" encoding="utf-8"?>
<Properties xmlns="http://schemas.openxmlformats.org/officeDocument/2006/extended-properties" xmlns:vt="http://schemas.openxmlformats.org/officeDocument/2006/docPropsVTypes">
  <Template/>
  <TotalTime>0</TotalTime>
  <Words>784</Words>
  <Application>Microsoft Office PowerPoint</Application>
  <PresentationFormat>Widescreen</PresentationFormat>
  <Paragraphs>190</Paragraphs>
  <Slides>16</Slides>
  <Notes>2</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16</vt:i4>
      </vt:variant>
    </vt:vector>
  </HeadingPairs>
  <TitlesOfParts>
    <vt:vector size="20" baseType="lpstr">
      <vt:lpstr>Arial</vt:lpstr>
      <vt:lpstr>Calibri</vt:lpstr>
      <vt:lpstr>Calibri Light</vt:lpstr>
      <vt:lpstr>Office Theme</vt:lpstr>
      <vt:lpstr>4.1 Applied mathematical theory in engineering applications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Trigonometry – 2</dc:title>
  <dc:creator>David Percival</dc:creator>
  <cp:lastModifiedBy>Gemma Brezinski</cp:lastModifiedBy>
  <cp:revision>18</cp:revision>
  <dcterms:created xsi:type="dcterms:W3CDTF">2022-11-20T14:31:29Z</dcterms:created>
  <dcterms:modified xsi:type="dcterms:W3CDTF">2023-08-22T09:37:26Z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0x010100BF881A016B10084995EF93CBCB18F51C</vt:lpwstr>
  </property>
  <property fmtid="{D5CDD505-2E9C-101B-9397-08002B2CF9AE}" pid="3" name="MediaServiceImageTags">
    <vt:lpwstr/>
  </property>
</Properties>
</file>