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8"/>
  </p:notesMasterIdLst>
  <p:sldIdLst>
    <p:sldId id="261" r:id="rId6"/>
    <p:sldId id="264" r:id="rId7"/>
    <p:sldId id="307"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2" r:id="rId23"/>
    <p:sldId id="341" r:id="rId24"/>
    <p:sldId id="344" r:id="rId25"/>
    <p:sldId id="343" r:id="rId26"/>
    <p:sldId id="345" r:id="rId27"/>
    <p:sldId id="346" r:id="rId28"/>
    <p:sldId id="347" r:id="rId29"/>
    <p:sldId id="348" r:id="rId30"/>
    <p:sldId id="349" r:id="rId31"/>
    <p:sldId id="350" r:id="rId32"/>
    <p:sldId id="352" r:id="rId33"/>
    <p:sldId id="351" r:id="rId34"/>
    <p:sldId id="353" r:id="rId35"/>
    <p:sldId id="266" r:id="rId36"/>
    <p:sldId id="32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FR" userId="Editor" providerId="None"/>
  <p188:author id="{DB168830-51D4-4CC1-7858-D21AD9F13162}" name="Sarah Stafford" initials="SS" userId="Sarah Stafford" providerId="None"/>
  <p188:author id="{13731D61-6EEF-166B-55A1-BE9FB9519EDD}" name="Tingting Han (Staff)" initials="TH(" userId="S::t.han@bbk.ac.uk::9e8bedea-f974-4041-a7f3-2d91e0e4dc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0071F8"/>
    <a:srgbClr val="BE0064"/>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E2509-8526-294D-B509-AF2A84D7D1FD}" v="1" dt="2023-04-05T10:29:03.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6" autoAdjust="0"/>
    <p:restoredTop sz="83673" autoAdjust="0"/>
  </p:normalViewPr>
  <p:slideViewPr>
    <p:cSldViewPr snapToGrid="0" snapToObjects="1">
      <p:cViewPr varScale="1">
        <p:scale>
          <a:sx n="106" d="100"/>
          <a:sy n="106" d="100"/>
        </p:scale>
        <p:origin x="1208" y="17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p:scale>
          <a:sx n="75" d="100"/>
          <a:sy n="75" d="100"/>
        </p:scale>
        <p:origin x="2088" y="-4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Arial" panose="020B0604020202020204" pitchFamily="34" charset="0"/>
                <a:cs typeface="Arial" panose="020B0604020202020204" pitchFamily="34" charset="0"/>
              </a:rPr>
              <a:t>For the first question, learners should calculate the areas and compare.</a:t>
            </a:r>
          </a:p>
          <a:p>
            <a:r>
              <a:rPr lang="en-GB" sz="1200" dirty="0">
                <a:solidFill>
                  <a:srgbClr val="000000"/>
                </a:solidFill>
                <a:latin typeface="Arial" panose="020B0604020202020204" pitchFamily="34" charset="0"/>
                <a:cs typeface="Arial" panose="020B0604020202020204" pitchFamily="34" charset="0"/>
              </a:rPr>
              <a:t>For the second question, learners should only consider the circumference of the curved edge of the pizza.</a:t>
            </a:r>
          </a:p>
          <a:p>
            <a:r>
              <a:rPr lang="en-GB" sz="1200" kern="1200" dirty="0">
                <a:solidFill>
                  <a:srgbClr val="000000"/>
                </a:solidFill>
                <a:effectLst/>
                <a:latin typeface="Arial" panose="020B0604020202020204" pitchFamily="34" charset="0"/>
                <a:ea typeface="+mn-ea"/>
                <a:cs typeface="Arial" panose="020B0604020202020204" pitchFamily="34" charset="0"/>
              </a:rPr>
              <a:t>Learners should pick the quarter of the 12-inch for the first question, but half the 8-inch for the second question.</a:t>
            </a:r>
            <a:endParaRPr lang="en-GB" sz="1200" kern="1200" dirty="0">
              <a:solidFill>
                <a:schemeClr val="tx1"/>
              </a:solidFill>
              <a:effectLst/>
              <a:latin typeface="+mn-lt"/>
              <a:ea typeface="+mn-ea"/>
              <a:cs typeface="+mn-cs"/>
            </a:endParaRPr>
          </a:p>
          <a:p>
            <a:endParaRPr lang="en-GB" sz="1200" b="1" dirty="0">
              <a:solidFill>
                <a:srgbClr val="000000"/>
              </a:solidFill>
              <a:latin typeface="Arial" panose="020B0604020202020204" pitchFamily="34" charset="0"/>
              <a:cs typeface="Arial" panose="020B0604020202020204" pitchFamily="34" charset="0"/>
            </a:endParaRPr>
          </a:p>
          <a:p>
            <a:r>
              <a:rPr lang="en-GB" sz="1200" b="1" dirty="0">
                <a:solidFill>
                  <a:srgbClr val="000000"/>
                </a:solidFill>
                <a:latin typeface="Arial" panose="020B0604020202020204" pitchFamily="34" charset="0"/>
                <a:cs typeface="Arial" panose="020B0604020202020204" pitchFamily="34" charset="0"/>
              </a:rPr>
              <a:t>Answer for the third question: </a:t>
            </a:r>
          </a:p>
          <a:p>
            <a:r>
              <a:rPr lang="en-GB" sz="1200" dirty="0">
                <a:solidFill>
                  <a:srgbClr val="000000"/>
                </a:solidFill>
                <a:latin typeface="Arial" panose="020B0604020202020204" pitchFamily="34" charset="0"/>
                <a:cs typeface="Arial" panose="020B0604020202020204" pitchFamily="34" charset="0"/>
              </a:rPr>
              <a:t>No, it is not. The crust is only around curved edge. You will need to add in the diameter for half pizza and twice the radius for quarter pizza to get the perimeter.</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175190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This activity assesses learners’ understanding of area of semicircles and quadrants.</a:t>
            </a:r>
          </a:p>
          <a:p>
            <a:pPr algn="l"/>
            <a:r>
              <a:rPr lang="en-GB" sz="1200" dirty="0">
                <a:effectLst/>
                <a:latin typeface="Arial" panose="020B0604020202020204" pitchFamily="34" charset="0"/>
                <a:ea typeface="Calibri" panose="020F0502020204030204" pitchFamily="34" charset="0"/>
                <a:cs typeface="Times New Roman" panose="02020603050405020304" pitchFamily="18" charset="0"/>
              </a:rPr>
              <a:t>The area of quarter of 12-inch pizza is more than that of half 8-inch pizza. Since Adam wants the most pizza, he should choose the quarter of 12-inch pizza.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2868794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04040"/>
                </a:solidFill>
                <a:effectLst/>
                <a:latin typeface="Arial" panose="020B0604020202020204" pitchFamily="34" charset="0"/>
                <a:ea typeface="Calibri" panose="020F0502020204030204" pitchFamily="34" charset="0"/>
              </a:rPr>
              <a:t>Ask learners why they should avoid rounding the answers until the end.</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395919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Give learners the ‘Spot the mistakes’ handouts. Ask them to work in pairs. The next few slides show</a:t>
            </a:r>
            <a:r>
              <a:rPr lang="en-US" dirty="0"/>
              <a:t> the misconceptions and correct calculations.</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172182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1325500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217496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783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400"/>
              </a:spcBef>
              <a:spcAft>
                <a:spcPts val="400"/>
              </a:spcAft>
              <a:buClrTx/>
              <a:buSzTx/>
              <a:buFont typeface="Arial" panose="020B0604020202020204" pitchFamily="34" charset="0"/>
              <a:buNone/>
              <a:tabLst/>
              <a:defRP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This section includes </a:t>
            </a:r>
            <a:r>
              <a:rPr lang="en-GB" sz="1200" dirty="0">
                <a:latin typeface="Arial" panose="020B0604020202020204" pitchFamily="34" charset="0"/>
                <a:cs typeface="Arial" panose="020B0604020202020204" pitchFamily="34" charset="0"/>
              </a:rPr>
              <a:t>problems involving area/perimeter of compound shapes involving circles.</a:t>
            </a:r>
          </a:p>
          <a:p>
            <a:pPr marL="0" indent="0" algn="just">
              <a:lnSpc>
                <a:spcPct val="115000"/>
              </a:lnSpc>
              <a:spcBef>
                <a:spcPts val="400"/>
              </a:spcBef>
              <a:spcAft>
                <a:spcPts val="400"/>
              </a:spcAft>
              <a:buFont typeface="Arial" panose="020B0604020202020204" pitchFamily="34" charset="0"/>
              <a:buNone/>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1776039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panose="020B0604020202020204" pitchFamily="34" charset="0"/>
                <a:cs typeface="Arial" panose="020B0604020202020204" pitchFamily="34" charset="0"/>
              </a:rPr>
              <a:t>Using the context of the athletics track and the need to repaint the innermost perimeter with white line and resurface the grass. Learners can use mini whiteboards to draw this shape, or recreate it using paper plates and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panose="020B0604020202020204" pitchFamily="34" charset="0"/>
                <a:cs typeface="Arial" panose="020B0604020202020204" pitchFamily="34" charset="0"/>
              </a:rPr>
              <a:t>Ensure that learners can see that the shape of the field is two semicircles joined to a rectangle. To find the distance around the field, they need to calculate the circumference of the curved edge of each semicircle.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Use these questions for discussion:</a:t>
            </a:r>
          </a:p>
          <a:p>
            <a:pPr marL="457200" indent="-4572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What shape is the curved part of the racetrack?</a:t>
            </a:r>
          </a:p>
          <a:p>
            <a:pPr marL="457200" indent="-4572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How did you calculate the distance around the curved parts?</a:t>
            </a:r>
          </a:p>
          <a:p>
            <a:pPr marL="457200" indent="-4572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How did you then calculate the total distance around the field? </a:t>
            </a:r>
          </a:p>
          <a:p>
            <a:pPr marL="457200" indent="-45720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Guide learners to see that they should not add the diameter of the semicircles to the total perimeter, unlike when calculating the perimeter of a semicircle.</a:t>
            </a:r>
          </a:p>
          <a:p>
            <a:pPr marL="457200" indent="-4572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What’s the term for the distance around the field? (Perimeter)</a:t>
            </a: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3754404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Again, using the context of the athletics track and the need to resurface the grass every year, ask learners how they would calculate the area needed. </a:t>
            </a:r>
            <a:endParaRPr lang="en-GB" sz="1200" dirty="0">
              <a:solidFill>
                <a:schemeClr val="tx1"/>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156584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Ask learners to work in groups. Provide each group with a different circular or a cylindrical object, a piece of string and a ruler. Each group measures the circumference and diameter of their object. Ask groups to report their measurements and record them in a table on the board. Then ask learners to divide the circumference by the diameter for each object and share their observations.</a:t>
            </a:r>
          </a:p>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Elicit the formulae for area and circumference from the learners and link to rearrangement of π=C/d. Tutors can display these formulae on the board.</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Segoe UI" panose="020B0502040204020203" pitchFamily="34" charset="0"/>
              </a:rPr>
              <a:t>Before the pictures appear. Ask the class to think of examples in real life when you may need to measure the perimeter of something.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744879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learners why they wouldn’t divide by 2, then multiply by 2 to get the circumference of the semicircles.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the diameter was not added to find the perimeter. Compare with the shapes in </a:t>
            </a:r>
            <a:r>
              <a:rPr lang="en-US" b="1" dirty="0"/>
              <a:t>slide 19</a:t>
            </a:r>
            <a:r>
              <a:rPr lang="en-US" b="0" dirty="0"/>
              <a:t>, where the diameter must be added to the circumference to find the perimeter of the semicircle.</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2638972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Learners may work out the area of the semicircle, then multiply by 2. Explain that this is not wrong but less efficient than the method in the slide.</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4016856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Provide learners with the ‘Area of compound shapes’ handout. Ask them to work in pairs to draw the missing shape. </a:t>
            </a:r>
          </a:p>
          <a:p>
            <a:pPr algn="l">
              <a:lnSpc>
                <a:spcPct val="115000"/>
              </a:lnSpc>
              <a:spcBef>
                <a:spcPts val="400"/>
              </a:spcBef>
              <a:spcAft>
                <a:spcPts val="400"/>
              </a:spcAft>
            </a:pPr>
            <a:endParaRPr lang="en-GB" sz="1200" dirty="0">
              <a:solidFill>
                <a:srgbClr val="404040"/>
              </a:solidFill>
              <a:effectLst/>
              <a:latin typeface="Arial" panose="020B0604020202020204" pitchFamily="34" charset="0"/>
              <a:ea typeface="Calibri" panose="020F0502020204030204" pitchFamily="34" charset="0"/>
            </a:endParaRPr>
          </a:p>
          <a:p>
            <a:pPr algn="l"/>
            <a:r>
              <a:rPr lang="en-GB" sz="1200" b="0" dirty="0">
                <a:solidFill>
                  <a:srgbClr val="404040"/>
                </a:solidFill>
                <a:effectLst/>
                <a:latin typeface="Arial" panose="020B0604020202020204" pitchFamily="34" charset="0"/>
                <a:ea typeface="Calibri" panose="020F0502020204030204" pitchFamily="34" charset="0"/>
              </a:rPr>
              <a:t>Slides 24</a:t>
            </a:r>
            <a:r>
              <a:rPr lang="en-IN"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200" b="0" dirty="0">
                <a:solidFill>
                  <a:srgbClr val="404040"/>
                </a:solidFill>
                <a:effectLst/>
                <a:latin typeface="Arial" panose="020B0604020202020204" pitchFamily="34" charset="0"/>
                <a:ea typeface="Calibri" panose="020F0502020204030204" pitchFamily="34" charset="0"/>
              </a:rPr>
              <a:t>26 </a:t>
            </a:r>
            <a:r>
              <a:rPr lang="en-GB" sz="1200" dirty="0">
                <a:solidFill>
                  <a:srgbClr val="404040"/>
                </a:solidFill>
                <a:effectLst/>
                <a:latin typeface="Arial" panose="020B0604020202020204" pitchFamily="34" charset="0"/>
                <a:ea typeface="Calibri" panose="020F0502020204030204" pitchFamily="34" charset="0"/>
              </a:rPr>
              <a:t>provide the solutions to these tasks.</a:t>
            </a:r>
          </a:p>
          <a:p>
            <a:pPr marL="0" lvl="0" indent="0" algn="l">
              <a:lnSpc>
                <a:spcPct val="115000"/>
              </a:lnSpc>
              <a:spcBef>
                <a:spcPts val="400"/>
              </a:spcBef>
              <a:spcAft>
                <a:spcPts val="400"/>
              </a:spcAft>
              <a:buFont typeface="Symbol" panose="05050102010706020507" pitchFamily="18" charset="2"/>
              <a:buNone/>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200" dirty="0">
              <a:solidFill>
                <a:srgbClr val="404040"/>
              </a:solidFill>
              <a:effectLst/>
              <a:latin typeface="Arial" panose="020B0604020202020204" pitchFamily="34" charset="0"/>
              <a:ea typeface="Calibri" panose="020F0502020204030204" pitchFamily="34" charset="0"/>
            </a:endParaRPr>
          </a:p>
          <a:p>
            <a:pPr algn="l"/>
            <a:endParaRPr lang="en-GB" sz="1200" dirty="0">
              <a:solidFill>
                <a:srgbClr val="404040"/>
              </a:solidFill>
              <a:effectLst/>
              <a:latin typeface="Arial" panose="020B0604020202020204" pitchFamily="34" charset="0"/>
            </a:endParaRPr>
          </a:p>
          <a:p>
            <a:pPr algn="l"/>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197992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rgbClr val="404040"/>
                </a:solidFill>
                <a:effectLst/>
                <a:latin typeface="Arial" panose="020B0604020202020204" pitchFamily="34" charset="0"/>
                <a:ea typeface="Calibri" panose="020F0502020204030204" pitchFamily="34" charset="0"/>
              </a:rPr>
              <a:t>Draw responses from the learners by asking these questions:</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 Column B, what shapes have you drawn? (2 quarter circles)</a:t>
            </a: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How do you calculate the area of the two shapes?</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How do you figure out the area of the compound shape? Do you add the parts or subtract?</a:t>
            </a:r>
          </a:p>
          <a:p>
            <a:pPr algn="l"/>
            <a:endParaRPr lang="en-GB" sz="1200" dirty="0">
              <a:solidFill>
                <a:srgbClr val="404040"/>
              </a:solidFill>
              <a:effectLst/>
              <a:latin typeface="Arial" panose="020B0604020202020204" pitchFamily="34" charset="0"/>
              <a:ea typeface="Calibri" panose="020F0502020204030204" pitchFamily="34" charset="0"/>
            </a:endParaRPr>
          </a:p>
          <a:p>
            <a:pPr algn="l"/>
            <a:endParaRPr lang="en-GB" sz="1200" dirty="0">
              <a:solidFill>
                <a:srgbClr val="404040"/>
              </a:solidFill>
              <a:effectLst/>
              <a:latin typeface="Arial" panose="020B0604020202020204" pitchFamily="34" charset="0"/>
            </a:endParaRPr>
          </a:p>
          <a:p>
            <a:pPr algn="l"/>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1631703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rgbClr val="404040"/>
                </a:solidFill>
                <a:effectLst/>
                <a:latin typeface="Arial" panose="020B0604020202020204" pitchFamily="34" charset="0"/>
                <a:ea typeface="Calibri" panose="020F0502020204030204" pitchFamily="34" charset="0"/>
              </a:rPr>
              <a:t>Draw responses from the learners by asking these questions:</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 Column B,  what missing shape have you sketched? (circle)</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Can you add up the square and circle to find out the area of the compound shape. Why/why not? </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How do you calculate the area of the shaded part?</a:t>
            </a:r>
          </a:p>
          <a:p>
            <a:pPr algn="l"/>
            <a:endParaRPr lang="en-GB" sz="1200" dirty="0">
              <a:solidFill>
                <a:srgbClr val="404040"/>
              </a:solidFill>
              <a:effectLst/>
              <a:latin typeface="Arial" panose="020B0604020202020204" pitchFamily="34" charset="0"/>
              <a:ea typeface="Calibri" panose="020F0502020204030204" pitchFamily="34" charset="0"/>
            </a:endParaRPr>
          </a:p>
          <a:p>
            <a:pPr algn="l"/>
            <a:endParaRPr lang="en-GB" sz="1200" dirty="0">
              <a:solidFill>
                <a:srgbClr val="404040"/>
              </a:solidFill>
              <a:effectLst/>
              <a:latin typeface="Arial" panose="020B0604020202020204" pitchFamily="34" charset="0"/>
            </a:endParaRPr>
          </a:p>
          <a:p>
            <a:pPr algn="l"/>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1237428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rgbClr val="404040"/>
                </a:solidFill>
                <a:effectLst/>
                <a:latin typeface="Arial" panose="020B0604020202020204" pitchFamily="34" charset="0"/>
                <a:ea typeface="Calibri" panose="020F0502020204030204" pitchFamily="34" charset="0"/>
              </a:rPr>
              <a:t>Draw responses from the learners by asking these questions:</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 Column B, what shape did you sketch? (semicircle)</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How do you find out the area of the compound shape?</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200" dirty="0">
              <a:solidFill>
                <a:srgbClr val="404040"/>
              </a:solidFill>
              <a:effectLst/>
              <a:latin typeface="Arial" panose="020B0604020202020204" pitchFamily="34" charset="0"/>
              <a:ea typeface="Calibri" panose="020F0502020204030204" pitchFamily="34" charset="0"/>
            </a:endParaRPr>
          </a:p>
          <a:p>
            <a:pPr algn="l"/>
            <a:endParaRPr lang="en-GB" sz="1200" dirty="0">
              <a:solidFill>
                <a:srgbClr val="404040"/>
              </a:solidFill>
              <a:effectLst/>
              <a:latin typeface="Arial" panose="020B0604020202020204" pitchFamily="34" charset="0"/>
            </a:endParaRPr>
          </a:p>
          <a:p>
            <a:pPr algn="l"/>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265650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Ask learners to focus on the diagrams first. Begin a discussion on what can be found or worked out from the information in the diagram. Write these ideas as questions on the board.</a:t>
            </a:r>
          </a:p>
          <a:p>
            <a:pPr algn="l">
              <a:lnSpc>
                <a:spcPct val="115000"/>
              </a:lnSpc>
              <a:spcBef>
                <a:spcPts val="400"/>
              </a:spcBef>
              <a:spcAft>
                <a:spcPts val="400"/>
              </a:spcAft>
            </a:pPr>
            <a:endPar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Ask learners to then attempt the exam question. Emphasise to learners that working out part of the question will still gain them marks.</a:t>
            </a:r>
          </a:p>
          <a:p>
            <a:pPr marL="0" marR="0" lvl="0" indent="0" algn="just" defTabSz="914400" rtl="0" eaLnBrk="1" fontAlgn="auto" latinLnBrk="0" hangingPunct="1">
              <a:lnSpc>
                <a:spcPct val="115000"/>
              </a:lnSpc>
              <a:spcBef>
                <a:spcPts val="400"/>
              </a:spcBef>
              <a:spcAft>
                <a:spcPts val="400"/>
              </a:spcAft>
              <a:buClrTx/>
              <a:buSzTx/>
              <a:buFontTx/>
              <a:buNone/>
              <a:tabLst/>
              <a:defRPr/>
            </a:pPr>
            <a:endParaRPr lang="en-GB" sz="1200" dirty="0">
              <a:effectLst/>
              <a:latin typeface="Arial" panose="020B0604020202020204" pitchFamily="34" charset="0"/>
              <a:ea typeface="Calibri" panose="020F0502020204030204" pitchFamily="34" charset="0"/>
            </a:endParaRPr>
          </a:p>
          <a:p>
            <a:pPr algn="just">
              <a:lnSpc>
                <a:spcPct val="115000"/>
              </a:lnSpc>
              <a:spcBef>
                <a:spcPts val="400"/>
              </a:spcBef>
              <a:spcAft>
                <a:spcPts val="400"/>
              </a:spcAft>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3583590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This working is a sample. Ask learners to share if they have used a different method. The acceptable answer range is 6 to 8.</a:t>
            </a:r>
          </a:p>
          <a:p>
            <a:pPr marL="0" marR="0" lvl="0" indent="0" algn="just" defTabSz="914400" rtl="0" eaLnBrk="1" fontAlgn="auto" latinLnBrk="0" hangingPunct="1">
              <a:lnSpc>
                <a:spcPct val="115000"/>
              </a:lnSpc>
              <a:spcBef>
                <a:spcPts val="400"/>
              </a:spcBef>
              <a:spcAft>
                <a:spcPts val="400"/>
              </a:spcAft>
              <a:buClrTx/>
              <a:buSzTx/>
              <a:buFontTx/>
              <a:buNone/>
              <a:tabLst/>
              <a:defRPr/>
            </a:pPr>
            <a:endParaRPr lang="en-GB" sz="1200" dirty="0">
              <a:effectLst/>
              <a:latin typeface="Arial" panose="020B0604020202020204" pitchFamily="34" charset="0"/>
              <a:ea typeface="Calibri" panose="020F0502020204030204" pitchFamily="34" charset="0"/>
            </a:endParaRPr>
          </a:p>
          <a:p>
            <a:pPr algn="just">
              <a:lnSpc>
                <a:spcPct val="115000"/>
              </a:lnSpc>
              <a:spcBef>
                <a:spcPts val="400"/>
              </a:spcBef>
              <a:spcAft>
                <a:spcPts val="400"/>
              </a:spcAft>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1016936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Ask learners to focus on the diagrams first. Begin a discussion on what can be found or worked out from the information in the diagram. Write these ideas as questions on the board.</a:t>
            </a:r>
          </a:p>
          <a:p>
            <a:pPr algn="l">
              <a:lnSpc>
                <a:spcPct val="115000"/>
              </a:lnSpc>
              <a:spcBef>
                <a:spcPts val="400"/>
              </a:spcBef>
              <a:spcAft>
                <a:spcPts val="400"/>
              </a:spcAft>
            </a:pPr>
            <a:endPar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Ask learners to then attempt the exam question. Emphasise to learners that working out part of the question will still gain them marks.</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29</a:t>
            </a:fld>
            <a:endParaRPr lang="en-US"/>
          </a:p>
        </p:txBody>
      </p:sp>
    </p:spTree>
    <p:extLst>
      <p:ext uri="{BB962C8B-B14F-4D97-AF65-F5344CB8AC3E}">
        <p14:creationId xmlns:p14="http://schemas.microsoft.com/office/powerpoint/2010/main" val="147486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30</a:t>
            </a:fld>
            <a:endParaRPr lang="en-US"/>
          </a:p>
        </p:txBody>
      </p:sp>
    </p:spTree>
    <p:extLst>
      <p:ext uri="{BB962C8B-B14F-4D97-AF65-F5344CB8AC3E}">
        <p14:creationId xmlns:p14="http://schemas.microsoft.com/office/powerpoint/2010/main" val="3970774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31</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32</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might need a reminder of the relationship between the diameter and the radius of a circle. Refer back to the task they carried out in slide 2 if necessary.</a:t>
            </a:r>
          </a:p>
          <a:p>
            <a:endParaRPr lang="en-GB" dirty="0"/>
          </a:p>
          <a:p>
            <a:r>
              <a:rPr lang="en-GB" dirty="0"/>
              <a:t>Adam’s statement is correct, as the diameter of a circle is twice the length of its radius.</a:t>
            </a:r>
          </a:p>
          <a:p>
            <a:endParaRPr lang="en-US" dirty="0"/>
          </a:p>
          <a:p>
            <a:r>
              <a:rPr lang="en-US" dirty="0"/>
              <a:t>Ruby’s statement is incorrect. The diameter is measured in cm, not cm</a:t>
            </a:r>
            <a:r>
              <a:rPr lang="en-US" baseline="30000" dirty="0"/>
              <a:t>2</a:t>
            </a:r>
            <a:r>
              <a:rPr lang="en-US" dirty="0"/>
              <a:t>. The diameter must be 6 cm.</a:t>
            </a:r>
          </a:p>
          <a:p>
            <a:endParaRPr lang="en-US" dirty="0"/>
          </a:p>
          <a:p>
            <a:r>
              <a:rPr lang="en-US" dirty="0"/>
              <a:t>Dev’s statement is incorrect. The radius of a circle is half the length of the circle’s diameter. If the diameter of the circle is 4 cm, the radius must be 2 cm.</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412798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5000"/>
              </a:lnSpc>
              <a:spcBef>
                <a:spcPts val="400"/>
              </a:spcBef>
              <a:spcAft>
                <a:spcPts val="400"/>
              </a:spcAft>
              <a:buFont typeface="Arial" panose="020B0604020202020204" pitchFamily="34" charset="0"/>
              <a:buNone/>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Introduce the context for this activity: A group of learners have made it through to the national youth athletics final. They will be staying overnight near the athletics track, and will enjoy a pizza treat on arrival. During their meal, they discuss tactics and preparation for the final.</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101954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400"/>
              </a:spcBef>
              <a:spcAft>
                <a:spcPts val="400"/>
              </a:spcAft>
              <a:buClrTx/>
              <a:buSzTx/>
              <a:buFontTx/>
              <a:buNone/>
              <a:tabLst/>
              <a:defRP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Ask learners to work in pairs to decide which offer they would choose and why. Ask some pairs to share their methods and ask other learners if they believe their method and arguments are valid. </a:t>
            </a:r>
          </a:p>
          <a:p>
            <a:pPr marL="0" marR="0" lvl="0" indent="0" algn="l" defTabSz="914400" rtl="0" eaLnBrk="1" fontAlgn="auto" latinLnBrk="0" hangingPunct="1">
              <a:lnSpc>
                <a:spcPct val="115000"/>
              </a:lnSpc>
              <a:spcBef>
                <a:spcPts val="400"/>
              </a:spcBef>
              <a:spcAft>
                <a:spcPts val="400"/>
              </a:spcAft>
              <a:buClrTx/>
              <a:buSzTx/>
              <a:buFontTx/>
              <a:buNone/>
              <a:tabLst/>
              <a:defRPr/>
            </a:pPr>
            <a:endPar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400"/>
              </a:spcBef>
              <a:spcAft>
                <a:spcPts val="400"/>
              </a:spcAft>
              <a:buClrTx/>
              <a:buSzTx/>
              <a:buFontTx/>
              <a:buNone/>
              <a:tabLst/>
              <a:defRPr/>
            </a:pPr>
            <a:r>
              <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The misconception addressed here is that learners think that if the diameter is doubled, the area is also doubled. Ask: </a:t>
            </a:r>
            <a:r>
              <a:rPr lang="en-GB" sz="1200" dirty="0">
                <a:latin typeface="Arial" panose="020B0604020202020204" pitchFamily="34" charset="0"/>
                <a:cs typeface="Times New Roman" panose="02020603050405020304" pitchFamily="18" charset="0"/>
              </a:rPr>
              <a:t>Why did Ruby think they will get 4-inch extra</a:t>
            </a:r>
            <a:r>
              <a:rPr lang="en-GB" sz="1200" dirty="0">
                <a:latin typeface="Arial" panose="020B0604020202020204" pitchFamily="34" charset="0"/>
                <a:ea typeface="+mn-ea"/>
                <a:cs typeface="Arial" panose="020B0604020202020204" pitchFamily="34" charset="0"/>
              </a:rPr>
              <a:t>? </a:t>
            </a:r>
            <a:r>
              <a:rPr lang="en-GB" sz="1200" dirty="0">
                <a:latin typeface="Arial" panose="020B0604020202020204" pitchFamily="34" charset="0"/>
                <a:ea typeface="Calibri" panose="020F0502020204030204" pitchFamily="34" charset="0"/>
                <a:cs typeface="Times New Roman" panose="02020603050405020304" pitchFamily="18" charset="0"/>
              </a:rPr>
              <a:t>Will </a:t>
            </a:r>
            <a:r>
              <a:rPr lang="en-GB" sz="1200" dirty="0">
                <a:effectLst/>
                <a:latin typeface="Arial" panose="020B0604020202020204" pitchFamily="34" charset="0"/>
                <a:ea typeface="Calibri" panose="020F0502020204030204" pitchFamily="34" charset="0"/>
                <a:cs typeface="Times New Roman" panose="02020603050405020304" pitchFamily="18" charset="0"/>
              </a:rPr>
              <a:t>doubling the length (diameter) of a pizza also double the area (size)?</a:t>
            </a:r>
          </a:p>
          <a:p>
            <a:pPr algn="just">
              <a:lnSpc>
                <a:spcPct val="115000"/>
              </a:lnSpc>
              <a:spcBef>
                <a:spcPts val="400"/>
              </a:spcBef>
              <a:spcAft>
                <a:spcPts val="400"/>
              </a:spcAft>
            </a:pP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396138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04040"/>
                </a:solidFill>
                <a:effectLst/>
                <a:latin typeface="Arial" panose="020B0604020202020204" pitchFamily="34" charset="0"/>
                <a:ea typeface="Calibri" panose="020F0502020204030204" pitchFamily="34" charset="0"/>
              </a:rPr>
              <a:t>Ask learners why they should avoid rounding the answers until the end.</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301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Guide learners to link the amount of stuffed crust to the circumference – the option that gives the most stuffed crust is the option with the greatest circumference.</a:t>
            </a:r>
          </a:p>
          <a:p>
            <a:r>
              <a:rPr lang="en-GB" sz="1200" kern="1200" dirty="0">
                <a:solidFill>
                  <a:schemeClr val="tx1"/>
                </a:solidFill>
                <a:effectLst/>
                <a:latin typeface="+mn-lt"/>
                <a:ea typeface="+mn-ea"/>
                <a:cs typeface="+mn-cs"/>
              </a:rPr>
              <a:t>Refer to the formula for circumference in the ‘Key idea’ slide.</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203572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04040"/>
                </a:solidFill>
                <a:effectLst/>
                <a:latin typeface="Arial" panose="020B0604020202020204" pitchFamily="34" charset="0"/>
                <a:ea typeface="Calibri" panose="020F0502020204030204" pitchFamily="34" charset="0"/>
              </a:rPr>
              <a:t>Ask learners why they should avoid rounding the answers until the end.</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12371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4/5/23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4/5/23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4/5/23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4/5/23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4/5/23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4/5/23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4/5/23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4/5/23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4/5/23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4/5/23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4/5/23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4/5/23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4/5/23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4/5/23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4/5/23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4/5/23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4/5/23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4/5/23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4/5/23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4/5/23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4/5/23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4/5/23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4/5/23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4/5/23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6.png"/><Relationship Id="rId4" Type="http://schemas.openxmlformats.org/officeDocument/2006/relationships/image" Target="../media/image23.sv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23.sv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52.jpeg"/><Relationship Id="rId5" Type="http://schemas.openxmlformats.org/officeDocument/2006/relationships/image" Target="../media/image23.sv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53.jpe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37: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Circles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2880000"/>
          </a:xfrm>
          <a:ln w="38100">
            <a:solidFill>
              <a:schemeClr val="accent1"/>
            </a:solidFill>
          </a:ln>
        </p:spPr>
        <p:txBody>
          <a:bodyPr>
            <a:normAutofit fontScale="85000" lnSpcReduction="20000"/>
          </a:bodyPr>
          <a:lstStyle/>
          <a:p>
            <a:pPr algn="l">
              <a:lnSpc>
                <a:spcPts val="3100"/>
              </a:lnSpc>
              <a:spcAft>
                <a:spcPts val="600"/>
              </a:spcAft>
            </a:pPr>
            <a:r>
              <a:rPr lang="en-GB" b="1" dirty="0">
                <a:solidFill>
                  <a:schemeClr val="accent1"/>
                </a:solidFill>
                <a:latin typeface="Arial" panose="020B0604020202020204" pitchFamily="34" charset="0"/>
                <a:cs typeface="Arial" panose="020B0604020202020204" pitchFamily="34" charset="0"/>
              </a:rPr>
              <a:t>Objectives</a:t>
            </a:r>
            <a:endParaRPr lang="en-GB"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Calculate the area and perimeter of circles, semicircles and quadrants (in terms of </a:t>
            </a:r>
            <a:r>
              <a:rPr lang="en-US" dirty="0">
                <a:latin typeface="Cambria Math" panose="02040503050406030204" pitchFamily="18" charset="0"/>
                <a:ea typeface="Cambria Math" panose="02040503050406030204" pitchFamily="18" charset="0"/>
              </a:rPr>
              <a:t>π</a:t>
            </a:r>
            <a:r>
              <a:rPr lang="en-US" dirty="0">
                <a:latin typeface="Arial" panose="020B0604020202020204" pitchFamily="34" charset="0"/>
                <a:cs typeface="Arial" panose="020B0604020202020204" pitchFamily="34" charset="0"/>
              </a:rPr>
              <a:t> or to an appropriate degree of accuracy)</a:t>
            </a:r>
          </a:p>
          <a:p>
            <a:pPr marL="231775" indent="-231775" algn="l">
              <a:lnSpc>
                <a:spcPct val="12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Explore problems involving </a:t>
            </a:r>
            <a:r>
              <a:rPr lang="en-US" dirty="0"/>
              <a:t>the area or </a:t>
            </a:r>
            <a:r>
              <a:rPr lang="en-US" dirty="0">
                <a:latin typeface="Arial" panose="020B0604020202020204" pitchFamily="34" charset="0"/>
                <a:cs typeface="Arial" panose="020B0604020202020204" pitchFamily="34" charset="0"/>
              </a:rPr>
              <a:t>perimeter of compound shapes </a:t>
            </a:r>
            <a:r>
              <a:rPr lang="en-US" dirty="0"/>
              <a:t>that include </a:t>
            </a:r>
            <a:r>
              <a:rPr lang="en-US" dirty="0">
                <a:latin typeface="Arial" panose="020B0604020202020204" pitchFamily="34" charset="0"/>
                <a:cs typeface="Arial" panose="020B0604020202020204" pitchFamily="34" charset="0"/>
              </a:rPr>
              <a:t>circles, semicircles or quadrants </a:t>
            </a:r>
          </a:p>
          <a:p>
            <a:pPr marL="231775" indent="-231775" algn="l">
              <a:lnSpc>
                <a:spcPct val="12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Apply knowledge learned to exam-style questions</a:t>
            </a: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zza with tomatoes and basil&#10;&#10;Description automatically generated with low confidence">
            <a:extLst>
              <a:ext uri="{FF2B5EF4-FFF2-40B4-BE49-F238E27FC236}">
                <a16:creationId xmlns:a16="http://schemas.microsoft.com/office/drawing/2014/main" id="{81DCC567-0572-439E-D5FE-E64CA98F64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8228" y="1842033"/>
            <a:ext cx="2959796" cy="3074627"/>
          </a:xfrm>
          <a:prstGeom prst="rect">
            <a:avLst/>
          </a:prstGeom>
        </p:spPr>
      </p:pic>
      <p:sp>
        <p:nvSpPr>
          <p:cNvPr id="9" name="Rectangle 8">
            <a:extLst>
              <a:ext uri="{FF2B5EF4-FFF2-40B4-BE49-F238E27FC236}">
                <a16:creationId xmlns:a16="http://schemas.microsoft.com/office/drawing/2014/main" id="{22135948-8EAD-67FA-C83A-87E1F24F3E48}"/>
              </a:ext>
            </a:extLst>
          </p:cNvPr>
          <p:cNvSpPr/>
          <p:nvPr/>
        </p:nvSpPr>
        <p:spPr>
          <a:xfrm>
            <a:off x="7186532" y="3392237"/>
            <a:ext cx="2850760" cy="1112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77BCFF5-E87B-4167-1387-7E393DD611BF}"/>
              </a:ext>
            </a:extLst>
          </p:cNvPr>
          <p:cNvSpPr/>
          <p:nvPr/>
        </p:nvSpPr>
        <p:spPr>
          <a:xfrm rot="5400000">
            <a:off x="8634147" y="2015628"/>
            <a:ext cx="1882106" cy="1845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92B0342-9AC0-67FC-46BA-800EF4E15546}"/>
                  </a:ext>
                </a:extLst>
              </p:cNvPr>
              <p:cNvSpPr txBox="1"/>
              <p:nvPr/>
            </p:nvSpPr>
            <p:spPr>
              <a:xfrm>
                <a:off x="6518956" y="3428293"/>
                <a:ext cx="3492720" cy="637650"/>
              </a:xfrm>
              <a:prstGeom prst="rect">
                <a:avLst/>
              </a:prstGeom>
              <a:noFill/>
            </p:spPr>
            <p:txBody>
              <a:bodyPr wrap="square">
                <a:spAutoFit/>
              </a:bodyPr>
              <a:lstStyle/>
              <a:p>
                <a:pPr algn="ctr"/>
                <a14:m>
                  <m:oMath xmlns:m="http://schemas.openxmlformats.org/officeDocument/2006/math">
                    <m:f>
                      <m:fPr>
                        <m:ctrlPr>
                          <a:rPr lang="en-GB" sz="2400" i="1" smtClean="0">
                            <a:solidFill>
                              <a:srgbClr val="000000"/>
                            </a:solidFill>
                            <a:latin typeface="Cambria Math" panose="02040503050406030204" pitchFamily="18" charset="0"/>
                            <a:cs typeface="Arial" panose="020B0604020202020204" pitchFamily="34" charset="0"/>
                          </a:rPr>
                        </m:ctrlPr>
                      </m:fPr>
                      <m:num>
                        <m:r>
                          <a:rPr lang="en-GB" sz="2400" b="0" i="1" smtClean="0">
                            <a:solidFill>
                              <a:srgbClr val="000000"/>
                            </a:solidFill>
                            <a:latin typeface="Cambria Math" panose="02040503050406030204" pitchFamily="18" charset="0"/>
                            <a:cs typeface="Arial" panose="020B0604020202020204" pitchFamily="34" charset="0"/>
                          </a:rPr>
                          <m:t>1</m:t>
                        </m:r>
                      </m:num>
                      <m:den>
                        <m:r>
                          <a:rPr lang="en-SG" sz="2400" b="0" i="1" smtClean="0">
                            <a:solidFill>
                              <a:srgbClr val="000000"/>
                            </a:solidFill>
                            <a:latin typeface="Cambria Math" panose="02040503050406030204" pitchFamily="18" charset="0"/>
                            <a:cs typeface="Arial" panose="020B0604020202020204" pitchFamily="34" charset="0"/>
                          </a:rPr>
                          <m:t>4</m:t>
                        </m:r>
                      </m:den>
                    </m:f>
                  </m:oMath>
                </a14:m>
                <a:r>
                  <a:rPr lang="en-GB" sz="2400" dirty="0">
                    <a:solidFill>
                      <a:srgbClr val="000000"/>
                    </a:solidFill>
                    <a:latin typeface="Arial" panose="020B0604020202020204" pitchFamily="34" charset="0"/>
                    <a:cs typeface="Arial" panose="020B0604020202020204" pitchFamily="34" charset="0"/>
                  </a:rPr>
                  <a:t> of the 12-inch pizza</a:t>
                </a:r>
                <a:endParaRPr lang="en-GB" sz="2400"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792B0342-9AC0-67FC-46BA-800EF4E15546}"/>
                  </a:ext>
                </a:extLst>
              </p:cNvPr>
              <p:cNvSpPr txBox="1">
                <a:spLocks noRot="1" noChangeAspect="1" noMove="1" noResize="1" noEditPoints="1" noAdjustHandles="1" noChangeArrowheads="1" noChangeShapeType="1" noTextEdit="1"/>
              </p:cNvSpPr>
              <p:nvPr/>
            </p:nvSpPr>
            <p:spPr>
              <a:xfrm>
                <a:off x="6518956" y="3428293"/>
                <a:ext cx="3492720" cy="637650"/>
              </a:xfrm>
              <a:prstGeom prst="rect">
                <a:avLst/>
              </a:prstGeom>
              <a:blipFill>
                <a:blip r:embed="rId4"/>
                <a:stretch>
                  <a:fillRect b="-4762"/>
                </a:stretch>
              </a:blipFill>
            </p:spPr>
            <p:txBody>
              <a:bodyPr/>
              <a:lstStyle/>
              <a:p>
                <a:r>
                  <a:rPr lang="en-GB">
                    <a:noFill/>
                  </a:rPr>
                  <a:t> </a:t>
                </a:r>
              </a:p>
            </p:txBody>
          </p:sp>
        </mc:Fallback>
      </mc:AlternateContent>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Adam’s choice</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16589"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B384D73-80DD-A74A-7C60-94CB75FD0E15}"/>
              </a:ext>
            </a:extLst>
          </p:cNvPr>
          <p:cNvSpPr txBox="1"/>
          <p:nvPr/>
        </p:nvSpPr>
        <p:spPr>
          <a:xfrm>
            <a:off x="1607452" y="1129469"/>
            <a:ext cx="8918782" cy="1569660"/>
          </a:xfrm>
          <a:prstGeom prst="rect">
            <a:avLst/>
          </a:prstGeom>
          <a:noFill/>
        </p:spPr>
        <p:txBody>
          <a:bodyPr wrap="square" rtlCol="0">
            <a:spAutoFit/>
          </a:bodyPr>
          <a:lstStyle/>
          <a:p>
            <a:r>
              <a:rPr lang="en-GB" sz="2400" dirty="0">
                <a:solidFill>
                  <a:srgbClr val="000000"/>
                </a:solidFill>
                <a:latin typeface="Arial" panose="020B0604020202020204" pitchFamily="34" charset="0"/>
                <a:cs typeface="Arial" panose="020B0604020202020204" pitchFamily="34" charset="0"/>
              </a:rPr>
              <a:t>Adam has a choice between:</a:t>
            </a:r>
          </a:p>
          <a:p>
            <a:pPr marL="457200" indent="-457200">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half of the 8-inch pizza</a:t>
            </a:r>
          </a:p>
          <a:p>
            <a:pPr marL="457200" indent="-457200">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a quarter of the 12-inch pizza.</a:t>
            </a:r>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400" dirty="0">
              <a:solidFill>
                <a:srgbClr val="0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A61B630-514E-4FD5-0AD0-827F84EF8EF3}"/>
              </a:ext>
            </a:extLst>
          </p:cNvPr>
          <p:cNvSpPr txBox="1"/>
          <p:nvPr/>
        </p:nvSpPr>
        <p:spPr>
          <a:xfrm>
            <a:off x="5499882" y="3106095"/>
            <a:ext cx="779106" cy="646331"/>
          </a:xfrm>
          <a:prstGeom prst="rect">
            <a:avLst/>
          </a:prstGeom>
          <a:noFill/>
        </p:spPr>
        <p:txBody>
          <a:bodyPr wrap="square">
            <a:spAutoFit/>
          </a:bodyPr>
          <a:lstStyle/>
          <a:p>
            <a:r>
              <a:rPr lang="en-GB" sz="3600" dirty="0">
                <a:effectLst/>
                <a:latin typeface="Arial" panose="020B0604020202020204" pitchFamily="34" charset="0"/>
                <a:ea typeface="Calibri" panose="020F0502020204030204" pitchFamily="34" charset="0"/>
              </a:rPr>
              <a:t>or</a:t>
            </a:r>
            <a:endParaRPr lang="en-GB" sz="3600" dirty="0"/>
          </a:p>
        </p:txBody>
      </p:sp>
      <p:grpSp>
        <p:nvGrpSpPr>
          <p:cNvPr id="10" name="Group 9" descr="A picture of half of an 8-inch pizza">
            <a:extLst>
              <a:ext uri="{FF2B5EF4-FFF2-40B4-BE49-F238E27FC236}">
                <a16:creationId xmlns:a16="http://schemas.microsoft.com/office/drawing/2014/main" id="{9BDFA26A-8D26-D023-68BB-EAA486FBB948}"/>
              </a:ext>
            </a:extLst>
          </p:cNvPr>
          <p:cNvGrpSpPr/>
          <p:nvPr/>
        </p:nvGrpSpPr>
        <p:grpSpPr>
          <a:xfrm>
            <a:off x="2042566" y="2374277"/>
            <a:ext cx="3005523" cy="1992011"/>
            <a:chOff x="2042566" y="2374277"/>
            <a:chExt cx="3005523" cy="1992011"/>
          </a:xfrm>
        </p:grpSpPr>
        <p:pic>
          <p:nvPicPr>
            <p:cNvPr id="3" name="Picture 2" descr="A pizza with tomatoes and basil&#10;&#10;Description automatically generated with low confidence">
              <a:extLst>
                <a:ext uri="{FF2B5EF4-FFF2-40B4-BE49-F238E27FC236}">
                  <a16:creationId xmlns:a16="http://schemas.microsoft.com/office/drawing/2014/main" id="{4430299A-0720-410E-2F1F-F125107DE2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9323" y="2374277"/>
              <a:ext cx="1992011" cy="1992011"/>
            </a:xfrm>
            <a:prstGeom prst="rect">
              <a:avLst/>
            </a:prstGeom>
          </p:spPr>
        </p:pic>
        <p:sp>
          <p:nvSpPr>
            <p:cNvPr id="5" name="Rectangle 4">
              <a:extLst>
                <a:ext uri="{FF2B5EF4-FFF2-40B4-BE49-F238E27FC236}">
                  <a16:creationId xmlns:a16="http://schemas.microsoft.com/office/drawing/2014/main" id="{5E71C5C5-76B9-5E1B-703E-1A3702A2AE9F}"/>
                </a:ext>
              </a:extLst>
            </p:cNvPr>
            <p:cNvSpPr/>
            <p:nvPr/>
          </p:nvSpPr>
          <p:spPr>
            <a:xfrm>
              <a:off x="2203249" y="3327305"/>
              <a:ext cx="2691667" cy="933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203DC5E-4CF4-C8B4-CE30-43B653779494}"/>
                    </a:ext>
                  </a:extLst>
                </p:cNvPr>
                <p:cNvSpPr txBox="1"/>
                <p:nvPr/>
              </p:nvSpPr>
              <p:spPr>
                <a:xfrm>
                  <a:off x="2042566" y="3429000"/>
                  <a:ext cx="3005523" cy="613886"/>
                </a:xfrm>
                <a:prstGeom prst="rect">
                  <a:avLst/>
                </a:prstGeom>
                <a:noFill/>
              </p:spPr>
              <p:txBody>
                <a:bodyPr wrap="square">
                  <a:spAutoFit/>
                </a:bodyPr>
                <a:lstStyle/>
                <a:p>
                  <a:pPr algn="ctr"/>
                  <a14:m>
                    <m:oMath xmlns:m="http://schemas.openxmlformats.org/officeDocument/2006/math">
                      <m:f>
                        <m:fPr>
                          <m:ctrlPr>
                            <a:rPr lang="en-GB" sz="2400" i="1" smtClean="0">
                              <a:solidFill>
                                <a:srgbClr val="000000"/>
                              </a:solidFill>
                              <a:latin typeface="Cambria Math" panose="02040503050406030204" pitchFamily="18" charset="0"/>
                              <a:cs typeface="Arial" panose="020B0604020202020204" pitchFamily="34" charset="0"/>
                            </a:rPr>
                          </m:ctrlPr>
                        </m:fPr>
                        <m:num>
                          <m:r>
                            <a:rPr lang="en-GB" sz="2400" b="0" i="1" smtClean="0">
                              <a:solidFill>
                                <a:srgbClr val="000000"/>
                              </a:solidFill>
                              <a:latin typeface="Cambria Math" panose="02040503050406030204" pitchFamily="18" charset="0"/>
                              <a:cs typeface="Arial" panose="020B0604020202020204" pitchFamily="34" charset="0"/>
                            </a:rPr>
                            <m:t>1</m:t>
                          </m:r>
                        </m:num>
                        <m:den>
                          <m:r>
                            <a:rPr lang="en-GB" sz="2400" b="0" i="1" smtClean="0">
                              <a:solidFill>
                                <a:srgbClr val="000000"/>
                              </a:solidFill>
                              <a:latin typeface="Cambria Math" panose="02040503050406030204" pitchFamily="18" charset="0"/>
                              <a:cs typeface="Arial" panose="020B0604020202020204" pitchFamily="34" charset="0"/>
                            </a:rPr>
                            <m:t>2</m:t>
                          </m:r>
                        </m:den>
                      </m:f>
                    </m:oMath>
                  </a14:m>
                  <a:r>
                    <a:rPr lang="en-GB" sz="2400" dirty="0">
                      <a:solidFill>
                        <a:srgbClr val="000000"/>
                      </a:solidFill>
                      <a:latin typeface="Arial" panose="020B0604020202020204" pitchFamily="34" charset="0"/>
                      <a:cs typeface="Arial" panose="020B0604020202020204" pitchFamily="34" charset="0"/>
                    </a:rPr>
                    <a:t> of the 8-inch pizza</a:t>
                  </a:r>
                  <a:endParaRPr lang="en-GB" sz="24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8203DC5E-4CF4-C8B4-CE30-43B653779494}"/>
                    </a:ext>
                  </a:extLst>
                </p:cNvPr>
                <p:cNvSpPr txBox="1">
                  <a:spLocks noRot="1" noChangeAspect="1" noMove="1" noResize="1" noEditPoints="1" noAdjustHandles="1" noChangeArrowheads="1" noChangeShapeType="1" noTextEdit="1"/>
                </p:cNvSpPr>
                <p:nvPr/>
              </p:nvSpPr>
              <p:spPr>
                <a:xfrm>
                  <a:off x="2042566" y="3429000"/>
                  <a:ext cx="3005523" cy="613886"/>
                </a:xfrm>
                <a:prstGeom prst="rect">
                  <a:avLst/>
                </a:prstGeom>
                <a:blipFill>
                  <a:blip r:embed="rId7"/>
                  <a:stretch>
                    <a:fillRect r="-1014" b="-9000"/>
                  </a:stretch>
                </a:blipFill>
              </p:spPr>
              <p:txBody>
                <a:bodyPr/>
                <a:lstStyle/>
                <a:p>
                  <a:r>
                    <a:rPr lang="en-GB">
                      <a:noFill/>
                    </a:rPr>
                    <a:t> </a:t>
                  </a:r>
                </a:p>
              </p:txBody>
            </p:sp>
          </mc:Fallback>
        </mc:AlternateContent>
      </p:grpSp>
      <p:sp>
        <p:nvSpPr>
          <p:cNvPr id="18" name="Rectangle: Rounded Corners 17">
            <a:extLst>
              <a:ext uri="{FF2B5EF4-FFF2-40B4-BE49-F238E27FC236}">
                <a16:creationId xmlns:a16="http://schemas.microsoft.com/office/drawing/2014/main" id="{CE2DF120-00AF-6F07-9793-F7F9C47EC04F}"/>
              </a:ext>
            </a:extLst>
          </p:cNvPr>
          <p:cNvSpPr/>
          <p:nvPr/>
        </p:nvSpPr>
        <p:spPr>
          <a:xfrm>
            <a:off x="1408758" y="4260389"/>
            <a:ext cx="9117476" cy="1923564"/>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Adam wants the most pizza. Which should he choose?</a:t>
            </a:r>
          </a:p>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What if Adam wants the most stuffed crust?</a:t>
            </a:r>
          </a:p>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Is the length of the stuffed crust the same as the perimeter of each half-slice or quarter-slice? Why or why not?</a:t>
            </a:r>
          </a:p>
        </p:txBody>
      </p:sp>
      <p:sp>
        <p:nvSpPr>
          <p:cNvPr id="6" name="TextBox 5">
            <a:extLst>
              <a:ext uri="{FF2B5EF4-FFF2-40B4-BE49-F238E27FC236}">
                <a16:creationId xmlns:a16="http://schemas.microsoft.com/office/drawing/2014/main" id="{584CA00D-EF58-9CA4-A846-BA1C037EBAEB}"/>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16394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 of </a:t>
            </a:r>
            <a:r>
              <a:rPr lang="en-US" sz="3600" dirty="0">
                <a:solidFill>
                  <a:schemeClr val="accent1"/>
                </a:solidFill>
                <a:latin typeface="Arial" panose="020B0604020202020204" pitchFamily="34" charset="0"/>
                <a:cs typeface="Arial" panose="020B0604020202020204" pitchFamily="34" charset="0"/>
              </a:rPr>
              <a:t>semicircles and quadrants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66B80CB5-F474-4B1E-2DE9-50C97B8B6E10}"/>
                  </a:ext>
                </a:extLst>
              </p:cNvPr>
              <p:cNvSpPr/>
              <p:nvPr/>
            </p:nvSpPr>
            <p:spPr>
              <a:xfrm>
                <a:off x="554581" y="1853234"/>
                <a:ext cx="5286917" cy="3827435"/>
              </a:xfrm>
              <a:prstGeom prst="roundRect">
                <a:avLst>
                  <a:gd name="adj" fmla="val 15211"/>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a:t>
                </a:r>
                <a:r>
                  <a:rPr lang="en-GB" sz="2800" dirty="0">
                    <a:solidFill>
                      <a:schemeClr val="tx1"/>
                    </a:solidFill>
                    <a:latin typeface="Arial" panose="020B0604020202020204" pitchFamily="34" charset="0"/>
                    <a:cs typeface="Arial" panose="020B0604020202020204" pitchFamily="34" charset="0"/>
                  </a:rPr>
                  <a:t>8-inch pizza: </a:t>
                </a:r>
                <a:endParaRPr lang="en-GB" sz="2800" dirty="0">
                  <a:solidFill>
                    <a:schemeClr val="tx1"/>
                  </a:solidFill>
                  <a:latin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SG" sz="2800" b="0" i="1" smtClean="0">
                          <a:solidFill>
                            <a:schemeClr val="tx1"/>
                          </a:solidFill>
                          <a:latin typeface="Cambria Math" panose="02040503050406030204" pitchFamily="18" charset="0"/>
                          <a:cs typeface="Arial" panose="020B0604020202020204" pitchFamily="34" charset="0"/>
                        </a:rPr>
                        <m:t>𝐴</m:t>
                      </m:r>
                      <m:r>
                        <a:rPr lang="en-GB" sz="2800" i="1">
                          <a:solidFill>
                            <a:schemeClr val="tx1"/>
                          </a:solidFill>
                          <a:latin typeface="Cambria Math" panose="02040503050406030204" pitchFamily="18" charset="0"/>
                          <a:cs typeface="Arial" panose="020B0604020202020204" pitchFamily="34" charset="0"/>
                        </a:rPr>
                        <m:t>=</m:t>
                      </m:r>
                      <m:r>
                        <a:rPr lang="el-GR" sz="2800" i="1" smtClean="0">
                          <a:solidFill>
                            <a:schemeClr val="tx1"/>
                          </a:solidFill>
                          <a:latin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cs typeface="Arial" panose="020B0604020202020204" pitchFamily="34" charset="0"/>
                        </a:rPr>
                        <m:t>×</m:t>
                      </m:r>
                      <m:r>
                        <a:rPr lang="en-GB" sz="2800" i="1">
                          <a:solidFill>
                            <a:schemeClr val="tx1"/>
                          </a:solidFill>
                          <a:latin typeface="Cambria Math" panose="02040503050406030204" pitchFamily="18" charset="0"/>
                          <a:ea typeface="Cambria Math" panose="02040503050406030204" pitchFamily="18" charset="0"/>
                          <a:cs typeface="Arial" panose="020B0604020202020204" pitchFamily="34" charset="0"/>
                        </a:rPr>
                        <m:t>4</m:t>
                      </m:r>
                      <m:r>
                        <a:rPr lang="en-GB" sz="2800" i="1" baseline="30000">
                          <a:solidFill>
                            <a:schemeClr val="tx1"/>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GB" sz="2800" i="1" dirty="0">
                  <a:solidFill>
                    <a:schemeClr val="tx1"/>
                  </a:solidFill>
                  <a:latin typeface="Cambria Math" panose="02040503050406030204" pitchFamily="18" charset="0"/>
                  <a:cs typeface="Arial" panose="020B0604020202020204" pitchFamily="34" charset="0"/>
                </a:endParaRPr>
              </a:p>
              <a:p>
                <a:pPr marL="0"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16</m:t>
                    </m:r>
                    <m:r>
                      <a:rPr lang="el-GR" sz="2800" i="1">
                        <a:solidFill>
                          <a:schemeClr val="tx1"/>
                        </a:solidFill>
                        <a:latin typeface="Cambria Math" panose="02040503050406030204" pitchFamily="18" charset="0"/>
                        <a:cs typeface="Arial" panose="020B0604020202020204" pitchFamily="34" charset="0"/>
                      </a:rPr>
                      <m:t>𝜋</m:t>
                    </m:r>
                  </m:oMath>
                </a14:m>
                <a:endParaRPr lang="en-SG" sz="2800" i="1" dirty="0">
                  <a:solidFill>
                    <a:schemeClr val="tx1"/>
                  </a:solidFill>
                  <a:latin typeface="Cambria Math" panose="02040503050406030204" pitchFamily="18" charset="0"/>
                  <a:cs typeface="Arial" panose="020B0604020202020204" pitchFamily="34" charset="0"/>
                </a:endParaRPr>
              </a:p>
              <a:p>
                <a:pPr marL="0" lvl="1"/>
                <a:endPar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0" lvl="1"/>
                <a:r>
                  <a:rPr lang="en-GB" sz="2800" dirty="0">
                    <a:solidFill>
                      <a:schemeClr val="tx1"/>
                    </a:solidFill>
                    <a:latin typeface="Arial" panose="020B0604020202020204" pitchFamily="34" charset="0"/>
                    <a:ea typeface="Calibri" panose="020F0502020204030204" pitchFamily="34" charset="0"/>
                    <a:cs typeface="Arial" panose="020B0604020202020204" pitchFamily="34" charset="0"/>
                  </a:rPr>
                  <a:t>Area of half of </a:t>
                </a:r>
                <a:r>
                  <a:rPr lang="en-GB" sz="2800" dirty="0">
                    <a:solidFill>
                      <a:schemeClr val="tx1"/>
                    </a:solidFill>
                    <a:latin typeface="Arial" panose="020B0604020202020204" pitchFamily="34" charset="0"/>
                    <a:cs typeface="Arial" panose="020B0604020202020204" pitchFamily="34" charset="0"/>
                  </a:rPr>
                  <a:t>8-inch pizza:</a:t>
                </a:r>
              </a:p>
              <a:p>
                <a:pPr marL="0" lvl="1"/>
                <a14:m>
                  <m:oMath xmlns:m="http://schemas.openxmlformats.org/officeDocument/2006/math">
                    <m:r>
                      <a:rPr lang="en-SG" sz="2800" i="1">
                        <a:solidFill>
                          <a:schemeClr val="tx1"/>
                        </a:solidFill>
                        <a:latin typeface="Cambria Math" panose="02040503050406030204" pitchFamily="18" charset="0"/>
                        <a:cs typeface="Arial" panose="020B0604020202020204" pitchFamily="34" charset="0"/>
                      </a:rPr>
                      <m:t>16</m:t>
                    </m:r>
                    <m:r>
                      <a:rPr lang="el-GR" sz="2800" i="1">
                        <a:solidFill>
                          <a:schemeClr val="tx1"/>
                        </a:solidFill>
                        <a:latin typeface="Cambria Math" panose="02040503050406030204" pitchFamily="18" charset="0"/>
                        <a:cs typeface="Arial" panose="020B0604020202020204" pitchFamily="34" charset="0"/>
                      </a:rPr>
                      <m:t>𝜋</m:t>
                    </m:r>
                    <m:r>
                      <m:rPr>
                        <m:nor/>
                      </m:rPr>
                      <a:rPr lang="en-GB" sz="2800" b="0" i="0" smtClean="0">
                        <a:solidFill>
                          <a:schemeClr val="tx1"/>
                        </a:solidFill>
                        <a:latin typeface="Arial" panose="020B0604020202020204" pitchFamily="34" charset="0"/>
                        <a:cs typeface="Arial" panose="020B0604020202020204" pitchFamily="34" charset="0"/>
                      </a:rPr>
                      <m:t> </m:t>
                    </m:r>
                  </m:oMath>
                </a14:m>
                <a:r>
                  <a:rPr lang="en-GB" sz="2800" dirty="0">
                    <a:solidFill>
                      <a:schemeClr val="tx1"/>
                    </a:solidFill>
                    <a:latin typeface="Arial" panose="020B0604020202020204" pitchFamily="34" charset="0"/>
                    <a:cs typeface="Arial" panose="020B0604020202020204" pitchFamily="34" charset="0"/>
                  </a:rPr>
                  <a:t>÷ 2 = 8</a:t>
                </a:r>
                <a14:m>
                  <m:oMath xmlns:m="http://schemas.openxmlformats.org/officeDocument/2006/math">
                    <m:r>
                      <a:rPr lang="el-GR" sz="2800" i="1">
                        <a:solidFill>
                          <a:schemeClr val="tx1"/>
                        </a:solidFill>
                        <a:latin typeface="Cambria Math" panose="02040503050406030204" pitchFamily="18" charset="0"/>
                        <a:cs typeface="Arial" panose="020B0604020202020204" pitchFamily="34" charset="0"/>
                      </a:rPr>
                      <m:t>𝜋</m:t>
                    </m:r>
                  </m:oMath>
                </a14:m>
                <a:r>
                  <a:rPr lang="en-GB" sz="2800" dirty="0">
                    <a:solidFill>
                      <a:schemeClr val="tx1"/>
                    </a:solidFill>
                    <a:latin typeface="Arial" panose="020B0604020202020204" pitchFamily="34" charset="0"/>
                    <a:cs typeface="Arial" panose="020B0604020202020204" pitchFamily="34" charset="0"/>
                  </a:rPr>
                  <a:t> = 3.14… </a:t>
                </a:r>
                <a14:m>
                  <m:oMath xmlns:m="http://schemas.openxmlformats.org/officeDocument/2006/math">
                    <m:r>
                      <a:rPr lang="en-SG" sz="2800" i="1">
                        <a:solidFill>
                          <a:schemeClr val="tx1"/>
                        </a:solidFill>
                        <a:latin typeface="Cambria Math" panose="02040503050406030204" pitchFamily="18" charset="0"/>
                        <a:cs typeface="Arial" panose="020B0604020202020204" pitchFamily="34" charset="0"/>
                      </a:rPr>
                      <m:t>× </m:t>
                    </m:r>
                  </m:oMath>
                </a14:m>
                <a:r>
                  <a:rPr lang="en-GB" sz="2800" dirty="0">
                    <a:solidFill>
                      <a:schemeClr val="tx1"/>
                    </a:solidFill>
                    <a:latin typeface="Arial" panose="020B0604020202020204" pitchFamily="34" charset="0"/>
                    <a:cs typeface="Arial" panose="020B0604020202020204" pitchFamily="34" charset="0"/>
                  </a:rPr>
                  <a:t>8</a:t>
                </a:r>
                <a:endParaRPr lang="en-GB" sz="2800" i="1" dirty="0">
                  <a:solidFill>
                    <a:schemeClr val="tx1"/>
                  </a:solidFill>
                  <a:latin typeface="Arial" panose="020B0604020202020204" pitchFamily="34" charset="0"/>
                  <a:cs typeface="Arial" panose="020B0604020202020204" pitchFamily="34" charset="0"/>
                </a:endParaRPr>
              </a:p>
              <a:p>
                <a:pPr marL="0" lvl="1"/>
                <a:r>
                  <a:rPr lang="en-GB" sz="2800" dirty="0">
                    <a:solidFill>
                      <a:schemeClr val="tx1"/>
                    </a:solidFill>
                    <a:latin typeface="Arial" panose="020B0604020202020204" pitchFamily="34" charset="0"/>
                    <a:cs typeface="Arial" panose="020B0604020202020204" pitchFamily="34" charset="0"/>
                  </a:rPr>
                  <a:t>= 25.1 inches</a:t>
                </a:r>
                <a:r>
                  <a:rPr lang="en-GB" sz="2800" baseline="30000" dirty="0">
                    <a:solidFill>
                      <a:schemeClr val="tx1"/>
                    </a:solidFill>
                    <a:latin typeface="Arial" panose="020B0604020202020204" pitchFamily="34" charset="0"/>
                    <a:cs typeface="Arial" panose="020B0604020202020204" pitchFamily="34" charset="0"/>
                  </a:rPr>
                  <a:t>2</a:t>
                </a:r>
                <a:r>
                  <a:rPr lang="en-GB" sz="2800" dirty="0">
                    <a:solidFill>
                      <a:schemeClr val="tx1"/>
                    </a:solidFill>
                    <a:latin typeface="Arial" panose="020B0604020202020204" pitchFamily="34" charset="0"/>
                    <a:cs typeface="Arial" panose="020B0604020202020204" pitchFamily="34" charset="0"/>
                  </a:rPr>
                  <a:t> (to 1 </a:t>
                </a:r>
                <a:r>
                  <a:rPr lang="en-GB" sz="2800" dirty="0" err="1">
                    <a:solidFill>
                      <a:schemeClr val="tx1"/>
                    </a:solidFill>
                    <a:latin typeface="Arial" panose="020B0604020202020204" pitchFamily="34" charset="0"/>
                    <a:cs typeface="Arial" panose="020B0604020202020204" pitchFamily="34" charset="0"/>
                  </a:rPr>
                  <a:t>d.p.</a:t>
                </a:r>
                <a:r>
                  <a:rPr lang="en-GB" sz="2800" dirty="0">
                    <a:solidFill>
                      <a:schemeClr val="tx1"/>
                    </a:solidFill>
                    <a:latin typeface="Arial" panose="020B0604020202020204" pitchFamily="34" charset="0"/>
                    <a:cs typeface="Arial" panose="020B0604020202020204" pitchFamily="34" charset="0"/>
                  </a:rPr>
                  <a:t>) </a:t>
                </a:r>
              </a:p>
            </p:txBody>
          </p:sp>
        </mc:Choice>
        <mc:Fallback xmlns="">
          <p:sp>
            <p:nvSpPr>
              <p:cNvPr id="2" name="Rectangle: Rounded Corners 1">
                <a:extLst>
                  <a:ext uri="{FF2B5EF4-FFF2-40B4-BE49-F238E27FC236}">
                    <a16:creationId xmlns:a16="http://schemas.microsoft.com/office/drawing/2014/main" id="{66B80CB5-F474-4B1E-2DE9-50C97B8B6E10}"/>
                  </a:ext>
                </a:extLst>
              </p:cNvPr>
              <p:cNvSpPr>
                <a:spLocks noRot="1" noChangeAspect="1" noMove="1" noResize="1" noEditPoints="1" noAdjustHandles="1" noChangeArrowheads="1" noChangeShapeType="1" noTextEdit="1"/>
              </p:cNvSpPr>
              <p:nvPr/>
            </p:nvSpPr>
            <p:spPr>
              <a:xfrm>
                <a:off x="554581" y="1853234"/>
                <a:ext cx="5286917" cy="3827435"/>
              </a:xfrm>
              <a:prstGeom prst="roundRect">
                <a:avLst>
                  <a:gd name="adj" fmla="val 15211"/>
                </a:avLst>
              </a:prstGeom>
              <a:blipFill>
                <a:blip r:embed="rId3"/>
                <a:stretch>
                  <a:fillRect/>
                </a:stretch>
              </a:blipFill>
              <a:ln>
                <a:solidFill>
                  <a:schemeClr val="bg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443B2A55-5ACA-2A92-EEEE-C2F3BF34B2EB}"/>
                  </a:ext>
                </a:extLst>
              </p:cNvPr>
              <p:cNvSpPr/>
              <p:nvPr/>
            </p:nvSpPr>
            <p:spPr>
              <a:xfrm>
                <a:off x="6128736" y="1853234"/>
                <a:ext cx="5758463" cy="3827435"/>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a:t>
                </a:r>
                <a:r>
                  <a:rPr lang="en-GB" sz="2800" dirty="0">
                    <a:solidFill>
                      <a:schemeClr val="tx1"/>
                    </a:solidFill>
                    <a:latin typeface="Arial" panose="020B0604020202020204" pitchFamily="34" charset="0"/>
                    <a:cs typeface="Arial" panose="020B0604020202020204" pitchFamily="34" charset="0"/>
                  </a:rPr>
                  <a:t>12-inch pizza: </a:t>
                </a:r>
                <a:endParaRPr lang="en-GB" sz="2800" dirty="0">
                  <a:solidFill>
                    <a:schemeClr val="tx1"/>
                  </a:solidFill>
                  <a:latin typeface="Cambria Math" panose="02040503050406030204" pitchFamily="18" charset="0"/>
                  <a:cs typeface="Arial" panose="020B0604020202020204" pitchFamily="34" charset="0"/>
                </a:endParaRPr>
              </a:p>
              <a:p>
                <a:pPr marL="85725" lvl="1"/>
                <a14:m>
                  <m:oMath xmlns:m="http://schemas.openxmlformats.org/officeDocument/2006/math">
                    <m:r>
                      <a:rPr lang="en-SG" sz="2800" b="0" i="1" dirty="0" smtClean="0">
                        <a:solidFill>
                          <a:schemeClr val="tx1"/>
                        </a:solidFill>
                        <a:latin typeface="Cambria Math" panose="02040503050406030204" pitchFamily="18" charset="0"/>
                        <a:cs typeface="Arial" panose="020B0604020202020204" pitchFamily="34" charset="0"/>
                      </a:rPr>
                      <m:t>𝐴</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cs typeface="Arial" panose="020B0604020202020204" pitchFamily="34" charset="0"/>
                      </a:rPr>
                      <m:t>×6</m:t>
                    </m:r>
                  </m:oMath>
                </a14:m>
                <a:r>
                  <a:rPr lang="en-GB" sz="2800" baseline="30000" dirty="0">
                    <a:solidFill>
                      <a:schemeClr val="tx1"/>
                    </a:solidFill>
                    <a:latin typeface="Cambria Math" panose="02040503050406030204" pitchFamily="18" charset="0"/>
                    <a:cs typeface="Arial" panose="020B0604020202020204" pitchFamily="34" charset="0"/>
                  </a:rPr>
                  <a:t>2</a:t>
                </a:r>
              </a:p>
              <a:p>
                <a:pPr marL="85725"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36</m:t>
                    </m:r>
                    <m:r>
                      <a:rPr lang="el-GR" sz="2800" i="1">
                        <a:solidFill>
                          <a:schemeClr val="tx1"/>
                        </a:solidFill>
                        <a:latin typeface="Cambria Math" panose="02040503050406030204" pitchFamily="18" charset="0"/>
                        <a:cs typeface="Arial" panose="020B0604020202020204" pitchFamily="34" charset="0"/>
                      </a:rPr>
                      <m:t>𝜋</m:t>
                    </m:r>
                  </m:oMath>
                </a14:m>
                <a:endParaRPr lang="en-SG" sz="2800" i="1" dirty="0">
                  <a:solidFill>
                    <a:schemeClr val="tx1"/>
                  </a:solidFill>
                  <a:latin typeface="Cambria Math" panose="02040503050406030204" pitchFamily="18" charset="0"/>
                  <a:cs typeface="Arial" panose="020B0604020202020204" pitchFamily="34" charset="0"/>
                </a:endParaRPr>
              </a:p>
              <a:p>
                <a:pPr marL="85725" lvl="1"/>
                <a:endPar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85725"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quarter of </a:t>
                </a:r>
                <a:r>
                  <a:rPr lang="en-GB" sz="2800" dirty="0">
                    <a:solidFill>
                      <a:schemeClr val="tx1"/>
                    </a:solidFill>
                    <a:latin typeface="Arial" panose="020B0604020202020204" pitchFamily="34" charset="0"/>
                    <a:cs typeface="Arial" panose="020B0604020202020204" pitchFamily="34" charset="0"/>
                  </a:rPr>
                  <a:t>12-inch pizza: </a:t>
                </a:r>
              </a:p>
              <a:p>
                <a:pPr marL="85725" lvl="1"/>
                <a14:m>
                  <m:oMath xmlns:m="http://schemas.openxmlformats.org/officeDocument/2006/math">
                    <m:r>
                      <a:rPr lang="en-GB" sz="2800" b="0" i="1" smtClean="0">
                        <a:solidFill>
                          <a:schemeClr val="tx1"/>
                        </a:solidFill>
                        <a:latin typeface="Cambria Math" panose="02040503050406030204" pitchFamily="18" charset="0"/>
                        <a:cs typeface="Arial" panose="020B0604020202020204" pitchFamily="34" charset="0"/>
                      </a:rPr>
                      <m:t>3</m:t>
                    </m:r>
                    <m:r>
                      <a:rPr lang="en-SG" sz="2800" i="1">
                        <a:solidFill>
                          <a:schemeClr val="tx1"/>
                        </a:solidFill>
                        <a:latin typeface="Cambria Math" panose="02040503050406030204" pitchFamily="18" charset="0"/>
                        <a:cs typeface="Arial" panose="020B0604020202020204" pitchFamily="34" charset="0"/>
                      </a:rPr>
                      <m:t>6</m:t>
                    </m:r>
                    <m:r>
                      <a:rPr lang="el-GR" sz="2800" i="1">
                        <a:solidFill>
                          <a:schemeClr val="tx1"/>
                        </a:solidFill>
                        <a:latin typeface="Cambria Math" panose="02040503050406030204" pitchFamily="18" charset="0"/>
                        <a:cs typeface="Arial" panose="020B0604020202020204" pitchFamily="34" charset="0"/>
                      </a:rPr>
                      <m:t>𝜋</m:t>
                    </m:r>
                    <m:r>
                      <m:rPr>
                        <m:nor/>
                      </m:rPr>
                      <a:rPr lang="en-GB" sz="2800">
                        <a:solidFill>
                          <a:schemeClr val="tx1"/>
                        </a:solidFill>
                        <a:latin typeface="Arial" panose="020B0604020202020204" pitchFamily="34" charset="0"/>
                        <a:cs typeface="Arial" panose="020B0604020202020204" pitchFamily="34" charset="0"/>
                      </a:rPr>
                      <m:t> </m:t>
                    </m:r>
                  </m:oMath>
                </a14:m>
                <a:r>
                  <a:rPr lang="en-GB" sz="2800" dirty="0">
                    <a:solidFill>
                      <a:schemeClr val="tx1"/>
                    </a:solidFill>
                    <a:latin typeface="Arial" panose="020B0604020202020204" pitchFamily="34" charset="0"/>
                    <a:cs typeface="Arial" panose="020B0604020202020204" pitchFamily="34" charset="0"/>
                  </a:rPr>
                  <a:t>÷ 4 = 9</a:t>
                </a:r>
                <a14:m>
                  <m:oMath xmlns:m="http://schemas.openxmlformats.org/officeDocument/2006/math">
                    <m:r>
                      <a:rPr lang="el-GR" sz="2800" i="1">
                        <a:solidFill>
                          <a:schemeClr val="tx1"/>
                        </a:solidFill>
                        <a:latin typeface="Cambria Math" panose="02040503050406030204" pitchFamily="18" charset="0"/>
                        <a:cs typeface="Arial" panose="020B0604020202020204" pitchFamily="34" charset="0"/>
                      </a:rPr>
                      <m:t>𝜋</m:t>
                    </m:r>
                  </m:oMath>
                </a14:m>
                <a:r>
                  <a:rPr lang="en-GB" sz="2800" dirty="0">
                    <a:solidFill>
                      <a:schemeClr val="tx1"/>
                    </a:solidFill>
                    <a:latin typeface="Arial" panose="020B0604020202020204" pitchFamily="34" charset="0"/>
                    <a:cs typeface="Arial" panose="020B0604020202020204" pitchFamily="34" charset="0"/>
                  </a:rPr>
                  <a:t> = 3.14… </a:t>
                </a:r>
                <a14:m>
                  <m:oMath xmlns:m="http://schemas.openxmlformats.org/officeDocument/2006/math">
                    <m:r>
                      <a:rPr lang="en-SG" sz="2800" i="1">
                        <a:solidFill>
                          <a:schemeClr val="tx1"/>
                        </a:solidFill>
                        <a:latin typeface="Cambria Math" panose="02040503050406030204" pitchFamily="18" charset="0"/>
                        <a:cs typeface="Arial" panose="020B0604020202020204" pitchFamily="34" charset="0"/>
                      </a:rPr>
                      <m:t>× </m:t>
                    </m:r>
                  </m:oMath>
                </a14:m>
                <a:r>
                  <a:rPr lang="en-GB" sz="2800" dirty="0">
                    <a:solidFill>
                      <a:schemeClr val="tx1"/>
                    </a:solidFill>
                    <a:latin typeface="Arial" panose="020B0604020202020204" pitchFamily="34" charset="0"/>
                    <a:cs typeface="Arial" panose="020B0604020202020204" pitchFamily="34" charset="0"/>
                  </a:rPr>
                  <a:t>9</a:t>
                </a:r>
              </a:p>
              <a:p>
                <a:pPr marL="85725" lvl="1"/>
                <a:r>
                  <a:rPr lang="en-GB" sz="2800" dirty="0">
                    <a:solidFill>
                      <a:schemeClr val="tx1"/>
                    </a:solidFill>
                    <a:latin typeface="Arial" panose="020B0604020202020204" pitchFamily="34" charset="0"/>
                    <a:cs typeface="Arial" panose="020B0604020202020204" pitchFamily="34" charset="0"/>
                  </a:rPr>
                  <a:t>= 28.3 inches</a:t>
                </a:r>
                <a:r>
                  <a:rPr lang="en-GB" sz="2800" baseline="30000" dirty="0">
                    <a:solidFill>
                      <a:schemeClr val="tx1"/>
                    </a:solidFill>
                    <a:latin typeface="Arial" panose="020B0604020202020204" pitchFamily="34" charset="0"/>
                    <a:cs typeface="Arial" panose="020B0604020202020204" pitchFamily="34" charset="0"/>
                  </a:rPr>
                  <a:t>2</a:t>
                </a:r>
                <a:r>
                  <a:rPr lang="en-GB" sz="2800" dirty="0">
                    <a:solidFill>
                      <a:schemeClr val="tx1"/>
                    </a:solidFill>
                    <a:latin typeface="Arial" panose="020B0604020202020204" pitchFamily="34" charset="0"/>
                    <a:cs typeface="Arial" panose="020B0604020202020204" pitchFamily="34" charset="0"/>
                  </a:rPr>
                  <a:t> (to 1 </a:t>
                </a:r>
                <a:r>
                  <a:rPr lang="en-GB" sz="2800" dirty="0" err="1">
                    <a:solidFill>
                      <a:schemeClr val="tx1"/>
                    </a:solidFill>
                    <a:latin typeface="Arial" panose="020B0604020202020204" pitchFamily="34" charset="0"/>
                    <a:cs typeface="Arial" panose="020B0604020202020204" pitchFamily="34" charset="0"/>
                  </a:rPr>
                  <a:t>d.p.</a:t>
                </a:r>
                <a:r>
                  <a:rPr lang="en-GB" sz="2800" dirty="0">
                    <a:solidFill>
                      <a:schemeClr val="tx1"/>
                    </a:solidFill>
                    <a:latin typeface="Arial" panose="020B0604020202020204" pitchFamily="34" charset="0"/>
                    <a:cs typeface="Arial" panose="020B0604020202020204" pitchFamily="34" charset="0"/>
                  </a:rPr>
                  <a:t>) </a:t>
                </a:r>
                <a:endParaRPr lang="en-SG" sz="2800" i="1" dirty="0">
                  <a:solidFill>
                    <a:prstClr val="black"/>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 name="Rectangle: Rounded Corners 2">
                <a:extLst>
                  <a:ext uri="{FF2B5EF4-FFF2-40B4-BE49-F238E27FC236}">
                    <a16:creationId xmlns:a16="http://schemas.microsoft.com/office/drawing/2014/main" id="{443B2A55-5ACA-2A92-EEEE-C2F3BF34B2EB}"/>
                  </a:ext>
                </a:extLst>
              </p:cNvPr>
              <p:cNvSpPr>
                <a:spLocks noRot="1" noChangeAspect="1" noMove="1" noResize="1" noEditPoints="1" noAdjustHandles="1" noChangeArrowheads="1" noChangeShapeType="1" noTextEdit="1"/>
              </p:cNvSpPr>
              <p:nvPr/>
            </p:nvSpPr>
            <p:spPr>
              <a:xfrm>
                <a:off x="6128736" y="1853234"/>
                <a:ext cx="5758463" cy="3827435"/>
              </a:xfrm>
              <a:prstGeom prst="roundRect">
                <a:avLst/>
              </a:prstGeom>
              <a:blipFill>
                <a:blip r:embed="rId4"/>
                <a:stretch>
                  <a:fillRect/>
                </a:stretch>
              </a:blipFill>
              <a:ln>
                <a:solidFill>
                  <a:schemeClr val="bg1"/>
                </a:solidFill>
              </a:ln>
            </p:spPr>
            <p:txBody>
              <a:bodyPr/>
              <a:lstStyle/>
              <a:p>
                <a:r>
                  <a:rPr lang="en-GB">
                    <a:noFill/>
                  </a:rPr>
                  <a:t> </a:t>
                </a:r>
              </a:p>
            </p:txBody>
          </p:sp>
        </mc:Fallback>
      </mc:AlternateContent>
      <p:sp>
        <p:nvSpPr>
          <p:cNvPr id="5" name="TextBox 4">
            <a:extLst>
              <a:ext uri="{FF2B5EF4-FFF2-40B4-BE49-F238E27FC236}">
                <a16:creationId xmlns:a16="http://schemas.microsoft.com/office/drawing/2014/main" id="{67BF3B61-0DFE-3810-5516-C615173066BA}"/>
              </a:ext>
            </a:extLst>
          </p:cNvPr>
          <p:cNvSpPr txBox="1"/>
          <p:nvPr/>
        </p:nvSpPr>
        <p:spPr>
          <a:xfrm>
            <a:off x="1232784" y="1084339"/>
            <a:ext cx="928881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Adam wants the most pizza, which should he choose?</a:t>
            </a:r>
          </a:p>
        </p:txBody>
      </p:sp>
      <p:pic>
        <p:nvPicPr>
          <p:cNvPr id="8" name="Graphic 7" descr="Checkmark with solid fill">
            <a:extLst>
              <a:ext uri="{FF2B5EF4-FFF2-40B4-BE49-F238E27FC236}">
                <a16:creationId xmlns:a16="http://schemas.microsoft.com/office/drawing/2014/main" id="{45E975BB-7D6B-36E6-1811-6D9BD4BB04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13795" y="3156109"/>
            <a:ext cx="773234" cy="773234"/>
          </a:xfrm>
          <a:prstGeom prst="rect">
            <a:avLst/>
          </a:prstGeom>
        </p:spPr>
      </p:pic>
      <p:grpSp>
        <p:nvGrpSpPr>
          <p:cNvPr id="6" name="Group 5">
            <a:extLst>
              <a:ext uri="{FF2B5EF4-FFF2-40B4-BE49-F238E27FC236}">
                <a16:creationId xmlns:a16="http://schemas.microsoft.com/office/drawing/2014/main" id="{E6F896BA-AD57-2003-6A3E-C18B133AD87F}"/>
              </a:ext>
            </a:extLst>
          </p:cNvPr>
          <p:cNvGrpSpPr/>
          <p:nvPr/>
        </p:nvGrpSpPr>
        <p:grpSpPr>
          <a:xfrm>
            <a:off x="-27606" y="-17453"/>
            <a:ext cx="2091590" cy="1923564"/>
            <a:chOff x="-27606" y="-17453"/>
            <a:chExt cx="2091590" cy="1923564"/>
          </a:xfrm>
        </p:grpSpPr>
        <p:sp>
          <p:nvSpPr>
            <p:cNvPr id="7" name="Isosceles Triangle 6">
              <a:extLst>
                <a:ext uri="{FF2B5EF4-FFF2-40B4-BE49-F238E27FC236}">
                  <a16:creationId xmlns:a16="http://schemas.microsoft.com/office/drawing/2014/main" id="{7D200649-1336-E5CD-CBAB-A23B39552BD8}"/>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extBox 8">
              <a:extLst>
                <a:ext uri="{FF2B5EF4-FFF2-40B4-BE49-F238E27FC236}">
                  <a16:creationId xmlns:a16="http://schemas.microsoft.com/office/drawing/2014/main" id="{6F3A515E-4E61-BD7B-8E0C-5F63464DE03B}"/>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180591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Circumference of semicircles and quadrants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66B80CB5-F474-4B1E-2DE9-50C97B8B6E10}"/>
                  </a:ext>
                </a:extLst>
              </p:cNvPr>
              <p:cNvSpPr/>
              <p:nvPr/>
            </p:nvSpPr>
            <p:spPr>
              <a:xfrm>
                <a:off x="424208" y="1906111"/>
                <a:ext cx="5417290" cy="3944178"/>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Circumference of </a:t>
                </a:r>
                <a:r>
                  <a:rPr lang="en-GB" sz="2800" dirty="0">
                    <a:solidFill>
                      <a:schemeClr val="tx1"/>
                    </a:solidFill>
                    <a:latin typeface="Arial" panose="020B0604020202020204" pitchFamily="34" charset="0"/>
                    <a:cs typeface="Arial" panose="020B0604020202020204" pitchFamily="34" charset="0"/>
                  </a:rPr>
                  <a:t>8-inch pizza: </a:t>
                </a:r>
                <a:endParaRPr lang="en-GB" sz="2800" dirty="0">
                  <a:solidFill>
                    <a:schemeClr val="tx1"/>
                  </a:solidFill>
                  <a:latin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SG" sz="2800" b="0" i="1" dirty="0" smtClean="0">
                          <a:solidFill>
                            <a:schemeClr val="tx1"/>
                          </a:solidFill>
                          <a:latin typeface="Cambria Math" panose="02040503050406030204" pitchFamily="18" charset="0"/>
                          <a:cs typeface="Arial" panose="020B0604020202020204" pitchFamily="34" charset="0"/>
                        </a:rPr>
                        <m:t>𝐶</m:t>
                      </m:r>
                      <m:r>
                        <a:rPr lang="en-GB" sz="2800" i="1">
                          <a:solidFill>
                            <a:schemeClr val="tx1"/>
                          </a:solidFill>
                          <a:latin typeface="Cambria Math" panose="02040503050406030204" pitchFamily="18" charset="0"/>
                          <a:cs typeface="Arial" panose="020B0604020202020204" pitchFamily="34" charset="0"/>
                        </a:rPr>
                        <m:t>=</m:t>
                      </m:r>
                      <m:r>
                        <a:rPr lang="el-GR" sz="2800" i="1" smtClean="0">
                          <a:solidFill>
                            <a:schemeClr val="tx1"/>
                          </a:solidFill>
                          <a:latin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cs typeface="Arial" panose="020B0604020202020204" pitchFamily="34" charset="0"/>
                        </a:rPr>
                        <m:t>×8</m:t>
                      </m:r>
                    </m:oMath>
                  </m:oMathPara>
                </a14:m>
                <a:endParaRPr lang="en-GB" sz="2800" i="1" dirty="0">
                  <a:solidFill>
                    <a:schemeClr val="tx1"/>
                  </a:solidFill>
                  <a:latin typeface="Cambria Math" panose="02040503050406030204" pitchFamily="18" charset="0"/>
                  <a:cs typeface="Arial" panose="020B0604020202020204" pitchFamily="34" charset="0"/>
                </a:endParaRPr>
              </a:p>
              <a:p>
                <a:pPr marL="0"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8</m:t>
                    </m:r>
                    <m:r>
                      <a:rPr lang="el-GR" sz="2800" i="1">
                        <a:solidFill>
                          <a:schemeClr val="tx1"/>
                        </a:solidFill>
                        <a:latin typeface="Cambria Math" panose="02040503050406030204" pitchFamily="18" charset="0"/>
                        <a:cs typeface="Arial" panose="020B0604020202020204" pitchFamily="34" charset="0"/>
                      </a:rPr>
                      <m:t>𝜋</m:t>
                    </m:r>
                  </m:oMath>
                </a14:m>
                <a:endParaRPr lang="en-SG" sz="2800" i="1" dirty="0">
                  <a:solidFill>
                    <a:schemeClr val="tx1"/>
                  </a:solidFill>
                  <a:latin typeface="Cambria Math" panose="02040503050406030204" pitchFamily="18" charset="0"/>
                  <a:cs typeface="Arial" panose="020B0604020202020204" pitchFamily="34" charset="0"/>
                </a:endParaRPr>
              </a:p>
              <a:p>
                <a:pPr marL="0" lvl="1"/>
                <a:endParaRPr lang="en-GB" sz="2800" dirty="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0" lvl="1"/>
                <a:r>
                  <a:rPr lang="en-GB" sz="2800" dirty="0">
                    <a:solidFill>
                      <a:schemeClr val="tx1"/>
                    </a:solidFill>
                    <a:latin typeface="Arial" panose="020B0604020202020204" pitchFamily="34" charset="0"/>
                    <a:ea typeface="Cambria Math" panose="02040503050406030204" pitchFamily="18" charset="0"/>
                    <a:cs typeface="Arial" panose="020B0604020202020204" pitchFamily="34" charset="0"/>
                  </a:rPr>
                  <a:t>Half:</a:t>
                </a:r>
              </a:p>
              <a:p>
                <a:pPr marL="0" lvl="1"/>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8</a:t>
                </a:r>
                <a14:m>
                  <m:oMath xmlns:m="http://schemas.openxmlformats.org/officeDocument/2006/math">
                    <m:r>
                      <a:rPr lang="el-GR" sz="2800" i="1">
                        <a:solidFill>
                          <a:schemeClr val="tx1"/>
                        </a:solidFill>
                        <a:latin typeface="Cambria Math" panose="02040503050406030204" pitchFamily="18" charset="0"/>
                        <a:cs typeface="Arial" panose="020B0604020202020204" pitchFamily="34" charset="0"/>
                      </a:rPr>
                      <m:t>𝜋</m:t>
                    </m:r>
                  </m:oMath>
                </a14:m>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 ÷ 2 </a:t>
                </a:r>
                <a14:m>
                  <m:oMath xmlns:m="http://schemas.openxmlformats.org/officeDocument/2006/math">
                    <m:r>
                      <a:rPr lang="en-GB" sz="2800" i="1">
                        <a:solidFill>
                          <a:schemeClr val="tx1"/>
                        </a:solidFill>
                        <a:latin typeface="Cambria Math" panose="02040503050406030204" pitchFamily="18" charset="0"/>
                        <a:cs typeface="Arial" panose="020B0604020202020204" pitchFamily="34" charset="0"/>
                      </a:rPr>
                      <m:t>=</m:t>
                    </m:r>
                    <m:r>
                      <a:rPr lang="en-GB" sz="2800" b="0" i="1" smtClean="0">
                        <a:solidFill>
                          <a:schemeClr val="tx1"/>
                        </a:solidFill>
                        <a:latin typeface="Cambria Math" panose="02040503050406030204" pitchFamily="18" charset="0"/>
                        <a:cs typeface="Arial" panose="020B0604020202020204" pitchFamily="34" charset="0"/>
                      </a:rPr>
                      <m:t>4</m:t>
                    </m:r>
                    <m:r>
                      <a:rPr lang="el-GR" sz="2800" i="1">
                        <a:solidFill>
                          <a:schemeClr val="tx1"/>
                        </a:solidFill>
                        <a:latin typeface="Cambria Math" panose="02040503050406030204" pitchFamily="18" charset="0"/>
                        <a:cs typeface="Arial" panose="020B0604020202020204" pitchFamily="34" charset="0"/>
                      </a:rPr>
                      <m:t>𝜋</m:t>
                    </m:r>
                  </m:oMath>
                </a14:m>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 = 3.14… </a:t>
                </a:r>
                <a14:m>
                  <m:oMath xmlns:m="http://schemas.openxmlformats.org/officeDocument/2006/math">
                    <m:r>
                      <a:rPr lang="en-SG" sz="2800" i="1">
                        <a:solidFill>
                          <a:schemeClr val="tx1"/>
                        </a:solidFill>
                        <a:latin typeface="Cambria Math" panose="02040503050406030204" pitchFamily="18" charset="0"/>
                        <a:cs typeface="Arial" panose="020B0604020202020204" pitchFamily="34" charset="0"/>
                      </a:rPr>
                      <m:t>×</m:t>
                    </m:r>
                    <m:r>
                      <a:rPr lang="en-GB" sz="2800" b="0" i="1" smtClean="0">
                        <a:solidFill>
                          <a:schemeClr val="tx1"/>
                        </a:solidFill>
                        <a:latin typeface="Cambria Math" panose="02040503050406030204" pitchFamily="18" charset="0"/>
                        <a:cs typeface="Arial" panose="020B0604020202020204" pitchFamily="34" charset="0"/>
                      </a:rPr>
                      <m:t>4</m:t>
                    </m:r>
                  </m:oMath>
                </a14:m>
                <a:endPar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marL="0" lvl="1"/>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 12.6 inches (to 3 </a:t>
                </a:r>
                <a:r>
                  <a:rPr lang="en-GB" sz="2800" dirty="0" err="1">
                    <a:solidFill>
                      <a:schemeClr val="tx1"/>
                    </a:solidFill>
                    <a:latin typeface="Cambria Math" panose="02040503050406030204" pitchFamily="18" charset="0"/>
                    <a:ea typeface="Cambria Math" panose="02040503050406030204" pitchFamily="18" charset="0"/>
                    <a:cs typeface="Arial" panose="020B0604020202020204" pitchFamily="34" charset="0"/>
                  </a:rPr>
                  <a:t>s.f.</a:t>
                </a:r>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a:t>
                </a:r>
              </a:p>
            </p:txBody>
          </p:sp>
        </mc:Choice>
        <mc:Fallback xmlns="">
          <p:sp>
            <p:nvSpPr>
              <p:cNvPr id="2" name="Rectangle: Rounded Corners 1">
                <a:extLst>
                  <a:ext uri="{FF2B5EF4-FFF2-40B4-BE49-F238E27FC236}">
                    <a16:creationId xmlns:a16="http://schemas.microsoft.com/office/drawing/2014/main" id="{66B80CB5-F474-4B1E-2DE9-50C97B8B6E10}"/>
                  </a:ext>
                </a:extLst>
              </p:cNvPr>
              <p:cNvSpPr>
                <a:spLocks noRot="1" noChangeAspect="1" noMove="1" noResize="1" noEditPoints="1" noAdjustHandles="1" noChangeArrowheads="1" noChangeShapeType="1" noTextEdit="1"/>
              </p:cNvSpPr>
              <p:nvPr/>
            </p:nvSpPr>
            <p:spPr>
              <a:xfrm>
                <a:off x="424208" y="1906111"/>
                <a:ext cx="5417290" cy="3944178"/>
              </a:xfrm>
              <a:prstGeom prst="roundRect">
                <a:avLst/>
              </a:prstGeom>
              <a:blipFill>
                <a:blip r:embed="rId3"/>
                <a:stretch>
                  <a:fillRect/>
                </a:stretch>
              </a:blipFill>
              <a:ln>
                <a:solidFill>
                  <a:schemeClr val="bg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443B2A55-5ACA-2A92-EEEE-C2F3BF34B2EB}"/>
                  </a:ext>
                </a:extLst>
              </p:cNvPr>
              <p:cNvSpPr/>
              <p:nvPr/>
            </p:nvSpPr>
            <p:spPr>
              <a:xfrm>
                <a:off x="6047509" y="1903231"/>
                <a:ext cx="5720283" cy="3947058"/>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Circumference of </a:t>
                </a:r>
                <a:r>
                  <a:rPr lang="en-GB" sz="2800" dirty="0">
                    <a:solidFill>
                      <a:schemeClr val="tx1"/>
                    </a:solidFill>
                    <a:latin typeface="Arial" panose="020B0604020202020204" pitchFamily="34" charset="0"/>
                    <a:cs typeface="Arial" panose="020B0604020202020204" pitchFamily="34" charset="0"/>
                  </a:rPr>
                  <a:t>12-inch pizza: </a:t>
                </a:r>
                <a:endParaRPr lang="en-GB" sz="2800" dirty="0">
                  <a:solidFill>
                    <a:schemeClr val="tx1"/>
                  </a:solidFill>
                  <a:latin typeface="Cambria Math" panose="02040503050406030204" pitchFamily="18" charset="0"/>
                  <a:cs typeface="Arial" panose="020B0604020202020204" pitchFamily="34" charset="0"/>
                </a:endParaRPr>
              </a:p>
              <a:p>
                <a:pPr marL="85725" lvl="1"/>
                <a14:m>
                  <m:oMathPara xmlns:m="http://schemas.openxmlformats.org/officeDocument/2006/math">
                    <m:oMathParaPr>
                      <m:jc m:val="left"/>
                    </m:oMathParaPr>
                    <m:oMath xmlns:m="http://schemas.openxmlformats.org/officeDocument/2006/math">
                      <m:r>
                        <a:rPr lang="en-SG" sz="2800" b="0" i="1" dirty="0" smtClean="0">
                          <a:solidFill>
                            <a:schemeClr val="tx1"/>
                          </a:solidFill>
                          <a:latin typeface="Cambria Math" panose="02040503050406030204" pitchFamily="18" charset="0"/>
                          <a:cs typeface="Arial" panose="020B0604020202020204" pitchFamily="34" charset="0"/>
                        </a:rPr>
                        <m:t>𝐶</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cs typeface="Arial" panose="020B0604020202020204" pitchFamily="34" charset="0"/>
                        </a:rPr>
                        <m:t>×12</m:t>
                      </m:r>
                    </m:oMath>
                  </m:oMathPara>
                </a14:m>
                <a:endParaRPr lang="en-GB" sz="2800" i="1" dirty="0">
                  <a:solidFill>
                    <a:schemeClr val="tx1"/>
                  </a:solidFill>
                  <a:latin typeface="Cambria Math" panose="02040503050406030204" pitchFamily="18" charset="0"/>
                  <a:cs typeface="Arial" panose="020B0604020202020204" pitchFamily="34" charset="0"/>
                </a:endParaRPr>
              </a:p>
              <a:p>
                <a:pPr marL="85725"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12</m:t>
                    </m:r>
                    <m:r>
                      <a:rPr lang="el-GR" sz="2800" i="1">
                        <a:solidFill>
                          <a:schemeClr val="tx1"/>
                        </a:solidFill>
                        <a:latin typeface="Cambria Math" panose="02040503050406030204" pitchFamily="18" charset="0"/>
                        <a:cs typeface="Arial" panose="020B0604020202020204" pitchFamily="34" charset="0"/>
                      </a:rPr>
                      <m:t>𝜋</m:t>
                    </m:r>
                  </m:oMath>
                </a14:m>
                <a:endParaRPr lang="en-SG" sz="2800" i="1" dirty="0">
                  <a:solidFill>
                    <a:schemeClr val="tx1"/>
                  </a:solidFill>
                  <a:latin typeface="Cambria Math" panose="02040503050406030204" pitchFamily="18" charset="0"/>
                  <a:cs typeface="Arial" panose="020B0604020202020204" pitchFamily="34" charset="0"/>
                </a:endParaRPr>
              </a:p>
              <a:p>
                <a:pPr marL="85725" lvl="1"/>
                <a:endParaRPr lang="en-SG" sz="2800" i="1" dirty="0">
                  <a:solidFill>
                    <a:prstClr val="black"/>
                  </a:solidFill>
                  <a:latin typeface="Cambria Math" panose="02040503050406030204" pitchFamily="18" charset="0"/>
                  <a:ea typeface="Cambria Math" panose="02040503050406030204" pitchFamily="18" charset="0"/>
                  <a:cs typeface="Arial" panose="020B0604020202020204" pitchFamily="34" charset="0"/>
                </a:endParaRPr>
              </a:p>
              <a:p>
                <a:pPr marL="85725" lvl="1"/>
                <a:r>
                  <a:rPr lang="en-SG" sz="2800" dirty="0">
                    <a:solidFill>
                      <a:prstClr val="black"/>
                    </a:solidFill>
                    <a:latin typeface="Arial" panose="020B0604020202020204" pitchFamily="34" charset="0"/>
                    <a:ea typeface="Cambria Math" panose="02040503050406030204" pitchFamily="18" charset="0"/>
                    <a:cs typeface="Arial" panose="020B0604020202020204" pitchFamily="34" charset="0"/>
                  </a:rPr>
                  <a:t>Quarter:</a:t>
                </a:r>
              </a:p>
              <a:p>
                <a:pPr marL="85725" lvl="1"/>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12</a:t>
                </a:r>
                <a14:m>
                  <m:oMath xmlns:m="http://schemas.openxmlformats.org/officeDocument/2006/math">
                    <m:r>
                      <a:rPr lang="el-GR" sz="2800" i="1">
                        <a:solidFill>
                          <a:schemeClr val="tx1"/>
                        </a:solidFill>
                        <a:latin typeface="Cambria Math" panose="02040503050406030204" pitchFamily="18" charset="0"/>
                        <a:cs typeface="Arial" panose="020B0604020202020204" pitchFamily="34" charset="0"/>
                      </a:rPr>
                      <m:t>𝜋</m:t>
                    </m:r>
                  </m:oMath>
                </a14:m>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 ÷ 4 = </a:t>
                </a:r>
                <a14:m>
                  <m:oMath xmlns:m="http://schemas.openxmlformats.org/officeDocument/2006/math">
                    <m:r>
                      <a:rPr lang="en-GB" sz="2800" i="1" dirty="0" smtClean="0">
                        <a:solidFill>
                          <a:schemeClr val="tx1"/>
                        </a:solidFill>
                        <a:latin typeface="Cambria Math" panose="02040503050406030204" pitchFamily="18" charset="0"/>
                        <a:cs typeface="Arial" panose="020B0604020202020204" pitchFamily="34" charset="0"/>
                      </a:rPr>
                      <m:t>3</m:t>
                    </m:r>
                    <m:r>
                      <a:rPr lang="el-GR" sz="2800" i="1">
                        <a:solidFill>
                          <a:schemeClr val="tx1"/>
                        </a:solidFill>
                        <a:latin typeface="Cambria Math" panose="02040503050406030204" pitchFamily="18" charset="0"/>
                        <a:cs typeface="Arial" panose="020B0604020202020204" pitchFamily="34" charset="0"/>
                      </a:rPr>
                      <m:t>𝜋</m:t>
                    </m:r>
                  </m:oMath>
                </a14:m>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 = 3.14… </a:t>
                </a:r>
                <a14:m>
                  <m:oMath xmlns:m="http://schemas.openxmlformats.org/officeDocument/2006/math">
                    <m:r>
                      <a:rPr lang="en-SG" sz="2800" i="1">
                        <a:solidFill>
                          <a:schemeClr val="tx1"/>
                        </a:solidFill>
                        <a:latin typeface="Cambria Math" panose="02040503050406030204" pitchFamily="18" charset="0"/>
                        <a:cs typeface="Arial" panose="020B0604020202020204" pitchFamily="34" charset="0"/>
                      </a:rPr>
                      <m:t>×</m:t>
                    </m:r>
                    <m:r>
                      <a:rPr lang="en-GB" sz="2800" b="0" i="1" smtClean="0">
                        <a:solidFill>
                          <a:schemeClr val="tx1"/>
                        </a:solidFill>
                        <a:latin typeface="Cambria Math" panose="02040503050406030204" pitchFamily="18" charset="0"/>
                        <a:cs typeface="Arial" panose="020B0604020202020204" pitchFamily="34" charset="0"/>
                      </a:rPr>
                      <m:t>3</m:t>
                    </m:r>
                  </m:oMath>
                </a14:m>
                <a:endParaRPr lang="en-SG" sz="2800" dirty="0">
                  <a:solidFill>
                    <a:prstClr val="black"/>
                  </a:solidFill>
                  <a:latin typeface="Cambria Math" panose="02040503050406030204" pitchFamily="18" charset="0"/>
                  <a:ea typeface="Cambria Math" panose="02040503050406030204" pitchFamily="18" charset="0"/>
                  <a:cs typeface="Arial" panose="020B0604020202020204" pitchFamily="34" charset="0"/>
                </a:endParaRPr>
              </a:p>
              <a:p>
                <a:pPr marL="85725" lvl="1"/>
                <a:r>
                  <a:rPr lang="en-SG" sz="2800" dirty="0">
                    <a:solidFill>
                      <a:prstClr val="black"/>
                    </a:solidFill>
                    <a:latin typeface="Cambria Math" panose="02040503050406030204" pitchFamily="18" charset="0"/>
                    <a:ea typeface="Cambria Math" panose="02040503050406030204" pitchFamily="18" charset="0"/>
                    <a:cs typeface="Arial" panose="020B0604020202020204" pitchFamily="34" charset="0"/>
                  </a:rPr>
                  <a:t>= 9.42 inches (to 3 </a:t>
                </a:r>
                <a:r>
                  <a:rPr lang="en-SG" sz="2800" dirty="0" err="1">
                    <a:solidFill>
                      <a:prstClr val="black"/>
                    </a:solidFill>
                    <a:latin typeface="Cambria Math" panose="02040503050406030204" pitchFamily="18" charset="0"/>
                    <a:ea typeface="Cambria Math" panose="02040503050406030204" pitchFamily="18" charset="0"/>
                    <a:cs typeface="Arial" panose="020B0604020202020204" pitchFamily="34" charset="0"/>
                  </a:rPr>
                  <a:t>s.f.</a:t>
                </a:r>
                <a:r>
                  <a:rPr lang="en-SG" sz="2800" dirty="0">
                    <a:solidFill>
                      <a:prstClr val="black"/>
                    </a:solidFill>
                    <a:latin typeface="Cambria Math" panose="02040503050406030204" pitchFamily="18" charset="0"/>
                    <a:ea typeface="Cambria Math" panose="02040503050406030204" pitchFamily="18" charset="0"/>
                    <a:cs typeface="Arial" panose="020B0604020202020204" pitchFamily="34" charset="0"/>
                  </a:rPr>
                  <a:t>)</a:t>
                </a:r>
              </a:p>
            </p:txBody>
          </p:sp>
        </mc:Choice>
        <mc:Fallback xmlns="">
          <p:sp>
            <p:nvSpPr>
              <p:cNvPr id="3" name="Rectangle: Rounded Corners 2">
                <a:extLst>
                  <a:ext uri="{FF2B5EF4-FFF2-40B4-BE49-F238E27FC236}">
                    <a16:creationId xmlns:a16="http://schemas.microsoft.com/office/drawing/2014/main" id="{443B2A55-5ACA-2A92-EEEE-C2F3BF34B2EB}"/>
                  </a:ext>
                </a:extLst>
              </p:cNvPr>
              <p:cNvSpPr>
                <a:spLocks noRot="1" noChangeAspect="1" noMove="1" noResize="1" noEditPoints="1" noAdjustHandles="1" noChangeArrowheads="1" noChangeShapeType="1" noTextEdit="1"/>
              </p:cNvSpPr>
              <p:nvPr/>
            </p:nvSpPr>
            <p:spPr>
              <a:xfrm>
                <a:off x="6047509" y="1903231"/>
                <a:ext cx="5720283" cy="3947058"/>
              </a:xfrm>
              <a:prstGeom prst="roundRect">
                <a:avLst/>
              </a:prstGeom>
              <a:blipFill>
                <a:blip r:embed="rId4"/>
                <a:stretch>
                  <a:fillRect/>
                </a:stretch>
              </a:blipFill>
              <a:ln>
                <a:solidFill>
                  <a:schemeClr val="bg1"/>
                </a:solidFill>
              </a:ln>
            </p:spPr>
            <p:txBody>
              <a:bodyPr/>
              <a:lstStyle/>
              <a:p>
                <a:r>
                  <a:rPr lang="en-GB">
                    <a:noFill/>
                  </a:rPr>
                  <a:t> </a:t>
                </a:r>
              </a:p>
            </p:txBody>
          </p:sp>
        </mc:Fallback>
      </mc:AlternateContent>
      <p:sp>
        <p:nvSpPr>
          <p:cNvPr id="5" name="TextBox 4">
            <a:extLst>
              <a:ext uri="{FF2B5EF4-FFF2-40B4-BE49-F238E27FC236}">
                <a16:creationId xmlns:a16="http://schemas.microsoft.com/office/drawing/2014/main" id="{67BF3B61-0DFE-3810-5516-C615173066BA}"/>
              </a:ext>
            </a:extLst>
          </p:cNvPr>
          <p:cNvSpPr txBox="1"/>
          <p:nvPr/>
        </p:nvSpPr>
        <p:spPr>
          <a:xfrm>
            <a:off x="2018202" y="1176719"/>
            <a:ext cx="815559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if Adam wants the most stuffed crust?</a:t>
            </a:r>
          </a:p>
        </p:txBody>
      </p:sp>
      <p:pic>
        <p:nvPicPr>
          <p:cNvPr id="8" name="Graphic 7" descr="Checkmark with solid fill">
            <a:extLst>
              <a:ext uri="{FF2B5EF4-FFF2-40B4-BE49-F238E27FC236}">
                <a16:creationId xmlns:a16="http://schemas.microsoft.com/office/drawing/2014/main" id="{45E975BB-7D6B-36E6-1811-6D9BD4BB04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2940" y="3490143"/>
            <a:ext cx="773234" cy="773234"/>
          </a:xfrm>
          <a:prstGeom prst="rect">
            <a:avLst/>
          </a:prstGeom>
        </p:spPr>
      </p:pic>
      <p:grpSp>
        <p:nvGrpSpPr>
          <p:cNvPr id="6" name="Group 5">
            <a:extLst>
              <a:ext uri="{FF2B5EF4-FFF2-40B4-BE49-F238E27FC236}">
                <a16:creationId xmlns:a16="http://schemas.microsoft.com/office/drawing/2014/main" id="{7EFC9BC6-7359-BF12-4EE5-8241829B99CA}"/>
              </a:ext>
            </a:extLst>
          </p:cNvPr>
          <p:cNvGrpSpPr/>
          <p:nvPr/>
        </p:nvGrpSpPr>
        <p:grpSpPr>
          <a:xfrm>
            <a:off x="-27606" y="-17453"/>
            <a:ext cx="2091590" cy="1923564"/>
            <a:chOff x="-27606" y="-17453"/>
            <a:chExt cx="2091590" cy="1923564"/>
          </a:xfrm>
        </p:grpSpPr>
        <p:sp>
          <p:nvSpPr>
            <p:cNvPr id="7" name="Isosceles Triangle 6">
              <a:extLst>
                <a:ext uri="{FF2B5EF4-FFF2-40B4-BE49-F238E27FC236}">
                  <a16:creationId xmlns:a16="http://schemas.microsoft.com/office/drawing/2014/main" id="{C1065A5F-C6C2-92B9-DBFD-FC1AF53ABCA2}"/>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extBox 8">
              <a:extLst>
                <a:ext uri="{FF2B5EF4-FFF2-40B4-BE49-F238E27FC236}">
                  <a16:creationId xmlns:a16="http://schemas.microsoft.com/office/drawing/2014/main" id="{39BAB24B-C4A1-1336-D76C-23D45C7F5E1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330212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Spot the mistakes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1018189" y="1825625"/>
            <a:ext cx="4666304" cy="2310889"/>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Work in pairs.</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Spot the mistakes in each working.</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Give the correct working.</a:t>
            </a:r>
          </a:p>
          <a:p>
            <a:pPr>
              <a:lnSpc>
                <a:spcPts val="3100"/>
              </a:lnSpc>
              <a:spcAft>
                <a:spcPts val="600"/>
              </a:spcAft>
            </a:pPr>
            <a:endParaRPr lang="en-US" sz="2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3BBCC4B-62F8-B448-5956-F8FC2CCE42F3}"/>
              </a:ext>
            </a:extLst>
          </p:cNvPr>
          <p:cNvPicPr>
            <a:picLocks noChangeAspect="1"/>
          </p:cNvPicPr>
          <p:nvPr/>
        </p:nvPicPr>
        <p:blipFill>
          <a:blip r:embed="rId5"/>
          <a:stretch>
            <a:fillRect/>
          </a:stretch>
        </p:blipFill>
        <p:spPr>
          <a:xfrm>
            <a:off x="6278026" y="1258477"/>
            <a:ext cx="4263648" cy="4968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954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Spot the mistakes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2" name="Group 1">
            <a:extLst>
              <a:ext uri="{FF2B5EF4-FFF2-40B4-BE49-F238E27FC236}">
                <a16:creationId xmlns:a16="http://schemas.microsoft.com/office/drawing/2014/main" id="{242A49ED-9CEC-4FDE-D1D7-686E5B528285}"/>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E32CA205-1F78-13B9-A9DF-16890BF999C7}"/>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8D2D51F0-A60D-23EA-6904-396CC5E40F52}"/>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
        <p:nvSpPr>
          <p:cNvPr id="8" name="Rectangle: Rounded Corners 7">
            <a:extLst>
              <a:ext uri="{FF2B5EF4-FFF2-40B4-BE49-F238E27FC236}">
                <a16:creationId xmlns:a16="http://schemas.microsoft.com/office/drawing/2014/main" id="{446A41A3-7D88-09BB-2E58-7077969D81A0}"/>
              </a:ext>
            </a:extLst>
          </p:cNvPr>
          <p:cNvSpPr/>
          <p:nvPr/>
        </p:nvSpPr>
        <p:spPr>
          <a:xfrm>
            <a:off x="2227384" y="4889159"/>
            <a:ext cx="7737231" cy="72533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Bef>
                <a:spcPts val="400"/>
              </a:spcBef>
              <a:spcAft>
                <a:spcPts val="400"/>
              </a:spcAft>
            </a:pPr>
            <a:r>
              <a:rPr lang="en-GB" sz="2800" dirty="0">
                <a:solidFill>
                  <a:schemeClr val="tx1"/>
                </a:solidFill>
                <a:latin typeface="Arial" panose="020B0604020202020204" pitchFamily="34" charset="0"/>
                <a:ea typeface="Calibri" panose="020F0502020204030204" pitchFamily="34" charset="0"/>
                <a:cs typeface="Arial" panose="020B0604020202020204" pitchFamily="34" charset="0"/>
              </a:rPr>
              <a:t>Using the wrong formula for circumference</a:t>
            </a:r>
          </a:p>
        </p:txBody>
      </p:sp>
      <p:graphicFrame>
        <p:nvGraphicFramePr>
          <p:cNvPr id="9" name="Table 8">
            <a:extLst>
              <a:ext uri="{FF2B5EF4-FFF2-40B4-BE49-F238E27FC236}">
                <a16:creationId xmlns:a16="http://schemas.microsoft.com/office/drawing/2014/main" id="{A380B766-C7AA-95F8-20DB-54EFC6E87354}"/>
              </a:ext>
            </a:extLst>
          </p:cNvPr>
          <p:cNvGraphicFramePr>
            <a:graphicFrameLocks noGrp="1"/>
          </p:cNvGraphicFramePr>
          <p:nvPr>
            <p:extLst>
              <p:ext uri="{D42A27DB-BD31-4B8C-83A1-F6EECF244321}">
                <p14:modId xmlns:p14="http://schemas.microsoft.com/office/powerpoint/2010/main" val="3827110079"/>
              </p:ext>
            </p:extLst>
          </p:nvPr>
        </p:nvGraphicFramePr>
        <p:xfrm>
          <a:off x="1857302" y="1467155"/>
          <a:ext cx="8528541" cy="2891520"/>
        </p:xfrm>
        <a:graphic>
          <a:graphicData uri="http://schemas.openxmlformats.org/drawingml/2006/table">
            <a:tbl>
              <a:tblPr firstRow="1" bandRow="1">
                <a:tableStyleId>{2D5ABB26-0587-4C30-8999-92F81FD0307C}</a:tableStyleId>
              </a:tblPr>
              <a:tblGrid>
                <a:gridCol w="2778016">
                  <a:extLst>
                    <a:ext uri="{9D8B030D-6E8A-4147-A177-3AD203B41FA5}">
                      <a16:colId xmlns:a16="http://schemas.microsoft.com/office/drawing/2014/main" val="3028339175"/>
                    </a:ext>
                  </a:extLst>
                </a:gridCol>
                <a:gridCol w="2778016">
                  <a:extLst>
                    <a:ext uri="{9D8B030D-6E8A-4147-A177-3AD203B41FA5}">
                      <a16:colId xmlns:a16="http://schemas.microsoft.com/office/drawing/2014/main" val="3471880286"/>
                    </a:ext>
                  </a:extLst>
                </a:gridCol>
                <a:gridCol w="2972509">
                  <a:extLst>
                    <a:ext uri="{9D8B030D-6E8A-4147-A177-3AD203B41FA5}">
                      <a16:colId xmlns:a16="http://schemas.microsoft.com/office/drawing/2014/main" val="743607363"/>
                    </a:ext>
                  </a:extLst>
                </a:gridCol>
              </a:tblGrid>
              <a:tr h="532311">
                <a:tc>
                  <a:txBody>
                    <a:bodyPr/>
                    <a:lstStyle/>
                    <a:p>
                      <a:pPr algn="ctr"/>
                      <a:r>
                        <a:rPr lang="en-US" sz="2100" b="1" dirty="0">
                          <a:solidFill>
                            <a:schemeClr val="bg1"/>
                          </a:solidFill>
                          <a:latin typeface="Arial" panose="020B0604020202020204" pitchFamily="34" charset="0"/>
                          <a:cs typeface="Arial" panose="020B0604020202020204" pitchFamily="34" charset="0"/>
                        </a:rPr>
                        <a:t>Diagram</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2100" b="1" i="0" dirty="0">
                          <a:solidFill>
                            <a:schemeClr val="bg1"/>
                          </a:solidFill>
                          <a:latin typeface="Arial" panose="020B0604020202020204" pitchFamily="34" charset="0"/>
                          <a:cs typeface="Arial" panose="020B0604020202020204" pitchFamily="34" charset="0"/>
                        </a:rPr>
                        <a:t>Spot the mistakes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2100" b="1" i="0" dirty="0">
                          <a:solidFill>
                            <a:schemeClr val="bg1"/>
                          </a:solidFill>
                          <a:latin typeface="Arial" panose="020B0604020202020204" pitchFamily="34" charset="0"/>
                          <a:cs typeface="Arial" panose="020B0604020202020204" pitchFamily="34" charset="0"/>
                        </a:rPr>
                        <a:t>Correct the mistakes in the space below</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4181570118"/>
                  </a:ext>
                </a:extLst>
              </a:tr>
              <a:tr h="2160000">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spcAft>
                          <a:spcPts val="600"/>
                        </a:spcAft>
                      </a:pPr>
                      <a:r>
                        <a:rPr lang="en-GB" sz="2100" i="1" dirty="0">
                          <a:effectLst/>
                          <a:latin typeface="Cambria Math" panose="02040503050406030204" pitchFamily="18" charset="0"/>
                          <a:ea typeface="Calibri" panose="020F0502020204030204" pitchFamily="34" charset="0"/>
                          <a:cs typeface="Open Sans" panose="020B0606030504020204" pitchFamily="34" charset="0"/>
                        </a:rPr>
                        <a:t>C</a:t>
                      </a:r>
                      <a:r>
                        <a:rPr lang="en-GB" sz="2100" dirty="0">
                          <a:effectLst/>
                          <a:latin typeface="Cambria Math" panose="02040503050406030204" pitchFamily="18" charset="0"/>
                          <a:ea typeface="Calibri" panose="020F0502020204030204" pitchFamily="34" charset="0"/>
                          <a:cs typeface="Open Sans" panose="020B0606030504020204" pitchFamily="34" charset="0"/>
                        </a:rPr>
                        <a:t> = 2 × </a:t>
                      </a:r>
                      <a:r>
                        <a:rPr lang="en-GB" sz="2100" dirty="0">
                          <a:effectLst/>
                          <a:latin typeface="Cambria Math" panose="02040503050406030204" pitchFamily="18" charset="0"/>
                          <a:ea typeface="Calibri" panose="020F0502020204030204" pitchFamily="34" charset="0"/>
                          <a:cs typeface="Cambria Math" panose="02040503050406030204" pitchFamily="18" charset="0"/>
                        </a:rPr>
                        <a:t>𝜋</a:t>
                      </a:r>
                      <a:r>
                        <a:rPr lang="en-GB" sz="2100" dirty="0">
                          <a:effectLst/>
                          <a:latin typeface="Cambria Math" panose="02040503050406030204" pitchFamily="18" charset="0"/>
                          <a:ea typeface="Calibri" panose="020F0502020204030204" pitchFamily="34" charset="0"/>
                          <a:cs typeface="Open Sans" panose="020B0606030504020204" pitchFamily="34" charset="0"/>
                        </a:rPr>
                        <a:t> × 8</a:t>
                      </a:r>
                      <a:r>
                        <a:rPr lang="en-GB" sz="2100" baseline="30000" dirty="0">
                          <a:effectLst/>
                          <a:latin typeface="Cambria Math" panose="02040503050406030204" pitchFamily="18" charset="0"/>
                          <a:ea typeface="Calibri" panose="020F0502020204030204" pitchFamily="34" charset="0"/>
                          <a:cs typeface="Open Sans" panose="020B0606030504020204" pitchFamily="34"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i="1" dirty="0">
                          <a:effectLst/>
                          <a:latin typeface="Cambria Math" panose="02040503050406030204" pitchFamily="18" charset="0"/>
                          <a:ea typeface="Calibri" panose="020F0502020204030204" pitchFamily="34" charset="0"/>
                          <a:cs typeface="Open Sans" panose="020B0606030504020204" pitchFamily="34" charset="0"/>
                        </a:rPr>
                        <a:t>C</a:t>
                      </a:r>
                      <a:r>
                        <a:rPr lang="en-GB" sz="2100" dirty="0">
                          <a:effectLst/>
                          <a:latin typeface="Cambria Math" panose="02040503050406030204" pitchFamily="18" charset="0"/>
                          <a:ea typeface="Calibri" panose="020F0502020204030204" pitchFamily="34" charset="0"/>
                          <a:cs typeface="Open Sans" panose="020B0606030504020204" pitchFamily="34" charset="0"/>
                        </a:rPr>
                        <a:t> = 2 × 3.14… × 64</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i="1" dirty="0">
                          <a:effectLst/>
                          <a:latin typeface="Cambria Math" panose="02040503050406030204" pitchFamily="18" charset="0"/>
                          <a:ea typeface="Calibri" panose="020F0502020204030204" pitchFamily="34" charset="0"/>
                          <a:cs typeface="Open Sans" panose="020B0606030504020204" pitchFamily="34" charset="0"/>
                        </a:rPr>
                        <a:t>C</a:t>
                      </a:r>
                      <a:r>
                        <a:rPr lang="en-GB" sz="2100" dirty="0">
                          <a:effectLst/>
                          <a:latin typeface="Cambria Math" panose="02040503050406030204" pitchFamily="18" charset="0"/>
                          <a:ea typeface="Calibri" panose="020F0502020204030204" pitchFamily="34" charset="0"/>
                          <a:cs typeface="Open Sans" panose="020B0606030504020204" pitchFamily="34" charset="0"/>
                        </a:rPr>
                        <a:t> = 402.12 cm</a:t>
                      </a:r>
                      <a:r>
                        <a:rPr lang="en-GB" sz="2100" baseline="30000" dirty="0">
                          <a:effectLst/>
                          <a:latin typeface="Cambria Math" panose="02040503050406030204" pitchFamily="18" charset="0"/>
                          <a:ea typeface="Calibri" panose="020F0502020204030204" pitchFamily="34" charset="0"/>
                          <a:cs typeface="Open Sans" panose="020B0606030504020204" pitchFamily="34" charset="0"/>
                        </a:rPr>
                        <a:t>2 </a:t>
                      </a:r>
                      <a:r>
                        <a:rPr lang="en-GB" sz="2100" dirty="0">
                          <a:effectLst/>
                          <a:latin typeface="Cambria Math" panose="02040503050406030204" pitchFamily="18" charset="0"/>
                          <a:ea typeface="Calibri" panose="020F0502020204030204" pitchFamily="34" charset="0"/>
                          <a:cs typeface="Open Sans" panose="020B0606030504020204" pitchFamily="34" charset="0"/>
                        </a:rPr>
                        <a:t>(2 </a:t>
                      </a:r>
                      <a:r>
                        <a:rPr lang="en-GB" sz="2100" dirty="0" err="1">
                          <a:effectLst/>
                          <a:latin typeface="Cambria Math" panose="02040503050406030204" pitchFamily="18" charset="0"/>
                          <a:ea typeface="Calibri" panose="020F0502020204030204" pitchFamily="34" charset="0"/>
                          <a:cs typeface="Open Sans" panose="020B0606030504020204" pitchFamily="34" charset="0"/>
                        </a:rPr>
                        <a:t>d.p.</a:t>
                      </a:r>
                      <a:r>
                        <a:rPr lang="en-GB" sz="2100" dirty="0">
                          <a:effectLst/>
                          <a:latin typeface="Cambria Math" panose="02040503050406030204" pitchFamily="18" charset="0"/>
                          <a:ea typeface="Calibri" panose="020F0502020204030204" pitchFamily="34" charset="0"/>
                          <a:cs typeface="Open Sans" panose="020B0606030504020204" pitchFamily="34" charset="0"/>
                        </a:rPr>
                        <a:t>)</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Open Sans" panose="020B0606030504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spcAft>
                          <a:spcPts val="600"/>
                        </a:spcAft>
                      </a:pPr>
                      <a:r>
                        <a:rPr lang="en-GB" sz="2100" i="1"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C</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2 × </a:t>
                      </a:r>
                      <a:r>
                        <a:rPr lang="en-GB" sz="2100" dirty="0">
                          <a:solidFill>
                            <a:srgbClr val="4472C4"/>
                          </a:solidFill>
                          <a:effectLst/>
                          <a:latin typeface="Cambria Math" panose="02040503050406030204" pitchFamily="18" charset="0"/>
                          <a:ea typeface="Calibri" panose="020F0502020204030204" pitchFamily="34" charset="0"/>
                          <a:cs typeface="Cambria Math" panose="02040503050406030204" pitchFamily="18" charset="0"/>
                        </a:rPr>
                        <a:t>𝜋</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8</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i="1"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C</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16 × </a:t>
                      </a:r>
                      <a:r>
                        <a:rPr lang="en-GB" sz="2100" dirty="0">
                          <a:solidFill>
                            <a:srgbClr val="4472C4"/>
                          </a:solidFill>
                          <a:effectLst/>
                          <a:latin typeface="Cambria Math" panose="02040503050406030204" pitchFamily="18" charset="0"/>
                          <a:ea typeface="Calibri" panose="020F0502020204030204" pitchFamily="34" charset="0"/>
                          <a:cs typeface="Cambria Math" panose="02040503050406030204" pitchFamily="18" charset="0"/>
                        </a:rPr>
                        <a:t>𝜋</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i="1"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C</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50.27 cm</a:t>
                      </a:r>
                      <a:r>
                        <a:rPr lang="en-GB" sz="2100" baseline="300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(2 </a:t>
                      </a:r>
                      <a:r>
                        <a:rPr lang="en-GB" sz="2100" dirty="0" err="1">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d.p.</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p:pic>
        <p:nvPicPr>
          <p:cNvPr id="5" name="Picture 4" descr="A drawing of a circle. There is a horizontal line from the centre of the circle to the edge of the circle. The line is labelled '8 cm'&#10;">
            <a:extLst>
              <a:ext uri="{FF2B5EF4-FFF2-40B4-BE49-F238E27FC236}">
                <a16:creationId xmlns:a16="http://schemas.microsoft.com/office/drawing/2014/main" id="{F78E83E5-D9C2-E216-592A-C2C5F23C1CE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59732" y="2424959"/>
            <a:ext cx="1661425" cy="1661425"/>
          </a:xfrm>
          <a:prstGeom prst="rect">
            <a:avLst/>
          </a:prstGeom>
          <a:noFill/>
          <a:ln>
            <a:noFill/>
          </a:ln>
        </p:spPr>
      </p:pic>
    </p:spTree>
    <p:extLst>
      <p:ext uri="{BB962C8B-B14F-4D97-AF65-F5344CB8AC3E}">
        <p14:creationId xmlns:p14="http://schemas.microsoft.com/office/powerpoint/2010/main" val="390368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Spot the mistakes (2–3)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2" name="Group 1">
            <a:extLst>
              <a:ext uri="{FF2B5EF4-FFF2-40B4-BE49-F238E27FC236}">
                <a16:creationId xmlns:a16="http://schemas.microsoft.com/office/drawing/2014/main" id="{242A49ED-9CEC-4FDE-D1D7-686E5B528285}"/>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E32CA205-1F78-13B9-A9DF-16890BF999C7}"/>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8D2D51F0-A60D-23EA-6904-396CC5E40F52}"/>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
        <p:nvSpPr>
          <p:cNvPr id="5" name="Rectangle: Rounded Corners 4">
            <a:extLst>
              <a:ext uri="{FF2B5EF4-FFF2-40B4-BE49-F238E27FC236}">
                <a16:creationId xmlns:a16="http://schemas.microsoft.com/office/drawing/2014/main" id="{5C97FAF8-AFC8-81C4-281D-1C0D94AD0F37}"/>
              </a:ext>
            </a:extLst>
          </p:cNvPr>
          <p:cNvSpPr/>
          <p:nvPr/>
        </p:nvSpPr>
        <p:spPr>
          <a:xfrm>
            <a:off x="2201111" y="5593919"/>
            <a:ext cx="8299940" cy="54073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15000"/>
              </a:lnSpc>
            </a:pP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Using the formula for perimeter when calculating area</a:t>
            </a:r>
            <a:endPar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0DECB71D-BEC2-BF09-2FC4-F084DB55EA41}"/>
              </a:ext>
            </a:extLst>
          </p:cNvPr>
          <p:cNvSpPr/>
          <p:nvPr/>
        </p:nvSpPr>
        <p:spPr>
          <a:xfrm>
            <a:off x="1737964" y="2999979"/>
            <a:ext cx="9090771" cy="584146"/>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15000"/>
              </a:lnSpc>
            </a:pP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Using diameter instead of the radius for the area formula</a:t>
            </a:r>
            <a:endPar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5A5C1F2-81B6-37C7-A620-60A16FB3C947}"/>
              </a:ext>
            </a:extLst>
          </p:cNvPr>
          <p:cNvGraphicFramePr>
            <a:graphicFrameLocks noGrp="1"/>
          </p:cNvGraphicFramePr>
          <p:nvPr>
            <p:extLst>
              <p:ext uri="{D42A27DB-BD31-4B8C-83A1-F6EECF244321}">
                <p14:modId xmlns:p14="http://schemas.microsoft.com/office/powerpoint/2010/main" val="704328971"/>
              </p:ext>
            </p:extLst>
          </p:nvPr>
        </p:nvGraphicFramePr>
        <p:xfrm>
          <a:off x="1789572" y="1216669"/>
          <a:ext cx="8987557" cy="1603031"/>
        </p:xfrm>
        <a:graphic>
          <a:graphicData uri="http://schemas.openxmlformats.org/drawingml/2006/table">
            <a:tbl>
              <a:tblPr firstRow="1" bandRow="1">
                <a:tableStyleId>{2D5ABB26-0587-4C30-8999-92F81FD0307C}</a:tableStyleId>
              </a:tblPr>
              <a:tblGrid>
                <a:gridCol w="2927532">
                  <a:extLst>
                    <a:ext uri="{9D8B030D-6E8A-4147-A177-3AD203B41FA5}">
                      <a16:colId xmlns:a16="http://schemas.microsoft.com/office/drawing/2014/main" val="3028339175"/>
                    </a:ext>
                  </a:extLst>
                </a:gridCol>
                <a:gridCol w="2927532">
                  <a:extLst>
                    <a:ext uri="{9D8B030D-6E8A-4147-A177-3AD203B41FA5}">
                      <a16:colId xmlns:a16="http://schemas.microsoft.com/office/drawing/2014/main" val="3471880286"/>
                    </a:ext>
                  </a:extLst>
                </a:gridCol>
                <a:gridCol w="3132493">
                  <a:extLst>
                    <a:ext uri="{9D8B030D-6E8A-4147-A177-3AD203B41FA5}">
                      <a16:colId xmlns:a16="http://schemas.microsoft.com/office/drawing/2014/main" val="743607363"/>
                    </a:ext>
                  </a:extLst>
                </a:gridCol>
              </a:tblGrid>
              <a:tr h="1603031">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spcAft>
                          <a:spcPts val="600"/>
                        </a:spcAft>
                      </a:pPr>
                      <a:r>
                        <a:rPr lang="en-GB" sz="2100" i="1" dirty="0">
                          <a:effectLst/>
                          <a:latin typeface="Cambria Math" panose="02040503050406030204" pitchFamily="18" charset="0"/>
                          <a:ea typeface="Calibri" panose="020F0502020204030204" pitchFamily="34" charset="0"/>
                          <a:cs typeface="Open Sans" panose="020B0606030504020204" pitchFamily="34" charset="0"/>
                        </a:rPr>
                        <a:t>A</a:t>
                      </a:r>
                      <a:r>
                        <a:rPr lang="en-GB" sz="2100" dirty="0">
                          <a:effectLst/>
                          <a:latin typeface="Cambria Math" panose="02040503050406030204" pitchFamily="18" charset="0"/>
                          <a:ea typeface="Calibri" panose="020F0502020204030204" pitchFamily="34" charset="0"/>
                          <a:cs typeface="Open Sans" panose="020B0606030504020204" pitchFamily="34" charset="0"/>
                        </a:rPr>
                        <a:t> = </a:t>
                      </a:r>
                      <a:r>
                        <a:rPr lang="en-GB" sz="2100" dirty="0">
                          <a:effectLst/>
                          <a:latin typeface="Cambria Math" panose="02040503050406030204" pitchFamily="18" charset="0"/>
                          <a:ea typeface="Calibri" panose="020F0502020204030204" pitchFamily="34" charset="0"/>
                          <a:cs typeface="Cambria Math" panose="02040503050406030204" pitchFamily="18" charset="0"/>
                        </a:rPr>
                        <a:t>𝜋</a:t>
                      </a:r>
                      <a:r>
                        <a:rPr lang="en-GB" sz="2100" dirty="0">
                          <a:effectLst/>
                          <a:latin typeface="Cambria Math" panose="02040503050406030204" pitchFamily="18" charset="0"/>
                          <a:ea typeface="Calibri" panose="020F0502020204030204" pitchFamily="34" charset="0"/>
                          <a:cs typeface="Open Sans" panose="020B0606030504020204" pitchFamily="34" charset="0"/>
                        </a:rPr>
                        <a:t> × 16</a:t>
                      </a:r>
                      <a:r>
                        <a:rPr lang="en-GB" sz="2100" baseline="30000" dirty="0">
                          <a:effectLst/>
                          <a:latin typeface="Cambria Math" panose="02040503050406030204" pitchFamily="18" charset="0"/>
                          <a:ea typeface="Calibri" panose="020F0502020204030204" pitchFamily="34" charset="0"/>
                          <a:cs typeface="Open Sans" panose="020B0606030504020204" pitchFamily="34"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i="1" kern="1200" dirty="0">
                          <a:solidFill>
                            <a:schemeClr val="tx1"/>
                          </a:solidFill>
                          <a:effectLst/>
                          <a:latin typeface="Cambria Math" panose="02040503050406030204" pitchFamily="18" charset="0"/>
                          <a:ea typeface="Calibri" panose="020F0502020204030204" pitchFamily="34" charset="0"/>
                          <a:cs typeface="Open Sans" panose="020B0606030504020204" pitchFamily="34" charset="0"/>
                        </a:rPr>
                        <a:t>A</a:t>
                      </a:r>
                      <a:r>
                        <a:rPr lang="en-GB" sz="2100" dirty="0">
                          <a:effectLst/>
                          <a:latin typeface="Cambria Math" panose="02040503050406030204" pitchFamily="18" charset="0"/>
                          <a:ea typeface="Calibri" panose="020F0502020204030204" pitchFamily="34" charset="0"/>
                          <a:cs typeface="Open Sans" panose="020B0606030504020204" pitchFamily="34" charset="0"/>
                        </a:rPr>
                        <a:t> = </a:t>
                      </a:r>
                      <a:r>
                        <a:rPr lang="en-GB" sz="2100" dirty="0">
                          <a:effectLst/>
                          <a:latin typeface="Cambria Math" panose="02040503050406030204" pitchFamily="18" charset="0"/>
                          <a:ea typeface="Calibri" panose="020F0502020204030204" pitchFamily="34" charset="0"/>
                          <a:cs typeface="Cambria Math" panose="02040503050406030204" pitchFamily="18" charset="0"/>
                        </a:rPr>
                        <a:t>𝜋</a:t>
                      </a:r>
                      <a:r>
                        <a:rPr lang="en-GB" sz="2100" dirty="0">
                          <a:effectLst/>
                          <a:latin typeface="Cambria Math" panose="02040503050406030204" pitchFamily="18" charset="0"/>
                          <a:ea typeface="Calibri" panose="020F0502020204030204" pitchFamily="34" charset="0"/>
                          <a:cs typeface="Open Sans" panose="020B0606030504020204" pitchFamily="34" charset="0"/>
                        </a:rPr>
                        <a:t> × 256</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i="1" kern="1200" dirty="0">
                          <a:solidFill>
                            <a:schemeClr val="tx1"/>
                          </a:solidFill>
                          <a:effectLst/>
                          <a:latin typeface="Cambria Math" panose="02040503050406030204" pitchFamily="18" charset="0"/>
                          <a:ea typeface="Calibri" panose="020F0502020204030204" pitchFamily="34" charset="0"/>
                          <a:cs typeface="Open Sans" panose="020B0606030504020204" pitchFamily="34" charset="0"/>
                        </a:rPr>
                        <a:t>A</a:t>
                      </a:r>
                      <a:r>
                        <a:rPr lang="en-GB" sz="2100" dirty="0">
                          <a:effectLst/>
                          <a:latin typeface="Cambria Math" panose="02040503050406030204" pitchFamily="18" charset="0"/>
                          <a:ea typeface="Calibri" panose="020F0502020204030204" pitchFamily="34" charset="0"/>
                          <a:cs typeface="Open Sans" panose="020B0606030504020204" pitchFamily="34" charset="0"/>
                        </a:rPr>
                        <a:t> = 3.14… × 256</a:t>
                      </a:r>
                      <a:endParaRPr lang="en-GB" sz="2100" baseline="30000" dirty="0">
                        <a:effectLst/>
                        <a:latin typeface="Cambria Math" panose="02040503050406030204" pitchFamily="18" charset="0"/>
                        <a:ea typeface="Calibri" panose="020F050202020403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2100" i="1" kern="1200" dirty="0">
                          <a:solidFill>
                            <a:schemeClr val="tx1"/>
                          </a:solidFill>
                          <a:effectLst/>
                          <a:latin typeface="Cambria Math" panose="02040503050406030204" pitchFamily="18" charset="0"/>
                          <a:ea typeface="Calibri" panose="020F0502020204030204" pitchFamily="34" charset="0"/>
                          <a:cs typeface="Open Sans" panose="020B0606030504020204" pitchFamily="34" charset="0"/>
                        </a:rPr>
                        <a:t>A</a:t>
                      </a:r>
                      <a:r>
                        <a:rPr lang="en-GB" sz="2100" dirty="0">
                          <a:effectLst/>
                          <a:latin typeface="Cambria Math" panose="02040503050406030204" pitchFamily="18" charset="0"/>
                          <a:ea typeface="Calibri" panose="020F0502020204030204" pitchFamily="34" charset="0"/>
                          <a:cs typeface="Open Sans" panose="020B0606030504020204" pitchFamily="34" charset="0"/>
                        </a:rPr>
                        <a:t> = 804.25 cm</a:t>
                      </a:r>
                      <a:r>
                        <a:rPr lang="en-GB" sz="2100" baseline="30000" dirty="0">
                          <a:effectLst/>
                          <a:latin typeface="Cambria Math" panose="02040503050406030204" pitchFamily="18" charset="0"/>
                          <a:ea typeface="Calibri" panose="020F0502020204030204" pitchFamily="34" charset="0"/>
                          <a:cs typeface="Open Sans" panose="020B0606030504020204" pitchFamily="34" charset="0"/>
                        </a:rPr>
                        <a:t>2 </a:t>
                      </a:r>
                      <a:r>
                        <a:rPr lang="en-GB" sz="2100" baseline="0" dirty="0">
                          <a:effectLst/>
                          <a:latin typeface="Cambria Math" panose="02040503050406030204" pitchFamily="18" charset="0"/>
                          <a:ea typeface="Calibri" panose="020F0502020204030204" pitchFamily="34" charset="0"/>
                          <a:cs typeface="Open Sans" panose="020B0606030504020204" pitchFamily="34" charset="0"/>
                        </a:rPr>
                        <a:t>(2 </a:t>
                      </a:r>
                      <a:r>
                        <a:rPr lang="en-GB" sz="2100" baseline="0" dirty="0" err="1">
                          <a:effectLst/>
                          <a:latin typeface="Cambria Math" panose="02040503050406030204" pitchFamily="18" charset="0"/>
                          <a:ea typeface="Calibri" panose="020F0502020204030204" pitchFamily="34" charset="0"/>
                          <a:cs typeface="Open Sans" panose="020B0606030504020204" pitchFamily="34" charset="0"/>
                        </a:rPr>
                        <a:t>d.p.</a:t>
                      </a:r>
                      <a:r>
                        <a:rPr lang="en-GB" sz="2100" baseline="0" dirty="0">
                          <a:effectLst/>
                          <a:latin typeface="Cambria Math" panose="02040503050406030204" pitchFamily="18" charset="0"/>
                          <a:ea typeface="Calibri" panose="020F0502020204030204" pitchFamily="34" charset="0"/>
                          <a:cs typeface="Open Sans" panose="020B0606030504020204" pitchFamily="34" charset="0"/>
                        </a:rPr>
                        <a:t>)</a:t>
                      </a:r>
                      <a:endParaRPr lang="en-SG" sz="21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spcAft>
                          <a:spcPts val="600"/>
                        </a:spcAft>
                      </a:pPr>
                      <a:r>
                        <a:rPr lang="en-GB" sz="2100" i="1"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A</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a:t>
                      </a:r>
                      <a:r>
                        <a:rPr lang="en-GB" sz="2100" dirty="0">
                          <a:solidFill>
                            <a:srgbClr val="4472C4"/>
                          </a:solidFill>
                          <a:effectLst/>
                          <a:latin typeface="Cambria Math" panose="02040503050406030204" pitchFamily="18" charset="0"/>
                          <a:ea typeface="Calibri" panose="020F0502020204030204" pitchFamily="34" charset="0"/>
                          <a:cs typeface="Cambria Math" panose="02040503050406030204" pitchFamily="18" charset="0"/>
                        </a:rPr>
                        <a:t>𝜋</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8</a:t>
                      </a:r>
                      <a:r>
                        <a:rPr lang="en-GB" sz="2100" baseline="300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i="1" kern="12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A</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a:t>
                      </a:r>
                      <a:r>
                        <a:rPr lang="en-GB" sz="2100" dirty="0">
                          <a:solidFill>
                            <a:srgbClr val="4472C4"/>
                          </a:solidFill>
                          <a:effectLst/>
                          <a:latin typeface="Cambria Math" panose="02040503050406030204" pitchFamily="18" charset="0"/>
                          <a:ea typeface="Calibri" panose="020F0502020204030204" pitchFamily="34" charset="0"/>
                          <a:cs typeface="Cambria Math" panose="02040503050406030204" pitchFamily="18" charset="0"/>
                        </a:rPr>
                        <a:t>𝜋</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64</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i="1" kern="12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A</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3.14… × 64</a:t>
                      </a:r>
                      <a:endParaRPr lang="en-GB" sz="2100" baseline="300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2100" i="1" kern="12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A</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201.06</a:t>
                      </a:r>
                      <a:r>
                        <a:rPr lang="en-GB" sz="2100" dirty="0">
                          <a:solidFill>
                            <a:srgbClr val="4472C4"/>
                          </a:solidFill>
                          <a:effectLst/>
                          <a:latin typeface="Cambria Math" panose="02040503050406030204" pitchFamily="18" charset="0"/>
                          <a:ea typeface="Calibri" panose="020F0502020204030204" pitchFamily="34" charset="0"/>
                          <a:cs typeface="Cambria Math" panose="02040503050406030204" pitchFamily="18" charset="0"/>
                        </a:rPr>
                        <a:t> </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cm</a:t>
                      </a:r>
                      <a:r>
                        <a:rPr lang="en-GB" sz="2100" baseline="300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2 </a:t>
                      </a:r>
                      <a:r>
                        <a:rPr lang="pt-BR"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(2 d.p.)</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p:graphicFrame>
        <p:nvGraphicFramePr>
          <p:cNvPr id="12" name="Table 11">
            <a:extLst>
              <a:ext uri="{FF2B5EF4-FFF2-40B4-BE49-F238E27FC236}">
                <a16:creationId xmlns:a16="http://schemas.microsoft.com/office/drawing/2014/main" id="{6291D77B-2F0E-7F83-E28A-FBD349F3F230}"/>
              </a:ext>
            </a:extLst>
          </p:cNvPr>
          <p:cNvGraphicFramePr>
            <a:graphicFrameLocks noGrp="1"/>
          </p:cNvGraphicFramePr>
          <p:nvPr>
            <p:extLst>
              <p:ext uri="{D42A27DB-BD31-4B8C-83A1-F6EECF244321}">
                <p14:modId xmlns:p14="http://schemas.microsoft.com/office/powerpoint/2010/main" val="2380470090"/>
              </p:ext>
            </p:extLst>
          </p:nvPr>
        </p:nvGraphicFramePr>
        <p:xfrm>
          <a:off x="1857303" y="3814435"/>
          <a:ext cx="8987557" cy="1603031"/>
        </p:xfrm>
        <a:graphic>
          <a:graphicData uri="http://schemas.openxmlformats.org/drawingml/2006/table">
            <a:tbl>
              <a:tblPr firstRow="1" bandRow="1">
                <a:tableStyleId>{2D5ABB26-0587-4C30-8999-92F81FD0307C}</a:tableStyleId>
              </a:tblPr>
              <a:tblGrid>
                <a:gridCol w="2927532">
                  <a:extLst>
                    <a:ext uri="{9D8B030D-6E8A-4147-A177-3AD203B41FA5}">
                      <a16:colId xmlns:a16="http://schemas.microsoft.com/office/drawing/2014/main" val="3028339175"/>
                    </a:ext>
                  </a:extLst>
                </a:gridCol>
                <a:gridCol w="2927532">
                  <a:extLst>
                    <a:ext uri="{9D8B030D-6E8A-4147-A177-3AD203B41FA5}">
                      <a16:colId xmlns:a16="http://schemas.microsoft.com/office/drawing/2014/main" val="3471880286"/>
                    </a:ext>
                  </a:extLst>
                </a:gridCol>
                <a:gridCol w="3132493">
                  <a:extLst>
                    <a:ext uri="{9D8B030D-6E8A-4147-A177-3AD203B41FA5}">
                      <a16:colId xmlns:a16="http://schemas.microsoft.com/office/drawing/2014/main" val="743607363"/>
                    </a:ext>
                  </a:extLst>
                </a:gridCol>
              </a:tblGrid>
              <a:tr h="1603031">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spcAft>
                          <a:spcPts val="600"/>
                        </a:spcAft>
                      </a:pPr>
                      <a:r>
                        <a:rPr lang="en-GB" sz="2100" i="1" kern="1200" dirty="0">
                          <a:solidFill>
                            <a:schemeClr val="tx1"/>
                          </a:solidFill>
                          <a:effectLst/>
                          <a:latin typeface="Cambria Math" panose="02040503050406030204" pitchFamily="18" charset="0"/>
                          <a:ea typeface="Calibri" panose="020F0502020204030204" pitchFamily="34" charset="0"/>
                          <a:cs typeface="Open Sans" panose="020B0606030504020204" pitchFamily="34" charset="0"/>
                        </a:rPr>
                        <a:t>A</a:t>
                      </a:r>
                      <a:r>
                        <a:rPr lang="en-GB" sz="2100" dirty="0">
                          <a:effectLst/>
                          <a:latin typeface="Cambria Math" panose="02040503050406030204" pitchFamily="18" charset="0"/>
                          <a:ea typeface="Calibri" panose="020F0502020204030204" pitchFamily="34" charset="0"/>
                          <a:cs typeface="Open Sans" panose="020B0606030504020204" pitchFamily="34" charset="0"/>
                        </a:rPr>
                        <a:t> = 2</a:t>
                      </a:r>
                      <a:r>
                        <a:rPr lang="en-GB" sz="2100" dirty="0">
                          <a:effectLst/>
                          <a:latin typeface="Cambria Math" panose="02040503050406030204" pitchFamily="18" charset="0"/>
                          <a:ea typeface="Calibri" panose="020F0502020204030204" pitchFamily="34" charset="0"/>
                          <a:cs typeface="Cambria Math" panose="02040503050406030204" pitchFamily="18" charset="0"/>
                        </a:rPr>
                        <a:t>𝜋</a:t>
                      </a:r>
                      <a:r>
                        <a:rPr lang="en-GB" sz="2100" dirty="0">
                          <a:effectLst/>
                          <a:latin typeface="Cambria Math" panose="02040503050406030204" pitchFamily="18" charset="0"/>
                          <a:ea typeface="Calibri" panose="020F0502020204030204" pitchFamily="34" charset="0"/>
                          <a:cs typeface="Open Sans" panose="020B0606030504020204" pitchFamily="34" charset="0"/>
                        </a:rPr>
                        <a:t> × 8</a:t>
                      </a:r>
                      <a:endParaRPr lang="en-SG" sz="2100" dirty="0">
                        <a:effectLst/>
                        <a:latin typeface="Arial" panose="020B0604020202020204" pitchFamily="34" charset="0"/>
                        <a:ea typeface="Calibri" panose="020F0502020204030204" pitchFamily="34" charset="0"/>
                      </a:endParaRPr>
                    </a:p>
                    <a:p>
                      <a:pPr>
                        <a:spcAft>
                          <a:spcPts val="600"/>
                        </a:spcAft>
                      </a:pPr>
                      <a:r>
                        <a:rPr lang="en-GB" sz="2100" i="1" kern="1200" dirty="0">
                          <a:solidFill>
                            <a:schemeClr val="tx1"/>
                          </a:solidFill>
                          <a:effectLst/>
                          <a:latin typeface="Cambria Math" panose="02040503050406030204" pitchFamily="18" charset="0"/>
                          <a:ea typeface="Calibri" panose="020F0502020204030204" pitchFamily="34" charset="0"/>
                          <a:cs typeface="Open Sans" panose="020B0606030504020204" pitchFamily="34" charset="0"/>
                        </a:rPr>
                        <a:t>A</a:t>
                      </a:r>
                      <a:r>
                        <a:rPr lang="en-GB" sz="2100" dirty="0">
                          <a:effectLst/>
                          <a:latin typeface="Cambria Math" panose="02040503050406030204" pitchFamily="18" charset="0"/>
                          <a:ea typeface="Calibri" panose="020F0502020204030204" pitchFamily="34" charset="0"/>
                          <a:cs typeface="Open Sans" panose="020B0606030504020204" pitchFamily="34" charset="0"/>
                        </a:rPr>
                        <a:t> = 2 × 3.14… × 8</a:t>
                      </a:r>
                      <a:endParaRPr lang="en-SG" sz="2100" dirty="0">
                        <a:effectLst/>
                        <a:latin typeface="Arial" panose="020B0604020202020204" pitchFamily="34" charset="0"/>
                        <a:ea typeface="Calibri" panose="020F0502020204030204" pitchFamily="34" charset="0"/>
                      </a:endParaRPr>
                    </a:p>
                    <a:p>
                      <a:pPr>
                        <a:spcAft>
                          <a:spcPts val="600"/>
                        </a:spcAft>
                      </a:pPr>
                      <a:r>
                        <a:rPr lang="en-GB" sz="2100" i="1" kern="1200" dirty="0">
                          <a:solidFill>
                            <a:schemeClr val="tx1"/>
                          </a:solidFill>
                          <a:effectLst/>
                          <a:latin typeface="Cambria Math" panose="02040503050406030204" pitchFamily="18" charset="0"/>
                          <a:ea typeface="Calibri" panose="020F0502020204030204" pitchFamily="34" charset="0"/>
                          <a:cs typeface="Open Sans" panose="020B0606030504020204" pitchFamily="34" charset="0"/>
                        </a:rPr>
                        <a:t>A</a:t>
                      </a:r>
                      <a:r>
                        <a:rPr lang="en-GB" sz="2100" dirty="0">
                          <a:effectLst/>
                          <a:latin typeface="Cambria Math" panose="02040503050406030204" pitchFamily="18" charset="0"/>
                          <a:ea typeface="Calibri" panose="020F0502020204030204" pitchFamily="34" charset="0"/>
                          <a:cs typeface="Open Sans" panose="020B0606030504020204" pitchFamily="34" charset="0"/>
                        </a:rPr>
                        <a:t> = 50.27</a:t>
                      </a:r>
                      <a:r>
                        <a:rPr lang="en-GB" sz="2100" dirty="0">
                          <a:effectLst/>
                          <a:latin typeface="Cambria Math" panose="02040503050406030204" pitchFamily="18" charset="0"/>
                          <a:ea typeface="Calibri" panose="020F0502020204030204" pitchFamily="34" charset="0"/>
                          <a:cs typeface="Cambria Math" panose="02040503050406030204" pitchFamily="18" charset="0"/>
                        </a:rPr>
                        <a:t> </a:t>
                      </a:r>
                      <a:r>
                        <a:rPr lang="en-GB" sz="2100" dirty="0">
                          <a:effectLst/>
                          <a:latin typeface="Cambria Math" panose="02040503050406030204" pitchFamily="18" charset="0"/>
                          <a:ea typeface="Calibri" panose="020F0502020204030204" pitchFamily="34" charset="0"/>
                          <a:cs typeface="Open Sans" panose="020B0606030504020204" pitchFamily="34" charset="0"/>
                        </a:rPr>
                        <a:t>cm</a:t>
                      </a:r>
                      <a:r>
                        <a:rPr lang="en-GB" sz="2100" baseline="30000" dirty="0">
                          <a:effectLst/>
                          <a:latin typeface="Cambria Math" panose="02040503050406030204" pitchFamily="18" charset="0"/>
                          <a:ea typeface="Calibri" panose="020F0502020204030204" pitchFamily="34" charset="0"/>
                          <a:cs typeface="Open Sans" panose="020B0606030504020204" pitchFamily="34" charset="0"/>
                        </a:rPr>
                        <a:t>2 </a:t>
                      </a:r>
                      <a:r>
                        <a:rPr lang="en-GB" sz="2100" dirty="0">
                          <a:effectLst/>
                          <a:latin typeface="Cambria Math" panose="02040503050406030204" pitchFamily="18" charset="0"/>
                          <a:ea typeface="Calibri" panose="020F0502020204030204" pitchFamily="34" charset="0"/>
                          <a:cs typeface="Open Sans" panose="020B0606030504020204" pitchFamily="34" charset="0"/>
                        </a:rPr>
                        <a:t>(2 </a:t>
                      </a:r>
                      <a:r>
                        <a:rPr lang="en-GB" sz="2100" dirty="0" err="1">
                          <a:effectLst/>
                          <a:latin typeface="Cambria Math" panose="02040503050406030204" pitchFamily="18" charset="0"/>
                          <a:ea typeface="Calibri" panose="020F0502020204030204" pitchFamily="34" charset="0"/>
                          <a:cs typeface="Open Sans" panose="020B0606030504020204" pitchFamily="34" charset="0"/>
                        </a:rPr>
                        <a:t>d.p.</a:t>
                      </a:r>
                      <a:r>
                        <a:rPr lang="en-GB" sz="2100" dirty="0">
                          <a:effectLst/>
                          <a:latin typeface="Cambria Math" panose="02040503050406030204" pitchFamily="18" charset="0"/>
                          <a:ea typeface="Calibri" panose="020F0502020204030204" pitchFamily="34" charset="0"/>
                          <a:cs typeface="Open Sans" panose="020B0606030504020204" pitchFamily="34" charset="0"/>
                        </a:rPr>
                        <a:t>)</a:t>
                      </a:r>
                      <a:endParaRPr lang="en-SG" sz="2100" dirty="0">
                        <a:effectLst/>
                        <a:latin typeface="Arial" panose="020B0604020202020204" pitchFamily="34" charset="0"/>
                        <a:ea typeface="Calibri" panose="020F0502020204030204" pitchFamily="34" charset="0"/>
                      </a:endParaRPr>
                    </a:p>
                    <a:p>
                      <a:pPr>
                        <a:spcAft>
                          <a:spcPts val="600"/>
                        </a:spcAft>
                      </a:pP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spcAft>
                          <a:spcPts val="600"/>
                        </a:spcAft>
                      </a:pPr>
                      <a:r>
                        <a:rPr lang="pt-BR" sz="2100" i="1" kern="12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A</a:t>
                      </a:r>
                      <a:r>
                        <a:rPr lang="pt-BR"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𝜋 × 8</a:t>
                      </a:r>
                      <a:r>
                        <a:rPr lang="pt-BR" sz="2100" kern="1200" baseline="300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2</a:t>
                      </a:r>
                    </a:p>
                    <a:p>
                      <a:pPr>
                        <a:spcAft>
                          <a:spcPts val="600"/>
                        </a:spcAft>
                      </a:pPr>
                      <a:r>
                        <a:rPr lang="pt-BR" sz="2100" i="1" kern="12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A</a:t>
                      </a:r>
                      <a:r>
                        <a:rPr lang="pt-BR"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3.14… × 64</a:t>
                      </a:r>
                    </a:p>
                    <a:p>
                      <a:pPr>
                        <a:spcAft>
                          <a:spcPts val="600"/>
                        </a:spcAft>
                      </a:pPr>
                      <a:r>
                        <a:rPr lang="pt-BR" sz="2100" i="1" kern="12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A</a:t>
                      </a:r>
                      <a:r>
                        <a:rPr lang="pt-BR"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201.06 cm</a:t>
                      </a:r>
                      <a:r>
                        <a:rPr lang="pt-BR" sz="2100" kern="1200" baseline="300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2</a:t>
                      </a:r>
                      <a:r>
                        <a:rPr lang="pt-BR"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(2 d.p.)</a:t>
                      </a:r>
                    </a:p>
                    <a:p>
                      <a:pPr>
                        <a:spcAft>
                          <a:spcPts val="600"/>
                        </a:spcAft>
                      </a:pP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p:pic>
        <p:nvPicPr>
          <p:cNvPr id="9" name="Picture 8" descr="A drawing of a circle. There is a horizontal line from the centre of the circle to the edge of the circle. The line is labelled '8 cm'&#10;">
            <a:extLst>
              <a:ext uri="{FF2B5EF4-FFF2-40B4-BE49-F238E27FC236}">
                <a16:creationId xmlns:a16="http://schemas.microsoft.com/office/drawing/2014/main" id="{51F04C2E-50CE-31E3-D2AE-5F221032CBC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47909" y="1258830"/>
            <a:ext cx="1457325" cy="1457325"/>
          </a:xfrm>
          <a:prstGeom prst="rect">
            <a:avLst/>
          </a:prstGeom>
          <a:noFill/>
          <a:ln>
            <a:noFill/>
          </a:ln>
        </p:spPr>
      </p:pic>
      <p:pic>
        <p:nvPicPr>
          <p:cNvPr id="11" name="Picture 10" descr="A drawing of a circle. There is a diagonal line from the centre of the circle to the edge of the circle. The line is labelled '8 cm'&#10;&#10;">
            <a:extLst>
              <a:ext uri="{FF2B5EF4-FFF2-40B4-BE49-F238E27FC236}">
                <a16:creationId xmlns:a16="http://schemas.microsoft.com/office/drawing/2014/main" id="{845FFD5D-1949-E30C-328B-B04999C4BDF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47908" y="3887287"/>
            <a:ext cx="1457325" cy="1457325"/>
          </a:xfrm>
          <a:prstGeom prst="rect">
            <a:avLst/>
          </a:prstGeom>
          <a:noFill/>
          <a:ln>
            <a:noFill/>
          </a:ln>
        </p:spPr>
      </p:pic>
    </p:spTree>
    <p:extLst>
      <p:ext uri="{BB962C8B-B14F-4D97-AF65-F5344CB8AC3E}">
        <p14:creationId xmlns:p14="http://schemas.microsoft.com/office/powerpoint/2010/main" val="408370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Spot the mistakes (4–5)</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2" name="Group 1">
            <a:extLst>
              <a:ext uri="{FF2B5EF4-FFF2-40B4-BE49-F238E27FC236}">
                <a16:creationId xmlns:a16="http://schemas.microsoft.com/office/drawing/2014/main" id="{242A49ED-9CEC-4FDE-D1D7-686E5B528285}"/>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E32CA205-1F78-13B9-A9DF-16890BF999C7}"/>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8D2D51F0-A60D-23EA-6904-396CC5E40F52}"/>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
        <p:nvSpPr>
          <p:cNvPr id="13" name="Rectangle: Rounded Corners 12">
            <a:extLst>
              <a:ext uri="{FF2B5EF4-FFF2-40B4-BE49-F238E27FC236}">
                <a16:creationId xmlns:a16="http://schemas.microsoft.com/office/drawing/2014/main" id="{64F98338-50F1-4CA8-667F-07A4EB0F43E2}"/>
              </a:ext>
            </a:extLst>
          </p:cNvPr>
          <p:cNvSpPr/>
          <p:nvPr/>
        </p:nvSpPr>
        <p:spPr>
          <a:xfrm>
            <a:off x="9333717" y="3998150"/>
            <a:ext cx="1730445" cy="1949894"/>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15000"/>
              </a:lnSpc>
            </a:pP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Multiplied 8 by 2 instead of finding 8</a:t>
            </a:r>
            <a:r>
              <a:rPr lang="en-GB" sz="2400" baseline="30000" dirty="0">
                <a:solidFill>
                  <a:schemeClr val="tx1"/>
                </a:solidFill>
                <a:latin typeface="Arial" panose="020B0604020202020204" pitchFamily="34" charset="0"/>
                <a:ea typeface="Calibri" panose="020F0502020204030204" pitchFamily="34" charset="0"/>
                <a:cs typeface="Times New Roman" panose="02020603050405020304" pitchFamily="18" charset="0"/>
              </a:rPr>
              <a:t>2</a:t>
            </a:r>
          </a:p>
        </p:txBody>
      </p:sp>
      <p:sp>
        <p:nvSpPr>
          <p:cNvPr id="15" name="Rectangle: Rounded Corners 14">
            <a:extLst>
              <a:ext uri="{FF2B5EF4-FFF2-40B4-BE49-F238E27FC236}">
                <a16:creationId xmlns:a16="http://schemas.microsoft.com/office/drawing/2014/main" id="{854DED6C-3218-B49C-2FBB-CF4D0A187443}"/>
              </a:ext>
            </a:extLst>
          </p:cNvPr>
          <p:cNvSpPr/>
          <p:nvPr/>
        </p:nvSpPr>
        <p:spPr>
          <a:xfrm>
            <a:off x="9216973" y="1161599"/>
            <a:ext cx="2649402" cy="2585202"/>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1">
              <a:lnSpc>
                <a:spcPct val="115000"/>
              </a:lnSpc>
            </a:pP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Did not add the diameter to the circumference to find the perimeter of the semicircle.</a:t>
            </a:r>
            <a:endPar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D526E1D-2433-5D77-FBF2-1DE79258C1B6}"/>
                  </a:ext>
                </a:extLst>
              </p:cNvPr>
              <p:cNvGraphicFramePr>
                <a:graphicFrameLocks noGrp="1"/>
              </p:cNvGraphicFramePr>
              <p:nvPr>
                <p:extLst>
                  <p:ext uri="{D42A27DB-BD31-4B8C-83A1-F6EECF244321}">
                    <p14:modId xmlns:p14="http://schemas.microsoft.com/office/powerpoint/2010/main" val="2819110555"/>
                  </p:ext>
                </p:extLst>
              </p:nvPr>
            </p:nvGraphicFramePr>
            <p:xfrm>
              <a:off x="1211383" y="1181236"/>
              <a:ext cx="7816239" cy="2393237"/>
            </p:xfrm>
            <a:graphic>
              <a:graphicData uri="http://schemas.openxmlformats.org/drawingml/2006/table">
                <a:tbl>
                  <a:tblPr firstRow="1" bandRow="1">
                    <a:tableStyleId>{2D5ABB26-0587-4C30-8999-92F81FD0307C}</a:tableStyleId>
                  </a:tblPr>
                  <a:tblGrid>
                    <a:gridCol w="1809318">
                      <a:extLst>
                        <a:ext uri="{9D8B030D-6E8A-4147-A177-3AD203B41FA5}">
                          <a16:colId xmlns:a16="http://schemas.microsoft.com/office/drawing/2014/main" val="3028339175"/>
                        </a:ext>
                      </a:extLst>
                    </a:gridCol>
                    <a:gridCol w="2781583">
                      <a:extLst>
                        <a:ext uri="{9D8B030D-6E8A-4147-A177-3AD203B41FA5}">
                          <a16:colId xmlns:a16="http://schemas.microsoft.com/office/drawing/2014/main" val="3471880286"/>
                        </a:ext>
                      </a:extLst>
                    </a:gridCol>
                    <a:gridCol w="3225338">
                      <a:extLst>
                        <a:ext uri="{9D8B030D-6E8A-4147-A177-3AD203B41FA5}">
                          <a16:colId xmlns:a16="http://schemas.microsoft.com/office/drawing/2014/main" val="743607363"/>
                        </a:ext>
                      </a:extLst>
                    </a:gridCol>
                  </a:tblGrid>
                  <a:tr h="2393237">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spcAft>
                              <a:spcPts val="600"/>
                            </a:spcAft>
                          </a:pPr>
                          <a14:m>
                            <m:oMathPara xmlns:m="http://schemas.openxmlformats.org/officeDocument/2006/math">
                              <m:oMathParaPr>
                                <m:jc m:val="left"/>
                              </m:oMathParaPr>
                              <m:oMath xmlns:m="http://schemas.openxmlformats.org/officeDocument/2006/math">
                                <m:r>
                                  <a:rPr lang="en-GB" sz="2100" i="1" smtClean="0">
                                    <a:effectLst/>
                                    <a:latin typeface="Cambria Math" panose="02040503050406030204" pitchFamily="18" charset="0"/>
                                    <a:ea typeface="Calibri" panose="020F0502020204030204" pitchFamily="34" charset="0"/>
                                    <a:cs typeface="Open Sans" panose="020B0606030504020204" pitchFamily="34" charset="0"/>
                                  </a:rPr>
                                  <m:t>𝑃</m:t>
                                </m:r>
                                <m:r>
                                  <a:rPr lang="en-GB" sz="2100" i="1" smtClean="0">
                                    <a:effectLst/>
                                    <a:latin typeface="Cambria Math" panose="02040503050406030204" pitchFamily="18" charset="0"/>
                                    <a:ea typeface="Calibri" panose="020F0502020204030204" pitchFamily="34" charset="0"/>
                                    <a:cs typeface="Open Sans" panose="020B0606030504020204" pitchFamily="34" charset="0"/>
                                  </a:rPr>
                                  <m:t>=</m:t>
                                </m:r>
                                <m:f>
                                  <m:fPr>
                                    <m:ctrlPr>
                                      <a:rPr lang="en-SG" sz="2100" i="1">
                                        <a:effectLst/>
                                        <a:latin typeface="Cambria Math" panose="02040503050406030204" pitchFamily="18" charset="0"/>
                                        <a:ea typeface="Calibri" panose="020F0502020204030204" pitchFamily="34" charset="0"/>
                                        <a:cs typeface="Open Sans" panose="020B0606030504020204" pitchFamily="34" charset="0"/>
                                      </a:rPr>
                                    </m:ctrlPr>
                                  </m:fPr>
                                  <m:num>
                                    <m:r>
                                      <a:rPr lang="en-GB" sz="2100" i="1">
                                        <a:effectLst/>
                                        <a:latin typeface="Cambria Math" panose="02040503050406030204" pitchFamily="18" charset="0"/>
                                        <a:ea typeface="Calibri" panose="020F0502020204030204" pitchFamily="34" charset="0"/>
                                        <a:cs typeface="Open Sans" panose="020B0606030504020204" pitchFamily="34" charset="0"/>
                                      </a:rPr>
                                      <m:t>𝜋</m:t>
                                    </m:r>
                                    <m:r>
                                      <a:rPr lang="en-GB" sz="2100" i="1">
                                        <a:effectLst/>
                                        <a:latin typeface="Cambria Math" panose="02040503050406030204" pitchFamily="18" charset="0"/>
                                        <a:ea typeface="Calibri" panose="020F0502020204030204" pitchFamily="34" charset="0"/>
                                        <a:cs typeface="Open Sans" panose="020B0606030504020204" pitchFamily="34" charset="0"/>
                                      </a:rPr>
                                      <m:t>×2×8</m:t>
                                    </m:r>
                                  </m:num>
                                  <m:den>
                                    <m:r>
                                      <a:rPr lang="en-GB" sz="2100" i="1">
                                        <a:effectLst/>
                                        <a:latin typeface="Cambria Math" panose="02040503050406030204" pitchFamily="18" charset="0"/>
                                        <a:ea typeface="Calibri" panose="020F0502020204030204" pitchFamily="34" charset="0"/>
                                        <a:cs typeface="Open Sans" panose="020B0606030504020204" pitchFamily="34" charset="0"/>
                                      </a:rPr>
                                      <m:t>2</m:t>
                                    </m:r>
                                  </m:den>
                                </m:f>
                              </m:oMath>
                            </m:oMathPara>
                          </a14:m>
                          <a:endParaRPr lang="en-SG" sz="2100" dirty="0">
                            <a:effectLst/>
                            <a:latin typeface="Arial" panose="020B0604020202020204" pitchFamily="34" charset="0"/>
                            <a:ea typeface="Calibri" panose="020F0502020204030204" pitchFamily="34" charset="0"/>
                          </a:endParaRPr>
                        </a:p>
                        <a:p>
                          <a:pPr algn="ctr">
                            <a:spcAft>
                              <a:spcPts val="600"/>
                            </a:spcAft>
                          </a:pPr>
                          <a:endParaRPr lang="en-SG" sz="2100" dirty="0">
                            <a:effectLst/>
                            <a:latin typeface="Arial" panose="020B0604020202020204" pitchFamily="34" charset="0"/>
                            <a:ea typeface="Calibri" panose="020F0502020204030204" pitchFamily="34" charset="0"/>
                          </a:endParaRPr>
                        </a:p>
                        <a:p>
                          <a:pPr>
                            <a:spcAft>
                              <a:spcPts val="600"/>
                            </a:spcAft>
                          </a:pPr>
                          <a14:m>
                            <m:oMathPara xmlns:m="http://schemas.openxmlformats.org/officeDocument/2006/math">
                              <m:oMathParaPr>
                                <m:jc m:val="left"/>
                              </m:oMathParaPr>
                              <m:oMath xmlns:m="http://schemas.openxmlformats.org/officeDocument/2006/math">
                                <m:r>
                                  <a:rPr lang="en-GB" sz="2100" i="1">
                                    <a:effectLst/>
                                    <a:latin typeface="Cambria Math" panose="02040503050406030204" pitchFamily="18" charset="0"/>
                                    <a:ea typeface="Calibri" panose="020F0502020204030204" pitchFamily="34" charset="0"/>
                                    <a:cs typeface="Open Sans" panose="020B0606030504020204" pitchFamily="34" charset="0"/>
                                  </a:rPr>
                                  <m:t>𝑃</m:t>
                                </m:r>
                                <m:r>
                                  <a:rPr lang="en-GB" sz="2100" i="1">
                                    <a:effectLst/>
                                    <a:latin typeface="Cambria Math" panose="02040503050406030204" pitchFamily="18" charset="0"/>
                                    <a:ea typeface="Calibri" panose="020F0502020204030204" pitchFamily="34" charset="0"/>
                                    <a:cs typeface="Open Sans" panose="020B0606030504020204" pitchFamily="34" charset="0"/>
                                  </a:rPr>
                                  <m:t>=</m:t>
                                </m:r>
                                <m:f>
                                  <m:fPr>
                                    <m:ctrlPr>
                                      <a:rPr lang="en-SG" sz="2100" i="1">
                                        <a:effectLst/>
                                        <a:latin typeface="Cambria Math" panose="02040503050406030204" pitchFamily="18" charset="0"/>
                                        <a:ea typeface="Calibri" panose="020F0502020204030204" pitchFamily="34" charset="0"/>
                                        <a:cs typeface="Open Sans" panose="020B0606030504020204" pitchFamily="34" charset="0"/>
                                      </a:rPr>
                                    </m:ctrlPr>
                                  </m:fPr>
                                  <m:num>
                                    <m:r>
                                      <a:rPr lang="en-GB" sz="2100" i="1">
                                        <a:effectLst/>
                                        <a:latin typeface="Cambria Math" panose="02040503050406030204" pitchFamily="18" charset="0"/>
                                        <a:ea typeface="Calibri" panose="020F0502020204030204" pitchFamily="34" charset="0"/>
                                        <a:cs typeface="Open Sans" panose="020B0606030504020204" pitchFamily="34" charset="0"/>
                                      </a:rPr>
                                      <m:t>3.14…×2×8</m:t>
                                    </m:r>
                                  </m:num>
                                  <m:den>
                                    <m:r>
                                      <a:rPr lang="en-GB" sz="2100" i="1">
                                        <a:effectLst/>
                                        <a:latin typeface="Cambria Math" panose="02040503050406030204" pitchFamily="18" charset="0"/>
                                        <a:ea typeface="Calibri" panose="020F0502020204030204" pitchFamily="34" charset="0"/>
                                        <a:cs typeface="Open Sans" panose="020B0606030504020204" pitchFamily="34" charset="0"/>
                                      </a:rPr>
                                      <m:t>2</m:t>
                                    </m:r>
                                  </m:den>
                                </m:f>
                              </m:oMath>
                            </m:oMathPara>
                          </a14:m>
                          <a:endParaRPr lang="en-SG" sz="2100" dirty="0">
                            <a:effectLst/>
                            <a:latin typeface="Arial" panose="020B0604020202020204" pitchFamily="34" charset="0"/>
                            <a:ea typeface="Calibri" panose="020F0502020204030204" pitchFamily="34" charset="0"/>
                          </a:endParaRPr>
                        </a:p>
                        <a:p>
                          <a:pPr>
                            <a:spcAft>
                              <a:spcPts val="600"/>
                            </a:spcAft>
                          </a:pPr>
                          <a14:m>
                            <m:oMath xmlns:m="http://schemas.openxmlformats.org/officeDocument/2006/math">
                              <m:r>
                                <a:rPr lang="en-GB" sz="2100" i="1">
                                  <a:effectLst/>
                                  <a:latin typeface="Cambria Math" panose="02040503050406030204" pitchFamily="18" charset="0"/>
                                  <a:ea typeface="Calibri" panose="020F0502020204030204" pitchFamily="34" charset="0"/>
                                  <a:cs typeface="Open Sans" panose="020B0606030504020204" pitchFamily="34" charset="0"/>
                                </a:rPr>
                                <m:t>𝑃</m:t>
                              </m:r>
                              <m:r>
                                <a:rPr lang="en-GB" sz="2100" i="1">
                                  <a:effectLst/>
                                  <a:latin typeface="Cambria Math" panose="02040503050406030204" pitchFamily="18" charset="0"/>
                                  <a:ea typeface="Calibri" panose="020F0502020204030204" pitchFamily="34" charset="0"/>
                                  <a:cs typeface="Open Sans" panose="020B0606030504020204" pitchFamily="34" charset="0"/>
                                </a:rPr>
                                <m:t>=25.13</m:t>
                              </m:r>
                            </m:oMath>
                          </a14:m>
                          <a:r>
                            <a:rPr lang="en-GB" sz="2100" dirty="0">
                              <a:effectLst/>
                              <a:latin typeface="Cambria Math" panose="02040503050406030204" pitchFamily="18" charset="0"/>
                              <a:ea typeface="Yu Mincho" panose="02020400000000000000" pitchFamily="18" charset="-128"/>
                              <a:cs typeface="Open Sans" panose="020B0606030504020204" pitchFamily="34" charset="0"/>
                            </a:rPr>
                            <a:t> </a:t>
                          </a:r>
                          <a:r>
                            <a:rPr lang="en-GB" sz="2100" dirty="0">
                              <a:effectLst/>
                              <a:latin typeface="Cambria Math" panose="02040503050406030204" pitchFamily="18" charset="0"/>
                              <a:ea typeface="Calibri" panose="020F0502020204030204" pitchFamily="34" charset="0"/>
                              <a:cs typeface="Open Sans" panose="020B0606030504020204" pitchFamily="34" charset="0"/>
                            </a:rPr>
                            <a:t>cm</a:t>
                          </a:r>
                          <a:r>
                            <a:rPr lang="en-GB" sz="2100" baseline="30000" dirty="0">
                              <a:effectLst/>
                              <a:latin typeface="Cambria Math" panose="02040503050406030204" pitchFamily="18" charset="0"/>
                              <a:ea typeface="Calibri" panose="020F0502020204030204" pitchFamily="34" charset="0"/>
                              <a:cs typeface="Open Sans" panose="020B0606030504020204" pitchFamily="34" charset="0"/>
                            </a:rPr>
                            <a:t> </a:t>
                          </a:r>
                          <a:r>
                            <a:rPr lang="en-GB" sz="2100" dirty="0">
                              <a:effectLst/>
                              <a:latin typeface="Cambria Math" panose="02040503050406030204" pitchFamily="18" charset="0"/>
                              <a:ea typeface="Calibri" panose="020F0502020204030204" pitchFamily="34" charset="0"/>
                              <a:cs typeface="Open Sans" panose="020B0606030504020204" pitchFamily="34" charset="0"/>
                            </a:rPr>
                            <a:t>(2 </a:t>
                          </a:r>
                          <a:r>
                            <a:rPr lang="en-GB" sz="2100" dirty="0" err="1">
                              <a:effectLst/>
                              <a:latin typeface="Cambria Math" panose="02040503050406030204" pitchFamily="18" charset="0"/>
                              <a:ea typeface="Calibri" panose="020F0502020204030204" pitchFamily="34" charset="0"/>
                              <a:cs typeface="Open Sans" panose="020B0606030504020204" pitchFamily="34" charset="0"/>
                            </a:rPr>
                            <a:t>d.p.</a:t>
                          </a:r>
                          <a:r>
                            <a:rPr lang="en-GB" sz="2100" dirty="0">
                              <a:effectLst/>
                              <a:latin typeface="Cambria Math" panose="02040503050406030204" pitchFamily="18" charset="0"/>
                              <a:ea typeface="Calibri" panose="020F0502020204030204" pitchFamily="34" charset="0"/>
                              <a:cs typeface="Open Sans" panose="020B0606030504020204" pitchFamily="34" charset="0"/>
                            </a:rPr>
                            <a:t>)</a:t>
                          </a:r>
                          <a:endParaRPr lang="en-SG" sz="2100"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tabLst/>
                          </a:pPr>
                          <a14:m>
                            <m:oMathPara xmlns:m="http://schemas.openxmlformats.org/officeDocument/2006/math">
                              <m:oMathParaPr>
                                <m:jc m:val="left"/>
                              </m:oMathParaPr>
                              <m:oMath xmlns:m="http://schemas.openxmlformats.org/officeDocument/2006/math">
                                <m:r>
                                  <m:rPr>
                                    <m:sty m:val="p"/>
                                  </m:rPr>
                                  <a:rPr lang="en-GB" sz="2100" b="0" i="0" kern="1200" smtClean="0">
                                    <a:solidFill>
                                      <a:schemeClr val="accent1"/>
                                    </a:solidFill>
                                    <a:effectLst/>
                                    <a:latin typeface="Cambria Math" panose="02040503050406030204" pitchFamily="18" charset="0"/>
                                    <a:ea typeface="Cambria Math" panose="02040503050406030204" pitchFamily="18" charset="0"/>
                                    <a:cs typeface="+mn-cs"/>
                                  </a:rPr>
                                  <m:t>Half</m:t>
                                </m:r>
                                <m:r>
                                  <a:rPr lang="en-GB" sz="2100" b="0" i="0" kern="1200" smtClean="0">
                                    <a:solidFill>
                                      <a:schemeClr val="accent1"/>
                                    </a:solidFill>
                                    <a:effectLst/>
                                    <a:latin typeface="Cambria Math" panose="02040503050406030204" pitchFamily="18" charset="0"/>
                                    <a:ea typeface="Cambria Math" panose="02040503050406030204" pitchFamily="18" charset="0"/>
                                    <a:cs typeface="+mn-cs"/>
                                  </a:rPr>
                                  <m:t> </m:t>
                                </m:r>
                                <m:r>
                                  <m:rPr>
                                    <m:sty m:val="p"/>
                                  </m:rPr>
                                  <a:rPr lang="en-GB" sz="2100" b="0" i="0" kern="1200" smtClean="0">
                                    <a:solidFill>
                                      <a:schemeClr val="accent1"/>
                                    </a:solidFill>
                                    <a:effectLst/>
                                    <a:latin typeface="Cambria Math" panose="02040503050406030204" pitchFamily="18" charset="0"/>
                                    <a:ea typeface="Cambria Math" panose="02040503050406030204" pitchFamily="18" charset="0"/>
                                    <a:cs typeface="+mn-cs"/>
                                  </a:rPr>
                                  <m:t>of</m:t>
                                </m:r>
                                <m:r>
                                  <a:rPr lang="en-GB" sz="2100" b="0" i="1" kern="1200" smtClean="0">
                                    <a:solidFill>
                                      <a:schemeClr val="accent1"/>
                                    </a:solidFill>
                                    <a:effectLst/>
                                    <a:latin typeface="Cambria Math" panose="02040503050406030204" pitchFamily="18" charset="0"/>
                                    <a:ea typeface="Cambria Math" panose="02040503050406030204" pitchFamily="18" charset="0"/>
                                    <a:cs typeface="+mn-cs"/>
                                  </a:rPr>
                                  <m:t> </m:t>
                                </m:r>
                                <m:r>
                                  <a:rPr lang="en-GB" sz="2100" b="0" i="1" kern="1200" smtClean="0">
                                    <a:solidFill>
                                      <a:schemeClr val="accent1"/>
                                    </a:solidFill>
                                    <a:effectLst/>
                                    <a:latin typeface="Cambria Math" panose="02040503050406030204" pitchFamily="18" charset="0"/>
                                    <a:ea typeface="Cambria Math" panose="02040503050406030204" pitchFamily="18" charset="0"/>
                                    <a:cs typeface="+mn-cs"/>
                                  </a:rPr>
                                  <m:t>𝐶</m:t>
                                </m:r>
                                <m:r>
                                  <a:rPr lang="en-GB" sz="2100" i="1" kern="1200" smtClean="0">
                                    <a:solidFill>
                                      <a:schemeClr val="accent1"/>
                                    </a:solidFill>
                                    <a:effectLst/>
                                    <a:latin typeface="Cambria Math" panose="02040503050406030204" pitchFamily="18" charset="0"/>
                                    <a:ea typeface="Cambria Math" panose="02040503050406030204" pitchFamily="18" charset="0"/>
                                    <a:cs typeface="+mn-cs"/>
                                  </a:rPr>
                                  <m:t>=</m:t>
                                </m:r>
                                <m:f>
                                  <m:f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fPr>
                                  <m:num>
                                    <m:r>
                                      <a:rPr lang="en-GB" sz="2100" i="1" kern="1200">
                                        <a:solidFill>
                                          <a:schemeClr val="accent1"/>
                                        </a:solidFill>
                                        <a:effectLst/>
                                        <a:latin typeface="Cambria Math" panose="02040503050406030204" pitchFamily="18" charset="0"/>
                                        <a:ea typeface="Cambria Math" panose="02040503050406030204" pitchFamily="18" charset="0"/>
                                        <a:cs typeface="+mn-cs"/>
                                      </a:rPr>
                                      <m:t>𝜋</m:t>
                                    </m:r>
                                    <m:r>
                                      <a:rPr lang="en-GB" sz="2100" i="1" kern="1200">
                                        <a:solidFill>
                                          <a:schemeClr val="accent1"/>
                                        </a:solidFill>
                                        <a:effectLst/>
                                        <a:latin typeface="Cambria Math" panose="02040503050406030204" pitchFamily="18" charset="0"/>
                                        <a:ea typeface="Cambria Math" panose="02040503050406030204" pitchFamily="18" charset="0"/>
                                        <a:cs typeface="+mn-cs"/>
                                      </a:rPr>
                                      <m:t>×2×8</m:t>
                                    </m:r>
                                  </m:num>
                                  <m:den>
                                    <m:r>
                                      <a:rPr lang="en-GB" sz="2100" i="1" kern="1200">
                                        <a:solidFill>
                                          <a:schemeClr val="accent1"/>
                                        </a:solidFill>
                                        <a:effectLst/>
                                        <a:latin typeface="Cambria Math" panose="02040503050406030204" pitchFamily="18" charset="0"/>
                                        <a:ea typeface="Cambria Math" panose="02040503050406030204" pitchFamily="18" charset="0"/>
                                        <a:cs typeface="+mn-cs"/>
                                      </a:rPr>
                                      <m:t>2</m:t>
                                    </m:r>
                                  </m:den>
                                </m:f>
                              </m:oMath>
                            </m:oMathPara>
                          </a14:m>
                          <a:endParaRPr lang="en-SG" sz="2100" kern="1200" dirty="0">
                            <a:solidFill>
                              <a:schemeClr val="accent1"/>
                            </a:solidFill>
                            <a:effectLst/>
                            <a:latin typeface="Cambria Math" panose="02040503050406030204" pitchFamily="18" charset="0"/>
                            <a:ea typeface="Cambria Math" panose="02040503050406030204" pitchFamily="18" charset="0"/>
                            <a:cs typeface="+mn-cs"/>
                          </a:endParaRPr>
                        </a:p>
                        <a:p>
                          <a:pPr algn="l"/>
                          <a:r>
                            <a:rPr lang="en-GB" sz="2100" kern="1200" dirty="0">
                              <a:solidFill>
                                <a:schemeClr val="accent1"/>
                              </a:solidFill>
                              <a:effectLst/>
                              <a:latin typeface="Cambria Math" panose="02040503050406030204" pitchFamily="18" charset="0"/>
                              <a:ea typeface="Cambria Math" panose="02040503050406030204" pitchFamily="18" charset="0"/>
                              <a:cs typeface="+mn-cs"/>
                            </a:rPr>
                            <a:t>                  =</a:t>
                          </a:r>
                          <a14:m>
                            <m:oMath xmlns:m="http://schemas.openxmlformats.org/officeDocument/2006/math">
                              <m:r>
                                <a:rPr lang="en-GB" sz="2100" i="1" kern="1200">
                                  <a:solidFill>
                                    <a:schemeClr val="accent1"/>
                                  </a:solidFill>
                                  <a:effectLst/>
                                  <a:latin typeface="Cambria Math" panose="02040503050406030204" pitchFamily="18" charset="0"/>
                                  <a:ea typeface="Cambria Math" panose="02040503050406030204" pitchFamily="18" charset="0"/>
                                  <a:cs typeface="+mn-cs"/>
                                </a:rPr>
                                <m:t> </m:t>
                              </m:r>
                            </m:oMath>
                          </a14:m>
                          <a:r>
                            <a:rPr lang="en-GB" sz="2100" kern="1200" dirty="0">
                              <a:solidFill>
                                <a:schemeClr val="accent1"/>
                              </a:solidFill>
                              <a:effectLst/>
                              <a:latin typeface="Cambria Math" panose="02040503050406030204" pitchFamily="18" charset="0"/>
                              <a:ea typeface="Cambria Math" panose="02040503050406030204" pitchFamily="18" charset="0"/>
                              <a:cs typeface="+mn-cs"/>
                            </a:rPr>
                            <a:t>8𝜋</a:t>
                          </a:r>
                          <a:endParaRPr lang="en-SG" sz="2100" kern="1200" dirty="0">
                            <a:solidFill>
                              <a:schemeClr val="accent1"/>
                            </a:solidFill>
                            <a:effectLst/>
                            <a:latin typeface="Cambria Math" panose="02040503050406030204" pitchFamily="18" charset="0"/>
                            <a:ea typeface="Cambria Math" panose="02040503050406030204" pitchFamily="18" charset="0"/>
                            <a:cs typeface="+mn-cs"/>
                          </a:endParaRPr>
                        </a:p>
                        <a:p>
                          <a:pPr algn="l"/>
                          <a:r>
                            <a:rPr lang="en-GB" sz="2100" kern="1200" baseline="0" dirty="0">
                              <a:solidFill>
                                <a:schemeClr val="accent1"/>
                              </a:solidFill>
                              <a:effectLst/>
                              <a:ea typeface="Cambria Math" panose="02040503050406030204" pitchFamily="18" charset="0"/>
                              <a:cs typeface="+mn-cs"/>
                            </a:rPr>
                            <a:t>                 </a:t>
                          </a:r>
                          <a14:m>
                            <m:oMath xmlns:m="http://schemas.openxmlformats.org/officeDocument/2006/math">
                              <m:r>
                                <a:rPr lang="en-GB" sz="2100" i="1" kern="1200">
                                  <a:solidFill>
                                    <a:schemeClr val="accent1"/>
                                  </a:solidFill>
                                  <a:effectLst/>
                                  <a:latin typeface="Cambria Math" panose="02040503050406030204" pitchFamily="18" charset="0"/>
                                  <a:ea typeface="Cambria Math" panose="02040503050406030204" pitchFamily="18" charset="0"/>
                                  <a:cs typeface="+mn-cs"/>
                                </a:rPr>
                                <m:t>=8×3.1</m:t>
                              </m:r>
                              <m:r>
                                <a:rPr lang="en-GB" sz="2100" i="1" kern="1200" smtClean="0">
                                  <a:solidFill>
                                    <a:schemeClr val="accent1"/>
                                  </a:solidFill>
                                  <a:effectLst/>
                                  <a:latin typeface="Cambria Math" panose="02040503050406030204" pitchFamily="18" charset="0"/>
                                  <a:ea typeface="Cambria Math" panose="02040503050406030204" pitchFamily="18" charset="0"/>
                                  <a:cs typeface="+mn-cs"/>
                                </a:rPr>
                                <m:t>4</m:t>
                              </m:r>
                              <m:r>
                                <a:rPr lang="en-GB" sz="2100" i="1" kern="1200">
                                  <a:solidFill>
                                    <a:schemeClr val="accent1"/>
                                  </a:solidFill>
                                  <a:effectLst/>
                                  <a:latin typeface="Cambria Math" panose="02040503050406030204" pitchFamily="18" charset="0"/>
                                  <a:ea typeface="Cambria Math" panose="02040503050406030204" pitchFamily="18" charset="0"/>
                                  <a:cs typeface="+mn-cs"/>
                                </a:rPr>
                                <m:t>…</m:t>
                              </m:r>
                            </m:oMath>
                          </a14:m>
                          <a:endParaRPr lang="en-SG" sz="2100" kern="1200" dirty="0">
                            <a:solidFill>
                              <a:schemeClr val="accent1"/>
                            </a:solidFill>
                            <a:effectLst/>
                            <a:latin typeface="Cambria Math" panose="02040503050406030204" pitchFamily="18" charset="0"/>
                            <a:ea typeface="Cambria Math" panose="02040503050406030204" pitchFamily="18" charset="0"/>
                            <a:cs typeface="+mn-cs"/>
                          </a:endParaRPr>
                        </a:p>
                        <a:p>
                          <a:pPr algn="l"/>
                          <a14:m>
                            <m:oMath xmlns:m="http://schemas.openxmlformats.org/officeDocument/2006/math">
                              <m:r>
                                <a:rPr lang="en-GB" sz="2100" i="1" kern="1200">
                                  <a:solidFill>
                                    <a:schemeClr val="accent1"/>
                                  </a:solidFill>
                                  <a:effectLst/>
                                  <a:latin typeface="Cambria Math" panose="02040503050406030204" pitchFamily="18" charset="0"/>
                                  <a:ea typeface="Cambria Math" panose="02040503050406030204" pitchFamily="18" charset="0"/>
                                  <a:cs typeface="+mn-cs"/>
                                </a:rPr>
                                <m:t>    </m:t>
                              </m:r>
                              <m:r>
                                <a:rPr lang="en-GB" sz="2100" b="0" i="1" kern="1200" smtClean="0">
                                  <a:solidFill>
                                    <a:schemeClr val="accent1"/>
                                  </a:solidFill>
                                  <a:effectLst/>
                                  <a:latin typeface="Cambria Math" panose="02040503050406030204" pitchFamily="18" charset="0"/>
                                  <a:ea typeface="Cambria Math" panose="02040503050406030204" pitchFamily="18" charset="0"/>
                                  <a:cs typeface="+mn-cs"/>
                                </a:rPr>
                                <m:t>              </m:t>
                              </m:r>
                              <m:r>
                                <a:rPr lang="en-GB" sz="2100" i="1" kern="1200">
                                  <a:solidFill>
                                    <a:schemeClr val="accent1"/>
                                  </a:solidFill>
                                  <a:effectLst/>
                                  <a:latin typeface="Cambria Math" panose="02040503050406030204" pitchFamily="18" charset="0"/>
                                  <a:ea typeface="Cambria Math" panose="02040503050406030204" pitchFamily="18" charset="0"/>
                                  <a:cs typeface="+mn-cs"/>
                                </a:rPr>
                                <m:t>=25.13</m:t>
                              </m:r>
                            </m:oMath>
                          </a14:m>
                          <a:r>
                            <a:rPr lang="en-GB" sz="2100" kern="1200" dirty="0">
                              <a:solidFill>
                                <a:schemeClr val="accent1"/>
                              </a:solidFill>
                              <a:effectLst/>
                              <a:latin typeface="Cambria Math" panose="02040503050406030204" pitchFamily="18" charset="0"/>
                              <a:ea typeface="Cambria Math" panose="02040503050406030204" pitchFamily="18" charset="0"/>
                              <a:cs typeface="+mn-cs"/>
                            </a:rPr>
                            <a:t> (2 </a:t>
                          </a:r>
                          <a:r>
                            <a:rPr lang="en-GB" sz="2100" kern="1200" dirty="0" err="1">
                              <a:solidFill>
                                <a:schemeClr val="accent1"/>
                              </a:solidFill>
                              <a:effectLst/>
                              <a:latin typeface="Cambria Math" panose="02040503050406030204" pitchFamily="18" charset="0"/>
                              <a:ea typeface="Cambria Math" panose="02040503050406030204" pitchFamily="18" charset="0"/>
                              <a:cs typeface="+mn-cs"/>
                            </a:rPr>
                            <a:t>d.p.</a:t>
                          </a:r>
                          <a:r>
                            <a:rPr lang="en-GB" sz="2100" kern="1200" dirty="0">
                              <a:solidFill>
                                <a:schemeClr val="accent1"/>
                              </a:solidFill>
                              <a:effectLst/>
                              <a:latin typeface="Cambria Math" panose="02040503050406030204" pitchFamily="18" charset="0"/>
                              <a:ea typeface="Cambria Math" panose="02040503050406030204" pitchFamily="18" charset="0"/>
                              <a:cs typeface="+mn-cs"/>
                            </a:rPr>
                            <a:t>)</a:t>
                          </a:r>
                          <a:endParaRPr lang="en-SG" sz="2100" kern="1200" dirty="0">
                            <a:solidFill>
                              <a:schemeClr val="accent1"/>
                            </a:solidFill>
                            <a:effectLst/>
                            <a:latin typeface="Cambria Math" panose="02040503050406030204" pitchFamily="18" charset="0"/>
                            <a:ea typeface="Cambria Math" panose="02040503050406030204" pitchFamily="18" charset="0"/>
                            <a:cs typeface="+mn-cs"/>
                          </a:endParaRPr>
                        </a:p>
                        <a:p>
                          <a:pPr algn="l"/>
                          <a14:m>
                            <m:oMath xmlns:m="http://schemas.openxmlformats.org/officeDocument/2006/math">
                              <m:r>
                                <a:rPr lang="en-GB" sz="2100" i="1" kern="1200">
                                  <a:solidFill>
                                    <a:schemeClr val="accent1"/>
                                  </a:solidFill>
                                  <a:effectLst/>
                                  <a:latin typeface="Cambria Math" panose="02040503050406030204" pitchFamily="18" charset="0"/>
                                  <a:ea typeface="Cambria Math" panose="02040503050406030204" pitchFamily="18" charset="0"/>
                                  <a:cs typeface="+mn-cs"/>
                                </a:rPr>
                                <m:t>𝑃</m:t>
                              </m:r>
                              <m:r>
                                <a:rPr lang="en-GB" sz="2100" i="1" kern="1200">
                                  <a:solidFill>
                                    <a:schemeClr val="accent1"/>
                                  </a:solidFill>
                                  <a:effectLst/>
                                  <a:latin typeface="Cambria Math" panose="02040503050406030204" pitchFamily="18" charset="0"/>
                                  <a:ea typeface="Cambria Math" panose="02040503050406030204" pitchFamily="18" charset="0"/>
                                  <a:cs typeface="+mn-cs"/>
                                </a:rPr>
                                <m:t>=16+25.13</m:t>
                              </m:r>
                            </m:oMath>
                          </a14:m>
                          <a:r>
                            <a:rPr lang="en-GB" sz="2100" kern="1200" dirty="0">
                              <a:solidFill>
                                <a:schemeClr val="accent1"/>
                              </a:solidFill>
                              <a:effectLst/>
                              <a:latin typeface="Cambria Math" panose="02040503050406030204" pitchFamily="18" charset="0"/>
                              <a:ea typeface="Cambria Math" panose="02040503050406030204" pitchFamily="18" charset="0"/>
                              <a:cs typeface="+mn-cs"/>
                            </a:rPr>
                            <a:t> </a:t>
                          </a:r>
                          <a:endParaRPr lang="en-SG" sz="2100" kern="1200" dirty="0">
                            <a:solidFill>
                              <a:schemeClr val="accent1"/>
                            </a:solidFill>
                            <a:effectLst/>
                            <a:latin typeface="Cambria Math" panose="02040503050406030204" pitchFamily="18" charset="0"/>
                            <a:ea typeface="Cambria Math" panose="02040503050406030204" pitchFamily="18" charset="0"/>
                            <a:cs typeface="+mn-cs"/>
                          </a:endParaRPr>
                        </a:p>
                        <a:p>
                          <a:pPr algn="l"/>
                          <a:r>
                            <a:rPr lang="en-GB" sz="2100" kern="1200" baseline="30000" dirty="0">
                              <a:solidFill>
                                <a:schemeClr val="accent1"/>
                              </a:solidFill>
                              <a:effectLst/>
                              <a:latin typeface="Cambria Math" panose="02040503050406030204" pitchFamily="18" charset="0"/>
                              <a:ea typeface="Cambria Math" panose="02040503050406030204" pitchFamily="18" charset="0"/>
                              <a:cs typeface="+mn-cs"/>
                            </a:rPr>
                            <a:t>      </a:t>
                          </a:r>
                          <a:r>
                            <a:rPr lang="en-GB" sz="2100" kern="1200" dirty="0">
                              <a:solidFill>
                                <a:schemeClr val="accent1"/>
                              </a:solidFill>
                              <a:effectLst/>
                              <a:latin typeface="Cambria Math" panose="02040503050406030204" pitchFamily="18" charset="0"/>
                              <a:ea typeface="Cambria Math" panose="02040503050406030204" pitchFamily="18" charset="0"/>
                              <a:cs typeface="+mn-cs"/>
                            </a:rPr>
                            <a:t>= 41.13 cm</a:t>
                          </a:r>
                          <a:r>
                            <a:rPr lang="en-GB" sz="2100" kern="1200" baseline="30000" dirty="0">
                              <a:solidFill>
                                <a:schemeClr val="accent1"/>
                              </a:solidFill>
                              <a:effectLst/>
                              <a:latin typeface="Cambria Math" panose="02040503050406030204" pitchFamily="18" charset="0"/>
                              <a:ea typeface="Cambria Math" panose="02040503050406030204" pitchFamily="18" charset="0"/>
                              <a:cs typeface="+mn-cs"/>
                            </a:rPr>
                            <a:t> </a:t>
                          </a:r>
                          <a:r>
                            <a:rPr lang="en-GB" sz="2100" kern="1200" dirty="0">
                              <a:solidFill>
                                <a:schemeClr val="accent1"/>
                              </a:solidFill>
                              <a:effectLst/>
                              <a:latin typeface="Cambria Math" panose="02040503050406030204" pitchFamily="18" charset="0"/>
                              <a:ea typeface="Cambria Math" panose="02040503050406030204" pitchFamily="18" charset="0"/>
                              <a:cs typeface="+mn-cs"/>
                            </a:rPr>
                            <a:t>(2 </a:t>
                          </a:r>
                          <a:r>
                            <a:rPr lang="en-GB" sz="2100" kern="1200" dirty="0" err="1">
                              <a:solidFill>
                                <a:schemeClr val="accent1"/>
                              </a:solidFill>
                              <a:effectLst/>
                              <a:latin typeface="Cambria Math" panose="02040503050406030204" pitchFamily="18" charset="0"/>
                              <a:ea typeface="Cambria Math" panose="02040503050406030204" pitchFamily="18" charset="0"/>
                              <a:cs typeface="+mn-cs"/>
                            </a:rPr>
                            <a:t>d.p.</a:t>
                          </a:r>
                          <a:r>
                            <a:rPr lang="en-GB" sz="2100" kern="1200" dirty="0">
                              <a:solidFill>
                                <a:schemeClr val="accent1"/>
                              </a:solidFill>
                              <a:effectLst/>
                              <a:latin typeface="Cambria Math" panose="02040503050406030204" pitchFamily="18" charset="0"/>
                              <a:ea typeface="Cambria Math" panose="02040503050406030204" pitchFamily="18" charset="0"/>
                              <a:cs typeface="+mn-cs"/>
                            </a:rPr>
                            <a:t>)</a:t>
                          </a:r>
                          <a:endParaRPr lang="en-SG" sz="2100" kern="1200" dirty="0">
                            <a:solidFill>
                              <a:schemeClr val="accent1"/>
                            </a:solidFill>
                            <a:effectLst/>
                            <a:latin typeface="Cambria Math" panose="02040503050406030204" pitchFamily="18" charset="0"/>
                            <a:ea typeface="Cambria Math" panose="02040503050406030204" pitchFamily="18" charset="0"/>
                            <a:cs typeface="+mn-cs"/>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mc:Choice>
        <mc:Fallback xmlns="">
          <p:graphicFrame>
            <p:nvGraphicFramePr>
              <p:cNvPr id="5" name="Table 4">
                <a:extLst>
                  <a:ext uri="{FF2B5EF4-FFF2-40B4-BE49-F238E27FC236}">
                    <a16:creationId xmlns:a16="http://schemas.microsoft.com/office/drawing/2014/main" id="{7D526E1D-2433-5D77-FBF2-1DE79258C1B6}"/>
                  </a:ext>
                </a:extLst>
              </p:cNvPr>
              <p:cNvGraphicFramePr>
                <a:graphicFrameLocks noGrp="1"/>
              </p:cNvGraphicFramePr>
              <p:nvPr>
                <p:extLst>
                  <p:ext uri="{D42A27DB-BD31-4B8C-83A1-F6EECF244321}">
                    <p14:modId xmlns:p14="http://schemas.microsoft.com/office/powerpoint/2010/main" val="2819110555"/>
                  </p:ext>
                </p:extLst>
              </p:nvPr>
            </p:nvGraphicFramePr>
            <p:xfrm>
              <a:off x="1211383" y="1181236"/>
              <a:ext cx="7816239" cy="2393237"/>
            </p:xfrm>
            <a:graphic>
              <a:graphicData uri="http://schemas.openxmlformats.org/drawingml/2006/table">
                <a:tbl>
                  <a:tblPr firstRow="1" bandRow="1">
                    <a:tableStyleId>{2D5ABB26-0587-4C30-8999-92F81FD0307C}</a:tableStyleId>
                  </a:tblPr>
                  <a:tblGrid>
                    <a:gridCol w="1809318">
                      <a:extLst>
                        <a:ext uri="{9D8B030D-6E8A-4147-A177-3AD203B41FA5}">
                          <a16:colId xmlns:a16="http://schemas.microsoft.com/office/drawing/2014/main" val="3028339175"/>
                        </a:ext>
                      </a:extLst>
                    </a:gridCol>
                    <a:gridCol w="2781583">
                      <a:extLst>
                        <a:ext uri="{9D8B030D-6E8A-4147-A177-3AD203B41FA5}">
                          <a16:colId xmlns:a16="http://schemas.microsoft.com/office/drawing/2014/main" val="3471880286"/>
                        </a:ext>
                      </a:extLst>
                    </a:gridCol>
                    <a:gridCol w="3225338">
                      <a:extLst>
                        <a:ext uri="{9D8B030D-6E8A-4147-A177-3AD203B41FA5}">
                          <a16:colId xmlns:a16="http://schemas.microsoft.com/office/drawing/2014/main" val="743607363"/>
                        </a:ext>
                      </a:extLst>
                    </a:gridCol>
                  </a:tblGrid>
                  <a:tr h="2393237">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6"/>
                          <a:stretch>
                            <a:fillRect l="-65208" t="-254" r="-116193" b="-508"/>
                          </a:stretch>
                        </a:blipFill>
                      </a:tcPr>
                    </a:tc>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6"/>
                          <a:stretch>
                            <a:fillRect l="-142722" t="-254" r="-378" b="-508"/>
                          </a:stretch>
                        </a:blipFill>
                      </a:tcPr>
                    </a:tc>
                    <a:extLst>
                      <a:ext uri="{0D108BD9-81ED-4DB2-BD59-A6C34878D82A}">
                        <a16:rowId xmlns:a16="http://schemas.microsoft.com/office/drawing/2014/main" val="2642825184"/>
                      </a:ext>
                    </a:extLst>
                  </a:tr>
                </a:tbl>
              </a:graphicData>
            </a:graphic>
          </p:graphicFrame>
        </mc:Fallback>
      </mc:AlternateContent>
      <p:grpSp>
        <p:nvGrpSpPr>
          <p:cNvPr id="8" name="Group 7">
            <a:extLst>
              <a:ext uri="{FF2B5EF4-FFF2-40B4-BE49-F238E27FC236}">
                <a16:creationId xmlns:a16="http://schemas.microsoft.com/office/drawing/2014/main" id="{3714FFDB-7E87-C41F-0D6E-EEC06B4B43E7}"/>
              </a:ext>
            </a:extLst>
          </p:cNvPr>
          <p:cNvGrpSpPr/>
          <p:nvPr/>
        </p:nvGrpSpPr>
        <p:grpSpPr>
          <a:xfrm>
            <a:off x="7609290" y="1239438"/>
            <a:ext cx="259860" cy="478353"/>
            <a:chOff x="19050" y="0"/>
            <a:chExt cx="142875" cy="333375"/>
          </a:xfrm>
        </p:grpSpPr>
        <p:cxnSp>
          <p:nvCxnSpPr>
            <p:cNvPr id="9" name="Straight Connector 8">
              <a:extLst>
                <a:ext uri="{FF2B5EF4-FFF2-40B4-BE49-F238E27FC236}">
                  <a16:creationId xmlns:a16="http://schemas.microsoft.com/office/drawing/2014/main" id="{9B0BD093-E6DE-8622-3F55-07C542647089}"/>
                </a:ext>
              </a:extLst>
            </p:cNvPr>
            <p:cNvCxnSpPr/>
            <p:nvPr/>
          </p:nvCxnSpPr>
          <p:spPr>
            <a:xfrm flipH="1">
              <a:off x="19050" y="209550"/>
              <a:ext cx="133350" cy="123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CB02A2-E5AE-83D1-7D08-10C051CD613F}"/>
                </a:ext>
              </a:extLst>
            </p:cNvPr>
            <p:cNvCxnSpPr/>
            <p:nvPr/>
          </p:nvCxnSpPr>
          <p:spPr>
            <a:xfrm flipH="1">
              <a:off x="28575" y="0"/>
              <a:ext cx="133350" cy="123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4604EACA-8652-5BA4-0456-B801B84DF008}"/>
                  </a:ext>
                </a:extLst>
              </p:cNvPr>
              <p:cNvGraphicFramePr>
                <a:graphicFrameLocks noGrp="1"/>
              </p:cNvGraphicFramePr>
              <p:nvPr>
                <p:extLst>
                  <p:ext uri="{D42A27DB-BD31-4B8C-83A1-F6EECF244321}">
                    <p14:modId xmlns:p14="http://schemas.microsoft.com/office/powerpoint/2010/main" val="1535142725"/>
                  </p:ext>
                </p:extLst>
              </p:nvPr>
            </p:nvGraphicFramePr>
            <p:xfrm>
              <a:off x="1176735" y="4018716"/>
              <a:ext cx="7816239" cy="2039258"/>
            </p:xfrm>
            <a:graphic>
              <a:graphicData uri="http://schemas.openxmlformats.org/drawingml/2006/table">
                <a:tbl>
                  <a:tblPr firstRow="1" bandRow="1">
                    <a:tableStyleId>{2D5ABB26-0587-4C30-8999-92F81FD0307C}</a:tableStyleId>
                  </a:tblPr>
                  <a:tblGrid>
                    <a:gridCol w="2098480">
                      <a:extLst>
                        <a:ext uri="{9D8B030D-6E8A-4147-A177-3AD203B41FA5}">
                          <a16:colId xmlns:a16="http://schemas.microsoft.com/office/drawing/2014/main" val="3028339175"/>
                        </a:ext>
                      </a:extLst>
                    </a:gridCol>
                    <a:gridCol w="2593570">
                      <a:extLst>
                        <a:ext uri="{9D8B030D-6E8A-4147-A177-3AD203B41FA5}">
                          <a16:colId xmlns:a16="http://schemas.microsoft.com/office/drawing/2014/main" val="3471880286"/>
                        </a:ext>
                      </a:extLst>
                    </a:gridCol>
                    <a:gridCol w="3124189">
                      <a:extLst>
                        <a:ext uri="{9D8B030D-6E8A-4147-A177-3AD203B41FA5}">
                          <a16:colId xmlns:a16="http://schemas.microsoft.com/office/drawing/2014/main" val="743607363"/>
                        </a:ext>
                      </a:extLst>
                    </a:gridCol>
                  </a:tblGrid>
                  <a:tr h="2039258">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Aft>
                              <a:spcPts val="1800"/>
                            </a:spcAft>
                          </a:pPr>
                          <a14:m>
                            <m:oMathPara xmlns:m="http://schemas.openxmlformats.org/officeDocument/2006/math">
                              <m:oMathParaPr>
                                <m:jc m:val="left"/>
                              </m:oMathParaPr>
                              <m:oMath xmlns:m="http://schemas.openxmlformats.org/officeDocument/2006/math">
                                <m:r>
                                  <a:rPr lang="en-GB" sz="2100" i="1" smtClean="0">
                                    <a:effectLst/>
                                    <a:latin typeface="Cambria Math" panose="02040503050406030204" pitchFamily="18" charset="0"/>
                                    <a:ea typeface="Calibri" panose="020F0502020204030204" pitchFamily="34" charset="0"/>
                                    <a:cs typeface="Open Sans" panose="020B0606030504020204" pitchFamily="34" charset="0"/>
                                  </a:rPr>
                                  <m:t>𝐴</m:t>
                                </m:r>
                                <m:r>
                                  <a:rPr lang="en-GB" sz="2100" i="1" smtClean="0">
                                    <a:effectLst/>
                                    <a:latin typeface="Cambria Math" panose="02040503050406030204" pitchFamily="18" charset="0"/>
                                    <a:ea typeface="Calibri" panose="020F0502020204030204" pitchFamily="34" charset="0"/>
                                    <a:cs typeface="Open Sans" panose="020B0606030504020204" pitchFamily="34" charset="0"/>
                                  </a:rPr>
                                  <m:t>=</m:t>
                                </m:r>
                                <m:f>
                                  <m:fPr>
                                    <m:ctrlPr>
                                      <a:rPr lang="en-SG" sz="2100" i="1">
                                        <a:effectLst/>
                                        <a:latin typeface="Cambria Math" panose="02040503050406030204" pitchFamily="18" charset="0"/>
                                        <a:ea typeface="Calibri" panose="020F0502020204030204" pitchFamily="34" charset="0"/>
                                        <a:cs typeface="Open Sans" panose="020B0606030504020204" pitchFamily="34" charset="0"/>
                                      </a:rPr>
                                    </m:ctrlPr>
                                  </m:fPr>
                                  <m:num>
                                    <m:r>
                                      <a:rPr lang="en-GB" sz="2100" i="1">
                                        <a:effectLst/>
                                        <a:latin typeface="Cambria Math" panose="02040503050406030204" pitchFamily="18" charset="0"/>
                                        <a:ea typeface="Calibri" panose="020F0502020204030204" pitchFamily="34" charset="0"/>
                                        <a:cs typeface="Open Sans" panose="020B0606030504020204" pitchFamily="34" charset="0"/>
                                      </a:rPr>
                                      <m:t>𝜋</m:t>
                                    </m:r>
                                    <m:r>
                                      <a:rPr lang="en-GB" sz="2100" i="1">
                                        <a:effectLst/>
                                        <a:latin typeface="Cambria Math" panose="02040503050406030204" pitchFamily="18" charset="0"/>
                                        <a:ea typeface="Calibri" panose="020F0502020204030204" pitchFamily="34" charset="0"/>
                                        <a:cs typeface="Open Sans" panose="020B0606030504020204" pitchFamily="34" charset="0"/>
                                      </a:rPr>
                                      <m:t>×</m:t>
                                    </m:r>
                                    <m:sSup>
                                      <m:sSupPr>
                                        <m:ctrlPr>
                                          <a:rPr lang="en-SG" sz="2100" i="1">
                                            <a:effectLst/>
                                            <a:latin typeface="Cambria Math" panose="02040503050406030204" pitchFamily="18" charset="0"/>
                                            <a:ea typeface="Calibri" panose="020F0502020204030204" pitchFamily="34" charset="0"/>
                                            <a:cs typeface="Open Sans" panose="020B0606030504020204" pitchFamily="34" charset="0"/>
                                          </a:rPr>
                                        </m:ctrlPr>
                                      </m:sSupPr>
                                      <m:e>
                                        <m:r>
                                          <a:rPr lang="en-GB" sz="2100" i="1">
                                            <a:effectLst/>
                                            <a:latin typeface="Cambria Math" panose="02040503050406030204" pitchFamily="18" charset="0"/>
                                            <a:ea typeface="Calibri" panose="020F0502020204030204" pitchFamily="34" charset="0"/>
                                            <a:cs typeface="Open Sans" panose="020B0606030504020204" pitchFamily="34" charset="0"/>
                                          </a:rPr>
                                          <m:t>8</m:t>
                                        </m:r>
                                      </m:e>
                                      <m:sup>
                                        <m:r>
                                          <a:rPr lang="en-GB" sz="2100" i="1">
                                            <a:effectLst/>
                                            <a:latin typeface="Cambria Math" panose="02040503050406030204" pitchFamily="18" charset="0"/>
                                            <a:ea typeface="Calibri" panose="020F0502020204030204" pitchFamily="34" charset="0"/>
                                            <a:cs typeface="Open Sans" panose="020B0606030504020204" pitchFamily="34" charset="0"/>
                                          </a:rPr>
                                          <m:t>2</m:t>
                                        </m:r>
                                      </m:sup>
                                    </m:sSup>
                                  </m:num>
                                  <m:den>
                                    <m:r>
                                      <a:rPr lang="en-GB" sz="2100" b="0" i="1" smtClean="0">
                                        <a:effectLst/>
                                        <a:latin typeface="Cambria Math" panose="02040503050406030204" pitchFamily="18" charset="0"/>
                                        <a:ea typeface="Calibri" panose="020F0502020204030204" pitchFamily="34" charset="0"/>
                                        <a:cs typeface="Open Sans" panose="020B0606030504020204" pitchFamily="34" charset="0"/>
                                      </a:rPr>
                                      <m:t>4</m:t>
                                    </m:r>
                                  </m:den>
                                </m:f>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1800"/>
                            </a:spcAft>
                          </a:pPr>
                          <a14:m>
                            <m:oMathPara xmlns:m="http://schemas.openxmlformats.org/officeDocument/2006/math">
                              <m:oMathParaPr>
                                <m:jc m:val="left"/>
                              </m:oMathParaPr>
                              <m:oMath xmlns:m="http://schemas.openxmlformats.org/officeDocument/2006/math">
                                <m:r>
                                  <a:rPr lang="en-GB" sz="2100" i="1">
                                    <a:effectLst/>
                                    <a:latin typeface="Cambria Math" panose="02040503050406030204" pitchFamily="18" charset="0"/>
                                    <a:ea typeface="Calibri" panose="020F0502020204030204" pitchFamily="34" charset="0"/>
                                    <a:cs typeface="Open Sans" panose="020B0606030504020204" pitchFamily="34" charset="0"/>
                                  </a:rPr>
                                  <m:t>𝐴</m:t>
                                </m:r>
                                <m:r>
                                  <a:rPr lang="en-GB" sz="2100" i="1">
                                    <a:effectLst/>
                                    <a:latin typeface="Cambria Math" panose="02040503050406030204" pitchFamily="18" charset="0"/>
                                    <a:ea typeface="Calibri" panose="020F0502020204030204" pitchFamily="34" charset="0"/>
                                    <a:cs typeface="Open Sans" panose="020B0606030504020204" pitchFamily="34" charset="0"/>
                                  </a:rPr>
                                  <m:t>=</m:t>
                                </m:r>
                                <m:f>
                                  <m:fPr>
                                    <m:ctrlPr>
                                      <a:rPr lang="en-SG" sz="2100" i="1">
                                        <a:effectLst/>
                                        <a:latin typeface="Cambria Math" panose="02040503050406030204" pitchFamily="18" charset="0"/>
                                        <a:ea typeface="Calibri" panose="020F0502020204030204" pitchFamily="34" charset="0"/>
                                        <a:cs typeface="Open Sans" panose="020B0606030504020204" pitchFamily="34" charset="0"/>
                                      </a:rPr>
                                    </m:ctrlPr>
                                  </m:fPr>
                                  <m:num>
                                    <m:r>
                                      <a:rPr lang="en-GB" sz="2100" i="1">
                                        <a:effectLst/>
                                        <a:latin typeface="Cambria Math" panose="02040503050406030204" pitchFamily="18" charset="0"/>
                                        <a:ea typeface="Calibri" panose="020F0502020204030204" pitchFamily="34" charset="0"/>
                                        <a:cs typeface="Open Sans" panose="020B0606030504020204" pitchFamily="34" charset="0"/>
                                      </a:rPr>
                                      <m:t>𝜋</m:t>
                                    </m:r>
                                    <m:r>
                                      <a:rPr lang="en-GB" sz="2100" i="1">
                                        <a:effectLst/>
                                        <a:latin typeface="Cambria Math" panose="02040503050406030204" pitchFamily="18" charset="0"/>
                                        <a:ea typeface="Calibri" panose="020F0502020204030204" pitchFamily="34" charset="0"/>
                                        <a:cs typeface="Open Sans" panose="020B0606030504020204" pitchFamily="34" charset="0"/>
                                      </a:rPr>
                                      <m:t>×16</m:t>
                                    </m:r>
                                  </m:num>
                                  <m:den>
                                    <m:r>
                                      <a:rPr lang="en-GB" sz="2100" b="0" i="1" smtClean="0">
                                        <a:effectLst/>
                                        <a:latin typeface="Cambria Math" panose="02040503050406030204" pitchFamily="18" charset="0"/>
                                        <a:ea typeface="Calibri" panose="020F0502020204030204" pitchFamily="34" charset="0"/>
                                        <a:cs typeface="Open Sans" panose="020B0606030504020204" pitchFamily="34" charset="0"/>
                                      </a:rPr>
                                      <m:t>4</m:t>
                                    </m:r>
                                  </m:den>
                                </m:f>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1200"/>
                            </a:spcAft>
                          </a:pPr>
                          <a14:m>
                            <m:oMath xmlns:m="http://schemas.openxmlformats.org/officeDocument/2006/math">
                              <m:r>
                                <a:rPr lang="en-GB" sz="2100" i="1">
                                  <a:effectLst/>
                                  <a:latin typeface="Cambria Math" panose="02040503050406030204" pitchFamily="18" charset="0"/>
                                  <a:ea typeface="Calibri" panose="020F0502020204030204" pitchFamily="34" charset="0"/>
                                  <a:cs typeface="Open Sans" panose="020B0606030504020204" pitchFamily="34" charset="0"/>
                                </a:rPr>
                                <m:t>𝐴</m:t>
                              </m:r>
                              <m:r>
                                <a:rPr lang="en-GB" sz="2100" i="1">
                                  <a:effectLst/>
                                  <a:latin typeface="Cambria Math" panose="02040503050406030204" pitchFamily="18" charset="0"/>
                                  <a:ea typeface="Calibri" panose="020F0502020204030204" pitchFamily="34" charset="0"/>
                                  <a:cs typeface="Open Sans" panose="020B0606030504020204" pitchFamily="34" charset="0"/>
                                </a:rPr>
                                <m:t>=4</m:t>
                              </m:r>
                              <m:r>
                                <a:rPr lang="en-GB" sz="2100" i="1">
                                  <a:effectLst/>
                                  <a:latin typeface="Cambria Math" panose="02040503050406030204" pitchFamily="18" charset="0"/>
                                  <a:ea typeface="Calibri" panose="020F0502020204030204" pitchFamily="34" charset="0"/>
                                  <a:cs typeface="Open Sans" panose="020B0606030504020204" pitchFamily="34" charset="0"/>
                                </a:rPr>
                                <m:t>𝜋</m:t>
                              </m:r>
                            </m:oMath>
                          </a14:m>
                          <a:r>
                            <a:rPr lang="en-GB" sz="2100" dirty="0">
                              <a:effectLst/>
                              <a:latin typeface="Open Sans" panose="020B0606030504020204" pitchFamily="34" charset="0"/>
                              <a:ea typeface="Yu Mincho" panose="02020400000000000000" pitchFamily="18" charset="-128"/>
                              <a:cs typeface="Times New Roman" panose="02020603050405020304" pitchFamily="18" charset="0"/>
                            </a:rPr>
                            <a:t> </a:t>
                          </a:r>
                          <a:r>
                            <a:rPr lang="en-GB" sz="2100" dirty="0">
                              <a:effectLst/>
                              <a:latin typeface="Cambria Math" panose="02040503050406030204" pitchFamily="18" charset="0"/>
                              <a:ea typeface="Calibri" panose="020F0502020204030204" pitchFamily="34" charset="0"/>
                              <a:cs typeface="Open Sans" panose="020B0606030504020204" pitchFamily="34" charset="0"/>
                            </a:rPr>
                            <a:t>cm</a:t>
                          </a:r>
                          <a:r>
                            <a:rPr lang="en-GB" sz="2100" baseline="30000" dirty="0">
                              <a:effectLst/>
                              <a:latin typeface="Cambria Math" panose="02040503050406030204" pitchFamily="18" charset="0"/>
                              <a:ea typeface="Calibri" panose="020F0502020204030204" pitchFamily="34" charset="0"/>
                              <a:cs typeface="Open Sans" panose="020B0606030504020204" pitchFamily="34"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Aft>
                              <a:spcPts val="1800"/>
                            </a:spcAft>
                          </a:pPr>
                          <a14:m>
                            <m:oMathPara xmlns:m="http://schemas.openxmlformats.org/officeDocument/2006/math">
                              <m:oMathParaPr>
                                <m:jc m:val="left"/>
                              </m:oMathParaPr>
                              <m:oMath xmlns:m="http://schemas.openxmlformats.org/officeDocument/2006/math">
                                <m:r>
                                  <a:rPr lang="en-GB" sz="2100" i="1" smtClean="0">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𝐴</m:t>
                                </m:r>
                                <m:r>
                                  <a:rPr lang="en-GB" sz="2100" i="1" smtClean="0">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m:t>
                                </m:r>
                                <m:f>
                                  <m:fPr>
                                    <m:ctrlPr>
                                      <a:rPr lang="en-SG"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ctrlPr>
                                  </m:fPr>
                                  <m:num>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𝜋</m:t>
                                    </m:r>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m:t>
                                    </m:r>
                                    <m:sSup>
                                      <m:sSupPr>
                                        <m:ctrlPr>
                                          <a:rPr lang="en-SG"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ctrlPr>
                                      </m:sSupPr>
                                      <m:e>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8</m:t>
                                        </m:r>
                                      </m:e>
                                      <m:sup>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2</m:t>
                                        </m:r>
                                      </m:sup>
                                    </m:sSup>
                                  </m:num>
                                  <m:den>
                                    <m:r>
                                      <a:rPr lang="en-GB" sz="2100" b="0" i="1" smtClean="0">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4</m:t>
                                    </m:r>
                                  </m:den>
                                </m:f>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1800"/>
                            </a:spcAft>
                          </a:pPr>
                          <a14:m>
                            <m:oMathPara xmlns:m="http://schemas.openxmlformats.org/officeDocument/2006/math">
                              <m:oMathParaPr>
                                <m:jc m:val="left"/>
                              </m:oMathParaPr>
                              <m:oMath xmlns:m="http://schemas.openxmlformats.org/officeDocument/2006/math">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𝐴</m:t>
                                </m:r>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m:t>
                                </m:r>
                                <m:f>
                                  <m:fPr>
                                    <m:ctrlPr>
                                      <a:rPr lang="en-SG"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ctrlPr>
                                  </m:fPr>
                                  <m:num>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𝜋</m:t>
                                    </m:r>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×64</m:t>
                                    </m:r>
                                  </m:num>
                                  <m:den>
                                    <m:r>
                                      <a:rPr lang="en-GB" sz="2100" b="0" i="1" smtClean="0">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4</m:t>
                                    </m:r>
                                  </m:den>
                                </m:f>
                              </m:oMath>
                            </m:oMathPara>
                          </a14:m>
                          <a:endParaRPr lang="en-SG" sz="2100" i="1"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endParaRPr>
                        </a:p>
                        <a:p>
                          <a:pPr algn="l">
                            <a:spcBef>
                              <a:spcPts val="1800"/>
                            </a:spcBef>
                            <a:spcAft>
                              <a:spcPts val="1800"/>
                            </a:spcAft>
                          </a:pPr>
                          <a14:m>
                            <m:oMath xmlns:m="http://schemas.openxmlformats.org/officeDocument/2006/math">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𝐴</m:t>
                              </m:r>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=16</m:t>
                              </m:r>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𝜋</m:t>
                              </m:r>
                            </m:oMath>
                          </a14:m>
                          <a:r>
                            <a:rPr lang="en-GB" sz="2100" dirty="0">
                              <a:solidFill>
                                <a:srgbClr val="4472C4"/>
                              </a:solidFill>
                              <a:effectLst/>
                              <a:latin typeface="Open Sans" panose="020B0606030504020204" pitchFamily="34" charset="0"/>
                              <a:ea typeface="Yu Mincho" panose="02020400000000000000" pitchFamily="18" charset="-128"/>
                              <a:cs typeface="Times New Roman" panose="02020603050405020304" pitchFamily="18" charset="0"/>
                            </a:rPr>
                            <a:t> </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cm</a:t>
                          </a:r>
                          <a:r>
                            <a:rPr lang="en-GB" sz="2100" baseline="300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mc:Choice>
        <mc:Fallback xmlns="">
          <p:graphicFrame>
            <p:nvGraphicFramePr>
              <p:cNvPr id="16" name="Table 15">
                <a:extLst>
                  <a:ext uri="{FF2B5EF4-FFF2-40B4-BE49-F238E27FC236}">
                    <a16:creationId xmlns:a16="http://schemas.microsoft.com/office/drawing/2014/main" id="{4604EACA-8652-5BA4-0456-B801B84DF008}"/>
                  </a:ext>
                </a:extLst>
              </p:cNvPr>
              <p:cNvGraphicFramePr>
                <a:graphicFrameLocks noGrp="1"/>
              </p:cNvGraphicFramePr>
              <p:nvPr>
                <p:extLst>
                  <p:ext uri="{D42A27DB-BD31-4B8C-83A1-F6EECF244321}">
                    <p14:modId xmlns:p14="http://schemas.microsoft.com/office/powerpoint/2010/main" val="1535142725"/>
                  </p:ext>
                </p:extLst>
              </p:nvPr>
            </p:nvGraphicFramePr>
            <p:xfrm>
              <a:off x="1176735" y="4018716"/>
              <a:ext cx="7816239" cy="2039258"/>
            </p:xfrm>
            <a:graphic>
              <a:graphicData uri="http://schemas.openxmlformats.org/drawingml/2006/table">
                <a:tbl>
                  <a:tblPr firstRow="1" bandRow="1">
                    <a:tableStyleId>{2D5ABB26-0587-4C30-8999-92F81FD0307C}</a:tableStyleId>
                  </a:tblPr>
                  <a:tblGrid>
                    <a:gridCol w="2098480">
                      <a:extLst>
                        <a:ext uri="{9D8B030D-6E8A-4147-A177-3AD203B41FA5}">
                          <a16:colId xmlns:a16="http://schemas.microsoft.com/office/drawing/2014/main" val="3028339175"/>
                        </a:ext>
                      </a:extLst>
                    </a:gridCol>
                    <a:gridCol w="2593570">
                      <a:extLst>
                        <a:ext uri="{9D8B030D-6E8A-4147-A177-3AD203B41FA5}">
                          <a16:colId xmlns:a16="http://schemas.microsoft.com/office/drawing/2014/main" val="3471880286"/>
                        </a:ext>
                      </a:extLst>
                    </a:gridCol>
                    <a:gridCol w="3124189">
                      <a:extLst>
                        <a:ext uri="{9D8B030D-6E8A-4147-A177-3AD203B41FA5}">
                          <a16:colId xmlns:a16="http://schemas.microsoft.com/office/drawing/2014/main" val="743607363"/>
                        </a:ext>
                      </a:extLst>
                    </a:gridCol>
                  </a:tblGrid>
                  <a:tr h="2039258">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7"/>
                          <a:stretch>
                            <a:fillRect l="-81221" t="-299" r="-120892" b="-6567"/>
                          </a:stretch>
                        </a:blipFill>
                      </a:tcPr>
                    </a:tc>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7"/>
                          <a:stretch>
                            <a:fillRect l="-150487" t="-299" r="-390" b="-6567"/>
                          </a:stretch>
                        </a:blipFill>
                      </a:tcPr>
                    </a:tc>
                    <a:extLst>
                      <a:ext uri="{0D108BD9-81ED-4DB2-BD59-A6C34878D82A}">
                        <a16:rowId xmlns:a16="http://schemas.microsoft.com/office/drawing/2014/main" val="2642825184"/>
                      </a:ext>
                    </a:extLst>
                  </a:tr>
                </a:tbl>
              </a:graphicData>
            </a:graphic>
          </p:graphicFrame>
        </mc:Fallback>
      </mc:AlternateContent>
      <p:pic>
        <p:nvPicPr>
          <p:cNvPr id="7" name="Picture 6" descr="A drawing of a semicircle. The distance from the centre of the straight edge to the end of the straight edge is labelled '8 cm'&#10;&#10;">
            <a:extLst>
              <a:ext uri="{FF2B5EF4-FFF2-40B4-BE49-F238E27FC236}">
                <a16:creationId xmlns:a16="http://schemas.microsoft.com/office/drawing/2014/main" id="{941B07FC-274E-2B2A-0E23-AFDA7BCAE7E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39361" y="1445564"/>
            <a:ext cx="1625113" cy="1869491"/>
          </a:xfrm>
          <a:prstGeom prst="rect">
            <a:avLst/>
          </a:prstGeom>
          <a:noFill/>
          <a:ln>
            <a:noFill/>
          </a:ln>
        </p:spPr>
      </p:pic>
      <p:pic>
        <p:nvPicPr>
          <p:cNvPr id="12" name="Picture 11" descr="A drawing of a quarter circle. The length of one of the straight edges is labelled '8 cm'&#10;">
            <a:extLst>
              <a:ext uri="{FF2B5EF4-FFF2-40B4-BE49-F238E27FC236}">
                <a16:creationId xmlns:a16="http://schemas.microsoft.com/office/drawing/2014/main" id="{64CC4D61-E380-3AA2-D77A-2AAC0EA4D6CC}"/>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00367" y="4491472"/>
            <a:ext cx="2049610" cy="1195606"/>
          </a:xfrm>
          <a:prstGeom prst="rect">
            <a:avLst/>
          </a:prstGeom>
          <a:noFill/>
          <a:ln>
            <a:noFill/>
          </a:ln>
        </p:spPr>
      </p:pic>
    </p:spTree>
    <p:extLst>
      <p:ext uri="{BB962C8B-B14F-4D97-AF65-F5344CB8AC3E}">
        <p14:creationId xmlns:p14="http://schemas.microsoft.com/office/powerpoint/2010/main" val="19052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Preparing for the athletics final</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2" name="Group 1">
            <a:extLst>
              <a:ext uri="{FF2B5EF4-FFF2-40B4-BE49-F238E27FC236}">
                <a16:creationId xmlns:a16="http://schemas.microsoft.com/office/drawing/2014/main" id="{3F26A009-88DE-63C1-74E3-6611A21446D3}"/>
              </a:ext>
            </a:extLst>
          </p:cNvPr>
          <p:cNvGrpSpPr/>
          <p:nvPr/>
        </p:nvGrpSpPr>
        <p:grpSpPr>
          <a:xfrm>
            <a:off x="-27606" y="-17453"/>
            <a:ext cx="2091590" cy="1923564"/>
            <a:chOff x="-27606" y="-17453"/>
            <a:chExt cx="2091590" cy="1923564"/>
          </a:xfrm>
        </p:grpSpPr>
        <p:sp>
          <p:nvSpPr>
            <p:cNvPr id="6" name="Isosceles Triangle 5">
              <a:extLst>
                <a:ext uri="{FF2B5EF4-FFF2-40B4-BE49-F238E27FC236}">
                  <a16:creationId xmlns:a16="http://schemas.microsoft.com/office/drawing/2014/main" id="{D5FB57DF-7BFD-010C-F726-06DDDF7E96F8}"/>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7" name="TextBox 6">
              <a:extLst>
                <a:ext uri="{FF2B5EF4-FFF2-40B4-BE49-F238E27FC236}">
                  <a16:creationId xmlns:a16="http://schemas.microsoft.com/office/drawing/2014/main" id="{1C80E339-11C8-8885-5B31-18B595DE2B26}"/>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9" name="Picture 8" descr="A photograph of male  sprinters bending down in a starting position at the start of a running track&#10;">
            <a:extLst>
              <a:ext uri="{FF2B5EF4-FFF2-40B4-BE49-F238E27FC236}">
                <a16:creationId xmlns:a16="http://schemas.microsoft.com/office/drawing/2014/main" id="{FAAF0075-3D40-A8BA-8066-8EB908BA9A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8189" y="1603169"/>
            <a:ext cx="4649397" cy="3093421"/>
          </a:xfrm>
          <a:prstGeom prst="rect">
            <a:avLst/>
          </a:prstGeom>
        </p:spPr>
      </p:pic>
      <p:pic>
        <p:nvPicPr>
          <p:cNvPr id="11" name="Picture 10" descr="A photograph of female sprinters starting to run at the start of a running track&#10;">
            <a:extLst>
              <a:ext uri="{FF2B5EF4-FFF2-40B4-BE49-F238E27FC236}">
                <a16:creationId xmlns:a16="http://schemas.microsoft.com/office/drawing/2014/main" id="{994780CE-8B74-D129-89B2-D8CEB3BBA9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7300" y="1603169"/>
            <a:ext cx="4656811" cy="3093421"/>
          </a:xfrm>
          <a:prstGeom prst="rect">
            <a:avLst/>
          </a:prstGeom>
        </p:spPr>
      </p:pic>
    </p:spTree>
    <p:extLst>
      <p:ext uri="{BB962C8B-B14F-4D97-AF65-F5344CB8AC3E}">
        <p14:creationId xmlns:p14="http://schemas.microsoft.com/office/powerpoint/2010/main" val="133170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39412"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Re-</a:t>
            </a:r>
            <a:r>
              <a:rPr lang="en-US" sz="3600" b="1" dirty="0">
                <a:solidFill>
                  <a:schemeClr val="accent1"/>
                </a:solidFill>
                <a:latin typeface="Arial" panose="020B0604020202020204" pitchFamily="34" charset="0"/>
                <a:cs typeface="Arial" panose="020B0604020202020204" pitchFamily="34" charset="0"/>
              </a:rPr>
              <a:t>p</a:t>
            </a:r>
            <a:r>
              <a:rPr kumimoji="0" lang="en-US" sz="3600" b="1" i="0"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ainting</a:t>
            </a: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the thick white line and Resurfacing the grass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15" name="Group 14" descr="A drawing of a track-and-field stadium running track with five lanes. The track is around a grassy field.&#10;">
            <a:extLst>
              <a:ext uri="{FF2B5EF4-FFF2-40B4-BE49-F238E27FC236}">
                <a16:creationId xmlns:a16="http://schemas.microsoft.com/office/drawing/2014/main" id="{F87B56D4-8651-BD9A-B213-AF784E0AC3A6}"/>
              </a:ext>
            </a:extLst>
          </p:cNvPr>
          <p:cNvGrpSpPr/>
          <p:nvPr/>
        </p:nvGrpSpPr>
        <p:grpSpPr>
          <a:xfrm>
            <a:off x="3047230" y="2183720"/>
            <a:ext cx="5121656" cy="2570831"/>
            <a:chOff x="3047230" y="2183720"/>
            <a:chExt cx="5121656" cy="2570831"/>
          </a:xfrm>
        </p:grpSpPr>
        <p:pic>
          <p:nvPicPr>
            <p:cNvPr id="14" name="Picture 13" descr="Background pattern&#10;&#10;Description automatically generated">
              <a:extLst>
                <a:ext uri="{FF2B5EF4-FFF2-40B4-BE49-F238E27FC236}">
                  <a16:creationId xmlns:a16="http://schemas.microsoft.com/office/drawing/2014/main" id="{FB48DADB-45DF-C31C-90C3-DA5C1C4E60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230" y="2183720"/>
              <a:ext cx="5121656" cy="2570831"/>
            </a:xfrm>
            <a:prstGeom prst="rect">
              <a:avLst/>
            </a:prstGeom>
          </p:spPr>
        </p:pic>
        <p:sp>
          <p:nvSpPr>
            <p:cNvPr id="5" name="TextBox 4">
              <a:extLst>
                <a:ext uri="{FF2B5EF4-FFF2-40B4-BE49-F238E27FC236}">
                  <a16:creationId xmlns:a16="http://schemas.microsoft.com/office/drawing/2014/main" id="{9EBFDA57-0322-FEF3-A398-D67396D3DBE3}"/>
                </a:ext>
              </a:extLst>
            </p:cNvPr>
            <p:cNvSpPr txBox="1"/>
            <p:nvPr/>
          </p:nvSpPr>
          <p:spPr>
            <a:xfrm>
              <a:off x="5225405" y="4204340"/>
              <a:ext cx="885549" cy="315817"/>
            </a:xfrm>
            <a:prstGeom prst="rect">
              <a:avLst/>
            </a:prstGeom>
            <a:solidFill>
              <a:srgbClr val="FFFF00"/>
            </a:solidFill>
          </p:spPr>
          <p:txBody>
            <a:bodyPr wrap="square">
              <a:spAutoFit/>
            </a:bodyPr>
            <a:lstStyle/>
            <a:p>
              <a:r>
                <a:rPr lang="en-GB" b="1" dirty="0">
                  <a:latin typeface="Arial" panose="020B0604020202020204" pitchFamily="34" charset="0"/>
                  <a:cs typeface="Arial" panose="020B0604020202020204" pitchFamily="34" charset="0"/>
                </a:rPr>
                <a:t>90.1m</a:t>
              </a:r>
            </a:p>
          </p:txBody>
        </p:sp>
        <p:sp>
          <p:nvSpPr>
            <p:cNvPr id="6" name="TextBox 5">
              <a:extLst>
                <a:ext uri="{FF2B5EF4-FFF2-40B4-BE49-F238E27FC236}">
                  <a16:creationId xmlns:a16="http://schemas.microsoft.com/office/drawing/2014/main" id="{1FA617F1-405C-36D4-65B9-405DA905D2FB}"/>
                </a:ext>
              </a:extLst>
            </p:cNvPr>
            <p:cNvSpPr txBox="1"/>
            <p:nvPr/>
          </p:nvSpPr>
          <p:spPr>
            <a:xfrm>
              <a:off x="4404333" y="3238235"/>
              <a:ext cx="821072" cy="315817"/>
            </a:xfrm>
            <a:prstGeom prst="rect">
              <a:avLst/>
            </a:prstGeom>
            <a:noFill/>
          </p:spPr>
          <p:txBody>
            <a:bodyPr wrap="square">
              <a:spAutoFit/>
            </a:bodyPr>
            <a:lstStyle/>
            <a:p>
              <a:r>
                <a:rPr lang="en-GB" b="1" dirty="0">
                  <a:highlight>
                    <a:srgbClr val="FFFF00"/>
                  </a:highlight>
                  <a:latin typeface="Arial" panose="020B0604020202020204" pitchFamily="34" charset="0"/>
                  <a:cs typeface="Arial" panose="020B0604020202020204" pitchFamily="34" charset="0"/>
                </a:rPr>
                <a:t>70m</a:t>
              </a:r>
            </a:p>
          </p:txBody>
        </p:sp>
        <p:sp>
          <p:nvSpPr>
            <p:cNvPr id="8" name="Arrow: Up-Down 7">
              <a:extLst>
                <a:ext uri="{FF2B5EF4-FFF2-40B4-BE49-F238E27FC236}">
                  <a16:creationId xmlns:a16="http://schemas.microsoft.com/office/drawing/2014/main" id="{F55F5D91-6FD2-C06D-B816-4D8F2E071A17}"/>
                </a:ext>
              </a:extLst>
            </p:cNvPr>
            <p:cNvSpPr/>
            <p:nvPr/>
          </p:nvSpPr>
          <p:spPr>
            <a:xfrm>
              <a:off x="4261656" y="2889198"/>
              <a:ext cx="142677" cy="1144204"/>
            </a:xfrm>
            <a:prstGeom prst="up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dirty="0"/>
            </a:p>
          </p:txBody>
        </p:sp>
        <p:sp>
          <p:nvSpPr>
            <p:cNvPr id="11" name="Arrow: Up-Down 10">
              <a:extLst>
                <a:ext uri="{FF2B5EF4-FFF2-40B4-BE49-F238E27FC236}">
                  <a16:creationId xmlns:a16="http://schemas.microsoft.com/office/drawing/2014/main" id="{FED4278B-7F2D-6E50-CE5E-C9D85DD1999B}"/>
                </a:ext>
              </a:extLst>
            </p:cNvPr>
            <p:cNvSpPr/>
            <p:nvPr/>
          </p:nvSpPr>
          <p:spPr>
            <a:xfrm rot="5400000">
              <a:off x="5509625" y="2805749"/>
              <a:ext cx="139763" cy="2592610"/>
            </a:xfrm>
            <a:prstGeom prst="up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cxnSp>
        <p:nvCxnSpPr>
          <p:cNvPr id="23" name="Straight Arrow Connector 22">
            <a:extLst>
              <a:ext uri="{FF2B5EF4-FFF2-40B4-BE49-F238E27FC236}">
                <a16:creationId xmlns:a16="http://schemas.microsoft.com/office/drawing/2014/main" id="{0C4959DD-8C7A-2350-807E-88DA327148D2}"/>
              </a:ext>
            </a:extLst>
          </p:cNvPr>
          <p:cNvCxnSpPr>
            <a:cxnSpLocks/>
          </p:cNvCxnSpPr>
          <p:nvPr/>
        </p:nvCxnSpPr>
        <p:spPr>
          <a:xfrm>
            <a:off x="2962107" y="2048853"/>
            <a:ext cx="956953" cy="91290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8DEACE7-A4F2-7BB2-EEA7-34D51E52111C}"/>
              </a:ext>
            </a:extLst>
          </p:cNvPr>
          <p:cNvGrpSpPr/>
          <p:nvPr/>
        </p:nvGrpSpPr>
        <p:grpSpPr>
          <a:xfrm>
            <a:off x="-27606" y="-17453"/>
            <a:ext cx="2091590" cy="1923564"/>
            <a:chOff x="-27606" y="-17453"/>
            <a:chExt cx="2091590" cy="1923564"/>
          </a:xfrm>
        </p:grpSpPr>
        <p:sp>
          <p:nvSpPr>
            <p:cNvPr id="9" name="Isosceles Triangle 8">
              <a:extLst>
                <a:ext uri="{FF2B5EF4-FFF2-40B4-BE49-F238E27FC236}">
                  <a16:creationId xmlns:a16="http://schemas.microsoft.com/office/drawing/2014/main" id="{2865DB38-CEB3-FEC3-0FDC-08FE8B307700}"/>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 name="TextBox 9">
              <a:extLst>
                <a:ext uri="{FF2B5EF4-FFF2-40B4-BE49-F238E27FC236}">
                  <a16:creationId xmlns:a16="http://schemas.microsoft.com/office/drawing/2014/main" id="{32DF628C-0B2D-DDCF-48D7-35B1DF62064B}"/>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12" name="Rectangle: Rounded Corners 11">
            <a:extLst>
              <a:ext uri="{FF2B5EF4-FFF2-40B4-BE49-F238E27FC236}">
                <a16:creationId xmlns:a16="http://schemas.microsoft.com/office/drawing/2014/main" id="{767C049E-F6F6-B993-E5C9-BC816BC61E8B}"/>
              </a:ext>
            </a:extLst>
          </p:cNvPr>
          <p:cNvSpPr/>
          <p:nvPr/>
        </p:nvSpPr>
        <p:spPr>
          <a:xfrm>
            <a:off x="1020767" y="1048604"/>
            <a:ext cx="10538629" cy="100025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0000"/>
                </a:solidFill>
                <a:latin typeface="Arial" panose="020B0604020202020204" pitchFamily="34" charset="0"/>
                <a:cs typeface="Arial" panose="020B0604020202020204" pitchFamily="34" charset="0"/>
              </a:rPr>
              <a:t>Use your mini whiteboard to draw the thick white line part of the racetrack or create the running track using a paper plate and a piece of paper</a:t>
            </a:r>
          </a:p>
        </p:txBody>
      </p:sp>
      <p:sp>
        <p:nvSpPr>
          <p:cNvPr id="16" name="Rectangle: Rounded Corners 15">
            <a:extLst>
              <a:ext uri="{FF2B5EF4-FFF2-40B4-BE49-F238E27FC236}">
                <a16:creationId xmlns:a16="http://schemas.microsoft.com/office/drawing/2014/main" id="{F5A8622A-7D0D-EB5A-AF17-C27559C68D4F}"/>
              </a:ext>
            </a:extLst>
          </p:cNvPr>
          <p:cNvSpPr/>
          <p:nvPr/>
        </p:nvSpPr>
        <p:spPr>
          <a:xfrm>
            <a:off x="426054" y="4889416"/>
            <a:ext cx="5545312" cy="1390666"/>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Using the dimensions on the board, find the total length of the thick white line to be repainted</a:t>
            </a:r>
          </a:p>
        </p:txBody>
      </p:sp>
      <p:sp>
        <p:nvSpPr>
          <p:cNvPr id="17" name="Rectangle: Rounded Corners 16">
            <a:extLst>
              <a:ext uri="{FF2B5EF4-FFF2-40B4-BE49-F238E27FC236}">
                <a16:creationId xmlns:a16="http://schemas.microsoft.com/office/drawing/2014/main" id="{E41C5F8F-9CDB-C3B2-BE75-072121FBB98D}"/>
              </a:ext>
            </a:extLst>
          </p:cNvPr>
          <p:cNvSpPr/>
          <p:nvPr/>
        </p:nvSpPr>
        <p:spPr>
          <a:xfrm>
            <a:off x="6600094" y="4889417"/>
            <a:ext cx="5121363" cy="1390665"/>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How would you calculate the space needed to resurface the grass? </a:t>
            </a:r>
          </a:p>
        </p:txBody>
      </p:sp>
    </p:spTree>
    <p:extLst>
      <p:ext uri="{BB962C8B-B14F-4D97-AF65-F5344CB8AC3E}">
        <p14:creationId xmlns:p14="http://schemas.microsoft.com/office/powerpoint/2010/main" val="339356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Restoring the grass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9" name="Rectangle: Rounded Corners 18">
            <a:extLst>
              <a:ext uri="{FF2B5EF4-FFF2-40B4-BE49-F238E27FC236}">
                <a16:creationId xmlns:a16="http://schemas.microsoft.com/office/drawing/2014/main" id="{DA4AAB0A-C031-50C4-0EF7-34238A9F8CEE}"/>
              </a:ext>
            </a:extLst>
          </p:cNvPr>
          <p:cNvSpPr/>
          <p:nvPr/>
        </p:nvSpPr>
        <p:spPr>
          <a:xfrm>
            <a:off x="1309568" y="4821500"/>
            <a:ext cx="9117476" cy="1287047"/>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cs typeface="Arial" panose="020B0604020202020204" pitchFamily="34" charset="0"/>
              </a:rPr>
              <a:t>  The officials also want to restore the grass on the field.</a:t>
            </a:r>
          </a:p>
          <a:p>
            <a:r>
              <a:rPr lang="en-US" sz="2400" dirty="0">
                <a:solidFill>
                  <a:schemeClr val="tx1"/>
                </a:solidFill>
                <a:latin typeface="Arial" panose="020B0604020202020204" pitchFamily="34" charset="0"/>
                <a:cs typeface="Arial" panose="020B0604020202020204" pitchFamily="34" charset="0"/>
              </a:rPr>
              <a:t>  How do they work out how much grass they will need?</a:t>
            </a:r>
          </a:p>
        </p:txBody>
      </p:sp>
      <p:grpSp>
        <p:nvGrpSpPr>
          <p:cNvPr id="7" name="Group 6" descr="A drawing of a track-and-field stadium running track with five lanes. The track is around a grassy field.&#10;">
            <a:extLst>
              <a:ext uri="{FF2B5EF4-FFF2-40B4-BE49-F238E27FC236}">
                <a16:creationId xmlns:a16="http://schemas.microsoft.com/office/drawing/2014/main" id="{190BC6E1-7995-818D-B0D5-FB773EBECAFA}"/>
              </a:ext>
            </a:extLst>
          </p:cNvPr>
          <p:cNvGrpSpPr/>
          <p:nvPr/>
        </p:nvGrpSpPr>
        <p:grpSpPr>
          <a:xfrm>
            <a:off x="2903973" y="1547436"/>
            <a:ext cx="5706627" cy="2968776"/>
            <a:chOff x="3047230" y="2183720"/>
            <a:chExt cx="5121656" cy="2570831"/>
          </a:xfrm>
        </p:grpSpPr>
        <p:pic>
          <p:nvPicPr>
            <p:cNvPr id="9" name="Picture 8" descr="Background pattern&#10;&#10;Description automatically generated">
              <a:extLst>
                <a:ext uri="{FF2B5EF4-FFF2-40B4-BE49-F238E27FC236}">
                  <a16:creationId xmlns:a16="http://schemas.microsoft.com/office/drawing/2014/main" id="{A9DACF3A-0E87-8E47-F025-7208487474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230" y="2183720"/>
              <a:ext cx="5121656" cy="2570831"/>
            </a:xfrm>
            <a:prstGeom prst="rect">
              <a:avLst/>
            </a:prstGeom>
          </p:spPr>
        </p:pic>
        <p:sp>
          <p:nvSpPr>
            <p:cNvPr id="10" name="TextBox 9">
              <a:extLst>
                <a:ext uri="{FF2B5EF4-FFF2-40B4-BE49-F238E27FC236}">
                  <a16:creationId xmlns:a16="http://schemas.microsoft.com/office/drawing/2014/main" id="{C0D0441B-1C2B-2DAF-2D58-030AA1BF7C70}"/>
                </a:ext>
              </a:extLst>
            </p:cNvPr>
            <p:cNvSpPr txBox="1"/>
            <p:nvPr/>
          </p:nvSpPr>
          <p:spPr>
            <a:xfrm>
              <a:off x="5175985" y="3745180"/>
              <a:ext cx="885549" cy="315817"/>
            </a:xfrm>
            <a:prstGeom prst="rect">
              <a:avLst/>
            </a:prstGeom>
            <a:solidFill>
              <a:srgbClr val="FFFF00"/>
            </a:solidFill>
          </p:spPr>
          <p:txBody>
            <a:bodyPr wrap="square">
              <a:spAutoFit/>
            </a:bodyPr>
            <a:lstStyle/>
            <a:p>
              <a:r>
                <a:rPr lang="en-GB" b="1" dirty="0">
                  <a:latin typeface="Arial" panose="020B0604020202020204" pitchFamily="34" charset="0"/>
                  <a:cs typeface="Arial" panose="020B0604020202020204" pitchFamily="34" charset="0"/>
                </a:rPr>
                <a:t>90.1m</a:t>
              </a:r>
            </a:p>
          </p:txBody>
        </p:sp>
        <p:sp>
          <p:nvSpPr>
            <p:cNvPr id="13" name="TextBox 12">
              <a:extLst>
                <a:ext uri="{FF2B5EF4-FFF2-40B4-BE49-F238E27FC236}">
                  <a16:creationId xmlns:a16="http://schemas.microsoft.com/office/drawing/2014/main" id="{01C4B509-C7D8-EED9-1A51-955F8E4E5E67}"/>
                </a:ext>
              </a:extLst>
            </p:cNvPr>
            <p:cNvSpPr txBox="1"/>
            <p:nvPr/>
          </p:nvSpPr>
          <p:spPr>
            <a:xfrm>
              <a:off x="4404333" y="3238235"/>
              <a:ext cx="821072" cy="315817"/>
            </a:xfrm>
            <a:prstGeom prst="rect">
              <a:avLst/>
            </a:prstGeom>
            <a:noFill/>
          </p:spPr>
          <p:txBody>
            <a:bodyPr wrap="square">
              <a:spAutoFit/>
            </a:bodyPr>
            <a:lstStyle/>
            <a:p>
              <a:r>
                <a:rPr lang="en-GB" b="1" dirty="0">
                  <a:highlight>
                    <a:srgbClr val="FFFF00"/>
                  </a:highlight>
                  <a:latin typeface="Arial" panose="020B0604020202020204" pitchFamily="34" charset="0"/>
                  <a:cs typeface="Arial" panose="020B0604020202020204" pitchFamily="34" charset="0"/>
                </a:rPr>
                <a:t>70m</a:t>
              </a:r>
            </a:p>
          </p:txBody>
        </p:sp>
        <p:sp>
          <p:nvSpPr>
            <p:cNvPr id="14" name="Arrow: Up-Down 13">
              <a:extLst>
                <a:ext uri="{FF2B5EF4-FFF2-40B4-BE49-F238E27FC236}">
                  <a16:creationId xmlns:a16="http://schemas.microsoft.com/office/drawing/2014/main" id="{D20BEE8A-FA23-21AD-5D9E-C7BB25E715D1}"/>
                </a:ext>
              </a:extLst>
            </p:cNvPr>
            <p:cNvSpPr/>
            <p:nvPr/>
          </p:nvSpPr>
          <p:spPr>
            <a:xfrm>
              <a:off x="4261656" y="2848134"/>
              <a:ext cx="142677" cy="1223959"/>
            </a:xfrm>
            <a:prstGeom prst="up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dirty="0"/>
            </a:p>
          </p:txBody>
        </p:sp>
        <p:sp>
          <p:nvSpPr>
            <p:cNvPr id="15" name="Arrow: Up-Down 14">
              <a:extLst>
                <a:ext uri="{FF2B5EF4-FFF2-40B4-BE49-F238E27FC236}">
                  <a16:creationId xmlns:a16="http://schemas.microsoft.com/office/drawing/2014/main" id="{23F82DC7-C2F0-5F5F-D3B3-B7D9ABF5CF2B}"/>
                </a:ext>
              </a:extLst>
            </p:cNvPr>
            <p:cNvSpPr/>
            <p:nvPr/>
          </p:nvSpPr>
          <p:spPr>
            <a:xfrm rot="5400000">
              <a:off x="5538791" y="2791598"/>
              <a:ext cx="138532" cy="2592610"/>
            </a:xfrm>
            <a:prstGeom prst="up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325C443F-B92D-F56A-2367-7CCA93124729}"/>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B6D0AB18-670F-20CD-3472-E8DF64793016}"/>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5" name="TextBox 4">
              <a:extLst>
                <a:ext uri="{FF2B5EF4-FFF2-40B4-BE49-F238E27FC236}">
                  <a16:creationId xmlns:a16="http://schemas.microsoft.com/office/drawing/2014/main" id="{64B04EC9-C366-16D2-0A15-89F615B1E397}"/>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127522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Starter activity</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2" name="Rectangle: Rounded Corners 1">
            <a:extLst>
              <a:ext uri="{FF2B5EF4-FFF2-40B4-BE49-F238E27FC236}">
                <a16:creationId xmlns:a16="http://schemas.microsoft.com/office/drawing/2014/main" id="{0157EDFF-03E3-4687-9F8B-250C73C985F2}"/>
              </a:ext>
            </a:extLst>
          </p:cNvPr>
          <p:cNvSpPr/>
          <p:nvPr/>
        </p:nvSpPr>
        <p:spPr>
          <a:xfrm>
            <a:off x="7056891" y="3565591"/>
            <a:ext cx="4160104" cy="2649111"/>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Arial" panose="020B0604020202020204" pitchFamily="34" charset="0"/>
                <a:cs typeface="Arial" panose="020B0604020202020204" pitchFamily="34" charset="0"/>
              </a:rPr>
              <a:t>Can you remember the formula for:</a:t>
            </a: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circumference of a circle?</a:t>
            </a: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area of a circle?</a:t>
            </a:r>
          </a:p>
        </p:txBody>
      </p:sp>
      <p:sp>
        <p:nvSpPr>
          <p:cNvPr id="5" name="TextBox 4">
            <a:extLst>
              <a:ext uri="{FF2B5EF4-FFF2-40B4-BE49-F238E27FC236}">
                <a16:creationId xmlns:a16="http://schemas.microsoft.com/office/drawing/2014/main" id="{BC74D52E-D82E-AB9B-6514-94DF161B516E}"/>
              </a:ext>
            </a:extLst>
          </p:cNvPr>
          <p:cNvSpPr txBox="1"/>
          <p:nvPr/>
        </p:nvSpPr>
        <p:spPr>
          <a:xfrm>
            <a:off x="758889" y="1113055"/>
            <a:ext cx="10674221" cy="2310889"/>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Measure the circumference and diameter of the object you have been given using a string and a ruler.</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Write the measurements in a table.</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For each object, divide the circumference by the diameter.</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What do you notice?</a:t>
            </a:r>
          </a:p>
        </p:txBody>
      </p:sp>
      <p:graphicFrame>
        <p:nvGraphicFramePr>
          <p:cNvPr id="6" name="Table 5">
            <a:extLst>
              <a:ext uri="{FF2B5EF4-FFF2-40B4-BE49-F238E27FC236}">
                <a16:creationId xmlns:a16="http://schemas.microsoft.com/office/drawing/2014/main" id="{F74A532E-1215-8FDB-0EF7-B31F2EC7CFB0}"/>
              </a:ext>
            </a:extLst>
          </p:cNvPr>
          <p:cNvGraphicFramePr>
            <a:graphicFrameLocks noGrp="1"/>
          </p:cNvGraphicFramePr>
          <p:nvPr>
            <p:extLst>
              <p:ext uri="{D42A27DB-BD31-4B8C-83A1-F6EECF244321}">
                <p14:modId xmlns:p14="http://schemas.microsoft.com/office/powerpoint/2010/main" val="6414203"/>
              </p:ext>
            </p:extLst>
          </p:nvPr>
        </p:nvGraphicFramePr>
        <p:xfrm>
          <a:off x="658157" y="3565590"/>
          <a:ext cx="6079816" cy="2649111"/>
        </p:xfrm>
        <a:graphic>
          <a:graphicData uri="http://schemas.openxmlformats.org/drawingml/2006/table">
            <a:tbl>
              <a:tblPr firstRow="1" bandRow="1">
                <a:tableStyleId>{2D5ABB26-0587-4C30-8999-92F81FD0307C}</a:tableStyleId>
              </a:tblPr>
              <a:tblGrid>
                <a:gridCol w="1067611">
                  <a:extLst>
                    <a:ext uri="{9D8B030D-6E8A-4147-A177-3AD203B41FA5}">
                      <a16:colId xmlns:a16="http://schemas.microsoft.com/office/drawing/2014/main" val="3028339175"/>
                    </a:ext>
                  </a:extLst>
                </a:gridCol>
                <a:gridCol w="1455313">
                  <a:extLst>
                    <a:ext uri="{9D8B030D-6E8A-4147-A177-3AD203B41FA5}">
                      <a16:colId xmlns:a16="http://schemas.microsoft.com/office/drawing/2014/main" val="3533531617"/>
                    </a:ext>
                  </a:extLst>
                </a:gridCol>
                <a:gridCol w="2121217">
                  <a:extLst>
                    <a:ext uri="{9D8B030D-6E8A-4147-A177-3AD203B41FA5}">
                      <a16:colId xmlns:a16="http://schemas.microsoft.com/office/drawing/2014/main" val="3471880286"/>
                    </a:ext>
                  </a:extLst>
                </a:gridCol>
                <a:gridCol w="1435675">
                  <a:extLst>
                    <a:ext uri="{9D8B030D-6E8A-4147-A177-3AD203B41FA5}">
                      <a16:colId xmlns:a16="http://schemas.microsoft.com/office/drawing/2014/main" val="683561105"/>
                    </a:ext>
                  </a:extLst>
                </a:gridCol>
              </a:tblGrid>
              <a:tr h="532311">
                <a:tc>
                  <a:txBody>
                    <a:bodyPr/>
                    <a:lstStyle/>
                    <a:p>
                      <a:pPr algn="ctr"/>
                      <a:r>
                        <a:rPr lang="en-US" sz="2100" b="1" i="0" dirty="0">
                          <a:solidFill>
                            <a:schemeClr val="bg1"/>
                          </a:solidFill>
                          <a:latin typeface="Arial" panose="020B0604020202020204" pitchFamily="34" charset="0"/>
                          <a:cs typeface="Arial" panose="020B0604020202020204" pitchFamily="34" charset="0"/>
                        </a:rPr>
                        <a:t>Object</a:t>
                      </a:r>
                      <a:endParaRPr lang="en-US" sz="21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2100" b="1" i="0" dirty="0">
                          <a:solidFill>
                            <a:schemeClr val="bg1"/>
                          </a:solidFill>
                          <a:latin typeface="Arial" panose="020B0604020202020204" pitchFamily="34" charset="0"/>
                          <a:cs typeface="Arial" panose="020B0604020202020204" pitchFamily="34" charset="0"/>
                        </a:rPr>
                        <a:t>Diameter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2100" b="1" i="0" dirty="0">
                          <a:solidFill>
                            <a:schemeClr val="bg1"/>
                          </a:solidFill>
                          <a:latin typeface="Arial" panose="020B0604020202020204" pitchFamily="34" charset="0"/>
                          <a:cs typeface="Arial" panose="020B0604020202020204" pitchFamily="34" charset="0"/>
                        </a:rPr>
                        <a:t>Circumference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2100" b="1" i="0" dirty="0">
                          <a:solidFill>
                            <a:schemeClr val="bg1"/>
                          </a:solidFill>
                          <a:latin typeface="Arial" panose="020B0604020202020204" pitchFamily="34" charset="0"/>
                          <a:cs typeface="Arial" panose="020B0604020202020204" pitchFamily="34" charset="0"/>
                        </a:rPr>
                        <a:t>C ÷ 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4181570118"/>
                  </a:ext>
                </a:extLst>
              </a:tr>
              <a:tr h="529200">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r h="529200">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15503355"/>
                  </a:ext>
                </a:extLst>
              </a:tr>
              <a:tr h="529200">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0180958"/>
                  </a:ext>
                </a:extLst>
              </a:tr>
              <a:tr h="529200">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89790582"/>
                  </a:ext>
                </a:extLst>
              </a:tr>
            </a:tbl>
          </a:graphicData>
        </a:graphic>
      </p:graphicFrame>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Other real-life examples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3" name="TextBox 12">
            <a:extLst>
              <a:ext uri="{FF2B5EF4-FFF2-40B4-BE49-F238E27FC236}">
                <a16:creationId xmlns:a16="http://schemas.microsoft.com/office/drawing/2014/main" id="{274E4974-282B-C3C0-1BCC-318FC9D3D404}"/>
              </a:ext>
            </a:extLst>
          </p:cNvPr>
          <p:cNvSpPr txBox="1"/>
          <p:nvPr/>
        </p:nvSpPr>
        <p:spPr>
          <a:xfrm>
            <a:off x="1627362" y="5186799"/>
            <a:ext cx="3477231" cy="954107"/>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Paving round a semicircle pond</a:t>
            </a:r>
            <a:endParaRPr lang="en-GB" sz="2800" dirty="0"/>
          </a:p>
        </p:txBody>
      </p:sp>
      <p:sp>
        <p:nvSpPr>
          <p:cNvPr id="14" name="TextBox 13">
            <a:extLst>
              <a:ext uri="{FF2B5EF4-FFF2-40B4-BE49-F238E27FC236}">
                <a16:creationId xmlns:a16="http://schemas.microsoft.com/office/drawing/2014/main" id="{37F1A85C-C9B0-3B7A-5AED-C1B14579C068}"/>
              </a:ext>
            </a:extLst>
          </p:cNvPr>
          <p:cNvSpPr txBox="1"/>
          <p:nvPr/>
        </p:nvSpPr>
        <p:spPr>
          <a:xfrm>
            <a:off x="6842715" y="5309257"/>
            <a:ext cx="3680317" cy="954107"/>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Frame of a semicircle door arch</a:t>
            </a:r>
            <a:endParaRPr lang="en-GB" sz="2800" dirty="0"/>
          </a:p>
        </p:txBody>
      </p:sp>
      <p:sp>
        <p:nvSpPr>
          <p:cNvPr id="15" name="TextBox 14">
            <a:extLst>
              <a:ext uri="{FF2B5EF4-FFF2-40B4-BE49-F238E27FC236}">
                <a16:creationId xmlns:a16="http://schemas.microsoft.com/office/drawing/2014/main" id="{5D98D54F-7872-B869-274A-12A53BE0CE41}"/>
              </a:ext>
            </a:extLst>
          </p:cNvPr>
          <p:cNvSpPr txBox="1"/>
          <p:nvPr/>
        </p:nvSpPr>
        <p:spPr>
          <a:xfrm>
            <a:off x="1627362" y="1071689"/>
            <a:ext cx="8937276" cy="887422"/>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These are examples where you should add the diameter to the circumference to find perimeter.</a:t>
            </a:r>
          </a:p>
        </p:txBody>
      </p:sp>
      <p:grpSp>
        <p:nvGrpSpPr>
          <p:cNvPr id="2" name="Group 1">
            <a:extLst>
              <a:ext uri="{FF2B5EF4-FFF2-40B4-BE49-F238E27FC236}">
                <a16:creationId xmlns:a16="http://schemas.microsoft.com/office/drawing/2014/main" id="{8E242F36-95AD-10ED-7475-92434A094093}"/>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B680B331-7BF1-DCA6-DE31-524BAE0143CF}"/>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5" name="TextBox 4">
              <a:extLst>
                <a:ext uri="{FF2B5EF4-FFF2-40B4-BE49-F238E27FC236}">
                  <a16:creationId xmlns:a16="http://schemas.microsoft.com/office/drawing/2014/main" id="{AC99A2DE-6AF7-4848-D1A4-638D2D986297}"/>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7" name="Picture 6" descr="A drawing of a pond that has a semicircle shape. There are tiles along the entire edge of the pond.&#10;">
            <a:extLst>
              <a:ext uri="{FF2B5EF4-FFF2-40B4-BE49-F238E27FC236}">
                <a16:creationId xmlns:a16="http://schemas.microsoft.com/office/drawing/2014/main" id="{04937644-3B57-1575-FDF9-9446AA222C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4863" y="2054444"/>
            <a:ext cx="3641772" cy="2749111"/>
          </a:xfrm>
          <a:prstGeom prst="rect">
            <a:avLst/>
          </a:prstGeom>
        </p:spPr>
      </p:pic>
      <p:pic>
        <p:nvPicPr>
          <p:cNvPr id="11" name="Picture 10" descr="A drawing of a rectangle door with a semicircle arch joined to the top of the door.&#10;">
            <a:extLst>
              <a:ext uri="{FF2B5EF4-FFF2-40B4-BE49-F238E27FC236}">
                <a16:creationId xmlns:a16="http://schemas.microsoft.com/office/drawing/2014/main" id="{D96B8E66-4DFB-4550-CE9D-884CF96AD9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2209" y="2054444"/>
            <a:ext cx="1481328" cy="3121152"/>
          </a:xfrm>
          <a:prstGeom prst="rect">
            <a:avLst/>
          </a:prstGeom>
        </p:spPr>
      </p:pic>
    </p:spTree>
    <p:extLst>
      <p:ext uri="{BB962C8B-B14F-4D97-AF65-F5344CB8AC3E}">
        <p14:creationId xmlns:p14="http://schemas.microsoft.com/office/powerpoint/2010/main" val="335187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Perimeter of the field</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EF5CD03F-8299-6452-B57A-8303E86939B2}"/>
                  </a:ext>
                </a:extLst>
              </p:cNvPr>
              <p:cNvSpPr/>
              <p:nvPr/>
            </p:nvSpPr>
            <p:spPr>
              <a:xfrm>
                <a:off x="5987942" y="1258830"/>
                <a:ext cx="5882006" cy="4911885"/>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1"/>
                <a:r>
                  <a:rPr lang="en-GB" sz="2600" dirty="0">
                    <a:solidFill>
                      <a:schemeClr val="tx1"/>
                    </a:solidFill>
                    <a:latin typeface="Arial" panose="020B0604020202020204" pitchFamily="34" charset="0"/>
                    <a:ea typeface="Calibri" panose="020F0502020204030204" pitchFamily="34" charset="0"/>
                    <a:cs typeface="Times New Roman" panose="02020603050405020304" pitchFamily="18" charset="0"/>
                  </a:rPr>
                  <a:t>Circumference of both semicircles: </a:t>
                </a:r>
              </a:p>
              <a:p>
                <a:pPr marL="85725" lvl="1"/>
                <a14:m>
                  <m:oMathPara xmlns:m="http://schemas.openxmlformats.org/officeDocument/2006/math">
                    <m:oMathParaPr>
                      <m:jc m:val="left"/>
                    </m:oMathParaPr>
                    <m:oMath xmlns:m="http://schemas.openxmlformats.org/officeDocument/2006/math">
                      <m:r>
                        <a:rPr lang="en-SG" sz="2600" b="0" i="1" dirty="0" smtClean="0">
                          <a:solidFill>
                            <a:schemeClr val="tx1"/>
                          </a:solidFill>
                          <a:latin typeface="Cambria Math" panose="02040503050406030204" pitchFamily="18" charset="0"/>
                          <a:cs typeface="Arial" panose="020B0604020202020204" pitchFamily="34" charset="0"/>
                        </a:rPr>
                        <m:t>𝐶</m:t>
                      </m:r>
                      <m:r>
                        <a:rPr lang="en-GB" sz="2600" i="1">
                          <a:solidFill>
                            <a:schemeClr val="tx1"/>
                          </a:solidFill>
                          <a:latin typeface="Cambria Math" panose="02040503050406030204" pitchFamily="18" charset="0"/>
                          <a:cs typeface="Arial" panose="020B0604020202020204" pitchFamily="34" charset="0"/>
                        </a:rPr>
                        <m:t>=</m:t>
                      </m:r>
                      <m:r>
                        <a:rPr lang="el-GR" sz="2600" i="1">
                          <a:solidFill>
                            <a:schemeClr val="tx1"/>
                          </a:solidFill>
                          <a:latin typeface="Cambria Math" panose="02040503050406030204" pitchFamily="18" charset="0"/>
                          <a:cs typeface="Arial" panose="020B0604020202020204" pitchFamily="34" charset="0"/>
                        </a:rPr>
                        <m:t>𝜋</m:t>
                      </m:r>
                      <m:r>
                        <a:rPr lang="en-SG" sz="2600" b="0" i="1" smtClean="0">
                          <a:solidFill>
                            <a:schemeClr val="tx1"/>
                          </a:solidFill>
                          <a:latin typeface="Cambria Math" panose="02040503050406030204" pitchFamily="18" charset="0"/>
                          <a:cs typeface="Arial" panose="020B0604020202020204" pitchFamily="34" charset="0"/>
                        </a:rPr>
                        <m:t>×70</m:t>
                      </m:r>
                    </m:oMath>
                  </m:oMathPara>
                </a14:m>
                <a:endParaRPr lang="en-GB" sz="2600" i="1" dirty="0">
                  <a:solidFill>
                    <a:schemeClr val="tx1"/>
                  </a:solidFill>
                  <a:latin typeface="Cambria Math" panose="02040503050406030204" pitchFamily="18" charset="0"/>
                  <a:cs typeface="Arial" panose="020B0604020202020204" pitchFamily="34" charset="0"/>
                </a:endParaRPr>
              </a:p>
              <a:p>
                <a:pPr marL="85725" lvl="1"/>
                <a:r>
                  <a:rPr lang="en-GB" sz="2600" dirty="0">
                    <a:solidFill>
                      <a:schemeClr val="tx1"/>
                    </a:solidFill>
                    <a:cs typeface="Arial" panose="020B0604020202020204" pitchFamily="34" charset="0"/>
                  </a:rPr>
                  <a:t>   </a:t>
                </a:r>
                <a14:m>
                  <m:oMath xmlns:m="http://schemas.openxmlformats.org/officeDocument/2006/math">
                    <m:r>
                      <a:rPr lang="en-SG" sz="2600" b="0" i="0" smtClean="0">
                        <a:solidFill>
                          <a:schemeClr val="tx1"/>
                        </a:solidFill>
                        <a:latin typeface="Cambria Math" panose="02040503050406030204" pitchFamily="18" charset="0"/>
                        <a:cs typeface="Arial" panose="020B0604020202020204" pitchFamily="34" charset="0"/>
                      </a:rPr>
                      <m:t> </m:t>
                    </m:r>
                    <m:r>
                      <a:rPr lang="en-GB" sz="2600" i="1">
                        <a:solidFill>
                          <a:schemeClr val="tx1"/>
                        </a:solidFill>
                        <a:latin typeface="Cambria Math" panose="02040503050406030204" pitchFamily="18" charset="0"/>
                        <a:cs typeface="Arial" panose="020B0604020202020204" pitchFamily="34" charset="0"/>
                      </a:rPr>
                      <m:t>=</m:t>
                    </m:r>
                    <m:r>
                      <a:rPr lang="en-SG" sz="2600" b="0" i="1" smtClean="0">
                        <a:solidFill>
                          <a:schemeClr val="tx1"/>
                        </a:solidFill>
                        <a:latin typeface="Cambria Math" panose="02040503050406030204" pitchFamily="18" charset="0"/>
                        <a:cs typeface="Arial" panose="020B0604020202020204" pitchFamily="34" charset="0"/>
                      </a:rPr>
                      <m:t>70</m:t>
                    </m:r>
                    <m:r>
                      <a:rPr lang="el-GR" sz="2600" i="1">
                        <a:solidFill>
                          <a:schemeClr val="tx1"/>
                        </a:solidFill>
                        <a:latin typeface="Cambria Math" panose="02040503050406030204" pitchFamily="18" charset="0"/>
                        <a:cs typeface="Arial" panose="020B0604020202020204" pitchFamily="34" charset="0"/>
                      </a:rPr>
                      <m:t>𝜋</m:t>
                    </m:r>
                  </m:oMath>
                </a14:m>
                <a:endParaRPr lang="en-SG" sz="2600" i="1" dirty="0">
                  <a:solidFill>
                    <a:schemeClr val="tx1"/>
                  </a:solidFill>
                  <a:latin typeface="Cambria Math" panose="02040503050406030204" pitchFamily="18" charset="0"/>
                  <a:cs typeface="Arial" panose="020B0604020202020204" pitchFamily="34" charset="0"/>
                </a:endParaRPr>
              </a:p>
              <a:p>
                <a:pPr marL="85725" lvl="1"/>
                <a14:m>
                  <m:oMath xmlns:m="http://schemas.openxmlformats.org/officeDocument/2006/math">
                    <m:r>
                      <a:rPr lang="en-SG" sz="2600" b="0" i="1" smtClean="0">
                        <a:solidFill>
                          <a:schemeClr val="tx1"/>
                        </a:solidFill>
                        <a:latin typeface="Cambria Math" panose="02040503050406030204" pitchFamily="18" charset="0"/>
                        <a:cs typeface="Arial" panose="020B0604020202020204" pitchFamily="34" charset="0"/>
                      </a:rPr>
                      <m:t>    </m:t>
                    </m:r>
                    <m:r>
                      <a:rPr lang="en-GB" sz="2600" i="1">
                        <a:solidFill>
                          <a:schemeClr val="tx1"/>
                        </a:solidFill>
                        <a:latin typeface="Cambria Math" panose="02040503050406030204" pitchFamily="18" charset="0"/>
                        <a:cs typeface="Arial" panose="020B0604020202020204" pitchFamily="34" charset="0"/>
                      </a:rPr>
                      <m:t>=</m:t>
                    </m:r>
                    <m:r>
                      <a:rPr lang="en-SG" sz="2600" b="0" i="1" smtClean="0">
                        <a:solidFill>
                          <a:schemeClr val="tx1"/>
                        </a:solidFill>
                        <a:latin typeface="Cambria Math" panose="02040503050406030204" pitchFamily="18" charset="0"/>
                        <a:cs typeface="Arial" panose="020B0604020202020204" pitchFamily="34" charset="0"/>
                      </a:rPr>
                      <m:t>219.9</m:t>
                    </m:r>
                  </m:oMath>
                </a14:m>
                <a:r>
                  <a:rPr lang="en-SG" sz="2600" b="0" i="1" dirty="0">
                    <a:solidFill>
                      <a:schemeClr val="tx1"/>
                    </a:solidFill>
                    <a:latin typeface="Arial" panose="020B0604020202020204" pitchFamily="34" charset="0"/>
                    <a:cs typeface="Arial" panose="020B0604020202020204" pitchFamily="34" charset="0"/>
                  </a:rPr>
                  <a:t> </a:t>
                </a:r>
                <a:r>
                  <a:rPr lang="en-SG" sz="2600" b="0" dirty="0">
                    <a:solidFill>
                      <a:schemeClr val="tx1"/>
                    </a:solidFill>
                    <a:latin typeface="Arial" panose="020B0604020202020204" pitchFamily="34" charset="0"/>
                    <a:cs typeface="Arial" panose="020B0604020202020204" pitchFamily="34" charset="0"/>
                  </a:rPr>
                  <a:t>m (1 </a:t>
                </a:r>
                <a:r>
                  <a:rPr lang="en-SG" sz="2600" b="0" dirty="0" err="1">
                    <a:solidFill>
                      <a:schemeClr val="tx1"/>
                    </a:solidFill>
                    <a:latin typeface="Arial" panose="020B0604020202020204" pitchFamily="34" charset="0"/>
                    <a:cs typeface="Arial" panose="020B0604020202020204" pitchFamily="34" charset="0"/>
                  </a:rPr>
                  <a:t>d.p.</a:t>
                </a:r>
                <a:r>
                  <a:rPr lang="en-SG" sz="2600" b="0" dirty="0">
                    <a:solidFill>
                      <a:schemeClr val="tx1"/>
                    </a:solidFill>
                    <a:latin typeface="Arial" panose="020B0604020202020204" pitchFamily="34" charset="0"/>
                    <a:cs typeface="Arial" panose="020B0604020202020204" pitchFamily="34" charset="0"/>
                  </a:rPr>
                  <a:t>)</a:t>
                </a:r>
              </a:p>
              <a:p>
                <a:pPr marL="85725" lvl="1"/>
                <a:endParaRPr lang="en-SG" sz="2600" b="0" dirty="0">
                  <a:solidFill>
                    <a:schemeClr val="tx1"/>
                  </a:solidFill>
                  <a:latin typeface="Arial" panose="020B0604020202020204" pitchFamily="34" charset="0"/>
                  <a:cs typeface="Arial" panose="020B0604020202020204" pitchFamily="34" charset="0"/>
                </a:endParaRPr>
              </a:p>
              <a:p>
                <a:pPr marL="85725" lvl="1"/>
                <a:r>
                  <a:rPr lang="en-GB" sz="2600" dirty="0">
                    <a:solidFill>
                      <a:schemeClr val="tx1"/>
                    </a:solidFill>
                    <a:latin typeface="Arial" panose="020B0604020202020204" pitchFamily="34" charset="0"/>
                    <a:ea typeface="Calibri" panose="020F0502020204030204" pitchFamily="34" charset="0"/>
                    <a:cs typeface="Times New Roman" panose="02020603050405020304" pitchFamily="18" charset="0"/>
                  </a:rPr>
                  <a:t>Perimeter of the field:</a:t>
                </a:r>
              </a:p>
              <a:p>
                <a:pPr marL="85725" lvl="1"/>
                <a:r>
                  <a:rPr lang="en-GB" sz="26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90.1 + 90.1 + 219.9 </a:t>
                </a:r>
              </a:p>
              <a:p>
                <a:pPr marL="85725" lvl="1"/>
                <a:r>
                  <a:rPr lang="en-GB" sz="26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400.1 </a:t>
                </a:r>
                <a:r>
                  <a:rPr lang="en-GB" sz="2600" dirty="0">
                    <a:solidFill>
                      <a:schemeClr val="tx1"/>
                    </a:solidFill>
                    <a:latin typeface="Arial" panose="020B0604020202020204" pitchFamily="34" charset="0"/>
                    <a:ea typeface="Cambria Math" panose="02040503050406030204" pitchFamily="18" charset="0"/>
                    <a:cs typeface="Arial" panose="020B0604020202020204" pitchFamily="34" charset="0"/>
                  </a:rPr>
                  <a:t>m </a:t>
                </a:r>
                <a:r>
                  <a:rPr lang="en-SG" sz="2600" dirty="0">
                    <a:solidFill>
                      <a:schemeClr val="tx1"/>
                    </a:solidFill>
                    <a:latin typeface="Arial" panose="020B0604020202020204" pitchFamily="34" charset="0"/>
                    <a:cs typeface="Arial" panose="020B0604020202020204" pitchFamily="34" charset="0"/>
                  </a:rPr>
                  <a:t>(1 </a:t>
                </a:r>
                <a:r>
                  <a:rPr lang="en-SG" sz="2600" dirty="0" err="1">
                    <a:solidFill>
                      <a:schemeClr val="tx1"/>
                    </a:solidFill>
                    <a:latin typeface="Arial" panose="020B0604020202020204" pitchFamily="34" charset="0"/>
                    <a:cs typeface="Arial" panose="020B0604020202020204" pitchFamily="34" charset="0"/>
                  </a:rPr>
                  <a:t>d.p.</a:t>
                </a:r>
                <a:r>
                  <a:rPr lang="en-SG" sz="2600" dirty="0">
                    <a:solidFill>
                      <a:schemeClr val="tx1"/>
                    </a:solidFill>
                    <a:latin typeface="Arial" panose="020B0604020202020204" pitchFamily="34" charset="0"/>
                    <a:cs typeface="Arial" panose="020B0604020202020204" pitchFamily="34" charset="0"/>
                  </a:rPr>
                  <a:t>)</a:t>
                </a:r>
              </a:p>
            </p:txBody>
          </p:sp>
        </mc:Choice>
        <mc:Fallback xmlns="">
          <p:sp>
            <p:nvSpPr>
              <p:cNvPr id="7" name="Rectangle: Rounded Corners 6">
                <a:extLst>
                  <a:ext uri="{FF2B5EF4-FFF2-40B4-BE49-F238E27FC236}">
                    <a16:creationId xmlns:a16="http://schemas.microsoft.com/office/drawing/2014/main" id="{EF5CD03F-8299-6452-B57A-8303E86939B2}"/>
                  </a:ext>
                </a:extLst>
              </p:cNvPr>
              <p:cNvSpPr>
                <a:spLocks noRot="1" noChangeAspect="1" noMove="1" noResize="1" noEditPoints="1" noAdjustHandles="1" noChangeArrowheads="1" noChangeShapeType="1" noTextEdit="1"/>
              </p:cNvSpPr>
              <p:nvPr/>
            </p:nvSpPr>
            <p:spPr>
              <a:xfrm>
                <a:off x="5987942" y="1258830"/>
                <a:ext cx="5882006" cy="4911885"/>
              </a:xfrm>
              <a:prstGeom prst="roundRect">
                <a:avLst/>
              </a:prstGeom>
              <a:blipFill>
                <a:blip r:embed="rId4"/>
                <a:stretch>
                  <a:fillRect/>
                </a:stretch>
              </a:blipFill>
              <a:ln>
                <a:solidFill>
                  <a:schemeClr val="bg1"/>
                </a:solidFill>
              </a:ln>
            </p:spPr>
            <p:txBody>
              <a:bodyPr/>
              <a:lstStyle/>
              <a:p>
                <a:r>
                  <a:rPr lang="en-GB">
                    <a:noFill/>
                  </a:rPr>
                  <a:t> </a:t>
                </a:r>
              </a:p>
            </p:txBody>
          </p:sp>
        </mc:Fallback>
      </mc:AlternateContent>
      <p:grpSp>
        <p:nvGrpSpPr>
          <p:cNvPr id="2" name="Group 1">
            <a:extLst>
              <a:ext uri="{FF2B5EF4-FFF2-40B4-BE49-F238E27FC236}">
                <a16:creationId xmlns:a16="http://schemas.microsoft.com/office/drawing/2014/main" id="{977902E7-B8FD-2DBE-F131-70020A673FED}"/>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AB7D868D-5561-9A20-3301-5DEF4DAA33EC}"/>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5" name="TextBox 4">
              <a:extLst>
                <a:ext uri="{FF2B5EF4-FFF2-40B4-BE49-F238E27FC236}">
                  <a16:creationId xmlns:a16="http://schemas.microsoft.com/office/drawing/2014/main" id="{56B4844E-9389-12FD-10B1-D73BE989D9F0}"/>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13" name="Rectangle 8">
            <a:extLst>
              <a:ext uri="{FF2B5EF4-FFF2-40B4-BE49-F238E27FC236}">
                <a16:creationId xmlns:a16="http://schemas.microsoft.com/office/drawing/2014/main" id="{DF5E6434-6227-F165-C3A7-DC9B25792585}"/>
              </a:ext>
            </a:extLst>
          </p:cNvPr>
          <p:cNvSpPr>
            <a:spLocks noChangeArrowheads="1"/>
          </p:cNvSpPr>
          <p:nvPr/>
        </p:nvSpPr>
        <p:spPr bwMode="auto">
          <a:xfrm>
            <a:off x="3476104" y="3033833"/>
            <a:ext cx="0" cy="68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descr="A drawing of a grassy field around the track.&#10;">
            <a:extLst>
              <a:ext uri="{FF2B5EF4-FFF2-40B4-BE49-F238E27FC236}">
                <a16:creationId xmlns:a16="http://schemas.microsoft.com/office/drawing/2014/main" id="{1294EE32-A630-28BA-79F4-80FC620D8331}"/>
              </a:ext>
            </a:extLst>
          </p:cNvPr>
          <p:cNvPicPr>
            <a:picLocks noChangeAspect="1"/>
          </p:cNvPicPr>
          <p:nvPr/>
        </p:nvPicPr>
        <p:blipFill>
          <a:blip r:embed="rId5"/>
          <a:stretch>
            <a:fillRect/>
          </a:stretch>
        </p:blipFill>
        <p:spPr>
          <a:xfrm>
            <a:off x="1783812" y="1562702"/>
            <a:ext cx="3050667" cy="1747970"/>
          </a:xfrm>
          <a:prstGeom prst="rect">
            <a:avLst/>
          </a:prstGeom>
        </p:spPr>
      </p:pic>
      <p:pic>
        <p:nvPicPr>
          <p:cNvPr id="17" name="Picture 16">
            <a:extLst>
              <a:ext uri="{FF2B5EF4-FFF2-40B4-BE49-F238E27FC236}">
                <a16:creationId xmlns:a16="http://schemas.microsoft.com/office/drawing/2014/main" id="{747FAC6F-05D1-BFD5-29D3-06511636102A}"/>
              </a:ext>
            </a:extLst>
          </p:cNvPr>
          <p:cNvPicPr>
            <a:picLocks noChangeAspect="1"/>
          </p:cNvPicPr>
          <p:nvPr/>
        </p:nvPicPr>
        <p:blipFill>
          <a:blip r:embed="rId6"/>
          <a:stretch>
            <a:fillRect/>
          </a:stretch>
        </p:blipFill>
        <p:spPr>
          <a:xfrm>
            <a:off x="4811324" y="1547186"/>
            <a:ext cx="895205" cy="1747970"/>
          </a:xfrm>
          <a:prstGeom prst="rect">
            <a:avLst/>
          </a:prstGeom>
        </p:spPr>
      </p:pic>
      <p:pic>
        <p:nvPicPr>
          <p:cNvPr id="19" name="Picture 18">
            <a:extLst>
              <a:ext uri="{FF2B5EF4-FFF2-40B4-BE49-F238E27FC236}">
                <a16:creationId xmlns:a16="http://schemas.microsoft.com/office/drawing/2014/main" id="{37ADC665-86E9-C7F3-9941-1E5F0B65BBA1}"/>
              </a:ext>
            </a:extLst>
          </p:cNvPr>
          <p:cNvPicPr>
            <a:picLocks noChangeAspect="1"/>
          </p:cNvPicPr>
          <p:nvPr/>
        </p:nvPicPr>
        <p:blipFill>
          <a:blip r:embed="rId7"/>
          <a:stretch>
            <a:fillRect/>
          </a:stretch>
        </p:blipFill>
        <p:spPr>
          <a:xfrm>
            <a:off x="944604" y="1551383"/>
            <a:ext cx="837972" cy="1770607"/>
          </a:xfrm>
          <a:prstGeom prst="rect">
            <a:avLst/>
          </a:prstGeom>
        </p:spPr>
      </p:pic>
      <p:sp>
        <p:nvSpPr>
          <p:cNvPr id="24" name="Oval 23" descr="A circle">
            <a:extLst>
              <a:ext uri="{FF2B5EF4-FFF2-40B4-BE49-F238E27FC236}">
                <a16:creationId xmlns:a16="http://schemas.microsoft.com/office/drawing/2014/main" id="{E925C32A-4D1D-52B8-2550-CEB1BDDFEE0D}"/>
              </a:ext>
            </a:extLst>
          </p:cNvPr>
          <p:cNvSpPr/>
          <p:nvPr/>
        </p:nvSpPr>
        <p:spPr>
          <a:xfrm>
            <a:off x="2424730" y="3830700"/>
            <a:ext cx="1768830" cy="174797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Connector 25">
            <a:extLst>
              <a:ext uri="{FF2B5EF4-FFF2-40B4-BE49-F238E27FC236}">
                <a16:creationId xmlns:a16="http://schemas.microsoft.com/office/drawing/2014/main" id="{DD9DC27D-E44B-2037-CBFD-F5F3DD6A710E}"/>
              </a:ext>
            </a:extLst>
          </p:cNvPr>
          <p:cNvCxnSpPr>
            <a:cxnSpLocks/>
          </p:cNvCxnSpPr>
          <p:nvPr/>
        </p:nvCxnSpPr>
        <p:spPr>
          <a:xfrm>
            <a:off x="1782576" y="3321990"/>
            <a:ext cx="3051903"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0AD925-BDD2-5F0E-0A85-6AA8A44D4054}"/>
              </a:ext>
            </a:extLst>
          </p:cNvPr>
          <p:cNvCxnSpPr>
            <a:cxnSpLocks/>
          </p:cNvCxnSpPr>
          <p:nvPr/>
        </p:nvCxnSpPr>
        <p:spPr>
          <a:xfrm>
            <a:off x="1783812" y="1562702"/>
            <a:ext cx="3051903"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89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04167E-6 -4.07407E-6 L 0.12187 0.3338 " pathEditMode="relative" rAng="0" ptsTypes="AA">
                                      <p:cBhvr>
                                        <p:cTn id="20" dur="2000" fill="hold"/>
                                        <p:tgtEl>
                                          <p:spTgt spid="19"/>
                                        </p:tgtEl>
                                        <p:attrNameLst>
                                          <p:attrName>ppt_x</p:attrName>
                                          <p:attrName>ppt_y</p:attrName>
                                        </p:attrNameLst>
                                      </p:cBhvr>
                                      <p:rCtr x="6094" y="1669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08333E-7 7.40741E-7 L -0.12682 0.33125 " pathEditMode="relative" rAng="0" ptsTypes="AA">
                                      <p:cBhvr>
                                        <p:cTn id="24" dur="2000" fill="hold"/>
                                        <p:tgtEl>
                                          <p:spTgt spid="17"/>
                                        </p:tgtEl>
                                        <p:attrNameLst>
                                          <p:attrName>ppt_x</p:attrName>
                                          <p:attrName>ppt_y</p:attrName>
                                        </p:attrNameLst>
                                      </p:cBhvr>
                                      <p:rCtr x="-6341" y="16551"/>
                                    </p:animMotion>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 of the field</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EF5CD03F-8299-6452-B57A-8303E86939B2}"/>
                  </a:ext>
                </a:extLst>
              </p:cNvPr>
              <p:cNvSpPr/>
              <p:nvPr/>
            </p:nvSpPr>
            <p:spPr>
              <a:xfrm>
                <a:off x="4989439" y="3830700"/>
                <a:ext cx="3461450" cy="189823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a:t>
                </a:r>
                <a:r>
                  <a:rPr lang="en-GB" sz="2400" dirty="0">
                    <a:solidFill>
                      <a:schemeClr val="tx1"/>
                    </a:solidFill>
                    <a:latin typeface="Arial" panose="020B0604020202020204" pitchFamily="34" charset="0"/>
                    <a:cs typeface="Arial" panose="020B0604020202020204" pitchFamily="34" charset="0"/>
                  </a:rPr>
                  <a:t>2 semicircles: </a:t>
                </a:r>
                <a:endParaRPr lang="en-GB" sz="2400" dirty="0">
                  <a:solidFill>
                    <a:schemeClr val="tx1"/>
                  </a:solidFill>
                  <a:latin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SG" sz="2400" i="1">
                          <a:solidFill>
                            <a:schemeClr val="tx1"/>
                          </a:solidFill>
                          <a:latin typeface="Cambria Math" panose="02040503050406030204" pitchFamily="18" charset="0"/>
                          <a:cs typeface="Arial" panose="020B0604020202020204" pitchFamily="34" charset="0"/>
                        </a:rPr>
                        <m:t>𝐴</m:t>
                      </m:r>
                      <m:r>
                        <a:rPr lang="en-GB" sz="2400" i="1">
                          <a:solidFill>
                            <a:schemeClr val="tx1"/>
                          </a:solidFill>
                          <a:latin typeface="Cambria Math" panose="02040503050406030204" pitchFamily="18" charset="0"/>
                          <a:cs typeface="Arial" panose="020B0604020202020204" pitchFamily="34" charset="0"/>
                        </a:rPr>
                        <m:t>=</m:t>
                      </m:r>
                      <m:r>
                        <a:rPr lang="el-GR" sz="2400" i="1">
                          <a:solidFill>
                            <a:schemeClr val="tx1"/>
                          </a:solidFill>
                          <a:latin typeface="Cambria Math" panose="02040503050406030204" pitchFamily="18" charset="0"/>
                          <a:cs typeface="Arial" panose="020B0604020202020204" pitchFamily="34" charset="0"/>
                        </a:rPr>
                        <m:t>𝜋</m:t>
                      </m:r>
                      <m:r>
                        <a:rPr lang="en-SG" sz="2400" i="1">
                          <a:solidFill>
                            <a:schemeClr val="tx1"/>
                          </a:solidFill>
                          <a:latin typeface="Cambria Math" panose="02040503050406030204" pitchFamily="18" charset="0"/>
                          <a:cs typeface="Arial" panose="020B0604020202020204" pitchFamily="34" charset="0"/>
                        </a:rPr>
                        <m:t>×</m:t>
                      </m:r>
                      <m:r>
                        <a:rPr lang="en-SG" sz="2400" b="0" i="1" smtClean="0">
                          <a:solidFill>
                            <a:schemeClr val="tx1"/>
                          </a:solidFill>
                          <a:latin typeface="Cambria Math" panose="02040503050406030204" pitchFamily="18" charset="0"/>
                          <a:cs typeface="Arial" panose="020B0604020202020204" pitchFamily="34" charset="0"/>
                        </a:rPr>
                        <m:t>𝑟</m:t>
                      </m:r>
                      <m:r>
                        <a:rPr lang="en-GB" sz="2400" i="1" baseline="30000">
                          <a:solidFill>
                            <a:schemeClr val="tx1"/>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GB" sz="2400" i="1" dirty="0">
                  <a:solidFill>
                    <a:schemeClr val="tx1"/>
                  </a:solidFill>
                  <a:latin typeface="Cambria Math" panose="02040503050406030204" pitchFamily="18" charset="0"/>
                  <a:cs typeface="Arial" panose="020B0604020202020204" pitchFamily="34" charset="0"/>
                </a:endParaRPr>
              </a:p>
              <a:p>
                <a:pPr marL="0" lvl="1"/>
                <a:r>
                  <a:rPr lang="en-GB" sz="2400" dirty="0">
                    <a:solidFill>
                      <a:schemeClr val="tx1"/>
                    </a:solidFill>
                    <a:cs typeface="Arial" panose="020B0604020202020204" pitchFamily="34" charset="0"/>
                  </a:rPr>
                  <a:t>   </a:t>
                </a:r>
                <a14:m>
                  <m:oMath xmlns:m="http://schemas.openxmlformats.org/officeDocument/2006/math">
                    <m:r>
                      <a:rPr lang="en-SG" sz="2400">
                        <a:solidFill>
                          <a:schemeClr val="tx1"/>
                        </a:solidFill>
                        <a:latin typeface="Cambria Math" panose="02040503050406030204" pitchFamily="18" charset="0"/>
                        <a:cs typeface="Arial" panose="020B0604020202020204" pitchFamily="34" charset="0"/>
                      </a:rPr>
                      <m:t> </m:t>
                    </m:r>
                    <m:r>
                      <a:rPr lang="en-GB" sz="2400" i="1">
                        <a:solidFill>
                          <a:schemeClr val="tx1"/>
                        </a:solidFill>
                        <a:latin typeface="Cambria Math" panose="02040503050406030204" pitchFamily="18" charset="0"/>
                        <a:cs typeface="Arial" panose="020B0604020202020204" pitchFamily="34" charset="0"/>
                      </a:rPr>
                      <m:t>=</m:t>
                    </m:r>
                    <m:r>
                      <a:rPr lang="en-SG" sz="2400" b="0" i="1" smtClean="0">
                        <a:solidFill>
                          <a:schemeClr val="tx1"/>
                        </a:solidFill>
                        <a:latin typeface="Cambria Math" panose="02040503050406030204" pitchFamily="18" charset="0"/>
                        <a:cs typeface="Arial" panose="020B0604020202020204" pitchFamily="34" charset="0"/>
                      </a:rPr>
                      <m:t>3.14…×3</m:t>
                    </m:r>
                    <m:sSup>
                      <m:sSupPr>
                        <m:ctrlPr>
                          <a:rPr lang="en-SG" sz="2400" b="0" i="1" smtClean="0">
                            <a:solidFill>
                              <a:schemeClr val="tx1"/>
                            </a:solidFill>
                            <a:latin typeface="Cambria Math" panose="02040503050406030204" pitchFamily="18" charset="0"/>
                            <a:cs typeface="Arial" panose="020B0604020202020204" pitchFamily="34" charset="0"/>
                          </a:rPr>
                        </m:ctrlPr>
                      </m:sSupPr>
                      <m:e>
                        <m:r>
                          <a:rPr lang="en-SG" sz="2400" b="0" i="1" smtClean="0">
                            <a:solidFill>
                              <a:schemeClr val="tx1"/>
                            </a:solidFill>
                            <a:latin typeface="Cambria Math" panose="02040503050406030204" pitchFamily="18" charset="0"/>
                            <a:cs typeface="Arial" panose="020B0604020202020204" pitchFamily="34" charset="0"/>
                          </a:rPr>
                          <m:t>5</m:t>
                        </m:r>
                      </m:e>
                      <m:sup>
                        <m:r>
                          <a:rPr lang="en-SG" sz="2400" b="0" i="1" smtClean="0">
                            <a:solidFill>
                              <a:schemeClr val="tx1"/>
                            </a:solidFill>
                            <a:latin typeface="Cambria Math" panose="02040503050406030204" pitchFamily="18" charset="0"/>
                            <a:cs typeface="Arial" panose="020B0604020202020204" pitchFamily="34" charset="0"/>
                          </a:rPr>
                          <m:t>2</m:t>
                        </m:r>
                      </m:sup>
                    </m:sSup>
                  </m:oMath>
                </a14:m>
                <a:endParaRPr lang="en-SG" sz="2400" b="0" i="1" dirty="0">
                  <a:solidFill>
                    <a:schemeClr val="tx1"/>
                  </a:solidFill>
                  <a:latin typeface="Cambria Math" panose="02040503050406030204" pitchFamily="18" charset="0"/>
                  <a:cs typeface="Arial" panose="020B0604020202020204" pitchFamily="34" charset="0"/>
                </a:endParaRPr>
              </a:p>
              <a:p>
                <a:pPr marL="0" lvl="1"/>
                <a:r>
                  <a:rPr lang="en-GB" sz="2400" dirty="0">
                    <a:solidFill>
                      <a:schemeClr val="tx1"/>
                    </a:solidFill>
                    <a:cs typeface="Arial" panose="020B0604020202020204" pitchFamily="34" charset="0"/>
                  </a:rPr>
                  <a:t>    </a:t>
                </a:r>
                <a14:m>
                  <m:oMath xmlns:m="http://schemas.openxmlformats.org/officeDocument/2006/math">
                    <m:r>
                      <a:rPr lang="en-GB" sz="2400" i="1">
                        <a:solidFill>
                          <a:schemeClr val="tx1"/>
                        </a:solidFill>
                        <a:latin typeface="Cambria Math" panose="02040503050406030204" pitchFamily="18" charset="0"/>
                        <a:cs typeface="Arial" panose="020B0604020202020204" pitchFamily="34" charset="0"/>
                      </a:rPr>
                      <m:t>=</m:t>
                    </m:r>
                    <m:r>
                      <a:rPr lang="en-SG" sz="2400" b="0" i="1" smtClean="0">
                        <a:solidFill>
                          <a:schemeClr val="tx1"/>
                        </a:solidFill>
                        <a:latin typeface="Cambria Math" panose="02040503050406030204" pitchFamily="18" charset="0"/>
                        <a:cs typeface="Arial" panose="020B0604020202020204" pitchFamily="34" charset="0"/>
                      </a:rPr>
                      <m:t>384</m:t>
                    </m:r>
                    <m:r>
                      <a:rPr lang="en-GB" sz="2400" b="0" i="1" smtClean="0">
                        <a:solidFill>
                          <a:schemeClr val="tx1"/>
                        </a:solidFill>
                        <a:latin typeface="Cambria Math" panose="02040503050406030204" pitchFamily="18" charset="0"/>
                        <a:cs typeface="Arial" panose="020B0604020202020204" pitchFamily="34" charset="0"/>
                      </a:rPr>
                      <m:t>8</m:t>
                    </m:r>
                    <m:r>
                      <a:rPr lang="en-SG" sz="2400" b="0" i="1" smtClean="0">
                        <a:solidFill>
                          <a:schemeClr val="tx1"/>
                        </a:solidFill>
                        <a:latin typeface="Cambria Math" panose="02040503050406030204" pitchFamily="18" charset="0"/>
                        <a:cs typeface="Arial" panose="020B0604020202020204" pitchFamily="34" charset="0"/>
                      </a:rPr>
                      <m:t>.5</m:t>
                    </m:r>
                  </m:oMath>
                </a14:m>
                <a:r>
                  <a:rPr lang="en-SG" sz="2400" dirty="0">
                    <a:solidFill>
                      <a:schemeClr val="tx1"/>
                    </a:solidFill>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m</a:t>
                </a:r>
                <a:r>
                  <a:rPr lang="en-GB" sz="2400" baseline="30000" dirty="0">
                    <a:solidFill>
                      <a:schemeClr val="tx1"/>
                    </a:solidFill>
                    <a:latin typeface="Arial" panose="020B0604020202020204" pitchFamily="34" charset="0"/>
                    <a:cs typeface="Arial" panose="020B0604020202020204" pitchFamily="34" charset="0"/>
                  </a:rPr>
                  <a:t>2 </a:t>
                </a:r>
                <a:r>
                  <a:rPr lang="en-SG" sz="2400" dirty="0">
                    <a:solidFill>
                      <a:schemeClr val="tx1"/>
                    </a:solidFill>
                    <a:cs typeface="Arial" panose="020B0604020202020204" pitchFamily="34" charset="0"/>
                  </a:rPr>
                  <a:t>(1 </a:t>
                </a:r>
                <a:r>
                  <a:rPr lang="en-SG" sz="2400" dirty="0" err="1">
                    <a:solidFill>
                      <a:schemeClr val="tx1"/>
                    </a:solidFill>
                    <a:cs typeface="Arial" panose="020B0604020202020204" pitchFamily="34" charset="0"/>
                  </a:rPr>
                  <a:t>d.p.</a:t>
                </a:r>
                <a:r>
                  <a:rPr lang="en-SG" sz="2400" dirty="0">
                    <a:solidFill>
                      <a:schemeClr val="tx1"/>
                    </a:solidFill>
                    <a:cs typeface="Arial" panose="020B0604020202020204" pitchFamily="34" charset="0"/>
                  </a:rPr>
                  <a:t>)</a:t>
                </a:r>
              </a:p>
            </p:txBody>
          </p:sp>
        </mc:Choice>
        <mc:Fallback xmlns="">
          <p:sp>
            <p:nvSpPr>
              <p:cNvPr id="7" name="Rectangle: Rounded Corners 6">
                <a:extLst>
                  <a:ext uri="{FF2B5EF4-FFF2-40B4-BE49-F238E27FC236}">
                    <a16:creationId xmlns:a16="http://schemas.microsoft.com/office/drawing/2014/main" id="{EF5CD03F-8299-6452-B57A-8303E86939B2}"/>
                  </a:ext>
                </a:extLst>
              </p:cNvPr>
              <p:cNvSpPr>
                <a:spLocks noRot="1" noChangeAspect="1" noMove="1" noResize="1" noEditPoints="1" noAdjustHandles="1" noChangeArrowheads="1" noChangeShapeType="1" noTextEdit="1"/>
              </p:cNvSpPr>
              <p:nvPr/>
            </p:nvSpPr>
            <p:spPr>
              <a:xfrm>
                <a:off x="4989439" y="3830700"/>
                <a:ext cx="3461450" cy="1898230"/>
              </a:xfrm>
              <a:prstGeom prst="roundRect">
                <a:avLst/>
              </a:prstGeom>
              <a:blipFill>
                <a:blip r:embed="rId4"/>
                <a:stretch>
                  <a:fillRect/>
                </a:stretch>
              </a:blipFill>
              <a:ln>
                <a:solidFill>
                  <a:schemeClr val="bg1"/>
                </a:solidFill>
              </a:ln>
            </p:spPr>
            <p:txBody>
              <a:bodyPr/>
              <a:lstStyle/>
              <a:p>
                <a:r>
                  <a:rPr lang="en-GB">
                    <a:noFill/>
                  </a:rPr>
                  <a:t> </a:t>
                </a:r>
              </a:p>
            </p:txBody>
          </p:sp>
        </mc:Fallback>
      </mc:AlternateContent>
      <p:sp>
        <p:nvSpPr>
          <p:cNvPr id="6" name="Rectangle 8">
            <a:extLst>
              <a:ext uri="{FF2B5EF4-FFF2-40B4-BE49-F238E27FC236}">
                <a16:creationId xmlns:a16="http://schemas.microsoft.com/office/drawing/2014/main" id="{16394471-3C8D-2ABA-EED4-1843728DAB22}"/>
              </a:ext>
            </a:extLst>
          </p:cNvPr>
          <p:cNvSpPr>
            <a:spLocks noChangeArrowheads="1"/>
          </p:cNvSpPr>
          <p:nvPr/>
        </p:nvSpPr>
        <p:spPr bwMode="auto">
          <a:xfrm>
            <a:off x="6979805" y="2189702"/>
            <a:ext cx="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9" name="Rectangle: Rounded Corners 28">
            <a:extLst>
              <a:ext uri="{FF2B5EF4-FFF2-40B4-BE49-F238E27FC236}">
                <a16:creationId xmlns:a16="http://schemas.microsoft.com/office/drawing/2014/main" id="{8238F49E-352A-D761-E916-B043DEC4CEC5}"/>
              </a:ext>
            </a:extLst>
          </p:cNvPr>
          <p:cNvSpPr/>
          <p:nvPr/>
        </p:nvSpPr>
        <p:spPr>
          <a:xfrm>
            <a:off x="5748824" y="1469187"/>
            <a:ext cx="2702065" cy="189823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a:t>
            </a:r>
            <a:r>
              <a:rPr lang="en-GB" sz="2400" dirty="0">
                <a:solidFill>
                  <a:schemeClr val="tx1"/>
                </a:solidFill>
                <a:latin typeface="Arial" panose="020B0604020202020204" pitchFamily="34" charset="0"/>
                <a:cs typeface="Arial" panose="020B0604020202020204" pitchFamily="34" charset="0"/>
              </a:rPr>
              <a:t>rectangle</a:t>
            </a:r>
          </a:p>
          <a:p>
            <a:pPr marL="0" lvl="1"/>
            <a:r>
              <a:rPr lang="en-GB" sz="2400" dirty="0">
                <a:solidFill>
                  <a:schemeClr val="tx1"/>
                </a:solidFill>
                <a:latin typeface="Arial" panose="020B0604020202020204" pitchFamily="34" charset="0"/>
                <a:cs typeface="Arial" panose="020B0604020202020204" pitchFamily="34" charset="0"/>
              </a:rPr>
              <a:t>= 90.1 × 70</a:t>
            </a:r>
          </a:p>
          <a:p>
            <a:pPr marL="0" lvl="1"/>
            <a:r>
              <a:rPr lang="en-GB" sz="2400" dirty="0">
                <a:solidFill>
                  <a:schemeClr val="tx1"/>
                </a:solidFill>
                <a:latin typeface="Arial" panose="020B0604020202020204" pitchFamily="34" charset="0"/>
                <a:cs typeface="Arial" panose="020B0604020202020204" pitchFamily="34" charset="0"/>
              </a:rPr>
              <a:t>= 6307 m</a:t>
            </a:r>
            <a:r>
              <a:rPr lang="en-GB" sz="2400" baseline="30000" dirty="0">
                <a:solidFill>
                  <a:schemeClr val="tx1"/>
                </a:solidFill>
                <a:latin typeface="Arial" panose="020B0604020202020204" pitchFamily="34" charset="0"/>
                <a:cs typeface="Arial" panose="020B0604020202020204" pitchFamily="34" charset="0"/>
              </a:rPr>
              <a:t>2</a:t>
            </a:r>
            <a:r>
              <a:rPr lang="en-GB" sz="2400" dirty="0">
                <a:solidFill>
                  <a:schemeClr val="tx1"/>
                </a:solidFill>
                <a:latin typeface="Arial" panose="020B0604020202020204" pitchFamily="34" charset="0"/>
                <a:cs typeface="Arial" panose="020B0604020202020204" pitchFamily="34" charset="0"/>
              </a:rPr>
              <a:t> </a:t>
            </a:r>
            <a:endParaRPr lang="en-GB" sz="2400" dirty="0">
              <a:solidFill>
                <a:schemeClr val="tx1"/>
              </a:solidFill>
              <a:latin typeface="Cambria Math" panose="02040503050406030204" pitchFamily="18"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31BD6CF0-52E6-CC9B-E27C-103497E853D9}"/>
              </a:ext>
            </a:extLst>
          </p:cNvPr>
          <p:cNvSpPr/>
          <p:nvPr/>
        </p:nvSpPr>
        <p:spPr>
          <a:xfrm>
            <a:off x="8666602" y="2827829"/>
            <a:ext cx="3388151" cy="189823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Total area</a:t>
            </a:r>
            <a:endParaRPr lang="en-GB" sz="2400" dirty="0">
              <a:solidFill>
                <a:schemeClr val="tx1"/>
              </a:solidFill>
              <a:latin typeface="Arial" panose="020B0604020202020204" pitchFamily="34" charset="0"/>
              <a:cs typeface="Arial" panose="020B0604020202020204" pitchFamily="34" charset="0"/>
            </a:endParaRPr>
          </a:p>
          <a:p>
            <a:pPr marL="0" lvl="1"/>
            <a:r>
              <a:rPr lang="en-GB" sz="2400" dirty="0">
                <a:solidFill>
                  <a:schemeClr val="tx1"/>
                </a:solidFill>
                <a:latin typeface="Arial" panose="020B0604020202020204" pitchFamily="34" charset="0"/>
                <a:cs typeface="Arial" panose="020B0604020202020204" pitchFamily="34" charset="0"/>
              </a:rPr>
              <a:t>= 3848.5 + 6307</a:t>
            </a:r>
          </a:p>
          <a:p>
            <a:pPr marL="0" lvl="1"/>
            <a:r>
              <a:rPr lang="en-GB" sz="2400" dirty="0">
                <a:solidFill>
                  <a:schemeClr val="tx1"/>
                </a:solidFill>
                <a:latin typeface="Arial" panose="020B0604020202020204" pitchFamily="34" charset="0"/>
                <a:cs typeface="Arial" panose="020B0604020202020204" pitchFamily="34" charset="0"/>
              </a:rPr>
              <a:t>= 10 155.5 m</a:t>
            </a:r>
            <a:r>
              <a:rPr lang="en-GB" sz="2400" baseline="30000" dirty="0">
                <a:solidFill>
                  <a:schemeClr val="tx1"/>
                </a:solidFill>
                <a:latin typeface="Arial" panose="020B0604020202020204" pitchFamily="34" charset="0"/>
                <a:cs typeface="Arial" panose="020B0604020202020204" pitchFamily="34" charset="0"/>
              </a:rPr>
              <a:t>2</a:t>
            </a:r>
            <a:r>
              <a:rPr lang="en-GB" sz="2400" dirty="0">
                <a:solidFill>
                  <a:schemeClr val="tx1"/>
                </a:solidFill>
                <a:latin typeface="Arial" panose="020B0604020202020204" pitchFamily="34" charset="0"/>
                <a:cs typeface="Arial" panose="020B0604020202020204" pitchFamily="34" charset="0"/>
              </a:rPr>
              <a:t> (1 </a:t>
            </a:r>
            <a:r>
              <a:rPr lang="en-GB" sz="2400" dirty="0" err="1">
                <a:solidFill>
                  <a:schemeClr val="tx1"/>
                </a:solidFill>
                <a:latin typeface="Arial" panose="020B0604020202020204" pitchFamily="34" charset="0"/>
                <a:cs typeface="Arial" panose="020B0604020202020204" pitchFamily="34" charset="0"/>
              </a:rPr>
              <a:t>d.p.</a:t>
            </a:r>
            <a:r>
              <a:rPr lang="en-GB" sz="2400" dirty="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Cambria Math" panose="02040503050406030204" pitchFamily="18" charset="0"/>
              <a:cs typeface="Arial" panose="020B0604020202020204" pitchFamily="34" charset="0"/>
            </a:endParaRPr>
          </a:p>
        </p:txBody>
      </p:sp>
      <p:grpSp>
        <p:nvGrpSpPr>
          <p:cNvPr id="2" name="Group 1">
            <a:extLst>
              <a:ext uri="{FF2B5EF4-FFF2-40B4-BE49-F238E27FC236}">
                <a16:creationId xmlns:a16="http://schemas.microsoft.com/office/drawing/2014/main" id="{A15B91EA-7825-92B7-C675-19CE90A76FE7}"/>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4EDB727A-041D-B9EE-AC57-A0BAF04E0DCF}"/>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5" name="TextBox 4">
              <a:extLst>
                <a:ext uri="{FF2B5EF4-FFF2-40B4-BE49-F238E27FC236}">
                  <a16:creationId xmlns:a16="http://schemas.microsoft.com/office/drawing/2014/main" id="{78A646AA-97C5-32D7-8FC6-75BD897B3DB4}"/>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8" name="Rectangle 8">
            <a:extLst>
              <a:ext uri="{FF2B5EF4-FFF2-40B4-BE49-F238E27FC236}">
                <a16:creationId xmlns:a16="http://schemas.microsoft.com/office/drawing/2014/main" id="{5CD8E358-6CF8-16EC-4CAE-3FCD4335C338}"/>
              </a:ext>
            </a:extLst>
          </p:cNvPr>
          <p:cNvSpPr>
            <a:spLocks noChangeArrowheads="1"/>
          </p:cNvSpPr>
          <p:nvPr/>
        </p:nvSpPr>
        <p:spPr bwMode="auto">
          <a:xfrm>
            <a:off x="3192952" y="3033833"/>
            <a:ext cx="0" cy="68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descr="A drawing of a track-and-field stadium running track with five lanes. The track is around a grassy field.&#10;">
            <a:extLst>
              <a:ext uri="{FF2B5EF4-FFF2-40B4-BE49-F238E27FC236}">
                <a16:creationId xmlns:a16="http://schemas.microsoft.com/office/drawing/2014/main" id="{873C4CA2-A035-3E9D-B47D-3D8F5AA330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0660" y="1562702"/>
            <a:ext cx="3050667" cy="1747970"/>
          </a:xfrm>
          <a:prstGeom prst="rect">
            <a:avLst/>
          </a:prstGeom>
        </p:spPr>
      </p:pic>
      <p:pic>
        <p:nvPicPr>
          <p:cNvPr id="11" name="Picture 10">
            <a:extLst>
              <a:ext uri="{FF2B5EF4-FFF2-40B4-BE49-F238E27FC236}">
                <a16:creationId xmlns:a16="http://schemas.microsoft.com/office/drawing/2014/main" id="{DD8045FF-6194-1797-E52E-DE9D7705E6EF}"/>
              </a:ext>
            </a:extLst>
          </p:cNvPr>
          <p:cNvPicPr>
            <a:picLocks noChangeAspect="1"/>
          </p:cNvPicPr>
          <p:nvPr/>
        </p:nvPicPr>
        <p:blipFill>
          <a:blip r:embed="rId6"/>
          <a:stretch>
            <a:fillRect/>
          </a:stretch>
        </p:blipFill>
        <p:spPr>
          <a:xfrm>
            <a:off x="4528172" y="1547186"/>
            <a:ext cx="895205" cy="1747970"/>
          </a:xfrm>
          <a:prstGeom prst="rect">
            <a:avLst/>
          </a:prstGeom>
        </p:spPr>
      </p:pic>
      <p:pic>
        <p:nvPicPr>
          <p:cNvPr id="12" name="Picture 11">
            <a:extLst>
              <a:ext uri="{FF2B5EF4-FFF2-40B4-BE49-F238E27FC236}">
                <a16:creationId xmlns:a16="http://schemas.microsoft.com/office/drawing/2014/main" id="{7870E841-6923-D789-4C13-665B597866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3163" y="1551383"/>
            <a:ext cx="1196261" cy="1770607"/>
          </a:xfrm>
          <a:prstGeom prst="rect">
            <a:avLst/>
          </a:prstGeom>
        </p:spPr>
      </p:pic>
      <p:sp>
        <p:nvSpPr>
          <p:cNvPr id="15" name="Oval 14" descr="A circle">
            <a:extLst>
              <a:ext uri="{FF2B5EF4-FFF2-40B4-BE49-F238E27FC236}">
                <a16:creationId xmlns:a16="http://schemas.microsoft.com/office/drawing/2014/main" id="{2F5F2603-A166-3CF6-1F1E-33AB43E7E9EE}"/>
              </a:ext>
            </a:extLst>
          </p:cNvPr>
          <p:cNvSpPr/>
          <p:nvPr/>
        </p:nvSpPr>
        <p:spPr>
          <a:xfrm>
            <a:off x="2141578" y="3830700"/>
            <a:ext cx="1768830" cy="174797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descr="A drawing of a grassy field around the track.">
            <a:extLst>
              <a:ext uri="{FF2B5EF4-FFF2-40B4-BE49-F238E27FC236}">
                <a16:creationId xmlns:a16="http://schemas.microsoft.com/office/drawing/2014/main" id="{ABB65C39-92F2-C967-D202-2C6EEE30956C}"/>
              </a:ext>
            </a:extLst>
          </p:cNvPr>
          <p:cNvSpPr/>
          <p:nvPr/>
        </p:nvSpPr>
        <p:spPr>
          <a:xfrm>
            <a:off x="1500660" y="1551383"/>
            <a:ext cx="3027512" cy="1743773"/>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861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4.07407E-6 L 0.12188 0.3338 " pathEditMode="relative" rAng="0" ptsTypes="AA">
                                      <p:cBhvr>
                                        <p:cTn id="10" dur="2000" fill="hold"/>
                                        <p:tgtEl>
                                          <p:spTgt spid="12"/>
                                        </p:tgtEl>
                                        <p:attrNameLst>
                                          <p:attrName>ppt_x</p:attrName>
                                          <p:attrName>ppt_y</p:attrName>
                                        </p:attrNameLst>
                                      </p:cBhvr>
                                      <p:rCtr x="6094" y="1669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91667E-6 7.40741E-7 L -0.12682 0.33125 " pathEditMode="relative" rAng="0" ptsTypes="AA">
                                      <p:cBhvr>
                                        <p:cTn id="14" dur="2000" fill="hold"/>
                                        <p:tgtEl>
                                          <p:spTgt spid="11"/>
                                        </p:tgtEl>
                                        <p:attrNameLst>
                                          <p:attrName>ppt_x</p:attrName>
                                          <p:attrName>ppt_y</p:attrName>
                                        </p:attrNameLst>
                                      </p:cBhvr>
                                      <p:rCtr x="-6341" y="16551"/>
                                    </p:animMotion>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P spid="31" grpId="0" animBg="1"/>
      <p:bldP spid="15"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Area of compound shapes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632808" y="1455449"/>
            <a:ext cx="5767992" cy="4820679"/>
          </a:xfrm>
          <a:prstGeom prst="rect">
            <a:avLst/>
          </a:prstGeom>
          <a:noFill/>
        </p:spPr>
        <p:txBody>
          <a:bodyPr wrap="square" rtlCol="0">
            <a:spAutoFit/>
          </a:bodyPr>
          <a:lstStyle/>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Look at each compound shape.</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Column A shows part of the compound shape.</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In Column B, draw the other shape(s) that make up the compound shape.</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Calculate the area of the shape in each Column A.</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Calculate the area of the shape in each Column B.</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Work out the area of the compound shape.</a:t>
            </a:r>
          </a:p>
        </p:txBody>
      </p:sp>
      <p:pic>
        <p:nvPicPr>
          <p:cNvPr id="3" name="Picture 2">
            <a:extLst>
              <a:ext uri="{FF2B5EF4-FFF2-40B4-BE49-F238E27FC236}">
                <a16:creationId xmlns:a16="http://schemas.microsoft.com/office/drawing/2014/main" id="{00EC2B47-FD74-3E4C-A6F9-DFC4732CF7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0800" y="2008540"/>
            <a:ext cx="5381026" cy="3099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0014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5ABFD3D-AAC2-E1FC-F990-B607BEC7E5F2}"/>
                  </a:ext>
                </a:extLst>
              </p:cNvPr>
              <p:cNvGraphicFramePr>
                <a:graphicFrameLocks noGrp="1"/>
              </p:cNvGraphicFramePr>
              <p:nvPr>
                <p:extLst>
                  <p:ext uri="{D42A27DB-BD31-4B8C-83A1-F6EECF244321}">
                    <p14:modId xmlns:p14="http://schemas.microsoft.com/office/powerpoint/2010/main" val="1153957993"/>
                  </p:ext>
                </p:extLst>
              </p:nvPr>
            </p:nvGraphicFramePr>
            <p:xfrm>
              <a:off x="865284" y="1429638"/>
              <a:ext cx="10790562" cy="4529714"/>
            </p:xfrm>
            <a:graphic>
              <a:graphicData uri="http://schemas.openxmlformats.org/drawingml/2006/table">
                <a:tbl>
                  <a:tblPr firstRow="1" firstCol="1" bandRow="1"/>
                  <a:tblGrid>
                    <a:gridCol w="559054">
                      <a:extLst>
                        <a:ext uri="{9D8B030D-6E8A-4147-A177-3AD203B41FA5}">
                          <a16:colId xmlns:a16="http://schemas.microsoft.com/office/drawing/2014/main" val="94374153"/>
                        </a:ext>
                      </a:extLst>
                    </a:gridCol>
                    <a:gridCol w="2122726">
                      <a:extLst>
                        <a:ext uri="{9D8B030D-6E8A-4147-A177-3AD203B41FA5}">
                          <a16:colId xmlns:a16="http://schemas.microsoft.com/office/drawing/2014/main" val="195294166"/>
                        </a:ext>
                      </a:extLst>
                    </a:gridCol>
                    <a:gridCol w="2232447">
                      <a:extLst>
                        <a:ext uri="{9D8B030D-6E8A-4147-A177-3AD203B41FA5}">
                          <a16:colId xmlns:a16="http://schemas.microsoft.com/office/drawing/2014/main" val="604514043"/>
                        </a:ext>
                      </a:extLst>
                    </a:gridCol>
                    <a:gridCol w="3568131">
                      <a:extLst>
                        <a:ext uri="{9D8B030D-6E8A-4147-A177-3AD203B41FA5}">
                          <a16:colId xmlns:a16="http://schemas.microsoft.com/office/drawing/2014/main" val="1622398451"/>
                        </a:ext>
                      </a:extLst>
                    </a:gridCol>
                    <a:gridCol w="2308204">
                      <a:extLst>
                        <a:ext uri="{9D8B030D-6E8A-4147-A177-3AD203B41FA5}">
                          <a16:colId xmlns:a16="http://schemas.microsoft.com/office/drawing/2014/main" val="3151274699"/>
                        </a:ext>
                      </a:extLst>
                    </a:gridCol>
                  </a:tblGrid>
                  <a:tr h="308267">
                    <a:tc rowSpan="4">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Compound shape</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C</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2663576"/>
                      </a:ext>
                    </a:extLst>
                  </a:tr>
                  <a:tr h="861000">
                    <a:tc vMerge="1">
                      <a:txBody>
                        <a:bodyPr/>
                        <a:lstStyle/>
                        <a:p>
                          <a:endParaRPr lang="en-SG"/>
                        </a:p>
                      </a:txBody>
                      <a:tcPr/>
                    </a:tc>
                    <a:tc vMerge="1">
                      <a:txBody>
                        <a:bodyPr/>
                        <a:lstStyle/>
                        <a:p>
                          <a:endParaRPr lang="en-SG"/>
                        </a:p>
                      </a:txBody>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the area of one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the other shapes and find the areas</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Area of shaded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57103839"/>
                      </a:ext>
                    </a:extLst>
                  </a:tr>
                  <a:tr h="1469328">
                    <a:tc vMerge="1">
                      <a:txBody>
                        <a:bodyPr/>
                        <a:lstStyle/>
                        <a:p>
                          <a:endParaRPr lang="en-SG"/>
                        </a:p>
                      </a:txBody>
                      <a:tcPr/>
                    </a:tc>
                    <a:tc rowSpan="2">
                      <a:txBody>
                        <a:bodyPr/>
                        <a:lstStyle/>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SG"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2100" kern="1200" dirty="0">
                              <a:solidFill>
                                <a:schemeClr val="accent1"/>
                              </a:solidFill>
                              <a:effectLst/>
                              <a:latin typeface="Arial" panose="020B0604020202020204" pitchFamily="34" charset="0"/>
                              <a:ea typeface="+mn-ea"/>
                              <a:cs typeface="Arial" panose="020B0604020202020204" pitchFamily="34" charset="0"/>
                            </a:rPr>
                            <a:t>Area   </a:t>
                          </a:r>
                        </a:p>
                        <a:p>
                          <a:r>
                            <a:rPr lang="en-GB" sz="2100" kern="1200" dirty="0">
                              <a:solidFill>
                                <a:schemeClr val="accent1"/>
                              </a:solidFill>
                              <a:effectLst/>
                              <a:latin typeface="Arial" panose="020B0604020202020204" pitchFamily="34" charset="0"/>
                              <a:ea typeface="+mn-ea"/>
                              <a:cs typeface="Arial" panose="020B0604020202020204" pitchFamily="34" charset="0"/>
                            </a:rPr>
                            <a:t>= 16 + 25.13 </a:t>
                          </a:r>
                          <a:endParaRPr lang="en-SG" sz="2100" kern="1200" dirty="0">
                            <a:solidFill>
                              <a:schemeClr val="accent1"/>
                            </a:solidFill>
                            <a:effectLst/>
                            <a:latin typeface="Arial" panose="020B0604020202020204" pitchFamily="34" charset="0"/>
                            <a:ea typeface="+mn-ea"/>
                            <a:cs typeface="Arial" panose="020B0604020202020204" pitchFamily="34" charset="0"/>
                          </a:endParaRPr>
                        </a:p>
                        <a:p>
                          <a:r>
                            <a:rPr lang="en-GB" sz="2100" kern="1200" dirty="0">
                              <a:solidFill>
                                <a:schemeClr val="accent1"/>
                              </a:solidFill>
                              <a:effectLst/>
                              <a:latin typeface="Arial" panose="020B0604020202020204" pitchFamily="34" charset="0"/>
                              <a:ea typeface="+mn-ea"/>
                              <a:cs typeface="Arial" panose="020B0604020202020204" pitchFamily="34" charset="0"/>
                            </a:rPr>
                            <a:t>= 41.13 </a:t>
                          </a:r>
                          <a:endParaRPr lang="en-SG" sz="2100" kern="1200" dirty="0">
                            <a:solidFill>
                              <a:schemeClr val="accent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a:solidFill>
                                <a:schemeClr val="accent1"/>
                              </a:solidFill>
                              <a:effectLst/>
                              <a:latin typeface="Arial" panose="020B0604020202020204" pitchFamily="34" charset="0"/>
                              <a:ea typeface="+mn-ea"/>
                              <a:cs typeface="Arial" panose="020B0604020202020204" pitchFamily="34" charset="0"/>
                            </a:rPr>
                            <a:t>= 41.1 cm</a:t>
                          </a:r>
                          <a:r>
                            <a:rPr lang="en-GB" sz="2100" kern="1200" baseline="30000" dirty="0">
                              <a:solidFill>
                                <a:schemeClr val="accent1"/>
                              </a:solidFill>
                              <a:effectLst/>
                              <a:latin typeface="Arial" panose="020B0604020202020204" pitchFamily="34" charset="0"/>
                              <a:ea typeface="+mn-ea"/>
                              <a:cs typeface="Arial" panose="020B0604020202020204" pitchFamily="34" charset="0"/>
                            </a:rPr>
                            <a:t>2 </a:t>
                          </a:r>
                          <a:r>
                            <a:rPr lang="en-GB" sz="2100" kern="1200" dirty="0">
                              <a:solidFill>
                                <a:srgbClr val="4472C4"/>
                              </a:solidFill>
                              <a:effectLst/>
                              <a:latin typeface="Arial" panose="020B0604020202020204" pitchFamily="34" charset="0"/>
                              <a:ea typeface="+mn-ea"/>
                              <a:cs typeface="+mn-cs"/>
                            </a:rPr>
                            <a:t>(1 </a:t>
                          </a:r>
                          <a:r>
                            <a:rPr lang="en-GB" sz="2100" kern="1200" dirty="0" err="1">
                              <a:solidFill>
                                <a:srgbClr val="4472C4"/>
                              </a:solidFill>
                              <a:effectLst/>
                              <a:latin typeface="Arial" panose="020B0604020202020204" pitchFamily="34" charset="0"/>
                              <a:ea typeface="+mn-ea"/>
                              <a:cs typeface="+mn-cs"/>
                            </a:rPr>
                            <a:t>d.p.</a:t>
                          </a:r>
                          <a:r>
                            <a:rPr lang="en-GB" sz="2100" kern="1200" dirty="0">
                              <a:solidFill>
                                <a:srgbClr val="4472C4"/>
                              </a:solidFill>
                              <a:effectLst/>
                              <a:latin typeface="Arial" panose="020B0604020202020204" pitchFamily="34" charset="0"/>
                              <a:ea typeface="+mn-ea"/>
                              <a:cs typeface="+mn-cs"/>
                            </a:rPr>
                            <a:t>)</a:t>
                          </a:r>
                          <a:endParaRPr lang="en-SG" sz="2100" kern="1200" dirty="0">
                            <a:solidFill>
                              <a:srgbClr val="4472C4"/>
                            </a:solidFill>
                            <a:effectLst/>
                            <a:latin typeface="Arial" panose="020B0604020202020204" pitchFamily="34" charset="0"/>
                            <a:ea typeface="Calibri" panose="020F0502020204030204" pitchFamily="34" charset="0"/>
                            <a:cs typeface="+mn-cs"/>
                          </a:endParaRPr>
                        </a:p>
                        <a:p>
                          <a:endParaRPr lang="en-SG" sz="2100" kern="1200" dirty="0">
                            <a:solidFill>
                              <a:schemeClr val="accent1"/>
                            </a:solidFill>
                            <a:effectLst/>
                            <a:latin typeface="Arial" panose="020B0604020202020204" pitchFamily="34" charset="0"/>
                            <a:ea typeface="+mn-ea"/>
                            <a:cs typeface="Arial" panose="020B0604020202020204" pitchFamily="34"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458113"/>
                      </a:ext>
                    </a:extLst>
                  </a:tr>
                  <a:tr h="1709500">
                    <a:tc vMerge="1">
                      <a:txBody>
                        <a:bodyPr/>
                        <a:lstStyle/>
                        <a:p>
                          <a:endParaRPr lang="en-SG"/>
                        </a:p>
                      </a:txBody>
                      <a:tcPr/>
                    </a:tc>
                    <a:tc vMerge="1">
                      <a:txBody>
                        <a:bodyPr/>
                        <a:lstStyle/>
                        <a:p>
                          <a:endParaRPr lang="en-SG"/>
                        </a:p>
                      </a:txBody>
                      <a:tcPr/>
                    </a:tc>
                    <a:tc>
                      <a:txBody>
                        <a:bodyPr/>
                        <a:lstStyle/>
                        <a:p>
                          <a:pPr algn="l">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r>
                            <a:rPr lang="en-GB" sz="2100" kern="1200" dirty="0">
                              <a:solidFill>
                                <a:schemeClr val="accent1"/>
                              </a:solidFill>
                              <a:effectLst/>
                              <a:latin typeface="Arial" panose="020B0604020202020204" pitchFamily="34" charset="0"/>
                              <a:ea typeface="+mn-ea"/>
                              <a:cs typeface="Arial" panose="020B0604020202020204" pitchFamily="34" charset="0"/>
                            </a:rPr>
                            <a:t>Area = 4 × 4 </a:t>
                          </a:r>
                          <a:endParaRPr lang="en-SG" sz="2100" kern="1200" dirty="0">
                            <a:solidFill>
                              <a:schemeClr val="accent1"/>
                            </a:solidFill>
                            <a:effectLst/>
                            <a:latin typeface="Arial" panose="020B0604020202020204" pitchFamily="34" charset="0"/>
                            <a:ea typeface="+mn-ea"/>
                            <a:cs typeface="Arial" panose="020B0604020202020204" pitchFamily="34" charset="0"/>
                          </a:endParaRPr>
                        </a:p>
                        <a:p>
                          <a:r>
                            <a:rPr lang="en-GB" sz="2100" kern="1200" dirty="0">
                              <a:solidFill>
                                <a:schemeClr val="accent1"/>
                              </a:solidFill>
                              <a:effectLst/>
                              <a:latin typeface="Arial" panose="020B0604020202020204" pitchFamily="34" charset="0"/>
                              <a:ea typeface="+mn-ea"/>
                              <a:cs typeface="Arial" panose="020B0604020202020204" pitchFamily="34" charset="0"/>
                            </a:rPr>
                            <a:t>         = 16 cm</a:t>
                          </a:r>
                          <a:r>
                            <a:rPr lang="en-GB" sz="2100" kern="1200" baseline="30000" dirty="0">
                              <a:solidFill>
                                <a:schemeClr val="accent1"/>
                              </a:solidFill>
                              <a:effectLst/>
                              <a:latin typeface="Arial" panose="020B0604020202020204" pitchFamily="34" charset="0"/>
                              <a:ea typeface="+mn-ea"/>
                              <a:cs typeface="Arial" panose="020B0604020202020204" pitchFamily="34" charset="0"/>
                            </a:rPr>
                            <a:t>2</a:t>
                          </a:r>
                          <a:endParaRPr lang="en-SG" sz="2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GB" sz="2100" i="1" kern="1200" smtClean="0">
                                    <a:solidFill>
                                      <a:schemeClr val="accent1"/>
                                    </a:solidFill>
                                    <a:effectLst/>
                                    <a:latin typeface="Cambria Math" panose="02040503050406030204" pitchFamily="18" charset="0"/>
                                    <a:ea typeface="Cambria Math" panose="02040503050406030204" pitchFamily="18" charset="0"/>
                                    <a:cs typeface="+mn-cs"/>
                                  </a:rPr>
                                  <m:t>𝐴</m:t>
                                </m:r>
                                <m:r>
                                  <a:rPr lang="en-GB" sz="2100" i="1" kern="1200" smtClean="0">
                                    <a:solidFill>
                                      <a:schemeClr val="accent1"/>
                                    </a:solidFill>
                                    <a:effectLst/>
                                    <a:latin typeface="Cambria Math" panose="02040503050406030204" pitchFamily="18" charset="0"/>
                                    <a:ea typeface="Cambria Math" panose="02040503050406030204" pitchFamily="18" charset="0"/>
                                    <a:cs typeface="+mn-cs"/>
                                  </a:rPr>
                                  <m:t>=</m:t>
                                </m:r>
                                <m:f>
                                  <m:f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fPr>
                                  <m:num>
                                    <m:r>
                                      <a:rPr lang="en-GB" sz="2100" i="1" kern="1200">
                                        <a:solidFill>
                                          <a:schemeClr val="accent1"/>
                                        </a:solidFill>
                                        <a:effectLst/>
                                        <a:latin typeface="Cambria Math" panose="02040503050406030204" pitchFamily="18" charset="0"/>
                                        <a:ea typeface="Cambria Math" panose="02040503050406030204" pitchFamily="18" charset="0"/>
                                        <a:cs typeface="+mn-cs"/>
                                      </a:rPr>
                                      <m:t>1</m:t>
                                    </m:r>
                                  </m:num>
                                  <m:den>
                                    <m:r>
                                      <a:rPr lang="en-GB" sz="2100" i="1" kern="1200">
                                        <a:solidFill>
                                          <a:schemeClr val="accent1"/>
                                        </a:solidFill>
                                        <a:effectLst/>
                                        <a:latin typeface="Cambria Math" panose="02040503050406030204" pitchFamily="18" charset="0"/>
                                        <a:ea typeface="Cambria Math" panose="02040503050406030204" pitchFamily="18" charset="0"/>
                                        <a:cs typeface="+mn-cs"/>
                                      </a:rPr>
                                      <m:t>4</m:t>
                                    </m:r>
                                  </m:den>
                                </m:f>
                                <m:r>
                                  <a:rPr lang="en-GB" sz="2100" i="1" kern="1200">
                                    <a:solidFill>
                                      <a:schemeClr val="accent1"/>
                                    </a:solidFill>
                                    <a:effectLst/>
                                    <a:latin typeface="Cambria Math" panose="02040503050406030204" pitchFamily="18" charset="0"/>
                                    <a:ea typeface="Cambria Math" panose="02040503050406030204" pitchFamily="18" charset="0"/>
                                    <a:cs typeface="+mn-cs"/>
                                  </a:rPr>
                                  <m:t>𝜋</m:t>
                                </m:r>
                                <m:sSup>
                                  <m:sSup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sSupPr>
                                  <m:e>
                                    <m:r>
                                      <a:rPr lang="en-GB" sz="2100" i="1" kern="1200">
                                        <a:solidFill>
                                          <a:schemeClr val="accent1"/>
                                        </a:solidFill>
                                        <a:effectLst/>
                                        <a:latin typeface="Cambria Math" panose="02040503050406030204" pitchFamily="18" charset="0"/>
                                        <a:ea typeface="Cambria Math" panose="02040503050406030204" pitchFamily="18" charset="0"/>
                                        <a:cs typeface="+mn-cs"/>
                                      </a:rPr>
                                      <m:t>𝑟</m:t>
                                    </m:r>
                                  </m:e>
                                  <m:sup>
                                    <m:r>
                                      <a:rPr lang="en-GB" sz="2100" i="1" kern="1200">
                                        <a:solidFill>
                                          <a:schemeClr val="accent1"/>
                                        </a:solidFill>
                                        <a:effectLst/>
                                        <a:latin typeface="Cambria Math" panose="02040503050406030204" pitchFamily="18" charset="0"/>
                                        <a:ea typeface="Cambria Math" panose="02040503050406030204" pitchFamily="18" charset="0"/>
                                        <a:cs typeface="+mn-cs"/>
                                      </a:rPr>
                                      <m:t>2</m:t>
                                    </m:r>
                                  </m:sup>
                                </m:sSup>
                                <m:r>
                                  <a:rPr lang="en-GB" sz="2100" i="1" kern="1200">
                                    <a:solidFill>
                                      <a:schemeClr val="accent1"/>
                                    </a:solidFill>
                                    <a:effectLst/>
                                    <a:latin typeface="Cambria Math" panose="02040503050406030204" pitchFamily="18" charset="0"/>
                                    <a:ea typeface="Cambria Math" panose="02040503050406030204" pitchFamily="18" charset="0"/>
                                    <a:cs typeface="+mn-cs"/>
                                  </a:rPr>
                                  <m:t>+</m:t>
                                </m:r>
                                <m:f>
                                  <m:f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fPr>
                                  <m:num>
                                    <m:r>
                                      <a:rPr lang="en-GB" sz="2100" i="1" kern="1200">
                                        <a:solidFill>
                                          <a:schemeClr val="accent1"/>
                                        </a:solidFill>
                                        <a:effectLst/>
                                        <a:latin typeface="Cambria Math" panose="02040503050406030204" pitchFamily="18" charset="0"/>
                                        <a:ea typeface="Cambria Math" panose="02040503050406030204" pitchFamily="18" charset="0"/>
                                        <a:cs typeface="+mn-cs"/>
                                      </a:rPr>
                                      <m:t>1</m:t>
                                    </m:r>
                                  </m:num>
                                  <m:den>
                                    <m:r>
                                      <a:rPr lang="en-GB" sz="2100" i="1" kern="1200">
                                        <a:solidFill>
                                          <a:schemeClr val="accent1"/>
                                        </a:solidFill>
                                        <a:effectLst/>
                                        <a:latin typeface="Cambria Math" panose="02040503050406030204" pitchFamily="18" charset="0"/>
                                        <a:ea typeface="Cambria Math" panose="02040503050406030204" pitchFamily="18" charset="0"/>
                                        <a:cs typeface="+mn-cs"/>
                                      </a:rPr>
                                      <m:t>4</m:t>
                                    </m:r>
                                  </m:den>
                                </m:f>
                                <m:r>
                                  <a:rPr lang="en-GB" sz="2100" i="1" kern="1200">
                                    <a:solidFill>
                                      <a:schemeClr val="accent1"/>
                                    </a:solidFill>
                                    <a:effectLst/>
                                    <a:latin typeface="Cambria Math" panose="02040503050406030204" pitchFamily="18" charset="0"/>
                                    <a:ea typeface="Cambria Math" panose="02040503050406030204" pitchFamily="18" charset="0"/>
                                    <a:cs typeface="+mn-cs"/>
                                  </a:rPr>
                                  <m:t>𝜋</m:t>
                                </m:r>
                                <m:sSup>
                                  <m:sSup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sSupPr>
                                  <m:e>
                                    <m:r>
                                      <a:rPr lang="en-GB" sz="2100" i="1" kern="1200">
                                        <a:solidFill>
                                          <a:schemeClr val="accent1"/>
                                        </a:solidFill>
                                        <a:effectLst/>
                                        <a:latin typeface="Cambria Math" panose="02040503050406030204" pitchFamily="18" charset="0"/>
                                        <a:ea typeface="Cambria Math" panose="02040503050406030204" pitchFamily="18" charset="0"/>
                                        <a:cs typeface="+mn-cs"/>
                                      </a:rPr>
                                      <m:t>𝑟</m:t>
                                    </m:r>
                                  </m:e>
                                  <m:sup>
                                    <m:r>
                                      <a:rPr lang="en-GB" sz="2100" i="1" kern="1200">
                                        <a:solidFill>
                                          <a:schemeClr val="accent1"/>
                                        </a:solidFill>
                                        <a:effectLst/>
                                        <a:latin typeface="Cambria Math" panose="02040503050406030204" pitchFamily="18" charset="0"/>
                                        <a:ea typeface="Cambria Math" panose="02040503050406030204" pitchFamily="18" charset="0"/>
                                        <a:cs typeface="+mn-cs"/>
                                      </a:rPr>
                                      <m:t>2</m:t>
                                    </m:r>
                                  </m:sup>
                                </m:sSup>
                                <m:r>
                                  <a:rPr lang="en-GB" sz="2100" i="1" kern="1200" smtClean="0">
                                    <a:solidFill>
                                      <a:schemeClr val="accent1"/>
                                    </a:solidFill>
                                    <a:effectLst/>
                                    <a:latin typeface="Cambria Math" panose="02040503050406030204" pitchFamily="18" charset="0"/>
                                    <a:ea typeface="Cambria Math" panose="02040503050406030204" pitchFamily="18" charset="0"/>
                                    <a:cs typeface="+mn-cs"/>
                                  </a:rPr>
                                  <m:t>=</m:t>
                                </m:r>
                                <m:f>
                                  <m:f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fPr>
                                  <m:num>
                                    <m:r>
                                      <a:rPr lang="en-GB" sz="2100" i="1" kern="1200">
                                        <a:solidFill>
                                          <a:schemeClr val="accent1"/>
                                        </a:solidFill>
                                        <a:effectLst/>
                                        <a:latin typeface="Cambria Math" panose="02040503050406030204" pitchFamily="18" charset="0"/>
                                        <a:ea typeface="Cambria Math" panose="02040503050406030204" pitchFamily="18" charset="0"/>
                                        <a:cs typeface="+mn-cs"/>
                                      </a:rPr>
                                      <m:t>1</m:t>
                                    </m:r>
                                  </m:num>
                                  <m:den>
                                    <m:r>
                                      <a:rPr lang="en-GB" sz="2100" i="1" kern="1200">
                                        <a:solidFill>
                                          <a:schemeClr val="accent1"/>
                                        </a:solidFill>
                                        <a:effectLst/>
                                        <a:latin typeface="Cambria Math" panose="02040503050406030204" pitchFamily="18" charset="0"/>
                                        <a:ea typeface="Cambria Math" panose="02040503050406030204" pitchFamily="18" charset="0"/>
                                        <a:cs typeface="+mn-cs"/>
                                      </a:rPr>
                                      <m:t>2</m:t>
                                    </m:r>
                                  </m:den>
                                </m:f>
                                <m:r>
                                  <a:rPr lang="en-GB" sz="2100" i="1" kern="1200">
                                    <a:solidFill>
                                      <a:schemeClr val="accent1"/>
                                    </a:solidFill>
                                    <a:effectLst/>
                                    <a:latin typeface="Cambria Math" panose="02040503050406030204" pitchFamily="18" charset="0"/>
                                    <a:ea typeface="Cambria Math" panose="02040503050406030204" pitchFamily="18" charset="0"/>
                                    <a:cs typeface="+mn-cs"/>
                                  </a:rPr>
                                  <m:t>𝜋</m:t>
                                </m:r>
                                <m:sSup>
                                  <m:sSup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sSupPr>
                                  <m:e>
                                    <m:r>
                                      <a:rPr lang="en-GB" sz="2100" i="1" kern="1200">
                                        <a:solidFill>
                                          <a:schemeClr val="accent1"/>
                                        </a:solidFill>
                                        <a:effectLst/>
                                        <a:latin typeface="Cambria Math" panose="02040503050406030204" pitchFamily="18" charset="0"/>
                                        <a:ea typeface="Cambria Math" panose="02040503050406030204" pitchFamily="18" charset="0"/>
                                        <a:cs typeface="+mn-cs"/>
                                      </a:rPr>
                                      <m:t>𝑟</m:t>
                                    </m:r>
                                  </m:e>
                                  <m:sup>
                                    <m:r>
                                      <a:rPr lang="en-GB" sz="2100" i="1" kern="1200">
                                        <a:solidFill>
                                          <a:schemeClr val="accent1"/>
                                        </a:solidFill>
                                        <a:effectLst/>
                                        <a:latin typeface="Cambria Math" panose="02040503050406030204" pitchFamily="18" charset="0"/>
                                        <a:ea typeface="Cambria Math" panose="02040503050406030204" pitchFamily="18" charset="0"/>
                                        <a:cs typeface="+mn-cs"/>
                                      </a:rPr>
                                      <m:t>2</m:t>
                                    </m:r>
                                  </m:sup>
                                </m:sSup>
                              </m:oMath>
                            </m:oMathPara>
                          </a14:m>
                          <a:endParaRPr lang="en-SG" sz="2100" b="0" i="0" kern="1200" dirty="0">
                            <a:solidFill>
                              <a:schemeClr val="accent1"/>
                            </a:solidFill>
                            <a:effectLst/>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100" b="0" i="1" kern="1200" dirty="0">
                            <a:solidFill>
                              <a:schemeClr val="accent1"/>
                            </a:solidFill>
                            <a:effectLst/>
                            <a:latin typeface="Cambria Math" panose="02040503050406030204" pitchFamily="18" charset="0"/>
                            <a:ea typeface="Cambria Math" panose="02040503050406030204" pitchFamily="18" charset="0"/>
                            <a:cs typeface="+mn-cs"/>
                          </a:endParaRPr>
                        </a:p>
                        <a:p>
                          <a:r>
                            <a:rPr lang="en-GB" sz="2100" kern="12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rPr>
                            <a:t>Area = 3.14… × 4</a:t>
                          </a:r>
                          <a:r>
                            <a:rPr lang="en-GB" sz="2100" kern="1200" baseline="300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rPr>
                            <a:t>2 </a:t>
                          </a:r>
                          <a:r>
                            <a:rPr lang="en-GB" sz="2100" kern="12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rPr>
                            <a:t>÷ 2</a:t>
                          </a:r>
                          <a:endParaRPr lang="en-SG" sz="2100" kern="12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endParaRPr>
                        </a:p>
                        <a:p>
                          <a:r>
                            <a:rPr lang="en-GB" sz="2100" kern="12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rPr>
                            <a:t>         = 25.132…</a:t>
                          </a:r>
                          <a:endParaRPr lang="en-SG" sz="2100" kern="12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endParaRPr>
                        </a:p>
                        <a:p>
                          <a:r>
                            <a:rPr lang="en-GB" sz="2100" kern="12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rPr>
                            <a:t>         = 25.13 cm</a:t>
                          </a:r>
                          <a:r>
                            <a:rPr lang="en-GB" sz="2100" kern="1200" baseline="300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rPr>
                            <a:t>2</a:t>
                          </a:r>
                          <a:endParaRPr lang="en-SG" sz="21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SG"/>
                        </a:p>
                      </a:txBody>
                      <a:tcPr/>
                    </a:tc>
                    <a:extLst>
                      <a:ext uri="{0D108BD9-81ED-4DB2-BD59-A6C34878D82A}">
                        <a16:rowId xmlns:a16="http://schemas.microsoft.com/office/drawing/2014/main" val="2811011233"/>
                      </a:ext>
                    </a:extLst>
                  </a:tr>
                </a:tbl>
              </a:graphicData>
            </a:graphic>
          </p:graphicFrame>
        </mc:Choice>
        <mc:Fallback xmlns="">
          <p:graphicFrame>
            <p:nvGraphicFramePr>
              <p:cNvPr id="5" name="Table 4">
                <a:extLst>
                  <a:ext uri="{FF2B5EF4-FFF2-40B4-BE49-F238E27FC236}">
                    <a16:creationId xmlns:a16="http://schemas.microsoft.com/office/drawing/2014/main" id="{05ABFD3D-AAC2-E1FC-F990-B607BEC7E5F2}"/>
                  </a:ext>
                </a:extLst>
              </p:cNvPr>
              <p:cNvGraphicFramePr>
                <a:graphicFrameLocks noGrp="1"/>
              </p:cNvGraphicFramePr>
              <p:nvPr>
                <p:extLst>
                  <p:ext uri="{D42A27DB-BD31-4B8C-83A1-F6EECF244321}">
                    <p14:modId xmlns:p14="http://schemas.microsoft.com/office/powerpoint/2010/main" val="1153957993"/>
                  </p:ext>
                </p:extLst>
              </p:nvPr>
            </p:nvGraphicFramePr>
            <p:xfrm>
              <a:off x="865284" y="1429638"/>
              <a:ext cx="10790562" cy="4529714"/>
            </p:xfrm>
            <a:graphic>
              <a:graphicData uri="http://schemas.openxmlformats.org/drawingml/2006/table">
                <a:tbl>
                  <a:tblPr firstRow="1" firstCol="1" bandRow="1"/>
                  <a:tblGrid>
                    <a:gridCol w="559054">
                      <a:extLst>
                        <a:ext uri="{9D8B030D-6E8A-4147-A177-3AD203B41FA5}">
                          <a16:colId xmlns:a16="http://schemas.microsoft.com/office/drawing/2014/main" val="94374153"/>
                        </a:ext>
                      </a:extLst>
                    </a:gridCol>
                    <a:gridCol w="2122726">
                      <a:extLst>
                        <a:ext uri="{9D8B030D-6E8A-4147-A177-3AD203B41FA5}">
                          <a16:colId xmlns:a16="http://schemas.microsoft.com/office/drawing/2014/main" val="195294166"/>
                        </a:ext>
                      </a:extLst>
                    </a:gridCol>
                    <a:gridCol w="2232447">
                      <a:extLst>
                        <a:ext uri="{9D8B030D-6E8A-4147-A177-3AD203B41FA5}">
                          <a16:colId xmlns:a16="http://schemas.microsoft.com/office/drawing/2014/main" val="604514043"/>
                        </a:ext>
                      </a:extLst>
                    </a:gridCol>
                    <a:gridCol w="3568131">
                      <a:extLst>
                        <a:ext uri="{9D8B030D-6E8A-4147-A177-3AD203B41FA5}">
                          <a16:colId xmlns:a16="http://schemas.microsoft.com/office/drawing/2014/main" val="1622398451"/>
                        </a:ext>
                      </a:extLst>
                    </a:gridCol>
                    <a:gridCol w="2308204">
                      <a:extLst>
                        <a:ext uri="{9D8B030D-6E8A-4147-A177-3AD203B41FA5}">
                          <a16:colId xmlns:a16="http://schemas.microsoft.com/office/drawing/2014/main" val="3151274699"/>
                        </a:ext>
                      </a:extLst>
                    </a:gridCol>
                  </a:tblGrid>
                  <a:tr h="320040">
                    <a:tc rowSpan="4">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Compound shape</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C</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2663576"/>
                      </a:ext>
                    </a:extLst>
                  </a:tr>
                  <a:tr h="861000">
                    <a:tc vMerge="1">
                      <a:txBody>
                        <a:bodyPr/>
                        <a:lstStyle/>
                        <a:p>
                          <a:endParaRPr lang="en-SG"/>
                        </a:p>
                      </a:txBody>
                      <a:tcPr/>
                    </a:tc>
                    <a:tc vMerge="1">
                      <a:txBody>
                        <a:bodyPr/>
                        <a:lstStyle/>
                        <a:p>
                          <a:endParaRPr lang="en-SG"/>
                        </a:p>
                      </a:txBody>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the area of one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the other shapes and find the areas</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Area of shaded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57103839"/>
                      </a:ext>
                    </a:extLst>
                  </a:tr>
                  <a:tr h="1469328">
                    <a:tc vMerge="1">
                      <a:txBody>
                        <a:bodyPr/>
                        <a:lstStyle/>
                        <a:p>
                          <a:endParaRPr lang="en-SG"/>
                        </a:p>
                      </a:txBody>
                      <a:tcPr/>
                    </a:tc>
                    <a:tc rowSpan="2">
                      <a:txBody>
                        <a:bodyPr/>
                        <a:lstStyle/>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SG"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2100" kern="1200" dirty="0">
                              <a:solidFill>
                                <a:schemeClr val="accent1"/>
                              </a:solidFill>
                              <a:effectLst/>
                              <a:latin typeface="Arial" panose="020B0604020202020204" pitchFamily="34" charset="0"/>
                              <a:ea typeface="+mn-ea"/>
                              <a:cs typeface="Arial" panose="020B0604020202020204" pitchFamily="34" charset="0"/>
                            </a:rPr>
                            <a:t>Area   </a:t>
                          </a:r>
                        </a:p>
                        <a:p>
                          <a:r>
                            <a:rPr lang="en-GB" sz="2100" kern="1200" dirty="0">
                              <a:solidFill>
                                <a:schemeClr val="accent1"/>
                              </a:solidFill>
                              <a:effectLst/>
                              <a:latin typeface="Arial" panose="020B0604020202020204" pitchFamily="34" charset="0"/>
                              <a:ea typeface="+mn-ea"/>
                              <a:cs typeface="Arial" panose="020B0604020202020204" pitchFamily="34" charset="0"/>
                            </a:rPr>
                            <a:t>= 16 + 25.13 </a:t>
                          </a:r>
                          <a:endParaRPr lang="en-SG" sz="2100" kern="1200" dirty="0">
                            <a:solidFill>
                              <a:schemeClr val="accent1"/>
                            </a:solidFill>
                            <a:effectLst/>
                            <a:latin typeface="Arial" panose="020B0604020202020204" pitchFamily="34" charset="0"/>
                            <a:ea typeface="+mn-ea"/>
                            <a:cs typeface="Arial" panose="020B0604020202020204" pitchFamily="34" charset="0"/>
                          </a:endParaRPr>
                        </a:p>
                        <a:p>
                          <a:r>
                            <a:rPr lang="en-GB" sz="2100" kern="1200" dirty="0">
                              <a:solidFill>
                                <a:schemeClr val="accent1"/>
                              </a:solidFill>
                              <a:effectLst/>
                              <a:latin typeface="Arial" panose="020B0604020202020204" pitchFamily="34" charset="0"/>
                              <a:ea typeface="+mn-ea"/>
                              <a:cs typeface="Arial" panose="020B0604020202020204" pitchFamily="34" charset="0"/>
                            </a:rPr>
                            <a:t>= 41.13 </a:t>
                          </a:r>
                          <a:endParaRPr lang="en-SG" sz="2100" kern="1200" dirty="0">
                            <a:solidFill>
                              <a:schemeClr val="accent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a:solidFill>
                                <a:schemeClr val="accent1"/>
                              </a:solidFill>
                              <a:effectLst/>
                              <a:latin typeface="Arial" panose="020B0604020202020204" pitchFamily="34" charset="0"/>
                              <a:ea typeface="+mn-ea"/>
                              <a:cs typeface="Arial" panose="020B0604020202020204" pitchFamily="34" charset="0"/>
                            </a:rPr>
                            <a:t>= 41.1 cm</a:t>
                          </a:r>
                          <a:r>
                            <a:rPr lang="en-GB" sz="2100" kern="1200" baseline="30000" dirty="0">
                              <a:solidFill>
                                <a:schemeClr val="accent1"/>
                              </a:solidFill>
                              <a:effectLst/>
                              <a:latin typeface="Arial" panose="020B0604020202020204" pitchFamily="34" charset="0"/>
                              <a:ea typeface="+mn-ea"/>
                              <a:cs typeface="Arial" panose="020B0604020202020204" pitchFamily="34" charset="0"/>
                            </a:rPr>
                            <a:t>2 </a:t>
                          </a:r>
                          <a:r>
                            <a:rPr lang="en-GB" sz="2100" kern="1200" dirty="0">
                              <a:solidFill>
                                <a:srgbClr val="4472C4"/>
                              </a:solidFill>
                              <a:effectLst/>
                              <a:latin typeface="Arial" panose="020B0604020202020204" pitchFamily="34" charset="0"/>
                              <a:ea typeface="+mn-ea"/>
                              <a:cs typeface="+mn-cs"/>
                            </a:rPr>
                            <a:t>(1 </a:t>
                          </a:r>
                          <a:r>
                            <a:rPr lang="en-GB" sz="2100" kern="1200" dirty="0" err="1">
                              <a:solidFill>
                                <a:srgbClr val="4472C4"/>
                              </a:solidFill>
                              <a:effectLst/>
                              <a:latin typeface="Arial" panose="020B0604020202020204" pitchFamily="34" charset="0"/>
                              <a:ea typeface="+mn-ea"/>
                              <a:cs typeface="+mn-cs"/>
                            </a:rPr>
                            <a:t>d.p.</a:t>
                          </a:r>
                          <a:r>
                            <a:rPr lang="en-GB" sz="2100" kern="1200" dirty="0">
                              <a:solidFill>
                                <a:srgbClr val="4472C4"/>
                              </a:solidFill>
                              <a:effectLst/>
                              <a:latin typeface="Arial" panose="020B0604020202020204" pitchFamily="34" charset="0"/>
                              <a:ea typeface="+mn-ea"/>
                              <a:cs typeface="+mn-cs"/>
                            </a:rPr>
                            <a:t>)</a:t>
                          </a:r>
                          <a:endParaRPr lang="en-SG" sz="2100" kern="1200" dirty="0">
                            <a:solidFill>
                              <a:srgbClr val="4472C4"/>
                            </a:solidFill>
                            <a:effectLst/>
                            <a:latin typeface="Arial" panose="020B0604020202020204" pitchFamily="34" charset="0"/>
                            <a:ea typeface="Calibri" panose="020F0502020204030204" pitchFamily="34" charset="0"/>
                            <a:cs typeface="+mn-cs"/>
                          </a:endParaRPr>
                        </a:p>
                        <a:p>
                          <a:endParaRPr lang="en-SG" sz="2100" kern="1200" dirty="0">
                            <a:solidFill>
                              <a:schemeClr val="accent1"/>
                            </a:solidFill>
                            <a:effectLst/>
                            <a:latin typeface="Arial" panose="020B0604020202020204" pitchFamily="34" charset="0"/>
                            <a:ea typeface="+mn-ea"/>
                            <a:cs typeface="Arial" panose="020B0604020202020204" pitchFamily="34"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458113"/>
                      </a:ext>
                    </a:extLst>
                  </a:tr>
                  <a:tr h="1879346">
                    <a:tc vMerge="1">
                      <a:txBody>
                        <a:bodyPr/>
                        <a:lstStyle/>
                        <a:p>
                          <a:endParaRPr lang="en-SG"/>
                        </a:p>
                      </a:txBody>
                      <a:tcPr/>
                    </a:tc>
                    <a:tc vMerge="1">
                      <a:txBody>
                        <a:bodyPr/>
                        <a:lstStyle/>
                        <a:p>
                          <a:endParaRPr lang="en-SG"/>
                        </a:p>
                      </a:txBody>
                      <a:tcPr/>
                    </a:tc>
                    <a:tc>
                      <a:txBody>
                        <a:bodyPr/>
                        <a:lstStyle/>
                        <a:p>
                          <a:pPr algn="l">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r>
                            <a:rPr lang="en-GB" sz="2100" kern="1200" dirty="0">
                              <a:solidFill>
                                <a:schemeClr val="accent1"/>
                              </a:solidFill>
                              <a:effectLst/>
                              <a:latin typeface="Arial" panose="020B0604020202020204" pitchFamily="34" charset="0"/>
                              <a:ea typeface="+mn-ea"/>
                              <a:cs typeface="Arial" panose="020B0604020202020204" pitchFamily="34" charset="0"/>
                            </a:rPr>
                            <a:t>Area = 4 × 4 </a:t>
                          </a:r>
                          <a:endParaRPr lang="en-SG" sz="2100" kern="1200" dirty="0">
                            <a:solidFill>
                              <a:schemeClr val="accent1"/>
                            </a:solidFill>
                            <a:effectLst/>
                            <a:latin typeface="Arial" panose="020B0604020202020204" pitchFamily="34" charset="0"/>
                            <a:ea typeface="+mn-ea"/>
                            <a:cs typeface="Arial" panose="020B0604020202020204" pitchFamily="34" charset="0"/>
                          </a:endParaRPr>
                        </a:p>
                        <a:p>
                          <a:r>
                            <a:rPr lang="en-GB" sz="2100" kern="1200" dirty="0">
                              <a:solidFill>
                                <a:schemeClr val="accent1"/>
                              </a:solidFill>
                              <a:effectLst/>
                              <a:latin typeface="Arial" panose="020B0604020202020204" pitchFamily="34" charset="0"/>
                              <a:ea typeface="+mn-ea"/>
                              <a:cs typeface="Arial" panose="020B0604020202020204" pitchFamily="34" charset="0"/>
                            </a:rPr>
                            <a:t>         = 16 cm</a:t>
                          </a:r>
                          <a:r>
                            <a:rPr lang="en-GB" sz="2100" kern="1200" baseline="30000" dirty="0">
                              <a:solidFill>
                                <a:schemeClr val="accent1"/>
                              </a:solidFill>
                              <a:effectLst/>
                              <a:latin typeface="Arial" panose="020B0604020202020204" pitchFamily="34" charset="0"/>
                              <a:ea typeface="+mn-ea"/>
                              <a:cs typeface="Arial" panose="020B0604020202020204" pitchFamily="34" charset="0"/>
                            </a:rPr>
                            <a:t>2</a:t>
                          </a:r>
                          <a:endParaRPr lang="en-SG" sz="2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37884" t="-144984" r="-65017" b="-8414"/>
                          </a:stretch>
                        </a:blipFill>
                      </a:tcPr>
                    </a:tc>
                    <a:tc vMerge="1">
                      <a:txBody>
                        <a:bodyPr/>
                        <a:lstStyle/>
                        <a:p>
                          <a:endParaRPr lang="en-SG"/>
                        </a:p>
                      </a:txBody>
                      <a:tcPr/>
                    </a:tc>
                    <a:extLst>
                      <a:ext uri="{0D108BD9-81ED-4DB2-BD59-A6C34878D82A}">
                        <a16:rowId xmlns:a16="http://schemas.microsoft.com/office/drawing/2014/main" val="2811011233"/>
                      </a:ext>
                    </a:extLst>
                  </a:tr>
                </a:tbl>
              </a:graphicData>
            </a:graphic>
          </p:graphicFrame>
        </mc:Fallback>
      </mc:AlternateContent>
      <p:pic>
        <p:nvPicPr>
          <p:cNvPr id="7" name="Picture 6" descr="A drawing of a compound shape made up of a square and two identical quarter circles. One straight edge of the first quarter circle is joined to the top side of the square. One straight edge of the second quarter circle is joined to the left side of the square. The sides of the square are labelled '4 cm'. One straight edge of each quarter circle is labelled '4 cm'.&#10;">
            <a:extLst>
              <a:ext uri="{FF2B5EF4-FFF2-40B4-BE49-F238E27FC236}">
                <a16:creationId xmlns:a16="http://schemas.microsoft.com/office/drawing/2014/main" id="{0F9BB56B-C116-9ACB-D7DD-A69EC183364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52265" y="3331544"/>
            <a:ext cx="1930400" cy="1743075"/>
          </a:xfrm>
          <a:prstGeom prst="rect">
            <a:avLst/>
          </a:prstGeom>
          <a:noFill/>
          <a:ln>
            <a:noFill/>
          </a:ln>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(a)</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dirty="0"/>
          </a:p>
        </p:txBody>
      </p:sp>
      <p:grpSp>
        <p:nvGrpSpPr>
          <p:cNvPr id="2" name="Group 1">
            <a:extLst>
              <a:ext uri="{FF2B5EF4-FFF2-40B4-BE49-F238E27FC236}">
                <a16:creationId xmlns:a16="http://schemas.microsoft.com/office/drawing/2014/main" id="{8EBA26A4-7AF5-432E-17FA-337B293BE962}"/>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81DB96C9-247F-A133-5551-886A2B3194A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02808064-45A2-0239-3E9A-4593EE1E15BC}"/>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pic>
        <p:nvPicPr>
          <p:cNvPr id="8" name="Picture 7" descr="A drawing of a square. Two of the sides are labelled '4 cm'.&#10;">
            <a:extLst>
              <a:ext uri="{FF2B5EF4-FFF2-40B4-BE49-F238E27FC236}">
                <a16:creationId xmlns:a16="http://schemas.microsoft.com/office/drawing/2014/main" id="{5CA9E58E-1674-FEB3-D754-E8A8BA3FF73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90563" y="2825957"/>
            <a:ext cx="1257300" cy="1057275"/>
          </a:xfrm>
          <a:prstGeom prst="rect">
            <a:avLst/>
          </a:prstGeom>
          <a:noFill/>
          <a:ln>
            <a:noFill/>
          </a:ln>
        </p:spPr>
      </p:pic>
      <p:pic>
        <p:nvPicPr>
          <p:cNvPr id="9" name="Picture 8" descr="A drawing of two identical quarter circles. The corners of the quarter circles touch without overlapping. One straight edge of each quarter circle is labelled '4 cm'.&#10;">
            <a:extLst>
              <a:ext uri="{FF2B5EF4-FFF2-40B4-BE49-F238E27FC236}">
                <a16:creationId xmlns:a16="http://schemas.microsoft.com/office/drawing/2014/main" id="{00365227-60BC-4F94-AC1D-2EFB06A949E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61520" y="2701129"/>
            <a:ext cx="1315471" cy="1306929"/>
          </a:xfrm>
          <a:prstGeom prst="rect">
            <a:avLst/>
          </a:prstGeom>
          <a:noFill/>
          <a:ln>
            <a:noFill/>
          </a:ln>
        </p:spPr>
      </p:pic>
    </p:spTree>
    <p:extLst>
      <p:ext uri="{BB962C8B-B14F-4D97-AF65-F5344CB8AC3E}">
        <p14:creationId xmlns:p14="http://schemas.microsoft.com/office/powerpoint/2010/main" val="1449108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(b)</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dirty="0"/>
          </a:p>
        </p:txBody>
      </p:sp>
      <p:grpSp>
        <p:nvGrpSpPr>
          <p:cNvPr id="2" name="Group 1">
            <a:extLst>
              <a:ext uri="{FF2B5EF4-FFF2-40B4-BE49-F238E27FC236}">
                <a16:creationId xmlns:a16="http://schemas.microsoft.com/office/drawing/2014/main" id="{8EBA26A4-7AF5-432E-17FA-337B293BE962}"/>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81DB96C9-247F-A133-5551-886A2B3194A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02808064-45A2-0239-3E9A-4593EE1E15BC}"/>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F327681-D967-A54B-6132-02F5283715E3}"/>
                  </a:ext>
                </a:extLst>
              </p:cNvPr>
              <p:cNvGraphicFramePr>
                <a:graphicFrameLocks noGrp="1"/>
              </p:cNvGraphicFramePr>
              <p:nvPr>
                <p:extLst>
                  <p:ext uri="{D42A27DB-BD31-4B8C-83A1-F6EECF244321}">
                    <p14:modId xmlns:p14="http://schemas.microsoft.com/office/powerpoint/2010/main" val="2445369556"/>
                  </p:ext>
                </p:extLst>
              </p:nvPr>
            </p:nvGraphicFramePr>
            <p:xfrm>
              <a:off x="1273193" y="1325397"/>
              <a:ext cx="10349603" cy="4696102"/>
            </p:xfrm>
            <a:graphic>
              <a:graphicData uri="http://schemas.openxmlformats.org/drawingml/2006/table">
                <a:tbl>
                  <a:tblPr firstRow="1" firstCol="1" bandRow="1"/>
                  <a:tblGrid>
                    <a:gridCol w="536209">
                      <a:extLst>
                        <a:ext uri="{9D8B030D-6E8A-4147-A177-3AD203B41FA5}">
                          <a16:colId xmlns:a16="http://schemas.microsoft.com/office/drawing/2014/main" val="94374153"/>
                        </a:ext>
                      </a:extLst>
                    </a:gridCol>
                    <a:gridCol w="1782097">
                      <a:extLst>
                        <a:ext uri="{9D8B030D-6E8A-4147-A177-3AD203B41FA5}">
                          <a16:colId xmlns:a16="http://schemas.microsoft.com/office/drawing/2014/main" val="195294166"/>
                        </a:ext>
                      </a:extLst>
                    </a:gridCol>
                    <a:gridCol w="2247441">
                      <a:extLst>
                        <a:ext uri="{9D8B030D-6E8A-4147-A177-3AD203B41FA5}">
                          <a16:colId xmlns:a16="http://schemas.microsoft.com/office/drawing/2014/main" val="604514043"/>
                        </a:ext>
                      </a:extLst>
                    </a:gridCol>
                    <a:gridCol w="3349127">
                      <a:extLst>
                        <a:ext uri="{9D8B030D-6E8A-4147-A177-3AD203B41FA5}">
                          <a16:colId xmlns:a16="http://schemas.microsoft.com/office/drawing/2014/main" val="1622398451"/>
                        </a:ext>
                      </a:extLst>
                    </a:gridCol>
                    <a:gridCol w="2434729">
                      <a:extLst>
                        <a:ext uri="{9D8B030D-6E8A-4147-A177-3AD203B41FA5}">
                          <a16:colId xmlns:a16="http://schemas.microsoft.com/office/drawing/2014/main" val="3151274699"/>
                        </a:ext>
                      </a:extLst>
                    </a:gridCol>
                  </a:tblGrid>
                  <a:tr h="308267">
                    <a:tc rowSpan="4">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Compound shape</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C</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2663576"/>
                      </a:ext>
                    </a:extLst>
                  </a:tr>
                  <a:tr h="861000">
                    <a:tc vMerge="1">
                      <a:txBody>
                        <a:bodyPr/>
                        <a:lstStyle/>
                        <a:p>
                          <a:endParaRPr lang="en-SG"/>
                        </a:p>
                      </a:txBody>
                      <a:tcPr/>
                    </a:tc>
                    <a:tc vMerge="1">
                      <a:txBody>
                        <a:bodyPr/>
                        <a:lstStyle/>
                        <a:p>
                          <a:endParaRPr lang="en-SG"/>
                        </a:p>
                      </a:txBody>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the area of one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the other shapes and find the areas</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Area of shaded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57103839"/>
                      </a:ext>
                    </a:extLst>
                  </a:tr>
                  <a:tr h="1805562">
                    <a:tc vMerge="1">
                      <a:txBody>
                        <a:bodyPr/>
                        <a:lstStyle/>
                        <a:p>
                          <a:endParaRPr lang="en-SG"/>
                        </a:p>
                      </a:txBody>
                      <a:tcPr/>
                    </a:tc>
                    <a:tc rowSpan="2">
                      <a:txBody>
                        <a:bodyPr/>
                        <a:lstStyle/>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SG"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Area </a:t>
                          </a: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100 – 78.54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21.46</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21.5 cm</a:t>
                          </a:r>
                          <a:r>
                            <a:rPr lang="en-GB" sz="2100" baseline="300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2 </a:t>
                          </a:r>
                          <a:r>
                            <a:rPr lang="en-GB" sz="2100" kern="1200" dirty="0">
                              <a:solidFill>
                                <a:srgbClr val="4472C4"/>
                              </a:solidFill>
                              <a:effectLst/>
                              <a:latin typeface="Arial" panose="020B0604020202020204" pitchFamily="34" charset="0"/>
                              <a:ea typeface="+mn-ea"/>
                              <a:cs typeface="+mn-cs"/>
                            </a:rPr>
                            <a:t>(1 </a:t>
                          </a:r>
                          <a:r>
                            <a:rPr lang="en-GB" sz="2100" kern="1200" dirty="0" err="1">
                              <a:solidFill>
                                <a:srgbClr val="4472C4"/>
                              </a:solidFill>
                              <a:effectLst/>
                              <a:latin typeface="Arial" panose="020B0604020202020204" pitchFamily="34" charset="0"/>
                              <a:ea typeface="+mn-ea"/>
                              <a:cs typeface="+mn-cs"/>
                            </a:rPr>
                            <a:t>d.p.</a:t>
                          </a:r>
                          <a:r>
                            <a:rPr lang="en-GB" sz="2100" kern="1200" dirty="0">
                              <a:solidFill>
                                <a:srgbClr val="4472C4"/>
                              </a:solidFill>
                              <a:effectLst/>
                              <a:latin typeface="Arial" panose="020B0604020202020204" pitchFamily="34" charset="0"/>
                              <a:ea typeface="+mn-ea"/>
                              <a:cs typeface="+mn-cs"/>
                            </a:rPr>
                            <a:t>)</a:t>
                          </a:r>
                          <a:endParaRPr lang="en-SG" sz="2100" kern="1200" dirty="0">
                            <a:solidFill>
                              <a:srgbClr val="4472C4"/>
                            </a:solidFill>
                            <a:effectLst/>
                            <a:latin typeface="Arial" panose="020B0604020202020204" pitchFamily="34" charset="0"/>
                            <a:ea typeface="Calibri" panose="020F0502020204030204" pitchFamily="34" charset="0"/>
                            <a:cs typeface="+mn-cs"/>
                          </a:endParaRPr>
                        </a:p>
                        <a:p>
                          <a:pPr>
                            <a:spcAft>
                              <a:spcPts val="600"/>
                            </a:spcAft>
                          </a:pP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458113"/>
                      </a:ext>
                    </a:extLst>
                  </a:tr>
                  <a:tr h="1709500">
                    <a:tc vMerge="1">
                      <a:txBody>
                        <a:bodyPr/>
                        <a:lstStyle/>
                        <a:p>
                          <a:endParaRPr lang="en-SG"/>
                        </a:p>
                      </a:txBody>
                      <a:tcPr/>
                    </a:tc>
                    <a:tc vMerge="1">
                      <a:txBody>
                        <a:bodyPr/>
                        <a:lstStyle/>
                        <a:p>
                          <a:endParaRPr lang="en-SG"/>
                        </a:p>
                      </a:txBody>
                      <a:tcPr/>
                    </a:tc>
                    <a:tc>
                      <a:txBody>
                        <a:bodyPr/>
                        <a:lstStyle/>
                        <a:p>
                          <a:pPr algn="ctr">
                            <a:spcAft>
                              <a:spcPts val="600"/>
                            </a:spcAft>
                          </a:pPr>
                          <a:r>
                            <a:rPr lang="en-GB" sz="1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Area = 10 × 10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 100 cm</a:t>
                          </a:r>
                          <a:r>
                            <a:rPr lang="en-GB" sz="2100" baseline="300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SG"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𝑟</m:t>
                                  </m:r>
                                </m:e>
                                <m:sup>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Area  = 3.14… × 5</a:t>
                          </a:r>
                          <a:r>
                            <a:rPr lang="en-GB" sz="2100" baseline="300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indent="384810">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 78.539…</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indent="384810">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 78.54 cm</a:t>
                          </a:r>
                          <a:r>
                            <a:rPr lang="en-GB" sz="2100" baseline="300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SG"/>
                        </a:p>
                      </a:txBody>
                      <a:tcPr/>
                    </a:tc>
                    <a:extLst>
                      <a:ext uri="{0D108BD9-81ED-4DB2-BD59-A6C34878D82A}">
                        <a16:rowId xmlns:a16="http://schemas.microsoft.com/office/drawing/2014/main" val="2811011233"/>
                      </a:ext>
                    </a:extLst>
                  </a:tr>
                </a:tbl>
              </a:graphicData>
            </a:graphic>
          </p:graphicFrame>
        </mc:Choice>
        <mc:Fallback xmlns="">
          <p:graphicFrame>
            <p:nvGraphicFramePr>
              <p:cNvPr id="5" name="Table 4">
                <a:extLst>
                  <a:ext uri="{FF2B5EF4-FFF2-40B4-BE49-F238E27FC236}">
                    <a16:creationId xmlns:a16="http://schemas.microsoft.com/office/drawing/2014/main" id="{CF327681-D967-A54B-6132-02F5283715E3}"/>
                  </a:ext>
                </a:extLst>
              </p:cNvPr>
              <p:cNvGraphicFramePr>
                <a:graphicFrameLocks noGrp="1"/>
              </p:cNvGraphicFramePr>
              <p:nvPr>
                <p:extLst>
                  <p:ext uri="{D42A27DB-BD31-4B8C-83A1-F6EECF244321}">
                    <p14:modId xmlns:p14="http://schemas.microsoft.com/office/powerpoint/2010/main" val="2445369556"/>
                  </p:ext>
                </p:extLst>
              </p:nvPr>
            </p:nvGraphicFramePr>
            <p:xfrm>
              <a:off x="1273193" y="1325397"/>
              <a:ext cx="10349603" cy="4696102"/>
            </p:xfrm>
            <a:graphic>
              <a:graphicData uri="http://schemas.openxmlformats.org/drawingml/2006/table">
                <a:tbl>
                  <a:tblPr firstRow="1" firstCol="1" bandRow="1"/>
                  <a:tblGrid>
                    <a:gridCol w="536209">
                      <a:extLst>
                        <a:ext uri="{9D8B030D-6E8A-4147-A177-3AD203B41FA5}">
                          <a16:colId xmlns:a16="http://schemas.microsoft.com/office/drawing/2014/main" val="94374153"/>
                        </a:ext>
                      </a:extLst>
                    </a:gridCol>
                    <a:gridCol w="1782097">
                      <a:extLst>
                        <a:ext uri="{9D8B030D-6E8A-4147-A177-3AD203B41FA5}">
                          <a16:colId xmlns:a16="http://schemas.microsoft.com/office/drawing/2014/main" val="195294166"/>
                        </a:ext>
                      </a:extLst>
                    </a:gridCol>
                    <a:gridCol w="2247441">
                      <a:extLst>
                        <a:ext uri="{9D8B030D-6E8A-4147-A177-3AD203B41FA5}">
                          <a16:colId xmlns:a16="http://schemas.microsoft.com/office/drawing/2014/main" val="604514043"/>
                        </a:ext>
                      </a:extLst>
                    </a:gridCol>
                    <a:gridCol w="3349127">
                      <a:extLst>
                        <a:ext uri="{9D8B030D-6E8A-4147-A177-3AD203B41FA5}">
                          <a16:colId xmlns:a16="http://schemas.microsoft.com/office/drawing/2014/main" val="1622398451"/>
                        </a:ext>
                      </a:extLst>
                    </a:gridCol>
                    <a:gridCol w="2434729">
                      <a:extLst>
                        <a:ext uri="{9D8B030D-6E8A-4147-A177-3AD203B41FA5}">
                          <a16:colId xmlns:a16="http://schemas.microsoft.com/office/drawing/2014/main" val="3151274699"/>
                        </a:ext>
                      </a:extLst>
                    </a:gridCol>
                  </a:tblGrid>
                  <a:tr h="320040">
                    <a:tc rowSpan="4">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Compound shape</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C</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2663576"/>
                      </a:ext>
                    </a:extLst>
                  </a:tr>
                  <a:tr h="861000">
                    <a:tc vMerge="1">
                      <a:txBody>
                        <a:bodyPr/>
                        <a:lstStyle/>
                        <a:p>
                          <a:endParaRPr lang="en-SG"/>
                        </a:p>
                      </a:txBody>
                      <a:tcPr/>
                    </a:tc>
                    <a:tc vMerge="1">
                      <a:txBody>
                        <a:bodyPr/>
                        <a:lstStyle/>
                        <a:p>
                          <a:endParaRPr lang="en-SG"/>
                        </a:p>
                      </a:txBody>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the area of one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the other shapes and find the areas</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Area of shaded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57103839"/>
                      </a:ext>
                    </a:extLst>
                  </a:tr>
                  <a:tr h="1805562">
                    <a:tc vMerge="1">
                      <a:txBody>
                        <a:bodyPr/>
                        <a:lstStyle/>
                        <a:p>
                          <a:endParaRPr lang="en-SG"/>
                        </a:p>
                      </a:txBody>
                      <a:tcPr/>
                    </a:tc>
                    <a:tc rowSpan="2">
                      <a:txBody>
                        <a:bodyPr/>
                        <a:lstStyle/>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SG"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Area </a:t>
                          </a: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100 – 78.54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21.46</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21.5 cm</a:t>
                          </a:r>
                          <a:r>
                            <a:rPr lang="en-GB" sz="2100" baseline="300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2 </a:t>
                          </a:r>
                          <a:r>
                            <a:rPr lang="en-GB" sz="2100" kern="1200" dirty="0">
                              <a:solidFill>
                                <a:srgbClr val="4472C4"/>
                              </a:solidFill>
                              <a:effectLst/>
                              <a:latin typeface="Arial" panose="020B0604020202020204" pitchFamily="34" charset="0"/>
                              <a:ea typeface="+mn-ea"/>
                              <a:cs typeface="+mn-cs"/>
                            </a:rPr>
                            <a:t>(1 </a:t>
                          </a:r>
                          <a:r>
                            <a:rPr lang="en-GB" sz="2100" kern="1200" dirty="0" err="1">
                              <a:solidFill>
                                <a:srgbClr val="4472C4"/>
                              </a:solidFill>
                              <a:effectLst/>
                              <a:latin typeface="Arial" panose="020B0604020202020204" pitchFamily="34" charset="0"/>
                              <a:ea typeface="+mn-ea"/>
                              <a:cs typeface="+mn-cs"/>
                            </a:rPr>
                            <a:t>d.p.</a:t>
                          </a:r>
                          <a:r>
                            <a:rPr lang="en-GB" sz="2100" kern="1200" dirty="0">
                              <a:solidFill>
                                <a:srgbClr val="4472C4"/>
                              </a:solidFill>
                              <a:effectLst/>
                              <a:latin typeface="Arial" panose="020B0604020202020204" pitchFamily="34" charset="0"/>
                              <a:ea typeface="+mn-ea"/>
                              <a:cs typeface="+mn-cs"/>
                            </a:rPr>
                            <a:t>)</a:t>
                          </a:r>
                          <a:endParaRPr lang="en-SG" sz="2100" kern="1200" dirty="0">
                            <a:solidFill>
                              <a:srgbClr val="4472C4"/>
                            </a:solidFill>
                            <a:effectLst/>
                            <a:latin typeface="Arial" panose="020B0604020202020204" pitchFamily="34" charset="0"/>
                            <a:ea typeface="Calibri" panose="020F0502020204030204" pitchFamily="34" charset="0"/>
                            <a:cs typeface="+mn-cs"/>
                          </a:endParaRPr>
                        </a:p>
                        <a:p>
                          <a:pPr>
                            <a:spcAft>
                              <a:spcPts val="600"/>
                            </a:spcAft>
                          </a:pP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458113"/>
                      </a:ext>
                    </a:extLst>
                  </a:tr>
                  <a:tr h="1709500">
                    <a:tc vMerge="1">
                      <a:txBody>
                        <a:bodyPr/>
                        <a:lstStyle/>
                        <a:p>
                          <a:endParaRPr lang="en-SG"/>
                        </a:p>
                      </a:txBody>
                      <a:tcPr/>
                    </a:tc>
                    <a:tc vMerge="1">
                      <a:txBody>
                        <a:bodyPr/>
                        <a:lstStyle/>
                        <a:p>
                          <a:endParaRPr lang="en-SG"/>
                        </a:p>
                      </a:txBody>
                      <a:tcPr/>
                    </a:tc>
                    <a:tc>
                      <a:txBody>
                        <a:bodyPr/>
                        <a:lstStyle/>
                        <a:p>
                          <a:pPr algn="ctr">
                            <a:spcAft>
                              <a:spcPts val="600"/>
                            </a:spcAft>
                          </a:pPr>
                          <a:r>
                            <a:rPr lang="en-GB" sz="1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Area = 10 × 10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 100 cm</a:t>
                          </a:r>
                          <a:r>
                            <a:rPr lang="en-GB" sz="2100" baseline="300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36794" t="-179004" r="-73224" b="-712"/>
                          </a:stretch>
                        </a:blipFill>
                      </a:tcPr>
                    </a:tc>
                    <a:tc vMerge="1">
                      <a:txBody>
                        <a:bodyPr/>
                        <a:lstStyle/>
                        <a:p>
                          <a:endParaRPr lang="en-SG"/>
                        </a:p>
                      </a:txBody>
                      <a:tcPr/>
                    </a:tc>
                    <a:extLst>
                      <a:ext uri="{0D108BD9-81ED-4DB2-BD59-A6C34878D82A}">
                        <a16:rowId xmlns:a16="http://schemas.microsoft.com/office/drawing/2014/main" val="2811011233"/>
                      </a:ext>
                    </a:extLst>
                  </a:tr>
                </a:tbl>
              </a:graphicData>
            </a:graphic>
          </p:graphicFrame>
        </mc:Fallback>
      </mc:AlternateContent>
      <p:pic>
        <p:nvPicPr>
          <p:cNvPr id="21" name="Picture 20" descr="A drawing of a compound shape made up of an unshaded circle inside a shaded square. The circle just fits inside the square, with the sides of the square just touching the circle. The diameter of the circle is labelled '10 cm'.&#10;">
            <a:extLst>
              <a:ext uri="{FF2B5EF4-FFF2-40B4-BE49-F238E27FC236}">
                <a16:creationId xmlns:a16="http://schemas.microsoft.com/office/drawing/2014/main" id="{4D7FE75E-4A61-9FF6-94F0-1EC227C35F9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63984" y="3363386"/>
            <a:ext cx="1249657" cy="1249657"/>
          </a:xfrm>
          <a:prstGeom prst="rect">
            <a:avLst/>
          </a:prstGeom>
          <a:noFill/>
          <a:ln>
            <a:noFill/>
          </a:ln>
        </p:spPr>
      </p:pic>
      <p:pic>
        <p:nvPicPr>
          <p:cNvPr id="23" name="Picture 22" descr="A drawing of a shaded square. One side of the square is labelled '10 cm'.&#10;">
            <a:extLst>
              <a:ext uri="{FF2B5EF4-FFF2-40B4-BE49-F238E27FC236}">
                <a16:creationId xmlns:a16="http://schemas.microsoft.com/office/drawing/2014/main" id="{0E3A3F2D-DD08-70BD-ADAF-E596D9784D4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37866" y="2735841"/>
            <a:ext cx="1092297" cy="1431148"/>
          </a:xfrm>
          <a:prstGeom prst="rect">
            <a:avLst/>
          </a:prstGeom>
          <a:noFill/>
          <a:ln>
            <a:noFill/>
          </a:ln>
        </p:spPr>
      </p:pic>
      <p:pic>
        <p:nvPicPr>
          <p:cNvPr id="24" name="Picture 23" descr="A drawing of a circle. The diameter of the circle is labelled '10 cm'.&#10;">
            <a:extLst>
              <a:ext uri="{FF2B5EF4-FFF2-40B4-BE49-F238E27FC236}">
                <a16:creationId xmlns:a16="http://schemas.microsoft.com/office/drawing/2014/main" id="{489CEC3D-F9AD-FD16-5EED-BA41731C2D9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81912" y="2810936"/>
            <a:ext cx="1104900" cy="1104900"/>
          </a:xfrm>
          <a:prstGeom prst="rect">
            <a:avLst/>
          </a:prstGeom>
          <a:noFill/>
          <a:ln>
            <a:noFill/>
          </a:ln>
        </p:spPr>
      </p:pic>
    </p:spTree>
    <p:extLst>
      <p:ext uri="{BB962C8B-B14F-4D97-AF65-F5344CB8AC3E}">
        <p14:creationId xmlns:p14="http://schemas.microsoft.com/office/powerpoint/2010/main" val="1401077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(c)</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grpSp>
        <p:nvGrpSpPr>
          <p:cNvPr id="2" name="Group 1">
            <a:extLst>
              <a:ext uri="{FF2B5EF4-FFF2-40B4-BE49-F238E27FC236}">
                <a16:creationId xmlns:a16="http://schemas.microsoft.com/office/drawing/2014/main" id="{8EBA26A4-7AF5-432E-17FA-337B293BE962}"/>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81DB96C9-247F-A133-5551-886A2B3194A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02808064-45A2-0239-3E9A-4593EE1E15BC}"/>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584F953-B034-696C-9881-BAEAD07AC22C}"/>
                  </a:ext>
                </a:extLst>
              </p:cNvPr>
              <p:cNvGraphicFramePr>
                <a:graphicFrameLocks noGrp="1"/>
              </p:cNvGraphicFramePr>
              <p:nvPr>
                <p:extLst>
                  <p:ext uri="{D42A27DB-BD31-4B8C-83A1-F6EECF244321}">
                    <p14:modId xmlns:p14="http://schemas.microsoft.com/office/powerpoint/2010/main" val="507653385"/>
                  </p:ext>
                </p:extLst>
              </p:nvPr>
            </p:nvGraphicFramePr>
            <p:xfrm>
              <a:off x="843535" y="1523644"/>
              <a:ext cx="10360619" cy="4438274"/>
            </p:xfrm>
            <a:graphic>
              <a:graphicData uri="http://schemas.openxmlformats.org/drawingml/2006/table">
                <a:tbl>
                  <a:tblPr firstRow="1" firstCol="1" bandRow="1"/>
                  <a:tblGrid>
                    <a:gridCol w="512999">
                      <a:extLst>
                        <a:ext uri="{9D8B030D-6E8A-4147-A177-3AD203B41FA5}">
                          <a16:colId xmlns:a16="http://schemas.microsoft.com/office/drawing/2014/main" val="94374153"/>
                        </a:ext>
                      </a:extLst>
                    </a:gridCol>
                    <a:gridCol w="1793357">
                      <a:extLst>
                        <a:ext uri="{9D8B030D-6E8A-4147-A177-3AD203B41FA5}">
                          <a16:colId xmlns:a16="http://schemas.microsoft.com/office/drawing/2014/main" val="195294166"/>
                        </a:ext>
                      </a:extLst>
                    </a:gridCol>
                    <a:gridCol w="2418212">
                      <a:extLst>
                        <a:ext uri="{9D8B030D-6E8A-4147-A177-3AD203B41FA5}">
                          <a16:colId xmlns:a16="http://schemas.microsoft.com/office/drawing/2014/main" val="604514043"/>
                        </a:ext>
                      </a:extLst>
                    </a:gridCol>
                    <a:gridCol w="2987577">
                      <a:extLst>
                        <a:ext uri="{9D8B030D-6E8A-4147-A177-3AD203B41FA5}">
                          <a16:colId xmlns:a16="http://schemas.microsoft.com/office/drawing/2014/main" val="1622398451"/>
                        </a:ext>
                      </a:extLst>
                    </a:gridCol>
                    <a:gridCol w="2648474">
                      <a:extLst>
                        <a:ext uri="{9D8B030D-6E8A-4147-A177-3AD203B41FA5}">
                          <a16:colId xmlns:a16="http://schemas.microsoft.com/office/drawing/2014/main" val="3151274699"/>
                        </a:ext>
                      </a:extLst>
                    </a:gridCol>
                  </a:tblGrid>
                  <a:tr h="308267">
                    <a:tc rowSpan="4">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Compound shape</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C</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2663576"/>
                      </a:ext>
                    </a:extLst>
                  </a:tr>
                  <a:tr h="861000">
                    <a:tc vMerge="1">
                      <a:txBody>
                        <a:bodyPr/>
                        <a:lstStyle/>
                        <a:p>
                          <a:endParaRPr lang="en-SG"/>
                        </a:p>
                      </a:txBody>
                      <a:tcPr/>
                    </a:tc>
                    <a:tc vMerge="1">
                      <a:txBody>
                        <a:bodyPr/>
                        <a:lstStyle/>
                        <a:p>
                          <a:endParaRPr lang="en-SG"/>
                        </a:p>
                      </a:txBody>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the area of one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the other shapes and find the areas</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Area of shaded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57103839"/>
                      </a:ext>
                    </a:extLst>
                  </a:tr>
                  <a:tr h="1469328">
                    <a:tc vMerge="1">
                      <a:txBody>
                        <a:bodyPr/>
                        <a:lstStyle/>
                        <a:p>
                          <a:endParaRPr lang="en-SG"/>
                        </a:p>
                      </a:txBody>
                      <a:tcPr/>
                    </a:tc>
                    <a:tc rowSpan="2">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SG"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4472C4"/>
                              </a:solidFill>
                              <a:effectLst/>
                              <a:latin typeface="Arial" panose="020B0604020202020204" pitchFamily="34" charset="0"/>
                              <a:ea typeface="Calibri" panose="020F0502020204030204" pitchFamily="34" charset="0"/>
                            </a:rPr>
                            <a:t>Area </a:t>
                          </a: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1.12 + 0.251…</a:t>
                          </a:r>
                          <a:endParaRPr lang="en-SG" sz="2100" dirty="0">
                            <a:effectLst/>
                            <a:latin typeface="Arial" panose="020B0604020202020204" pitchFamily="34" charset="0"/>
                            <a:ea typeface="Calibri" panose="020F0502020204030204" pitchFamily="34"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1.371…</a:t>
                          </a:r>
                          <a:endParaRPr lang="en-SG" sz="2100" dirty="0">
                            <a:effectLst/>
                            <a:latin typeface="Arial" panose="020B0604020202020204" pitchFamily="34" charset="0"/>
                            <a:ea typeface="Calibri" panose="020F0502020204030204" pitchFamily="34"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1.37 m</a:t>
                          </a:r>
                          <a:r>
                            <a:rPr lang="en-GB" sz="2100" baseline="30000" dirty="0">
                              <a:solidFill>
                                <a:srgbClr val="4472C4"/>
                              </a:solidFill>
                              <a:effectLst/>
                              <a:latin typeface="Arial" panose="020B0604020202020204" pitchFamily="34" charset="0"/>
                              <a:ea typeface="Calibri" panose="020F0502020204030204" pitchFamily="34" charset="0"/>
                            </a:rPr>
                            <a:t>2 </a:t>
                          </a:r>
                          <a:r>
                            <a:rPr lang="en-GB" sz="2100" kern="1200" dirty="0">
                              <a:solidFill>
                                <a:srgbClr val="4472C4"/>
                              </a:solidFill>
                              <a:effectLst/>
                              <a:latin typeface="Arial" panose="020B0604020202020204" pitchFamily="34" charset="0"/>
                              <a:ea typeface="+mn-ea"/>
                              <a:cs typeface="+mn-cs"/>
                            </a:rPr>
                            <a:t>(2 </a:t>
                          </a:r>
                          <a:r>
                            <a:rPr lang="en-GB" sz="2100" kern="1200" dirty="0" err="1">
                              <a:solidFill>
                                <a:srgbClr val="4472C4"/>
                              </a:solidFill>
                              <a:effectLst/>
                              <a:latin typeface="Arial" panose="020B0604020202020204" pitchFamily="34" charset="0"/>
                              <a:ea typeface="+mn-ea"/>
                              <a:cs typeface="+mn-cs"/>
                            </a:rPr>
                            <a:t>d.p.</a:t>
                          </a:r>
                          <a:r>
                            <a:rPr lang="en-GB" sz="2100" kern="1200" dirty="0">
                              <a:solidFill>
                                <a:srgbClr val="4472C4"/>
                              </a:solidFill>
                              <a:effectLst/>
                              <a:latin typeface="Arial" panose="020B0604020202020204" pitchFamily="34" charset="0"/>
                              <a:ea typeface="+mn-ea"/>
                              <a:cs typeface="+mn-cs"/>
                            </a:rPr>
                            <a:t>)</a:t>
                          </a:r>
                          <a:endParaRPr lang="en-SG" sz="2100" kern="1200" dirty="0">
                            <a:solidFill>
                              <a:srgbClr val="4472C4"/>
                            </a:solidFill>
                            <a:effectLst/>
                            <a:latin typeface="Arial" panose="020B0604020202020204" pitchFamily="34" charset="0"/>
                            <a:ea typeface="Calibri" panose="020F0502020204030204" pitchFamily="34" charset="0"/>
                            <a:cs typeface="+mn-cs"/>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458113"/>
                      </a:ext>
                    </a:extLst>
                  </a:tr>
                  <a:tr h="1709500">
                    <a:tc vMerge="1">
                      <a:txBody>
                        <a:bodyPr/>
                        <a:lstStyle/>
                        <a:p>
                          <a:endParaRPr lang="en-SG"/>
                        </a:p>
                      </a:txBody>
                      <a:tcPr/>
                    </a:tc>
                    <a:tc vMerge="1">
                      <a:txBody>
                        <a:bodyPr/>
                        <a:lstStyle/>
                        <a:p>
                          <a:endParaRPr lang="en-SG"/>
                        </a:p>
                      </a:txBody>
                      <a:tcPr/>
                    </a:tc>
                    <a:tc>
                      <a:txBody>
                        <a:bodyPr/>
                        <a:lstStyle/>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4472C4"/>
                              </a:solidFill>
                              <a:effectLst/>
                              <a:latin typeface="Arial" panose="020B0604020202020204" pitchFamily="34" charset="0"/>
                              <a:ea typeface="Calibri" panose="020F0502020204030204" pitchFamily="34" charset="0"/>
                            </a:rPr>
                            <a:t>Area = 0.8 × 1.4</a:t>
                          </a:r>
                          <a:endParaRPr lang="en-SG" sz="2100" dirty="0">
                            <a:effectLst/>
                            <a:latin typeface="Arial" panose="020B0604020202020204" pitchFamily="34" charset="0"/>
                            <a:ea typeface="Calibri" panose="020F0502020204030204" pitchFamily="34" charset="0"/>
                          </a:endParaRPr>
                        </a:p>
                        <a:p>
                          <a:r>
                            <a:rPr lang="en-GB" sz="2100" dirty="0">
                              <a:solidFill>
                                <a:srgbClr val="4472C4"/>
                              </a:solidFill>
                              <a:effectLst/>
                              <a:latin typeface="Arial" panose="020B0604020202020204" pitchFamily="34" charset="0"/>
                              <a:ea typeface="Calibri" panose="020F0502020204030204" pitchFamily="34" charset="0"/>
                            </a:rPr>
                            <a:t>        = 1.12 m</a:t>
                          </a:r>
                          <a:r>
                            <a:rPr lang="en-GB" sz="2100" baseline="30000" dirty="0">
                              <a:solidFill>
                                <a:srgbClr val="4472C4"/>
                              </a:solidFill>
                              <a:effectLst/>
                              <a:latin typeface="Arial" panose="020B0604020202020204" pitchFamily="34" charset="0"/>
                              <a:ea typeface="Calibri" panose="020F0502020204030204" pitchFamily="34" charset="0"/>
                            </a:rPr>
                            <a:t>2</a:t>
                          </a:r>
                          <a:endParaRPr lang="en-SG" sz="2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14:m>
                            <m:oMathPara xmlns:m="http://schemas.openxmlformats.org/officeDocument/2006/math">
                              <m:oMathParaPr>
                                <m:jc m:val="left"/>
                              </m:oMathParaPr>
                              <m:oMath xmlns:m="http://schemas.openxmlformats.org/officeDocument/2006/math">
                                <m:r>
                                  <a:rPr lang="en-GB" sz="2100" i="1" smtClean="0">
                                    <a:solidFill>
                                      <a:srgbClr val="4472C4"/>
                                    </a:solidFill>
                                    <a:effectLst/>
                                    <a:latin typeface="Cambria Math" panose="02040503050406030204" pitchFamily="18" charset="0"/>
                                    <a:ea typeface="Calibri" panose="020F0502020204030204" pitchFamily="34" charset="0"/>
                                  </a:rPr>
                                  <m:t>𝐴</m:t>
                                </m:r>
                                <m:r>
                                  <a:rPr lang="en-GB" sz="2100" i="1" smtClean="0">
                                    <a:solidFill>
                                      <a:srgbClr val="4472C4"/>
                                    </a:solidFill>
                                    <a:effectLst/>
                                    <a:latin typeface="Cambria Math" panose="02040503050406030204" pitchFamily="18" charset="0"/>
                                    <a:ea typeface="Calibri" panose="020F0502020204030204" pitchFamily="34" charset="0"/>
                                  </a:rPr>
                                  <m:t>=</m:t>
                                </m:r>
                                <m:f>
                                  <m:fPr>
                                    <m:ctrlPr>
                                      <a:rPr lang="en-SG" sz="2100" i="1">
                                        <a:solidFill>
                                          <a:srgbClr val="4472C4"/>
                                        </a:solidFill>
                                        <a:effectLst/>
                                        <a:latin typeface="Cambria Math" panose="02040503050406030204" pitchFamily="18" charset="0"/>
                                        <a:ea typeface="Calibri" panose="020F0502020204030204" pitchFamily="34" charset="0"/>
                                      </a:rPr>
                                    </m:ctrlPr>
                                  </m:fPr>
                                  <m:num>
                                    <m:r>
                                      <a:rPr lang="en-GB" sz="2100" i="1">
                                        <a:solidFill>
                                          <a:srgbClr val="4472C4"/>
                                        </a:solidFill>
                                        <a:effectLst/>
                                        <a:latin typeface="Cambria Math" panose="02040503050406030204" pitchFamily="18" charset="0"/>
                                        <a:ea typeface="Calibri" panose="020F0502020204030204" pitchFamily="34" charset="0"/>
                                      </a:rPr>
                                      <m:t>1</m:t>
                                    </m:r>
                                  </m:num>
                                  <m:den>
                                    <m:r>
                                      <a:rPr lang="en-GB" sz="2100" i="1">
                                        <a:solidFill>
                                          <a:srgbClr val="4472C4"/>
                                        </a:solidFill>
                                        <a:effectLst/>
                                        <a:latin typeface="Cambria Math" panose="02040503050406030204" pitchFamily="18" charset="0"/>
                                        <a:ea typeface="Calibri" panose="020F0502020204030204" pitchFamily="34" charset="0"/>
                                      </a:rPr>
                                      <m:t>2</m:t>
                                    </m:r>
                                  </m:den>
                                </m:f>
                                <m:r>
                                  <a:rPr lang="en-GB" sz="2100" i="1">
                                    <a:solidFill>
                                      <a:srgbClr val="4472C4"/>
                                    </a:solidFill>
                                    <a:effectLst/>
                                    <a:latin typeface="Cambria Math" panose="02040503050406030204" pitchFamily="18" charset="0"/>
                                    <a:ea typeface="Calibri" panose="020F0502020204030204" pitchFamily="34" charset="0"/>
                                  </a:rPr>
                                  <m:t>𝜋</m:t>
                                </m:r>
                                <m:sSup>
                                  <m:sSupPr>
                                    <m:ctrlPr>
                                      <a:rPr lang="en-SG" sz="2100" i="1">
                                        <a:solidFill>
                                          <a:srgbClr val="4472C4"/>
                                        </a:solidFill>
                                        <a:effectLst/>
                                        <a:latin typeface="Cambria Math" panose="02040503050406030204" pitchFamily="18" charset="0"/>
                                        <a:ea typeface="Calibri" panose="020F0502020204030204" pitchFamily="34" charset="0"/>
                                      </a:rPr>
                                    </m:ctrlPr>
                                  </m:sSupPr>
                                  <m:e>
                                    <m:r>
                                      <a:rPr lang="en-GB" sz="2100" i="1">
                                        <a:solidFill>
                                          <a:srgbClr val="4472C4"/>
                                        </a:solidFill>
                                        <a:effectLst/>
                                        <a:latin typeface="Cambria Math" panose="02040503050406030204" pitchFamily="18" charset="0"/>
                                        <a:ea typeface="Calibri" panose="020F0502020204030204" pitchFamily="34" charset="0"/>
                                      </a:rPr>
                                      <m:t>𝑟</m:t>
                                    </m:r>
                                  </m:e>
                                  <m:sup>
                                    <m:r>
                                      <a:rPr lang="en-GB" sz="2100" i="1">
                                        <a:solidFill>
                                          <a:srgbClr val="4472C4"/>
                                        </a:solidFill>
                                        <a:effectLst/>
                                        <a:latin typeface="Cambria Math" panose="02040503050406030204" pitchFamily="18" charset="0"/>
                                        <a:ea typeface="Calibri" panose="020F0502020204030204" pitchFamily="34" charset="0"/>
                                      </a:rPr>
                                      <m:t>2</m:t>
                                    </m:r>
                                  </m:sup>
                                </m:sSup>
                              </m:oMath>
                            </m:oMathPara>
                          </a14:m>
                          <a:endParaRPr lang="en-SG" sz="2100" dirty="0">
                            <a:effectLst/>
                            <a:latin typeface="Arial" panose="020B0604020202020204" pitchFamily="34" charset="0"/>
                            <a:ea typeface="Calibri" panose="020F0502020204030204" pitchFamily="34"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Area = 3.14… × 0.4</a:t>
                          </a:r>
                          <a:r>
                            <a:rPr lang="en-GB" sz="2100" baseline="30000" dirty="0">
                              <a:solidFill>
                                <a:srgbClr val="4472C4"/>
                              </a:solidFill>
                              <a:effectLst/>
                              <a:latin typeface="Arial" panose="020B0604020202020204" pitchFamily="34" charset="0"/>
                              <a:ea typeface="Calibri" panose="020F0502020204030204" pitchFamily="34" charset="0"/>
                            </a:rPr>
                            <a:t>2 </a:t>
                          </a:r>
                          <a:r>
                            <a:rPr lang="en-GB" sz="2100" dirty="0">
                              <a:solidFill>
                                <a:srgbClr val="4472C4"/>
                              </a:solidFill>
                              <a:effectLst/>
                              <a:latin typeface="Arial" panose="020B0604020202020204" pitchFamily="34" charset="0"/>
                              <a:ea typeface="Calibri" panose="020F0502020204030204" pitchFamily="34" charset="0"/>
                            </a:rPr>
                            <a:t>÷ 2</a:t>
                          </a:r>
                          <a:endParaRPr lang="en-SG" sz="2100" dirty="0">
                            <a:effectLst/>
                            <a:latin typeface="Arial" panose="020B0604020202020204" pitchFamily="34" charset="0"/>
                            <a:ea typeface="Calibri" panose="020F0502020204030204" pitchFamily="34"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 0.25132…</a:t>
                          </a:r>
                          <a:endParaRPr lang="en-SG" sz="2100" dirty="0">
                            <a:effectLst/>
                            <a:latin typeface="Arial" panose="020B0604020202020204" pitchFamily="34" charset="0"/>
                            <a:ea typeface="Calibri" panose="020F0502020204030204" pitchFamily="34" charset="0"/>
                          </a:endParaRPr>
                        </a:p>
                        <a:p>
                          <a:r>
                            <a:rPr lang="en-GB" sz="2100" dirty="0">
                              <a:solidFill>
                                <a:srgbClr val="4472C4"/>
                              </a:solidFill>
                              <a:effectLst/>
                              <a:latin typeface="Arial" panose="020B0604020202020204" pitchFamily="34" charset="0"/>
                              <a:ea typeface="Calibri" panose="020F0502020204030204" pitchFamily="34" charset="0"/>
                            </a:rPr>
                            <a:t>         = 0.251 m</a:t>
                          </a:r>
                          <a:r>
                            <a:rPr lang="en-GB" sz="2100" baseline="30000" dirty="0">
                              <a:solidFill>
                                <a:srgbClr val="4472C4"/>
                              </a:solidFill>
                              <a:effectLst/>
                              <a:latin typeface="Arial" panose="020B0604020202020204" pitchFamily="34" charset="0"/>
                              <a:ea typeface="Calibri" panose="020F0502020204030204" pitchFamily="34" charset="0"/>
                            </a:rPr>
                            <a:t>2</a:t>
                          </a:r>
                          <a:endParaRPr lang="en-SG" sz="21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SG"/>
                        </a:p>
                      </a:txBody>
                      <a:tcPr/>
                    </a:tc>
                    <a:extLst>
                      <a:ext uri="{0D108BD9-81ED-4DB2-BD59-A6C34878D82A}">
                        <a16:rowId xmlns:a16="http://schemas.microsoft.com/office/drawing/2014/main" val="2811011233"/>
                      </a:ext>
                    </a:extLst>
                  </a:tr>
                </a:tbl>
              </a:graphicData>
            </a:graphic>
          </p:graphicFrame>
        </mc:Choice>
        <mc:Fallback xmlns="">
          <p:graphicFrame>
            <p:nvGraphicFramePr>
              <p:cNvPr id="5" name="Table 4">
                <a:extLst>
                  <a:ext uri="{FF2B5EF4-FFF2-40B4-BE49-F238E27FC236}">
                    <a16:creationId xmlns:a16="http://schemas.microsoft.com/office/drawing/2014/main" id="{0584F953-B034-696C-9881-BAEAD07AC22C}"/>
                  </a:ext>
                </a:extLst>
              </p:cNvPr>
              <p:cNvGraphicFramePr>
                <a:graphicFrameLocks noGrp="1"/>
              </p:cNvGraphicFramePr>
              <p:nvPr>
                <p:extLst>
                  <p:ext uri="{D42A27DB-BD31-4B8C-83A1-F6EECF244321}">
                    <p14:modId xmlns:p14="http://schemas.microsoft.com/office/powerpoint/2010/main" val="507653385"/>
                  </p:ext>
                </p:extLst>
              </p:nvPr>
            </p:nvGraphicFramePr>
            <p:xfrm>
              <a:off x="843535" y="1523644"/>
              <a:ext cx="10360619" cy="4438274"/>
            </p:xfrm>
            <a:graphic>
              <a:graphicData uri="http://schemas.openxmlformats.org/drawingml/2006/table">
                <a:tbl>
                  <a:tblPr firstRow="1" firstCol="1" bandRow="1"/>
                  <a:tblGrid>
                    <a:gridCol w="512999">
                      <a:extLst>
                        <a:ext uri="{9D8B030D-6E8A-4147-A177-3AD203B41FA5}">
                          <a16:colId xmlns:a16="http://schemas.microsoft.com/office/drawing/2014/main" val="94374153"/>
                        </a:ext>
                      </a:extLst>
                    </a:gridCol>
                    <a:gridCol w="1793357">
                      <a:extLst>
                        <a:ext uri="{9D8B030D-6E8A-4147-A177-3AD203B41FA5}">
                          <a16:colId xmlns:a16="http://schemas.microsoft.com/office/drawing/2014/main" val="195294166"/>
                        </a:ext>
                      </a:extLst>
                    </a:gridCol>
                    <a:gridCol w="2418212">
                      <a:extLst>
                        <a:ext uri="{9D8B030D-6E8A-4147-A177-3AD203B41FA5}">
                          <a16:colId xmlns:a16="http://schemas.microsoft.com/office/drawing/2014/main" val="604514043"/>
                        </a:ext>
                      </a:extLst>
                    </a:gridCol>
                    <a:gridCol w="2987577">
                      <a:extLst>
                        <a:ext uri="{9D8B030D-6E8A-4147-A177-3AD203B41FA5}">
                          <a16:colId xmlns:a16="http://schemas.microsoft.com/office/drawing/2014/main" val="1622398451"/>
                        </a:ext>
                      </a:extLst>
                    </a:gridCol>
                    <a:gridCol w="2648474">
                      <a:extLst>
                        <a:ext uri="{9D8B030D-6E8A-4147-A177-3AD203B41FA5}">
                          <a16:colId xmlns:a16="http://schemas.microsoft.com/office/drawing/2014/main" val="3151274699"/>
                        </a:ext>
                      </a:extLst>
                    </a:gridCol>
                  </a:tblGrid>
                  <a:tr h="320040">
                    <a:tc rowSpan="4">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Compound shape</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C</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2663576"/>
                      </a:ext>
                    </a:extLst>
                  </a:tr>
                  <a:tr h="861000">
                    <a:tc vMerge="1">
                      <a:txBody>
                        <a:bodyPr/>
                        <a:lstStyle/>
                        <a:p>
                          <a:endParaRPr lang="en-SG"/>
                        </a:p>
                      </a:txBody>
                      <a:tcPr/>
                    </a:tc>
                    <a:tc vMerge="1">
                      <a:txBody>
                        <a:bodyPr/>
                        <a:lstStyle/>
                        <a:p>
                          <a:endParaRPr lang="en-SG"/>
                        </a:p>
                      </a:txBody>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the area of one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the other shapes and find the areas</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Area of shaded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57103839"/>
                      </a:ext>
                    </a:extLst>
                  </a:tr>
                  <a:tr h="1469328">
                    <a:tc vMerge="1">
                      <a:txBody>
                        <a:bodyPr/>
                        <a:lstStyle/>
                        <a:p>
                          <a:endParaRPr lang="en-SG"/>
                        </a:p>
                      </a:txBody>
                      <a:tcPr/>
                    </a:tc>
                    <a:tc rowSpan="2">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SG"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4472C4"/>
                              </a:solidFill>
                              <a:effectLst/>
                              <a:latin typeface="Arial" panose="020B0604020202020204" pitchFamily="34" charset="0"/>
                              <a:ea typeface="Calibri" panose="020F0502020204030204" pitchFamily="34" charset="0"/>
                            </a:rPr>
                            <a:t>Area </a:t>
                          </a: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1.12 + 0.251…</a:t>
                          </a:r>
                          <a:endParaRPr lang="en-SG" sz="2100" dirty="0">
                            <a:effectLst/>
                            <a:latin typeface="Arial" panose="020B0604020202020204" pitchFamily="34" charset="0"/>
                            <a:ea typeface="Calibri" panose="020F0502020204030204" pitchFamily="34"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1.371…</a:t>
                          </a:r>
                          <a:endParaRPr lang="en-SG" sz="2100" dirty="0">
                            <a:effectLst/>
                            <a:latin typeface="Arial" panose="020B0604020202020204" pitchFamily="34" charset="0"/>
                            <a:ea typeface="Calibri" panose="020F0502020204030204" pitchFamily="34"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1.37 m</a:t>
                          </a:r>
                          <a:r>
                            <a:rPr lang="en-GB" sz="2100" baseline="30000" dirty="0">
                              <a:solidFill>
                                <a:srgbClr val="4472C4"/>
                              </a:solidFill>
                              <a:effectLst/>
                              <a:latin typeface="Arial" panose="020B0604020202020204" pitchFamily="34" charset="0"/>
                              <a:ea typeface="Calibri" panose="020F0502020204030204" pitchFamily="34" charset="0"/>
                            </a:rPr>
                            <a:t>2 </a:t>
                          </a:r>
                          <a:r>
                            <a:rPr lang="en-GB" sz="2100" kern="1200" dirty="0">
                              <a:solidFill>
                                <a:srgbClr val="4472C4"/>
                              </a:solidFill>
                              <a:effectLst/>
                              <a:latin typeface="Arial" panose="020B0604020202020204" pitchFamily="34" charset="0"/>
                              <a:ea typeface="+mn-ea"/>
                              <a:cs typeface="+mn-cs"/>
                            </a:rPr>
                            <a:t>(2 </a:t>
                          </a:r>
                          <a:r>
                            <a:rPr lang="en-GB" sz="2100" kern="1200" dirty="0" err="1">
                              <a:solidFill>
                                <a:srgbClr val="4472C4"/>
                              </a:solidFill>
                              <a:effectLst/>
                              <a:latin typeface="Arial" panose="020B0604020202020204" pitchFamily="34" charset="0"/>
                              <a:ea typeface="+mn-ea"/>
                              <a:cs typeface="+mn-cs"/>
                            </a:rPr>
                            <a:t>d.p.</a:t>
                          </a:r>
                          <a:r>
                            <a:rPr lang="en-GB" sz="2100" kern="1200" dirty="0">
                              <a:solidFill>
                                <a:srgbClr val="4472C4"/>
                              </a:solidFill>
                              <a:effectLst/>
                              <a:latin typeface="Arial" panose="020B0604020202020204" pitchFamily="34" charset="0"/>
                              <a:ea typeface="+mn-ea"/>
                              <a:cs typeface="+mn-cs"/>
                            </a:rPr>
                            <a:t>)</a:t>
                          </a:r>
                          <a:endParaRPr lang="en-SG" sz="2100" kern="1200" dirty="0">
                            <a:solidFill>
                              <a:srgbClr val="4472C4"/>
                            </a:solidFill>
                            <a:effectLst/>
                            <a:latin typeface="Arial" panose="020B0604020202020204" pitchFamily="34" charset="0"/>
                            <a:ea typeface="Calibri" panose="020F0502020204030204" pitchFamily="34" charset="0"/>
                            <a:cs typeface="+mn-cs"/>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458113"/>
                      </a:ext>
                    </a:extLst>
                  </a:tr>
                  <a:tr h="1787906">
                    <a:tc vMerge="1">
                      <a:txBody>
                        <a:bodyPr/>
                        <a:lstStyle/>
                        <a:p>
                          <a:endParaRPr lang="en-SG"/>
                        </a:p>
                      </a:txBody>
                      <a:tcPr/>
                    </a:tc>
                    <a:tc vMerge="1">
                      <a:txBody>
                        <a:bodyPr/>
                        <a:lstStyle/>
                        <a:p>
                          <a:endParaRPr lang="en-SG"/>
                        </a:p>
                      </a:txBody>
                      <a:tcPr/>
                    </a:tc>
                    <a:tc>
                      <a:txBody>
                        <a:bodyPr/>
                        <a:lstStyle/>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4472C4"/>
                              </a:solidFill>
                              <a:effectLst/>
                              <a:latin typeface="Arial" panose="020B0604020202020204" pitchFamily="34" charset="0"/>
                              <a:ea typeface="Calibri" panose="020F0502020204030204" pitchFamily="34" charset="0"/>
                            </a:rPr>
                            <a:t>Area = 0.8 × 1.4</a:t>
                          </a:r>
                          <a:endParaRPr lang="en-SG" sz="2100" dirty="0">
                            <a:effectLst/>
                            <a:latin typeface="Arial" panose="020B0604020202020204" pitchFamily="34" charset="0"/>
                            <a:ea typeface="Calibri" panose="020F0502020204030204" pitchFamily="34" charset="0"/>
                          </a:endParaRPr>
                        </a:p>
                        <a:p>
                          <a:r>
                            <a:rPr lang="en-GB" sz="2100" dirty="0">
                              <a:solidFill>
                                <a:srgbClr val="4472C4"/>
                              </a:solidFill>
                              <a:effectLst/>
                              <a:latin typeface="Arial" panose="020B0604020202020204" pitchFamily="34" charset="0"/>
                              <a:ea typeface="Calibri" panose="020F0502020204030204" pitchFamily="34" charset="0"/>
                            </a:rPr>
                            <a:t>        = 1.12 m</a:t>
                          </a:r>
                          <a:r>
                            <a:rPr lang="en-GB" sz="2100" baseline="30000" dirty="0">
                              <a:solidFill>
                                <a:srgbClr val="4472C4"/>
                              </a:solidFill>
                              <a:effectLst/>
                              <a:latin typeface="Arial" panose="020B0604020202020204" pitchFamily="34" charset="0"/>
                              <a:ea typeface="Calibri" panose="020F0502020204030204" pitchFamily="34" charset="0"/>
                            </a:rPr>
                            <a:t>2</a:t>
                          </a:r>
                          <a:endParaRPr lang="en-SG" sz="2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58367" t="-152721" r="-89388" b="-8844"/>
                          </a:stretch>
                        </a:blipFill>
                      </a:tcPr>
                    </a:tc>
                    <a:tc vMerge="1">
                      <a:txBody>
                        <a:bodyPr/>
                        <a:lstStyle/>
                        <a:p>
                          <a:endParaRPr lang="en-SG"/>
                        </a:p>
                      </a:txBody>
                      <a:tcPr/>
                    </a:tc>
                    <a:extLst>
                      <a:ext uri="{0D108BD9-81ED-4DB2-BD59-A6C34878D82A}">
                        <a16:rowId xmlns:a16="http://schemas.microsoft.com/office/drawing/2014/main" val="2811011233"/>
                      </a:ext>
                    </a:extLst>
                  </a:tr>
                </a:tbl>
              </a:graphicData>
            </a:graphic>
          </p:graphicFrame>
        </mc:Fallback>
      </mc:AlternateContent>
      <p:pic>
        <p:nvPicPr>
          <p:cNvPr id="7" name="Picture 6" descr="A simple drawing of a door. The shape of the door is made up of a tall rectangle with a semicircle on top of the rectangle. The straight edge of the semicircle is joined to the top horizontal side of the rectangle and has the same length. The width of the door is labelled '0.8 m'. The height of the rectangle part of the door is labelled '1.4 m'.&#10;">
            <a:extLst>
              <a:ext uri="{FF2B5EF4-FFF2-40B4-BE49-F238E27FC236}">
                <a16:creationId xmlns:a16="http://schemas.microsoft.com/office/drawing/2014/main" id="{BFAA050F-DC45-FCFF-8C28-E08B694CC39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34326" y="3545344"/>
            <a:ext cx="1419225" cy="1581150"/>
          </a:xfrm>
          <a:prstGeom prst="rect">
            <a:avLst/>
          </a:prstGeom>
          <a:noFill/>
          <a:ln>
            <a:noFill/>
          </a:ln>
        </p:spPr>
      </p:pic>
      <p:pic>
        <p:nvPicPr>
          <p:cNvPr id="8" name="Picture 7" descr="A drawing of the rectangle part of a door. The height of the door is labelled '1.4 m'. The width of the door is labelled '0.8 m'.  &#10;">
            <a:extLst>
              <a:ext uri="{FF2B5EF4-FFF2-40B4-BE49-F238E27FC236}">
                <a16:creationId xmlns:a16="http://schemas.microsoft.com/office/drawing/2014/main" id="{D19D3174-6B03-2069-CE11-85046732FF0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84988" y="3004494"/>
            <a:ext cx="1419225" cy="942975"/>
          </a:xfrm>
          <a:prstGeom prst="rect">
            <a:avLst/>
          </a:prstGeom>
          <a:noFill/>
          <a:ln>
            <a:noFill/>
          </a:ln>
        </p:spPr>
      </p:pic>
      <p:pic>
        <p:nvPicPr>
          <p:cNvPr id="9" name="Picture 8" descr="A drawing of the semicircle arch of a door. The diameter of the semicircle is labelled '0.8 m'&#10;">
            <a:extLst>
              <a:ext uri="{FF2B5EF4-FFF2-40B4-BE49-F238E27FC236}">
                <a16:creationId xmlns:a16="http://schemas.microsoft.com/office/drawing/2014/main" id="{51460CE0-0F94-B5DF-9C2B-25A5852566A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56864" y="3085456"/>
            <a:ext cx="904875" cy="781050"/>
          </a:xfrm>
          <a:prstGeom prst="rect">
            <a:avLst/>
          </a:prstGeom>
          <a:noFill/>
          <a:ln>
            <a:noFill/>
          </a:ln>
        </p:spPr>
      </p:pic>
    </p:spTree>
    <p:extLst>
      <p:ext uri="{BB962C8B-B14F-4D97-AF65-F5344CB8AC3E}">
        <p14:creationId xmlns:p14="http://schemas.microsoft.com/office/powerpoint/2010/main" val="1064042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Practice question (1)</a:t>
            </a:r>
          </a:p>
        </p:txBody>
      </p:sp>
      <p:sp>
        <p:nvSpPr>
          <p:cNvPr id="5" name="TextBox 4">
            <a:extLst>
              <a:ext uri="{FF2B5EF4-FFF2-40B4-BE49-F238E27FC236}">
                <a16:creationId xmlns:a16="http://schemas.microsoft.com/office/drawing/2014/main" id="{B0AB6807-1007-2C40-ACD3-85A647021B46}"/>
              </a:ext>
            </a:extLst>
          </p:cNvPr>
          <p:cNvSpPr txBox="1"/>
          <p:nvPr/>
        </p:nvSpPr>
        <p:spPr>
          <a:xfrm>
            <a:off x="1096123" y="1416233"/>
            <a:ext cx="9999753" cy="5069978"/>
          </a:xfrm>
          <a:prstGeom prst="rect">
            <a:avLst/>
          </a:prstGeom>
          <a:noFill/>
        </p:spPr>
        <p:txBody>
          <a:bodyPr wrap="square" rtlCol="0">
            <a:spAutoFit/>
          </a:bodyPr>
          <a:lstStyle/>
          <a:p>
            <a:pPr>
              <a:lnSpc>
                <a:spcPts val="3100"/>
              </a:lnSpc>
              <a:spcAft>
                <a:spcPts val="600"/>
              </a:spcAft>
            </a:pPr>
            <a:r>
              <a:rPr lang="en-US" dirty="0" err="1">
                <a:latin typeface="Arial" panose="020B0604020202020204" pitchFamily="34" charset="0"/>
                <a:cs typeface="Arial" panose="020B0604020202020204" pitchFamily="34" charset="0"/>
              </a:rPr>
              <a:t>Balena</a:t>
            </a:r>
            <a:r>
              <a:rPr lang="en-US" dirty="0">
                <a:latin typeface="Arial" panose="020B0604020202020204" pitchFamily="34" charset="0"/>
                <a:cs typeface="Arial" panose="020B0604020202020204" pitchFamily="34" charset="0"/>
              </a:rPr>
              <a:t> has a garden in the shape of a circle of radius 10 m.</a:t>
            </a:r>
          </a:p>
          <a:p>
            <a:pPr>
              <a:lnSpc>
                <a:spcPts val="3100"/>
              </a:lnSpc>
              <a:spcAft>
                <a:spcPts val="600"/>
              </a:spcAft>
            </a:pPr>
            <a:endParaRPr lang="en-US" dirty="0">
              <a:latin typeface="Arial" panose="020B0604020202020204" pitchFamily="34" charset="0"/>
              <a:cs typeface="Arial" panose="020B0604020202020204" pitchFamily="34" charset="0"/>
            </a:endParaRPr>
          </a:p>
          <a:p>
            <a:pPr>
              <a:lnSpc>
                <a:spcPts val="3100"/>
              </a:lnSpc>
              <a:spcAft>
                <a:spcPts val="600"/>
              </a:spcAft>
            </a:pPr>
            <a:r>
              <a:rPr lang="en-US" dirty="0">
                <a:latin typeface="Arial" panose="020B0604020202020204" pitchFamily="34" charset="0"/>
                <a:cs typeface="Arial" panose="020B0604020202020204" pitchFamily="34" charset="0"/>
              </a:rPr>
              <a:t>He is going to cover the garden with grass seed to make a lawn.</a:t>
            </a:r>
          </a:p>
          <a:p>
            <a:pPr>
              <a:lnSpc>
                <a:spcPts val="3100"/>
              </a:lnSpc>
              <a:spcAft>
                <a:spcPts val="600"/>
              </a:spcAft>
            </a:pPr>
            <a:r>
              <a:rPr lang="en-US" dirty="0">
                <a:latin typeface="Arial" panose="020B0604020202020204" pitchFamily="34" charset="0"/>
                <a:cs typeface="Arial" panose="020B0604020202020204" pitchFamily="34" charset="0"/>
              </a:rPr>
              <a:t>Grass seed is sold in boxes.</a:t>
            </a:r>
          </a:p>
          <a:p>
            <a:pPr>
              <a:lnSpc>
                <a:spcPts val="3100"/>
              </a:lnSpc>
              <a:spcAft>
                <a:spcPts val="600"/>
              </a:spcAft>
            </a:pPr>
            <a:r>
              <a:rPr lang="en-US" dirty="0">
                <a:latin typeface="Arial" panose="020B0604020202020204" pitchFamily="34" charset="0"/>
                <a:cs typeface="Arial" panose="020B0604020202020204" pitchFamily="34" charset="0"/>
              </a:rPr>
              <a:t>Each box of grass seed will cover 46 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of garden.</a:t>
            </a:r>
          </a:p>
          <a:p>
            <a:pPr>
              <a:lnSpc>
                <a:spcPts val="3100"/>
              </a:lnSpc>
              <a:spcAft>
                <a:spcPts val="600"/>
              </a:spcAft>
            </a:pPr>
            <a:endParaRPr lang="en-US" dirty="0">
              <a:latin typeface="Arial" panose="020B0604020202020204" pitchFamily="34" charset="0"/>
              <a:cs typeface="Arial" panose="020B0604020202020204" pitchFamily="34" charset="0"/>
            </a:endParaRPr>
          </a:p>
          <a:p>
            <a:pPr>
              <a:lnSpc>
                <a:spcPts val="3100"/>
              </a:lnSpc>
              <a:spcAft>
                <a:spcPts val="600"/>
              </a:spcAft>
            </a:pPr>
            <a:r>
              <a:rPr lang="en-US" dirty="0">
                <a:latin typeface="Arial" panose="020B0604020202020204" pitchFamily="34" charset="0"/>
                <a:cs typeface="Arial" panose="020B0604020202020204" pitchFamily="34" charset="0"/>
              </a:rPr>
              <a:t>Work out an estimate for the number of boxes of grass seed </a:t>
            </a:r>
            <a:r>
              <a:rPr lang="en-US" dirty="0" err="1">
                <a:latin typeface="Arial" panose="020B0604020202020204" pitchFamily="34" charset="0"/>
                <a:cs typeface="Arial" panose="020B0604020202020204" pitchFamily="34" charset="0"/>
              </a:rPr>
              <a:t>Balena</a:t>
            </a:r>
            <a:r>
              <a:rPr lang="en-US" dirty="0">
                <a:latin typeface="Arial" panose="020B0604020202020204" pitchFamily="34" charset="0"/>
                <a:cs typeface="Arial" panose="020B0604020202020204" pitchFamily="34" charset="0"/>
              </a:rPr>
              <a:t> needs.</a:t>
            </a:r>
          </a:p>
          <a:p>
            <a:pPr>
              <a:lnSpc>
                <a:spcPts val="3100"/>
              </a:lnSpc>
              <a:spcAft>
                <a:spcPts val="600"/>
              </a:spcAft>
            </a:pPr>
            <a:r>
              <a:rPr lang="en-US" dirty="0">
                <a:latin typeface="Arial" panose="020B0604020202020204" pitchFamily="34" charset="0"/>
                <a:cs typeface="Arial" panose="020B0604020202020204" pitchFamily="34" charset="0"/>
              </a:rPr>
              <a:t>You must show your working. </a:t>
            </a:r>
          </a:p>
          <a:p>
            <a:pPr algn="r"/>
            <a:r>
              <a:rPr lang="en-GB" dirty="0">
                <a:latin typeface="Arial" panose="020B0604020202020204" pitchFamily="34" charset="0"/>
                <a:cs typeface="Arial" panose="020B0604020202020204" pitchFamily="34" charset="0"/>
              </a:rPr>
              <a:t>…………………………….</a:t>
            </a:r>
          </a:p>
          <a:p>
            <a:pPr algn="r"/>
            <a:endParaRPr lang="en-GB" b="1" dirty="0">
              <a:latin typeface="Arial" panose="020B0604020202020204" pitchFamily="34" charset="0"/>
              <a:cs typeface="Arial" panose="020B0604020202020204" pitchFamily="34" charset="0"/>
            </a:endParaRPr>
          </a:p>
          <a:p>
            <a:pPr algn="r"/>
            <a:endParaRPr lang="en-GB" i="1" dirty="0">
              <a:effectLst/>
              <a:latin typeface="Arial" panose="020B0604020202020204" pitchFamily="34" charset="0"/>
              <a:ea typeface="Calibri" panose="020F0502020204030204" pitchFamily="34" charset="0"/>
              <a:cs typeface="Arial" panose="020B0604020202020204" pitchFamily="34" charset="0"/>
            </a:endParaRPr>
          </a:p>
          <a:p>
            <a:pPr>
              <a:lnSpc>
                <a:spcPts val="3100"/>
              </a:lnSpc>
              <a:spcAft>
                <a:spcPts val="600"/>
              </a:spcAft>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27</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grpSp>
        <p:nvGrpSpPr>
          <p:cNvPr id="2" name="Group 1" descr="Worksheet available icon">
            <a:extLst>
              <a:ext uri="{FF2B5EF4-FFF2-40B4-BE49-F238E27FC236}">
                <a16:creationId xmlns:a16="http://schemas.microsoft.com/office/drawing/2014/main" id="{8D4827D9-8098-53AF-BA8F-07667B666B7F}"/>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B5377A92-23B2-C754-73D0-EA6F1EFB23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7" name="TextBox 6">
              <a:extLst>
                <a:ext uri="{FF2B5EF4-FFF2-40B4-BE49-F238E27FC236}">
                  <a16:creationId xmlns:a16="http://schemas.microsoft.com/office/drawing/2014/main" id="{6A8DB243-D3AF-2075-507B-E0D749EA874E}"/>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8" name="Picture 7" descr="A drawing of a circle. The radius of the circle is labelled ' 10 m'.&#10;">
            <a:extLst>
              <a:ext uri="{FF2B5EF4-FFF2-40B4-BE49-F238E27FC236}">
                <a16:creationId xmlns:a16="http://schemas.microsoft.com/office/drawing/2014/main" id="{F661D8FA-0FA3-4BC8-14A1-66FA91B180C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49932" y="1607167"/>
            <a:ext cx="2491894" cy="2491894"/>
          </a:xfrm>
          <a:prstGeom prst="rect">
            <a:avLst/>
          </a:prstGeom>
          <a:noFill/>
          <a:ln>
            <a:noFill/>
          </a:ln>
        </p:spPr>
      </p:pic>
    </p:spTree>
    <p:extLst>
      <p:ext uri="{BB962C8B-B14F-4D97-AF65-F5344CB8AC3E}">
        <p14:creationId xmlns:p14="http://schemas.microsoft.com/office/powerpoint/2010/main" val="1607485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Practice question (1) answer</a:t>
            </a:r>
          </a:p>
        </p:txBody>
      </p:sp>
      <p:sp>
        <p:nvSpPr>
          <p:cNvPr id="5" name="TextBox 4">
            <a:extLst>
              <a:ext uri="{FF2B5EF4-FFF2-40B4-BE49-F238E27FC236}">
                <a16:creationId xmlns:a16="http://schemas.microsoft.com/office/drawing/2014/main" id="{B0AB6807-1007-2C40-ACD3-85A647021B46}"/>
              </a:ext>
            </a:extLst>
          </p:cNvPr>
          <p:cNvSpPr txBox="1"/>
          <p:nvPr/>
        </p:nvSpPr>
        <p:spPr>
          <a:xfrm>
            <a:off x="450533" y="1416233"/>
            <a:ext cx="9999753" cy="5374998"/>
          </a:xfrm>
          <a:prstGeom prst="rect">
            <a:avLst/>
          </a:prstGeom>
          <a:noFill/>
        </p:spPr>
        <p:txBody>
          <a:bodyPr wrap="square" rtlCol="0">
            <a:spAutoFit/>
          </a:bodyPr>
          <a:lstStyle/>
          <a:p>
            <a:pPr algn="r"/>
            <a:endParaRPr lang="en-GB" sz="2000" dirty="0">
              <a:latin typeface="Times New Roman" panose="02020603050405020304" pitchFamily="18" charset="0"/>
              <a:cs typeface="Times New Roman" panose="02020603050405020304" pitchFamily="18" charset="0"/>
            </a:endParaRPr>
          </a:p>
          <a:p>
            <a:pPr algn="r"/>
            <a:endParaRPr lang="en-GB" sz="2000" dirty="0">
              <a:latin typeface="Times New Roman" panose="02020603050405020304" pitchFamily="18" charset="0"/>
              <a:cs typeface="Times New Roman" panose="02020603050405020304" pitchFamily="18" charset="0"/>
            </a:endParaRPr>
          </a:p>
          <a:p>
            <a:pPr algn="r"/>
            <a:endParaRPr lang="en-GB" sz="2000" dirty="0">
              <a:latin typeface="Times New Roman" panose="02020603050405020304" pitchFamily="18" charset="0"/>
              <a:cs typeface="Times New Roman" panose="02020603050405020304" pitchFamily="18" charset="0"/>
            </a:endParaRPr>
          </a:p>
          <a:p>
            <a:pPr algn="r"/>
            <a:endParaRPr lang="en-GB" sz="2000" dirty="0">
              <a:latin typeface="Times New Roman" panose="02020603050405020304" pitchFamily="18" charset="0"/>
              <a:cs typeface="Times New Roman" panose="02020603050405020304" pitchFamily="18" charset="0"/>
            </a:endParaRPr>
          </a:p>
          <a:p>
            <a:pPr algn="r"/>
            <a:endParaRPr lang="en-GB" sz="2000" dirty="0">
              <a:latin typeface="Times New Roman" panose="02020603050405020304" pitchFamily="18" charset="0"/>
              <a:cs typeface="Times New Roman" panose="02020603050405020304" pitchFamily="18" charset="0"/>
            </a:endParaRPr>
          </a:p>
          <a:p>
            <a:pPr algn="r"/>
            <a:endParaRPr lang="en-GB" sz="2000" dirty="0">
              <a:latin typeface="Times New Roman" panose="02020603050405020304" pitchFamily="18" charset="0"/>
              <a:cs typeface="Times New Roman" panose="02020603050405020304" pitchFamily="18" charset="0"/>
            </a:endParaRPr>
          </a:p>
          <a:p>
            <a:pPr algn="r"/>
            <a:endParaRPr lang="en-GB" sz="2000" dirty="0">
              <a:latin typeface="Times New Roman" panose="02020603050405020304" pitchFamily="18" charset="0"/>
              <a:cs typeface="Times New Roman" panose="02020603050405020304" pitchFamily="18" charset="0"/>
            </a:endParaRPr>
          </a:p>
          <a:p>
            <a:pPr algn="r"/>
            <a:endParaRPr lang="en-GB" sz="2000" dirty="0">
              <a:latin typeface="Times New Roman" panose="02020603050405020304" pitchFamily="18" charset="0"/>
              <a:cs typeface="Times New Roman" panose="02020603050405020304" pitchFamily="18" charset="0"/>
            </a:endParaRPr>
          </a:p>
          <a:p>
            <a:pPr algn="r"/>
            <a:endParaRPr lang="en-GB" sz="2000" dirty="0">
              <a:latin typeface="Times New Roman" panose="02020603050405020304" pitchFamily="18" charset="0"/>
              <a:cs typeface="Times New Roman" panose="02020603050405020304" pitchFamily="18" charset="0"/>
            </a:endParaRPr>
          </a:p>
          <a:p>
            <a:pPr algn="r"/>
            <a:endParaRPr lang="en-GB" sz="2000" dirty="0">
              <a:latin typeface="Times New Roman" panose="02020603050405020304" pitchFamily="18" charset="0"/>
              <a:cs typeface="Times New Roman" panose="02020603050405020304" pitchFamily="18" charset="0"/>
            </a:endParaRPr>
          </a:p>
          <a:p>
            <a:pPr algn="r"/>
            <a:endParaRPr lang="en-GB" sz="2000" dirty="0">
              <a:latin typeface="Times New Roman" panose="02020603050405020304" pitchFamily="18" charset="0"/>
              <a:cs typeface="Times New Roman" panose="02020603050405020304" pitchFamily="18" charset="0"/>
            </a:endParaRPr>
          </a:p>
          <a:p>
            <a:pPr algn="r"/>
            <a:endParaRPr lang="en-GB" sz="2000" dirty="0">
              <a:latin typeface="Times New Roman" panose="02020603050405020304" pitchFamily="18" charset="0"/>
              <a:cs typeface="Times New Roman" panose="02020603050405020304" pitchFamily="18" charset="0"/>
            </a:endParaRPr>
          </a:p>
          <a:p>
            <a:pPr algn="r"/>
            <a:endParaRPr lang="en-GB" sz="2000" dirty="0">
              <a:latin typeface="Times New Roman" panose="02020603050405020304" pitchFamily="18" charset="0"/>
              <a:cs typeface="Times New Roman" panose="02020603050405020304" pitchFamily="18" charset="0"/>
            </a:endParaRPr>
          </a:p>
          <a:p>
            <a:pPr algn="r"/>
            <a:r>
              <a:rPr lang="en-GB" sz="2000" dirty="0">
                <a:latin typeface="Times New Roman" panose="02020603050405020304" pitchFamily="18" charset="0"/>
                <a:cs typeface="Times New Roman" panose="02020603050405020304" pitchFamily="18" charset="0"/>
              </a:rPr>
              <a:t>…………………………….</a:t>
            </a:r>
          </a:p>
          <a:p>
            <a:pPr algn="r"/>
            <a:endParaRPr lang="en-GB" sz="2000" b="1" dirty="0">
              <a:latin typeface="Times New Roman" panose="02020603050405020304" pitchFamily="18" charset="0"/>
              <a:cs typeface="Times New Roman" panose="02020603050405020304" pitchFamily="18" charset="0"/>
            </a:endParaRPr>
          </a:p>
          <a:p>
            <a:pPr algn="r"/>
            <a:endParaRPr lang="en-GB"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3100"/>
              </a:lnSpc>
              <a:spcAft>
                <a:spcPts val="600"/>
              </a:spcAft>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28</a:t>
            </a:fld>
            <a:endParaRPr lang="en-US" dirty="0"/>
          </a:p>
        </p:txBody>
      </p:sp>
      <p:sp>
        <p:nvSpPr>
          <p:cNvPr id="101" name="TextBox 100">
            <a:extLst>
              <a:ext uri="{FF2B5EF4-FFF2-40B4-BE49-F238E27FC236}">
                <a16:creationId xmlns:a16="http://schemas.microsoft.com/office/drawing/2014/main" id="{193F7E04-842F-259F-27F1-D7F593B871EC}"/>
              </a:ext>
            </a:extLst>
          </p:cNvPr>
          <p:cNvSpPr txBox="1"/>
          <p:nvPr/>
        </p:nvSpPr>
        <p:spPr>
          <a:xfrm>
            <a:off x="7981360" y="5217502"/>
            <a:ext cx="1688673" cy="400110"/>
          </a:xfrm>
          <a:prstGeom prst="rect">
            <a:avLst/>
          </a:prstGeom>
          <a:noFill/>
        </p:spPr>
        <p:txBody>
          <a:bodyPr wrap="square" rtlCol="0">
            <a:spAutoFit/>
          </a:bodyPr>
          <a:lstStyle/>
          <a:p>
            <a:pPr algn="ctr"/>
            <a:r>
              <a:rPr lang="en-US" sz="2000" dirty="0">
                <a:latin typeface="Times New Roman" panose="02020603050405020304" pitchFamily="18" charset="0"/>
                <a:ea typeface="Cambria Math" panose="02040503050406030204" pitchFamily="18" charset="0"/>
                <a:cs typeface="Times New Roman" panose="02020603050405020304" pitchFamily="18" charset="0"/>
              </a:rPr>
              <a:t>7</a:t>
            </a:r>
          </a:p>
        </p:txBody>
      </p:sp>
      <p:sp>
        <p:nvSpPr>
          <p:cNvPr id="102" name="Rectangle 101" descr="Pink rectangle covering the answer">
            <a:extLst>
              <a:ext uri="{FF2B5EF4-FFF2-40B4-BE49-F238E27FC236}">
                <a16:creationId xmlns:a16="http://schemas.microsoft.com/office/drawing/2014/main" id="{2C496FF2-8E68-A153-4832-CCC6D48DD332}"/>
              </a:ext>
            </a:extLst>
          </p:cNvPr>
          <p:cNvSpPr/>
          <p:nvPr/>
        </p:nvSpPr>
        <p:spPr>
          <a:xfrm>
            <a:off x="7940922" y="4799371"/>
            <a:ext cx="1769548"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5A205883-787B-18D1-47F7-CF9A38CE9383}"/>
                  </a:ext>
                </a:extLst>
              </p:cNvPr>
              <p:cNvSpPr/>
              <p:nvPr/>
            </p:nvSpPr>
            <p:spPr>
              <a:xfrm>
                <a:off x="1233735" y="1422814"/>
                <a:ext cx="4425680" cy="2368177"/>
              </a:xfrm>
              <a:prstGeom prst="roundRect">
                <a:avLst>
                  <a:gd name="adj" fmla="val 178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14:m>
                  <m:oMathPara xmlns:m="http://schemas.openxmlformats.org/officeDocument/2006/math">
                    <m:oMathParaPr>
                      <m:jc m:val="left"/>
                    </m:oMathParaPr>
                    <m:oMath xmlns:m="http://schemas.openxmlformats.org/officeDocument/2006/math">
                      <m:r>
                        <a:rPr lang="en-GB" sz="280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𝐴</m:t>
                      </m:r>
                      <m:r>
                        <a:rPr lang="en-GB" sz="28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ea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en-GB" sz="28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SG" sz="28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10</m:t>
                          </m:r>
                        </m:e>
                        <m:sup>
                          <m:r>
                            <a:rPr lang="en-GB" sz="28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sup>
                      </m:sSup>
                    </m:oMath>
                  </m:oMathPara>
                </a14:m>
                <a:endParaRPr lang="en-GB" sz="2800" i="1"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marL="0" lvl="1"/>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3.14…</m:t>
                    </m:r>
                    <m:r>
                      <a:rPr lang="el-GR" sz="28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en-GB" sz="28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SG" sz="2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10</m:t>
                        </m:r>
                      </m:e>
                      <m:sup>
                        <m:r>
                          <a:rPr lang="en-GB" sz="28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sup>
                    </m:sSup>
                  </m:oMath>
                </a14:m>
                <a:endParaRPr lang="en-SG" sz="2800" i="1"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SG" sz="2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314.</m:t>
                      </m:r>
                      <m:r>
                        <a:rPr lang="en-GB" sz="28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2</m:t>
                      </m:r>
                      <m:r>
                        <a:rPr lang="en-SG" sz="28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m:rPr>
                          <m:sty m:val="p"/>
                        </m:rPr>
                        <a:rPr lang="en-GB" sz="2800">
                          <a:solidFill>
                            <a:schemeClr val="tx1"/>
                          </a:solidFill>
                          <a:latin typeface="Cambria Math" panose="02040503050406030204" pitchFamily="18" charset="0"/>
                          <a:ea typeface="Cambria Math" panose="02040503050406030204" pitchFamily="18" charset="0"/>
                          <a:cs typeface="Arial" panose="020B0604020202020204" pitchFamily="34" charset="0"/>
                        </a:rPr>
                        <m:t>m</m:t>
                      </m:r>
                      <m:r>
                        <a:rPr lang="en-GB" sz="2800" i="1" baseline="30000">
                          <a:solidFill>
                            <a:schemeClr val="tx1"/>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GB" sz="2800" baseline="3000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marL="0" lvl="1"/>
                <a:endParaRPr lang="en-GB" sz="2800" baseline="3000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marL="0" lvl="1"/>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314.2 ÷ 46 = 6.8 </a:t>
                </a:r>
              </a:p>
            </p:txBody>
          </p:sp>
        </mc:Choice>
        <mc:Fallback xmlns="">
          <p:sp>
            <p:nvSpPr>
              <p:cNvPr id="2" name="Rectangle: Rounded Corners 1">
                <a:extLst>
                  <a:ext uri="{FF2B5EF4-FFF2-40B4-BE49-F238E27FC236}">
                    <a16:creationId xmlns:a16="http://schemas.microsoft.com/office/drawing/2014/main" id="{5A205883-787B-18D1-47F7-CF9A38CE9383}"/>
                  </a:ext>
                </a:extLst>
              </p:cNvPr>
              <p:cNvSpPr>
                <a:spLocks noRot="1" noChangeAspect="1" noMove="1" noResize="1" noEditPoints="1" noAdjustHandles="1" noChangeArrowheads="1" noChangeShapeType="1" noTextEdit="1"/>
              </p:cNvSpPr>
              <p:nvPr/>
            </p:nvSpPr>
            <p:spPr>
              <a:xfrm>
                <a:off x="1233735" y="1422814"/>
                <a:ext cx="4425680" cy="2368177"/>
              </a:xfrm>
              <a:prstGeom prst="roundRect">
                <a:avLst>
                  <a:gd name="adj" fmla="val 1780"/>
                </a:avLst>
              </a:prstGeom>
              <a:blipFill>
                <a:blip r:embed="rId3"/>
                <a:stretch>
                  <a:fillRect l="-2335" b="-767"/>
                </a:stretch>
              </a:blipFill>
              <a:ln>
                <a:solidFill>
                  <a:schemeClr val="bg1"/>
                </a:solidFill>
              </a:ln>
            </p:spPr>
            <p:txBody>
              <a:bodyPr/>
              <a:lstStyle/>
              <a:p>
                <a:r>
                  <a:rPr lang="en-GB">
                    <a:noFill/>
                  </a:rPr>
                  <a:t> </a:t>
                </a:r>
              </a:p>
            </p:txBody>
          </p:sp>
        </mc:Fallback>
      </mc:AlternateContent>
      <p:grpSp>
        <p:nvGrpSpPr>
          <p:cNvPr id="3" name="Group 2">
            <a:extLst>
              <a:ext uri="{FF2B5EF4-FFF2-40B4-BE49-F238E27FC236}">
                <a16:creationId xmlns:a16="http://schemas.microsoft.com/office/drawing/2014/main" id="{ED36B410-F399-92C3-78F1-44B398CC491B}"/>
              </a:ext>
            </a:extLst>
          </p:cNvPr>
          <p:cNvGrpSpPr/>
          <p:nvPr/>
        </p:nvGrpSpPr>
        <p:grpSpPr>
          <a:xfrm>
            <a:off x="-27606" y="-17453"/>
            <a:ext cx="2091590" cy="1923564"/>
            <a:chOff x="-27606" y="-17453"/>
            <a:chExt cx="2091590" cy="1923564"/>
          </a:xfrm>
        </p:grpSpPr>
        <p:sp>
          <p:nvSpPr>
            <p:cNvPr id="7" name="Isosceles Triangle 6">
              <a:extLst>
                <a:ext uri="{FF2B5EF4-FFF2-40B4-BE49-F238E27FC236}">
                  <a16:creationId xmlns:a16="http://schemas.microsoft.com/office/drawing/2014/main" id="{5823950C-AAFC-932B-2297-09BF9611224B}"/>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8" name="TextBox 7">
              <a:extLst>
                <a:ext uri="{FF2B5EF4-FFF2-40B4-BE49-F238E27FC236}">
                  <a16:creationId xmlns:a16="http://schemas.microsoft.com/office/drawing/2014/main" id="{E603EFEA-D490-12AF-2379-4EB6AFA3DEC5}"/>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grpSp>
        <p:nvGrpSpPr>
          <p:cNvPr id="6" name="Group 5" descr="Worksheet available icon">
            <a:extLst>
              <a:ext uri="{FF2B5EF4-FFF2-40B4-BE49-F238E27FC236}">
                <a16:creationId xmlns:a16="http://schemas.microsoft.com/office/drawing/2014/main" id="{39C78C83-717D-8341-A465-FCBD368ED7AC}"/>
              </a:ext>
            </a:extLst>
          </p:cNvPr>
          <p:cNvGrpSpPr/>
          <p:nvPr/>
        </p:nvGrpSpPr>
        <p:grpSpPr>
          <a:xfrm>
            <a:off x="9495879" y="211521"/>
            <a:ext cx="2102384" cy="753403"/>
            <a:chOff x="9495879" y="211521"/>
            <a:chExt cx="2102384" cy="753403"/>
          </a:xfrm>
        </p:grpSpPr>
        <p:pic>
          <p:nvPicPr>
            <p:cNvPr id="9" name="Graphic 6" descr="Document">
              <a:extLst>
                <a:ext uri="{FF2B5EF4-FFF2-40B4-BE49-F238E27FC236}">
                  <a16:creationId xmlns:a16="http://schemas.microsoft.com/office/drawing/2014/main" id="{E643AC0D-CF95-D0AB-938B-CC01A4F1F0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0" name="TextBox 9">
              <a:extLst>
                <a:ext uri="{FF2B5EF4-FFF2-40B4-BE49-F238E27FC236}">
                  <a16:creationId xmlns:a16="http://schemas.microsoft.com/office/drawing/2014/main" id="{BD122433-D56B-578A-E114-99857EC4DCA8}"/>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11" name="Picture 10" descr="A drawing of a circle. The radius of the circle is labelled ' 10 m'.&#10;">
            <a:extLst>
              <a:ext uri="{FF2B5EF4-FFF2-40B4-BE49-F238E27FC236}">
                <a16:creationId xmlns:a16="http://schemas.microsoft.com/office/drawing/2014/main" id="{00D2F87C-2BB3-5B13-6432-3ED83B70CED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54315" y="1691062"/>
            <a:ext cx="2385332" cy="2385332"/>
          </a:xfrm>
          <a:prstGeom prst="rect">
            <a:avLst/>
          </a:prstGeom>
          <a:noFill/>
          <a:ln>
            <a:noFill/>
          </a:ln>
        </p:spPr>
      </p:pic>
    </p:spTree>
    <p:extLst>
      <p:ext uri="{BB962C8B-B14F-4D97-AF65-F5344CB8AC3E}">
        <p14:creationId xmlns:p14="http://schemas.microsoft.com/office/powerpoint/2010/main" val="20301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Practice question (2)</a:t>
            </a:r>
          </a:p>
        </p:txBody>
      </p:sp>
      <p:sp>
        <p:nvSpPr>
          <p:cNvPr id="5" name="TextBox 4">
            <a:extLst>
              <a:ext uri="{FF2B5EF4-FFF2-40B4-BE49-F238E27FC236}">
                <a16:creationId xmlns:a16="http://schemas.microsoft.com/office/drawing/2014/main" id="{B0AB6807-1007-2C40-ACD3-85A647021B46}"/>
              </a:ext>
            </a:extLst>
          </p:cNvPr>
          <p:cNvSpPr txBox="1"/>
          <p:nvPr/>
        </p:nvSpPr>
        <p:spPr>
          <a:xfrm>
            <a:off x="1221808" y="1449307"/>
            <a:ext cx="9999753" cy="4891083"/>
          </a:xfrm>
          <a:prstGeom prst="rect">
            <a:avLst/>
          </a:prstGeom>
          <a:noFill/>
        </p:spPr>
        <p:txBody>
          <a:bodyPr wrap="square" rtlCol="0">
            <a:spAutoFit/>
          </a:bodyPr>
          <a:lstStyle/>
          <a:p>
            <a:pPr>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The diagram shows a sector </a:t>
            </a:r>
            <a:r>
              <a:rPr lang="en-US" i="1" dirty="0">
                <a:effectLst/>
                <a:latin typeface="Arial" panose="020B0604020202020204" pitchFamily="34" charset="0"/>
                <a:ea typeface="Calibri" panose="020F0502020204030204" pitchFamily="34" charset="0"/>
                <a:cs typeface="Arial" panose="020B0604020202020204" pitchFamily="34" charset="0"/>
              </a:rPr>
              <a:t>OPQR</a:t>
            </a:r>
            <a:r>
              <a:rPr lang="en-US" dirty="0">
                <a:effectLst/>
                <a:latin typeface="Arial" panose="020B0604020202020204" pitchFamily="34" charset="0"/>
                <a:ea typeface="Calibri" panose="020F0502020204030204" pitchFamily="34" charset="0"/>
                <a:cs typeface="Arial" panose="020B0604020202020204" pitchFamily="34" charset="0"/>
              </a:rPr>
              <a:t> of a circle, </a:t>
            </a:r>
            <a:r>
              <a:rPr lang="en-US" dirty="0" err="1">
                <a:effectLst/>
                <a:latin typeface="Arial" panose="020B0604020202020204" pitchFamily="34" charset="0"/>
                <a:ea typeface="Calibri" panose="020F0502020204030204" pitchFamily="34" charset="0"/>
                <a:cs typeface="Arial" panose="020B0604020202020204" pitchFamily="34" charset="0"/>
              </a:rPr>
              <a:t>centre</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i="1" dirty="0">
                <a:effectLst/>
                <a:latin typeface="Arial" panose="020B0604020202020204" pitchFamily="34" charset="0"/>
                <a:ea typeface="Calibri" panose="020F0502020204030204" pitchFamily="34" charset="0"/>
                <a:cs typeface="Arial" panose="020B0604020202020204" pitchFamily="34" charset="0"/>
              </a:rPr>
              <a:t>O</a:t>
            </a:r>
            <a:r>
              <a:rPr lang="en-US" dirty="0">
                <a:effectLst/>
                <a:latin typeface="Arial" panose="020B0604020202020204" pitchFamily="34" charset="0"/>
                <a:ea typeface="Calibri" panose="020F0502020204030204" pitchFamily="34" charset="0"/>
                <a:cs typeface="Arial" panose="020B0604020202020204" pitchFamily="34" charset="0"/>
              </a:rPr>
              <a:t> and radius 8 cm.</a:t>
            </a:r>
            <a:endParaRPr lang="en-SG" dirty="0">
              <a:effectLst/>
              <a:latin typeface="Arial" panose="020B0604020202020204" pitchFamily="34" charset="0"/>
              <a:ea typeface="Calibri" panose="020F0502020204030204" pitchFamily="34" charset="0"/>
              <a:cs typeface="Arial" panose="020B0604020202020204" pitchFamily="34" charset="0"/>
            </a:endParaRPr>
          </a:p>
          <a:p>
            <a:pPr>
              <a:lnSpc>
                <a:spcPts val="3100"/>
              </a:lnSpc>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i="1" dirty="0">
                <a:effectLst/>
                <a:latin typeface="Arial" panose="020B0604020202020204" pitchFamily="34" charset="0"/>
                <a:ea typeface="Calibri" panose="020F0502020204030204" pitchFamily="34" charset="0"/>
                <a:cs typeface="Arial" panose="020B0604020202020204" pitchFamily="34" charset="0"/>
              </a:rPr>
              <a:t>OPR</a:t>
            </a:r>
            <a:r>
              <a:rPr lang="en-US" dirty="0">
                <a:effectLst/>
                <a:latin typeface="Arial" panose="020B0604020202020204" pitchFamily="34" charset="0"/>
                <a:ea typeface="Calibri" panose="020F0502020204030204" pitchFamily="34" charset="0"/>
                <a:cs typeface="Arial" panose="020B0604020202020204" pitchFamily="34" charset="0"/>
              </a:rPr>
              <a:t> is a triangle.</a:t>
            </a:r>
            <a:endParaRPr lang="en-SG"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 </a:t>
            </a:r>
            <a:endParaRPr lang="en-SG"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endParaRPr lang="en-SG"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Work out the area of shaded segment </a:t>
            </a:r>
            <a:r>
              <a:rPr lang="en-US" i="1" dirty="0">
                <a:effectLst/>
                <a:latin typeface="Arial" panose="020B0604020202020204" pitchFamily="34" charset="0"/>
                <a:ea typeface="Calibri" panose="020F0502020204030204" pitchFamily="34" charset="0"/>
                <a:cs typeface="Arial" panose="020B0604020202020204" pitchFamily="34" charset="0"/>
              </a:rPr>
              <a:t>PQR</a:t>
            </a:r>
            <a:r>
              <a:rPr lang="en-US" dirty="0">
                <a:effectLst/>
                <a:latin typeface="Arial" panose="020B0604020202020204" pitchFamily="34" charset="0"/>
                <a:ea typeface="Calibri" panose="020F0502020204030204" pitchFamily="34" charset="0"/>
                <a:cs typeface="Arial" panose="020B0604020202020204" pitchFamily="34" charset="0"/>
              </a:rPr>
              <a:t>.</a:t>
            </a:r>
            <a:endParaRPr lang="en-SG" dirty="0">
              <a:effectLst/>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Give your answer correct to 3 significant figures.</a:t>
            </a:r>
          </a:p>
          <a:p>
            <a:endParaRPr lang="en-US"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lgn="r"/>
            <a:r>
              <a:rPr lang="en-GB" sz="2000" dirty="0">
                <a:latin typeface="Times New Roman" panose="02020603050405020304" pitchFamily="18" charset="0"/>
                <a:cs typeface="Times New Roman" panose="02020603050405020304" pitchFamily="18" charset="0"/>
              </a:rPr>
              <a:t>…………………………….</a:t>
            </a:r>
          </a:p>
          <a:p>
            <a:pPr algn="r"/>
            <a:endParaRPr lang="en-GB" sz="2000" b="1" dirty="0">
              <a:latin typeface="Times New Roman" panose="02020603050405020304" pitchFamily="18" charset="0"/>
              <a:cs typeface="Times New Roman" panose="02020603050405020304" pitchFamily="18" charset="0"/>
            </a:endParaRPr>
          </a:p>
          <a:p>
            <a:pPr algn="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29</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grpSp>
        <p:nvGrpSpPr>
          <p:cNvPr id="3" name="Group 2" descr="Worksheet available icon">
            <a:extLst>
              <a:ext uri="{FF2B5EF4-FFF2-40B4-BE49-F238E27FC236}">
                <a16:creationId xmlns:a16="http://schemas.microsoft.com/office/drawing/2014/main" id="{65CA1493-7A99-3168-1EA8-99B94A296875}"/>
              </a:ext>
            </a:extLst>
          </p:cNvPr>
          <p:cNvGrpSpPr/>
          <p:nvPr/>
        </p:nvGrpSpPr>
        <p:grpSpPr>
          <a:xfrm>
            <a:off x="9495879" y="211521"/>
            <a:ext cx="2102384" cy="753403"/>
            <a:chOff x="9495879" y="211521"/>
            <a:chExt cx="2102384" cy="753403"/>
          </a:xfrm>
        </p:grpSpPr>
        <p:pic>
          <p:nvPicPr>
            <p:cNvPr id="7" name="Graphic 6" descr="Document">
              <a:extLst>
                <a:ext uri="{FF2B5EF4-FFF2-40B4-BE49-F238E27FC236}">
                  <a16:creationId xmlns:a16="http://schemas.microsoft.com/office/drawing/2014/main" id="{D64A6AE6-39D9-9A1F-EFD1-308916714B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8" name="TextBox 7">
              <a:extLst>
                <a:ext uri="{FF2B5EF4-FFF2-40B4-BE49-F238E27FC236}">
                  <a16:creationId xmlns:a16="http://schemas.microsoft.com/office/drawing/2014/main" id="{DD696581-1448-E30F-8036-CD7D9ADCAAAC}"/>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9" name="Picture 8" descr="A drawing of a sector OPQR of a circle, with centre O. OP and OR are straight edges that meet at a right angle. There is a straight line from P to R within the sector. OPR is a triangle, unshaded. The rest of the sector is shaded. The shaded part forms the segment PQR.&#10;">
            <a:extLst>
              <a:ext uri="{FF2B5EF4-FFF2-40B4-BE49-F238E27FC236}">
                <a16:creationId xmlns:a16="http://schemas.microsoft.com/office/drawing/2014/main" id="{1609A673-6079-EC87-9FE0-973265A45FB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14520" y="2116898"/>
            <a:ext cx="2593262" cy="2290311"/>
          </a:xfrm>
          <a:prstGeom prst="rect">
            <a:avLst/>
          </a:prstGeom>
          <a:noFill/>
          <a:ln>
            <a:noFill/>
          </a:ln>
        </p:spPr>
      </p:pic>
    </p:spTree>
    <p:extLst>
      <p:ext uri="{BB962C8B-B14F-4D97-AF65-F5344CB8AC3E}">
        <p14:creationId xmlns:p14="http://schemas.microsoft.com/office/powerpoint/2010/main" val="48303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Circumference and area of a circle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2644314"/>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latin typeface="Arial" panose="020B0604020202020204" pitchFamily="34" charset="0"/>
                    <a:cs typeface="Arial" panose="020B0604020202020204" pitchFamily="34" charset="0"/>
                  </a:rPr>
                  <a:t>Circumference of a circle: </a:t>
                </a:r>
              </a:p>
              <a:p>
                <a:pPr algn="just"/>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𝐶</m:t>
                      </m:r>
                      <m:r>
                        <a:rPr lang="en-GB" sz="2800" i="1">
                          <a:latin typeface="Cambria Math" panose="02040503050406030204" pitchFamily="18" charset="0"/>
                          <a:cs typeface="Arial" panose="020B0604020202020204" pitchFamily="34" charset="0"/>
                        </a:rPr>
                        <m:t>=</m:t>
                      </m:r>
                      <m:r>
                        <a:rPr lang="el-GR" sz="2800" i="1">
                          <a:latin typeface="Cambria Math" panose="02040503050406030204" pitchFamily="18" charset="0"/>
                          <a:cs typeface="Arial" panose="020B0604020202020204" pitchFamily="34" charset="0"/>
                        </a:rPr>
                        <m:t>𝜋</m:t>
                      </m:r>
                      <m:r>
                        <a:rPr lang="en-SG" sz="2800" b="0" i="1" smtClean="0">
                          <a:latin typeface="Cambria Math" panose="02040503050406030204" pitchFamily="18" charset="0"/>
                          <a:cs typeface="Arial" panose="020B0604020202020204" pitchFamily="34" charset="0"/>
                        </a:rPr>
                        <m:t>𝑑</m:t>
                      </m:r>
                      <m:r>
                        <a:rPr lang="en-GB" sz="2800" i="1">
                          <a:latin typeface="Cambria Math" panose="02040503050406030204" pitchFamily="18" charset="0"/>
                          <a:cs typeface="Arial" panose="020B0604020202020204" pitchFamily="34" charset="0"/>
                        </a:rPr>
                        <m:t> </m:t>
                      </m:r>
                      <m:r>
                        <a:rPr lang="en-GB" sz="2800" b="0" i="0" smtClean="0">
                          <a:latin typeface="Cambria Math" panose="02040503050406030204" pitchFamily="18" charset="0"/>
                          <a:cs typeface="Arial" panose="020B0604020202020204" pitchFamily="34" charset="0"/>
                        </a:rPr>
                        <m:t>  </m:t>
                      </m:r>
                      <m:r>
                        <m:rPr>
                          <m:sty m:val="p"/>
                        </m:rPr>
                        <a:rPr lang="en-GB" sz="2800" i="0">
                          <a:latin typeface="Cambria Math" panose="02040503050406030204" pitchFamily="18" charset="0"/>
                          <a:cs typeface="Arial" panose="020B0604020202020204" pitchFamily="34" charset="0"/>
                        </a:rPr>
                        <m:t>or</m:t>
                      </m:r>
                      <m:r>
                        <a:rPr lang="en-GB" sz="2800" b="0" i="0" smtClean="0">
                          <a:latin typeface="Cambria Math" panose="02040503050406030204" pitchFamily="18" charset="0"/>
                          <a:cs typeface="Arial" panose="020B0604020202020204" pitchFamily="34" charset="0"/>
                        </a:rPr>
                        <m:t>  </m:t>
                      </m:r>
                      <m:r>
                        <a:rPr lang="en-GB" sz="2800" i="1">
                          <a:latin typeface="Cambria Math" panose="02040503050406030204" pitchFamily="18" charset="0"/>
                          <a:cs typeface="Arial" panose="020B0604020202020204" pitchFamily="34" charset="0"/>
                        </a:rPr>
                        <m:t>𝐶</m:t>
                      </m:r>
                      <m:r>
                        <a:rPr lang="en-GB" sz="2800" i="1">
                          <a:latin typeface="Cambria Math" panose="02040503050406030204" pitchFamily="18" charset="0"/>
                          <a:cs typeface="Arial" panose="020B0604020202020204" pitchFamily="34" charset="0"/>
                        </a:rPr>
                        <m:t>=2</m:t>
                      </m:r>
                      <m:r>
                        <a:rPr lang="el-GR" sz="2800" i="1">
                          <a:latin typeface="Cambria Math" panose="02040503050406030204" pitchFamily="18" charset="0"/>
                          <a:cs typeface="Arial" panose="020B0604020202020204" pitchFamily="34" charset="0"/>
                        </a:rPr>
                        <m:t>𝜋</m:t>
                      </m:r>
                      <m:r>
                        <a:rPr lang="en-GB" sz="2800" i="1">
                          <a:latin typeface="Cambria Math" panose="02040503050406030204" pitchFamily="18" charset="0"/>
                          <a:cs typeface="Arial" panose="020B0604020202020204" pitchFamily="34" charset="0"/>
                        </a:rPr>
                        <m:t>𝑟</m:t>
                      </m:r>
                    </m:oMath>
                  </m:oMathPara>
                </a14:m>
                <a:endParaRPr lang="en-GB" sz="2800" i="1" dirty="0">
                  <a:latin typeface="Arial" panose="020B0604020202020204" pitchFamily="34" charset="0"/>
                  <a:cs typeface="Arial" panose="020B0604020202020204" pitchFamily="34" charset="0"/>
                </a:endParaRPr>
              </a:p>
              <a:p>
                <a:pPr algn="just"/>
                <a:endParaRPr lang="en-GB" sz="2800" i="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GB" sz="2800" dirty="0">
                    <a:latin typeface="Arial" panose="020B0604020202020204" pitchFamily="34" charset="0"/>
                    <a:cs typeface="Arial" panose="020B0604020202020204" pitchFamily="34" charset="0"/>
                  </a:rPr>
                  <a:t>Area of a circle: </a:t>
                </a:r>
                <a:endParaRPr lang="en-GB" sz="2800" b="0" i="1" dirty="0">
                  <a:latin typeface="Cambria Math" panose="02040503050406030204" pitchFamily="18" charset="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𝐴</m:t>
                      </m:r>
                      <m:r>
                        <a:rPr lang="en-GB" sz="2800" b="0" i="1" smtClean="0">
                          <a:latin typeface="Cambria Math" panose="02040503050406030204" pitchFamily="18" charset="0"/>
                          <a:cs typeface="Arial" panose="020B0604020202020204" pitchFamily="34" charset="0"/>
                        </a:rPr>
                        <m:t>=</m:t>
                      </m:r>
                      <m:r>
                        <a:rPr lang="el-GR" sz="2800" b="0" i="1" smtClean="0">
                          <a:latin typeface="Cambria Math" panose="02040503050406030204" pitchFamily="18" charset="0"/>
                          <a:cs typeface="Arial" panose="020B0604020202020204" pitchFamily="34" charset="0"/>
                        </a:rPr>
                        <m:t>𝜋</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𝑟</m:t>
                          </m:r>
                        </m:e>
                        <m:sup>
                          <m:r>
                            <a:rPr lang="en-GB" sz="2800" b="0" i="1" smtClean="0">
                              <a:latin typeface="Cambria Math" panose="02040503050406030204" pitchFamily="18" charset="0"/>
                              <a:cs typeface="Arial" panose="020B0604020202020204" pitchFamily="34" charset="0"/>
                            </a:rPr>
                            <m:t>2</m:t>
                          </m:r>
                        </m:sup>
                      </m:sSup>
                    </m:oMath>
                  </m:oMathPara>
                </a14:m>
                <a:endParaRPr lang="en-GB" sz="2800" dirty="0">
                  <a:latin typeface="Arial" panose="020B0604020202020204" pitchFamily="34" charset="0"/>
                  <a:cs typeface="Arial" panose="020B0604020202020204" pitchFamily="34" charset="0"/>
                </a:endParaRPr>
              </a:p>
              <a:p>
                <a:pPr>
                  <a:lnSpc>
                    <a:spcPts val="3100"/>
                  </a:lnSpc>
                  <a:spcAft>
                    <a:spcPts val="600"/>
                  </a:spcAft>
                </a:pPr>
                <a:r>
                  <a:rPr lang="en-US" sz="2800" dirty="0">
                    <a:latin typeface="Arial" panose="020B0604020202020204" pitchFamily="34" charset="0"/>
                    <a:cs typeface="Arial" panose="020B0604020202020204" pitchFamily="34" charset="0"/>
                  </a:rPr>
                  <a:t> </a:t>
                </a:r>
              </a:p>
            </p:txBody>
          </p:sp>
        </mc:Choice>
        <mc:Fallback xmlns="">
          <p:sp>
            <p:nvSpPr>
              <p:cNvPr id="12" name="TextBox 11">
                <a:extLst>
                  <a:ext uri="{FF2B5EF4-FFF2-40B4-BE49-F238E27FC236}">
                    <a16:creationId xmlns:a16="http://schemas.microsoft.com/office/drawing/2014/main" id="{B0AB6807-1007-2C40-ACD3-85A647021B46}"/>
                  </a:ext>
                </a:extLst>
              </p:cNvPr>
              <p:cNvSpPr txBox="1">
                <a:spLocks noRot="1" noChangeAspect="1" noMove="1" noResize="1" noEditPoints="1" noAdjustHandles="1" noChangeArrowheads="1" noChangeShapeType="1" noTextEdit="1"/>
              </p:cNvSpPr>
              <p:nvPr/>
            </p:nvSpPr>
            <p:spPr>
              <a:xfrm>
                <a:off x="2043531" y="2181054"/>
                <a:ext cx="7551002" cy="2644314"/>
              </a:xfrm>
              <a:prstGeom prst="rect">
                <a:avLst/>
              </a:prstGeom>
              <a:blipFill>
                <a:blip r:embed="rId5"/>
                <a:stretch>
                  <a:fillRect l="-1453" t="-2535"/>
                </a:stretch>
              </a:blipFill>
            </p:spPr>
            <p:txBody>
              <a:bodyPr/>
              <a:lstStyle/>
              <a:p>
                <a:r>
                  <a:rPr lang="en-GB">
                    <a:noFill/>
                  </a:rPr>
                  <a:t> </a:t>
                </a:r>
              </a:p>
            </p:txBody>
          </p:sp>
        </mc:Fallback>
      </mc:AlternateContent>
    </p:spTree>
    <p:extLst>
      <p:ext uri="{BB962C8B-B14F-4D97-AF65-F5344CB8AC3E}">
        <p14:creationId xmlns:p14="http://schemas.microsoft.com/office/powerpoint/2010/main" val="2934758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Practice question (2) answer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AB6807-1007-2C40-ACD3-85A647021B46}"/>
                  </a:ext>
                </a:extLst>
              </p:cNvPr>
              <p:cNvSpPr txBox="1"/>
              <p:nvPr/>
            </p:nvSpPr>
            <p:spPr>
              <a:xfrm>
                <a:off x="450533" y="1416233"/>
                <a:ext cx="9999753" cy="495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lgn="r"/>
                <a:r>
                  <a:rPr lang="en-GB" sz="2000" dirty="0">
                    <a:latin typeface="Times New Roman" panose="02020603050405020304" pitchFamily="18" charset="0"/>
                    <a:cs typeface="Times New Roman" panose="02020603050405020304" pitchFamily="18" charset="0"/>
                  </a:rPr>
                  <a:t>…………………………….</a:t>
                </a:r>
              </a:p>
              <a:p>
                <a:pPr algn="r"/>
                <a:endParaRPr lang="en-GB" sz="2000" b="1" dirty="0">
                  <a:latin typeface="Times New Roman" panose="02020603050405020304" pitchFamily="18" charset="0"/>
                  <a:cs typeface="Times New Roman" panose="02020603050405020304" pitchFamily="18" charset="0"/>
                </a:endParaRPr>
              </a:p>
              <a:p>
                <a:pPr algn="r"/>
                <a:endParaRPr lang="en-US" sz="20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B0AB6807-1007-2C40-ACD3-85A647021B46}"/>
                  </a:ext>
                </a:extLst>
              </p:cNvPr>
              <p:cNvSpPr txBox="1">
                <a:spLocks noRot="1" noChangeAspect="1" noMove="1" noResize="1" noEditPoints="1" noAdjustHandles="1" noChangeArrowheads="1" noChangeShapeType="1" noTextEdit="1"/>
              </p:cNvSpPr>
              <p:nvPr/>
            </p:nvSpPr>
            <p:spPr>
              <a:xfrm>
                <a:off x="450533" y="1416233"/>
                <a:ext cx="9999753" cy="4955203"/>
              </a:xfrm>
              <a:prstGeom prst="rect">
                <a:avLst/>
              </a:prstGeom>
              <a:blipFill>
                <a:blip r:embed="rId3"/>
                <a:stretch>
                  <a:fillRect r="-61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30</a:t>
            </a:fld>
            <a:endParaRPr lang="en-US" dirty="0"/>
          </a:p>
        </p:txBody>
      </p:sp>
      <p:sp>
        <p:nvSpPr>
          <p:cNvPr id="3" name="TextBox 2">
            <a:extLst>
              <a:ext uri="{FF2B5EF4-FFF2-40B4-BE49-F238E27FC236}">
                <a16:creationId xmlns:a16="http://schemas.microsoft.com/office/drawing/2014/main" id="{7BBEB74B-C0FB-253D-1A87-54C6381FF42C}"/>
              </a:ext>
            </a:extLst>
          </p:cNvPr>
          <p:cNvSpPr txBox="1"/>
          <p:nvPr/>
        </p:nvSpPr>
        <p:spPr>
          <a:xfrm>
            <a:off x="7900485" y="5151205"/>
            <a:ext cx="1688673" cy="400110"/>
          </a:xfrm>
          <a:prstGeom prst="rect">
            <a:avLst/>
          </a:prstGeom>
          <a:noFill/>
        </p:spPr>
        <p:txBody>
          <a:bodyPr wrap="square" rtlCol="0">
            <a:spAutoFit/>
          </a:bodyPr>
          <a:lstStyle/>
          <a:p>
            <a:pPr algn="ctr"/>
            <a:r>
              <a:rPr lang="en-US" sz="2000" dirty="0">
                <a:latin typeface="Times New Roman" panose="02020603050405020304" pitchFamily="18" charset="0"/>
                <a:ea typeface="Cambria Math" panose="02040503050406030204" pitchFamily="18" charset="0"/>
                <a:cs typeface="Times New Roman" panose="02020603050405020304" pitchFamily="18" charset="0"/>
              </a:rPr>
              <a:t>18.3 cm</a:t>
            </a:r>
            <a:r>
              <a:rPr lang="en-US" sz="2000" baseline="30000" dirty="0">
                <a:latin typeface="Times New Roman" panose="02020603050405020304" pitchFamily="18" charset="0"/>
                <a:ea typeface="Cambria Math" panose="02040503050406030204" pitchFamily="18" charset="0"/>
                <a:cs typeface="Times New Roman" panose="02020603050405020304" pitchFamily="18" charset="0"/>
              </a:rPr>
              <a:t>2</a:t>
            </a:r>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7" name="Rectangle 6" descr="Pink rectangle covering the answer">
            <a:extLst>
              <a:ext uri="{FF2B5EF4-FFF2-40B4-BE49-F238E27FC236}">
                <a16:creationId xmlns:a16="http://schemas.microsoft.com/office/drawing/2014/main" id="{7A588515-4907-BE5E-3FCE-4718FF33F0B8}"/>
              </a:ext>
            </a:extLst>
          </p:cNvPr>
          <p:cNvSpPr/>
          <p:nvPr/>
        </p:nvSpPr>
        <p:spPr>
          <a:xfrm>
            <a:off x="7871135" y="4809572"/>
            <a:ext cx="1769548"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72122C62-8F73-8EDF-BA85-3E32327A4B90}"/>
              </a:ext>
            </a:extLst>
          </p:cNvPr>
          <p:cNvGrpSpPr/>
          <p:nvPr/>
        </p:nvGrpSpPr>
        <p:grpSpPr>
          <a:xfrm>
            <a:off x="-27606" y="-17453"/>
            <a:ext cx="2091590" cy="1923564"/>
            <a:chOff x="-27606" y="-17453"/>
            <a:chExt cx="2091590" cy="1923564"/>
          </a:xfrm>
        </p:grpSpPr>
        <p:sp>
          <p:nvSpPr>
            <p:cNvPr id="9" name="Isosceles Triangle 8">
              <a:extLst>
                <a:ext uri="{FF2B5EF4-FFF2-40B4-BE49-F238E27FC236}">
                  <a16:creationId xmlns:a16="http://schemas.microsoft.com/office/drawing/2014/main" id="{F769B681-7530-A99F-B131-EA80FFF8500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 name="TextBox 9">
              <a:extLst>
                <a:ext uri="{FF2B5EF4-FFF2-40B4-BE49-F238E27FC236}">
                  <a16:creationId xmlns:a16="http://schemas.microsoft.com/office/drawing/2014/main" id="{8CCE8AEB-E87A-7B9A-8FBB-9D0BCFBCDF6F}"/>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91902CC8-70D8-541D-E00A-49FE71DD0EC3}"/>
                  </a:ext>
                </a:extLst>
              </p:cNvPr>
              <p:cNvSpPr/>
              <p:nvPr/>
            </p:nvSpPr>
            <p:spPr>
              <a:xfrm>
                <a:off x="1233735" y="1422814"/>
                <a:ext cx="4425680" cy="4701761"/>
              </a:xfrm>
              <a:prstGeom prst="roundRect">
                <a:avLst>
                  <a:gd name="adj" fmla="val 3358"/>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SG" sz="2600" i="0" dirty="0">
                    <a:solidFill>
                      <a:schemeClr val="tx1"/>
                    </a:solidFill>
                    <a:latin typeface="Arial" panose="020B0604020202020204" pitchFamily="34" charset="0"/>
                    <a:ea typeface="Cambria Math" panose="02040503050406030204" pitchFamily="18" charset="0"/>
                    <a:cs typeface="Arial" panose="020B0604020202020204" pitchFamily="34" charset="0"/>
                  </a:rPr>
                  <a:t>Area of triangle</a:t>
                </a:r>
              </a:p>
              <a:p>
                <a:pPr marL="0" lvl="1"/>
                <a:r>
                  <a:rPr lang="en-SG" sz="2600" dirty="0">
                    <a:solidFill>
                      <a:schemeClr val="tx1"/>
                    </a:solidFill>
                    <a:latin typeface="Arial" panose="020B0604020202020204" pitchFamily="34" charset="0"/>
                    <a:ea typeface="Cambria Math" panose="02040503050406030204" pitchFamily="18" charset="0"/>
                    <a:cs typeface="Arial" panose="020B0604020202020204" pitchFamily="34" charset="0"/>
                  </a:rPr>
                  <a:t>= 0.5 × 8 × 8 </a:t>
                </a:r>
              </a:p>
              <a:p>
                <a:pPr marL="0" lvl="1"/>
                <a:r>
                  <a:rPr lang="en-SG" sz="2600" i="0" dirty="0">
                    <a:solidFill>
                      <a:schemeClr val="tx1"/>
                    </a:solidFill>
                    <a:latin typeface="Arial" panose="020B0604020202020204" pitchFamily="34" charset="0"/>
                    <a:ea typeface="Cambria Math" panose="02040503050406030204" pitchFamily="18" charset="0"/>
                    <a:cs typeface="Arial" panose="020B0604020202020204" pitchFamily="34" charset="0"/>
                  </a:rPr>
                  <a:t>= 32</a:t>
                </a:r>
                <a:r>
                  <a:rPr lang="en-SG" sz="2600" dirty="0">
                    <a:solidFill>
                      <a:schemeClr val="tx1"/>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m:rPr>
                        <m:sty m:val="p"/>
                      </m:rPr>
                      <a:rPr lang="en-SG" sz="2600">
                        <a:solidFill>
                          <a:schemeClr val="tx1"/>
                        </a:solidFill>
                        <a:latin typeface="Cambria Math" panose="02040503050406030204" pitchFamily="18" charset="0"/>
                        <a:ea typeface="Cambria Math" panose="02040503050406030204" pitchFamily="18" charset="0"/>
                        <a:cs typeface="Arial" panose="020B0604020202020204" pitchFamily="34" charset="0"/>
                      </a:rPr>
                      <m:t>cm</m:t>
                    </m:r>
                    <m:r>
                      <a:rPr lang="en-GB" sz="2600" i="1" baseline="30000">
                        <a:solidFill>
                          <a:schemeClr val="tx1"/>
                        </a:solidFill>
                        <a:latin typeface="Cambria Math" panose="02040503050406030204" pitchFamily="18" charset="0"/>
                        <a:ea typeface="Cambria Math" panose="02040503050406030204" pitchFamily="18" charset="0"/>
                        <a:cs typeface="Arial" panose="020B0604020202020204" pitchFamily="34" charset="0"/>
                      </a:rPr>
                      <m:t>2</m:t>
                    </m:r>
                  </m:oMath>
                </a14:m>
                <a:endParaRPr lang="en-SG" sz="2600" i="0" dirty="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0" lvl="1"/>
                <a:endParaRPr lang="en-SG" sz="2600" i="0" dirty="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m:rPr>
                          <m:sty m:val="p"/>
                        </m:rPr>
                        <a:rPr lang="en-GB" sz="2600" i="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A</m:t>
                      </m:r>
                      <m:r>
                        <m:rPr>
                          <m:sty m:val="p"/>
                        </m:rPr>
                        <a:rPr lang="en-SG" sz="2600" b="0" i="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rea</m:t>
                      </m:r>
                      <m:r>
                        <a:rPr lang="en-SG" sz="2600" b="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m:rPr>
                          <m:sty m:val="p"/>
                        </m:rPr>
                        <a:rPr lang="en-SG" sz="2600" b="0" i="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of</m:t>
                      </m:r>
                      <m:r>
                        <a:rPr lang="en-SG" sz="2600" b="0" i="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m:rPr>
                          <m:sty m:val="p"/>
                        </m:rPr>
                        <a:rPr lang="en-SG" sz="2600" b="0" i="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sector</m:t>
                      </m:r>
                      <m:r>
                        <a:rPr lang="en-SG" sz="2600" b="0" i="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m:rPr>
                          <m:sty m:val="p"/>
                        </m:rPr>
                        <a:rPr lang="en-SG" sz="2600" b="0" i="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OPQR</m:t>
                      </m:r>
                      <m:r>
                        <a:rPr lang="en-GB" sz="26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6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SG" sz="2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m:t>
                          </m:r>
                        </m:num>
                        <m:den>
                          <m:r>
                            <a:rPr lang="en-SG" sz="2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m:t>
                          </m:r>
                        </m:den>
                      </m:f>
                      <m:r>
                        <a:rPr lang="en-SG" sz="2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l-GR" sz="2600" i="1">
                          <a:solidFill>
                            <a:schemeClr val="tx1"/>
                          </a:solidFill>
                          <a:latin typeface="Cambria Math" panose="02040503050406030204" pitchFamily="18" charset="0"/>
                          <a:ea typeface="Cambria Math" panose="02040503050406030204" pitchFamily="18" charset="0"/>
                          <a:cs typeface="Arial" panose="020B0604020202020204" pitchFamily="34" charset="0"/>
                        </a:rPr>
                        <m:t>𝜋</m:t>
                      </m:r>
                      <m:r>
                        <a:rPr lang="en-SG" sz="2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en-GB" sz="26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SG" sz="2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8</m:t>
                          </m:r>
                        </m:e>
                        <m:sup>
                          <m:r>
                            <a:rPr lang="en-GB" sz="26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sup>
                      </m:sSup>
                    </m:oMath>
                  </m:oMathPara>
                </a14:m>
                <a:endParaRPr lang="en-SG" sz="2600" i="1" dirty="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GB" sz="26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SG" sz="2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50.2</m:t>
                      </m:r>
                      <m:r>
                        <a:rPr lang="en-GB" sz="2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7</m:t>
                      </m:r>
                      <m:r>
                        <a:rPr lang="en-SG" sz="2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m:rPr>
                          <m:sty m:val="p"/>
                        </m:rPr>
                        <a:rPr lang="en-SG" sz="2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cm</m:t>
                      </m:r>
                      <m:r>
                        <a:rPr lang="en-GB" sz="2600" i="1" baseline="30000">
                          <a:solidFill>
                            <a:schemeClr val="tx1"/>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GB" sz="2600" baseline="30000" dirty="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0" lvl="1"/>
                <a:endParaRPr lang="en-GB" sz="2600" baseline="30000" dirty="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0" lvl="1"/>
                <a:r>
                  <a:rPr lang="en-GB" sz="2600" dirty="0">
                    <a:solidFill>
                      <a:schemeClr val="tx1"/>
                    </a:solidFill>
                    <a:latin typeface="Arial" panose="020B0604020202020204" pitchFamily="34" charset="0"/>
                    <a:ea typeface="Cambria Math" panose="02040503050406030204" pitchFamily="18" charset="0"/>
                    <a:cs typeface="Arial" panose="020B0604020202020204" pitchFamily="34" charset="0"/>
                  </a:rPr>
                  <a:t>50.27 – 32 = 18.27</a:t>
                </a:r>
              </a:p>
              <a:p>
                <a:pPr marL="0" lvl="1"/>
                <a14:m>
                  <m:oMathPara xmlns:m="http://schemas.openxmlformats.org/officeDocument/2006/math">
                    <m:oMathParaPr>
                      <m:jc m:val="left"/>
                    </m:oMathParaPr>
                    <m:oMath xmlns:m="http://schemas.openxmlformats.org/officeDocument/2006/math">
                      <m:r>
                        <a:rPr lang="en-SG" sz="2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a:rPr lang="en-GB" sz="2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a:rPr lang="en-GB" sz="26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SG" sz="26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18.3 </m:t>
                      </m:r>
                      <m:r>
                        <m:rPr>
                          <m:sty m:val="p"/>
                        </m:rPr>
                        <a:rPr lang="en-SG" sz="2600">
                          <a:solidFill>
                            <a:schemeClr val="tx1"/>
                          </a:solidFill>
                          <a:latin typeface="Cambria Math" panose="02040503050406030204" pitchFamily="18" charset="0"/>
                          <a:ea typeface="Cambria Math" panose="02040503050406030204" pitchFamily="18" charset="0"/>
                          <a:cs typeface="Arial" panose="020B0604020202020204" pitchFamily="34" charset="0"/>
                        </a:rPr>
                        <m:t>c</m:t>
                      </m:r>
                      <m:r>
                        <m:rPr>
                          <m:sty m:val="p"/>
                        </m:rPr>
                        <a:rPr lang="en-GB" sz="2600">
                          <a:solidFill>
                            <a:schemeClr val="tx1"/>
                          </a:solidFill>
                          <a:latin typeface="Cambria Math" panose="02040503050406030204" pitchFamily="18" charset="0"/>
                          <a:ea typeface="Cambria Math" panose="02040503050406030204" pitchFamily="18" charset="0"/>
                          <a:cs typeface="Arial" panose="020B0604020202020204" pitchFamily="34" charset="0"/>
                        </a:rPr>
                        <m:t>m</m:t>
                      </m:r>
                      <m:r>
                        <a:rPr lang="en-GB" sz="2600" i="1" baseline="30000">
                          <a:solidFill>
                            <a:schemeClr val="tx1"/>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GB" sz="2600" dirty="0">
                  <a:solidFill>
                    <a:schemeClr val="tx1"/>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11" name="Rectangle: Rounded Corners 10">
                <a:extLst>
                  <a:ext uri="{FF2B5EF4-FFF2-40B4-BE49-F238E27FC236}">
                    <a16:creationId xmlns:a16="http://schemas.microsoft.com/office/drawing/2014/main" id="{91902CC8-70D8-541D-E00A-49FE71DD0EC3}"/>
                  </a:ext>
                </a:extLst>
              </p:cNvPr>
              <p:cNvSpPr>
                <a:spLocks noRot="1" noChangeAspect="1" noMove="1" noResize="1" noEditPoints="1" noAdjustHandles="1" noChangeArrowheads="1" noChangeShapeType="1" noTextEdit="1"/>
              </p:cNvSpPr>
              <p:nvPr/>
            </p:nvSpPr>
            <p:spPr>
              <a:xfrm>
                <a:off x="1233735" y="1422814"/>
                <a:ext cx="4425680" cy="4701761"/>
              </a:xfrm>
              <a:prstGeom prst="roundRect">
                <a:avLst>
                  <a:gd name="adj" fmla="val 3358"/>
                </a:avLst>
              </a:prstGeom>
              <a:blipFill>
                <a:blip r:embed="rId4"/>
                <a:stretch>
                  <a:fillRect l="-1236"/>
                </a:stretch>
              </a:blipFill>
              <a:ln>
                <a:solidFill>
                  <a:schemeClr val="bg1"/>
                </a:solidFill>
              </a:ln>
            </p:spPr>
            <p:txBody>
              <a:bodyPr/>
              <a:lstStyle/>
              <a:p>
                <a:r>
                  <a:rPr lang="en-GB">
                    <a:noFill/>
                  </a:rPr>
                  <a:t> </a:t>
                </a:r>
              </a:p>
            </p:txBody>
          </p:sp>
        </mc:Fallback>
      </mc:AlternateContent>
      <p:grpSp>
        <p:nvGrpSpPr>
          <p:cNvPr id="6" name="Group 5" descr="Worksheet available icon">
            <a:extLst>
              <a:ext uri="{FF2B5EF4-FFF2-40B4-BE49-F238E27FC236}">
                <a16:creationId xmlns:a16="http://schemas.microsoft.com/office/drawing/2014/main" id="{35D51D25-6E79-31CC-C0CF-CBCFD43C7B6B}"/>
              </a:ext>
            </a:extLst>
          </p:cNvPr>
          <p:cNvGrpSpPr/>
          <p:nvPr/>
        </p:nvGrpSpPr>
        <p:grpSpPr>
          <a:xfrm>
            <a:off x="9495879" y="211521"/>
            <a:ext cx="2102384" cy="753403"/>
            <a:chOff x="9495879" y="211521"/>
            <a:chExt cx="2102384" cy="753403"/>
          </a:xfrm>
        </p:grpSpPr>
        <p:pic>
          <p:nvPicPr>
            <p:cNvPr id="12" name="Graphic 6" descr="Document">
              <a:extLst>
                <a:ext uri="{FF2B5EF4-FFF2-40B4-BE49-F238E27FC236}">
                  <a16:creationId xmlns:a16="http://schemas.microsoft.com/office/drawing/2014/main" id="{B435DA7E-22DE-5E9E-396F-7840AD659E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4860" y="211521"/>
              <a:ext cx="753403" cy="753403"/>
            </a:xfrm>
            <a:prstGeom prst="rect">
              <a:avLst/>
            </a:prstGeom>
          </p:spPr>
        </p:pic>
        <p:sp>
          <p:nvSpPr>
            <p:cNvPr id="13" name="TextBox 12">
              <a:extLst>
                <a:ext uri="{FF2B5EF4-FFF2-40B4-BE49-F238E27FC236}">
                  <a16:creationId xmlns:a16="http://schemas.microsoft.com/office/drawing/2014/main" id="{646ECE09-6669-A765-7AC0-630DB76CC67C}"/>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14" name="Picture 13" descr="A drawing of a sector OPQR of a circle, with centre O. OP and OR are straight edges that meet at a right angle. There is a straight line from P to R within the sector. OPR is a triangle, unshaded. The rest of the sector is shaded. The shaded part forms the segment PQR.&#10;">
            <a:extLst>
              <a:ext uri="{FF2B5EF4-FFF2-40B4-BE49-F238E27FC236}">
                <a16:creationId xmlns:a16="http://schemas.microsoft.com/office/drawing/2014/main" id="{1D7D618B-F626-A7C9-D306-2783F2240E7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13969" y="1802418"/>
            <a:ext cx="2593262" cy="2290311"/>
          </a:xfrm>
          <a:prstGeom prst="rect">
            <a:avLst/>
          </a:prstGeom>
          <a:noFill/>
          <a:ln>
            <a:noFill/>
          </a:ln>
        </p:spPr>
      </p:pic>
    </p:spTree>
    <p:extLst>
      <p:ext uri="{BB962C8B-B14F-4D97-AF65-F5344CB8AC3E}">
        <p14:creationId xmlns:p14="http://schemas.microsoft.com/office/powerpoint/2010/main" val="52159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Circles</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31</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27544" y="2143000"/>
            <a:ext cx="9144000" cy="2886202"/>
          </a:xfrm>
          <a:prstGeom prst="rect">
            <a:avLst/>
          </a:prstGeom>
          <a:ln w="38100">
            <a:solidFill>
              <a:schemeClr val="accent1"/>
            </a:solidFill>
          </a:ln>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Calculate the area and perimeter of circles, semicircles and quadrants (in terms of </a:t>
            </a:r>
            <a:r>
              <a:rPr lang="en-US" sz="2800" i="1" dirty="0">
                <a:latin typeface="Times New Roman" panose="02020603050405020304" pitchFamily="18" charset="0"/>
                <a:cs typeface="Times New Roman" panose="02020603050405020304" pitchFamily="18" charset="0"/>
              </a:rPr>
              <a:t>π</a:t>
            </a:r>
            <a:r>
              <a:rPr lang="en-US" sz="2800" dirty="0">
                <a:latin typeface="Arial" panose="020B0604020202020204" pitchFamily="34" charset="0"/>
                <a:cs typeface="Arial" panose="020B0604020202020204" pitchFamily="34" charset="0"/>
              </a:rPr>
              <a:t> or to an appropriate degree of accuracy)</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Explore problems involving the area or perimeter of compound shapes that include circles, semicircles or quadrants </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Apply knowledge learned to exam-style questions</a:t>
            </a:r>
          </a:p>
          <a:p>
            <a:pPr algn="l"/>
            <a:endParaRPr lang="en-GB" dirty="0"/>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339984" y="5176564"/>
            <a:ext cx="9144000" cy="1753200"/>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Suggested further steps/areas to work on</a:t>
            </a:r>
          </a:p>
          <a:p>
            <a:pPr marL="231775" indent="-231775" algn="l">
              <a:lnSpc>
                <a:spcPct val="120000"/>
              </a:lnSpc>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Volume of a cylinder:  </a:t>
            </a:r>
            <a:r>
              <a:rPr lang="en-GB" i="1" dirty="0">
                <a:latin typeface="Times New Roman" panose="02020603050405020304" pitchFamily="18" charset="0"/>
                <a:cs typeface="Times New Roman" panose="02020603050405020304" pitchFamily="18" charset="0"/>
              </a:rPr>
              <a:t>V</a:t>
            </a:r>
            <a:r>
              <a:rPr lang="en-GB" dirty="0">
                <a:latin typeface="Times New Roman" panose="02020603050405020304" pitchFamily="18" charset="0"/>
                <a:cs typeface="Times New Roman" panose="02020603050405020304" pitchFamily="18" charset="0"/>
              </a:rPr>
              <a:t> = 𝜋𝑟</a:t>
            </a:r>
            <a:r>
              <a:rPr lang="en-GB" baseline="30000" dirty="0">
                <a:latin typeface="Times New Roman" panose="02020603050405020304" pitchFamily="18" charset="0"/>
                <a:cs typeface="Times New Roman" panose="02020603050405020304" pitchFamily="18" charset="0"/>
              </a:rPr>
              <a:t>2</a:t>
            </a:r>
            <a:r>
              <a:rPr lang="en-GB" i="1" dirty="0">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4136096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37: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32</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204000"/>
          </a:xfrm>
          <a:solidFill>
            <a:schemeClr val="bg1"/>
          </a:solidFill>
          <a:ln w="38100">
            <a:solidFill>
              <a:schemeClr val="accent1"/>
            </a:solidFill>
          </a:ln>
        </p:spPr>
        <p:txBody>
          <a:bodyPr>
            <a:normAutofit fontScale="55000" lnSpcReduction="20000"/>
          </a:bodyPr>
          <a:lstStyle/>
          <a:p>
            <a:pPr algn="l">
              <a:lnSpc>
                <a:spcPct val="120000"/>
              </a:lnSpc>
              <a:spcBef>
                <a:spcPts val="0"/>
              </a:spcBef>
            </a:pPr>
            <a:r>
              <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20000"/>
              </a:lnSpc>
              <a:spcBef>
                <a:spcPts val="0"/>
              </a:spcBef>
            </a:pPr>
            <a:r>
              <a:rPr lang="en-GB" sz="4000" b="1" dirty="0">
                <a:latin typeface="Arial" panose="020B0604020202020204" pitchFamily="34" charset="0"/>
                <a:cs typeface="Arial" panose="020B0604020202020204" pitchFamily="34" charset="0"/>
              </a:rPr>
              <a:t>Shutterstock.com: </a:t>
            </a:r>
            <a:r>
              <a:rPr lang="en-GB" sz="4000" dirty="0" err="1">
                <a:latin typeface="Arial" panose="020B0604020202020204" pitchFamily="34" charset="0"/>
                <a:cs typeface="Arial" panose="020B0604020202020204" pitchFamily="34" charset="0"/>
              </a:rPr>
              <a:t>sirtravelalot</a:t>
            </a:r>
            <a:r>
              <a:rPr lang="en-GB" sz="4000" dirty="0">
                <a:latin typeface="Arial" panose="020B0604020202020204" pitchFamily="34" charset="0"/>
                <a:cs typeface="Arial" panose="020B0604020202020204" pitchFamily="34" charset="0"/>
              </a:rPr>
              <a:t>, Africa Studio</a:t>
            </a:r>
            <a:endParaRPr kumimoji="0" lang="en-US" sz="400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r>
              <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algn="l">
              <a:lnSpc>
                <a:spcPct val="120000"/>
              </a:lnSpc>
              <a:spcBef>
                <a:spcPts val="0"/>
              </a:spcBef>
            </a:pPr>
            <a:r>
              <a:rPr lang="en-GB" sz="4000" b="1" dirty="0">
                <a:latin typeface="Arial" panose="020B0604020202020204" pitchFamily="34" charset="0"/>
                <a:cs typeface="Arial" panose="020B0604020202020204" pitchFamily="34" charset="0"/>
              </a:rPr>
              <a:t>Pearson Education Ltd:</a:t>
            </a:r>
            <a:r>
              <a:rPr lang="en-GB"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Pearson </a:t>
            </a:r>
            <a:r>
              <a:rPr lang="en-GB" sz="4000" dirty="0">
                <a:latin typeface="Arial" panose="020B0604020202020204" pitchFamily="34" charset="0"/>
                <a:cs typeface="Arial" panose="020B0604020202020204" pitchFamily="34" charset="0"/>
              </a:rPr>
              <a:t>Edexcel GCSE (9-1) In Mathematics (1MA1) Foundation </a:t>
            </a:r>
            <a:r>
              <a:rPr lang="en-GB" sz="4000">
                <a:latin typeface="Arial" panose="020B0604020202020204" pitchFamily="34" charset="0"/>
                <a:cs typeface="Arial" panose="020B0604020202020204" pitchFamily="34" charset="0"/>
              </a:rPr>
              <a:t>(Non-Calculator</a:t>
            </a:r>
            <a:r>
              <a:rPr lang="en-GB" sz="4000" dirty="0">
                <a:latin typeface="Arial" panose="020B0604020202020204" pitchFamily="34" charset="0"/>
                <a:cs typeface="Arial" panose="020B0604020202020204" pitchFamily="34" charset="0"/>
              </a:rPr>
              <a:t>) Paper 1F, Q18, May 2017</a:t>
            </a:r>
            <a:endParaRPr lang="en-US" sz="4000" dirty="0">
              <a:latin typeface="Arial" panose="020B0604020202020204" pitchFamily="34" charset="0"/>
              <a:cs typeface="Arial" panose="020B0604020202020204" pitchFamily="34" charset="0"/>
            </a:endParaRPr>
          </a:p>
          <a:p>
            <a:pPr algn="l">
              <a:lnSpc>
                <a:spcPct val="120000"/>
              </a:lnSpc>
              <a:spcBef>
                <a:spcPts val="0"/>
              </a:spcBef>
            </a:pPr>
            <a:r>
              <a:rPr lang="en-GB" sz="4000" b="1" dirty="0">
                <a:latin typeface="Arial" panose="020B0604020202020204" pitchFamily="34" charset="0"/>
                <a:cs typeface="Arial" panose="020B0604020202020204" pitchFamily="34" charset="0"/>
              </a:rPr>
              <a:t>Pearson Education Ltd:</a:t>
            </a:r>
            <a:r>
              <a:rPr lang="en-GB"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Pearson </a:t>
            </a:r>
            <a:r>
              <a:rPr lang="en-GB" sz="4000" dirty="0">
                <a:latin typeface="Arial" panose="020B0604020202020204" pitchFamily="34" charset="0"/>
                <a:cs typeface="Arial" panose="020B0604020202020204" pitchFamily="34" charset="0"/>
              </a:rPr>
              <a:t>Edexcel GCSE (9-1) In Mathematics (1MA1) Foundation (Calculator) Paper 3F, Q27, November 2021</a:t>
            </a:r>
            <a:endParaRPr lang="en-US" sz="4000" dirty="0">
              <a:latin typeface="Arial" panose="020B0604020202020204" pitchFamily="34" charset="0"/>
              <a:cs typeface="Arial" panose="020B0604020202020204" pitchFamily="34" charset="0"/>
            </a:endParaRPr>
          </a:p>
        </p:txBody>
      </p:sp>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09A3B9EA-DC1E-7667-CA0C-DFD927B51E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Is the statement correct?</a:t>
            </a:r>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3" name="Rectangle: Rounded Corners 2">
            <a:extLst>
              <a:ext uri="{FF2B5EF4-FFF2-40B4-BE49-F238E27FC236}">
                <a16:creationId xmlns:a16="http://schemas.microsoft.com/office/drawing/2014/main" id="{3AD2BFE1-91F9-538E-96FC-E68369CEAEE3}"/>
              </a:ext>
            </a:extLst>
          </p:cNvPr>
          <p:cNvSpPr/>
          <p:nvPr/>
        </p:nvSpPr>
        <p:spPr>
          <a:xfrm>
            <a:off x="1814449" y="1129212"/>
            <a:ext cx="8050768" cy="1037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diameter of a circle is 10 cm.</a:t>
            </a:r>
          </a:p>
          <a:p>
            <a:r>
              <a:rPr lang="en-US" sz="2800" dirty="0">
                <a:solidFill>
                  <a:schemeClr val="tx1"/>
                </a:solidFill>
                <a:latin typeface="Arial" panose="020B0604020202020204" pitchFamily="34" charset="0"/>
                <a:cs typeface="Arial" panose="020B0604020202020204" pitchFamily="34" charset="0"/>
              </a:rPr>
              <a:t>     Adam says its radius must be 5 cm.</a:t>
            </a:r>
          </a:p>
        </p:txBody>
      </p:sp>
      <p:sp>
        <p:nvSpPr>
          <p:cNvPr id="5" name="Rectangle: Rounded Corners 4">
            <a:extLst>
              <a:ext uri="{FF2B5EF4-FFF2-40B4-BE49-F238E27FC236}">
                <a16:creationId xmlns:a16="http://schemas.microsoft.com/office/drawing/2014/main" id="{27D96ABC-1928-D3A4-843E-C63A44276B77}"/>
              </a:ext>
            </a:extLst>
          </p:cNvPr>
          <p:cNvSpPr/>
          <p:nvPr/>
        </p:nvSpPr>
        <p:spPr>
          <a:xfrm>
            <a:off x="1814450" y="3679550"/>
            <a:ext cx="8050768" cy="1037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diameter of a circle is 4 cm. </a:t>
            </a:r>
          </a:p>
          <a:p>
            <a:r>
              <a:rPr lang="en-US" sz="2800" dirty="0">
                <a:solidFill>
                  <a:schemeClr val="tx1"/>
                </a:solidFill>
                <a:latin typeface="Arial" panose="020B0604020202020204" pitchFamily="34" charset="0"/>
                <a:cs typeface="Arial" panose="020B0604020202020204" pitchFamily="34" charset="0"/>
              </a:rPr>
              <a:t>     Dev says the radius is 8 cm.</a:t>
            </a:r>
          </a:p>
        </p:txBody>
      </p:sp>
      <p:sp>
        <p:nvSpPr>
          <p:cNvPr id="6" name="Rectangle: Rounded Corners 5">
            <a:extLst>
              <a:ext uri="{FF2B5EF4-FFF2-40B4-BE49-F238E27FC236}">
                <a16:creationId xmlns:a16="http://schemas.microsoft.com/office/drawing/2014/main" id="{8C7083FE-86B7-E812-3F10-5F658D0CC097}"/>
              </a:ext>
            </a:extLst>
          </p:cNvPr>
          <p:cNvSpPr/>
          <p:nvPr/>
        </p:nvSpPr>
        <p:spPr>
          <a:xfrm>
            <a:off x="1814449" y="2404381"/>
            <a:ext cx="8050768" cy="1037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radius of a circle is 3 cm</a:t>
            </a:r>
          </a:p>
          <a:p>
            <a:r>
              <a:rPr lang="en-US" sz="2800" dirty="0">
                <a:solidFill>
                  <a:schemeClr val="tx1"/>
                </a:solidFill>
                <a:latin typeface="Arial" panose="020B0604020202020204" pitchFamily="34" charset="0"/>
                <a:cs typeface="Arial" panose="020B0604020202020204" pitchFamily="34" charset="0"/>
              </a:rPr>
              <a:t>     Ruby says the diameter must be 6 cm</a:t>
            </a:r>
            <a:r>
              <a:rPr lang="en-US" sz="2800" baseline="30000" dirty="0">
                <a:solidFill>
                  <a:schemeClr val="tx1"/>
                </a:solidFill>
                <a:latin typeface="Arial" panose="020B0604020202020204" pitchFamily="34" charset="0"/>
                <a:cs typeface="Arial" panose="020B0604020202020204" pitchFamily="34" charset="0"/>
              </a:rPr>
              <a:t>2</a:t>
            </a:r>
            <a:r>
              <a:rPr lang="en-US" sz="2800" dirty="0">
                <a:solidFill>
                  <a:schemeClr val="tx1"/>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E7DCFF57-9E83-1F55-8F6A-5A1647DB8C98}"/>
              </a:ext>
            </a:extLst>
          </p:cNvPr>
          <p:cNvSpPr txBox="1"/>
          <p:nvPr/>
        </p:nvSpPr>
        <p:spPr>
          <a:xfrm>
            <a:off x="2018202" y="5027207"/>
            <a:ext cx="8155595"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Do you agree with these statements?</a:t>
            </a:r>
          </a:p>
          <a:p>
            <a:r>
              <a:rPr lang="en-GB" sz="2800" dirty="0">
                <a:latin typeface="Arial" panose="020B0604020202020204" pitchFamily="34" charset="0"/>
                <a:cs typeface="Arial" panose="020B0604020202020204" pitchFamily="34" charset="0"/>
              </a:rPr>
              <a:t>Why or why not?</a:t>
            </a:r>
          </a:p>
        </p:txBody>
      </p:sp>
      <p:sp>
        <p:nvSpPr>
          <p:cNvPr id="2" name="Slide Number Placeholder 3">
            <a:extLst>
              <a:ext uri="{FF2B5EF4-FFF2-40B4-BE49-F238E27FC236}">
                <a16:creationId xmlns:a16="http://schemas.microsoft.com/office/drawing/2014/main" id="{871A5DB1-F0F7-F40C-2B18-91F82CC2295E}"/>
              </a:ext>
            </a:extLst>
          </p:cNvPr>
          <p:cNvSpPr>
            <a:spLocks noGrp="1"/>
          </p:cNvSpPr>
          <p:nvPr>
            <p:ph type="sldNum" sz="quarter" idx="12"/>
          </p:nvPr>
        </p:nvSpPr>
        <p:spPr>
          <a:xfrm>
            <a:off x="8610600" y="6356350"/>
            <a:ext cx="2743200" cy="365125"/>
          </a:xfrm>
        </p:spPr>
        <p:txBody>
          <a:bodyPr/>
          <a:lstStyle/>
          <a:p>
            <a:fld id="{892959B6-490E-A144-8C7C-88267F972F69}" type="slidenum">
              <a:rPr lang="en-US" smtClean="0"/>
              <a:t>4</a:t>
            </a:fld>
            <a:endParaRPr lang="en-US" dirty="0"/>
          </a:p>
        </p:txBody>
      </p:sp>
    </p:spTree>
    <p:extLst>
      <p:ext uri="{BB962C8B-B14F-4D97-AF65-F5344CB8AC3E}">
        <p14:creationId xmlns:p14="http://schemas.microsoft.com/office/powerpoint/2010/main" val="313242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Youth athletics final</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grpSp>
        <p:nvGrpSpPr>
          <p:cNvPr id="7" name="Group 6">
            <a:extLst>
              <a:ext uri="{FF2B5EF4-FFF2-40B4-BE49-F238E27FC236}">
                <a16:creationId xmlns:a16="http://schemas.microsoft.com/office/drawing/2014/main" id="{2A93FF3D-E615-447B-F044-DDD8603832FE}"/>
              </a:ext>
            </a:extLst>
          </p:cNvPr>
          <p:cNvGrpSpPr/>
          <p:nvPr/>
        </p:nvGrpSpPr>
        <p:grpSpPr>
          <a:xfrm>
            <a:off x="-27606" y="-17453"/>
            <a:ext cx="2091590" cy="1923564"/>
            <a:chOff x="-27606" y="-17453"/>
            <a:chExt cx="2091590" cy="1923564"/>
          </a:xfrm>
        </p:grpSpPr>
        <p:sp>
          <p:nvSpPr>
            <p:cNvPr id="8" name="Isosceles Triangle 7">
              <a:extLst>
                <a:ext uri="{FF2B5EF4-FFF2-40B4-BE49-F238E27FC236}">
                  <a16:creationId xmlns:a16="http://schemas.microsoft.com/office/drawing/2014/main" id="{0DF3EB8F-86C8-BE13-9643-785AB8809918}"/>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extBox 8">
              <a:extLst>
                <a:ext uri="{FF2B5EF4-FFF2-40B4-BE49-F238E27FC236}">
                  <a16:creationId xmlns:a16="http://schemas.microsoft.com/office/drawing/2014/main" id="{5E78C3C0-F98D-EB77-F558-EE30B5E44E6B}"/>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10" name="Picture 9" descr="A photograph of male  sprinters bending down in a starting position at the start of a running track&#10;">
            <a:extLst>
              <a:ext uri="{FF2B5EF4-FFF2-40B4-BE49-F238E27FC236}">
                <a16:creationId xmlns:a16="http://schemas.microsoft.com/office/drawing/2014/main" id="{AEBAE123-3E58-E6CE-DAE1-3DF7CD7759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614" y="1211630"/>
            <a:ext cx="3830189" cy="2548370"/>
          </a:xfrm>
          <a:prstGeom prst="rect">
            <a:avLst/>
          </a:prstGeom>
        </p:spPr>
      </p:pic>
      <p:pic>
        <p:nvPicPr>
          <p:cNvPr id="12" name="Picture 11" descr="A photograph of female sprinters starting to run at the start of a running track&#10;">
            <a:extLst>
              <a:ext uri="{FF2B5EF4-FFF2-40B4-BE49-F238E27FC236}">
                <a16:creationId xmlns:a16="http://schemas.microsoft.com/office/drawing/2014/main" id="{2434F7E1-8D01-852B-FEAB-126FA67CFC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3624" y="1147461"/>
            <a:ext cx="4029495" cy="2676708"/>
          </a:xfrm>
          <a:prstGeom prst="rect">
            <a:avLst/>
          </a:prstGeom>
        </p:spPr>
      </p:pic>
      <p:pic>
        <p:nvPicPr>
          <p:cNvPr id="14" name="Picture 13" descr="A photograph of a round whole pizza. A picture of a 12-inch pizza">
            <a:extLst>
              <a:ext uri="{FF2B5EF4-FFF2-40B4-BE49-F238E27FC236}">
                <a16:creationId xmlns:a16="http://schemas.microsoft.com/office/drawing/2014/main" id="{798CD434-3107-D7AF-A7D2-34E0E01A0E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2331" y="3760000"/>
            <a:ext cx="2547257" cy="2547257"/>
          </a:xfrm>
          <a:prstGeom prst="rect">
            <a:avLst/>
          </a:prstGeom>
        </p:spPr>
      </p:pic>
    </p:spTree>
    <p:extLst>
      <p:ext uri="{BB962C8B-B14F-4D97-AF65-F5344CB8AC3E}">
        <p14:creationId xmlns:p14="http://schemas.microsoft.com/office/powerpoint/2010/main" val="409033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of an 8-inch pizza">
            <a:extLst>
              <a:ext uri="{FF2B5EF4-FFF2-40B4-BE49-F238E27FC236}">
                <a16:creationId xmlns:a16="http://schemas.microsoft.com/office/drawing/2014/main" id="{13932F07-8EE8-1419-3A5E-BC286F6E29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9780" y="4043592"/>
            <a:ext cx="1650448" cy="1650448"/>
          </a:xfrm>
          <a:prstGeom prst="rect">
            <a:avLst/>
          </a:prstGeom>
        </p:spPr>
      </p:pic>
      <p:pic>
        <p:nvPicPr>
          <p:cNvPr id="8" name="Picture 7" descr="A picture of an 8-inch pizza">
            <a:extLst>
              <a:ext uri="{FF2B5EF4-FFF2-40B4-BE49-F238E27FC236}">
                <a16:creationId xmlns:a16="http://schemas.microsoft.com/office/drawing/2014/main" id="{F98925F6-DBC1-02C9-46DF-F54FC720D2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028" y="4043592"/>
            <a:ext cx="1650448" cy="1650448"/>
          </a:xfrm>
          <a:prstGeom prst="rect">
            <a:avLst/>
          </a:prstGeom>
        </p:spPr>
      </p:pic>
      <p:pic>
        <p:nvPicPr>
          <p:cNvPr id="2" name="Picture 1" descr="A photograph of a round whole pizza. A picture of a 12-inch pizza">
            <a:extLst>
              <a:ext uri="{FF2B5EF4-FFF2-40B4-BE49-F238E27FC236}">
                <a16:creationId xmlns:a16="http://schemas.microsoft.com/office/drawing/2014/main" id="{CCF3A16F-60D4-0FF3-9BBD-A02E417610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1383" y="1055703"/>
            <a:ext cx="2547257" cy="2547257"/>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Pizza treat</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5" name="Rectangle: Diagonal Corners Snipped 14">
            <a:extLst>
              <a:ext uri="{FF2B5EF4-FFF2-40B4-BE49-F238E27FC236}">
                <a16:creationId xmlns:a16="http://schemas.microsoft.com/office/drawing/2014/main" id="{A6131AC9-21A1-E57B-2885-9591DB7BA2BB}"/>
              </a:ext>
            </a:extLst>
          </p:cNvPr>
          <p:cNvSpPr/>
          <p:nvPr/>
        </p:nvSpPr>
        <p:spPr>
          <a:xfrm>
            <a:off x="581835" y="5079681"/>
            <a:ext cx="3371283" cy="914400"/>
          </a:xfrm>
          <a:prstGeom prst="snip2DiagRect">
            <a:avLst>
              <a:gd name="adj1" fmla="val 0"/>
              <a:gd name="adj2" fmla="val 36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Two 8-inch pizzas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£7.99!!!</a:t>
            </a:r>
          </a:p>
        </p:txBody>
      </p:sp>
      <p:sp>
        <p:nvSpPr>
          <p:cNvPr id="16" name="Rectangle: Diagonal Corners Snipped 15">
            <a:extLst>
              <a:ext uri="{FF2B5EF4-FFF2-40B4-BE49-F238E27FC236}">
                <a16:creationId xmlns:a16="http://schemas.microsoft.com/office/drawing/2014/main" id="{6D7A0C67-208E-64F6-6298-0EBF8E49BB20}"/>
              </a:ext>
            </a:extLst>
          </p:cNvPr>
          <p:cNvSpPr/>
          <p:nvPr/>
        </p:nvSpPr>
        <p:spPr>
          <a:xfrm>
            <a:off x="514139" y="2702752"/>
            <a:ext cx="3371283" cy="914400"/>
          </a:xfrm>
          <a:prstGeom prst="snip2DiagRect">
            <a:avLst>
              <a:gd name="adj1" fmla="val 0"/>
              <a:gd name="adj2" fmla="val 36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12-inch pizza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£7.99!!!</a:t>
            </a:r>
          </a:p>
        </p:txBody>
      </p:sp>
      <p:sp>
        <p:nvSpPr>
          <p:cNvPr id="17" name="TextBox 16">
            <a:extLst>
              <a:ext uri="{FF2B5EF4-FFF2-40B4-BE49-F238E27FC236}">
                <a16:creationId xmlns:a16="http://schemas.microsoft.com/office/drawing/2014/main" id="{1B384D73-80DD-A74A-7C60-94CB75FD0E15}"/>
              </a:ext>
            </a:extLst>
          </p:cNvPr>
          <p:cNvSpPr txBox="1"/>
          <p:nvPr/>
        </p:nvSpPr>
        <p:spPr>
          <a:xfrm>
            <a:off x="4512756" y="1478524"/>
            <a:ext cx="6667861" cy="3539430"/>
          </a:xfrm>
          <a:prstGeom prst="rect">
            <a:avLst/>
          </a:prstGeom>
          <a:noFill/>
        </p:spPr>
        <p:txBody>
          <a:bodyPr wrap="square" rtlCol="0">
            <a:spAutoFit/>
          </a:bodyPr>
          <a:lstStyle/>
          <a:p>
            <a:r>
              <a:rPr lang="en-GB" sz="2800" dirty="0">
                <a:solidFill>
                  <a:srgbClr val="000000"/>
                </a:solidFill>
                <a:latin typeface="Arial" panose="020B0604020202020204" pitchFamily="34" charset="0"/>
                <a:cs typeface="Arial" panose="020B0604020202020204" pitchFamily="34" charset="0"/>
              </a:rPr>
              <a:t>Ruby and Florence can buy one 12-inch pizza or two 8-inch pizzas.</a:t>
            </a:r>
          </a:p>
          <a:p>
            <a:endParaRPr lang="en-GB" sz="2800" dirty="0">
              <a:solidFill>
                <a:srgbClr val="000000"/>
              </a:solidFill>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Ruby thinks that two 8-inch pizzas are better because they get 4 more inches of pizza for the same price. </a:t>
            </a:r>
          </a:p>
          <a:p>
            <a:endParaRPr lang="en-GB" sz="2800" dirty="0">
              <a:solidFill>
                <a:srgbClr val="000000"/>
              </a:solidFill>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Florence does not agree.</a:t>
            </a:r>
            <a:endParaRPr lang="en-GB" sz="2800" dirty="0">
              <a:solidFill>
                <a:schemeClr val="tx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AD3EB8C6-43FC-3822-8280-936F87DAE9C6}"/>
              </a:ext>
            </a:extLst>
          </p:cNvPr>
          <p:cNvGrpSpPr/>
          <p:nvPr/>
        </p:nvGrpSpPr>
        <p:grpSpPr>
          <a:xfrm>
            <a:off x="-27606" y="-17453"/>
            <a:ext cx="2091590" cy="1923564"/>
            <a:chOff x="-27606" y="-17453"/>
            <a:chExt cx="2091590" cy="1923564"/>
          </a:xfrm>
        </p:grpSpPr>
        <p:sp>
          <p:nvSpPr>
            <p:cNvPr id="5" name="Isosceles Triangle 4">
              <a:extLst>
                <a:ext uri="{FF2B5EF4-FFF2-40B4-BE49-F238E27FC236}">
                  <a16:creationId xmlns:a16="http://schemas.microsoft.com/office/drawing/2014/main" id="{12160495-7BE3-31D2-344B-B90EE905C3BC}"/>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5801B9F0-33B7-8169-F63F-4178CE7B17D5}"/>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2074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Area of the pizzas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66B80CB5-F474-4B1E-2DE9-50C97B8B6E10}"/>
                  </a:ext>
                </a:extLst>
              </p:cNvPr>
              <p:cNvSpPr/>
              <p:nvPr/>
            </p:nvSpPr>
            <p:spPr>
              <a:xfrm>
                <a:off x="1219025" y="1875368"/>
                <a:ext cx="4425680" cy="2368177"/>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a:t>
                </a:r>
                <a:r>
                  <a:rPr lang="en-GB" sz="2800" dirty="0">
                    <a:solidFill>
                      <a:schemeClr val="tx1"/>
                    </a:solidFill>
                    <a:latin typeface="Arial" panose="020B0604020202020204" pitchFamily="34" charset="0"/>
                    <a:cs typeface="Arial" panose="020B0604020202020204" pitchFamily="34" charset="0"/>
                  </a:rPr>
                  <a:t>12-inch pizza: </a:t>
                </a:r>
                <a:endParaRPr lang="en-GB" sz="2800" dirty="0">
                  <a:solidFill>
                    <a:schemeClr val="tx1"/>
                  </a:solidFill>
                  <a:latin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GB" sz="2800" i="1" dirty="0">
                          <a:solidFill>
                            <a:schemeClr val="tx1"/>
                          </a:solidFill>
                          <a:latin typeface="Cambria Math" panose="02040503050406030204" pitchFamily="18" charset="0"/>
                          <a:cs typeface="Arial" panose="020B0604020202020204" pitchFamily="34" charset="0"/>
                        </a:rPr>
                        <m:t>𝐴</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sSup>
                        <m:sSupPr>
                          <m:ctrlPr>
                            <a:rPr lang="en-GB" sz="2800" i="1">
                              <a:solidFill>
                                <a:schemeClr val="tx1"/>
                              </a:solidFill>
                              <a:latin typeface="Cambria Math" panose="02040503050406030204" pitchFamily="18" charset="0"/>
                              <a:cs typeface="Arial" panose="020B0604020202020204" pitchFamily="34" charset="0"/>
                            </a:rPr>
                          </m:ctrlPr>
                        </m:sSupPr>
                        <m:e>
                          <m:r>
                            <a:rPr lang="en-GB" sz="2800" i="1">
                              <a:solidFill>
                                <a:schemeClr val="tx1"/>
                              </a:solidFill>
                              <a:latin typeface="Cambria Math" panose="02040503050406030204" pitchFamily="18" charset="0"/>
                              <a:cs typeface="Arial" panose="020B0604020202020204" pitchFamily="34" charset="0"/>
                            </a:rPr>
                            <m:t>𝑟</m:t>
                          </m:r>
                        </m:e>
                        <m:sup>
                          <m:r>
                            <a:rPr lang="en-GB" sz="2800" i="1">
                              <a:solidFill>
                                <a:schemeClr val="tx1"/>
                              </a:solidFill>
                              <a:latin typeface="Cambria Math" panose="02040503050406030204" pitchFamily="18" charset="0"/>
                              <a:cs typeface="Arial" panose="020B0604020202020204" pitchFamily="34" charset="0"/>
                            </a:rPr>
                            <m:t>2</m:t>
                          </m:r>
                        </m:sup>
                      </m:sSup>
                    </m:oMath>
                  </m:oMathPara>
                </a14:m>
                <a:endParaRPr lang="en-GB" sz="2800" i="1" dirty="0">
                  <a:solidFill>
                    <a:schemeClr val="tx1"/>
                  </a:solidFill>
                  <a:latin typeface="Cambria Math" panose="02040503050406030204" pitchFamily="18" charset="0"/>
                  <a:cs typeface="Arial" panose="020B0604020202020204" pitchFamily="34" charset="0"/>
                </a:endParaRPr>
              </a:p>
              <a:p>
                <a:pPr marL="0"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r>
                      <a:rPr lang="el-GR" sz="28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en-GB" sz="2800" i="1">
                            <a:solidFill>
                              <a:schemeClr val="tx1"/>
                            </a:solidFill>
                            <a:latin typeface="Cambria Math" panose="02040503050406030204" pitchFamily="18" charset="0"/>
                            <a:cs typeface="Arial" panose="020B0604020202020204" pitchFamily="34" charset="0"/>
                          </a:rPr>
                        </m:ctrlPr>
                      </m:sSupPr>
                      <m:e>
                        <m:r>
                          <a:rPr lang="en-GB" sz="2800" i="1">
                            <a:solidFill>
                              <a:schemeClr val="tx1"/>
                            </a:solidFill>
                            <a:latin typeface="Cambria Math" panose="02040503050406030204" pitchFamily="18" charset="0"/>
                            <a:cs typeface="Arial" panose="020B0604020202020204" pitchFamily="34" charset="0"/>
                          </a:rPr>
                          <m:t>6</m:t>
                        </m:r>
                      </m:e>
                      <m:sup>
                        <m:r>
                          <a:rPr lang="en-GB" sz="2800" i="1">
                            <a:solidFill>
                              <a:schemeClr val="tx1"/>
                            </a:solidFill>
                            <a:latin typeface="Cambria Math" panose="02040503050406030204" pitchFamily="18" charset="0"/>
                            <a:cs typeface="Arial" panose="020B0604020202020204" pitchFamily="34" charset="0"/>
                          </a:rPr>
                          <m:t>2</m:t>
                        </m:r>
                      </m:sup>
                    </m:sSup>
                  </m:oMath>
                </a14:m>
                <a:endParaRPr lang="en-SG" sz="2800" i="1" dirty="0">
                  <a:solidFill>
                    <a:schemeClr val="tx1"/>
                  </a:solidFill>
                  <a:latin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SG" sz="2800" b="0" i="1"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=36</m:t>
                      </m:r>
                      <m:r>
                        <a:rPr lang="el-GR" sz="2800" i="1">
                          <a:solidFill>
                            <a:schemeClr val="tx1"/>
                          </a:solidFill>
                          <a:latin typeface="Cambria Math" panose="02040503050406030204" pitchFamily="18" charset="0"/>
                          <a:cs typeface="Arial" panose="020B0604020202020204" pitchFamily="34" charset="0"/>
                        </a:rPr>
                        <m:t>𝜋</m:t>
                      </m:r>
                    </m:oMath>
                  </m:oMathPara>
                </a14:m>
                <a:endParaRPr lang="en-GB" sz="2800" i="1" dirty="0">
                  <a:solidFill>
                    <a:schemeClr val="tx1"/>
                  </a:solidFill>
                  <a:latin typeface="Cambria Math" panose="02040503050406030204" pitchFamily="18" charset="0"/>
                  <a:cs typeface="Arial" panose="020B0604020202020204" pitchFamily="34" charset="0"/>
                </a:endParaRPr>
              </a:p>
              <a:p>
                <a:pPr marL="0" lvl="1"/>
                <a:r>
                  <a:rPr lang="en-GB" sz="2800" dirty="0">
                    <a:solidFill>
                      <a:schemeClr val="tx1"/>
                    </a:solidFill>
                    <a:cs typeface="Arial" panose="020B0604020202020204" pitchFamily="34" charset="0"/>
                  </a:rPr>
                  <a:t>    </a:t>
                </a:r>
                <a14:m>
                  <m:oMath xmlns:m="http://schemas.openxmlformats.org/officeDocument/2006/math">
                    <m:r>
                      <a:rPr lang="en-GB" sz="2800" i="1">
                        <a:solidFill>
                          <a:schemeClr val="tx1"/>
                        </a:solidFill>
                        <a:latin typeface="Cambria Math" panose="02040503050406030204" pitchFamily="18" charset="0"/>
                        <a:cs typeface="Arial" panose="020B0604020202020204" pitchFamily="34" charset="0"/>
                      </a:rPr>
                      <m:t>=</m:t>
                    </m:r>
                    <m:r>
                      <a:rPr lang="en-GB" sz="2800" b="1" i="1">
                        <a:solidFill>
                          <a:schemeClr val="tx1"/>
                        </a:solidFill>
                        <a:latin typeface="Cambria Math" panose="02040503050406030204" pitchFamily="18" charset="0"/>
                        <a:cs typeface="Arial" panose="020B0604020202020204" pitchFamily="34" charset="0"/>
                      </a:rPr>
                      <m:t>𝟏𝟏𝟑</m:t>
                    </m:r>
                    <m:r>
                      <a:rPr lang="en-GB" sz="2800" b="1" i="1">
                        <a:solidFill>
                          <a:schemeClr val="tx1"/>
                        </a:solidFill>
                        <a:latin typeface="Cambria Math" panose="02040503050406030204" pitchFamily="18" charset="0"/>
                        <a:cs typeface="Arial" panose="020B0604020202020204" pitchFamily="34" charset="0"/>
                      </a:rPr>
                      <m:t>.</m:t>
                    </m:r>
                    <m:r>
                      <a:rPr lang="en-GB" sz="2800" b="1" i="1">
                        <a:solidFill>
                          <a:schemeClr val="tx1"/>
                        </a:solidFill>
                        <a:latin typeface="Cambria Math" panose="02040503050406030204" pitchFamily="18" charset="0"/>
                        <a:cs typeface="Arial" panose="020B0604020202020204" pitchFamily="34" charset="0"/>
                      </a:rPr>
                      <m:t>𝟎𝟒</m:t>
                    </m:r>
                  </m:oMath>
                </a14:m>
                <a:r>
                  <a:rPr lang="en-GB" sz="2800" b="1" dirty="0">
                    <a:solidFill>
                      <a:schemeClr val="tx1"/>
                    </a:solidFill>
                    <a:latin typeface="Arial" panose="020B0604020202020204" pitchFamily="34" charset="0"/>
                    <a:cs typeface="Arial" panose="020B0604020202020204" pitchFamily="34" charset="0"/>
                  </a:rPr>
                  <a:t> </a:t>
                </a:r>
                <a:r>
                  <a:rPr lang="en-GB" sz="2800" dirty="0">
                    <a:solidFill>
                      <a:schemeClr val="tx1"/>
                    </a:solidFill>
                    <a:latin typeface="Arial" panose="020B0604020202020204" pitchFamily="34" charset="0"/>
                    <a:cs typeface="Arial" panose="020B0604020202020204" pitchFamily="34" charset="0"/>
                  </a:rPr>
                  <a:t>inches</a:t>
                </a:r>
                <a:r>
                  <a:rPr lang="en-GB" sz="2800" baseline="30000" dirty="0">
                    <a:solidFill>
                      <a:schemeClr val="tx1"/>
                    </a:solidFill>
                    <a:latin typeface="Arial" panose="020B0604020202020204" pitchFamily="34" charset="0"/>
                    <a:cs typeface="Arial" panose="020B0604020202020204" pitchFamily="34" charset="0"/>
                  </a:rPr>
                  <a:t>2</a:t>
                </a:r>
              </a:p>
            </p:txBody>
          </p:sp>
        </mc:Choice>
        <mc:Fallback xmlns="">
          <p:sp>
            <p:nvSpPr>
              <p:cNvPr id="2" name="Rectangle: Rounded Corners 1">
                <a:extLst>
                  <a:ext uri="{FF2B5EF4-FFF2-40B4-BE49-F238E27FC236}">
                    <a16:creationId xmlns:a16="http://schemas.microsoft.com/office/drawing/2014/main" id="{66B80CB5-F474-4B1E-2DE9-50C97B8B6E10}"/>
                  </a:ext>
                </a:extLst>
              </p:cNvPr>
              <p:cNvSpPr>
                <a:spLocks noRot="1" noChangeAspect="1" noMove="1" noResize="1" noEditPoints="1" noAdjustHandles="1" noChangeArrowheads="1" noChangeShapeType="1" noTextEdit="1"/>
              </p:cNvSpPr>
              <p:nvPr/>
            </p:nvSpPr>
            <p:spPr>
              <a:xfrm>
                <a:off x="1219025" y="1875368"/>
                <a:ext cx="4425680" cy="2368177"/>
              </a:xfrm>
              <a:prstGeom prst="roundRect">
                <a:avLst/>
              </a:prstGeom>
              <a:blipFill>
                <a:blip r:embed="rId3"/>
                <a:stretch>
                  <a:fillRect l="-137" b="-3333"/>
                </a:stretch>
              </a:blipFill>
              <a:ln>
                <a:solidFill>
                  <a:schemeClr val="bg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443B2A55-5ACA-2A92-EEEE-C2F3BF34B2EB}"/>
                  </a:ext>
                </a:extLst>
              </p:cNvPr>
              <p:cNvSpPr/>
              <p:nvPr/>
            </p:nvSpPr>
            <p:spPr>
              <a:xfrm>
                <a:off x="5922335" y="1175560"/>
                <a:ext cx="5570452" cy="3876746"/>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a:t>
                </a:r>
                <a:r>
                  <a:rPr lang="en-GB" sz="2800" dirty="0">
                    <a:solidFill>
                      <a:schemeClr val="tx1"/>
                    </a:solidFill>
                    <a:latin typeface="Arial" panose="020B0604020202020204" pitchFamily="34" charset="0"/>
                    <a:cs typeface="Arial" panose="020B0604020202020204" pitchFamily="34" charset="0"/>
                  </a:rPr>
                  <a:t>8-inch pizza: </a:t>
                </a:r>
                <a:endParaRPr lang="en-GB" sz="2800" dirty="0">
                  <a:solidFill>
                    <a:schemeClr val="tx1"/>
                  </a:solidFill>
                  <a:latin typeface="Cambria Math" panose="02040503050406030204" pitchFamily="18" charset="0"/>
                  <a:cs typeface="Arial" panose="020B0604020202020204" pitchFamily="34" charset="0"/>
                </a:endParaRPr>
              </a:p>
              <a:p>
                <a:pPr marL="85725" lvl="1"/>
                <a14:m>
                  <m:oMathPara xmlns:m="http://schemas.openxmlformats.org/officeDocument/2006/math">
                    <m:oMathParaPr>
                      <m:jc m:val="left"/>
                    </m:oMathParaPr>
                    <m:oMath xmlns:m="http://schemas.openxmlformats.org/officeDocument/2006/math">
                      <m:r>
                        <a:rPr lang="en-GB" sz="2800" i="1" dirty="0">
                          <a:solidFill>
                            <a:schemeClr val="tx1"/>
                          </a:solidFill>
                          <a:latin typeface="Cambria Math" panose="02040503050406030204" pitchFamily="18" charset="0"/>
                          <a:cs typeface="Arial" panose="020B0604020202020204" pitchFamily="34" charset="0"/>
                        </a:rPr>
                        <m:t>𝐴</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sSup>
                        <m:sSupPr>
                          <m:ctrlPr>
                            <a:rPr lang="en-GB" sz="2800" i="1">
                              <a:solidFill>
                                <a:schemeClr val="tx1"/>
                              </a:solidFill>
                              <a:latin typeface="Cambria Math" panose="02040503050406030204" pitchFamily="18" charset="0"/>
                              <a:cs typeface="Arial" panose="020B0604020202020204" pitchFamily="34" charset="0"/>
                            </a:rPr>
                          </m:ctrlPr>
                        </m:sSupPr>
                        <m:e>
                          <m:r>
                            <a:rPr lang="en-GB" sz="2800" i="1">
                              <a:solidFill>
                                <a:schemeClr val="tx1"/>
                              </a:solidFill>
                              <a:latin typeface="Cambria Math" panose="02040503050406030204" pitchFamily="18" charset="0"/>
                              <a:cs typeface="Arial" panose="020B0604020202020204" pitchFamily="34" charset="0"/>
                            </a:rPr>
                            <m:t>𝑟</m:t>
                          </m:r>
                        </m:e>
                        <m:sup>
                          <m:r>
                            <a:rPr lang="en-GB" sz="2800" i="1">
                              <a:solidFill>
                                <a:schemeClr val="tx1"/>
                              </a:solidFill>
                              <a:latin typeface="Cambria Math" panose="02040503050406030204" pitchFamily="18" charset="0"/>
                              <a:cs typeface="Arial" panose="020B0604020202020204" pitchFamily="34" charset="0"/>
                            </a:rPr>
                            <m:t>2</m:t>
                          </m:r>
                        </m:sup>
                      </m:sSup>
                    </m:oMath>
                  </m:oMathPara>
                </a14:m>
                <a:endParaRPr lang="en-GB" sz="2800" i="1" dirty="0">
                  <a:solidFill>
                    <a:schemeClr val="tx1"/>
                  </a:solidFill>
                  <a:latin typeface="Cambria Math" panose="02040503050406030204" pitchFamily="18" charset="0"/>
                  <a:cs typeface="Arial" panose="020B0604020202020204" pitchFamily="34" charset="0"/>
                </a:endParaRPr>
              </a:p>
              <a:p>
                <a:pPr marL="85725"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r>
                      <a:rPr lang="el-GR" sz="28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en-GB" sz="2800" i="1">
                            <a:solidFill>
                              <a:schemeClr val="tx1"/>
                            </a:solidFill>
                            <a:latin typeface="Cambria Math" panose="02040503050406030204" pitchFamily="18" charset="0"/>
                            <a:cs typeface="Arial" panose="020B0604020202020204" pitchFamily="34" charset="0"/>
                          </a:rPr>
                        </m:ctrlPr>
                      </m:sSupPr>
                      <m:e>
                        <m:r>
                          <a:rPr lang="en-SG" sz="2800" b="0" i="1" smtClean="0">
                            <a:solidFill>
                              <a:schemeClr val="tx1"/>
                            </a:solidFill>
                            <a:latin typeface="Cambria Math" panose="02040503050406030204" pitchFamily="18" charset="0"/>
                            <a:cs typeface="Arial" panose="020B0604020202020204" pitchFamily="34" charset="0"/>
                          </a:rPr>
                          <m:t>4</m:t>
                        </m:r>
                      </m:e>
                      <m:sup>
                        <m:r>
                          <a:rPr lang="en-GB" sz="2800" i="1">
                            <a:solidFill>
                              <a:schemeClr val="tx1"/>
                            </a:solidFill>
                            <a:latin typeface="Cambria Math" panose="02040503050406030204" pitchFamily="18" charset="0"/>
                            <a:cs typeface="Arial" panose="020B0604020202020204" pitchFamily="34" charset="0"/>
                          </a:rPr>
                          <m:t>2</m:t>
                        </m:r>
                      </m:sup>
                    </m:sSup>
                  </m:oMath>
                </a14:m>
                <a:endParaRPr lang="en-SG" sz="2800" i="1" dirty="0">
                  <a:solidFill>
                    <a:schemeClr val="tx1"/>
                  </a:solidFill>
                  <a:latin typeface="Cambria Math" panose="02040503050406030204" pitchFamily="18" charset="0"/>
                  <a:cs typeface="Arial" panose="020B0604020202020204" pitchFamily="34" charset="0"/>
                </a:endParaRPr>
              </a:p>
              <a:p>
                <a:pPr marL="85725" lvl="1"/>
                <a14:m>
                  <m:oMathPara xmlns:m="http://schemas.openxmlformats.org/officeDocument/2006/math">
                    <m:oMathParaPr>
                      <m:jc m:val="left"/>
                    </m:oMathParaPr>
                    <m:oMath xmlns:m="http://schemas.openxmlformats.org/officeDocument/2006/math">
                      <m:r>
                        <a:rPr lang="en-SG" sz="2800" b="0" i="1"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1</m:t>
                      </m:r>
                      <m:r>
                        <a:rPr lang="en-GB" sz="2800" i="1">
                          <a:solidFill>
                            <a:schemeClr val="tx1"/>
                          </a:solidFill>
                          <a:latin typeface="Cambria Math" panose="02040503050406030204" pitchFamily="18" charset="0"/>
                          <a:cs typeface="Arial" panose="020B0604020202020204" pitchFamily="34" charset="0"/>
                        </a:rPr>
                        <m:t>6</m:t>
                      </m:r>
                      <m:r>
                        <a:rPr lang="el-GR" sz="2800" i="1">
                          <a:solidFill>
                            <a:schemeClr val="tx1"/>
                          </a:solidFill>
                          <a:latin typeface="Cambria Math" panose="02040503050406030204" pitchFamily="18" charset="0"/>
                          <a:cs typeface="Arial" panose="020B0604020202020204" pitchFamily="34" charset="0"/>
                        </a:rPr>
                        <m:t>𝜋</m:t>
                      </m:r>
                    </m:oMath>
                  </m:oMathPara>
                </a14:m>
                <a:endParaRPr lang="en-SG" sz="2800" i="1" dirty="0">
                  <a:solidFill>
                    <a:schemeClr val="tx1"/>
                  </a:solidFill>
                  <a:latin typeface="Cambria Math" panose="02040503050406030204" pitchFamily="18" charset="0"/>
                  <a:cs typeface="Arial" panose="020B0604020202020204" pitchFamily="34" charset="0"/>
                </a:endParaRPr>
              </a:p>
              <a:p>
                <a:pPr marL="85725" lvl="1"/>
                <a:endParaRPr lang="en-SG" sz="2800" i="1" dirty="0">
                  <a:solidFill>
                    <a:schemeClr val="tx1"/>
                  </a:solidFill>
                  <a:latin typeface="Cambria Math" panose="02040503050406030204" pitchFamily="18" charset="0"/>
                  <a:cs typeface="Arial" panose="020B0604020202020204" pitchFamily="34" charset="0"/>
                </a:endParaRPr>
              </a:p>
              <a:p>
                <a:pPr marL="85725"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two </a:t>
                </a:r>
                <a:r>
                  <a:rPr lang="en-GB" sz="2800" dirty="0">
                    <a:solidFill>
                      <a:schemeClr val="tx1"/>
                    </a:solidFill>
                    <a:latin typeface="Arial" panose="020B0604020202020204" pitchFamily="34" charset="0"/>
                    <a:cs typeface="Arial" panose="020B0604020202020204" pitchFamily="34" charset="0"/>
                  </a:rPr>
                  <a:t>8-inch pizzas:</a:t>
                </a:r>
                <a:r>
                  <a:rPr lang="en-GB" sz="2800" dirty="0">
                    <a:solidFill>
                      <a:schemeClr val="tx1"/>
                    </a:solidFill>
                    <a:cs typeface="Arial" panose="020B0604020202020204" pitchFamily="34" charset="0"/>
                  </a:rPr>
                  <a:t> </a:t>
                </a:r>
                <a:endParaRPr lang="en-SG" sz="2800" i="1" dirty="0">
                  <a:solidFill>
                    <a:prstClr val="black"/>
                  </a:solidFill>
                  <a:latin typeface="Cambria Math" panose="02040503050406030204" pitchFamily="18" charset="0"/>
                  <a:cs typeface="Arial" panose="020B0604020202020204" pitchFamily="34" charset="0"/>
                </a:endParaRPr>
              </a:p>
              <a:p>
                <a:pPr marL="85725" lvl="1"/>
                <a:r>
                  <a:rPr lang="en-GB" sz="2800" dirty="0">
                    <a:solidFill>
                      <a:prstClr val="black"/>
                    </a:solidFill>
                    <a:cs typeface="Arial" panose="020B0604020202020204" pitchFamily="34" charset="0"/>
                  </a:rPr>
                  <a:t>     </a:t>
                </a:r>
                <a:r>
                  <a:rPr lang="en-GB" sz="2800" dirty="0">
                    <a:solidFill>
                      <a:prstClr val="black"/>
                    </a:solidFill>
                    <a:latin typeface="Cambria Math" panose="02040503050406030204" pitchFamily="18" charset="0"/>
                    <a:ea typeface="Cambria Math" panose="02040503050406030204" pitchFamily="18" charset="0"/>
                    <a:cs typeface="Arial" panose="020B0604020202020204" pitchFamily="34" charset="0"/>
                  </a:rPr>
                  <a:t>=</a:t>
                </a:r>
                <a:r>
                  <a:rPr lang="en-GB" sz="2800" dirty="0">
                    <a:solidFill>
                      <a:prstClr val="black"/>
                    </a:solidFill>
                    <a:cs typeface="Arial" panose="020B0604020202020204" pitchFamily="34" charset="0"/>
                  </a:rPr>
                  <a:t> </a:t>
                </a:r>
                <a14:m>
                  <m:oMath xmlns:m="http://schemas.openxmlformats.org/officeDocument/2006/math">
                    <m:r>
                      <a:rPr lang="en-GB" sz="2800" i="1">
                        <a:solidFill>
                          <a:prstClr val="black"/>
                        </a:solidFill>
                        <a:latin typeface="Cambria Math" panose="02040503050406030204" pitchFamily="18" charset="0"/>
                        <a:cs typeface="Arial" panose="020B0604020202020204" pitchFamily="34" charset="0"/>
                      </a:rPr>
                      <m:t>2</m:t>
                    </m:r>
                    <m:r>
                      <a:rPr lang="en-GB" sz="2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GB" sz="2800" i="1">
                        <a:solidFill>
                          <a:prstClr val="black"/>
                        </a:solidFill>
                        <a:latin typeface="Cambria Math" panose="02040503050406030204" pitchFamily="18" charset="0"/>
                        <a:cs typeface="Arial" panose="020B0604020202020204" pitchFamily="34" charset="0"/>
                      </a:rPr>
                      <m:t>16</m:t>
                    </m:r>
                    <m:r>
                      <a:rPr lang="el-GR" sz="2800" i="1">
                        <a:solidFill>
                          <a:prstClr val="black"/>
                        </a:solidFill>
                        <a:latin typeface="Cambria Math" panose="02040503050406030204" pitchFamily="18" charset="0"/>
                        <a:cs typeface="Arial" panose="020B0604020202020204" pitchFamily="34" charset="0"/>
                      </a:rPr>
                      <m:t>𝜋</m:t>
                    </m:r>
                  </m:oMath>
                </a14:m>
                <a:endParaRPr lang="en-IN" sz="2800" i="1" dirty="0">
                  <a:solidFill>
                    <a:prstClr val="black"/>
                  </a:solidFill>
                  <a:latin typeface="Cambria Math" panose="02040503050406030204" pitchFamily="18" charset="0"/>
                  <a:cs typeface="Arial" panose="020B0604020202020204" pitchFamily="34" charset="0"/>
                </a:endParaRPr>
              </a:p>
              <a:p>
                <a:pPr marL="85725" lvl="1"/>
                <a:r>
                  <a:rPr lang="en-IN" sz="2800" dirty="0">
                    <a:solidFill>
                      <a:prstClr val="black"/>
                    </a:solidFill>
                    <a:cs typeface="Arial" panose="020B0604020202020204" pitchFamily="34" charset="0"/>
                  </a:rPr>
                  <a:t>     </a:t>
                </a:r>
                <a14:m>
                  <m:oMath xmlns:m="http://schemas.openxmlformats.org/officeDocument/2006/math">
                    <m:r>
                      <a:rPr lang="el-GR" sz="2800" i="1">
                        <a:solidFill>
                          <a:prstClr val="black"/>
                        </a:solidFill>
                        <a:latin typeface="Cambria Math" panose="02040503050406030204" pitchFamily="18" charset="0"/>
                        <a:cs typeface="Arial" panose="020B0604020202020204" pitchFamily="34" charset="0"/>
                      </a:rPr>
                      <m:t>=32</m:t>
                    </m:r>
                    <m:r>
                      <a:rPr lang="el-GR" sz="2800" i="1">
                        <a:solidFill>
                          <a:prstClr val="black"/>
                        </a:solidFill>
                        <a:latin typeface="Cambria Math" panose="02040503050406030204" pitchFamily="18" charset="0"/>
                        <a:cs typeface="Arial" panose="020B0604020202020204" pitchFamily="34" charset="0"/>
                      </a:rPr>
                      <m:t>𝜋</m:t>
                    </m:r>
                  </m:oMath>
                </a14:m>
                <a:endParaRPr lang="en-GB" sz="2800" i="1" dirty="0">
                  <a:solidFill>
                    <a:prstClr val="black"/>
                  </a:solidFill>
                  <a:latin typeface="Cambria Math" panose="02040503050406030204" pitchFamily="18" charset="0"/>
                  <a:cs typeface="Arial" panose="020B0604020202020204" pitchFamily="34" charset="0"/>
                </a:endParaRPr>
              </a:p>
              <a:p>
                <a:pPr marL="85725" lvl="1"/>
                <a:r>
                  <a:rPr lang="en-GB" sz="2800" b="1" dirty="0">
                    <a:solidFill>
                      <a:prstClr val="black"/>
                    </a:solidFill>
                    <a:cs typeface="Arial" panose="020B0604020202020204" pitchFamily="34" charset="0"/>
                  </a:rPr>
                  <a:t>     </a:t>
                </a:r>
                <a14:m>
                  <m:oMath xmlns:m="http://schemas.openxmlformats.org/officeDocument/2006/math">
                    <m:r>
                      <a:rPr lang="en-GB" sz="2800" b="1" i="1" smtClean="0">
                        <a:solidFill>
                          <a:prstClr val="black"/>
                        </a:solidFill>
                        <a:latin typeface="Cambria Math" panose="02040503050406030204" pitchFamily="18" charset="0"/>
                        <a:cs typeface="Arial" panose="020B0604020202020204" pitchFamily="34" charset="0"/>
                      </a:rPr>
                      <m:t>= </m:t>
                    </m:r>
                    <m:r>
                      <a:rPr lang="en-GB" sz="2800" b="1" i="1">
                        <a:solidFill>
                          <a:schemeClr val="tx1"/>
                        </a:solidFill>
                        <a:latin typeface="Cambria Math" panose="02040503050406030204" pitchFamily="18" charset="0"/>
                        <a:cs typeface="Arial" panose="020B0604020202020204" pitchFamily="34" charset="0"/>
                      </a:rPr>
                      <m:t>𝟏</m:t>
                    </m:r>
                    <m:r>
                      <a:rPr lang="en-SG" sz="2800" b="1" i="1" smtClean="0">
                        <a:solidFill>
                          <a:schemeClr val="tx1"/>
                        </a:solidFill>
                        <a:latin typeface="Cambria Math" panose="02040503050406030204" pitchFamily="18" charset="0"/>
                        <a:cs typeface="Arial" panose="020B0604020202020204" pitchFamily="34" charset="0"/>
                      </a:rPr>
                      <m:t>𝟎𝟎</m:t>
                    </m:r>
                    <m:r>
                      <a:rPr lang="en-SG" sz="2800" b="1" i="1" smtClean="0">
                        <a:solidFill>
                          <a:schemeClr val="tx1"/>
                        </a:solidFill>
                        <a:latin typeface="Cambria Math" panose="02040503050406030204" pitchFamily="18" charset="0"/>
                        <a:cs typeface="Arial" panose="020B0604020202020204" pitchFamily="34" charset="0"/>
                      </a:rPr>
                      <m:t>.</m:t>
                    </m:r>
                    <m:r>
                      <a:rPr lang="en-SG" sz="2800" b="1" i="1" smtClean="0">
                        <a:solidFill>
                          <a:schemeClr val="tx1"/>
                        </a:solidFill>
                        <a:latin typeface="Cambria Math" panose="02040503050406030204" pitchFamily="18" charset="0"/>
                        <a:cs typeface="Arial" panose="020B0604020202020204" pitchFamily="34" charset="0"/>
                      </a:rPr>
                      <m:t>𝟓𝟑</m:t>
                    </m:r>
                  </m:oMath>
                </a14:m>
                <a:r>
                  <a:rPr lang="en-GB" sz="2800" b="1" dirty="0">
                    <a:solidFill>
                      <a:schemeClr val="tx1"/>
                    </a:solidFill>
                    <a:latin typeface="Arial" panose="020B0604020202020204" pitchFamily="34" charset="0"/>
                    <a:cs typeface="Arial" panose="020B0604020202020204" pitchFamily="34" charset="0"/>
                  </a:rPr>
                  <a:t> </a:t>
                </a:r>
                <a:r>
                  <a:rPr lang="en-GB" sz="2800" dirty="0">
                    <a:solidFill>
                      <a:schemeClr val="tx1"/>
                    </a:solidFill>
                    <a:latin typeface="Arial" panose="020B0604020202020204" pitchFamily="34" charset="0"/>
                    <a:cs typeface="Arial" panose="020B0604020202020204" pitchFamily="34" charset="0"/>
                  </a:rPr>
                  <a:t>inches</a:t>
                </a:r>
                <a:r>
                  <a:rPr lang="en-GB" sz="2800" baseline="30000" dirty="0">
                    <a:solidFill>
                      <a:schemeClr val="tx1"/>
                    </a:solidFill>
                    <a:latin typeface="Arial" panose="020B0604020202020204" pitchFamily="34" charset="0"/>
                    <a:cs typeface="Arial" panose="020B0604020202020204" pitchFamily="34" charset="0"/>
                  </a:rPr>
                  <a:t>2</a:t>
                </a:r>
              </a:p>
            </p:txBody>
          </p:sp>
        </mc:Choice>
        <mc:Fallback xmlns="">
          <p:sp>
            <p:nvSpPr>
              <p:cNvPr id="3" name="Rectangle: Rounded Corners 2">
                <a:extLst>
                  <a:ext uri="{FF2B5EF4-FFF2-40B4-BE49-F238E27FC236}">
                    <a16:creationId xmlns:a16="http://schemas.microsoft.com/office/drawing/2014/main" id="{443B2A55-5ACA-2A92-EEEE-C2F3BF34B2EB}"/>
                  </a:ext>
                </a:extLst>
              </p:cNvPr>
              <p:cNvSpPr>
                <a:spLocks noRot="1" noChangeAspect="1" noMove="1" noResize="1" noEditPoints="1" noAdjustHandles="1" noChangeArrowheads="1" noChangeShapeType="1" noTextEdit="1"/>
              </p:cNvSpPr>
              <p:nvPr/>
            </p:nvSpPr>
            <p:spPr>
              <a:xfrm>
                <a:off x="5922335" y="1175560"/>
                <a:ext cx="5570452" cy="3876746"/>
              </a:xfrm>
              <a:prstGeom prst="roundRect">
                <a:avLst/>
              </a:prstGeom>
              <a:blipFill>
                <a:blip r:embed="rId4"/>
                <a:stretch>
                  <a:fillRect t="-2194" b="-4545"/>
                </a:stretch>
              </a:blipFill>
              <a:ln>
                <a:solidFill>
                  <a:schemeClr val="bg1"/>
                </a:solidFill>
              </a:ln>
            </p:spPr>
            <p:txBody>
              <a:bodyPr/>
              <a:lstStyle/>
              <a:p>
                <a:r>
                  <a:rPr lang="en-GB">
                    <a:noFill/>
                  </a:rPr>
                  <a:t> </a:t>
                </a:r>
              </a:p>
            </p:txBody>
          </p:sp>
        </mc:Fallback>
      </mc:AlternateContent>
      <p:sp>
        <p:nvSpPr>
          <p:cNvPr id="5" name="TextBox 4">
            <a:extLst>
              <a:ext uri="{FF2B5EF4-FFF2-40B4-BE49-F238E27FC236}">
                <a16:creationId xmlns:a16="http://schemas.microsoft.com/office/drawing/2014/main" id="{67BF3B61-0DFE-3810-5516-C615173066BA}"/>
              </a:ext>
            </a:extLst>
          </p:cNvPr>
          <p:cNvSpPr txBox="1"/>
          <p:nvPr/>
        </p:nvSpPr>
        <p:spPr>
          <a:xfrm>
            <a:off x="1219025" y="5098654"/>
            <a:ext cx="8155595"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Which offer should they choose? </a:t>
            </a:r>
          </a:p>
          <a:p>
            <a:r>
              <a:rPr lang="en-GB" sz="2800" dirty="0">
                <a:latin typeface="Arial" panose="020B0604020202020204" pitchFamily="34" charset="0"/>
                <a:cs typeface="Arial" panose="020B0604020202020204" pitchFamily="34" charset="0"/>
              </a:rPr>
              <a:t>Why?</a:t>
            </a:r>
          </a:p>
        </p:txBody>
      </p:sp>
      <p:pic>
        <p:nvPicPr>
          <p:cNvPr id="8" name="Graphic 7" descr="Checkmark with solid fill">
            <a:extLst>
              <a:ext uri="{FF2B5EF4-FFF2-40B4-BE49-F238E27FC236}">
                <a16:creationId xmlns:a16="http://schemas.microsoft.com/office/drawing/2014/main" id="{45E975BB-7D6B-36E6-1811-6D9BD4BB04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5069" y="2937529"/>
            <a:ext cx="773234" cy="773234"/>
          </a:xfrm>
          <a:prstGeom prst="rect">
            <a:avLst/>
          </a:prstGeom>
        </p:spPr>
      </p:pic>
      <p:sp>
        <p:nvSpPr>
          <p:cNvPr id="6" name="TextBox 5">
            <a:extLst>
              <a:ext uri="{FF2B5EF4-FFF2-40B4-BE49-F238E27FC236}">
                <a16:creationId xmlns:a16="http://schemas.microsoft.com/office/drawing/2014/main" id="{26630E75-238D-E802-4F78-9F3BE9FCA59B}"/>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288440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Stuffed crust pizza</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7" name="TextBox 16">
            <a:extLst>
              <a:ext uri="{FF2B5EF4-FFF2-40B4-BE49-F238E27FC236}">
                <a16:creationId xmlns:a16="http://schemas.microsoft.com/office/drawing/2014/main" id="{1B384D73-80DD-A74A-7C60-94CB75FD0E15}"/>
              </a:ext>
            </a:extLst>
          </p:cNvPr>
          <p:cNvSpPr txBox="1"/>
          <p:nvPr/>
        </p:nvSpPr>
        <p:spPr>
          <a:xfrm>
            <a:off x="4512756" y="1129469"/>
            <a:ext cx="6013477" cy="2246769"/>
          </a:xfrm>
          <a:prstGeom prst="rect">
            <a:avLst/>
          </a:prstGeom>
          <a:noFill/>
        </p:spPr>
        <p:txBody>
          <a:bodyPr wrap="square" rtlCol="0">
            <a:spAutoFit/>
          </a:bodyPr>
          <a:lstStyle/>
          <a:p>
            <a:r>
              <a:rPr lang="en-GB" sz="2800" dirty="0">
                <a:solidFill>
                  <a:srgbClr val="000000"/>
                </a:solidFill>
                <a:latin typeface="Arial" panose="020B0604020202020204" pitchFamily="34" charset="0"/>
                <a:cs typeface="Arial" panose="020B0604020202020204" pitchFamily="34" charset="0"/>
              </a:rPr>
              <a:t>Ruby and Florence want to find out which deal would give them the most stuffed crust. </a:t>
            </a:r>
          </a:p>
          <a:p>
            <a:endParaRPr lang="en-GB" sz="2800" dirty="0">
              <a:solidFill>
                <a:srgbClr val="000000"/>
              </a:solidFill>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What do they need to work out?</a:t>
            </a:r>
            <a:endParaRPr lang="en-GB" sz="2800" dirty="0">
              <a:solidFill>
                <a:schemeClr val="tx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54FC622-B538-79D0-53F9-88BD24B04C49}"/>
              </a:ext>
            </a:extLst>
          </p:cNvPr>
          <p:cNvSpPr/>
          <p:nvPr/>
        </p:nvSpPr>
        <p:spPr>
          <a:xfrm>
            <a:off x="4597629" y="3481763"/>
            <a:ext cx="6840546" cy="2649111"/>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Arial" panose="020B0604020202020204" pitchFamily="34" charset="0"/>
                <a:cs typeface="Arial" panose="020B0604020202020204" pitchFamily="34" charset="0"/>
              </a:rPr>
              <a:t>On your mini whiteboard, work out:</a:t>
            </a: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circumference of a 12-inch pizza</a:t>
            </a: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total circumference of two 8-inch pizzas</a:t>
            </a: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which choice has more stuffed crust </a:t>
            </a:r>
          </a:p>
        </p:txBody>
      </p:sp>
      <p:grpSp>
        <p:nvGrpSpPr>
          <p:cNvPr id="2" name="Group 1">
            <a:extLst>
              <a:ext uri="{FF2B5EF4-FFF2-40B4-BE49-F238E27FC236}">
                <a16:creationId xmlns:a16="http://schemas.microsoft.com/office/drawing/2014/main" id="{5AAD73F6-7274-8E9C-9142-380F2AE8FE91}"/>
              </a:ext>
            </a:extLst>
          </p:cNvPr>
          <p:cNvGrpSpPr/>
          <p:nvPr/>
        </p:nvGrpSpPr>
        <p:grpSpPr>
          <a:xfrm>
            <a:off x="-27606" y="-17453"/>
            <a:ext cx="2091590" cy="1923564"/>
            <a:chOff x="-27606" y="-17453"/>
            <a:chExt cx="2091590" cy="1923564"/>
          </a:xfrm>
        </p:grpSpPr>
        <p:sp>
          <p:nvSpPr>
            <p:cNvPr id="6" name="Isosceles Triangle 5">
              <a:extLst>
                <a:ext uri="{FF2B5EF4-FFF2-40B4-BE49-F238E27FC236}">
                  <a16:creationId xmlns:a16="http://schemas.microsoft.com/office/drawing/2014/main" id="{FC68C5BA-CF68-00F9-4AE7-11F58F04D26D}"/>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8" name="TextBox 7">
              <a:extLst>
                <a:ext uri="{FF2B5EF4-FFF2-40B4-BE49-F238E27FC236}">
                  <a16:creationId xmlns:a16="http://schemas.microsoft.com/office/drawing/2014/main" id="{4DFF39EF-590D-C3F2-78C1-4C85D4393846}"/>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11" name="Picture 10" descr="A picture of an 8-inch pizza">
            <a:extLst>
              <a:ext uri="{FF2B5EF4-FFF2-40B4-BE49-F238E27FC236}">
                <a16:creationId xmlns:a16="http://schemas.microsoft.com/office/drawing/2014/main" id="{C53E7DB6-4893-1924-E8A7-FF5666E304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9780" y="4171006"/>
            <a:ext cx="1650448" cy="1650448"/>
          </a:xfrm>
          <a:prstGeom prst="rect">
            <a:avLst/>
          </a:prstGeom>
        </p:spPr>
      </p:pic>
      <p:pic>
        <p:nvPicPr>
          <p:cNvPr id="12" name="Picture 11" descr="A picture of an 8-inch pizza">
            <a:extLst>
              <a:ext uri="{FF2B5EF4-FFF2-40B4-BE49-F238E27FC236}">
                <a16:creationId xmlns:a16="http://schemas.microsoft.com/office/drawing/2014/main" id="{11F17F76-9F56-AFDA-0EFB-4437B91D58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028" y="4171006"/>
            <a:ext cx="1650448" cy="1650448"/>
          </a:xfrm>
          <a:prstGeom prst="rect">
            <a:avLst/>
          </a:prstGeom>
        </p:spPr>
      </p:pic>
      <p:pic>
        <p:nvPicPr>
          <p:cNvPr id="13" name="Picture 12" descr="A picture of an 12-inch pizza">
            <a:extLst>
              <a:ext uri="{FF2B5EF4-FFF2-40B4-BE49-F238E27FC236}">
                <a16:creationId xmlns:a16="http://schemas.microsoft.com/office/drawing/2014/main" id="{C965F73C-6AB5-2D65-5D29-D38D51F1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1383" y="1183117"/>
            <a:ext cx="2547257" cy="2547257"/>
          </a:xfrm>
          <a:prstGeom prst="rect">
            <a:avLst/>
          </a:prstGeom>
        </p:spPr>
      </p:pic>
      <p:sp>
        <p:nvSpPr>
          <p:cNvPr id="14" name="Rectangle: Diagonal Corners Snipped 13">
            <a:extLst>
              <a:ext uri="{FF2B5EF4-FFF2-40B4-BE49-F238E27FC236}">
                <a16:creationId xmlns:a16="http://schemas.microsoft.com/office/drawing/2014/main" id="{B8B8AAB5-8FB3-E009-8C7F-60332E76D799}"/>
              </a:ext>
            </a:extLst>
          </p:cNvPr>
          <p:cNvSpPr/>
          <p:nvPr/>
        </p:nvSpPr>
        <p:spPr>
          <a:xfrm>
            <a:off x="581835" y="5207095"/>
            <a:ext cx="3371283" cy="914400"/>
          </a:xfrm>
          <a:prstGeom prst="snip2DiagRect">
            <a:avLst>
              <a:gd name="adj1" fmla="val 0"/>
              <a:gd name="adj2" fmla="val 36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Two 8-inch pizzas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£7.99!!!</a:t>
            </a:r>
          </a:p>
        </p:txBody>
      </p:sp>
      <p:sp>
        <p:nvSpPr>
          <p:cNvPr id="16" name="Rectangle: Diagonal Corners Snipped 15">
            <a:extLst>
              <a:ext uri="{FF2B5EF4-FFF2-40B4-BE49-F238E27FC236}">
                <a16:creationId xmlns:a16="http://schemas.microsoft.com/office/drawing/2014/main" id="{A81F86EA-A18D-1B23-503D-AEB5A1619243}"/>
              </a:ext>
            </a:extLst>
          </p:cNvPr>
          <p:cNvSpPr/>
          <p:nvPr/>
        </p:nvSpPr>
        <p:spPr>
          <a:xfrm>
            <a:off x="514139" y="2830166"/>
            <a:ext cx="3371283" cy="914400"/>
          </a:xfrm>
          <a:prstGeom prst="snip2DiagRect">
            <a:avLst>
              <a:gd name="adj1" fmla="val 0"/>
              <a:gd name="adj2" fmla="val 36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12-inch pizza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£7.99!!!</a:t>
            </a:r>
          </a:p>
        </p:txBody>
      </p:sp>
    </p:spTree>
    <p:extLst>
      <p:ext uri="{BB962C8B-B14F-4D97-AF65-F5344CB8AC3E}">
        <p14:creationId xmlns:p14="http://schemas.microsoft.com/office/powerpoint/2010/main" val="125487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Circumference of the pizzas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66B80CB5-F474-4B1E-2DE9-50C97B8B6E10}"/>
                  </a:ext>
                </a:extLst>
              </p:cNvPr>
              <p:cNvSpPr/>
              <p:nvPr/>
            </p:nvSpPr>
            <p:spPr>
              <a:xfrm>
                <a:off x="5049756" y="1420746"/>
                <a:ext cx="6407889" cy="338637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Circumference of </a:t>
                </a:r>
                <a:r>
                  <a:rPr lang="en-GB" sz="2800" dirty="0">
                    <a:solidFill>
                      <a:schemeClr val="tx1"/>
                    </a:solidFill>
                    <a:latin typeface="Arial" panose="020B0604020202020204" pitchFamily="34" charset="0"/>
                    <a:cs typeface="Arial" panose="020B0604020202020204" pitchFamily="34" charset="0"/>
                  </a:rPr>
                  <a:t>8-inch pizza: </a:t>
                </a:r>
                <a:endParaRPr lang="en-GB" sz="2800" dirty="0">
                  <a:solidFill>
                    <a:schemeClr val="tx1"/>
                  </a:solidFill>
                  <a:latin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SG" sz="2800" b="0" i="1" dirty="0" smtClean="0">
                          <a:solidFill>
                            <a:schemeClr val="tx1"/>
                          </a:solidFill>
                          <a:latin typeface="Cambria Math" panose="02040503050406030204" pitchFamily="18" charset="0"/>
                          <a:cs typeface="Arial" panose="020B0604020202020204" pitchFamily="34" charset="0"/>
                        </a:rPr>
                        <m:t>𝐶</m:t>
                      </m:r>
                      <m:r>
                        <a:rPr lang="en-GB" sz="2800" i="1">
                          <a:solidFill>
                            <a:schemeClr val="tx1"/>
                          </a:solidFill>
                          <a:latin typeface="Cambria Math" panose="02040503050406030204" pitchFamily="18" charset="0"/>
                          <a:cs typeface="Arial" panose="020B0604020202020204" pitchFamily="34" charset="0"/>
                        </a:rPr>
                        <m:t>=</m:t>
                      </m:r>
                      <m:r>
                        <a:rPr lang="el-GR" sz="2800" i="1" smtClean="0">
                          <a:solidFill>
                            <a:schemeClr val="tx1"/>
                          </a:solidFill>
                          <a:latin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cs typeface="Arial" panose="020B0604020202020204" pitchFamily="34" charset="0"/>
                        </a:rPr>
                        <m:t>×8</m:t>
                      </m:r>
                    </m:oMath>
                  </m:oMathPara>
                </a14:m>
                <a:endParaRPr lang="en-GB" sz="2800" i="1" dirty="0">
                  <a:solidFill>
                    <a:schemeClr val="tx1"/>
                  </a:solidFill>
                  <a:latin typeface="Cambria Math" panose="02040503050406030204" pitchFamily="18" charset="0"/>
                  <a:cs typeface="Arial" panose="020B0604020202020204" pitchFamily="34" charset="0"/>
                </a:endParaRPr>
              </a:p>
              <a:p>
                <a:pPr marL="0"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8</m:t>
                    </m:r>
                    <m:r>
                      <a:rPr lang="el-GR" sz="2800" i="1">
                        <a:solidFill>
                          <a:schemeClr val="tx1"/>
                        </a:solidFill>
                        <a:latin typeface="Cambria Math" panose="02040503050406030204" pitchFamily="18" charset="0"/>
                        <a:cs typeface="Arial" panose="020B0604020202020204" pitchFamily="34" charset="0"/>
                      </a:rPr>
                      <m:t>𝜋</m:t>
                    </m:r>
                  </m:oMath>
                </a14:m>
                <a:endParaRPr lang="en-GB" sz="2800" i="1" dirty="0">
                  <a:solidFill>
                    <a:schemeClr val="tx1"/>
                  </a:solidFill>
                  <a:latin typeface="Cambria Math" panose="02040503050406030204" pitchFamily="18" charset="0"/>
                  <a:cs typeface="Arial" panose="020B0604020202020204" pitchFamily="34" charset="0"/>
                </a:endParaRPr>
              </a:p>
              <a:p>
                <a:pPr marL="0" lvl="1"/>
                <a:endParaRPr lang="en-SG" sz="2800" b="0" dirty="0">
                  <a:solidFill>
                    <a:schemeClr val="tx1"/>
                  </a:solidFill>
                  <a:cs typeface="Arial" panose="020B0604020202020204" pitchFamily="34" charset="0"/>
                </a:endParaRPr>
              </a:p>
              <a:p>
                <a:pPr marL="0"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Circumference of two </a:t>
                </a:r>
                <a:r>
                  <a:rPr lang="en-GB" sz="2800" dirty="0">
                    <a:solidFill>
                      <a:schemeClr val="tx1"/>
                    </a:solidFill>
                    <a:latin typeface="Arial" panose="020B0604020202020204" pitchFamily="34" charset="0"/>
                    <a:cs typeface="Arial" panose="020B0604020202020204" pitchFamily="34" charset="0"/>
                  </a:rPr>
                  <a:t>8-inch pizzas: </a:t>
                </a:r>
                <a:endParaRPr lang="en-GB" sz="2800" dirty="0">
                  <a:solidFill>
                    <a:schemeClr val="tx1"/>
                  </a:solidFill>
                  <a:latin typeface="Cambria Math" panose="02040503050406030204" pitchFamily="18" charset="0"/>
                  <a:cs typeface="Arial" panose="020B0604020202020204" pitchFamily="34" charset="0"/>
                </a:endParaRPr>
              </a:p>
              <a:p>
                <a:pPr marL="0" lvl="1"/>
                <a14:m>
                  <m:oMath xmlns:m="http://schemas.openxmlformats.org/officeDocument/2006/math">
                    <m:r>
                      <a:rPr lang="en-GB" sz="2800" b="0" i="0" smtClean="0">
                        <a:solidFill>
                          <a:schemeClr val="tx1"/>
                        </a:solidFill>
                        <a:latin typeface="Cambria Math" panose="02040503050406030204" pitchFamily="18" charset="0"/>
                        <a:cs typeface="Arial" panose="020B0604020202020204" pitchFamily="34" charset="0"/>
                      </a:rPr>
                      <m:t>8</m:t>
                    </m:r>
                    <m:r>
                      <a:rPr lang="el-GR" sz="2800" i="1">
                        <a:solidFill>
                          <a:schemeClr val="tx1"/>
                        </a:solidFill>
                        <a:latin typeface="Cambria Math" panose="02040503050406030204" pitchFamily="18" charset="0"/>
                        <a:cs typeface="Arial" panose="020B0604020202020204" pitchFamily="34" charset="0"/>
                      </a:rPr>
                      <m:t>𝜋</m:t>
                    </m:r>
                    <m:r>
                      <a:rPr lang="en-SG" sz="2800" i="1">
                        <a:solidFill>
                          <a:schemeClr val="tx1"/>
                        </a:solidFill>
                        <a:latin typeface="Cambria Math" panose="02040503050406030204" pitchFamily="18" charset="0"/>
                        <a:cs typeface="Arial" panose="020B0604020202020204" pitchFamily="34" charset="0"/>
                      </a:rPr>
                      <m:t>×</m:t>
                    </m:r>
                    <m:r>
                      <a:rPr lang="en-GB" sz="2800" b="0" i="1" smtClean="0">
                        <a:solidFill>
                          <a:schemeClr val="tx1"/>
                        </a:solidFill>
                        <a:latin typeface="Cambria Math" panose="02040503050406030204" pitchFamily="18" charset="0"/>
                        <a:cs typeface="Arial" panose="020B0604020202020204" pitchFamily="34" charset="0"/>
                      </a:rPr>
                      <m:t>2=16</m:t>
                    </m:r>
                    <m:r>
                      <a:rPr lang="el-GR" sz="2800" i="1">
                        <a:solidFill>
                          <a:schemeClr val="tx1"/>
                        </a:solidFill>
                        <a:latin typeface="Cambria Math" panose="02040503050406030204" pitchFamily="18" charset="0"/>
                        <a:cs typeface="Arial" panose="020B0604020202020204" pitchFamily="34" charset="0"/>
                      </a:rPr>
                      <m:t>𝜋</m:t>
                    </m:r>
                    <m:r>
                      <a:rPr lang="en-GB" sz="2800" b="0" i="1" smtClean="0">
                        <a:solidFill>
                          <a:schemeClr val="tx1"/>
                        </a:solidFill>
                        <a:latin typeface="Cambria Math" panose="02040503050406030204" pitchFamily="18" charset="0"/>
                        <a:cs typeface="Arial" panose="020B0604020202020204" pitchFamily="34" charset="0"/>
                      </a:rPr>
                      <m:t>= </m:t>
                    </m:r>
                  </m:oMath>
                </a14:m>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50.3 (to 3 </a:t>
                </a:r>
                <a:r>
                  <a:rPr lang="en-GB" sz="2800" dirty="0" err="1">
                    <a:solidFill>
                      <a:schemeClr val="tx1"/>
                    </a:solidFill>
                    <a:latin typeface="Cambria Math" panose="02040503050406030204" pitchFamily="18" charset="0"/>
                    <a:ea typeface="Cambria Math" panose="02040503050406030204" pitchFamily="18" charset="0"/>
                    <a:cs typeface="Arial" panose="020B0604020202020204" pitchFamily="34" charset="0"/>
                  </a:rPr>
                  <a:t>s.f.</a:t>
                </a:r>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a:t>
                </a:r>
                <a:endParaRPr lang="en-SG" sz="2800" b="0" dirty="0">
                  <a:solidFill>
                    <a:schemeClr val="tx1"/>
                  </a:solidFill>
                  <a:cs typeface="Arial" panose="020B0604020202020204" pitchFamily="34" charset="0"/>
                </a:endParaRPr>
              </a:p>
            </p:txBody>
          </p:sp>
        </mc:Choice>
        <mc:Fallback xmlns="">
          <p:sp>
            <p:nvSpPr>
              <p:cNvPr id="2" name="Rectangle: Rounded Corners 1">
                <a:extLst>
                  <a:ext uri="{FF2B5EF4-FFF2-40B4-BE49-F238E27FC236}">
                    <a16:creationId xmlns:a16="http://schemas.microsoft.com/office/drawing/2014/main" id="{66B80CB5-F474-4B1E-2DE9-50C97B8B6E10}"/>
                  </a:ext>
                </a:extLst>
              </p:cNvPr>
              <p:cNvSpPr>
                <a:spLocks noRot="1" noChangeAspect="1" noMove="1" noResize="1" noEditPoints="1" noAdjustHandles="1" noChangeArrowheads="1" noChangeShapeType="1" noTextEdit="1"/>
              </p:cNvSpPr>
              <p:nvPr/>
            </p:nvSpPr>
            <p:spPr>
              <a:xfrm>
                <a:off x="5049756" y="1420746"/>
                <a:ext cx="6407889" cy="3386373"/>
              </a:xfrm>
              <a:prstGeom prst="roundRect">
                <a:avLst/>
              </a:prstGeom>
              <a:blipFill>
                <a:blip r:embed="rId3"/>
                <a:stretch>
                  <a:fillRect/>
                </a:stretch>
              </a:blipFill>
              <a:ln>
                <a:solidFill>
                  <a:schemeClr val="bg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443B2A55-5ACA-2A92-EEEE-C2F3BF34B2EB}"/>
                  </a:ext>
                </a:extLst>
              </p:cNvPr>
              <p:cNvSpPr/>
              <p:nvPr/>
            </p:nvSpPr>
            <p:spPr>
              <a:xfrm>
                <a:off x="603179" y="1506135"/>
                <a:ext cx="4054547" cy="2898574"/>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Circumference of </a:t>
                </a:r>
              </a:p>
              <a:p>
                <a:pPr marL="85725" lvl="1"/>
                <a:r>
                  <a:rPr lang="en-GB" sz="2800" dirty="0">
                    <a:solidFill>
                      <a:schemeClr val="tx1"/>
                    </a:solidFill>
                    <a:latin typeface="Arial" panose="020B0604020202020204" pitchFamily="34" charset="0"/>
                    <a:cs typeface="Arial" panose="020B0604020202020204" pitchFamily="34" charset="0"/>
                  </a:rPr>
                  <a:t>12-inch pizza: </a:t>
                </a:r>
                <a:endParaRPr lang="en-GB" sz="2800" dirty="0">
                  <a:solidFill>
                    <a:schemeClr val="tx1"/>
                  </a:solidFill>
                  <a:latin typeface="Cambria Math" panose="02040503050406030204" pitchFamily="18" charset="0"/>
                  <a:cs typeface="Arial" panose="020B0604020202020204" pitchFamily="34" charset="0"/>
                </a:endParaRPr>
              </a:p>
              <a:p>
                <a:pPr marL="85725" lvl="1"/>
                <a14:m>
                  <m:oMathPara xmlns:m="http://schemas.openxmlformats.org/officeDocument/2006/math">
                    <m:oMathParaPr>
                      <m:jc m:val="left"/>
                    </m:oMathParaPr>
                    <m:oMath xmlns:m="http://schemas.openxmlformats.org/officeDocument/2006/math">
                      <m:r>
                        <a:rPr lang="en-SG" sz="2800" b="0" i="1" dirty="0" smtClean="0">
                          <a:solidFill>
                            <a:schemeClr val="tx1"/>
                          </a:solidFill>
                          <a:latin typeface="Cambria Math" panose="02040503050406030204" pitchFamily="18" charset="0"/>
                          <a:cs typeface="Arial" panose="020B0604020202020204" pitchFamily="34" charset="0"/>
                        </a:rPr>
                        <m:t>𝐶</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cs typeface="Arial" panose="020B0604020202020204" pitchFamily="34" charset="0"/>
                        </a:rPr>
                        <m:t>×12</m:t>
                      </m:r>
                    </m:oMath>
                  </m:oMathPara>
                </a14:m>
                <a:endParaRPr lang="en-GB" sz="2800" i="1" dirty="0">
                  <a:solidFill>
                    <a:schemeClr val="tx1"/>
                  </a:solidFill>
                  <a:latin typeface="Cambria Math" panose="02040503050406030204" pitchFamily="18" charset="0"/>
                  <a:cs typeface="Arial" panose="020B0604020202020204" pitchFamily="34" charset="0"/>
                </a:endParaRPr>
              </a:p>
              <a:p>
                <a:pPr marL="85725"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12</m:t>
                    </m:r>
                    <m:r>
                      <a:rPr lang="el-GR" sz="2800" i="1">
                        <a:solidFill>
                          <a:schemeClr val="tx1"/>
                        </a:solidFill>
                        <a:latin typeface="Cambria Math" panose="02040503050406030204" pitchFamily="18" charset="0"/>
                        <a:cs typeface="Arial" panose="020B0604020202020204" pitchFamily="34" charset="0"/>
                      </a:rPr>
                      <m:t>𝜋</m:t>
                    </m:r>
                  </m:oMath>
                </a14:m>
                <a:endParaRPr lang="en-SG" sz="2800" i="1" dirty="0">
                  <a:solidFill>
                    <a:schemeClr val="tx1"/>
                  </a:solidFill>
                  <a:latin typeface="Cambria Math" panose="02040503050406030204" pitchFamily="18" charset="0"/>
                  <a:cs typeface="Arial" panose="020B0604020202020204" pitchFamily="34" charset="0"/>
                </a:endParaRPr>
              </a:p>
              <a:p>
                <a:pPr marL="85725" lvl="1"/>
                <a14:m>
                  <m:oMath xmlns:m="http://schemas.openxmlformats.org/officeDocument/2006/math">
                    <m:r>
                      <a:rPr lang="en-SG" sz="2800" b="0" i="1"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37.7 </m:t>
                    </m:r>
                  </m:oMath>
                </a14:m>
                <a:r>
                  <a:rPr lang="en-SG" sz="28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(to 3 </a:t>
                </a:r>
                <a:r>
                  <a:rPr lang="en-SG" sz="2800" dirty="0" err="1">
                    <a:solidFill>
                      <a:schemeClr val="tx1"/>
                    </a:solidFill>
                    <a:latin typeface="Cambria Math" panose="02040503050406030204" pitchFamily="18" charset="0"/>
                    <a:ea typeface="Cambria Math" panose="02040503050406030204" pitchFamily="18" charset="0"/>
                    <a:cs typeface="Times New Roman" panose="02020603050405020304" pitchFamily="18" charset="0"/>
                  </a:rPr>
                  <a:t>s.f.</a:t>
                </a:r>
                <a:r>
                  <a:rPr lang="en-SG" sz="28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a:t>
                </a:r>
                <a:endParaRPr lang="en-SG" sz="2800" i="1" dirty="0">
                  <a:solidFill>
                    <a:prstClr val="black"/>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 name="Rectangle: Rounded Corners 2">
                <a:extLst>
                  <a:ext uri="{FF2B5EF4-FFF2-40B4-BE49-F238E27FC236}">
                    <a16:creationId xmlns:a16="http://schemas.microsoft.com/office/drawing/2014/main" id="{443B2A55-5ACA-2A92-EEEE-C2F3BF34B2EB}"/>
                  </a:ext>
                </a:extLst>
              </p:cNvPr>
              <p:cNvSpPr>
                <a:spLocks noRot="1" noChangeAspect="1" noMove="1" noResize="1" noEditPoints="1" noAdjustHandles="1" noChangeArrowheads="1" noChangeShapeType="1" noTextEdit="1"/>
              </p:cNvSpPr>
              <p:nvPr/>
            </p:nvSpPr>
            <p:spPr>
              <a:xfrm>
                <a:off x="603179" y="1506135"/>
                <a:ext cx="4054547" cy="2898574"/>
              </a:xfrm>
              <a:prstGeom prst="roundRect">
                <a:avLst/>
              </a:prstGeom>
              <a:blipFill>
                <a:blip r:embed="rId4"/>
                <a:stretch>
                  <a:fillRect/>
                </a:stretch>
              </a:blipFill>
              <a:ln>
                <a:solidFill>
                  <a:schemeClr val="bg1"/>
                </a:solidFill>
              </a:ln>
            </p:spPr>
            <p:txBody>
              <a:bodyPr/>
              <a:lstStyle/>
              <a:p>
                <a:r>
                  <a:rPr lang="en-GB">
                    <a:noFill/>
                  </a:rPr>
                  <a:t> </a:t>
                </a:r>
              </a:p>
            </p:txBody>
          </p:sp>
        </mc:Fallback>
      </mc:AlternateContent>
      <p:sp>
        <p:nvSpPr>
          <p:cNvPr id="5" name="TextBox 4">
            <a:extLst>
              <a:ext uri="{FF2B5EF4-FFF2-40B4-BE49-F238E27FC236}">
                <a16:creationId xmlns:a16="http://schemas.microsoft.com/office/drawing/2014/main" id="{67BF3B61-0DFE-3810-5516-C615173066BA}"/>
              </a:ext>
            </a:extLst>
          </p:cNvPr>
          <p:cNvSpPr txBox="1"/>
          <p:nvPr/>
        </p:nvSpPr>
        <p:spPr>
          <a:xfrm>
            <a:off x="1566908" y="5098654"/>
            <a:ext cx="815559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Which deal has more stuffed crust?</a:t>
            </a:r>
          </a:p>
        </p:txBody>
      </p:sp>
      <p:pic>
        <p:nvPicPr>
          <p:cNvPr id="8" name="Graphic 7" descr="Checkmark with solid fill">
            <a:extLst>
              <a:ext uri="{FF2B5EF4-FFF2-40B4-BE49-F238E27FC236}">
                <a16:creationId xmlns:a16="http://schemas.microsoft.com/office/drawing/2014/main" id="{45E975BB-7D6B-36E6-1811-6D9BD4BB04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2503" y="2568805"/>
            <a:ext cx="773234" cy="773234"/>
          </a:xfrm>
          <a:prstGeom prst="rect">
            <a:avLst/>
          </a:prstGeom>
        </p:spPr>
      </p:pic>
      <p:grpSp>
        <p:nvGrpSpPr>
          <p:cNvPr id="6" name="Group 5">
            <a:extLst>
              <a:ext uri="{FF2B5EF4-FFF2-40B4-BE49-F238E27FC236}">
                <a16:creationId xmlns:a16="http://schemas.microsoft.com/office/drawing/2014/main" id="{E9333A73-F1D4-F248-1AB7-E0C4B1518B81}"/>
              </a:ext>
            </a:extLst>
          </p:cNvPr>
          <p:cNvGrpSpPr/>
          <p:nvPr/>
        </p:nvGrpSpPr>
        <p:grpSpPr>
          <a:xfrm>
            <a:off x="-27606" y="-17453"/>
            <a:ext cx="2091590" cy="1923564"/>
            <a:chOff x="-27606" y="-17453"/>
            <a:chExt cx="2091590" cy="1923564"/>
          </a:xfrm>
        </p:grpSpPr>
        <p:sp>
          <p:nvSpPr>
            <p:cNvPr id="7" name="Isosceles Triangle 6">
              <a:extLst>
                <a:ext uri="{FF2B5EF4-FFF2-40B4-BE49-F238E27FC236}">
                  <a16:creationId xmlns:a16="http://schemas.microsoft.com/office/drawing/2014/main" id="{CC5A1F62-6A97-1B37-3E04-B22D979D406A}"/>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extBox 8">
              <a:extLst>
                <a:ext uri="{FF2B5EF4-FFF2-40B4-BE49-F238E27FC236}">
                  <a16:creationId xmlns:a16="http://schemas.microsoft.com/office/drawing/2014/main" id="{F4A8A0FF-BE10-B7FD-88FA-BF72D88F1A1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40912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7CD858-C916-4381-94A8-EC14F2F25C4A}"/>
</file>

<file path=customXml/itemProps2.xml><?xml version="1.0" encoding="utf-8"?>
<ds:datastoreItem xmlns:ds="http://schemas.openxmlformats.org/officeDocument/2006/customXml" ds:itemID="{F054519A-5C88-4765-8DF4-097EB505FC69}">
  <ds:schemaRefs>
    <ds:schemaRef ds:uri="http://purl.org/dc/terms/"/>
    <ds:schemaRef ds:uri="cf8cbe2d-0e71-4d38-8f38-c3c6c5b56cd4"/>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83bdd42b-fb02-46fb-bb6b-b0ca0d8ae6de"/>
  </ds:schemaRefs>
</ds:datastoreItem>
</file>

<file path=customXml/itemProps3.xml><?xml version="1.0" encoding="utf-8"?>
<ds:datastoreItem xmlns:ds="http://schemas.openxmlformats.org/officeDocument/2006/customXml" ds:itemID="{15750DE2-DA89-48CE-9F79-28D425E37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34233</TotalTime>
  <Words>3440</Words>
  <Application>Microsoft Macintosh PowerPoint</Application>
  <PresentationFormat>Widescreen</PresentationFormat>
  <Paragraphs>627</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Cambria Math</vt:lpstr>
      <vt:lpstr>Open Sans</vt:lpstr>
      <vt:lpstr>Segoe UI</vt:lpstr>
      <vt:lpstr>Symbol</vt:lpstr>
      <vt:lpstr>Times New Roman</vt:lpstr>
      <vt:lpstr>Office Theme</vt:lpstr>
      <vt:lpstr>Custom Design</vt:lpstr>
      <vt:lpstr>Lesson 37:  Circles</vt:lpstr>
      <vt:lpstr>Starter activity</vt:lpstr>
      <vt:lpstr>Circumference and area of a circle</vt:lpstr>
      <vt:lpstr>PowerPoint Presentation</vt:lpstr>
      <vt:lpstr>Youth athletics final</vt:lpstr>
      <vt:lpstr>Pizza treat</vt:lpstr>
      <vt:lpstr>Area of the pizzas</vt:lpstr>
      <vt:lpstr>Stuffed crust pizza</vt:lpstr>
      <vt:lpstr>Circumference of the pizzas</vt:lpstr>
      <vt:lpstr>Adam’s choice</vt:lpstr>
      <vt:lpstr>Area of semicircles and quadrants</vt:lpstr>
      <vt:lpstr>Circumference of semicircles and quadrants</vt:lpstr>
      <vt:lpstr>Spot the mistakes</vt:lpstr>
      <vt:lpstr>Answers: Spot the mistakes (1)</vt:lpstr>
      <vt:lpstr>Answers: Spot the mistakes (2–3)</vt:lpstr>
      <vt:lpstr>Answers: Spot the mistakes (4–5)</vt:lpstr>
      <vt:lpstr>Preparing for the athletics final</vt:lpstr>
      <vt:lpstr>Re-painting the thick white line and Resurfacing the grass</vt:lpstr>
      <vt:lpstr>Restoring the grass</vt:lpstr>
      <vt:lpstr>Other real-life examples</vt:lpstr>
      <vt:lpstr>Perimeter of the field</vt:lpstr>
      <vt:lpstr>Area of the field</vt:lpstr>
      <vt:lpstr>Area of compound shapes</vt:lpstr>
      <vt:lpstr>Answers (a)</vt:lpstr>
      <vt:lpstr>Answers (b)</vt:lpstr>
      <vt:lpstr>Answers (c)</vt:lpstr>
      <vt:lpstr>PowerPoint Presentation</vt:lpstr>
      <vt:lpstr>PowerPoint Presentation</vt:lpstr>
      <vt:lpstr>PowerPoint Presentation</vt:lpstr>
      <vt:lpstr>PowerPoint Presentation</vt:lpstr>
      <vt:lpstr>Lesson review:  Circles</vt:lpstr>
      <vt:lpstr>Lesson 37: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Steve Pardoe</cp:lastModifiedBy>
  <cp:revision>511</cp:revision>
  <dcterms:created xsi:type="dcterms:W3CDTF">2019-07-11T15:46:02Z</dcterms:created>
  <dcterms:modified xsi:type="dcterms:W3CDTF">2023-04-05T10:29:06Z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ies>
</file>