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handoutMasterIdLst>
    <p:handoutMasterId r:id="rId14"/>
  </p:handoutMasterIdLst>
  <p:sldIdLst>
    <p:sldId id="296" r:id="rId5"/>
    <p:sldId id="298" r:id="rId6"/>
    <p:sldId id="263" r:id="rId7"/>
    <p:sldId id="309" r:id="rId8"/>
    <p:sldId id="310" r:id="rId9"/>
    <p:sldId id="303" r:id="rId10"/>
    <p:sldId id="302" r:id="rId11"/>
    <p:sldId id="262" r:id="rId1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02490F-B85F-4ECB-9CCD-1045500C183E}" v="17" dt="2023-04-27T11:22:00.9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714" y="126"/>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04/08/2023</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04/08/2023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949739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569260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1750614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a:t>Click icon to add picture</a:t>
            </a:r>
            <a:endParaRPr lang="en-GB"/>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6.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6.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6.png"/><Relationship Id="rId5" Type="http://schemas.openxmlformats.org/officeDocument/2006/relationships/image" Target="../media/image2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6.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6.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6.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7.xml"/><Relationship Id="rId1" Type="http://schemas.openxmlformats.org/officeDocument/2006/relationships/slideLayout" Target="../slideLayouts/slideLayout40.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a:t>04 Assessment preparation</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a:xfrm>
            <a:off x="3888720" y="4515966"/>
            <a:ext cx="4805486" cy="348620"/>
          </a:xfrm>
        </p:spPr>
        <p:txBody>
          <a:bodyPr/>
          <a:lstStyle/>
          <a:p>
            <a:r>
              <a:rPr lang="en-US" b="1"/>
              <a:t>Blackpool and The Fylde College</a:t>
            </a:r>
          </a:p>
        </p:txBody>
      </p:sp>
      <p:pic>
        <p:nvPicPr>
          <p:cNvPr id="6" name="Audio 5">
            <a:hlinkClick r:id="" action="ppaction://media"/>
            <a:extLst>
              <a:ext uri="{FF2B5EF4-FFF2-40B4-BE49-F238E27FC236}">
                <a16:creationId xmlns:a16="http://schemas.microsoft.com/office/drawing/2014/main" id="{A25F3175-1265-4F7A-BF9F-A7C6A7FFBD2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3300" y="4622800"/>
            <a:ext cx="304800" cy="304800"/>
          </a:xfrm>
          <a:prstGeom prst="rect">
            <a:avLst/>
          </a:prstGeom>
        </p:spPr>
      </p:pic>
    </p:spTree>
    <p:extLst>
      <p:ext uri="{BB962C8B-B14F-4D97-AF65-F5344CB8AC3E}">
        <p14:creationId xmlns:p14="http://schemas.microsoft.com/office/powerpoint/2010/main" val="1945931993"/>
      </p:ext>
    </p:extLst>
  </p:cSld>
  <p:clrMapOvr>
    <a:masterClrMapping/>
  </p:clrMapOvr>
  <mc:AlternateContent xmlns:mc="http://schemas.openxmlformats.org/markup-compatibility/2006" xmlns:p14="http://schemas.microsoft.com/office/powerpoint/2010/main">
    <mc:Choice Requires="p14">
      <p:transition spd="slow" p14:dur="2000" advTm="19595"/>
    </mc:Choice>
    <mc:Fallback xmlns="">
      <p:transition spd="slow" advTm="195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7200"/>
              <a:t>Infrastructure</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Strategy </a:t>
            </a:r>
          </a:p>
        </p:txBody>
      </p:sp>
      <p:pic>
        <p:nvPicPr>
          <p:cNvPr id="5" name="Audio 4">
            <a:hlinkClick r:id="" action="ppaction://media"/>
            <a:extLst>
              <a:ext uri="{FF2B5EF4-FFF2-40B4-BE49-F238E27FC236}">
                <a16:creationId xmlns:a16="http://schemas.microsoft.com/office/drawing/2014/main" id="{729C226E-3C54-4706-8803-6194655E42A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3300" y="4622800"/>
            <a:ext cx="304800" cy="304800"/>
          </a:xfrm>
          <a:prstGeom prst="rect">
            <a:avLst/>
          </a:prstGeom>
        </p:spPr>
      </p:pic>
    </p:spTree>
    <p:extLst>
      <p:ext uri="{BB962C8B-B14F-4D97-AF65-F5344CB8AC3E}">
        <p14:creationId xmlns:p14="http://schemas.microsoft.com/office/powerpoint/2010/main" val="325678688"/>
      </p:ext>
    </p:extLst>
  </p:cSld>
  <p:clrMapOvr>
    <a:masterClrMapping/>
  </p:clrMapOvr>
  <mc:AlternateContent xmlns:mc="http://schemas.openxmlformats.org/markup-compatibility/2006" xmlns:p14="http://schemas.microsoft.com/office/powerpoint/2010/main">
    <mc:Choice Requires="p14">
      <p:transition spd="slow" p14:dur="2000" advTm="13513"/>
    </mc:Choice>
    <mc:Fallback xmlns="">
      <p:transition spd="slow" advTm="135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a:t>Strategy for assessment preparation</a:t>
            </a:r>
          </a:p>
        </p:txBody>
      </p:sp>
      <p:sp>
        <p:nvSpPr>
          <p:cNvPr id="5" name="Text Placeholder 4"/>
          <p:cNvSpPr>
            <a:spLocks noGrp="1"/>
          </p:cNvSpPr>
          <p:nvPr>
            <p:ph type="body" sz="quarter" idx="12"/>
          </p:nvPr>
        </p:nvSpPr>
        <p:spPr>
          <a:xfrm>
            <a:off x="234000" y="986400"/>
            <a:ext cx="5490128" cy="3601574"/>
          </a:xfrm>
        </p:spPr>
        <p:txBody>
          <a:bodyPr/>
          <a:lstStyle/>
          <a:p>
            <a:r>
              <a:rPr lang="en-GB">
                <a:solidFill>
                  <a:srgbClr val="E51C41"/>
                </a:solidFill>
              </a:rPr>
              <a:t>Differentiate assessment preparation strategy for core examinations, the employer-set project (ESP) and learners’ observations</a:t>
            </a:r>
          </a:p>
        </p:txBody>
      </p:sp>
      <p:sp>
        <p:nvSpPr>
          <p:cNvPr id="6" name="Content Placeholder 5"/>
          <p:cNvSpPr>
            <a:spLocks noGrp="1"/>
          </p:cNvSpPr>
          <p:nvPr>
            <p:ph sz="quarter" idx="13"/>
          </p:nvPr>
        </p:nvSpPr>
        <p:spPr>
          <a:xfrm>
            <a:off x="2843808" y="2591369"/>
            <a:ext cx="5490128" cy="2304405"/>
          </a:xfrm>
        </p:spPr>
        <p:txBody>
          <a:bodyPr/>
          <a:lstStyle/>
          <a:p>
            <a:pPr marL="285750" indent="-285750">
              <a:buFont typeface="Arial" panose="020B0604020202020204" pitchFamily="34" charset="0"/>
              <a:buChar char="•"/>
            </a:pPr>
            <a:r>
              <a:rPr lang="en-GB" b="1">
                <a:solidFill>
                  <a:srgbClr val="C00000"/>
                </a:solidFill>
              </a:rPr>
              <a:t>Core:</a:t>
            </a:r>
            <a:r>
              <a:rPr lang="en-GB"/>
              <a:t> exam technique, managing time and recall of prior learning – formative assessments (FAs) are key, explicit embedding of g</a:t>
            </a:r>
            <a:r>
              <a:rPr lang="en-US" err="1"/>
              <a:t>eneral</a:t>
            </a:r>
            <a:r>
              <a:rPr lang="en-US"/>
              <a:t> English, </a:t>
            </a:r>
            <a:r>
              <a:rPr lang="en-US" err="1"/>
              <a:t>maths</a:t>
            </a:r>
            <a:r>
              <a:rPr lang="en-US"/>
              <a:t> and digital (</a:t>
            </a:r>
            <a:r>
              <a:rPr lang="en-GB"/>
              <a:t>GEMD) competencies</a:t>
            </a:r>
          </a:p>
          <a:p>
            <a:pPr marL="285750" indent="-285750">
              <a:buFont typeface="Arial" panose="020B0604020202020204" pitchFamily="34" charset="0"/>
              <a:buChar char="•"/>
            </a:pPr>
            <a:r>
              <a:rPr lang="en-GB" b="1">
                <a:solidFill>
                  <a:srgbClr val="C00000"/>
                </a:solidFill>
              </a:rPr>
              <a:t>ESP: </a:t>
            </a:r>
            <a:r>
              <a:rPr lang="en-GB"/>
              <a:t>softer skill development, triangulation of evidence, critical reflection, opportunity to practise, explicit embedding of GEMD competencies, peer-review and role plays</a:t>
            </a:r>
          </a:p>
          <a:p>
            <a:pPr marL="285750" indent="-285750">
              <a:buFont typeface="Arial" panose="020B0604020202020204" pitchFamily="34" charset="0"/>
              <a:buChar char="•"/>
            </a:pPr>
            <a:r>
              <a:rPr lang="en-GB" b="1">
                <a:solidFill>
                  <a:srgbClr val="C00000"/>
                </a:solidFill>
              </a:rPr>
              <a:t>Observations</a:t>
            </a:r>
            <a:r>
              <a:rPr lang="en-GB" b="1">
                <a:solidFill>
                  <a:schemeClr val="accent2"/>
                </a:solidFill>
              </a:rPr>
              <a:t>:</a:t>
            </a:r>
            <a:r>
              <a:rPr lang="en-GB"/>
              <a:t> reflect on and account for moderation process, seek and act on employer partner feedback, allocate time in industry, consider completing some competency assessments in year 1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
        <p:nvSpPr>
          <p:cNvPr id="7" name="Text Box 18">
            <a:extLst>
              <a:ext uri="{FF2B5EF4-FFF2-40B4-BE49-F238E27FC236}">
                <a16:creationId xmlns:a16="http://schemas.microsoft.com/office/drawing/2014/main" id="{DB4813C1-3B3B-4FD0-82AA-43C7F9087067}"/>
              </a:ext>
            </a:extLst>
          </p:cNvPr>
          <p:cNvSpPr txBox="1">
            <a:spLocks noChangeArrowheads="1"/>
          </p:cNvSpPr>
          <p:nvPr/>
        </p:nvSpPr>
        <p:spPr bwMode="auto">
          <a:xfrm>
            <a:off x="6552000" y="249900"/>
            <a:ext cx="2269490" cy="1754326"/>
          </a:xfrm>
          <a:prstGeom prst="rect">
            <a:avLst/>
          </a:prstGeom>
          <a:solidFill>
            <a:srgbClr val="FFFFFF"/>
          </a:solidFill>
          <a:ln w="9525">
            <a:solidFill>
              <a:srgbClr val="E51C41"/>
            </a:solidFill>
            <a:miter lim="800000"/>
            <a:headEnd/>
            <a:tailEnd/>
          </a:ln>
        </p:spPr>
        <p:txBody>
          <a:bodyPr rot="0" vert="horz" wrap="square" lIns="91440" tIns="45720" rIns="91440" bIns="45720" anchor="t" anchorCtr="0">
            <a:spAutoFit/>
          </a:bodyPr>
          <a:lstStyle/>
          <a:p>
            <a:r>
              <a:rPr lang="en-GB" sz="1200" b="1">
                <a:solidFill>
                  <a:srgbClr val="C00000"/>
                </a:solidFill>
                <a:effectLst/>
                <a:latin typeface="Arial" panose="020B0604020202020204" pitchFamily="34" charset="0"/>
                <a:ea typeface="Calibri" panose="020F0502020204030204" pitchFamily="34" charset="0"/>
                <a:cs typeface="Times New Roman" panose="02020603050405020304" pitchFamily="18" charset="0"/>
              </a:rPr>
              <a:t>Top tip</a:t>
            </a:r>
            <a:endParaRPr lang="en-GB" sz="1200">
              <a:solidFill>
                <a:srgbClr val="C00000"/>
              </a:solidFill>
              <a:effectLst/>
              <a:latin typeface="Arial" panose="020B0604020202020204" pitchFamily="34" charset="0"/>
              <a:ea typeface="Calibri" panose="020F0502020204030204" pitchFamily="34" charset="0"/>
              <a:cs typeface="Times New Roman" panose="02020603050405020304" pitchFamily="18" charset="0"/>
            </a:endParaRPr>
          </a:p>
          <a:p>
            <a:r>
              <a:rPr lang="en-GB" sz="1200">
                <a:solidFill>
                  <a:srgbClr val="C00000"/>
                </a:solidFill>
                <a:latin typeface="Arial" panose="020B0604020202020204" pitchFamily="34" charset="0"/>
                <a:ea typeface="Calibri" panose="020F0502020204030204" pitchFamily="34" charset="0"/>
                <a:cs typeface="Times New Roman" panose="02020603050405020304" pitchFamily="18" charset="0"/>
              </a:rPr>
              <a:t>Ensure lecturing team has sufficient time to analyse past papers, mark schemes and chief examiners’ reports. Provide plenty of scope for the assessor to work with the moderator and to spend time at industry placements.</a:t>
            </a:r>
            <a:endParaRPr lang="en-GB" sz="1200">
              <a:solidFill>
                <a:srgbClr val="C00000"/>
              </a:solidFill>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2" name="Audio 11">
            <a:hlinkClick r:id="" action="ppaction://media"/>
            <a:extLst>
              <a:ext uri="{FF2B5EF4-FFF2-40B4-BE49-F238E27FC236}">
                <a16:creationId xmlns:a16="http://schemas.microsoft.com/office/drawing/2014/main" id="{25194BFD-1561-4ED1-8845-BD22C81AAC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3300" y="4622800"/>
            <a:ext cx="304800" cy="304800"/>
          </a:xfrm>
          <a:prstGeom prst="rect">
            <a:avLst/>
          </a:prstGeom>
        </p:spPr>
      </p:pic>
    </p:spTree>
    <p:extLst>
      <p:ext uri="{BB962C8B-B14F-4D97-AF65-F5344CB8AC3E}">
        <p14:creationId xmlns:p14="http://schemas.microsoft.com/office/powerpoint/2010/main" val="4258874400"/>
      </p:ext>
    </p:extLst>
  </p:cSld>
  <p:clrMapOvr>
    <a:masterClrMapping/>
  </p:clrMapOvr>
  <mc:AlternateContent xmlns:mc="http://schemas.openxmlformats.org/markup-compatibility/2006" xmlns:p14="http://schemas.microsoft.com/office/powerpoint/2010/main">
    <mc:Choice Requires="p14">
      <p:transition spd="slow" p14:dur="2000" advTm="203774"/>
    </mc:Choice>
    <mc:Fallback xmlns="">
      <p:transition spd="slow" advTm="2037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a:t>Assessment design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
        <p:nvSpPr>
          <p:cNvPr id="12" name="Content Placeholder 11">
            <a:extLst>
              <a:ext uri="{FF2B5EF4-FFF2-40B4-BE49-F238E27FC236}">
                <a16:creationId xmlns:a16="http://schemas.microsoft.com/office/drawing/2014/main" id="{017036D9-6156-4A45-AA99-B9E32F2A1AE8}"/>
              </a:ext>
            </a:extLst>
          </p:cNvPr>
          <p:cNvSpPr>
            <a:spLocks noGrp="1"/>
          </p:cNvSpPr>
          <p:nvPr>
            <p:ph sz="quarter" idx="13"/>
          </p:nvPr>
        </p:nvSpPr>
        <p:spPr>
          <a:xfrm>
            <a:off x="3473310" y="197854"/>
            <a:ext cx="3240360" cy="1509800"/>
          </a:xfrm>
        </p:spPr>
        <p:txBody>
          <a:bodyPr/>
          <a:lstStyle/>
          <a:p>
            <a:r>
              <a:rPr lang="en-GB" b="1">
                <a:solidFill>
                  <a:srgbClr val="C00000"/>
                </a:solidFill>
              </a:rPr>
              <a:t>FA </a:t>
            </a:r>
            <a:r>
              <a:rPr lang="en-GB"/>
              <a:t>is critical to:</a:t>
            </a:r>
          </a:p>
          <a:p>
            <a:pPr marL="285750" indent="-285750">
              <a:buFont typeface="Arial" panose="020B0604020202020204" pitchFamily="34" charset="0"/>
              <a:buChar char="•"/>
            </a:pPr>
            <a:r>
              <a:rPr lang="en-GB"/>
              <a:t>preparing learners for their final assessments</a:t>
            </a:r>
          </a:p>
          <a:p>
            <a:pPr marL="285750" indent="-285750">
              <a:buFont typeface="Arial" panose="020B0604020202020204" pitchFamily="34" charset="0"/>
              <a:buChar char="•"/>
            </a:pPr>
            <a:r>
              <a:rPr lang="en-GB"/>
              <a:t>ensuring learners can measure their own progress and performance</a:t>
            </a:r>
          </a:p>
          <a:p>
            <a:pPr marL="285750" indent="-285750">
              <a:buFont typeface="Arial" panose="020B0604020202020204" pitchFamily="34" charset="0"/>
              <a:buChar char="•"/>
            </a:pPr>
            <a:r>
              <a:rPr lang="en-GB"/>
              <a:t>providing reliable data on which forecast grades can be established</a:t>
            </a:r>
          </a:p>
          <a:p>
            <a:pPr marL="285750" indent="-285750">
              <a:buFont typeface="Arial" panose="020B0604020202020204" pitchFamily="34" charset="0"/>
              <a:buChar char="•"/>
            </a:pPr>
            <a:r>
              <a:rPr lang="en-GB"/>
              <a:t>allocating appropriate and timely interventions</a:t>
            </a:r>
          </a:p>
          <a:p>
            <a:pPr marL="285750" indent="-285750">
              <a:buFont typeface="Arial" panose="020B0604020202020204" pitchFamily="34" charset="0"/>
              <a:buChar char="•"/>
            </a:pPr>
            <a:r>
              <a:rPr lang="en-GB"/>
              <a:t>measuring the quality of education.</a:t>
            </a:r>
          </a:p>
        </p:txBody>
      </p:sp>
      <p:pic>
        <p:nvPicPr>
          <p:cNvPr id="14" name="Picture 13">
            <a:extLst>
              <a:ext uri="{FF2B5EF4-FFF2-40B4-BE49-F238E27FC236}">
                <a16:creationId xmlns:a16="http://schemas.microsoft.com/office/drawing/2014/main" id="{5FCC8B52-7CB1-40D6-B4D8-468C10BEC1B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07504" y="599612"/>
            <a:ext cx="3240360" cy="3916354"/>
          </a:xfrm>
          <a:prstGeom prst="rect">
            <a:avLst/>
          </a:prstGeom>
        </p:spPr>
      </p:pic>
      <p:sp>
        <p:nvSpPr>
          <p:cNvPr id="16" name="Text Box 18">
            <a:extLst>
              <a:ext uri="{FF2B5EF4-FFF2-40B4-BE49-F238E27FC236}">
                <a16:creationId xmlns:a16="http://schemas.microsoft.com/office/drawing/2014/main" id="{1A1D7A45-1093-4B6F-98B1-1F0A855F83A8}"/>
              </a:ext>
            </a:extLst>
          </p:cNvPr>
          <p:cNvSpPr txBox="1">
            <a:spLocks noChangeArrowheads="1"/>
          </p:cNvSpPr>
          <p:nvPr/>
        </p:nvSpPr>
        <p:spPr bwMode="auto">
          <a:xfrm>
            <a:off x="6766934" y="671596"/>
            <a:ext cx="2269490" cy="2677656"/>
          </a:xfrm>
          <a:prstGeom prst="rect">
            <a:avLst/>
          </a:prstGeom>
          <a:solidFill>
            <a:srgbClr val="FFFFFF"/>
          </a:solidFill>
          <a:ln w="9525">
            <a:solidFill>
              <a:srgbClr val="E51C41"/>
            </a:solidFill>
            <a:miter lim="800000"/>
            <a:headEnd/>
            <a:tailEnd/>
          </a:ln>
        </p:spPr>
        <p:txBody>
          <a:bodyPr rot="0" vert="horz" wrap="square" lIns="91440" tIns="45720" rIns="91440" bIns="45720" anchor="t" anchorCtr="0">
            <a:spAutoFit/>
          </a:bodyPr>
          <a:lstStyle/>
          <a:p>
            <a:r>
              <a:rPr lang="en-GB" sz="1200" b="1">
                <a:solidFill>
                  <a:srgbClr val="C00000"/>
                </a:solidFill>
                <a:effectLst/>
                <a:latin typeface="Arial" panose="020B0604020202020204" pitchFamily="34" charset="0"/>
                <a:ea typeface="Calibri" panose="020F0502020204030204" pitchFamily="34" charset="0"/>
                <a:cs typeface="Times New Roman" panose="02020603050405020304" pitchFamily="18" charset="0"/>
              </a:rPr>
              <a:t>Top tip</a:t>
            </a:r>
            <a:endParaRPr lang="en-GB" sz="1200">
              <a:solidFill>
                <a:srgbClr val="C00000"/>
              </a:solidFill>
              <a:effectLst/>
              <a:latin typeface="Arial" panose="020B0604020202020204" pitchFamily="34" charset="0"/>
              <a:ea typeface="Calibri" panose="020F0502020204030204" pitchFamily="34" charset="0"/>
              <a:cs typeface="Times New Roman" panose="02020603050405020304" pitchFamily="18" charset="0"/>
            </a:endParaRPr>
          </a:p>
          <a:p>
            <a:r>
              <a:rPr lang="en-GB" sz="1200">
                <a:solidFill>
                  <a:srgbClr val="C00000"/>
                </a:solidFill>
                <a:latin typeface="Arial" panose="020B0604020202020204" pitchFamily="34" charset="0"/>
                <a:ea typeface="Calibri" panose="020F0502020204030204" pitchFamily="34" charset="0"/>
                <a:cs typeface="Times New Roman" panose="02020603050405020304" pitchFamily="18" charset="0"/>
              </a:rPr>
              <a:t>Attach an experienced IQA to quality-check briefs and learner work – this provides all-round assurance of meeting sector and qualification needs. T Levels should ideally be subject to same rigour of standardisation as other programmes despite year 1 being solely externally assessed. Examples of IQA feedback sheets are included in this resource pack.</a:t>
            </a:r>
            <a:endParaRPr lang="en-GB" sz="1200">
              <a:solidFill>
                <a:srgbClr val="C00000"/>
              </a:solidFill>
              <a:effectLst/>
              <a:latin typeface="Arial" panose="020B0604020202020204" pitchFamily="34" charset="0"/>
              <a:ea typeface="Calibri" panose="020F0502020204030204" pitchFamily="34" charset="0"/>
              <a:cs typeface="Times New Roman" panose="02020603050405020304" pitchFamily="18" charset="0"/>
            </a:endParaRPr>
          </a:p>
        </p:txBody>
      </p:sp>
      <p:sp>
        <p:nvSpPr>
          <p:cNvPr id="9" name="Content Placeholder 11">
            <a:extLst>
              <a:ext uri="{FF2B5EF4-FFF2-40B4-BE49-F238E27FC236}">
                <a16:creationId xmlns:a16="http://schemas.microsoft.com/office/drawing/2014/main" id="{3190919D-7D57-4BA4-8E36-EC3B011A8E25}"/>
              </a:ext>
            </a:extLst>
          </p:cNvPr>
          <p:cNvSpPr txBox="1">
            <a:spLocks/>
          </p:cNvSpPr>
          <p:nvPr/>
        </p:nvSpPr>
        <p:spPr>
          <a:xfrm>
            <a:off x="3563888" y="3024671"/>
            <a:ext cx="5400600" cy="1728192"/>
          </a:xfrm>
          <a:prstGeom prst="rect">
            <a:avLst/>
          </a:prstGeom>
        </p:spPr>
        <p:txBody>
          <a:bodyPr vert="horz" lIns="0" tIns="0" rIns="0" bIns="0" rtlCol="0">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a:solidFill>
                  <a:srgbClr val="C00000"/>
                </a:solidFill>
              </a:rPr>
              <a:t>Formative strategy </a:t>
            </a:r>
            <a:r>
              <a:rPr lang="en-GB"/>
              <a:t>at B&amp;FC includes:</a:t>
            </a:r>
          </a:p>
          <a:p>
            <a:pPr marL="285750" indent="-285750">
              <a:buFont typeface="Arial" panose="020B0604020202020204" pitchFamily="34" charset="0"/>
              <a:buChar char="•"/>
            </a:pPr>
            <a:r>
              <a:rPr lang="en-GB"/>
              <a:t>five FA weeks during each academic year</a:t>
            </a:r>
          </a:p>
          <a:p>
            <a:pPr marL="285750" indent="-285750">
              <a:buFont typeface="Arial" panose="020B0604020202020204" pitchFamily="34" charset="0"/>
              <a:buChar char="•"/>
            </a:pPr>
            <a:r>
              <a:rPr lang="en-GB"/>
              <a:t>each component being assessed during the five weeks (core, ESP and skills)</a:t>
            </a:r>
          </a:p>
          <a:p>
            <a:pPr marL="285750" indent="-285750">
              <a:buFont typeface="Arial" panose="020B0604020202020204" pitchFamily="34" charset="0"/>
              <a:buChar char="•"/>
            </a:pPr>
            <a:r>
              <a:rPr lang="en-GB"/>
              <a:t>GEMD competencies embedded throughout</a:t>
            </a:r>
          </a:p>
          <a:p>
            <a:pPr marL="285750" indent="-285750">
              <a:buFont typeface="Arial" panose="020B0604020202020204" pitchFamily="34" charset="0"/>
              <a:buChar char="•"/>
            </a:pPr>
            <a:r>
              <a:rPr lang="en-GB"/>
              <a:t>assessments designed based on sample assessments </a:t>
            </a:r>
          </a:p>
          <a:p>
            <a:pPr marL="285750" indent="-285750">
              <a:buFont typeface="Arial" panose="020B0604020202020204" pitchFamily="34" charset="0"/>
              <a:buChar char="•"/>
            </a:pPr>
            <a:r>
              <a:rPr lang="en-GB"/>
              <a:t>marking that reflects year 1 T Level grading structure and mark schemes.</a:t>
            </a:r>
          </a:p>
        </p:txBody>
      </p:sp>
      <p:pic>
        <p:nvPicPr>
          <p:cNvPr id="5" name="Audio 4">
            <a:hlinkClick r:id="" action="ppaction://media"/>
            <a:extLst>
              <a:ext uri="{FF2B5EF4-FFF2-40B4-BE49-F238E27FC236}">
                <a16:creationId xmlns:a16="http://schemas.microsoft.com/office/drawing/2014/main" id="{3951911E-FE59-4751-AA5E-3F8E86BA206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23300" y="4622800"/>
            <a:ext cx="304800" cy="304800"/>
          </a:xfrm>
          <a:prstGeom prst="rect">
            <a:avLst/>
          </a:prstGeom>
        </p:spPr>
      </p:pic>
    </p:spTree>
    <p:extLst>
      <p:ext uri="{BB962C8B-B14F-4D97-AF65-F5344CB8AC3E}">
        <p14:creationId xmlns:p14="http://schemas.microsoft.com/office/powerpoint/2010/main" val="3594457745"/>
      </p:ext>
    </p:extLst>
  </p:cSld>
  <p:clrMapOvr>
    <a:masterClrMapping/>
  </p:clrMapOvr>
  <mc:AlternateContent xmlns:mc="http://schemas.openxmlformats.org/markup-compatibility/2006" xmlns:p14="http://schemas.microsoft.com/office/powerpoint/2010/main">
    <mc:Choice Requires="p14">
      <p:transition spd="slow" p14:dur="2000" advTm="130011"/>
    </mc:Choice>
    <mc:Fallback xmlns="">
      <p:transition spd="slow" advTm="1300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AA430-B449-41C1-98AB-9CE6567A39AC}"/>
              </a:ext>
            </a:extLst>
          </p:cNvPr>
          <p:cNvSpPr>
            <a:spLocks noGrp="1"/>
          </p:cNvSpPr>
          <p:nvPr>
            <p:ph type="title"/>
          </p:nvPr>
        </p:nvSpPr>
        <p:spPr/>
        <p:txBody>
          <a:bodyPr/>
          <a:lstStyle/>
          <a:p>
            <a:r>
              <a:rPr lang="en-GB"/>
              <a:t>Assessment grading</a:t>
            </a:r>
          </a:p>
        </p:txBody>
      </p:sp>
      <p:sp>
        <p:nvSpPr>
          <p:cNvPr id="5" name="Slide Number Placeholder 4">
            <a:extLst>
              <a:ext uri="{FF2B5EF4-FFF2-40B4-BE49-F238E27FC236}">
                <a16:creationId xmlns:a16="http://schemas.microsoft.com/office/drawing/2014/main" id="{6DA0D210-EAC7-41A6-B274-2ADA675AEDC0}"/>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6" name="Footer Placeholder 5">
            <a:extLst>
              <a:ext uri="{FF2B5EF4-FFF2-40B4-BE49-F238E27FC236}">
                <a16:creationId xmlns:a16="http://schemas.microsoft.com/office/drawing/2014/main" id="{71C3E952-F72C-4123-B191-BBB6DB841C7B}"/>
              </a:ext>
            </a:extLst>
          </p:cNvPr>
          <p:cNvSpPr>
            <a:spLocks noGrp="1"/>
          </p:cNvSpPr>
          <p:nvPr>
            <p:ph type="ftr" sz="quarter" idx="10"/>
          </p:nvPr>
        </p:nvSpPr>
        <p:spPr/>
        <p:txBody>
          <a:bodyPr/>
          <a:lstStyle/>
          <a:p>
            <a:r>
              <a:rPr lang="en-GB"/>
              <a:t>Education &amp; Training Foundation</a:t>
            </a:r>
          </a:p>
        </p:txBody>
      </p:sp>
      <p:sp>
        <p:nvSpPr>
          <p:cNvPr id="11" name="Content Placeholder 11">
            <a:extLst>
              <a:ext uri="{FF2B5EF4-FFF2-40B4-BE49-F238E27FC236}">
                <a16:creationId xmlns:a16="http://schemas.microsoft.com/office/drawing/2014/main" id="{41771D9A-06DF-4FCB-A212-AF8F3613BF08}"/>
              </a:ext>
            </a:extLst>
          </p:cNvPr>
          <p:cNvSpPr txBox="1">
            <a:spLocks/>
          </p:cNvSpPr>
          <p:nvPr/>
        </p:nvSpPr>
        <p:spPr>
          <a:xfrm>
            <a:off x="473486" y="949325"/>
            <a:ext cx="3738473" cy="1728192"/>
          </a:xfrm>
          <a:prstGeom prst="rect">
            <a:avLst/>
          </a:prstGeom>
        </p:spPr>
        <p:txBody>
          <a:bodyPr vert="horz" lIns="0" tIns="0" rIns="0" bIns="0" rtlCol="0">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a:p>
        </p:txBody>
      </p:sp>
      <p:pic>
        <p:nvPicPr>
          <p:cNvPr id="13" name="Picture 12">
            <a:extLst>
              <a:ext uri="{FF2B5EF4-FFF2-40B4-BE49-F238E27FC236}">
                <a16:creationId xmlns:a16="http://schemas.microsoft.com/office/drawing/2014/main" id="{ED112E4B-54F8-416E-8AD2-5E95BE7E2C3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076056" y="105767"/>
            <a:ext cx="3053207" cy="4935340"/>
          </a:xfrm>
          <a:prstGeom prst="rect">
            <a:avLst/>
          </a:prstGeom>
        </p:spPr>
      </p:pic>
      <p:sp>
        <p:nvSpPr>
          <p:cNvPr id="14" name="Content Placeholder 11">
            <a:extLst>
              <a:ext uri="{FF2B5EF4-FFF2-40B4-BE49-F238E27FC236}">
                <a16:creationId xmlns:a16="http://schemas.microsoft.com/office/drawing/2014/main" id="{EB99DB3D-B0C9-438A-A2B8-C7C841E3D0A4}"/>
              </a:ext>
            </a:extLst>
          </p:cNvPr>
          <p:cNvSpPr txBox="1">
            <a:spLocks/>
          </p:cNvSpPr>
          <p:nvPr/>
        </p:nvSpPr>
        <p:spPr>
          <a:xfrm>
            <a:off x="534925" y="1648750"/>
            <a:ext cx="4417028" cy="1728192"/>
          </a:xfrm>
          <a:prstGeom prst="rect">
            <a:avLst/>
          </a:prstGeom>
        </p:spPr>
        <p:txBody>
          <a:bodyPr vert="horz" lIns="0" tIns="0" rIns="0" bIns="0" rtlCol="0">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a:solidFill>
                  <a:srgbClr val="C00000"/>
                </a:solidFill>
              </a:rPr>
              <a:t>FA strategy:</a:t>
            </a:r>
            <a:endParaRPr lang="en-GB"/>
          </a:p>
          <a:p>
            <a:pPr marL="285750" indent="-285750">
              <a:buFont typeface="Arial" panose="020B0604020202020204" pitchFamily="34" charset="0"/>
              <a:buChar char="•"/>
            </a:pPr>
            <a:r>
              <a:rPr lang="en-GB"/>
              <a:t>influences scheme of work</a:t>
            </a:r>
          </a:p>
          <a:p>
            <a:pPr marL="285750" indent="-285750">
              <a:buFont typeface="Arial" panose="020B0604020202020204" pitchFamily="34" charset="0"/>
              <a:buChar char="•"/>
            </a:pPr>
            <a:r>
              <a:rPr lang="en-GB"/>
              <a:t>is affected by curriculum sequencing</a:t>
            </a:r>
          </a:p>
          <a:p>
            <a:pPr marL="285750" indent="-285750">
              <a:buFont typeface="Arial" panose="020B0604020202020204" pitchFamily="34" charset="0"/>
              <a:buChar char="•"/>
            </a:pPr>
            <a:r>
              <a:rPr lang="en-GB"/>
              <a:t>is aligned to the external assessments</a:t>
            </a:r>
          </a:p>
          <a:p>
            <a:pPr marL="285750" indent="-285750">
              <a:buFont typeface="Arial" panose="020B0604020202020204" pitchFamily="34" charset="0"/>
              <a:buChar char="•"/>
            </a:pPr>
            <a:r>
              <a:rPr lang="en-GB"/>
              <a:t>is progressive and iterative across each point</a:t>
            </a:r>
          </a:p>
          <a:p>
            <a:pPr marL="285750" indent="-285750">
              <a:buFont typeface="Arial" panose="020B0604020202020204" pitchFamily="34" charset="0"/>
              <a:buChar char="•"/>
            </a:pPr>
            <a:r>
              <a:rPr lang="en-GB"/>
              <a:t>takes into consideration the assessment format</a:t>
            </a:r>
          </a:p>
          <a:p>
            <a:pPr marL="285750" indent="-285750">
              <a:buFont typeface="Arial" panose="020B0604020202020204" pitchFamily="34" charset="0"/>
              <a:buChar char="•"/>
            </a:pPr>
            <a:r>
              <a:rPr lang="en-GB"/>
              <a:t>includes one-to-one time factored in after each FA point.</a:t>
            </a:r>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p:txBody>
      </p:sp>
      <p:pic>
        <p:nvPicPr>
          <p:cNvPr id="3" name="Audio 2">
            <a:hlinkClick r:id="" action="ppaction://media"/>
            <a:extLst>
              <a:ext uri="{FF2B5EF4-FFF2-40B4-BE49-F238E27FC236}">
                <a16:creationId xmlns:a16="http://schemas.microsoft.com/office/drawing/2014/main" id="{19A49A0F-BE54-4B0D-8DC4-4EF70C6F0DC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3300" y="4622800"/>
            <a:ext cx="304800" cy="304800"/>
          </a:xfrm>
          <a:prstGeom prst="rect">
            <a:avLst/>
          </a:prstGeom>
        </p:spPr>
      </p:pic>
    </p:spTree>
    <p:extLst>
      <p:ext uri="{BB962C8B-B14F-4D97-AF65-F5344CB8AC3E}">
        <p14:creationId xmlns:p14="http://schemas.microsoft.com/office/powerpoint/2010/main" val="1121072039"/>
      </p:ext>
    </p:extLst>
  </p:cSld>
  <p:clrMapOvr>
    <a:masterClrMapping/>
  </p:clrMapOvr>
  <mc:AlternateContent xmlns:mc="http://schemas.openxmlformats.org/markup-compatibility/2006" xmlns:p14="http://schemas.microsoft.com/office/powerpoint/2010/main">
    <mc:Choice Requires="p14">
      <p:transition spd="slow" p14:dur="2000" advTm="68999"/>
    </mc:Choice>
    <mc:Fallback xmlns="">
      <p:transition spd="slow" advTm="689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7200"/>
              <a:t>Infrastructure</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Resources</a:t>
            </a:r>
          </a:p>
        </p:txBody>
      </p:sp>
      <p:pic>
        <p:nvPicPr>
          <p:cNvPr id="4" name="Audio 3">
            <a:hlinkClick r:id="" action="ppaction://media"/>
            <a:extLst>
              <a:ext uri="{FF2B5EF4-FFF2-40B4-BE49-F238E27FC236}">
                <a16:creationId xmlns:a16="http://schemas.microsoft.com/office/drawing/2014/main" id="{54D33E52-E96C-4DC7-B97A-BC7BCE027F0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3300" y="4622800"/>
            <a:ext cx="304800" cy="304800"/>
          </a:xfrm>
          <a:prstGeom prst="rect">
            <a:avLst/>
          </a:prstGeom>
        </p:spPr>
      </p:pic>
    </p:spTree>
    <p:extLst>
      <p:ext uri="{BB962C8B-B14F-4D97-AF65-F5344CB8AC3E}">
        <p14:creationId xmlns:p14="http://schemas.microsoft.com/office/powerpoint/2010/main" val="967578269"/>
      </p:ext>
    </p:extLst>
  </p:cSld>
  <p:clrMapOvr>
    <a:masterClrMapping/>
  </p:clrMapOvr>
  <mc:AlternateContent xmlns:mc="http://schemas.openxmlformats.org/markup-compatibility/2006" xmlns:p14="http://schemas.microsoft.com/office/powerpoint/2010/main">
    <mc:Choice Requires="p14">
      <p:transition spd="slow" p14:dur="2000" advTm="16537"/>
    </mc:Choice>
    <mc:Fallback xmlns="">
      <p:transition spd="slow" advTm="165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32950" y="249900"/>
            <a:ext cx="8437563" cy="299767"/>
          </a:xfrm>
        </p:spPr>
        <p:txBody>
          <a:bodyPr/>
          <a:lstStyle/>
          <a:p>
            <a:r>
              <a:rPr lang="en-GB"/>
              <a:t>Resource for Assessment Preparation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pic>
        <p:nvPicPr>
          <p:cNvPr id="7" name="Audio 6">
            <a:hlinkClick r:id="" action="ppaction://media"/>
            <a:extLst>
              <a:ext uri="{FF2B5EF4-FFF2-40B4-BE49-F238E27FC236}">
                <a16:creationId xmlns:a16="http://schemas.microsoft.com/office/drawing/2014/main" id="{F5B1CF42-6C4C-479A-BD35-83F2AA313F7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3300" y="4622800"/>
            <a:ext cx="304800" cy="304800"/>
          </a:xfrm>
          <a:prstGeom prst="rect">
            <a:avLst/>
          </a:prstGeom>
        </p:spPr>
      </p:pic>
      <p:graphicFrame>
        <p:nvGraphicFramePr>
          <p:cNvPr id="2" name="Table 5">
            <a:extLst>
              <a:ext uri="{FF2B5EF4-FFF2-40B4-BE49-F238E27FC236}">
                <a16:creationId xmlns:a16="http://schemas.microsoft.com/office/drawing/2014/main" id="{4C862725-7A20-3146-45EA-C67654A856B3}"/>
              </a:ext>
            </a:extLst>
          </p:cNvPr>
          <p:cNvGraphicFramePr>
            <a:graphicFrameLocks noGrp="1"/>
          </p:cNvGraphicFramePr>
          <p:nvPr>
            <p:extLst>
              <p:ext uri="{D42A27DB-BD31-4B8C-83A1-F6EECF244321}">
                <p14:modId xmlns:p14="http://schemas.microsoft.com/office/powerpoint/2010/main" val="1504414279"/>
              </p:ext>
            </p:extLst>
          </p:nvPr>
        </p:nvGraphicFramePr>
        <p:xfrm>
          <a:off x="107504" y="1405297"/>
          <a:ext cx="8928992" cy="3256835"/>
        </p:xfrm>
        <a:graphic>
          <a:graphicData uri="http://schemas.openxmlformats.org/drawingml/2006/table">
            <a:tbl>
              <a:tblPr>
                <a:tableStyleId>{8A107856-5554-42FB-B03E-39F5DBC370BA}</a:tableStyleId>
              </a:tblPr>
              <a:tblGrid>
                <a:gridCol w="2520280">
                  <a:extLst>
                    <a:ext uri="{9D8B030D-6E8A-4147-A177-3AD203B41FA5}">
                      <a16:colId xmlns:a16="http://schemas.microsoft.com/office/drawing/2014/main" val="2372553759"/>
                    </a:ext>
                  </a:extLst>
                </a:gridCol>
                <a:gridCol w="1296144">
                  <a:extLst>
                    <a:ext uri="{9D8B030D-6E8A-4147-A177-3AD203B41FA5}">
                      <a16:colId xmlns:a16="http://schemas.microsoft.com/office/drawing/2014/main" val="1043555094"/>
                    </a:ext>
                  </a:extLst>
                </a:gridCol>
                <a:gridCol w="1296144">
                  <a:extLst>
                    <a:ext uri="{9D8B030D-6E8A-4147-A177-3AD203B41FA5}">
                      <a16:colId xmlns:a16="http://schemas.microsoft.com/office/drawing/2014/main" val="2373567662"/>
                    </a:ext>
                  </a:extLst>
                </a:gridCol>
                <a:gridCol w="1296144">
                  <a:extLst>
                    <a:ext uri="{9D8B030D-6E8A-4147-A177-3AD203B41FA5}">
                      <a16:colId xmlns:a16="http://schemas.microsoft.com/office/drawing/2014/main" val="2643304149"/>
                    </a:ext>
                  </a:extLst>
                </a:gridCol>
                <a:gridCol w="1296144">
                  <a:extLst>
                    <a:ext uri="{9D8B030D-6E8A-4147-A177-3AD203B41FA5}">
                      <a16:colId xmlns:a16="http://schemas.microsoft.com/office/drawing/2014/main" val="1644411096"/>
                    </a:ext>
                  </a:extLst>
                </a:gridCol>
                <a:gridCol w="1224136">
                  <a:extLst>
                    <a:ext uri="{9D8B030D-6E8A-4147-A177-3AD203B41FA5}">
                      <a16:colId xmlns:a16="http://schemas.microsoft.com/office/drawing/2014/main" val="1024772787"/>
                    </a:ext>
                  </a:extLst>
                </a:gridCol>
              </a:tblGrid>
              <a:tr h="161172">
                <a:tc>
                  <a:txBody>
                    <a:bodyPr/>
                    <a:lstStyle/>
                    <a:p>
                      <a:endParaRPr lang="en-GB" sz="1000"/>
                    </a:p>
                  </a:txBody>
                  <a:tcPr>
                    <a:lnL w="12700" cmpd="sng">
                      <a:noFill/>
                    </a:lnL>
                    <a:lnR w="12700" cap="flat" cmpd="sng" algn="ctr">
                      <a:solidFill>
                        <a:schemeClr val="accent2"/>
                      </a:solidFill>
                      <a:prstDash val="solid"/>
                      <a:round/>
                      <a:headEnd type="none" w="med" len="med"/>
                      <a:tailEnd type="none" w="med" len="med"/>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a:r>
                        <a:rPr lang="en-GB" sz="1000" b="1"/>
                        <a:t>Learner assessment of progress</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hMerge="1">
                  <a:txBody>
                    <a:bodyPr/>
                    <a:lstStyle/>
                    <a:p>
                      <a:endParaRPr lang="en-GB" sz="1000"/>
                    </a:p>
                  </a:txBody>
                  <a:tcPr/>
                </a:tc>
                <a:tc hMerge="1">
                  <a:txBody>
                    <a:bodyPr/>
                    <a:lstStyle/>
                    <a:p>
                      <a:endParaRPr lang="en-GB" sz="1000"/>
                    </a:p>
                  </a:txBody>
                  <a:tcPr/>
                </a:tc>
                <a:tc>
                  <a:txBody>
                    <a:bodyPr/>
                    <a:lstStyle/>
                    <a:p>
                      <a:endParaRPr lang="en-GB" sz="1000"/>
                    </a:p>
                  </a:txBody>
                  <a:tcPr>
                    <a:lnL w="12700" cap="flat" cmpd="sng" algn="ctr">
                      <a:solidFill>
                        <a:schemeClr val="accent2"/>
                      </a:solidFill>
                      <a:prstDash val="solid"/>
                      <a:round/>
                      <a:headEnd type="none" w="med" len="med"/>
                      <a:tailEnd type="none" w="med" len="med"/>
                    </a:lnL>
                    <a:lnR w="12700" cmpd="sng">
                      <a:noFill/>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000"/>
                    </a:p>
                  </a:txBody>
                  <a:tcPr>
                    <a:lnL w="12700" cmpd="sng">
                      <a:noFill/>
                    </a:lnL>
                    <a:lnR w="12700" cmpd="sng">
                      <a:noFill/>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9672470"/>
                  </a:ext>
                </a:extLst>
              </a:tr>
              <a:tr h="512890">
                <a:tc>
                  <a:txBody>
                    <a:bodyPr/>
                    <a:lstStyle/>
                    <a:p>
                      <a:r>
                        <a:rPr lang="en-GB" sz="1000" b="1"/>
                        <a:t>Competency area: </a:t>
                      </a:r>
                    </a:p>
                    <a:p>
                      <a:r>
                        <a:rPr lang="en-GB" sz="1000" b="1"/>
                        <a:t>Development and Wellbeing</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lumMod val="95000"/>
                      </a:schemeClr>
                    </a:solidFill>
                  </a:tcPr>
                </a:tc>
                <a:tc>
                  <a:txBody>
                    <a:bodyPr/>
                    <a:lstStyle/>
                    <a:p>
                      <a:r>
                        <a:rPr lang="en-GB" sz="1000" b="1"/>
                        <a:t>Where am I?</a:t>
                      </a:r>
                    </a:p>
                  </a:txBody>
                  <a:tcP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noFill/>
                  </a:tcPr>
                </a:tc>
                <a:tc>
                  <a:txBody>
                    <a:bodyPr/>
                    <a:lstStyle/>
                    <a:p>
                      <a:r>
                        <a:rPr lang="en-GB" sz="1000" b="1"/>
                        <a:t>How do I know this?</a:t>
                      </a: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noFill/>
                  </a:tcPr>
                </a:tc>
                <a:tc>
                  <a:txBody>
                    <a:bodyPr/>
                    <a:lstStyle/>
                    <a:p>
                      <a:r>
                        <a:rPr lang="en-GB" sz="1000" b="1"/>
                        <a:t>What do I need to improve? What will I focus on?</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r>
                        <a:rPr lang="en-GB" sz="1000" b="1"/>
                        <a:t>Teacher comments and review date</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r>
                        <a:rPr lang="en-GB" sz="1000" b="1"/>
                        <a:t>Review of progress</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651139671"/>
                  </a:ext>
                </a:extLst>
              </a:tr>
              <a:tr h="1115257">
                <a:tc>
                  <a:txBody>
                    <a:bodyPr/>
                    <a:lstStyle/>
                    <a:p>
                      <a:r>
                        <a:rPr lang="en-GB" sz="1000"/>
                        <a:t>The expected pattern of development (sequence and rate), in infancy, early childhood, middle childhood and adolescence. Including brain, cognitive, physical, puberty, social and emotional development, self-regulation, self-identity, friendships, bonding and attachment.</a:t>
                      </a:r>
                    </a:p>
                  </a:txBody>
                  <a:tcPr>
                    <a:lnT w="12700" cap="flat" cmpd="sng" algn="ctr">
                      <a:solidFill>
                        <a:schemeClr val="accent2"/>
                      </a:solidFill>
                      <a:prstDash val="solid"/>
                      <a:round/>
                      <a:headEnd type="none" w="med" len="med"/>
                      <a:tailEnd type="none" w="med" len="med"/>
                    </a:lnT>
                    <a:solidFill>
                      <a:schemeClr val="bg1">
                        <a:lumMod val="95000"/>
                      </a:schemeClr>
                    </a:solidFill>
                  </a:tcPr>
                </a:tc>
                <a:tc>
                  <a:txBody>
                    <a:bodyPr/>
                    <a:lstStyle/>
                    <a:p>
                      <a:endParaRPr lang="en-GB" sz="1000"/>
                    </a:p>
                  </a:txBody>
                  <a:tcPr>
                    <a:noFill/>
                  </a:tcPr>
                </a:tc>
                <a:tc>
                  <a:txBody>
                    <a:bodyPr/>
                    <a:lstStyle/>
                    <a:p>
                      <a:endParaRPr lang="en-GB" sz="1000"/>
                    </a:p>
                  </a:txBody>
                  <a:tcPr>
                    <a:noFill/>
                  </a:tcPr>
                </a:tc>
                <a:tc>
                  <a:txBody>
                    <a:bodyPr/>
                    <a:lstStyle/>
                    <a:p>
                      <a:endParaRPr lang="en-GB" sz="1000"/>
                    </a:p>
                  </a:txBody>
                  <a:tcPr>
                    <a:lnT w="12700" cap="flat" cmpd="sng" algn="ctr">
                      <a:solidFill>
                        <a:schemeClr val="accent2"/>
                      </a:solidFill>
                      <a:prstDash val="solid"/>
                      <a:round/>
                      <a:headEnd type="none" w="med" len="med"/>
                      <a:tailEnd type="none" w="med" len="med"/>
                    </a:lnT>
                    <a:noFill/>
                  </a:tcPr>
                </a:tc>
                <a:tc>
                  <a:txBody>
                    <a:bodyPr/>
                    <a:lstStyle/>
                    <a:p>
                      <a:endParaRPr lang="en-GB" sz="1000"/>
                    </a:p>
                  </a:txBody>
                  <a:tcPr>
                    <a:lnT w="12700" cap="flat" cmpd="sng" algn="ctr">
                      <a:solidFill>
                        <a:schemeClr val="accent2"/>
                      </a:solidFill>
                      <a:prstDash val="solid"/>
                      <a:round/>
                      <a:headEnd type="none" w="med" len="med"/>
                      <a:tailEnd type="none" w="med" len="med"/>
                    </a:lnT>
                    <a:noFill/>
                  </a:tcPr>
                </a:tc>
                <a:tc>
                  <a:txBody>
                    <a:bodyPr/>
                    <a:lstStyle/>
                    <a:p>
                      <a:endParaRPr lang="en-GB" sz="1000"/>
                    </a:p>
                  </a:txBody>
                  <a:tcPr>
                    <a:lnT w="12700" cap="flat" cmpd="sng" algn="ctr">
                      <a:solidFill>
                        <a:schemeClr val="accent2"/>
                      </a:solidFill>
                      <a:prstDash val="solid"/>
                      <a:round/>
                      <a:headEnd type="none" w="med" len="med"/>
                      <a:tailEnd type="none" w="med" len="med"/>
                    </a:lnT>
                    <a:noFill/>
                  </a:tcPr>
                </a:tc>
                <a:extLst>
                  <a:ext uri="{0D108BD9-81ED-4DB2-BD59-A6C34878D82A}">
                    <a16:rowId xmlns:a16="http://schemas.microsoft.com/office/drawing/2014/main" val="1380937827"/>
                  </a:ext>
                </a:extLst>
              </a:tr>
              <a:tr h="680919">
                <a:tc>
                  <a:txBody>
                    <a:bodyPr/>
                    <a:lstStyle/>
                    <a:p>
                      <a:r>
                        <a:rPr lang="en-GB" sz="1000"/>
                        <a:t>Theories of attachment and the impact of both positive and negative attachments on the child and young person and the implications for this. How has attachment theory influenced how we practice today?</a:t>
                      </a:r>
                    </a:p>
                  </a:txBody>
                  <a:tcPr>
                    <a:solidFill>
                      <a:schemeClr val="bg1">
                        <a:lumMod val="95000"/>
                      </a:schemeClr>
                    </a:solidFill>
                  </a:tcPr>
                </a:tc>
                <a:tc>
                  <a:txBody>
                    <a:bodyPr/>
                    <a:lstStyle/>
                    <a:p>
                      <a:endParaRPr lang="en-GB" sz="1000"/>
                    </a:p>
                  </a:txBody>
                  <a:tcPr>
                    <a:noFill/>
                  </a:tcPr>
                </a:tc>
                <a:tc>
                  <a:txBody>
                    <a:bodyPr/>
                    <a:lstStyle/>
                    <a:p>
                      <a:endParaRPr lang="en-GB" sz="1000"/>
                    </a:p>
                  </a:txBody>
                  <a:tcPr>
                    <a:noFill/>
                  </a:tcPr>
                </a:tc>
                <a:tc>
                  <a:txBody>
                    <a:bodyPr/>
                    <a:lstStyle/>
                    <a:p>
                      <a:endParaRPr lang="en-GB" sz="1000"/>
                    </a:p>
                  </a:txBody>
                  <a:tcPr>
                    <a:noFill/>
                  </a:tcPr>
                </a:tc>
                <a:tc>
                  <a:txBody>
                    <a:bodyPr/>
                    <a:lstStyle/>
                    <a:p>
                      <a:endParaRPr lang="en-GB" sz="1000"/>
                    </a:p>
                  </a:txBody>
                  <a:tcPr>
                    <a:noFill/>
                  </a:tcPr>
                </a:tc>
                <a:tc>
                  <a:txBody>
                    <a:bodyPr/>
                    <a:lstStyle/>
                    <a:p>
                      <a:endParaRPr lang="en-GB" sz="1000"/>
                    </a:p>
                  </a:txBody>
                  <a:tcPr>
                    <a:noFill/>
                  </a:tcPr>
                </a:tc>
                <a:extLst>
                  <a:ext uri="{0D108BD9-81ED-4DB2-BD59-A6C34878D82A}">
                    <a16:rowId xmlns:a16="http://schemas.microsoft.com/office/drawing/2014/main" val="1283959802"/>
                  </a:ext>
                </a:extLst>
              </a:tr>
              <a:tr h="452675">
                <a:tc>
                  <a:txBody>
                    <a:bodyPr/>
                    <a:lstStyle/>
                    <a:p>
                      <a:r>
                        <a:rPr lang="en-GB" sz="1000"/>
                        <a:t>Attachment theorists: Bowlby, Ainsworth, Rutter, Schaffer and Emerson</a:t>
                      </a:r>
                    </a:p>
                  </a:txBody>
                  <a:tcPr>
                    <a:solidFill>
                      <a:schemeClr val="bg1">
                        <a:lumMod val="95000"/>
                      </a:schemeClr>
                    </a:solidFill>
                  </a:tcPr>
                </a:tc>
                <a:tc>
                  <a:txBody>
                    <a:bodyPr/>
                    <a:lstStyle/>
                    <a:p>
                      <a:endParaRPr lang="en-GB" sz="1000"/>
                    </a:p>
                  </a:txBody>
                  <a:tcPr>
                    <a:noFill/>
                  </a:tcPr>
                </a:tc>
                <a:tc>
                  <a:txBody>
                    <a:bodyPr/>
                    <a:lstStyle/>
                    <a:p>
                      <a:endParaRPr lang="en-GB" sz="1000"/>
                    </a:p>
                  </a:txBody>
                  <a:tcPr>
                    <a:noFill/>
                  </a:tcPr>
                </a:tc>
                <a:tc>
                  <a:txBody>
                    <a:bodyPr/>
                    <a:lstStyle/>
                    <a:p>
                      <a:endParaRPr lang="en-GB" sz="1000"/>
                    </a:p>
                  </a:txBody>
                  <a:tcPr>
                    <a:noFill/>
                  </a:tcPr>
                </a:tc>
                <a:tc>
                  <a:txBody>
                    <a:bodyPr/>
                    <a:lstStyle/>
                    <a:p>
                      <a:endParaRPr lang="en-GB" sz="1000"/>
                    </a:p>
                  </a:txBody>
                  <a:tcPr>
                    <a:noFill/>
                  </a:tcPr>
                </a:tc>
                <a:tc>
                  <a:txBody>
                    <a:bodyPr/>
                    <a:lstStyle/>
                    <a:p>
                      <a:endParaRPr lang="en-GB" sz="1000"/>
                    </a:p>
                  </a:txBody>
                  <a:tcPr>
                    <a:noFill/>
                  </a:tcPr>
                </a:tc>
                <a:extLst>
                  <a:ext uri="{0D108BD9-81ED-4DB2-BD59-A6C34878D82A}">
                    <a16:rowId xmlns:a16="http://schemas.microsoft.com/office/drawing/2014/main" val="2641962052"/>
                  </a:ext>
                </a:extLst>
              </a:tr>
            </a:tbl>
          </a:graphicData>
        </a:graphic>
      </p:graphicFrame>
      <p:sp>
        <p:nvSpPr>
          <p:cNvPr id="6" name="TextBox 5">
            <a:extLst>
              <a:ext uri="{FF2B5EF4-FFF2-40B4-BE49-F238E27FC236}">
                <a16:creationId xmlns:a16="http://schemas.microsoft.com/office/drawing/2014/main" id="{876F759C-9C20-BED8-BDFB-B3A54088A615}"/>
              </a:ext>
            </a:extLst>
          </p:cNvPr>
          <p:cNvSpPr txBox="1"/>
          <p:nvPr/>
        </p:nvSpPr>
        <p:spPr>
          <a:xfrm flipH="1">
            <a:off x="157465" y="641629"/>
            <a:ext cx="8928993" cy="669414"/>
          </a:xfrm>
          <a:prstGeom prst="rect">
            <a:avLst/>
          </a:prstGeom>
          <a:noFill/>
        </p:spPr>
        <p:txBody>
          <a:bodyPr wrap="square" lIns="0" tIns="0" rIns="0" bIns="0" rtlCol="0">
            <a:spAutoFit/>
          </a:bodyPr>
          <a:lstStyle/>
          <a:p>
            <a:r>
              <a:rPr lang="en-GB" sz="1050">
                <a:solidFill>
                  <a:schemeClr val="bg1">
                    <a:lumMod val="50000"/>
                  </a:schemeClr>
                </a:solidFill>
              </a:rPr>
              <a:t>Think back, feed forward – student self-assessment and plan, do and review of core skills and ESP requirements.</a:t>
            </a:r>
            <a:endParaRPr lang="en-GB" sz="600">
              <a:solidFill>
                <a:schemeClr val="bg1">
                  <a:lumMod val="50000"/>
                </a:schemeClr>
              </a:solidFill>
            </a:endParaRPr>
          </a:p>
          <a:p>
            <a:endParaRPr lang="en-GB" sz="600">
              <a:solidFill>
                <a:schemeClr val="bg1">
                  <a:lumMod val="50000"/>
                </a:schemeClr>
              </a:solidFill>
            </a:endParaRPr>
          </a:p>
          <a:p>
            <a:r>
              <a:rPr lang="en-GB" sz="1050">
                <a:solidFill>
                  <a:schemeClr val="bg1">
                    <a:lumMod val="50000"/>
                  </a:schemeClr>
                </a:solidFill>
              </a:rPr>
              <a:t>Name:				MTG:</a:t>
            </a:r>
            <a:endParaRPr lang="en-GB" sz="600">
              <a:solidFill>
                <a:schemeClr val="bg1">
                  <a:lumMod val="50000"/>
                </a:schemeClr>
              </a:solidFill>
            </a:endParaRPr>
          </a:p>
          <a:p>
            <a:r>
              <a:rPr lang="en-GB" sz="600">
                <a:solidFill>
                  <a:schemeClr val="bg1">
                    <a:lumMod val="50000"/>
                  </a:schemeClr>
                </a:solidFill>
              </a:rPr>
              <a:t>		</a:t>
            </a:r>
          </a:p>
          <a:p>
            <a:r>
              <a:rPr lang="en-GB" sz="1050">
                <a:solidFill>
                  <a:schemeClr val="bg1">
                    <a:lumMod val="50000"/>
                  </a:schemeClr>
                </a:solidFill>
              </a:rPr>
              <a:t>Aspirational/Career Target:			Occupational specialism:</a:t>
            </a:r>
          </a:p>
        </p:txBody>
      </p:sp>
    </p:spTree>
    <p:extLst>
      <p:ext uri="{BB962C8B-B14F-4D97-AF65-F5344CB8AC3E}">
        <p14:creationId xmlns:p14="http://schemas.microsoft.com/office/powerpoint/2010/main" val="2971092676"/>
      </p:ext>
    </p:extLst>
  </p:cSld>
  <p:clrMapOvr>
    <a:masterClrMapping/>
  </p:clrMapOvr>
  <mc:AlternateContent xmlns:mc="http://schemas.openxmlformats.org/markup-compatibility/2006" xmlns:p14="http://schemas.microsoft.com/office/powerpoint/2010/main">
    <mc:Choice Requires="p14">
      <p:transition spd="slow" p14:dur="2000" advTm="123325"/>
    </mc:Choice>
    <mc:Fallback xmlns="">
      <p:transition spd="slow" advTm="1233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47664" y="2787773"/>
            <a:ext cx="2088232" cy="646331"/>
          </a:xfrm>
          <a:prstGeom prst="rect">
            <a:avLst/>
          </a:prstGeom>
          <a:noFill/>
        </p:spPr>
        <p:txBody>
          <a:bodyPr wrap="square" lIns="0" tIns="0" rIns="0" bIns="0" rtlCol="0">
            <a:spAutoFit/>
          </a:bodyPr>
          <a:lstStyle/>
          <a:p>
            <a:r>
              <a:rPr lang="en-GB" sz="1050"/>
              <a:t>Blackpool and The Fylde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a:extLst>
              <a:ext uri="{FF2B5EF4-FFF2-40B4-BE49-F238E27FC236}">
                <a16:creationId xmlns:a16="http://schemas.microsoft.com/office/drawing/2014/main" id="{CEC3B03A-654F-442A-9002-1C6523C25BDA}"/>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621823" y="1804000"/>
            <a:ext cx="1435857" cy="753704"/>
          </a:xfrm>
          <a:prstGeom prst="rect">
            <a:avLst/>
          </a:prstGeom>
        </p:spPr>
      </p:pic>
    </p:spTree>
    <p:extLst>
      <p:ext uri="{BB962C8B-B14F-4D97-AF65-F5344CB8AC3E}">
        <p14:creationId xmlns:p14="http://schemas.microsoft.com/office/powerpoint/2010/main" val="3269314659"/>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A76E745-D9E8-4D93-8B7F-BCE1E4A491AA}">
  <ds:schemaRefs>
    <ds:schemaRef ds:uri="07530afe-d844-488b-9a54-9e56863626c8"/>
    <ds:schemaRef ds:uri="1e93ca30-efe2-4bb4-90cd-d2db97fb21cd"/>
    <ds:schemaRef ds:uri="2847a094-2edf-4950-a853-13ec668231ed"/>
    <ds:schemaRef ds:uri="2ff69431-d625-42b0-a6d5-57182fa431d3"/>
    <ds:schemaRef ds:uri="414d2ded-29cc-4abd-a1df-c646721ce55b"/>
    <ds:schemaRef ds:uri="5b445847-c24f-4193-86d7-f1d3b43b626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4"/>
    <ds:schemaRef ds:uri="http://schemas.openxmlformats.org/package/2006/metadata/core-properties"/>
    <ds:schemaRef ds:uri="http://www.w3.org/XML/1998/namespace"/>
    <ds:schemaRef ds:uri="b99cf144-4eb2-4910-9a88-c8d0ce72bbfd"/>
    <ds:schemaRef ds:uri="a75230e0-234e-44fc-a46b-fcfdfca8ad4b"/>
  </ds:schemaRefs>
</ds:datastoreItem>
</file>

<file path=customXml/itemProps2.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3.xml><?xml version="1.0" encoding="utf-8"?>
<ds:datastoreItem xmlns:ds="http://schemas.openxmlformats.org/officeDocument/2006/customXml" ds:itemID="{57AF588D-84FF-4130-A6E8-0498CB0C0D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610</Words>
  <Application>Microsoft Office PowerPoint</Application>
  <PresentationFormat>On-screen Show (16:9)</PresentationFormat>
  <Paragraphs>75</Paragraphs>
  <Slides>8</Slides>
  <Notes>7</Notes>
  <HiddenSlides>0</HiddenSlides>
  <MMClips>7</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ETF Master</vt:lpstr>
      <vt:lpstr>04 Assessment preparation</vt:lpstr>
      <vt:lpstr>Infrastructure</vt:lpstr>
      <vt:lpstr>Strategy for assessment preparation</vt:lpstr>
      <vt:lpstr>Assessment design</vt:lpstr>
      <vt:lpstr>Assessment grading</vt:lpstr>
      <vt:lpstr>Infrastructure</vt:lpstr>
      <vt:lpstr>Resource for Assessment Preparation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Holly Jones</cp:lastModifiedBy>
  <cp:revision>3</cp:revision>
  <dcterms:created xsi:type="dcterms:W3CDTF">2020-10-20T08:50:32Z</dcterms:created>
  <dcterms:modified xsi:type="dcterms:W3CDTF">2023-08-04T14:34:39Z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