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</p:sldMasterIdLst>
  <p:notesMasterIdLst>
    <p:notesMasterId r:id="rId22"/>
  </p:notesMasterIdLst>
  <p:sldIdLst>
    <p:sldId id="267" r:id="rId7"/>
    <p:sldId id="256" r:id="rId8"/>
    <p:sldId id="265" r:id="rId9"/>
    <p:sldId id="258" r:id="rId10"/>
    <p:sldId id="268" r:id="rId11"/>
    <p:sldId id="269" r:id="rId12"/>
    <p:sldId id="270" r:id="rId13"/>
    <p:sldId id="275" r:id="rId14"/>
    <p:sldId id="276" r:id="rId15"/>
    <p:sldId id="279" r:id="rId16"/>
    <p:sldId id="271" r:id="rId17"/>
    <p:sldId id="280" r:id="rId18"/>
    <p:sldId id="281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8CE21D-A44F-DFDE-2216-6A83308448DE}" name="PR" initials="WRG" userId="PR" providerId="None"/>
  <p188:author id="{388BD235-D01C-DD7B-5262-90526D8948DC}" name="Steve Pardoe" initials="SP" userId="S::steve.pardoe_etfoundation.co.uk#ext#@pearsoneducationinc.onmicrosoft.com::36300e65-e3c2-49f9-adf9-c4183b2d011a" providerId="AD"/>
  <p188:author id="{D3C2B254-6397-3662-2653-66AB3C11A1D8}" name="Veronica Wastell" initials="VW" userId="Veronica Wastell" providerId="None"/>
  <p188:author id="{6EAC9880-9F95-82CD-7BDE-5A307FA106F4}" name="Sarah" initials="S" userId="Sarah" providerId="None"/>
  <p188:author id="{E5B58DDC-298B-B9D5-C478-64E78F3EB0CF}" name="Chess Law" initials="CL" userId="S::chess@newgenpublishing.co.uk::77e1df74-a9d8-491f-a58c-070132422fdd" providerId="AD"/>
  <p188:author id="{87C54FDF-8E2C-6B2C-E062-6A815D5B5A18}" name="Shobhna Fletcher" initials="SF" userId="S::shobhna.fletcher@etfoundation.co.uk::715aab72-88df-480e-bcf8-5f488cbf35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480F1-155B-0FC4-DFC2-1BA22606E1D3}" v="6" dt="2023-02-11T20:13:59.868"/>
    <p1510:client id="{0E95BB82-D4B8-EB1F-E95C-CDD2B98CBA44}" v="1" dt="2023-02-11T20:25:44.091"/>
    <p1510:client id="{4A17764B-B63D-A7CE-C4BA-89BBA49EE6A1}" v="2" dt="2023-02-11T20:24:51.037"/>
    <p1510:client id="{7CF65FF6-73ED-57DC-429E-E8027CA052C7}" v="2" dt="2023-02-11T20:19:12.786"/>
    <p1510:client id="{B071337B-6DF3-4C0C-A9D4-1230BCB00ABD}" v="3" dt="2023-01-31T15:58:29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69573" autoAdjust="0"/>
  </p:normalViewPr>
  <p:slideViewPr>
    <p:cSldViewPr snapToGrid="0">
      <p:cViewPr varScale="1">
        <p:scale>
          <a:sx n="46" d="100"/>
          <a:sy n="46" d="100"/>
        </p:scale>
        <p:origin x="146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Pardoe" userId="S::steve.pardoe_etfoundation.co.uk#ext#@pearsoneducationinc.onmicrosoft.com::36300e65-e3c2-49f9-adf9-c4183b2d011a" providerId="AD" clId="Web-{043480F1-155B-0FC4-DFC2-1BA22606E1D3}"/>
    <pc:docChg chg="mod">
      <pc:chgData name="Steve Pardoe" userId="S::steve.pardoe_etfoundation.co.uk#ext#@pearsoneducationinc.onmicrosoft.com::36300e65-e3c2-49f9-adf9-c4183b2d011a" providerId="AD" clId="Web-{043480F1-155B-0FC4-DFC2-1BA22606E1D3}" dt="2023-02-11T20:13:59.868" v="5"/>
      <pc:docMkLst>
        <pc:docMk/>
      </pc:docMkLst>
      <pc:sldChg chg="addCm modCm">
        <pc:chgData name="Steve Pardoe" userId="S::steve.pardoe_etfoundation.co.uk#ext#@pearsoneducationinc.onmicrosoft.com::36300e65-e3c2-49f9-adf9-c4183b2d011a" providerId="AD" clId="Web-{043480F1-155B-0FC4-DFC2-1BA22606E1D3}" dt="2023-02-11T20:13:59.868" v="5"/>
        <pc:sldMkLst>
          <pc:docMk/>
          <pc:sldMk cId="3008557523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Steve Pardoe" userId="S::steve.pardoe_etfoundation.co.uk#ext#@pearsoneducationinc.onmicrosoft.com::36300e65-e3c2-49f9-adf9-c4183b2d011a" providerId="AD" clId="Web-{043480F1-155B-0FC4-DFC2-1BA22606E1D3}" dt="2023-02-11T20:13:59.868" v="5"/>
              <pc2:cmMkLst xmlns:pc2="http://schemas.microsoft.com/office/powerpoint/2019/9/main/command">
                <pc:docMk/>
                <pc:sldMk cId="3008557523" sldId="267"/>
                <pc2:cmMk id="{8EC1B07A-777D-4E49-8926-764C4D81BC04}"/>
              </pc2:cmMkLst>
            </pc226:cmChg>
          </p:ext>
        </pc:extLst>
      </pc:sldChg>
      <pc:sldChg chg="addCm">
        <pc:chgData name="Steve Pardoe" userId="S::steve.pardoe_etfoundation.co.uk#ext#@pearsoneducationinc.onmicrosoft.com::36300e65-e3c2-49f9-adf9-c4183b2d011a" providerId="AD" clId="Web-{043480F1-155B-0FC4-DFC2-1BA22606E1D3}" dt="2023-02-11T20:12:49.035" v="3"/>
        <pc:sldMkLst>
          <pc:docMk/>
          <pc:sldMk cId="236292439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teve Pardoe" userId="S::steve.pardoe_etfoundation.co.uk#ext#@pearsoneducationinc.onmicrosoft.com::36300e65-e3c2-49f9-adf9-c4183b2d011a" providerId="AD" clId="Web-{043480F1-155B-0FC4-DFC2-1BA22606E1D3}" dt="2023-02-11T20:12:49.035" v="3"/>
              <pc2:cmMkLst xmlns:pc2="http://schemas.microsoft.com/office/powerpoint/2019/9/main/command">
                <pc:docMk/>
                <pc:sldMk cId="2362924398" sldId="273"/>
                <pc2:cmMk id="{B13C344C-C8D3-4E9E-A07C-9EF7DF7D8206}"/>
              </pc2:cmMkLst>
            </pc226:cmChg>
          </p:ext>
        </pc:extLst>
      </pc:sldChg>
      <pc:sldChg chg="modCm">
        <pc:chgData name="Steve Pardoe" userId="S::steve.pardoe_etfoundation.co.uk#ext#@pearsoneducationinc.onmicrosoft.com::36300e65-e3c2-49f9-adf9-c4183b2d011a" providerId="AD" clId="Web-{043480F1-155B-0FC4-DFC2-1BA22606E1D3}" dt="2023-02-11T20:12:06.700" v="2"/>
        <pc:sldMkLst>
          <pc:docMk/>
          <pc:sldMk cId="4276942586" sldId="28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Steve Pardoe" userId="S::steve.pardoe_etfoundation.co.uk#ext#@pearsoneducationinc.onmicrosoft.com::36300e65-e3c2-49f9-adf9-c4183b2d011a" providerId="AD" clId="Web-{043480F1-155B-0FC4-DFC2-1BA22606E1D3}" dt="2023-02-11T20:12:06.700" v="2"/>
              <pc2:cmMkLst xmlns:pc2="http://schemas.microsoft.com/office/powerpoint/2019/9/main/command">
                <pc:docMk/>
                <pc:sldMk cId="4276942586" sldId="281"/>
                <pc2:cmMk id="{7EB9768F-CD79-4FC0-B26A-66172AA42D3F}"/>
              </pc2:cmMkLst>
              <pc226:cmRplyChg chg="add">
                <pc226:chgData name="Steve Pardoe" userId="S::steve.pardoe_etfoundation.co.uk#ext#@pearsoneducationinc.onmicrosoft.com::36300e65-e3c2-49f9-adf9-c4183b2d011a" providerId="AD" clId="Web-{043480F1-155B-0FC4-DFC2-1BA22606E1D3}" dt="2023-02-11T20:12:06.700" v="2"/>
                <pc2:cmRplyMkLst xmlns:pc2="http://schemas.microsoft.com/office/powerpoint/2019/9/main/command">
                  <pc:docMk/>
                  <pc:sldMk cId="4276942586" sldId="281"/>
                  <pc2:cmMk id="{7EB9768F-CD79-4FC0-B26A-66172AA42D3F}"/>
                  <pc2:cmRplyMk id="{8F1A2165-DD05-4C0C-BC76-ABCD72A555CE}"/>
                </pc2:cmRplyMkLst>
              </pc226:cmRplyChg>
              <pc226:cmRplyChg chg="del">
                <pc226:chgData name="Steve Pardoe" userId="S::steve.pardoe_etfoundation.co.uk#ext#@pearsoneducationinc.onmicrosoft.com::36300e65-e3c2-49f9-adf9-c4183b2d011a" providerId="AD" clId="Web-{043480F1-155B-0FC4-DFC2-1BA22606E1D3}" dt="2023-02-11T20:11:49.152" v="0"/>
                <pc2:cmRplyMkLst xmlns:pc2="http://schemas.microsoft.com/office/powerpoint/2019/9/main/command">
                  <pc:docMk/>
                  <pc:sldMk cId="4276942586" sldId="281"/>
                  <pc2:cmMk id="{7EB9768F-CD79-4FC0-B26A-66172AA42D3F}"/>
                  <pc2:cmRplyMk id="{8798557E-44B0-40E5-8ADB-C47AC613872B}"/>
                </pc2:cmRplyMkLst>
              </pc226:cmRplyChg>
            </pc226:cmChg>
          </p:ext>
        </pc:extLst>
      </pc:sldChg>
    </pc:docChg>
  </pc:docChgLst>
  <pc:docChgLst>
    <pc:chgData name="Steve Pardoe" userId="S::steve.pardoe_etfoundation.co.uk#ext#@pearsoneducationinc.onmicrosoft.com::36300e65-e3c2-49f9-adf9-c4183b2d011a" providerId="AD" clId="Web-{0E95BB82-D4B8-EB1F-E95C-CDD2B98CBA44}"/>
    <pc:docChg chg="">
      <pc:chgData name="Steve Pardoe" userId="S::steve.pardoe_etfoundation.co.uk#ext#@pearsoneducationinc.onmicrosoft.com::36300e65-e3c2-49f9-adf9-c4183b2d011a" providerId="AD" clId="Web-{0E95BB82-D4B8-EB1F-E95C-CDD2B98CBA44}" dt="2023-02-11T20:25:44.091" v="0"/>
      <pc:docMkLst>
        <pc:docMk/>
      </pc:docMkLst>
      <pc:sldChg chg="modCm">
        <pc:chgData name="Steve Pardoe" userId="S::steve.pardoe_etfoundation.co.uk#ext#@pearsoneducationinc.onmicrosoft.com::36300e65-e3c2-49f9-adf9-c4183b2d011a" providerId="AD" clId="Web-{0E95BB82-D4B8-EB1F-E95C-CDD2B98CBA44}" dt="2023-02-11T20:25:44.091" v="0"/>
        <pc:sldMkLst>
          <pc:docMk/>
          <pc:sldMk cId="236292439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teve Pardoe" userId="S::steve.pardoe_etfoundation.co.uk#ext#@pearsoneducationinc.onmicrosoft.com::36300e65-e3c2-49f9-adf9-c4183b2d011a" providerId="AD" clId="Web-{0E95BB82-D4B8-EB1F-E95C-CDD2B98CBA44}" dt="2023-02-11T20:25:44.091" v="0"/>
              <pc2:cmMkLst xmlns:pc2="http://schemas.microsoft.com/office/powerpoint/2019/9/main/command">
                <pc:docMk/>
                <pc:sldMk cId="2362924398" sldId="273"/>
                <pc2:cmMk id="{B13C344C-C8D3-4E9E-A07C-9EF7DF7D8206}"/>
              </pc2:cmMkLst>
            </pc226:cmChg>
          </p:ext>
        </pc:extLst>
      </pc:sldChg>
    </pc:docChg>
  </pc:docChgLst>
  <pc:docChgLst>
    <pc:chgData name="Steve Pardoe" userId="S::steve.pardoe_etfoundation.co.uk#ext#@pearsoneducationinc.onmicrosoft.com::36300e65-e3c2-49f9-adf9-c4183b2d011a" providerId="AD" clId="Web-{4A17764B-B63D-A7CE-C4BA-89BBA49EE6A1}"/>
    <pc:docChg chg="">
      <pc:chgData name="Steve Pardoe" userId="S::steve.pardoe_etfoundation.co.uk#ext#@pearsoneducationinc.onmicrosoft.com::36300e65-e3c2-49f9-adf9-c4183b2d011a" providerId="AD" clId="Web-{4A17764B-B63D-A7CE-C4BA-89BBA49EE6A1}" dt="2023-02-11T20:24:51.037" v="1"/>
      <pc:docMkLst>
        <pc:docMk/>
      </pc:docMkLst>
      <pc:sldChg chg="modCm">
        <pc:chgData name="Steve Pardoe" userId="S::steve.pardoe_etfoundation.co.uk#ext#@pearsoneducationinc.onmicrosoft.com::36300e65-e3c2-49f9-adf9-c4183b2d011a" providerId="AD" clId="Web-{4A17764B-B63D-A7CE-C4BA-89BBA49EE6A1}" dt="2023-02-11T20:24:37.020" v="0"/>
        <pc:sldMkLst>
          <pc:docMk/>
          <pc:sldMk cId="3008557523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teve Pardoe" userId="S::steve.pardoe_etfoundation.co.uk#ext#@pearsoneducationinc.onmicrosoft.com::36300e65-e3c2-49f9-adf9-c4183b2d011a" providerId="AD" clId="Web-{4A17764B-B63D-A7CE-C4BA-89BBA49EE6A1}" dt="2023-02-11T20:24:37.020" v="0"/>
              <pc2:cmMkLst xmlns:pc2="http://schemas.microsoft.com/office/powerpoint/2019/9/main/command">
                <pc:docMk/>
                <pc:sldMk cId="3008557523" sldId="267"/>
                <pc2:cmMk id="{B2322FFE-90F3-4589-94D4-B5AF3E5A23EC}"/>
              </pc2:cmMkLst>
            </pc226:cmChg>
          </p:ext>
        </pc:extLst>
      </pc:sldChg>
      <pc:sldChg chg="modCm">
        <pc:chgData name="Steve Pardoe" userId="S::steve.pardoe_etfoundation.co.uk#ext#@pearsoneducationinc.onmicrosoft.com::36300e65-e3c2-49f9-adf9-c4183b2d011a" providerId="AD" clId="Web-{4A17764B-B63D-A7CE-C4BA-89BBA49EE6A1}" dt="2023-02-11T20:24:51.037" v="1"/>
        <pc:sldMkLst>
          <pc:docMk/>
          <pc:sldMk cId="2369431466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teve Pardoe" userId="S::steve.pardoe_etfoundation.co.uk#ext#@pearsoneducationinc.onmicrosoft.com::36300e65-e3c2-49f9-adf9-c4183b2d011a" providerId="AD" clId="Web-{4A17764B-B63D-A7CE-C4BA-89BBA49EE6A1}" dt="2023-02-11T20:24:51.037" v="1"/>
              <pc2:cmMkLst xmlns:pc2="http://schemas.microsoft.com/office/powerpoint/2019/9/main/command">
                <pc:docMk/>
                <pc:sldMk cId="2369431466" sldId="274"/>
                <pc2:cmMk id="{BBABA00B-2417-4250-9CE3-B3B0B206C1A3}"/>
              </pc2:cmMkLst>
            </pc226:cmChg>
          </p:ext>
        </pc:extLst>
      </pc:sldChg>
    </pc:docChg>
  </pc:docChgLst>
  <pc:docChgLst>
    <pc:chgData name="Steve Pardoe" userId="S::steve.pardoe_etfoundation.co.uk#ext#@pearsoneducationinc.onmicrosoft.com::36300e65-e3c2-49f9-adf9-c4183b2d011a" providerId="AD" clId="Web-{7CF65FF6-73ED-57DC-429E-E8027CA052C7}"/>
    <pc:docChg chg="">
      <pc:chgData name="Steve Pardoe" userId="S::steve.pardoe_etfoundation.co.uk#ext#@pearsoneducationinc.onmicrosoft.com::36300e65-e3c2-49f9-adf9-c4183b2d011a" providerId="AD" clId="Web-{7CF65FF6-73ED-57DC-429E-E8027CA052C7}" dt="2023-02-11T20:19:12.786" v="1"/>
      <pc:docMkLst>
        <pc:docMk/>
      </pc:docMkLst>
      <pc:sldChg chg="addCm">
        <pc:chgData name="Steve Pardoe" userId="S::steve.pardoe_etfoundation.co.uk#ext#@pearsoneducationinc.onmicrosoft.com::36300e65-e3c2-49f9-adf9-c4183b2d011a" providerId="AD" clId="Web-{7CF65FF6-73ED-57DC-429E-E8027CA052C7}" dt="2023-02-11T20:18:52.457" v="0"/>
        <pc:sldMkLst>
          <pc:docMk/>
          <pc:sldMk cId="3008557523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teve Pardoe" userId="S::steve.pardoe_etfoundation.co.uk#ext#@pearsoneducationinc.onmicrosoft.com::36300e65-e3c2-49f9-adf9-c4183b2d011a" providerId="AD" clId="Web-{7CF65FF6-73ED-57DC-429E-E8027CA052C7}" dt="2023-02-11T20:18:52.457" v="0"/>
              <pc2:cmMkLst xmlns:pc2="http://schemas.microsoft.com/office/powerpoint/2019/9/main/command">
                <pc:docMk/>
                <pc:sldMk cId="3008557523" sldId="267"/>
                <pc2:cmMk id="{B2322FFE-90F3-4589-94D4-B5AF3E5A23EC}"/>
              </pc2:cmMkLst>
            </pc226:cmChg>
          </p:ext>
        </pc:extLst>
      </pc:sldChg>
      <pc:sldChg chg="addCm">
        <pc:chgData name="Steve Pardoe" userId="S::steve.pardoe_etfoundation.co.uk#ext#@pearsoneducationinc.onmicrosoft.com::36300e65-e3c2-49f9-adf9-c4183b2d011a" providerId="AD" clId="Web-{7CF65FF6-73ED-57DC-429E-E8027CA052C7}" dt="2023-02-11T20:19:12.786" v="1"/>
        <pc:sldMkLst>
          <pc:docMk/>
          <pc:sldMk cId="2369431466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teve Pardoe" userId="S::steve.pardoe_etfoundation.co.uk#ext#@pearsoneducationinc.onmicrosoft.com::36300e65-e3c2-49f9-adf9-c4183b2d011a" providerId="AD" clId="Web-{7CF65FF6-73ED-57DC-429E-E8027CA052C7}" dt="2023-02-11T20:19:12.786" v="1"/>
              <pc2:cmMkLst xmlns:pc2="http://schemas.microsoft.com/office/powerpoint/2019/9/main/command">
                <pc:docMk/>
                <pc:sldMk cId="2369431466" sldId="274"/>
                <pc2:cmMk id="{BBABA00B-2417-4250-9CE3-B3B0B206C1A3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00898-BEEF-4CDD-9D02-2320942B352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9AD5B-B7CE-46F6-AA50-626829E0BF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14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7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Ensure</a:t>
            </a:r>
            <a:r>
              <a:rPr lang="en-US" b="0" baseline="0" dirty="0"/>
              <a:t> that learners check their matchings and answers against the correct answers.</a:t>
            </a:r>
          </a:p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813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Learners work in pairs on this </a:t>
            </a:r>
            <a:r>
              <a:rPr lang="en-US" b="0" dirty="0" err="1"/>
              <a:t>unscaffolded</a:t>
            </a:r>
            <a:r>
              <a:rPr lang="en-US" b="0" dirty="0"/>
              <a:t> activity.</a:t>
            </a:r>
          </a:p>
          <a:p>
            <a:r>
              <a:rPr lang="en-US" b="0" dirty="0"/>
              <a:t>They will need to identify which value is 100% and what value they want to work out.</a:t>
            </a:r>
          </a:p>
          <a:p>
            <a:r>
              <a:rPr lang="en-US" b="0" dirty="0"/>
              <a:t>Encourage learners to draw double number lines to support their thinking.</a:t>
            </a:r>
          </a:p>
          <a:p>
            <a:r>
              <a:rPr lang="en-US" b="0" dirty="0"/>
              <a:t>Learners should round to two decimal places for currency questions, and round to one decimal place for the remaining.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844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399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/>
              <a:t>Learners work on the exam question on their own.</a:t>
            </a:r>
          </a:p>
          <a:p>
            <a:r>
              <a:rPr lang="en-US" b="0" baseline="0" dirty="0"/>
              <a:t>There are two hints that can be shown to learners.</a:t>
            </a:r>
          </a:p>
          <a:p>
            <a:r>
              <a:rPr lang="en-US" b="0" baseline="0" dirty="0"/>
              <a:t>The slide then shows how to solve the question using multipliers.</a:t>
            </a:r>
          </a:p>
          <a:p>
            <a:r>
              <a:rPr lang="en-US" b="0" baseline="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900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77570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292A9-7A47-3844-B146-D6E152DCFC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2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starter activity is designed to address some of the misconceptions</a:t>
            </a:r>
            <a:r>
              <a:rPr lang="en-GB" baseline="0" dirty="0"/>
              <a:t> that learners have about percentages.</a:t>
            </a:r>
          </a:p>
          <a:p>
            <a:r>
              <a:rPr lang="en-GB" dirty="0"/>
              <a:t>Are they clear that percentages relate to the original amount, which is 100%?</a:t>
            </a:r>
          </a:p>
          <a:p>
            <a:r>
              <a:rPr lang="en-GB" dirty="0"/>
              <a:t>So, because</a:t>
            </a:r>
            <a:r>
              <a:rPr lang="en-GB" baseline="0" dirty="0"/>
              <a:t> finding 10% is 100% ÷ 10, we need to divide the amount by 10.</a:t>
            </a:r>
          </a:p>
          <a:p>
            <a:r>
              <a:rPr lang="en-GB" baseline="0" dirty="0"/>
              <a:t>20% is 100% ÷ 5, so we need to divide the amount by 5.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97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activity allows you to see how confident learners are at calculating percentages using a calculator</a:t>
            </a:r>
            <a:r>
              <a:rPr lang="en-GB" baseline="0" dirty="0"/>
              <a:t> </a:t>
            </a:r>
            <a:r>
              <a:rPr lang="en-GB" dirty="0"/>
              <a:t>and what methods they use.</a:t>
            </a:r>
          </a:p>
          <a:p>
            <a:r>
              <a:rPr lang="en-GB" dirty="0"/>
              <a:t>Many learners</a:t>
            </a:r>
            <a:r>
              <a:rPr lang="en-GB" baseline="0" dirty="0"/>
              <a:t> will try to use non-calculator methods for more complicated calculations such as 34%.</a:t>
            </a:r>
          </a:p>
          <a:p>
            <a:r>
              <a:rPr lang="en-GB" baseline="0" dirty="0"/>
              <a:t>Do they, between them, know more than one method? Which are they confident with? Which methods are more efficient, using a calculator?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the worksheet for the activity.</a:t>
            </a:r>
          </a:p>
          <a:p>
            <a:r>
              <a:rPr lang="en-GB" dirty="0"/>
              <a:t>Learners should work in pairs.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51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other methods as 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35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other methods as 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745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methods as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676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Learners work in pairs to match the percentage questions with the double number lines.</a:t>
            </a:r>
          </a:p>
          <a:p>
            <a:r>
              <a:rPr lang="en-US" b="0" dirty="0"/>
              <a:t>There is one blank question and one blank double number line that learners need to fill in to complete the pairing.</a:t>
            </a:r>
          </a:p>
          <a:p>
            <a:r>
              <a:rPr lang="en-US" b="0" dirty="0"/>
              <a:t>Learners can then use the double number lines to help them solve the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765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Ensure</a:t>
            </a:r>
            <a:r>
              <a:rPr lang="en-US" b="0" baseline="0" dirty="0"/>
              <a:t> that learners check their matchings and answers against the correct answers.</a:t>
            </a:r>
          </a:p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211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CB3F-8A15-D800-0C16-8FE518BF9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475794-AD63-8F4D-2D90-84E0CC5CE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2AA3-065C-74EA-712B-928BC8359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3ECCF-B863-029B-3196-2F0E356B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2FBE3-52C9-4B6C-8E61-482898B2C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90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4FD2-8A83-F510-C967-B966468B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910AB-2B42-6B69-DE65-08DF56253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F011E-780B-73FB-10BD-28D288E9F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6E0E4-CD02-47B2-D7EA-FC182FAE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9FD32-A95E-7F18-46FA-9AB67462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46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56527-06F2-0AE2-55B9-20657ADC4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BF1D8-77CA-B888-DCA4-47464BFCA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3BB67-B2BF-6DEE-6BAF-C46DFC342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E371C-A0D5-441C-B15A-4FE8D963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41A03-8C75-4606-AEA3-0E955670D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24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9299-7A4A-CF4C-8CAB-26B755E61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758C2-1153-B944-8767-1B9FC695E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5346-481B-9148-9F45-047F4B17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0532-AFFC-6B4B-A157-C5716CAB66AF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A7E3-54F5-CE4C-A0C9-173A337E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FADA-7263-6346-880C-D8050662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8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BBF6-712C-894B-B338-770EE55B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58E9-0799-7844-87FB-63296043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A057-D11A-AF46-A095-382D8960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23E7-40F4-C14B-965A-8AC6D86EFD48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B5B23-F3DA-BA40-BDB9-E14D617B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DFE2-06A3-8A4B-A944-ECD3E22A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4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B25C-5BC8-5741-96E2-575DEB0A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A4623-1CC0-D846-B84F-4C72F5F13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A13E-7A12-1042-9D21-E96427238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C4B9-12C9-FB44-AC9D-ED994028918A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0A479-4CBC-5B4D-8D62-5787637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5A7C-FA91-BE4F-A72B-317008C8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55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71B6-3CF8-454F-AAA8-40717B48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EDA33-B84D-6F4D-A145-D2B700B5F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F14CB-76BE-E74C-B7EB-9E8528374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DD26B-D800-9244-BC67-6035178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DFF8-D00C-FB44-B806-B6B270705AEB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A71B0-1356-CE44-839D-14B49C3A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BD825-FDD3-AE47-868C-0405C300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39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1DBAD-EF53-8641-957C-47C8A0CF6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8973-FBEB-0B45-8B22-E682B777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4063-3ECF-2A40-B4B2-D79860702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6B636-F832-FE46-AFAC-A65515448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203D1-709A-F440-A2B2-2354D0328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05BDA-E7DE-A54B-A53D-AA117900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A0CC-CB2D-324E-AC2B-9E0B7B128A47}" type="datetime1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3DB5F-F468-FE46-A96D-BDEFCD3C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46405-2AE0-C14B-8959-4DBC7D1B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58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E6E30-01CA-B54F-A141-0B9C6CC4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C3E65-99BB-E540-A491-F9EE12CB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A89F-5B75-E346-8D1C-51D16750FD93}" type="datetime1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00866-511C-3941-A764-EBB155AE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9C672-EE08-4046-BB96-26736A94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95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9E546-42AD-D14C-9301-45E19936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E772-966B-1946-9ABE-AC27881A4A01}" type="datetime1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5A7F6-2EC6-B54D-8FA8-D9EF76EC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2C0A-9B3B-624B-A092-B4A616BD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24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0682B-29D1-9B46-A84B-E30E72B0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C740C-FBAA-6C4B-A863-5BBBA5C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1B158-757E-AE41-B565-37ED88B1A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65F3C-6C02-BB45-8932-C69F3CAA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8A7-B758-DD40-8590-83E3E30C99FC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2AC59-F5EC-594E-9C3B-39CA8EF7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1DF19-4F9F-5340-B271-B255C0A9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017D-301F-B45B-36A2-469704AE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AED1A-7FEC-7D7E-2A46-8DBF4FF32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2F50E-72DD-F383-689C-0C659012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EAA5F-946A-D3EC-4908-84EDE404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F0E92-B69F-C680-41C6-93EA2C89D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385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186C-FEC9-2943-96A2-78568536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2AED95-B008-8747-B10E-38272F70F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3CE7C-B467-854B-B6A6-FB7EC70DF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A31EA-73C9-F847-BC58-915C2EF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05BBD-3E32-C644-8DE8-2C42C7A22893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5143B-FCE1-B642-A9D9-CA2BA603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B9DFA-1F03-D14A-88EF-5089C19F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29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6B33-5A5D-9340-BCC9-7C2AC9BE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C00CF-AFD8-BF4A-A0BA-E817DCCDF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B277A-C330-5846-877B-A41F5A6F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B177-FA41-CE43-A4F3-2784EC194D6E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DB542-32A0-B041-ABC1-F2BF9E7F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B01DE-E4A2-9E4A-9F5E-92001107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93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888DED-5D49-0D49-9626-848FD149F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705394-05C5-2442-AEE2-630A13F3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01C0A-FBB6-AF43-BCEF-0A9F3624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8521-1942-204E-9D75-7B1AB6186D23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63140-48CF-E94E-B47A-EB7847D1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DEEE-7B90-9644-8191-DDC372D9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70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013A-3248-CD49-A89C-46D39D7FD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CBD20-65C8-604B-8223-E04FB694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0A9B5-C2E7-2449-9E0E-F6AFDCAE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E283-DB39-F44B-AFA4-F687808D57BF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118D-3C70-8A41-907B-A497C920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65BC-C24D-2D45-B0BB-EF6D1D63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60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5B31-45EB-C24F-9E36-7D17E643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1802-820E-BE41-8BBE-378F5DAB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E6C28-AC16-BF48-AC5A-1EE1FE12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144BD-0A74-C343-84B2-D8F01B20524B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F1AC-29AF-9D4C-8C91-291F1E15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2D71-6938-9944-BD93-B3644341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167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B0C8-8BEE-7D47-9B4D-F905347D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075DF-6830-994F-930B-9A7111A97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8FDA-DE34-D64E-841A-686C4CAF4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A290-B8B3-DF49-A0D1-C9992EDB112D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AFB61-A685-5B49-BBC3-4550598B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F3E9B-8688-3246-A29D-CA93D76D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672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C053-5046-384A-AF29-B8F5FDD1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91068-C6AE-6C41-9AF4-DEBE37FE8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F627F-C7DA-E143-AECD-24BC99F64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8725F-1BFE-884A-8C48-257026E8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18E9-7F47-C044-907D-624F6064ACA4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F0B32-AB7B-C348-A61C-205DC7F2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EADAC-0764-DF4B-8EEF-D609EAD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01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EFE7-41F6-D845-AD97-74826EFC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35AB2-5796-944C-B5A8-95A395746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04CAB-CE95-6A4A-BC48-A5A6E28B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A78F3-DBCE-BB4E-8AE5-1F978F3D0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9B274-DA5D-AF45-A15B-FCD060028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64DE8-F42B-F140-88D7-B9157728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DCB8-AD22-A54F-9910-29E01F6E01AB}" type="datetime1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5894D-314E-2248-8372-3ACCB8E3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AF1A3-8C35-6444-880B-489D3E3B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24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6E35-E288-6E46-8AE2-C620DACF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909971-F513-8245-B1F9-9A705DE1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8A18-D63C-654F-A494-634F276E3E8E}" type="datetime1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2AA84A-0BFD-AF4D-9F99-6584F52D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70928-A687-0F40-B8F0-2D6BD37C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136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80357-36FF-4C49-B3FF-1542030E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9174-E8AA-2147-9375-45B31203D791}" type="datetime1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532AE4-F24A-A649-9728-E49CB5FE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4B81A-0898-824E-86F6-312F2B03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E8B55-6854-6CB2-D76F-F2B72197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C35C9-F228-2306-FB7F-1C695F6C4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79545-1C2E-D81B-801A-EE79C2067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BC1C1-3FAA-DD96-ACA0-805F9F24B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1092A-3C78-C092-31D8-7F9FEA3F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5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9C27-E5B0-3345-A4AB-CFB2F683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4FF64-A4EF-874D-8148-B50CAAACD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50630-1DFB-8040-B781-5D0E3233E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DDAF7-3456-A247-8D5C-0A8EBD0B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A88EE-9189-5A4E-9528-35D4F42BEA3C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FA3EF-BB27-4142-A314-3F13BEB8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73FCC-E67D-914C-8071-528E22BB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80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3CFB-F218-FE4B-8BB7-6CC1B13A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9AFFD7-11D4-1746-B361-401D1D238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5B14A-7DB4-694D-AD86-D834B1CDF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8DFDA-9439-DD43-9821-1A465EA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B1FB-8BFA-A84E-B83A-BE54B3EA6B17}" type="datetime1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6C68-32CC-CA45-B6C3-50708575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5578E-F248-B144-AD91-40F0E6F9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915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46885-65B4-5E40-98D6-F8377F61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FAB7D-778E-B443-9C49-CA14C625F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FCAC-9FC8-2F43-B14F-0289E67F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90D3-6790-B348-A017-66135251B151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2450-DA91-344A-BF3A-87DC3B68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1BD14-FC3F-A248-8687-C4A0071B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722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E8DF8-B610-594D-8FBB-72CC98FFF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443CC-1F93-D948-A9E8-C3289413E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7C0B7-1831-2841-9DC9-AA896885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56D6D-65C6-8E4B-9F66-DF088DE91A33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2383-7CA5-AF44-8E5C-A339198E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4063-8A2B-F44D-A1D5-B7566A1D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0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F609-89F5-7075-7699-846499CE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7C519-5191-C1A3-21D4-1505591AA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64322-9C5E-99E3-B2B0-141362505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F5023-AB53-522F-7591-670B1BED9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BAC0C-9768-6594-BBCA-AB8163C0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8BA3D-4DD9-4D4D-15FB-F636318B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55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31AAE-03AA-F1FC-7333-8D0673FB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60E5F-2884-75E6-D204-DF91E20C3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1524A-BF8A-F5D3-B799-F3CC0F767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DD79D-4164-36F1-330C-3AB7B007F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779E79-5E20-B30B-BB9A-ED7E3597D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1A8A4F-D0FC-5372-508B-C6489963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84B760-E09D-1FB4-E638-0BD875A6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863E3-39CC-8F04-6DF2-BC1AA2DA5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3EA05-B5F9-B372-383F-F10EE7E56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4007D-F6CF-601D-E71C-D46CA240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6FC63E-B27E-B0DD-130F-E3934F5D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E6B44F-6916-EC9F-A31C-E90B02C3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4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AAE17-5C4B-6F28-5EA9-D16CD0C4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9768F7-E116-5C94-16F4-0E00C883F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7F8F8-ED85-9B4C-5039-F690956F4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CD57-011F-6419-F937-628D371AB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01C5-C007-15CE-A26B-20D76D0C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3D891-CF6C-9D50-7E69-A5E5893C2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2F3DA-3EFE-C971-2DE1-D9E071F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73E29-E1CE-795E-5B59-C3B7C721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DD392-ACBC-2EA2-D9E6-D477E521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0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3F0FA-E68F-FFDB-96F2-51DD947BF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84A837-C763-9B82-A5A6-24F5C14FA0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99DEC-C2A9-3E8A-B08D-07B7F5B72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A5F31-45B8-18EC-1F4F-EC91917C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2145B-76B4-449D-EC80-A58B0D4E3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2978B-5830-740D-8BD2-23688B2B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6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D3730-5E04-A570-8406-8A58DF6B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9D971-FEE4-C87D-A187-379129668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2650B-6641-0F67-651B-51B584974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502B2-568C-4F4B-919B-03409EF34112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BCBBC-26A0-5258-3034-015FC2550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FA583-EFD3-EFF8-CFF5-06AD3B4759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9BE31-4571-0E40-805F-BA98CF6C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6792C-EF41-644D-8712-B3CE832D5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5CA98-0782-2A49-B1CA-9A7E99284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4E2D3-EC21-BF4A-B917-324189F30406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0CFD-0BC6-8842-AFDB-7AAC0BAD5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DF30-F721-7F45-97FF-8B0353251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4EAE-9FC9-1846-B193-14EE7AB2C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01E3-789F-164C-A668-09207D43FCA9}" type="datetime1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BF88A-710E-CF43-A77F-2F8EC52AF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8CE41-835D-024E-8759-EB5C471BF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2959B6-490E-A144-8C7C-88267F972F6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D2323F-B1E1-6C4E-9AE6-649001D33CD4}"/>
              </a:ext>
            </a:extLst>
          </p:cNvPr>
          <p:cNvCxnSpPr>
            <a:cxnSpLocks/>
          </p:cNvCxnSpPr>
          <p:nvPr userDrawn="1"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315F01-3018-CC4B-BC61-0DF90B809CD2}"/>
              </a:ext>
            </a:extLst>
          </p:cNvPr>
          <p:cNvCxnSpPr>
            <a:cxnSpLocks/>
          </p:cNvCxnSpPr>
          <p:nvPr userDrawn="1"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47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8537"/>
            <a:ext cx="9144000" cy="1267786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21: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Percentages with a calculator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7456"/>
            <a:ext cx="9144000" cy="3707949"/>
          </a:xfrm>
          <a:ln w="3810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algn="l">
              <a:lnSpc>
                <a:spcPts val="3100"/>
              </a:lnSpc>
              <a:spcAft>
                <a:spcPts val="600"/>
              </a:spcAft>
            </a:pP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GB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Work out how to increase and decrease a quantity with a calculator, using a multiplier 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Solve a range of percentage questions using a multiplier (percentage of an amount, percentage increase/decrease, an amount as a percentage, reverse percentages)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Use a double number line to see the common mathematical structure across a range of percentage questions </a:t>
            </a: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44D65F8A-BF2C-45E1-91CF-A5589D819C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200" y="262800"/>
            <a:ext cx="2123825" cy="796434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B10B4D8E-C871-479F-A292-70F98613ABE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57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1">
            <a:extLst>
              <a:ext uri="{FF2B5EF4-FFF2-40B4-BE49-F238E27FC236}">
                <a16:creationId xmlns:a16="http://schemas.microsoft.com/office/drawing/2014/main" id="{20C62B6F-CBFB-D478-6504-DB926795A1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 answers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306B383-7FB9-35A2-C5E1-A56CF6782F49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943546"/>
              </p:ext>
            </p:extLst>
          </p:nvPr>
        </p:nvGraphicFramePr>
        <p:xfrm>
          <a:off x="1245943" y="1237203"/>
          <a:ext cx="4031991" cy="1497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497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r>
                        <a:rPr lang="en-GB" sz="1800" b="1" i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Your question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cost for small luggage?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053021"/>
              </p:ext>
            </p:extLst>
          </p:nvPr>
        </p:nvGraphicFramePr>
        <p:xfrm>
          <a:off x="1234340" y="2885160"/>
          <a:ext cx="4031991" cy="1636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63623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cost for large luggage is £60 including £12 tax. What is £12 as a percentage of £60?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 small luggage?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4580"/>
              </p:ext>
            </p:extLst>
          </p:nvPr>
        </p:nvGraphicFramePr>
        <p:xfrm>
          <a:off x="1245942" y="4701632"/>
          <a:ext cx="4031991" cy="1598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98975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November flight cost increased by 30% in December, which is now advertised at £360. What was the cost in November?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AB4F0435-E914-798C-59DF-69902F8FA787}"/>
              </a:ext>
            </a:extLst>
          </p:cNvPr>
          <p:cNvGrpSpPr/>
          <p:nvPr/>
        </p:nvGrpSpPr>
        <p:grpSpPr>
          <a:xfrm>
            <a:off x="6340202" y="2879071"/>
            <a:ext cx="4984306" cy="1648144"/>
            <a:chOff x="6340202" y="2879071"/>
            <a:chExt cx="4984306" cy="1648144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760D14F-FEE6-961D-04BC-F93B6DAD20CE}"/>
                </a:ext>
              </a:extLst>
            </p:cNvPr>
            <p:cNvSpPr/>
            <p:nvPr/>
          </p:nvSpPr>
          <p:spPr>
            <a:xfrm>
              <a:off x="6340202" y="2879071"/>
              <a:ext cx="4814087" cy="164814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3C44653-13E1-E256-7F09-24BD7E883F60}"/>
                </a:ext>
              </a:extLst>
            </p:cNvPr>
            <p:cNvGrpSpPr/>
            <p:nvPr/>
          </p:nvGrpSpPr>
          <p:grpSpPr>
            <a:xfrm>
              <a:off x="6599064" y="2901354"/>
              <a:ext cx="4725444" cy="1508141"/>
              <a:chOff x="6585875" y="3184980"/>
              <a:chExt cx="4725444" cy="1508141"/>
            </a:xfrm>
          </p:grpSpPr>
          <p:grpSp>
            <p:nvGrpSpPr>
              <p:cNvPr id="34" name="Group 33" descr="Double number line. Top line marked 0, 2 and 11 number of nights stay. Corresponding bottom line marked 0, 50 and 'blank answer box' cost in pounds. ">
                <a:extLst>
                  <a:ext uri="{FF2B5EF4-FFF2-40B4-BE49-F238E27FC236}">
                    <a16:creationId xmlns:a16="http://schemas.microsoft.com/office/drawing/2014/main" id="{2356307E-F2F8-BA09-F53C-DE0037CE2B5E}"/>
                  </a:ext>
                </a:extLst>
              </p:cNvPr>
              <p:cNvGrpSpPr/>
              <p:nvPr/>
            </p:nvGrpSpPr>
            <p:grpSpPr>
              <a:xfrm>
                <a:off x="6585875" y="3322307"/>
                <a:ext cx="4725444" cy="1370814"/>
                <a:chOff x="1385802" y="4093024"/>
                <a:chExt cx="8791423" cy="2348103"/>
              </a:xfrm>
            </p:grpSpPr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C446A17D-CBF7-C7B0-2075-CC435849B618}"/>
                    </a:ext>
                  </a:extLst>
                </p:cNvPr>
                <p:cNvGrpSpPr/>
                <p:nvPr/>
              </p:nvGrpSpPr>
              <p:grpSpPr>
                <a:xfrm>
                  <a:off x="1385802" y="4093024"/>
                  <a:ext cx="8224310" cy="1838775"/>
                  <a:chOff x="1385802" y="4093024"/>
                  <a:chExt cx="8224310" cy="1838775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8BB20638-FF65-3299-AE32-CE107A8356A8}"/>
                      </a:ext>
                    </a:extLst>
                  </p:cNvPr>
                  <p:cNvGrpSpPr/>
                  <p:nvPr/>
                </p:nvGrpSpPr>
                <p:grpSpPr>
                  <a:xfrm>
                    <a:off x="1600720" y="4603332"/>
                    <a:ext cx="7190039" cy="1328467"/>
                    <a:chOff x="1606006" y="5530537"/>
                    <a:chExt cx="7945113" cy="1328467"/>
                  </a:xfrm>
                </p:grpSpPr>
                <p:cxnSp>
                  <p:nvCxnSpPr>
                    <p:cNvPr id="44" name="Straight Connector 43">
                      <a:extLst>
                        <a:ext uri="{FF2B5EF4-FFF2-40B4-BE49-F238E27FC236}">
                          <a16:creationId xmlns:a16="http://schemas.microsoft.com/office/drawing/2014/main" id="{4E7C06D0-3980-2EDD-5B1B-436A809646BE}"/>
                        </a:ext>
                      </a:extLst>
                    </p:cNvPr>
                    <p:cNvCxnSpPr>
                      <a:cxnSpLocks/>
                      <a:endCxn id="43" idx="1"/>
                    </p:cNvCxnSpPr>
                    <p:nvPr/>
                  </p:nvCxnSpPr>
                  <p:spPr>
                    <a:xfrm flipV="1">
                      <a:off x="1606006" y="5641696"/>
                      <a:ext cx="7945113" cy="18443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  <a:headEnd type="non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>
                      <a:extLst>
                        <a:ext uri="{FF2B5EF4-FFF2-40B4-BE49-F238E27FC236}">
                          <a16:creationId xmlns:a16="http://schemas.microsoft.com/office/drawing/2014/main" id="{94DFB500-E813-E210-20EE-CF154E6018A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606006" y="5530537"/>
                      <a:ext cx="12703" cy="132846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1" name="TextBox 40">
                    <a:extLst>
                      <a:ext uri="{FF2B5EF4-FFF2-40B4-BE49-F238E27FC236}">
                        <a16:creationId xmlns:a16="http://schemas.microsoft.com/office/drawing/2014/main" id="{E3BA1458-BDB9-8D77-1176-46EF0F6D0E02}"/>
                      </a:ext>
                    </a:extLst>
                  </p:cNvPr>
                  <p:cNvSpPr txBox="1"/>
                  <p:nvPr/>
                </p:nvSpPr>
                <p:spPr>
                  <a:xfrm>
                    <a:off x="1385802" y="4093024"/>
                    <a:ext cx="594648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BD085676-B8B0-DC55-E31A-44978B45F72D}"/>
                      </a:ext>
                    </a:extLst>
                  </p:cNvPr>
                  <p:cNvSpPr txBox="1"/>
                  <p:nvPr/>
                </p:nvSpPr>
                <p:spPr>
                  <a:xfrm>
                    <a:off x="2401079" y="4093024"/>
                    <a:ext cx="594650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GB" sz="11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04E7EC7-8461-22A9-97E5-4BFE5D8FEE61}"/>
                      </a:ext>
                    </a:extLst>
                  </p:cNvPr>
                  <p:cNvSpPr txBox="1"/>
                  <p:nvPr/>
                </p:nvSpPr>
                <p:spPr>
                  <a:xfrm>
                    <a:off x="8790759" y="4490431"/>
                    <a:ext cx="819353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p:txBody>
              </p:sp>
            </p:grpSp>
            <p:grpSp>
              <p:nvGrpSpPr>
                <p:cNvPr id="36" name="Group 35">
                  <a:extLst>
                    <a:ext uri="{FF2B5EF4-FFF2-40B4-BE49-F238E27FC236}">
                      <a16:creationId xmlns:a16="http://schemas.microsoft.com/office/drawing/2014/main" id="{42693A51-4FDF-5391-8BB8-1C85D145D6F0}"/>
                    </a:ext>
                  </a:extLst>
                </p:cNvPr>
                <p:cNvGrpSpPr/>
                <p:nvPr/>
              </p:nvGrpSpPr>
              <p:grpSpPr>
                <a:xfrm>
                  <a:off x="1385802" y="5539237"/>
                  <a:ext cx="8791423" cy="901890"/>
                  <a:chOff x="1385802" y="4521231"/>
                  <a:chExt cx="8791423" cy="901890"/>
                </a:xfrm>
              </p:grpSpPr>
              <p:sp>
                <p:nvSpPr>
                  <p:cNvPr id="37" name="TextBox 36">
                    <a:extLst>
                      <a:ext uri="{FF2B5EF4-FFF2-40B4-BE49-F238E27FC236}">
                        <a16:creationId xmlns:a16="http://schemas.microsoft.com/office/drawing/2014/main" id="{076DCF34-D9C8-6D0F-905F-B399D2D8A26A}"/>
                      </a:ext>
                    </a:extLst>
                  </p:cNvPr>
                  <p:cNvSpPr txBox="1"/>
                  <p:nvPr/>
                </p:nvSpPr>
                <p:spPr>
                  <a:xfrm>
                    <a:off x="1385802" y="4975002"/>
                    <a:ext cx="594648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EF9BAFD5-84AF-E158-2CC1-AE4F433E75A1}"/>
                      </a:ext>
                    </a:extLst>
                  </p:cNvPr>
                  <p:cNvSpPr txBox="1"/>
                  <p:nvPr/>
                </p:nvSpPr>
                <p:spPr>
                  <a:xfrm>
                    <a:off x="2313995" y="4891304"/>
                    <a:ext cx="704974" cy="44811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GB" sz="11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9A85CA8C-68DE-EA50-54A8-A9779F632225}"/>
                      </a:ext>
                    </a:extLst>
                  </p:cNvPr>
                  <p:cNvSpPr txBox="1"/>
                  <p:nvPr/>
                </p:nvSpPr>
                <p:spPr>
                  <a:xfrm>
                    <a:off x="8649408" y="4521231"/>
                    <a:ext cx="1527817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Cost (£)</a:t>
                    </a:r>
                  </a:p>
                </p:txBody>
              </p:sp>
            </p:grp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78E71C8-2330-11D7-6151-E1DCB43F39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93352" y="3608916"/>
                <a:ext cx="0" cy="1716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0B622E4-4681-2759-B5D3-1B50CA44B6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93352" y="4228243"/>
                <a:ext cx="0" cy="1716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170B487-B81F-5E7F-3261-6587CC70B3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66514" y="3635601"/>
                <a:ext cx="0" cy="1716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27489BB3-BF9A-5AFD-A9FD-6ECD1877EE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1395" y="4306759"/>
                <a:ext cx="386468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96C60B9-A9FA-D2C6-691B-2D58B9E8BBC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66514" y="4229909"/>
                <a:ext cx="0" cy="1716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8A81C66-76CD-3A0B-9692-43B4CDD68113}"/>
                  </a:ext>
                </a:extLst>
              </p:cNvPr>
              <p:cNvSpPr/>
              <p:nvPr/>
            </p:nvSpPr>
            <p:spPr>
              <a:xfrm>
                <a:off x="8854123" y="3339972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100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F8A81C66-76CD-3A0B-9692-43B4CDD68113}"/>
                  </a:ext>
                </a:extLst>
              </p:cNvPr>
              <p:cNvSpPr/>
              <p:nvPr/>
            </p:nvSpPr>
            <p:spPr>
              <a:xfrm>
                <a:off x="8884908" y="4397494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60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F8A81C66-76CD-3A0B-9692-43B4CDD68113}"/>
                  </a:ext>
                </a:extLst>
              </p:cNvPr>
              <p:cNvSpPr/>
              <p:nvPr/>
            </p:nvSpPr>
            <p:spPr>
              <a:xfrm>
                <a:off x="7233597" y="3356128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20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F8A81C66-76CD-3A0B-9692-43B4CDD68113}"/>
                  </a:ext>
                </a:extLst>
              </p:cNvPr>
              <p:cNvSpPr/>
              <p:nvPr/>
            </p:nvSpPr>
            <p:spPr>
              <a:xfrm>
                <a:off x="7274248" y="4397494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12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0806218" y="3184980"/>
                <a:ext cx="307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C185148-C9A5-8E82-1E16-2C61FC8E065E}"/>
              </a:ext>
            </a:extLst>
          </p:cNvPr>
          <p:cNvGrpSpPr/>
          <p:nvPr/>
        </p:nvGrpSpPr>
        <p:grpSpPr>
          <a:xfrm>
            <a:off x="6359352" y="4685304"/>
            <a:ext cx="4924205" cy="1615303"/>
            <a:chOff x="6359352" y="4685304"/>
            <a:chExt cx="4924205" cy="1615303"/>
          </a:xfrm>
        </p:grpSpPr>
        <p:grpSp>
          <p:nvGrpSpPr>
            <p:cNvPr id="9" name="Group 8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F24D83EA-E262-AC22-F8B7-A344C111B4B2}"/>
                </a:ext>
              </a:extLst>
            </p:cNvPr>
            <p:cNvGrpSpPr/>
            <p:nvPr/>
          </p:nvGrpSpPr>
          <p:grpSpPr>
            <a:xfrm>
              <a:off x="6558113" y="4855781"/>
              <a:ext cx="4725444" cy="1370814"/>
              <a:chOff x="1385802" y="4093024"/>
              <a:chExt cx="8791423" cy="234810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9DB3058-8FC4-F1A3-D395-E98DF1908BCF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224310" cy="1838775"/>
                <a:chOff x="1385802" y="4093024"/>
                <a:chExt cx="8224310" cy="1838775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294B43D6-83FC-E8A8-F30D-1E46ED249106}"/>
                    </a:ext>
                  </a:extLst>
                </p:cNvPr>
                <p:cNvGrpSpPr/>
                <p:nvPr/>
              </p:nvGrpSpPr>
              <p:grpSpPr>
                <a:xfrm>
                  <a:off x="1600720" y="4603332"/>
                  <a:ext cx="7190039" cy="1328467"/>
                  <a:chOff x="1606006" y="5530537"/>
                  <a:chExt cx="7945113" cy="1328467"/>
                </a:xfrm>
              </p:grpSpPr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1CD6E045-3E2E-A6FA-0105-1E4FDA345143}"/>
                      </a:ext>
                    </a:extLst>
                  </p:cNvPr>
                  <p:cNvCxnSpPr>
                    <a:cxnSpLocks/>
                    <a:endCxn id="20" idx="1"/>
                  </p:cNvCxnSpPr>
                  <p:nvPr/>
                </p:nvCxnSpPr>
                <p:spPr>
                  <a:xfrm flipV="1">
                    <a:off x="1667927" y="5641696"/>
                    <a:ext cx="7883192" cy="2333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E481BB43-1115-C919-8953-8DBC4158B7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F798056-5123-DD21-2FC7-85BD619AB032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88E1E44-992C-C278-5F7A-C3FF74041F6A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033145B-0D1E-4D0F-BB4D-609AE753F12F}"/>
                    </a:ext>
                  </a:extLst>
                </p:cNvPr>
                <p:cNvSpPr txBox="1"/>
                <p:nvPr/>
              </p:nvSpPr>
              <p:spPr>
                <a:xfrm>
                  <a:off x="8790759" y="4490431"/>
                  <a:ext cx="819353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4E72B44F-BBFF-15E4-C810-AAEA41C46EAA}"/>
                  </a:ext>
                </a:extLst>
              </p:cNvPr>
              <p:cNvGrpSpPr/>
              <p:nvPr/>
            </p:nvGrpSpPr>
            <p:grpSpPr>
              <a:xfrm>
                <a:off x="1385802" y="5539237"/>
                <a:ext cx="8791423" cy="901890"/>
                <a:chOff x="1385802" y="4521231"/>
                <a:chExt cx="8791423" cy="901890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B90533E-7056-A169-04BA-3C25DF7E20F8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EB8BD88-7191-E31B-55A5-3E240FBAC1C8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42782CA-1487-E7AD-38C8-DD087EF324D6}"/>
                    </a:ext>
                  </a:extLst>
                </p:cNvPr>
                <p:cNvSpPr txBox="1"/>
                <p:nvPr/>
              </p:nvSpPr>
              <p:spPr>
                <a:xfrm>
                  <a:off x="8649408" y="4521231"/>
                  <a:ext cx="1527817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36F8B70-F925-0EEF-4BED-AEAA4F9B78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65590" y="5142390"/>
              <a:ext cx="0" cy="1716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4D70C65-EDD1-ADAE-72DC-97E04E4191CD}"/>
                </a:ext>
              </a:extLst>
            </p:cNvPr>
            <p:cNvSpPr txBox="1"/>
            <p:nvPr/>
          </p:nvSpPr>
          <p:spPr>
            <a:xfrm>
              <a:off x="8835745" y="4867086"/>
              <a:ext cx="4784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A24F79D-D41C-3569-558B-2079750FAA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3935" y="5786997"/>
              <a:ext cx="0" cy="1716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F663F3B-0609-6964-1B30-B70D65E25B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73633" y="5840233"/>
              <a:ext cx="3864688" cy="27667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9CDCC42-134D-50A9-B9F4-9E55D6E9F0B7}"/>
                </a:ext>
              </a:extLst>
            </p:cNvPr>
            <p:cNvSpPr/>
            <p:nvPr/>
          </p:nvSpPr>
          <p:spPr>
            <a:xfrm>
              <a:off x="6359352" y="4699607"/>
              <a:ext cx="4814087" cy="16010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A48958A-8BC1-AD5F-71B7-ACFF5714EA84}"/>
                </a:ext>
              </a:extLst>
            </p:cNvPr>
            <p:cNvSpPr/>
            <p:nvPr/>
          </p:nvSpPr>
          <p:spPr>
            <a:xfrm>
              <a:off x="9774773" y="5932106"/>
              <a:ext cx="478457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8C85EBB-599C-CC73-FAA9-1436B4B514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88643" y="5171930"/>
              <a:ext cx="0" cy="1716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8A81C66-76CD-3A0B-9692-43B4CDD68113}"/>
                </a:ext>
              </a:extLst>
            </p:cNvPr>
            <p:cNvSpPr/>
            <p:nvPr/>
          </p:nvSpPr>
          <p:spPr>
            <a:xfrm>
              <a:off x="9759874" y="4884971"/>
              <a:ext cx="478457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130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4793D88-0FA5-3299-AA44-DCB4CB1E21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88643" y="5766238"/>
              <a:ext cx="0" cy="1716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A48958A-8BC1-AD5F-71B7-ACFF5714EA84}"/>
                </a:ext>
              </a:extLst>
            </p:cNvPr>
            <p:cNvSpPr/>
            <p:nvPr/>
          </p:nvSpPr>
          <p:spPr>
            <a:xfrm>
              <a:off x="8812140" y="5940232"/>
              <a:ext cx="615140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276.92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814400" y="4685304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3E01E81-086B-5D01-DAB6-0C339738642B}"/>
              </a:ext>
            </a:extLst>
          </p:cNvPr>
          <p:cNvGrpSpPr/>
          <p:nvPr/>
        </p:nvGrpSpPr>
        <p:grpSpPr>
          <a:xfrm>
            <a:off x="6340202" y="1206660"/>
            <a:ext cx="4984306" cy="1516138"/>
            <a:chOff x="6340202" y="1206660"/>
            <a:chExt cx="4984306" cy="1516138"/>
          </a:xfrm>
        </p:grpSpPr>
        <p:grpSp>
          <p:nvGrpSpPr>
            <p:cNvPr id="58" name="Group 57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A0439185-BCDE-5940-02CF-F8F598745DAC}"/>
                </a:ext>
              </a:extLst>
            </p:cNvPr>
            <p:cNvGrpSpPr/>
            <p:nvPr/>
          </p:nvGrpSpPr>
          <p:grpSpPr>
            <a:xfrm>
              <a:off x="6633236" y="1425988"/>
              <a:ext cx="4691272" cy="1198965"/>
              <a:chOff x="1148648" y="4093024"/>
              <a:chExt cx="8857182" cy="2348103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C0D4521A-5071-DDB5-8DD9-C43565967A27}"/>
                  </a:ext>
                </a:extLst>
              </p:cNvPr>
              <p:cNvGrpSpPr/>
              <p:nvPr/>
            </p:nvGrpSpPr>
            <p:grpSpPr>
              <a:xfrm>
                <a:off x="1148648" y="4093024"/>
                <a:ext cx="8347333" cy="1870439"/>
                <a:chOff x="1148648" y="4093024"/>
                <a:chExt cx="8347333" cy="1870439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A7172783-4F3E-234E-EA43-010C914102CF}"/>
                    </a:ext>
                  </a:extLst>
                </p:cNvPr>
                <p:cNvGrpSpPr/>
                <p:nvPr/>
              </p:nvGrpSpPr>
              <p:grpSpPr>
                <a:xfrm>
                  <a:off x="1352754" y="4634996"/>
                  <a:ext cx="7190040" cy="1328467"/>
                  <a:chOff x="1331999" y="5562201"/>
                  <a:chExt cx="7945115" cy="1328467"/>
                </a:xfrm>
              </p:grpSpPr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022DAECE-2DC2-D4B5-80F4-B1CB6B8447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31999" y="5642442"/>
                    <a:ext cx="7945115" cy="3893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8D343A43-3739-ABE6-7FE9-7284D25EAF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31999" y="5562201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001AA0DE-BFC8-B8C1-D934-8E640BA4168D}"/>
                    </a:ext>
                  </a:extLst>
                </p:cNvPr>
                <p:cNvSpPr txBox="1"/>
                <p:nvPr/>
              </p:nvSpPr>
              <p:spPr>
                <a:xfrm>
                  <a:off x="1148648" y="4179092"/>
                  <a:ext cx="594649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6AF78F53-CC63-0BC8-37A7-55D04529469C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DC879AA4-43FD-FAA4-F452-C44318149EE8}"/>
                    </a:ext>
                  </a:extLst>
                </p:cNvPr>
                <p:cNvSpPr txBox="1"/>
                <p:nvPr/>
              </p:nvSpPr>
              <p:spPr>
                <a:xfrm>
                  <a:off x="8676629" y="4510642"/>
                  <a:ext cx="819352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542F5BA6-51FF-8FC4-D91C-7E746E2E8B1C}"/>
                  </a:ext>
                </a:extLst>
              </p:cNvPr>
              <p:cNvGrpSpPr/>
              <p:nvPr/>
            </p:nvGrpSpPr>
            <p:grpSpPr>
              <a:xfrm>
                <a:off x="1385802" y="5572487"/>
                <a:ext cx="8620028" cy="868640"/>
                <a:chOff x="1385802" y="4554481"/>
                <a:chExt cx="8620028" cy="868640"/>
              </a:xfrm>
            </p:grpSpPr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2E546696-98FA-FEDC-DDD0-41CA036A452A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F1F61A81-4A49-1573-E772-E5FD7F89FB78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93423F36-00D0-5A7F-DF48-CA7F67138046}"/>
                    </a:ext>
                  </a:extLst>
                </p:cNvPr>
                <p:cNvSpPr txBox="1"/>
                <p:nvPr/>
              </p:nvSpPr>
              <p:spPr>
                <a:xfrm>
                  <a:off x="8478012" y="4554481"/>
                  <a:ext cx="152781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6E96CB-226D-506D-4C7E-536BD1D573F2}"/>
                </a:ext>
              </a:extLst>
            </p:cNvPr>
            <p:cNvCxnSpPr>
              <a:cxnSpLocks/>
              <a:endCxn id="71" idx="2"/>
            </p:cNvCxnSpPr>
            <p:nvPr/>
          </p:nvCxnSpPr>
          <p:spPr>
            <a:xfrm flipV="1">
              <a:off x="9143286" y="1695429"/>
              <a:ext cx="0" cy="2106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D6B1336-0B60-7C58-B468-DE1DDFCB30FC}"/>
                </a:ext>
              </a:extLst>
            </p:cNvPr>
            <p:cNvSpPr txBox="1"/>
            <p:nvPr/>
          </p:nvSpPr>
          <p:spPr>
            <a:xfrm>
              <a:off x="8907550" y="1433819"/>
              <a:ext cx="4714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  <a:endCxn id="74" idx="2"/>
            </p:cNvCxnSpPr>
            <p:nvPr/>
          </p:nvCxnSpPr>
          <p:spPr>
            <a:xfrm flipV="1">
              <a:off x="8223963" y="1676731"/>
              <a:ext cx="0" cy="2293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810DB74-9CDA-0018-37AB-3E6685F98368}"/>
                </a:ext>
              </a:extLst>
            </p:cNvPr>
            <p:cNvSpPr/>
            <p:nvPr/>
          </p:nvSpPr>
          <p:spPr>
            <a:xfrm>
              <a:off x="8920835" y="2411194"/>
              <a:ext cx="471471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881D98F-9D86-9668-D65B-128E75FE86B1}"/>
                </a:ext>
              </a:extLst>
            </p:cNvPr>
            <p:cNvSpPr/>
            <p:nvPr/>
          </p:nvSpPr>
          <p:spPr>
            <a:xfrm>
              <a:off x="7988227" y="1441693"/>
              <a:ext cx="471471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88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1CECF2A-E175-63E1-B543-B177DFCE3D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7783" y="2276142"/>
              <a:ext cx="3790792" cy="12972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F77BA6F-F6FA-5692-472D-DC2EFFF1E33F}"/>
                </a:ext>
              </a:extLst>
            </p:cNvPr>
            <p:cNvSpPr/>
            <p:nvPr/>
          </p:nvSpPr>
          <p:spPr>
            <a:xfrm>
              <a:off x="6340202" y="1230859"/>
              <a:ext cx="4823792" cy="149193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54528" y="2291457"/>
              <a:ext cx="888" cy="1208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121885" y="2275274"/>
              <a:ext cx="888" cy="1208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7810DB74-9CDA-0018-37AB-3E6685F98368}"/>
                </a:ext>
              </a:extLst>
            </p:cNvPr>
            <p:cNvSpPr/>
            <p:nvPr/>
          </p:nvSpPr>
          <p:spPr>
            <a:xfrm>
              <a:off x="7950683" y="2405526"/>
              <a:ext cx="612104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316.80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871933" y="1206660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727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186BE76-5685-EA62-31BC-A1FDEE4070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Holiday shopping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846AEC-B5AE-CCF0-4EEB-C72AAD72BCBA}"/>
              </a:ext>
            </a:extLst>
          </p:cNvPr>
          <p:cNvSpPr txBox="1"/>
          <p:nvPr/>
        </p:nvSpPr>
        <p:spPr>
          <a:xfrm>
            <a:off x="-252000" y="-54000"/>
            <a:ext cx="1942216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1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QUESTION</a:t>
            </a:r>
          </a:p>
        </p:txBody>
      </p:sp>
      <p:grpSp>
        <p:nvGrpSpPr>
          <p:cNvPr id="18" name="Group 17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9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898251"/>
              </p:ext>
            </p:extLst>
          </p:nvPr>
        </p:nvGraphicFramePr>
        <p:xfrm>
          <a:off x="1094408" y="1539050"/>
          <a:ext cx="10503855" cy="4783488"/>
        </p:xfrm>
        <a:graphic>
          <a:graphicData uri="http://schemas.openxmlformats.org/drawingml/2006/table">
            <a:tbl>
              <a:tblPr firstRow="1" firstCol="1" bandRow="1"/>
              <a:tblGrid>
                <a:gridCol w="5103623">
                  <a:extLst>
                    <a:ext uri="{9D8B030D-6E8A-4147-A177-3AD203B41FA5}">
                      <a16:colId xmlns:a16="http://schemas.microsoft.com/office/drawing/2014/main" val="3331241576"/>
                    </a:ext>
                  </a:extLst>
                </a:gridCol>
                <a:gridCol w="5400232">
                  <a:extLst>
                    <a:ext uri="{9D8B030D-6E8A-4147-A177-3AD203B41FA5}">
                      <a16:colId xmlns:a16="http://schemas.microsoft.com/office/drawing/2014/main" val="2331044545"/>
                    </a:ext>
                  </a:extLst>
                </a:gridCol>
              </a:tblGrid>
              <a:tr h="2169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pair of sunglasses costs £32. Jamie has a 14% discount voucher off the cost price.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does he pay?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bought some shorts in a 14% off sale. He paid £32 for them.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was their original price?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327592"/>
                  </a:ext>
                </a:extLst>
              </a:tr>
              <a:tr h="261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wants to take his laptop on holiday.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weighs 3.2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His baggage allowance </a:t>
                      </a:r>
                      <a:b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14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percentage of his baggage allowance does the laptop take up?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Factor 40 suntan cream normally weighs 320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 but a special offer bottle has 14% extra.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suntan cream does it now contain?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000" dirty="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76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322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883DFC2-C57A-0D41-E506-499673BB5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Holiday shopping answers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1662A8-3DD6-C247-190F-460B40BB21BA}"/>
              </a:ext>
            </a:extLst>
          </p:cNvPr>
          <p:cNvSpPr txBox="1"/>
          <p:nvPr/>
        </p:nvSpPr>
        <p:spPr>
          <a:xfrm>
            <a:off x="-252000" y="-54000"/>
            <a:ext cx="1942216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1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QUESTION</a:t>
            </a:r>
          </a:p>
        </p:txBody>
      </p:sp>
      <p:grpSp>
        <p:nvGrpSpPr>
          <p:cNvPr id="18" name="Group 17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9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370773"/>
              </p:ext>
            </p:extLst>
          </p:nvPr>
        </p:nvGraphicFramePr>
        <p:xfrm>
          <a:off x="1094408" y="1539050"/>
          <a:ext cx="10503855" cy="4783488"/>
        </p:xfrm>
        <a:graphic>
          <a:graphicData uri="http://schemas.openxmlformats.org/drawingml/2006/table">
            <a:tbl>
              <a:tblPr firstRow="1" firstCol="1" bandRow="1"/>
              <a:tblGrid>
                <a:gridCol w="5103623">
                  <a:extLst>
                    <a:ext uri="{9D8B030D-6E8A-4147-A177-3AD203B41FA5}">
                      <a16:colId xmlns:a16="http://schemas.microsoft.com/office/drawing/2014/main" val="3331241576"/>
                    </a:ext>
                  </a:extLst>
                </a:gridCol>
                <a:gridCol w="5400232">
                  <a:extLst>
                    <a:ext uri="{9D8B030D-6E8A-4147-A177-3AD203B41FA5}">
                      <a16:colId xmlns:a16="http://schemas.microsoft.com/office/drawing/2014/main" val="2331044545"/>
                    </a:ext>
                  </a:extLst>
                </a:gridCol>
              </a:tblGrid>
              <a:tr h="2169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pair of sunglasses costs £32. Jamie has a 14% discount voucher off the cost price.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does he pay?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£27.52</a:t>
                      </a: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bought some shorts in a 14% off sale. He paid £32 for them.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was their original price?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£37.21</a:t>
                      </a: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327592"/>
                  </a:ext>
                </a:extLst>
              </a:tr>
              <a:tr h="261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wants to take his laptop on holiday.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weighs 3.2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His baggage allowance </a:t>
                      </a:r>
                      <a:b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14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percentage of his allowance does the laptop take?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22.9%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Factor 40 suntan cream normally weighs 320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 but a special offer bottle has 14% extra.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suntan cream does it now contain?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000" dirty="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en-GB" sz="2000" baseline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364.8 g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76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3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A5C761-53F1-15B1-41D9-675CC0944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Exam question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970DDE-3331-43C7-8808-F643520183D1}"/>
              </a:ext>
            </a:extLst>
          </p:cNvPr>
          <p:cNvSpPr txBox="1"/>
          <p:nvPr/>
        </p:nvSpPr>
        <p:spPr>
          <a:xfrm>
            <a:off x="-19845" y="165505"/>
            <a:ext cx="151171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grpSp>
        <p:nvGrpSpPr>
          <p:cNvPr id="13" name="Group 12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4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274019F-1384-46DB-8EF1-8E2F8CCDCBE4}"/>
              </a:ext>
            </a:extLst>
          </p:cNvPr>
          <p:cNvSpPr txBox="1"/>
          <p:nvPr/>
        </p:nvSpPr>
        <p:spPr>
          <a:xfrm>
            <a:off x="876445" y="1257345"/>
            <a:ext cx="1082346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kumimoji="0" lang="en-GB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GB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lue</a:t>
            </a:r>
            <a:r>
              <a:rPr lang="en-GB" sz="2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Michelle’s car has decreased by 15%.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kumimoji="0" lang="en-GB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car now has a value of £13 600.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200" baseline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Work out the value of Michelle’s car before the decrease.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£………….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9AA5B9-03E7-360C-5723-0FAC8603B834}"/>
              </a:ext>
            </a:extLst>
          </p:cNvPr>
          <p:cNvGrpSpPr/>
          <p:nvPr/>
        </p:nvGrpSpPr>
        <p:grpSpPr>
          <a:xfrm>
            <a:off x="8406208" y="1344058"/>
            <a:ext cx="1680890" cy="1059952"/>
            <a:chOff x="8406208" y="1344058"/>
            <a:chExt cx="1680890" cy="105995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280A6697-7687-5F01-1872-9371F1864074}"/>
                </a:ext>
              </a:extLst>
            </p:cNvPr>
            <p:cNvSpPr/>
            <p:nvPr/>
          </p:nvSpPr>
          <p:spPr>
            <a:xfrm>
              <a:off x="8406208" y="1344058"/>
              <a:ext cx="1680890" cy="105995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424928" y="1406202"/>
              <a:ext cx="1624649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Which value is the original 100%?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F3D1292-7F14-4592-0556-EF4037ECE685}"/>
              </a:ext>
            </a:extLst>
          </p:cNvPr>
          <p:cNvGrpSpPr/>
          <p:nvPr/>
        </p:nvGrpSpPr>
        <p:grpSpPr>
          <a:xfrm>
            <a:off x="785992" y="3398464"/>
            <a:ext cx="8481758" cy="3000343"/>
            <a:chOff x="785992" y="3398464"/>
            <a:chExt cx="8481758" cy="3000343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EC22A3E-84A0-533A-1E1E-2791E14525AB}"/>
                </a:ext>
              </a:extLst>
            </p:cNvPr>
            <p:cNvCxnSpPr/>
            <p:nvPr/>
          </p:nvCxnSpPr>
          <p:spPr>
            <a:xfrm flipV="1">
              <a:off x="991836" y="4140918"/>
              <a:ext cx="6653868" cy="1233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672DA93-8CA7-3112-74F5-776C8272A41D}"/>
                </a:ext>
              </a:extLst>
            </p:cNvPr>
            <p:cNvCxnSpPr/>
            <p:nvPr/>
          </p:nvCxnSpPr>
          <p:spPr>
            <a:xfrm>
              <a:off x="970514" y="5601288"/>
              <a:ext cx="6653868" cy="109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D3C2393-E7D0-7073-DE54-28E9D0974E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0514" y="3869391"/>
              <a:ext cx="0" cy="20867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F913BD4-8A38-2041-B6D2-41DBE1B84989}"/>
                </a:ext>
              </a:extLst>
            </p:cNvPr>
            <p:cNvSpPr txBox="1"/>
            <p:nvPr/>
          </p:nvSpPr>
          <p:spPr>
            <a:xfrm>
              <a:off x="7739768" y="3872562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EE32531-480F-45D0-47BE-F32A250BD590}"/>
                </a:ext>
              </a:extLst>
            </p:cNvPr>
            <p:cNvSpPr txBox="1"/>
            <p:nvPr/>
          </p:nvSpPr>
          <p:spPr>
            <a:xfrm>
              <a:off x="7624381" y="5342104"/>
              <a:ext cx="16433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Cost (£)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73FD1EC-BD27-88CF-86E6-6E0EC5200F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79372" y="3875795"/>
              <a:ext cx="0" cy="20867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890AEFB-76FE-2DA4-FE60-EB97EA5FB6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8338" y="3898617"/>
              <a:ext cx="0" cy="20867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85992" y="3398464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89742" y="5937142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4753570" y="3455963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010096F-6536-EEFA-2D86-95AC716D2DCA}"/>
              </a:ext>
            </a:extLst>
          </p:cNvPr>
          <p:cNvGrpSpPr/>
          <p:nvPr/>
        </p:nvGrpSpPr>
        <p:grpSpPr>
          <a:xfrm>
            <a:off x="9411770" y="3034185"/>
            <a:ext cx="1743887" cy="1068143"/>
            <a:chOff x="9411770" y="3034185"/>
            <a:chExt cx="1743887" cy="106814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642ECEF-0A5D-6C15-0CEA-28A2B68706BC}"/>
                </a:ext>
              </a:extLst>
            </p:cNvPr>
            <p:cNvSpPr/>
            <p:nvPr/>
          </p:nvSpPr>
          <p:spPr>
            <a:xfrm>
              <a:off x="9411770" y="3034185"/>
              <a:ext cx="1550013" cy="106814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531008" y="3262637"/>
              <a:ext cx="162464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What is the multiplier?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60BF25AA-F6BF-E2D1-6A88-C7D1B2AE361E}"/>
              </a:ext>
            </a:extLst>
          </p:cNvPr>
          <p:cNvSpPr txBox="1"/>
          <p:nvPr/>
        </p:nvSpPr>
        <p:spPr>
          <a:xfrm>
            <a:off x="3781117" y="2727631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-15%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2801963" y="3447303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85%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2712220" y="5981049"/>
            <a:ext cx="1223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13600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 flipV="1">
            <a:off x="3708403" y="3859613"/>
            <a:ext cx="833023" cy="9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3561650" y="3357559"/>
            <a:ext cx="1736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1.176…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 flipV="1">
            <a:off x="3830331" y="6248710"/>
            <a:ext cx="833023" cy="9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3662215" y="5803769"/>
            <a:ext cx="18439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1.176…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4851950" y="5962557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16000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10188824" y="5557547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16000</a:t>
            </a:r>
          </a:p>
        </p:txBody>
      </p:sp>
    </p:spTree>
    <p:extLst>
      <p:ext uri="{BB962C8B-B14F-4D97-AF65-F5344CB8AC3E}">
        <p14:creationId xmlns:p14="http://schemas.microsoft.com/office/powerpoint/2010/main" val="42769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6" grpId="0"/>
      <p:bldP spid="37" grpId="0"/>
      <p:bldP spid="35" grpId="0"/>
      <p:bldP spid="28" grpId="0"/>
      <p:bldP spid="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497" y="433421"/>
            <a:ext cx="9144000" cy="1395379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review: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Percentages with a calculator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 txBox="1">
            <a:spLocks/>
          </p:cNvSpPr>
          <p:nvPr/>
        </p:nvSpPr>
        <p:spPr>
          <a:xfrm>
            <a:off x="1427544" y="1966364"/>
            <a:ext cx="9144000" cy="3675033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Objectives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Work out how to increase and decrease a quantity with a calculator, using a multiplier 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Solve a range of percentage questions using a multiplier (percentage of an amount, percentage increase/decrease, an amount as a percentage, reverse percentages)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Use a double number line to see the common mathematical structure across a range of percentage questions </a:t>
            </a:r>
            <a:endParaRPr kumimoji="0" lang="en-GB" sz="9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3263C75-0454-43FB-B0EA-4509EC19BB7F}"/>
              </a:ext>
            </a:extLst>
          </p:cNvPr>
          <p:cNvSpPr txBox="1">
            <a:spLocks/>
          </p:cNvSpPr>
          <p:nvPr/>
        </p:nvSpPr>
        <p:spPr>
          <a:xfrm>
            <a:off x="1419497" y="5641398"/>
            <a:ext cx="9558936" cy="1080077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Suggested further steps/areas to work on</a:t>
            </a:r>
          </a:p>
          <a:p>
            <a:pPr marL="231775" marR="0" lvl="0" indent="-231775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and compound 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noProof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nterest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24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6770"/>
            <a:ext cx="9144000" cy="132281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21: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Credits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8081"/>
            <a:ext cx="9144000" cy="3308269"/>
          </a:xfr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Text acknowledgements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3100" b="1" dirty="0">
                <a:latin typeface="Arial" panose="020B0604020202020204" pitchFamily="34" charset="0"/>
                <a:cs typeface="Arial" panose="020B0604020202020204" pitchFamily="34" charset="0"/>
              </a:rPr>
              <a:t>Slide 13: </a:t>
            </a:r>
            <a:r>
              <a:rPr lang="en-GB" sz="3100" dirty="0">
                <a:latin typeface="Arial" panose="020B0604020202020204" pitchFamily="34" charset="0"/>
                <a:cs typeface="Arial" panose="020B0604020202020204" pitchFamily="34" charset="0"/>
              </a:rPr>
              <a:t>Pearson Edexcel GCSE (9</a:t>
            </a:r>
            <a:r>
              <a:rPr lang="en-GB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</a:t>
            </a:r>
            <a:r>
              <a:rPr lang="en-GB" sz="3100" dirty="0">
                <a:latin typeface="Arial" panose="020B0604020202020204" pitchFamily="34" charset="0"/>
                <a:cs typeface="Arial" panose="020B0604020202020204" pitchFamily="34" charset="0"/>
              </a:rPr>
              <a:t>1) June 2022 1MA1/3F Mathematics Paper 3 (Calculator) Foundation Tier, Question 30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Photo acknowledgements</a:t>
            </a:r>
            <a:endParaRPr lang="en-GB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123RF.com: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madhourse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/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Alekesi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Ivanov; Victor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Zastolskiy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</a:t>
            </a:r>
            <a:r>
              <a:rPr lang="en-GB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Shutterstock.com: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Svet_Feo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Edward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Nalbantjan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627FE468-EF24-47F7-A51B-581F88A62B2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3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63722A9-3A27-A49B-1D37-94FEB7EF3446}"/>
              </a:ext>
            </a:extLst>
          </p:cNvPr>
          <p:cNvSpPr txBox="1">
            <a:spLocks/>
          </p:cNvSpPr>
          <p:nvPr/>
        </p:nvSpPr>
        <p:spPr>
          <a:xfrm>
            <a:off x="1724297" y="112165"/>
            <a:ext cx="7870236" cy="1017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 about percentages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F9CAF9-03CD-E355-A9D6-0E28EEFAA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3281" y="1158199"/>
            <a:ext cx="6129255" cy="1236664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Khadeja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says…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7535A-C72C-9CBE-2D69-63F1B8C05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2837" y="5098299"/>
            <a:ext cx="5830141" cy="575874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Is she correct?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9C629AD-0AC4-D6A6-FFC0-0E8AF900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2959B6-490E-A144-8C7C-88267F972F69}" type="slidenum">
              <a:rPr lang="en-US" noProof="0" smtClean="0"/>
              <a:pPr lvl="0"/>
              <a:t>2</a:t>
            </a:fld>
            <a:endParaRPr lang="en-US" noProof="0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10800" y="11160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B0620E-34AD-BCD0-2F7B-E86DD8A7500C}"/>
              </a:ext>
            </a:extLst>
          </p:cNvPr>
          <p:cNvCxnSpPr>
            <a:cxnSpLocks/>
          </p:cNvCxnSpPr>
          <p:nvPr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AB9F63-C148-37B8-7BDD-C1AD5A4DE53A}"/>
              </a:ext>
            </a:extLst>
          </p:cNvPr>
          <p:cNvCxnSpPr>
            <a:cxnSpLocks/>
          </p:cNvCxnSpPr>
          <p:nvPr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artoon of a Muslim girl called Khadeja. She is standing with her hands on her sides and is wearing a black hijab, black long dress, grey trousers and purple shoes.">
            <a:extLst>
              <a:ext uri="{FF2B5EF4-FFF2-40B4-BE49-F238E27FC236}">
                <a16:creationId xmlns:a16="http://schemas.microsoft.com/office/drawing/2014/main" id="{C619B692-79CD-1E3C-5CC9-EC674CB8C96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3984" y="1673634"/>
            <a:ext cx="1738891" cy="4077400"/>
          </a:xfrm>
          <a:prstGeom prst="rect">
            <a:avLst/>
          </a:prstGeom>
        </p:spPr>
      </p:pic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79EBC6D3-3913-574B-44F0-E6F7B995DBFA}"/>
              </a:ext>
            </a:extLst>
          </p:cNvPr>
          <p:cNvSpPr/>
          <p:nvPr/>
        </p:nvSpPr>
        <p:spPr>
          <a:xfrm>
            <a:off x="4855276" y="2109919"/>
            <a:ext cx="5991794" cy="2587810"/>
          </a:xfrm>
          <a:prstGeom prst="wedgeEllipseCallout">
            <a:avLst>
              <a:gd name="adj1" fmla="val -72234"/>
              <a:gd name="adj2" fmla="val -3405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‘To </a:t>
            </a:r>
            <a:r>
              <a:rPr lang="en-GB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10% of a number you divide by 10 and to find 20% of a number you divide by </a:t>
            </a:r>
            <a:r>
              <a:rPr lang="en-GB"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20.’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07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deluxe hotel room, furnished with two gold trimmed double beds and matchin tables and chairs. The soft furnishings and walls are pale blue and the floor is wooden.">
            <a:extLst>
              <a:ext uri="{FF2B5EF4-FFF2-40B4-BE49-F238E27FC236}">
                <a16:creationId xmlns:a16="http://schemas.microsoft.com/office/drawing/2014/main" id="{9ECEEA49-F658-DB0F-98D7-D24671AF637F}"/>
              </a:ext>
            </a:extLst>
          </p:cNvPr>
          <p:cNvPicPr preferRelativeResize="0"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6077" y="3429000"/>
            <a:ext cx="6094800" cy="3430800"/>
          </a:xfrm>
          <a:prstGeom prst="rect">
            <a:avLst/>
          </a:prstGeom>
        </p:spPr>
      </p:pic>
      <p:pic>
        <p:nvPicPr>
          <p:cNvPr id="25" name="Content Placeholder 24" descr="A standard hotel room, furnished with a single bed, bedside table and a desk with chair, phone and lamp. The covers on the bed are purple and the carpet is bright yellow.">
            <a:extLst>
              <a:ext uri="{FF2B5EF4-FFF2-40B4-BE49-F238E27FC236}">
                <a16:creationId xmlns:a16="http://schemas.microsoft.com/office/drawing/2014/main" id="{E682B04C-CBAA-67E9-6B08-9BD913E8AF09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729" y="3429000"/>
            <a:ext cx="6094800" cy="3430800"/>
          </a:xfrm>
        </p:spPr>
      </p:pic>
      <p:pic>
        <p:nvPicPr>
          <p:cNvPr id="21" name="Picture 20" descr="A super deluxe hotel room, furnished with a king-size bed, bench, large lamps, bedside tables and fur rug. There is a large cushioned window seat and flowers on a table top. The soft furnishings are luxurious fabrics and in blue, cream and beige colours.">
            <a:extLst>
              <a:ext uri="{FF2B5EF4-FFF2-40B4-BE49-F238E27FC236}">
                <a16:creationId xmlns:a16="http://schemas.microsoft.com/office/drawing/2014/main" id="{E7D9D2A3-77F3-EB06-0133-BD166AE69B44}"/>
              </a:ext>
            </a:extLst>
          </p:cNvPr>
          <p:cNvPicPr preferRelativeResize="0">
            <a:picLocks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6077" y="0"/>
            <a:ext cx="6094800" cy="3430800"/>
          </a:xfrm>
          <a:prstGeom prst="rect">
            <a:avLst/>
          </a:prstGeom>
        </p:spPr>
      </p:pic>
      <p:pic>
        <p:nvPicPr>
          <p:cNvPr id="19" name="Picture 18" descr="An economy hotel room, very simply furnished with a single bed, a small table, a cabinet and a small television that is on top of a refrigerator.">
            <a:extLst>
              <a:ext uri="{FF2B5EF4-FFF2-40B4-BE49-F238E27FC236}">
                <a16:creationId xmlns:a16="http://schemas.microsoft.com/office/drawing/2014/main" id="{E0B77FF8-EE48-D558-F4EA-1D894B2A721F}"/>
              </a:ext>
            </a:extLst>
          </p:cNvPr>
          <p:cNvPicPr preferRelativeResize="0">
            <a:picLocks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723" y="326"/>
            <a:ext cx="6094800" cy="3430800"/>
          </a:xfrm>
          <a:prstGeom prst="rect">
            <a:avLst/>
          </a:prstGeom>
        </p:spPr>
      </p:pic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551EE57E-9779-ECE3-C496-6E36B0DE6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5" name="Rectangle 2054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409915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7" name="Frame 2056" hidden="1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971277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48BC53-DC55-1F03-A09B-8B91650A2593}"/>
              </a:ext>
            </a:extLst>
          </p:cNvPr>
          <p:cNvSpPr/>
          <p:nvPr/>
        </p:nvSpPr>
        <p:spPr>
          <a:xfrm>
            <a:off x="10267721" y="5813485"/>
            <a:ext cx="1756924" cy="9126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80E0CB1-0ABD-D414-B4B6-4CFC7B1442D4}"/>
              </a:ext>
            </a:extLst>
          </p:cNvPr>
          <p:cNvSpPr/>
          <p:nvPr/>
        </p:nvSpPr>
        <p:spPr>
          <a:xfrm>
            <a:off x="10267721" y="2457063"/>
            <a:ext cx="1756924" cy="871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57D99F2-6160-56C7-6C16-F0FEABAC0835}"/>
              </a:ext>
            </a:extLst>
          </p:cNvPr>
          <p:cNvSpPr/>
          <p:nvPr/>
        </p:nvSpPr>
        <p:spPr>
          <a:xfrm>
            <a:off x="167355" y="5916321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12" name="Title">
            <a:extLst>
              <a:ext uri="{FF2B5EF4-FFF2-40B4-BE49-F238E27FC236}">
                <a16:creationId xmlns:a16="http://schemas.microsoft.com/office/drawing/2014/main" id="{E717A747-BE8E-DB0E-18ED-0E2C53119B90}"/>
              </a:ext>
            </a:extLst>
          </p:cNvPr>
          <p:cNvSpPr txBox="1"/>
          <p:nvPr/>
        </p:nvSpPr>
        <p:spPr>
          <a:xfrm>
            <a:off x="1939436" y="141081"/>
            <a:ext cx="9724028" cy="52322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 pairs, calculate the cost of the types of rooms per week.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B0CDA02-79AF-6259-FF30-00FED71D07B1}"/>
              </a:ext>
            </a:extLst>
          </p:cNvPr>
          <p:cNvSpPr/>
          <p:nvPr/>
        </p:nvSpPr>
        <p:spPr>
          <a:xfrm>
            <a:off x="94536" y="2563324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0F52DC-AA29-56B6-360C-4DED312B867A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B136F8-B272-A369-DF13-FEDFBB202583}"/>
              </a:ext>
            </a:extLst>
          </p:cNvPr>
          <p:cNvSpPr txBox="1"/>
          <p:nvPr/>
        </p:nvSpPr>
        <p:spPr>
          <a:xfrm>
            <a:off x="4373101" y="2413337"/>
            <a:ext cx="3425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Jamie has a lot of financial decisions to make for his holiday in Spain. </a:t>
            </a:r>
            <a:b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is researching accommodation and has found a hotel with different rooms available.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29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296E003-23A0-4A28-5FBF-28D7FE8BAE8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63984" y="109464"/>
            <a:ext cx="4874211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Jamie’s hotel rooms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FE4AEFD-FE1A-3420-AACF-7387659D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3785C0-E3F9-20A7-573D-681794F19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3034" y="170543"/>
            <a:ext cx="2176461" cy="847417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A9A8D5-8E01-E073-CCF4-07F96203BC65}"/>
              </a:ext>
            </a:extLst>
          </p:cNvPr>
          <p:cNvSpPr/>
          <p:nvPr/>
        </p:nvSpPr>
        <p:spPr>
          <a:xfrm>
            <a:off x="2507679" y="126717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A02998D-D7F1-E9CC-AE35-FD828495B832}"/>
              </a:ext>
            </a:extLst>
          </p:cNvPr>
          <p:cNvSpPr/>
          <p:nvPr/>
        </p:nvSpPr>
        <p:spPr>
          <a:xfrm>
            <a:off x="4273632" y="1296544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0EFF5A9-4E82-477F-19AD-6A785F6E7F75}"/>
              </a:ext>
            </a:extLst>
          </p:cNvPr>
          <p:cNvSpPr/>
          <p:nvPr/>
        </p:nvSpPr>
        <p:spPr>
          <a:xfrm>
            <a:off x="6039585" y="1296544"/>
            <a:ext cx="1786270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A6626BE-4A30-1104-E4FE-7E605032E3CF}"/>
              </a:ext>
            </a:extLst>
          </p:cNvPr>
          <p:cNvSpPr/>
          <p:nvPr/>
        </p:nvSpPr>
        <p:spPr>
          <a:xfrm>
            <a:off x="8135360" y="1296544"/>
            <a:ext cx="1721107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34A7E1-7652-F59C-DF46-B0CB0004BBA6}"/>
              </a:ext>
            </a:extLst>
          </p:cNvPr>
          <p:cNvSpPr txBox="1"/>
          <p:nvPr/>
        </p:nvSpPr>
        <p:spPr>
          <a:xfrm>
            <a:off x="838200" y="2240168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Complete the following table.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D06D8F9-339C-6E60-8369-8EA758133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36089"/>
              </p:ext>
            </p:extLst>
          </p:nvPr>
        </p:nvGraphicFramePr>
        <p:xfrm>
          <a:off x="838200" y="2763388"/>
          <a:ext cx="10515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084">
                  <a:extLst>
                    <a:ext uri="{9D8B030D-6E8A-4147-A177-3AD203B41FA5}">
                      <a16:colId xmlns:a16="http://schemas.microsoft.com/office/drawing/2014/main" val="2581847193"/>
                    </a:ext>
                  </a:extLst>
                </a:gridCol>
                <a:gridCol w="2246156">
                  <a:extLst>
                    <a:ext uri="{9D8B030D-6E8A-4147-A177-3AD203B41FA5}">
                      <a16:colId xmlns:a16="http://schemas.microsoft.com/office/drawing/2014/main" val="424923850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405959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32359075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279877191"/>
                    </a:ext>
                  </a:extLst>
                </a:gridCol>
              </a:tblGrid>
              <a:tr h="408695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Deluxe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 deluxe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774365"/>
                  </a:ext>
                </a:extLst>
              </a:tr>
              <a:tr h="408695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73112"/>
                  </a:ext>
                </a:extLst>
              </a:tr>
              <a:tr h="726569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per week (£)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409957"/>
                  </a:ext>
                </a:extLst>
              </a:tr>
            </a:tbl>
          </a:graphicData>
        </a:graphic>
      </p:graphicFrame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67090353-6940-7F31-086C-3D8BE7124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CBAD1F-31E7-D1EE-E195-9A5D5FDAC028}"/>
              </a:ext>
            </a:extLst>
          </p:cNvPr>
          <p:cNvSpPr txBox="1"/>
          <p:nvPr/>
        </p:nvSpPr>
        <p:spPr>
          <a:xfrm>
            <a:off x="-914400" y="170543"/>
            <a:ext cx="3288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8A16632D-EDAF-9FD8-2462-FAD28AF16F78}"/>
              </a:ext>
            </a:extLst>
          </p:cNvPr>
          <p:cNvSpPr/>
          <p:nvPr/>
        </p:nvSpPr>
        <p:spPr>
          <a:xfrm>
            <a:off x="3840480" y="4508816"/>
            <a:ext cx="4770120" cy="1333500"/>
          </a:xfrm>
          <a:prstGeom prst="cloudCallout">
            <a:avLst>
              <a:gd name="adj1" fmla="val -34103"/>
              <a:gd name="adj2" fmla="val 74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sz="1200" b="1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Which method are you using?</a:t>
            </a:r>
            <a:endParaRPr lang="en-GB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Which method is most efficient?</a:t>
            </a:r>
            <a:endParaRPr lang="en-GB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0073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576764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Calculating 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ercentages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with a calculator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5" name="Rectangle: Rounded Corners 3">
            <a:extLst>
              <a:ext uri="{FF2B5EF4-FFF2-40B4-BE49-F238E27FC236}">
                <a16:creationId xmlns:a16="http://schemas.microsoft.com/office/drawing/2014/main" id="{B86190E2-FFD2-C66C-6694-12B05F1EBCD8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53" name="Rectangle: Rounded Corners 34">
            <a:extLst>
              <a:ext uri="{FF2B5EF4-FFF2-40B4-BE49-F238E27FC236}">
                <a16:creationId xmlns:a16="http://schemas.microsoft.com/office/drawing/2014/main" id="{E6559FA9-8370-39D2-FCCD-C575BC725CAC}"/>
              </a:ext>
            </a:extLst>
          </p:cNvPr>
          <p:cNvSpPr/>
          <p:nvPr/>
        </p:nvSpPr>
        <p:spPr>
          <a:xfrm>
            <a:off x="2459691" y="1378452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>
            <a:cxnSpLocks/>
          </p:cNvCxnSpPr>
          <p:nvPr/>
        </p:nvCxnSpPr>
        <p:spPr>
          <a:xfrm>
            <a:off x="2345553" y="3255580"/>
            <a:ext cx="6013639" cy="1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>
            <a:cxnSpLocks/>
          </p:cNvCxnSpPr>
          <p:nvPr/>
        </p:nvCxnSpPr>
        <p:spPr>
          <a:xfrm>
            <a:off x="2345553" y="4729675"/>
            <a:ext cx="6013639" cy="0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345553" y="2995522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8456343" y="3024748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8493824" y="4498842"/>
            <a:ext cx="1170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6640946" y="3112656"/>
            <a:ext cx="9236" cy="1828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6246131" y="2573434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6336022" y="5151116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H="1" flipV="1">
            <a:off x="5107710" y="3112656"/>
            <a:ext cx="18472" cy="1828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4680855" y="2573434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80%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 flipH="1" flipV="1">
            <a:off x="5472772" y="2995522"/>
            <a:ext cx="8632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5423515" y="2433054"/>
            <a:ext cx="1032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0.80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5475013" y="4691333"/>
            <a:ext cx="1032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0.80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/>
          <p:nvPr/>
        </p:nvCxnSpPr>
        <p:spPr>
          <a:xfrm flipH="1" flipV="1">
            <a:off x="5475013" y="5087229"/>
            <a:ext cx="8632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4680855" y="5161468"/>
            <a:ext cx="929112" cy="355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4529523" y="5121891"/>
            <a:ext cx="112240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337.60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CBDC6E2-6091-D876-8DD5-5ADBD32137D1}"/>
              </a:ext>
            </a:extLst>
          </p:cNvPr>
          <p:cNvSpPr txBox="1"/>
          <p:nvPr/>
        </p:nvSpPr>
        <p:spPr>
          <a:xfrm>
            <a:off x="2151391" y="2563083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7291FA-626F-3C4E-FA63-19ADC9B165E4}"/>
              </a:ext>
            </a:extLst>
          </p:cNvPr>
          <p:cNvSpPr txBox="1"/>
          <p:nvPr/>
        </p:nvSpPr>
        <p:spPr>
          <a:xfrm>
            <a:off x="2151391" y="5080997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0BF25AA-F6BF-E2D1-6A88-C7D1B2AE361E}"/>
              </a:ext>
            </a:extLst>
          </p:cNvPr>
          <p:cNvSpPr txBox="1"/>
          <p:nvPr/>
        </p:nvSpPr>
        <p:spPr>
          <a:xfrm>
            <a:off x="8051180" y="1205634"/>
            <a:ext cx="3302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- 20% = 80%</a:t>
            </a:r>
          </a:p>
        </p:txBody>
      </p:sp>
    </p:spTree>
    <p:extLst>
      <p:ext uri="{BB962C8B-B14F-4D97-AF65-F5344CB8AC3E}">
        <p14:creationId xmlns:p14="http://schemas.microsoft.com/office/powerpoint/2010/main" val="172125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4" grpId="0"/>
      <p:bldP spid="45" grpId="0"/>
      <p:bldP spid="47" grpId="0" animBg="1"/>
      <p:bldP spid="48" grpId="0" animBg="1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Calculating percentages with a calculator 1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2FEC61F1-FAE1-5901-FEE1-B0D5D630DA34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33" name="Rectangle: Rounded Corners 1">
            <a:extLst>
              <a:ext uri="{FF2B5EF4-FFF2-40B4-BE49-F238E27FC236}">
                <a16:creationId xmlns:a16="http://schemas.microsoft.com/office/drawing/2014/main" id="{9E2090C0-587B-743F-FFCE-C400BF57E2C5}"/>
              </a:ext>
            </a:extLst>
          </p:cNvPr>
          <p:cNvSpPr/>
          <p:nvPr/>
        </p:nvSpPr>
        <p:spPr>
          <a:xfrm>
            <a:off x="2452776" y="1383836"/>
            <a:ext cx="1736846" cy="7506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AB36230-E7F8-7830-2212-104E9B7FA1A2}"/>
              </a:ext>
            </a:extLst>
          </p:cNvPr>
          <p:cNvSpPr txBox="1"/>
          <p:nvPr/>
        </p:nvSpPr>
        <p:spPr>
          <a:xfrm>
            <a:off x="8798311" y="1258830"/>
            <a:ext cx="3079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+ 15% = 115%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6044731" y="2266378"/>
            <a:ext cx="1144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1.15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7192588" y="5054427"/>
            <a:ext cx="988353" cy="386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/>
          <p:nvPr/>
        </p:nvCxnSpPr>
        <p:spPr>
          <a:xfrm>
            <a:off x="2476740" y="3199009"/>
            <a:ext cx="6633996" cy="12017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/>
          <p:nvPr/>
        </p:nvCxnSpPr>
        <p:spPr>
          <a:xfrm flipV="1">
            <a:off x="2452776" y="4693780"/>
            <a:ext cx="6657960" cy="35238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456868" y="2950967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9133275" y="2968177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9112485" y="4433721"/>
            <a:ext cx="1389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5480024" y="3063281"/>
            <a:ext cx="1465" cy="17777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5035432" y="258259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5166575" y="504523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V="1">
            <a:off x="7593725" y="3082797"/>
            <a:ext cx="0" cy="176642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7288893" y="2621132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115%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>
            <a:off x="6178546" y="2759710"/>
            <a:ext cx="825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6003615" y="4664742"/>
            <a:ext cx="1285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1.15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169003" y="5123368"/>
            <a:ext cx="85819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7150184" y="5037729"/>
            <a:ext cx="12233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485.30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15085E5-BA20-47F0-3ADC-3939451C0A8B}"/>
              </a:ext>
            </a:extLst>
          </p:cNvPr>
          <p:cNvSpPr txBox="1"/>
          <p:nvPr/>
        </p:nvSpPr>
        <p:spPr>
          <a:xfrm>
            <a:off x="2282578" y="2528878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24A5CBB-C3F7-DCE2-D43A-8874193255F6}"/>
              </a:ext>
            </a:extLst>
          </p:cNvPr>
          <p:cNvSpPr txBox="1"/>
          <p:nvPr/>
        </p:nvSpPr>
        <p:spPr>
          <a:xfrm>
            <a:off x="2262706" y="4978871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98569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7" grpId="0" animBg="1"/>
      <p:bldP spid="45" grpId="0"/>
      <p:bldP spid="47" grpId="0"/>
      <p:bldP spid="49" grpId="0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Calculating percentages with a calculator 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34" name="Rectangle: Rounded Corners 3">
            <a:extLst>
              <a:ext uri="{FF2B5EF4-FFF2-40B4-BE49-F238E27FC236}">
                <a16:creationId xmlns:a16="http://schemas.microsoft.com/office/drawing/2014/main" id="{24CE7BCA-6B52-BB07-1533-00879E8E36BA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33" name="Rectangle: Rounded Corners 2">
            <a:extLst>
              <a:ext uri="{FF2B5EF4-FFF2-40B4-BE49-F238E27FC236}">
                <a16:creationId xmlns:a16="http://schemas.microsoft.com/office/drawing/2014/main" id="{0CAC27C2-C9F3-A16F-E6ED-58BB8FD1F518}"/>
              </a:ext>
            </a:extLst>
          </p:cNvPr>
          <p:cNvSpPr/>
          <p:nvPr/>
        </p:nvSpPr>
        <p:spPr>
          <a:xfrm>
            <a:off x="2381836" y="1380085"/>
            <a:ext cx="1817930" cy="76511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7FF5C3-0713-C62F-F814-E1F68A07D219}"/>
              </a:ext>
            </a:extLst>
          </p:cNvPr>
          <p:cNvSpPr txBox="1"/>
          <p:nvPr/>
        </p:nvSpPr>
        <p:spPr>
          <a:xfrm>
            <a:off x="8759283" y="1383836"/>
            <a:ext cx="3081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+ 34% = 134%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8190147" y="5263504"/>
            <a:ext cx="958438" cy="4616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>
            <a:cxnSpLocks/>
          </p:cNvCxnSpPr>
          <p:nvPr/>
        </p:nvCxnSpPr>
        <p:spPr>
          <a:xfrm>
            <a:off x="2237636" y="3371273"/>
            <a:ext cx="7440882" cy="26989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>
            <a:cxnSpLocks/>
          </p:cNvCxnSpPr>
          <p:nvPr/>
        </p:nvCxnSpPr>
        <p:spPr>
          <a:xfrm flipV="1">
            <a:off x="2237636" y="4881016"/>
            <a:ext cx="7440882" cy="14257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237636" y="3138203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9702028" y="3138203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9651799" y="4624339"/>
            <a:ext cx="1353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6005008" y="3215531"/>
            <a:ext cx="17101" cy="18704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5634361" y="271611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5724252" y="5237549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V="1">
            <a:off x="8669366" y="3215532"/>
            <a:ext cx="0" cy="18704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8274095" y="2753866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134%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6822782" y="2801130"/>
            <a:ext cx="1236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1.34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6756913" y="4855171"/>
            <a:ext cx="116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1.34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544403" y="5273064"/>
            <a:ext cx="156897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8113381" y="5226759"/>
            <a:ext cx="122339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565.48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9D8E59A-36F5-340C-C062-D38EB067DFD6}"/>
              </a:ext>
            </a:extLst>
          </p:cNvPr>
          <p:cNvSpPr txBox="1"/>
          <p:nvPr/>
        </p:nvSpPr>
        <p:spPr>
          <a:xfrm>
            <a:off x="2063984" y="2753866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1A183FC-C0EB-52B4-CCDE-908CEBF595D2}"/>
              </a:ext>
            </a:extLst>
          </p:cNvPr>
          <p:cNvSpPr txBox="1"/>
          <p:nvPr/>
        </p:nvSpPr>
        <p:spPr>
          <a:xfrm>
            <a:off x="2063984" y="5182577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570429" y="3249141"/>
            <a:ext cx="156897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57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44" grpId="0"/>
      <p:bldP spid="46" grpId="0"/>
      <p:bldP spid="48" grpId="0"/>
      <p:bldP spid="49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459E508-18E9-CAE6-C5EC-DE33DD2E401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496D37-5A4E-B756-A398-EB5D4371C79B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pSp>
        <p:nvGrpSpPr>
          <p:cNvPr id="18" name="Group 17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9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963298" y="2312950"/>
            <a:ext cx="2781300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cost for large luggage is £60. Small luggage is 12% less.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cost for small luggage?</a:t>
            </a:r>
            <a:endParaRPr lang="en-GB" dirty="0"/>
          </a:p>
          <a:p>
            <a:endParaRPr lang="en-GB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B86517-C6C1-1167-0CEF-6452833E03F7}"/>
              </a:ext>
            </a:extLst>
          </p:cNvPr>
          <p:cNvGrpSpPr/>
          <p:nvPr/>
        </p:nvGrpSpPr>
        <p:grpSpPr>
          <a:xfrm>
            <a:off x="6036219" y="2416164"/>
            <a:ext cx="4808641" cy="1833681"/>
            <a:chOff x="5971874" y="2300169"/>
            <a:chExt cx="4808641" cy="1833681"/>
          </a:xfrm>
        </p:grpSpPr>
        <p:grpSp>
          <p:nvGrpSpPr>
            <p:cNvPr id="17" name="Group 16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6E643857-AEA1-49A1-BEE7-A73F68C71899}"/>
                </a:ext>
              </a:extLst>
            </p:cNvPr>
            <p:cNvGrpSpPr/>
            <p:nvPr/>
          </p:nvGrpSpPr>
          <p:grpSpPr>
            <a:xfrm>
              <a:off x="6817171" y="2657598"/>
              <a:ext cx="378928" cy="1321951"/>
              <a:chOff x="2313994" y="4093024"/>
              <a:chExt cx="704975" cy="2264405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A54AC14-40AB-D36E-32C3-537D124C2108}"/>
                  </a:ext>
                </a:extLst>
              </p:cNvPr>
              <p:cNvSpPr txBox="1"/>
              <p:nvPr/>
            </p:nvSpPr>
            <p:spPr>
              <a:xfrm>
                <a:off x="2401078" y="4093024"/>
                <a:ext cx="594650" cy="44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3DF2745-B39B-3A60-C8E7-45309CE5C112}"/>
                  </a:ext>
                </a:extLst>
              </p:cNvPr>
              <p:cNvSpPr txBox="1"/>
              <p:nvPr/>
            </p:nvSpPr>
            <p:spPr>
              <a:xfrm>
                <a:off x="2313994" y="5909310"/>
                <a:ext cx="704975" cy="44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 flipH="1">
              <a:off x="10460764" y="2319044"/>
              <a:ext cx="2463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971874" y="2300169"/>
              <a:ext cx="4808641" cy="183368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14A21883-0650-C71E-6CBB-4A9DB66CE4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681139"/>
            <a:ext cx="41433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8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85CD5A-CDAE-AF8B-6516-240E74936E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 answers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DA2C61-4041-EFCA-315D-1A8694C9C58A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761390"/>
              </p:ext>
            </p:extLst>
          </p:nvPr>
        </p:nvGraphicFramePr>
        <p:xfrm>
          <a:off x="1245943" y="1237203"/>
          <a:ext cx="4633023" cy="1554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023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4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cost for large luggage is £60. Small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luggage is 12% less. What is the cost for small luggage?</a:t>
                      </a:r>
                      <a:r>
                        <a:rPr lang="en-GB" sz="18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cost for small luggage?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6DB2D5A-7837-B92F-D159-C54D68C12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906835"/>
              </p:ext>
            </p:extLst>
          </p:nvPr>
        </p:nvGraphicFramePr>
        <p:xfrm>
          <a:off x="1232374" y="2996683"/>
          <a:ext cx="4633023" cy="1554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023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485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Online luggage check-in cost is £60, airport check-in is 12% more. How much extra is the airport check-in cost?</a:t>
                      </a:r>
                      <a:endParaRPr lang="en-GB" sz="1800" b="0" kern="120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C0EC3D-59B7-9DCE-5348-1AFCF54D9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506738"/>
              </p:ext>
            </p:extLst>
          </p:nvPr>
        </p:nvGraphicFramePr>
        <p:xfrm>
          <a:off x="1245943" y="4699910"/>
          <a:ext cx="4642689" cy="1553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2689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35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July flight cost is £360.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 you book 4 months early you get a 30% discount.  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is the cost if you book early?</a:t>
                      </a:r>
                      <a:endParaRPr lang="en-GB" sz="1800" b="0" kern="120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FAE094A6-5F85-E0F0-3C84-0FF9B8A935A9}"/>
              </a:ext>
            </a:extLst>
          </p:cNvPr>
          <p:cNvGrpSpPr/>
          <p:nvPr/>
        </p:nvGrpSpPr>
        <p:grpSpPr>
          <a:xfrm>
            <a:off x="6241658" y="1218883"/>
            <a:ext cx="4880433" cy="1620601"/>
            <a:chOff x="6241658" y="1218883"/>
            <a:chExt cx="4880433" cy="1620601"/>
          </a:xfrm>
        </p:grpSpPr>
        <p:grpSp>
          <p:nvGrpSpPr>
            <p:cNvPr id="9" name="Group 8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56FA0075-B5EB-6F51-1B85-E0BEC2E65BC4}"/>
                </a:ext>
              </a:extLst>
            </p:cNvPr>
            <p:cNvGrpSpPr/>
            <p:nvPr/>
          </p:nvGrpSpPr>
          <p:grpSpPr>
            <a:xfrm>
              <a:off x="6447661" y="1485284"/>
              <a:ext cx="4674430" cy="1252888"/>
              <a:chOff x="1385802" y="4093024"/>
              <a:chExt cx="8985408" cy="234810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D9B1991-5FF0-900E-99F9-DB77A046FCD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320622" cy="1838775"/>
                <a:chOff x="1385802" y="4093024"/>
                <a:chExt cx="8320622" cy="1838775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A1B585C1-1E4D-8866-7005-3C29D6783560}"/>
                    </a:ext>
                  </a:extLst>
                </p:cNvPr>
                <p:cNvGrpSpPr/>
                <p:nvPr/>
              </p:nvGrpSpPr>
              <p:grpSpPr>
                <a:xfrm>
                  <a:off x="1576661" y="4603332"/>
                  <a:ext cx="7361302" cy="1328467"/>
                  <a:chOff x="1579420" y="5530537"/>
                  <a:chExt cx="8134362" cy="1328467"/>
                </a:xfrm>
              </p:grpSpPr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5125330-DB87-3B3B-185B-32375C6E19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579420" y="5641978"/>
                    <a:ext cx="8134362" cy="3892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E55C3DF8-5600-97F3-E658-2E2ABCBB05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DC422CE4-EA8E-61F5-6C7C-918DD6A1AC8F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18D57EA-3E81-4317-4EF5-59B0632FD361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9684DE0-4320-5C2B-0436-B6518305C4E1}"/>
                    </a:ext>
                  </a:extLst>
                </p:cNvPr>
                <p:cNvSpPr txBox="1"/>
                <p:nvPr/>
              </p:nvSpPr>
              <p:spPr>
                <a:xfrm>
                  <a:off x="8887070" y="4474290"/>
                  <a:ext cx="819354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81CA8790-9247-9EAE-846E-29B175202E2E}"/>
                  </a:ext>
                </a:extLst>
              </p:cNvPr>
              <p:cNvGrpSpPr/>
              <p:nvPr/>
            </p:nvGrpSpPr>
            <p:grpSpPr>
              <a:xfrm>
                <a:off x="1385802" y="5616328"/>
                <a:ext cx="8985408" cy="824799"/>
                <a:chOff x="1385802" y="4598322"/>
                <a:chExt cx="8985408" cy="824799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7081778-E0C1-3E48-EC43-241F2985C6B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A6DDAA93-C047-141D-CB7F-17A34A817DEF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E9E9D01-B89A-C843-A75F-9894954D918F}"/>
                    </a:ext>
                  </a:extLst>
                </p:cNvPr>
                <p:cNvSpPr txBox="1"/>
                <p:nvPr/>
              </p:nvSpPr>
              <p:spPr>
                <a:xfrm>
                  <a:off x="8843393" y="4598322"/>
                  <a:ext cx="1527817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353CBDD-6834-0A62-DDCE-BC669E8C19F9}"/>
                </a:ext>
              </a:extLst>
            </p:cNvPr>
            <p:cNvCxnSpPr>
              <a:cxnSpLocks/>
            </p:cNvCxnSpPr>
            <p:nvPr/>
          </p:nvCxnSpPr>
          <p:spPr>
            <a:xfrm>
              <a:off x="8964262" y="1826349"/>
              <a:ext cx="0" cy="911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9A41DF3-7635-4907-C8C9-EBDA43895A29}"/>
                </a:ext>
              </a:extLst>
            </p:cNvPr>
            <p:cNvSpPr txBox="1"/>
            <p:nvPr/>
          </p:nvSpPr>
          <p:spPr>
            <a:xfrm>
              <a:off x="8734418" y="1485284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B890448-F7C4-F0D5-780F-53CFAD3C0D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64262" y="2437718"/>
              <a:ext cx="3142" cy="994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216ABBB-2DAB-43FA-6CF9-3FDA9FACE6EC}"/>
                </a:ext>
              </a:extLst>
            </p:cNvPr>
            <p:cNvCxnSpPr>
              <a:cxnSpLocks/>
            </p:cNvCxnSpPr>
            <p:nvPr/>
          </p:nvCxnSpPr>
          <p:spPr>
            <a:xfrm>
              <a:off x="7912697" y="1826349"/>
              <a:ext cx="0" cy="1178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8750641" y="2552952"/>
              <a:ext cx="463074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60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7671175" y="2530038"/>
              <a:ext cx="514156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52.80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32937F5-077A-A5BC-8D85-612B392CAE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53837" y="2402988"/>
              <a:ext cx="3829530" cy="1955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CE2BCC5-9F8F-7B49-E0DC-FB42562F15B0}"/>
                </a:ext>
              </a:extLst>
            </p:cNvPr>
            <p:cNvCxnSpPr>
              <a:cxnSpLocks/>
            </p:cNvCxnSpPr>
            <p:nvPr/>
          </p:nvCxnSpPr>
          <p:spPr>
            <a:xfrm>
              <a:off x="7901371" y="2402988"/>
              <a:ext cx="0" cy="1075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D0AEE2A-DE9A-282C-371B-E7AA82F760E4}"/>
                </a:ext>
              </a:extLst>
            </p:cNvPr>
            <p:cNvSpPr/>
            <p:nvPr/>
          </p:nvSpPr>
          <p:spPr>
            <a:xfrm>
              <a:off x="6241658" y="1237203"/>
              <a:ext cx="4737883" cy="160228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7665201" y="1497811"/>
              <a:ext cx="463074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88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632132" y="1218883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20B58F-69F6-681F-852F-841DAC2C5CEB}"/>
              </a:ext>
            </a:extLst>
          </p:cNvPr>
          <p:cNvGrpSpPr/>
          <p:nvPr/>
        </p:nvGrpSpPr>
        <p:grpSpPr>
          <a:xfrm>
            <a:off x="6200780" y="2991880"/>
            <a:ext cx="4887580" cy="1573323"/>
            <a:chOff x="6200780" y="2991880"/>
            <a:chExt cx="4887580" cy="1573323"/>
          </a:xfrm>
        </p:grpSpPr>
        <p:grpSp>
          <p:nvGrpSpPr>
            <p:cNvPr id="34" name="Group 33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56FA0075-B5EB-6F51-1B85-E0BEC2E65BC4}"/>
                </a:ext>
              </a:extLst>
            </p:cNvPr>
            <p:cNvGrpSpPr/>
            <p:nvPr/>
          </p:nvGrpSpPr>
          <p:grpSpPr>
            <a:xfrm>
              <a:off x="6477566" y="3321910"/>
              <a:ext cx="4610794" cy="1145838"/>
              <a:chOff x="1385802" y="4093024"/>
              <a:chExt cx="8863084" cy="2348103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8D9B1991-5FF0-900E-99F9-DB77A046FCD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320622" cy="1838775"/>
                <a:chOff x="1385802" y="4093024"/>
                <a:chExt cx="8320622" cy="1838775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A1B585C1-1E4D-8866-7005-3C29D6783560}"/>
                    </a:ext>
                  </a:extLst>
                </p:cNvPr>
                <p:cNvGrpSpPr/>
                <p:nvPr/>
              </p:nvGrpSpPr>
              <p:grpSpPr>
                <a:xfrm>
                  <a:off x="1576661" y="4603332"/>
                  <a:ext cx="7310409" cy="1328467"/>
                  <a:chOff x="1579420" y="5530537"/>
                  <a:chExt cx="8078124" cy="1328467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C5125330-DB87-3B3B-185B-32375C6E196D}"/>
                      </a:ext>
                    </a:extLst>
                  </p:cNvPr>
                  <p:cNvCxnSpPr>
                    <a:cxnSpLocks/>
                    <a:endCxn id="43" idx="1"/>
                  </p:cNvCxnSpPr>
                  <p:nvPr/>
                </p:nvCxnSpPr>
                <p:spPr>
                  <a:xfrm flipV="1">
                    <a:off x="1579420" y="5625556"/>
                    <a:ext cx="8078124" cy="5535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E55C3DF8-5600-97F3-E658-2E2ABCBB05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DC422CE4-EA8E-61F5-6C7C-918DD6A1AC8F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618D57EA-3E81-4317-4EF5-59B0632FD361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89684DE0-4320-5C2B-0436-B6518305C4E1}"/>
                    </a:ext>
                  </a:extLst>
                </p:cNvPr>
                <p:cNvSpPr txBox="1"/>
                <p:nvPr/>
              </p:nvSpPr>
              <p:spPr>
                <a:xfrm>
                  <a:off x="8887070" y="4474290"/>
                  <a:ext cx="819354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81CA8790-9247-9EAE-846E-29B175202E2E}"/>
                  </a:ext>
                </a:extLst>
              </p:cNvPr>
              <p:cNvGrpSpPr/>
              <p:nvPr/>
            </p:nvGrpSpPr>
            <p:grpSpPr>
              <a:xfrm>
                <a:off x="1385802" y="5450818"/>
                <a:ext cx="8863084" cy="990309"/>
                <a:chOff x="1385802" y="4432812"/>
                <a:chExt cx="8863084" cy="990309"/>
              </a:xfrm>
            </p:grpSpPr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D7081778-E0C1-3E48-EC43-241F2985C6B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A6DDAA93-C047-141D-CB7F-17A34A817DEF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E9E9D01-B89A-C843-A75F-9894954D918F}"/>
                    </a:ext>
                  </a:extLst>
                </p:cNvPr>
                <p:cNvSpPr txBox="1"/>
                <p:nvPr/>
              </p:nvSpPr>
              <p:spPr>
                <a:xfrm>
                  <a:off x="8721069" y="4432812"/>
                  <a:ext cx="1527817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353CBDD-6834-0A62-DDCE-BC669E8C19F9}"/>
                </a:ext>
              </a:extLst>
            </p:cNvPr>
            <p:cNvCxnSpPr>
              <a:cxnSpLocks/>
            </p:cNvCxnSpPr>
            <p:nvPr/>
          </p:nvCxnSpPr>
          <p:spPr>
            <a:xfrm>
              <a:off x="9063552" y="3652928"/>
              <a:ext cx="0" cy="833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9A41DF3-7635-4907-C8C9-EBDA43895A29}"/>
                </a:ext>
              </a:extLst>
            </p:cNvPr>
            <p:cNvSpPr txBox="1"/>
            <p:nvPr/>
          </p:nvSpPr>
          <p:spPr>
            <a:xfrm>
              <a:off x="8833708" y="3311863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B890448-F7C4-F0D5-780F-53CFAD3C0D2E}"/>
                </a:ext>
              </a:extLst>
            </p:cNvPr>
            <p:cNvCxnSpPr>
              <a:cxnSpLocks/>
            </p:cNvCxnSpPr>
            <p:nvPr/>
          </p:nvCxnSpPr>
          <p:spPr>
            <a:xfrm>
              <a:off x="9076370" y="4132804"/>
              <a:ext cx="0" cy="9096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216ABBB-2DAB-43FA-6CF9-3FDA9FACE6EC}"/>
                </a:ext>
              </a:extLst>
            </p:cNvPr>
            <p:cNvCxnSpPr>
              <a:cxnSpLocks/>
            </p:cNvCxnSpPr>
            <p:nvPr/>
          </p:nvCxnSpPr>
          <p:spPr>
            <a:xfrm>
              <a:off x="7436714" y="3652928"/>
              <a:ext cx="0" cy="1077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8844833" y="4235556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60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7241418" y="4263564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7.20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32937F5-077A-A5BC-8D85-612B392CAE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6856" y="4126181"/>
              <a:ext cx="3758856" cy="25576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CE2BCC5-9F8F-7B49-E0DC-FB42562F15B0}"/>
                </a:ext>
              </a:extLst>
            </p:cNvPr>
            <p:cNvCxnSpPr>
              <a:cxnSpLocks/>
            </p:cNvCxnSpPr>
            <p:nvPr/>
          </p:nvCxnSpPr>
          <p:spPr>
            <a:xfrm>
              <a:off x="7444728" y="4150710"/>
              <a:ext cx="0" cy="9836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D0AEE2A-DE9A-282C-371B-E7AA82F760E4}"/>
                </a:ext>
              </a:extLst>
            </p:cNvPr>
            <p:cNvSpPr/>
            <p:nvPr/>
          </p:nvSpPr>
          <p:spPr>
            <a:xfrm>
              <a:off x="6200780" y="3005423"/>
              <a:ext cx="4804837" cy="15597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7205177" y="3324657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12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0593034" y="2991880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4223CA6-E090-FC82-757B-E2A937FD04CD}"/>
              </a:ext>
            </a:extLst>
          </p:cNvPr>
          <p:cNvGrpSpPr/>
          <p:nvPr/>
        </p:nvGrpSpPr>
        <p:grpSpPr>
          <a:xfrm>
            <a:off x="6208423" y="4661014"/>
            <a:ext cx="4952198" cy="1592403"/>
            <a:chOff x="6208423" y="4661014"/>
            <a:chExt cx="4952198" cy="1592403"/>
          </a:xfrm>
        </p:grpSpPr>
        <p:grpSp>
          <p:nvGrpSpPr>
            <p:cNvPr id="56" name="Group 55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8D47F303-8E92-67CB-6882-B12DA6C9A012}"/>
                </a:ext>
              </a:extLst>
            </p:cNvPr>
            <p:cNvGrpSpPr/>
            <p:nvPr/>
          </p:nvGrpSpPr>
          <p:grpSpPr>
            <a:xfrm>
              <a:off x="6546961" y="4905386"/>
              <a:ext cx="4613660" cy="1227457"/>
              <a:chOff x="1385802" y="4093024"/>
              <a:chExt cx="8868593" cy="2348103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099C81CA-6A2A-E138-2704-C6797160B1E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224310" cy="1838775"/>
                <a:chOff x="1385802" y="4093024"/>
                <a:chExt cx="8224310" cy="1838775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BDFBFD2-6143-C579-2A72-913CBC02942B}"/>
                    </a:ext>
                  </a:extLst>
                </p:cNvPr>
                <p:cNvGrpSpPr/>
                <p:nvPr/>
              </p:nvGrpSpPr>
              <p:grpSpPr>
                <a:xfrm>
                  <a:off x="1578527" y="4603332"/>
                  <a:ext cx="7212232" cy="1328467"/>
                  <a:chOff x="1581482" y="5530537"/>
                  <a:chExt cx="7969637" cy="1328467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A2DCF849-7B2C-F5B4-69D8-C711998147D6}"/>
                      </a:ext>
                    </a:extLst>
                  </p:cNvPr>
                  <p:cNvCxnSpPr>
                    <a:cxnSpLocks/>
                    <a:endCxn id="64" idx="1"/>
                  </p:cNvCxnSpPr>
                  <p:nvPr/>
                </p:nvCxnSpPr>
                <p:spPr>
                  <a:xfrm flipV="1">
                    <a:off x="1581482" y="5641695"/>
                    <a:ext cx="7969637" cy="37292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1E1A93E1-0238-D9A7-2C5D-76C8FBCDA6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59E25B3D-0D0C-9B14-0DE4-5D0D9E897DDE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FD37A1EE-EDAC-3A06-1909-EBE74FCE8645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FB4E1B4A-7780-B9A5-BD1A-5CFA1A1D92AF}"/>
                    </a:ext>
                  </a:extLst>
                </p:cNvPr>
                <p:cNvSpPr txBox="1"/>
                <p:nvPr/>
              </p:nvSpPr>
              <p:spPr>
                <a:xfrm>
                  <a:off x="8790759" y="4490431"/>
                  <a:ext cx="819353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D838396-8601-EBBF-EAED-E9D0800C29C6}"/>
                  </a:ext>
                </a:extLst>
              </p:cNvPr>
              <p:cNvGrpSpPr/>
              <p:nvPr/>
            </p:nvGrpSpPr>
            <p:grpSpPr>
              <a:xfrm>
                <a:off x="1385802" y="5498517"/>
                <a:ext cx="8868593" cy="942610"/>
                <a:chOff x="1385802" y="4480511"/>
                <a:chExt cx="8868593" cy="942610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42D07B39-BF9E-58BF-819A-E4253990A57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21F98960-BC37-6AFB-9A7D-1FFCC003F18B}"/>
                    </a:ext>
                  </a:extLst>
                </p:cNvPr>
                <p:cNvSpPr txBox="1"/>
                <p:nvPr/>
              </p:nvSpPr>
              <p:spPr>
                <a:xfrm>
                  <a:off x="8726578" y="4480511"/>
                  <a:ext cx="1527817" cy="4481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  <a:endCxn id="68" idx="2"/>
            </p:cNvCxnSpPr>
            <p:nvPr/>
          </p:nvCxnSpPr>
          <p:spPr>
            <a:xfrm flipV="1">
              <a:off x="9004485" y="5164596"/>
              <a:ext cx="0" cy="1785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E9ABED0-D919-5AF7-057F-5D5E44C3B239}"/>
                </a:ext>
              </a:extLst>
            </p:cNvPr>
            <p:cNvSpPr txBox="1"/>
            <p:nvPr/>
          </p:nvSpPr>
          <p:spPr>
            <a:xfrm>
              <a:off x="8772948" y="4902986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30E1D1D4-3E8B-A337-8473-DD9333406D7A}"/>
                </a:ext>
              </a:extLst>
            </p:cNvPr>
            <p:cNvSpPr/>
            <p:nvPr/>
          </p:nvSpPr>
          <p:spPr>
            <a:xfrm>
              <a:off x="8821873" y="5924501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9CDFFE4-E779-3821-DD2C-AE7DB187C749}"/>
                </a:ext>
              </a:extLst>
            </p:cNvPr>
            <p:cNvSpPr/>
            <p:nvPr/>
          </p:nvSpPr>
          <p:spPr>
            <a:xfrm>
              <a:off x="7951227" y="4926701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70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57394FB-EF68-05DB-FBBE-D954566ACA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70771" y="5776835"/>
              <a:ext cx="3751126" cy="24130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DCAD1A8-1CC1-AC37-807B-CEE96353C3D2}"/>
                </a:ext>
              </a:extLst>
            </p:cNvPr>
            <p:cNvSpPr/>
            <p:nvPr/>
          </p:nvSpPr>
          <p:spPr>
            <a:xfrm>
              <a:off x="6208423" y="4693637"/>
              <a:ext cx="4804837" cy="15597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A5A92B83-0D13-A5BA-1001-F5BCC5FA1DF4}"/>
                </a:ext>
              </a:extLst>
            </p:cNvPr>
            <p:cNvSpPr/>
            <p:nvPr/>
          </p:nvSpPr>
          <p:spPr>
            <a:xfrm>
              <a:off x="7099086" y="4919877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30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0278" y="5676255"/>
              <a:ext cx="0" cy="2484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63552" y="5655066"/>
              <a:ext cx="0" cy="2851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8015698" y="5908884"/>
              <a:ext cx="463074" cy="25181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252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0632132" y="4661014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AA8B8B9F-EE5B-B9EB-E0E9-55675AF4D876}"/>
                </a:ext>
              </a:extLst>
            </p:cNvPr>
            <p:cNvCxnSpPr>
              <a:cxnSpLocks/>
              <a:endCxn id="70" idx="2"/>
            </p:cNvCxnSpPr>
            <p:nvPr/>
          </p:nvCxnSpPr>
          <p:spPr>
            <a:xfrm flipV="1">
              <a:off x="8182764" y="5167324"/>
              <a:ext cx="0" cy="195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B6786A5-FDE9-2B52-4C25-5EF359D375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43732" y="5147653"/>
              <a:ext cx="0" cy="195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CFE2ED33-0122-730B-2516-C8092914F658}"/>
              </a:ext>
            </a:extLst>
          </p:cNvPr>
          <p:cNvSpPr/>
          <p:nvPr/>
        </p:nvSpPr>
        <p:spPr>
          <a:xfrm>
            <a:off x="7140828" y="5944093"/>
            <a:ext cx="463074" cy="2518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108</a:t>
            </a:r>
          </a:p>
        </p:txBody>
      </p:sp>
    </p:spTree>
    <p:extLst>
      <p:ext uri="{BB962C8B-B14F-4D97-AF65-F5344CB8AC3E}">
        <p14:creationId xmlns:p14="http://schemas.microsoft.com/office/powerpoint/2010/main" val="199567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A5EAA7B92BF643A9DF7FB42895D1F6" ma:contentTypeVersion="18" ma:contentTypeDescription="Create a new document." ma:contentTypeScope="" ma:versionID="c62f68ab48f709daf7a1cf300eba7c75">
  <xsd:schema xmlns:xsd="http://www.w3.org/2001/XMLSchema" xmlns:xs="http://www.w3.org/2001/XMLSchema" xmlns:p="http://schemas.microsoft.com/office/2006/metadata/properties" xmlns:ns2="d8465555-14fc-4b2a-bc04-d86be66f091c" xmlns:ns3="24ec57ad-4400-4e6b-b0ee-7b1e20d69afc" targetNamespace="http://schemas.microsoft.com/office/2006/metadata/properties" ma:root="true" ma:fieldsID="de1bd6db52eb86d31f395a493fb595d2" ns2:_="" ns3:_="">
    <xsd:import namespace="d8465555-14fc-4b2a-bc04-d86be66f091c"/>
    <xsd:import namespace="24ec57ad-4400-4e6b-b0ee-7b1e20d69a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65555-14fc-4b2a-bc04-d86be66f0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ec57ad-4400-4e6b-b0ee-7b1e20d69af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742d19-9655-4749-864c-21a7180a672d}" ma:internalName="TaxCatchAll" ma:showField="CatchAllData" ma:web="24ec57ad-4400-4e6b-b0ee-7b1e20d69a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ec57ad-4400-4e6b-b0ee-7b1e20d69afc" xsi:nil="true"/>
    <lcf76f155ced4ddcb4097134ff3c332f xmlns="d8465555-14fc-4b2a-bc04-d86be66f091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9DC686-CC3A-42C9-8FED-87EDE11F4A89}"/>
</file>

<file path=customXml/itemProps2.xml><?xml version="1.0" encoding="utf-8"?>
<ds:datastoreItem xmlns:ds="http://schemas.openxmlformats.org/officeDocument/2006/customXml" ds:itemID="{C6285013-FEFE-4AA0-BDF2-3945D84741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F50840-2963-4EE0-A9ED-DD36D8F74DD8}">
  <ds:schemaRefs>
    <ds:schemaRef ds:uri="http://schemas.microsoft.com/office/2006/metadata/properties"/>
    <ds:schemaRef ds:uri="http://schemas.microsoft.com/office/infopath/2007/PartnerControls"/>
    <ds:schemaRef ds:uri="a943fffa-545b-4eca-b17d-5f9a138dda08"/>
    <ds:schemaRef ds:uri="c5cf19a6-e467-491d-9af0-5a70f09a6a4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1627</Words>
  <Application>Microsoft Office PowerPoint</Application>
  <PresentationFormat>Widescreen</PresentationFormat>
  <Paragraphs>325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1_Office Theme</vt:lpstr>
      <vt:lpstr>Custom Design</vt:lpstr>
      <vt:lpstr>Lesson 21:  Percentages with a calculator</vt:lpstr>
      <vt:lpstr>Khadeja says…  </vt:lpstr>
      <vt:lpstr>PowerPoint Presentation</vt:lpstr>
      <vt:lpstr>Jamie’s hotel rooms</vt:lpstr>
      <vt:lpstr>Calculating percentages with a calculator</vt:lpstr>
      <vt:lpstr>Calculating percentages with a calculator 1</vt:lpstr>
      <vt:lpstr>Calculating percentages with a calculator 2</vt:lpstr>
      <vt:lpstr>Matching activity</vt:lpstr>
      <vt:lpstr>Matching activity answers 1</vt:lpstr>
      <vt:lpstr>Matching activity answers 2</vt:lpstr>
      <vt:lpstr>Holiday shopping</vt:lpstr>
      <vt:lpstr>Holiday shopping answers</vt:lpstr>
      <vt:lpstr>Exam question</vt:lpstr>
      <vt:lpstr>Lesson review:  Percentages with a calculator</vt:lpstr>
      <vt:lpstr>Lesson 21:  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Khadeja says…..  “To find 10% of a number, you divide by 10 and to find 20% of a number, you divide by 20”</dc:title>
  <dc:creator>Jayon Charles</dc:creator>
  <cp:lastModifiedBy>Olesya Gilmutdinova</cp:lastModifiedBy>
  <cp:revision>56</cp:revision>
  <dcterms:created xsi:type="dcterms:W3CDTF">2022-11-16T11:22:56Z</dcterms:created>
  <dcterms:modified xsi:type="dcterms:W3CDTF">2023-03-06T16:08:24Z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0x010100E1A5EAA7B92BF643A9DF7FB42895D1F6</vt:lpwstr>
  </property>
</Properties>
</file>