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3" r:id="rId6"/>
  </p:sldMasterIdLst>
  <p:notesMasterIdLst>
    <p:notesMasterId r:id="rId31"/>
  </p:notesMasterIdLst>
  <p:sldIdLst>
    <p:sldId id="261" r:id="rId7"/>
    <p:sldId id="264" r:id="rId8"/>
    <p:sldId id="2233" r:id="rId9"/>
    <p:sldId id="2252" r:id="rId10"/>
    <p:sldId id="2246" r:id="rId11"/>
    <p:sldId id="2247" r:id="rId12"/>
    <p:sldId id="2240" r:id="rId13"/>
    <p:sldId id="2245" r:id="rId14"/>
    <p:sldId id="2242" r:id="rId15"/>
    <p:sldId id="338" r:id="rId16"/>
    <p:sldId id="2221" r:id="rId17"/>
    <p:sldId id="2243" r:id="rId18"/>
    <p:sldId id="307" r:id="rId19"/>
    <p:sldId id="295" r:id="rId20"/>
    <p:sldId id="2238" r:id="rId21"/>
    <p:sldId id="2259" r:id="rId22"/>
    <p:sldId id="2261" r:id="rId23"/>
    <p:sldId id="2262" r:id="rId24"/>
    <p:sldId id="2212" r:id="rId25"/>
    <p:sldId id="2228" r:id="rId26"/>
    <p:sldId id="2216" r:id="rId27"/>
    <p:sldId id="2260" r:id="rId28"/>
    <p:sldId id="2232" r:id="rId29"/>
    <p:sldId id="325"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BD6A00-3A30-D1C0-15E0-E7877314EB3C}" name="Holly Connor" initials="HC" userId="S::holly.connor@etfoundation.co.uk::1f42cece-a2cb-42f7-8756-b24cefe03901" providerId="AD"/>
  <p188:author id="{6F39AC1C-7B49-93FF-9D4D-5A7A69B6E107}" name="Rose Parkin" initials="RP" userId="a9affac8917e8dd4" providerId="Windows Live"/>
  <p188:author id="{1171D62C-38AB-798B-31BA-C98494FB7663}" name="Lynette Woodward" initials="LW" userId="13fbb54c17c89d99" providerId="Windows Live"/>
  <p188:author id="{DB168830-51D4-4CC1-7858-D21AD9F13162}" name="Sarah Stafford" initials="SS" userId="Sarah Stafford"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Chess Law" initials="CL" lastIdx="9" clrIdx="6">
    <p:extLst>
      <p:ext uri="{19B8F6BF-5375-455C-9EA6-DF929625EA0E}">
        <p15:presenceInfo xmlns:p15="http://schemas.microsoft.com/office/powerpoint/2012/main" userId="S::chess@newgenpublishing.co.uk::77e1df74-a9d8-491f-a58c-070132422fdd" providerId="AD"/>
      </p:ext>
    </p:extLst>
  </p:cmAuthor>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8" name="Stephanie Bentley" initials="SB" lastIdx="7" clrIdx="7">
    <p:extLst>
      <p:ext uri="{19B8F6BF-5375-455C-9EA6-DF929625EA0E}">
        <p15:presenceInfo xmlns:p15="http://schemas.microsoft.com/office/powerpoint/2012/main" userId="2fb974b8e90647fd" providerId="Windows Live"/>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 id="4" name="Stephanie Colquitt" initials="SC" lastIdx="12" clrIdx="3">
    <p:extLst>
      <p:ext uri="{19B8F6BF-5375-455C-9EA6-DF929625EA0E}">
        <p15:presenceInfo xmlns:p15="http://schemas.microsoft.com/office/powerpoint/2012/main" userId="1bc9ee965db69ad1" providerId="Windows Live"/>
      </p:ext>
    </p:extLst>
  </p:cmAuthor>
  <p:cmAuthor id="5" name="Olesya Gilmutdinova" initials="OG" lastIdx="9" clrIdx="4">
    <p:extLst>
      <p:ext uri="{19B8F6BF-5375-455C-9EA6-DF929625EA0E}">
        <p15:presenceInfo xmlns:p15="http://schemas.microsoft.com/office/powerpoint/2012/main" userId="S::olesya@newgenpublishing.co.uk::0ad0dfd8-c78a-45b1-8302-82c733b1cefb" providerId="AD"/>
      </p:ext>
    </p:extLst>
  </p:cmAuthor>
  <p:cmAuthor id="6" name="CE" initials="TH" lastIdx="1" clrIdx="5">
    <p:extLst>
      <p:ext uri="{19B8F6BF-5375-455C-9EA6-DF929625EA0E}">
        <p15:presenceInfo xmlns:p15="http://schemas.microsoft.com/office/powerpoint/2012/main" userId="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7E8"/>
    <a:srgbClr val="BE0064"/>
    <a:srgbClr val="E6C8D9"/>
    <a:srgbClr val="9BC8FF"/>
    <a:srgbClr val="0071F8"/>
    <a:srgbClr val="008FC9"/>
    <a:srgbClr val="DD3D4C"/>
    <a:srgbClr val="F9D09E"/>
    <a:srgbClr val="C96035"/>
    <a:srgbClr val="DDB1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40" autoAdjust="0"/>
    <p:restoredTop sz="72208" autoAdjust="0"/>
  </p:normalViewPr>
  <p:slideViewPr>
    <p:cSldViewPr snapToGrid="0" snapToObjects="1">
      <p:cViewPr varScale="1">
        <p:scale>
          <a:sx n="82" d="100"/>
          <a:sy n="82" d="100"/>
        </p:scale>
        <p:origin x="1398" y="90"/>
      </p:cViewPr>
      <p:guideLst>
        <p:guide orient="horz" pos="2160"/>
        <p:guide pos="3840"/>
      </p:guideLst>
    </p:cSldViewPr>
  </p:slideViewPr>
  <p:outlineViewPr>
    <p:cViewPr>
      <p:scale>
        <a:sx n="33" d="100"/>
        <a:sy n="33" d="100"/>
      </p:scale>
      <p:origin x="0" y="0"/>
    </p:cViewPr>
  </p:outlineViewPr>
  <p:notesTextViewPr>
    <p:cViewPr>
      <p:scale>
        <a:sx n="114" d="100"/>
        <a:sy n="114"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commentAuthors" Target="commentAuthor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reinforces the area of a cross-section of a 3D prism </a:t>
            </a:r>
            <a:r>
              <a:rPr lang="en-GB" dirty="0"/>
              <a:t>×</a:t>
            </a:r>
            <a:r>
              <a:rPr lang="en-US" dirty="0"/>
              <a:t> depth/length.</a:t>
            </a:r>
          </a:p>
        </p:txBody>
      </p:sp>
      <p:sp>
        <p:nvSpPr>
          <p:cNvPr id="4" name="Slide Number Placeholder 3"/>
          <p:cNvSpPr>
            <a:spLocks noGrp="1"/>
          </p:cNvSpPr>
          <p:nvPr>
            <p:ph type="sldNum" sz="quarter" idx="10"/>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2314148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to introduce the ice-cream task. An ice-cream needs to be created – it is made up of ice-cream and chocolate coating. Re-iterate the difference between surface area and volume. If the surface area has not been mentioned much previously, ensure that the learners understand the concept. It is the covering, the chocolate coating; the amount of wrapping on a present; the amount of icing on a cake and so on.  </a:t>
            </a:r>
          </a:p>
          <a:p>
            <a:r>
              <a:rPr lang="en-US" dirty="0"/>
              <a:t>In the choc-ice, the chocolate is coating the surface and therefore this represents the surface area.</a:t>
            </a:r>
          </a:p>
          <a:p>
            <a:r>
              <a:rPr lang="en-US" dirty="0"/>
              <a:t>The ice-cream is inside, therefore this is the volume. To increase profits we need the LEAST amount of chocolate covering on the choc-ice.</a:t>
            </a:r>
          </a:p>
          <a:p>
            <a:endParaRPr lang="en-US" dirty="0"/>
          </a:p>
          <a:p>
            <a:r>
              <a:rPr lang="en-US" dirty="0"/>
              <a:t>How would we calculate surface area? Learner to feed back how they do this (thinking of nets/of sketching the sides and doubling etc.)</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702904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reinforces the key idea about surface area.</a:t>
            </a:r>
          </a:p>
        </p:txBody>
      </p:sp>
      <p:sp>
        <p:nvSpPr>
          <p:cNvPr id="4" name="Slide Number Placeholder 3"/>
          <p:cNvSpPr>
            <a:spLocks noGrp="1"/>
          </p:cNvSpPr>
          <p:nvPr>
            <p:ph type="sldNum" sz="quarter" idx="10"/>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4211268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Arial" panose="020B0604020202020204" pitchFamily="34" charset="0"/>
                <a:ea typeface="Calibri" panose="020F0502020204030204" pitchFamily="34" charset="0"/>
              </a:rPr>
              <a:t>The aim of the task is for learners to explore ice-creams with a volume of 64 cm</a:t>
            </a:r>
            <a:r>
              <a:rPr lang="en-GB" sz="1800" dirty="0"/>
              <a:t>³ </a:t>
            </a:r>
            <a:r>
              <a:rPr lang="en-GB" sz="1800" dirty="0">
                <a:effectLst/>
                <a:latin typeface="Arial" panose="020B0604020202020204" pitchFamily="34" charset="0"/>
                <a:ea typeface="Calibri" panose="020F0502020204030204" pitchFamily="34" charset="0"/>
              </a:rPr>
              <a:t>with the minimum amount of chocolate covering (although this must cover the whole ice-cream). </a:t>
            </a:r>
          </a:p>
          <a:p>
            <a:r>
              <a:rPr lang="en-GB" sz="1800" dirty="0">
                <a:effectLst/>
                <a:latin typeface="Arial" panose="020B0604020202020204" pitchFamily="34" charset="0"/>
                <a:ea typeface="Calibri" panose="020F0502020204030204" pitchFamily="34" charset="0"/>
              </a:rPr>
              <a:t>The worksheet provides a starting point for each different type of shape for the learners to explore. </a:t>
            </a:r>
          </a:p>
          <a:p>
            <a:r>
              <a:rPr lang="en-GB" sz="1800" dirty="0">
                <a:effectLst/>
                <a:latin typeface="Arial" panose="020B0604020202020204" pitchFamily="34" charset="0"/>
                <a:ea typeface="Calibri" panose="020F0502020204030204" pitchFamily="34" charset="0"/>
              </a:rPr>
              <a:t>They must work out the volume of ice-cream and the surface area – looking for the shape with the LEAST surface area to keep chocolate coating costs DOWN.</a:t>
            </a:r>
          </a:p>
          <a:p>
            <a:endParaRPr lang="en-GB" sz="1800" dirty="0">
              <a:effectLst/>
              <a:latin typeface="Arial" panose="020B0604020202020204" pitchFamily="34" charset="0"/>
              <a:ea typeface="Calibri" panose="020F0502020204030204" pitchFamily="34" charset="0"/>
            </a:endParaRPr>
          </a:p>
          <a:p>
            <a:r>
              <a:rPr lang="en-GB" sz="1800" dirty="0">
                <a:effectLst/>
                <a:latin typeface="Arial" panose="020B0604020202020204" pitchFamily="34" charset="0"/>
                <a:ea typeface="Calibri" panose="020F0502020204030204" pitchFamily="34" charset="0"/>
              </a:rPr>
              <a:t>Mention that the learners can look at cuboids/cubes/Extension: triangular prisms and cylinders. Can the learners come to any conclusions about the effect of dimensions on the surface area?</a:t>
            </a:r>
          </a:p>
          <a:p>
            <a:endParaRPr lang="en-US" dirty="0"/>
          </a:p>
          <a:p>
            <a:r>
              <a:rPr lang="en-US" dirty="0"/>
              <a:t>Have a discussion about profit. What is profit? What are costs? How do you </a:t>
            </a:r>
            <a:r>
              <a:rPr lang="en-US" dirty="0" err="1"/>
              <a:t>maximise</a:t>
            </a:r>
            <a:r>
              <a:rPr lang="en-US" dirty="0"/>
              <a:t> profit?  </a:t>
            </a:r>
          </a:p>
          <a:p>
            <a:endParaRPr lang="en-US" dirty="0"/>
          </a:p>
        </p:txBody>
      </p:sp>
      <p:sp>
        <p:nvSpPr>
          <p:cNvPr id="4" name="Slide Number Placeholder 3"/>
          <p:cNvSpPr>
            <a:spLocks noGrp="1"/>
          </p:cNvSpPr>
          <p:nvPr>
            <p:ph type="sldNum" sz="quarter" idx="10"/>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12583504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sketches on the board the best shape from each group and the amount of ice-cream and chocolate used (volume and SA).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ea typeface="Calibri" panose="020F0502020204030204" pitchFamily="34" charset="0"/>
              </a:rPr>
              <a:t>Can the learners come to any conclusions about the effect of dimensions on the surface area?</a:t>
            </a:r>
          </a:p>
          <a:p>
            <a:endParaRPr lang="en-GB" dirty="0"/>
          </a:p>
          <a:p>
            <a:r>
              <a:rPr lang="en-GB" dirty="0"/>
              <a:t>For cuboids, the shape with the LEAST surface area is a cube with dimensions 4 × 4 × 4.  Volume 64 cm</a:t>
            </a:r>
            <a:r>
              <a:rPr lang="en-GB" baseline="30000" dirty="0"/>
              <a:t>3</a:t>
            </a:r>
            <a:r>
              <a:rPr lang="en-GB" dirty="0"/>
              <a:t> and SA is 96 cm</a:t>
            </a:r>
            <a:r>
              <a:rPr lang="en-GB" baseline="30000" dirty="0"/>
              <a:t>2</a:t>
            </a:r>
            <a:r>
              <a:rPr lang="en-GB" dirty="0"/>
              <a:t>. The more you move away from the cube shape, the longer and thinner the cuboid becomes and therefore the bigger the surface area.</a:t>
            </a:r>
          </a:p>
          <a:p>
            <a:endParaRPr lang="en-GB" dirty="0"/>
          </a:p>
          <a:p>
            <a:r>
              <a:rPr lang="en-GB" dirty="0"/>
              <a:t>Triangular prisms are not cheap for chocolate. They have the largest surface area so are not a good design.</a:t>
            </a:r>
          </a:p>
          <a:p>
            <a:endParaRPr lang="en-GB" dirty="0"/>
          </a:p>
          <a:p>
            <a:r>
              <a:rPr lang="en-GB" dirty="0"/>
              <a:t>A cylinder, however, when similar in diameter to depth, has the LEAST surface area so is the CHEAPEST ice-cream.</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Possible business discussion: if there are several shapes with similar amounts, what would make one better than another? Which would be easier to sell?  Will some melt quicker or be more difficult to eat?  Will they drip more?</a:t>
            </a:r>
          </a:p>
          <a:p>
            <a:endParaRPr lang="en-GB" dirty="0"/>
          </a:p>
          <a:p>
            <a:r>
              <a:rPr lang="en-GB" dirty="0"/>
              <a:t>Tutor re-caps the key learning points and then explains that the following exam questions are based on the key learning points.</a:t>
            </a:r>
          </a:p>
        </p:txBody>
      </p:sp>
      <p:sp>
        <p:nvSpPr>
          <p:cNvPr id="4" name="Slide Number Placeholder 3"/>
          <p:cNvSpPr>
            <a:spLocks noGrp="1"/>
          </p:cNvSpPr>
          <p:nvPr>
            <p:ph type="sldNum" sz="quarter" idx="5"/>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3735583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FS exam question tips. Explain to the learners that the work they have been doing should enable them to answer the following exam questions but for them to make sure that they read the questions carefully, remember units etc.</a:t>
            </a:r>
          </a:p>
          <a:p>
            <a:endParaRPr lang="en-US" dirty="0"/>
          </a:p>
          <a:p>
            <a:r>
              <a:rPr lang="en-US" dirty="0"/>
              <a:t>Talk through the tips.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69566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1291021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18</a:t>
            </a:fld>
            <a:endParaRPr lang="en-US"/>
          </a:p>
        </p:txBody>
      </p:sp>
    </p:spTree>
    <p:extLst>
      <p:ext uri="{BB962C8B-B14F-4D97-AF65-F5344CB8AC3E}">
        <p14:creationId xmlns:p14="http://schemas.microsoft.com/office/powerpoint/2010/main" val="25852061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41B8F9-02B8-45AF-8BA5-23E994D6A8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8740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Tutor to allocate 3D shapes to each group. These could be cereal boxes, a cube, Pringles tube, Toblerone, ball, etc.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small groups, learners prepare a poster showing everything they know about their shape.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After a few minutes move to the next slide which has some prompts.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28008140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41B8F9-02B8-45AF-8BA5-23E994D6A8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7730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41B8F9-02B8-45AF-8BA5-23E994D6A8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55011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to draw out key learning points from the lesson.</a:t>
            </a:r>
          </a:p>
          <a:p>
            <a:r>
              <a:rPr lang="en-GB" dirty="0"/>
              <a:t>Next steps would be finding the surface area and volume of compound shapes.</a:t>
            </a:r>
          </a:p>
        </p:txBody>
      </p:sp>
      <p:sp>
        <p:nvSpPr>
          <p:cNvPr id="4" name="Slide Number Placeholder 3"/>
          <p:cNvSpPr>
            <a:spLocks noGrp="1"/>
          </p:cNvSpPr>
          <p:nvPr>
            <p:ph type="sldNum" sz="quarter" idx="5"/>
          </p:nvPr>
        </p:nvSpPr>
        <p:spPr/>
        <p:txBody>
          <a:bodyPr/>
          <a:lstStyle/>
          <a:p>
            <a:fld id="{C30292A9-7A47-3844-B146-D6E152DCFCB4}" type="slidenum">
              <a:rPr lang="en-US" smtClean="0"/>
              <a:t>23</a:t>
            </a:fld>
            <a:endParaRPr lang="en-US"/>
          </a:p>
        </p:txBody>
      </p:sp>
    </p:spTree>
    <p:extLst>
      <p:ext uri="{BB962C8B-B14F-4D97-AF65-F5344CB8AC3E}">
        <p14:creationId xmlns:p14="http://schemas.microsoft.com/office/powerpoint/2010/main" val="40212145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24</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This slide gives the learners some prompts to help them develop their poster.</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862094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Before the learners feed back details about their shapes, the tutor hands out the starter worksheet and the learners fill in sides 1 and 2 for each shape while their peers feed back.</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Class discussion about any misconceptions/errors (learners may struggle to understand about the properties of sphere (edges/faces etc) and will not know the mathematical name of a triangular prism.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 about what possible exam questions could be asked (these could be noted down in the ‘notes’ box on the worksheet. Surface area and volume will probably be mentioned. There may be opportunity to discuss units of measure for volume and SA and possible methods of calculating volume and SA.</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If cross-section is not mentioned, then lead a discussion about the cross-section of the shape and to elicit the formula for working out the area of the cross-section.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3137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Before the learners feed back details about their shapes, the tutor hands out the starter worksheet and the learners fill in sides 1 and 2 for each shape while their peers feed back.</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Class discussion about any misconceptions/errors (learners may struggle to understand about the properties of sphere (edges/faces etc) and will not know the mathematical name of a triangular prism.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 about what possible exam questions could be asked (these could be noted down in the ‘notes’ box on the worksheet. Surface area and volume will probably be mentioned. There may be opportunity to discuss units of measure for volume and SA and possible methods of calculating volume and SA.</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If cross-section is not mentioned then lead a discussion about the cross-section of the shape and to elicit the formula for working out the area of the cross-section.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502517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Before the learners feed back details about their shapes, the tutor hands out the starter worksheet and the learners fill in sides 1 and 2 for each shape while their peers feed back.</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Class discussion about any misconceptions/errors (learners may struggle to understand about the properties of sphere (edges/faces etc) and will not know the mathematical name of a triangular prism.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 about what possible exam questions could be asked (these could be noted down in the ‘notes’ box on the worksheet. Surface area and volume will probably be mentioned. There may be opportunity to discuss units of measure for volume and SA and possible methods of calculating volume and SA.</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If cross-section is not mentioned then lead a discussion about the cross-section of the shape and to elicit the formula for working out the area of the cross-section.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672605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slide introduces the context. Start a discussion about what costs are and what profit is. To reduce costs will help to increase profit.  </a:t>
            </a:r>
          </a:p>
          <a:p>
            <a:r>
              <a:rPr lang="en-GB" dirty="0"/>
              <a:t>Do learners understand the word maximised? Discuss this.</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13291123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should be used to get the learners thinking about having a constant volume but different dimensions of a cuboid. Pose the problem to the class and allow them to discuss in pairs.</a:t>
            </a:r>
          </a:p>
          <a:p>
            <a:endParaRPr lang="en-GB" dirty="0"/>
          </a:p>
          <a:p>
            <a:r>
              <a:rPr lang="en-GB" dirty="0"/>
              <a:t>Scaffold animation: ask learners to think about the factors of the number.</a:t>
            </a:r>
          </a:p>
          <a:p>
            <a:endParaRPr lang="en-GB" dirty="0"/>
          </a:p>
          <a:p>
            <a:r>
              <a:rPr lang="en-GB" dirty="0"/>
              <a:t>Start a discussion about different ways of coming up with cuboids with the same volume looking at factors. This is important for their main task as they will be exploring cuboids and other prisms with a set volume.</a:t>
            </a:r>
          </a:p>
          <a:p>
            <a:endParaRPr lang="en-GB" dirty="0"/>
          </a:p>
          <a:p>
            <a:r>
              <a:rPr lang="en-GB" dirty="0"/>
              <a:t>Are some of the cuboid shapes an unrealistic shape?</a:t>
            </a:r>
          </a:p>
          <a:p>
            <a:endParaRPr lang="en-GB" dirty="0"/>
          </a:p>
          <a:p>
            <a:r>
              <a:rPr lang="en-GB" dirty="0"/>
              <a:t>Some possible dimensions:  3 × 3 × 100,   15 × 6 × 10,  3 × 30 × 10,  9 × 5 × 20…</a:t>
            </a:r>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4141917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Gather feedback from the learners about volume of 3D shapes/prisms.</a:t>
            </a:r>
          </a:p>
          <a:p>
            <a:endParaRPr lang="en-GB" dirty="0"/>
          </a:p>
          <a:p>
            <a:r>
              <a:rPr lang="en-GB" dirty="0"/>
              <a:t>Ensure the key words are addressed: CROSS-SECTION. Ensure learners understand that the shape must be a prism or uniform throughout its length.</a:t>
            </a:r>
          </a:p>
        </p:txBody>
      </p:sp>
      <p:sp>
        <p:nvSpPr>
          <p:cNvPr id="4" name="Slide Number Placeholder 3"/>
          <p:cNvSpPr>
            <a:spLocks noGrp="1"/>
          </p:cNvSpPr>
          <p:nvPr>
            <p:ph type="sldNum" sz="quarter" idx="5"/>
          </p:nvPr>
        </p:nvSpPr>
        <p:spPr/>
        <p:txBody>
          <a:bodyPr/>
          <a:lstStyle/>
          <a:p>
            <a:fld id="{C30292A9-7A47-3844-B146-D6E152DCFCB4}" type="slidenum">
              <a:rPr lang="en-US" smtClean="0"/>
              <a:t>9</a:t>
            </a:fld>
            <a:endParaRPr lang="en-US"/>
          </a:p>
        </p:txBody>
      </p:sp>
    </p:spTree>
    <p:extLst>
      <p:ext uri="{BB962C8B-B14F-4D97-AF65-F5344CB8AC3E}">
        <p14:creationId xmlns:p14="http://schemas.microsoft.com/office/powerpoint/2010/main" val="2523298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93028302-89A3-F94C-9EC3-AB3D7C4A7975}" type="datetime1">
              <a:rPr lang="en-GB" smtClean="0"/>
              <a:t>24/04/2023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B63B884D-D2D6-0445-AC7A-0B368F9E8004}" type="datetime1">
              <a:rPr lang="en-GB" smtClean="0"/>
              <a:t>24/04/2023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39B069ED-59FC-0C4D-8BEE-1ED7C2E04254}" type="datetime1">
              <a:rPr lang="en-GB" smtClean="0"/>
              <a:t>24/04/2023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7686BEEA-805E-4B4B-B636-33BA27E8DED8}"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7CBCB2B0-CDD8-3540-9CA5-0354E69A7975}"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BD4258B6-8375-894C-B7E4-7F8DA9AEB12B}"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8A5AE5A7-0CF4-A04A-B1BF-813168AF993D}"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BF1ED88-47B1-1C44-A207-E0445D8E6A88}"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8396CD84-D57C-2243-AFF7-2B48EFD598D0}"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B43FAF92-7382-AD49-B122-77197C4F4144}"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77747E53-8ED3-3C49-8C92-7E26115CC486}"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AF3253F1-145E-DC47-B9B6-6E108EDDE634}" type="datetime1">
              <a:rPr lang="en-GB" smtClean="0"/>
              <a:t>24/04/2023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766DE2EF-269D-DF46-AFF4-CE18C11087A8}"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E17EB8C5-5BB0-2C4E-9F5C-9439A9528E8A}"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0912AC00-B519-B64F-9488-EEF1D59196B7}"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3" y="2367094"/>
            <a:ext cx="10363827"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F0B7C0-CC18-3342-9A8B-7D3A42C76BF4}" type="datetime1">
              <a:rPr lang="en-GB" smtClean="0"/>
              <a:t>24/04/2023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9107EE-16D3-4A86-86B8-EF0E3F57FD4A}" type="slidenum">
              <a:rPr lang="en-GB" smtClean="0"/>
              <a:t>‹#›</a:t>
            </a:fld>
            <a:endParaRPr lang="en-GB"/>
          </a:p>
        </p:txBody>
      </p:sp>
    </p:spTree>
    <p:extLst>
      <p:ext uri="{BB962C8B-B14F-4D97-AF65-F5344CB8AC3E}">
        <p14:creationId xmlns:p14="http://schemas.microsoft.com/office/powerpoint/2010/main" val="8687705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40203153-2F42-534B-8D86-6A1841DB4FBD}"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9267436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C44D6C83-F861-CE48-9B4D-B2D2DFDEEEDD}"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06106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F96A5526-D2B6-DF42-8246-DF4890251DB2}"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099667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7F38FB27-3648-034C-A3DD-9EA46CAAA9DB}"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744314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405D2244-EB0E-2848-947D-8A6DBA06C11A}"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27569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9531D305-274B-2A47-BB4B-18AC8CCE40AE}"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5889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0918AC9F-EA47-3B41-ABFB-1A51472DDDB9}" type="datetime1">
              <a:rPr lang="en-GB" smtClean="0"/>
              <a:t>24/04/2023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CA751054-AEE5-E747-B5F9-6735E6CDA48B}"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65813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081DA6B9-7F6A-C745-A8A7-1EDDAF2826FD}"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3522678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EEF139AD-98F3-1940-8B00-E037C1FBA50C}"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70607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44B8BB4D-D07D-7A47-A484-D6884D254C57}"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34118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6FC158A6-8643-2B4D-9DD7-E2E1A89E1FEC}"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131751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838D9C92-8AB4-6A4C-B9EB-E9A70F85D9D8}" type="datetime1">
              <a:rPr lang="en-GB" smtClean="0"/>
              <a:t>24/04/2023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6DD5ED9F-119F-5B4A-A514-069C250CB847}" type="datetime1">
              <a:rPr lang="en-GB" smtClean="0"/>
              <a:t>24/04/2023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8DBFEEB2-838A-1E4E-B6FE-7DFE5C050D1F}" type="datetime1">
              <a:rPr lang="en-GB" smtClean="0"/>
              <a:t>24/04/2023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ECB46CE5-57CA-F548-B56F-6466431D3867}" type="datetime1">
              <a:rPr lang="en-GB" smtClean="0"/>
              <a:t>24/04/2023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D67AEFAD-C995-1849-94BD-7E78AB4F70C6}" type="datetime1">
              <a:rPr lang="en-GB" smtClean="0"/>
              <a:t>24/04/2023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F4FC15B3-D726-F644-87E9-85B6A636A4BB}" type="datetime1">
              <a:rPr lang="en-GB" smtClean="0"/>
              <a:t>24/04/2023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FEAC9A-FA9E-AF4A-BC30-14D954B880C2}" type="datetime1">
              <a:rPr lang="en-GB" smtClean="0"/>
              <a:t>24/04/2023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D725C-5A20-234B-A604-4C654A1DB109}"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7F51D-E5D4-8B4E-A152-2BBAE9732BE5}"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90247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30.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svg"/></Relationships>
</file>

<file path=ppt/slides/_rels/slide1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1.xml"/><Relationship Id="rId1" Type="http://schemas.openxmlformats.org/officeDocument/2006/relationships/slideLayout" Target="../slideLayouts/slideLayout30.xml"/><Relationship Id="rId4" Type="http://schemas.openxmlformats.org/officeDocument/2006/relationships/image" Target="../media/image23.jpeg"/></Relationships>
</file>

<file path=ppt/slides/_rels/slide12.xml.rels><?xml version="1.0" encoding="UTF-8" standalone="yes"?>
<Relationships xmlns="http://schemas.openxmlformats.org/package/2006/relationships"><Relationship Id="rId8" Type="http://schemas.openxmlformats.org/officeDocument/2006/relationships/image" Target="../media/image27.jpeg"/><Relationship Id="rId3" Type="http://schemas.openxmlformats.org/officeDocument/2006/relationships/image" Target="../media/image18.png"/><Relationship Id="rId7" Type="http://schemas.openxmlformats.org/officeDocument/2006/relationships/image" Target="../media/image26.jpeg"/><Relationship Id="rId2" Type="http://schemas.openxmlformats.org/officeDocument/2006/relationships/notesSlide" Target="../notesSlides/notesSlide12.xml"/><Relationship Id="rId1" Type="http://schemas.openxmlformats.org/officeDocument/2006/relationships/slideLayout" Target="../slideLayouts/slideLayout30.xml"/><Relationship Id="rId6" Type="http://schemas.openxmlformats.org/officeDocument/2006/relationships/image" Target="../media/image25.jpeg"/><Relationship Id="rId5" Type="http://schemas.openxmlformats.org/officeDocument/2006/relationships/image" Target="../media/image24.png"/><Relationship Id="rId4" Type="http://schemas.openxmlformats.org/officeDocument/2006/relationships/image" Target="../media/image19.svg"/></Relationships>
</file>

<file path=ppt/slides/_rels/slide1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3.xml"/><Relationship Id="rId1" Type="http://schemas.openxmlformats.org/officeDocument/2006/relationships/slideLayout" Target="../slideLayouts/slideLayout30.xml"/><Relationship Id="rId5" Type="http://schemas.openxmlformats.org/officeDocument/2006/relationships/image" Target="../media/image30.jpeg"/><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0.xml"/><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30.xml"/><Relationship Id="rId4" Type="http://schemas.openxmlformats.org/officeDocument/2006/relationships/image" Target="../media/image19.sv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30.xml"/><Relationship Id="rId4" Type="http://schemas.openxmlformats.org/officeDocument/2006/relationships/image" Target="../media/image19.svg"/></Relationships>
</file>

<file path=ppt/slides/_rels/slide17.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18.xml"/><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19.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notesSlide" Target="../notesSlides/notesSlide20.xml"/><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21.xml"/><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0.xml"/><Relationship Id="rId5" Type="http://schemas.openxmlformats.org/officeDocument/2006/relationships/image" Target="../media/image33.jpeg"/><Relationship Id="rId4" Type="http://schemas.openxmlformats.org/officeDocument/2006/relationships/image" Target="../media/image30.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6.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sv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3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svg"/><Relationship Id="rId9" Type="http://schemas.openxmlformats.org/officeDocument/2006/relationships/image" Target="../media/image10.jpeg"/></Relationships>
</file>

<file path=ppt/slides/_rels/slide6.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4.png"/><Relationship Id="rId7"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30.xml"/><Relationship Id="rId6" Type="http://schemas.openxmlformats.org/officeDocument/2006/relationships/image" Target="../media/image6.jpeg"/><Relationship Id="rId5" Type="http://schemas.openxmlformats.org/officeDocument/2006/relationships/image" Target="../media/image12.png"/><Relationship Id="rId10" Type="http://schemas.openxmlformats.org/officeDocument/2006/relationships/image" Target="../media/image10.jpeg"/><Relationship Id="rId4" Type="http://schemas.openxmlformats.org/officeDocument/2006/relationships/image" Target="../media/image5.svg"/><Relationship Id="rId9"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7" Type="http://schemas.microsoft.com/office/2007/relationships/hdphoto" Target="../media/hdphoto1.wdp"/><Relationship Id="rId2" Type="http://schemas.openxmlformats.org/officeDocument/2006/relationships/notesSlide" Target="../notesSlides/notesSlide9.xml"/><Relationship Id="rId1" Type="http://schemas.openxmlformats.org/officeDocument/2006/relationships/slideLayout" Target="../slideLayouts/slideLayout30.xml"/><Relationship Id="rId6" Type="http://schemas.openxmlformats.org/officeDocument/2006/relationships/image" Target="../media/image17.png"/><Relationship Id="rId5" Type="http://schemas.openxmlformats.org/officeDocument/2006/relationships/image" Target="../media/image16.jpeg"/><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341912" y="3429001"/>
            <a:ext cx="9144000" cy="2733260"/>
          </a:xfrm>
          <a:ln w="38100">
            <a:solidFill>
              <a:schemeClr val="accent1"/>
            </a:solidFill>
          </a:ln>
        </p:spPr>
        <p:txBody>
          <a:bodyPr>
            <a:normAutofit fontScale="77500" lnSpcReduction="20000"/>
          </a:bodyPr>
          <a:lstStyle/>
          <a:p>
            <a:pPr algn="l">
              <a:lnSpc>
                <a:spcPts val="3200"/>
              </a:lnSpc>
              <a:spcAft>
                <a:spcPts val="600"/>
              </a:spcAft>
            </a:pPr>
            <a:r>
              <a:rPr lang="en-GB" sz="4100" b="1" dirty="0">
                <a:solidFill>
                  <a:schemeClr val="accent1"/>
                </a:solidFill>
                <a:latin typeface="Arial" panose="020B0604020202020204" pitchFamily="34" charset="0"/>
                <a:cs typeface="Arial" panose="020B0604020202020204" pitchFamily="34" charset="0"/>
              </a:rPr>
              <a:t>Objectives</a:t>
            </a:r>
            <a:endParaRPr lang="en-GB" sz="4100" dirty="0">
              <a:solidFill>
                <a:schemeClr val="accent1"/>
              </a:solidFill>
              <a:latin typeface="Arial" panose="020B0604020202020204" pitchFamily="34" charset="0"/>
              <a:cs typeface="Arial" panose="020B0604020202020204" pitchFamily="34" charset="0"/>
            </a:endParaRP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latin typeface="Arial" panose="020B0604020202020204" pitchFamily="34" charset="0"/>
                <a:ea typeface="Calibri" panose="020F0502020204030204" pitchFamily="34" charset="0"/>
                <a:cs typeface="Arial" panose="020B0604020202020204" pitchFamily="34" charset="0"/>
              </a:rPr>
              <a:t>I</a:t>
            </a:r>
            <a:r>
              <a:rPr lang="en-GB" sz="3400" dirty="0">
                <a:effectLst/>
                <a:latin typeface="Arial" panose="020B0604020202020204" pitchFamily="34" charset="0"/>
                <a:ea typeface="Calibri" panose="020F0502020204030204" pitchFamily="34" charset="0"/>
                <a:cs typeface="Arial" panose="020B0604020202020204" pitchFamily="34" charset="0"/>
              </a:rPr>
              <a:t>dentify properties of common 3D shapes</a:t>
            </a: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effectLst/>
                <a:latin typeface="Arial" panose="020B0604020202020204" pitchFamily="34" charset="0"/>
                <a:ea typeface="Calibri" panose="020F0502020204030204" pitchFamily="34" charset="0"/>
                <a:cs typeface="Arial" panose="020B0604020202020204" pitchFamily="34" charset="0"/>
              </a:rPr>
              <a:t>Through exploration, calculate volume and surface area of common 3D shapes</a:t>
            </a: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effectLst/>
                <a:latin typeface="Arial" panose="020B0604020202020204" pitchFamily="34" charset="0"/>
                <a:ea typeface="Calibri" panose="020F0502020204030204" pitchFamily="34" charset="0"/>
                <a:cs typeface="Arial" panose="020B0604020202020204" pitchFamily="34" charset="0"/>
              </a:rPr>
              <a:t>Use knowledge of volume and surface area for problem solving questions</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6" name="Picture 5" descr="Graphical user interface&#10;&#10;Description automatically generated">
            <a:extLst>
              <a:ext uri="{FF2B5EF4-FFF2-40B4-BE49-F238E27FC236}">
                <a16:creationId xmlns:a16="http://schemas.microsoft.com/office/drawing/2014/main" id="{18E1200F-5469-664F-B2F0-39931E89EFC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47569" y="262672"/>
            <a:ext cx="2123825" cy="796434"/>
          </a:xfrm>
          <a:prstGeom prst="rect">
            <a:avLst/>
          </a:prstGeom>
        </p:spPr>
      </p:pic>
      <p:pic>
        <p:nvPicPr>
          <p:cNvPr id="9" name="Picture 8" descr="A picture containing text, plate, tableware, dishware&#10;&#10;Description automatically generated">
            <a:extLst>
              <a:ext uri="{FF2B5EF4-FFF2-40B4-BE49-F238E27FC236}">
                <a16:creationId xmlns:a16="http://schemas.microsoft.com/office/drawing/2014/main" id="{9AC120AB-D590-F60F-19B0-61398FA39C8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7647" y="179563"/>
            <a:ext cx="3893465" cy="638948"/>
          </a:xfrm>
          <a:prstGeom prst="rect">
            <a:avLst/>
          </a:prstGeom>
        </p:spPr>
      </p:pic>
      <p:sp>
        <p:nvSpPr>
          <p:cNvPr id="12" name="Title 1">
            <a:extLst>
              <a:ext uri="{FF2B5EF4-FFF2-40B4-BE49-F238E27FC236}">
                <a16:creationId xmlns:a16="http://schemas.microsoft.com/office/drawing/2014/main" id="{D4618583-3D88-54FE-4042-17FFE08CE7CB}"/>
              </a:ext>
            </a:extLst>
          </p:cNvPr>
          <p:cNvSpPr txBox="1">
            <a:spLocks/>
          </p:cNvSpPr>
          <p:nvPr/>
        </p:nvSpPr>
        <p:spPr>
          <a:xfrm>
            <a:off x="1341912" y="1358536"/>
            <a:ext cx="9326088" cy="1850229"/>
          </a:xfrm>
          <a:prstGeom prst="rect">
            <a:avLst/>
          </a:prstGeom>
          <a:solidFill>
            <a:schemeClr val="accent1"/>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chemeClr val="bg1"/>
                </a:solidFill>
                <a:latin typeface="Arial" panose="020B0604020202020204" pitchFamily="34" charset="0"/>
                <a:cs typeface="Arial" panose="020B0604020202020204" pitchFamily="34" charset="0"/>
              </a:rPr>
              <a:t>Lesson 19: </a:t>
            </a:r>
          </a:p>
          <a:p>
            <a:pPr algn="l"/>
            <a:r>
              <a:rPr lang="en-US" sz="4000" b="1" dirty="0">
                <a:solidFill>
                  <a:schemeClr val="bg1"/>
                </a:solidFill>
                <a:latin typeface="Arial" panose="020B0604020202020204" pitchFamily="34" charset="0"/>
                <a:cs typeface="Arial" panose="020B0604020202020204" pitchFamily="34" charset="0"/>
              </a:rPr>
              <a:t>Surface area and volume</a:t>
            </a:r>
          </a:p>
          <a:p>
            <a:pPr algn="l"/>
            <a:r>
              <a:rPr lang="en-US" sz="4000" b="1" dirty="0">
                <a:solidFill>
                  <a:schemeClr val="bg1"/>
                </a:solidFill>
                <a:latin typeface="Arial" panose="020B0604020202020204" pitchFamily="34" charset="0"/>
                <a:cs typeface="Arial" panose="020B0604020202020204" pitchFamily="34" charset="0"/>
              </a:rPr>
              <a:t>Level 2 </a:t>
            </a:r>
            <a:endParaRPr lang="en-GB" sz="4000" dirty="0"/>
          </a:p>
        </p:txBody>
      </p:sp>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10</a:t>
            </a:fld>
            <a:endParaRPr lang="en-US"/>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1208" y="-25622"/>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753763" y="1223319"/>
            <a:ext cx="10280822" cy="503417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29412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sz="1400"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5"/>
            <a:ext cx="7551003" cy="997709"/>
          </a:xfrm>
          <a:prstGeom prst="rect">
            <a:avLst/>
          </a:prstGeom>
          <a:noFill/>
        </p:spPr>
        <p:txBody>
          <a:bodyPr wrap="square" lIns="91440" tIns="45720" rIns="91440" bIns="45720" rtlCol="0" anchor="t">
            <a:spAutoFit/>
          </a:bodyPr>
          <a:lstStyle/>
          <a:p>
            <a:pPr>
              <a:spcAft>
                <a:spcPts val="600"/>
              </a:spcAft>
            </a:pPr>
            <a:endParaRPr lang="en-GB" sz="2800">
              <a:latin typeface="Arial" panose="020B0604020202020204" pitchFamily="34" charset="0"/>
              <a:cs typeface="Arial" panose="020B0604020202020204" pitchFamily="34" charset="0"/>
            </a:endParaRPr>
          </a:p>
          <a:p>
            <a:pPr>
              <a:lnSpc>
                <a:spcPts val="3100"/>
              </a:lnSpc>
              <a:spcAft>
                <a:spcPts val="600"/>
              </a:spcAft>
            </a:pPr>
            <a:endParaRPr lang="en-US" sz="28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21A979C-1FDC-D5B6-0D45-CF0327B1E3D4}"/>
              </a:ext>
            </a:extLst>
          </p:cNvPr>
          <p:cNvSpPr txBox="1"/>
          <p:nvPr/>
        </p:nvSpPr>
        <p:spPr>
          <a:xfrm>
            <a:off x="1157415" y="1881860"/>
            <a:ext cx="9313380" cy="4154984"/>
          </a:xfrm>
          <a:prstGeom prst="rect">
            <a:avLst/>
          </a:prstGeom>
          <a:noFill/>
        </p:spPr>
        <p:txBody>
          <a:bodyPr wrap="square" rtlCol="0">
            <a:spAutoFit/>
          </a:bodyPr>
          <a:lstStyle/>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Volume of a prism or cylinder = cross-section × length or height </a:t>
            </a: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Volume is measured in cubic units (cm³ / m³ / mm³…)</a:t>
            </a:r>
          </a:p>
        </p:txBody>
      </p:sp>
      <p:sp>
        <p:nvSpPr>
          <p:cNvPr id="2" name="Title 1">
            <a:extLst>
              <a:ext uri="{FF2B5EF4-FFF2-40B4-BE49-F238E27FC236}">
                <a16:creationId xmlns:a16="http://schemas.microsoft.com/office/drawing/2014/main" id="{16958DC7-F2A9-4A16-D150-925EE17CD295}"/>
              </a:ext>
            </a:extLst>
          </p:cNvPr>
          <p:cNvSpPr txBox="1">
            <a:spLocks/>
          </p:cNvSpPr>
          <p:nvPr/>
        </p:nvSpPr>
        <p:spPr>
          <a:xfrm>
            <a:off x="2063984" y="11167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Volume of a prism and cylinder</a:t>
            </a:r>
          </a:p>
        </p:txBody>
      </p:sp>
      <p:pic>
        <p:nvPicPr>
          <p:cNvPr id="8" name="Picture 7" descr="A simple, 3D illustration of a green cylinder with dotted line to show the hidden edge at the rear.">
            <a:extLst>
              <a:ext uri="{FF2B5EF4-FFF2-40B4-BE49-F238E27FC236}">
                <a16:creationId xmlns:a16="http://schemas.microsoft.com/office/drawing/2014/main" id="{D508F6F4-5B1E-56E2-70E2-A8F5AF0A0FA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99774" y="2628101"/>
            <a:ext cx="2186740" cy="1699715"/>
          </a:xfrm>
          <a:prstGeom prst="rect">
            <a:avLst/>
          </a:prstGeom>
        </p:spPr>
      </p:pic>
      <p:pic>
        <p:nvPicPr>
          <p:cNvPr id="11" name="Picture 10" descr="A simple, 3D illustration of a pale blue triangular prism with dotted lines to show the hidden edges at the rear. There is a vertical line running from the centre of the base up to the apex of the triangular face in the foreground, this is labelled 'h'. The 90° angle at the base is marked with a square. ">
            <a:extLst>
              <a:ext uri="{FF2B5EF4-FFF2-40B4-BE49-F238E27FC236}">
                <a16:creationId xmlns:a16="http://schemas.microsoft.com/office/drawing/2014/main" id="{5F95054F-6089-FEAE-0BA5-6F159DC3B150}"/>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1721205" y="2498347"/>
            <a:ext cx="3493008" cy="2484120"/>
          </a:xfrm>
          <a:prstGeom prst="rect">
            <a:avLst/>
          </a:prstGeom>
        </p:spPr>
      </p:pic>
    </p:spTree>
    <p:extLst>
      <p:ext uri="{BB962C8B-B14F-4D97-AF65-F5344CB8AC3E}">
        <p14:creationId xmlns:p14="http://schemas.microsoft.com/office/powerpoint/2010/main" val="1823356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85EC40-D927-8160-FEC2-B90A4B029F77}"/>
              </a:ext>
            </a:extLst>
          </p:cNvPr>
          <p:cNvSpPr>
            <a:spLocks noGrp="1"/>
          </p:cNvSpPr>
          <p:nvPr>
            <p:ph type="sldNum" sz="quarter" idx="12"/>
          </p:nvPr>
        </p:nvSpPr>
        <p:spPr/>
        <p:txBody>
          <a:bodyPr/>
          <a:lstStyle/>
          <a:p>
            <a:fld id="{892959B6-490E-A144-8C7C-88267F972F69}" type="slidenum">
              <a:rPr lang="en-US" smtClean="0"/>
              <a:t>11</a:t>
            </a:fld>
            <a:endParaRPr lang="en-US"/>
          </a:p>
        </p:txBody>
      </p:sp>
      <p:pic>
        <p:nvPicPr>
          <p:cNvPr id="10" name="Picture 9" descr="A stack of three ice-cream lollies that are covered in chocolate and studded with nuts. They are sitting on a wooden shelf decorated with scattered nuts and mint leaves.">
            <a:extLst>
              <a:ext uri="{FF2B5EF4-FFF2-40B4-BE49-F238E27FC236}">
                <a16:creationId xmlns:a16="http://schemas.microsoft.com/office/drawing/2014/main" id="{BA3F2437-90AB-755F-80CE-B48EF5B6A83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797090" y="2490240"/>
            <a:ext cx="4322860" cy="2884950"/>
          </a:xfrm>
          <a:prstGeom prst="rect">
            <a:avLst/>
          </a:prstGeom>
        </p:spPr>
      </p:pic>
      <p:sp>
        <p:nvSpPr>
          <p:cNvPr id="3" name="TextBox 2">
            <a:extLst>
              <a:ext uri="{FF2B5EF4-FFF2-40B4-BE49-F238E27FC236}">
                <a16:creationId xmlns:a16="http://schemas.microsoft.com/office/drawing/2014/main" id="{4ABD0540-A6A2-6EA6-E495-4EE5AFFF861F}"/>
              </a:ext>
            </a:extLst>
          </p:cNvPr>
          <p:cNvSpPr txBox="1"/>
          <p:nvPr/>
        </p:nvSpPr>
        <p:spPr>
          <a:xfrm>
            <a:off x="1018189" y="258894"/>
            <a:ext cx="10528434" cy="584775"/>
          </a:xfrm>
          <a:prstGeom prst="rect">
            <a:avLst/>
          </a:prstGeom>
          <a:noFill/>
        </p:spPr>
        <p:txBody>
          <a:bodyPr wrap="square" rtlCol="0">
            <a:spAutoFit/>
          </a:bodyPr>
          <a:lstStyle/>
          <a:p>
            <a:pPr algn="ctr"/>
            <a:r>
              <a:rPr lang="en-GB" sz="3200" b="1" dirty="0">
                <a:solidFill>
                  <a:schemeClr val="accent1"/>
                </a:solidFill>
                <a:latin typeface="Arial" panose="020B0604020202020204" pitchFamily="34" charset="0"/>
                <a:cs typeface="Arial" panose="020B0604020202020204" pitchFamily="34" charset="0"/>
              </a:rPr>
              <a:t>The ice-cream task</a:t>
            </a:r>
          </a:p>
        </p:txBody>
      </p:sp>
      <p:sp>
        <p:nvSpPr>
          <p:cNvPr id="5" name="Isosceles Triangle 4">
            <a:extLst>
              <a:ext uri="{FF2B5EF4-FFF2-40B4-BE49-F238E27FC236}">
                <a16:creationId xmlns:a16="http://schemas.microsoft.com/office/drawing/2014/main" id="{55C2CA1D-EF30-A01D-E0A7-84389BE97484}"/>
              </a:ext>
              <a:ext uri="{C183D7F6-B498-43B3-948B-1728B52AA6E4}">
                <adec:decorative xmlns:adec="http://schemas.microsoft.com/office/drawing/2017/decorative" val="1"/>
              </a:ext>
            </a:extLst>
          </p:cNvPr>
          <p:cNvSpPr/>
          <p:nvPr/>
        </p:nvSpPr>
        <p:spPr>
          <a:xfrm flipV="1">
            <a:off x="-27606" y="19618"/>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9B5D814E-8090-EB4C-94D8-079381FD3213}"/>
              </a:ext>
            </a:extLst>
          </p:cNvPr>
          <p:cNvSpPr txBox="1"/>
          <p:nvPr/>
        </p:nvSpPr>
        <p:spPr>
          <a:xfrm>
            <a:off x="-19845" y="91365"/>
            <a:ext cx="1675650"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8" name="TextBox 7">
            <a:extLst>
              <a:ext uri="{FF2B5EF4-FFF2-40B4-BE49-F238E27FC236}">
                <a16:creationId xmlns:a16="http://schemas.microsoft.com/office/drawing/2014/main" id="{585C0C9A-46D5-3D5F-D8CA-28854DE043FB}"/>
              </a:ext>
            </a:extLst>
          </p:cNvPr>
          <p:cNvSpPr txBox="1"/>
          <p:nvPr/>
        </p:nvSpPr>
        <p:spPr>
          <a:xfrm>
            <a:off x="1371600" y="1173892"/>
            <a:ext cx="8995719" cy="523220"/>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Develop the best ice-cream to increase profits.</a:t>
            </a:r>
            <a:endParaRPr lang="en-GB" sz="2800" dirty="0"/>
          </a:p>
        </p:txBody>
      </p:sp>
      <p:pic>
        <p:nvPicPr>
          <p:cNvPr id="1026" name="Picture 5" descr="An image of an ice-cream sandwich. It is made up of two chocolate chip cookies filled with a thick layer of ice-cream that is covered with chocolate chips.">
            <a:extLst>
              <a:ext uri="{FF2B5EF4-FFF2-40B4-BE49-F238E27FC236}">
                <a16:creationId xmlns:a16="http://schemas.microsoft.com/office/drawing/2014/main" id="{300DAC1B-790A-B758-E660-A96FEA9A824F}"/>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p:blipFill>
        <p:spPr bwMode="auto">
          <a:xfrm>
            <a:off x="1762877" y="2564044"/>
            <a:ext cx="3829050" cy="288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3846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1A979C-1FDC-D5B6-0D45-CF0327B1E3D4}"/>
              </a:ext>
            </a:extLst>
          </p:cNvPr>
          <p:cNvSpPr txBox="1"/>
          <p:nvPr/>
        </p:nvSpPr>
        <p:spPr>
          <a:xfrm>
            <a:off x="689212" y="1797714"/>
            <a:ext cx="10431870" cy="3970318"/>
          </a:xfrm>
          <a:prstGeom prst="rect">
            <a:avLst/>
          </a:prstGeom>
          <a:noFill/>
        </p:spPr>
        <p:txBody>
          <a:bodyPr wrap="square" rtlCol="0">
            <a:spAutoFit/>
          </a:bodyPr>
          <a:lstStyle/>
          <a:p>
            <a:pPr marL="285750" lvl="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Surface area is the sum of the </a:t>
            </a:r>
            <a:r>
              <a:rPr lang="en-GB" sz="2800" b="1" dirty="0">
                <a:solidFill>
                  <a:schemeClr val="accent1"/>
                </a:solidFill>
                <a:latin typeface="Arial" panose="020B0604020202020204" pitchFamily="34" charset="0"/>
                <a:cs typeface="Arial" panose="020B0604020202020204" pitchFamily="34" charset="0"/>
              </a:rPr>
              <a:t>area</a:t>
            </a:r>
            <a:r>
              <a:rPr lang="en-GB" sz="2800" dirty="0">
                <a:latin typeface="Arial" panose="020B0604020202020204" pitchFamily="34" charset="0"/>
                <a:cs typeface="Arial" panose="020B0604020202020204" pitchFamily="34" charset="0"/>
              </a:rPr>
              <a:t> of </a:t>
            </a:r>
            <a:r>
              <a:rPr lang="en-GB" sz="2800" b="1" dirty="0">
                <a:solidFill>
                  <a:schemeClr val="accent1"/>
                </a:solidFill>
                <a:latin typeface="Arial" panose="020B0604020202020204" pitchFamily="34" charset="0"/>
                <a:cs typeface="Arial" panose="020B0604020202020204" pitchFamily="34" charset="0"/>
              </a:rPr>
              <a:t>all</a:t>
            </a:r>
            <a:r>
              <a:rPr lang="en-GB" sz="2800" dirty="0">
                <a:latin typeface="Arial" panose="020B0604020202020204" pitchFamily="34" charset="0"/>
                <a:cs typeface="Arial" panose="020B0604020202020204" pitchFamily="34" charset="0"/>
              </a:rPr>
              <a:t> the faces of a shape (the sum of the area of its net).</a:t>
            </a: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It is measured in units squared (cm² / m² / mm² …)</a:t>
            </a: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12</a:t>
            </a:fld>
            <a:endParaRPr lang="en-US"/>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1208" y="-25622"/>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594749" y="1248565"/>
            <a:ext cx="10620796" cy="4599592"/>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29412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sz="1400"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5"/>
            <a:ext cx="7551003" cy="997709"/>
          </a:xfrm>
          <a:prstGeom prst="rect">
            <a:avLst/>
          </a:prstGeom>
          <a:noFill/>
        </p:spPr>
        <p:txBody>
          <a:bodyPr wrap="square" lIns="91440" tIns="45720" rIns="91440" bIns="45720" rtlCol="0" anchor="t">
            <a:spAutoFit/>
          </a:bodyPr>
          <a:lstStyle/>
          <a:p>
            <a:pPr>
              <a:spcAft>
                <a:spcPts val="600"/>
              </a:spcAft>
            </a:pPr>
            <a:endParaRPr lang="en-GB" sz="2800">
              <a:latin typeface="Arial" panose="020B0604020202020204" pitchFamily="34" charset="0"/>
              <a:cs typeface="Arial" panose="020B0604020202020204" pitchFamily="34" charset="0"/>
            </a:endParaRPr>
          </a:p>
          <a:p>
            <a:pPr>
              <a:lnSpc>
                <a:spcPts val="3100"/>
              </a:lnSpc>
              <a:spcAft>
                <a:spcPts val="600"/>
              </a:spcAft>
            </a:pPr>
            <a:endParaRPr lang="en-US" sz="280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4BAEA6F0-59FC-27A2-75DF-908990DC5090}"/>
              </a:ext>
            </a:extLst>
          </p:cNvPr>
          <p:cNvSpPr txBox="1">
            <a:spLocks/>
          </p:cNvSpPr>
          <p:nvPr/>
        </p:nvSpPr>
        <p:spPr>
          <a:xfrm>
            <a:off x="1524000" y="11167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Surface area</a:t>
            </a:r>
          </a:p>
        </p:txBody>
      </p:sp>
      <p:grpSp>
        <p:nvGrpSpPr>
          <p:cNvPr id="5" name="Group 4">
            <a:extLst>
              <a:ext uri="{FF2B5EF4-FFF2-40B4-BE49-F238E27FC236}">
                <a16:creationId xmlns:a16="http://schemas.microsoft.com/office/drawing/2014/main" id="{63BDAC62-0566-485A-8B9A-86260B8AA52D}"/>
              </a:ext>
            </a:extLst>
          </p:cNvPr>
          <p:cNvGrpSpPr/>
          <p:nvPr/>
        </p:nvGrpSpPr>
        <p:grpSpPr>
          <a:xfrm>
            <a:off x="689212" y="2785896"/>
            <a:ext cx="9579253" cy="2280775"/>
            <a:chOff x="689212" y="2785896"/>
            <a:chExt cx="9579253" cy="2280775"/>
          </a:xfrm>
        </p:grpSpPr>
        <p:pic>
          <p:nvPicPr>
            <p:cNvPr id="7" name="Picture 6">
              <a:extLst>
                <a:ext uri="{FF2B5EF4-FFF2-40B4-BE49-F238E27FC236}">
                  <a16:creationId xmlns:a16="http://schemas.microsoft.com/office/drawing/2014/main" id="{57AAC956-F46C-1D68-7239-853330F3E2EE}"/>
                </a:ext>
              </a:extLst>
            </p:cNvPr>
            <p:cNvPicPr>
              <a:picLocks noChangeAspect="1"/>
            </p:cNvPicPr>
            <p:nvPr/>
          </p:nvPicPr>
          <p:blipFill>
            <a:blip r:embed="rId5"/>
            <a:stretch>
              <a:fillRect/>
            </a:stretch>
          </p:blipFill>
          <p:spPr>
            <a:xfrm>
              <a:off x="689212" y="2785896"/>
              <a:ext cx="9579253" cy="2280775"/>
            </a:xfrm>
            <a:prstGeom prst="rect">
              <a:avLst/>
            </a:prstGeom>
          </p:spPr>
        </p:pic>
        <p:pic>
          <p:nvPicPr>
            <p:cNvPr id="10" name="Picture 9" descr="A simple, 3D illustration of a pale yellow cuboid.">
              <a:extLst>
                <a:ext uri="{FF2B5EF4-FFF2-40B4-BE49-F238E27FC236}">
                  <a16:creationId xmlns:a16="http://schemas.microsoft.com/office/drawing/2014/main" id="{9CB1264F-1EFD-C8A2-4E1C-D33CBE3AE33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825064" y="3475877"/>
              <a:ext cx="1688629" cy="827992"/>
            </a:xfrm>
            <a:prstGeom prst="rect">
              <a:avLst/>
            </a:prstGeom>
          </p:spPr>
        </p:pic>
        <p:pic>
          <p:nvPicPr>
            <p:cNvPr id="13" name="Picture 12" descr="A simple, 3D illustration of a pale blue cylinder.">
              <a:extLst>
                <a:ext uri="{FF2B5EF4-FFF2-40B4-BE49-F238E27FC236}">
                  <a16:creationId xmlns:a16="http://schemas.microsoft.com/office/drawing/2014/main" id="{AA08EA26-DB59-0641-0E83-9AE4DAB015EC}"/>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318743" y="2899607"/>
              <a:ext cx="902961" cy="1974547"/>
            </a:xfrm>
            <a:prstGeom prst="rect">
              <a:avLst/>
            </a:prstGeom>
          </p:spPr>
        </p:pic>
        <p:pic>
          <p:nvPicPr>
            <p:cNvPr id="16" name="Picture 15" descr="A simple, 3D illustration of a pale pink triangular prism.">
              <a:extLst>
                <a:ext uri="{FF2B5EF4-FFF2-40B4-BE49-F238E27FC236}">
                  <a16:creationId xmlns:a16="http://schemas.microsoft.com/office/drawing/2014/main" id="{D2B0DFA1-495B-BCBD-BD24-5732F4EC570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878009" y="3227670"/>
              <a:ext cx="1362456" cy="1219200"/>
            </a:xfrm>
            <a:prstGeom prst="rect">
              <a:avLst/>
            </a:prstGeom>
          </p:spPr>
        </p:pic>
      </p:grpSp>
    </p:spTree>
    <p:extLst>
      <p:ext uri="{BB962C8B-B14F-4D97-AF65-F5344CB8AC3E}">
        <p14:creationId xmlns:p14="http://schemas.microsoft.com/office/powerpoint/2010/main" val="3596508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13</a:t>
            </a:fld>
            <a:endParaRPr lang="en-US" dirty="0"/>
          </a:p>
        </p:txBody>
      </p:sp>
      <p:pic>
        <p:nvPicPr>
          <p:cNvPr id="7" name="Picture 6" descr="An illustration of a cylindrical chocolate ice-cream on a stick. It has a chocolate coating that is studded with nuts. The end has been sliced open to show a cross-section through the ice-cream, revealing a vanilla ice-cream filling.">
            <a:extLst>
              <a:ext uri="{FF2B5EF4-FFF2-40B4-BE49-F238E27FC236}">
                <a16:creationId xmlns:a16="http://schemas.microsoft.com/office/drawing/2014/main" id="{0BD29153-FFBA-0E64-23EC-9DA99F08E65B}"/>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5910886" y="4443651"/>
            <a:ext cx="3334577" cy="1387943"/>
          </a:xfrm>
          <a:prstGeom prst="rect">
            <a:avLst/>
          </a:prstGeom>
        </p:spPr>
      </p:pic>
      <p:pic>
        <p:nvPicPr>
          <p:cNvPr id="9" name="Picture 8" descr="An illustration of a triangular prism shaped pack of chocolate covered ice-creams. The packaging features the words 'choc ices' in white lettering with white curves above and below. It also shows illustrations of triangular prism shaped ice-creams on sticks.">
            <a:extLst>
              <a:ext uri="{FF2B5EF4-FFF2-40B4-BE49-F238E27FC236}">
                <a16:creationId xmlns:a16="http://schemas.microsoft.com/office/drawing/2014/main" id="{F8539302-D301-9969-616A-D0BA68D0B4A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2101" t="1003" r="-1618" b="-1003"/>
          <a:stretch/>
        </p:blipFill>
        <p:spPr bwMode="auto">
          <a:xfrm>
            <a:off x="5814616" y="1669194"/>
            <a:ext cx="5857690" cy="2072817"/>
          </a:xfrm>
          <a:prstGeom prst="rect">
            <a:avLst/>
          </a:prstGeom>
          <a:ln>
            <a:noFill/>
          </a:ln>
          <a:extLst>
            <a:ext uri="{53640926-AAD7-44D8-BBD7-CCE9431645EC}">
              <a14:shadowObscured xmlns:a14="http://schemas.microsoft.com/office/drawing/2010/main"/>
            </a:ext>
          </a:extLst>
        </p:spPr>
      </p:pic>
      <p:pic>
        <p:nvPicPr>
          <p:cNvPr id="11" name="Picture 10" descr="An illustration of a cuboid shaped choc ice. It has a chocolate coating decorated with colourful flecks with a chocolate and chocolate chip filling. A bite has been taken out of one corner.">
            <a:extLst>
              <a:ext uri="{FF2B5EF4-FFF2-40B4-BE49-F238E27FC236}">
                <a16:creationId xmlns:a16="http://schemas.microsoft.com/office/drawing/2014/main" id="{7480F0B9-B4F1-5A99-B1FA-EFAEA3599BCA}"/>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683817" y="2565780"/>
            <a:ext cx="3823158" cy="2662450"/>
          </a:xfrm>
          <a:prstGeom prst="rect">
            <a:avLst/>
          </a:prstGeom>
        </p:spPr>
      </p:pic>
      <p:sp>
        <p:nvSpPr>
          <p:cNvPr id="3" name="Google Shape;302;g1cbc77025c4_0_28">
            <a:extLst>
              <a:ext uri="{FF2B5EF4-FFF2-40B4-BE49-F238E27FC236}">
                <a16:creationId xmlns:a16="http://schemas.microsoft.com/office/drawing/2014/main" id="{D2C4CD52-B83E-FBEB-8B62-740004DB6D7A}"/>
              </a:ext>
            </a:extLst>
          </p:cNvPr>
          <p:cNvSpPr/>
          <p:nvPr/>
        </p:nvSpPr>
        <p:spPr>
          <a:xfrm rot="10800000" flipH="1">
            <a:off x="0" y="3478"/>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8" name="TextBox 7">
            <a:extLst>
              <a:ext uri="{FF2B5EF4-FFF2-40B4-BE49-F238E27FC236}">
                <a16:creationId xmlns:a16="http://schemas.microsoft.com/office/drawing/2014/main" id="{1DA6AD07-A2D0-5D0C-9146-7D494B74EEC6}"/>
              </a:ext>
            </a:extLst>
          </p:cNvPr>
          <p:cNvSpPr txBox="1"/>
          <p:nvPr/>
        </p:nvSpPr>
        <p:spPr>
          <a:xfrm>
            <a:off x="-19845" y="347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10" name="Title 1">
            <a:extLst>
              <a:ext uri="{FF2B5EF4-FFF2-40B4-BE49-F238E27FC236}">
                <a16:creationId xmlns:a16="http://schemas.microsoft.com/office/drawing/2014/main" id="{1EA5DAE2-8D25-7470-44B9-D77C9DC580F8}"/>
              </a:ext>
            </a:extLst>
          </p:cNvPr>
          <p:cNvSpPr txBox="1">
            <a:spLocks/>
          </p:cNvSpPr>
          <p:nvPr/>
        </p:nvSpPr>
        <p:spPr>
          <a:xfrm>
            <a:off x="1544290" y="87844"/>
            <a:ext cx="10128016"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Which shape is best for minimal chocolate?</a:t>
            </a:r>
          </a:p>
        </p:txBody>
      </p:sp>
    </p:spTree>
    <p:extLst>
      <p:ext uri="{BB962C8B-B14F-4D97-AF65-F5344CB8AC3E}">
        <p14:creationId xmlns:p14="http://schemas.microsoft.com/office/powerpoint/2010/main" val="2934758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14</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58047" y="153789"/>
            <a:ext cx="10783887"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Ice-cream 3</a:t>
            </a:r>
            <a:r>
              <a:rPr lang="en-US" sz="3200" b="1" dirty="0">
                <a:solidFill>
                  <a:schemeClr val="accent1"/>
                </a:solidFill>
                <a:latin typeface="Arial" panose="020B0604020202020204" pitchFamily="34" charset="0"/>
                <a:cs typeface="Arial" panose="020B0604020202020204" pitchFamily="34" charset="0"/>
              </a:rPr>
              <a:t>D shapes</a:t>
            </a:r>
            <a:endParaRPr kumimoji="0" lang="en-US" sz="32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12" name="Isosceles Triangle 11">
            <a:extLst>
              <a:ext uri="{FF2B5EF4-FFF2-40B4-BE49-F238E27FC236}">
                <a16:creationId xmlns:a16="http://schemas.microsoft.com/office/drawing/2014/main" id="{3BC48BB1-3C2E-44DD-9D65-D2AF24FF2E87}"/>
              </a:ext>
              <a:ext uri="{C183D7F6-B498-43B3-948B-1728B52AA6E4}">
                <adec:decorative xmlns:adec="http://schemas.microsoft.com/office/drawing/2017/decorative" val="1"/>
              </a:ext>
            </a:extLst>
          </p:cNvPr>
          <p:cNvSpPr/>
          <p:nvPr/>
        </p:nvSpPr>
        <p:spPr>
          <a:xfrm flipV="1">
            <a:off x="-27606" y="-11824"/>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4D970DDE-3331-43C7-8808-F643520183D1}"/>
              </a:ext>
            </a:extLst>
          </p:cNvPr>
          <p:cNvSpPr txBox="1"/>
          <p:nvPr/>
        </p:nvSpPr>
        <p:spPr>
          <a:xfrm>
            <a:off x="-53711" y="74432"/>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16" name="TextBox 15">
            <a:extLst>
              <a:ext uri="{FF2B5EF4-FFF2-40B4-BE49-F238E27FC236}">
                <a16:creationId xmlns:a16="http://schemas.microsoft.com/office/drawing/2014/main" id="{92EE486B-5FA7-6653-69BF-9E3D88D5CF0F}"/>
              </a:ext>
            </a:extLst>
          </p:cNvPr>
          <p:cNvSpPr txBox="1"/>
          <p:nvPr/>
        </p:nvSpPr>
        <p:spPr>
          <a:xfrm>
            <a:off x="568822" y="1346886"/>
            <a:ext cx="11441207" cy="5355312"/>
          </a:xfrm>
          <a:prstGeom prst="rect">
            <a:avLst/>
          </a:prstGeom>
          <a:noFill/>
        </p:spPr>
        <p:txBody>
          <a:bodyPr wrap="square" rtlCol="0">
            <a:spAutoFit/>
          </a:bodyPr>
          <a:lstStyle/>
          <a:p>
            <a:r>
              <a:rPr lang="en-GB" sz="2400" b="1" dirty="0">
                <a:solidFill>
                  <a:schemeClr val="accent1"/>
                </a:solidFill>
                <a:latin typeface="Arial" panose="020B0604020202020204" pitchFamily="34" charset="0"/>
                <a:cs typeface="Arial" panose="020B0604020202020204" pitchFamily="34" charset="0"/>
              </a:rPr>
              <a:t>Typically, ice-creams and choc ices are about 64</a:t>
            </a:r>
            <a:r>
              <a:rPr lang="en-GB" sz="1200" b="1" dirty="0">
                <a:solidFill>
                  <a:schemeClr val="accent1"/>
                </a:solidFill>
                <a:latin typeface="Arial" panose="020B0604020202020204" pitchFamily="34" charset="0"/>
                <a:cs typeface="Arial" panose="020B0604020202020204" pitchFamily="34" charset="0"/>
              </a:rPr>
              <a:t> </a:t>
            </a:r>
            <a:r>
              <a:rPr lang="en-GB" sz="2400" b="1" dirty="0">
                <a:solidFill>
                  <a:schemeClr val="accent1"/>
                </a:solidFill>
                <a:latin typeface="Arial" panose="020B0604020202020204" pitchFamily="34" charset="0"/>
                <a:cs typeface="Arial" panose="020B0604020202020204" pitchFamily="34" charset="0"/>
              </a:rPr>
              <a:t>ml, which is the same as    64 cm</a:t>
            </a:r>
            <a:r>
              <a:rPr lang="en-GB" sz="2400" dirty="0">
                <a:solidFill>
                  <a:schemeClr val="accent1"/>
                </a:solidFill>
                <a:latin typeface="Arial" panose="020B0604020202020204" pitchFamily="34" charset="0"/>
                <a:cs typeface="Arial" panose="020B0604020202020204" pitchFamily="34" charset="0"/>
              </a:rPr>
              <a:t>³.</a:t>
            </a:r>
            <a:endParaRPr lang="en-GB" sz="2400" b="1" dirty="0">
              <a:solidFill>
                <a:schemeClr val="accent1"/>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Each ice-cream </a:t>
            </a:r>
            <a:r>
              <a:rPr lang="en-GB" sz="2400" b="1" dirty="0">
                <a:solidFill>
                  <a:schemeClr val="accent1"/>
                </a:solidFill>
                <a:latin typeface="Arial" panose="020B0604020202020204" pitchFamily="34" charset="0"/>
                <a:cs typeface="Arial" panose="020B0604020202020204" pitchFamily="34" charset="0"/>
              </a:rPr>
              <a:t>must</a:t>
            </a:r>
            <a:r>
              <a:rPr lang="en-GB" sz="2400" dirty="0">
                <a:latin typeface="Arial" panose="020B0604020202020204" pitchFamily="34" charset="0"/>
                <a:cs typeface="Arial" panose="020B0604020202020204" pitchFamily="34" charset="0"/>
              </a:rPr>
              <a:t> have volume of 64</a:t>
            </a:r>
            <a:r>
              <a:rPr lang="en-GB" sz="1200"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cm³.</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For maximum profit, you need to use as little chocolate for the coating as possible but the whole ice-cream needs to be coated in chocolate.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Explore what shape ice-cream you will use and what the dimensions will be to make it the cheapest.</a:t>
            </a:r>
          </a:p>
          <a:p>
            <a:endParaRPr lang="en-GB" sz="2400" dirty="0">
              <a:latin typeface="Arial" panose="020B0604020202020204" pitchFamily="34" charset="0"/>
              <a:cs typeface="Arial" panose="020B0604020202020204" pitchFamily="34" charset="0"/>
            </a:endParaRPr>
          </a:p>
          <a:p>
            <a:pPr algn="ctr"/>
            <a:r>
              <a:rPr lang="en-GB" sz="2400" dirty="0">
                <a:solidFill>
                  <a:schemeClr val="accent1"/>
                </a:solidFill>
                <a:latin typeface="Arial" panose="020B0604020202020204" pitchFamily="34" charset="0"/>
                <a:cs typeface="Arial" panose="020B0604020202020204" pitchFamily="34" charset="0"/>
              </a:rPr>
              <a:t>Has your best ice-cream got a name?</a:t>
            </a:r>
          </a:p>
          <a:p>
            <a:endParaRPr lang="en-GB" sz="2800" dirty="0">
              <a:latin typeface="Arial" panose="020B0604020202020204" pitchFamily="34" charset="0"/>
              <a:cs typeface="Arial" panose="020B0604020202020204" pitchFamily="34" charset="0"/>
            </a:endParaRPr>
          </a:p>
          <a:p>
            <a:endParaRPr lang="en-GB" sz="3200" b="1" dirty="0">
              <a:solidFill>
                <a:schemeClr val="accent1"/>
              </a:solidFill>
              <a:latin typeface="Arial" panose="020B0604020202020204" pitchFamily="34" charset="0"/>
              <a:cs typeface="Arial" panose="020B0604020202020204" pitchFamily="34" charset="0"/>
            </a:endParaRPr>
          </a:p>
        </p:txBody>
      </p:sp>
      <p:grpSp>
        <p:nvGrpSpPr>
          <p:cNvPr id="3" name="Group 2" descr="Worksheet available icon">
            <a:extLst>
              <a:ext uri="{FF2B5EF4-FFF2-40B4-BE49-F238E27FC236}">
                <a16:creationId xmlns:a16="http://schemas.microsoft.com/office/drawing/2014/main" id="{11D021BD-DCEC-1AB5-DFAB-3E9A4EC6706B}"/>
              </a:ext>
            </a:extLst>
          </p:cNvPr>
          <p:cNvGrpSpPr/>
          <p:nvPr/>
        </p:nvGrpSpPr>
        <p:grpSpPr>
          <a:xfrm>
            <a:off x="9495879" y="136525"/>
            <a:ext cx="2102384" cy="753403"/>
            <a:chOff x="9495879" y="211521"/>
            <a:chExt cx="2102384" cy="753403"/>
          </a:xfrm>
        </p:grpSpPr>
        <p:pic>
          <p:nvPicPr>
            <p:cNvPr id="5" name="Graphic 4" descr="Document">
              <a:extLst>
                <a:ext uri="{FF2B5EF4-FFF2-40B4-BE49-F238E27FC236}">
                  <a16:creationId xmlns:a16="http://schemas.microsoft.com/office/drawing/2014/main" id="{5628C297-4333-4535-DE08-9039F4B2163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6" name="TextBox 5">
              <a:extLst>
                <a:ext uri="{FF2B5EF4-FFF2-40B4-BE49-F238E27FC236}">
                  <a16:creationId xmlns:a16="http://schemas.microsoft.com/office/drawing/2014/main" id="{52C40501-5D92-416B-E082-3FACF7879043}"/>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Tree>
    <p:extLst>
      <p:ext uri="{BB962C8B-B14F-4D97-AF65-F5344CB8AC3E}">
        <p14:creationId xmlns:p14="http://schemas.microsoft.com/office/powerpoint/2010/main" val="2492550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0B56A-D4E8-4864-B5DF-D65F5EDE578D}"/>
              </a:ext>
            </a:extLst>
          </p:cNvPr>
          <p:cNvSpPr>
            <a:spLocks noGrp="1"/>
          </p:cNvSpPr>
          <p:nvPr>
            <p:ph type="title" idx="4294967295"/>
          </p:nvPr>
        </p:nvSpPr>
        <p:spPr>
          <a:xfrm>
            <a:off x="1999144" y="276225"/>
            <a:ext cx="7886700" cy="647700"/>
          </a:xfrm>
          <a:prstGeom prst="rect">
            <a:avLst/>
          </a:prstGeom>
        </p:spPr>
        <p:txBody>
          <a:bodyPr>
            <a:normAutofit fontScale="90000"/>
          </a:bodyPr>
          <a:lstStyle/>
          <a:p>
            <a:pPr algn="ctr"/>
            <a:r>
              <a:rPr lang="en-GB" sz="3600" b="1" dirty="0">
                <a:solidFill>
                  <a:schemeClr val="accent1"/>
                </a:solidFill>
                <a:latin typeface="Arial" panose="020B0604020202020204" pitchFamily="34" charset="0"/>
                <a:cs typeface="Arial" panose="020B0604020202020204" pitchFamily="34" charset="0"/>
              </a:rPr>
              <a:t>Which shape of ice-cream is better?</a:t>
            </a:r>
          </a:p>
        </p:txBody>
      </p:sp>
      <p:sp>
        <p:nvSpPr>
          <p:cNvPr id="24" name="TextBox 23">
            <a:extLst>
              <a:ext uri="{FF2B5EF4-FFF2-40B4-BE49-F238E27FC236}">
                <a16:creationId xmlns:a16="http://schemas.microsoft.com/office/drawing/2014/main" id="{2B43413E-25F4-468B-816E-A9B67E8C5170}"/>
              </a:ext>
            </a:extLst>
          </p:cNvPr>
          <p:cNvSpPr txBox="1"/>
          <p:nvPr/>
        </p:nvSpPr>
        <p:spPr>
          <a:xfrm>
            <a:off x="271849" y="1489974"/>
            <a:ext cx="11341290" cy="1569660"/>
          </a:xfrm>
          <a:prstGeom prst="rect">
            <a:avLst/>
          </a:prstGeom>
          <a:noFill/>
        </p:spPr>
        <p:txBody>
          <a:bodyPr wrap="square" rtlCol="0">
            <a:spAutoFit/>
          </a:bodyPr>
          <a:lstStyle/>
          <a:p>
            <a:pPr lvl="2"/>
            <a:r>
              <a:rPr lang="en-GB" sz="3200" b="1" dirty="0">
                <a:solidFill>
                  <a:schemeClr val="accent1"/>
                </a:solidFill>
                <a:latin typeface="Arial" panose="020B0604020202020204" pitchFamily="34" charset="0"/>
                <a:cs typeface="Arial" panose="020B0604020202020204" pitchFamily="34" charset="0"/>
              </a:rPr>
              <a:t>Feed back to the class which shape is your best shape.</a:t>
            </a:r>
          </a:p>
          <a:p>
            <a:pPr lvl="2"/>
            <a:r>
              <a:rPr lang="en-GB" sz="3200" b="1" dirty="0">
                <a:solidFill>
                  <a:schemeClr val="accent1"/>
                </a:solidFill>
                <a:latin typeface="Arial" panose="020B0604020202020204" pitchFamily="34" charset="0"/>
                <a:cs typeface="Arial" panose="020B0604020202020204" pitchFamily="34" charset="0"/>
              </a:rPr>
              <a:t>Why is this?</a:t>
            </a:r>
          </a:p>
        </p:txBody>
      </p:sp>
      <p:sp>
        <p:nvSpPr>
          <p:cNvPr id="8" name="Isosceles Triangle 7">
            <a:extLst>
              <a:ext uri="{FF2B5EF4-FFF2-40B4-BE49-F238E27FC236}">
                <a16:creationId xmlns:a16="http://schemas.microsoft.com/office/drawing/2014/main" id="{E100610F-4521-B790-089F-C73B0FFBA698}"/>
              </a:ext>
              <a:ext uri="{C183D7F6-B498-43B3-948B-1728B52AA6E4}">
                <adec:decorative xmlns:adec="http://schemas.microsoft.com/office/drawing/2017/decorative" val="1"/>
              </a:ext>
            </a:extLst>
          </p:cNvPr>
          <p:cNvSpPr/>
          <p:nvPr/>
        </p:nvSpPr>
        <p:spPr>
          <a:xfrm flipV="1">
            <a:off x="0" y="-2078"/>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3FB5D582-2ED0-C8EF-C7B5-1670A27010AE}"/>
              </a:ext>
            </a:extLst>
          </p:cNvPr>
          <p:cNvSpPr txBox="1"/>
          <p:nvPr/>
        </p:nvSpPr>
        <p:spPr>
          <a:xfrm>
            <a:off x="-19845" y="165505"/>
            <a:ext cx="151171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pic>
        <p:nvPicPr>
          <p:cNvPr id="10" name="Graphic 9">
            <a:extLst>
              <a:ext uri="{FF2B5EF4-FFF2-40B4-BE49-F238E27FC236}">
                <a16:creationId xmlns:a16="http://schemas.microsoft.com/office/drawing/2014/main" id="{E76AC599-41FD-1D39-B8BC-7677E852B9B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01692" y="1662022"/>
            <a:ext cx="914400" cy="914400"/>
          </a:xfrm>
          <a:prstGeom prst="rect">
            <a:avLst/>
          </a:prstGeom>
        </p:spPr>
      </p:pic>
      <p:sp>
        <p:nvSpPr>
          <p:cNvPr id="3" name="Slide Number Placeholder 2">
            <a:extLst>
              <a:ext uri="{FF2B5EF4-FFF2-40B4-BE49-F238E27FC236}">
                <a16:creationId xmlns:a16="http://schemas.microsoft.com/office/drawing/2014/main" id="{F3981EAB-0DEF-7E64-30D0-AADFB3E9E690}"/>
              </a:ext>
            </a:extLst>
          </p:cNvPr>
          <p:cNvSpPr>
            <a:spLocks noGrp="1"/>
          </p:cNvSpPr>
          <p:nvPr>
            <p:ph type="sldNum" sz="quarter" idx="12"/>
          </p:nvPr>
        </p:nvSpPr>
        <p:spPr/>
        <p:txBody>
          <a:bodyPr/>
          <a:lstStyle/>
          <a:p>
            <a:fld id="{892959B6-490E-A144-8C7C-88267F972F69}" type="slidenum">
              <a:rPr lang="en-US" smtClean="0"/>
              <a:t>15</a:t>
            </a:fld>
            <a:endParaRPr lang="en-US"/>
          </a:p>
        </p:txBody>
      </p:sp>
    </p:spTree>
    <p:extLst>
      <p:ext uri="{BB962C8B-B14F-4D97-AF65-F5344CB8AC3E}">
        <p14:creationId xmlns:p14="http://schemas.microsoft.com/office/powerpoint/2010/main" val="137901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1208" y="-25622"/>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753763" y="1223319"/>
            <a:ext cx="10280822" cy="503417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294128"/>
            </a:xfrm>
            <a:prstGeom prst="rect">
              <a:avLst/>
            </a:prstGeom>
            <a:solidFill>
              <a:schemeClr val="accent1"/>
            </a:solid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KEY IDEA</a:t>
              </a: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5"/>
            <a:ext cx="7551003" cy="99770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GB" sz="2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ts val="3100"/>
              </a:lnSpc>
              <a:spcBef>
                <a:spcPts val="0"/>
              </a:spcBef>
              <a:spcAft>
                <a:spcPts val="60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Title 1">
            <a:extLst>
              <a:ext uri="{FF2B5EF4-FFF2-40B4-BE49-F238E27FC236}">
                <a16:creationId xmlns:a16="http://schemas.microsoft.com/office/drawing/2014/main" id="{16958DC7-F2A9-4A16-D150-925EE17CD295}"/>
              </a:ext>
            </a:extLst>
          </p:cNvPr>
          <p:cNvSpPr txBox="1">
            <a:spLocks/>
          </p:cNvSpPr>
          <p:nvPr/>
        </p:nvSpPr>
        <p:spPr>
          <a:xfrm>
            <a:off x="-365708" y="46359"/>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FS exam question tips</a:t>
            </a:r>
          </a:p>
        </p:txBody>
      </p:sp>
      <p:sp>
        <p:nvSpPr>
          <p:cNvPr id="5" name="Rounded Rectangle 1">
            <a:extLst>
              <a:ext uri="{FF2B5EF4-FFF2-40B4-BE49-F238E27FC236}">
                <a16:creationId xmlns:a16="http://schemas.microsoft.com/office/drawing/2014/main" id="{A8A37B1E-7C22-9D19-D6C4-986CF7A4721D}"/>
              </a:ext>
            </a:extLst>
          </p:cNvPr>
          <p:cNvSpPr/>
          <p:nvPr/>
        </p:nvSpPr>
        <p:spPr>
          <a:xfrm>
            <a:off x="1546719" y="1661209"/>
            <a:ext cx="9098561" cy="4392692"/>
          </a:xfrm>
          <a:prstGeom prst="roundRect">
            <a:avLst/>
          </a:prstGeom>
          <a:noFill/>
        </p:spPr>
        <p:txBody>
          <a:bodyPr wrap="square" lIns="91440" tIns="45720" rIns="91440" bIns="45720" anchor="t">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Arial"/>
                <a:ea typeface="+mn-ea"/>
                <a:cs typeface="Arial"/>
              </a:rPr>
              <a:t>Underline the key information (e.g. area, volume, perimeter, etc)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Can you sketch it or draw a picture to help?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Look at the marks awarded – could link to number of steps in the answer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Look at the units in the question and the detail</a:t>
            </a:r>
          </a:p>
        </p:txBody>
      </p:sp>
    </p:spTree>
    <p:extLst>
      <p:ext uri="{BB962C8B-B14F-4D97-AF65-F5344CB8AC3E}">
        <p14:creationId xmlns:p14="http://schemas.microsoft.com/office/powerpoint/2010/main" val="2533547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 cuboid with measurements of length 1.1 m, width 0.80 m and height 0.60 m. ">
            <a:extLst>
              <a:ext uri="{FF2B5EF4-FFF2-40B4-BE49-F238E27FC236}">
                <a16:creationId xmlns:a16="http://schemas.microsoft.com/office/drawing/2014/main" id="{CF9107AB-2D19-F9C4-25B6-EA9315CFD45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30533" y="2199789"/>
            <a:ext cx="3216076" cy="1602148"/>
          </a:xfrm>
          <a:prstGeom prst="rect">
            <a:avLst/>
          </a:prstGeom>
        </p:spPr>
      </p:pic>
      <p:sp>
        <p:nvSpPr>
          <p:cNvPr id="13" name="Title 1">
            <a:extLst>
              <a:ext uri="{FF2B5EF4-FFF2-40B4-BE49-F238E27FC236}">
                <a16:creationId xmlns:a16="http://schemas.microsoft.com/office/drawing/2014/main" id="{3EB80D95-0B3B-9ECA-3151-4EED1E732E20}"/>
              </a:ext>
            </a:extLst>
          </p:cNvPr>
          <p:cNvSpPr txBox="1">
            <a:spLocks/>
          </p:cNvSpPr>
          <p:nvPr/>
        </p:nvSpPr>
        <p:spPr>
          <a:xfrm>
            <a:off x="1999144" y="276225"/>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accent1"/>
                </a:solidFill>
                <a:latin typeface="Arial" panose="020B0604020202020204" pitchFamily="34" charset="0"/>
                <a:cs typeface="Arial" panose="020B0604020202020204" pitchFamily="34" charset="0"/>
              </a:rPr>
              <a:t>Exam question (1)</a:t>
            </a:r>
          </a:p>
        </p:txBody>
      </p:sp>
      <p:sp>
        <p:nvSpPr>
          <p:cNvPr id="3" name="Slide Number Placeholder 1">
            <a:extLst>
              <a:ext uri="{FF2B5EF4-FFF2-40B4-BE49-F238E27FC236}">
                <a16:creationId xmlns:a16="http://schemas.microsoft.com/office/drawing/2014/main" id="{095C2A6F-3DB9-2264-4C43-B8CDDB05748B}"/>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17</a:t>
            </a:fld>
            <a:endParaRPr lang="en-US"/>
          </a:p>
        </p:txBody>
      </p:sp>
      <p:grpSp>
        <p:nvGrpSpPr>
          <p:cNvPr id="8" name="Group 7">
            <a:extLst>
              <a:ext uri="{FF2B5EF4-FFF2-40B4-BE49-F238E27FC236}">
                <a16:creationId xmlns:a16="http://schemas.microsoft.com/office/drawing/2014/main" id="{29B14E4F-837B-9DDF-572F-B516CD75923B}"/>
              </a:ext>
            </a:extLst>
          </p:cNvPr>
          <p:cNvGrpSpPr/>
          <p:nvPr/>
        </p:nvGrpSpPr>
        <p:grpSpPr>
          <a:xfrm>
            <a:off x="4658567" y="3505380"/>
            <a:ext cx="5885449" cy="1191816"/>
            <a:chOff x="3379376" y="2364238"/>
            <a:chExt cx="5885449" cy="1191816"/>
          </a:xfrm>
        </p:grpSpPr>
        <p:sp>
          <p:nvSpPr>
            <p:cNvPr id="9" name="Rounded Rectangle 1">
              <a:extLst>
                <a:ext uri="{FF2B5EF4-FFF2-40B4-BE49-F238E27FC236}">
                  <a16:creationId xmlns:a16="http://schemas.microsoft.com/office/drawing/2014/main" id="{B69B37CC-7D6D-BD67-739A-1A37ECA310A0}"/>
                </a:ext>
              </a:extLst>
            </p:cNvPr>
            <p:cNvSpPr/>
            <p:nvPr/>
          </p:nvSpPr>
          <p:spPr>
            <a:xfrm>
              <a:off x="4985004" y="2364238"/>
              <a:ext cx="4279821" cy="1191816"/>
            </a:xfrm>
            <a:prstGeom prst="roundRect">
              <a:avLst/>
            </a:prstGeom>
            <a:solidFill>
              <a:srgbClr val="9BC8FF"/>
            </a:solidFill>
          </p:spPr>
          <p:txBody>
            <a:bodyPr wrap="square">
              <a:spAutoFit/>
            </a:bodyPr>
            <a:lstStyle/>
            <a:p>
              <a:r>
                <a:rPr lang="en-GB" sz="2400" b="1" dirty="0">
                  <a:solidFill>
                    <a:srgbClr val="FF0000"/>
                  </a:solidFill>
                  <a:latin typeface="Arial" panose="020B0604020202020204" pitchFamily="34" charset="0"/>
                  <a:cs typeface="Arial" panose="020B0604020202020204" pitchFamily="34" charset="0"/>
                </a:rPr>
                <a:t>Exams tip: </a:t>
              </a:r>
            </a:p>
            <a:p>
              <a:r>
                <a:rPr lang="en-GB" sz="2000" dirty="0">
                  <a:solidFill>
                    <a:srgbClr val="FF0000"/>
                  </a:solidFill>
                  <a:latin typeface="Arial" panose="020B0604020202020204" pitchFamily="34" charset="0"/>
                  <a:cs typeface="Arial" panose="020B0604020202020204" pitchFamily="34" charset="0"/>
                </a:rPr>
                <a:t>Look at units in the question. Gives clues (area, perimeter or volume). </a:t>
              </a:r>
            </a:p>
          </p:txBody>
        </p:sp>
        <p:sp>
          <p:nvSpPr>
            <p:cNvPr id="10" name="Arrow: Left 9">
              <a:extLst>
                <a:ext uri="{FF2B5EF4-FFF2-40B4-BE49-F238E27FC236}">
                  <a16:creationId xmlns:a16="http://schemas.microsoft.com/office/drawing/2014/main" id="{37B0A7AC-3CCB-93CA-0D99-8AF3E9FB23A1}"/>
                </a:ext>
              </a:extLst>
            </p:cNvPr>
            <p:cNvSpPr/>
            <p:nvPr/>
          </p:nvSpPr>
          <p:spPr>
            <a:xfrm rot="21040442">
              <a:off x="3379376" y="2908088"/>
              <a:ext cx="1601960" cy="1759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7" name="Group 16">
            <a:extLst>
              <a:ext uri="{FF2B5EF4-FFF2-40B4-BE49-F238E27FC236}">
                <a16:creationId xmlns:a16="http://schemas.microsoft.com/office/drawing/2014/main" id="{1BFCDDB1-A4BE-67E7-64E9-E2FD12C75CE4}"/>
              </a:ext>
            </a:extLst>
          </p:cNvPr>
          <p:cNvGrpSpPr/>
          <p:nvPr/>
        </p:nvGrpSpPr>
        <p:grpSpPr>
          <a:xfrm>
            <a:off x="6599358" y="960976"/>
            <a:ext cx="5344202" cy="1532334"/>
            <a:chOff x="3383043" y="2112562"/>
            <a:chExt cx="6633701" cy="1373481"/>
          </a:xfrm>
        </p:grpSpPr>
        <p:sp>
          <p:nvSpPr>
            <p:cNvPr id="18" name="Rounded Rectangle 1">
              <a:extLst>
                <a:ext uri="{FF2B5EF4-FFF2-40B4-BE49-F238E27FC236}">
                  <a16:creationId xmlns:a16="http://schemas.microsoft.com/office/drawing/2014/main" id="{7741249C-EFB9-C3F0-5A23-CF2681BE8109}"/>
                </a:ext>
              </a:extLst>
            </p:cNvPr>
            <p:cNvSpPr/>
            <p:nvPr/>
          </p:nvSpPr>
          <p:spPr>
            <a:xfrm>
              <a:off x="5008706" y="2112562"/>
              <a:ext cx="5008038" cy="1373481"/>
            </a:xfrm>
            <a:prstGeom prst="roundRect">
              <a:avLst/>
            </a:prstGeom>
            <a:solidFill>
              <a:srgbClr val="9BC8FF"/>
            </a:solidFill>
          </p:spPr>
          <p:txBody>
            <a:bodyPr wrap="square">
              <a:spAutoFit/>
            </a:bodyPr>
            <a:lstStyle/>
            <a:p>
              <a:r>
                <a:rPr lang="en-GB" sz="2400" b="1" dirty="0">
                  <a:solidFill>
                    <a:srgbClr val="FF0000"/>
                  </a:solidFill>
                  <a:latin typeface="Arial" panose="020B0604020202020204" pitchFamily="34" charset="0"/>
                  <a:cs typeface="Arial" panose="020B0604020202020204" pitchFamily="34" charset="0"/>
                </a:rPr>
                <a:t>Exams tip: </a:t>
              </a:r>
            </a:p>
            <a:p>
              <a:r>
                <a:rPr lang="en-GB" sz="2000" dirty="0">
                  <a:solidFill>
                    <a:srgbClr val="FF0000"/>
                  </a:solidFill>
                  <a:latin typeface="Arial" panose="020B0604020202020204" pitchFamily="34" charset="0"/>
                  <a:cs typeface="Arial" panose="020B0604020202020204" pitchFamily="34" charset="0"/>
                </a:rPr>
                <a:t>Look at the DETAIL. </a:t>
              </a:r>
              <a:r>
                <a:rPr lang="en-GB" sz="2000" b="1" dirty="0">
                  <a:solidFill>
                    <a:srgbClr val="FF0000"/>
                  </a:solidFill>
                  <a:latin typeface="Arial" panose="020B0604020202020204" pitchFamily="34" charset="0"/>
                  <a:cs typeface="Arial" panose="020B0604020202020204" pitchFamily="34" charset="0"/>
                </a:rPr>
                <a:t>30</a:t>
              </a:r>
              <a:r>
                <a:rPr lang="en-GB" sz="2000" dirty="0">
                  <a:solidFill>
                    <a:srgbClr val="FF0000"/>
                  </a:solidFill>
                  <a:latin typeface="Arial" panose="020B0604020202020204" pitchFamily="34" charset="0"/>
                  <a:cs typeface="Arial" panose="020B0604020202020204" pitchFamily="34" charset="0"/>
                </a:rPr>
                <a:t> tanks. </a:t>
              </a:r>
              <a:r>
                <a:rPr lang="en-GB" sz="2000" b="1" dirty="0">
                  <a:solidFill>
                    <a:srgbClr val="FF0000"/>
                  </a:solidFill>
                  <a:latin typeface="Arial" panose="020B0604020202020204" pitchFamily="34" charset="0"/>
                  <a:cs typeface="Arial" panose="020B0604020202020204" pitchFamily="34" charset="0"/>
                </a:rPr>
                <a:t>Outside surfaces</a:t>
              </a:r>
              <a:r>
                <a:rPr lang="en-GB" sz="2000" dirty="0">
                  <a:solidFill>
                    <a:srgbClr val="FF0000"/>
                  </a:solidFill>
                  <a:latin typeface="Arial" panose="020B0604020202020204" pitchFamily="34" charset="0"/>
                  <a:cs typeface="Arial" panose="020B0604020202020204" pitchFamily="34" charset="0"/>
                </a:rPr>
                <a:t> but NOT the top.</a:t>
              </a:r>
            </a:p>
          </p:txBody>
        </p:sp>
        <p:sp>
          <p:nvSpPr>
            <p:cNvPr id="21" name="Arrow: Left 20">
              <a:extLst>
                <a:ext uri="{FF2B5EF4-FFF2-40B4-BE49-F238E27FC236}">
                  <a16:creationId xmlns:a16="http://schemas.microsoft.com/office/drawing/2014/main" id="{0AF2CE02-36B5-9981-BE35-F11198052A15}"/>
                </a:ext>
              </a:extLst>
            </p:cNvPr>
            <p:cNvSpPr/>
            <p:nvPr/>
          </p:nvSpPr>
          <p:spPr>
            <a:xfrm>
              <a:off x="3383043" y="2382536"/>
              <a:ext cx="1601960" cy="1759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4" name="Isosceles Triangle 23">
            <a:extLst>
              <a:ext uri="{FF2B5EF4-FFF2-40B4-BE49-F238E27FC236}">
                <a16:creationId xmlns:a16="http://schemas.microsoft.com/office/drawing/2014/main" id="{002F0E41-5280-853A-D47C-7E6844CD565D}"/>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5A19BA54-9D73-8A6D-72B4-7992ECD6E413}"/>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nvGrpSpPr>
          <p:cNvPr id="5" name="Group 4">
            <a:extLst>
              <a:ext uri="{FF2B5EF4-FFF2-40B4-BE49-F238E27FC236}">
                <a16:creationId xmlns:a16="http://schemas.microsoft.com/office/drawing/2014/main" id="{8DDFB5A6-E29D-5CA9-B5B5-AFD254C85920}"/>
              </a:ext>
            </a:extLst>
          </p:cNvPr>
          <p:cNvGrpSpPr/>
          <p:nvPr/>
        </p:nvGrpSpPr>
        <p:grpSpPr>
          <a:xfrm>
            <a:off x="2674707" y="5440365"/>
            <a:ext cx="6182372" cy="851297"/>
            <a:chOff x="4051679" y="5787723"/>
            <a:chExt cx="6182372" cy="851297"/>
          </a:xfrm>
        </p:grpSpPr>
        <p:sp>
          <p:nvSpPr>
            <p:cNvPr id="15" name="Rounded Rectangle 1">
              <a:extLst>
                <a:ext uri="{FF2B5EF4-FFF2-40B4-BE49-F238E27FC236}">
                  <a16:creationId xmlns:a16="http://schemas.microsoft.com/office/drawing/2014/main" id="{965332B0-DC88-C2A6-C45C-8C35099B1B27}"/>
                </a:ext>
              </a:extLst>
            </p:cNvPr>
            <p:cNvSpPr/>
            <p:nvPr/>
          </p:nvSpPr>
          <p:spPr>
            <a:xfrm>
              <a:off x="5522202" y="5787723"/>
              <a:ext cx="4711849" cy="851297"/>
            </a:xfrm>
            <a:prstGeom prst="roundRect">
              <a:avLst/>
            </a:prstGeom>
            <a:solidFill>
              <a:srgbClr val="9BC8FF"/>
            </a:solidFill>
          </p:spPr>
          <p:txBody>
            <a:bodyPr wrap="square">
              <a:spAutoFit/>
            </a:bodyPr>
            <a:lstStyle/>
            <a:p>
              <a:r>
                <a:rPr lang="en-GB" sz="2400" b="1" dirty="0">
                  <a:solidFill>
                    <a:srgbClr val="FF0000"/>
                  </a:solidFill>
                  <a:latin typeface="Arial" panose="020B0604020202020204" pitchFamily="34" charset="0"/>
                  <a:cs typeface="Arial" panose="020B0604020202020204" pitchFamily="34" charset="0"/>
                </a:rPr>
                <a:t>Exams tip: </a:t>
              </a:r>
            </a:p>
            <a:p>
              <a:r>
                <a:rPr lang="en-GB" sz="2000" dirty="0">
                  <a:solidFill>
                    <a:srgbClr val="FF0000"/>
                  </a:solidFill>
                  <a:latin typeface="Arial" panose="020B0604020202020204" pitchFamily="34" charset="0"/>
                  <a:cs typeface="Arial" panose="020B0604020202020204" pitchFamily="34" charset="0"/>
                </a:rPr>
                <a:t>Answer the question: COST of the tins.</a:t>
              </a:r>
            </a:p>
          </p:txBody>
        </p:sp>
        <p:sp>
          <p:nvSpPr>
            <p:cNvPr id="2" name="Arrow: Left 1">
              <a:extLst>
                <a:ext uri="{FF2B5EF4-FFF2-40B4-BE49-F238E27FC236}">
                  <a16:creationId xmlns:a16="http://schemas.microsoft.com/office/drawing/2014/main" id="{0CD7974A-DA84-FB1E-870D-2495EA7C8CC8}"/>
                </a:ext>
              </a:extLst>
            </p:cNvPr>
            <p:cNvSpPr/>
            <p:nvPr/>
          </p:nvSpPr>
          <p:spPr>
            <a:xfrm rot="723766">
              <a:off x="4051679" y="5823819"/>
              <a:ext cx="1479025" cy="1904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635132" y="1130654"/>
            <a:ext cx="7170812" cy="1077218"/>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James has a contract to paint 30 identical water tanks.</a:t>
            </a:r>
          </a:p>
          <a:p>
            <a:r>
              <a:rPr lang="en-US" sz="1600" dirty="0">
                <a:latin typeface="Arial" panose="020B0604020202020204" pitchFamily="34" charset="0"/>
                <a:cs typeface="Arial" panose="020B0604020202020204" pitchFamily="34" charset="0"/>
              </a:rPr>
              <a:t>He has to paint the outside surfaces of each tank, but not the top.</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Each surface is rectangular.</a:t>
            </a:r>
          </a:p>
        </p:txBody>
      </p:sp>
      <p:sp>
        <p:nvSpPr>
          <p:cNvPr id="14" name="Rectangle 13"/>
          <p:cNvSpPr/>
          <p:nvPr/>
        </p:nvSpPr>
        <p:spPr>
          <a:xfrm>
            <a:off x="981703" y="3695434"/>
            <a:ext cx="8498199" cy="1569660"/>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James knows that 1 tin of paint</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is enough to cover 12 m</a:t>
            </a:r>
            <a:r>
              <a:rPr lang="en-US" sz="1600" baseline="300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 of surface</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costs £26.99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Work out the total cost of the tins of paint he will need for all 30 water tanks.</a:t>
            </a:r>
          </a:p>
        </p:txBody>
      </p:sp>
    </p:spTree>
    <p:extLst>
      <p:ext uri="{BB962C8B-B14F-4D97-AF65-F5344CB8AC3E}">
        <p14:creationId xmlns:p14="http://schemas.microsoft.com/office/powerpoint/2010/main" val="80022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3D drawing to represent a dolls house. It is a prism with a pentagon cross-section. The base of the pentagon is 0.7 m. This is attached to the two vertical sides of the pentagon, each measuring 0.63 m. The final two sloping sides of the pentagon both measure 0.37 m. The depth of the prism is 0.96 m and the total height of the pentagon and therefore the prism is 0.75 m.">
            <a:extLst>
              <a:ext uri="{FF2B5EF4-FFF2-40B4-BE49-F238E27FC236}">
                <a16:creationId xmlns:a16="http://schemas.microsoft.com/office/drawing/2014/main" id="{38E26F79-0AB8-63EC-F85C-508F350BC17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779037" y="1473687"/>
            <a:ext cx="3214172" cy="1665678"/>
          </a:xfrm>
          <a:prstGeom prst="rect">
            <a:avLst/>
          </a:prstGeom>
        </p:spPr>
      </p:pic>
      <p:sp>
        <p:nvSpPr>
          <p:cNvPr id="2" name="Slide Number Placeholder 1">
            <a:extLst>
              <a:ext uri="{FF2B5EF4-FFF2-40B4-BE49-F238E27FC236}">
                <a16:creationId xmlns:a16="http://schemas.microsoft.com/office/drawing/2014/main" id="{B741A443-978F-6A68-0E08-9624B37E0B2D}"/>
              </a:ext>
            </a:extLst>
          </p:cNvPr>
          <p:cNvSpPr>
            <a:spLocks noGrp="1"/>
          </p:cNvSpPr>
          <p:nvPr>
            <p:ph type="sldNum" sz="quarter" idx="12"/>
          </p:nvPr>
        </p:nvSpPr>
        <p:spPr/>
        <p:txBody>
          <a:bodyPr/>
          <a:lstStyle/>
          <a:p>
            <a:fld id="{892959B6-490E-A144-8C7C-88267F972F69}" type="slidenum">
              <a:rPr lang="en-US" smtClean="0"/>
              <a:t>18</a:t>
            </a:fld>
            <a:endParaRPr lang="en-US"/>
          </a:p>
        </p:txBody>
      </p:sp>
      <p:sp>
        <p:nvSpPr>
          <p:cNvPr id="3" name="Title 1">
            <a:extLst>
              <a:ext uri="{FF2B5EF4-FFF2-40B4-BE49-F238E27FC236}">
                <a16:creationId xmlns:a16="http://schemas.microsoft.com/office/drawing/2014/main" id="{AEFA347D-A36D-6EB3-02EA-E364BCA6F6F6}"/>
              </a:ext>
            </a:extLst>
          </p:cNvPr>
          <p:cNvSpPr txBox="1">
            <a:spLocks/>
          </p:cNvSpPr>
          <p:nvPr/>
        </p:nvSpPr>
        <p:spPr>
          <a:xfrm>
            <a:off x="1999144" y="276225"/>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accent1"/>
                </a:solidFill>
                <a:latin typeface="Arial" panose="020B0604020202020204" pitchFamily="34" charset="0"/>
                <a:cs typeface="Arial" panose="020B0604020202020204" pitchFamily="34" charset="0"/>
              </a:rPr>
              <a:t>Exam question (2)</a:t>
            </a:r>
          </a:p>
        </p:txBody>
      </p:sp>
      <p:sp>
        <p:nvSpPr>
          <p:cNvPr id="9" name="Rectangle 2">
            <a:extLst>
              <a:ext uri="{FF2B5EF4-FFF2-40B4-BE49-F238E27FC236}">
                <a16:creationId xmlns:a16="http://schemas.microsoft.com/office/drawing/2014/main" id="{31BDD423-99A5-D6B2-319E-510F7A14A588}"/>
              </a:ext>
            </a:extLst>
          </p:cNvPr>
          <p:cNvSpPr>
            <a:spLocks noChangeArrowheads="1"/>
          </p:cNvSpPr>
          <p:nvPr/>
        </p:nvSpPr>
        <p:spPr bwMode="auto">
          <a:xfrm>
            <a:off x="1487899" y="223329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Slide Number Placeholder 1">
            <a:extLst>
              <a:ext uri="{FF2B5EF4-FFF2-40B4-BE49-F238E27FC236}">
                <a16:creationId xmlns:a16="http://schemas.microsoft.com/office/drawing/2014/main" id="{086F4F9A-7151-912D-1A74-FF6AF3A8CAF0}"/>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18</a:t>
            </a:fld>
            <a:endParaRPr lang="en-US"/>
          </a:p>
        </p:txBody>
      </p:sp>
      <p:grpSp>
        <p:nvGrpSpPr>
          <p:cNvPr id="21" name="Group 20">
            <a:extLst>
              <a:ext uri="{FF2B5EF4-FFF2-40B4-BE49-F238E27FC236}">
                <a16:creationId xmlns:a16="http://schemas.microsoft.com/office/drawing/2014/main" id="{F66E2CD6-F0A8-6E0F-16C3-EBDBCD7EDD84}"/>
              </a:ext>
            </a:extLst>
          </p:cNvPr>
          <p:cNvGrpSpPr/>
          <p:nvPr/>
        </p:nvGrpSpPr>
        <p:grpSpPr>
          <a:xfrm>
            <a:off x="7143326" y="2970999"/>
            <a:ext cx="4939818" cy="1740319"/>
            <a:chOff x="2947711" y="2089571"/>
            <a:chExt cx="7053451" cy="1678699"/>
          </a:xfrm>
        </p:grpSpPr>
        <p:sp>
          <p:nvSpPr>
            <p:cNvPr id="22" name="Rounded Rectangle 1">
              <a:extLst>
                <a:ext uri="{FF2B5EF4-FFF2-40B4-BE49-F238E27FC236}">
                  <a16:creationId xmlns:a16="http://schemas.microsoft.com/office/drawing/2014/main" id="{A7BF1A1D-30CD-DBA8-641B-87D7543E8EDE}"/>
                </a:ext>
              </a:extLst>
            </p:cNvPr>
            <p:cNvSpPr/>
            <p:nvPr/>
          </p:nvSpPr>
          <p:spPr>
            <a:xfrm>
              <a:off x="4993125" y="2089571"/>
              <a:ext cx="5008037" cy="1678699"/>
            </a:xfrm>
            <a:prstGeom prst="roundRect">
              <a:avLst/>
            </a:prstGeom>
            <a:solidFill>
              <a:srgbClr val="9BC8FF"/>
            </a:solidFill>
          </p:spPr>
          <p:txBody>
            <a:bodyPr wrap="square">
              <a:spAutoFit/>
            </a:bodyPr>
            <a:lstStyle/>
            <a:p>
              <a:r>
                <a:rPr lang="en-GB" sz="2400" b="1" dirty="0">
                  <a:solidFill>
                    <a:srgbClr val="FF0000"/>
                  </a:solidFill>
                  <a:latin typeface="Arial" panose="020B0604020202020204" pitchFamily="34" charset="0"/>
                  <a:cs typeface="Arial" panose="020B0604020202020204" pitchFamily="34" charset="0"/>
                </a:rPr>
                <a:t>Exams tip: </a:t>
              </a:r>
            </a:p>
            <a:p>
              <a:r>
                <a:rPr lang="en-GB" sz="2000" dirty="0">
                  <a:solidFill>
                    <a:srgbClr val="FF0000"/>
                  </a:solidFill>
                  <a:latin typeface="Arial" panose="020B0604020202020204" pitchFamily="34" charset="0"/>
                  <a:cs typeface="Arial" panose="020B0604020202020204" pitchFamily="34" charset="0"/>
                </a:rPr>
                <a:t>Look at the DETAIL. Needs to cover ALL surfaces but given the area of the base and roof.</a:t>
              </a:r>
            </a:p>
          </p:txBody>
        </p:sp>
        <p:sp>
          <p:nvSpPr>
            <p:cNvPr id="23" name="Arrow: Left 22">
              <a:extLst>
                <a:ext uri="{FF2B5EF4-FFF2-40B4-BE49-F238E27FC236}">
                  <a16:creationId xmlns:a16="http://schemas.microsoft.com/office/drawing/2014/main" id="{7DA52DDA-5836-4063-55D2-2483E89B29A4}"/>
                </a:ext>
              </a:extLst>
            </p:cNvPr>
            <p:cNvSpPr/>
            <p:nvPr/>
          </p:nvSpPr>
          <p:spPr>
            <a:xfrm rot="21040442">
              <a:off x="2947711" y="3033078"/>
              <a:ext cx="2038366" cy="1613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6" name="Isosceles Triangle 25">
            <a:extLst>
              <a:ext uri="{FF2B5EF4-FFF2-40B4-BE49-F238E27FC236}">
                <a16:creationId xmlns:a16="http://schemas.microsoft.com/office/drawing/2014/main" id="{DEB75A91-43F9-5534-E882-524C4E28B36C}"/>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9E15B494-C975-FAF1-64ED-E7892E358652}"/>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pSp>
        <p:nvGrpSpPr>
          <p:cNvPr id="6" name="Group 5">
            <a:extLst>
              <a:ext uri="{FF2B5EF4-FFF2-40B4-BE49-F238E27FC236}">
                <a16:creationId xmlns:a16="http://schemas.microsoft.com/office/drawing/2014/main" id="{E367541C-1E2F-1C03-39A9-63CB47D0E4EE}"/>
              </a:ext>
            </a:extLst>
          </p:cNvPr>
          <p:cNvGrpSpPr/>
          <p:nvPr/>
        </p:nvGrpSpPr>
        <p:grpSpPr>
          <a:xfrm>
            <a:off x="3339140" y="5550688"/>
            <a:ext cx="6359404" cy="1191816"/>
            <a:chOff x="3013548" y="5356674"/>
            <a:chExt cx="6359404" cy="1191816"/>
          </a:xfrm>
        </p:grpSpPr>
        <p:sp>
          <p:nvSpPr>
            <p:cNvPr id="20" name="Rounded Rectangle 1">
              <a:extLst>
                <a:ext uri="{FF2B5EF4-FFF2-40B4-BE49-F238E27FC236}">
                  <a16:creationId xmlns:a16="http://schemas.microsoft.com/office/drawing/2014/main" id="{10125C93-FF4F-715B-1085-D9742323216D}"/>
                </a:ext>
              </a:extLst>
            </p:cNvPr>
            <p:cNvSpPr/>
            <p:nvPr/>
          </p:nvSpPr>
          <p:spPr>
            <a:xfrm>
              <a:off x="5047896" y="5356674"/>
              <a:ext cx="4325056" cy="1191816"/>
            </a:xfrm>
            <a:prstGeom prst="roundRect">
              <a:avLst/>
            </a:prstGeom>
            <a:solidFill>
              <a:srgbClr val="9BC8FF"/>
            </a:solidFill>
          </p:spPr>
          <p:txBody>
            <a:bodyPr wrap="square">
              <a:spAutoFit/>
            </a:bodyPr>
            <a:lstStyle/>
            <a:p>
              <a:r>
                <a:rPr lang="en-GB" sz="2400" b="1" dirty="0">
                  <a:solidFill>
                    <a:srgbClr val="FF0000"/>
                  </a:solidFill>
                  <a:latin typeface="Arial" panose="020B0604020202020204" pitchFamily="34" charset="0"/>
                  <a:cs typeface="Arial" panose="020B0604020202020204" pitchFamily="34" charset="0"/>
                </a:rPr>
                <a:t>Exams tip: </a:t>
              </a:r>
            </a:p>
            <a:p>
              <a:r>
                <a:rPr lang="en-GB" sz="2000" dirty="0">
                  <a:solidFill>
                    <a:srgbClr val="FF0000"/>
                  </a:solidFill>
                  <a:latin typeface="Arial" panose="020B0604020202020204" pitchFamily="34" charset="0"/>
                  <a:cs typeface="Arial" panose="020B0604020202020204" pitchFamily="34" charset="0"/>
                </a:rPr>
                <a:t>Answer the question: Has he got enough paint? Yes or No and WHY.</a:t>
              </a:r>
            </a:p>
          </p:txBody>
        </p:sp>
        <p:sp>
          <p:nvSpPr>
            <p:cNvPr id="5" name="Arrow: Left 4">
              <a:extLst>
                <a:ext uri="{FF2B5EF4-FFF2-40B4-BE49-F238E27FC236}">
                  <a16:creationId xmlns:a16="http://schemas.microsoft.com/office/drawing/2014/main" id="{324B924A-4A77-2D70-96F1-B5D4F1BBD108}"/>
                </a:ext>
              </a:extLst>
            </p:cNvPr>
            <p:cNvSpPr/>
            <p:nvPr/>
          </p:nvSpPr>
          <p:spPr>
            <a:xfrm rot="723766">
              <a:off x="3013548" y="5717794"/>
              <a:ext cx="2038040" cy="180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7" name="Rectangle 6"/>
          <p:cNvSpPr/>
          <p:nvPr/>
        </p:nvSpPr>
        <p:spPr>
          <a:xfrm>
            <a:off x="930014" y="1115856"/>
            <a:ext cx="5089855" cy="338554"/>
          </a:xfrm>
          <a:prstGeom prst="rect">
            <a:avLst/>
          </a:prstGeom>
        </p:spPr>
        <p:txBody>
          <a:bodyPr wrap="none">
            <a:spAutoFit/>
          </a:bodyPr>
          <a:lstStyle/>
          <a:p>
            <a:r>
              <a:rPr lang="en-US" sz="1600" dirty="0">
                <a:latin typeface="Arial" panose="020B0604020202020204" pitchFamily="34" charset="0"/>
                <a:cs typeface="Arial" panose="020B0604020202020204" pitchFamily="34" charset="0"/>
              </a:rPr>
              <a:t>Here is a diagram of a doll’s house Jayden has made. </a:t>
            </a:r>
          </a:p>
        </p:txBody>
      </p:sp>
      <p:sp>
        <p:nvSpPr>
          <p:cNvPr id="8" name="Rectangle 7"/>
          <p:cNvSpPr/>
          <p:nvPr/>
        </p:nvSpPr>
        <p:spPr>
          <a:xfrm>
            <a:off x="930014" y="3044477"/>
            <a:ext cx="9482949" cy="2800767"/>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Two faces are each in the shape of a pentagon with a vertical line of symmetry.</a:t>
            </a:r>
          </a:p>
          <a:p>
            <a:r>
              <a:rPr lang="en-US" sz="1600" dirty="0">
                <a:latin typeface="Arial" panose="020B0604020202020204" pitchFamily="34" charset="0"/>
                <a:cs typeface="Arial" panose="020B0604020202020204" pitchFamily="34" charset="0"/>
              </a:rPr>
              <a:t>All other faces are rectangular.</a:t>
            </a:r>
          </a:p>
          <a:p>
            <a:r>
              <a:rPr lang="en-US" sz="1600" dirty="0">
                <a:latin typeface="Arial" panose="020B0604020202020204" pitchFamily="34" charset="0"/>
                <a:cs typeface="Arial" panose="020B0604020202020204" pitchFamily="34" charset="0"/>
              </a:rPr>
              <a:t>The base angles of each pentagon are right angles.</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Jayden wants to cover all the surfaces of the doll’s house with paint.</a:t>
            </a:r>
          </a:p>
          <a:p>
            <a:r>
              <a:rPr lang="en-US" sz="1600" dirty="0">
                <a:latin typeface="Arial" panose="020B0604020202020204" pitchFamily="34" charset="0"/>
                <a:cs typeface="Arial" panose="020B0604020202020204" pitchFamily="34" charset="0"/>
              </a:rPr>
              <a:t>He knows the total area of the base and the roof is 1.3824 m</a:t>
            </a:r>
            <a:r>
              <a:rPr lang="en-US" sz="1600" baseline="300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Jayden has enough paint to cover 3.5 m</a:t>
            </a:r>
            <a:r>
              <a:rPr lang="en-US" sz="1600" baseline="300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Has Jayden got enough paint to cover all the surfaces of the doll’s house? </a:t>
            </a:r>
          </a:p>
          <a:p>
            <a:r>
              <a:rPr lang="en-US" sz="1600" dirty="0">
                <a:latin typeface="Arial" panose="020B0604020202020204" pitchFamily="34" charset="0"/>
                <a:cs typeface="Arial" panose="020B0604020202020204" pitchFamily="34" charset="0"/>
              </a:rPr>
              <a:t>Show why you think this.</a:t>
            </a:r>
          </a:p>
        </p:txBody>
      </p:sp>
    </p:spTree>
    <p:extLst>
      <p:ext uri="{BB962C8B-B14F-4D97-AF65-F5344CB8AC3E}">
        <p14:creationId xmlns:p14="http://schemas.microsoft.com/office/powerpoint/2010/main" val="156399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EE491-195C-3F2E-0219-43D1CDBC79D0}"/>
              </a:ext>
            </a:extLst>
          </p:cNvPr>
          <p:cNvSpPr txBox="1">
            <a:spLocks/>
          </p:cNvSpPr>
          <p:nvPr/>
        </p:nvSpPr>
        <p:spPr>
          <a:xfrm>
            <a:off x="1999144" y="276225"/>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accent1"/>
                </a:solidFill>
                <a:latin typeface="Arial" panose="020B0604020202020204" pitchFamily="34" charset="0"/>
                <a:cs typeface="Arial" panose="020B0604020202020204" pitchFamily="34" charset="0"/>
              </a:rPr>
              <a:t>Exam question (3)</a:t>
            </a:r>
          </a:p>
        </p:txBody>
      </p:sp>
      <p:sp>
        <p:nvSpPr>
          <p:cNvPr id="16" name="Isosceles Triangle 15">
            <a:extLst>
              <a:ext uri="{FF2B5EF4-FFF2-40B4-BE49-F238E27FC236}">
                <a16:creationId xmlns:a16="http://schemas.microsoft.com/office/drawing/2014/main" id="{C49AE437-4EEF-DDF3-B2A0-B2F601437492}"/>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A5C36E66-7151-1E42-2629-F05200522810}"/>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3" name="TextBox 2">
            <a:extLst>
              <a:ext uri="{FF2B5EF4-FFF2-40B4-BE49-F238E27FC236}">
                <a16:creationId xmlns:a16="http://schemas.microsoft.com/office/drawing/2014/main" id="{8937CB2A-7AA7-DAEC-3A58-AAB9D70DBCFF}"/>
              </a:ext>
            </a:extLst>
          </p:cNvPr>
          <p:cNvSpPr txBox="1"/>
          <p:nvPr/>
        </p:nvSpPr>
        <p:spPr>
          <a:xfrm>
            <a:off x="1130334" y="1403334"/>
            <a:ext cx="428869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Here is a cylinder.</a:t>
            </a:r>
          </a:p>
        </p:txBody>
      </p:sp>
      <p:sp>
        <p:nvSpPr>
          <p:cNvPr id="5" name="TextBox 4">
            <a:extLst>
              <a:ext uri="{FF2B5EF4-FFF2-40B4-BE49-F238E27FC236}">
                <a16:creationId xmlns:a16="http://schemas.microsoft.com/office/drawing/2014/main" id="{4A67D8E2-B0B4-D8D1-8657-60AE71A3E5DB}"/>
              </a:ext>
            </a:extLst>
          </p:cNvPr>
          <p:cNvSpPr txBox="1"/>
          <p:nvPr/>
        </p:nvSpPr>
        <p:spPr>
          <a:xfrm>
            <a:off x="1130334" y="4767224"/>
            <a:ext cx="782186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Using </a:t>
            </a:r>
            <a:r>
              <a:rPr lang="en-GB" i="1" dirty="0">
                <a:latin typeface="Arial" panose="020B0604020202020204" pitchFamily="34" charset="0"/>
                <a:cs typeface="Arial" panose="020B0604020202020204" pitchFamily="34" charset="0"/>
              </a:rPr>
              <a:t>y</a:t>
            </a:r>
            <a:r>
              <a:rPr lang="en-GB" dirty="0">
                <a:latin typeface="Arial" panose="020B0604020202020204" pitchFamily="34" charset="0"/>
                <a:cs typeface="Arial" panose="020B0604020202020204" pitchFamily="34" charset="0"/>
              </a:rPr>
              <a:t> = 11, calculate the area of the curved surface of the cylinder.</a:t>
            </a:r>
          </a:p>
        </p:txBody>
      </p:sp>
      <p:sp>
        <p:nvSpPr>
          <p:cNvPr id="6" name="Slide Number Placeholder 5">
            <a:extLst>
              <a:ext uri="{FF2B5EF4-FFF2-40B4-BE49-F238E27FC236}">
                <a16:creationId xmlns:a16="http://schemas.microsoft.com/office/drawing/2014/main" id="{6368C374-5066-30DD-BD85-B0F6E1D262CA}"/>
              </a:ext>
            </a:extLst>
          </p:cNvPr>
          <p:cNvSpPr>
            <a:spLocks noGrp="1"/>
          </p:cNvSpPr>
          <p:nvPr>
            <p:ph type="sldNum" sz="quarter" idx="12"/>
          </p:nvPr>
        </p:nvSpPr>
        <p:spPr/>
        <p:txBody>
          <a:bodyPr/>
          <a:lstStyle/>
          <a:p>
            <a:fld id="{892959B6-490E-A144-8C7C-88267F972F69}" type="slidenum">
              <a:rPr lang="en-US" smtClean="0"/>
              <a:t>19</a:t>
            </a:fld>
            <a:endParaRPr lang="en-US"/>
          </a:p>
        </p:txBody>
      </p:sp>
      <p:pic>
        <p:nvPicPr>
          <p:cNvPr id="7" name="Picture 6" descr="A cylinder marked with height y cm and width 3y cm.">
            <a:extLst>
              <a:ext uri="{FF2B5EF4-FFF2-40B4-BE49-F238E27FC236}">
                <a16:creationId xmlns:a16="http://schemas.microsoft.com/office/drawing/2014/main" id="{227B3EFA-D79D-013D-A9CD-3308D5EF03E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96574" y="2272563"/>
            <a:ext cx="3291840" cy="1645920"/>
          </a:xfrm>
          <a:prstGeom prst="rect">
            <a:avLst/>
          </a:prstGeom>
        </p:spPr>
      </p:pic>
    </p:spTree>
    <p:extLst>
      <p:ext uri="{BB962C8B-B14F-4D97-AF65-F5344CB8AC3E}">
        <p14:creationId xmlns:p14="http://schemas.microsoft.com/office/powerpoint/2010/main" val="311237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454263"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 What do you know?</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E03A399E-A079-4972-986A-8F5EFC549EED}"/>
              </a:ext>
            </a:extLst>
          </p:cNvPr>
          <p:cNvSpPr txBox="1"/>
          <p:nvPr/>
        </p:nvSpPr>
        <p:spPr>
          <a:xfrm>
            <a:off x="747692" y="2665563"/>
            <a:ext cx="10850571" cy="1077218"/>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In your group, create a poster with everything you know about your 3D shape.</a:t>
            </a:r>
            <a:endParaRPr lang="en-US" sz="3200" dirty="0">
              <a:latin typeface="Arial" panose="020B0604020202020204" pitchFamily="34" charset="0"/>
              <a:cs typeface="Arial" panose="020B0604020202020204" pitchFamily="34" charset="0"/>
            </a:endParaRPr>
          </a:p>
        </p:txBody>
      </p:sp>
      <p:sp>
        <p:nvSpPr>
          <p:cNvPr id="2" name="Google Shape;302;g1cbc77025c4_0_28">
            <a:extLst>
              <a:ext uri="{FF2B5EF4-FFF2-40B4-BE49-F238E27FC236}">
                <a16:creationId xmlns:a16="http://schemas.microsoft.com/office/drawing/2014/main" id="{EA08FF49-9D1B-0EF2-66AE-BD38814DF848}"/>
              </a:ext>
            </a:extLst>
          </p:cNvPr>
          <p:cNvSpPr/>
          <p:nvPr/>
        </p:nvSpPr>
        <p:spPr>
          <a:xfrm rot="10800000" flipH="1">
            <a:off x="0" y="-21761"/>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7FC3100-5155-3A4D-EEB7-29BD57A1014D}"/>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438307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B6E104-0675-2D88-8011-79A84C9701D7}"/>
              </a:ext>
            </a:extLst>
          </p:cNvPr>
          <p:cNvSpPr>
            <a:spLocks noGrp="1"/>
          </p:cNvSpPr>
          <p:nvPr>
            <p:ph type="sldNum" sz="quarter" idx="12"/>
          </p:nvPr>
        </p:nvSpPr>
        <p:spPr/>
        <p:txBody>
          <a:bodyPr/>
          <a:lstStyle/>
          <a:p>
            <a:fld id="{892959B6-490E-A144-8C7C-88267F972F69}" type="slidenum">
              <a:rPr lang="en-US" smtClean="0"/>
              <a:t>20</a:t>
            </a:fld>
            <a:endParaRPr lang="en-US"/>
          </a:p>
        </p:txBody>
      </p:sp>
      <p:sp>
        <p:nvSpPr>
          <p:cNvPr id="9" name="Slide Number Placeholder 1">
            <a:extLst>
              <a:ext uri="{FF2B5EF4-FFF2-40B4-BE49-F238E27FC236}">
                <a16:creationId xmlns:a16="http://schemas.microsoft.com/office/drawing/2014/main" id="{7FA1692F-D8A3-9C3B-360B-0C84F3C1DD6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i="0" kern="1200">
                <a:solidFill>
                  <a:srgbClr val="000000"/>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92959B6-490E-A144-8C7C-88267F972F69}" type="slidenum">
              <a:rPr lang="en-US" smtClean="0"/>
              <a:pPr/>
              <a:t>20</a:t>
            </a:fld>
            <a:endParaRPr lang="en-US"/>
          </a:p>
        </p:txBody>
      </p:sp>
      <p:sp>
        <p:nvSpPr>
          <p:cNvPr id="10" name="TextBox 9">
            <a:extLst>
              <a:ext uri="{FF2B5EF4-FFF2-40B4-BE49-F238E27FC236}">
                <a16:creationId xmlns:a16="http://schemas.microsoft.com/office/drawing/2014/main" id="{07F17E4F-1796-DC48-A965-64E0902B4DC9}"/>
              </a:ext>
            </a:extLst>
          </p:cNvPr>
          <p:cNvSpPr txBox="1"/>
          <p:nvPr/>
        </p:nvSpPr>
        <p:spPr>
          <a:xfrm>
            <a:off x="7750396" y="3646710"/>
            <a:ext cx="1215736" cy="3927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GB"/>
          </a:p>
        </p:txBody>
      </p:sp>
      <p:sp>
        <p:nvSpPr>
          <p:cNvPr id="14" name="TextBox 13">
            <a:extLst>
              <a:ext uri="{FF2B5EF4-FFF2-40B4-BE49-F238E27FC236}">
                <a16:creationId xmlns:a16="http://schemas.microsoft.com/office/drawing/2014/main" id="{C8A327BC-CC98-AFF6-DF89-2F98D4CF1284}"/>
              </a:ext>
            </a:extLst>
          </p:cNvPr>
          <p:cNvSpPr txBox="1"/>
          <p:nvPr/>
        </p:nvSpPr>
        <p:spPr>
          <a:xfrm>
            <a:off x="7284918" y="1350022"/>
            <a:ext cx="4225765" cy="4401205"/>
          </a:xfrm>
          <a:prstGeom prst="rect">
            <a:avLst/>
          </a:prstGeom>
          <a:solidFill>
            <a:schemeClr val="accent4">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2000" dirty="0">
                <a:solidFill>
                  <a:srgbClr val="0071F8"/>
                </a:solidFill>
                <a:latin typeface="Arial" panose="020B0604020202020204" pitchFamily="34" charset="0"/>
                <a:cs typeface="Arial" panose="020B0604020202020204" pitchFamily="34" charset="0"/>
              </a:rPr>
              <a:t>1.1 m × 0.6 m × 2 = 1.32 m</a:t>
            </a:r>
            <a:r>
              <a:rPr lang="en-GB" sz="2000" baseline="30000" dirty="0">
                <a:solidFill>
                  <a:srgbClr val="0071F8"/>
                </a:solidFill>
                <a:latin typeface="Arial" panose="020B0604020202020204" pitchFamily="34" charset="0"/>
                <a:cs typeface="Arial" panose="020B0604020202020204" pitchFamily="34" charset="0"/>
              </a:rPr>
              <a:t>2</a:t>
            </a:r>
          </a:p>
          <a:p>
            <a:pPr algn="l"/>
            <a:r>
              <a:rPr lang="en-GB" sz="2000" dirty="0">
                <a:solidFill>
                  <a:srgbClr val="0071F8"/>
                </a:solidFill>
                <a:latin typeface="Arial" panose="020B0604020202020204" pitchFamily="34" charset="0"/>
                <a:cs typeface="Arial" panose="020B0604020202020204" pitchFamily="34" charset="0"/>
              </a:rPr>
              <a:t>0.8 m × 0.6 m × 2 = 0.96 m</a:t>
            </a:r>
            <a:r>
              <a:rPr lang="en-GB" sz="2000" baseline="30000" dirty="0">
                <a:solidFill>
                  <a:srgbClr val="0071F8"/>
                </a:solidFill>
                <a:latin typeface="Arial" panose="020B0604020202020204" pitchFamily="34" charset="0"/>
                <a:cs typeface="Arial" panose="020B0604020202020204" pitchFamily="34" charset="0"/>
              </a:rPr>
              <a:t>2</a:t>
            </a:r>
          </a:p>
          <a:p>
            <a:pPr algn="l"/>
            <a:r>
              <a:rPr lang="en-GB" sz="2000" dirty="0">
                <a:solidFill>
                  <a:srgbClr val="0071F8"/>
                </a:solidFill>
                <a:latin typeface="Arial" panose="020B0604020202020204" pitchFamily="34" charset="0"/>
                <a:cs typeface="Arial" panose="020B0604020202020204" pitchFamily="34" charset="0"/>
              </a:rPr>
              <a:t>1.1 m × 0.8 m × 1 = 0.88 m</a:t>
            </a:r>
            <a:r>
              <a:rPr lang="en-GB" sz="2000" baseline="30000" dirty="0">
                <a:solidFill>
                  <a:srgbClr val="0071F8"/>
                </a:solidFill>
                <a:latin typeface="Arial" panose="020B0604020202020204" pitchFamily="34" charset="0"/>
                <a:cs typeface="Arial" panose="020B0604020202020204" pitchFamily="34" charset="0"/>
              </a:rPr>
              <a:t>2</a:t>
            </a:r>
          </a:p>
          <a:p>
            <a:pPr algn="l"/>
            <a:r>
              <a:rPr lang="en-GB" sz="2000" dirty="0">
                <a:solidFill>
                  <a:srgbClr val="0071F8"/>
                </a:solidFill>
                <a:latin typeface="Arial" panose="020B0604020202020204" pitchFamily="34" charset="0"/>
                <a:cs typeface="Arial" panose="020B0604020202020204" pitchFamily="34" charset="0"/>
              </a:rPr>
              <a:t>Total surface area = 3.16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3.16 m</a:t>
            </a:r>
            <a:r>
              <a:rPr lang="en-GB" sz="2000" baseline="30000" dirty="0">
                <a:solidFill>
                  <a:srgbClr val="0071F8"/>
                </a:solidFill>
                <a:latin typeface="Arial" panose="020B0604020202020204" pitchFamily="34" charset="0"/>
                <a:cs typeface="Arial" panose="020B0604020202020204" pitchFamily="34" charset="0"/>
              </a:rPr>
              <a:t>2</a:t>
            </a:r>
            <a:r>
              <a:rPr lang="en-GB" sz="2000" dirty="0">
                <a:solidFill>
                  <a:srgbClr val="0071F8"/>
                </a:solidFill>
                <a:latin typeface="Arial" panose="020B0604020202020204" pitchFamily="34" charset="0"/>
                <a:cs typeface="Arial" panose="020B0604020202020204" pitchFamily="34" charset="0"/>
              </a:rPr>
              <a:t> × 30 = 94.8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94.8 m</a:t>
            </a:r>
            <a:r>
              <a:rPr lang="en-GB" sz="2000" baseline="30000" dirty="0">
                <a:solidFill>
                  <a:srgbClr val="0071F8"/>
                </a:solidFill>
                <a:latin typeface="Arial" panose="020B0604020202020204" pitchFamily="34" charset="0"/>
                <a:cs typeface="Arial" panose="020B0604020202020204" pitchFamily="34" charset="0"/>
              </a:rPr>
              <a:t>2</a:t>
            </a:r>
            <a:r>
              <a:rPr lang="en-GB" sz="2000" dirty="0">
                <a:solidFill>
                  <a:srgbClr val="0071F8"/>
                </a:solidFill>
                <a:latin typeface="Arial" panose="020B0604020202020204" pitchFamily="34" charset="0"/>
                <a:cs typeface="Arial" panose="020B0604020202020204" pitchFamily="34" charset="0"/>
              </a:rPr>
              <a:t> ÷ 12 = 7.9 tins</a:t>
            </a:r>
          </a:p>
          <a:p>
            <a:pPr algn="l"/>
            <a:r>
              <a:rPr lang="en-GB" sz="2000" dirty="0">
                <a:solidFill>
                  <a:srgbClr val="0071F8"/>
                </a:solidFill>
                <a:latin typeface="Arial" panose="020B0604020202020204" pitchFamily="34" charset="0"/>
                <a:cs typeface="Arial" panose="020B0604020202020204" pitchFamily="34" charset="0"/>
              </a:rPr>
              <a:t>He needs 8 tins.</a:t>
            </a:r>
          </a:p>
          <a:p>
            <a:pPr algn="l"/>
            <a:endParaRPr lang="en-GB" sz="2000" dirty="0">
              <a:solidFill>
                <a:srgbClr val="0071F8"/>
              </a:solidFill>
              <a:latin typeface="Arial" panose="020B0604020202020204" pitchFamily="34" charset="0"/>
              <a:cs typeface="Arial" panose="020B0604020202020204" pitchFamily="34" charset="0"/>
            </a:endParaRPr>
          </a:p>
          <a:p>
            <a:pPr algn="l"/>
            <a:endParaRPr lang="en-GB" sz="2000" dirty="0">
              <a:solidFill>
                <a:srgbClr val="0071F8"/>
              </a:solidFill>
              <a:latin typeface="Arial" panose="020B0604020202020204" pitchFamily="34" charset="0"/>
              <a:cs typeface="Arial" panose="020B0604020202020204" pitchFamily="34" charset="0"/>
            </a:endParaRPr>
          </a:p>
          <a:p>
            <a:pPr algn="l"/>
            <a:endParaRPr lang="en-GB" sz="2000" dirty="0">
              <a:solidFill>
                <a:srgbClr val="0071F8"/>
              </a:solidFill>
              <a:latin typeface="Arial" panose="020B0604020202020204" pitchFamily="34" charset="0"/>
              <a:cs typeface="Arial" panose="020B0604020202020204" pitchFamily="34" charset="0"/>
            </a:endParaRP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8 × £26.99 = £215.92</a:t>
            </a:r>
          </a:p>
        </p:txBody>
      </p:sp>
      <p:sp>
        <p:nvSpPr>
          <p:cNvPr id="41" name="Isosceles Triangle 40">
            <a:extLst>
              <a:ext uri="{FF2B5EF4-FFF2-40B4-BE49-F238E27FC236}">
                <a16:creationId xmlns:a16="http://schemas.microsoft.com/office/drawing/2014/main" id="{5E898433-58BF-13B3-F41A-F58ED539AB2A}"/>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TextBox 41">
            <a:extLst>
              <a:ext uri="{FF2B5EF4-FFF2-40B4-BE49-F238E27FC236}">
                <a16:creationId xmlns:a16="http://schemas.microsoft.com/office/drawing/2014/main" id="{49070C27-712C-FA9E-E3C2-2FD62DC565A6}"/>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graphicFrame>
        <p:nvGraphicFramePr>
          <p:cNvPr id="4" name="Table 4">
            <a:extLst>
              <a:ext uri="{FF2B5EF4-FFF2-40B4-BE49-F238E27FC236}">
                <a16:creationId xmlns:a16="http://schemas.microsoft.com/office/drawing/2014/main" id="{B036AD38-12EA-E6BE-D514-221C3778ABD0}"/>
              </a:ext>
            </a:extLst>
          </p:cNvPr>
          <p:cNvGraphicFramePr>
            <a:graphicFrameLocks noGrp="1"/>
          </p:cNvGraphicFramePr>
          <p:nvPr>
            <p:extLst>
              <p:ext uri="{D42A27DB-BD31-4B8C-83A1-F6EECF244321}">
                <p14:modId xmlns:p14="http://schemas.microsoft.com/office/powerpoint/2010/main" val="3933110057"/>
              </p:ext>
            </p:extLst>
          </p:nvPr>
        </p:nvGraphicFramePr>
        <p:xfrm>
          <a:off x="7464120" y="4391790"/>
          <a:ext cx="3483675" cy="741680"/>
        </p:xfrm>
        <a:graphic>
          <a:graphicData uri="http://schemas.openxmlformats.org/drawingml/2006/table">
            <a:tbl>
              <a:tblPr firstRow="1" bandRow="1">
                <a:tableStyleId>{5940675A-B579-460E-94D1-54222C63F5DA}</a:tableStyleId>
              </a:tblPr>
              <a:tblGrid>
                <a:gridCol w="1161225">
                  <a:extLst>
                    <a:ext uri="{9D8B030D-6E8A-4147-A177-3AD203B41FA5}">
                      <a16:colId xmlns:a16="http://schemas.microsoft.com/office/drawing/2014/main" val="1414073163"/>
                    </a:ext>
                  </a:extLst>
                </a:gridCol>
                <a:gridCol w="1161225">
                  <a:extLst>
                    <a:ext uri="{9D8B030D-6E8A-4147-A177-3AD203B41FA5}">
                      <a16:colId xmlns:a16="http://schemas.microsoft.com/office/drawing/2014/main" val="1806139285"/>
                    </a:ext>
                  </a:extLst>
                </a:gridCol>
                <a:gridCol w="1161225">
                  <a:extLst>
                    <a:ext uri="{9D8B030D-6E8A-4147-A177-3AD203B41FA5}">
                      <a16:colId xmlns:a16="http://schemas.microsoft.com/office/drawing/2014/main" val="672637202"/>
                    </a:ext>
                  </a:extLst>
                </a:gridCol>
              </a:tblGrid>
              <a:tr h="370840">
                <a:tc>
                  <a:txBody>
                    <a:bodyPr/>
                    <a:lstStyle/>
                    <a:p>
                      <a:r>
                        <a:rPr lang="en-GB" dirty="0"/>
                        <a:t>No. of tins</a:t>
                      </a:r>
                    </a:p>
                  </a:txBody>
                  <a:tcPr/>
                </a:tc>
                <a:tc>
                  <a:txBody>
                    <a:bodyPr/>
                    <a:lstStyle/>
                    <a:p>
                      <a:r>
                        <a:rPr lang="en-GB" dirty="0"/>
                        <a:t>1</a:t>
                      </a:r>
                    </a:p>
                  </a:txBody>
                  <a:tcPr/>
                </a:tc>
                <a:tc>
                  <a:txBody>
                    <a:bodyPr/>
                    <a:lstStyle/>
                    <a:p>
                      <a:r>
                        <a:rPr lang="en-GB" dirty="0"/>
                        <a:t>8</a:t>
                      </a:r>
                    </a:p>
                  </a:txBody>
                  <a:tcPr/>
                </a:tc>
                <a:extLst>
                  <a:ext uri="{0D108BD9-81ED-4DB2-BD59-A6C34878D82A}">
                    <a16:rowId xmlns:a16="http://schemas.microsoft.com/office/drawing/2014/main" val="2770365733"/>
                  </a:ext>
                </a:extLst>
              </a:tr>
              <a:tr h="370840">
                <a:tc>
                  <a:txBody>
                    <a:bodyPr/>
                    <a:lstStyle/>
                    <a:p>
                      <a:r>
                        <a:rPr lang="en-GB" dirty="0"/>
                        <a:t>Cost</a:t>
                      </a:r>
                    </a:p>
                  </a:txBody>
                  <a:tcPr/>
                </a:tc>
                <a:tc>
                  <a:txBody>
                    <a:bodyPr/>
                    <a:lstStyle/>
                    <a:p>
                      <a:r>
                        <a:rPr lang="en-GB" dirty="0"/>
                        <a:t>£26.99</a:t>
                      </a:r>
                    </a:p>
                  </a:txBody>
                  <a:tcPr/>
                </a:tc>
                <a:tc>
                  <a:txBody>
                    <a:bodyPr/>
                    <a:lstStyle/>
                    <a:p>
                      <a:r>
                        <a:rPr lang="en-GB" dirty="0"/>
                        <a:t>£215.92</a:t>
                      </a:r>
                    </a:p>
                  </a:txBody>
                  <a:tcPr/>
                </a:tc>
                <a:extLst>
                  <a:ext uri="{0D108BD9-81ED-4DB2-BD59-A6C34878D82A}">
                    <a16:rowId xmlns:a16="http://schemas.microsoft.com/office/drawing/2014/main" val="1629768027"/>
                  </a:ext>
                </a:extLst>
              </a:tr>
            </a:tbl>
          </a:graphicData>
        </a:graphic>
      </p:graphicFrame>
      <p:sp>
        <p:nvSpPr>
          <p:cNvPr id="5" name="Title 1">
            <a:extLst>
              <a:ext uri="{FF2B5EF4-FFF2-40B4-BE49-F238E27FC236}">
                <a16:creationId xmlns:a16="http://schemas.microsoft.com/office/drawing/2014/main" id="{0872A4A9-E185-BAB1-C550-0BB80A782B6C}"/>
              </a:ext>
            </a:extLst>
          </p:cNvPr>
          <p:cNvSpPr txBox="1">
            <a:spLocks/>
          </p:cNvSpPr>
          <p:nvPr/>
        </p:nvSpPr>
        <p:spPr>
          <a:xfrm>
            <a:off x="1262165" y="215657"/>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accent1"/>
                </a:solidFill>
                <a:latin typeface="Arial" panose="020B0604020202020204" pitchFamily="34" charset="0"/>
                <a:cs typeface="Arial" panose="020B0604020202020204" pitchFamily="34" charset="0"/>
              </a:rPr>
              <a:t>Exam question (1) – answers</a:t>
            </a:r>
          </a:p>
        </p:txBody>
      </p:sp>
      <p:sp>
        <p:nvSpPr>
          <p:cNvPr id="3" name="Rectangle 2">
            <a:extLst>
              <a:ext uri="{FF2B5EF4-FFF2-40B4-BE49-F238E27FC236}">
                <a16:creationId xmlns:a16="http://schemas.microsoft.com/office/drawing/2014/main" id="{7C4703A1-7D72-770B-D783-0333BB94FF76}"/>
              </a:ext>
            </a:extLst>
          </p:cNvPr>
          <p:cNvSpPr/>
          <p:nvPr/>
        </p:nvSpPr>
        <p:spPr>
          <a:xfrm>
            <a:off x="681317" y="1138655"/>
            <a:ext cx="7170812" cy="1077218"/>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James has a contract to paint 30 identical water tanks.</a:t>
            </a:r>
          </a:p>
          <a:p>
            <a:r>
              <a:rPr lang="en-US" sz="1600" dirty="0">
                <a:latin typeface="Arial" panose="020B0604020202020204" pitchFamily="34" charset="0"/>
                <a:cs typeface="Arial" panose="020B0604020202020204" pitchFamily="34" charset="0"/>
              </a:rPr>
              <a:t>He has to paint the outside surfaces of each tank, but not the top.</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Each surface is rectangular.</a:t>
            </a:r>
          </a:p>
        </p:txBody>
      </p:sp>
      <p:sp>
        <p:nvSpPr>
          <p:cNvPr id="6" name="Rectangle 5">
            <a:extLst>
              <a:ext uri="{FF2B5EF4-FFF2-40B4-BE49-F238E27FC236}">
                <a16:creationId xmlns:a16="http://schemas.microsoft.com/office/drawing/2014/main" id="{38D76245-AD37-5220-4159-ED1E18326835}"/>
              </a:ext>
            </a:extLst>
          </p:cNvPr>
          <p:cNvSpPr/>
          <p:nvPr/>
        </p:nvSpPr>
        <p:spPr>
          <a:xfrm>
            <a:off x="681317" y="4039486"/>
            <a:ext cx="5199657" cy="1815882"/>
          </a:xfrm>
          <a:prstGeom prst="rect">
            <a:avLst/>
          </a:prstGeom>
        </p:spPr>
        <p:txBody>
          <a:bodyPr wrap="square">
            <a:spAutoFit/>
          </a:bodyPr>
          <a:lstStyle/>
          <a:p>
            <a:r>
              <a:rPr lang="en-US" sz="1600" dirty="0">
                <a:latin typeface="Arial" panose="020B0604020202020204" pitchFamily="34" charset="0"/>
                <a:cs typeface="Arial" panose="020B0604020202020204" pitchFamily="34" charset="0"/>
              </a:rPr>
              <a:t>James knows that 1 tin of paint</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is enough to cover 12 m</a:t>
            </a:r>
            <a:r>
              <a:rPr lang="en-US" sz="1600" baseline="300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 of surface</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costs £26.99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Work out the total cost of the tins of paint he will need for all 30 water tanks.</a:t>
            </a:r>
          </a:p>
        </p:txBody>
      </p:sp>
      <p:pic>
        <p:nvPicPr>
          <p:cNvPr id="11" name="Picture 10" descr="A cuboid with measurements of length 1.1 m, width 0.80 m and height 0.60 m. ">
            <a:extLst>
              <a:ext uri="{FF2B5EF4-FFF2-40B4-BE49-F238E27FC236}">
                <a16:creationId xmlns:a16="http://schemas.microsoft.com/office/drawing/2014/main" id="{FF0324DE-4590-265B-2F83-30FBD8E2417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47595" y="2256350"/>
            <a:ext cx="3467100" cy="1727200"/>
          </a:xfrm>
          <a:prstGeom prst="rect">
            <a:avLst/>
          </a:prstGeom>
        </p:spPr>
      </p:pic>
    </p:spTree>
    <p:extLst>
      <p:ext uri="{BB962C8B-B14F-4D97-AF65-F5344CB8AC3E}">
        <p14:creationId xmlns:p14="http://schemas.microsoft.com/office/powerpoint/2010/main" val="38333273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26509BD2-432D-0AE3-CC72-5D39AB868445}"/>
              </a:ext>
            </a:extLst>
          </p:cNvPr>
          <p:cNvSpPr txBox="1"/>
          <p:nvPr/>
        </p:nvSpPr>
        <p:spPr>
          <a:xfrm>
            <a:off x="7334551" y="1096467"/>
            <a:ext cx="4084366" cy="5324535"/>
          </a:xfrm>
          <a:prstGeom prst="rect">
            <a:avLst/>
          </a:prstGeom>
          <a:solidFill>
            <a:schemeClr val="accent4">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2000" b="1" dirty="0">
                <a:solidFill>
                  <a:srgbClr val="0071F8"/>
                </a:solidFill>
                <a:latin typeface="Arial" panose="020B0604020202020204" pitchFamily="34" charset="0"/>
                <a:cs typeface="Arial" panose="020B0604020202020204" pitchFamily="34" charset="0"/>
              </a:rPr>
              <a:t>Base and roof = 1.3824 m</a:t>
            </a:r>
            <a:r>
              <a:rPr lang="en-GB" sz="2000" b="1" baseline="30000" dirty="0">
                <a:solidFill>
                  <a:srgbClr val="0071F8"/>
                </a:solidFill>
                <a:latin typeface="Arial" panose="020B0604020202020204" pitchFamily="34" charset="0"/>
                <a:cs typeface="Arial" panose="020B0604020202020204" pitchFamily="34" charset="0"/>
              </a:rPr>
              <a:t>2</a:t>
            </a:r>
          </a:p>
          <a:p>
            <a:pPr algn="l"/>
            <a:endParaRPr lang="en-GB" sz="2000" b="1" u="sng"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Rectangular sides: </a:t>
            </a:r>
          </a:p>
          <a:p>
            <a:pPr algn="l"/>
            <a:r>
              <a:rPr lang="en-GB" sz="2000" dirty="0">
                <a:solidFill>
                  <a:srgbClr val="0071F8"/>
                </a:solidFill>
                <a:latin typeface="Arial" panose="020B0604020202020204" pitchFamily="34" charset="0"/>
                <a:cs typeface="Arial" panose="020B0604020202020204" pitchFamily="34" charset="0"/>
              </a:rPr>
              <a:t>0.96 </a:t>
            </a:r>
            <a:r>
              <a:rPr lang="en-GB" sz="2000" b="1" dirty="0">
                <a:solidFill>
                  <a:srgbClr val="0071F8"/>
                </a:solidFill>
                <a:latin typeface="Arial" panose="020B0604020202020204" pitchFamily="34" charset="0"/>
                <a:cs typeface="Arial" panose="020B0604020202020204" pitchFamily="34" charset="0"/>
              </a:rPr>
              <a:t>×</a:t>
            </a:r>
            <a:r>
              <a:rPr lang="en-GB" sz="2000" dirty="0">
                <a:solidFill>
                  <a:srgbClr val="0071F8"/>
                </a:solidFill>
                <a:latin typeface="Arial" panose="020B0604020202020204" pitchFamily="34" charset="0"/>
                <a:cs typeface="Arial" panose="020B0604020202020204" pitchFamily="34" charset="0"/>
              </a:rPr>
              <a:t> 0.63 </a:t>
            </a:r>
            <a:r>
              <a:rPr lang="en-GB" sz="2000" b="1" dirty="0">
                <a:solidFill>
                  <a:srgbClr val="0071F8"/>
                </a:solidFill>
                <a:latin typeface="Arial" panose="020B0604020202020204" pitchFamily="34" charset="0"/>
                <a:cs typeface="Arial" panose="020B0604020202020204" pitchFamily="34" charset="0"/>
              </a:rPr>
              <a:t>×</a:t>
            </a:r>
            <a:r>
              <a:rPr lang="en-GB" sz="2000" dirty="0">
                <a:solidFill>
                  <a:srgbClr val="0071F8"/>
                </a:solidFill>
                <a:latin typeface="Arial" panose="020B0604020202020204" pitchFamily="34" charset="0"/>
                <a:cs typeface="Arial" panose="020B0604020202020204" pitchFamily="34" charset="0"/>
              </a:rPr>
              <a:t> 2 = 1.2096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End-side rectangles: </a:t>
            </a:r>
          </a:p>
          <a:p>
            <a:pPr algn="l"/>
            <a:r>
              <a:rPr lang="en-GB" sz="2000" dirty="0">
                <a:solidFill>
                  <a:srgbClr val="0071F8"/>
                </a:solidFill>
                <a:latin typeface="Arial" panose="020B0604020202020204" pitchFamily="34" charset="0"/>
                <a:cs typeface="Arial" panose="020B0604020202020204" pitchFamily="34" charset="0"/>
              </a:rPr>
              <a:t>0.7 </a:t>
            </a:r>
            <a:r>
              <a:rPr lang="en-GB" sz="2000" b="1" dirty="0">
                <a:solidFill>
                  <a:srgbClr val="0071F8"/>
                </a:solidFill>
                <a:latin typeface="Arial" panose="020B0604020202020204" pitchFamily="34" charset="0"/>
                <a:cs typeface="Arial" panose="020B0604020202020204" pitchFamily="34" charset="0"/>
              </a:rPr>
              <a:t>×</a:t>
            </a:r>
            <a:r>
              <a:rPr lang="en-GB" sz="2000" dirty="0">
                <a:solidFill>
                  <a:srgbClr val="0071F8"/>
                </a:solidFill>
                <a:latin typeface="Arial" panose="020B0604020202020204" pitchFamily="34" charset="0"/>
                <a:cs typeface="Arial" panose="020B0604020202020204" pitchFamily="34" charset="0"/>
              </a:rPr>
              <a:t> 0.63 </a:t>
            </a:r>
            <a:r>
              <a:rPr lang="en-GB" sz="2000" b="1" dirty="0">
                <a:solidFill>
                  <a:srgbClr val="0071F8"/>
                </a:solidFill>
                <a:latin typeface="Arial" panose="020B0604020202020204" pitchFamily="34" charset="0"/>
                <a:cs typeface="Arial" panose="020B0604020202020204" pitchFamily="34" charset="0"/>
              </a:rPr>
              <a:t>×</a:t>
            </a:r>
            <a:r>
              <a:rPr lang="en-GB" sz="2000" dirty="0">
                <a:solidFill>
                  <a:srgbClr val="0071F8"/>
                </a:solidFill>
                <a:latin typeface="Arial" panose="020B0604020202020204" pitchFamily="34" charset="0"/>
                <a:cs typeface="Arial" panose="020B0604020202020204" pitchFamily="34" charset="0"/>
              </a:rPr>
              <a:t> 2 = 0.882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Height of triangle: </a:t>
            </a:r>
          </a:p>
          <a:p>
            <a:pPr algn="l"/>
            <a:r>
              <a:rPr lang="en-GB" sz="2000" dirty="0">
                <a:solidFill>
                  <a:srgbClr val="0071F8"/>
                </a:solidFill>
                <a:latin typeface="Arial" panose="020B0604020202020204" pitchFamily="34" charset="0"/>
                <a:cs typeface="Arial" panose="020B0604020202020204" pitchFamily="34" charset="0"/>
              </a:rPr>
              <a:t>0.75 – 0.63 = 0.12 m</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End-side triangles: </a:t>
            </a:r>
          </a:p>
          <a:p>
            <a:pPr algn="l"/>
            <a:r>
              <a:rPr lang="en-GB" sz="2000" dirty="0">
                <a:solidFill>
                  <a:srgbClr val="0071F8"/>
                </a:solidFill>
                <a:latin typeface="Arial" panose="020B0604020202020204" pitchFamily="34" charset="0"/>
                <a:cs typeface="Arial" panose="020B0604020202020204" pitchFamily="34" charset="0"/>
              </a:rPr>
              <a:t>(0.7 </a:t>
            </a:r>
            <a:r>
              <a:rPr lang="en-GB" sz="2000" b="1" dirty="0">
                <a:solidFill>
                  <a:srgbClr val="0071F8"/>
                </a:solidFill>
                <a:latin typeface="Arial" panose="020B0604020202020204" pitchFamily="34" charset="0"/>
                <a:cs typeface="Arial" panose="020B0604020202020204" pitchFamily="34" charset="0"/>
              </a:rPr>
              <a:t>×</a:t>
            </a:r>
            <a:r>
              <a:rPr lang="en-GB" sz="2000" dirty="0">
                <a:solidFill>
                  <a:srgbClr val="0071F8"/>
                </a:solidFill>
                <a:latin typeface="Arial" panose="020B0604020202020204" pitchFamily="34" charset="0"/>
                <a:cs typeface="Arial" panose="020B0604020202020204" pitchFamily="34" charset="0"/>
              </a:rPr>
              <a:t> 0.12 ÷ 2)</a:t>
            </a:r>
            <a:r>
              <a:rPr lang="en-GB" sz="2000" b="1" dirty="0">
                <a:solidFill>
                  <a:srgbClr val="0071F8"/>
                </a:solidFill>
                <a:latin typeface="Arial" panose="020B0604020202020204" pitchFamily="34" charset="0"/>
                <a:cs typeface="Arial" panose="020B0604020202020204" pitchFamily="34" charset="0"/>
              </a:rPr>
              <a:t> × </a:t>
            </a:r>
            <a:r>
              <a:rPr lang="en-GB" sz="2000" dirty="0">
                <a:solidFill>
                  <a:srgbClr val="0071F8"/>
                </a:solidFill>
                <a:latin typeface="Arial" panose="020B0604020202020204" pitchFamily="34" charset="0"/>
                <a:cs typeface="Arial" panose="020B0604020202020204" pitchFamily="34" charset="0"/>
              </a:rPr>
              <a:t>2 = 0.084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Total SA = 3.558 m</a:t>
            </a:r>
            <a:r>
              <a:rPr lang="en-GB" sz="2000" baseline="30000" dirty="0">
                <a:solidFill>
                  <a:srgbClr val="0071F8"/>
                </a:solidFill>
                <a:latin typeface="Arial" panose="020B0604020202020204" pitchFamily="34" charset="0"/>
                <a:cs typeface="Arial" panose="020B0604020202020204" pitchFamily="34" charset="0"/>
              </a:rPr>
              <a:t>2</a:t>
            </a:r>
          </a:p>
          <a:p>
            <a:pPr algn="l"/>
            <a:endParaRPr lang="en-GB" sz="2000" dirty="0">
              <a:solidFill>
                <a:srgbClr val="0071F8"/>
              </a:solidFill>
              <a:latin typeface="Arial" panose="020B0604020202020204" pitchFamily="34" charset="0"/>
              <a:cs typeface="Arial" panose="020B0604020202020204" pitchFamily="34" charset="0"/>
            </a:endParaRPr>
          </a:p>
          <a:p>
            <a:pPr algn="l"/>
            <a:r>
              <a:rPr lang="en-GB" sz="2000" dirty="0">
                <a:solidFill>
                  <a:srgbClr val="0071F8"/>
                </a:solidFill>
                <a:latin typeface="Arial" panose="020B0604020202020204" pitchFamily="34" charset="0"/>
                <a:cs typeface="Arial" panose="020B0604020202020204" pitchFamily="34" charset="0"/>
              </a:rPr>
              <a:t>He doesn’t have enough paint.</a:t>
            </a:r>
          </a:p>
        </p:txBody>
      </p:sp>
      <p:sp>
        <p:nvSpPr>
          <p:cNvPr id="23" name="Isosceles Triangle 22">
            <a:extLst>
              <a:ext uri="{FF2B5EF4-FFF2-40B4-BE49-F238E27FC236}">
                <a16:creationId xmlns:a16="http://schemas.microsoft.com/office/drawing/2014/main" id="{23A2CF18-3198-F03F-B741-7FF43BF3C2B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4FC8A0FE-7CE2-196F-539D-CD2145199F3B}"/>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4" name="Title 1">
            <a:extLst>
              <a:ext uri="{FF2B5EF4-FFF2-40B4-BE49-F238E27FC236}">
                <a16:creationId xmlns:a16="http://schemas.microsoft.com/office/drawing/2014/main" id="{2ADD5A9A-8598-3A77-072D-CAB141F8507A}"/>
              </a:ext>
            </a:extLst>
          </p:cNvPr>
          <p:cNvSpPr txBox="1">
            <a:spLocks/>
          </p:cNvSpPr>
          <p:nvPr/>
        </p:nvSpPr>
        <p:spPr>
          <a:xfrm>
            <a:off x="1262165" y="215657"/>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accent1"/>
                </a:solidFill>
                <a:latin typeface="Arial" panose="020B0604020202020204" pitchFamily="34" charset="0"/>
                <a:cs typeface="Arial" panose="020B0604020202020204" pitchFamily="34" charset="0"/>
              </a:rPr>
              <a:t>Exam question (2) – answers</a:t>
            </a:r>
          </a:p>
        </p:txBody>
      </p:sp>
      <p:sp>
        <p:nvSpPr>
          <p:cNvPr id="2" name="Rectangle 1">
            <a:extLst>
              <a:ext uri="{FF2B5EF4-FFF2-40B4-BE49-F238E27FC236}">
                <a16:creationId xmlns:a16="http://schemas.microsoft.com/office/drawing/2014/main" id="{003B430B-BF96-38BF-9994-38CE18C7043C}"/>
              </a:ext>
            </a:extLst>
          </p:cNvPr>
          <p:cNvSpPr/>
          <p:nvPr/>
        </p:nvSpPr>
        <p:spPr>
          <a:xfrm>
            <a:off x="930014" y="1115856"/>
            <a:ext cx="4461478" cy="307777"/>
          </a:xfrm>
          <a:prstGeom prst="rect">
            <a:avLst/>
          </a:prstGeom>
        </p:spPr>
        <p:txBody>
          <a:bodyPr wrap="square">
            <a:spAutoFit/>
          </a:bodyPr>
          <a:lstStyle/>
          <a:p>
            <a:r>
              <a:rPr lang="en-US" sz="1400" dirty="0">
                <a:latin typeface="Arial" panose="020B0604020202020204" pitchFamily="34" charset="0"/>
                <a:cs typeface="Arial" panose="020B0604020202020204" pitchFamily="34" charset="0"/>
              </a:rPr>
              <a:t>Here is a diagram of a doll’s house Jayden has made. </a:t>
            </a:r>
          </a:p>
        </p:txBody>
      </p:sp>
      <p:sp>
        <p:nvSpPr>
          <p:cNvPr id="5" name="Rectangle 4">
            <a:extLst>
              <a:ext uri="{FF2B5EF4-FFF2-40B4-BE49-F238E27FC236}">
                <a16:creationId xmlns:a16="http://schemas.microsoft.com/office/drawing/2014/main" id="{5396D7E0-7040-0032-8A61-4F5997B1D9C3}"/>
              </a:ext>
            </a:extLst>
          </p:cNvPr>
          <p:cNvSpPr/>
          <p:nvPr/>
        </p:nvSpPr>
        <p:spPr>
          <a:xfrm>
            <a:off x="930014" y="3224156"/>
            <a:ext cx="5923173" cy="2893100"/>
          </a:xfrm>
          <a:prstGeom prst="rect">
            <a:avLst/>
          </a:prstGeom>
        </p:spPr>
        <p:txBody>
          <a:bodyPr wrap="square">
            <a:spAutoFit/>
          </a:bodyPr>
          <a:lstStyle/>
          <a:p>
            <a:r>
              <a:rPr lang="en-US" sz="1400" dirty="0">
                <a:latin typeface="Arial" panose="020B0604020202020204" pitchFamily="34" charset="0"/>
                <a:cs typeface="Arial" panose="020B0604020202020204" pitchFamily="34" charset="0"/>
              </a:rPr>
              <a:t>Two faces are each in the shape of a pentagon with a vertical line of symmetry.</a:t>
            </a:r>
          </a:p>
          <a:p>
            <a:r>
              <a:rPr lang="en-US" sz="1400" dirty="0">
                <a:latin typeface="Arial" panose="020B0604020202020204" pitchFamily="34" charset="0"/>
                <a:cs typeface="Arial" panose="020B0604020202020204" pitchFamily="34" charset="0"/>
              </a:rPr>
              <a:t>All other faces are rectangular.</a:t>
            </a:r>
          </a:p>
          <a:p>
            <a:r>
              <a:rPr lang="en-US" sz="1400" dirty="0">
                <a:latin typeface="Arial" panose="020B0604020202020204" pitchFamily="34" charset="0"/>
                <a:cs typeface="Arial" panose="020B0604020202020204" pitchFamily="34" charset="0"/>
              </a:rPr>
              <a:t>The base angles of each pentagon are right angles.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Jayden wants to cover all the surfaces of the doll’s house with paint.</a:t>
            </a:r>
          </a:p>
          <a:p>
            <a:r>
              <a:rPr lang="en-US" sz="1400" dirty="0">
                <a:latin typeface="Arial" panose="020B0604020202020204" pitchFamily="34" charset="0"/>
                <a:cs typeface="Arial" panose="020B0604020202020204" pitchFamily="34" charset="0"/>
              </a:rPr>
              <a:t>He knows the total area of the base and the roof is 1.3824 m</a:t>
            </a:r>
            <a:r>
              <a:rPr lang="en-US" sz="1400" baseline="300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 </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Jayden has enough paint to cover 3.5 m</a:t>
            </a:r>
            <a:r>
              <a:rPr lang="en-US" sz="1400" baseline="300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Has Jayden got enough paint to cover all the surfaces of the doll’s house? </a:t>
            </a:r>
          </a:p>
          <a:p>
            <a:r>
              <a:rPr lang="en-US" sz="1400" dirty="0">
                <a:latin typeface="Arial" panose="020B0604020202020204" pitchFamily="34" charset="0"/>
                <a:cs typeface="Arial" panose="020B0604020202020204" pitchFamily="34" charset="0"/>
              </a:rPr>
              <a:t>Show why you think this.</a:t>
            </a:r>
          </a:p>
        </p:txBody>
      </p:sp>
      <p:pic>
        <p:nvPicPr>
          <p:cNvPr id="7" name="Picture 6" descr="A 3D drawing to represent a doll's house. It is a prism with a pentagon cross-section. The base of the pentagon is 0.7 m. This is attached to the two vertical sides of the pentagon, each measuring 0.63 m. The final two sloping sides of the pentagon both measure 0.37 m. The depth of the prism is 0.96 m and the total height of the pentagon and therefore the prism is 0.75 m.">
            <a:extLst>
              <a:ext uri="{FF2B5EF4-FFF2-40B4-BE49-F238E27FC236}">
                <a16:creationId xmlns:a16="http://schemas.microsoft.com/office/drawing/2014/main" id="{E97C40A6-6EEA-FDC9-4C50-141F46B3558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62165" y="1460193"/>
            <a:ext cx="3467824" cy="1797128"/>
          </a:xfrm>
          <a:prstGeom prst="rect">
            <a:avLst/>
          </a:prstGeom>
        </p:spPr>
      </p:pic>
      <p:sp>
        <p:nvSpPr>
          <p:cNvPr id="3" name="Slide Number Placeholder 2">
            <a:extLst>
              <a:ext uri="{FF2B5EF4-FFF2-40B4-BE49-F238E27FC236}">
                <a16:creationId xmlns:a16="http://schemas.microsoft.com/office/drawing/2014/main" id="{E4D132BD-01C8-F48B-2355-EEC096F66289}"/>
              </a:ext>
            </a:extLst>
          </p:cNvPr>
          <p:cNvSpPr>
            <a:spLocks noGrp="1"/>
          </p:cNvSpPr>
          <p:nvPr>
            <p:ph type="sldNum" sz="quarter" idx="12"/>
          </p:nvPr>
        </p:nvSpPr>
        <p:spPr/>
        <p:txBody>
          <a:bodyPr/>
          <a:lstStyle/>
          <a:p>
            <a:fld id="{892959B6-490E-A144-8C7C-88267F972F69}" type="slidenum">
              <a:rPr lang="en-US" smtClean="0"/>
              <a:t>21</a:t>
            </a:fld>
            <a:endParaRPr lang="en-US"/>
          </a:p>
        </p:txBody>
      </p:sp>
    </p:spTree>
    <p:extLst>
      <p:ext uri="{BB962C8B-B14F-4D97-AF65-F5344CB8AC3E}">
        <p14:creationId xmlns:p14="http://schemas.microsoft.com/office/powerpoint/2010/main" val="288469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Isosceles Triangle 22">
            <a:extLst>
              <a:ext uri="{FF2B5EF4-FFF2-40B4-BE49-F238E27FC236}">
                <a16:creationId xmlns:a16="http://schemas.microsoft.com/office/drawing/2014/main" id="{23A2CF18-3198-F03F-B741-7FF43BF3C2BE}"/>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4FC8A0FE-7CE2-196F-539D-CD2145199F3B}"/>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9B082CC-B20B-A116-9D54-CD2CA75A224D}"/>
                  </a:ext>
                </a:extLst>
              </p:cNvPr>
              <p:cNvSpPr txBox="1"/>
              <p:nvPr/>
            </p:nvSpPr>
            <p:spPr>
              <a:xfrm>
                <a:off x="1103362" y="4410599"/>
                <a:ext cx="6491537" cy="1938992"/>
              </a:xfrm>
              <a:prstGeom prst="rect">
                <a:avLst/>
              </a:prstGeom>
              <a:solidFill>
                <a:schemeClr val="accent4">
                  <a:lumMod val="20000"/>
                  <a:lumOff val="80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400" dirty="0">
                    <a:solidFill>
                      <a:srgbClr val="0071F8"/>
                    </a:solidFill>
                    <a:cs typeface="Calibri"/>
                  </a:rPr>
                  <a:t>Circumference = </a:t>
                </a:r>
                <a14:m>
                  <m:oMath xmlns:m="http://schemas.openxmlformats.org/officeDocument/2006/math">
                    <m:r>
                      <a:rPr lang="en-GB" sz="2400" b="0" i="1" smtClean="0">
                        <a:solidFill>
                          <a:srgbClr val="0071F8"/>
                        </a:solidFill>
                        <a:latin typeface="Cambria Math" panose="02040503050406030204" pitchFamily="18" charset="0"/>
                        <a:ea typeface="Cambria Math" panose="02040503050406030204" pitchFamily="18" charset="0"/>
                        <a:cs typeface="Calibri"/>
                      </a:rPr>
                      <m:t>𝜋</m:t>
                    </m:r>
                    <m:r>
                      <m:rPr>
                        <m:nor/>
                      </m:rPr>
                      <a:rPr lang="en-GB" sz="2400" i="0" smtClean="0">
                        <a:solidFill>
                          <a:srgbClr val="0071F8"/>
                        </a:solidFill>
                        <a:latin typeface="Cambria Math" panose="02040503050406030204" pitchFamily="18" charset="0"/>
                        <a:ea typeface="Cambria Math" panose="02040503050406030204" pitchFamily="18" charset="0"/>
                        <a:cs typeface="Calibri"/>
                      </a:rPr>
                      <m:t> </m:t>
                    </m:r>
                    <m:r>
                      <m:rPr>
                        <m:nor/>
                      </m:rPr>
                      <a:rPr lang="en-GB" sz="2400" dirty="0">
                        <a:solidFill>
                          <a:srgbClr val="0071F8"/>
                        </a:solidFill>
                        <a:cs typeface="Calibri"/>
                      </a:rPr>
                      <m:t>×</m:t>
                    </m:r>
                    <m:r>
                      <m:rPr>
                        <m:nor/>
                      </m:rPr>
                      <a:rPr lang="en-GB" sz="2400" i="0" dirty="0" smtClean="0">
                        <a:solidFill>
                          <a:srgbClr val="0071F8"/>
                        </a:solidFill>
                        <a:cs typeface="Calibri"/>
                      </a:rPr>
                      <m:t> </m:t>
                    </m:r>
                    <m:r>
                      <a:rPr lang="en-GB" sz="2400" b="0" i="1" smtClean="0">
                        <a:solidFill>
                          <a:srgbClr val="0071F8"/>
                        </a:solidFill>
                        <a:latin typeface="Cambria Math" panose="02040503050406030204" pitchFamily="18" charset="0"/>
                        <a:ea typeface="Cambria Math" panose="02040503050406030204" pitchFamily="18" charset="0"/>
                        <a:cs typeface="Calibri"/>
                      </a:rPr>
                      <m:t>𝑑</m:t>
                    </m:r>
                    <m:r>
                      <a:rPr lang="en-GB" sz="2400" b="0" i="1" smtClean="0">
                        <a:solidFill>
                          <a:srgbClr val="0071F8"/>
                        </a:solidFill>
                        <a:latin typeface="Cambria Math" panose="02040503050406030204" pitchFamily="18" charset="0"/>
                        <a:ea typeface="Cambria Math" panose="02040503050406030204" pitchFamily="18" charset="0"/>
                        <a:cs typeface="Calibri"/>
                      </a:rPr>
                      <m:t>= </m:t>
                    </m:r>
                    <m:r>
                      <a:rPr lang="en-GB" sz="2400" b="0" i="1" smtClean="0">
                        <a:solidFill>
                          <a:srgbClr val="0071F8"/>
                        </a:solidFill>
                        <a:latin typeface="Cambria Math" panose="02040503050406030204" pitchFamily="18" charset="0"/>
                        <a:ea typeface="Cambria Math" panose="02040503050406030204" pitchFamily="18" charset="0"/>
                        <a:cs typeface="Calibri"/>
                      </a:rPr>
                      <m:t>𝜋</m:t>
                    </m:r>
                    <m:r>
                      <m:rPr>
                        <m:nor/>
                      </m:rPr>
                      <a:rPr lang="en-GB" sz="2400" i="0" smtClean="0">
                        <a:solidFill>
                          <a:srgbClr val="0071F8"/>
                        </a:solidFill>
                        <a:latin typeface="Cambria Math" panose="02040503050406030204" pitchFamily="18" charset="0"/>
                        <a:ea typeface="Cambria Math" panose="02040503050406030204" pitchFamily="18" charset="0"/>
                        <a:cs typeface="Calibri"/>
                      </a:rPr>
                      <m:t> </m:t>
                    </m:r>
                    <m:r>
                      <m:rPr>
                        <m:nor/>
                      </m:rPr>
                      <a:rPr lang="en-GB" sz="2400" dirty="0">
                        <a:solidFill>
                          <a:srgbClr val="0071F8"/>
                        </a:solidFill>
                        <a:cs typeface="Calibri"/>
                      </a:rPr>
                      <m:t>×</m:t>
                    </m:r>
                    <m:r>
                      <m:rPr>
                        <m:nor/>
                      </m:rPr>
                      <a:rPr lang="en-GB" sz="2400" i="0" dirty="0" smtClean="0">
                        <a:solidFill>
                          <a:srgbClr val="0071F8"/>
                        </a:solidFill>
                        <a:cs typeface="Calibri"/>
                      </a:rPr>
                      <m:t> </m:t>
                    </m:r>
                    <m:r>
                      <a:rPr lang="en-GB" sz="2400" b="0" i="1" smtClean="0">
                        <a:solidFill>
                          <a:srgbClr val="0071F8"/>
                        </a:solidFill>
                        <a:latin typeface="Cambria Math" panose="02040503050406030204" pitchFamily="18" charset="0"/>
                        <a:ea typeface="Cambria Math" panose="02040503050406030204" pitchFamily="18" charset="0"/>
                        <a:cs typeface="Calibri"/>
                      </a:rPr>
                      <m:t>33=103.673 </m:t>
                    </m:r>
                    <m:r>
                      <m:rPr>
                        <m:sty m:val="p"/>
                      </m:rPr>
                      <a:rPr lang="en-GB" sz="2400" b="0" i="0" smtClean="0">
                        <a:solidFill>
                          <a:srgbClr val="0071F8"/>
                        </a:solidFill>
                        <a:latin typeface="Cambria Math" panose="02040503050406030204" pitchFamily="18" charset="0"/>
                        <a:ea typeface="Cambria Math" panose="02040503050406030204" pitchFamily="18" charset="0"/>
                        <a:cs typeface="Calibri"/>
                      </a:rPr>
                      <m:t>cm</m:t>
                    </m:r>
                  </m:oMath>
                </a14:m>
                <a:endParaRPr lang="en-GB" sz="2400" dirty="0">
                  <a:solidFill>
                    <a:srgbClr val="0071F8"/>
                  </a:solidFill>
                  <a:ea typeface="Cambria Math" panose="02040503050406030204" pitchFamily="18" charset="0"/>
                  <a:cs typeface="Calibri"/>
                </a:endParaRPr>
              </a:p>
              <a:p>
                <a:pPr algn="l"/>
                <a:endParaRPr lang="en-GB" sz="2400" dirty="0">
                  <a:solidFill>
                    <a:srgbClr val="0071F8"/>
                  </a:solidFill>
                  <a:cs typeface="Calibri"/>
                </a:endParaRPr>
              </a:p>
              <a:p>
                <a:pPr algn="l"/>
                <a:r>
                  <a:rPr lang="en-GB" sz="2400" dirty="0">
                    <a:solidFill>
                      <a:srgbClr val="0071F8"/>
                    </a:solidFill>
                    <a:cs typeface="Calibri"/>
                  </a:rPr>
                  <a:t>Area of curved surface is a rectangle.</a:t>
                </a:r>
              </a:p>
              <a:p>
                <a:pPr algn="l"/>
                <a:r>
                  <a:rPr lang="en-GB" sz="2400" dirty="0">
                    <a:solidFill>
                      <a:srgbClr val="0071F8"/>
                    </a:solidFill>
                    <a:cs typeface="Calibri"/>
                  </a:rPr>
                  <a:t>Area = 103.673 </a:t>
                </a:r>
                <a:r>
                  <a:rPr lang="en-GB" sz="2400" b="1" dirty="0">
                    <a:solidFill>
                      <a:srgbClr val="0071F8"/>
                    </a:solidFill>
                    <a:cs typeface="Calibri"/>
                  </a:rPr>
                  <a:t>×</a:t>
                </a:r>
                <a:r>
                  <a:rPr lang="en-GB" sz="2400" dirty="0">
                    <a:solidFill>
                      <a:srgbClr val="0071F8"/>
                    </a:solidFill>
                    <a:cs typeface="Calibri"/>
                  </a:rPr>
                  <a:t> 11</a:t>
                </a:r>
              </a:p>
              <a:p>
                <a:pPr algn="l"/>
                <a:r>
                  <a:rPr lang="en-GB" sz="2400" dirty="0">
                    <a:solidFill>
                      <a:srgbClr val="0071F8"/>
                    </a:solidFill>
                    <a:cs typeface="Calibri"/>
                  </a:rPr>
                  <a:t>Area = 1140.4 cm</a:t>
                </a:r>
                <a:r>
                  <a:rPr lang="en-GB" sz="2400" baseline="30000" dirty="0">
                    <a:solidFill>
                      <a:srgbClr val="0071F8"/>
                    </a:solidFill>
                    <a:cs typeface="Calibri"/>
                  </a:rPr>
                  <a:t>2</a:t>
                </a:r>
              </a:p>
            </p:txBody>
          </p:sp>
        </mc:Choice>
        <mc:Fallback xmlns="">
          <p:sp>
            <p:nvSpPr>
              <p:cNvPr id="6" name="TextBox 5">
                <a:extLst>
                  <a:ext uri="{FF2B5EF4-FFF2-40B4-BE49-F238E27FC236}">
                    <a16:creationId xmlns:a16="http://schemas.microsoft.com/office/drawing/2014/main" id="{B9B082CC-B20B-A116-9D54-CD2CA75A224D}"/>
                  </a:ext>
                </a:extLst>
              </p:cNvPr>
              <p:cNvSpPr txBox="1">
                <a:spLocks noRot="1" noChangeAspect="1" noMove="1" noResize="1" noEditPoints="1" noAdjustHandles="1" noChangeArrowheads="1" noChangeShapeType="1" noTextEdit="1"/>
              </p:cNvSpPr>
              <p:nvPr/>
            </p:nvSpPr>
            <p:spPr>
              <a:xfrm>
                <a:off x="1103362" y="4410599"/>
                <a:ext cx="6491537" cy="1938992"/>
              </a:xfrm>
              <a:prstGeom prst="rect">
                <a:avLst/>
              </a:prstGeom>
              <a:blipFill>
                <a:blip r:embed="rId4"/>
                <a:stretch>
                  <a:fillRect l="-1502" t="-2516" b="-6289"/>
                </a:stretch>
              </a:blipFill>
            </p:spPr>
            <p:txBody>
              <a:bodyPr/>
              <a:lstStyle/>
              <a:p>
                <a:r>
                  <a:rPr lang="en-GB">
                    <a:noFill/>
                  </a:rPr>
                  <a:t> </a:t>
                </a:r>
              </a:p>
            </p:txBody>
          </p:sp>
        </mc:Fallback>
      </mc:AlternateContent>
      <p:sp>
        <p:nvSpPr>
          <p:cNvPr id="3" name="Title 1">
            <a:extLst>
              <a:ext uri="{FF2B5EF4-FFF2-40B4-BE49-F238E27FC236}">
                <a16:creationId xmlns:a16="http://schemas.microsoft.com/office/drawing/2014/main" id="{CE0DAF8B-519A-1412-904A-3B7B0768D0A2}"/>
              </a:ext>
            </a:extLst>
          </p:cNvPr>
          <p:cNvSpPr txBox="1">
            <a:spLocks/>
          </p:cNvSpPr>
          <p:nvPr/>
        </p:nvSpPr>
        <p:spPr>
          <a:xfrm>
            <a:off x="1262165" y="215657"/>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accent1"/>
                </a:solidFill>
                <a:latin typeface="Arial" panose="020B0604020202020204" pitchFamily="34" charset="0"/>
                <a:cs typeface="Arial" panose="020B0604020202020204" pitchFamily="34" charset="0"/>
              </a:rPr>
              <a:t>Exam question (3) – answers</a:t>
            </a:r>
          </a:p>
        </p:txBody>
      </p:sp>
      <p:sp>
        <p:nvSpPr>
          <p:cNvPr id="2" name="TextBox 1">
            <a:extLst>
              <a:ext uri="{FF2B5EF4-FFF2-40B4-BE49-F238E27FC236}">
                <a16:creationId xmlns:a16="http://schemas.microsoft.com/office/drawing/2014/main" id="{F143CED3-5CF9-30B1-49DA-2B9A4FFD47AA}"/>
              </a:ext>
            </a:extLst>
          </p:cNvPr>
          <p:cNvSpPr txBox="1"/>
          <p:nvPr/>
        </p:nvSpPr>
        <p:spPr>
          <a:xfrm>
            <a:off x="1130334" y="1216641"/>
            <a:ext cx="428869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Here is a cylinder.</a:t>
            </a:r>
          </a:p>
        </p:txBody>
      </p:sp>
      <p:sp>
        <p:nvSpPr>
          <p:cNvPr id="8" name="TextBox 7">
            <a:extLst>
              <a:ext uri="{FF2B5EF4-FFF2-40B4-BE49-F238E27FC236}">
                <a16:creationId xmlns:a16="http://schemas.microsoft.com/office/drawing/2014/main" id="{F1AF6D47-9128-1D27-ED30-C1702BA70DE2}"/>
              </a:ext>
            </a:extLst>
          </p:cNvPr>
          <p:cNvSpPr txBox="1"/>
          <p:nvPr/>
        </p:nvSpPr>
        <p:spPr>
          <a:xfrm>
            <a:off x="1018189" y="3495066"/>
            <a:ext cx="7821860"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Using </a:t>
            </a:r>
            <a:r>
              <a:rPr lang="en-GB" i="1" dirty="0">
                <a:latin typeface="Arial" panose="020B0604020202020204" pitchFamily="34" charset="0"/>
                <a:cs typeface="Arial" panose="020B0604020202020204" pitchFamily="34" charset="0"/>
              </a:rPr>
              <a:t>y</a:t>
            </a:r>
            <a:r>
              <a:rPr lang="en-GB" dirty="0">
                <a:latin typeface="Arial" panose="020B0604020202020204" pitchFamily="34" charset="0"/>
                <a:cs typeface="Arial" panose="020B0604020202020204" pitchFamily="34" charset="0"/>
              </a:rPr>
              <a:t> = 11, calculate the area of the curved surface of the cylinder.</a:t>
            </a:r>
          </a:p>
        </p:txBody>
      </p:sp>
      <p:sp>
        <p:nvSpPr>
          <p:cNvPr id="4" name="Slide Number Placeholder 3">
            <a:extLst>
              <a:ext uri="{FF2B5EF4-FFF2-40B4-BE49-F238E27FC236}">
                <a16:creationId xmlns:a16="http://schemas.microsoft.com/office/drawing/2014/main" id="{5062072A-37B3-6369-EE53-3B59AB99AB5B}"/>
              </a:ext>
            </a:extLst>
          </p:cNvPr>
          <p:cNvSpPr>
            <a:spLocks noGrp="1"/>
          </p:cNvSpPr>
          <p:nvPr>
            <p:ph type="sldNum" sz="quarter" idx="12"/>
          </p:nvPr>
        </p:nvSpPr>
        <p:spPr/>
        <p:txBody>
          <a:bodyPr/>
          <a:lstStyle/>
          <a:p>
            <a:fld id="{892959B6-490E-A144-8C7C-88267F972F69}" type="slidenum">
              <a:rPr lang="en-US" smtClean="0"/>
              <a:t>22</a:t>
            </a:fld>
            <a:endParaRPr lang="en-US"/>
          </a:p>
        </p:txBody>
      </p:sp>
      <p:pic>
        <p:nvPicPr>
          <p:cNvPr id="9" name="Picture 8" descr="A cylinder marked with height y cm and width 3y cm.">
            <a:extLst>
              <a:ext uri="{FF2B5EF4-FFF2-40B4-BE49-F238E27FC236}">
                <a16:creationId xmlns:a16="http://schemas.microsoft.com/office/drawing/2014/main" id="{2E114ED4-4665-B5DE-1442-78EA1B13630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279116" y="1717014"/>
            <a:ext cx="3291840" cy="1645920"/>
          </a:xfrm>
          <a:prstGeom prst="rect">
            <a:avLst/>
          </a:prstGeom>
        </p:spPr>
      </p:pic>
    </p:spTree>
    <p:extLst>
      <p:ext uri="{BB962C8B-B14F-4D97-AF65-F5344CB8AC3E}">
        <p14:creationId xmlns:p14="http://schemas.microsoft.com/office/powerpoint/2010/main" val="891425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23</a:t>
            </a:fld>
            <a:endParaRPr lang="en-US"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19497" y="3019385"/>
            <a:ext cx="9144000" cy="3030251"/>
          </a:xfrm>
          <a:prstGeom prst="rect">
            <a:avLst/>
          </a:prstGeom>
          <a:ln w="38100">
            <a:solidFill>
              <a:schemeClr val="accent1"/>
            </a:solidFill>
          </a:ln>
        </p:spPr>
        <p:txBody>
          <a:bodyPr anchor="ctr">
            <a:normAutofit/>
          </a:bodyPr>
          <a:lstStyle/>
          <a:p>
            <a:pPr marL="0" indent="0" algn="l">
              <a:lnSpc>
                <a:spcPts val="3200"/>
              </a:lnSpc>
              <a:spcAft>
                <a:spcPts val="600"/>
              </a:spcAft>
              <a:buNone/>
            </a:pPr>
            <a:r>
              <a:rPr lang="en-GB" sz="3200" b="1" dirty="0">
                <a:solidFill>
                  <a:schemeClr val="accent1"/>
                </a:solidFill>
                <a:latin typeface="Arial" panose="020B0604020202020204" pitchFamily="34" charset="0"/>
                <a:cs typeface="Arial" panose="020B0604020202020204" pitchFamily="34" charset="0"/>
              </a:rPr>
              <a:t>Review Objectives</a:t>
            </a:r>
            <a:endParaRPr lang="en-GB" sz="3200" dirty="0">
              <a:solidFill>
                <a:schemeClr val="accent1"/>
              </a:solidFill>
              <a:latin typeface="Arial" panose="020B0604020202020204" pitchFamily="34" charset="0"/>
              <a:cs typeface="Arial" panose="020B0604020202020204" pitchFamily="34" charset="0"/>
            </a:endParaRPr>
          </a:p>
          <a:p>
            <a:pPr marL="268288" lvl="0" indent="-268288" algn="just">
              <a:spcBef>
                <a:spcPts val="400"/>
              </a:spcBef>
              <a:spcAft>
                <a:spcPts val="400"/>
              </a:spcAft>
              <a:buClr>
                <a:schemeClr val="accent1"/>
              </a:buClr>
            </a:pPr>
            <a:r>
              <a:rPr lang="en-GB" sz="2600" dirty="0">
                <a:solidFill>
                  <a:srgbClr val="404040"/>
                </a:solidFill>
                <a:latin typeface="Arial" panose="020B0604020202020204" pitchFamily="34" charset="0"/>
                <a:ea typeface="Calibri" panose="020F0502020204030204" pitchFamily="34" charset="0"/>
                <a:cs typeface="Arial" panose="020B0604020202020204" pitchFamily="34" charset="0"/>
              </a:rPr>
              <a:t>I</a:t>
            </a:r>
            <a:r>
              <a:rPr lang="en-GB" sz="2600" dirty="0">
                <a:solidFill>
                  <a:srgbClr val="404040"/>
                </a:solidFill>
                <a:effectLst/>
                <a:latin typeface="Arial" panose="020B0604020202020204" pitchFamily="34" charset="0"/>
                <a:ea typeface="Calibri" panose="020F0502020204030204" pitchFamily="34" charset="0"/>
                <a:cs typeface="Arial" panose="020B0604020202020204" pitchFamily="34" charset="0"/>
              </a:rPr>
              <a:t>dentify properties of common 3D shapes</a:t>
            </a:r>
          </a:p>
          <a:p>
            <a:pPr marL="268288" lvl="0" indent="-268288" algn="just">
              <a:spcBef>
                <a:spcPts val="400"/>
              </a:spcBef>
              <a:spcAft>
                <a:spcPts val="400"/>
              </a:spcAft>
              <a:buClr>
                <a:schemeClr val="accent1"/>
              </a:buClr>
            </a:pPr>
            <a:r>
              <a:rPr lang="en-GB" sz="2600" dirty="0">
                <a:solidFill>
                  <a:srgbClr val="404040"/>
                </a:solidFill>
                <a:effectLst/>
                <a:latin typeface="Arial" panose="020B0604020202020204" pitchFamily="34" charset="0"/>
                <a:ea typeface="Calibri" panose="020F0502020204030204" pitchFamily="34" charset="0"/>
                <a:cs typeface="Arial" panose="020B0604020202020204" pitchFamily="34" charset="0"/>
              </a:rPr>
              <a:t>Through exploration, calculate volume and surface area of common 3D shapes</a:t>
            </a:r>
          </a:p>
          <a:p>
            <a:pPr marL="268288" lvl="0" indent="-268288" algn="just">
              <a:spcBef>
                <a:spcPts val="400"/>
              </a:spcBef>
              <a:spcAft>
                <a:spcPts val="400"/>
              </a:spcAft>
              <a:buClr>
                <a:schemeClr val="accent1"/>
              </a:buClr>
            </a:pPr>
            <a:r>
              <a:rPr lang="en-GB" sz="2600" dirty="0">
                <a:solidFill>
                  <a:srgbClr val="404040"/>
                </a:solidFill>
                <a:effectLst/>
                <a:latin typeface="Arial" panose="020B0604020202020204" pitchFamily="34" charset="0"/>
                <a:ea typeface="Calibri" panose="020F0502020204030204" pitchFamily="34" charset="0"/>
                <a:cs typeface="Arial" panose="020B0604020202020204" pitchFamily="34" charset="0"/>
              </a:rPr>
              <a:t>Use knowledge of volume and surface area for problem solving questions</a:t>
            </a:r>
            <a:endParaRPr lang="en-GB" sz="11200" dirty="0">
              <a:latin typeface="Arial" panose="020B0604020202020204" pitchFamily="34" charset="0"/>
              <a:cs typeface="Arial" panose="020B0604020202020204" pitchFamily="34" charset="0"/>
            </a:endParaRPr>
          </a:p>
        </p:txBody>
      </p:sp>
      <p:sp>
        <p:nvSpPr>
          <p:cNvPr id="10" name="Google Shape;672;p8">
            <a:extLst>
              <a:ext uri="{FF2B5EF4-FFF2-40B4-BE49-F238E27FC236}">
                <a16:creationId xmlns:a16="http://schemas.microsoft.com/office/drawing/2014/main" id="{DBE85DE1-3BEF-E493-FDA7-28AB276BC3BC}"/>
              </a:ext>
            </a:extLst>
          </p:cNvPr>
          <p:cNvSpPr txBox="1">
            <a:spLocks/>
          </p:cNvSpPr>
          <p:nvPr/>
        </p:nvSpPr>
        <p:spPr>
          <a:xfrm>
            <a:off x="1419497" y="826764"/>
            <a:ext cx="9144000" cy="197252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spcBef>
                <a:spcPts val="0"/>
              </a:spcBef>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Surface area and volume</a:t>
            </a:r>
          </a:p>
          <a:p>
            <a:pPr algn="l">
              <a:spcBef>
                <a:spcPts val="0"/>
              </a:spcBef>
              <a:buClr>
                <a:schemeClr val="lt1"/>
              </a:buClr>
              <a:buSzPts val="4000"/>
              <a:buFont typeface="Arial"/>
              <a:buNone/>
            </a:pPr>
            <a:r>
              <a:rPr lang="en-GB" sz="4000" b="1" dirty="0">
                <a:solidFill>
                  <a:schemeClr val="lt1"/>
                </a:solidFill>
                <a:latin typeface="Arial"/>
                <a:cs typeface="Arial"/>
                <a:sym typeface="Arial"/>
              </a:rPr>
              <a:t>Level 2</a:t>
            </a:r>
            <a:endParaRPr lang="en-GB" sz="4000" dirty="0"/>
          </a:p>
        </p:txBody>
      </p:sp>
    </p:spTree>
    <p:extLst>
      <p:ext uri="{BB962C8B-B14F-4D97-AF65-F5344CB8AC3E}">
        <p14:creationId xmlns:p14="http://schemas.microsoft.com/office/powerpoint/2010/main" val="14642197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24</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3196"/>
            <a:ext cx="9144000" cy="3277059"/>
          </a:xfrm>
          <a:solidFill>
            <a:schemeClr val="bg1"/>
          </a:solidFill>
          <a:ln w="38100">
            <a:solidFill>
              <a:schemeClr val="accent1"/>
            </a:solidFill>
          </a:ln>
        </p:spPr>
        <p:txBody>
          <a:bodyPr>
            <a:normAutofit/>
          </a:bodyPr>
          <a:lstStyle/>
          <a:p>
            <a:pPr algn="l">
              <a:lnSpc>
                <a:spcPct val="120000"/>
              </a:lnSpc>
              <a:spcBef>
                <a:spcPts val="0"/>
              </a:spcBef>
            </a:pPr>
            <a:r>
              <a:rPr lang="en-GB" sz="2200" b="1" dirty="0">
                <a:solidFill>
                  <a:schemeClr val="accent1"/>
                </a:solidFill>
                <a:latin typeface="Arial" panose="020B0604020202020204" pitchFamily="34" charset="0"/>
                <a:cs typeface="Arial" panose="020B0604020202020204" pitchFamily="34" charset="0"/>
              </a:rPr>
              <a:t>Photo acknowledgements</a:t>
            </a:r>
          </a:p>
          <a:p>
            <a:pPr algn="l">
              <a:lnSpc>
                <a:spcPct val="120000"/>
              </a:lnSpc>
              <a:spcBef>
                <a:spcPts val="0"/>
              </a:spcBef>
            </a:pPr>
            <a:r>
              <a:rPr lang="en-GB" sz="2200" b="1" kern="0" dirty="0">
                <a:effectLst/>
                <a:latin typeface="Arial" panose="020B0604020202020204" pitchFamily="34" charset="0"/>
                <a:ea typeface="Times New Roman" panose="02020603050405020304" pitchFamily="18" charset="0"/>
                <a:cs typeface="Arial" panose="020B0604020202020204" pitchFamily="34" charset="0"/>
              </a:rPr>
              <a:t>Shutterstock.com: </a:t>
            </a:r>
            <a:r>
              <a:rPr lang="en-GB" sz="2200" kern="0" dirty="0" err="1">
                <a:effectLst/>
                <a:latin typeface="Arial" panose="020B0604020202020204" pitchFamily="34" charset="0"/>
                <a:ea typeface="Times New Roman" panose="02020603050405020304" pitchFamily="18" charset="0"/>
                <a:cs typeface="Arial" panose="020B0604020202020204" pitchFamily="34" charset="0"/>
              </a:rPr>
              <a:t>Hitra</a:t>
            </a:r>
            <a:r>
              <a:rPr lang="en-GB" sz="2200" kern="0" dirty="0">
                <a:effectLst/>
                <a:latin typeface="Arial" panose="020B0604020202020204" pitchFamily="34" charset="0"/>
                <a:ea typeface="Times New Roman" panose="02020603050405020304" pitchFamily="18" charset="0"/>
                <a:cs typeface="Arial" panose="020B0604020202020204" pitchFamily="34" charset="0"/>
              </a:rPr>
              <a:t>, </a:t>
            </a:r>
            <a:r>
              <a:rPr lang="en-GB" sz="2200" kern="0" dirty="0" err="1">
                <a:effectLst/>
                <a:latin typeface="Arial" panose="020B0604020202020204" pitchFamily="34" charset="0"/>
                <a:ea typeface="Times New Roman" panose="02020603050405020304" pitchFamily="18" charset="0"/>
                <a:cs typeface="Arial" panose="020B0604020202020204" pitchFamily="34" charset="0"/>
              </a:rPr>
              <a:t>Inewsfoto</a:t>
            </a:r>
            <a:r>
              <a:rPr lang="en-GB" sz="2200" kern="0" dirty="0">
                <a:effectLst/>
                <a:latin typeface="Arial" panose="020B0604020202020204" pitchFamily="34" charset="0"/>
                <a:ea typeface="Times New Roman" panose="02020603050405020304" pitchFamily="18" charset="0"/>
                <a:cs typeface="Arial" panose="020B0604020202020204" pitchFamily="34" charset="0"/>
              </a:rPr>
              <a:t>, </a:t>
            </a:r>
            <a:r>
              <a:rPr lang="en-GB" sz="2200" kern="0" dirty="0" err="1">
                <a:effectLst/>
                <a:latin typeface="Arial" panose="020B0604020202020204" pitchFamily="34" charset="0"/>
                <a:ea typeface="Times New Roman" panose="02020603050405020304" pitchFamily="18" charset="0"/>
                <a:cs typeface="Arial" panose="020B0604020202020204" pitchFamily="34" charset="0"/>
              </a:rPr>
              <a:t>Viennetta</a:t>
            </a:r>
            <a:r>
              <a:rPr lang="en-GB" sz="2200" kern="0" dirty="0">
                <a:effectLst/>
                <a:latin typeface="Arial" panose="020B0604020202020204" pitchFamily="34" charset="0"/>
                <a:ea typeface="Times New Roman" panose="02020603050405020304" pitchFamily="18" charset="0"/>
                <a:cs typeface="Arial" panose="020B0604020202020204" pitchFamily="34" charset="0"/>
              </a:rPr>
              <a:t>, </a:t>
            </a:r>
            <a:r>
              <a:rPr lang="en-GB" sz="2200" kern="0" dirty="0" err="1">
                <a:effectLst/>
                <a:latin typeface="Arial" panose="020B0604020202020204" pitchFamily="34" charset="0"/>
                <a:ea typeface="Times New Roman" panose="02020603050405020304" pitchFamily="18" charset="0"/>
                <a:cs typeface="Arial" panose="020B0604020202020204" pitchFamily="34" charset="0"/>
              </a:rPr>
              <a:t>Waeel</a:t>
            </a:r>
            <a:r>
              <a:rPr lang="en-GB" sz="2200" kern="0" dirty="0">
                <a:effectLst/>
                <a:latin typeface="Arial" panose="020B0604020202020204" pitchFamily="34" charset="0"/>
                <a:ea typeface="Times New Roman" panose="02020603050405020304" pitchFamily="18" charset="0"/>
                <a:cs typeface="Arial" panose="020B0604020202020204" pitchFamily="34" charset="0"/>
              </a:rPr>
              <a:t> </a:t>
            </a:r>
            <a:r>
              <a:rPr lang="en-GB" sz="2200" kern="0" dirty="0" err="1">
                <a:effectLst/>
                <a:latin typeface="Arial" panose="020B0604020202020204" pitchFamily="34" charset="0"/>
                <a:ea typeface="Times New Roman" panose="02020603050405020304" pitchFamily="18" charset="0"/>
                <a:cs typeface="Arial" panose="020B0604020202020204" pitchFamily="34" charset="0"/>
              </a:rPr>
              <a:t>Quttene</a:t>
            </a:r>
            <a:endParaRPr lang="en-GB" sz="2200" kern="0" dirty="0">
              <a:effectLst/>
              <a:latin typeface="Arial" panose="020B0604020202020204" pitchFamily="34" charset="0"/>
              <a:ea typeface="Times New Roman" panose="02020603050405020304" pitchFamily="18" charset="0"/>
              <a:cs typeface="Arial" panose="020B0604020202020204" pitchFamily="34" charset="0"/>
            </a:endParaRPr>
          </a:p>
          <a:p>
            <a:pPr algn="l">
              <a:lnSpc>
                <a:spcPct val="120000"/>
              </a:lnSpc>
              <a:spcBef>
                <a:spcPts val="0"/>
              </a:spcBef>
            </a:pPr>
            <a:r>
              <a:rPr lang="en-GB" sz="2200" b="1" dirty="0">
                <a:solidFill>
                  <a:schemeClr val="accent1"/>
                </a:solidFill>
                <a:latin typeface="Arial" panose="020B0604020202020204" pitchFamily="34" charset="0"/>
                <a:cs typeface="Arial" panose="020B0604020202020204" pitchFamily="34" charset="0"/>
              </a:rPr>
              <a:t>Text acknowledgements</a:t>
            </a:r>
          </a:p>
          <a:p>
            <a:pPr algn="l"/>
            <a:r>
              <a:rPr lang="en-GB" sz="22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Practice Paper 1 - Mathematics Level 2 (Calculator) PRACL2/01 Question 8, Pearson Edexcel Functional Skills, Practice Paper 3 – Mathematics Level 2 (Calculator) PRACL2/C03 Question 5, Pearson Edexcel Functional Skills, Past Paper 5 - Mathematics Level 2 (Calculator) PMAT2/C05 Question 5</a:t>
            </a:r>
          </a:p>
          <a:p>
            <a:pPr algn="l">
              <a:lnSpc>
                <a:spcPct val="120000"/>
              </a:lnSpc>
              <a:spcBef>
                <a:spcPts val="0"/>
              </a:spcBef>
            </a:pPr>
            <a:endParaRPr lang="en-GB" sz="1800" b="0" i="0" dirty="0">
              <a:effectLst/>
              <a:latin typeface="Arial" panose="020B0604020202020204" pitchFamily="34" charset="0"/>
              <a:cs typeface="Arial" panose="020B0604020202020204" pitchFamily="34" charset="0"/>
            </a:endParaRPr>
          </a:p>
          <a:p>
            <a:pPr algn="l">
              <a:lnSpc>
                <a:spcPct val="120000"/>
              </a:lnSpc>
              <a:spcBef>
                <a:spcPts val="0"/>
              </a:spcBef>
            </a:pPr>
            <a:endParaRPr lang="en-GB" sz="3600" dirty="0">
              <a:latin typeface="Arial" panose="020B0604020202020204" pitchFamily="34" charset="0"/>
              <a:cs typeface="Arial" panose="020B0604020202020204" pitchFamily="34" charset="0"/>
            </a:endParaRPr>
          </a:p>
          <a:p>
            <a:pPr algn="l">
              <a:lnSpc>
                <a:spcPct val="120000"/>
              </a:lnSpc>
              <a:spcBef>
                <a:spcPts val="0"/>
              </a:spcBef>
            </a:pPr>
            <a:endParaRPr lang="en-GB" sz="11200" dirty="0">
              <a:latin typeface="Arial" panose="020B0604020202020204" pitchFamily="34" charset="0"/>
              <a:cs typeface="Arial" panose="020B0604020202020204" pitchFamily="34" charset="0"/>
            </a:endParaRPr>
          </a:p>
          <a:p>
            <a:pPr algn="l"/>
            <a:endParaRPr lang="en-GB" dirty="0"/>
          </a:p>
        </p:txBody>
      </p:sp>
      <p:pic>
        <p:nvPicPr>
          <p:cNvPr id="6" name="Picture 5" descr="A picture containing text, plate, tableware, dishware&#10;&#10;Description automatically generated">
            <a:extLst>
              <a:ext uri="{FF2B5EF4-FFF2-40B4-BE49-F238E27FC236}">
                <a16:creationId xmlns:a16="http://schemas.microsoft.com/office/drawing/2014/main" id="{BC101E94-03D4-2278-C547-77418B1BC1C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00400" y="312838"/>
            <a:ext cx="3367835" cy="552688"/>
          </a:xfrm>
          <a:prstGeom prst="rect">
            <a:avLst/>
          </a:prstGeom>
        </p:spPr>
      </p:pic>
      <p:pic>
        <p:nvPicPr>
          <p:cNvPr id="7" name="Picture 6" descr="Graphical user interface&#10;&#10;Description automatically generated">
            <a:extLst>
              <a:ext uri="{FF2B5EF4-FFF2-40B4-BE49-F238E27FC236}">
                <a16:creationId xmlns:a16="http://schemas.microsoft.com/office/drawing/2014/main" id="{E1C0F18F-7781-9D5A-EC94-A2FF418BCB25}"/>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47569" y="262672"/>
            <a:ext cx="2123825" cy="796434"/>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048000" y="11271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 What do you know?</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2" name="TextBox 1">
            <a:extLst>
              <a:ext uri="{FF2B5EF4-FFF2-40B4-BE49-F238E27FC236}">
                <a16:creationId xmlns:a16="http://schemas.microsoft.com/office/drawing/2014/main" id="{EDA13654-CB26-6C90-75E7-AD27145833FE}"/>
              </a:ext>
            </a:extLst>
          </p:cNvPr>
          <p:cNvSpPr txBox="1"/>
          <p:nvPr/>
        </p:nvSpPr>
        <p:spPr>
          <a:xfrm>
            <a:off x="272955" y="1596787"/>
            <a:ext cx="11218460" cy="3046988"/>
          </a:xfrm>
          <a:prstGeom prst="rect">
            <a:avLst/>
          </a:prstGeom>
          <a:noFill/>
        </p:spPr>
        <p:txBody>
          <a:bodyPr wrap="square" rtlCol="0">
            <a:spAutoFit/>
          </a:bodyPr>
          <a:lstStyle/>
          <a:p>
            <a:r>
              <a:rPr lang="en-GB" sz="3200" dirty="0">
                <a:effectLst/>
                <a:latin typeface="Arial" panose="020B0604020202020204" pitchFamily="34" charset="0"/>
                <a:cs typeface="Arial" panose="020B0604020202020204" pitchFamily="34" charset="0"/>
              </a:rPr>
              <a:t>How many faces, edges and vertices does your shape have?</a:t>
            </a:r>
          </a:p>
          <a:p>
            <a:br>
              <a:rPr lang="en-GB" sz="3200" dirty="0">
                <a:effectLst/>
                <a:latin typeface="Arial" panose="020B0604020202020204" pitchFamily="34" charset="0"/>
                <a:cs typeface="Arial" panose="020B0604020202020204" pitchFamily="34" charset="0"/>
              </a:rPr>
            </a:br>
            <a:r>
              <a:rPr lang="en-GB" sz="3200" dirty="0">
                <a:effectLst/>
                <a:latin typeface="Arial" panose="020B0604020202020204" pitchFamily="34" charset="0"/>
                <a:cs typeface="Arial" panose="020B0604020202020204" pitchFamily="34" charset="0"/>
              </a:rPr>
              <a:t>What possible exam questions could be asked about your shape?</a:t>
            </a:r>
          </a:p>
          <a:p>
            <a:endParaRPr lang="en-GB" sz="3200" dirty="0">
              <a:latin typeface="Arial" panose="020B0604020202020204" pitchFamily="34" charset="0"/>
              <a:cs typeface="Arial" panose="020B0604020202020204" pitchFamily="34" charset="0"/>
            </a:endParaRPr>
          </a:p>
          <a:p>
            <a:r>
              <a:rPr lang="en-GB" sz="3200" dirty="0">
                <a:effectLst/>
                <a:latin typeface="Arial" panose="020B0604020202020204" pitchFamily="34" charset="0"/>
                <a:cs typeface="Arial" panose="020B0604020202020204" pitchFamily="34" charset="0"/>
              </a:rPr>
              <a:t>What else can you say about your shape?</a:t>
            </a:r>
            <a:endParaRPr lang="en-GB" sz="3200" dirty="0">
              <a:latin typeface="Arial" panose="020B0604020202020204" pitchFamily="34" charset="0"/>
              <a:cs typeface="Arial" panose="020B0604020202020204" pitchFamily="34" charset="0"/>
            </a:endParaRPr>
          </a:p>
        </p:txBody>
      </p:sp>
      <p:sp>
        <p:nvSpPr>
          <p:cNvPr id="3" name="Google Shape;302;g1cbc77025c4_0_28">
            <a:extLst>
              <a:ext uri="{FF2B5EF4-FFF2-40B4-BE49-F238E27FC236}">
                <a16:creationId xmlns:a16="http://schemas.microsoft.com/office/drawing/2014/main" id="{4F21B1AE-1B04-7002-E2B2-F3731AF789E8}"/>
              </a:ext>
            </a:extLst>
          </p:cNvPr>
          <p:cNvSpPr/>
          <p:nvPr/>
        </p:nvSpPr>
        <p:spPr>
          <a:xfrm rot="10800000" flipH="1">
            <a:off x="0" y="-33336"/>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2A36B43E-069B-98D5-66A5-D58EDAD52EE8}"/>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06723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336910725"/>
              </p:ext>
            </p:extLst>
          </p:nvPr>
        </p:nvGraphicFramePr>
        <p:xfrm>
          <a:off x="1296140" y="1536234"/>
          <a:ext cx="9765438" cy="4593860"/>
        </p:xfrm>
        <a:graphic>
          <a:graphicData uri="http://schemas.openxmlformats.org/drawingml/2006/table">
            <a:tbl>
              <a:tblPr firstRow="1" bandRow="1">
                <a:tableStyleId>{5C22544A-7EE6-4342-B048-85BDC9FD1C3A}</a:tableStyleId>
              </a:tblPr>
              <a:tblGrid>
                <a:gridCol w="1766656">
                  <a:extLst>
                    <a:ext uri="{9D8B030D-6E8A-4147-A177-3AD203B41FA5}">
                      <a16:colId xmlns:a16="http://schemas.microsoft.com/office/drawing/2014/main" val="3600816013"/>
                    </a:ext>
                  </a:extLst>
                </a:gridCol>
                <a:gridCol w="1535838">
                  <a:extLst>
                    <a:ext uri="{9D8B030D-6E8A-4147-A177-3AD203B41FA5}">
                      <a16:colId xmlns:a16="http://schemas.microsoft.com/office/drawing/2014/main" val="159233521"/>
                    </a:ext>
                  </a:extLst>
                </a:gridCol>
                <a:gridCol w="1615736">
                  <a:extLst>
                    <a:ext uri="{9D8B030D-6E8A-4147-A177-3AD203B41FA5}">
                      <a16:colId xmlns:a16="http://schemas.microsoft.com/office/drawing/2014/main" val="4202612088"/>
                    </a:ext>
                  </a:extLst>
                </a:gridCol>
                <a:gridCol w="1615736">
                  <a:extLst>
                    <a:ext uri="{9D8B030D-6E8A-4147-A177-3AD203B41FA5}">
                      <a16:colId xmlns:a16="http://schemas.microsoft.com/office/drawing/2014/main" val="1880821579"/>
                    </a:ext>
                  </a:extLst>
                </a:gridCol>
                <a:gridCol w="1615736">
                  <a:extLst>
                    <a:ext uri="{9D8B030D-6E8A-4147-A177-3AD203B41FA5}">
                      <a16:colId xmlns:a16="http://schemas.microsoft.com/office/drawing/2014/main" val="1107776420"/>
                    </a:ext>
                  </a:extLst>
                </a:gridCol>
                <a:gridCol w="1615736">
                  <a:extLst>
                    <a:ext uri="{9D8B030D-6E8A-4147-A177-3AD203B41FA5}">
                      <a16:colId xmlns:a16="http://schemas.microsoft.com/office/drawing/2014/main" val="3223128926"/>
                    </a:ext>
                  </a:extLst>
                </a:gridCol>
              </a:tblGrid>
              <a:tr h="993035">
                <a:tc>
                  <a:txBody>
                    <a:bodyPr/>
                    <a:lstStyle/>
                    <a:p>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720165">
                <a:tc>
                  <a:txBody>
                    <a:bodyPr/>
                    <a:lstStyle/>
                    <a:p>
                      <a:r>
                        <a:rPr lang="en-IN" sz="1800" dirty="0">
                          <a:latin typeface="Arial" panose="020B0604020202020204" pitchFamily="34" charset="0"/>
                          <a:cs typeface="Arial" panose="020B0604020202020204" pitchFamily="34" charset="0"/>
                        </a:rPr>
                        <a:t>Name of 3D</a:t>
                      </a:r>
                      <a:r>
                        <a:rPr lang="en-IN" sz="1800" baseline="0" dirty="0">
                          <a:latin typeface="Arial" panose="020B0604020202020204" pitchFamily="34" charset="0"/>
                          <a:cs typeface="Arial" panose="020B0604020202020204" pitchFamily="34" charset="0"/>
                        </a:rPr>
                        <a:t> shape</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720165">
                <a:tc>
                  <a:txBody>
                    <a:bodyPr/>
                    <a:lstStyle/>
                    <a:p>
                      <a:r>
                        <a:rPr lang="en-IN" sz="1800" dirty="0">
                          <a:latin typeface="Arial" panose="020B0604020202020204" pitchFamily="34" charset="0"/>
                          <a:cs typeface="Arial" panose="020B0604020202020204" pitchFamily="34" charset="0"/>
                        </a:rPr>
                        <a:t>Number of faces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2194773"/>
                  </a:ext>
                </a:extLst>
              </a:tr>
              <a:tr h="7201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vertices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7201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edges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2132960"/>
                  </a:ext>
                </a:extLst>
              </a:tr>
              <a:tr h="720165">
                <a:tc>
                  <a:txBody>
                    <a:bodyPr/>
                    <a:lstStyle/>
                    <a:p>
                      <a:r>
                        <a:rPr lang="en-IN" sz="1800" dirty="0">
                          <a:latin typeface="Arial" panose="020B0604020202020204" pitchFamily="34" charset="0"/>
                          <a:cs typeface="Arial" panose="020B0604020202020204" pitchFamily="34" charset="0"/>
                        </a:rPr>
                        <a:t>Notes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38600"/>
                  </a:ext>
                </a:extLst>
              </a:tr>
            </a:tbl>
          </a:graphicData>
        </a:graphic>
      </p:graphicFrame>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610600" y="62851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3048000" y="166688"/>
            <a:ext cx="9144000" cy="10175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 Feedback</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6" name="Group 5" descr="Worksheet available icon">
            <a:extLst>
              <a:ext uri="{FF2B5EF4-FFF2-40B4-BE49-F238E27FC236}">
                <a16:creationId xmlns:a16="http://schemas.microsoft.com/office/drawing/2014/main" id="{0CB4BD91-9ADA-8A2E-6FFA-853789E00717}"/>
              </a:ext>
            </a:extLst>
          </p:cNvPr>
          <p:cNvGrpSpPr/>
          <p:nvPr/>
        </p:nvGrpSpPr>
        <p:grpSpPr>
          <a:xfrm>
            <a:off x="9495879" y="136525"/>
            <a:ext cx="2102384" cy="753403"/>
            <a:chOff x="9495879" y="211521"/>
            <a:chExt cx="2102384" cy="753403"/>
          </a:xfrm>
        </p:grpSpPr>
        <p:pic>
          <p:nvPicPr>
            <p:cNvPr id="7" name="Graphic 6" descr="Document">
              <a:extLst>
                <a:ext uri="{FF2B5EF4-FFF2-40B4-BE49-F238E27FC236}">
                  <a16:creationId xmlns:a16="http://schemas.microsoft.com/office/drawing/2014/main" id="{A63948F9-2694-0595-F183-A232D27964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92054D81-C2D5-17A5-73B7-97780BADCBD0}"/>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
        <p:nvSpPr>
          <p:cNvPr id="2" name="Google Shape;302;g1cbc77025c4_0_28">
            <a:extLst>
              <a:ext uri="{FF2B5EF4-FFF2-40B4-BE49-F238E27FC236}">
                <a16:creationId xmlns:a16="http://schemas.microsoft.com/office/drawing/2014/main" id="{DEE263FE-54DF-AECE-1E30-013BDA2E4790}"/>
              </a:ext>
            </a:extLst>
          </p:cNvPr>
          <p:cNvSpPr/>
          <p:nvPr/>
        </p:nvSpPr>
        <p:spPr>
          <a:xfrm rot="10800000" flipH="1">
            <a:off x="0" y="-19074"/>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4CA0208-CB10-0627-DD68-FDEF5DFA441A}"/>
              </a:ext>
            </a:extLst>
          </p:cNvPr>
          <p:cNvSpPr txBox="1"/>
          <p:nvPr/>
        </p:nvSpPr>
        <p:spPr>
          <a:xfrm>
            <a:off x="5831" y="89579"/>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2400"/>
              <a:buFont typeface="Arial"/>
              <a:buNone/>
              <a:tabLst/>
              <a:defRPr/>
            </a:pPr>
            <a:r>
              <a:rPr kumimoji="0" lang="en-GB" sz="2400" b="1" i="0" u="none" strike="noStrike" kern="1200" cap="none" spc="0" normalizeH="0" baseline="0" noProof="0" dirty="0">
                <a:ln>
                  <a:noFill/>
                </a:ln>
                <a:solidFill>
                  <a:prstClr val="white"/>
                </a:solidFill>
                <a:effectLst/>
                <a:uLnTx/>
                <a:uFillTx/>
                <a:latin typeface="Arial"/>
                <a:ea typeface="Arial"/>
                <a:cs typeface="Arial"/>
                <a:sym typeface="Arial"/>
              </a:rPr>
              <a:t>YOUR</a:t>
            </a:r>
            <a:endParaRPr kumimoji="0" sz="1400" b="0" i="0" u="none" strike="noStrike" kern="1200" cap="none" spc="0" normalizeH="0" baseline="0" noProof="0" dirty="0">
              <a:ln>
                <a:noFill/>
              </a:ln>
              <a:solidFill>
                <a:srgbClr val="000000"/>
              </a:solidFill>
              <a:effectLst/>
              <a:uLnTx/>
              <a:uFillTx/>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2400"/>
              <a:buFont typeface="Arial"/>
              <a:buNone/>
              <a:tabLst/>
              <a:defRPr/>
            </a:pPr>
            <a:r>
              <a:rPr kumimoji="0" lang="en-GB" sz="2400" b="1" i="0" u="none" strike="noStrike" kern="1200" cap="none" spc="0" normalizeH="0" baseline="0" noProof="0" dirty="0">
                <a:ln>
                  <a:noFill/>
                </a:ln>
                <a:solidFill>
                  <a:prstClr val="white"/>
                </a:solidFill>
                <a:effectLst/>
                <a:uLnTx/>
                <a:uFillTx/>
                <a:latin typeface="Arial"/>
                <a:ea typeface="Arial"/>
                <a:cs typeface="Arial"/>
                <a:sym typeface="Arial"/>
              </a:rPr>
              <a:t>TURN</a:t>
            </a:r>
            <a:endParaRPr kumimoji="0" sz="1400" b="0" i="0" u="none" strike="noStrike" kern="1200" cap="none" spc="0" normalizeH="0" baseline="0" noProof="0" dirty="0">
              <a:ln>
                <a:noFill/>
              </a:ln>
              <a:solidFill>
                <a:srgbClr val="000000"/>
              </a:solidFill>
              <a:effectLst/>
              <a:uLnTx/>
              <a:uFillTx/>
              <a:latin typeface="Arial"/>
              <a:ea typeface="Arial"/>
              <a:cs typeface="Arial"/>
              <a:sym typeface="Arial"/>
            </a:endParaRPr>
          </a:p>
        </p:txBody>
      </p:sp>
      <p:sp>
        <p:nvSpPr>
          <p:cNvPr id="11" name="TextBox 10"/>
          <p:cNvSpPr txBox="1"/>
          <p:nvPr/>
        </p:nvSpPr>
        <p:spPr>
          <a:xfrm>
            <a:off x="1250390" y="1062886"/>
            <a:ext cx="22837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Starter Task – side 1</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grpSp>
        <p:nvGrpSpPr>
          <p:cNvPr id="29" name="Group 28">
            <a:extLst>
              <a:ext uri="{FF2B5EF4-FFF2-40B4-BE49-F238E27FC236}">
                <a16:creationId xmlns:a16="http://schemas.microsoft.com/office/drawing/2014/main" id="{4690C02C-CF27-506A-D0F9-4568821A4C9B}"/>
              </a:ext>
            </a:extLst>
          </p:cNvPr>
          <p:cNvGrpSpPr/>
          <p:nvPr/>
        </p:nvGrpSpPr>
        <p:grpSpPr>
          <a:xfrm>
            <a:off x="3340639" y="1609064"/>
            <a:ext cx="7356056" cy="901195"/>
            <a:chOff x="3340639" y="1680264"/>
            <a:chExt cx="7356056" cy="901195"/>
          </a:xfrm>
        </p:grpSpPr>
        <p:pic>
          <p:nvPicPr>
            <p:cNvPr id="9" name="Picture 8" descr="A simple, 3D illustration of a pale green cube.">
              <a:extLst>
                <a:ext uri="{FF2B5EF4-FFF2-40B4-BE49-F238E27FC236}">
                  <a16:creationId xmlns:a16="http://schemas.microsoft.com/office/drawing/2014/main" id="{26487F0D-7BDF-4FE0-6896-221CB25CD5E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340639" y="1731067"/>
              <a:ext cx="972312" cy="850392"/>
            </a:xfrm>
            <a:prstGeom prst="rect">
              <a:avLst/>
            </a:prstGeom>
          </p:spPr>
        </p:pic>
        <p:pic>
          <p:nvPicPr>
            <p:cNvPr id="13" name="Picture 12" descr="A simple, 3D illustration of a pale yellow cuboid.">
              <a:extLst>
                <a:ext uri="{FF2B5EF4-FFF2-40B4-BE49-F238E27FC236}">
                  <a16:creationId xmlns:a16="http://schemas.microsoft.com/office/drawing/2014/main" id="{2E35D62A-8610-DC0E-828B-00BA5C31D8A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65920" y="1824979"/>
              <a:ext cx="1303583" cy="639191"/>
            </a:xfrm>
            <a:prstGeom prst="rect">
              <a:avLst/>
            </a:prstGeom>
          </p:spPr>
        </p:pic>
        <p:pic>
          <p:nvPicPr>
            <p:cNvPr id="24" name="Picture 23" descr="A simple, 3D illustration of a pale blue cylinder.">
              <a:extLst>
                <a:ext uri="{FF2B5EF4-FFF2-40B4-BE49-F238E27FC236}">
                  <a16:creationId xmlns:a16="http://schemas.microsoft.com/office/drawing/2014/main" id="{CBFD88DE-9534-B634-A95A-074DF11B67F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826075" y="1680264"/>
              <a:ext cx="388523" cy="849601"/>
            </a:xfrm>
            <a:prstGeom prst="rect">
              <a:avLst/>
            </a:prstGeom>
          </p:spPr>
        </p:pic>
        <p:pic>
          <p:nvPicPr>
            <p:cNvPr id="26" name="Picture 25" descr="A simple, 3D illustration of a pale pink triangular prism.">
              <a:extLst>
                <a:ext uri="{FF2B5EF4-FFF2-40B4-BE49-F238E27FC236}">
                  <a16:creationId xmlns:a16="http://schemas.microsoft.com/office/drawing/2014/main" id="{0374A62F-B512-80A3-4AC6-DEFC8A03B62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175335" y="1707917"/>
              <a:ext cx="949428" cy="849600"/>
            </a:xfrm>
            <a:prstGeom prst="rect">
              <a:avLst/>
            </a:prstGeom>
          </p:spPr>
        </p:pic>
        <p:pic>
          <p:nvPicPr>
            <p:cNvPr id="28" name="Picture 27" descr="A simple, 3D illustration of a pale green sphere.">
              <a:extLst>
                <a:ext uri="{FF2B5EF4-FFF2-40B4-BE49-F238E27FC236}">
                  <a16:creationId xmlns:a16="http://schemas.microsoft.com/office/drawing/2014/main" id="{B0927F74-4544-0CF1-733D-55FBC9E016CB}"/>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9831352" y="1697688"/>
              <a:ext cx="865343" cy="865343"/>
            </a:xfrm>
            <a:prstGeom prst="rect">
              <a:avLst/>
            </a:prstGeom>
          </p:spPr>
        </p:pic>
      </p:grpSp>
    </p:spTree>
    <p:extLst>
      <p:ext uri="{BB962C8B-B14F-4D97-AF65-F5344CB8AC3E}">
        <p14:creationId xmlns:p14="http://schemas.microsoft.com/office/powerpoint/2010/main" val="2197584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871961" y="6404902"/>
            <a:ext cx="2743200" cy="365125"/>
          </a:xfrm>
        </p:spPr>
        <p:txBody>
          <a:bodyPr/>
          <a:lstStyle/>
          <a:p>
            <a:fld id="{892959B6-490E-A144-8C7C-88267F972F69}" type="slidenum">
              <a:rPr lang="en-US" smtClean="0"/>
              <a:t>5</a:t>
            </a:fld>
            <a:endParaRPr lang="en-US" dirty="0"/>
          </a:p>
        </p:txBody>
      </p:sp>
      <p:grpSp>
        <p:nvGrpSpPr>
          <p:cNvPr id="6" name="Group 5" descr="Worksheet available icon">
            <a:extLst>
              <a:ext uri="{FF2B5EF4-FFF2-40B4-BE49-F238E27FC236}">
                <a16:creationId xmlns:a16="http://schemas.microsoft.com/office/drawing/2014/main" id="{0CB4BD91-9ADA-8A2E-6FFA-853789E00717}"/>
              </a:ext>
            </a:extLst>
          </p:cNvPr>
          <p:cNvGrpSpPr/>
          <p:nvPr/>
        </p:nvGrpSpPr>
        <p:grpSpPr>
          <a:xfrm>
            <a:off x="9495879" y="136525"/>
            <a:ext cx="2102384" cy="753403"/>
            <a:chOff x="9495879" y="211521"/>
            <a:chExt cx="2102384" cy="753403"/>
          </a:xfrm>
        </p:grpSpPr>
        <p:pic>
          <p:nvPicPr>
            <p:cNvPr id="7" name="Graphic 6" descr="Document">
              <a:extLst>
                <a:ext uri="{FF2B5EF4-FFF2-40B4-BE49-F238E27FC236}">
                  <a16:creationId xmlns:a16="http://schemas.microsoft.com/office/drawing/2014/main" id="{A63948F9-2694-0595-F183-A232D27964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92054D81-C2D5-17A5-73B7-97780BADCBD0}"/>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Google Shape;302;g1cbc77025c4_0_28">
            <a:extLst>
              <a:ext uri="{FF2B5EF4-FFF2-40B4-BE49-F238E27FC236}">
                <a16:creationId xmlns:a16="http://schemas.microsoft.com/office/drawing/2014/main" id="{DEE263FE-54DF-AECE-1E30-013BDA2E4790}"/>
              </a:ext>
            </a:extLst>
          </p:cNvPr>
          <p:cNvSpPr/>
          <p:nvPr/>
        </p:nvSpPr>
        <p:spPr>
          <a:xfrm rot="10800000" flipH="1">
            <a:off x="-26842" y="-24133"/>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4CA0208-CB10-0627-DD68-FDEF5DFA441A}"/>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graphicFrame>
        <p:nvGraphicFramePr>
          <p:cNvPr id="9" name="Table 8"/>
          <p:cNvGraphicFramePr>
            <a:graphicFrameLocks noGrp="1"/>
          </p:cNvGraphicFramePr>
          <p:nvPr>
            <p:extLst>
              <p:ext uri="{D42A27DB-BD31-4B8C-83A1-F6EECF244321}">
                <p14:modId xmlns:p14="http://schemas.microsoft.com/office/powerpoint/2010/main" val="886030080"/>
              </p:ext>
            </p:extLst>
          </p:nvPr>
        </p:nvGraphicFramePr>
        <p:xfrm>
          <a:off x="1087931" y="1399902"/>
          <a:ext cx="9765438" cy="4885152"/>
        </p:xfrm>
        <a:graphic>
          <a:graphicData uri="http://schemas.openxmlformats.org/drawingml/2006/table">
            <a:tbl>
              <a:tblPr firstRow="1" bandRow="1">
                <a:tableStyleId>{5C22544A-7EE6-4342-B048-85BDC9FD1C3A}</a:tableStyleId>
              </a:tblPr>
              <a:tblGrid>
                <a:gridCol w="1766656">
                  <a:extLst>
                    <a:ext uri="{9D8B030D-6E8A-4147-A177-3AD203B41FA5}">
                      <a16:colId xmlns:a16="http://schemas.microsoft.com/office/drawing/2014/main" val="3600816013"/>
                    </a:ext>
                  </a:extLst>
                </a:gridCol>
                <a:gridCol w="1535838">
                  <a:extLst>
                    <a:ext uri="{9D8B030D-6E8A-4147-A177-3AD203B41FA5}">
                      <a16:colId xmlns:a16="http://schemas.microsoft.com/office/drawing/2014/main" val="159233521"/>
                    </a:ext>
                  </a:extLst>
                </a:gridCol>
                <a:gridCol w="1615736">
                  <a:extLst>
                    <a:ext uri="{9D8B030D-6E8A-4147-A177-3AD203B41FA5}">
                      <a16:colId xmlns:a16="http://schemas.microsoft.com/office/drawing/2014/main" val="4202612088"/>
                    </a:ext>
                  </a:extLst>
                </a:gridCol>
                <a:gridCol w="1615736">
                  <a:extLst>
                    <a:ext uri="{9D8B030D-6E8A-4147-A177-3AD203B41FA5}">
                      <a16:colId xmlns:a16="http://schemas.microsoft.com/office/drawing/2014/main" val="1880821579"/>
                    </a:ext>
                  </a:extLst>
                </a:gridCol>
                <a:gridCol w="1615736">
                  <a:extLst>
                    <a:ext uri="{9D8B030D-6E8A-4147-A177-3AD203B41FA5}">
                      <a16:colId xmlns:a16="http://schemas.microsoft.com/office/drawing/2014/main" val="1107776420"/>
                    </a:ext>
                  </a:extLst>
                </a:gridCol>
                <a:gridCol w="1615736">
                  <a:extLst>
                    <a:ext uri="{9D8B030D-6E8A-4147-A177-3AD203B41FA5}">
                      <a16:colId xmlns:a16="http://schemas.microsoft.com/office/drawing/2014/main" val="3223128926"/>
                    </a:ext>
                  </a:extLst>
                </a:gridCol>
              </a:tblGrid>
              <a:tr h="1056002">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765830">
                <a:tc>
                  <a:txBody>
                    <a:bodyPr/>
                    <a:lstStyle/>
                    <a:p>
                      <a:r>
                        <a:rPr lang="en-IN" sz="1800" dirty="0">
                          <a:latin typeface="Arial" panose="020B0604020202020204" pitchFamily="34" charset="0"/>
                          <a:cs typeface="Arial" panose="020B0604020202020204" pitchFamily="34" charset="0"/>
                        </a:rPr>
                        <a:t>Name of 3D</a:t>
                      </a:r>
                      <a:r>
                        <a:rPr lang="en-IN" sz="1800" baseline="0" dirty="0">
                          <a:latin typeface="Arial" panose="020B0604020202020204" pitchFamily="34" charset="0"/>
                          <a:cs typeface="Arial" panose="020B0604020202020204" pitchFamily="34" charset="0"/>
                        </a:rPr>
                        <a:t> shape</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dirty="0">
                          <a:latin typeface="Arial" panose="020B0604020202020204" pitchFamily="34" charset="0"/>
                          <a:cs typeface="Arial" panose="020B0604020202020204" pitchFamily="34" charset="0"/>
                        </a:rPr>
                        <a:t>Cube</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dirty="0">
                          <a:latin typeface="Arial" panose="020B0604020202020204" pitchFamily="34" charset="0"/>
                          <a:cs typeface="Arial" panose="020B0604020202020204" pitchFamily="34" charset="0"/>
                        </a:rPr>
                        <a:t>Cuboid</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dirty="0">
                          <a:latin typeface="Arial" panose="020B0604020202020204" pitchFamily="34" charset="0"/>
                          <a:cs typeface="Arial" panose="020B0604020202020204" pitchFamily="34" charset="0"/>
                        </a:rPr>
                        <a:t>Cylinder</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dirty="0">
                          <a:latin typeface="Arial" panose="020B0604020202020204" pitchFamily="34" charset="0"/>
                          <a:cs typeface="Arial" panose="020B0604020202020204" pitchFamily="34" charset="0"/>
                        </a:rPr>
                        <a:t>Triangular prism</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dirty="0">
                          <a:latin typeface="Arial" panose="020B0604020202020204" pitchFamily="34" charset="0"/>
                          <a:cs typeface="Arial" panose="020B0604020202020204" pitchFamily="34" charset="0"/>
                        </a:rPr>
                        <a:t>Sphere</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765830">
                <a:tc>
                  <a:txBody>
                    <a:bodyPr/>
                    <a:lstStyle/>
                    <a:p>
                      <a:r>
                        <a:rPr lang="en-IN" sz="1800" dirty="0">
                          <a:latin typeface="Arial" panose="020B0604020202020204" pitchFamily="34" charset="0"/>
                          <a:cs typeface="Arial" panose="020B0604020202020204" pitchFamily="34" charset="0"/>
                        </a:rPr>
                        <a:t>Number of faces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6</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6</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3</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5</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1</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2194773"/>
                  </a:ext>
                </a:extLst>
              </a:tr>
              <a:tr h="765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vertices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8</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8</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0</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6</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0</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765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edges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12</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12</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2</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800" dirty="0">
                          <a:latin typeface="Arial" panose="020B0604020202020204" pitchFamily="34" charset="0"/>
                          <a:cs typeface="Arial" panose="020B0604020202020204" pitchFamily="34" charset="0"/>
                        </a:rPr>
                        <a:t>0</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2132960"/>
                  </a:ext>
                </a:extLst>
              </a:tr>
              <a:tr h="765830">
                <a:tc>
                  <a:txBody>
                    <a:bodyPr/>
                    <a:lstStyle/>
                    <a:p>
                      <a:r>
                        <a:rPr lang="en-IN" sz="1800" dirty="0">
                          <a:latin typeface="Arial" panose="020B0604020202020204" pitchFamily="34" charset="0"/>
                          <a:cs typeface="Arial" panose="020B0604020202020204" pitchFamily="34" charset="0"/>
                        </a:rPr>
                        <a:t>Notes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300" dirty="0">
                          <a:latin typeface="Arial" panose="020B0604020202020204" pitchFamily="34" charset="0"/>
                          <a:cs typeface="Arial" panose="020B0604020202020204" pitchFamily="34" charset="0"/>
                        </a:rPr>
                        <a:t>NOT</a:t>
                      </a:r>
                      <a:r>
                        <a:rPr lang="en-IN" sz="1300" baseline="0" dirty="0">
                          <a:latin typeface="Arial" panose="020B0604020202020204" pitchFamily="34" charset="0"/>
                          <a:cs typeface="Arial" panose="020B0604020202020204" pitchFamily="34" charset="0"/>
                        </a:rPr>
                        <a:t> A PRISM BUT HAS THE SAME CROSS-SECTION</a:t>
                      </a:r>
                      <a:endParaRPr lang="en-US" sz="13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3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300" dirty="0">
                          <a:latin typeface="Arial" panose="020B0604020202020204" pitchFamily="34" charset="0"/>
                          <a:cs typeface="Arial" panose="020B0604020202020204" pitchFamily="34" charset="0"/>
                        </a:rPr>
                        <a:t>NOT</a:t>
                      </a:r>
                      <a:r>
                        <a:rPr lang="en-IN" sz="1300" baseline="0" dirty="0">
                          <a:latin typeface="Arial" panose="020B0604020202020204" pitchFamily="34" charset="0"/>
                          <a:cs typeface="Arial" panose="020B0604020202020204" pitchFamily="34" charset="0"/>
                        </a:rPr>
                        <a:t> A PRISM </a:t>
                      </a:r>
                      <a:endParaRPr lang="en-US" sz="13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38600"/>
                  </a:ext>
                </a:extLst>
              </a:tr>
            </a:tbl>
          </a:graphicData>
        </a:graphic>
      </p:graphicFrame>
      <p:sp>
        <p:nvSpPr>
          <p:cNvPr id="10" name="TextBox 9"/>
          <p:cNvSpPr txBox="1"/>
          <p:nvPr/>
        </p:nvSpPr>
        <p:spPr>
          <a:xfrm>
            <a:off x="833701" y="1030570"/>
            <a:ext cx="3104504" cy="369332"/>
          </a:xfrm>
          <a:prstGeom prst="rect">
            <a:avLst/>
          </a:prstGeom>
          <a:noFill/>
        </p:spPr>
        <p:txBody>
          <a:bodyPr wrap="none" rtlCol="0">
            <a:spAutoFit/>
          </a:bodyPr>
          <a:lstStyle/>
          <a:p>
            <a:r>
              <a:rPr lang="en-IN" dirty="0">
                <a:latin typeface="Arial" panose="020B0604020202020204" pitchFamily="34" charset="0"/>
                <a:cs typeface="Arial" panose="020B0604020202020204" pitchFamily="34" charset="0"/>
              </a:rPr>
              <a:t>Starter Task – Answer side 1</a:t>
            </a:r>
            <a:endParaRPr lang="en-US" dirty="0">
              <a:latin typeface="Arial" panose="020B0604020202020204" pitchFamily="34" charset="0"/>
              <a:cs typeface="Arial" panose="020B0604020202020204" pitchFamily="34" charset="0"/>
            </a:endParaRPr>
          </a:p>
        </p:txBody>
      </p:sp>
      <p:sp>
        <p:nvSpPr>
          <p:cNvPr id="14" name="Title 5">
            <a:extLst>
              <a:ext uri="{FF2B5EF4-FFF2-40B4-BE49-F238E27FC236}">
                <a16:creationId xmlns:a16="http://schemas.microsoft.com/office/drawing/2014/main" id="{8F1B984D-076F-68D2-7BD6-CA8D6FCA756F}"/>
              </a:ext>
            </a:extLst>
          </p:cNvPr>
          <p:cNvSpPr txBox="1">
            <a:spLocks/>
          </p:cNvSpPr>
          <p:nvPr/>
        </p:nvSpPr>
        <p:spPr>
          <a:xfrm>
            <a:off x="-1" y="-3031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b="1" dirty="0">
                <a:solidFill>
                  <a:schemeClr val="accent1"/>
                </a:solidFill>
                <a:latin typeface="Arial" panose="020B0604020202020204" pitchFamily="34" charset="0"/>
                <a:cs typeface="Arial" panose="020B0604020202020204" pitchFamily="34" charset="0"/>
              </a:rPr>
              <a:t>Review</a:t>
            </a:r>
          </a:p>
        </p:txBody>
      </p:sp>
      <p:pic>
        <p:nvPicPr>
          <p:cNvPr id="16" name="Picture 15" descr="A simple, 3D illustration of a pale green cube.">
            <a:extLst>
              <a:ext uri="{FF2B5EF4-FFF2-40B4-BE49-F238E27FC236}">
                <a16:creationId xmlns:a16="http://schemas.microsoft.com/office/drawing/2014/main" id="{DC350E93-9525-2567-B089-F0FDE803CFD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100009" y="1522521"/>
            <a:ext cx="972312" cy="850392"/>
          </a:xfrm>
          <a:prstGeom prst="rect">
            <a:avLst/>
          </a:prstGeom>
        </p:spPr>
      </p:pic>
      <p:pic>
        <p:nvPicPr>
          <p:cNvPr id="17" name="Picture 16" descr="A simple, 3D illustration of a pale yellow cuboid.">
            <a:extLst>
              <a:ext uri="{FF2B5EF4-FFF2-40B4-BE49-F238E27FC236}">
                <a16:creationId xmlns:a16="http://schemas.microsoft.com/office/drawing/2014/main" id="{C1F79B31-E227-7339-A412-79833A4F28D5}"/>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525290" y="1616433"/>
            <a:ext cx="1303583" cy="639191"/>
          </a:xfrm>
          <a:prstGeom prst="rect">
            <a:avLst/>
          </a:prstGeom>
        </p:spPr>
      </p:pic>
      <p:pic>
        <p:nvPicPr>
          <p:cNvPr id="18" name="Picture 17" descr="A simple, 3D illustration of a pale blue cylinder.">
            <a:extLst>
              <a:ext uri="{FF2B5EF4-FFF2-40B4-BE49-F238E27FC236}">
                <a16:creationId xmlns:a16="http://schemas.microsoft.com/office/drawing/2014/main" id="{260204D2-C863-9CBD-ED8C-57345659222D}"/>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585445" y="1471718"/>
            <a:ext cx="422703" cy="924345"/>
          </a:xfrm>
          <a:prstGeom prst="rect">
            <a:avLst/>
          </a:prstGeom>
        </p:spPr>
      </p:pic>
      <p:pic>
        <p:nvPicPr>
          <p:cNvPr id="19" name="Picture 18" descr="A simple, 3D illustration of a pale pink triangular prism.">
            <a:extLst>
              <a:ext uri="{FF2B5EF4-FFF2-40B4-BE49-F238E27FC236}">
                <a16:creationId xmlns:a16="http://schemas.microsoft.com/office/drawing/2014/main" id="{4F3FB68A-4E55-2F00-A881-3A6C23D7B92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7934705" y="1499371"/>
            <a:ext cx="949428" cy="849600"/>
          </a:xfrm>
          <a:prstGeom prst="rect">
            <a:avLst/>
          </a:prstGeom>
        </p:spPr>
      </p:pic>
      <p:pic>
        <p:nvPicPr>
          <p:cNvPr id="20" name="Picture 19" descr="A simple, 3D illustration of a pale green sphere.">
            <a:extLst>
              <a:ext uri="{FF2B5EF4-FFF2-40B4-BE49-F238E27FC236}">
                <a16:creationId xmlns:a16="http://schemas.microsoft.com/office/drawing/2014/main" id="{35F8A6A7-A879-60D1-AD10-9177845BD859}"/>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9590722" y="1489142"/>
            <a:ext cx="865343" cy="865343"/>
          </a:xfrm>
          <a:prstGeom prst="rect">
            <a:avLst/>
          </a:prstGeom>
        </p:spPr>
      </p:pic>
    </p:spTree>
    <p:extLst>
      <p:ext uri="{BB962C8B-B14F-4D97-AF65-F5344CB8AC3E}">
        <p14:creationId xmlns:p14="http://schemas.microsoft.com/office/powerpoint/2010/main" val="1785437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6</a:t>
            </a:fld>
            <a:endParaRPr lang="en-US" dirty="0"/>
          </a:p>
        </p:txBody>
      </p:sp>
      <p:grpSp>
        <p:nvGrpSpPr>
          <p:cNvPr id="6" name="Group 5" descr="Worksheet available icon">
            <a:extLst>
              <a:ext uri="{FF2B5EF4-FFF2-40B4-BE49-F238E27FC236}">
                <a16:creationId xmlns:a16="http://schemas.microsoft.com/office/drawing/2014/main" id="{0CB4BD91-9ADA-8A2E-6FFA-853789E00717}"/>
              </a:ext>
            </a:extLst>
          </p:cNvPr>
          <p:cNvGrpSpPr/>
          <p:nvPr/>
        </p:nvGrpSpPr>
        <p:grpSpPr>
          <a:xfrm>
            <a:off x="9495879" y="136525"/>
            <a:ext cx="2102384" cy="753403"/>
            <a:chOff x="9495879" y="211521"/>
            <a:chExt cx="2102384" cy="753403"/>
          </a:xfrm>
        </p:grpSpPr>
        <p:pic>
          <p:nvPicPr>
            <p:cNvPr id="7" name="Graphic 6" descr="Document">
              <a:extLst>
                <a:ext uri="{FF2B5EF4-FFF2-40B4-BE49-F238E27FC236}">
                  <a16:creationId xmlns:a16="http://schemas.microsoft.com/office/drawing/2014/main" id="{A63948F9-2694-0595-F183-A232D27964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92054D81-C2D5-17A5-73B7-97780BADCBD0}"/>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Google Shape;302;g1cbc77025c4_0_28">
            <a:extLst>
              <a:ext uri="{FF2B5EF4-FFF2-40B4-BE49-F238E27FC236}">
                <a16:creationId xmlns:a16="http://schemas.microsoft.com/office/drawing/2014/main" id="{DEE263FE-54DF-AECE-1E30-013BDA2E4790}"/>
              </a:ext>
            </a:extLst>
          </p:cNvPr>
          <p:cNvSpPr/>
          <p:nvPr/>
        </p:nvSpPr>
        <p:spPr>
          <a:xfrm rot="10800000" flipH="1">
            <a:off x="-16042" y="-19935"/>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4CA0208-CB10-0627-DD68-FDEF5DFA441A}"/>
              </a:ext>
            </a:extLst>
          </p:cNvPr>
          <p:cNvSpPr txBox="1"/>
          <p:nvPr/>
        </p:nvSpPr>
        <p:spPr>
          <a:xfrm>
            <a:off x="-10211" y="88718"/>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mc:AlternateContent xmlns:mc="http://schemas.openxmlformats.org/markup-compatibility/2006" xmlns:a14="http://schemas.microsoft.com/office/drawing/2010/main">
        <mc:Choice Requires="a14">
          <p:graphicFrame>
            <p:nvGraphicFramePr>
              <p:cNvPr id="9" name="Table 8"/>
              <p:cNvGraphicFramePr>
                <a:graphicFrameLocks noGrp="1"/>
              </p:cNvGraphicFramePr>
              <p:nvPr>
                <p:extLst>
                  <p:ext uri="{D42A27DB-BD31-4B8C-83A1-F6EECF244321}">
                    <p14:modId xmlns:p14="http://schemas.microsoft.com/office/powerpoint/2010/main" val="958044091"/>
                  </p:ext>
                </p:extLst>
              </p:nvPr>
            </p:nvGraphicFramePr>
            <p:xfrm>
              <a:off x="981777" y="1491058"/>
              <a:ext cx="10712919" cy="4511752"/>
            </p:xfrm>
            <a:graphic>
              <a:graphicData uri="http://schemas.openxmlformats.org/drawingml/2006/table">
                <a:tbl>
                  <a:tblPr firstRow="1" bandRow="1">
                    <a:tableStyleId>{5C22544A-7EE6-4342-B048-85BDC9FD1C3A}</a:tableStyleId>
                  </a:tblPr>
                  <a:tblGrid>
                    <a:gridCol w="1780674">
                      <a:extLst>
                        <a:ext uri="{9D8B030D-6E8A-4147-A177-3AD203B41FA5}">
                          <a16:colId xmlns:a16="http://schemas.microsoft.com/office/drawing/2014/main" val="3600816013"/>
                        </a:ext>
                      </a:extLst>
                    </a:gridCol>
                    <a:gridCol w="1790298">
                      <a:extLst>
                        <a:ext uri="{9D8B030D-6E8A-4147-A177-3AD203B41FA5}">
                          <a16:colId xmlns:a16="http://schemas.microsoft.com/office/drawing/2014/main" val="159233521"/>
                        </a:ext>
                      </a:extLst>
                    </a:gridCol>
                    <a:gridCol w="1827903">
                      <a:extLst>
                        <a:ext uri="{9D8B030D-6E8A-4147-A177-3AD203B41FA5}">
                          <a16:colId xmlns:a16="http://schemas.microsoft.com/office/drawing/2014/main" val="4202612088"/>
                        </a:ext>
                      </a:extLst>
                    </a:gridCol>
                    <a:gridCol w="1771348">
                      <a:extLst>
                        <a:ext uri="{9D8B030D-6E8A-4147-A177-3AD203B41FA5}">
                          <a16:colId xmlns:a16="http://schemas.microsoft.com/office/drawing/2014/main" val="1880821579"/>
                        </a:ext>
                      </a:extLst>
                    </a:gridCol>
                    <a:gridCol w="1771348">
                      <a:extLst>
                        <a:ext uri="{9D8B030D-6E8A-4147-A177-3AD203B41FA5}">
                          <a16:colId xmlns:a16="http://schemas.microsoft.com/office/drawing/2014/main" val="1107776420"/>
                        </a:ext>
                      </a:extLst>
                    </a:gridCol>
                    <a:gridCol w="1771348">
                      <a:extLst>
                        <a:ext uri="{9D8B030D-6E8A-4147-A177-3AD203B41FA5}">
                          <a16:colId xmlns:a16="http://schemas.microsoft.com/office/drawing/2014/main" val="3223128926"/>
                        </a:ext>
                      </a:extLst>
                    </a:gridCol>
                  </a:tblGrid>
                  <a:tr h="102138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1020463">
                    <a:tc>
                      <a:txBody>
                        <a:bodyPr/>
                        <a:lstStyle/>
                        <a:p>
                          <a:r>
                            <a:rPr lang="en-IN" sz="1600" dirty="0">
                              <a:latin typeface="Arial" panose="020B0604020202020204" pitchFamily="34" charset="0"/>
                              <a:cs typeface="Arial" panose="020B0604020202020204" pitchFamily="34" charset="0"/>
                            </a:rPr>
                            <a:t>Sketch the 2D shape of cross- section</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11914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a:latin typeface="Arial" panose="020B0604020202020204" pitchFamily="34" charset="0"/>
                              <a:cs typeface="Arial" panose="020B0604020202020204" pitchFamily="34" charset="0"/>
                            </a:rPr>
                            <a:t>Area of cross-section shape. What is the formula?</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400" dirty="0">
                              <a:latin typeface="Arial" panose="020B0604020202020204" pitchFamily="34" charset="0"/>
                              <a:cs typeface="Arial" panose="020B0604020202020204" pitchFamily="34" charset="0"/>
                            </a:rPr>
                            <a:t>base × height</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dirty="0">
                              <a:latin typeface="Arial" panose="020B0604020202020204" pitchFamily="34" charset="0"/>
                              <a:cs typeface="Arial" panose="020B0604020202020204" pitchFamily="34" charset="0"/>
                            </a:rPr>
                            <a:t>base × height</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14:m>
                            <m:oMathPara xmlns:m="http://schemas.openxmlformats.org/officeDocument/2006/math">
                              <m:oMathParaPr>
                                <m:jc m:val="left"/>
                              </m:oMathParaPr>
                              <m:oMath xmlns:m="http://schemas.openxmlformats.org/officeDocument/2006/math">
                                <m:r>
                                  <a:rPr lang="en-IN" sz="1400" i="1" smtClean="0">
                                    <a:latin typeface="Cambria Math" panose="02040503050406030204" pitchFamily="18" charset="0"/>
                                    <a:cs typeface="Arial" panose="020B0604020202020204" pitchFamily="34" charset="0"/>
                                  </a:rPr>
                                  <m:t>𝐴</m:t>
                                </m:r>
                                <m:r>
                                  <a:rPr lang="en-IN" sz="1400" i="1" smtClean="0">
                                    <a:latin typeface="Cambria Math" panose="02040503050406030204" pitchFamily="18" charset="0"/>
                                    <a:cs typeface="Arial" panose="020B0604020202020204" pitchFamily="34" charset="0"/>
                                  </a:rPr>
                                  <m:t>=</m:t>
                                </m:r>
                                <m:r>
                                  <a:rPr lang="el-GR" sz="1400" i="1" smtClean="0">
                                    <a:latin typeface="Cambria Math" panose="02040503050406030204" pitchFamily="18" charset="0"/>
                                    <a:cs typeface="Arial" panose="020B0604020202020204" pitchFamily="34" charset="0"/>
                                  </a:rPr>
                                  <m:t>𝜋</m:t>
                                </m:r>
                                <m:sSup>
                                  <m:sSupPr>
                                    <m:ctrlPr>
                                      <a:rPr lang="en-IN" sz="1400" i="1" smtClean="0">
                                        <a:latin typeface="Cambria Math" panose="02040503050406030204" pitchFamily="18" charset="0"/>
                                        <a:cs typeface="Arial" panose="020B0604020202020204" pitchFamily="34" charset="0"/>
                                      </a:rPr>
                                    </m:ctrlPr>
                                  </m:sSupPr>
                                  <m:e>
                                    <m:r>
                                      <a:rPr lang="en-IN" sz="1400" i="1" smtClean="0">
                                        <a:latin typeface="Cambria Math" panose="02040503050406030204" pitchFamily="18" charset="0"/>
                                        <a:cs typeface="Arial" panose="020B0604020202020204" pitchFamily="34" charset="0"/>
                                      </a:rPr>
                                      <m:t>𝑟</m:t>
                                    </m:r>
                                  </m:e>
                                  <m:sup>
                                    <m:r>
                                      <a:rPr lang="en-IN" sz="1400" i="1" smtClean="0">
                                        <a:latin typeface="Cambria Math" panose="02040503050406030204" pitchFamily="18" charset="0"/>
                                        <a:cs typeface="Arial" panose="020B0604020202020204" pitchFamily="34" charset="0"/>
                                      </a:rPr>
                                      <m:t>2</m:t>
                                    </m:r>
                                  </m:sup>
                                </m:sSup>
                              </m:oMath>
                            </m:oMathPara>
                          </a14:m>
                          <a:endParaRPr lang="en-US" sz="1400" i="0" baseline="30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baseline="0" dirty="0">
                              <a:latin typeface="Arial" panose="020B0604020202020204" pitchFamily="34" charset="0"/>
                              <a:cs typeface="Arial" panose="020B0604020202020204" pitchFamily="34" charset="0"/>
                            </a:rPr>
                            <a:t>  </a:t>
                          </a:r>
                          <a14:m>
                            <m:oMath xmlns:m="http://schemas.openxmlformats.org/officeDocument/2006/math">
                              <m:f>
                                <m:fPr>
                                  <m:ctrlPr>
                                    <a:rPr lang="en-IN" sz="1400" i="1" baseline="0" smtClean="0">
                                      <a:latin typeface="Cambria Math" panose="02040503050406030204" pitchFamily="18" charset="0"/>
                                      <a:cs typeface="Arial" panose="020B0604020202020204" pitchFamily="34" charset="0"/>
                                    </a:rPr>
                                  </m:ctrlPr>
                                </m:fPr>
                                <m:num>
                                  <m:r>
                                    <a:rPr lang="en-GB" sz="1400" b="0" i="1" baseline="0" smtClean="0">
                                      <a:latin typeface="Cambria Math" panose="02040503050406030204" pitchFamily="18" charset="0"/>
                                      <a:cs typeface="Arial" panose="020B0604020202020204" pitchFamily="34" charset="0"/>
                                    </a:rPr>
                                    <m:t>1</m:t>
                                  </m:r>
                                </m:num>
                                <m:den>
                                  <m:r>
                                    <a:rPr lang="en-GB" sz="1400" b="0" i="1" baseline="0" smtClean="0">
                                      <a:latin typeface="Cambria Math" panose="02040503050406030204" pitchFamily="18" charset="0"/>
                                      <a:cs typeface="Arial" panose="020B0604020202020204" pitchFamily="34" charset="0"/>
                                    </a:rPr>
                                    <m:t>2</m:t>
                                  </m:r>
                                </m:den>
                              </m:f>
                            </m:oMath>
                          </a14:m>
                          <a:r>
                            <a:rPr lang="en-IN" sz="1400" dirty="0">
                              <a:latin typeface="Arial" panose="020B0604020202020204" pitchFamily="34" charset="0"/>
                              <a:cs typeface="Arial" panose="020B0604020202020204" pitchFamily="34" charset="0"/>
                            </a:rPr>
                            <a:t> × base × height</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400" dirty="0">
                              <a:latin typeface="Arial" panose="020B0604020202020204" pitchFamily="34" charset="0"/>
                              <a:cs typeface="Arial" panose="020B0604020202020204" pitchFamily="34" charset="0"/>
                            </a:rPr>
                            <a:t>Cross-section is a circle but it is NOT the same size throughout its length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1278410">
                    <a:tc>
                      <a:txBody>
                        <a:bodyPr/>
                        <a:lstStyle/>
                        <a:p>
                          <a:r>
                            <a:rPr lang="en-IN" sz="1600" dirty="0">
                              <a:latin typeface="Arial" panose="020B0604020202020204" pitchFamily="34" charset="0"/>
                              <a:cs typeface="Arial" panose="020B0604020202020204" pitchFamily="34" charset="0"/>
                            </a:rPr>
                            <a:t>Notes</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400" dirty="0">
                              <a:latin typeface="Arial" panose="020B0604020202020204" pitchFamily="34" charset="0"/>
                              <a:cs typeface="Arial" panose="020B0604020202020204" pitchFamily="34" charset="0"/>
                            </a:rPr>
                            <a:t>Volume of a sphere</a:t>
                          </a:r>
                        </a:p>
                        <a:p>
                          <a:pPr algn="ctr">
                            <a:spcBef>
                              <a:spcPts val="600"/>
                            </a:spcBef>
                          </a:pPr>
                          <a:r>
                            <a:rPr lang="en-IN" sz="1400" dirty="0">
                              <a:latin typeface="Arial" panose="020B0604020202020204" pitchFamily="34" charset="0"/>
                              <a:cs typeface="Arial" panose="020B0604020202020204" pitchFamily="34" charset="0"/>
                            </a:rPr>
                            <a:t>Volume</a:t>
                          </a:r>
                          <a:r>
                            <a:rPr lang="en-IN" sz="1400" baseline="0" dirty="0">
                              <a:latin typeface="Arial" panose="020B0604020202020204" pitchFamily="34" charset="0"/>
                              <a:cs typeface="Arial" panose="020B0604020202020204" pitchFamily="34" charset="0"/>
                            </a:rPr>
                            <a:t> =  </a:t>
                          </a:r>
                          <a14:m>
                            <m:oMath xmlns:m="http://schemas.openxmlformats.org/officeDocument/2006/math">
                              <m:f>
                                <m:fPr>
                                  <m:ctrlPr>
                                    <a:rPr lang="en-GB" sz="1400" i="1" kern="1200" dirty="0" smtClean="0">
                                      <a:solidFill>
                                        <a:schemeClr val="dk1"/>
                                      </a:solidFill>
                                      <a:effectLst/>
                                      <a:latin typeface="Cambria Math" panose="02040503050406030204" pitchFamily="18" charset="0"/>
                                      <a:ea typeface="+mn-ea"/>
                                      <a:cs typeface="Arial" panose="020B0604020202020204" pitchFamily="34" charset="0"/>
                                    </a:rPr>
                                  </m:ctrlPr>
                                </m:fPr>
                                <m:num>
                                  <m:r>
                                    <a:rPr lang="en-GB" sz="1400" b="0" i="1" kern="1200" dirty="0" smtClean="0">
                                      <a:solidFill>
                                        <a:schemeClr val="dk1"/>
                                      </a:solidFill>
                                      <a:effectLst/>
                                      <a:latin typeface="Cambria Math" panose="02040503050406030204" pitchFamily="18" charset="0"/>
                                      <a:ea typeface="+mn-ea"/>
                                      <a:cs typeface="Arial" panose="020B0604020202020204" pitchFamily="34" charset="0"/>
                                    </a:rPr>
                                    <m:t>4</m:t>
                                  </m:r>
                                </m:num>
                                <m:den>
                                  <m:r>
                                    <a:rPr lang="en-GB" sz="1400" b="0" i="1" kern="1200" dirty="0" smtClean="0">
                                      <a:solidFill>
                                        <a:schemeClr val="dk1"/>
                                      </a:solidFill>
                                      <a:effectLst/>
                                      <a:latin typeface="Cambria Math" panose="02040503050406030204" pitchFamily="18" charset="0"/>
                                      <a:ea typeface="+mn-ea"/>
                                      <a:cs typeface="Arial" panose="020B0604020202020204" pitchFamily="34" charset="0"/>
                                    </a:rPr>
                                    <m:t>3</m:t>
                                  </m:r>
                                </m:den>
                              </m:f>
                              <m:r>
                                <a:rPr lang="el-GR" sz="1400" i="1" smtClean="0">
                                  <a:latin typeface="Cambria Math" panose="02040503050406030204" pitchFamily="18" charset="0"/>
                                  <a:cs typeface="Arial" panose="020B0604020202020204" pitchFamily="34" charset="0"/>
                                </a:rPr>
                                <m:t>𝜋</m:t>
                              </m:r>
                              <m:sSup>
                                <m:sSupPr>
                                  <m:ctrlPr>
                                    <a:rPr lang="en-IN" sz="1400" i="1" smtClean="0">
                                      <a:latin typeface="Cambria Math" panose="02040503050406030204" pitchFamily="18" charset="0"/>
                                      <a:cs typeface="Arial" panose="020B0604020202020204" pitchFamily="34" charset="0"/>
                                    </a:rPr>
                                  </m:ctrlPr>
                                </m:sSupPr>
                                <m:e>
                                  <m:r>
                                    <a:rPr lang="en-IN" sz="1400" i="1" smtClean="0">
                                      <a:latin typeface="Cambria Math" panose="02040503050406030204" pitchFamily="18" charset="0"/>
                                      <a:cs typeface="Arial" panose="020B0604020202020204" pitchFamily="34" charset="0"/>
                                    </a:rPr>
                                    <m:t>𝑟</m:t>
                                  </m:r>
                                </m:e>
                                <m:sup>
                                  <m:r>
                                    <a:rPr lang="en-GB" sz="1400" b="0" i="1" smtClean="0">
                                      <a:latin typeface="Cambria Math" panose="02040503050406030204" pitchFamily="18" charset="0"/>
                                      <a:cs typeface="Arial" panose="020B0604020202020204" pitchFamily="34" charset="0"/>
                                    </a:rPr>
                                    <m:t>3</m:t>
                                  </m:r>
                                </m:sup>
                              </m:sSup>
                            </m:oMath>
                          </a14:m>
                          <a:r>
                            <a:rPr lang="en-IN" sz="1400" baseline="0" dirty="0">
                              <a:latin typeface="Arial" panose="020B0604020202020204" pitchFamily="34" charset="0"/>
                              <a:cs typeface="Arial" panose="020B0604020202020204" pitchFamily="34" charset="0"/>
                            </a:rPr>
                            <a:t>  </a:t>
                          </a:r>
                        </a:p>
                        <a:p>
                          <a:pPr algn="ctr">
                            <a:spcBef>
                              <a:spcPts val="600"/>
                            </a:spcBef>
                          </a:pPr>
                          <a:r>
                            <a:rPr lang="en-GB" sz="1400" kern="1200" dirty="0">
                              <a:solidFill>
                                <a:schemeClr val="dk1"/>
                              </a:solidFill>
                              <a:effectLst/>
                              <a:latin typeface="Arial" panose="020B0604020202020204" pitchFamily="34" charset="0"/>
                              <a:ea typeface="+mn-ea"/>
                              <a:cs typeface="Arial" panose="020B0604020202020204" pitchFamily="34" charset="0"/>
                            </a:rPr>
                            <a:t>Surface area = 4</a:t>
                          </a:r>
                          <a14:m>
                            <m:oMath xmlns:m="http://schemas.openxmlformats.org/officeDocument/2006/math">
                              <m:r>
                                <a:rPr lang="el-GR" sz="1400" i="1" smtClean="0">
                                  <a:latin typeface="Cambria Math" panose="02040503050406030204" pitchFamily="18" charset="0"/>
                                  <a:cs typeface="Arial" panose="020B0604020202020204" pitchFamily="34" charset="0"/>
                                </a:rPr>
                                <m:t>𝜋</m:t>
                              </m:r>
                              <m:sSup>
                                <m:sSupPr>
                                  <m:ctrlPr>
                                    <a:rPr lang="en-IN" sz="1400" i="1" smtClean="0">
                                      <a:latin typeface="Cambria Math" panose="02040503050406030204" pitchFamily="18" charset="0"/>
                                      <a:cs typeface="Arial" panose="020B0604020202020204" pitchFamily="34" charset="0"/>
                                    </a:rPr>
                                  </m:ctrlPr>
                                </m:sSupPr>
                                <m:e>
                                  <m:r>
                                    <a:rPr lang="en-IN" sz="1400" i="1" smtClean="0">
                                      <a:latin typeface="Cambria Math" panose="02040503050406030204" pitchFamily="18" charset="0"/>
                                      <a:cs typeface="Arial" panose="020B0604020202020204" pitchFamily="34" charset="0"/>
                                    </a:rPr>
                                    <m:t>𝑟</m:t>
                                  </m:r>
                                </m:e>
                                <m:sup>
                                  <m:r>
                                    <a:rPr lang="en-IN" sz="1400" i="1" smtClean="0">
                                      <a:latin typeface="Cambria Math" panose="02040503050406030204" pitchFamily="18" charset="0"/>
                                      <a:cs typeface="Arial" panose="020B0604020202020204" pitchFamily="34" charset="0"/>
                                    </a:rPr>
                                    <m:t>2</m:t>
                                  </m:r>
                                </m:sup>
                              </m:sSup>
                            </m:oMath>
                          </a14:m>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38600"/>
                      </a:ext>
                    </a:extLst>
                  </a:tr>
                </a:tbl>
              </a:graphicData>
            </a:graphic>
          </p:graphicFrame>
        </mc:Choice>
        <mc:Fallback xmlns="">
          <p:graphicFrame>
            <p:nvGraphicFramePr>
              <p:cNvPr id="9" name="Table 8"/>
              <p:cNvGraphicFramePr>
                <a:graphicFrameLocks noGrp="1"/>
              </p:cNvGraphicFramePr>
              <p:nvPr>
                <p:extLst>
                  <p:ext uri="{D42A27DB-BD31-4B8C-83A1-F6EECF244321}">
                    <p14:modId xmlns:p14="http://schemas.microsoft.com/office/powerpoint/2010/main" val="958044091"/>
                  </p:ext>
                </p:extLst>
              </p:nvPr>
            </p:nvGraphicFramePr>
            <p:xfrm>
              <a:off x="981777" y="1491058"/>
              <a:ext cx="10712919" cy="4511752"/>
            </p:xfrm>
            <a:graphic>
              <a:graphicData uri="http://schemas.openxmlformats.org/drawingml/2006/table">
                <a:tbl>
                  <a:tblPr firstRow="1" bandRow="1">
                    <a:tableStyleId>{5C22544A-7EE6-4342-B048-85BDC9FD1C3A}</a:tableStyleId>
                  </a:tblPr>
                  <a:tblGrid>
                    <a:gridCol w="1780674">
                      <a:extLst>
                        <a:ext uri="{9D8B030D-6E8A-4147-A177-3AD203B41FA5}">
                          <a16:colId xmlns:a16="http://schemas.microsoft.com/office/drawing/2014/main" val="3600816013"/>
                        </a:ext>
                      </a:extLst>
                    </a:gridCol>
                    <a:gridCol w="1790298">
                      <a:extLst>
                        <a:ext uri="{9D8B030D-6E8A-4147-A177-3AD203B41FA5}">
                          <a16:colId xmlns:a16="http://schemas.microsoft.com/office/drawing/2014/main" val="159233521"/>
                        </a:ext>
                      </a:extLst>
                    </a:gridCol>
                    <a:gridCol w="1827903">
                      <a:extLst>
                        <a:ext uri="{9D8B030D-6E8A-4147-A177-3AD203B41FA5}">
                          <a16:colId xmlns:a16="http://schemas.microsoft.com/office/drawing/2014/main" val="4202612088"/>
                        </a:ext>
                      </a:extLst>
                    </a:gridCol>
                    <a:gridCol w="1771348">
                      <a:extLst>
                        <a:ext uri="{9D8B030D-6E8A-4147-A177-3AD203B41FA5}">
                          <a16:colId xmlns:a16="http://schemas.microsoft.com/office/drawing/2014/main" val="1880821579"/>
                        </a:ext>
                      </a:extLst>
                    </a:gridCol>
                    <a:gridCol w="1771348">
                      <a:extLst>
                        <a:ext uri="{9D8B030D-6E8A-4147-A177-3AD203B41FA5}">
                          <a16:colId xmlns:a16="http://schemas.microsoft.com/office/drawing/2014/main" val="1107776420"/>
                        </a:ext>
                      </a:extLst>
                    </a:gridCol>
                    <a:gridCol w="1771348">
                      <a:extLst>
                        <a:ext uri="{9D8B030D-6E8A-4147-A177-3AD203B41FA5}">
                          <a16:colId xmlns:a16="http://schemas.microsoft.com/office/drawing/2014/main" val="3223128926"/>
                        </a:ext>
                      </a:extLst>
                    </a:gridCol>
                  </a:tblGrid>
                  <a:tr h="102138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1020463">
                    <a:tc>
                      <a:txBody>
                        <a:bodyPr/>
                        <a:lstStyle/>
                        <a:p>
                          <a:r>
                            <a:rPr lang="en-IN" sz="1600" dirty="0">
                              <a:latin typeface="Arial" panose="020B0604020202020204" pitchFamily="34" charset="0"/>
                              <a:cs typeface="Arial" panose="020B0604020202020204" pitchFamily="34" charset="0"/>
                            </a:rPr>
                            <a:t>Sketch the 2D shape of cross- section</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11914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dirty="0">
                              <a:latin typeface="Arial" panose="020B0604020202020204" pitchFamily="34" charset="0"/>
                              <a:cs typeface="Arial" panose="020B0604020202020204" pitchFamily="34" charset="0"/>
                            </a:rPr>
                            <a:t>Area of cross-section shape. What is the formula?</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400" dirty="0">
                              <a:latin typeface="Arial" panose="020B0604020202020204" pitchFamily="34" charset="0"/>
                              <a:cs typeface="Arial" panose="020B0604020202020204" pitchFamily="34" charset="0"/>
                            </a:rPr>
                            <a:t>base × height</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sz="1400" dirty="0">
                              <a:latin typeface="Arial" panose="020B0604020202020204" pitchFamily="34" charset="0"/>
                              <a:cs typeface="Arial" panose="020B0604020202020204" pitchFamily="34" charset="0"/>
                            </a:rPr>
                            <a:t>base × height</a:t>
                          </a: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304811" t="-171429" r="-200344" b="-108163"/>
                          </a:stretch>
                        </a:blip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406207" t="-171429" r="-101034" b="-108163"/>
                          </a:stretch>
                        </a:blipFill>
                      </a:tcPr>
                    </a:tc>
                    <a:tc>
                      <a:txBody>
                        <a:bodyPr/>
                        <a:lstStyle/>
                        <a:p>
                          <a:pPr algn="ctr"/>
                          <a:r>
                            <a:rPr lang="en-US" sz="1400" dirty="0">
                              <a:latin typeface="Arial" panose="020B0604020202020204" pitchFamily="34" charset="0"/>
                              <a:cs typeface="Arial" panose="020B0604020202020204" pitchFamily="34" charset="0"/>
                            </a:rPr>
                            <a:t>Cross-section is a circle but it is NOT the same size throughout its length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1278410">
                    <a:tc>
                      <a:txBody>
                        <a:bodyPr/>
                        <a:lstStyle/>
                        <a:p>
                          <a:r>
                            <a:rPr lang="en-IN" sz="1600" dirty="0">
                              <a:latin typeface="Arial" panose="020B0604020202020204" pitchFamily="34" charset="0"/>
                              <a:cs typeface="Arial" panose="020B0604020202020204" pitchFamily="34" charset="0"/>
                            </a:rPr>
                            <a:t>Notes</a:t>
                          </a: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504467" t="-253333" r="-687" b="-952"/>
                          </a:stretch>
                        </a:blipFill>
                      </a:tcPr>
                    </a:tc>
                    <a:extLst>
                      <a:ext uri="{0D108BD9-81ED-4DB2-BD59-A6C34878D82A}">
                        <a16:rowId xmlns:a16="http://schemas.microsoft.com/office/drawing/2014/main" val="3329638600"/>
                      </a:ext>
                    </a:extLst>
                  </a:tr>
                </a:tbl>
              </a:graphicData>
            </a:graphic>
          </p:graphicFrame>
        </mc:Fallback>
      </mc:AlternateContent>
      <p:sp>
        <p:nvSpPr>
          <p:cNvPr id="10" name="TextBox 9"/>
          <p:cNvSpPr txBox="1"/>
          <p:nvPr/>
        </p:nvSpPr>
        <p:spPr>
          <a:xfrm>
            <a:off x="1250390" y="1097927"/>
            <a:ext cx="3104504" cy="369332"/>
          </a:xfrm>
          <a:prstGeom prst="rect">
            <a:avLst/>
          </a:prstGeom>
          <a:noFill/>
        </p:spPr>
        <p:txBody>
          <a:bodyPr wrap="none" rtlCol="0">
            <a:spAutoFit/>
          </a:bodyPr>
          <a:lstStyle/>
          <a:p>
            <a:r>
              <a:rPr lang="en-IN" dirty="0">
                <a:latin typeface="Arial" panose="020B0604020202020204" pitchFamily="34" charset="0"/>
                <a:cs typeface="Arial" panose="020B0604020202020204" pitchFamily="34" charset="0"/>
              </a:rPr>
              <a:t>Starter Task – Answer side 2</a:t>
            </a:r>
            <a:endParaRPr lang="en-US" dirty="0">
              <a:latin typeface="Arial" panose="020B0604020202020204" pitchFamily="34" charset="0"/>
              <a:cs typeface="Arial" panose="020B0604020202020204" pitchFamily="34" charset="0"/>
            </a:endParaRPr>
          </a:p>
        </p:txBody>
      </p:sp>
      <p:sp>
        <p:nvSpPr>
          <p:cNvPr id="16" name="Title 5">
            <a:extLst>
              <a:ext uri="{FF2B5EF4-FFF2-40B4-BE49-F238E27FC236}">
                <a16:creationId xmlns:a16="http://schemas.microsoft.com/office/drawing/2014/main" id="{8F1B984D-076F-68D2-7BD6-CA8D6FCA756F}"/>
              </a:ext>
            </a:extLst>
          </p:cNvPr>
          <p:cNvSpPr txBox="1">
            <a:spLocks/>
          </p:cNvSpPr>
          <p:nvPr/>
        </p:nvSpPr>
        <p:spPr>
          <a:xfrm>
            <a:off x="2615766" y="32867"/>
            <a:ext cx="4574432" cy="100889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b="1" dirty="0">
                <a:solidFill>
                  <a:schemeClr val="accent1"/>
                </a:solidFill>
                <a:latin typeface="Arial" panose="020B0604020202020204" pitchFamily="34" charset="0"/>
                <a:cs typeface="Arial" panose="020B0604020202020204" pitchFamily="34" charset="0"/>
              </a:rPr>
              <a:t>Review</a:t>
            </a:r>
          </a:p>
        </p:txBody>
      </p:sp>
      <p:pic>
        <p:nvPicPr>
          <p:cNvPr id="12" name="Picture 11" descr="A simple, 3D illustration of a pale green cube.">
            <a:extLst>
              <a:ext uri="{FF2B5EF4-FFF2-40B4-BE49-F238E27FC236}">
                <a16:creationId xmlns:a16="http://schemas.microsoft.com/office/drawing/2014/main" id="{5C83ED03-2339-2DCF-79D4-935EBD19271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212303" y="1614692"/>
            <a:ext cx="972312" cy="850392"/>
          </a:xfrm>
          <a:prstGeom prst="rect">
            <a:avLst/>
          </a:prstGeom>
        </p:spPr>
      </p:pic>
      <p:pic>
        <p:nvPicPr>
          <p:cNvPr id="13" name="Picture 12" descr="A simple, 3D illustration of a pale yellow cuboid.">
            <a:extLst>
              <a:ext uri="{FF2B5EF4-FFF2-40B4-BE49-F238E27FC236}">
                <a16:creationId xmlns:a16="http://schemas.microsoft.com/office/drawing/2014/main" id="{25284D9A-3060-1D4E-DDC2-165B81A2BFDA}"/>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842470" y="1671146"/>
            <a:ext cx="1303583" cy="639191"/>
          </a:xfrm>
          <a:prstGeom prst="rect">
            <a:avLst/>
          </a:prstGeom>
        </p:spPr>
      </p:pic>
      <p:pic>
        <p:nvPicPr>
          <p:cNvPr id="17" name="Picture 16" descr="A simple, 3D illustration of a pale blue cylinder.">
            <a:extLst>
              <a:ext uri="{FF2B5EF4-FFF2-40B4-BE49-F238E27FC236}">
                <a16:creationId xmlns:a16="http://schemas.microsoft.com/office/drawing/2014/main" id="{CBC6474B-78BA-3255-5B6B-A962CA8DC02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995909" y="1563889"/>
            <a:ext cx="422703" cy="924345"/>
          </a:xfrm>
          <a:prstGeom prst="rect">
            <a:avLst/>
          </a:prstGeom>
        </p:spPr>
      </p:pic>
      <p:pic>
        <p:nvPicPr>
          <p:cNvPr id="19" name="Picture 18" descr="A simple, 3D illustration of a pale pink triangular prism.">
            <a:extLst>
              <a:ext uri="{FF2B5EF4-FFF2-40B4-BE49-F238E27FC236}">
                <a16:creationId xmlns:a16="http://schemas.microsoft.com/office/drawing/2014/main" id="{75273739-B8E0-21DE-D4A6-2B8356CB1E67}"/>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512218" y="1591542"/>
            <a:ext cx="949428" cy="849600"/>
          </a:xfrm>
          <a:prstGeom prst="rect">
            <a:avLst/>
          </a:prstGeom>
        </p:spPr>
      </p:pic>
      <p:pic>
        <p:nvPicPr>
          <p:cNvPr id="20" name="Picture 19" descr="A simple, 3D illustration of a pale green sphere.">
            <a:extLst>
              <a:ext uri="{FF2B5EF4-FFF2-40B4-BE49-F238E27FC236}">
                <a16:creationId xmlns:a16="http://schemas.microsoft.com/office/drawing/2014/main" id="{475DF677-90BB-BCE2-F6D6-55E7E78F71A3}"/>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10355506" y="1581313"/>
            <a:ext cx="865343" cy="865343"/>
          </a:xfrm>
          <a:prstGeom prst="rect">
            <a:avLst/>
          </a:prstGeom>
        </p:spPr>
      </p:pic>
      <p:sp>
        <p:nvSpPr>
          <p:cNvPr id="11" name="Rectangle 10">
            <a:extLst>
              <a:ext uri="{FF2B5EF4-FFF2-40B4-BE49-F238E27FC236}">
                <a16:creationId xmlns:a16="http://schemas.microsoft.com/office/drawing/2014/main" id="{CA2AC828-342F-4795-C61B-E2BD8F715360}"/>
              </a:ext>
            </a:extLst>
          </p:cNvPr>
          <p:cNvSpPr/>
          <p:nvPr/>
        </p:nvSpPr>
        <p:spPr>
          <a:xfrm>
            <a:off x="4736353" y="2806802"/>
            <a:ext cx="1409700" cy="342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Rectangle 13">
            <a:extLst>
              <a:ext uri="{FF2B5EF4-FFF2-40B4-BE49-F238E27FC236}">
                <a16:creationId xmlns:a16="http://schemas.microsoft.com/office/drawing/2014/main" id="{C40FE071-1E75-C6AF-DEF3-2CB201245CDC}"/>
              </a:ext>
            </a:extLst>
          </p:cNvPr>
          <p:cNvSpPr/>
          <p:nvPr/>
        </p:nvSpPr>
        <p:spPr>
          <a:xfrm>
            <a:off x="3217798" y="2631611"/>
            <a:ext cx="809625" cy="8096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2F92FE4D-F6AD-A13A-0767-2041B6E21CC9}"/>
              </a:ext>
            </a:extLst>
          </p:cNvPr>
          <p:cNvSpPr/>
          <p:nvPr/>
        </p:nvSpPr>
        <p:spPr>
          <a:xfrm>
            <a:off x="6925432" y="2685765"/>
            <a:ext cx="619125" cy="6572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17">
            <a:extLst>
              <a:ext uri="{FF2B5EF4-FFF2-40B4-BE49-F238E27FC236}">
                <a16:creationId xmlns:a16="http://schemas.microsoft.com/office/drawing/2014/main" id="{478214AE-AA61-DC55-60C0-0A251A1CEA19}"/>
              </a:ext>
            </a:extLst>
          </p:cNvPr>
          <p:cNvSpPr/>
          <p:nvPr/>
        </p:nvSpPr>
        <p:spPr>
          <a:xfrm>
            <a:off x="10480431" y="2709222"/>
            <a:ext cx="617308" cy="6572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1" name="Isosceles Triangle 20">
            <a:extLst>
              <a:ext uri="{FF2B5EF4-FFF2-40B4-BE49-F238E27FC236}">
                <a16:creationId xmlns:a16="http://schemas.microsoft.com/office/drawing/2014/main" id="{81B35DA5-7F70-312A-07A7-B7CD1A046700}"/>
              </a:ext>
            </a:extLst>
          </p:cNvPr>
          <p:cNvSpPr/>
          <p:nvPr/>
        </p:nvSpPr>
        <p:spPr>
          <a:xfrm>
            <a:off x="8725835" y="2685765"/>
            <a:ext cx="571500" cy="688975"/>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Tree>
    <p:extLst>
      <p:ext uri="{BB962C8B-B14F-4D97-AF65-F5344CB8AC3E}">
        <p14:creationId xmlns:p14="http://schemas.microsoft.com/office/powerpoint/2010/main" val="2238486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E745BD-6C89-4580-9DA9-AE253ACB151B}"/>
              </a:ext>
            </a:extLst>
          </p:cNvPr>
          <p:cNvSpPr>
            <a:spLocks noGrp="1"/>
          </p:cNvSpPr>
          <p:nvPr>
            <p:ph type="sldNum" sz="quarter" idx="12"/>
          </p:nvPr>
        </p:nvSpPr>
        <p:spPr/>
        <p:txBody>
          <a:bodyPr/>
          <a:lstStyle/>
          <a:p>
            <a:fld id="{892959B6-490E-A144-8C7C-88267F972F69}" type="slidenum">
              <a:rPr lang="en-US" smtClean="0"/>
              <a:t>7</a:t>
            </a:fld>
            <a:endParaRPr lang="en-US"/>
          </a:p>
        </p:txBody>
      </p:sp>
      <p:sp>
        <p:nvSpPr>
          <p:cNvPr id="3" name="Title 5">
            <a:extLst>
              <a:ext uri="{FF2B5EF4-FFF2-40B4-BE49-F238E27FC236}">
                <a16:creationId xmlns:a16="http://schemas.microsoft.com/office/drawing/2014/main" id="{F11DA8F8-3CC6-6FB2-0ABA-09C71D468D0C}"/>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solidFill>
                  <a:schemeClr val="accent1"/>
                </a:solidFill>
                <a:latin typeface="Arial" panose="020B0604020202020204" pitchFamily="34" charset="0"/>
                <a:cs typeface="Arial" panose="020B0604020202020204" pitchFamily="34" charset="0"/>
              </a:rPr>
              <a:t>The ice-cream factory</a:t>
            </a:r>
          </a:p>
        </p:txBody>
      </p:sp>
      <p:sp>
        <p:nvSpPr>
          <p:cNvPr id="4" name="TextBox 3">
            <a:extLst>
              <a:ext uri="{FF2B5EF4-FFF2-40B4-BE49-F238E27FC236}">
                <a16:creationId xmlns:a16="http://schemas.microsoft.com/office/drawing/2014/main" id="{1330D11F-2B9C-674F-1215-B36F27C6699E}"/>
              </a:ext>
            </a:extLst>
          </p:cNvPr>
          <p:cNvSpPr txBox="1"/>
          <p:nvPr/>
        </p:nvSpPr>
        <p:spPr>
          <a:xfrm>
            <a:off x="282766" y="1255594"/>
            <a:ext cx="6773128" cy="4031873"/>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Richard and Shobhna have started working at their local ice-cream factory and have been told that they need to keep costs down so that the profit is maximised.</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They are looking at the costs of different containers of ice-cream.</a:t>
            </a:r>
          </a:p>
        </p:txBody>
      </p:sp>
      <p:pic>
        <p:nvPicPr>
          <p:cNvPr id="6" name="Picture 5" descr="A close-up photograph of shelves filled with stacked tubs of ice-cream. The tubs feature colourful blank labels to indicate the different favours.">
            <a:extLst>
              <a:ext uri="{FF2B5EF4-FFF2-40B4-BE49-F238E27FC236}">
                <a16:creationId xmlns:a16="http://schemas.microsoft.com/office/drawing/2014/main" id="{AF2FB91C-05F1-6B1E-9EB9-B4900E1C7162}"/>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802431" y="873246"/>
            <a:ext cx="3571422" cy="5357134"/>
          </a:xfrm>
          <a:prstGeom prst="rect">
            <a:avLst/>
          </a:prstGeom>
        </p:spPr>
      </p:pic>
    </p:spTree>
    <p:extLst>
      <p:ext uri="{BB962C8B-B14F-4D97-AF65-F5344CB8AC3E}">
        <p14:creationId xmlns:p14="http://schemas.microsoft.com/office/powerpoint/2010/main" val="3998797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5" name="Content Placeholder 4">
            <a:extLst>
              <a:ext uri="{FF2B5EF4-FFF2-40B4-BE49-F238E27FC236}">
                <a16:creationId xmlns:a16="http://schemas.microsoft.com/office/drawing/2014/main" id="{389574C8-32A2-0F0C-B84F-651E971798A8}"/>
              </a:ext>
            </a:extLst>
          </p:cNvPr>
          <p:cNvSpPr txBox="1">
            <a:spLocks noGrp="1"/>
          </p:cNvSpPr>
          <p:nvPr>
            <p:ph idx="4294967295"/>
          </p:nvPr>
        </p:nvSpPr>
        <p:spPr>
          <a:xfrm>
            <a:off x="1389063" y="1201738"/>
            <a:ext cx="10802937" cy="4351337"/>
          </a:xfrm>
          <a:prstGeom prst="rect">
            <a:avLst/>
          </a:prstGeom>
          <a:noFill/>
        </p:spPr>
        <p:txBody>
          <a:bodyPr wrap="square" rtlCol="0">
            <a:spAutoFit/>
          </a:bodyPr>
          <a:lstStyle/>
          <a:p>
            <a:pPr marL="0" indent="0">
              <a:buNone/>
            </a:pPr>
            <a:r>
              <a:rPr lang="en-GB" dirty="0">
                <a:latin typeface="Arial" panose="020B0604020202020204" pitchFamily="34" charset="0"/>
                <a:cs typeface="Arial" panose="020B0604020202020204" pitchFamily="34" charset="0"/>
              </a:rPr>
              <a:t>The company are changing the packaging for their 900</a:t>
            </a:r>
            <a:r>
              <a:rPr lang="en-GB" sz="1400"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ml tubs.  </a:t>
            </a:r>
          </a:p>
          <a:p>
            <a:pPr marL="0" indent="0">
              <a:buNone/>
            </a:pPr>
            <a:r>
              <a:rPr lang="en-GB" dirty="0">
                <a:latin typeface="Arial" panose="020B0604020202020204" pitchFamily="34" charset="0"/>
                <a:cs typeface="Arial" panose="020B0604020202020204" pitchFamily="34" charset="0"/>
              </a:rPr>
              <a:t>Richard has been asked to come up with some designs for the tubs.  </a:t>
            </a:r>
          </a:p>
          <a:p>
            <a:pPr marL="0" indent="0">
              <a:buNone/>
            </a:pPr>
            <a:r>
              <a:rPr lang="en-GB" dirty="0">
                <a:latin typeface="Arial" panose="020B0604020202020204" pitchFamily="34" charset="0"/>
                <a:cs typeface="Arial" panose="020B0604020202020204" pitchFamily="34" charset="0"/>
              </a:rPr>
              <a:t>Sketch 3 different designs that would hold 900</a:t>
            </a:r>
            <a:r>
              <a:rPr lang="en-GB" sz="1400"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cm</a:t>
            </a:r>
            <a:r>
              <a:rPr lang="en-GB" baseline="30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 and mark the dimensions on them.  </a:t>
            </a:r>
          </a:p>
          <a:p>
            <a:pPr marL="0" indent="0" algn="ctr">
              <a:buNone/>
            </a:pPr>
            <a:r>
              <a:rPr lang="en-GB" b="1" dirty="0">
                <a:solidFill>
                  <a:schemeClr val="accent1"/>
                </a:solidFill>
                <a:latin typeface="Arial" panose="020B0604020202020204" pitchFamily="34" charset="0"/>
                <a:cs typeface="Arial" panose="020B0604020202020204" pitchFamily="34" charset="0"/>
              </a:rPr>
              <a:t>They must be cuboid in shape.</a:t>
            </a:r>
            <a:endParaRPr lang="en-GB" b="1"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Discuss in pairs.</a:t>
            </a:r>
          </a:p>
          <a:p>
            <a:pPr marL="0" indent="0">
              <a:buNone/>
            </a:pPr>
            <a:r>
              <a:rPr lang="en-GB" dirty="0">
                <a:latin typeface="Arial" panose="020B0604020202020204" pitchFamily="34" charset="0"/>
                <a:cs typeface="Arial" panose="020B0604020202020204" pitchFamily="34" charset="0"/>
              </a:rPr>
              <a:t>Think about the </a:t>
            </a:r>
            <a:r>
              <a:rPr lang="en-GB" b="1" dirty="0">
                <a:solidFill>
                  <a:schemeClr val="accent1"/>
                </a:solidFill>
                <a:latin typeface="Arial" panose="020B0604020202020204" pitchFamily="34" charset="0"/>
                <a:cs typeface="Arial" panose="020B0604020202020204" pitchFamily="34" charset="0"/>
              </a:rPr>
              <a:t>factors</a:t>
            </a:r>
            <a:r>
              <a:rPr lang="en-GB" dirty="0">
                <a:latin typeface="Arial" panose="020B0604020202020204" pitchFamily="34" charset="0"/>
                <a:cs typeface="Arial" panose="020B0604020202020204" pitchFamily="34" charset="0"/>
              </a:rPr>
              <a:t> of 900 to help you with the dimensions. </a:t>
            </a:r>
            <a:endParaRPr lang="en-GB" sz="2400" dirty="0">
              <a:latin typeface="Arial" panose="020B0604020202020204" pitchFamily="34" charset="0"/>
              <a:cs typeface="Arial" panose="020B0604020202020204" pitchFamily="34" charset="0"/>
            </a:endParaRPr>
          </a:p>
          <a:p>
            <a:pPr marL="0" indent="0">
              <a:buNone/>
            </a:pPr>
            <a:endParaRPr lang="en-GB" sz="2800" dirty="0">
              <a:solidFill>
                <a:srgbClr val="BE0064"/>
              </a:solidFill>
              <a:latin typeface="Arial" panose="020B0604020202020204" pitchFamily="34" charset="0"/>
              <a:cs typeface="Arial" panose="020B0604020202020204" pitchFamily="34" charset="0"/>
            </a:endParaRPr>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ACTIVITY</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1697725" y="100957"/>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At the factory</a:t>
            </a:r>
          </a:p>
        </p:txBody>
      </p:sp>
      <p:grpSp>
        <p:nvGrpSpPr>
          <p:cNvPr id="3" name="Group 2">
            <a:extLst>
              <a:ext uri="{FF2B5EF4-FFF2-40B4-BE49-F238E27FC236}">
                <a16:creationId xmlns:a16="http://schemas.microsoft.com/office/drawing/2014/main" id="{CBFFDD1A-B02C-4076-E0C5-CE375C49053B}"/>
              </a:ext>
            </a:extLst>
          </p:cNvPr>
          <p:cNvGrpSpPr/>
          <p:nvPr/>
        </p:nvGrpSpPr>
        <p:grpSpPr>
          <a:xfrm>
            <a:off x="9029397" y="5034054"/>
            <a:ext cx="2324403" cy="1244415"/>
            <a:chOff x="9029397" y="5034054"/>
            <a:chExt cx="2324403" cy="1244415"/>
          </a:xfrm>
        </p:grpSpPr>
        <p:pic>
          <p:nvPicPr>
            <p:cNvPr id="9" name="Picture 8" descr="An illustration of a generic tub of ice-cream. The lid is decorated with bands of colours to represent different flavours. The bands of colour from left to right are: pink, yellow, brown, white and blue. The words 'ice cream' are written in red on the front face of the tub.">
              <a:extLst>
                <a:ext uri="{FF2B5EF4-FFF2-40B4-BE49-F238E27FC236}">
                  <a16:creationId xmlns:a16="http://schemas.microsoft.com/office/drawing/2014/main" id="{0DF679F3-AFC6-7D7A-8400-B3BE4DE30D3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029397" y="5034054"/>
              <a:ext cx="2324403" cy="1244415"/>
            </a:xfrm>
            <a:prstGeom prst="rect">
              <a:avLst/>
            </a:prstGeom>
          </p:spPr>
        </p:pic>
        <p:sp>
          <p:nvSpPr>
            <p:cNvPr id="2" name="TextBox 1">
              <a:extLst>
                <a:ext uri="{FF2B5EF4-FFF2-40B4-BE49-F238E27FC236}">
                  <a16:creationId xmlns:a16="http://schemas.microsoft.com/office/drawing/2014/main" id="{61A0157B-BE6D-630D-AC0D-44C6D3880145}"/>
                </a:ext>
              </a:extLst>
            </p:cNvPr>
            <p:cNvSpPr txBox="1"/>
            <p:nvPr/>
          </p:nvSpPr>
          <p:spPr>
            <a:xfrm rot="253837">
              <a:off x="9186147" y="5637934"/>
              <a:ext cx="1592103" cy="523220"/>
            </a:xfrm>
            <a:prstGeom prst="rect">
              <a:avLst/>
            </a:prstGeom>
            <a:solidFill>
              <a:srgbClr val="E7E7E8"/>
            </a:solidFill>
          </p:spPr>
          <p:txBody>
            <a:bodyPr wrap="none" rtlCol="0">
              <a:spAutoFit/>
            </a:bodyPr>
            <a:lstStyle/>
            <a:p>
              <a:r>
                <a:rPr lang="en-GB" sz="2800" dirty="0">
                  <a:solidFill>
                    <a:srgbClr val="FF0000"/>
                  </a:solidFill>
                  <a:latin typeface="Ink Free" panose="03080402000500000000" pitchFamily="66" charset="0"/>
                </a:rPr>
                <a:t>ice-cream</a:t>
              </a:r>
            </a:p>
          </p:txBody>
        </p:sp>
      </p:grpSp>
    </p:spTree>
    <p:extLst>
      <p:ext uri="{BB962C8B-B14F-4D97-AF65-F5344CB8AC3E}">
        <p14:creationId xmlns:p14="http://schemas.microsoft.com/office/powerpoint/2010/main" val="76644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9574C8-32A2-0F0C-B84F-651E971798A8}"/>
              </a:ext>
            </a:extLst>
          </p:cNvPr>
          <p:cNvSpPr txBox="1">
            <a:spLocks noGrp="1"/>
          </p:cNvSpPr>
          <p:nvPr>
            <p:ph idx="4294967295"/>
          </p:nvPr>
        </p:nvSpPr>
        <p:spPr>
          <a:xfrm>
            <a:off x="708025" y="1260476"/>
            <a:ext cx="11121743" cy="4442242"/>
          </a:xfrm>
          <a:prstGeom prst="rect">
            <a:avLst/>
          </a:prstGeom>
          <a:noFill/>
        </p:spPr>
        <p:txBody>
          <a:bodyPr wrap="square" rtlCol="0">
            <a:spAutoFit/>
          </a:bodyPr>
          <a:lstStyle/>
          <a:p>
            <a:pPr marL="0" indent="0">
              <a:buNone/>
            </a:pPr>
            <a:r>
              <a:rPr lang="en-GB" sz="2400" dirty="0">
                <a:latin typeface="Arial" panose="020B0604020202020204" pitchFamily="34" charset="0"/>
                <a:cs typeface="Arial" panose="020B0604020202020204" pitchFamily="34" charset="0"/>
              </a:rPr>
              <a:t>Richard and Shobhna were also asked to look at other containers and change the size of them. They looked into the cylinder tubs and also triangular prisms.</a:t>
            </a:r>
          </a:p>
          <a:p>
            <a:pPr marL="0" indent="0">
              <a:buNone/>
            </a:pP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pPr marL="0" indent="0">
              <a:buNone/>
            </a:pPr>
            <a:endParaRPr lang="en-GB" sz="2400" dirty="0">
              <a:latin typeface="Arial" panose="020B0604020202020204" pitchFamily="34" charset="0"/>
              <a:cs typeface="Arial" panose="020B0604020202020204" pitchFamily="34" charset="0"/>
            </a:endParaRPr>
          </a:p>
          <a:p>
            <a:pPr marL="0" indent="0">
              <a:buNone/>
            </a:pPr>
            <a:r>
              <a:rPr lang="en-GB" sz="2400" b="1" dirty="0">
                <a:solidFill>
                  <a:schemeClr val="accent1"/>
                </a:solidFill>
                <a:latin typeface="Arial" panose="020B0604020202020204" pitchFamily="34" charset="0"/>
                <a:cs typeface="Arial" panose="020B0604020202020204" pitchFamily="34" charset="0"/>
              </a:rPr>
              <a:t>Think, pair, share:</a:t>
            </a:r>
          </a:p>
          <a:p>
            <a:pPr marL="0" indent="0">
              <a:buNone/>
            </a:pPr>
            <a:r>
              <a:rPr lang="en-GB" sz="2400" dirty="0">
                <a:latin typeface="Arial" panose="020B0604020202020204" pitchFamily="34" charset="0"/>
                <a:cs typeface="Arial" panose="020B0604020202020204" pitchFamily="34" charset="0"/>
              </a:rPr>
              <a:t>How would they calculate the volume of a cylinder and triangular prism?</a:t>
            </a:r>
            <a:endParaRPr lang="en-GB" sz="2800" dirty="0">
              <a:solidFill>
                <a:srgbClr val="BE0064"/>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9</a:t>
            </a:fld>
            <a:endParaRPr lang="en-US"/>
          </a:p>
        </p:txBody>
      </p:sp>
      <p:pic>
        <p:nvPicPr>
          <p:cNvPr id="7" name="Picture 6" descr="A cylindrical cardboard tub.">
            <a:extLst>
              <a:ext uri="{FF2B5EF4-FFF2-40B4-BE49-F238E27FC236}">
                <a16:creationId xmlns:a16="http://schemas.microsoft.com/office/drawing/2014/main" id="{407A9558-A5A1-F6E9-5256-BCE96E8C55D4}"/>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2486169"/>
            <a:ext cx="2828493" cy="1885662"/>
          </a:xfrm>
          <a:prstGeom prst="rect">
            <a:avLst/>
          </a:prstGeom>
        </p:spPr>
      </p:pic>
      <p:pic>
        <p:nvPicPr>
          <p:cNvPr id="8" name="Picture 7" descr="An illustration of a triangular prism shaped pack of chocolate covered ice-creams. The packaging features the words 'choc ices' in white lettering with white curves above and below. It also shows illustrations of triangular prism shaped ice-creams on sticks.">
            <a:extLst>
              <a:ext uri="{FF2B5EF4-FFF2-40B4-BE49-F238E27FC236}">
                <a16:creationId xmlns:a16="http://schemas.microsoft.com/office/drawing/2014/main" id="{17BC416E-83B0-CB5F-B53B-A5CC9A0D526E}"/>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l="-1512" r="-1665"/>
          <a:stretch/>
        </p:blipFill>
        <p:spPr bwMode="auto">
          <a:xfrm>
            <a:off x="5118531" y="2249476"/>
            <a:ext cx="4495486" cy="1599129"/>
          </a:xfrm>
          <a:prstGeom prst="rect">
            <a:avLst/>
          </a:prstGeom>
          <a:ln>
            <a:noFill/>
          </a:ln>
          <a:extLst>
            <a:ext uri="{53640926-AAD7-44D8-BBD7-CCE9431645EC}">
              <a14:shadowObscured xmlns:a14="http://schemas.microsoft.com/office/drawing/2010/main"/>
            </a:ext>
          </a:extLst>
        </p:spPr>
      </p:pic>
      <p:pic>
        <p:nvPicPr>
          <p:cNvPr id="10" name="Picture 9" descr="A simple, 3D illustration of a green cylinder with dotted line to show the hidden edge at the rear.">
            <a:extLst>
              <a:ext uri="{FF2B5EF4-FFF2-40B4-BE49-F238E27FC236}">
                <a16:creationId xmlns:a16="http://schemas.microsoft.com/office/drawing/2014/main" id="{56BCB8A8-A3DF-FFC0-A749-FA53EC6DB0DE}"/>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2629931" y="2318616"/>
            <a:ext cx="2474565" cy="1923436"/>
          </a:xfrm>
          <a:prstGeom prst="rect">
            <a:avLst/>
          </a:prstGeom>
        </p:spPr>
      </p:pic>
      <p:sp>
        <p:nvSpPr>
          <p:cNvPr id="6" name="TextBox 5">
            <a:extLst>
              <a:ext uri="{FF2B5EF4-FFF2-40B4-BE49-F238E27FC236}">
                <a16:creationId xmlns:a16="http://schemas.microsoft.com/office/drawing/2014/main" id="{8F1F2D0E-FDEA-3FF9-EF53-78FDF3FFBFCA}"/>
              </a:ext>
            </a:extLst>
          </p:cNvPr>
          <p:cNvSpPr txBox="1"/>
          <p:nvPr/>
        </p:nvSpPr>
        <p:spPr>
          <a:xfrm>
            <a:off x="24321" y="65866"/>
            <a:ext cx="1653538" cy="461665"/>
          </a:xfrm>
          <a:prstGeom prst="rect">
            <a:avLst/>
          </a:prstGeom>
          <a:noFill/>
        </p:spPr>
        <p:txBody>
          <a:bodyPr wrap="square" rtlCol="0">
            <a:spAutoFit/>
          </a:bodyPr>
          <a:lstStyle/>
          <a:p>
            <a:r>
              <a:rPr lang="en-GB" sz="2400" b="1" dirty="0">
                <a:solidFill>
                  <a:schemeClr val="bg1"/>
                </a:solidFill>
                <a:latin typeface="Arial" panose="020B0604020202020204" pitchFamily="34" charset="0"/>
                <a:cs typeface="Arial" panose="020B0604020202020204" pitchFamily="34" charset="0"/>
              </a:rPr>
              <a:t>DISCUSS</a:t>
            </a:r>
          </a:p>
        </p:txBody>
      </p:sp>
      <p:sp>
        <p:nvSpPr>
          <p:cNvPr id="9" name="Title 1">
            <a:extLst>
              <a:ext uri="{FF2B5EF4-FFF2-40B4-BE49-F238E27FC236}">
                <a16:creationId xmlns:a16="http://schemas.microsoft.com/office/drawing/2014/main" id="{C54EB83F-F546-B889-F19F-36C0FA86AFB2}"/>
              </a:ext>
            </a:extLst>
          </p:cNvPr>
          <p:cNvSpPr txBox="1">
            <a:spLocks/>
          </p:cNvSpPr>
          <p:nvPr/>
        </p:nvSpPr>
        <p:spPr>
          <a:xfrm>
            <a:off x="2063984" y="11167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At the factory</a:t>
            </a:r>
          </a:p>
        </p:txBody>
      </p:sp>
      <p:sp>
        <p:nvSpPr>
          <p:cNvPr id="13" name="Isosceles Triangle 12">
            <a:extLst>
              <a:ext uri="{FF2B5EF4-FFF2-40B4-BE49-F238E27FC236}">
                <a16:creationId xmlns:a16="http://schemas.microsoft.com/office/drawing/2014/main" id="{FB77039A-70C4-12A5-CD52-1312D1970681}"/>
              </a:ext>
              <a:ext uri="{C183D7F6-B498-43B3-948B-1728B52AA6E4}">
                <adec:decorative xmlns:adec="http://schemas.microsoft.com/office/drawing/2017/decorative" val="1"/>
              </a:ext>
            </a:extLst>
          </p:cNvPr>
          <p:cNvSpPr/>
          <p:nvPr/>
        </p:nvSpPr>
        <p:spPr>
          <a:xfrm flipV="1">
            <a:off x="-16031"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18D4DCF3-CF76-9666-DBE0-7FFBD4BA4A54}"/>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pic>
        <p:nvPicPr>
          <p:cNvPr id="12" name="Picture 11" descr="A simple, 3D illustration of a pale blue triangular prism with dotted lines to show the hidden edges at the rear. There is a vertical line running from the centre of the base up to the apex of the triangular face in the foreground, this is labelled 'h'. The 90° angle at the base is marked with a square. ">
            <a:extLst>
              <a:ext uri="{FF2B5EF4-FFF2-40B4-BE49-F238E27FC236}">
                <a16:creationId xmlns:a16="http://schemas.microsoft.com/office/drawing/2014/main" id="{60A9F429-26E9-47CF-3B5F-2E534DD2B0E8}"/>
              </a:ext>
            </a:extLst>
          </p:cNvPr>
          <p:cNvPicPr>
            <a:picLocks noChangeAspect="1"/>
          </p:cNvPicPr>
          <p:nvPr/>
        </p:nvPicPr>
        <p:blipFill>
          <a:blip r:embed="rId6" cstate="screen">
            <a:extLst>
              <a:ext uri="{BEBA8EAE-BF5A-486C-A8C5-ECC9F3942E4B}">
                <a14:imgProps xmlns:a14="http://schemas.microsoft.com/office/drawing/2010/main">
                  <a14:imgLayer r:embed="rId7">
                    <a14:imgEffect>
                      <a14:backgroundRemoval t="0" b="100000" l="0" r="100000"/>
                    </a14:imgEffect>
                  </a14:imgLayer>
                </a14:imgProps>
              </a:ext>
              <a:ext uri="{28A0092B-C50C-407E-A947-70E740481C1C}">
                <a14:useLocalDpi xmlns:a14="http://schemas.microsoft.com/office/drawing/2010/main"/>
              </a:ext>
            </a:extLst>
          </a:blip>
          <a:srcRect/>
          <a:stretch/>
        </p:blipFill>
        <p:spPr>
          <a:xfrm>
            <a:off x="9258229" y="2779724"/>
            <a:ext cx="2571539" cy="1828800"/>
          </a:xfrm>
          <a:prstGeom prst="rect">
            <a:avLst/>
          </a:prstGeom>
        </p:spPr>
      </p:pic>
    </p:spTree>
    <p:extLst>
      <p:ext uri="{BB962C8B-B14F-4D97-AF65-F5344CB8AC3E}">
        <p14:creationId xmlns:p14="http://schemas.microsoft.com/office/powerpoint/2010/main" val="24406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750DE2-DA89-48CE-9F79-28D425E37724}">
  <ds:schemaRefs>
    <ds:schemaRef ds:uri="http://schemas.microsoft.com/sharepoint/v3/contenttype/forms"/>
  </ds:schemaRefs>
</ds:datastoreItem>
</file>

<file path=customXml/itemProps2.xml><?xml version="1.0" encoding="utf-8"?>
<ds:datastoreItem xmlns:ds="http://schemas.openxmlformats.org/officeDocument/2006/customXml" ds:itemID="{F054519A-5C88-4765-8DF4-097EB505FC69}">
  <ds:schemaRefs>
    <ds:schemaRef ds:uri="http://schemas.microsoft.com/office/infopath/2007/PartnerControls"/>
    <ds:schemaRef ds:uri="http://schemas.openxmlformats.org/package/2006/metadata/core-properties"/>
    <ds:schemaRef ds:uri="http://purl.org/dc/dcmitype/"/>
    <ds:schemaRef ds:uri="http://purl.org/dc/elements/1.1/"/>
    <ds:schemaRef ds:uri="http://purl.org/dc/terms/"/>
    <ds:schemaRef ds:uri="2bfdf3e8-25da-4e74-b057-a0e02081974e"/>
    <ds:schemaRef ds:uri="http://www.w3.org/XML/1998/namespace"/>
    <ds:schemaRef ds:uri="http://schemas.microsoft.com/office/2006/metadata/properties"/>
    <ds:schemaRef ds:uri="http://schemas.microsoft.com/office/2006/documentManagement/types"/>
    <ds:schemaRef ds:uri="5ffe337d-894c-4309-8959-e0fd255197bb"/>
    <ds:schemaRef ds:uri="a943fffa-545b-4eca-b17d-5f9a138dda08"/>
    <ds:schemaRef ds:uri="c5cf19a6-e467-491d-9af0-5a70f09a6a41"/>
  </ds:schemaRefs>
</ds:datastoreItem>
</file>

<file path=customXml/itemProps3.xml><?xml version="1.0" encoding="utf-8"?>
<ds:datastoreItem xmlns:ds="http://schemas.openxmlformats.org/officeDocument/2006/customXml" ds:itemID="{BAB01F02-6F2B-4854-89C4-62F7F971EC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35444</TotalTime>
  <Words>2901</Words>
  <Application>Microsoft Office PowerPoint</Application>
  <PresentationFormat>Widescreen</PresentationFormat>
  <Paragraphs>400</Paragraphs>
  <Slides>24</Slides>
  <Notes>24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24</vt:i4>
      </vt:variant>
    </vt:vector>
  </HeadingPairs>
  <TitlesOfParts>
    <vt:vector size="32" baseType="lpstr">
      <vt:lpstr>Arial</vt:lpstr>
      <vt:lpstr>Calibri</vt:lpstr>
      <vt:lpstr>Calibri Light</vt:lpstr>
      <vt:lpstr>Cambria Math</vt:lpstr>
      <vt:lpstr>Ink Free</vt:lpstr>
      <vt:lpstr>Office Theme</vt:lpstr>
      <vt:lpstr>Custom Design</vt:lpstr>
      <vt:lpstr>1_Custom Design</vt:lpstr>
      <vt:lpstr>PowerPoint Presentation</vt:lpstr>
      <vt:lpstr>Starter activity: What do you know?</vt:lpstr>
      <vt:lpstr>Starter activity: What do you know?</vt:lpstr>
      <vt:lpstr>Starter activity: Feedback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Ice-cream 3D shapes</vt:lpstr>
      <vt:lpstr>Which shape of ice-cream is better?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19: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Chess Law</cp:lastModifiedBy>
  <cp:revision>488</cp:revision>
  <dcterms:created xsi:type="dcterms:W3CDTF">2019-07-11T15:46:02Z</dcterms:created>
  <dcterms:modified xsi:type="dcterms:W3CDTF">2023-04-24T12:49:38Z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