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9"/>
  </p:notesMasterIdLst>
  <p:sldIdLst>
    <p:sldId id="261" r:id="rId6"/>
    <p:sldId id="264" r:id="rId7"/>
    <p:sldId id="356" r:id="rId8"/>
    <p:sldId id="380" r:id="rId9"/>
    <p:sldId id="358" r:id="rId10"/>
    <p:sldId id="381" r:id="rId11"/>
    <p:sldId id="360" r:id="rId12"/>
    <p:sldId id="361" r:id="rId13"/>
    <p:sldId id="357" r:id="rId14"/>
    <p:sldId id="362" r:id="rId15"/>
    <p:sldId id="305" r:id="rId16"/>
    <p:sldId id="382" r:id="rId17"/>
    <p:sldId id="383" r:id="rId18"/>
    <p:sldId id="384" r:id="rId19"/>
    <p:sldId id="385" r:id="rId20"/>
    <p:sldId id="386" r:id="rId21"/>
    <p:sldId id="387" r:id="rId22"/>
    <p:sldId id="388" r:id="rId23"/>
    <p:sldId id="389" r:id="rId24"/>
    <p:sldId id="390" r:id="rId25"/>
    <p:sldId id="391" r:id="rId26"/>
    <p:sldId id="266" r:id="rId27"/>
    <p:sldId id="325"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A38CE21D-A44F-DFDE-2216-6A83308448DE}" name="PR" initials="WRG" userId="PR" providerId="None"/>
  <p188:author id="{DB168830-51D4-4CC1-7858-D21AD9F13162}" name="Sarah Stafford" initials="SS" userId="Sarah Stafford" providerId="None"/>
  <p188:author id="{388BD235-D01C-DD7B-5262-90526D8948DC}" name="Steve Pardoe" initials="SP" userId="S::steve.pardoe_etfoundation.co.uk#ext#@pearsoneducationinc.onmicrosoft.com::36300e65-e3c2-49f9-adf9-c4183b2d011a" providerId="AD"/>
  <p188:author id="{D3C2B254-6397-3662-2653-66AB3C11A1D8}" name="Veronica Wastell" initials="VW" userId="Veronica Wastell" providerId="None"/>
  <p188:author id="{6EAC9880-9F95-82CD-7BDE-5A307FA106F4}" name="Sarah" initials="S" userId="Sarah"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E5B58DDC-298B-B9D5-C478-64E78F3EB0CF}" name="Chess Law" initials="CL" userId="S::chess@newgenpublishing.co.uk::77e1df74-a9d8-491f-a58c-070132422fdd" providerId="AD"/>
  <p188:author id="{223D0CDE-403F-E14F-8E03-7B9CB7350C38}" name="Juliane.Collings" initials="J" userId="S::Juliane.Collings@fareham.ac.uk::f584fa22-b7e5-4e9d-baeb-05333081fb9c" providerId="AD"/>
  <p188:author id="{87C54FDF-8E2C-6B2C-E062-6A815D5B5A18}" name="Shobhna Fletcher" initials="SF" userId="S::shobhna.fletcher@etfoundation.co.uk::715aab72-88df-480e-bcf8-5f488cbf35ad" providerId="AD"/>
  <p188:author id="{957E62E1-84A4-A92F-3A60-9CE40B284DE4}" name="Steve Pardoe" initials="SP" userId="S::steve.pardoe@etfoundation.co.uk::6fa2db72-1fdb-41be-8a25-f49a2205c6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99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71" autoAdjust="0"/>
    <p:restoredTop sz="78677" autoAdjust="0"/>
  </p:normalViewPr>
  <p:slideViewPr>
    <p:cSldViewPr snapToGrid="0">
      <p:cViewPr varScale="1">
        <p:scale>
          <a:sx n="52" d="100"/>
          <a:sy n="52" d="100"/>
        </p:scale>
        <p:origin x="568" y="56"/>
      </p:cViewPr>
      <p:guideLst/>
    </p:cSldViewPr>
  </p:slideViewPr>
  <p:outlineViewPr>
    <p:cViewPr>
      <p:scale>
        <a:sx n="33" d="100"/>
        <a:sy n="33" d="100"/>
      </p:scale>
      <p:origin x="0" y="-1140"/>
    </p:cViewPr>
  </p:outlineViewPr>
  <p:notesTextViewPr>
    <p:cViewPr>
      <p:scale>
        <a:sx n="1" d="1"/>
        <a:sy n="1" d="1"/>
      </p:scale>
      <p:origin x="0" y="0"/>
    </p:cViewPr>
  </p:notesTextViewPr>
  <p:sorterViewPr>
    <p:cViewPr>
      <p:scale>
        <a:sx n="100" d="100"/>
        <a:sy n="100" d="100"/>
      </p:scale>
      <p:origin x="0" y="-1712"/>
    </p:cViewPr>
  </p:sorterViewPr>
  <p:notesViewPr>
    <p:cSldViewPr snapToGrid="0">
      <p:cViewPr varScale="1">
        <p:scale>
          <a:sx n="60" d="100"/>
          <a:sy n="60" d="100"/>
        </p:scale>
        <p:origin x="327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cm</c:v>
                </c:pt>
              </c:strCache>
            </c:strRef>
          </c:tx>
          <c:spPr>
            <a:ln w="19050" cap="flat" cmpd="sng" algn="ctr">
              <a:solidFill>
                <a:schemeClr val="tx1"/>
              </a:solidFill>
              <a:round/>
            </a:ln>
            <a:effectLst/>
          </c:spPr>
          <c:marker>
            <c:symbol val="none"/>
          </c:marker>
          <c:dPt>
            <c:idx val="26"/>
            <c:marker>
              <c:symbol val="none"/>
            </c:marker>
            <c:bubble3D val="0"/>
            <c:spPr>
              <a:ln w="19050" cap="flat" cmpd="sng" algn="ctr">
                <a:solidFill>
                  <a:schemeClr val="tx1"/>
                </a:solidFill>
                <a:prstDash val="solid"/>
                <a:round/>
              </a:ln>
              <a:effectLst/>
            </c:spPr>
            <c:extLst>
              <c:ext xmlns:c16="http://schemas.microsoft.com/office/drawing/2014/chart" uri="{C3380CC4-5D6E-409C-BE32-E72D297353CC}">
                <c16:uniqueId val="{00000001-4857-644B-A018-408EAE118AC4}"/>
              </c:ext>
            </c:extLst>
          </c:dPt>
          <c:xVal>
            <c:numRef>
              <c:f>Sheet1!$B$2:$B$28</c:f>
              <c:numCache>
                <c:formatCode>General</c:formatCode>
                <c:ptCount val="27"/>
                <c:pt idx="0">
                  <c:v>0</c:v>
                </c:pt>
                <c:pt idx="1">
                  <c:v>2.54</c:v>
                </c:pt>
                <c:pt idx="2">
                  <c:v>5.08</c:v>
                </c:pt>
                <c:pt idx="3">
                  <c:v>7.62</c:v>
                </c:pt>
                <c:pt idx="4">
                  <c:v>10.16</c:v>
                </c:pt>
                <c:pt idx="5">
                  <c:v>12.7</c:v>
                </c:pt>
                <c:pt idx="6">
                  <c:v>15.239999999999998</c:v>
                </c:pt>
                <c:pt idx="7">
                  <c:v>17.779999999999998</c:v>
                </c:pt>
                <c:pt idx="8">
                  <c:v>20.319999999999997</c:v>
                </c:pt>
                <c:pt idx="9">
                  <c:v>22.859999999999996</c:v>
                </c:pt>
                <c:pt idx="10">
                  <c:v>25.399999999999995</c:v>
                </c:pt>
                <c:pt idx="11">
                  <c:v>27.939999999999994</c:v>
                </c:pt>
                <c:pt idx="12">
                  <c:v>30.479999999999993</c:v>
                </c:pt>
                <c:pt idx="13">
                  <c:v>33.019999999999996</c:v>
                </c:pt>
                <c:pt idx="14">
                  <c:v>35.559999999999995</c:v>
                </c:pt>
                <c:pt idx="15">
                  <c:v>38.099999999999994</c:v>
                </c:pt>
                <c:pt idx="16">
                  <c:v>40.639999999999993</c:v>
                </c:pt>
                <c:pt idx="17">
                  <c:v>43.179999999999993</c:v>
                </c:pt>
                <c:pt idx="18">
                  <c:v>45.719999999999992</c:v>
                </c:pt>
                <c:pt idx="19">
                  <c:v>48.259999999999991</c:v>
                </c:pt>
                <c:pt idx="20">
                  <c:v>50.79999999999999</c:v>
                </c:pt>
                <c:pt idx="21">
                  <c:v>53.339999999999989</c:v>
                </c:pt>
                <c:pt idx="22">
                  <c:v>55.879999999999988</c:v>
                </c:pt>
                <c:pt idx="23">
                  <c:v>58.419999999999987</c:v>
                </c:pt>
                <c:pt idx="24">
                  <c:v>60.959999999999987</c:v>
                </c:pt>
                <c:pt idx="25">
                  <c:v>63.499999999999986</c:v>
                </c:pt>
                <c:pt idx="26">
                  <c:v>127</c:v>
                </c:pt>
              </c:numCache>
            </c:numRef>
          </c:xVal>
          <c:yVal>
            <c:numRef>
              <c:f>Sheet1!$A$2:$A$28</c:f>
              <c:numCache>
                <c:formatCode>General</c:formatCode>
                <c:ptCount val="2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50</c:v>
                </c:pt>
              </c:numCache>
            </c:numRef>
          </c:yVal>
          <c:smooth val="1"/>
          <c:extLst>
            <c:ext xmlns:c16="http://schemas.microsoft.com/office/drawing/2014/chart" uri="{C3380CC4-5D6E-409C-BE32-E72D297353CC}">
              <c16:uniqueId val="{00000002-4857-644B-A018-408EAE118AC4}"/>
            </c:ext>
          </c:extLst>
        </c:ser>
        <c:dLbls>
          <c:showLegendKey val="0"/>
          <c:showVal val="0"/>
          <c:showCatName val="0"/>
          <c:showSerName val="0"/>
          <c:showPercent val="0"/>
          <c:showBubbleSize val="0"/>
        </c:dLbls>
        <c:axId val="1027199711"/>
        <c:axId val="1026743807"/>
      </c:scatterChart>
      <c:valAx>
        <c:axId val="1027199711"/>
        <c:scaling>
          <c:orientation val="minMax"/>
          <c:max val="130"/>
        </c:scaling>
        <c:delete val="0"/>
        <c:axPos val="b"/>
        <c:majorGridlines>
          <c:spPr>
            <a:ln w="12700" cap="flat" cmpd="sng" algn="ctr">
              <a:solidFill>
                <a:schemeClr val="bg1">
                  <a:lumMod val="50000"/>
                </a:schemeClr>
              </a:solidFill>
              <a:round/>
            </a:ln>
            <a:effectLst/>
          </c:spPr>
        </c:majorGridlines>
        <c:minorGridlines>
          <c:spPr>
            <a:ln w="6350" cap="flat" cmpd="sng" algn="ctr">
              <a:solidFill>
                <a:schemeClr val="bg1">
                  <a:lumMod val="50000"/>
                </a:schemeClr>
              </a:solidFill>
              <a:round/>
            </a:ln>
            <a:effectLst/>
          </c:spPr>
        </c:minorGridlines>
        <c:title>
          <c:tx>
            <c:rich>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US" sz="1200"/>
                  <a:t>centimetres</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mn-lt"/>
                <a:ea typeface="+mn-ea"/>
                <a:cs typeface="+mn-cs"/>
              </a:defRPr>
            </a:pPr>
            <a:endParaRPr lang="en-US"/>
          </a:p>
        </c:txPr>
        <c:crossAx val="1026743807"/>
        <c:crosses val="autoZero"/>
        <c:crossBetween val="midCat"/>
        <c:majorUnit val="10"/>
      </c:valAx>
      <c:valAx>
        <c:axId val="1026743807"/>
        <c:scaling>
          <c:orientation val="minMax"/>
          <c:max val="50"/>
        </c:scaling>
        <c:delete val="0"/>
        <c:axPos val="l"/>
        <c:majorGridlines>
          <c:spPr>
            <a:ln w="12700" cap="flat" cmpd="sng" algn="ctr">
              <a:solidFill>
                <a:schemeClr val="bg1">
                  <a:lumMod val="50000"/>
                </a:schemeClr>
              </a:solidFill>
              <a:round/>
            </a:ln>
            <a:effectLst/>
          </c:spPr>
        </c:majorGridlines>
        <c:minorGridlines>
          <c:spPr>
            <a:ln w="6350" cap="flat" cmpd="sng" algn="ctr">
              <a:solidFill>
                <a:schemeClr val="bg1">
                  <a:lumMod val="50000"/>
                </a:schemeClr>
              </a:solidFill>
              <a:round/>
            </a:ln>
            <a:effectLst/>
          </c:spPr>
        </c:minorGridlines>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GB" sz="1200"/>
                  <a:t>inches</a:t>
                </a: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7199711"/>
        <c:crosses val="autoZero"/>
        <c:crossBetween val="midCat"/>
        <c:majorUnit val="5"/>
      </c:valAx>
      <c:spPr>
        <a:no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tx1">
        <a:lumMod val="65000"/>
        <a:lumOff val="35000"/>
      </a:schemeClr>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5400" cap="flat" cmpd="dbl" algn="ctr">
        <a:solidFill>
          <a:schemeClr val="phClr">
            <a:alpha val="50000"/>
          </a:schemeClr>
        </a:solidFill>
        <a:round/>
      </a:ln>
    </cs:spPr>
  </cs:dataPointLine>
  <cs:dataPointMarker>
    <cs:lnRef idx="0">
      <cs:styleClr val="auto"/>
    </cs:lnRef>
    <cs:fillRef idx="0">
      <cs:styleClr val="auto"/>
    </cs:fillRef>
    <cs:effectRef idx="0"/>
    <cs:fontRef idx="minor">
      <a:schemeClr val="dk1"/>
    </cs:fontRef>
    <cs:spPr>
      <a:ln w="34925" cap="flat" cmpd="dbl" algn="ctr">
        <a:solidFill>
          <a:schemeClr val="phClr">
            <a:lumMod val="75000"/>
            <a:alpha val="70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kern="1200" spc="0" normalizeH="0" baseline="0"/>
  </cs:title>
  <cs:trendline>
    <cs:lnRef idx="0">
      <cs:styleClr val="0"/>
    </cs:lnRef>
    <cs:fillRef idx="0"/>
    <cs:effectRef idx="0"/>
    <cs:fontRef idx="minor">
      <a:schemeClr val="tx1"/>
    </cs:fontRef>
    <cs:spPr>
      <a:ln w="38100" cap="rnd" cmpd="sng" algn="ctr">
        <a:solidFill>
          <a:schemeClr val="phClr">
            <a:lumMod val="75000"/>
            <a:alpha val="25000"/>
          </a:scheme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b="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131EEB-0DEF-4E1E-9AB8-E00F257DB90B}" type="datetimeFigureOut">
              <a:rPr lang="en-GB" smtClean="0"/>
              <a:t>13/04/2023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DF78EEE-664E-490C-BF3A-132A9748992E}" type="slidenum">
              <a:rPr lang="en-GB" smtClean="0"/>
              <a:t>‹#›</a:t>
            </a:fld>
            <a:endParaRPr lang="en-GB"/>
          </a:p>
        </p:txBody>
      </p:sp>
    </p:spTree>
    <p:extLst>
      <p:ext uri="{BB962C8B-B14F-4D97-AF65-F5344CB8AC3E}">
        <p14:creationId xmlns:p14="http://schemas.microsoft.com/office/powerpoint/2010/main" val="12285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Using the double number line explore learners’ thinking and reasoning. Learners use the double number line to explain their thinking. Learners may create and share their own definition of how to convert between units.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A double number line is used to illustrate learners’ own approaches again – only use the animation if required. It is important to reiterate that this can be used for illustration of a range of approaches.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dirty="0">
                <a:solidFill>
                  <a:srgbClr val="404040"/>
                </a:solidFill>
                <a:effectLst/>
                <a:latin typeface="Arial" panose="020B0604020202020204" pitchFamily="34" charset="0"/>
                <a:ea typeface="Times New Roman" panose="02020603050405020304" pitchFamily="18" charset="0"/>
              </a:rPr>
              <a:t>This activity extends the conversion of units to gallons and litres and requires a two-stage solution. Assure learners that the principal is exactly the same as for length.</a:t>
            </a:r>
          </a:p>
          <a:p>
            <a:pPr algn="l" fontAlgn="base"/>
            <a:endParaRPr lang="en-GB" dirty="0">
              <a:solidFill>
                <a:srgbClr val="404040"/>
              </a:solidFill>
              <a:effectLst/>
              <a:latin typeface="Arial" panose="020B0604020202020204" pitchFamily="34" charset="0"/>
              <a:ea typeface="Times New Roman" panose="02020603050405020304" pitchFamily="18" charset="0"/>
            </a:endParaRPr>
          </a:p>
          <a:p>
            <a:pPr algn="l" fontAlgn="base"/>
            <a:r>
              <a:rPr lang="en-GB" dirty="0">
                <a:solidFill>
                  <a:srgbClr val="404040"/>
                </a:solidFill>
                <a:effectLst/>
                <a:latin typeface="Arial" panose="020B0604020202020204" pitchFamily="34" charset="0"/>
                <a:ea typeface="Times New Roman" panose="02020603050405020304" pitchFamily="18" charset="0"/>
              </a:rPr>
              <a:t>Ask learners to work individually or in pairs to calculate the answer. Pay particular attention to how they approach this problem.</a:t>
            </a:r>
          </a:p>
          <a:p>
            <a:pPr algn="l" fontAlgn="base"/>
            <a:endParaRPr lang="en-GB" dirty="0">
              <a:solidFill>
                <a:srgbClr val="404040"/>
              </a:solidFill>
              <a:effectLst/>
              <a:latin typeface="Arial" panose="020B0604020202020204" pitchFamily="34" charset="0"/>
              <a:ea typeface="Times New Roman" panose="02020603050405020304" pitchFamily="18" charset="0"/>
            </a:endParaRPr>
          </a:p>
          <a:p>
            <a:pPr algn="l" fontAlgn="base"/>
            <a:r>
              <a:rPr lang="en-GB" dirty="0">
                <a:solidFill>
                  <a:srgbClr val="404040"/>
                </a:solidFill>
                <a:effectLst/>
                <a:latin typeface="Arial" panose="020B0604020202020204" pitchFamily="34" charset="0"/>
                <a:ea typeface="Times New Roman" panose="02020603050405020304" pitchFamily="18" charset="0"/>
              </a:rPr>
              <a:t>Ask for volunteers to demonstrate their methods, using slides 12 &amp; 13 as required. </a:t>
            </a:r>
            <a:endParaRPr lang="en-GB" dirty="0">
              <a:effectLst/>
              <a:latin typeface="Times New Roman" panose="02020603050405020304" pitchFamily="18" charset="0"/>
              <a:ea typeface="Times New Roman" panose="02020603050405020304" pitchFamily="18" charset="0"/>
            </a:endParaRPr>
          </a:p>
          <a:p>
            <a:pPr algn="just" fontAlgn="base"/>
            <a:r>
              <a:rPr lang="en-GB" dirty="0">
                <a:solidFill>
                  <a:srgbClr val="404040"/>
                </a:solidFill>
                <a:effectLst/>
                <a:latin typeface="Arial" panose="020B0604020202020204" pitchFamily="34" charset="0"/>
                <a:ea typeface="Times New Roman" panose="02020603050405020304" pitchFamily="18" charset="0"/>
              </a:rPr>
              <a:t> </a:t>
            </a:r>
            <a:endParaRPr lang="en-GB" dirty="0">
              <a:effectLst/>
              <a:latin typeface="Times New Roman" panose="02020603050405020304" pitchFamily="18" charset="0"/>
              <a:ea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animated slide as required for part one of the calculation.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the solution here depends on multiplying across the number line but highlight that multiplying along the number line can be used as a check.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75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as required for part 2 of the calculation.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time, highlight the link between alternative methods of multiplying across and along the number line. Both involve multiplying 4.55 × 3.75.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52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ea typeface="Calibri" panose="020F0502020204030204" pitchFamily="34" charset="0"/>
                <a:cs typeface="Times New Roman" panose="02020603050405020304" pitchFamily="18" charset="0"/>
              </a:rPr>
              <a:t>Slides 14–16.  Learners work independently on exam questions. Depending on time and on the ability of learners in the group, you may choose only two of the questions for the class to do. They may choose to draw a double number line to help in identifying the multiplier.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When completed, ask learners whether they have used a different approach to that used prior to the lesson when converting between units. How has their thinking changed? What have they learned about multiplicative structure?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Discuss where else this approach may work. Where have they used it before? Where would they use it in future?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35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98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01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who have used a different method can share their way of tackling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7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who have used a different method can share their way of tackling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8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who have used a different method can share their way of tackling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98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Ask learners to say what they see.</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Initial responses will probably be ‘rulers’.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Ask for more information about what they see on the rulers, and probe for different units shown.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Which units are cm? Which are inches? What about mm?</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Highlight that, unlike many countries, the UK still uses two different sets of units for measuring – these are known as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metric</a:t>
            </a:r>
            <a:r>
              <a:rPr lang="en-GB" sz="1800" dirty="0">
                <a:effectLst/>
                <a:latin typeface="Calibri" panose="020F0502020204030204" pitchFamily="34" charset="0"/>
                <a:ea typeface="Calibri" panose="020F0502020204030204" pitchFamily="34" charset="0"/>
                <a:cs typeface="Times New Roman" panose="02020603050405020304" pitchFamily="18" charset="0"/>
              </a:rPr>
              <a:t> (cm, mm, m, km) 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imperial</a:t>
            </a:r>
            <a:r>
              <a:rPr lang="en-GB" sz="1800" dirty="0">
                <a:effectLst/>
                <a:latin typeface="Calibri" panose="020F0502020204030204" pitchFamily="34" charset="0"/>
                <a:ea typeface="Calibri" panose="020F0502020204030204" pitchFamily="34" charset="0"/>
                <a:cs typeface="Times New Roman" panose="02020603050405020304" pitchFamily="18" charset="0"/>
              </a:rPr>
              <a:t> (inches, feet, yards, miles).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Use animation to reveal the first question.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Ask learners to show answers on mini whiteboards (if available).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Address any errors &amp; misconceptions and establish that 6 inches is about 15 cm (to the nearest cm).</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Reveal the second question and establish what the initial difficulty is (the tape only going up to 7 inches).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Ask learners to show answers on mini whiteboards (if available). This should be a relatively simple task of doubling to 30 cm.</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who have used a different method can share their way of tackling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18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who have used a different method can share their way of tackling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065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connection between the rulers and this ratio table: </a:t>
            </a:r>
          </a:p>
          <a:p>
            <a:pPr marL="171450" indent="-171450">
              <a:buFont typeface="Arial" panose="020B0604020202020204" pitchFamily="34" charset="0"/>
              <a:buChar char="•"/>
            </a:pPr>
            <a:r>
              <a:rPr lang="en-GB" dirty="0"/>
              <a:t>Both show cm on one edge and inches on the other.</a:t>
            </a:r>
          </a:p>
          <a:p>
            <a:pPr marL="171450" indent="-171450">
              <a:buFont typeface="Arial" panose="020B0604020202020204" pitchFamily="34" charset="0"/>
              <a:buChar char="•"/>
            </a:pPr>
            <a:r>
              <a:rPr lang="en-GB" dirty="0"/>
              <a:t>Both start at 0 and (in this case) go to 12 inches/30 cm.</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Ask learners to copy the ratio table (ideally on mini whiteboards) and work individually or in pairs to note down 4 other equivalences from what they know already.</a:t>
            </a:r>
          </a:p>
          <a:p>
            <a:pPr marL="0" indent="0">
              <a:buFont typeface="Arial" panose="020B0604020202020204" pitchFamily="34" charset="0"/>
              <a:buNone/>
            </a:pPr>
            <a:r>
              <a:rPr lang="en-GB" dirty="0"/>
              <a:t>Ask learners to hold up their mini whiteboards and note down some of the pairs of values shown. Address any errors or misconceptions.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Next, use animation to reveal the first question and ask learners to show what 2 ft would be in cm. Discuss answers and methods used.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Finally, challenge learners to say what 5 ft 6 in would be in cm. Take responses and construct a ratio table with the class.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effectLst/>
                <a:latin typeface="Arial" panose="020B0604020202020204" pitchFamily="34" charset="0"/>
                <a:ea typeface="Calibri" panose="020F0502020204030204" pitchFamily="34" charset="0"/>
                <a:cs typeface="Times New Roman" panose="02020603050405020304" pitchFamily="18" charset="0"/>
              </a:rPr>
              <a:t>In pairs learners will calculate, using the graph provided, how much 500 cm is equivalent to in inches and will construct a ratio table or a double number line to explain their thinking.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graph activity is an important building block for the construction and use of double number lines.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Give learners a few minutes on their own to think about how to tackle the problem, before pairing learners. Ask pairs of learners to explain their approach to each other and agree on an approach for finding the equivalence of 500 cm in inches. They should write their method for finding a solution on their mini whiteboards. </a:t>
            </a:r>
          </a:p>
          <a:p>
            <a:endParaRPr lang="en-GB" dirty="0">
              <a:effectLst/>
              <a:latin typeface="Arial" panose="020B060402020202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As learners work through the problem, identify any learners who use one of the approaches described on Slides 5</a:t>
            </a:r>
            <a:r>
              <a:rPr lang="en-GB" sz="1800" dirty="0">
                <a:effectLst/>
                <a:latin typeface="Arial" panose="020B0604020202020204" pitchFamily="34" charset="0"/>
                <a:ea typeface="Calibri" panose="020F0502020204030204" pitchFamily="34" charset="0"/>
              </a:rPr>
              <a:t>–</a:t>
            </a:r>
            <a:r>
              <a:rPr lang="en-GB" sz="1800" dirty="0">
                <a:effectLst/>
                <a:latin typeface="Arial" panose="020B0604020202020204" pitchFamily="34" charset="0"/>
                <a:ea typeface="Calibri" panose="020F0502020204030204" pitchFamily="34" charset="0"/>
                <a:cs typeface="Times New Roman" panose="02020603050405020304" pitchFamily="18" charset="0"/>
              </a:rPr>
              <a:t>8</a:t>
            </a:r>
            <a:r>
              <a:rPr lang="en-GB" dirty="0">
                <a:effectLst/>
                <a:latin typeface="Arial" panose="020B0604020202020204" pitchFamily="34" charset="0"/>
                <a:ea typeface="Calibri" panose="020F0502020204030204" pitchFamily="34" charset="0"/>
                <a:cs typeface="Times New Roman" panose="02020603050405020304" pitchFamily="18" charset="0"/>
              </a:rPr>
              <a:t>. These learners can be called on when these methods are covered in Discuss 1.</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if any learners used the method shown and use animation, as required, to discuss the method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Repeat for slides 6 and 7.</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197865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4569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49997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Learners who have used a different method can share their way of tackling the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55144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ea typeface="Calibri" panose="020F0502020204030204" pitchFamily="34" charset="0"/>
                <a:cs typeface="Times New Roman" panose="02020603050405020304" pitchFamily="18" charset="0"/>
              </a:rPr>
              <a:t>‘Spot the mistake’ activity – learners work independently.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Learners work independently at first, then share their work and ideas, discuss and explain.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This activity intends to highlight a common misconception by allowing learners to evaluate a statement, using a double number line to work in reverse.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Arial" panose="020B0604020202020204" pitchFamily="34" charset="0"/>
                <a:ea typeface="Calibri" panose="020F0502020204030204" pitchFamily="34" charset="0"/>
                <a:cs typeface="Times New Roman" panose="02020603050405020304" pitchFamily="18" charset="0"/>
              </a:rPr>
              <a:t>This activity will also allow learners to create their own definition of how to convert distance correctly.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15478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1947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31673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42870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873618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1595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43852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2749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9502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20969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000120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4333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796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chart" Target="../charts/char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7"/>
            <a:ext cx="9144000" cy="1372052"/>
          </a:xfrm>
          <a:solidFill>
            <a:schemeClr val="accent1"/>
          </a:solidFill>
        </p:spPr>
        <p:txBody>
          <a:bodyPr>
            <a:normAutofit fontScale="90000"/>
          </a:bodyPr>
          <a:lstStyle/>
          <a:p>
            <a:pPr algn="l"/>
            <a:r>
              <a:rPr lang="en-US" sz="3200" b="1" dirty="0">
                <a:solidFill>
                  <a:schemeClr val="bg1"/>
                </a:solidFill>
                <a:latin typeface="Arial" panose="020B0604020202020204" pitchFamily="34" charset="0"/>
                <a:cs typeface="Arial" panose="020B0604020202020204" pitchFamily="34" charset="0"/>
              </a:rPr>
              <a:t>Lesson 15: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Converting between metric and imperial units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Level 2</a:t>
            </a:r>
            <a:endParaRPr lang="en-GB" sz="3200" dirty="0">
              <a:solidFill>
                <a:schemeClr val="bg1"/>
              </a:solidFill>
            </a:endParaRPr>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875631"/>
            <a:ext cx="9144000" cy="2876988"/>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342900" lvl="0" indent="-342900" algn="l">
              <a:buClr>
                <a:srgbClr val="4472C4"/>
              </a:buClr>
              <a:buFont typeface="Symbol" panose="05050102010706020507" pitchFamily="18" charset="2"/>
              <a:buChar char=""/>
            </a:pPr>
            <a:r>
              <a:rPr lang="en-GB" dirty="0">
                <a:effectLst/>
                <a:latin typeface="Arial" panose="020B0604020202020204" pitchFamily="34" charset="0"/>
                <a:ea typeface="Calibri" panose="020F0502020204030204" pitchFamily="34" charset="0"/>
              </a:rPr>
              <a:t>Use graphs and ratio tables to convert between units of measure</a:t>
            </a:r>
          </a:p>
          <a:p>
            <a:pPr marL="342900" lvl="0" indent="-342900" algn="l">
              <a:buClr>
                <a:srgbClr val="4472C4"/>
              </a:buClr>
              <a:buFont typeface="Symbol" panose="05050102010706020507" pitchFamily="18" charset="2"/>
              <a:buChar char=""/>
            </a:pPr>
            <a:r>
              <a:rPr lang="en-GB" dirty="0">
                <a:effectLst/>
                <a:latin typeface="Arial" panose="020B0604020202020204" pitchFamily="34" charset="0"/>
                <a:ea typeface="Calibri" panose="020F0502020204030204" pitchFamily="34" charset="0"/>
              </a:rPr>
              <a:t>Understand how to use double number lines to provide insight into solving conversion problems</a:t>
            </a:r>
          </a:p>
          <a:p>
            <a:pPr marL="342900" lvl="0" indent="-342900" algn="l">
              <a:spcAft>
                <a:spcPts val="600"/>
              </a:spcAft>
              <a:buClr>
                <a:srgbClr val="4472C4"/>
              </a:buClr>
              <a:buFont typeface="Symbol" panose="05050102010706020507" pitchFamily="18" charset="2"/>
              <a:buChar char=""/>
            </a:pPr>
            <a:r>
              <a:rPr lang="en-GB" dirty="0">
                <a:effectLst/>
                <a:latin typeface="Arial" panose="020B0604020202020204" pitchFamily="34" charset="0"/>
                <a:ea typeface="Calibri" panose="020F0502020204030204" pitchFamily="34" charset="0"/>
              </a:rPr>
              <a:t>Use approximation to check conversion calculations </a:t>
            </a:r>
          </a:p>
          <a:p>
            <a:pPr algn="l">
              <a:lnSpc>
                <a:spcPts val="3100"/>
              </a:lnSpc>
              <a:spcAft>
                <a:spcPts val="600"/>
              </a:spcAft>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4"/>
          <a:stretch>
            <a:fillRect/>
          </a:stretch>
        </p:blipFill>
        <p:spPr>
          <a:xfrm>
            <a:off x="5461200" y="262800"/>
            <a:ext cx="2123825" cy="796434"/>
          </a:xfrm>
          <a:prstGeom prst="rect">
            <a:avLst/>
          </a:prstGeom>
        </p:spPr>
      </p:pic>
      <p:pic>
        <p:nvPicPr>
          <p:cNvPr id="10" name="Picture 9" descr="Text&#10;&#10;Description automatically generated">
            <a:extLst>
              <a:ext uri="{FF2B5EF4-FFF2-40B4-BE49-F238E27FC236}">
                <a16:creationId xmlns:a16="http://schemas.microsoft.com/office/drawing/2014/main" id="{837C7AE4-055A-4957-AAB0-EC616C90406D}"/>
              </a:ext>
            </a:extLst>
          </p:cNvPr>
          <p:cNvPicPr>
            <a:picLocks noChangeAspect="1"/>
          </p:cNvPicPr>
          <p:nvPr/>
        </p:nvPicPr>
        <p:blipFill>
          <a:blip r:embed="rId5"/>
          <a:stretch>
            <a:fillRect/>
          </a:stretch>
        </p:blipFill>
        <p:spPr>
          <a:xfrm>
            <a:off x="370800" y="324000"/>
            <a:ext cx="3474000" cy="570825"/>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390A720-F8B0-98C5-8CC5-8B935F144FF8}"/>
              </a:ext>
            </a:extLst>
          </p:cNvPr>
          <p:cNvSpPr/>
          <p:nvPr/>
        </p:nvSpPr>
        <p:spPr>
          <a:xfrm>
            <a:off x="1319726" y="1228171"/>
            <a:ext cx="8365211" cy="1261134"/>
          </a:xfrm>
          <a:prstGeom prst="cloudCallout">
            <a:avLst>
              <a:gd name="adj1" fmla="val 60506"/>
              <a:gd name="adj2" fmla="val 2789"/>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dk1"/>
              </a:solidFill>
            </a:endParaRPr>
          </a:p>
        </p:txBody>
      </p:sp>
      <p:sp>
        <p:nvSpPr>
          <p:cNvPr id="13" name="Title 1">
            <a:extLst>
              <a:ext uri="{FF2B5EF4-FFF2-40B4-BE49-F238E27FC236}">
                <a16:creationId xmlns:a16="http://schemas.microsoft.com/office/drawing/2014/main" id="{D4DC3F5A-A3B7-91D1-FC14-B770DDB5A6B7}"/>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methods for Explore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7" name="Picture 6" descr="Cartoon of a person called Alex. They are standing with their arms by their sides. They have short brown hair and are wearing blue trousers, a grey t-shirt and brown shoes. They are carrying an orange cross body bag. ">
            <a:extLst>
              <a:ext uri="{FF2B5EF4-FFF2-40B4-BE49-F238E27FC236}">
                <a16:creationId xmlns:a16="http://schemas.microsoft.com/office/drawing/2014/main" id="{8450014C-B0C5-1A70-7F27-BBE8EBB5B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66610" y="1167203"/>
            <a:ext cx="846899" cy="2093928"/>
          </a:xfrm>
          <a:prstGeom prst="rect">
            <a:avLst/>
          </a:prstGeom>
        </p:spPr>
      </p:pic>
      <p:sp>
        <p:nvSpPr>
          <p:cNvPr id="3" name="TextBox 8">
            <a:extLst>
              <a:ext uri="{FF2B5EF4-FFF2-40B4-BE49-F238E27FC236}">
                <a16:creationId xmlns:a16="http://schemas.microsoft.com/office/drawing/2014/main" id="{4E914401-BD1E-2C96-1971-E9C532C10890}"/>
              </a:ext>
            </a:extLst>
          </p:cNvPr>
          <p:cNvSpPr txBox="1"/>
          <p:nvPr/>
        </p:nvSpPr>
        <p:spPr>
          <a:xfrm>
            <a:off x="2140280" y="1408407"/>
            <a:ext cx="6115419" cy="777457"/>
          </a:xfrm>
          <a:prstGeom prst="rect">
            <a:avLst/>
          </a:prstGeom>
          <a:noFill/>
        </p:spPr>
        <p:txBody>
          <a:bodyPr wrap="square" rtlCol="0">
            <a:spAutoFit/>
          </a:bodyPr>
          <a:lstStyle/>
          <a:p>
            <a:pPr algn="ctr">
              <a:lnSpc>
                <a:spcPct val="115000"/>
              </a:lnSpc>
              <a:spcBef>
                <a:spcPts val="400"/>
              </a:spcBef>
              <a:spcAft>
                <a:spcPts val="400"/>
              </a:spcAft>
            </a:pPr>
            <a:r>
              <a:rPr lang="en-GB" sz="2000" dirty="0">
                <a:latin typeface="Arial" panose="020B0604020202020204" pitchFamily="34" charset="0"/>
                <a:ea typeface="Calibri" panose="020F0502020204030204" pitchFamily="34" charset="0"/>
                <a:cs typeface="Times New Roman" panose="02020603050405020304" pitchFamily="18" charset="0"/>
              </a:rPr>
              <a:t>‘</a:t>
            </a:r>
            <a:r>
              <a:rPr lang="en-GB" sz="2000" kern="1200" dirty="0">
                <a:effectLst/>
                <a:latin typeface="Arial" panose="020B0604020202020204" pitchFamily="34" charset="0"/>
                <a:ea typeface="Calibri" panose="020F0502020204030204" pitchFamily="34" charset="0"/>
                <a:cs typeface="Times New Roman" panose="02020603050405020304" pitchFamily="18" charset="0"/>
              </a:rPr>
              <a:t>I know that 1 mile is about 1.6 km, so to work out the distance to Zürich in miles I multiply by 1.6.’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DED54932-F32A-39C4-6F57-67D8ED70F70C}"/>
              </a:ext>
            </a:extLst>
          </p:cNvPr>
          <p:cNvSpPr/>
          <p:nvPr/>
        </p:nvSpPr>
        <p:spPr>
          <a:xfrm>
            <a:off x="882821" y="4749208"/>
            <a:ext cx="10085292" cy="144754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To convert </a:t>
            </a:r>
            <a:r>
              <a:rPr lang="en-US" sz="2400" b="1" dirty="0">
                <a:solidFill>
                  <a:schemeClr val="tx1"/>
                </a:solidFill>
                <a:latin typeface="Arial" panose="020B0604020202020204" pitchFamily="34" charset="0"/>
                <a:cs typeface="Arial" panose="020B0604020202020204" pitchFamily="34" charset="0"/>
              </a:rPr>
              <a:t>km to miles </a:t>
            </a:r>
            <a:r>
              <a:rPr lang="en-US" sz="2400" dirty="0">
                <a:solidFill>
                  <a:schemeClr val="tx1"/>
                </a:solidFill>
                <a:latin typeface="Arial" panose="020B0604020202020204" pitchFamily="34" charset="0"/>
                <a:cs typeface="Arial" panose="020B0604020202020204" pitchFamily="34" charset="0"/>
              </a:rPr>
              <a:t>we </a:t>
            </a:r>
            <a:r>
              <a:rPr lang="en-US" sz="2400" b="1" dirty="0">
                <a:solidFill>
                  <a:schemeClr val="tx1"/>
                </a:solidFill>
                <a:latin typeface="Arial" panose="020B0604020202020204" pitchFamily="34" charset="0"/>
                <a:cs typeface="Arial" panose="020B0604020202020204" pitchFamily="34" charset="0"/>
              </a:rPr>
              <a:t>divide</a:t>
            </a:r>
            <a:r>
              <a:rPr lang="en-US" sz="2400" dirty="0">
                <a:solidFill>
                  <a:schemeClr val="tx1"/>
                </a:solidFill>
                <a:latin typeface="Arial" panose="020B0604020202020204" pitchFamily="34" charset="0"/>
                <a:cs typeface="Arial" panose="020B0604020202020204" pitchFamily="34" charset="0"/>
              </a:rPr>
              <a:t> the number of km by 1.6</a:t>
            </a:r>
          </a:p>
          <a:p>
            <a:pPr marL="342900" indent="-342900">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To convert from </a:t>
            </a:r>
            <a:r>
              <a:rPr lang="en-US" sz="2400" b="1" dirty="0">
                <a:solidFill>
                  <a:schemeClr val="tx1"/>
                </a:solidFill>
                <a:latin typeface="Arial" panose="020B0604020202020204" pitchFamily="34" charset="0"/>
                <a:cs typeface="Arial" panose="020B0604020202020204" pitchFamily="34" charset="0"/>
              </a:rPr>
              <a:t>miles to km </a:t>
            </a:r>
            <a:r>
              <a:rPr lang="en-US" sz="2400" dirty="0">
                <a:solidFill>
                  <a:schemeClr val="tx1"/>
                </a:solidFill>
                <a:latin typeface="Arial" panose="020B0604020202020204" pitchFamily="34" charset="0"/>
                <a:cs typeface="Arial" panose="020B0604020202020204" pitchFamily="34" charset="0"/>
              </a:rPr>
              <a:t>we </a:t>
            </a:r>
            <a:r>
              <a:rPr lang="en-US" sz="2400" b="1" dirty="0">
                <a:solidFill>
                  <a:schemeClr val="tx1"/>
                </a:solidFill>
                <a:latin typeface="Arial" panose="020B0604020202020204" pitchFamily="34" charset="0"/>
                <a:cs typeface="Arial" panose="020B0604020202020204" pitchFamily="34" charset="0"/>
              </a:rPr>
              <a:t>multiply</a:t>
            </a:r>
            <a:r>
              <a:rPr lang="en-US" sz="2400" dirty="0">
                <a:solidFill>
                  <a:schemeClr val="tx1"/>
                </a:solidFill>
                <a:latin typeface="Arial" panose="020B0604020202020204" pitchFamily="34" charset="0"/>
                <a:cs typeface="Arial" panose="020B0604020202020204" pitchFamily="34" charset="0"/>
              </a:rPr>
              <a:t> the number of miles by 1.6</a:t>
            </a:r>
            <a:endParaRPr lang="en-GB" sz="2400" dirty="0">
              <a:solidFill>
                <a:schemeClr val="tx1"/>
              </a:solidFill>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C01B206A-A584-2F9B-7086-2D8D96516BB6}"/>
              </a:ext>
            </a:extLst>
          </p:cNvPr>
          <p:cNvGrpSpPr/>
          <p:nvPr/>
        </p:nvGrpSpPr>
        <p:grpSpPr>
          <a:xfrm>
            <a:off x="1144028" y="2755387"/>
            <a:ext cx="9500531" cy="1827327"/>
            <a:chOff x="1480273" y="2365753"/>
            <a:chExt cx="9500531" cy="1827327"/>
          </a:xfrm>
        </p:grpSpPr>
        <p:cxnSp>
          <p:nvCxnSpPr>
            <p:cNvPr id="28" name="Straight Connector 27">
              <a:extLst>
                <a:ext uri="{FF2B5EF4-FFF2-40B4-BE49-F238E27FC236}">
                  <a16:creationId xmlns:a16="http://schemas.microsoft.com/office/drawing/2014/main" id="{C8A9360C-7388-14CD-11D5-4A96E715CC7E}"/>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5E0C9F-5B77-FFFB-1160-1EAE3EFFB018}"/>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DFA560D-0C24-77DC-40B7-C86AEDF011FE}"/>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2F41FA-56C4-9188-584A-977E2DBB8594}"/>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06B4A4D-EC1C-0253-E179-9486C3F8C789}"/>
                </a:ext>
              </a:extLst>
            </p:cNvPr>
            <p:cNvSpPr txBox="1"/>
            <p:nvPr/>
          </p:nvSpPr>
          <p:spPr>
            <a:xfrm>
              <a:off x="1480273" y="3792970"/>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51" name="TextBox 50">
              <a:extLst>
                <a:ext uri="{FF2B5EF4-FFF2-40B4-BE49-F238E27FC236}">
                  <a16:creationId xmlns:a16="http://schemas.microsoft.com/office/drawing/2014/main" id="{4FE536A7-A0A7-834E-FEAC-3436A055B061}"/>
                </a:ext>
              </a:extLst>
            </p:cNvPr>
            <p:cNvSpPr txBox="1"/>
            <p:nvPr/>
          </p:nvSpPr>
          <p:spPr>
            <a:xfrm>
              <a:off x="1480273" y="2365753"/>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cxnSp>
          <p:nvCxnSpPr>
            <p:cNvPr id="54" name="Straight Connector 53">
              <a:extLst>
                <a:ext uri="{FF2B5EF4-FFF2-40B4-BE49-F238E27FC236}">
                  <a16:creationId xmlns:a16="http://schemas.microsoft.com/office/drawing/2014/main" id="{EA721C26-26D1-8792-BEEF-6BC68F6D2608}"/>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B60423-0088-FAF2-98A9-37F37384297F}"/>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B1BF6F-41BE-FC0C-F5B8-59C2C14A2158}"/>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F5A26B-1B31-E840-75FD-96555CE42D81}"/>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4185AE-AAD4-E2DF-2055-14E910D9719A}"/>
                </a:ext>
              </a:extLst>
            </p:cNvPr>
            <p:cNvSpPr txBox="1"/>
            <p:nvPr/>
          </p:nvSpPr>
          <p:spPr>
            <a:xfrm>
              <a:off x="7843979" y="2370197"/>
              <a:ext cx="61266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144</a:t>
              </a:r>
            </a:p>
          </p:txBody>
        </p:sp>
        <p:cxnSp>
          <p:nvCxnSpPr>
            <p:cNvPr id="59" name="Straight Connector 58">
              <a:extLst>
                <a:ext uri="{FF2B5EF4-FFF2-40B4-BE49-F238E27FC236}">
                  <a16:creationId xmlns:a16="http://schemas.microsoft.com/office/drawing/2014/main" id="{715323A4-80E2-423B-7FB9-95C3676DEAE0}"/>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74409AA-B25A-FAAD-1D2F-1CD7AF3A57C7}"/>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D7DD057-7E7A-D305-0E8C-3C34F24F0B6F}"/>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47A0C5B-9BBB-6E98-3DCE-E5D4CA347F6F}"/>
                </a:ext>
              </a:extLst>
            </p:cNvPr>
            <p:cNvSpPr txBox="1"/>
            <p:nvPr/>
          </p:nvSpPr>
          <p:spPr>
            <a:xfrm>
              <a:off x="10205129" y="2750890"/>
              <a:ext cx="5261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km</a:t>
              </a:r>
            </a:p>
          </p:txBody>
        </p:sp>
        <p:sp>
          <p:nvSpPr>
            <p:cNvPr id="63" name="TextBox 62">
              <a:extLst>
                <a:ext uri="{FF2B5EF4-FFF2-40B4-BE49-F238E27FC236}">
                  <a16:creationId xmlns:a16="http://schemas.microsoft.com/office/drawing/2014/main" id="{3B6856B2-16AC-0D9E-61E1-B49FF3AEC9BC}"/>
                </a:ext>
              </a:extLst>
            </p:cNvPr>
            <p:cNvSpPr txBox="1"/>
            <p:nvPr/>
          </p:nvSpPr>
          <p:spPr>
            <a:xfrm>
              <a:off x="10196615" y="3476966"/>
              <a:ext cx="784189"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miles</a:t>
              </a:r>
            </a:p>
          </p:txBody>
        </p:sp>
      </p:grpSp>
      <p:sp>
        <p:nvSpPr>
          <p:cNvPr id="64" name="TextBox 63">
            <a:extLst>
              <a:ext uri="{FF2B5EF4-FFF2-40B4-BE49-F238E27FC236}">
                <a16:creationId xmlns:a16="http://schemas.microsoft.com/office/drawing/2014/main" id="{3F13C062-FFAA-D4BA-44C0-A638D222E519}"/>
              </a:ext>
            </a:extLst>
          </p:cNvPr>
          <p:cNvSpPr txBox="1"/>
          <p:nvPr/>
        </p:nvSpPr>
        <p:spPr>
          <a:xfrm>
            <a:off x="2246057" y="2680515"/>
            <a:ext cx="5405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1.6</a:t>
            </a:r>
          </a:p>
        </p:txBody>
      </p:sp>
      <p:sp>
        <p:nvSpPr>
          <p:cNvPr id="65" name="TextBox 64">
            <a:extLst>
              <a:ext uri="{FF2B5EF4-FFF2-40B4-BE49-F238E27FC236}">
                <a16:creationId xmlns:a16="http://schemas.microsoft.com/office/drawing/2014/main" id="{CBCF9F76-56AC-2CD9-3292-6EA73E7CAD34}"/>
              </a:ext>
            </a:extLst>
          </p:cNvPr>
          <p:cNvSpPr txBox="1"/>
          <p:nvPr/>
        </p:nvSpPr>
        <p:spPr>
          <a:xfrm>
            <a:off x="2388724" y="4177008"/>
            <a:ext cx="32733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a:t>
            </a:r>
          </a:p>
        </p:txBody>
      </p:sp>
      <p:sp>
        <p:nvSpPr>
          <p:cNvPr id="66" name="TextBox 65">
            <a:extLst>
              <a:ext uri="{FF2B5EF4-FFF2-40B4-BE49-F238E27FC236}">
                <a16:creationId xmlns:a16="http://schemas.microsoft.com/office/drawing/2014/main" id="{3C82D844-9DCA-6E85-3E7B-55E6E3D9B09A}"/>
              </a:ext>
            </a:extLst>
          </p:cNvPr>
          <p:cNvSpPr txBox="1"/>
          <p:nvPr/>
        </p:nvSpPr>
        <p:spPr>
          <a:xfrm>
            <a:off x="7588659" y="4230386"/>
            <a:ext cx="469330" cy="400110"/>
          </a:xfrm>
          <a:prstGeom prst="rect">
            <a:avLst/>
          </a:prstGeom>
          <a:noFill/>
        </p:spPr>
        <p:txBody>
          <a:bodyPr wrap="square" rtlCol="0">
            <a:spAutoFit/>
          </a:bodyPr>
          <a:lstStyle/>
          <a:p>
            <a:pPr algn="ctr"/>
            <a:r>
              <a:rPr lang="en-GB" sz="2000" dirty="0">
                <a:solidFill>
                  <a:srgbClr val="FF0000"/>
                </a:solidFill>
              </a:rPr>
              <a:t>90</a:t>
            </a:r>
          </a:p>
        </p:txBody>
      </p:sp>
      <p:grpSp>
        <p:nvGrpSpPr>
          <p:cNvPr id="67" name="Group 66">
            <a:extLst>
              <a:ext uri="{FF2B5EF4-FFF2-40B4-BE49-F238E27FC236}">
                <a16:creationId xmlns:a16="http://schemas.microsoft.com/office/drawing/2014/main" id="{E50A176D-51FF-E427-5A72-FF587AE1614E}"/>
              </a:ext>
            </a:extLst>
          </p:cNvPr>
          <p:cNvGrpSpPr/>
          <p:nvPr/>
        </p:nvGrpSpPr>
        <p:grpSpPr>
          <a:xfrm>
            <a:off x="1401407" y="2989576"/>
            <a:ext cx="1509652" cy="1416968"/>
            <a:chOff x="2888578" y="2584006"/>
            <a:chExt cx="1509652" cy="1416968"/>
          </a:xfrm>
        </p:grpSpPr>
        <p:sp>
          <p:nvSpPr>
            <p:cNvPr id="68" name="Arc 67">
              <a:extLst>
                <a:ext uri="{FF2B5EF4-FFF2-40B4-BE49-F238E27FC236}">
                  <a16:creationId xmlns:a16="http://schemas.microsoft.com/office/drawing/2014/main" id="{A2CB8CAA-3933-5B6B-6BE6-6828D1278969}"/>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7142033-6A4F-27D4-7A02-3854E54ABA07}"/>
                    </a:ext>
                  </a:extLst>
                </p:cNvPr>
                <p:cNvSpPr txBox="1"/>
                <p:nvPr/>
              </p:nvSpPr>
              <p:spPr>
                <a:xfrm rot="16200000">
                  <a:off x="2661793" y="3138994"/>
                  <a:ext cx="853680" cy="400110"/>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GB" sz="2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000" dirty="0">
                      <a:solidFill>
                        <a:srgbClr val="FF0000"/>
                      </a:solidFill>
                      <a:latin typeface="Arial" panose="020B0604020202020204" pitchFamily="34" charset="0"/>
                      <a:cs typeface="Arial" panose="020B0604020202020204" pitchFamily="34" charset="0"/>
                    </a:rPr>
                    <a:t>1.6</a:t>
                  </a:r>
                </a:p>
              </p:txBody>
            </p:sp>
          </mc:Choice>
          <mc:Fallback xmlns="">
            <p:sp>
              <p:nvSpPr>
                <p:cNvPr id="14" name="TextBox 13">
                  <a:extLst>
                    <a:ext uri="{FF2B5EF4-FFF2-40B4-BE49-F238E27FC236}">
                      <a16:creationId xmlns:a16="http://schemas.microsoft.com/office/drawing/2014/main" id="{26B6F2B8-80CC-FC1A-CC26-36F9A076AC95}"/>
                    </a:ext>
                  </a:extLst>
                </p:cNvPr>
                <p:cNvSpPr txBox="1">
                  <a:spLocks noRot="1" noChangeAspect="1" noMove="1" noResize="1" noEditPoints="1" noAdjustHandles="1" noChangeArrowheads="1" noChangeShapeType="1" noTextEdit="1"/>
                </p:cNvSpPr>
                <p:nvPr/>
              </p:nvSpPr>
              <p:spPr>
                <a:xfrm rot="16200000">
                  <a:off x="2661793" y="3138994"/>
                  <a:ext cx="853680" cy="400110"/>
                </a:xfrm>
                <a:prstGeom prst="rect">
                  <a:avLst/>
                </a:prstGeom>
                <a:blipFill>
                  <a:blip r:embed="rId5"/>
                  <a:stretch>
                    <a:fillRect l="-6061" t="-7353" r="-24242"/>
                  </a:stretch>
                </a:blipFill>
              </p:spPr>
              <p:txBody>
                <a:bodyPr/>
                <a:lstStyle/>
                <a:p>
                  <a:r>
                    <a:rPr lang="en-GB">
                      <a:noFill/>
                    </a:rPr>
                    <a:t> </a:t>
                  </a:r>
                </a:p>
              </p:txBody>
            </p:sp>
          </mc:Fallback>
        </mc:AlternateContent>
      </p:grpSp>
      <p:grpSp>
        <p:nvGrpSpPr>
          <p:cNvPr id="70" name="Group 69">
            <a:extLst>
              <a:ext uri="{FF2B5EF4-FFF2-40B4-BE49-F238E27FC236}">
                <a16:creationId xmlns:a16="http://schemas.microsoft.com/office/drawing/2014/main" id="{8E42B92E-25D2-6642-D0D3-1AD522DED77B}"/>
              </a:ext>
            </a:extLst>
          </p:cNvPr>
          <p:cNvGrpSpPr/>
          <p:nvPr/>
        </p:nvGrpSpPr>
        <p:grpSpPr>
          <a:xfrm>
            <a:off x="6534412" y="3011193"/>
            <a:ext cx="1556867" cy="1416968"/>
            <a:chOff x="6870657" y="2621559"/>
            <a:chExt cx="1556867" cy="1416968"/>
          </a:xfrm>
        </p:grpSpPr>
        <p:sp>
          <p:nvSpPr>
            <p:cNvPr id="71" name="Arc 70">
              <a:extLst>
                <a:ext uri="{FF2B5EF4-FFF2-40B4-BE49-F238E27FC236}">
                  <a16:creationId xmlns:a16="http://schemas.microsoft.com/office/drawing/2014/main" id="{D2E950B3-7F2C-8E74-7FD2-45473EA917E8}"/>
                </a:ext>
              </a:extLst>
            </p:cNvPr>
            <p:cNvSpPr/>
            <p:nvPr/>
          </p:nvSpPr>
          <p:spPr>
            <a:xfrm rot="5400000" flipV="1">
              <a:off x="7155038" y="2766041"/>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02C90D3-169A-21E7-7FB8-2D1C02A7E9F9}"/>
                    </a:ext>
                  </a:extLst>
                </p:cNvPr>
                <p:cNvSpPr txBox="1"/>
                <p:nvPr/>
              </p:nvSpPr>
              <p:spPr>
                <a:xfrm rot="16200000">
                  <a:off x="6643872" y="3163202"/>
                  <a:ext cx="853680" cy="400110"/>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m:t>
                      </m:r>
                      <m:r>
                        <a:rPr lang="en-GB" sz="2000" b="0"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2000" dirty="0">
                      <a:solidFill>
                        <a:srgbClr val="FF0000"/>
                      </a:solidFill>
                      <a:latin typeface="Arial" panose="020B0604020202020204" pitchFamily="34" charset="0"/>
                      <a:cs typeface="Arial" panose="020B0604020202020204" pitchFamily="34" charset="0"/>
                    </a:rPr>
                    <a:t>1.6</a:t>
                  </a:r>
                </a:p>
              </p:txBody>
            </p:sp>
          </mc:Choice>
          <mc:Fallback xmlns="">
            <p:sp>
              <p:nvSpPr>
                <p:cNvPr id="18" name="TextBox 17">
                  <a:extLst>
                    <a:ext uri="{FF2B5EF4-FFF2-40B4-BE49-F238E27FC236}">
                      <a16:creationId xmlns:a16="http://schemas.microsoft.com/office/drawing/2014/main" id="{EC671FDF-8C58-9A4E-E826-0E0FD6FF922E}"/>
                    </a:ext>
                  </a:extLst>
                </p:cNvPr>
                <p:cNvSpPr txBox="1">
                  <a:spLocks noRot="1" noChangeAspect="1" noMove="1" noResize="1" noEditPoints="1" noAdjustHandles="1" noChangeArrowheads="1" noChangeShapeType="1" noTextEdit="1"/>
                </p:cNvSpPr>
                <p:nvPr/>
              </p:nvSpPr>
              <p:spPr>
                <a:xfrm rot="16200000">
                  <a:off x="6643872" y="3163202"/>
                  <a:ext cx="853680" cy="400110"/>
                </a:xfrm>
                <a:prstGeom prst="rect">
                  <a:avLst/>
                </a:prstGeom>
                <a:blipFill>
                  <a:blip r:embed="rId6"/>
                  <a:stretch>
                    <a:fillRect l="-6061" t="-7353" r="-24242"/>
                  </a:stretch>
                </a:blipFill>
              </p:spPr>
              <p:txBody>
                <a:bodyPr/>
                <a:lstStyle/>
                <a:p>
                  <a:r>
                    <a:rPr lang="en-GB">
                      <a:noFill/>
                    </a:rPr>
                    <a:t> </a:t>
                  </a:r>
                </a:p>
              </p:txBody>
            </p:sp>
          </mc:Fallback>
        </mc:AlternateContent>
      </p:grpSp>
    </p:spTree>
    <p:extLst>
      <p:ext uri="{BB962C8B-B14F-4D97-AF65-F5344CB8AC3E}">
        <p14:creationId xmlns:p14="http://schemas.microsoft.com/office/powerpoint/2010/main" val="2455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6">
                                            <p:txEl>
                                              <p:pRg st="0" end="0"/>
                                            </p:txEl>
                                          </p:spTgt>
                                        </p:tgtEl>
                                        <p:attrNameLst>
                                          <p:attrName>style.visibility</p:attrName>
                                        </p:attrNameLst>
                                      </p:cBhvr>
                                      <p:to>
                                        <p:strVal val="visible"/>
                                      </p:to>
                                    </p:set>
                                    <p:animEffect transition="in" filter="dissolve">
                                      <p:cBhvr>
                                        <p:cTn id="21"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E6884B-AA39-4256-121F-AFD71121A217}"/>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much petrol?</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6" name="Content Placeholder 1">
            <a:extLst>
              <a:ext uri="{FF2B5EF4-FFF2-40B4-BE49-F238E27FC236}">
                <a16:creationId xmlns:a16="http://schemas.microsoft.com/office/drawing/2014/main" id="{D1F0050D-6869-A515-B900-818C93010AB4}"/>
              </a:ext>
            </a:extLst>
          </p:cNvPr>
          <p:cNvSpPr txBox="1">
            <a:spLocks/>
          </p:cNvSpPr>
          <p:nvPr/>
        </p:nvSpPr>
        <p:spPr>
          <a:xfrm>
            <a:off x="982500" y="1457165"/>
            <a:ext cx="863651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Alex wants to work out how much petrol he will need to drive to Zürich.</a:t>
            </a:r>
          </a:p>
          <a:p>
            <a:endParaRPr lang="en-GB" dirty="0"/>
          </a:p>
          <a:p>
            <a:pPr marL="0" indent="0">
              <a:buFont typeface="Arial" panose="020B0604020202020204" pitchFamily="34" charset="0"/>
              <a:buNone/>
            </a:pPr>
            <a:r>
              <a:rPr lang="en-GB" dirty="0"/>
              <a:t>He knows that his car uses 1 gallon per 24 miles. </a:t>
            </a:r>
          </a:p>
          <a:p>
            <a:endParaRPr lang="en-GB" dirty="0"/>
          </a:p>
          <a:p>
            <a:pPr marL="0" indent="0">
              <a:buFont typeface="Arial" panose="020B0604020202020204" pitchFamily="34" charset="0"/>
              <a:buNone/>
            </a:pPr>
            <a:r>
              <a:rPr lang="en-GB" dirty="0"/>
              <a:t>1 gallon = 4.55 litres</a:t>
            </a:r>
          </a:p>
          <a:p>
            <a:endParaRPr lang="en-GB" dirty="0"/>
          </a:p>
          <a:p>
            <a:pPr marL="0" indent="0">
              <a:buFont typeface="Arial" panose="020B0604020202020204" pitchFamily="34" charset="0"/>
              <a:buNone/>
            </a:pPr>
            <a:r>
              <a:rPr lang="en-GB" dirty="0"/>
              <a:t>How many litres does Alex need to buy?</a:t>
            </a:r>
          </a:p>
          <a:p>
            <a:endParaRPr lang="en-GB" dirty="0"/>
          </a:p>
        </p:txBody>
      </p:sp>
      <p:pic>
        <p:nvPicPr>
          <p:cNvPr id="7" name="Picture 6" descr="Cartoon of a person called Alex. They are standing with their arms by their sides. They have short brown hair and are wearing blue trousers, a grey t-shirt and brown shoes. They are carrying an orange cross body bag. ">
            <a:extLst>
              <a:ext uri="{FF2B5EF4-FFF2-40B4-BE49-F238E27FC236}">
                <a16:creationId xmlns:a16="http://schemas.microsoft.com/office/drawing/2014/main" id="{BE93D687-A21D-5B10-A1F6-F6D13B929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03107" y="3768406"/>
            <a:ext cx="957769" cy="2368050"/>
          </a:xfrm>
          <a:prstGeom prst="rect">
            <a:avLst/>
          </a:prstGeom>
        </p:spPr>
      </p:pic>
    </p:spTree>
    <p:extLst>
      <p:ext uri="{BB962C8B-B14F-4D97-AF65-F5344CB8AC3E}">
        <p14:creationId xmlns:p14="http://schemas.microsoft.com/office/powerpoint/2010/main" val="354121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EF6F0-33D9-E954-4594-98118E0C9108}"/>
              </a:ext>
            </a:extLst>
          </p:cNvPr>
          <p:cNvSpPr txBox="1">
            <a:spLocks noGrp="1"/>
          </p:cNvSpPr>
          <p:nvPr>
            <p:ph type="title" idx="4294967295"/>
          </p:nvPr>
        </p:nvSpPr>
        <p:spPr>
          <a:xfrm>
            <a:off x="1670400" y="112165"/>
            <a:ext cx="8534729"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methods </a:t>
            </a:r>
            <a:r>
              <a:rPr kumimoji="0" lang="en-GB" sz="1400" b="0" u="none" strike="noStrike" kern="1200" cap="none" spc="0" normalizeH="0" baseline="0" noProof="0" dirty="0">
                <a:ln>
                  <a:noFill/>
                </a:ln>
                <a:solidFill>
                  <a:srgbClr val="BDC1C6"/>
                </a:solidFill>
                <a:uLnTx/>
                <a:uFillTx/>
                <a:latin typeface="arial" panose="020B0604020202020204" pitchFamily="34" charset="0"/>
                <a:ea typeface="+mj-ea"/>
                <a:cs typeface="Arial" panose="020B0604020202020204" pitchFamily="34" charset="0"/>
              </a:rPr>
              <a:t> </a:t>
            </a:r>
            <a:r>
              <a:rPr lang="en-GB" sz="3600" dirty="0">
                <a:solidFill>
                  <a:schemeClr val="accent1"/>
                </a:solidFill>
                <a:latin typeface="Arial" panose="020B0604020202020204" pitchFamily="34" charset="0"/>
                <a:cs typeface="Arial" panose="020B0604020202020204" pitchFamily="34" charset="0"/>
              </a:rPr>
              <a:t>–</a:t>
            </a:r>
            <a:r>
              <a:rPr kumimoji="0" lang="en-GB" sz="1400" b="0" u="none" strike="noStrike" kern="1200" cap="none" spc="0" normalizeH="0" baseline="0" noProof="0" dirty="0">
                <a:ln>
                  <a:noFill/>
                </a:ln>
                <a:solidFill>
                  <a:srgbClr val="BDC1C6"/>
                </a:solidFill>
                <a:uLnTx/>
                <a:uFillTx/>
                <a:latin typeface="arial" panose="020B0604020202020204" pitchFamily="34" charset="0"/>
                <a:ea typeface="+mj-ea"/>
                <a:cs typeface="Arial" panose="020B0604020202020204" pitchFamily="34" charset="0"/>
              </a:rPr>
              <a:t>   </a:t>
            </a:r>
            <a:r>
              <a:rPr lang="en-GB" sz="3600" dirty="0">
                <a:solidFill>
                  <a:schemeClr val="accent1"/>
                </a:solidFill>
                <a:latin typeface="Arial" panose="020B0604020202020204" pitchFamily="34" charset="0"/>
                <a:cs typeface="Arial" panose="020B0604020202020204" pitchFamily="34" charset="0"/>
              </a:rPr>
              <a:t>part 1</a:t>
            </a:r>
            <a:endParaRPr kumimoji="0" lang="en-US" sz="3600" b="1" i="0" u="none" strike="noStrike" kern="1200" cap="none" spc="0" normalizeH="0" baseline="0" noProof="0" dirty="0">
              <a:ln>
                <a:noFill/>
              </a:ln>
              <a:solidFill>
                <a:schemeClr val="accent1"/>
              </a:solidFill>
              <a:effectLst/>
              <a:highlight>
                <a:srgbClr val="FFFF00"/>
              </a:highligh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01896717-7F17-4936-A080-427F7546D9A9}"/>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ISCUSS</a:t>
            </a:r>
          </a:p>
        </p:txBody>
      </p:sp>
      <p:cxnSp>
        <p:nvCxnSpPr>
          <p:cNvPr id="107" name="Straight Connector 106">
            <a:extLst>
              <a:ext uri="{FF2B5EF4-FFF2-40B4-BE49-F238E27FC236}">
                <a16:creationId xmlns:a16="http://schemas.microsoft.com/office/drawing/2014/main" id="{A1473A17-EBAC-4980-8860-DEA22BC6DEBB}"/>
              </a:ext>
            </a:extLst>
          </p:cNvPr>
          <p:cNvCxnSpPr>
            <a:cxnSpLocks/>
          </p:cNvCxnSpPr>
          <p:nvPr/>
        </p:nvCxnSpPr>
        <p:spPr>
          <a:xfrm>
            <a:off x="2859421" y="317442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F1A2EA4-A671-48F7-BBCC-C66A48D199E8}"/>
              </a:ext>
            </a:extLst>
          </p:cNvPr>
          <p:cNvCxnSpPr>
            <a:cxnSpLocks/>
          </p:cNvCxnSpPr>
          <p:nvPr/>
        </p:nvCxnSpPr>
        <p:spPr>
          <a:xfrm>
            <a:off x="1626695" y="3151458"/>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084D716-0B76-4DE0-8461-36B7378B05B6}"/>
              </a:ext>
            </a:extLst>
          </p:cNvPr>
          <p:cNvCxnSpPr>
            <a:cxnSpLocks/>
          </p:cNvCxnSpPr>
          <p:nvPr/>
        </p:nvCxnSpPr>
        <p:spPr>
          <a:xfrm>
            <a:off x="1450998" y="3151458"/>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4C08759-E9A9-42E2-9387-E2CED2526B97}"/>
              </a:ext>
            </a:extLst>
          </p:cNvPr>
          <p:cNvCxnSpPr>
            <a:cxnSpLocks/>
          </p:cNvCxnSpPr>
          <p:nvPr/>
        </p:nvCxnSpPr>
        <p:spPr>
          <a:xfrm>
            <a:off x="1450998" y="3882517"/>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E673B7D-C5D6-4F53-9E15-DBD8BC7E7A9A}"/>
              </a:ext>
            </a:extLst>
          </p:cNvPr>
          <p:cNvSpPr txBox="1"/>
          <p:nvPr/>
        </p:nvSpPr>
        <p:spPr>
          <a:xfrm>
            <a:off x="1450997" y="4039254"/>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12" name="TextBox 111">
            <a:extLst>
              <a:ext uri="{FF2B5EF4-FFF2-40B4-BE49-F238E27FC236}">
                <a16:creationId xmlns:a16="http://schemas.microsoft.com/office/drawing/2014/main" id="{45198BFC-08FA-4A40-A095-E77A6AF3A9C4}"/>
              </a:ext>
            </a:extLst>
          </p:cNvPr>
          <p:cNvSpPr txBox="1"/>
          <p:nvPr/>
        </p:nvSpPr>
        <p:spPr>
          <a:xfrm>
            <a:off x="1450997" y="2612037"/>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13" name="TextBox 112">
            <a:extLst>
              <a:ext uri="{FF2B5EF4-FFF2-40B4-BE49-F238E27FC236}">
                <a16:creationId xmlns:a16="http://schemas.microsoft.com/office/drawing/2014/main" id="{12686F7D-FA65-4F66-ADEE-B9C36990C42B}"/>
              </a:ext>
            </a:extLst>
          </p:cNvPr>
          <p:cNvSpPr txBox="1"/>
          <p:nvPr/>
        </p:nvSpPr>
        <p:spPr>
          <a:xfrm>
            <a:off x="2558017" y="4015118"/>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id="{CE0059A9-6F1F-4EC5-8728-39323B4C5A20}"/>
              </a:ext>
            </a:extLst>
          </p:cNvPr>
          <p:cNvSpPr txBox="1"/>
          <p:nvPr/>
        </p:nvSpPr>
        <p:spPr>
          <a:xfrm>
            <a:off x="2624360" y="2603268"/>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p>
        </p:txBody>
      </p:sp>
      <p:cxnSp>
        <p:nvCxnSpPr>
          <p:cNvPr id="115" name="Straight Connector 114">
            <a:extLst>
              <a:ext uri="{FF2B5EF4-FFF2-40B4-BE49-F238E27FC236}">
                <a16:creationId xmlns:a16="http://schemas.microsoft.com/office/drawing/2014/main" id="{530D85E6-A54C-4B19-83CE-E924DE9BB618}"/>
              </a:ext>
            </a:extLst>
          </p:cNvPr>
          <p:cNvCxnSpPr>
            <a:cxnSpLocks/>
          </p:cNvCxnSpPr>
          <p:nvPr/>
        </p:nvCxnSpPr>
        <p:spPr>
          <a:xfrm>
            <a:off x="2859360" y="298512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D7E044-1064-4957-84F3-16038B9EA945}"/>
              </a:ext>
            </a:extLst>
          </p:cNvPr>
          <p:cNvCxnSpPr>
            <a:cxnSpLocks/>
          </p:cNvCxnSpPr>
          <p:nvPr/>
        </p:nvCxnSpPr>
        <p:spPr>
          <a:xfrm>
            <a:off x="1626695" y="298512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7BAB3F2-77DD-4A96-B130-467BD610C73C}"/>
              </a:ext>
            </a:extLst>
          </p:cNvPr>
          <p:cNvCxnSpPr>
            <a:cxnSpLocks/>
          </p:cNvCxnSpPr>
          <p:nvPr/>
        </p:nvCxnSpPr>
        <p:spPr>
          <a:xfrm>
            <a:off x="1626695" y="369321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1CED1F1-1B82-48A1-BEE8-6E8996B2E7E6}"/>
              </a:ext>
            </a:extLst>
          </p:cNvPr>
          <p:cNvCxnSpPr>
            <a:cxnSpLocks/>
          </p:cNvCxnSpPr>
          <p:nvPr/>
        </p:nvCxnSpPr>
        <p:spPr>
          <a:xfrm>
            <a:off x="2859360" y="369321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28F4C1F-0F64-4ED7-901D-E7AEC8541417}"/>
              </a:ext>
            </a:extLst>
          </p:cNvPr>
          <p:cNvCxnSpPr>
            <a:cxnSpLocks/>
          </p:cNvCxnSpPr>
          <p:nvPr/>
        </p:nvCxnSpPr>
        <p:spPr>
          <a:xfrm>
            <a:off x="8130293" y="3004407"/>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67E4E4-6095-459B-9A67-70CDCC40DD59}"/>
              </a:ext>
            </a:extLst>
          </p:cNvPr>
          <p:cNvCxnSpPr>
            <a:cxnSpLocks/>
          </p:cNvCxnSpPr>
          <p:nvPr/>
        </p:nvCxnSpPr>
        <p:spPr>
          <a:xfrm>
            <a:off x="8130354" y="3222283"/>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E65631-E131-4FAA-AEF2-242BED09053B}"/>
              </a:ext>
            </a:extLst>
          </p:cNvPr>
          <p:cNvCxnSpPr>
            <a:cxnSpLocks/>
          </p:cNvCxnSpPr>
          <p:nvPr/>
        </p:nvCxnSpPr>
        <p:spPr>
          <a:xfrm>
            <a:off x="8130293" y="3741072"/>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86132EFC-22B5-4BE0-B8B5-9EC8EAD71204}"/>
              </a:ext>
            </a:extLst>
          </p:cNvPr>
          <p:cNvSpPr txBox="1"/>
          <p:nvPr/>
        </p:nvSpPr>
        <p:spPr>
          <a:xfrm>
            <a:off x="7788693" y="4094994"/>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3.75</a:t>
            </a:r>
          </a:p>
        </p:txBody>
      </p:sp>
      <p:sp>
        <p:nvSpPr>
          <p:cNvPr id="132" name="TextBox 131">
            <a:extLst>
              <a:ext uri="{FF2B5EF4-FFF2-40B4-BE49-F238E27FC236}">
                <a16:creationId xmlns:a16="http://schemas.microsoft.com/office/drawing/2014/main" id="{35396A4F-2450-49DE-A89B-56ADE93083A3}"/>
              </a:ext>
            </a:extLst>
          </p:cNvPr>
          <p:cNvSpPr txBox="1"/>
          <p:nvPr/>
        </p:nvSpPr>
        <p:spPr>
          <a:xfrm>
            <a:off x="10175853" y="2997174"/>
            <a:ext cx="7841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a:t>
            </a:r>
          </a:p>
        </p:txBody>
      </p:sp>
      <p:sp>
        <p:nvSpPr>
          <p:cNvPr id="133" name="TextBox 132">
            <a:extLst>
              <a:ext uri="{FF2B5EF4-FFF2-40B4-BE49-F238E27FC236}">
                <a16:creationId xmlns:a16="http://schemas.microsoft.com/office/drawing/2014/main" id="{2138FEA8-EEC6-4FE4-843A-EBF3E509AF81}"/>
              </a:ext>
            </a:extLst>
          </p:cNvPr>
          <p:cNvSpPr txBox="1"/>
          <p:nvPr/>
        </p:nvSpPr>
        <p:spPr>
          <a:xfrm>
            <a:off x="10151172" y="3639211"/>
            <a:ext cx="9989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gallons</a:t>
            </a:r>
          </a:p>
        </p:txBody>
      </p:sp>
      <p:sp>
        <p:nvSpPr>
          <p:cNvPr id="2" name="TextBox 1">
            <a:extLst>
              <a:ext uri="{FF2B5EF4-FFF2-40B4-BE49-F238E27FC236}">
                <a16:creationId xmlns:a16="http://schemas.microsoft.com/office/drawing/2014/main" id="{74322DD3-CC96-DE28-EBBE-0A1B2C4A82D5}"/>
              </a:ext>
            </a:extLst>
          </p:cNvPr>
          <p:cNvSpPr txBox="1"/>
          <p:nvPr/>
        </p:nvSpPr>
        <p:spPr>
          <a:xfrm>
            <a:off x="2688584" y="4083881"/>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5" name="TextBox 4">
            <a:extLst>
              <a:ext uri="{FF2B5EF4-FFF2-40B4-BE49-F238E27FC236}">
                <a16:creationId xmlns:a16="http://schemas.microsoft.com/office/drawing/2014/main" id="{227071E4-0676-F9F3-C372-AB9FAF137C72}"/>
              </a:ext>
            </a:extLst>
          </p:cNvPr>
          <p:cNvSpPr txBox="1"/>
          <p:nvPr/>
        </p:nvSpPr>
        <p:spPr>
          <a:xfrm>
            <a:off x="3980645" y="4015118"/>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85A8459-1F15-2FFF-4853-BB87C0C5A005}"/>
              </a:ext>
            </a:extLst>
          </p:cNvPr>
          <p:cNvSpPr txBox="1"/>
          <p:nvPr/>
        </p:nvSpPr>
        <p:spPr>
          <a:xfrm>
            <a:off x="5347174" y="3991128"/>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0186B0-3C47-3ABF-D87B-B50845035D28}"/>
              </a:ext>
            </a:extLst>
          </p:cNvPr>
          <p:cNvSpPr txBox="1"/>
          <p:nvPr/>
        </p:nvSpPr>
        <p:spPr>
          <a:xfrm>
            <a:off x="7895231" y="2653896"/>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a:t>
            </a:r>
          </a:p>
        </p:txBody>
      </p:sp>
      <p:grpSp>
        <p:nvGrpSpPr>
          <p:cNvPr id="19" name="Group 18">
            <a:extLst>
              <a:ext uri="{FF2B5EF4-FFF2-40B4-BE49-F238E27FC236}">
                <a16:creationId xmlns:a16="http://schemas.microsoft.com/office/drawing/2014/main" id="{E223F4EA-CAE9-F499-D61E-4F4D41F92EFD}"/>
              </a:ext>
            </a:extLst>
          </p:cNvPr>
          <p:cNvGrpSpPr/>
          <p:nvPr/>
        </p:nvGrpSpPr>
        <p:grpSpPr>
          <a:xfrm>
            <a:off x="1708376" y="2846226"/>
            <a:ext cx="1509652" cy="1416968"/>
            <a:chOff x="2888578" y="2584006"/>
            <a:chExt cx="1509652" cy="1416968"/>
          </a:xfrm>
        </p:grpSpPr>
        <p:sp>
          <p:nvSpPr>
            <p:cNvPr id="20" name="Arc 19">
              <a:extLst>
                <a:ext uri="{FF2B5EF4-FFF2-40B4-BE49-F238E27FC236}">
                  <a16:creationId xmlns:a16="http://schemas.microsoft.com/office/drawing/2014/main" id="{0681A24D-62D8-05CA-F4F2-A31959C16247}"/>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B96AF0-4A58-8AAB-6FF0-B37E104A6E06}"/>
                    </a:ext>
                  </a:extLst>
                </p:cNvPr>
                <p:cNvSpPr txBox="1"/>
                <p:nvPr/>
              </p:nvSpPr>
              <p:spPr>
                <a:xfrm rot="16200000">
                  <a:off x="2663340" y="3140541"/>
                  <a:ext cx="8505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 </m:t>
                      </m:r>
                    </m:oMath>
                  </a14:m>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24</a:t>
                  </a:r>
                </a:p>
              </p:txBody>
            </p:sp>
          </mc:Choice>
          <mc:Fallback xmlns="">
            <p:sp>
              <p:nvSpPr>
                <p:cNvPr id="21" name="TextBox 20">
                  <a:extLst>
                    <a:ext uri="{FF2B5EF4-FFF2-40B4-BE49-F238E27FC236}">
                      <a16:creationId xmlns:a16="http://schemas.microsoft.com/office/drawing/2014/main" id="{99B96AF0-4A58-8AAB-6FF0-B37E104A6E06}"/>
                    </a:ext>
                  </a:extLst>
                </p:cNvPr>
                <p:cNvSpPr txBox="1">
                  <a:spLocks noRot="1" noChangeAspect="1" noMove="1" noResize="1" noEditPoints="1" noAdjustHandles="1" noChangeArrowheads="1" noChangeShapeType="1" noTextEdit="1"/>
                </p:cNvSpPr>
                <p:nvPr/>
              </p:nvSpPr>
              <p:spPr>
                <a:xfrm rot="16200000">
                  <a:off x="2663340" y="3140541"/>
                  <a:ext cx="850586" cy="400110"/>
                </a:xfrm>
                <a:prstGeom prst="rect">
                  <a:avLst/>
                </a:prstGeom>
                <a:blipFill>
                  <a:blip r:embed="rId4"/>
                  <a:stretch>
                    <a:fillRect l="-6061" t="-2941" r="-24242"/>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460B63CB-ACB8-4E3B-994C-F56765F3E9D6}"/>
              </a:ext>
            </a:extLst>
          </p:cNvPr>
          <p:cNvGrpSpPr/>
          <p:nvPr/>
        </p:nvGrpSpPr>
        <p:grpSpPr>
          <a:xfrm>
            <a:off x="6881261" y="2846227"/>
            <a:ext cx="1509652" cy="1416968"/>
            <a:chOff x="2888578" y="2584006"/>
            <a:chExt cx="1509652" cy="1416968"/>
          </a:xfrm>
        </p:grpSpPr>
        <p:sp>
          <p:nvSpPr>
            <p:cNvPr id="23" name="Arc 22">
              <a:extLst>
                <a:ext uri="{FF2B5EF4-FFF2-40B4-BE49-F238E27FC236}">
                  <a16:creationId xmlns:a16="http://schemas.microsoft.com/office/drawing/2014/main" id="{DC022A97-ED73-5719-AB3A-08908C88E5F5}"/>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33E863B-D265-3DDD-581A-189E7DE59344}"/>
                    </a:ext>
                  </a:extLst>
                </p:cNvPr>
                <p:cNvSpPr txBox="1"/>
                <p:nvPr/>
              </p:nvSpPr>
              <p:spPr>
                <a:xfrm rot="16200000">
                  <a:off x="2663340" y="3140541"/>
                  <a:ext cx="8505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 </m:t>
                      </m:r>
                    </m:oMath>
                  </a14:m>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24</a:t>
                  </a:r>
                </a:p>
              </p:txBody>
            </p:sp>
          </mc:Choice>
          <mc:Fallback xmlns="">
            <p:sp>
              <p:nvSpPr>
                <p:cNvPr id="24" name="TextBox 23">
                  <a:extLst>
                    <a:ext uri="{FF2B5EF4-FFF2-40B4-BE49-F238E27FC236}">
                      <a16:creationId xmlns:a16="http://schemas.microsoft.com/office/drawing/2014/main" id="{E33E863B-D265-3DDD-581A-189E7DE59344}"/>
                    </a:ext>
                  </a:extLst>
                </p:cNvPr>
                <p:cNvSpPr txBox="1">
                  <a:spLocks noRot="1" noChangeAspect="1" noMove="1" noResize="1" noEditPoints="1" noAdjustHandles="1" noChangeArrowheads="1" noChangeShapeType="1" noTextEdit="1"/>
                </p:cNvSpPr>
                <p:nvPr/>
              </p:nvSpPr>
              <p:spPr>
                <a:xfrm rot="16200000">
                  <a:off x="2663340" y="3140541"/>
                  <a:ext cx="850586" cy="400110"/>
                </a:xfrm>
                <a:prstGeom prst="rect">
                  <a:avLst/>
                </a:prstGeom>
                <a:blipFill>
                  <a:blip r:embed="rId5"/>
                  <a:stretch>
                    <a:fillRect l="-9375" t="-2941" r="-28125"/>
                  </a:stretch>
                </a:blipFill>
              </p:spPr>
              <p:txBody>
                <a:bodyPr/>
                <a:lstStyle/>
                <a:p>
                  <a:r>
                    <a:rPr lang="en-GB">
                      <a:noFill/>
                    </a:rPr>
                    <a:t> </a:t>
                  </a:r>
                </a:p>
              </p:txBody>
            </p:sp>
          </mc:Fallback>
        </mc:AlternateContent>
      </p:grpSp>
      <p:grpSp>
        <p:nvGrpSpPr>
          <p:cNvPr id="25" name="Group 24">
            <a:extLst>
              <a:ext uri="{FF2B5EF4-FFF2-40B4-BE49-F238E27FC236}">
                <a16:creationId xmlns:a16="http://schemas.microsoft.com/office/drawing/2014/main" id="{72CD000B-2A47-9E77-6B7F-B801D57889CB}"/>
              </a:ext>
            </a:extLst>
          </p:cNvPr>
          <p:cNvGrpSpPr/>
          <p:nvPr/>
        </p:nvGrpSpPr>
        <p:grpSpPr>
          <a:xfrm>
            <a:off x="2859299" y="2035729"/>
            <a:ext cx="5270932" cy="1152119"/>
            <a:chOff x="2865653" y="1478711"/>
            <a:chExt cx="5293856" cy="1321746"/>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1B84D92-DB37-37E3-3515-70C2DBD860DB}"/>
                    </a:ext>
                  </a:extLst>
                </p:cNvPr>
                <p:cNvSpPr txBox="1"/>
                <p:nvPr/>
              </p:nvSpPr>
              <p:spPr>
                <a:xfrm>
                  <a:off x="4897226" y="1482717"/>
                  <a:ext cx="994588" cy="459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3.75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D1B84D92-DB37-37E3-3515-70C2DBD860DB}"/>
                    </a:ext>
                  </a:extLst>
                </p:cNvPr>
                <p:cNvSpPr txBox="1">
                  <a:spLocks noRot="1" noChangeAspect="1" noMove="1" noResize="1" noEditPoints="1" noAdjustHandles="1" noChangeArrowheads="1" noChangeShapeType="1" noTextEdit="1"/>
                </p:cNvSpPr>
                <p:nvPr/>
              </p:nvSpPr>
              <p:spPr>
                <a:xfrm>
                  <a:off x="4897226" y="1482717"/>
                  <a:ext cx="994588" cy="459018"/>
                </a:xfrm>
                <a:prstGeom prst="rect">
                  <a:avLst/>
                </a:prstGeom>
                <a:blipFill>
                  <a:blip r:embed="rId6"/>
                  <a:stretch>
                    <a:fillRect b="-18750"/>
                  </a:stretch>
                </a:blipFill>
              </p:spPr>
              <p:txBody>
                <a:bodyPr/>
                <a:lstStyle/>
                <a:p>
                  <a:r>
                    <a:rPr lang="en-US">
                      <a:noFill/>
                    </a:rPr>
                    <a:t> </a:t>
                  </a:r>
                </a:p>
              </p:txBody>
            </p:sp>
          </mc:Fallback>
        </mc:AlternateContent>
        <p:sp>
          <p:nvSpPr>
            <p:cNvPr id="27" name="Arc 26">
              <a:extLst>
                <a:ext uri="{FF2B5EF4-FFF2-40B4-BE49-F238E27FC236}">
                  <a16:creationId xmlns:a16="http://schemas.microsoft.com/office/drawing/2014/main" id="{21191B8F-7CF6-889D-FDFC-FC02CCDEBE49}"/>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A92B48FB-FDEE-E9F5-7867-D31C5E0BC06F}"/>
              </a:ext>
            </a:extLst>
          </p:cNvPr>
          <p:cNvGrpSpPr/>
          <p:nvPr/>
        </p:nvGrpSpPr>
        <p:grpSpPr>
          <a:xfrm>
            <a:off x="2887247" y="3791175"/>
            <a:ext cx="5242984" cy="1321746"/>
            <a:chOff x="2888637" y="3720668"/>
            <a:chExt cx="5310621" cy="1321746"/>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18B9BAC-0361-A2F2-205E-F833025BA5DC}"/>
                    </a:ext>
                  </a:extLst>
                </p:cNvPr>
                <p:cNvSpPr txBox="1"/>
                <p:nvPr/>
              </p:nvSpPr>
              <p:spPr>
                <a:xfrm>
                  <a:off x="4877469" y="4621231"/>
                  <a:ext cx="9875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3.75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9" name="TextBox 28">
                  <a:extLst>
                    <a:ext uri="{FF2B5EF4-FFF2-40B4-BE49-F238E27FC236}">
                      <a16:creationId xmlns:a16="http://schemas.microsoft.com/office/drawing/2014/main" id="{618B9BAC-0361-A2F2-205E-F833025BA5DC}"/>
                    </a:ext>
                  </a:extLst>
                </p:cNvPr>
                <p:cNvSpPr txBox="1">
                  <a:spLocks noRot="1" noChangeAspect="1" noMove="1" noResize="1" noEditPoints="1" noAdjustHandles="1" noChangeArrowheads="1" noChangeShapeType="1" noTextEdit="1"/>
                </p:cNvSpPr>
                <p:nvPr/>
              </p:nvSpPr>
              <p:spPr>
                <a:xfrm>
                  <a:off x="4877469" y="4621231"/>
                  <a:ext cx="987523" cy="400110"/>
                </a:xfrm>
                <a:prstGeom prst="rect">
                  <a:avLst/>
                </a:prstGeom>
                <a:blipFill>
                  <a:blip r:embed="rId6"/>
                  <a:stretch>
                    <a:fillRect b="-18750"/>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E737F93F-32E9-5E8F-0777-C3B62AA57B53}"/>
                </a:ext>
              </a:extLst>
            </p:cNvPr>
            <p:cNvGrpSpPr/>
            <p:nvPr/>
          </p:nvGrpSpPr>
          <p:grpSpPr>
            <a:xfrm>
              <a:off x="2888637" y="3720668"/>
              <a:ext cx="5310621" cy="1321746"/>
              <a:chOff x="2888637" y="3720668"/>
              <a:chExt cx="5310621" cy="1321746"/>
            </a:xfrm>
          </p:grpSpPr>
          <p:sp>
            <p:nvSpPr>
              <p:cNvPr id="31" name="Arc 30">
                <a:extLst>
                  <a:ext uri="{FF2B5EF4-FFF2-40B4-BE49-F238E27FC236}">
                    <a16:creationId xmlns:a16="http://schemas.microsoft.com/office/drawing/2014/main" id="{18A99B4F-7B72-8C26-4AFA-02F52359C0BC}"/>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DD0D0AF1-9DFF-80AA-954E-57EC218E2502}"/>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11148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EF6F0-33D9-E954-4594-98118E0C9108}"/>
              </a:ext>
            </a:extLst>
          </p:cNvPr>
          <p:cNvSpPr txBox="1">
            <a:spLocks noGrp="1"/>
          </p:cNvSpPr>
          <p:nvPr>
            <p:ph type="title" idx="4294967295"/>
          </p:nvPr>
        </p:nvSpPr>
        <p:spPr>
          <a:xfrm>
            <a:off x="1670400" y="112165"/>
            <a:ext cx="8453049"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methods </a:t>
            </a:r>
            <a:r>
              <a:rPr lang="en-GB" sz="3600" dirty="0">
                <a:solidFill>
                  <a:schemeClr val="accent1"/>
                </a:solidFill>
                <a:latin typeface="Arial" panose="020B0604020202020204" pitchFamily="34" charset="0"/>
                <a:cs typeface="Arial" panose="020B0604020202020204" pitchFamily="34" charset="0"/>
              </a:rPr>
              <a:t>– part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01896717-7F17-4936-A080-427F7546D9A9}"/>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ISCUSS</a:t>
            </a:r>
          </a:p>
        </p:txBody>
      </p:sp>
      <p:cxnSp>
        <p:nvCxnSpPr>
          <p:cNvPr id="107" name="Straight Connector 106">
            <a:extLst>
              <a:ext uri="{FF2B5EF4-FFF2-40B4-BE49-F238E27FC236}">
                <a16:creationId xmlns:a16="http://schemas.microsoft.com/office/drawing/2014/main" id="{A1473A17-EBAC-4980-8860-DEA22BC6DEBB}"/>
              </a:ext>
            </a:extLst>
          </p:cNvPr>
          <p:cNvCxnSpPr>
            <a:cxnSpLocks/>
          </p:cNvCxnSpPr>
          <p:nvPr/>
        </p:nvCxnSpPr>
        <p:spPr>
          <a:xfrm>
            <a:off x="2859421" y="317442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F1A2EA4-A671-48F7-BBCC-C66A48D199E8}"/>
              </a:ext>
            </a:extLst>
          </p:cNvPr>
          <p:cNvCxnSpPr>
            <a:cxnSpLocks/>
          </p:cNvCxnSpPr>
          <p:nvPr/>
        </p:nvCxnSpPr>
        <p:spPr>
          <a:xfrm>
            <a:off x="1626695" y="3151458"/>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084D716-0B76-4DE0-8461-36B7378B05B6}"/>
              </a:ext>
            </a:extLst>
          </p:cNvPr>
          <p:cNvCxnSpPr>
            <a:cxnSpLocks/>
          </p:cNvCxnSpPr>
          <p:nvPr/>
        </p:nvCxnSpPr>
        <p:spPr>
          <a:xfrm>
            <a:off x="1450998" y="3151458"/>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4C08759-E9A9-42E2-9387-E2CED2526B97}"/>
              </a:ext>
            </a:extLst>
          </p:cNvPr>
          <p:cNvCxnSpPr>
            <a:cxnSpLocks/>
          </p:cNvCxnSpPr>
          <p:nvPr/>
        </p:nvCxnSpPr>
        <p:spPr>
          <a:xfrm>
            <a:off x="1450998" y="3882517"/>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E673B7D-C5D6-4F53-9E15-DBD8BC7E7A9A}"/>
              </a:ext>
            </a:extLst>
          </p:cNvPr>
          <p:cNvSpPr txBox="1"/>
          <p:nvPr/>
        </p:nvSpPr>
        <p:spPr>
          <a:xfrm>
            <a:off x="1450997" y="4039254"/>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12" name="TextBox 111">
            <a:extLst>
              <a:ext uri="{FF2B5EF4-FFF2-40B4-BE49-F238E27FC236}">
                <a16:creationId xmlns:a16="http://schemas.microsoft.com/office/drawing/2014/main" id="{45198BFC-08FA-4A40-A095-E77A6AF3A9C4}"/>
              </a:ext>
            </a:extLst>
          </p:cNvPr>
          <p:cNvSpPr txBox="1"/>
          <p:nvPr/>
        </p:nvSpPr>
        <p:spPr>
          <a:xfrm>
            <a:off x="1450997" y="2612037"/>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13" name="TextBox 112">
            <a:extLst>
              <a:ext uri="{FF2B5EF4-FFF2-40B4-BE49-F238E27FC236}">
                <a16:creationId xmlns:a16="http://schemas.microsoft.com/office/drawing/2014/main" id="{12686F7D-FA65-4F66-ADEE-B9C36990C42B}"/>
              </a:ext>
            </a:extLst>
          </p:cNvPr>
          <p:cNvSpPr txBox="1"/>
          <p:nvPr/>
        </p:nvSpPr>
        <p:spPr>
          <a:xfrm>
            <a:off x="2558017" y="4015118"/>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5" name="Straight Connector 114">
            <a:extLst>
              <a:ext uri="{FF2B5EF4-FFF2-40B4-BE49-F238E27FC236}">
                <a16:creationId xmlns:a16="http://schemas.microsoft.com/office/drawing/2014/main" id="{530D85E6-A54C-4B19-83CE-E924DE9BB618}"/>
              </a:ext>
            </a:extLst>
          </p:cNvPr>
          <p:cNvCxnSpPr>
            <a:cxnSpLocks/>
          </p:cNvCxnSpPr>
          <p:nvPr/>
        </p:nvCxnSpPr>
        <p:spPr>
          <a:xfrm>
            <a:off x="2859360" y="298512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D7E044-1064-4957-84F3-16038B9EA945}"/>
              </a:ext>
            </a:extLst>
          </p:cNvPr>
          <p:cNvCxnSpPr>
            <a:cxnSpLocks/>
          </p:cNvCxnSpPr>
          <p:nvPr/>
        </p:nvCxnSpPr>
        <p:spPr>
          <a:xfrm>
            <a:off x="1626695" y="298512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7BAB3F2-77DD-4A96-B130-467BD610C73C}"/>
              </a:ext>
            </a:extLst>
          </p:cNvPr>
          <p:cNvCxnSpPr>
            <a:cxnSpLocks/>
          </p:cNvCxnSpPr>
          <p:nvPr/>
        </p:nvCxnSpPr>
        <p:spPr>
          <a:xfrm>
            <a:off x="1626695" y="369321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1CED1F1-1B82-48A1-BEE8-6E8996B2E7E6}"/>
              </a:ext>
            </a:extLst>
          </p:cNvPr>
          <p:cNvCxnSpPr>
            <a:cxnSpLocks/>
          </p:cNvCxnSpPr>
          <p:nvPr/>
        </p:nvCxnSpPr>
        <p:spPr>
          <a:xfrm>
            <a:off x="2859360" y="369321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28F4C1F-0F64-4ED7-901D-E7AEC8541417}"/>
              </a:ext>
            </a:extLst>
          </p:cNvPr>
          <p:cNvCxnSpPr>
            <a:cxnSpLocks/>
          </p:cNvCxnSpPr>
          <p:nvPr/>
        </p:nvCxnSpPr>
        <p:spPr>
          <a:xfrm>
            <a:off x="8130293" y="3032983"/>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67E4E4-6095-459B-9A67-70CDCC40DD59}"/>
              </a:ext>
            </a:extLst>
          </p:cNvPr>
          <p:cNvCxnSpPr>
            <a:cxnSpLocks/>
          </p:cNvCxnSpPr>
          <p:nvPr/>
        </p:nvCxnSpPr>
        <p:spPr>
          <a:xfrm>
            <a:off x="8130354" y="3222283"/>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E65631-E131-4FAA-AEF2-242BED09053B}"/>
              </a:ext>
            </a:extLst>
          </p:cNvPr>
          <p:cNvCxnSpPr>
            <a:cxnSpLocks/>
          </p:cNvCxnSpPr>
          <p:nvPr/>
        </p:nvCxnSpPr>
        <p:spPr>
          <a:xfrm>
            <a:off x="8130293" y="3741072"/>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35396A4F-2450-49DE-A89B-56ADE93083A3}"/>
              </a:ext>
            </a:extLst>
          </p:cNvPr>
          <p:cNvSpPr txBox="1"/>
          <p:nvPr/>
        </p:nvSpPr>
        <p:spPr>
          <a:xfrm>
            <a:off x="10175853" y="2997174"/>
            <a:ext cx="9989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gallons</a:t>
            </a:r>
          </a:p>
        </p:txBody>
      </p:sp>
      <p:sp>
        <p:nvSpPr>
          <p:cNvPr id="133" name="TextBox 132">
            <a:extLst>
              <a:ext uri="{FF2B5EF4-FFF2-40B4-BE49-F238E27FC236}">
                <a16:creationId xmlns:a16="http://schemas.microsoft.com/office/drawing/2014/main" id="{2138FEA8-EEC6-4FE4-843A-EBF3E509AF81}"/>
              </a:ext>
            </a:extLst>
          </p:cNvPr>
          <p:cNvSpPr txBox="1"/>
          <p:nvPr/>
        </p:nvSpPr>
        <p:spPr>
          <a:xfrm>
            <a:off x="10167339" y="3723250"/>
            <a:ext cx="72648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litres</a:t>
            </a:r>
            <a:endPar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27071E4-0676-F9F3-C372-AB9FAF137C72}"/>
              </a:ext>
            </a:extLst>
          </p:cNvPr>
          <p:cNvSpPr txBox="1"/>
          <p:nvPr/>
        </p:nvSpPr>
        <p:spPr>
          <a:xfrm>
            <a:off x="3980645" y="4015118"/>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FFC2713-1B66-81F6-1AF2-BF9F495D39D1}"/>
              </a:ext>
            </a:extLst>
          </p:cNvPr>
          <p:cNvSpPr txBox="1"/>
          <p:nvPr/>
        </p:nvSpPr>
        <p:spPr>
          <a:xfrm>
            <a:off x="7788693" y="2667704"/>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3.75</a:t>
            </a:r>
          </a:p>
        </p:txBody>
      </p:sp>
      <p:sp>
        <p:nvSpPr>
          <p:cNvPr id="6" name="TextBox 5">
            <a:extLst>
              <a:ext uri="{FF2B5EF4-FFF2-40B4-BE49-F238E27FC236}">
                <a16:creationId xmlns:a16="http://schemas.microsoft.com/office/drawing/2014/main" id="{9B799BEE-53CD-18AA-B120-DE47053F46FF}"/>
              </a:ext>
            </a:extLst>
          </p:cNvPr>
          <p:cNvSpPr txBox="1"/>
          <p:nvPr/>
        </p:nvSpPr>
        <p:spPr>
          <a:xfrm>
            <a:off x="2695693" y="2628338"/>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7" name="TextBox 6">
            <a:extLst>
              <a:ext uri="{FF2B5EF4-FFF2-40B4-BE49-F238E27FC236}">
                <a16:creationId xmlns:a16="http://schemas.microsoft.com/office/drawing/2014/main" id="{BB957311-89DF-5148-6C87-38E825D1E28D}"/>
              </a:ext>
            </a:extLst>
          </p:cNvPr>
          <p:cNvSpPr txBox="1"/>
          <p:nvPr/>
        </p:nvSpPr>
        <p:spPr>
          <a:xfrm>
            <a:off x="2573682" y="4047140"/>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4.55</a:t>
            </a:r>
          </a:p>
        </p:txBody>
      </p:sp>
      <p:grpSp>
        <p:nvGrpSpPr>
          <p:cNvPr id="17" name="Group 16">
            <a:extLst>
              <a:ext uri="{FF2B5EF4-FFF2-40B4-BE49-F238E27FC236}">
                <a16:creationId xmlns:a16="http://schemas.microsoft.com/office/drawing/2014/main" id="{774108BD-CD0F-6898-C8A4-B32595687C7A}"/>
              </a:ext>
            </a:extLst>
          </p:cNvPr>
          <p:cNvGrpSpPr/>
          <p:nvPr/>
        </p:nvGrpSpPr>
        <p:grpSpPr>
          <a:xfrm>
            <a:off x="2859299" y="2035729"/>
            <a:ext cx="5189307" cy="1152119"/>
            <a:chOff x="2865653" y="1478711"/>
            <a:chExt cx="5293856" cy="1321746"/>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EA3EC9F-97C4-985E-3514-A6A0E762550E}"/>
                    </a:ext>
                  </a:extLst>
                </p:cNvPr>
                <p:cNvSpPr txBox="1"/>
                <p:nvPr/>
              </p:nvSpPr>
              <p:spPr>
                <a:xfrm>
                  <a:off x="4897226" y="1482717"/>
                  <a:ext cx="994588" cy="459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3.75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TextBox 17">
                  <a:extLst>
                    <a:ext uri="{FF2B5EF4-FFF2-40B4-BE49-F238E27FC236}">
                      <a16:creationId xmlns:a16="http://schemas.microsoft.com/office/drawing/2014/main" id="{DEA3EC9F-97C4-985E-3514-A6A0E762550E}"/>
                    </a:ext>
                  </a:extLst>
                </p:cNvPr>
                <p:cNvSpPr txBox="1">
                  <a:spLocks noRot="1" noChangeAspect="1" noMove="1" noResize="1" noEditPoints="1" noAdjustHandles="1" noChangeArrowheads="1" noChangeShapeType="1" noTextEdit="1"/>
                </p:cNvSpPr>
                <p:nvPr/>
              </p:nvSpPr>
              <p:spPr>
                <a:xfrm>
                  <a:off x="4897226" y="1482717"/>
                  <a:ext cx="994588" cy="459018"/>
                </a:xfrm>
                <a:prstGeom prst="rect">
                  <a:avLst/>
                </a:prstGeom>
                <a:blipFill>
                  <a:blip r:embed="rId4"/>
                  <a:stretch>
                    <a:fillRect b="-18750"/>
                  </a:stretch>
                </a:blipFill>
              </p:spPr>
              <p:txBody>
                <a:bodyPr/>
                <a:lstStyle/>
                <a:p>
                  <a:r>
                    <a:rPr lang="en-US">
                      <a:noFill/>
                    </a:rPr>
                    <a:t> </a:t>
                  </a:r>
                </a:p>
              </p:txBody>
            </p:sp>
          </mc:Fallback>
        </mc:AlternateContent>
        <p:sp>
          <p:nvSpPr>
            <p:cNvPr id="19" name="Arc 18">
              <a:extLst>
                <a:ext uri="{FF2B5EF4-FFF2-40B4-BE49-F238E27FC236}">
                  <a16:creationId xmlns:a16="http://schemas.microsoft.com/office/drawing/2014/main" id="{C03419E0-5F51-1291-B4E0-6CB68C020BF2}"/>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B909C4A2-9D19-FB21-4B6C-85D5A1677443}"/>
              </a:ext>
            </a:extLst>
          </p:cNvPr>
          <p:cNvGrpSpPr/>
          <p:nvPr/>
        </p:nvGrpSpPr>
        <p:grpSpPr>
          <a:xfrm>
            <a:off x="2887247" y="3791175"/>
            <a:ext cx="5242984" cy="1321746"/>
            <a:chOff x="2888637" y="3720668"/>
            <a:chExt cx="5310621" cy="1321746"/>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A20376E-4DF7-0D53-372C-B5C46E1B33B6}"/>
                    </a:ext>
                  </a:extLst>
                </p:cNvPr>
                <p:cNvSpPr txBox="1"/>
                <p:nvPr/>
              </p:nvSpPr>
              <p:spPr>
                <a:xfrm>
                  <a:off x="4877469" y="4621231"/>
                  <a:ext cx="9875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3.75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20">
                  <a:extLst>
                    <a:ext uri="{FF2B5EF4-FFF2-40B4-BE49-F238E27FC236}">
                      <a16:creationId xmlns:a16="http://schemas.microsoft.com/office/drawing/2014/main" id="{AA20376E-4DF7-0D53-372C-B5C46E1B33B6}"/>
                    </a:ext>
                  </a:extLst>
                </p:cNvPr>
                <p:cNvSpPr txBox="1">
                  <a:spLocks noRot="1" noChangeAspect="1" noMove="1" noResize="1" noEditPoints="1" noAdjustHandles="1" noChangeArrowheads="1" noChangeShapeType="1" noTextEdit="1"/>
                </p:cNvSpPr>
                <p:nvPr/>
              </p:nvSpPr>
              <p:spPr>
                <a:xfrm>
                  <a:off x="4877469" y="4621231"/>
                  <a:ext cx="987523" cy="400110"/>
                </a:xfrm>
                <a:prstGeom prst="rect">
                  <a:avLst/>
                </a:prstGeom>
                <a:blipFill>
                  <a:blip r:embed="rId4"/>
                  <a:stretch>
                    <a:fillRect b="-18750"/>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A3936F2B-1BE1-01C5-DA72-DB3889EC71E2}"/>
                </a:ext>
              </a:extLst>
            </p:cNvPr>
            <p:cNvGrpSpPr/>
            <p:nvPr/>
          </p:nvGrpSpPr>
          <p:grpSpPr>
            <a:xfrm>
              <a:off x="2888637" y="3720668"/>
              <a:ext cx="5310621" cy="1321746"/>
              <a:chOff x="2888637" y="3720668"/>
              <a:chExt cx="5310621" cy="1321746"/>
            </a:xfrm>
          </p:grpSpPr>
          <p:sp>
            <p:nvSpPr>
              <p:cNvPr id="23" name="Arc 22">
                <a:extLst>
                  <a:ext uri="{FF2B5EF4-FFF2-40B4-BE49-F238E27FC236}">
                    <a16:creationId xmlns:a16="http://schemas.microsoft.com/office/drawing/2014/main" id="{2805295C-33BD-50BB-ED32-BF08C66F50ED}"/>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8BC0A8F4-6FF3-148F-686F-6EEA93DBC113}"/>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grpSp>
        <p:nvGrpSpPr>
          <p:cNvPr id="27" name="Group 26">
            <a:extLst>
              <a:ext uri="{FF2B5EF4-FFF2-40B4-BE49-F238E27FC236}">
                <a16:creationId xmlns:a16="http://schemas.microsoft.com/office/drawing/2014/main" id="{0218E6F7-86D0-48E6-034C-795AF0BE9527}"/>
              </a:ext>
            </a:extLst>
          </p:cNvPr>
          <p:cNvGrpSpPr/>
          <p:nvPr/>
        </p:nvGrpSpPr>
        <p:grpSpPr>
          <a:xfrm>
            <a:off x="1731616" y="2846226"/>
            <a:ext cx="1466216" cy="1416968"/>
            <a:chOff x="1760892" y="2599942"/>
            <a:chExt cx="1466216" cy="1416968"/>
          </a:xfrm>
        </p:grpSpPr>
        <p:sp>
          <p:nvSpPr>
            <p:cNvPr id="10" name="Arc 9">
              <a:extLst>
                <a:ext uri="{FF2B5EF4-FFF2-40B4-BE49-F238E27FC236}">
                  <a16:creationId xmlns:a16="http://schemas.microsoft.com/office/drawing/2014/main" id="{3E8DE4CF-DF22-B2B1-40E5-E35B23C7732E}"/>
                </a:ext>
              </a:extLst>
            </p:cNvPr>
            <p:cNvSpPr/>
            <p:nvPr/>
          </p:nvSpPr>
          <p:spPr>
            <a:xfrm rot="5400000" flipV="1">
              <a:off x="1962214" y="2752015"/>
              <a:ext cx="1416968" cy="1112821"/>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6D98F6E-6C9E-AF08-274A-14F3B69270CB}"/>
                    </a:ext>
                  </a:extLst>
                </p:cNvPr>
                <p:cNvSpPr txBox="1"/>
                <p:nvPr/>
              </p:nvSpPr>
              <p:spPr>
                <a:xfrm rot="16200000">
                  <a:off x="1522621" y="3076221"/>
                  <a:ext cx="8766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4.55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5" name="TextBox 24">
                  <a:extLst>
                    <a:ext uri="{FF2B5EF4-FFF2-40B4-BE49-F238E27FC236}">
                      <a16:creationId xmlns:a16="http://schemas.microsoft.com/office/drawing/2014/main" id="{86D98F6E-6C9E-AF08-274A-14F3B69270CB}"/>
                    </a:ext>
                  </a:extLst>
                </p:cNvPr>
                <p:cNvSpPr txBox="1">
                  <a:spLocks noRot="1" noChangeAspect="1" noMove="1" noResize="1" noEditPoints="1" noAdjustHandles="1" noChangeArrowheads="1" noChangeShapeType="1" noTextEdit="1"/>
                </p:cNvSpPr>
                <p:nvPr/>
              </p:nvSpPr>
              <p:spPr>
                <a:xfrm rot="16200000">
                  <a:off x="1522621" y="3076221"/>
                  <a:ext cx="876652" cy="400110"/>
                </a:xfrm>
                <a:prstGeom prst="rect">
                  <a:avLst/>
                </a:prstGeom>
                <a:blipFill>
                  <a:blip r:embed="rId5"/>
                  <a:stretch>
                    <a:fillRect t="-1429" r="-18750"/>
                  </a:stretch>
                </a:blipFill>
              </p:spPr>
              <p:txBody>
                <a:bodyPr/>
                <a:lstStyle/>
                <a:p>
                  <a:r>
                    <a:rPr lang="en-US">
                      <a:noFill/>
                    </a:rPr>
                    <a:t> </a:t>
                  </a:r>
                </a:p>
              </p:txBody>
            </p:sp>
          </mc:Fallback>
        </mc:AlternateContent>
      </p:grpSp>
      <p:grpSp>
        <p:nvGrpSpPr>
          <p:cNvPr id="29" name="Group 28">
            <a:extLst>
              <a:ext uri="{FF2B5EF4-FFF2-40B4-BE49-F238E27FC236}">
                <a16:creationId xmlns:a16="http://schemas.microsoft.com/office/drawing/2014/main" id="{BD938F95-EE91-71D0-07F6-B04C2DBF5D43}"/>
              </a:ext>
            </a:extLst>
          </p:cNvPr>
          <p:cNvGrpSpPr/>
          <p:nvPr/>
        </p:nvGrpSpPr>
        <p:grpSpPr>
          <a:xfrm>
            <a:off x="6873376" y="2857198"/>
            <a:ext cx="1722826" cy="1616595"/>
            <a:chOff x="6902652" y="2610914"/>
            <a:chExt cx="1722826" cy="1616595"/>
          </a:xfrm>
        </p:grpSpPr>
        <p:sp>
          <p:nvSpPr>
            <p:cNvPr id="2" name="TextBox 1">
              <a:extLst>
                <a:ext uri="{FF2B5EF4-FFF2-40B4-BE49-F238E27FC236}">
                  <a16:creationId xmlns:a16="http://schemas.microsoft.com/office/drawing/2014/main" id="{7C92E1C6-839E-4DAB-3870-FAD4B223924D}"/>
                </a:ext>
              </a:extLst>
            </p:cNvPr>
            <p:cNvSpPr txBox="1"/>
            <p:nvPr/>
          </p:nvSpPr>
          <p:spPr>
            <a:xfrm>
              <a:off x="7799611" y="3827399"/>
              <a:ext cx="8258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17.06</a:t>
              </a:r>
            </a:p>
          </p:txBody>
        </p:sp>
        <p:grpSp>
          <p:nvGrpSpPr>
            <p:cNvPr id="28" name="Group 27">
              <a:extLst>
                <a:ext uri="{FF2B5EF4-FFF2-40B4-BE49-F238E27FC236}">
                  <a16:creationId xmlns:a16="http://schemas.microsoft.com/office/drawing/2014/main" id="{5BE33A7B-2FF6-C2A8-9C6A-5F07E27828FC}"/>
                </a:ext>
              </a:extLst>
            </p:cNvPr>
            <p:cNvGrpSpPr/>
            <p:nvPr/>
          </p:nvGrpSpPr>
          <p:grpSpPr>
            <a:xfrm>
              <a:off x="6902652" y="2610914"/>
              <a:ext cx="1466851" cy="1416968"/>
              <a:chOff x="6902652" y="2610914"/>
              <a:chExt cx="1466851" cy="1416968"/>
            </a:xfrm>
          </p:grpSpPr>
          <p:sp>
            <p:nvSpPr>
              <p:cNvPr id="15" name="Arc 14">
                <a:extLst>
                  <a:ext uri="{FF2B5EF4-FFF2-40B4-BE49-F238E27FC236}">
                    <a16:creationId xmlns:a16="http://schemas.microsoft.com/office/drawing/2014/main" id="{519BFE78-FF2C-B879-6994-E9183C16822E}"/>
                  </a:ext>
                </a:extLst>
              </p:cNvPr>
              <p:cNvSpPr/>
              <p:nvPr/>
            </p:nvSpPr>
            <p:spPr>
              <a:xfrm rot="5400000" flipV="1">
                <a:off x="7127680" y="2786058"/>
                <a:ext cx="1416968" cy="1066679"/>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DB2AEFF-4103-FA14-6D66-E0CD2C303EC0}"/>
                      </a:ext>
                    </a:extLst>
                  </p:cNvPr>
                  <p:cNvSpPr txBox="1"/>
                  <p:nvPr/>
                </p:nvSpPr>
                <p:spPr>
                  <a:xfrm rot="16200000">
                    <a:off x="6664381" y="3073713"/>
                    <a:ext cx="8766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4.55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DB2AEFF-4103-FA14-6D66-E0CD2C303EC0}"/>
                      </a:ext>
                    </a:extLst>
                  </p:cNvPr>
                  <p:cNvSpPr txBox="1">
                    <a:spLocks noRot="1" noChangeAspect="1" noMove="1" noResize="1" noEditPoints="1" noAdjustHandles="1" noChangeArrowheads="1" noChangeShapeType="1" noTextEdit="1"/>
                  </p:cNvSpPr>
                  <p:nvPr/>
                </p:nvSpPr>
                <p:spPr>
                  <a:xfrm rot="16200000">
                    <a:off x="6664381" y="3073713"/>
                    <a:ext cx="876652" cy="400110"/>
                  </a:xfrm>
                  <a:prstGeom prst="rect">
                    <a:avLst/>
                  </a:prstGeom>
                  <a:blipFill>
                    <a:blip r:embed="rId6"/>
                    <a:stretch>
                      <a:fillRect t="-2857" r="-18750"/>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074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82D3EA-EB80-94D0-AB30-10C5DF631D2A}"/>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2" name="TextBox 1">
            <a:extLst>
              <a:ext uri="{FF2B5EF4-FFF2-40B4-BE49-F238E27FC236}">
                <a16:creationId xmlns:a16="http://schemas.microsoft.com/office/drawing/2014/main" id="{E70DFA60-0937-03B4-1E49-23C2DF4C1787}"/>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3" name="TextBox 2">
            <a:extLst>
              <a:ext uri="{FF2B5EF4-FFF2-40B4-BE49-F238E27FC236}">
                <a16:creationId xmlns:a16="http://schemas.microsoft.com/office/drawing/2014/main" id="{8EFA6E25-4502-A8C5-58DA-7DBB840B35A3}"/>
              </a:ext>
            </a:extLst>
          </p:cNvPr>
          <p:cNvSpPr txBox="1"/>
          <p:nvPr/>
        </p:nvSpPr>
        <p:spPr>
          <a:xfrm>
            <a:off x="1147313" y="1811556"/>
            <a:ext cx="94949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Meg needs to replace part of her garden fence to keep her dog safe.</a:t>
            </a:r>
          </a:p>
        </p:txBody>
      </p:sp>
      <p:sp>
        <p:nvSpPr>
          <p:cNvPr id="5" name="TextBox 4">
            <a:extLst>
              <a:ext uri="{FF2B5EF4-FFF2-40B4-BE49-F238E27FC236}">
                <a16:creationId xmlns:a16="http://schemas.microsoft.com/office/drawing/2014/main" id="{158020D7-42D3-AE94-9C28-4831C24A22BD}"/>
              </a:ext>
            </a:extLst>
          </p:cNvPr>
          <p:cNvSpPr txBox="1"/>
          <p:nvPr/>
        </p:nvSpPr>
        <p:spPr>
          <a:xfrm>
            <a:off x="1147312" y="2180888"/>
            <a:ext cx="562686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She needs to replace 78 feet of fencing.</a:t>
            </a:r>
          </a:p>
        </p:txBody>
      </p:sp>
      <p:sp>
        <p:nvSpPr>
          <p:cNvPr id="6" name="TextBox 5">
            <a:extLst>
              <a:ext uri="{FF2B5EF4-FFF2-40B4-BE49-F238E27FC236}">
                <a16:creationId xmlns:a16="http://schemas.microsoft.com/office/drawing/2014/main" id="{E5506230-1A8D-1486-4216-8D9B5FC5630E}"/>
              </a:ext>
            </a:extLst>
          </p:cNvPr>
          <p:cNvSpPr txBox="1"/>
          <p:nvPr/>
        </p:nvSpPr>
        <p:spPr>
          <a:xfrm>
            <a:off x="1147311" y="2708545"/>
            <a:ext cx="549060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Meg buys fencing measured in metres.</a:t>
            </a:r>
          </a:p>
        </p:txBody>
      </p:sp>
      <p:sp>
        <p:nvSpPr>
          <p:cNvPr id="9" name="TextBox 8">
            <a:extLst>
              <a:ext uri="{FF2B5EF4-FFF2-40B4-BE49-F238E27FC236}">
                <a16:creationId xmlns:a16="http://schemas.microsoft.com/office/drawing/2014/main" id="{8E54D61D-6982-050B-C16D-200C697A6807}"/>
              </a:ext>
            </a:extLst>
          </p:cNvPr>
          <p:cNvSpPr txBox="1"/>
          <p:nvPr/>
        </p:nvSpPr>
        <p:spPr>
          <a:xfrm>
            <a:off x="1147310" y="3225458"/>
            <a:ext cx="432362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Meg uses 1 metre is 3.28 feet.</a:t>
            </a:r>
          </a:p>
        </p:txBody>
      </p:sp>
      <p:sp>
        <p:nvSpPr>
          <p:cNvPr id="11" name="TextBox 10">
            <a:extLst>
              <a:ext uri="{FF2B5EF4-FFF2-40B4-BE49-F238E27FC236}">
                <a16:creationId xmlns:a16="http://schemas.microsoft.com/office/drawing/2014/main" id="{411AF293-8AEB-3067-8172-BD4F95107014}"/>
              </a:ext>
            </a:extLst>
          </p:cNvPr>
          <p:cNvSpPr txBox="1"/>
          <p:nvPr/>
        </p:nvSpPr>
        <p:spPr>
          <a:xfrm>
            <a:off x="1147310" y="4270028"/>
            <a:ext cx="667717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Work out how many metres of fencing Meg needs.</a:t>
            </a:r>
          </a:p>
        </p:txBody>
      </p:sp>
    </p:spTree>
    <p:extLst>
      <p:ext uri="{BB962C8B-B14F-4D97-AF65-F5344CB8AC3E}">
        <p14:creationId xmlns:p14="http://schemas.microsoft.com/office/powerpoint/2010/main" val="375834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7DE6F5-B3EE-1F39-B975-C3A55DE4E3D2}"/>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2" name="TextBox 1">
            <a:extLst>
              <a:ext uri="{FF2B5EF4-FFF2-40B4-BE49-F238E27FC236}">
                <a16:creationId xmlns:a16="http://schemas.microsoft.com/office/drawing/2014/main" id="{15B99A8F-C5AB-8C37-CED2-7FD3B5E662BC}"/>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6" name="TextBox 5">
            <a:extLst>
              <a:ext uri="{FF2B5EF4-FFF2-40B4-BE49-F238E27FC236}">
                <a16:creationId xmlns:a16="http://schemas.microsoft.com/office/drawing/2014/main" id="{3660C153-9553-D9A8-5B3D-4E198C36AAD2}"/>
              </a:ext>
            </a:extLst>
          </p:cNvPr>
          <p:cNvSpPr txBox="1"/>
          <p:nvPr/>
        </p:nvSpPr>
        <p:spPr>
          <a:xfrm>
            <a:off x="1390203" y="1740946"/>
            <a:ext cx="377837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Susie wants to make a dress.</a:t>
            </a:r>
          </a:p>
        </p:txBody>
      </p:sp>
      <p:sp>
        <p:nvSpPr>
          <p:cNvPr id="8" name="TextBox 7">
            <a:extLst>
              <a:ext uri="{FF2B5EF4-FFF2-40B4-BE49-F238E27FC236}">
                <a16:creationId xmlns:a16="http://schemas.microsoft.com/office/drawing/2014/main" id="{70DA2EE2-B853-446B-3332-257B49A4B9A3}"/>
              </a:ext>
            </a:extLst>
          </p:cNvPr>
          <p:cNvSpPr txBox="1"/>
          <p:nvPr/>
        </p:nvSpPr>
        <p:spPr>
          <a:xfrm>
            <a:off x="1397481" y="2310397"/>
            <a:ext cx="66078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 make the dress she needs a piece of fabric with a length of</a:t>
            </a:r>
          </a:p>
        </p:txBody>
      </p:sp>
      <p:sp>
        <p:nvSpPr>
          <p:cNvPr id="10" name="TextBox 9">
            <a:extLst>
              <a:ext uri="{FF2B5EF4-FFF2-40B4-BE49-F238E27FC236}">
                <a16:creationId xmlns:a16="http://schemas.microsoft.com/office/drawing/2014/main" id="{F48AF6A8-88A1-0A43-5419-E36170E83DEC}"/>
              </a:ext>
            </a:extLst>
          </p:cNvPr>
          <p:cNvSpPr txBox="1"/>
          <p:nvPr/>
        </p:nvSpPr>
        <p:spPr>
          <a:xfrm>
            <a:off x="8085155" y="2319023"/>
            <a:ext cx="84286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yards.</a:t>
            </a:r>
          </a:p>
        </p:txBody>
      </p:sp>
      <p:graphicFrame>
        <p:nvGraphicFramePr>
          <p:cNvPr id="11" name="Object 10">
            <a:extLst>
              <a:ext uri="{FF2B5EF4-FFF2-40B4-BE49-F238E27FC236}">
                <a16:creationId xmlns:a16="http://schemas.microsoft.com/office/drawing/2014/main" id="{7DDFF3FC-EE4F-24B4-608A-37ED5002EEB5}"/>
              </a:ext>
            </a:extLst>
          </p:cNvPr>
          <p:cNvGraphicFramePr>
            <a:graphicFrameLocks noChangeAspect="1"/>
          </p:cNvGraphicFramePr>
          <p:nvPr>
            <p:extLst>
              <p:ext uri="{D42A27DB-BD31-4B8C-83A1-F6EECF244321}">
                <p14:modId xmlns:p14="http://schemas.microsoft.com/office/powerpoint/2010/main" val="2492402248"/>
              </p:ext>
            </p:extLst>
          </p:nvPr>
        </p:nvGraphicFramePr>
        <p:xfrm>
          <a:off x="7785622" y="2215422"/>
          <a:ext cx="370146" cy="603923"/>
        </p:xfrm>
        <a:graphic>
          <a:graphicData uri="http://schemas.openxmlformats.org/presentationml/2006/ole">
            <mc:AlternateContent xmlns:mc="http://schemas.openxmlformats.org/markup-compatibility/2006">
              <mc:Choice xmlns:v="urn:schemas-microsoft-com:vml" Requires="v">
                <p:oleObj name="Equation" r:id="rId5" imgW="241200" imgH="393480" progId="Equation.DSMT4">
                  <p:embed/>
                </p:oleObj>
              </mc:Choice>
              <mc:Fallback>
                <p:oleObj name="Equation" r:id="rId5" imgW="241200" imgH="393480" progId="Equation.DSMT4">
                  <p:embed/>
                  <p:pic>
                    <p:nvPicPr>
                      <p:cNvPr id="3" name="Object 2"/>
                      <p:cNvPicPr/>
                      <p:nvPr/>
                    </p:nvPicPr>
                    <p:blipFill>
                      <a:blip r:embed="rId6"/>
                      <a:stretch>
                        <a:fillRect/>
                      </a:stretch>
                    </p:blipFill>
                    <p:spPr>
                      <a:xfrm>
                        <a:off x="7785622" y="2215422"/>
                        <a:ext cx="370146" cy="60392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3ADB844-CB7D-78D8-9708-6616C17F8A6E}"/>
              </a:ext>
            </a:extLst>
          </p:cNvPr>
          <p:cNvSpPr txBox="1"/>
          <p:nvPr/>
        </p:nvSpPr>
        <p:spPr>
          <a:xfrm>
            <a:off x="1397481" y="2676671"/>
            <a:ext cx="66078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Fabric is sold in lengths measured in cm.</a:t>
            </a:r>
          </a:p>
        </p:txBody>
      </p:sp>
      <p:sp>
        <p:nvSpPr>
          <p:cNvPr id="17" name="Rectangle 16">
            <a:extLst>
              <a:ext uri="{FF2B5EF4-FFF2-40B4-BE49-F238E27FC236}">
                <a16:creationId xmlns:a16="http://schemas.microsoft.com/office/drawing/2014/main" id="{FB3784B4-F115-74F8-4544-94E3F6CEFAE3}"/>
              </a:ext>
            </a:extLst>
          </p:cNvPr>
          <p:cNvSpPr/>
          <p:nvPr/>
        </p:nvSpPr>
        <p:spPr>
          <a:xfrm>
            <a:off x="1397480" y="3222340"/>
            <a:ext cx="188384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inch = 2.54 cm</a:t>
            </a:r>
          </a:p>
        </p:txBody>
      </p:sp>
      <p:sp>
        <p:nvSpPr>
          <p:cNvPr id="18" name="Rectangle 17">
            <a:extLst>
              <a:ext uri="{FF2B5EF4-FFF2-40B4-BE49-F238E27FC236}">
                <a16:creationId xmlns:a16="http://schemas.microsoft.com/office/drawing/2014/main" id="{4601110A-3092-166C-B31A-97978D10F99D}"/>
              </a:ext>
            </a:extLst>
          </p:cNvPr>
          <p:cNvSpPr/>
          <p:nvPr/>
        </p:nvSpPr>
        <p:spPr>
          <a:xfrm>
            <a:off x="1397480" y="3591672"/>
            <a:ext cx="2076209"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yard = 36 inches</a:t>
            </a:r>
          </a:p>
        </p:txBody>
      </p:sp>
      <p:sp>
        <p:nvSpPr>
          <p:cNvPr id="19" name="Rectangle 18">
            <a:extLst>
              <a:ext uri="{FF2B5EF4-FFF2-40B4-BE49-F238E27FC236}">
                <a16:creationId xmlns:a16="http://schemas.microsoft.com/office/drawing/2014/main" id="{7233D9D1-3711-B7C9-9D20-1066E8A2E73B}"/>
              </a:ext>
            </a:extLst>
          </p:cNvPr>
          <p:cNvSpPr/>
          <p:nvPr/>
        </p:nvSpPr>
        <p:spPr>
          <a:xfrm>
            <a:off x="1397480" y="4185306"/>
            <a:ext cx="751879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Work out the length of fabric, in cm, Susie needs to make the dress.</a:t>
            </a:r>
          </a:p>
        </p:txBody>
      </p:sp>
      <p:sp>
        <p:nvSpPr>
          <p:cNvPr id="20" name="Rectangle 19">
            <a:extLst>
              <a:ext uri="{FF2B5EF4-FFF2-40B4-BE49-F238E27FC236}">
                <a16:creationId xmlns:a16="http://schemas.microsoft.com/office/drawing/2014/main" id="{66D77171-17C4-80A5-42EE-0B8EA56EE8BE}"/>
              </a:ext>
            </a:extLst>
          </p:cNvPr>
          <p:cNvSpPr/>
          <p:nvPr/>
        </p:nvSpPr>
        <p:spPr>
          <a:xfrm>
            <a:off x="1397480" y="4572608"/>
            <a:ext cx="352820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You </a:t>
            </a:r>
            <a:r>
              <a:rPr lang="en-US" b="1"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show your working.</a:t>
            </a:r>
          </a:p>
        </p:txBody>
      </p:sp>
    </p:spTree>
    <p:extLst>
      <p:ext uri="{BB962C8B-B14F-4D97-AF65-F5344CB8AC3E}">
        <p14:creationId xmlns:p14="http://schemas.microsoft.com/office/powerpoint/2010/main" val="132585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A0C897-E5F0-F5C7-4D10-60FD0A9D0CAD}"/>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 question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2" name="TextBox 1">
            <a:extLst>
              <a:ext uri="{FF2B5EF4-FFF2-40B4-BE49-F238E27FC236}">
                <a16:creationId xmlns:a16="http://schemas.microsoft.com/office/drawing/2014/main" id="{9ADD7129-A89A-0E13-812D-A27522553F6E}"/>
              </a:ext>
            </a:extLst>
          </p:cNvPr>
          <p:cNvSpPr txBox="1"/>
          <p:nvPr/>
        </p:nvSpPr>
        <p:spPr>
          <a:xfrm>
            <a:off x="-252000" y="-54000"/>
            <a:ext cx="1942216" cy="769441"/>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 QUESTION</a:t>
            </a:r>
          </a:p>
        </p:txBody>
      </p:sp>
      <p:sp>
        <p:nvSpPr>
          <p:cNvPr id="8" name="TextBox 7">
            <a:extLst>
              <a:ext uri="{FF2B5EF4-FFF2-40B4-BE49-F238E27FC236}">
                <a16:creationId xmlns:a16="http://schemas.microsoft.com/office/drawing/2014/main" id="{B713C39A-B69F-7739-1965-C8B7AEF9B168}"/>
              </a:ext>
            </a:extLst>
          </p:cNvPr>
          <p:cNvSpPr txBox="1"/>
          <p:nvPr/>
        </p:nvSpPr>
        <p:spPr>
          <a:xfrm>
            <a:off x="907310" y="1254169"/>
            <a:ext cx="377837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Wesley is a salesman.</a:t>
            </a:r>
          </a:p>
        </p:txBody>
      </p:sp>
      <p:sp>
        <p:nvSpPr>
          <p:cNvPr id="9" name="Rectangle 8">
            <a:extLst>
              <a:ext uri="{FF2B5EF4-FFF2-40B4-BE49-F238E27FC236}">
                <a16:creationId xmlns:a16="http://schemas.microsoft.com/office/drawing/2014/main" id="{56206DA6-B32A-9ADD-1107-CD7F26C59DD0}"/>
              </a:ext>
            </a:extLst>
          </p:cNvPr>
          <p:cNvSpPr/>
          <p:nvPr/>
        </p:nvSpPr>
        <p:spPr>
          <a:xfrm>
            <a:off x="907310" y="1702321"/>
            <a:ext cx="9581689"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He wants to work out the total cost of the petrol he will use for travel next week.</a:t>
            </a:r>
          </a:p>
        </p:txBody>
      </p:sp>
      <p:sp>
        <p:nvSpPr>
          <p:cNvPr id="10" name="Rectangle 9">
            <a:extLst>
              <a:ext uri="{FF2B5EF4-FFF2-40B4-BE49-F238E27FC236}">
                <a16:creationId xmlns:a16="http://schemas.microsoft.com/office/drawing/2014/main" id="{EB32D828-50DB-4FB6-3AD4-A497E1AB49FD}"/>
              </a:ext>
            </a:extLst>
          </p:cNvPr>
          <p:cNvSpPr/>
          <p:nvPr/>
        </p:nvSpPr>
        <p:spPr>
          <a:xfrm>
            <a:off x="908728" y="2554061"/>
            <a:ext cx="8238786"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Wesley knows</a:t>
            </a:r>
          </a:p>
        </p:txBody>
      </p:sp>
      <p:sp>
        <p:nvSpPr>
          <p:cNvPr id="11" name="Rectangle 10">
            <a:extLst>
              <a:ext uri="{FF2B5EF4-FFF2-40B4-BE49-F238E27FC236}">
                <a16:creationId xmlns:a16="http://schemas.microsoft.com/office/drawing/2014/main" id="{9671AD2E-E463-D1DD-1C7A-27E185BEA642}"/>
              </a:ext>
            </a:extLst>
          </p:cNvPr>
          <p:cNvSpPr/>
          <p:nvPr/>
        </p:nvSpPr>
        <p:spPr>
          <a:xfrm>
            <a:off x="1194483" y="2981470"/>
            <a:ext cx="8172041" cy="1569660"/>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he will drive a total of 520 miles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his car uses 1 gallon of petrol per 28 miles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petrol costs 128.4 pence per litre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1 gallon = 4.55 litres.</a:t>
            </a:r>
          </a:p>
        </p:txBody>
      </p:sp>
      <p:sp>
        <p:nvSpPr>
          <p:cNvPr id="16" name="Rectangle 15">
            <a:extLst>
              <a:ext uri="{FF2B5EF4-FFF2-40B4-BE49-F238E27FC236}">
                <a16:creationId xmlns:a16="http://schemas.microsoft.com/office/drawing/2014/main" id="{C2F60B2F-9EBD-D4AF-BD2E-518BC5524034}"/>
              </a:ext>
            </a:extLst>
          </p:cNvPr>
          <p:cNvSpPr/>
          <p:nvPr/>
        </p:nvSpPr>
        <p:spPr>
          <a:xfrm>
            <a:off x="907310" y="4560536"/>
            <a:ext cx="9973573"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Wesley thinks the petrol he will use for travel next week will cost more than £100.</a:t>
            </a:r>
          </a:p>
        </p:txBody>
      </p:sp>
      <p:sp>
        <p:nvSpPr>
          <p:cNvPr id="17" name="Rectangle 16">
            <a:extLst>
              <a:ext uri="{FF2B5EF4-FFF2-40B4-BE49-F238E27FC236}">
                <a16:creationId xmlns:a16="http://schemas.microsoft.com/office/drawing/2014/main" id="{50F8E356-6220-D694-1730-62D32A6F8F3D}"/>
              </a:ext>
            </a:extLst>
          </p:cNvPr>
          <p:cNvSpPr/>
          <p:nvPr/>
        </p:nvSpPr>
        <p:spPr>
          <a:xfrm>
            <a:off x="907310" y="5353285"/>
            <a:ext cx="4291368"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Is Wesley correct?</a:t>
            </a:r>
          </a:p>
        </p:txBody>
      </p:sp>
      <p:sp>
        <p:nvSpPr>
          <p:cNvPr id="18" name="Rectangle 17">
            <a:extLst>
              <a:ext uri="{FF2B5EF4-FFF2-40B4-BE49-F238E27FC236}">
                <a16:creationId xmlns:a16="http://schemas.microsoft.com/office/drawing/2014/main" id="{596AAADF-E771-20EE-A751-0A4981653A35}"/>
              </a:ext>
            </a:extLst>
          </p:cNvPr>
          <p:cNvSpPr/>
          <p:nvPr/>
        </p:nvSpPr>
        <p:spPr>
          <a:xfrm>
            <a:off x="907310" y="5862178"/>
            <a:ext cx="4893251"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Show why you think this.</a:t>
            </a:r>
          </a:p>
        </p:txBody>
      </p:sp>
    </p:spTree>
    <p:extLst>
      <p:ext uri="{BB962C8B-B14F-4D97-AF65-F5344CB8AC3E}">
        <p14:creationId xmlns:p14="http://schemas.microsoft.com/office/powerpoint/2010/main" val="97906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0E5324-ED72-86B1-78EC-61C51A6CA45F}"/>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Exam q</a:t>
            </a:r>
            <a:r>
              <a:rPr kumimoji="0" lang="en-GB"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uestion</a:t>
            </a: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1</a:t>
            </a:r>
            <a:r>
              <a:rPr kumimoji="0" lang="en-GB"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solution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53AE7FF-A8CB-4977-942F-92BB05817303}"/>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E30F1A6-20F3-BC86-25A4-58D274F5A6D3}"/>
              </a:ext>
            </a:extLst>
          </p:cNvPr>
          <p:cNvGrpSpPr/>
          <p:nvPr/>
        </p:nvGrpSpPr>
        <p:grpSpPr>
          <a:xfrm>
            <a:off x="1480274" y="2310917"/>
            <a:ext cx="9683272" cy="1925807"/>
            <a:chOff x="1480274" y="2310917"/>
            <a:chExt cx="9683272" cy="1925807"/>
          </a:xfrm>
        </p:grpSpPr>
        <p:cxnSp>
          <p:nvCxnSpPr>
            <p:cNvPr id="6" name="Straight Connector 5">
              <a:extLst>
                <a:ext uri="{FF2B5EF4-FFF2-40B4-BE49-F238E27FC236}">
                  <a16:creationId xmlns:a16="http://schemas.microsoft.com/office/drawing/2014/main" id="{E6B77BFF-C502-4D0B-9C6A-77EF0FD98B1D}"/>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E974-4A76-40C3-84C6-51B7DBD8DAA7}"/>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BFDBE1-568D-457D-AF68-EB26980B3A87}"/>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2C4F3-5E86-475B-BC2F-1A70D4EDDAD2}"/>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997B3D-84F9-4E19-B84B-5D1B1A529A1F}"/>
                </a:ext>
              </a:extLst>
            </p:cNvPr>
            <p:cNvSpPr txBox="1"/>
            <p:nvPr/>
          </p:nvSpPr>
          <p:spPr>
            <a:xfrm>
              <a:off x="1480274" y="3836614"/>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6E7C1DF5-5245-4666-B404-93F6E1E1AE2A}"/>
                </a:ext>
              </a:extLst>
            </p:cNvPr>
            <p:cNvSpPr txBox="1"/>
            <p:nvPr/>
          </p:nvSpPr>
          <p:spPr>
            <a:xfrm>
              <a:off x="1489000" y="2310917"/>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14" name="Straight Connector 13">
              <a:extLst>
                <a:ext uri="{FF2B5EF4-FFF2-40B4-BE49-F238E27FC236}">
                  <a16:creationId xmlns:a16="http://schemas.microsoft.com/office/drawing/2014/main" id="{D40DC8E1-DCF1-4037-8D94-9656D88412B0}"/>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494843-4AE7-440A-BBD4-DC72B3124F77}"/>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3C16A-9739-4123-957A-866A4DE00A31}"/>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04906-29D2-43BA-A4E3-181953EC5D4A}"/>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08B18-F2B7-4414-B6FC-0F81614FCCA9}"/>
                </a:ext>
              </a:extLst>
            </p:cNvPr>
            <p:cNvSpPr txBox="1"/>
            <p:nvPr/>
          </p:nvSpPr>
          <p:spPr>
            <a:xfrm>
              <a:off x="10205129" y="2750890"/>
              <a:ext cx="6110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feet</a:t>
              </a:r>
            </a:p>
          </p:txBody>
        </p:sp>
        <p:sp>
          <p:nvSpPr>
            <p:cNvPr id="24" name="TextBox 23">
              <a:extLst>
                <a:ext uri="{FF2B5EF4-FFF2-40B4-BE49-F238E27FC236}">
                  <a16:creationId xmlns:a16="http://schemas.microsoft.com/office/drawing/2014/main" id="{FA55CF9D-B124-4123-9C6A-52C93BC70033}"/>
                </a:ext>
              </a:extLst>
            </p:cNvPr>
            <p:cNvSpPr txBox="1"/>
            <p:nvPr/>
          </p:nvSpPr>
          <p:spPr>
            <a:xfrm>
              <a:off x="10196615" y="3476966"/>
              <a:ext cx="9669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metres</a:t>
              </a:r>
              <a:endPar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grpSp>
      <p:sp>
        <p:nvSpPr>
          <p:cNvPr id="3" name="TextBox 2">
            <a:extLst>
              <a:ext uri="{FF2B5EF4-FFF2-40B4-BE49-F238E27FC236}">
                <a16:creationId xmlns:a16="http://schemas.microsoft.com/office/drawing/2014/main" id="{793DD98C-7746-F09F-68B9-9561916FEC33}"/>
              </a:ext>
            </a:extLst>
          </p:cNvPr>
          <p:cNvSpPr txBox="1"/>
          <p:nvPr/>
        </p:nvSpPr>
        <p:spPr>
          <a:xfrm>
            <a:off x="2632199" y="2315544"/>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3.28</a:t>
            </a:r>
          </a:p>
        </p:txBody>
      </p:sp>
      <p:sp>
        <p:nvSpPr>
          <p:cNvPr id="26" name="TextBox 25">
            <a:extLst>
              <a:ext uri="{FF2B5EF4-FFF2-40B4-BE49-F238E27FC236}">
                <a16:creationId xmlns:a16="http://schemas.microsoft.com/office/drawing/2014/main" id="{A36B6837-D797-03AB-933D-4C6ECE0BFEE5}"/>
              </a:ext>
            </a:extLst>
          </p:cNvPr>
          <p:cNvSpPr txBox="1"/>
          <p:nvPr/>
        </p:nvSpPr>
        <p:spPr>
          <a:xfrm>
            <a:off x="2714055" y="3803823"/>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40" name="TextBox 39">
            <a:extLst>
              <a:ext uri="{FF2B5EF4-FFF2-40B4-BE49-F238E27FC236}">
                <a16:creationId xmlns:a16="http://schemas.microsoft.com/office/drawing/2014/main" id="{44F4954A-93E5-07BF-D985-EAD389D75DED}"/>
              </a:ext>
            </a:extLst>
          </p:cNvPr>
          <p:cNvSpPr txBox="1"/>
          <p:nvPr/>
        </p:nvSpPr>
        <p:spPr>
          <a:xfrm>
            <a:off x="2534857" y="5230164"/>
            <a:ext cx="60757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Meg needs 23.78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metres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fencing.</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40420AE7-06C3-457A-B8B8-C97B1A3C5E94}"/>
              </a:ext>
            </a:extLst>
          </p:cNvPr>
          <p:cNvGrpSpPr/>
          <p:nvPr/>
        </p:nvGrpSpPr>
        <p:grpSpPr>
          <a:xfrm>
            <a:off x="5614954" y="2276377"/>
            <a:ext cx="1018499" cy="1577014"/>
            <a:chOff x="7853615" y="2437595"/>
            <a:chExt cx="1018499" cy="1353072"/>
          </a:xfrm>
        </p:grpSpPr>
        <p:sp>
          <p:nvSpPr>
            <p:cNvPr id="41" name="TextBox 40">
              <a:extLst>
                <a:ext uri="{FF2B5EF4-FFF2-40B4-BE49-F238E27FC236}">
                  <a16:creationId xmlns:a16="http://schemas.microsoft.com/office/drawing/2014/main" id="{BA879FD7-AA40-47BC-BCD1-13B26AF8EBF1}"/>
                </a:ext>
              </a:extLst>
            </p:cNvPr>
            <p:cNvSpPr txBox="1"/>
            <p:nvPr/>
          </p:nvSpPr>
          <p:spPr>
            <a:xfrm>
              <a:off x="7853615" y="2437595"/>
              <a:ext cx="1018499" cy="34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a:t>
              </a:r>
            </a:p>
          </p:txBody>
        </p:sp>
        <p:cxnSp>
          <p:nvCxnSpPr>
            <p:cNvPr id="42" name="Straight Connector 41">
              <a:extLst>
                <a:ext uri="{FF2B5EF4-FFF2-40B4-BE49-F238E27FC236}">
                  <a16:creationId xmlns:a16="http://schemas.microsoft.com/office/drawing/2014/main" id="{297C62CB-15A5-495B-911D-697901F9F5B4}"/>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16F53E-7151-4CAF-9EFC-35CD7D146AA4}"/>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A12160-A0A7-41FF-A813-A343710BD8C1}"/>
                </a:ext>
              </a:extLst>
            </p:cNvPr>
            <p:cNvCxnSpPr>
              <a:cxnSpLocks/>
            </p:cNvCxnSpPr>
            <p:nvPr/>
          </p:nvCxnSpPr>
          <p:spPr>
            <a:xfrm>
              <a:off x="8159569" y="3458011"/>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C68C1CB-02C8-4290-A395-5CE4D5EA0D56}"/>
              </a:ext>
            </a:extLst>
          </p:cNvPr>
          <p:cNvSpPr txBox="1"/>
          <p:nvPr/>
        </p:nvSpPr>
        <p:spPr>
          <a:xfrm>
            <a:off x="5600123" y="3840808"/>
            <a:ext cx="8258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23.78</a:t>
            </a:r>
          </a:p>
        </p:txBody>
      </p:sp>
      <p:grpSp>
        <p:nvGrpSpPr>
          <p:cNvPr id="5" name="Group 4">
            <a:extLst>
              <a:ext uri="{FF2B5EF4-FFF2-40B4-BE49-F238E27FC236}">
                <a16:creationId xmlns:a16="http://schemas.microsoft.com/office/drawing/2014/main" id="{1880989E-D581-8C19-257D-7F8D744D3F3E}"/>
              </a:ext>
            </a:extLst>
          </p:cNvPr>
          <p:cNvGrpSpPr/>
          <p:nvPr/>
        </p:nvGrpSpPr>
        <p:grpSpPr>
          <a:xfrm>
            <a:off x="1792032" y="2570011"/>
            <a:ext cx="1494538" cy="1416968"/>
            <a:chOff x="2883301" y="2584006"/>
            <a:chExt cx="1514929" cy="1416968"/>
          </a:xfrm>
        </p:grpSpPr>
        <p:sp>
          <p:nvSpPr>
            <p:cNvPr id="18" name="Arc 17">
              <a:extLst>
                <a:ext uri="{FF2B5EF4-FFF2-40B4-BE49-F238E27FC236}">
                  <a16:creationId xmlns:a16="http://schemas.microsoft.com/office/drawing/2014/main" id="{2F7641A2-760D-8212-161E-688425D952E4}"/>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B487AF-CD60-73E5-D7B1-CCF40F69587D}"/>
                    </a:ext>
                  </a:extLst>
                </p:cNvPr>
                <p:cNvSpPr txBox="1"/>
                <p:nvPr/>
              </p:nvSpPr>
              <p:spPr>
                <a:xfrm rot="16200000">
                  <a:off x="2647760" y="3120816"/>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3.28</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4B487AF-CD60-73E5-D7B1-CCF40F69587D}"/>
                    </a:ext>
                  </a:extLst>
                </p:cNvPr>
                <p:cNvSpPr txBox="1">
                  <a:spLocks noRot="1" noChangeAspect="1" noMove="1" noResize="1" noEditPoints="1" noAdjustHandles="1" noChangeArrowheads="1" noChangeShapeType="1" noTextEdit="1"/>
                </p:cNvSpPr>
                <p:nvPr/>
              </p:nvSpPr>
              <p:spPr>
                <a:xfrm rot="16200000">
                  <a:off x="2647760" y="3120816"/>
                  <a:ext cx="876652" cy="405569"/>
                </a:xfrm>
                <a:prstGeom prst="rect">
                  <a:avLst/>
                </a:prstGeom>
                <a:blipFill>
                  <a:blip r:embed="rId4"/>
                  <a:stretch>
                    <a:fillRect t="-2857"/>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E62A033B-CC7F-A965-9625-2B790887FF6F}"/>
              </a:ext>
            </a:extLst>
          </p:cNvPr>
          <p:cNvGrpSpPr/>
          <p:nvPr/>
        </p:nvGrpSpPr>
        <p:grpSpPr>
          <a:xfrm flipV="1">
            <a:off x="4687743" y="2561424"/>
            <a:ext cx="1483622" cy="1416968"/>
            <a:chOff x="2894366" y="2584006"/>
            <a:chExt cx="1503864" cy="1416968"/>
          </a:xfrm>
        </p:grpSpPr>
        <p:sp>
          <p:nvSpPr>
            <p:cNvPr id="27" name="Arc 26">
              <a:extLst>
                <a:ext uri="{FF2B5EF4-FFF2-40B4-BE49-F238E27FC236}">
                  <a16:creationId xmlns:a16="http://schemas.microsoft.com/office/drawing/2014/main" id="{6AA6344B-5036-9CA9-F003-2FB97895C9CE}"/>
                </a:ext>
              </a:extLst>
            </p:cNvPr>
            <p:cNvSpPr/>
            <p:nvPr/>
          </p:nvSpPr>
          <p:spPr>
            <a:xfrm rot="16200000">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033AE2C-2E2C-DAF1-7E8B-FDF153056225}"/>
                    </a:ext>
                  </a:extLst>
                </p:cNvPr>
                <p:cNvSpPr txBox="1"/>
                <p:nvPr/>
              </p:nvSpPr>
              <p:spPr>
                <a:xfrm rot="16200000">
                  <a:off x="2658825" y="3071749"/>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3.28</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8" name="TextBox 27">
                  <a:extLst>
                    <a:ext uri="{FF2B5EF4-FFF2-40B4-BE49-F238E27FC236}">
                      <a16:creationId xmlns:a16="http://schemas.microsoft.com/office/drawing/2014/main" id="{8033AE2C-2E2C-DAF1-7E8B-FDF153056225}"/>
                    </a:ext>
                  </a:extLst>
                </p:cNvPr>
                <p:cNvSpPr txBox="1">
                  <a:spLocks noRot="1" noChangeAspect="1" noMove="1" noResize="1" noEditPoints="1" noAdjustHandles="1" noChangeArrowheads="1" noChangeShapeType="1" noTextEdit="1"/>
                </p:cNvSpPr>
                <p:nvPr/>
              </p:nvSpPr>
              <p:spPr>
                <a:xfrm rot="16200000">
                  <a:off x="2658825" y="3071749"/>
                  <a:ext cx="876652" cy="405569"/>
                </a:xfrm>
                <a:prstGeom prst="rect">
                  <a:avLst/>
                </a:prstGeom>
                <a:blipFill>
                  <a:blip r:embed="rId5"/>
                  <a:stretch>
                    <a:fillRect t="-2857"/>
                  </a:stretch>
                </a:blipFill>
              </p:spPr>
              <p:txBody>
                <a:bodyPr/>
                <a:lstStyle/>
                <a:p>
                  <a:r>
                    <a:rPr lang="en-GB">
                      <a:noFill/>
                    </a:rPr>
                    <a:t> </a:t>
                  </a:r>
                </a:p>
              </p:txBody>
            </p:sp>
          </mc:Fallback>
        </mc:AlternateContent>
      </p:grpSp>
      <p:grpSp>
        <p:nvGrpSpPr>
          <p:cNvPr id="37" name="Group 36">
            <a:extLst>
              <a:ext uri="{FF2B5EF4-FFF2-40B4-BE49-F238E27FC236}">
                <a16:creationId xmlns:a16="http://schemas.microsoft.com/office/drawing/2014/main" id="{E3F98E38-96B7-3F09-A86A-B696996DAFAE}"/>
              </a:ext>
            </a:extLst>
          </p:cNvPr>
          <p:cNvGrpSpPr/>
          <p:nvPr/>
        </p:nvGrpSpPr>
        <p:grpSpPr>
          <a:xfrm>
            <a:off x="2916524" y="3544891"/>
            <a:ext cx="3002182" cy="1321746"/>
            <a:chOff x="2916523" y="3544891"/>
            <a:chExt cx="3041227" cy="1321746"/>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991FCEE-3000-DECB-29F6-A2052291446B}"/>
                    </a:ext>
                  </a:extLst>
                </p:cNvPr>
                <p:cNvSpPr txBox="1"/>
                <p:nvPr/>
              </p:nvSpPr>
              <p:spPr>
                <a:xfrm>
                  <a:off x="3826290" y="4437551"/>
                  <a:ext cx="117461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rPr>
                          <m:t> 23.78</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0991FCEE-3000-DECB-29F6-A2052291446B}"/>
                    </a:ext>
                  </a:extLst>
                </p:cNvPr>
                <p:cNvSpPr txBox="1">
                  <a:spLocks noRot="1" noChangeAspect="1" noMove="1" noResize="1" noEditPoints="1" noAdjustHandles="1" noChangeArrowheads="1" noChangeShapeType="1" noTextEdit="1"/>
                </p:cNvSpPr>
                <p:nvPr/>
              </p:nvSpPr>
              <p:spPr>
                <a:xfrm>
                  <a:off x="3826290" y="4437551"/>
                  <a:ext cx="1174617" cy="400110"/>
                </a:xfrm>
                <a:prstGeom prst="rect">
                  <a:avLst/>
                </a:prstGeom>
                <a:blipFill>
                  <a:blip r:embed="rId6"/>
                  <a:stretch>
                    <a:fillRect/>
                  </a:stretch>
                </a:blipFill>
              </p:spPr>
              <p:txBody>
                <a:bodyPr/>
                <a:lstStyle/>
                <a:p>
                  <a:r>
                    <a:rPr lang="en-GB">
                      <a:noFill/>
                    </a:rPr>
                    <a:t> </a:t>
                  </a:r>
                </a:p>
              </p:txBody>
            </p:sp>
          </mc:Fallback>
        </mc:AlternateContent>
        <p:grpSp>
          <p:nvGrpSpPr>
            <p:cNvPr id="31" name="Group 30">
              <a:extLst>
                <a:ext uri="{FF2B5EF4-FFF2-40B4-BE49-F238E27FC236}">
                  <a16:creationId xmlns:a16="http://schemas.microsoft.com/office/drawing/2014/main" id="{6D7871B2-66B1-541D-9B1B-CEB252EAE9DE}"/>
                </a:ext>
              </a:extLst>
            </p:cNvPr>
            <p:cNvGrpSpPr/>
            <p:nvPr/>
          </p:nvGrpSpPr>
          <p:grpSpPr>
            <a:xfrm>
              <a:off x="2916523" y="3544891"/>
              <a:ext cx="3041227" cy="1321746"/>
              <a:chOff x="2888637" y="3720668"/>
              <a:chExt cx="5310621" cy="1321746"/>
            </a:xfrm>
          </p:grpSpPr>
          <p:sp>
            <p:nvSpPr>
              <p:cNvPr id="32" name="Arc 31">
                <a:extLst>
                  <a:ext uri="{FF2B5EF4-FFF2-40B4-BE49-F238E27FC236}">
                    <a16:creationId xmlns:a16="http://schemas.microsoft.com/office/drawing/2014/main" id="{B3DDD837-4782-A65C-7B7B-2C9C32AE78CD}"/>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1420A1A2-5320-B64A-FE04-26674AAF84AE}"/>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grpSp>
        <p:nvGrpSpPr>
          <p:cNvPr id="34" name="Group 33">
            <a:extLst>
              <a:ext uri="{FF2B5EF4-FFF2-40B4-BE49-F238E27FC236}">
                <a16:creationId xmlns:a16="http://schemas.microsoft.com/office/drawing/2014/main" id="{0F81F6D0-0A85-B762-A4EA-3AC24A705760}"/>
              </a:ext>
            </a:extLst>
          </p:cNvPr>
          <p:cNvGrpSpPr/>
          <p:nvPr/>
        </p:nvGrpSpPr>
        <p:grpSpPr>
          <a:xfrm>
            <a:off x="2888576" y="1619819"/>
            <a:ext cx="3030129" cy="1321746"/>
            <a:chOff x="2865653" y="1478711"/>
            <a:chExt cx="5293856" cy="132174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729C298-BAAF-C90B-0509-E061CA266D78}"/>
                    </a:ext>
                  </a:extLst>
                </p:cNvPr>
                <p:cNvSpPr txBox="1"/>
                <p:nvPr/>
              </p:nvSpPr>
              <p:spPr>
                <a:xfrm>
                  <a:off x="4474972" y="1493406"/>
                  <a:ext cx="192771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23.78</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5" name="TextBox 34">
                  <a:extLst>
                    <a:ext uri="{FF2B5EF4-FFF2-40B4-BE49-F238E27FC236}">
                      <a16:creationId xmlns:a16="http://schemas.microsoft.com/office/drawing/2014/main" id="{0729C298-BAAF-C90B-0509-E061CA266D78}"/>
                    </a:ext>
                  </a:extLst>
                </p:cNvPr>
                <p:cNvSpPr txBox="1">
                  <a:spLocks noRot="1" noChangeAspect="1" noMove="1" noResize="1" noEditPoints="1" noAdjustHandles="1" noChangeArrowheads="1" noChangeShapeType="1" noTextEdit="1"/>
                </p:cNvSpPr>
                <p:nvPr/>
              </p:nvSpPr>
              <p:spPr>
                <a:xfrm>
                  <a:off x="4474972" y="1493406"/>
                  <a:ext cx="1927718" cy="400110"/>
                </a:xfrm>
                <a:prstGeom prst="rect">
                  <a:avLst/>
                </a:prstGeom>
                <a:blipFill>
                  <a:blip r:embed="rId7"/>
                  <a:stretch>
                    <a:fillRect b="-18182"/>
                  </a:stretch>
                </a:blipFill>
              </p:spPr>
              <p:txBody>
                <a:bodyPr/>
                <a:lstStyle/>
                <a:p>
                  <a:r>
                    <a:rPr lang="en-US">
                      <a:noFill/>
                    </a:rPr>
                    <a:t> </a:t>
                  </a:r>
                </a:p>
              </p:txBody>
            </p:sp>
          </mc:Fallback>
        </mc:AlternateContent>
        <p:sp>
          <p:nvSpPr>
            <p:cNvPr id="36" name="Arc 35">
              <a:extLst>
                <a:ext uri="{FF2B5EF4-FFF2-40B4-BE49-F238E27FC236}">
                  <a16:creationId xmlns:a16="http://schemas.microsoft.com/office/drawing/2014/main" id="{DDD14D84-8355-A668-3790-87EA2528BDBE}"/>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30908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0E5324-ED72-86B1-78EC-61C51A6CA45F}"/>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Exam q</a:t>
            </a:r>
            <a:r>
              <a:rPr kumimoji="0" lang="en-GB"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uestion</a:t>
            </a: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2 solution – part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53AE7FF-A8CB-4977-942F-92BB05817303}"/>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E30F1A6-20F3-BC86-25A4-58D274F5A6D3}"/>
              </a:ext>
            </a:extLst>
          </p:cNvPr>
          <p:cNvGrpSpPr/>
          <p:nvPr/>
        </p:nvGrpSpPr>
        <p:grpSpPr>
          <a:xfrm>
            <a:off x="1480273" y="2365753"/>
            <a:ext cx="9643199" cy="1827327"/>
            <a:chOff x="1480273" y="2365753"/>
            <a:chExt cx="9643199" cy="1827327"/>
          </a:xfrm>
        </p:grpSpPr>
        <p:cxnSp>
          <p:nvCxnSpPr>
            <p:cNvPr id="6" name="Straight Connector 5">
              <a:extLst>
                <a:ext uri="{FF2B5EF4-FFF2-40B4-BE49-F238E27FC236}">
                  <a16:creationId xmlns:a16="http://schemas.microsoft.com/office/drawing/2014/main" id="{E6B77BFF-C502-4D0B-9C6A-77EF0FD98B1D}"/>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E974-4A76-40C3-84C6-51B7DBD8DAA7}"/>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BFDBE1-568D-457D-AF68-EB26980B3A87}"/>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2C4F3-5E86-475B-BC2F-1A70D4EDDAD2}"/>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997B3D-84F9-4E19-B84B-5D1B1A529A1F}"/>
                </a:ext>
              </a:extLst>
            </p:cNvPr>
            <p:cNvSpPr txBox="1"/>
            <p:nvPr/>
          </p:nvSpPr>
          <p:spPr>
            <a:xfrm>
              <a:off x="1480273" y="3792970"/>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6E7C1DF5-5245-4666-B404-93F6E1E1AE2A}"/>
                </a:ext>
              </a:extLst>
            </p:cNvPr>
            <p:cNvSpPr txBox="1"/>
            <p:nvPr/>
          </p:nvSpPr>
          <p:spPr>
            <a:xfrm>
              <a:off x="1480273" y="2365753"/>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14" name="Straight Connector 13">
              <a:extLst>
                <a:ext uri="{FF2B5EF4-FFF2-40B4-BE49-F238E27FC236}">
                  <a16:creationId xmlns:a16="http://schemas.microsoft.com/office/drawing/2014/main" id="{D40DC8E1-DCF1-4037-8D94-9656D88412B0}"/>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494843-4AE7-440A-BBD4-DC72B3124F77}"/>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3C16A-9739-4123-957A-866A4DE00A31}"/>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04906-29D2-43BA-A4E3-181953EC5D4A}"/>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08B18-F2B7-4414-B6FC-0F81614FCCA9}"/>
                </a:ext>
              </a:extLst>
            </p:cNvPr>
            <p:cNvSpPr txBox="1"/>
            <p:nvPr/>
          </p:nvSpPr>
          <p:spPr>
            <a:xfrm>
              <a:off x="10205129" y="2750890"/>
              <a:ext cx="81144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yards</a:t>
              </a:r>
            </a:p>
          </p:txBody>
        </p:sp>
        <p:sp>
          <p:nvSpPr>
            <p:cNvPr id="24" name="TextBox 23">
              <a:extLst>
                <a:ext uri="{FF2B5EF4-FFF2-40B4-BE49-F238E27FC236}">
                  <a16:creationId xmlns:a16="http://schemas.microsoft.com/office/drawing/2014/main" id="{FA55CF9D-B124-4123-9C6A-52C93BC70033}"/>
                </a:ext>
              </a:extLst>
            </p:cNvPr>
            <p:cNvSpPr txBox="1"/>
            <p:nvPr/>
          </p:nvSpPr>
          <p:spPr>
            <a:xfrm>
              <a:off x="10196615" y="3476966"/>
              <a:ext cx="9268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inches</a:t>
              </a:r>
            </a:p>
          </p:txBody>
        </p:sp>
      </p:grpSp>
      <p:sp>
        <p:nvSpPr>
          <p:cNvPr id="3" name="TextBox 2">
            <a:extLst>
              <a:ext uri="{FF2B5EF4-FFF2-40B4-BE49-F238E27FC236}">
                <a16:creationId xmlns:a16="http://schemas.microsoft.com/office/drawing/2014/main" id="{793DD98C-7746-F09F-68B9-9561916FEC33}"/>
              </a:ext>
            </a:extLst>
          </p:cNvPr>
          <p:cNvSpPr txBox="1"/>
          <p:nvPr/>
        </p:nvSpPr>
        <p:spPr>
          <a:xfrm>
            <a:off x="2688768" y="2359889"/>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6" name="TextBox 25">
            <a:extLst>
              <a:ext uri="{FF2B5EF4-FFF2-40B4-BE49-F238E27FC236}">
                <a16:creationId xmlns:a16="http://schemas.microsoft.com/office/drawing/2014/main" id="{A36B6837-D797-03AB-933D-4C6ECE0BFEE5}"/>
              </a:ext>
            </a:extLst>
          </p:cNvPr>
          <p:cNvSpPr txBox="1"/>
          <p:nvPr/>
        </p:nvSpPr>
        <p:spPr>
          <a:xfrm>
            <a:off x="2714055" y="3803823"/>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a:t>
            </a:r>
          </a:p>
        </p:txBody>
      </p:sp>
      <p:sp>
        <p:nvSpPr>
          <p:cNvPr id="40" name="TextBox 39">
            <a:extLst>
              <a:ext uri="{FF2B5EF4-FFF2-40B4-BE49-F238E27FC236}">
                <a16:creationId xmlns:a16="http://schemas.microsoft.com/office/drawing/2014/main" id="{44F4954A-93E5-07BF-D985-EAD389D75DED}"/>
              </a:ext>
            </a:extLst>
          </p:cNvPr>
          <p:cNvSpPr txBox="1"/>
          <p:nvPr/>
        </p:nvSpPr>
        <p:spPr>
          <a:xfrm>
            <a:off x="2303363" y="5230164"/>
            <a:ext cx="57064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Susie needs 99 inches of fabric.</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40420AE7-06C3-457A-B8B8-C97B1A3C5E94}"/>
              </a:ext>
            </a:extLst>
          </p:cNvPr>
          <p:cNvGrpSpPr/>
          <p:nvPr/>
        </p:nvGrpSpPr>
        <p:grpSpPr>
          <a:xfrm>
            <a:off x="5662116" y="2246746"/>
            <a:ext cx="1018499" cy="1649509"/>
            <a:chOff x="7900777" y="2412172"/>
            <a:chExt cx="1018499" cy="1415272"/>
          </a:xfrm>
        </p:grpSpPr>
        <p:sp>
          <p:nvSpPr>
            <p:cNvPr id="41" name="TextBox 40">
              <a:extLst>
                <a:ext uri="{FF2B5EF4-FFF2-40B4-BE49-F238E27FC236}">
                  <a16:creationId xmlns:a16="http://schemas.microsoft.com/office/drawing/2014/main" id="{BA879FD7-AA40-47BC-BCD1-13B26AF8EBF1}"/>
                </a:ext>
              </a:extLst>
            </p:cNvPr>
            <p:cNvSpPr txBox="1"/>
            <p:nvPr/>
          </p:nvSpPr>
          <p:spPr>
            <a:xfrm>
              <a:off x="7900777" y="2412172"/>
              <a:ext cx="1018499" cy="34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a:t>
              </a:r>
            </a:p>
          </p:txBody>
        </p:sp>
        <p:cxnSp>
          <p:nvCxnSpPr>
            <p:cNvPr id="42" name="Straight Connector 41">
              <a:extLst>
                <a:ext uri="{FF2B5EF4-FFF2-40B4-BE49-F238E27FC236}">
                  <a16:creationId xmlns:a16="http://schemas.microsoft.com/office/drawing/2014/main" id="{297C62CB-15A5-495B-911D-697901F9F5B4}"/>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16F53E-7151-4CAF-9EFC-35CD7D146AA4}"/>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A12160-A0A7-41FF-A813-A343710BD8C1}"/>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C68C1CB-02C8-4290-A395-5CE4D5EA0D56}"/>
              </a:ext>
            </a:extLst>
          </p:cNvPr>
          <p:cNvSpPr txBox="1"/>
          <p:nvPr/>
        </p:nvSpPr>
        <p:spPr>
          <a:xfrm>
            <a:off x="5662116" y="3819315"/>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99</a:t>
            </a:r>
          </a:p>
        </p:txBody>
      </p:sp>
      <p:grpSp>
        <p:nvGrpSpPr>
          <p:cNvPr id="5" name="Group 4">
            <a:extLst>
              <a:ext uri="{FF2B5EF4-FFF2-40B4-BE49-F238E27FC236}">
                <a16:creationId xmlns:a16="http://schemas.microsoft.com/office/drawing/2014/main" id="{1880989E-D581-8C19-257D-7F8D744D3F3E}"/>
              </a:ext>
            </a:extLst>
          </p:cNvPr>
          <p:cNvGrpSpPr/>
          <p:nvPr/>
        </p:nvGrpSpPr>
        <p:grpSpPr>
          <a:xfrm>
            <a:off x="1792032" y="2570011"/>
            <a:ext cx="1494538" cy="1416968"/>
            <a:chOff x="2883301" y="2584006"/>
            <a:chExt cx="1514929" cy="1416968"/>
          </a:xfrm>
        </p:grpSpPr>
        <p:sp>
          <p:nvSpPr>
            <p:cNvPr id="18" name="Arc 17">
              <a:extLst>
                <a:ext uri="{FF2B5EF4-FFF2-40B4-BE49-F238E27FC236}">
                  <a16:creationId xmlns:a16="http://schemas.microsoft.com/office/drawing/2014/main" id="{2F7641A2-760D-8212-161E-688425D952E4}"/>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B487AF-CD60-73E5-D7B1-CCF40F69587D}"/>
                    </a:ext>
                  </a:extLst>
                </p:cNvPr>
                <p:cNvSpPr txBox="1"/>
                <p:nvPr/>
              </p:nvSpPr>
              <p:spPr>
                <a:xfrm rot="16200000">
                  <a:off x="2647760" y="3120816"/>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36</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4B487AF-CD60-73E5-D7B1-CCF40F69587D}"/>
                    </a:ext>
                  </a:extLst>
                </p:cNvPr>
                <p:cNvSpPr txBox="1">
                  <a:spLocks noRot="1" noChangeAspect="1" noMove="1" noResize="1" noEditPoints="1" noAdjustHandles="1" noChangeArrowheads="1" noChangeShapeType="1" noTextEdit="1"/>
                </p:cNvSpPr>
                <p:nvPr/>
              </p:nvSpPr>
              <p:spPr>
                <a:xfrm rot="16200000">
                  <a:off x="2647760" y="3120816"/>
                  <a:ext cx="876652" cy="405569"/>
                </a:xfrm>
                <a:prstGeom prst="rect">
                  <a:avLst/>
                </a:prstGeom>
                <a:blipFill>
                  <a:blip r:embed="rId4"/>
                  <a:stretch>
                    <a:fillRect r="-1875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8F77F304-8EC0-D159-1441-72AF46B2AA3F}"/>
              </a:ext>
            </a:extLst>
          </p:cNvPr>
          <p:cNvGrpSpPr/>
          <p:nvPr/>
        </p:nvGrpSpPr>
        <p:grpSpPr>
          <a:xfrm>
            <a:off x="4750339" y="2485798"/>
            <a:ext cx="1494538" cy="1526489"/>
            <a:chOff x="2883301" y="2584006"/>
            <a:chExt cx="1514929" cy="1416968"/>
          </a:xfrm>
        </p:grpSpPr>
        <p:sp>
          <p:nvSpPr>
            <p:cNvPr id="21" name="Arc 20">
              <a:extLst>
                <a:ext uri="{FF2B5EF4-FFF2-40B4-BE49-F238E27FC236}">
                  <a16:creationId xmlns:a16="http://schemas.microsoft.com/office/drawing/2014/main" id="{F5DC89C5-B378-E628-17CD-48DA5255E875}"/>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FE974A-F6FB-5052-CEA2-8F61EBD48AE5}"/>
                    </a:ext>
                  </a:extLst>
                </p:cNvPr>
                <p:cNvSpPr txBox="1"/>
                <p:nvPr/>
              </p:nvSpPr>
              <p:spPr>
                <a:xfrm rot="16200000">
                  <a:off x="2647760" y="3120816"/>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36</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9" name="TextBox 28">
                  <a:extLst>
                    <a:ext uri="{FF2B5EF4-FFF2-40B4-BE49-F238E27FC236}">
                      <a16:creationId xmlns:a16="http://schemas.microsoft.com/office/drawing/2014/main" id="{0EFE974A-F6FB-5052-CEA2-8F61EBD48AE5}"/>
                    </a:ext>
                  </a:extLst>
                </p:cNvPr>
                <p:cNvSpPr txBox="1">
                  <a:spLocks noRot="1" noChangeAspect="1" noMove="1" noResize="1" noEditPoints="1" noAdjustHandles="1" noChangeArrowheads="1" noChangeShapeType="1" noTextEdit="1"/>
                </p:cNvSpPr>
                <p:nvPr/>
              </p:nvSpPr>
              <p:spPr>
                <a:xfrm rot="16200000">
                  <a:off x="2647760" y="3120816"/>
                  <a:ext cx="876652" cy="405569"/>
                </a:xfrm>
                <a:prstGeom prst="rect">
                  <a:avLst/>
                </a:prstGeom>
                <a:blipFill>
                  <a:blip r:embed="rId5"/>
                  <a:stretch>
                    <a:fillRect r="-18182"/>
                  </a:stretch>
                </a:blipFill>
              </p:spPr>
              <p:txBody>
                <a:bodyPr/>
                <a:lstStyle/>
                <a:p>
                  <a:r>
                    <a:rPr lang="en-US">
                      <a:noFill/>
                    </a:rPr>
                    <a:t> </a:t>
                  </a:r>
                </a:p>
              </p:txBody>
            </p:sp>
          </mc:Fallback>
        </mc:AlternateContent>
      </p:grpSp>
      <p:grpSp>
        <p:nvGrpSpPr>
          <p:cNvPr id="30" name="Group 29">
            <a:extLst>
              <a:ext uri="{FF2B5EF4-FFF2-40B4-BE49-F238E27FC236}">
                <a16:creationId xmlns:a16="http://schemas.microsoft.com/office/drawing/2014/main" id="{B22DBEE0-619C-29EE-E4D2-274BD91013DC}"/>
              </a:ext>
            </a:extLst>
          </p:cNvPr>
          <p:cNvGrpSpPr/>
          <p:nvPr/>
        </p:nvGrpSpPr>
        <p:grpSpPr>
          <a:xfrm>
            <a:off x="2888576" y="1619819"/>
            <a:ext cx="3111148" cy="1321746"/>
            <a:chOff x="2865653" y="1478711"/>
            <a:chExt cx="5293856" cy="1321746"/>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458879F-6A20-062B-59D6-04C9F6B73A9F}"/>
                    </a:ext>
                  </a:extLst>
                </p:cNvPr>
                <p:cNvSpPr txBox="1"/>
                <p:nvPr/>
              </p:nvSpPr>
              <p:spPr>
                <a:xfrm>
                  <a:off x="4612459" y="1496137"/>
                  <a:ext cx="16589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2.75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2" name="TextBox 31">
                  <a:extLst>
                    <a:ext uri="{FF2B5EF4-FFF2-40B4-BE49-F238E27FC236}">
                      <a16:creationId xmlns:a16="http://schemas.microsoft.com/office/drawing/2014/main" id="{5458879F-6A20-062B-59D6-04C9F6B73A9F}"/>
                    </a:ext>
                  </a:extLst>
                </p:cNvPr>
                <p:cNvSpPr txBox="1">
                  <a:spLocks noRot="1" noChangeAspect="1" noMove="1" noResize="1" noEditPoints="1" noAdjustHandles="1" noChangeArrowheads="1" noChangeShapeType="1" noTextEdit="1"/>
                </p:cNvSpPr>
                <p:nvPr/>
              </p:nvSpPr>
              <p:spPr>
                <a:xfrm>
                  <a:off x="4612459" y="1496137"/>
                  <a:ext cx="1658945" cy="400110"/>
                </a:xfrm>
                <a:prstGeom prst="rect">
                  <a:avLst/>
                </a:prstGeom>
                <a:blipFill>
                  <a:blip r:embed="rId6"/>
                  <a:stretch>
                    <a:fillRect b="-18750"/>
                  </a:stretch>
                </a:blipFill>
              </p:spPr>
              <p:txBody>
                <a:bodyPr/>
                <a:lstStyle/>
                <a:p>
                  <a:r>
                    <a:rPr lang="en-US">
                      <a:noFill/>
                    </a:rPr>
                    <a:t> </a:t>
                  </a:r>
                </a:p>
              </p:txBody>
            </p:sp>
          </mc:Fallback>
        </mc:AlternateContent>
        <p:sp>
          <p:nvSpPr>
            <p:cNvPr id="33" name="Arc 32">
              <a:extLst>
                <a:ext uri="{FF2B5EF4-FFF2-40B4-BE49-F238E27FC236}">
                  <a16:creationId xmlns:a16="http://schemas.microsoft.com/office/drawing/2014/main" id="{89F8698F-9E87-4616-20B4-0D922E7E130C}"/>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F580F834-DFA3-FB31-DAC8-283E3F0B882C}"/>
              </a:ext>
            </a:extLst>
          </p:cNvPr>
          <p:cNvGrpSpPr/>
          <p:nvPr/>
        </p:nvGrpSpPr>
        <p:grpSpPr>
          <a:xfrm>
            <a:off x="2916523" y="3544891"/>
            <a:ext cx="3041227" cy="1321746"/>
            <a:chOff x="2888637" y="3720668"/>
            <a:chExt cx="5310621" cy="132174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3991B74-5570-7F55-7F2A-4AE0474C077D}"/>
                    </a:ext>
                  </a:extLst>
                </p:cNvPr>
                <p:cNvSpPr txBox="1"/>
                <p:nvPr/>
              </p:nvSpPr>
              <p:spPr>
                <a:xfrm>
                  <a:off x="4632460" y="4596948"/>
                  <a:ext cx="17024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2.75</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5" name="TextBox 34">
                  <a:extLst>
                    <a:ext uri="{FF2B5EF4-FFF2-40B4-BE49-F238E27FC236}">
                      <a16:creationId xmlns:a16="http://schemas.microsoft.com/office/drawing/2014/main" id="{93991B74-5570-7F55-7F2A-4AE0474C077D}"/>
                    </a:ext>
                  </a:extLst>
                </p:cNvPr>
                <p:cNvSpPr txBox="1">
                  <a:spLocks noRot="1" noChangeAspect="1" noMove="1" noResize="1" noEditPoints="1" noAdjustHandles="1" noChangeArrowheads="1" noChangeShapeType="1" noTextEdit="1"/>
                </p:cNvSpPr>
                <p:nvPr/>
              </p:nvSpPr>
              <p:spPr>
                <a:xfrm>
                  <a:off x="4632460" y="4596948"/>
                  <a:ext cx="1702460" cy="400110"/>
                </a:xfrm>
                <a:prstGeom prst="rect">
                  <a:avLst/>
                </a:prstGeom>
                <a:blipFill>
                  <a:blip r:embed="rId6"/>
                  <a:stretch>
                    <a:fillRect b="-18750"/>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932B4BBB-AF6F-E722-E29E-35A55629C45C}"/>
                </a:ext>
              </a:extLst>
            </p:cNvPr>
            <p:cNvGrpSpPr/>
            <p:nvPr/>
          </p:nvGrpSpPr>
          <p:grpSpPr>
            <a:xfrm>
              <a:off x="2888637" y="3720668"/>
              <a:ext cx="5310621" cy="1321746"/>
              <a:chOff x="2888637" y="3720668"/>
              <a:chExt cx="5310621" cy="1321746"/>
            </a:xfrm>
          </p:grpSpPr>
          <p:sp>
            <p:nvSpPr>
              <p:cNvPr id="37" name="Arc 36">
                <a:extLst>
                  <a:ext uri="{FF2B5EF4-FFF2-40B4-BE49-F238E27FC236}">
                    <a16:creationId xmlns:a16="http://schemas.microsoft.com/office/drawing/2014/main" id="{523821B5-5DB8-F0F9-8541-FD2E019385FE}"/>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1239BC02-1479-C73B-5E6E-6AAEC0226A9B}"/>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25913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0E5324-ED72-86B1-78EC-61C51A6CA45F}"/>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defRPr/>
            </a:pPr>
            <a:r>
              <a:rPr lang="en-GB" sz="3600" dirty="0">
                <a:solidFill>
                  <a:schemeClr val="accent1"/>
                </a:solidFill>
                <a:latin typeface="Arial" panose="020B0604020202020204" pitchFamily="34" charset="0"/>
                <a:cs typeface="Arial" panose="020B0604020202020204" pitchFamily="34" charset="0"/>
              </a:rPr>
              <a:t>Exam question 2 solution – part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53AE7FF-A8CB-4977-942F-92BB05817303}"/>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E30F1A6-20F3-BC86-25A4-58D274F5A6D3}"/>
              </a:ext>
            </a:extLst>
          </p:cNvPr>
          <p:cNvGrpSpPr/>
          <p:nvPr/>
        </p:nvGrpSpPr>
        <p:grpSpPr>
          <a:xfrm>
            <a:off x="1480273" y="2365753"/>
            <a:ext cx="9651713" cy="1827327"/>
            <a:chOff x="1480273" y="2365753"/>
            <a:chExt cx="9651713" cy="1827327"/>
          </a:xfrm>
        </p:grpSpPr>
        <p:cxnSp>
          <p:nvCxnSpPr>
            <p:cNvPr id="6" name="Straight Connector 5">
              <a:extLst>
                <a:ext uri="{FF2B5EF4-FFF2-40B4-BE49-F238E27FC236}">
                  <a16:creationId xmlns:a16="http://schemas.microsoft.com/office/drawing/2014/main" id="{E6B77BFF-C502-4D0B-9C6A-77EF0FD98B1D}"/>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E974-4A76-40C3-84C6-51B7DBD8DAA7}"/>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BFDBE1-568D-457D-AF68-EB26980B3A87}"/>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2C4F3-5E86-475B-BC2F-1A70D4EDDAD2}"/>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997B3D-84F9-4E19-B84B-5D1B1A529A1F}"/>
                </a:ext>
              </a:extLst>
            </p:cNvPr>
            <p:cNvSpPr txBox="1"/>
            <p:nvPr/>
          </p:nvSpPr>
          <p:spPr>
            <a:xfrm>
              <a:off x="1480273" y="3792970"/>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6E7C1DF5-5245-4666-B404-93F6E1E1AE2A}"/>
                </a:ext>
              </a:extLst>
            </p:cNvPr>
            <p:cNvSpPr txBox="1"/>
            <p:nvPr/>
          </p:nvSpPr>
          <p:spPr>
            <a:xfrm>
              <a:off x="1480273" y="2365753"/>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14" name="Straight Connector 13">
              <a:extLst>
                <a:ext uri="{FF2B5EF4-FFF2-40B4-BE49-F238E27FC236}">
                  <a16:creationId xmlns:a16="http://schemas.microsoft.com/office/drawing/2014/main" id="{D40DC8E1-DCF1-4037-8D94-9656D88412B0}"/>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494843-4AE7-440A-BBD4-DC72B3124F77}"/>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3C16A-9739-4123-957A-866A4DE00A31}"/>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04906-29D2-43BA-A4E3-181953EC5D4A}"/>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08B18-F2B7-4414-B6FC-0F81614FCCA9}"/>
                </a:ext>
              </a:extLst>
            </p:cNvPr>
            <p:cNvSpPr txBox="1"/>
            <p:nvPr/>
          </p:nvSpPr>
          <p:spPr>
            <a:xfrm>
              <a:off x="10205129" y="2750890"/>
              <a:ext cx="9268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inches</a:t>
              </a:r>
            </a:p>
          </p:txBody>
        </p:sp>
        <p:sp>
          <p:nvSpPr>
            <p:cNvPr id="24" name="TextBox 23">
              <a:extLst>
                <a:ext uri="{FF2B5EF4-FFF2-40B4-BE49-F238E27FC236}">
                  <a16:creationId xmlns:a16="http://schemas.microsoft.com/office/drawing/2014/main" id="{FA55CF9D-B124-4123-9C6A-52C93BC70033}"/>
                </a:ext>
              </a:extLst>
            </p:cNvPr>
            <p:cNvSpPr txBox="1"/>
            <p:nvPr/>
          </p:nvSpPr>
          <p:spPr>
            <a:xfrm>
              <a:off x="10196615" y="3476966"/>
              <a:ext cx="5261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cm</a:t>
              </a:r>
            </a:p>
          </p:txBody>
        </p:sp>
      </p:grpSp>
      <p:sp>
        <p:nvSpPr>
          <p:cNvPr id="3" name="TextBox 2">
            <a:extLst>
              <a:ext uri="{FF2B5EF4-FFF2-40B4-BE49-F238E27FC236}">
                <a16:creationId xmlns:a16="http://schemas.microsoft.com/office/drawing/2014/main" id="{793DD98C-7746-F09F-68B9-9561916FEC33}"/>
              </a:ext>
            </a:extLst>
          </p:cNvPr>
          <p:cNvSpPr txBox="1"/>
          <p:nvPr/>
        </p:nvSpPr>
        <p:spPr>
          <a:xfrm>
            <a:off x="2706340" y="2350780"/>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6" name="TextBox 25">
            <a:extLst>
              <a:ext uri="{FF2B5EF4-FFF2-40B4-BE49-F238E27FC236}">
                <a16:creationId xmlns:a16="http://schemas.microsoft.com/office/drawing/2014/main" id="{A36B6837-D797-03AB-933D-4C6ECE0BFEE5}"/>
              </a:ext>
            </a:extLst>
          </p:cNvPr>
          <p:cNvSpPr txBox="1"/>
          <p:nvPr/>
        </p:nvSpPr>
        <p:spPr>
          <a:xfrm>
            <a:off x="2714055" y="3803823"/>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2.54</a:t>
            </a:r>
          </a:p>
        </p:txBody>
      </p:sp>
      <p:sp>
        <p:nvSpPr>
          <p:cNvPr id="40" name="TextBox 39">
            <a:extLst>
              <a:ext uri="{FF2B5EF4-FFF2-40B4-BE49-F238E27FC236}">
                <a16:creationId xmlns:a16="http://schemas.microsoft.com/office/drawing/2014/main" id="{44F4954A-93E5-07BF-D985-EAD389D75DED}"/>
              </a:ext>
            </a:extLst>
          </p:cNvPr>
          <p:cNvSpPr txBox="1"/>
          <p:nvPr/>
        </p:nvSpPr>
        <p:spPr>
          <a:xfrm>
            <a:off x="2192143" y="5230164"/>
            <a:ext cx="58176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Susie needs 251.46 cm of fabric.</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40420AE7-06C3-457A-B8B8-C97B1A3C5E94}"/>
              </a:ext>
            </a:extLst>
          </p:cNvPr>
          <p:cNvGrpSpPr/>
          <p:nvPr/>
        </p:nvGrpSpPr>
        <p:grpSpPr>
          <a:xfrm>
            <a:off x="5666338" y="2317892"/>
            <a:ext cx="470000" cy="1578363"/>
            <a:chOff x="7904999" y="2473215"/>
            <a:chExt cx="470000" cy="1354229"/>
          </a:xfrm>
        </p:grpSpPr>
        <p:sp>
          <p:nvSpPr>
            <p:cNvPr id="41" name="TextBox 40">
              <a:extLst>
                <a:ext uri="{FF2B5EF4-FFF2-40B4-BE49-F238E27FC236}">
                  <a16:creationId xmlns:a16="http://schemas.microsoft.com/office/drawing/2014/main" id="{BA879FD7-AA40-47BC-BCD1-13B26AF8EBF1}"/>
                </a:ext>
              </a:extLst>
            </p:cNvPr>
            <p:cNvSpPr txBox="1"/>
            <p:nvPr/>
          </p:nvSpPr>
          <p:spPr>
            <a:xfrm>
              <a:off x="7904999" y="2473215"/>
              <a:ext cx="470000" cy="34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99</a:t>
              </a:r>
            </a:p>
          </p:txBody>
        </p:sp>
        <p:cxnSp>
          <p:nvCxnSpPr>
            <p:cNvPr id="42" name="Straight Connector 41">
              <a:extLst>
                <a:ext uri="{FF2B5EF4-FFF2-40B4-BE49-F238E27FC236}">
                  <a16:creationId xmlns:a16="http://schemas.microsoft.com/office/drawing/2014/main" id="{297C62CB-15A5-495B-911D-697901F9F5B4}"/>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16F53E-7151-4CAF-9EFC-35CD7D146AA4}"/>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A12160-A0A7-41FF-A813-A343710BD8C1}"/>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C68C1CB-02C8-4290-A395-5CE4D5EA0D56}"/>
              </a:ext>
            </a:extLst>
          </p:cNvPr>
          <p:cNvSpPr txBox="1"/>
          <p:nvPr/>
        </p:nvSpPr>
        <p:spPr>
          <a:xfrm>
            <a:off x="5546440" y="3834319"/>
            <a:ext cx="9685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251.46</a:t>
            </a:r>
          </a:p>
        </p:txBody>
      </p:sp>
      <p:grpSp>
        <p:nvGrpSpPr>
          <p:cNvPr id="5" name="Group 4">
            <a:extLst>
              <a:ext uri="{FF2B5EF4-FFF2-40B4-BE49-F238E27FC236}">
                <a16:creationId xmlns:a16="http://schemas.microsoft.com/office/drawing/2014/main" id="{1880989E-D581-8C19-257D-7F8D744D3F3E}"/>
              </a:ext>
            </a:extLst>
          </p:cNvPr>
          <p:cNvGrpSpPr/>
          <p:nvPr/>
        </p:nvGrpSpPr>
        <p:grpSpPr>
          <a:xfrm>
            <a:off x="1792034" y="2570011"/>
            <a:ext cx="1494536" cy="1416968"/>
            <a:chOff x="2883303" y="2584006"/>
            <a:chExt cx="1514927" cy="1416968"/>
          </a:xfrm>
        </p:grpSpPr>
        <p:sp>
          <p:nvSpPr>
            <p:cNvPr id="18" name="Arc 17">
              <a:extLst>
                <a:ext uri="{FF2B5EF4-FFF2-40B4-BE49-F238E27FC236}">
                  <a16:creationId xmlns:a16="http://schemas.microsoft.com/office/drawing/2014/main" id="{2F7641A2-760D-8212-161E-688425D952E4}"/>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B487AF-CD60-73E5-D7B1-CCF40F69587D}"/>
                    </a:ext>
                  </a:extLst>
                </p:cNvPr>
                <p:cNvSpPr txBox="1"/>
                <p:nvPr/>
              </p:nvSpPr>
              <p:spPr>
                <a:xfrm rot="16200000">
                  <a:off x="2647762" y="3092240"/>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2.54</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4B487AF-CD60-73E5-D7B1-CCF40F69587D}"/>
                    </a:ext>
                  </a:extLst>
                </p:cNvPr>
                <p:cNvSpPr txBox="1">
                  <a:spLocks noRot="1" noChangeAspect="1" noMove="1" noResize="1" noEditPoints="1" noAdjustHandles="1" noChangeArrowheads="1" noChangeShapeType="1" noTextEdit="1"/>
                </p:cNvSpPr>
                <p:nvPr/>
              </p:nvSpPr>
              <p:spPr>
                <a:xfrm rot="16200000">
                  <a:off x="2647762" y="3092240"/>
                  <a:ext cx="876652" cy="405569"/>
                </a:xfrm>
                <a:prstGeom prst="rect">
                  <a:avLst/>
                </a:prstGeom>
                <a:blipFill>
                  <a:blip r:embed="rId4"/>
                  <a:stretch>
                    <a:fillRect t="-1429" r="-1875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8F77F304-8EC0-D159-1441-72AF46B2AA3F}"/>
              </a:ext>
            </a:extLst>
          </p:cNvPr>
          <p:cNvGrpSpPr/>
          <p:nvPr/>
        </p:nvGrpSpPr>
        <p:grpSpPr>
          <a:xfrm>
            <a:off x="4686270" y="2485799"/>
            <a:ext cx="1494538" cy="1526489"/>
            <a:chOff x="2883301" y="2584006"/>
            <a:chExt cx="1514929" cy="1416968"/>
          </a:xfrm>
        </p:grpSpPr>
        <p:sp>
          <p:nvSpPr>
            <p:cNvPr id="21" name="Arc 20">
              <a:extLst>
                <a:ext uri="{FF2B5EF4-FFF2-40B4-BE49-F238E27FC236}">
                  <a16:creationId xmlns:a16="http://schemas.microsoft.com/office/drawing/2014/main" id="{F5DC89C5-B378-E628-17CD-48DA5255E875}"/>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FE974A-F6FB-5052-CEA2-8F61EBD48AE5}"/>
                    </a:ext>
                  </a:extLst>
                </p:cNvPr>
                <p:cNvSpPr txBox="1"/>
                <p:nvPr/>
              </p:nvSpPr>
              <p:spPr>
                <a:xfrm rot="16200000">
                  <a:off x="2647760" y="3120816"/>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2.54</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9" name="TextBox 28">
                  <a:extLst>
                    <a:ext uri="{FF2B5EF4-FFF2-40B4-BE49-F238E27FC236}">
                      <a16:creationId xmlns:a16="http://schemas.microsoft.com/office/drawing/2014/main" id="{0EFE974A-F6FB-5052-CEA2-8F61EBD48AE5}"/>
                    </a:ext>
                  </a:extLst>
                </p:cNvPr>
                <p:cNvSpPr txBox="1">
                  <a:spLocks noRot="1" noChangeAspect="1" noMove="1" noResize="1" noEditPoints="1" noAdjustHandles="1" noChangeArrowheads="1" noChangeShapeType="1" noTextEdit="1"/>
                </p:cNvSpPr>
                <p:nvPr/>
              </p:nvSpPr>
              <p:spPr>
                <a:xfrm rot="16200000">
                  <a:off x="2647760" y="3120816"/>
                  <a:ext cx="876652" cy="405569"/>
                </a:xfrm>
                <a:prstGeom prst="rect">
                  <a:avLst/>
                </a:prstGeom>
                <a:blipFill>
                  <a:blip r:embed="rId5"/>
                  <a:stretch>
                    <a:fillRect r="-18750"/>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5812DF98-89E2-204A-B6E5-0454B8002AEF}"/>
              </a:ext>
            </a:extLst>
          </p:cNvPr>
          <p:cNvGrpSpPr/>
          <p:nvPr/>
        </p:nvGrpSpPr>
        <p:grpSpPr>
          <a:xfrm>
            <a:off x="2888576" y="1619819"/>
            <a:ext cx="3111148" cy="1321746"/>
            <a:chOff x="2865653" y="1478711"/>
            <a:chExt cx="5293856" cy="1321746"/>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22D675C-BC5B-BC46-E86E-9EACB9FD6A60}"/>
                    </a:ext>
                  </a:extLst>
                </p:cNvPr>
                <p:cNvSpPr txBox="1"/>
                <p:nvPr/>
              </p:nvSpPr>
              <p:spPr>
                <a:xfrm>
                  <a:off x="4897226" y="1482717"/>
                  <a:ext cx="13261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99</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7" name="TextBox 26">
                  <a:extLst>
                    <a:ext uri="{FF2B5EF4-FFF2-40B4-BE49-F238E27FC236}">
                      <a16:creationId xmlns:a16="http://schemas.microsoft.com/office/drawing/2014/main" id="{922D675C-BC5B-BC46-E86E-9EACB9FD6A60}"/>
                    </a:ext>
                  </a:extLst>
                </p:cNvPr>
                <p:cNvSpPr txBox="1">
                  <a:spLocks noRot="1" noChangeAspect="1" noMove="1" noResize="1" noEditPoints="1" noAdjustHandles="1" noChangeArrowheads="1" noChangeShapeType="1" noTextEdit="1"/>
                </p:cNvSpPr>
                <p:nvPr/>
              </p:nvSpPr>
              <p:spPr>
                <a:xfrm>
                  <a:off x="4897226" y="1482717"/>
                  <a:ext cx="1326176" cy="400110"/>
                </a:xfrm>
                <a:prstGeom prst="rect">
                  <a:avLst/>
                </a:prstGeom>
                <a:blipFill>
                  <a:blip r:embed="rId6"/>
                  <a:stretch>
                    <a:fillRect b="-18182"/>
                  </a:stretch>
                </a:blipFill>
              </p:spPr>
              <p:txBody>
                <a:bodyPr/>
                <a:lstStyle/>
                <a:p>
                  <a:r>
                    <a:rPr lang="en-US">
                      <a:noFill/>
                    </a:rPr>
                    <a:t> </a:t>
                  </a:r>
                </a:p>
              </p:txBody>
            </p:sp>
          </mc:Fallback>
        </mc:AlternateContent>
        <p:sp>
          <p:nvSpPr>
            <p:cNvPr id="28" name="Arc 27">
              <a:extLst>
                <a:ext uri="{FF2B5EF4-FFF2-40B4-BE49-F238E27FC236}">
                  <a16:creationId xmlns:a16="http://schemas.microsoft.com/office/drawing/2014/main" id="{6935A295-988B-2E8B-DB17-8690C94EF229}"/>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2B4A2E17-06E9-844D-81DB-E951FBEA4738}"/>
              </a:ext>
            </a:extLst>
          </p:cNvPr>
          <p:cNvGrpSpPr/>
          <p:nvPr/>
        </p:nvGrpSpPr>
        <p:grpSpPr>
          <a:xfrm>
            <a:off x="2916523" y="3544891"/>
            <a:ext cx="3041227" cy="1321746"/>
            <a:chOff x="2888637" y="3720668"/>
            <a:chExt cx="5310621" cy="1321746"/>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39BD3E4-329B-FD7C-260C-87EF8A73F969}"/>
                    </a:ext>
                  </a:extLst>
                </p:cNvPr>
                <p:cNvSpPr txBox="1"/>
                <p:nvPr/>
              </p:nvSpPr>
              <p:spPr>
                <a:xfrm>
                  <a:off x="4878361" y="4607691"/>
                  <a:ext cx="136096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99</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39BD3E4-329B-FD7C-260C-87EF8A73F969}"/>
                    </a:ext>
                  </a:extLst>
                </p:cNvPr>
                <p:cNvSpPr txBox="1">
                  <a:spLocks noRot="1" noChangeAspect="1" noMove="1" noResize="1" noEditPoints="1" noAdjustHandles="1" noChangeArrowheads="1" noChangeShapeType="1" noTextEdit="1"/>
                </p:cNvSpPr>
                <p:nvPr/>
              </p:nvSpPr>
              <p:spPr>
                <a:xfrm>
                  <a:off x="4878361" y="4607691"/>
                  <a:ext cx="1360963" cy="400110"/>
                </a:xfrm>
                <a:prstGeom prst="rect">
                  <a:avLst/>
                </a:prstGeom>
                <a:blipFill>
                  <a:blip r:embed="rId7"/>
                  <a:stretch>
                    <a:fillRect b="-18182"/>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83E83A3A-4796-5C41-9F8C-C042436449B2}"/>
                </a:ext>
              </a:extLst>
            </p:cNvPr>
            <p:cNvGrpSpPr/>
            <p:nvPr/>
          </p:nvGrpSpPr>
          <p:grpSpPr>
            <a:xfrm>
              <a:off x="2888637" y="3720668"/>
              <a:ext cx="5310621" cy="1321746"/>
              <a:chOff x="2888637" y="3720668"/>
              <a:chExt cx="5310621" cy="1321746"/>
            </a:xfrm>
          </p:grpSpPr>
          <p:sp>
            <p:nvSpPr>
              <p:cNvPr id="33" name="Arc 32">
                <a:extLst>
                  <a:ext uri="{FF2B5EF4-FFF2-40B4-BE49-F238E27FC236}">
                    <a16:creationId xmlns:a16="http://schemas.microsoft.com/office/drawing/2014/main" id="{C29F0189-0D95-B749-E263-130BDCCF8722}"/>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53209A01-E4A9-EA9B-4F1B-AFC6696AA5B9}"/>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391249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A9E0CD8-D6A6-28B5-F963-0AD511E57CB0}"/>
              </a:ext>
            </a:extLst>
          </p:cNvPr>
          <p:cNvSpPr>
            <a:spLocks noGrp="1"/>
          </p:cNvSpPr>
          <p:nvPr>
            <p:ph type="title"/>
          </p:nvPr>
        </p:nvSpPr>
        <p:spPr/>
        <p:txBody>
          <a:bodyPr/>
          <a:lstStyle/>
          <a:p>
            <a:r>
              <a:rPr lang="en-GB" dirty="0"/>
              <a:t>Introduction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13" name="Content Placeholder 12">
            <a:extLst>
              <a:ext uri="{FF2B5EF4-FFF2-40B4-BE49-F238E27FC236}">
                <a16:creationId xmlns:a16="http://schemas.microsoft.com/office/drawing/2014/main" id="{7D9AB8D4-1837-6BB5-C69E-26EC032FF74F}"/>
              </a:ext>
            </a:extLst>
          </p:cNvPr>
          <p:cNvSpPr>
            <a:spLocks noGrp="1"/>
          </p:cNvSpPr>
          <p:nvPr>
            <p:ph idx="1"/>
          </p:nvPr>
        </p:nvSpPr>
        <p:spPr>
          <a:xfrm>
            <a:off x="740541" y="1449107"/>
            <a:ext cx="10515600" cy="4351338"/>
          </a:xfrm>
        </p:spPr>
        <p:txBody>
          <a:bodyPr/>
          <a:lstStyle/>
          <a:p>
            <a:pPr marL="0" indent="0">
              <a:buNone/>
            </a:pPr>
            <a:r>
              <a:rPr lang="en-GB" dirty="0"/>
              <a:t>What do you see?</a:t>
            </a:r>
          </a:p>
          <a:p>
            <a:endParaRPr lang="en-GB" dirty="0"/>
          </a:p>
        </p:txBody>
      </p:sp>
      <p:sp>
        <p:nvSpPr>
          <p:cNvPr id="11" name="TextBox 10">
            <a:extLst>
              <a:ext uri="{FF2B5EF4-FFF2-40B4-BE49-F238E27FC236}">
                <a16:creationId xmlns:a16="http://schemas.microsoft.com/office/drawing/2014/main" id="{5B7E4A80-450B-1D64-294F-0EC5D234ECA5}"/>
              </a:ext>
            </a:extLst>
          </p:cNvPr>
          <p:cNvSpPr txBox="1"/>
          <p:nvPr/>
        </p:nvSpPr>
        <p:spPr>
          <a:xfrm>
            <a:off x="931644" y="4600771"/>
            <a:ext cx="8341565"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What is 6 inches in cm roughly?</a:t>
            </a:r>
          </a:p>
          <a:p>
            <a:pPr marL="285750" indent="-28575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What do you think 12 inches is in centimetres?</a:t>
            </a:r>
          </a:p>
        </p:txBody>
      </p:sp>
      <p:pic>
        <p:nvPicPr>
          <p:cNvPr id="5" name="Picture 4" descr="A picture showing five rulers of different colours. Each ruler shows a centimetre scale at the top from 0 to 25 cm and an inches scale at the bottom from 0 to 10 inches.">
            <a:extLst>
              <a:ext uri="{FF2B5EF4-FFF2-40B4-BE49-F238E27FC236}">
                <a16:creationId xmlns:a16="http://schemas.microsoft.com/office/drawing/2014/main" id="{71A75D5A-6C65-BE99-1EA4-47BB76971620}"/>
              </a:ext>
            </a:extLst>
          </p:cNvPr>
          <p:cNvPicPr>
            <a:picLocks noChangeAspect="1"/>
          </p:cNvPicPr>
          <p:nvPr/>
        </p:nvPicPr>
        <p:blipFill rotWithShape="1">
          <a:blip r:embed="rId3">
            <a:extLst>
              <a:ext uri="{28A0092B-C50C-407E-A947-70E740481C1C}">
                <a14:useLocalDpi xmlns:a14="http://schemas.microsoft.com/office/drawing/2010/main" val="0"/>
              </a:ext>
            </a:extLst>
          </a:blip>
          <a:srcRect t="21456" b="59859"/>
          <a:stretch/>
        </p:blipFill>
        <p:spPr>
          <a:xfrm>
            <a:off x="1375519" y="2396359"/>
            <a:ext cx="9592186" cy="1408260"/>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dissolve">
                                      <p:cBhvr>
                                        <p:cTn id="1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0E5324-ED72-86B1-78EC-61C51A6CA45F}"/>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defRPr/>
            </a:pPr>
            <a:r>
              <a:rPr lang="en-GB" sz="3600" dirty="0">
                <a:solidFill>
                  <a:schemeClr val="accent1"/>
                </a:solidFill>
                <a:latin typeface="Arial" panose="020B0604020202020204" pitchFamily="34" charset="0"/>
                <a:cs typeface="Arial" panose="020B0604020202020204" pitchFamily="34" charset="0"/>
              </a:rPr>
              <a:t>Exam question 3 solution – part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53AE7FF-A8CB-4977-942F-92BB05817303}"/>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E30F1A6-20F3-BC86-25A4-58D274F5A6D3}"/>
              </a:ext>
            </a:extLst>
          </p:cNvPr>
          <p:cNvGrpSpPr/>
          <p:nvPr/>
        </p:nvGrpSpPr>
        <p:grpSpPr>
          <a:xfrm>
            <a:off x="1480273" y="2288428"/>
            <a:ext cx="9715333" cy="1904652"/>
            <a:chOff x="1480273" y="2288428"/>
            <a:chExt cx="9715333" cy="1904652"/>
          </a:xfrm>
        </p:grpSpPr>
        <p:cxnSp>
          <p:nvCxnSpPr>
            <p:cNvPr id="6" name="Straight Connector 5">
              <a:extLst>
                <a:ext uri="{FF2B5EF4-FFF2-40B4-BE49-F238E27FC236}">
                  <a16:creationId xmlns:a16="http://schemas.microsoft.com/office/drawing/2014/main" id="{E6B77BFF-C502-4D0B-9C6A-77EF0FD98B1D}"/>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E974-4A76-40C3-84C6-51B7DBD8DAA7}"/>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BFDBE1-568D-457D-AF68-EB26980B3A87}"/>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2C4F3-5E86-475B-BC2F-1A70D4EDDAD2}"/>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997B3D-84F9-4E19-B84B-5D1B1A529A1F}"/>
                </a:ext>
              </a:extLst>
            </p:cNvPr>
            <p:cNvSpPr txBox="1"/>
            <p:nvPr/>
          </p:nvSpPr>
          <p:spPr>
            <a:xfrm>
              <a:off x="1480273" y="3792970"/>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6E7C1DF5-5245-4666-B404-93F6E1E1AE2A}"/>
                </a:ext>
              </a:extLst>
            </p:cNvPr>
            <p:cNvSpPr txBox="1"/>
            <p:nvPr/>
          </p:nvSpPr>
          <p:spPr>
            <a:xfrm>
              <a:off x="1506733" y="2288428"/>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14" name="Straight Connector 13">
              <a:extLst>
                <a:ext uri="{FF2B5EF4-FFF2-40B4-BE49-F238E27FC236}">
                  <a16:creationId xmlns:a16="http://schemas.microsoft.com/office/drawing/2014/main" id="{D40DC8E1-DCF1-4037-8D94-9656D88412B0}"/>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494843-4AE7-440A-BBD4-DC72B3124F77}"/>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3C16A-9739-4123-957A-866A4DE00A31}"/>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04906-29D2-43BA-A4E3-181953EC5D4A}"/>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08B18-F2B7-4414-B6FC-0F81614FCCA9}"/>
                </a:ext>
              </a:extLst>
            </p:cNvPr>
            <p:cNvSpPr txBox="1"/>
            <p:nvPr/>
          </p:nvSpPr>
          <p:spPr>
            <a:xfrm>
              <a:off x="10205129" y="2750890"/>
              <a:ext cx="7841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a:t>
              </a:r>
            </a:p>
          </p:txBody>
        </p:sp>
        <p:sp>
          <p:nvSpPr>
            <p:cNvPr id="24" name="TextBox 23">
              <a:extLst>
                <a:ext uri="{FF2B5EF4-FFF2-40B4-BE49-F238E27FC236}">
                  <a16:creationId xmlns:a16="http://schemas.microsoft.com/office/drawing/2014/main" id="{FA55CF9D-B124-4123-9C6A-52C93BC70033}"/>
                </a:ext>
              </a:extLst>
            </p:cNvPr>
            <p:cNvSpPr txBox="1"/>
            <p:nvPr/>
          </p:nvSpPr>
          <p:spPr>
            <a:xfrm>
              <a:off x="10196615" y="3476966"/>
              <a:ext cx="9989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gallons</a:t>
              </a:r>
            </a:p>
          </p:txBody>
        </p:sp>
      </p:grpSp>
      <p:sp>
        <p:nvSpPr>
          <p:cNvPr id="3" name="TextBox 2">
            <a:extLst>
              <a:ext uri="{FF2B5EF4-FFF2-40B4-BE49-F238E27FC236}">
                <a16:creationId xmlns:a16="http://schemas.microsoft.com/office/drawing/2014/main" id="{793DD98C-7746-F09F-68B9-9561916FEC33}"/>
              </a:ext>
            </a:extLst>
          </p:cNvPr>
          <p:cNvSpPr txBox="1"/>
          <p:nvPr/>
        </p:nvSpPr>
        <p:spPr>
          <a:xfrm>
            <a:off x="2642134" y="2285744"/>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a:t>
            </a:r>
          </a:p>
        </p:txBody>
      </p:sp>
      <p:sp>
        <p:nvSpPr>
          <p:cNvPr id="26" name="TextBox 25">
            <a:extLst>
              <a:ext uri="{FF2B5EF4-FFF2-40B4-BE49-F238E27FC236}">
                <a16:creationId xmlns:a16="http://schemas.microsoft.com/office/drawing/2014/main" id="{A36B6837-D797-03AB-933D-4C6ECE0BFEE5}"/>
              </a:ext>
            </a:extLst>
          </p:cNvPr>
          <p:cNvSpPr txBox="1"/>
          <p:nvPr/>
        </p:nvSpPr>
        <p:spPr>
          <a:xfrm>
            <a:off x="2716273" y="3820819"/>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40" name="TextBox 39">
            <a:extLst>
              <a:ext uri="{FF2B5EF4-FFF2-40B4-BE49-F238E27FC236}">
                <a16:creationId xmlns:a16="http://schemas.microsoft.com/office/drawing/2014/main" id="{44F4954A-93E5-07BF-D985-EAD389D75DED}"/>
              </a:ext>
            </a:extLst>
          </p:cNvPr>
          <p:cNvSpPr txBox="1"/>
          <p:nvPr/>
        </p:nvSpPr>
        <p:spPr>
          <a:xfrm>
            <a:off x="2063984" y="5166167"/>
            <a:ext cx="66378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Wesley will use 18.57 gallons of petrol.</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40420AE7-06C3-457A-B8B8-C97B1A3C5E94}"/>
              </a:ext>
            </a:extLst>
          </p:cNvPr>
          <p:cNvGrpSpPr/>
          <p:nvPr/>
        </p:nvGrpSpPr>
        <p:grpSpPr>
          <a:xfrm>
            <a:off x="5662116" y="2332474"/>
            <a:ext cx="608973" cy="1563781"/>
            <a:chOff x="7900777" y="2485726"/>
            <a:chExt cx="608973" cy="1341718"/>
          </a:xfrm>
        </p:grpSpPr>
        <p:sp>
          <p:nvSpPr>
            <p:cNvPr id="41" name="TextBox 40">
              <a:extLst>
                <a:ext uri="{FF2B5EF4-FFF2-40B4-BE49-F238E27FC236}">
                  <a16:creationId xmlns:a16="http://schemas.microsoft.com/office/drawing/2014/main" id="{BA879FD7-AA40-47BC-BCD1-13B26AF8EBF1}"/>
                </a:ext>
              </a:extLst>
            </p:cNvPr>
            <p:cNvSpPr txBox="1"/>
            <p:nvPr/>
          </p:nvSpPr>
          <p:spPr>
            <a:xfrm>
              <a:off x="7900777" y="2485726"/>
              <a:ext cx="608973" cy="34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520</a:t>
              </a:r>
            </a:p>
          </p:txBody>
        </p:sp>
        <p:cxnSp>
          <p:nvCxnSpPr>
            <p:cNvPr id="42" name="Straight Connector 41">
              <a:extLst>
                <a:ext uri="{FF2B5EF4-FFF2-40B4-BE49-F238E27FC236}">
                  <a16:creationId xmlns:a16="http://schemas.microsoft.com/office/drawing/2014/main" id="{297C62CB-15A5-495B-911D-697901F9F5B4}"/>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16F53E-7151-4CAF-9EFC-35CD7D146AA4}"/>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A12160-A0A7-41FF-A813-A343710BD8C1}"/>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C68C1CB-02C8-4290-A395-5CE4D5EA0D56}"/>
              </a:ext>
            </a:extLst>
          </p:cNvPr>
          <p:cNvSpPr txBox="1"/>
          <p:nvPr/>
        </p:nvSpPr>
        <p:spPr>
          <a:xfrm>
            <a:off x="5546440" y="3834319"/>
            <a:ext cx="8258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18.57</a:t>
            </a:r>
          </a:p>
        </p:txBody>
      </p:sp>
      <p:grpSp>
        <p:nvGrpSpPr>
          <p:cNvPr id="5" name="Group 4">
            <a:extLst>
              <a:ext uri="{FF2B5EF4-FFF2-40B4-BE49-F238E27FC236}">
                <a16:creationId xmlns:a16="http://schemas.microsoft.com/office/drawing/2014/main" id="{1880989E-D581-8C19-257D-7F8D744D3F3E}"/>
              </a:ext>
            </a:extLst>
          </p:cNvPr>
          <p:cNvGrpSpPr/>
          <p:nvPr/>
        </p:nvGrpSpPr>
        <p:grpSpPr>
          <a:xfrm>
            <a:off x="1792032" y="2570011"/>
            <a:ext cx="1494538" cy="1416968"/>
            <a:chOff x="2883301" y="2584006"/>
            <a:chExt cx="1514929" cy="1416968"/>
          </a:xfrm>
        </p:grpSpPr>
        <p:sp>
          <p:nvSpPr>
            <p:cNvPr id="18" name="Arc 17">
              <a:extLst>
                <a:ext uri="{FF2B5EF4-FFF2-40B4-BE49-F238E27FC236}">
                  <a16:creationId xmlns:a16="http://schemas.microsoft.com/office/drawing/2014/main" id="{2F7641A2-760D-8212-161E-688425D952E4}"/>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B487AF-CD60-73E5-D7B1-CCF40F69587D}"/>
                    </a:ext>
                  </a:extLst>
                </p:cNvPr>
                <p:cNvSpPr txBox="1"/>
                <p:nvPr/>
              </p:nvSpPr>
              <p:spPr>
                <a:xfrm rot="16200000">
                  <a:off x="2647760" y="3120816"/>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28</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4B487AF-CD60-73E5-D7B1-CCF40F69587D}"/>
                    </a:ext>
                  </a:extLst>
                </p:cNvPr>
                <p:cNvSpPr txBox="1">
                  <a:spLocks noRot="1" noChangeAspect="1" noMove="1" noResize="1" noEditPoints="1" noAdjustHandles="1" noChangeArrowheads="1" noChangeShapeType="1" noTextEdit="1"/>
                </p:cNvSpPr>
                <p:nvPr/>
              </p:nvSpPr>
              <p:spPr>
                <a:xfrm rot="16200000">
                  <a:off x="2647760" y="3120816"/>
                  <a:ext cx="876652" cy="405569"/>
                </a:xfrm>
                <a:prstGeom prst="rect">
                  <a:avLst/>
                </a:prstGeom>
                <a:blipFill>
                  <a:blip r:embed="rId4"/>
                  <a:stretch>
                    <a:fillRect/>
                  </a:stretch>
                </a:blipFill>
              </p:spPr>
              <p:txBody>
                <a:bodyPr/>
                <a:lstStyle/>
                <a:p>
                  <a:r>
                    <a:rPr lang="en-GB">
                      <a:noFill/>
                    </a:rPr>
                    <a:t> </a:t>
                  </a:r>
                </a:p>
              </p:txBody>
            </p:sp>
          </mc:Fallback>
        </mc:AlternateContent>
      </p:grpSp>
      <p:grpSp>
        <p:nvGrpSpPr>
          <p:cNvPr id="20" name="Group 19">
            <a:extLst>
              <a:ext uri="{FF2B5EF4-FFF2-40B4-BE49-F238E27FC236}">
                <a16:creationId xmlns:a16="http://schemas.microsoft.com/office/drawing/2014/main" id="{8F77F304-8EC0-D159-1441-72AF46B2AA3F}"/>
              </a:ext>
            </a:extLst>
          </p:cNvPr>
          <p:cNvGrpSpPr/>
          <p:nvPr/>
        </p:nvGrpSpPr>
        <p:grpSpPr>
          <a:xfrm>
            <a:off x="4686270" y="2485799"/>
            <a:ext cx="1494538" cy="1526489"/>
            <a:chOff x="2883301" y="2584006"/>
            <a:chExt cx="1514929" cy="1416968"/>
          </a:xfrm>
        </p:grpSpPr>
        <p:sp>
          <p:nvSpPr>
            <p:cNvPr id="21" name="Arc 20">
              <a:extLst>
                <a:ext uri="{FF2B5EF4-FFF2-40B4-BE49-F238E27FC236}">
                  <a16:creationId xmlns:a16="http://schemas.microsoft.com/office/drawing/2014/main" id="{F5DC89C5-B378-E628-17CD-48DA5255E875}"/>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EFE974A-F6FB-5052-CEA2-8F61EBD48AE5}"/>
                    </a:ext>
                  </a:extLst>
                </p:cNvPr>
                <p:cNvSpPr txBox="1"/>
                <p:nvPr/>
              </p:nvSpPr>
              <p:spPr>
                <a:xfrm rot="16200000">
                  <a:off x="2647760" y="3120816"/>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28</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9" name="TextBox 28">
                  <a:extLst>
                    <a:ext uri="{FF2B5EF4-FFF2-40B4-BE49-F238E27FC236}">
                      <a16:creationId xmlns:a16="http://schemas.microsoft.com/office/drawing/2014/main" id="{0EFE974A-F6FB-5052-CEA2-8F61EBD48AE5}"/>
                    </a:ext>
                  </a:extLst>
                </p:cNvPr>
                <p:cNvSpPr txBox="1">
                  <a:spLocks noRot="1" noChangeAspect="1" noMove="1" noResize="1" noEditPoints="1" noAdjustHandles="1" noChangeArrowheads="1" noChangeShapeType="1" noTextEdit="1"/>
                </p:cNvSpPr>
                <p:nvPr/>
              </p:nvSpPr>
              <p:spPr>
                <a:xfrm rot="16200000">
                  <a:off x="2647760" y="3120816"/>
                  <a:ext cx="876652" cy="405569"/>
                </a:xfrm>
                <a:prstGeom prst="rect">
                  <a:avLst/>
                </a:prstGeom>
                <a:blipFill>
                  <a:blip r:embed="rId5"/>
                  <a:stretch>
                    <a:fillRect/>
                  </a:stretch>
                </a:blipFill>
              </p:spPr>
              <p:txBody>
                <a:bodyPr/>
                <a:lstStyle/>
                <a:p>
                  <a:r>
                    <a:rPr lang="en-GB">
                      <a:noFill/>
                    </a:rPr>
                    <a:t> </a:t>
                  </a:r>
                </a:p>
              </p:txBody>
            </p:sp>
          </mc:Fallback>
        </mc:AlternateContent>
      </p:grpSp>
      <p:grpSp>
        <p:nvGrpSpPr>
          <p:cNvPr id="35" name="Group 34">
            <a:extLst>
              <a:ext uri="{FF2B5EF4-FFF2-40B4-BE49-F238E27FC236}">
                <a16:creationId xmlns:a16="http://schemas.microsoft.com/office/drawing/2014/main" id="{02602260-053B-4365-9B0C-8A3E99409EFB}"/>
              </a:ext>
            </a:extLst>
          </p:cNvPr>
          <p:cNvGrpSpPr/>
          <p:nvPr/>
        </p:nvGrpSpPr>
        <p:grpSpPr>
          <a:xfrm>
            <a:off x="2916523" y="3544891"/>
            <a:ext cx="3041227" cy="1321746"/>
            <a:chOff x="2888637" y="3720668"/>
            <a:chExt cx="5310621" cy="1321746"/>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2F9A87B-D9C3-091B-2485-2EBA64000C68}"/>
                    </a:ext>
                  </a:extLst>
                </p:cNvPr>
                <p:cNvSpPr txBox="1"/>
                <p:nvPr/>
              </p:nvSpPr>
              <p:spPr>
                <a:xfrm>
                  <a:off x="4474707" y="4630276"/>
                  <a:ext cx="19515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18.57</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6" name="TextBox 35">
                  <a:extLst>
                    <a:ext uri="{FF2B5EF4-FFF2-40B4-BE49-F238E27FC236}">
                      <a16:creationId xmlns:a16="http://schemas.microsoft.com/office/drawing/2014/main" id="{F2F9A87B-D9C3-091B-2485-2EBA64000C68}"/>
                    </a:ext>
                  </a:extLst>
                </p:cNvPr>
                <p:cNvSpPr txBox="1">
                  <a:spLocks noRot="1" noChangeAspect="1" noMove="1" noResize="1" noEditPoints="1" noAdjustHandles="1" noChangeArrowheads="1" noChangeShapeType="1" noTextEdit="1"/>
                </p:cNvSpPr>
                <p:nvPr/>
              </p:nvSpPr>
              <p:spPr>
                <a:xfrm>
                  <a:off x="4474707" y="4630276"/>
                  <a:ext cx="1951589" cy="400110"/>
                </a:xfrm>
                <a:prstGeom prst="rect">
                  <a:avLst/>
                </a:prstGeom>
                <a:blipFill>
                  <a:blip r:embed="rId6"/>
                  <a:stretch>
                    <a:fillRect b="-15152"/>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A67FA77C-6ADD-DAA4-EBB3-6147A4AB5938}"/>
                </a:ext>
              </a:extLst>
            </p:cNvPr>
            <p:cNvGrpSpPr/>
            <p:nvPr/>
          </p:nvGrpSpPr>
          <p:grpSpPr>
            <a:xfrm>
              <a:off x="2888637" y="3720668"/>
              <a:ext cx="5310621" cy="1321746"/>
              <a:chOff x="2888637" y="3720668"/>
              <a:chExt cx="5310621" cy="1321746"/>
            </a:xfrm>
          </p:grpSpPr>
          <p:sp>
            <p:nvSpPr>
              <p:cNvPr id="39" name="Arc 38">
                <a:extLst>
                  <a:ext uri="{FF2B5EF4-FFF2-40B4-BE49-F238E27FC236}">
                    <a16:creationId xmlns:a16="http://schemas.microsoft.com/office/drawing/2014/main" id="{E2EA1E73-2C95-7FAB-CD18-4E1E926DD51F}"/>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F513C72A-951A-C69D-A177-49B56006FB5B}"/>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grpSp>
        <p:nvGrpSpPr>
          <p:cNvPr id="47" name="Group 46">
            <a:extLst>
              <a:ext uri="{FF2B5EF4-FFF2-40B4-BE49-F238E27FC236}">
                <a16:creationId xmlns:a16="http://schemas.microsoft.com/office/drawing/2014/main" id="{269707DE-82AE-88E6-CAEA-73FF7D116989}"/>
              </a:ext>
            </a:extLst>
          </p:cNvPr>
          <p:cNvGrpSpPr/>
          <p:nvPr/>
        </p:nvGrpSpPr>
        <p:grpSpPr>
          <a:xfrm>
            <a:off x="2888576" y="1619819"/>
            <a:ext cx="3030129" cy="1321746"/>
            <a:chOff x="2865653" y="1478711"/>
            <a:chExt cx="5293856" cy="1321746"/>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0D7E2C1-6D53-92DB-C183-A5FB6492A10A}"/>
                    </a:ext>
                  </a:extLst>
                </p:cNvPr>
                <p:cNvSpPr txBox="1"/>
                <p:nvPr/>
              </p:nvSpPr>
              <p:spPr>
                <a:xfrm>
                  <a:off x="4484919" y="1492898"/>
                  <a:ext cx="19017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18.57</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8" name="TextBox 47">
                  <a:extLst>
                    <a:ext uri="{FF2B5EF4-FFF2-40B4-BE49-F238E27FC236}">
                      <a16:creationId xmlns:a16="http://schemas.microsoft.com/office/drawing/2014/main" id="{B0D7E2C1-6D53-92DB-C183-A5FB6492A10A}"/>
                    </a:ext>
                  </a:extLst>
                </p:cNvPr>
                <p:cNvSpPr txBox="1">
                  <a:spLocks noRot="1" noChangeAspect="1" noMove="1" noResize="1" noEditPoints="1" noAdjustHandles="1" noChangeArrowheads="1" noChangeShapeType="1" noTextEdit="1"/>
                </p:cNvSpPr>
                <p:nvPr/>
              </p:nvSpPr>
              <p:spPr>
                <a:xfrm>
                  <a:off x="4484919" y="1492898"/>
                  <a:ext cx="1901706" cy="400110"/>
                </a:xfrm>
                <a:prstGeom prst="rect">
                  <a:avLst/>
                </a:prstGeom>
                <a:blipFill>
                  <a:blip r:embed="rId7"/>
                  <a:stretch>
                    <a:fillRect b="-18182"/>
                  </a:stretch>
                </a:blipFill>
              </p:spPr>
              <p:txBody>
                <a:bodyPr/>
                <a:lstStyle/>
                <a:p>
                  <a:r>
                    <a:rPr lang="en-US">
                      <a:noFill/>
                    </a:rPr>
                    <a:t> </a:t>
                  </a:r>
                </a:p>
              </p:txBody>
            </p:sp>
          </mc:Fallback>
        </mc:AlternateContent>
        <p:sp>
          <p:nvSpPr>
            <p:cNvPr id="49" name="Arc 48">
              <a:extLst>
                <a:ext uri="{FF2B5EF4-FFF2-40B4-BE49-F238E27FC236}">
                  <a16:creationId xmlns:a16="http://schemas.microsoft.com/office/drawing/2014/main" id="{345B11D4-03E2-C57F-08D0-B0CAEC84B1E5}"/>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59071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0E5324-ED72-86B1-78EC-61C51A6CA45F}"/>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defRPr/>
            </a:pPr>
            <a:r>
              <a:rPr lang="en-GB" sz="3600" dirty="0">
                <a:solidFill>
                  <a:schemeClr val="accent1"/>
                </a:solidFill>
                <a:latin typeface="Arial" panose="020B0604020202020204" pitchFamily="34" charset="0"/>
                <a:cs typeface="Arial" panose="020B0604020202020204" pitchFamily="34" charset="0"/>
              </a:rPr>
              <a:t>Exam question 3 solution – part 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53AE7FF-A8CB-4977-942F-92BB05817303}"/>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2E30F1A6-20F3-BC86-25A4-58D274F5A6D3}"/>
              </a:ext>
            </a:extLst>
          </p:cNvPr>
          <p:cNvGrpSpPr/>
          <p:nvPr/>
        </p:nvGrpSpPr>
        <p:grpSpPr>
          <a:xfrm>
            <a:off x="1450997" y="1652617"/>
            <a:ext cx="9723847" cy="1827327"/>
            <a:chOff x="1480273" y="2365753"/>
            <a:chExt cx="9723847" cy="1827327"/>
          </a:xfrm>
        </p:grpSpPr>
        <p:cxnSp>
          <p:nvCxnSpPr>
            <p:cNvPr id="6" name="Straight Connector 5">
              <a:extLst>
                <a:ext uri="{FF2B5EF4-FFF2-40B4-BE49-F238E27FC236}">
                  <a16:creationId xmlns:a16="http://schemas.microsoft.com/office/drawing/2014/main" id="{E6B77BFF-C502-4D0B-9C6A-77EF0FD98B1D}"/>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E974-4A76-40C3-84C6-51B7DBD8DAA7}"/>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BFDBE1-568D-457D-AF68-EB26980B3A87}"/>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2C4F3-5E86-475B-BC2F-1A70D4EDDAD2}"/>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997B3D-84F9-4E19-B84B-5D1B1A529A1F}"/>
                </a:ext>
              </a:extLst>
            </p:cNvPr>
            <p:cNvSpPr txBox="1"/>
            <p:nvPr/>
          </p:nvSpPr>
          <p:spPr>
            <a:xfrm>
              <a:off x="1480273" y="3792970"/>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6E7C1DF5-5245-4666-B404-93F6E1E1AE2A}"/>
                </a:ext>
              </a:extLst>
            </p:cNvPr>
            <p:cNvSpPr txBox="1"/>
            <p:nvPr/>
          </p:nvSpPr>
          <p:spPr>
            <a:xfrm>
              <a:off x="1480273" y="2365753"/>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cxnSp>
          <p:nvCxnSpPr>
            <p:cNvPr id="14" name="Straight Connector 13">
              <a:extLst>
                <a:ext uri="{FF2B5EF4-FFF2-40B4-BE49-F238E27FC236}">
                  <a16:creationId xmlns:a16="http://schemas.microsoft.com/office/drawing/2014/main" id="{D40DC8E1-DCF1-4037-8D94-9656D88412B0}"/>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494843-4AE7-440A-BBD4-DC72B3124F77}"/>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3C16A-9739-4123-957A-866A4DE00A31}"/>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04906-29D2-43BA-A4E3-181953EC5D4A}"/>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08B18-F2B7-4414-B6FC-0F81614FCCA9}"/>
                </a:ext>
              </a:extLst>
            </p:cNvPr>
            <p:cNvSpPr txBox="1"/>
            <p:nvPr/>
          </p:nvSpPr>
          <p:spPr>
            <a:xfrm>
              <a:off x="10205129" y="2750890"/>
              <a:ext cx="99899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gallons</a:t>
              </a:r>
            </a:p>
          </p:txBody>
        </p:sp>
        <p:sp>
          <p:nvSpPr>
            <p:cNvPr id="24" name="TextBox 23">
              <a:extLst>
                <a:ext uri="{FF2B5EF4-FFF2-40B4-BE49-F238E27FC236}">
                  <a16:creationId xmlns:a16="http://schemas.microsoft.com/office/drawing/2014/main" id="{FA55CF9D-B124-4123-9C6A-52C93BC70033}"/>
                </a:ext>
              </a:extLst>
            </p:cNvPr>
            <p:cNvSpPr txBox="1"/>
            <p:nvPr/>
          </p:nvSpPr>
          <p:spPr>
            <a:xfrm>
              <a:off x="10196615" y="3476966"/>
              <a:ext cx="72648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litres</a:t>
              </a:r>
              <a:endPar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grpSp>
      <p:sp>
        <p:nvSpPr>
          <p:cNvPr id="3" name="TextBox 2">
            <a:extLst>
              <a:ext uri="{FF2B5EF4-FFF2-40B4-BE49-F238E27FC236}">
                <a16:creationId xmlns:a16="http://schemas.microsoft.com/office/drawing/2014/main" id="{793DD98C-7746-F09F-68B9-9561916FEC33}"/>
              </a:ext>
            </a:extLst>
          </p:cNvPr>
          <p:cNvSpPr txBox="1"/>
          <p:nvPr/>
        </p:nvSpPr>
        <p:spPr>
          <a:xfrm>
            <a:off x="2685395" y="1637938"/>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6" name="TextBox 25">
            <a:extLst>
              <a:ext uri="{FF2B5EF4-FFF2-40B4-BE49-F238E27FC236}">
                <a16:creationId xmlns:a16="http://schemas.microsoft.com/office/drawing/2014/main" id="{A36B6837-D797-03AB-933D-4C6ECE0BFEE5}"/>
              </a:ext>
            </a:extLst>
          </p:cNvPr>
          <p:cNvSpPr txBox="1"/>
          <p:nvPr/>
        </p:nvSpPr>
        <p:spPr>
          <a:xfrm>
            <a:off x="2622947" y="3034529"/>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4.55</a:t>
            </a:r>
          </a:p>
        </p:txBody>
      </p:sp>
      <p:sp>
        <p:nvSpPr>
          <p:cNvPr id="40" name="TextBox 39">
            <a:extLst>
              <a:ext uri="{FF2B5EF4-FFF2-40B4-BE49-F238E27FC236}">
                <a16:creationId xmlns:a16="http://schemas.microsoft.com/office/drawing/2014/main" id="{44F4954A-93E5-07BF-D985-EAD389D75DED}"/>
              </a:ext>
            </a:extLst>
          </p:cNvPr>
          <p:cNvSpPr txBox="1"/>
          <p:nvPr/>
        </p:nvSpPr>
        <p:spPr>
          <a:xfrm>
            <a:off x="1391464" y="4229609"/>
            <a:ext cx="9773713" cy="1800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Wesley will use 84.5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litres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petrol.  How much will this cost?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Petrol costs 128.4 pence per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litre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which is the same as £1.284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84.5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litres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£1.284 per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litre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£108.49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 Wesley is correct, as the petrol will cost more than £100.</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40420AE7-06C3-457A-B8B8-C97B1A3C5E94}"/>
              </a:ext>
            </a:extLst>
          </p:cNvPr>
          <p:cNvGrpSpPr/>
          <p:nvPr/>
        </p:nvGrpSpPr>
        <p:grpSpPr>
          <a:xfrm>
            <a:off x="5632840" y="1533610"/>
            <a:ext cx="825867" cy="1563781"/>
            <a:chOff x="7900777" y="2412172"/>
            <a:chExt cx="608973" cy="1341718"/>
          </a:xfrm>
        </p:grpSpPr>
        <p:sp>
          <p:nvSpPr>
            <p:cNvPr id="41" name="TextBox 40">
              <a:extLst>
                <a:ext uri="{FF2B5EF4-FFF2-40B4-BE49-F238E27FC236}">
                  <a16:creationId xmlns:a16="http://schemas.microsoft.com/office/drawing/2014/main" id="{BA879FD7-AA40-47BC-BCD1-13B26AF8EBF1}"/>
                </a:ext>
              </a:extLst>
            </p:cNvPr>
            <p:cNvSpPr txBox="1"/>
            <p:nvPr/>
          </p:nvSpPr>
          <p:spPr>
            <a:xfrm>
              <a:off x="7900777" y="2412172"/>
              <a:ext cx="608973" cy="607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18.57</a:t>
              </a:r>
            </a:p>
          </p:txBody>
        </p:sp>
        <p:cxnSp>
          <p:nvCxnSpPr>
            <p:cNvPr id="42" name="Straight Connector 41">
              <a:extLst>
                <a:ext uri="{FF2B5EF4-FFF2-40B4-BE49-F238E27FC236}">
                  <a16:creationId xmlns:a16="http://schemas.microsoft.com/office/drawing/2014/main" id="{297C62CB-15A5-495B-911D-697901F9F5B4}"/>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316F53E-7151-4CAF-9EFC-35CD7D146AA4}"/>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A12160-A0A7-41FF-A813-A343710BD8C1}"/>
                </a:ext>
              </a:extLst>
            </p:cNvPr>
            <p:cNvCxnSpPr>
              <a:cxnSpLocks/>
            </p:cNvCxnSpPr>
            <p:nvPr/>
          </p:nvCxnSpPr>
          <p:spPr>
            <a:xfrm>
              <a:off x="8159569" y="34212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7C68C1CB-02C8-4290-A395-5CE4D5EA0D56}"/>
              </a:ext>
            </a:extLst>
          </p:cNvPr>
          <p:cNvSpPr txBox="1"/>
          <p:nvPr/>
        </p:nvSpPr>
        <p:spPr>
          <a:xfrm>
            <a:off x="5595121" y="3012467"/>
            <a:ext cx="6832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84.5</a:t>
            </a:r>
          </a:p>
        </p:txBody>
      </p:sp>
      <p:grpSp>
        <p:nvGrpSpPr>
          <p:cNvPr id="5" name="Group 4">
            <a:extLst>
              <a:ext uri="{FF2B5EF4-FFF2-40B4-BE49-F238E27FC236}">
                <a16:creationId xmlns:a16="http://schemas.microsoft.com/office/drawing/2014/main" id="{1880989E-D581-8C19-257D-7F8D744D3F3E}"/>
              </a:ext>
            </a:extLst>
          </p:cNvPr>
          <p:cNvGrpSpPr/>
          <p:nvPr/>
        </p:nvGrpSpPr>
        <p:grpSpPr>
          <a:xfrm>
            <a:off x="1778330" y="1856875"/>
            <a:ext cx="1478965" cy="1416968"/>
            <a:chOff x="2899086" y="2584006"/>
            <a:chExt cx="1499144" cy="1416968"/>
          </a:xfrm>
        </p:grpSpPr>
        <p:sp>
          <p:nvSpPr>
            <p:cNvPr id="18" name="Arc 17">
              <a:extLst>
                <a:ext uri="{FF2B5EF4-FFF2-40B4-BE49-F238E27FC236}">
                  <a16:creationId xmlns:a16="http://schemas.microsoft.com/office/drawing/2014/main" id="{2F7641A2-760D-8212-161E-688425D952E4}"/>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B487AF-CD60-73E5-D7B1-CCF40F69587D}"/>
                    </a:ext>
                  </a:extLst>
                </p:cNvPr>
                <p:cNvSpPr txBox="1"/>
                <p:nvPr/>
              </p:nvSpPr>
              <p:spPr>
                <a:xfrm rot="16200000">
                  <a:off x="2663545" y="3087487"/>
                  <a:ext cx="876652" cy="4055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 4.55</m:t>
                        </m:r>
                      </m:oMath>
                    </m:oMathPara>
                  </a14:m>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F4B487AF-CD60-73E5-D7B1-CCF40F69587D}"/>
                    </a:ext>
                  </a:extLst>
                </p:cNvPr>
                <p:cNvSpPr txBox="1">
                  <a:spLocks noRot="1" noChangeAspect="1" noMove="1" noResize="1" noEditPoints="1" noAdjustHandles="1" noChangeArrowheads="1" noChangeShapeType="1" noTextEdit="1"/>
                </p:cNvSpPr>
                <p:nvPr/>
              </p:nvSpPr>
              <p:spPr>
                <a:xfrm rot="16200000">
                  <a:off x="2663545" y="3087487"/>
                  <a:ext cx="876652" cy="405569"/>
                </a:xfrm>
                <a:prstGeom prst="rect">
                  <a:avLst/>
                </a:prstGeom>
                <a:blipFill>
                  <a:blip r:embed="rId4"/>
                  <a:stretch>
                    <a:fillRect t="-2857" r="-18750"/>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9E44F799-9627-3688-99C9-577C9D915D6C}"/>
              </a:ext>
            </a:extLst>
          </p:cNvPr>
          <p:cNvGrpSpPr/>
          <p:nvPr/>
        </p:nvGrpSpPr>
        <p:grpSpPr>
          <a:xfrm>
            <a:off x="4628451" y="1729799"/>
            <a:ext cx="1523081" cy="1526489"/>
            <a:chOff x="4628451" y="1772663"/>
            <a:chExt cx="1523081" cy="1526489"/>
          </a:xfrm>
        </p:grpSpPr>
        <p:sp>
          <p:nvSpPr>
            <p:cNvPr id="21" name="Arc 20">
              <a:extLst>
                <a:ext uri="{FF2B5EF4-FFF2-40B4-BE49-F238E27FC236}">
                  <a16:creationId xmlns:a16="http://schemas.microsoft.com/office/drawing/2014/main" id="{F5DC89C5-B378-E628-17CD-48DA5255E875}"/>
                </a:ext>
              </a:extLst>
            </p:cNvPr>
            <p:cNvSpPr/>
            <p:nvPr/>
          </p:nvSpPr>
          <p:spPr>
            <a:xfrm rot="5400000" flipV="1">
              <a:off x="4831877" y="1979497"/>
              <a:ext cx="1526489" cy="1112821"/>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5B43CD-244D-0C5F-AC78-B84918215F40}"/>
                    </a:ext>
                  </a:extLst>
                </p:cNvPr>
                <p:cNvSpPr txBox="1"/>
                <p:nvPr/>
              </p:nvSpPr>
              <p:spPr>
                <a:xfrm rot="16200000">
                  <a:off x="4390180" y="2377655"/>
                  <a:ext cx="8766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 4.55</m:t>
                        </m:r>
                      </m:oMath>
                    </m:oMathPara>
                  </a14:m>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mc:Choice>
          <mc:Fallback xmlns="">
            <p:sp>
              <p:nvSpPr>
                <p:cNvPr id="22" name="TextBox 21">
                  <a:extLst>
                    <a:ext uri="{FF2B5EF4-FFF2-40B4-BE49-F238E27FC236}">
                      <a16:creationId xmlns:a16="http://schemas.microsoft.com/office/drawing/2014/main" id="{475B43CD-244D-0C5F-AC78-B84918215F40}"/>
                    </a:ext>
                  </a:extLst>
                </p:cNvPr>
                <p:cNvSpPr txBox="1">
                  <a:spLocks noRot="1" noChangeAspect="1" noMove="1" noResize="1" noEditPoints="1" noAdjustHandles="1" noChangeArrowheads="1" noChangeShapeType="1" noTextEdit="1"/>
                </p:cNvSpPr>
                <p:nvPr/>
              </p:nvSpPr>
              <p:spPr>
                <a:xfrm rot="16200000">
                  <a:off x="4390180" y="2377655"/>
                  <a:ext cx="876652" cy="400110"/>
                </a:xfrm>
                <a:prstGeom prst="rect">
                  <a:avLst/>
                </a:prstGeom>
                <a:blipFill>
                  <a:blip r:embed="rId5"/>
                  <a:stretch>
                    <a:fillRect t="-2857" r="-18750"/>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AC2F85E6-B16B-F096-E09B-1C518CC0CAB9}"/>
              </a:ext>
            </a:extLst>
          </p:cNvPr>
          <p:cNvGrpSpPr/>
          <p:nvPr/>
        </p:nvGrpSpPr>
        <p:grpSpPr>
          <a:xfrm>
            <a:off x="2893326" y="1152181"/>
            <a:ext cx="3111148" cy="972633"/>
            <a:chOff x="2865653" y="1478711"/>
            <a:chExt cx="5293856" cy="1321746"/>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F83B682-A9EF-D022-D8BA-D35DF8882EB0}"/>
                    </a:ext>
                  </a:extLst>
                </p:cNvPr>
                <p:cNvSpPr txBox="1"/>
                <p:nvPr/>
              </p:nvSpPr>
              <p:spPr>
                <a:xfrm>
                  <a:off x="4373522" y="1528509"/>
                  <a:ext cx="1901706" cy="5437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18.57</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8" name="TextBox 27">
                  <a:extLst>
                    <a:ext uri="{FF2B5EF4-FFF2-40B4-BE49-F238E27FC236}">
                      <a16:creationId xmlns:a16="http://schemas.microsoft.com/office/drawing/2014/main" id="{3F83B682-A9EF-D022-D8BA-D35DF8882EB0}"/>
                    </a:ext>
                  </a:extLst>
                </p:cNvPr>
                <p:cNvSpPr txBox="1">
                  <a:spLocks noRot="1" noChangeAspect="1" noMove="1" noResize="1" noEditPoints="1" noAdjustHandles="1" noChangeArrowheads="1" noChangeShapeType="1" noTextEdit="1"/>
                </p:cNvSpPr>
                <p:nvPr/>
              </p:nvSpPr>
              <p:spPr>
                <a:xfrm>
                  <a:off x="4373522" y="1528509"/>
                  <a:ext cx="1901706" cy="543724"/>
                </a:xfrm>
                <a:prstGeom prst="rect">
                  <a:avLst/>
                </a:prstGeom>
                <a:blipFill>
                  <a:blip r:embed="rId6"/>
                  <a:stretch>
                    <a:fillRect b="-18182"/>
                  </a:stretch>
                </a:blipFill>
              </p:spPr>
              <p:txBody>
                <a:bodyPr/>
                <a:lstStyle/>
                <a:p>
                  <a:r>
                    <a:rPr lang="en-US">
                      <a:noFill/>
                    </a:rPr>
                    <a:t> </a:t>
                  </a:r>
                </a:p>
              </p:txBody>
            </p:sp>
          </mc:Fallback>
        </mc:AlternateContent>
        <p:sp>
          <p:nvSpPr>
            <p:cNvPr id="30" name="Arc 29">
              <a:extLst>
                <a:ext uri="{FF2B5EF4-FFF2-40B4-BE49-F238E27FC236}">
                  <a16:creationId xmlns:a16="http://schemas.microsoft.com/office/drawing/2014/main" id="{23D520AD-3A11-5D44-945A-6630E933B2C4}"/>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 name="Group 30">
            <a:extLst>
              <a:ext uri="{FF2B5EF4-FFF2-40B4-BE49-F238E27FC236}">
                <a16:creationId xmlns:a16="http://schemas.microsoft.com/office/drawing/2014/main" id="{D4468B9F-B4F1-9B73-1CA2-ACA326C6148B}"/>
              </a:ext>
            </a:extLst>
          </p:cNvPr>
          <p:cNvGrpSpPr/>
          <p:nvPr/>
        </p:nvGrpSpPr>
        <p:grpSpPr>
          <a:xfrm>
            <a:off x="2937502" y="2907472"/>
            <a:ext cx="3041227" cy="1179171"/>
            <a:chOff x="2888637" y="3720668"/>
            <a:chExt cx="5310621" cy="1376764"/>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2415FC4-A8E6-A51A-2504-1A8B59DF5B90}"/>
                    </a:ext>
                  </a:extLst>
                </p:cNvPr>
                <p:cNvSpPr txBox="1"/>
                <p:nvPr/>
              </p:nvSpPr>
              <p:spPr>
                <a:xfrm>
                  <a:off x="4474707" y="4630276"/>
                  <a:ext cx="1951589" cy="4671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18.57</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2" name="TextBox 31">
                  <a:extLst>
                    <a:ext uri="{FF2B5EF4-FFF2-40B4-BE49-F238E27FC236}">
                      <a16:creationId xmlns:a16="http://schemas.microsoft.com/office/drawing/2014/main" id="{B2415FC4-A8E6-A51A-2504-1A8B59DF5B90}"/>
                    </a:ext>
                  </a:extLst>
                </p:cNvPr>
                <p:cNvSpPr txBox="1">
                  <a:spLocks noRot="1" noChangeAspect="1" noMove="1" noResize="1" noEditPoints="1" noAdjustHandles="1" noChangeArrowheads="1" noChangeShapeType="1" noTextEdit="1"/>
                </p:cNvSpPr>
                <p:nvPr/>
              </p:nvSpPr>
              <p:spPr>
                <a:xfrm>
                  <a:off x="4474707" y="4630276"/>
                  <a:ext cx="1951589" cy="467156"/>
                </a:xfrm>
                <a:prstGeom prst="rect">
                  <a:avLst/>
                </a:prstGeom>
                <a:blipFill>
                  <a:blip r:embed="rId7"/>
                  <a:stretch>
                    <a:fillRect b="-18750"/>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0BC743AA-8C14-504E-B6F5-1F057B62DFF1}"/>
                </a:ext>
              </a:extLst>
            </p:cNvPr>
            <p:cNvGrpSpPr/>
            <p:nvPr/>
          </p:nvGrpSpPr>
          <p:grpSpPr>
            <a:xfrm>
              <a:off x="2888637" y="3720668"/>
              <a:ext cx="5310621" cy="1321746"/>
              <a:chOff x="2888637" y="3720668"/>
              <a:chExt cx="5310621" cy="1321746"/>
            </a:xfrm>
          </p:grpSpPr>
          <p:sp>
            <p:nvSpPr>
              <p:cNvPr id="34" name="Arc 33">
                <a:extLst>
                  <a:ext uri="{FF2B5EF4-FFF2-40B4-BE49-F238E27FC236}">
                    <a16:creationId xmlns:a16="http://schemas.microsoft.com/office/drawing/2014/main" id="{6DCCF1AD-72B2-AC36-7B35-A4B8CA8736B2}"/>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FF27CBCC-A123-A904-21A3-7FD60B3410ED}"/>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68138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fade">
                                      <p:cBhvr>
                                        <p:cTn id="37" dur="500"/>
                                        <p:tgtEl>
                                          <p:spTgt spid="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animEffect transition="in" filter="fade">
                                      <p:cBhvr>
                                        <p:cTn id="42" dur="500"/>
                                        <p:tgtEl>
                                          <p:spTgt spid="4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xEl>
                                              <p:pRg st="2" end="2"/>
                                            </p:txEl>
                                          </p:spTgt>
                                        </p:tgtEl>
                                        <p:attrNameLst>
                                          <p:attrName>style.visibility</p:attrName>
                                        </p:attrNameLst>
                                      </p:cBhvr>
                                      <p:to>
                                        <p:strVal val="visible"/>
                                      </p:to>
                                    </p:set>
                                    <p:animEffect transition="in" filter="fade">
                                      <p:cBhvr>
                                        <p:cTn id="47" dur="500"/>
                                        <p:tgtEl>
                                          <p:spTgt spid="4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
                                            <p:txEl>
                                              <p:pRg st="3" end="3"/>
                                            </p:txEl>
                                          </p:spTgt>
                                        </p:tgtEl>
                                        <p:attrNameLst>
                                          <p:attrName>style.visibility</p:attrName>
                                        </p:attrNameLst>
                                      </p:cBhvr>
                                      <p:to>
                                        <p:strVal val="visible"/>
                                      </p:to>
                                    </p:set>
                                    <p:animEffect transition="in" filter="fade">
                                      <p:cBhvr>
                                        <p:cTn id="52"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2"/>
            <a:ext cx="9144000" cy="1358308"/>
          </a:xfrm>
          <a:solidFill>
            <a:schemeClr val="accent1"/>
          </a:solidFill>
          <a:ln>
            <a:solidFill>
              <a:schemeClr val="accent1"/>
            </a:solidFill>
          </a:ln>
        </p:spPr>
        <p:txBody>
          <a:bodyPr>
            <a:normAutofit fontScale="90000"/>
          </a:bodyPr>
          <a:lstStyle/>
          <a:p>
            <a:pPr algn="l"/>
            <a:r>
              <a:rPr lang="en-US" sz="3200" b="1" dirty="0">
                <a:solidFill>
                  <a:schemeClr val="bg1"/>
                </a:solidFill>
                <a:latin typeface="Arial" panose="020B0604020202020204" pitchFamily="34" charset="0"/>
                <a:cs typeface="Arial" panose="020B0604020202020204" pitchFamily="34" charset="0"/>
              </a:rPr>
              <a:t>Lesson review: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Converting between metric and imperial units</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Level 2</a:t>
            </a:r>
            <a:endParaRPr lang="en-GB" sz="3200" dirty="0">
              <a:solidFill>
                <a:schemeClr val="bg1"/>
              </a:solidFill>
            </a:endParaRPr>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22</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1917812"/>
            <a:ext cx="9144000" cy="3111390"/>
          </a:xfrm>
          <a:prstGeom prst="rect">
            <a:avLst/>
          </a:prstGeom>
          <a:ln w="38100">
            <a:solidFill>
              <a:schemeClr val="accent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rgbClr val="404040"/>
              </a:solidFill>
              <a:latin typeface="Arial" panose="020B0604020202020204" pitchFamily="34" charset="0"/>
              <a:ea typeface="Noto Sans Symbols"/>
              <a:cs typeface="Arial" panose="020B0604020202020204" pitchFamily="34" charset="0"/>
            </a:endParaRPr>
          </a:p>
          <a:p>
            <a:pPr marL="342900" lvl="0" indent="-342900" algn="l">
              <a:buClr>
                <a:srgbClr val="4472C4"/>
              </a:buClr>
              <a:buFont typeface="Symbol" panose="05050102010706020507" pitchFamily="18" charset="2"/>
              <a:buChar char=""/>
            </a:pPr>
            <a:r>
              <a:rPr lang="en-GB" dirty="0">
                <a:effectLst/>
                <a:latin typeface="Arial" panose="020B0604020202020204" pitchFamily="34" charset="0"/>
                <a:ea typeface="Calibri" panose="020F0502020204030204" pitchFamily="34" charset="0"/>
              </a:rPr>
              <a:t>Use graphs and ratio tables to convert between units of measure</a:t>
            </a:r>
          </a:p>
          <a:p>
            <a:pPr marL="342900" lvl="0" indent="-342900" algn="l">
              <a:buClr>
                <a:srgbClr val="4472C4"/>
              </a:buClr>
              <a:buFont typeface="Symbol" panose="05050102010706020507" pitchFamily="18" charset="2"/>
              <a:buChar char=""/>
            </a:pPr>
            <a:r>
              <a:rPr lang="en-GB" dirty="0">
                <a:effectLst/>
                <a:latin typeface="Arial" panose="020B0604020202020204" pitchFamily="34" charset="0"/>
                <a:ea typeface="Calibri" panose="020F0502020204030204" pitchFamily="34" charset="0"/>
              </a:rPr>
              <a:t>Understand how to use double number lines to provide insight into solving conversion problems</a:t>
            </a:r>
          </a:p>
          <a:p>
            <a:pPr marL="342900" lvl="0" indent="-342900" algn="l">
              <a:spcAft>
                <a:spcPts val="600"/>
              </a:spcAft>
              <a:buClr>
                <a:srgbClr val="4472C4"/>
              </a:buClr>
              <a:buFont typeface="Symbol" panose="05050102010706020507" pitchFamily="18" charset="2"/>
              <a:buChar char=""/>
            </a:pPr>
            <a:r>
              <a:rPr lang="en-GB" dirty="0">
                <a:effectLst/>
                <a:latin typeface="Arial" panose="020B0604020202020204" pitchFamily="34" charset="0"/>
                <a:ea typeface="Calibri" panose="020F0502020204030204" pitchFamily="34" charset="0"/>
              </a:rPr>
              <a:t>Use approximation to check conversion calculations </a:t>
            </a:r>
          </a:p>
          <a:p>
            <a:pPr algn="l">
              <a:lnSpc>
                <a:spcPct val="120000"/>
              </a:lnSpc>
              <a:spcBef>
                <a:spcPts val="0"/>
              </a:spcBef>
            </a:pPr>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245915"/>
            <a:ext cx="9558936" cy="1080077"/>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ts val="31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Interpret and use a conversion graph</a:t>
            </a:r>
          </a:p>
        </p:txBody>
      </p:sp>
    </p:spTree>
    <p:extLst>
      <p:ext uri="{BB962C8B-B14F-4D97-AF65-F5344CB8AC3E}">
        <p14:creationId xmlns:p14="http://schemas.microsoft.com/office/powerpoint/2010/main" val="413609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49528"/>
            <a:ext cx="9144000" cy="1256107"/>
          </a:xfrm>
          <a:solidFill>
            <a:schemeClr val="accent1"/>
          </a:solidFill>
        </p:spPr>
        <p:txBody>
          <a:bodyPr>
            <a:noAutofit/>
          </a:bodyPr>
          <a:lstStyle/>
          <a:p>
            <a:pPr algn="l"/>
            <a:r>
              <a:rPr lang="en-US" sz="4000" b="1" dirty="0">
                <a:solidFill>
                  <a:schemeClr val="bg1"/>
                </a:solidFill>
                <a:latin typeface="Arial" panose="020B0604020202020204" pitchFamily="34" charset="0"/>
                <a:cs typeface="Arial" panose="020B0604020202020204" pitchFamily="34" charset="0"/>
              </a:rPr>
              <a:t>Lesson 15: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23</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751293"/>
            <a:ext cx="9144000" cy="3605057"/>
          </a:xfrm>
          <a:solidFill>
            <a:schemeClr val="bg1"/>
          </a:solidFill>
          <a:ln w="38100">
            <a:solidFill>
              <a:schemeClr val="accent1"/>
            </a:solidFill>
          </a:ln>
        </p:spPr>
        <p:txBody>
          <a:bodyPr>
            <a:normAutofit/>
          </a:bodyPr>
          <a:lstStyle/>
          <a:p>
            <a:pPr algn="l">
              <a:lnSpc>
                <a:spcPct val="120000"/>
              </a:lnSpc>
              <a:spcBef>
                <a:spcPts val="0"/>
              </a:spcBef>
            </a:pPr>
            <a:r>
              <a:rPr kumimoji="0" lang="en-US" sz="2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kumimoji="0" lang="en-GB" sz="19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Shutterstock.com: </a:t>
            </a:r>
            <a:r>
              <a:rPr kumimoji="0" lang="en-GB" sz="19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Ekler</a:t>
            </a:r>
            <a:endParaRPr kumimoji="0" lang="en-GB" sz="19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GB" sz="2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kumimoji="0" lang="en-GB" sz="19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Pearson Edexcel Functional Skills, Past Paper 2 – Mathematics Level 2 (Calculator) PMAT2/C03, Pearson Edexcel Functional Skills, Practice Set 1 – Mathematics Level 2 (Non Calculator) PRACL2/01, Pearson Edexcel Functional Skills, Practice Set 3 – Mathematics Level 2 (Calculator) PRACL2/C03 Question 1, Pearson Edexcel Functional Skills, Past Paper 3 – Mathematics Level 2 (Calculator) PMAT2/C03 Question 3</a:t>
            </a:r>
            <a:endParaRPr lang="en-GB" sz="1900" dirty="0"/>
          </a:p>
        </p:txBody>
      </p:sp>
      <p:pic>
        <p:nvPicPr>
          <p:cNvPr id="9" name="Picture 8" descr="Text&#10;&#10;Description automatically generated">
            <a:extLst>
              <a:ext uri="{FF2B5EF4-FFF2-40B4-BE49-F238E27FC236}">
                <a16:creationId xmlns:a16="http://schemas.microsoft.com/office/drawing/2014/main" id="{0E743FC8-1B60-49F4-88DD-4054EAC4B538}"/>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DF355EF-AA23-3A9C-7AB0-0A8EE07B8262}"/>
              </a:ext>
            </a:extLst>
          </p:cNvPr>
          <p:cNvPicPr>
            <a:picLocks noChangeAspect="1"/>
          </p:cNvPicPr>
          <p:nvPr/>
        </p:nvPicPr>
        <p:blipFill>
          <a:blip r:embed="rId5"/>
          <a:stretch>
            <a:fillRect/>
          </a:stretch>
        </p:blipFill>
        <p:spPr>
          <a:xfrm>
            <a:off x="5420104"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0D846-5E4E-EDE7-FBB7-ED5B05CF2DAB}"/>
              </a:ext>
            </a:extLst>
          </p:cNvPr>
          <p:cNvSpPr>
            <a:spLocks noGrp="1"/>
          </p:cNvSpPr>
          <p:nvPr>
            <p:ph type="title"/>
          </p:nvPr>
        </p:nvSpPr>
        <p:spPr/>
        <p:txBody>
          <a:bodyPr/>
          <a:lstStyle/>
          <a:p>
            <a:r>
              <a:rPr lang="en-GB" dirty="0"/>
              <a:t>Ratio table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grpSp>
        <p:nvGrpSpPr>
          <p:cNvPr id="12" name="Group 11" descr="Worksheet available icon">
            <a:extLst>
              <a:ext uri="{FF2B5EF4-FFF2-40B4-BE49-F238E27FC236}">
                <a16:creationId xmlns:a16="http://schemas.microsoft.com/office/drawing/2014/main" id="{B1F384ED-EF7C-421D-AEE4-A5A96C259CAA}"/>
              </a:ext>
            </a:extLst>
          </p:cNvPr>
          <p:cNvGrpSpPr/>
          <p:nvPr/>
        </p:nvGrpSpPr>
        <p:grpSpPr>
          <a:xfrm>
            <a:off x="9951390" y="227811"/>
            <a:ext cx="2102384" cy="753403"/>
            <a:chOff x="9495879" y="211521"/>
            <a:chExt cx="2102384" cy="753403"/>
          </a:xfrm>
        </p:grpSpPr>
        <p:pic>
          <p:nvPicPr>
            <p:cNvPr id="13" name="Graphic 6" descr="Document">
              <a:extLst>
                <a:ext uri="{FF2B5EF4-FFF2-40B4-BE49-F238E27FC236}">
                  <a16:creationId xmlns:a16="http://schemas.microsoft.com/office/drawing/2014/main" id="{AA2707D3-7537-4779-A428-ED71C38BC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4" name="TextBox 13">
              <a:extLst>
                <a:ext uri="{FF2B5EF4-FFF2-40B4-BE49-F238E27FC236}">
                  <a16:creationId xmlns:a16="http://schemas.microsoft.com/office/drawing/2014/main" id="{C9FBF32C-112D-4056-9063-DCCB4C276D22}"/>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9" name="Content Placeholder 2">
            <a:extLst>
              <a:ext uri="{FF2B5EF4-FFF2-40B4-BE49-F238E27FC236}">
                <a16:creationId xmlns:a16="http://schemas.microsoft.com/office/drawing/2014/main" id="{0C3A98D5-3808-23D3-8DB6-B558819C48B3}"/>
              </a:ext>
            </a:extLst>
          </p:cNvPr>
          <p:cNvSpPr>
            <a:spLocks noGrp="1"/>
          </p:cNvSpPr>
          <p:nvPr>
            <p:ph idx="1"/>
          </p:nvPr>
        </p:nvSpPr>
        <p:spPr>
          <a:xfrm>
            <a:off x="838200" y="1403334"/>
            <a:ext cx="10515600" cy="1600200"/>
          </a:xfrm>
        </p:spPr>
        <p:txBody>
          <a:bodyPr/>
          <a:lstStyle/>
          <a:p>
            <a:pPr marL="0" indent="0">
              <a:buNone/>
            </a:pPr>
            <a:r>
              <a:rPr lang="en-GB" dirty="0"/>
              <a:t>Here is a ratio table to represent the tape measure.</a:t>
            </a:r>
          </a:p>
          <a:p>
            <a:pPr marL="0" indent="0">
              <a:buNone/>
            </a:pPr>
            <a:r>
              <a:rPr lang="en-GB" dirty="0"/>
              <a:t>Make a copy of this and mark four other points on it that you know in both centimetres and inches.</a:t>
            </a:r>
          </a:p>
        </p:txBody>
      </p:sp>
      <p:graphicFrame>
        <p:nvGraphicFramePr>
          <p:cNvPr id="15" name="Table 5">
            <a:extLst>
              <a:ext uri="{FF2B5EF4-FFF2-40B4-BE49-F238E27FC236}">
                <a16:creationId xmlns:a16="http://schemas.microsoft.com/office/drawing/2014/main" id="{80FAB81A-0162-7831-2231-D672568A1A1D}"/>
              </a:ext>
            </a:extLst>
          </p:cNvPr>
          <p:cNvGraphicFramePr>
            <a:graphicFrameLocks noGrp="1"/>
          </p:cNvGraphicFramePr>
          <p:nvPr>
            <p:extLst>
              <p:ext uri="{D42A27DB-BD31-4B8C-83A1-F6EECF244321}">
                <p14:modId xmlns:p14="http://schemas.microsoft.com/office/powerpoint/2010/main" val="2418900293"/>
              </p:ext>
            </p:extLst>
          </p:nvPr>
        </p:nvGraphicFramePr>
        <p:xfrm>
          <a:off x="1037007" y="2910249"/>
          <a:ext cx="8945196" cy="1461940"/>
        </p:xfrm>
        <a:graphic>
          <a:graphicData uri="http://schemas.openxmlformats.org/drawingml/2006/table">
            <a:tbl>
              <a:tblPr bandRow="1">
                <a:tableStyleId>{5940675A-B579-460E-94D1-54222C63F5DA}</a:tableStyleId>
              </a:tblPr>
              <a:tblGrid>
                <a:gridCol w="1490866">
                  <a:extLst>
                    <a:ext uri="{9D8B030D-6E8A-4147-A177-3AD203B41FA5}">
                      <a16:colId xmlns:a16="http://schemas.microsoft.com/office/drawing/2014/main" val="1361786152"/>
                    </a:ext>
                  </a:extLst>
                </a:gridCol>
                <a:gridCol w="1490866">
                  <a:extLst>
                    <a:ext uri="{9D8B030D-6E8A-4147-A177-3AD203B41FA5}">
                      <a16:colId xmlns:a16="http://schemas.microsoft.com/office/drawing/2014/main" val="1451134656"/>
                    </a:ext>
                  </a:extLst>
                </a:gridCol>
                <a:gridCol w="1490866">
                  <a:extLst>
                    <a:ext uri="{9D8B030D-6E8A-4147-A177-3AD203B41FA5}">
                      <a16:colId xmlns:a16="http://schemas.microsoft.com/office/drawing/2014/main" val="1180352667"/>
                    </a:ext>
                  </a:extLst>
                </a:gridCol>
                <a:gridCol w="1490866">
                  <a:extLst>
                    <a:ext uri="{9D8B030D-6E8A-4147-A177-3AD203B41FA5}">
                      <a16:colId xmlns:a16="http://schemas.microsoft.com/office/drawing/2014/main" val="3080460267"/>
                    </a:ext>
                  </a:extLst>
                </a:gridCol>
                <a:gridCol w="1490866">
                  <a:extLst>
                    <a:ext uri="{9D8B030D-6E8A-4147-A177-3AD203B41FA5}">
                      <a16:colId xmlns:a16="http://schemas.microsoft.com/office/drawing/2014/main" val="1660378541"/>
                    </a:ext>
                  </a:extLst>
                </a:gridCol>
                <a:gridCol w="1490866">
                  <a:extLst>
                    <a:ext uri="{9D8B030D-6E8A-4147-A177-3AD203B41FA5}">
                      <a16:colId xmlns:a16="http://schemas.microsoft.com/office/drawing/2014/main" val="3421215569"/>
                    </a:ext>
                  </a:extLst>
                </a:gridCol>
              </a:tblGrid>
              <a:tr h="730970">
                <a:tc>
                  <a:txBody>
                    <a:bodyPr/>
                    <a:lstStyle/>
                    <a:p>
                      <a:pPr algn="ctr"/>
                      <a:r>
                        <a:rPr lang="en-GB" sz="3200" dirty="0">
                          <a:latin typeface="Arial" panose="020B0604020202020204" pitchFamily="34" charset="0"/>
                          <a:cs typeface="Arial" panose="020B0604020202020204" pitchFamily="34" charset="0"/>
                        </a:rPr>
                        <a:t>cm</a:t>
                      </a:r>
                    </a:p>
                  </a:txBody>
                  <a:tcPr anchor="ctr"/>
                </a:tc>
                <a:tc>
                  <a:txBody>
                    <a:bodyPr/>
                    <a:lstStyle/>
                    <a:p>
                      <a:pPr algn="ctr"/>
                      <a:r>
                        <a:rPr lang="en-GB" sz="3200" dirty="0">
                          <a:latin typeface="Arial" panose="020B0604020202020204" pitchFamily="34" charset="0"/>
                          <a:cs typeface="Arial" panose="020B0604020202020204" pitchFamily="34" charset="0"/>
                        </a:rPr>
                        <a:t>0</a:t>
                      </a:r>
                    </a:p>
                  </a:txBody>
                  <a:tcPr anchor="ctr"/>
                </a:tc>
                <a:tc>
                  <a:txBody>
                    <a:bodyPr/>
                    <a:lstStyle/>
                    <a:p>
                      <a:pPr algn="ctr"/>
                      <a:endParaRPr lang="en-GB" sz="3200" dirty="0">
                        <a:latin typeface="Arial" panose="020B0604020202020204" pitchFamily="34" charset="0"/>
                        <a:cs typeface="Arial" panose="020B0604020202020204" pitchFamily="34" charset="0"/>
                      </a:endParaRPr>
                    </a:p>
                  </a:txBody>
                  <a:tcPr anchor="ctr"/>
                </a:tc>
                <a:tc>
                  <a:txBody>
                    <a:bodyPr/>
                    <a:lstStyle/>
                    <a:p>
                      <a:pPr algn="ctr"/>
                      <a:endParaRPr lang="en-GB" sz="3200" dirty="0">
                        <a:latin typeface="Arial" panose="020B0604020202020204" pitchFamily="34" charset="0"/>
                        <a:cs typeface="Arial" panose="020B0604020202020204" pitchFamily="34" charset="0"/>
                      </a:endParaRPr>
                    </a:p>
                  </a:txBody>
                  <a:tcPr anchor="ctr"/>
                </a:tc>
                <a:tc>
                  <a:txBody>
                    <a:bodyPr/>
                    <a:lstStyle/>
                    <a:p>
                      <a:pPr algn="ctr"/>
                      <a:endParaRPr lang="en-GB" sz="3200" dirty="0">
                        <a:latin typeface="Arial" panose="020B0604020202020204" pitchFamily="34" charset="0"/>
                        <a:cs typeface="Arial" panose="020B0604020202020204" pitchFamily="34" charset="0"/>
                      </a:endParaRPr>
                    </a:p>
                  </a:txBody>
                  <a:tcPr anchor="ctr"/>
                </a:tc>
                <a:tc>
                  <a:txBody>
                    <a:bodyPr/>
                    <a:lstStyle/>
                    <a:p>
                      <a:pPr algn="ctr"/>
                      <a:r>
                        <a:rPr lang="en-GB" sz="3200" dirty="0">
                          <a:latin typeface="Arial" panose="020B0604020202020204" pitchFamily="34" charset="0"/>
                          <a:cs typeface="Arial" panose="020B0604020202020204" pitchFamily="34" charset="0"/>
                        </a:rPr>
                        <a:t>30</a:t>
                      </a:r>
                    </a:p>
                  </a:txBody>
                  <a:tcPr anchor="ctr"/>
                </a:tc>
                <a:extLst>
                  <a:ext uri="{0D108BD9-81ED-4DB2-BD59-A6C34878D82A}">
                    <a16:rowId xmlns:a16="http://schemas.microsoft.com/office/drawing/2014/main" val="1661766859"/>
                  </a:ext>
                </a:extLst>
              </a:tr>
              <a:tr h="730970">
                <a:tc>
                  <a:txBody>
                    <a:bodyPr/>
                    <a:lstStyle/>
                    <a:p>
                      <a:pPr algn="ctr"/>
                      <a:r>
                        <a:rPr lang="en-GB" sz="3200" dirty="0">
                          <a:latin typeface="Arial" panose="020B0604020202020204" pitchFamily="34" charset="0"/>
                          <a:cs typeface="Arial" panose="020B0604020202020204" pitchFamily="34" charset="0"/>
                        </a:rPr>
                        <a:t>in</a:t>
                      </a:r>
                    </a:p>
                  </a:txBody>
                  <a:tcPr anchor="ctr"/>
                </a:tc>
                <a:tc>
                  <a:txBody>
                    <a:bodyPr/>
                    <a:lstStyle/>
                    <a:p>
                      <a:pPr algn="ctr"/>
                      <a:r>
                        <a:rPr lang="en-GB" sz="3200" dirty="0">
                          <a:latin typeface="Arial" panose="020B0604020202020204" pitchFamily="34" charset="0"/>
                          <a:cs typeface="Arial" panose="020B0604020202020204" pitchFamily="34" charset="0"/>
                        </a:rPr>
                        <a:t>0</a:t>
                      </a:r>
                    </a:p>
                  </a:txBody>
                  <a:tcPr anchor="ctr"/>
                </a:tc>
                <a:tc>
                  <a:txBody>
                    <a:bodyPr/>
                    <a:lstStyle/>
                    <a:p>
                      <a:pPr algn="ctr"/>
                      <a:endParaRPr lang="en-GB" sz="3200" dirty="0">
                        <a:latin typeface="Arial" panose="020B0604020202020204" pitchFamily="34" charset="0"/>
                        <a:cs typeface="Arial" panose="020B0604020202020204" pitchFamily="34" charset="0"/>
                      </a:endParaRPr>
                    </a:p>
                  </a:txBody>
                  <a:tcPr anchor="ctr"/>
                </a:tc>
                <a:tc>
                  <a:txBody>
                    <a:bodyPr/>
                    <a:lstStyle/>
                    <a:p>
                      <a:pPr algn="ctr"/>
                      <a:endParaRPr lang="en-GB" sz="3200" dirty="0">
                        <a:latin typeface="Arial" panose="020B0604020202020204" pitchFamily="34" charset="0"/>
                        <a:cs typeface="Arial" panose="020B0604020202020204" pitchFamily="34" charset="0"/>
                      </a:endParaRPr>
                    </a:p>
                  </a:txBody>
                  <a:tcPr anchor="ctr"/>
                </a:tc>
                <a:tc>
                  <a:txBody>
                    <a:bodyPr/>
                    <a:lstStyle/>
                    <a:p>
                      <a:pPr algn="ctr"/>
                      <a:endParaRPr lang="en-GB" sz="3200" dirty="0">
                        <a:latin typeface="Arial" panose="020B0604020202020204" pitchFamily="34" charset="0"/>
                        <a:cs typeface="Arial" panose="020B0604020202020204" pitchFamily="34" charset="0"/>
                      </a:endParaRPr>
                    </a:p>
                  </a:txBody>
                  <a:tcPr anchor="ctr"/>
                </a:tc>
                <a:tc>
                  <a:txBody>
                    <a:bodyPr/>
                    <a:lstStyle/>
                    <a:p>
                      <a:pPr algn="ctr"/>
                      <a:r>
                        <a:rPr lang="en-GB" sz="32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val="977910622"/>
                  </a:ext>
                </a:extLst>
              </a:tr>
            </a:tbl>
          </a:graphicData>
        </a:graphic>
      </p:graphicFrame>
      <p:sp>
        <p:nvSpPr>
          <p:cNvPr id="16" name="TextBox 15">
            <a:extLst>
              <a:ext uri="{FF2B5EF4-FFF2-40B4-BE49-F238E27FC236}">
                <a16:creationId xmlns:a16="http://schemas.microsoft.com/office/drawing/2014/main" id="{9D1B60A1-8C99-D6E6-ED3E-CA39F16DEEF9}"/>
              </a:ext>
            </a:extLst>
          </p:cNvPr>
          <p:cNvSpPr txBox="1"/>
          <p:nvPr/>
        </p:nvSpPr>
        <p:spPr>
          <a:xfrm>
            <a:off x="916741" y="4723696"/>
            <a:ext cx="9598859" cy="1461939"/>
          </a:xfrm>
          <a:prstGeom prst="rect">
            <a:avLst/>
          </a:prstGeom>
          <a:noFill/>
        </p:spPr>
        <p:txBody>
          <a:bodyPr wrap="square" rtlCol="0">
            <a:spAutoFit/>
          </a:bodyPr>
          <a:lstStyle/>
          <a:p>
            <a:pPr marL="514350" indent="-514350">
              <a:spcAft>
                <a:spcPts val="600"/>
              </a:spcAft>
              <a:buFont typeface="+mj-lt"/>
              <a:buAutoNum type="arabicPeriod"/>
            </a:pPr>
            <a:r>
              <a:rPr lang="en-GB" sz="2800" dirty="0">
                <a:latin typeface="Arial" panose="020B0604020202020204" pitchFamily="34" charset="0"/>
                <a:cs typeface="Arial" panose="020B0604020202020204" pitchFamily="34" charset="0"/>
              </a:rPr>
              <a:t>Can you work out what 2 </a:t>
            </a:r>
            <a:r>
              <a:rPr lang="en-GB" sz="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ft would be in cm?</a:t>
            </a:r>
          </a:p>
          <a:p>
            <a:pPr marL="514350" indent="-514350">
              <a:spcAft>
                <a:spcPts val="600"/>
              </a:spcAft>
              <a:buFont typeface="+mj-lt"/>
              <a:buAutoNum type="arabicPeriod"/>
            </a:pPr>
            <a:r>
              <a:rPr lang="en-GB" sz="2800" dirty="0">
                <a:latin typeface="Arial" panose="020B0604020202020204" pitchFamily="34" charset="0"/>
                <a:cs typeface="Arial" panose="020B0604020202020204" pitchFamily="34" charset="0"/>
              </a:rPr>
              <a:t>If someone was 5 </a:t>
            </a:r>
            <a:r>
              <a:rPr lang="en-GB" sz="8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ft 6 in tall, what would that be in cm?  What’s that in metres?</a:t>
            </a:r>
          </a:p>
        </p:txBody>
      </p:sp>
    </p:spTree>
    <p:extLst>
      <p:ext uri="{BB962C8B-B14F-4D97-AF65-F5344CB8AC3E}">
        <p14:creationId xmlns:p14="http://schemas.microsoft.com/office/powerpoint/2010/main" val="33260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0D846-5E4E-EDE7-FBB7-ED5B05CF2DAB}"/>
              </a:ext>
            </a:extLst>
          </p:cNvPr>
          <p:cNvSpPr>
            <a:spLocks noGrp="1"/>
          </p:cNvSpPr>
          <p:nvPr>
            <p:ph type="title"/>
          </p:nvPr>
        </p:nvSpPr>
        <p:spPr>
          <a:xfrm>
            <a:off x="1665838" y="343971"/>
            <a:ext cx="10515600" cy="707886"/>
          </a:xfrm>
        </p:spPr>
        <p:txBody>
          <a:bodyPr/>
          <a:lstStyle/>
          <a:p>
            <a:r>
              <a:rPr lang="en-GB" dirty="0">
                <a:solidFill>
                  <a:srgbClr val="0070C0"/>
                </a:solidFill>
              </a:rPr>
              <a:t>Converting between inches and cm</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2" name="Group 11" descr="Worksheet available icon">
            <a:extLst>
              <a:ext uri="{FF2B5EF4-FFF2-40B4-BE49-F238E27FC236}">
                <a16:creationId xmlns:a16="http://schemas.microsoft.com/office/drawing/2014/main" id="{B1F384ED-EF7C-421D-AEE4-A5A96C259CAA}"/>
              </a:ext>
            </a:extLst>
          </p:cNvPr>
          <p:cNvGrpSpPr/>
          <p:nvPr/>
        </p:nvGrpSpPr>
        <p:grpSpPr>
          <a:xfrm>
            <a:off x="9951390" y="227811"/>
            <a:ext cx="2102384" cy="753403"/>
            <a:chOff x="9495879" y="211521"/>
            <a:chExt cx="2102384" cy="753403"/>
          </a:xfrm>
        </p:grpSpPr>
        <p:pic>
          <p:nvPicPr>
            <p:cNvPr id="13" name="Graphic 6" descr="Document">
              <a:extLst>
                <a:ext uri="{FF2B5EF4-FFF2-40B4-BE49-F238E27FC236}">
                  <a16:creationId xmlns:a16="http://schemas.microsoft.com/office/drawing/2014/main" id="{AA2707D3-7537-4779-A428-ED71C38BC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4" name="TextBox 13">
              <a:extLst>
                <a:ext uri="{FF2B5EF4-FFF2-40B4-BE49-F238E27FC236}">
                  <a16:creationId xmlns:a16="http://schemas.microsoft.com/office/drawing/2014/main" id="{C9FBF32C-112D-4056-9063-DCCB4C276D22}"/>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6" name="Content Placeholder 2">
            <a:extLst>
              <a:ext uri="{FF2B5EF4-FFF2-40B4-BE49-F238E27FC236}">
                <a16:creationId xmlns:a16="http://schemas.microsoft.com/office/drawing/2014/main" id="{9B2B1A1E-D071-4EBA-84CE-A6C28B473E41}"/>
              </a:ext>
            </a:extLst>
          </p:cNvPr>
          <p:cNvSpPr>
            <a:spLocks noGrp="1"/>
          </p:cNvSpPr>
          <p:nvPr>
            <p:ph idx="1"/>
          </p:nvPr>
        </p:nvSpPr>
        <p:spPr>
          <a:xfrm>
            <a:off x="6245013" y="1341120"/>
            <a:ext cx="5108786" cy="4835843"/>
          </a:xfrm>
        </p:spPr>
        <p:txBody>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Using the graph, calculate how much 500 cm is in inches.</a:t>
            </a:r>
          </a:p>
          <a:p>
            <a:r>
              <a:rPr lang="en-GB" sz="2000" dirty="0">
                <a:effectLst/>
                <a:latin typeface="Arial" panose="020B0604020202020204" pitchFamily="34" charset="0"/>
                <a:ea typeface="Calibri" panose="020F0502020204030204" pitchFamily="34" charset="0"/>
                <a:cs typeface="Arial" panose="020B0604020202020204" pitchFamily="34" charset="0"/>
              </a:rPr>
              <a:t>Make sure you can explain your thinking! Share your thinking with your partner.</a:t>
            </a:r>
          </a:p>
          <a:p>
            <a:r>
              <a:rPr lang="en-GB" sz="2000" dirty="0">
                <a:latin typeface="Arial" panose="020B0604020202020204" pitchFamily="34" charset="0"/>
                <a:ea typeface="Calibri" panose="020F0502020204030204" pitchFamily="34" charset="0"/>
                <a:cs typeface="Arial" panose="020B0604020202020204" pitchFamily="34" charset="0"/>
              </a:rPr>
              <a:t>Remember that you can draw extra lines on the graph, or you can use ratio tables or number lines to help you.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graphicFrame>
        <p:nvGraphicFramePr>
          <p:cNvPr id="10" name="Table 8">
            <a:extLst>
              <a:ext uri="{FF2B5EF4-FFF2-40B4-BE49-F238E27FC236}">
                <a16:creationId xmlns:a16="http://schemas.microsoft.com/office/drawing/2014/main" id="{A3FC8E3C-C6E1-41C9-AF3E-95E3E3F8D930}"/>
              </a:ext>
            </a:extLst>
          </p:cNvPr>
          <p:cNvGraphicFramePr>
            <a:graphicFrameLocks noGrp="1"/>
          </p:cNvGraphicFramePr>
          <p:nvPr>
            <p:extLst>
              <p:ext uri="{D42A27DB-BD31-4B8C-83A1-F6EECF244321}">
                <p14:modId xmlns:p14="http://schemas.microsoft.com/office/powerpoint/2010/main" val="418487464"/>
              </p:ext>
            </p:extLst>
          </p:nvPr>
        </p:nvGraphicFramePr>
        <p:xfrm>
          <a:off x="6245880" y="3841353"/>
          <a:ext cx="5797100" cy="741680"/>
        </p:xfrm>
        <a:graphic>
          <a:graphicData uri="http://schemas.openxmlformats.org/drawingml/2006/table">
            <a:tbl>
              <a:tblPr firstRow="1" bandRow="1">
                <a:tableStyleId>{5940675A-B579-460E-94D1-54222C63F5DA}</a:tableStyleId>
              </a:tblPr>
              <a:tblGrid>
                <a:gridCol w="579710">
                  <a:extLst>
                    <a:ext uri="{9D8B030D-6E8A-4147-A177-3AD203B41FA5}">
                      <a16:colId xmlns:a16="http://schemas.microsoft.com/office/drawing/2014/main" val="2965796593"/>
                    </a:ext>
                  </a:extLst>
                </a:gridCol>
                <a:gridCol w="579710">
                  <a:extLst>
                    <a:ext uri="{9D8B030D-6E8A-4147-A177-3AD203B41FA5}">
                      <a16:colId xmlns:a16="http://schemas.microsoft.com/office/drawing/2014/main" val="955315695"/>
                    </a:ext>
                  </a:extLst>
                </a:gridCol>
                <a:gridCol w="579710">
                  <a:extLst>
                    <a:ext uri="{9D8B030D-6E8A-4147-A177-3AD203B41FA5}">
                      <a16:colId xmlns:a16="http://schemas.microsoft.com/office/drawing/2014/main" val="3361856380"/>
                    </a:ext>
                  </a:extLst>
                </a:gridCol>
                <a:gridCol w="579710">
                  <a:extLst>
                    <a:ext uri="{9D8B030D-6E8A-4147-A177-3AD203B41FA5}">
                      <a16:colId xmlns:a16="http://schemas.microsoft.com/office/drawing/2014/main" val="3913273474"/>
                    </a:ext>
                  </a:extLst>
                </a:gridCol>
                <a:gridCol w="579710">
                  <a:extLst>
                    <a:ext uri="{9D8B030D-6E8A-4147-A177-3AD203B41FA5}">
                      <a16:colId xmlns:a16="http://schemas.microsoft.com/office/drawing/2014/main" val="394197883"/>
                    </a:ext>
                  </a:extLst>
                </a:gridCol>
                <a:gridCol w="579710">
                  <a:extLst>
                    <a:ext uri="{9D8B030D-6E8A-4147-A177-3AD203B41FA5}">
                      <a16:colId xmlns:a16="http://schemas.microsoft.com/office/drawing/2014/main" val="118984833"/>
                    </a:ext>
                  </a:extLst>
                </a:gridCol>
                <a:gridCol w="579710">
                  <a:extLst>
                    <a:ext uri="{9D8B030D-6E8A-4147-A177-3AD203B41FA5}">
                      <a16:colId xmlns:a16="http://schemas.microsoft.com/office/drawing/2014/main" val="2062535003"/>
                    </a:ext>
                  </a:extLst>
                </a:gridCol>
                <a:gridCol w="579710">
                  <a:extLst>
                    <a:ext uri="{9D8B030D-6E8A-4147-A177-3AD203B41FA5}">
                      <a16:colId xmlns:a16="http://schemas.microsoft.com/office/drawing/2014/main" val="907725294"/>
                    </a:ext>
                  </a:extLst>
                </a:gridCol>
                <a:gridCol w="579710">
                  <a:extLst>
                    <a:ext uri="{9D8B030D-6E8A-4147-A177-3AD203B41FA5}">
                      <a16:colId xmlns:a16="http://schemas.microsoft.com/office/drawing/2014/main" val="1406795139"/>
                    </a:ext>
                  </a:extLst>
                </a:gridCol>
                <a:gridCol w="579710">
                  <a:extLst>
                    <a:ext uri="{9D8B030D-6E8A-4147-A177-3AD203B41FA5}">
                      <a16:colId xmlns:a16="http://schemas.microsoft.com/office/drawing/2014/main" val="3249406162"/>
                    </a:ext>
                  </a:extLst>
                </a:gridCol>
              </a:tblGrid>
              <a:tr h="370840">
                <a:tc>
                  <a:txBody>
                    <a:bodyPr/>
                    <a:lstStyle/>
                    <a:p>
                      <a:pPr algn="ctr"/>
                      <a:r>
                        <a:rPr lang="en-GB" dirty="0">
                          <a:latin typeface="Arial" panose="020B0604020202020204" pitchFamily="34" charset="0"/>
                          <a:cs typeface="Arial" panose="020B0604020202020204" pitchFamily="34" charset="0"/>
                        </a:rPr>
                        <a:t>cm</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20</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50</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500</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73871"/>
                  </a:ext>
                </a:extLst>
              </a:tr>
              <a:tr h="370840">
                <a:tc>
                  <a:txBody>
                    <a:bodyPr/>
                    <a:lstStyle/>
                    <a:p>
                      <a:pPr algn="ctr"/>
                      <a:r>
                        <a:rPr lang="en-US" dirty="0">
                          <a:latin typeface="Arial" panose="020B0604020202020204" pitchFamily="34" charset="0"/>
                          <a:cs typeface="Arial" panose="020B0604020202020204" pitchFamily="34" charset="0"/>
                        </a:rPr>
                        <a:t>in</a:t>
                      </a: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2046698"/>
                  </a:ext>
                </a:extLst>
              </a:tr>
            </a:tbl>
          </a:graphicData>
        </a:graphic>
      </p:graphicFrame>
      <p:graphicFrame>
        <p:nvGraphicFramePr>
          <p:cNvPr id="17" name="Chart 16" descr="A double number line showing cm on the top line and inches on the bottom line. The cm line has a check mark with 0 marked at the left hand end and a check mark labelled 500 towards the right hand end of the line. A check mark with no label is also shown about 1/5 of the way along the line. The corresponding line for inches has 0 marked, along with check marks at the same positions as the cm line. ">
            <a:extLst>
              <a:ext uri="{FF2B5EF4-FFF2-40B4-BE49-F238E27FC236}">
                <a16:creationId xmlns:a16="http://schemas.microsoft.com/office/drawing/2014/main" id="{6BA398D2-BA87-2FE0-6810-CF0FDB4986A9}"/>
              </a:ext>
            </a:extLst>
          </p:cNvPr>
          <p:cNvGraphicFramePr>
            <a:graphicFrameLocks/>
          </p:cNvGraphicFramePr>
          <p:nvPr>
            <p:extLst>
              <p:ext uri="{D42A27DB-BD31-4B8C-83A1-F6EECF244321}">
                <p14:modId xmlns:p14="http://schemas.microsoft.com/office/powerpoint/2010/main" val="3827017017"/>
              </p:ext>
            </p:extLst>
          </p:nvPr>
        </p:nvGraphicFramePr>
        <p:xfrm>
          <a:off x="149020" y="1324447"/>
          <a:ext cx="6200418" cy="5112842"/>
        </p:xfrm>
        <a:graphic>
          <a:graphicData uri="http://schemas.openxmlformats.org/drawingml/2006/chart">
            <c:chart xmlns:c="http://schemas.openxmlformats.org/drawingml/2006/chart" xmlns:r="http://schemas.openxmlformats.org/officeDocument/2006/relationships" r:id="rId5"/>
          </a:graphicData>
        </a:graphic>
      </p:graphicFrame>
      <p:sp>
        <p:nvSpPr>
          <p:cNvPr id="2" name="Isosceles Triangle 1">
            <a:extLst>
              <a:ext uri="{FF2B5EF4-FFF2-40B4-BE49-F238E27FC236}">
                <a16:creationId xmlns:a16="http://schemas.microsoft.com/office/drawing/2014/main" id="{01C58C96-CF82-D1A5-9E51-63A51EDD4155}"/>
              </a:ext>
              <a:ext uri="{C183D7F6-B498-43B3-948B-1728B52AA6E4}">
                <adec:decorative xmlns:adec="http://schemas.microsoft.com/office/drawing/2017/decorative" val="1"/>
              </a:ext>
            </a:extLst>
          </p:cNvPr>
          <p:cNvSpPr/>
          <p:nvPr/>
        </p:nvSpPr>
        <p:spPr>
          <a:xfrm flipV="1">
            <a:off x="-21410" y="-1172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75B46B4-4D50-E9C8-E1A4-3C9A641AD72A}"/>
              </a:ext>
            </a:extLst>
          </p:cNvPr>
          <p:cNvSpPr txBox="1"/>
          <p:nvPr/>
        </p:nvSpPr>
        <p:spPr>
          <a:xfrm>
            <a:off x="-21410" y="-13624"/>
            <a:ext cx="1644482" cy="430887"/>
          </a:xfrm>
          <a:prstGeom prst="rect">
            <a:avLst/>
          </a:prstGeom>
          <a:solidFill>
            <a:schemeClr val="accent1"/>
          </a:solidFill>
          <a:ln>
            <a:solidFill>
              <a:schemeClr val="accent1"/>
            </a:solidFill>
          </a:ln>
          <a:effectLst/>
        </p:spPr>
        <p:txBody>
          <a:bodyPr wrap="square" rtlCol="0">
            <a:spAutoFit/>
          </a:bodyPr>
          <a:lstStyle/>
          <a:p>
            <a:pPr algn="ctr"/>
            <a:r>
              <a:rPr lang="en-GB" sz="2200" b="1" dirty="0">
                <a:solidFill>
                  <a:schemeClr val="bg1"/>
                </a:solidFill>
                <a:latin typeface="Arial" panose="020B0604020202020204" pitchFamily="34" charset="0"/>
                <a:cs typeface="Arial" panose="020B0604020202020204" pitchFamily="34" charset="0"/>
              </a:rPr>
              <a:t>EXPLORE</a:t>
            </a:r>
          </a:p>
        </p:txBody>
      </p:sp>
      <p:pic>
        <p:nvPicPr>
          <p:cNvPr id="9" name="Picture 8" descr="A double number line showing cm on the top line and inches on the bottom line. The cm line has a check mark with 0 marked at the left hand end and a check mark labelled 500 towards the right hand end of the line. A check mark with no label is also shown about 1/5 of the way along the line. The corresponding line for inches has 0 marked, along with check marks at the same positions as the cm line. ">
            <a:extLst>
              <a:ext uri="{FF2B5EF4-FFF2-40B4-BE49-F238E27FC236}">
                <a16:creationId xmlns:a16="http://schemas.microsoft.com/office/drawing/2014/main" id="{611A76F4-4918-0E1A-E5B9-233171F6E1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963" y="4840276"/>
            <a:ext cx="5334000" cy="977900"/>
          </a:xfrm>
          <a:prstGeom prst="rect">
            <a:avLst/>
          </a:prstGeom>
        </p:spPr>
      </p:pic>
    </p:spTree>
    <p:extLst>
      <p:ext uri="{BB962C8B-B14F-4D97-AF65-F5344CB8AC3E}">
        <p14:creationId xmlns:p14="http://schemas.microsoft.com/office/powerpoint/2010/main" val="41930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EF6F0-33D9-E954-4594-98118E0C9108}"/>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method</a:t>
            </a:r>
            <a:r>
              <a:rPr kumimoji="0" lang="en-GB"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1</a:t>
            </a: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for Explore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a:extLst>
              <a:ext uri="{FF2B5EF4-FFF2-40B4-BE49-F238E27FC236}">
                <a16:creationId xmlns:a16="http://schemas.microsoft.com/office/drawing/2014/main" id="{01896717-7F17-4936-A080-427F7546D9A9}"/>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a:t>
            </a:r>
            <a:r>
              <a:rPr lang="en-GB" sz="2200" b="1" dirty="0">
                <a:solidFill>
                  <a:schemeClr val="bg1"/>
                </a:solidFill>
                <a:latin typeface="Arial" panose="020B0604020202020204" pitchFamily="34" charset="0"/>
                <a:cs typeface="Arial" panose="020B0604020202020204" pitchFamily="34" charset="0"/>
              </a:rPr>
              <a:t>ISCUSS</a:t>
            </a:r>
          </a:p>
        </p:txBody>
      </p:sp>
      <p:cxnSp>
        <p:nvCxnSpPr>
          <p:cNvPr id="107" name="Straight Connector 106">
            <a:extLst>
              <a:ext uri="{FF2B5EF4-FFF2-40B4-BE49-F238E27FC236}">
                <a16:creationId xmlns:a16="http://schemas.microsoft.com/office/drawing/2014/main" id="{A1473A17-EBAC-4980-8860-DEA22BC6DEBB}"/>
              </a:ext>
            </a:extLst>
          </p:cNvPr>
          <p:cNvCxnSpPr>
            <a:cxnSpLocks/>
          </p:cNvCxnSpPr>
          <p:nvPr/>
        </p:nvCxnSpPr>
        <p:spPr>
          <a:xfrm>
            <a:off x="2028028"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F1A2EA4-A671-48F7-BBCC-C66A48D199E8}"/>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084D716-0B76-4DE0-8461-36B7378B05B6}"/>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4C08759-E9A9-42E2-9387-E2CED2526B97}"/>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E673B7D-C5D6-4F53-9E15-DBD8BC7E7A9A}"/>
              </a:ext>
            </a:extLst>
          </p:cNvPr>
          <p:cNvSpPr txBox="1"/>
          <p:nvPr/>
        </p:nvSpPr>
        <p:spPr>
          <a:xfrm>
            <a:off x="1480273" y="3764394"/>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112" name="TextBox 111">
            <a:extLst>
              <a:ext uri="{FF2B5EF4-FFF2-40B4-BE49-F238E27FC236}">
                <a16:creationId xmlns:a16="http://schemas.microsoft.com/office/drawing/2014/main" id="{45198BFC-08FA-4A40-A095-E77A6AF3A9C4}"/>
              </a:ext>
            </a:extLst>
          </p:cNvPr>
          <p:cNvSpPr txBox="1"/>
          <p:nvPr/>
        </p:nvSpPr>
        <p:spPr>
          <a:xfrm>
            <a:off x="1480273" y="2365753"/>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113" name="TextBox 112">
            <a:extLst>
              <a:ext uri="{FF2B5EF4-FFF2-40B4-BE49-F238E27FC236}">
                <a16:creationId xmlns:a16="http://schemas.microsoft.com/office/drawing/2014/main" id="{12686F7D-FA65-4F66-ADEE-B9C36990C42B}"/>
              </a:ext>
            </a:extLst>
          </p:cNvPr>
          <p:cNvSpPr txBox="1"/>
          <p:nvPr/>
        </p:nvSpPr>
        <p:spPr>
          <a:xfrm>
            <a:off x="1757309" y="3768834"/>
            <a:ext cx="54053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3.9</a:t>
            </a:r>
          </a:p>
        </p:txBody>
      </p:sp>
      <p:sp>
        <p:nvSpPr>
          <p:cNvPr id="114" name="TextBox 113">
            <a:extLst>
              <a:ext uri="{FF2B5EF4-FFF2-40B4-BE49-F238E27FC236}">
                <a16:creationId xmlns:a16="http://schemas.microsoft.com/office/drawing/2014/main" id="{CE0059A9-6F1F-4EC5-8728-39323B4C5A20}"/>
              </a:ext>
            </a:extLst>
          </p:cNvPr>
          <p:cNvSpPr txBox="1"/>
          <p:nvPr/>
        </p:nvSpPr>
        <p:spPr>
          <a:xfrm>
            <a:off x="1773266" y="2361775"/>
            <a:ext cx="4700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10</a:t>
            </a:r>
          </a:p>
        </p:txBody>
      </p:sp>
      <p:cxnSp>
        <p:nvCxnSpPr>
          <p:cNvPr id="115" name="Straight Connector 114">
            <a:extLst>
              <a:ext uri="{FF2B5EF4-FFF2-40B4-BE49-F238E27FC236}">
                <a16:creationId xmlns:a16="http://schemas.microsoft.com/office/drawing/2014/main" id="{530D85E6-A54C-4B19-83CE-E924DE9BB618}"/>
              </a:ext>
            </a:extLst>
          </p:cNvPr>
          <p:cNvCxnSpPr>
            <a:cxnSpLocks/>
          </p:cNvCxnSpPr>
          <p:nvPr/>
        </p:nvCxnSpPr>
        <p:spPr>
          <a:xfrm>
            <a:off x="2028028"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D7E044-1064-4957-84F3-16038B9EA945}"/>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7BAB3F2-77DD-4A96-B130-467BD610C73C}"/>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1CED1F1-1B82-48A1-BEE8-6E8996B2E7E6}"/>
              </a:ext>
            </a:extLst>
          </p:cNvPr>
          <p:cNvCxnSpPr>
            <a:cxnSpLocks/>
          </p:cNvCxnSpPr>
          <p:nvPr/>
        </p:nvCxnSpPr>
        <p:spPr>
          <a:xfrm>
            <a:off x="2028028"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28F4C1F-0F64-4ED7-901D-E7AEC8541417}"/>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67E4E4-6095-459B-9A67-70CDCC40DD59}"/>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E65631-E131-4FAA-AEF2-242BED09053B}"/>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50B2E2B-D747-4365-B451-64B2311A4C31}"/>
              </a:ext>
            </a:extLst>
          </p:cNvPr>
          <p:cNvSpPr txBox="1"/>
          <p:nvPr/>
        </p:nvSpPr>
        <p:spPr>
          <a:xfrm>
            <a:off x="7848860" y="2425739"/>
            <a:ext cx="70935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500</a:t>
            </a:r>
          </a:p>
        </p:txBody>
      </p:sp>
      <p:grpSp>
        <p:nvGrpSpPr>
          <p:cNvPr id="124" name="Group 123">
            <a:extLst>
              <a:ext uri="{FF2B5EF4-FFF2-40B4-BE49-F238E27FC236}">
                <a16:creationId xmlns:a16="http://schemas.microsoft.com/office/drawing/2014/main" id="{E934FBD3-0F9E-4E8D-AB5C-0D96B6C60E60}"/>
              </a:ext>
            </a:extLst>
          </p:cNvPr>
          <p:cNvGrpSpPr/>
          <p:nvPr/>
        </p:nvGrpSpPr>
        <p:grpSpPr>
          <a:xfrm>
            <a:off x="2008266" y="1658525"/>
            <a:ext cx="6129312" cy="1321746"/>
            <a:chOff x="2865653" y="1478711"/>
            <a:chExt cx="5293856" cy="1321746"/>
          </a:xfrm>
        </p:grpSpPr>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3AD07881-FFB6-4ABF-9508-6263A4E7204B}"/>
                    </a:ext>
                  </a:extLst>
                </p:cNvPr>
                <p:cNvSpPr txBox="1"/>
                <p:nvPr/>
              </p:nvSpPr>
              <p:spPr>
                <a:xfrm>
                  <a:off x="5026152" y="1478711"/>
                  <a:ext cx="6565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charset="0"/>
                          </a:rPr>
                          <m:t>×</m:t>
                        </m:r>
                        <m:r>
                          <a:rPr lang="en-GB" sz="2000" b="0" i="0" smtClean="0">
                            <a:solidFill>
                              <a:srgbClr val="FF0000"/>
                            </a:solidFill>
                            <a:latin typeface="Cambria Math" panose="02040503050406030204" pitchFamily="18" charset="0"/>
                          </a:rPr>
                          <m:t> 50</m:t>
                        </m:r>
                      </m:oMath>
                    </m:oMathPara>
                  </a14:m>
                  <a:endParaRPr lang="en-US" sz="2000" dirty="0">
                    <a:latin typeface="Arabic Typesetting" panose="020B0604020202020204" pitchFamily="66" charset="-78"/>
                    <a:cs typeface="Arabic Typesetting" panose="020B0604020202020204" pitchFamily="66" charset="-78"/>
                  </a:endParaRPr>
                </a:p>
              </p:txBody>
            </p:sp>
          </mc:Choice>
          <mc:Fallback xmlns="">
            <p:sp>
              <p:nvSpPr>
                <p:cNvPr id="125" name="TextBox 124">
                  <a:extLst>
                    <a:ext uri="{FF2B5EF4-FFF2-40B4-BE49-F238E27FC236}">
                      <a16:creationId xmlns:a16="http://schemas.microsoft.com/office/drawing/2014/main" id="{3AD07881-FFB6-4ABF-9508-6263A4E7204B}"/>
                    </a:ext>
                  </a:extLst>
                </p:cNvPr>
                <p:cNvSpPr txBox="1">
                  <a:spLocks noRot="1" noChangeAspect="1" noMove="1" noResize="1" noEditPoints="1" noAdjustHandles="1" noChangeArrowheads="1" noChangeShapeType="1" noTextEdit="1"/>
                </p:cNvSpPr>
                <p:nvPr/>
              </p:nvSpPr>
              <p:spPr>
                <a:xfrm>
                  <a:off x="5026152" y="1478711"/>
                  <a:ext cx="656532" cy="400110"/>
                </a:xfrm>
                <a:prstGeom prst="rect">
                  <a:avLst/>
                </a:prstGeom>
                <a:blipFill>
                  <a:blip r:embed="rId3"/>
                  <a:stretch>
                    <a:fillRect/>
                  </a:stretch>
                </a:blipFill>
              </p:spPr>
              <p:txBody>
                <a:bodyPr/>
                <a:lstStyle/>
                <a:p>
                  <a:r>
                    <a:rPr lang="en-GB">
                      <a:noFill/>
                    </a:rPr>
                    <a:t> </a:t>
                  </a:r>
                </a:p>
              </p:txBody>
            </p:sp>
          </mc:Fallback>
        </mc:AlternateContent>
        <p:sp>
          <p:nvSpPr>
            <p:cNvPr id="126" name="Arc 125">
              <a:extLst>
                <a:ext uri="{FF2B5EF4-FFF2-40B4-BE49-F238E27FC236}">
                  <a16:creationId xmlns:a16="http://schemas.microsoft.com/office/drawing/2014/main" id="{5F063B01-CB8D-421D-9362-4CB00BA43F5A}"/>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0AD4694-D25E-7B9F-9262-7E4AFC3A7EC0}"/>
              </a:ext>
            </a:extLst>
          </p:cNvPr>
          <p:cNvGrpSpPr/>
          <p:nvPr/>
        </p:nvGrpSpPr>
        <p:grpSpPr>
          <a:xfrm>
            <a:off x="2112069" y="3608424"/>
            <a:ext cx="6353833" cy="1321746"/>
            <a:chOff x="2111623" y="3608424"/>
            <a:chExt cx="6354280" cy="1321746"/>
          </a:xfrm>
        </p:grpSpPr>
        <p:grpSp>
          <p:nvGrpSpPr>
            <p:cNvPr id="128" name="Group 127">
              <a:extLst>
                <a:ext uri="{FF2B5EF4-FFF2-40B4-BE49-F238E27FC236}">
                  <a16:creationId xmlns:a16="http://schemas.microsoft.com/office/drawing/2014/main" id="{C73027D3-CC19-4DED-8C5F-5ACD90C9076B}"/>
                </a:ext>
              </a:extLst>
            </p:cNvPr>
            <p:cNvGrpSpPr/>
            <p:nvPr/>
          </p:nvGrpSpPr>
          <p:grpSpPr>
            <a:xfrm>
              <a:off x="2111623" y="3608424"/>
              <a:ext cx="6029881" cy="1321746"/>
              <a:chOff x="2961709" y="3720668"/>
              <a:chExt cx="5242440" cy="1321746"/>
            </a:xfrm>
          </p:grpSpPr>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258157C4-D6B3-48B4-8CDE-B0576BE31BBD}"/>
                      </a:ext>
                    </a:extLst>
                  </p:cNvPr>
                  <p:cNvSpPr txBox="1"/>
                  <p:nvPr/>
                </p:nvSpPr>
                <p:spPr>
                  <a:xfrm>
                    <a:off x="5046645" y="4597280"/>
                    <a:ext cx="616280" cy="400110"/>
                  </a:xfrm>
                  <a:prstGeom prst="rect">
                    <a:avLst/>
                  </a:prstGeom>
                  <a:noFill/>
                </p:spPr>
                <p:txBody>
                  <a:bodyPr wrap="none" rtlCol="0">
                    <a:spAutoFit/>
                  </a:bodyPr>
                  <a:lstStyle/>
                  <a:p>
                    <a14:m>
                      <m:oMath xmlns:m="http://schemas.openxmlformats.org/officeDocument/2006/math">
                        <m:r>
                          <a:rPr lang="en-US" sz="2000" smtClean="0">
                            <a:solidFill>
                              <a:srgbClr val="FF0000"/>
                            </a:solidFill>
                            <a:latin typeface="Cambria Math" charset="0"/>
                          </a:rPr>
                          <m:t>×</m:t>
                        </m:r>
                        <m:r>
                          <a:rPr lang="en-GB" sz="2000" b="0" i="0" smtClean="0">
                            <a:solidFill>
                              <a:srgbClr val="FF0000"/>
                            </a:solidFill>
                            <a:latin typeface="Cambria Math" panose="02040503050406030204" pitchFamily="18" charset="0"/>
                          </a:rPr>
                          <m:t> 5</m:t>
                        </m:r>
                      </m:oMath>
                    </a14:m>
                    <a:r>
                      <a:rPr lang="en-US" sz="2000" dirty="0">
                        <a:solidFill>
                          <a:srgbClr val="FF0000"/>
                        </a:solidFill>
                        <a:latin typeface="Arial" panose="020B0604020202020204" pitchFamily="34" charset="0"/>
                        <a:ea typeface="Cambria Math" panose="02040503050406030204" pitchFamily="18" charset="0"/>
                        <a:cs typeface="Arial" panose="020B0604020202020204" pitchFamily="34" charset="0"/>
                      </a:rPr>
                      <a:t>0</a:t>
                    </a:r>
                  </a:p>
                </p:txBody>
              </p:sp>
            </mc:Choice>
            <mc:Fallback xmlns="">
              <p:sp>
                <p:nvSpPr>
                  <p:cNvPr id="130" name="TextBox 129">
                    <a:extLst>
                      <a:ext uri="{FF2B5EF4-FFF2-40B4-BE49-F238E27FC236}">
                        <a16:creationId xmlns:a16="http://schemas.microsoft.com/office/drawing/2014/main" id="{258157C4-D6B3-48B4-8CDE-B0576BE31BBD}"/>
                      </a:ext>
                    </a:extLst>
                  </p:cNvPr>
                  <p:cNvSpPr txBox="1">
                    <a:spLocks noRot="1" noChangeAspect="1" noMove="1" noResize="1" noEditPoints="1" noAdjustHandles="1" noChangeArrowheads="1" noChangeShapeType="1" noTextEdit="1"/>
                  </p:cNvSpPr>
                  <p:nvPr/>
                </p:nvSpPr>
                <p:spPr>
                  <a:xfrm>
                    <a:off x="5046645" y="4597280"/>
                    <a:ext cx="616280" cy="400110"/>
                  </a:xfrm>
                  <a:prstGeom prst="rect">
                    <a:avLst/>
                  </a:prstGeom>
                  <a:blipFill>
                    <a:blip r:embed="rId5"/>
                    <a:stretch>
                      <a:fillRect t="-9375" r="-8929" b="-28125"/>
                    </a:stretch>
                  </a:blipFill>
                </p:spPr>
                <p:txBody>
                  <a:bodyPr/>
                  <a:lstStyle/>
                  <a:p>
                    <a:r>
                      <a:rPr lang="en-US">
                        <a:noFill/>
                      </a:rPr>
                      <a:t> </a:t>
                    </a:r>
                  </a:p>
                </p:txBody>
              </p:sp>
            </mc:Fallback>
          </mc:AlternateContent>
          <p:sp>
            <p:nvSpPr>
              <p:cNvPr id="131" name="Arc 130">
                <a:extLst>
                  <a:ext uri="{FF2B5EF4-FFF2-40B4-BE49-F238E27FC236}">
                    <a16:creationId xmlns:a16="http://schemas.microsoft.com/office/drawing/2014/main" id="{44DAB485-0850-4C86-B0EC-450C349D182B}"/>
                  </a:ext>
                </a:extLst>
              </p:cNvPr>
              <p:cNvSpPr/>
              <p:nvPr/>
            </p:nvSpPr>
            <p:spPr>
              <a:xfrm flipV="1">
                <a:off x="2961709"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9" name="TextBox 128">
              <a:extLst>
                <a:ext uri="{FF2B5EF4-FFF2-40B4-BE49-F238E27FC236}">
                  <a16:creationId xmlns:a16="http://schemas.microsoft.com/office/drawing/2014/main" id="{86132EFC-22B5-4BE0-B8B5-9EC8EAD71204}"/>
                </a:ext>
              </a:extLst>
            </p:cNvPr>
            <p:cNvSpPr txBox="1"/>
            <p:nvPr/>
          </p:nvSpPr>
          <p:spPr>
            <a:xfrm>
              <a:off x="7853235" y="3816688"/>
              <a:ext cx="612668"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195</a:t>
              </a:r>
            </a:p>
          </p:txBody>
        </p:sp>
      </p:grpSp>
      <p:sp>
        <p:nvSpPr>
          <p:cNvPr id="132" name="TextBox 131">
            <a:extLst>
              <a:ext uri="{FF2B5EF4-FFF2-40B4-BE49-F238E27FC236}">
                <a16:creationId xmlns:a16="http://schemas.microsoft.com/office/drawing/2014/main" id="{35396A4F-2450-49DE-A89B-56ADE93083A3}"/>
              </a:ext>
            </a:extLst>
          </p:cNvPr>
          <p:cNvSpPr txBox="1"/>
          <p:nvPr/>
        </p:nvSpPr>
        <p:spPr>
          <a:xfrm>
            <a:off x="10205129" y="2750890"/>
            <a:ext cx="5261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cm</a:t>
            </a:r>
          </a:p>
        </p:txBody>
      </p:sp>
      <p:sp>
        <p:nvSpPr>
          <p:cNvPr id="133" name="TextBox 132">
            <a:extLst>
              <a:ext uri="{FF2B5EF4-FFF2-40B4-BE49-F238E27FC236}">
                <a16:creationId xmlns:a16="http://schemas.microsoft.com/office/drawing/2014/main" id="{2138FEA8-EEC6-4FE4-843A-EBF3E509AF81}"/>
              </a:ext>
            </a:extLst>
          </p:cNvPr>
          <p:cNvSpPr txBox="1"/>
          <p:nvPr/>
        </p:nvSpPr>
        <p:spPr>
          <a:xfrm>
            <a:off x="10196615" y="3476966"/>
            <a:ext cx="385042"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in</a:t>
            </a:r>
          </a:p>
        </p:txBody>
      </p:sp>
    </p:spTree>
    <p:extLst>
      <p:ext uri="{BB962C8B-B14F-4D97-AF65-F5344CB8AC3E}">
        <p14:creationId xmlns:p14="http://schemas.microsoft.com/office/powerpoint/2010/main" val="269878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EF6F0-33D9-E954-4594-98118E0C9108}"/>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method</a:t>
            </a:r>
            <a:r>
              <a:rPr kumimoji="0" lang="en-GB"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2</a:t>
            </a: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for Explore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a:extLst>
              <a:ext uri="{FF2B5EF4-FFF2-40B4-BE49-F238E27FC236}">
                <a16:creationId xmlns:a16="http://schemas.microsoft.com/office/drawing/2014/main" id="{01896717-7F17-4936-A080-427F7546D9A9}"/>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a:t>
            </a:r>
            <a:r>
              <a:rPr lang="en-GB" sz="2200" b="1" dirty="0">
                <a:solidFill>
                  <a:schemeClr val="bg1"/>
                </a:solidFill>
                <a:latin typeface="Arial" panose="020B0604020202020204" pitchFamily="34" charset="0"/>
                <a:cs typeface="Arial" panose="020B0604020202020204" pitchFamily="34" charset="0"/>
              </a:rPr>
              <a:t>ISCUSS</a:t>
            </a:r>
          </a:p>
        </p:txBody>
      </p:sp>
      <p:cxnSp>
        <p:nvCxnSpPr>
          <p:cNvPr id="107" name="Straight Connector 106">
            <a:extLst>
              <a:ext uri="{FF2B5EF4-FFF2-40B4-BE49-F238E27FC236}">
                <a16:creationId xmlns:a16="http://schemas.microsoft.com/office/drawing/2014/main" id="{A1473A17-EBAC-4980-8860-DEA22BC6DEBB}"/>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F1A2EA4-A671-48F7-BBCC-C66A48D199E8}"/>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084D716-0B76-4DE0-8461-36B7378B05B6}"/>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4C08759-E9A9-42E2-9387-E2CED2526B97}"/>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E673B7D-C5D6-4F53-9E15-DBD8BC7E7A9A}"/>
              </a:ext>
            </a:extLst>
          </p:cNvPr>
          <p:cNvSpPr txBox="1"/>
          <p:nvPr/>
        </p:nvSpPr>
        <p:spPr>
          <a:xfrm>
            <a:off x="1480273" y="3792970"/>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112" name="TextBox 111">
            <a:extLst>
              <a:ext uri="{FF2B5EF4-FFF2-40B4-BE49-F238E27FC236}">
                <a16:creationId xmlns:a16="http://schemas.microsoft.com/office/drawing/2014/main" id="{45198BFC-08FA-4A40-A095-E77A6AF3A9C4}"/>
              </a:ext>
            </a:extLst>
          </p:cNvPr>
          <p:cNvSpPr txBox="1"/>
          <p:nvPr/>
        </p:nvSpPr>
        <p:spPr>
          <a:xfrm>
            <a:off x="1480273" y="2365753"/>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113" name="TextBox 112">
            <a:extLst>
              <a:ext uri="{FF2B5EF4-FFF2-40B4-BE49-F238E27FC236}">
                <a16:creationId xmlns:a16="http://schemas.microsoft.com/office/drawing/2014/main" id="{12686F7D-FA65-4F66-ADEE-B9C36990C42B}"/>
              </a:ext>
            </a:extLst>
          </p:cNvPr>
          <p:cNvSpPr txBox="1"/>
          <p:nvPr/>
        </p:nvSpPr>
        <p:spPr>
          <a:xfrm>
            <a:off x="2658733" y="3768834"/>
            <a:ext cx="4700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39</a:t>
            </a:r>
          </a:p>
        </p:txBody>
      </p:sp>
      <p:sp>
        <p:nvSpPr>
          <p:cNvPr id="114" name="TextBox 113">
            <a:extLst>
              <a:ext uri="{FF2B5EF4-FFF2-40B4-BE49-F238E27FC236}">
                <a16:creationId xmlns:a16="http://schemas.microsoft.com/office/drawing/2014/main" id="{CE0059A9-6F1F-4EC5-8728-39323B4C5A20}"/>
              </a:ext>
            </a:extLst>
          </p:cNvPr>
          <p:cNvSpPr txBox="1"/>
          <p:nvPr/>
        </p:nvSpPr>
        <p:spPr>
          <a:xfrm>
            <a:off x="2601538" y="2321290"/>
            <a:ext cx="61266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100</a:t>
            </a:r>
          </a:p>
        </p:txBody>
      </p:sp>
      <p:cxnSp>
        <p:nvCxnSpPr>
          <p:cNvPr id="115" name="Straight Connector 114">
            <a:extLst>
              <a:ext uri="{FF2B5EF4-FFF2-40B4-BE49-F238E27FC236}">
                <a16:creationId xmlns:a16="http://schemas.microsoft.com/office/drawing/2014/main" id="{530D85E6-A54C-4B19-83CE-E924DE9BB618}"/>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D7E044-1064-4957-84F3-16038B9EA945}"/>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7BAB3F2-77DD-4A96-B130-467BD610C73C}"/>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1CED1F1-1B82-48A1-BEE8-6E8996B2E7E6}"/>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28F4C1F-0F64-4ED7-901D-E7AEC8541417}"/>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67E4E4-6095-459B-9A67-70CDCC40DD59}"/>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E65631-E131-4FAA-AEF2-242BED09053B}"/>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A95943B5-EBD2-498D-9053-BC29A4EE6312}"/>
              </a:ext>
            </a:extLst>
          </p:cNvPr>
          <p:cNvGrpSpPr/>
          <p:nvPr/>
        </p:nvGrpSpPr>
        <p:grpSpPr>
          <a:xfrm>
            <a:off x="2865653" y="1478711"/>
            <a:ext cx="5590994" cy="1321746"/>
            <a:chOff x="2865653" y="1478711"/>
            <a:chExt cx="5590994" cy="1321746"/>
          </a:xfrm>
        </p:grpSpPr>
        <p:sp>
          <p:nvSpPr>
            <p:cNvPr id="123" name="TextBox 122">
              <a:extLst>
                <a:ext uri="{FF2B5EF4-FFF2-40B4-BE49-F238E27FC236}">
                  <a16:creationId xmlns:a16="http://schemas.microsoft.com/office/drawing/2014/main" id="{450B2E2B-D747-4365-B451-64B2311A4C31}"/>
                </a:ext>
              </a:extLst>
            </p:cNvPr>
            <p:cNvSpPr txBox="1"/>
            <p:nvPr/>
          </p:nvSpPr>
          <p:spPr>
            <a:xfrm>
              <a:off x="7843979" y="2365753"/>
              <a:ext cx="61266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500</a:t>
              </a:r>
            </a:p>
          </p:txBody>
        </p:sp>
        <p:grpSp>
          <p:nvGrpSpPr>
            <p:cNvPr id="124" name="Group 123">
              <a:extLst>
                <a:ext uri="{FF2B5EF4-FFF2-40B4-BE49-F238E27FC236}">
                  <a16:creationId xmlns:a16="http://schemas.microsoft.com/office/drawing/2014/main" id="{E934FBD3-0F9E-4E8D-AB5C-0D96B6C60E60}"/>
                </a:ext>
              </a:extLst>
            </p:cNvPr>
            <p:cNvGrpSpPr/>
            <p:nvPr/>
          </p:nvGrpSpPr>
          <p:grpSpPr>
            <a:xfrm>
              <a:off x="2865653" y="1478711"/>
              <a:ext cx="5293856" cy="1321746"/>
              <a:chOff x="2865653" y="1478711"/>
              <a:chExt cx="5293856" cy="1321746"/>
            </a:xfrm>
          </p:grpSpPr>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3AD07881-FFB6-4ABF-9508-6263A4E7204B}"/>
                      </a:ext>
                    </a:extLst>
                  </p:cNvPr>
                  <p:cNvSpPr txBox="1"/>
                  <p:nvPr/>
                </p:nvSpPr>
                <p:spPr>
                  <a:xfrm>
                    <a:off x="4971518" y="1478711"/>
                    <a:ext cx="6376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charset="0"/>
                            </a:rPr>
                            <m:t>×</m:t>
                          </m:r>
                          <m:r>
                            <a:rPr lang="en-GB" sz="2000" b="0" i="0" smtClean="0">
                              <a:solidFill>
                                <a:srgbClr val="FF0000"/>
                              </a:solidFill>
                              <a:latin typeface="Cambria Math" panose="02040503050406030204" pitchFamily="18" charset="0"/>
                            </a:rPr>
                            <m:t> 5</m:t>
                          </m:r>
                        </m:oMath>
                      </m:oMathPara>
                    </a14:m>
                    <a:endParaRPr lang="en-US" sz="2000" dirty="0">
                      <a:latin typeface="Arial" panose="020B0604020202020204" pitchFamily="34" charset="0"/>
                      <a:cs typeface="Arial" panose="020B0604020202020204" pitchFamily="34" charset="0"/>
                    </a:endParaRPr>
                  </a:p>
                </p:txBody>
              </p:sp>
            </mc:Choice>
            <mc:Fallback xmlns="">
              <p:sp>
                <p:nvSpPr>
                  <p:cNvPr id="125" name="TextBox 124">
                    <a:extLst>
                      <a:ext uri="{FF2B5EF4-FFF2-40B4-BE49-F238E27FC236}">
                        <a16:creationId xmlns:a16="http://schemas.microsoft.com/office/drawing/2014/main" id="{3AD07881-FFB6-4ABF-9508-6263A4E7204B}"/>
                      </a:ext>
                    </a:extLst>
                  </p:cNvPr>
                  <p:cNvSpPr txBox="1">
                    <a:spLocks noRot="1" noChangeAspect="1" noMove="1" noResize="1" noEditPoints="1" noAdjustHandles="1" noChangeArrowheads="1" noChangeShapeType="1" noTextEdit="1"/>
                  </p:cNvSpPr>
                  <p:nvPr/>
                </p:nvSpPr>
                <p:spPr>
                  <a:xfrm>
                    <a:off x="4971518" y="1478711"/>
                    <a:ext cx="637610" cy="400110"/>
                  </a:xfrm>
                  <a:prstGeom prst="rect">
                    <a:avLst/>
                  </a:prstGeom>
                  <a:blipFill>
                    <a:blip r:embed="rId4"/>
                    <a:stretch>
                      <a:fillRect b="-18750"/>
                    </a:stretch>
                  </a:blipFill>
                </p:spPr>
                <p:txBody>
                  <a:bodyPr/>
                  <a:lstStyle/>
                  <a:p>
                    <a:r>
                      <a:rPr lang="en-US">
                        <a:noFill/>
                      </a:rPr>
                      <a:t> </a:t>
                    </a:r>
                  </a:p>
                </p:txBody>
              </p:sp>
            </mc:Fallback>
          </mc:AlternateContent>
          <p:sp>
            <p:nvSpPr>
              <p:cNvPr id="126" name="Arc 125">
                <a:extLst>
                  <a:ext uri="{FF2B5EF4-FFF2-40B4-BE49-F238E27FC236}">
                    <a16:creationId xmlns:a16="http://schemas.microsoft.com/office/drawing/2014/main" id="{5F063B01-CB8D-421D-9362-4CB00BA43F5A}"/>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27" name="Group 126">
            <a:extLst>
              <a:ext uri="{FF2B5EF4-FFF2-40B4-BE49-F238E27FC236}">
                <a16:creationId xmlns:a16="http://schemas.microsoft.com/office/drawing/2014/main" id="{626C705E-FFF0-4360-BE65-9B7D50C68DC3}"/>
              </a:ext>
            </a:extLst>
          </p:cNvPr>
          <p:cNvGrpSpPr/>
          <p:nvPr/>
        </p:nvGrpSpPr>
        <p:grpSpPr>
          <a:xfrm>
            <a:off x="2888635" y="3670641"/>
            <a:ext cx="5645763" cy="1321746"/>
            <a:chOff x="2888637" y="3720668"/>
            <a:chExt cx="5600710" cy="1321746"/>
          </a:xfrm>
        </p:grpSpPr>
        <p:grpSp>
          <p:nvGrpSpPr>
            <p:cNvPr id="128" name="Group 127">
              <a:extLst>
                <a:ext uri="{FF2B5EF4-FFF2-40B4-BE49-F238E27FC236}">
                  <a16:creationId xmlns:a16="http://schemas.microsoft.com/office/drawing/2014/main" id="{C73027D3-CC19-4DED-8C5F-5ACD90C9076B}"/>
                </a:ext>
              </a:extLst>
            </p:cNvPr>
            <p:cNvGrpSpPr/>
            <p:nvPr/>
          </p:nvGrpSpPr>
          <p:grpSpPr>
            <a:xfrm>
              <a:off x="2888637" y="3720668"/>
              <a:ext cx="5242440" cy="1321746"/>
              <a:chOff x="2888637" y="3720668"/>
              <a:chExt cx="5242440" cy="1321746"/>
            </a:xfrm>
          </p:grpSpPr>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258157C4-D6B3-48B4-8CDE-B0576BE31BBD}"/>
                      </a:ext>
                    </a:extLst>
                  </p:cNvPr>
                  <p:cNvSpPr txBox="1"/>
                  <p:nvPr/>
                </p:nvSpPr>
                <p:spPr>
                  <a:xfrm>
                    <a:off x="5046645" y="4597280"/>
                    <a:ext cx="63761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smtClean="0">
                              <a:solidFill>
                                <a:srgbClr val="FF0000"/>
                              </a:solidFill>
                              <a:latin typeface="Cambria Math" charset="0"/>
                            </a:rPr>
                            <m:t>×</m:t>
                          </m:r>
                          <m:r>
                            <a:rPr lang="en-GB" sz="2000" b="0" i="0" smtClean="0">
                              <a:solidFill>
                                <a:srgbClr val="FF0000"/>
                              </a:solidFill>
                              <a:latin typeface="Cambria Math" panose="02040503050406030204" pitchFamily="18" charset="0"/>
                            </a:rPr>
                            <m:t> 5</m:t>
                          </m:r>
                        </m:oMath>
                      </m:oMathPara>
                    </a14:m>
                    <a:endParaRPr lang="en-US" sz="2000" dirty="0">
                      <a:solidFill>
                        <a:srgbClr val="FF0000"/>
                      </a:solidFill>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30" name="TextBox 129">
                    <a:extLst>
                      <a:ext uri="{FF2B5EF4-FFF2-40B4-BE49-F238E27FC236}">
                        <a16:creationId xmlns:a16="http://schemas.microsoft.com/office/drawing/2014/main" id="{258157C4-D6B3-48B4-8CDE-B0576BE31BBD}"/>
                      </a:ext>
                    </a:extLst>
                  </p:cNvPr>
                  <p:cNvSpPr txBox="1">
                    <a:spLocks noRot="1" noChangeAspect="1" noMove="1" noResize="1" noEditPoints="1" noAdjustHandles="1" noChangeArrowheads="1" noChangeShapeType="1" noTextEdit="1"/>
                  </p:cNvSpPr>
                  <p:nvPr/>
                </p:nvSpPr>
                <p:spPr>
                  <a:xfrm>
                    <a:off x="5046645" y="4597280"/>
                    <a:ext cx="637610" cy="400110"/>
                  </a:xfrm>
                  <a:prstGeom prst="rect">
                    <a:avLst/>
                  </a:prstGeom>
                  <a:blipFill>
                    <a:blip r:embed="rId5"/>
                    <a:stretch>
                      <a:fillRect b="-18750"/>
                    </a:stretch>
                  </a:blipFill>
                </p:spPr>
                <p:txBody>
                  <a:bodyPr/>
                  <a:lstStyle/>
                  <a:p>
                    <a:r>
                      <a:rPr lang="en-US">
                        <a:noFill/>
                      </a:rPr>
                      <a:t> </a:t>
                    </a:r>
                  </a:p>
                </p:txBody>
              </p:sp>
            </mc:Fallback>
          </mc:AlternateContent>
          <p:sp>
            <p:nvSpPr>
              <p:cNvPr id="131" name="Arc 130">
                <a:extLst>
                  <a:ext uri="{FF2B5EF4-FFF2-40B4-BE49-F238E27FC236}">
                    <a16:creationId xmlns:a16="http://schemas.microsoft.com/office/drawing/2014/main" id="{44DAB485-0850-4C86-B0EC-450C349D182B}"/>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9" name="TextBox 128">
              <a:extLst>
                <a:ext uri="{FF2B5EF4-FFF2-40B4-BE49-F238E27FC236}">
                  <a16:creationId xmlns:a16="http://schemas.microsoft.com/office/drawing/2014/main" id="{86132EFC-22B5-4BE0-B8B5-9EC8EAD71204}"/>
                </a:ext>
              </a:extLst>
            </p:cNvPr>
            <p:cNvSpPr txBox="1"/>
            <p:nvPr/>
          </p:nvSpPr>
          <p:spPr>
            <a:xfrm>
              <a:off x="7876679" y="3873387"/>
              <a:ext cx="612668"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195</a:t>
              </a:r>
            </a:p>
          </p:txBody>
        </p:sp>
      </p:grpSp>
      <p:sp>
        <p:nvSpPr>
          <p:cNvPr id="132" name="TextBox 131">
            <a:extLst>
              <a:ext uri="{FF2B5EF4-FFF2-40B4-BE49-F238E27FC236}">
                <a16:creationId xmlns:a16="http://schemas.microsoft.com/office/drawing/2014/main" id="{35396A4F-2450-49DE-A89B-56ADE93083A3}"/>
              </a:ext>
            </a:extLst>
          </p:cNvPr>
          <p:cNvSpPr txBox="1"/>
          <p:nvPr/>
        </p:nvSpPr>
        <p:spPr>
          <a:xfrm>
            <a:off x="10205129" y="2750890"/>
            <a:ext cx="5261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cm</a:t>
            </a:r>
          </a:p>
        </p:txBody>
      </p:sp>
      <p:sp>
        <p:nvSpPr>
          <p:cNvPr id="133" name="TextBox 132">
            <a:extLst>
              <a:ext uri="{FF2B5EF4-FFF2-40B4-BE49-F238E27FC236}">
                <a16:creationId xmlns:a16="http://schemas.microsoft.com/office/drawing/2014/main" id="{2138FEA8-EEC6-4FE4-843A-EBF3E509AF81}"/>
              </a:ext>
            </a:extLst>
          </p:cNvPr>
          <p:cNvSpPr txBox="1"/>
          <p:nvPr/>
        </p:nvSpPr>
        <p:spPr>
          <a:xfrm>
            <a:off x="10196615" y="3476966"/>
            <a:ext cx="385042"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in</a:t>
            </a:r>
          </a:p>
        </p:txBody>
      </p:sp>
    </p:spTree>
    <p:extLst>
      <p:ext uri="{BB962C8B-B14F-4D97-AF65-F5344CB8AC3E}">
        <p14:creationId xmlns:p14="http://schemas.microsoft.com/office/powerpoint/2010/main" val="16798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67BE27-BE08-4257-5EFB-F50D5D9D93A7}"/>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a:t>
            </a: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method</a:t>
            </a:r>
            <a:r>
              <a:rPr kumimoji="0" lang="en-GB" sz="3600" b="1" i="0" u="none" strike="noStrike" kern="1200" cap="none" spc="0" normalizeH="0" noProof="0">
                <a:ln>
                  <a:noFill/>
                </a:ln>
                <a:solidFill>
                  <a:schemeClr val="accent1"/>
                </a:solidFill>
                <a:effectLst/>
                <a:uLnTx/>
                <a:uFillTx/>
                <a:latin typeface="Arial" panose="020B0604020202020204" pitchFamily="34" charset="0"/>
                <a:ea typeface="+mj-ea"/>
                <a:cs typeface="Arial" panose="020B0604020202020204" pitchFamily="34" charset="0"/>
              </a:rPr>
              <a:t> 3</a:t>
            </a: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for Explore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F2F654DB-F6E2-40A0-99CA-7368FD3CE492}"/>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a:t>
            </a:r>
            <a:r>
              <a:rPr lang="en-GB" sz="2200" b="1" dirty="0">
                <a:solidFill>
                  <a:schemeClr val="bg1"/>
                </a:solidFill>
                <a:latin typeface="Arial" panose="020B0604020202020204" pitchFamily="34" charset="0"/>
                <a:cs typeface="Arial" panose="020B0604020202020204" pitchFamily="34" charset="0"/>
              </a:rPr>
              <a:t>ISCUSS</a:t>
            </a:r>
          </a:p>
        </p:txBody>
      </p:sp>
      <p:cxnSp>
        <p:nvCxnSpPr>
          <p:cNvPr id="32" name="Straight Connector 31">
            <a:extLst>
              <a:ext uri="{FF2B5EF4-FFF2-40B4-BE49-F238E27FC236}">
                <a16:creationId xmlns:a16="http://schemas.microsoft.com/office/drawing/2014/main" id="{DAF0EDA8-01DB-47D8-A3F0-F6681D88E25B}"/>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F2DC8A0-4A88-48F4-A764-E876F14FDD1D}"/>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6C5ADC9-F666-4164-8939-3AC2F24D5884}"/>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F524071-0B8E-4487-8E2C-1D023B412938}"/>
              </a:ext>
            </a:extLst>
          </p:cNvPr>
          <p:cNvSpPr txBox="1"/>
          <p:nvPr/>
        </p:nvSpPr>
        <p:spPr>
          <a:xfrm>
            <a:off x="1480273" y="3792970"/>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62" name="TextBox 61">
            <a:extLst>
              <a:ext uri="{FF2B5EF4-FFF2-40B4-BE49-F238E27FC236}">
                <a16:creationId xmlns:a16="http://schemas.microsoft.com/office/drawing/2014/main" id="{8812FB4C-4B59-46C8-BFDC-2A9BAA423135}"/>
              </a:ext>
            </a:extLst>
          </p:cNvPr>
          <p:cNvSpPr txBox="1"/>
          <p:nvPr/>
        </p:nvSpPr>
        <p:spPr>
          <a:xfrm>
            <a:off x="1480273" y="2365753"/>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cxnSp>
        <p:nvCxnSpPr>
          <p:cNvPr id="63" name="Straight Connector 62">
            <a:extLst>
              <a:ext uri="{FF2B5EF4-FFF2-40B4-BE49-F238E27FC236}">
                <a16:creationId xmlns:a16="http://schemas.microsoft.com/office/drawing/2014/main" id="{FF13F78E-714C-4469-BC5A-DAAE83A31275}"/>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B4DB2F2-724C-45CB-9884-BF6C9ADC1C1F}"/>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487E3156-923D-49C5-9653-5787FD47612D}"/>
              </a:ext>
            </a:extLst>
          </p:cNvPr>
          <p:cNvGrpSpPr/>
          <p:nvPr/>
        </p:nvGrpSpPr>
        <p:grpSpPr>
          <a:xfrm>
            <a:off x="7843978" y="2370197"/>
            <a:ext cx="663915" cy="1457247"/>
            <a:chOff x="7843978" y="2370197"/>
            <a:chExt cx="663915" cy="1457247"/>
          </a:xfrm>
        </p:grpSpPr>
        <p:sp>
          <p:nvSpPr>
            <p:cNvPr id="66" name="TextBox 65">
              <a:extLst>
                <a:ext uri="{FF2B5EF4-FFF2-40B4-BE49-F238E27FC236}">
                  <a16:creationId xmlns:a16="http://schemas.microsoft.com/office/drawing/2014/main" id="{57A13FF2-D741-4A8D-BF67-AC8BEA2C3D9B}"/>
                </a:ext>
              </a:extLst>
            </p:cNvPr>
            <p:cNvSpPr txBox="1"/>
            <p:nvPr/>
          </p:nvSpPr>
          <p:spPr>
            <a:xfrm>
              <a:off x="7843978" y="2370197"/>
              <a:ext cx="66391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500</a:t>
              </a:r>
            </a:p>
          </p:txBody>
        </p:sp>
        <p:cxnSp>
          <p:nvCxnSpPr>
            <p:cNvPr id="67" name="Straight Connector 66">
              <a:extLst>
                <a:ext uri="{FF2B5EF4-FFF2-40B4-BE49-F238E27FC236}">
                  <a16:creationId xmlns:a16="http://schemas.microsoft.com/office/drawing/2014/main" id="{40431265-7A19-4349-8D6F-A6C7B9957EC1}"/>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886F5F2-7735-4707-BCA5-58848C53F948}"/>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5529CB-BF64-4315-A255-A0F1BFF68182}"/>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277947C0-E685-46F5-A681-10AD6085A95D}"/>
              </a:ext>
            </a:extLst>
          </p:cNvPr>
          <p:cNvSpPr txBox="1"/>
          <p:nvPr/>
        </p:nvSpPr>
        <p:spPr>
          <a:xfrm>
            <a:off x="10205129" y="2750890"/>
            <a:ext cx="5261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cm</a:t>
            </a:r>
          </a:p>
        </p:txBody>
      </p:sp>
      <p:sp>
        <p:nvSpPr>
          <p:cNvPr id="71" name="TextBox 70">
            <a:extLst>
              <a:ext uri="{FF2B5EF4-FFF2-40B4-BE49-F238E27FC236}">
                <a16:creationId xmlns:a16="http://schemas.microsoft.com/office/drawing/2014/main" id="{FEB8BCB1-8584-43C1-9C3D-5B7FBEE47B3F}"/>
              </a:ext>
            </a:extLst>
          </p:cNvPr>
          <p:cNvSpPr txBox="1"/>
          <p:nvPr/>
        </p:nvSpPr>
        <p:spPr>
          <a:xfrm>
            <a:off x="10196615" y="3476966"/>
            <a:ext cx="385042"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in</a:t>
            </a:r>
          </a:p>
        </p:txBody>
      </p:sp>
      <p:grpSp>
        <p:nvGrpSpPr>
          <p:cNvPr id="72" name="Group 71">
            <a:extLst>
              <a:ext uri="{FF2B5EF4-FFF2-40B4-BE49-F238E27FC236}">
                <a16:creationId xmlns:a16="http://schemas.microsoft.com/office/drawing/2014/main" id="{0E9C4385-B763-42F4-90D0-B56B3E130C65}"/>
              </a:ext>
            </a:extLst>
          </p:cNvPr>
          <p:cNvGrpSpPr/>
          <p:nvPr/>
        </p:nvGrpSpPr>
        <p:grpSpPr>
          <a:xfrm>
            <a:off x="3880657" y="2365753"/>
            <a:ext cx="699166" cy="1907555"/>
            <a:chOff x="2610561" y="2319092"/>
            <a:chExt cx="699166" cy="1907555"/>
          </a:xfrm>
        </p:grpSpPr>
        <p:cxnSp>
          <p:nvCxnSpPr>
            <p:cNvPr id="73" name="Straight Connector 72">
              <a:extLst>
                <a:ext uri="{FF2B5EF4-FFF2-40B4-BE49-F238E27FC236}">
                  <a16:creationId xmlns:a16="http://schemas.microsoft.com/office/drawing/2014/main" id="{B7DE2C25-66D4-49F8-B694-BE5E88DBE3C0}"/>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ADB5D48-56CF-4BD8-B368-413E040F251C}"/>
                </a:ext>
              </a:extLst>
            </p:cNvPr>
            <p:cNvCxnSpPr>
              <a:cxnSpLocks/>
            </p:cNvCxnSpPr>
            <p:nvPr/>
          </p:nvCxnSpPr>
          <p:spPr>
            <a:xfrm>
              <a:off x="2894924"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F5468F5-10F4-41B4-8C91-EE7A81A9CB79}"/>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6CB2425-A4B1-4042-BDF1-A1F4BEAB27E2}"/>
                </a:ext>
              </a:extLst>
            </p:cNvPr>
            <p:cNvSpPr txBox="1"/>
            <p:nvPr/>
          </p:nvSpPr>
          <p:spPr>
            <a:xfrm>
              <a:off x="2645812" y="3826537"/>
              <a:ext cx="66391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39</a:t>
              </a:r>
            </a:p>
          </p:txBody>
        </p:sp>
        <p:sp>
          <p:nvSpPr>
            <p:cNvPr id="77" name="TextBox 76">
              <a:extLst>
                <a:ext uri="{FF2B5EF4-FFF2-40B4-BE49-F238E27FC236}">
                  <a16:creationId xmlns:a16="http://schemas.microsoft.com/office/drawing/2014/main" id="{C6BC7B92-E3BF-44C3-B5B5-EF3CA92B3791}"/>
                </a:ext>
              </a:extLst>
            </p:cNvPr>
            <p:cNvSpPr txBox="1"/>
            <p:nvPr/>
          </p:nvSpPr>
          <p:spPr>
            <a:xfrm>
              <a:off x="2610561" y="2319092"/>
              <a:ext cx="66391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100</a:t>
              </a:r>
            </a:p>
          </p:txBody>
        </p:sp>
      </p:grpSp>
      <p:grpSp>
        <p:nvGrpSpPr>
          <p:cNvPr id="78" name="Group 77">
            <a:extLst>
              <a:ext uri="{FF2B5EF4-FFF2-40B4-BE49-F238E27FC236}">
                <a16:creationId xmlns:a16="http://schemas.microsoft.com/office/drawing/2014/main" id="{FCE9857A-FC7D-4808-9332-793E1FCA4C9B}"/>
              </a:ext>
            </a:extLst>
          </p:cNvPr>
          <p:cNvGrpSpPr/>
          <p:nvPr/>
        </p:nvGrpSpPr>
        <p:grpSpPr>
          <a:xfrm>
            <a:off x="2888579" y="2584006"/>
            <a:ext cx="1509651" cy="1416968"/>
            <a:chOff x="2888579" y="2584006"/>
            <a:chExt cx="1509651" cy="1416968"/>
          </a:xfrm>
        </p:grpSpPr>
        <p:sp>
          <p:nvSpPr>
            <p:cNvPr id="79" name="Arc 78">
              <a:extLst>
                <a:ext uri="{FF2B5EF4-FFF2-40B4-BE49-F238E27FC236}">
                  <a16:creationId xmlns:a16="http://schemas.microsoft.com/office/drawing/2014/main" id="{CF8ADB88-D879-42E2-A8EA-1CC85D598349}"/>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a:extLst>
                <a:ext uri="{FF2B5EF4-FFF2-40B4-BE49-F238E27FC236}">
                  <a16:creationId xmlns:a16="http://schemas.microsoft.com/office/drawing/2014/main" id="{0C143E2D-A2BC-4253-9D42-C4008B779B46}"/>
                </a:ext>
              </a:extLst>
            </p:cNvPr>
            <p:cNvSpPr txBox="1"/>
            <p:nvPr/>
          </p:nvSpPr>
          <p:spPr>
            <a:xfrm rot="16200000">
              <a:off x="2645227" y="3080761"/>
              <a:ext cx="886813"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 2.56</a:t>
              </a:r>
            </a:p>
          </p:txBody>
        </p:sp>
      </p:grpSp>
      <p:grpSp>
        <p:nvGrpSpPr>
          <p:cNvPr id="81" name="Group 80">
            <a:extLst>
              <a:ext uri="{FF2B5EF4-FFF2-40B4-BE49-F238E27FC236}">
                <a16:creationId xmlns:a16="http://schemas.microsoft.com/office/drawing/2014/main" id="{9E934AD0-864D-4432-99B6-F01714B248EF}"/>
              </a:ext>
            </a:extLst>
          </p:cNvPr>
          <p:cNvGrpSpPr/>
          <p:nvPr/>
        </p:nvGrpSpPr>
        <p:grpSpPr>
          <a:xfrm>
            <a:off x="6831512" y="2572279"/>
            <a:ext cx="1660014" cy="1654368"/>
            <a:chOff x="6831512" y="2572279"/>
            <a:chExt cx="1660014" cy="1654368"/>
          </a:xfrm>
        </p:grpSpPr>
        <p:sp>
          <p:nvSpPr>
            <p:cNvPr id="82" name="TextBox 81">
              <a:extLst>
                <a:ext uri="{FF2B5EF4-FFF2-40B4-BE49-F238E27FC236}">
                  <a16:creationId xmlns:a16="http://schemas.microsoft.com/office/drawing/2014/main" id="{C6D8F4D9-097D-4FF3-867D-8CA0ADAEDB55}"/>
                </a:ext>
              </a:extLst>
            </p:cNvPr>
            <p:cNvSpPr txBox="1"/>
            <p:nvPr/>
          </p:nvSpPr>
          <p:spPr>
            <a:xfrm>
              <a:off x="7827611" y="3826537"/>
              <a:ext cx="663915"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195</a:t>
              </a:r>
            </a:p>
          </p:txBody>
        </p:sp>
        <p:sp>
          <p:nvSpPr>
            <p:cNvPr id="83" name="Arc 82">
              <a:extLst>
                <a:ext uri="{FF2B5EF4-FFF2-40B4-BE49-F238E27FC236}">
                  <a16:creationId xmlns:a16="http://schemas.microsoft.com/office/drawing/2014/main" id="{0EB1E04C-4A66-43B6-8DEA-4B9B10BB9D09}"/>
                </a:ext>
              </a:extLst>
            </p:cNvPr>
            <p:cNvSpPr/>
            <p:nvPr/>
          </p:nvSpPr>
          <p:spPr>
            <a:xfrm rot="5400000" flipV="1">
              <a:off x="7078287" y="2716761"/>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0AF10112-CFF0-4F0A-9B1B-C549519F3844}"/>
                </a:ext>
              </a:extLst>
            </p:cNvPr>
            <p:cNvSpPr txBox="1"/>
            <p:nvPr/>
          </p:nvSpPr>
          <p:spPr>
            <a:xfrm rot="16200000">
              <a:off x="6588160" y="3080762"/>
              <a:ext cx="886813"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 2.56</a:t>
              </a:r>
            </a:p>
          </p:txBody>
        </p:sp>
      </p:grpSp>
    </p:spTree>
    <p:extLst>
      <p:ext uri="{BB962C8B-B14F-4D97-AF65-F5344CB8AC3E}">
        <p14:creationId xmlns:p14="http://schemas.microsoft.com/office/powerpoint/2010/main" val="15013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F0E5324-ED72-86B1-78EC-61C51A6CA45F}"/>
              </a:ext>
            </a:extLst>
          </p:cNvPr>
          <p:cNvSpPr txBox="1">
            <a:spLocks noGrp="1"/>
          </p:cNvSpPr>
          <p:nvPr>
            <p:ph type="title" idx="4294967295"/>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Class method</a:t>
            </a:r>
            <a:r>
              <a:rPr kumimoji="0" lang="en-GB"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lang="en-GB" sz="3600" dirty="0">
                <a:solidFill>
                  <a:schemeClr val="accent1"/>
                </a:solidFill>
                <a:latin typeface="Arial" panose="020B0604020202020204" pitchFamily="34" charset="0"/>
                <a:cs typeface="Arial" panose="020B0604020202020204" pitchFamily="34" charset="0"/>
              </a:rPr>
              <a:t>4</a:t>
            </a: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for Explore 1</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53AE7FF-A8CB-4977-942F-92BB05817303}"/>
              </a:ext>
            </a:extLst>
          </p:cNvPr>
          <p:cNvSpPr txBox="1"/>
          <p:nvPr/>
        </p:nvSpPr>
        <p:spPr>
          <a:xfrm>
            <a:off x="10562" y="112168"/>
            <a:ext cx="1440435"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a:t>
            </a:r>
            <a:r>
              <a:rPr lang="en-GB" sz="2200" b="1" dirty="0">
                <a:solidFill>
                  <a:schemeClr val="bg1"/>
                </a:solidFill>
                <a:latin typeface="Arial" panose="020B0604020202020204" pitchFamily="34" charset="0"/>
                <a:cs typeface="Arial" panose="020B0604020202020204" pitchFamily="34" charset="0"/>
              </a:rPr>
              <a:t>ISCUSS</a:t>
            </a:r>
          </a:p>
        </p:txBody>
      </p:sp>
      <p:grpSp>
        <p:nvGrpSpPr>
          <p:cNvPr id="2" name="Group 1">
            <a:extLst>
              <a:ext uri="{FF2B5EF4-FFF2-40B4-BE49-F238E27FC236}">
                <a16:creationId xmlns:a16="http://schemas.microsoft.com/office/drawing/2014/main" id="{2E30F1A6-20F3-BC86-25A4-58D274F5A6D3}"/>
              </a:ext>
            </a:extLst>
          </p:cNvPr>
          <p:cNvGrpSpPr/>
          <p:nvPr/>
        </p:nvGrpSpPr>
        <p:grpSpPr>
          <a:xfrm>
            <a:off x="1480273" y="2365753"/>
            <a:ext cx="9250962" cy="1827327"/>
            <a:chOff x="1480273" y="2365753"/>
            <a:chExt cx="9250962" cy="1827327"/>
          </a:xfrm>
        </p:grpSpPr>
        <p:cxnSp>
          <p:nvCxnSpPr>
            <p:cNvPr id="6" name="Straight Connector 5">
              <a:extLst>
                <a:ext uri="{FF2B5EF4-FFF2-40B4-BE49-F238E27FC236}">
                  <a16:creationId xmlns:a16="http://schemas.microsoft.com/office/drawing/2014/main" id="{E6B77BFF-C502-4D0B-9C6A-77EF0FD98B1D}"/>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E974-4A76-40C3-84C6-51B7DBD8DAA7}"/>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BFDBE1-568D-457D-AF68-EB26980B3A87}"/>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52C4F3-5E86-475B-BC2F-1A70D4EDDAD2}"/>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997B3D-84F9-4E19-B84B-5D1B1A529A1F}"/>
                </a:ext>
              </a:extLst>
            </p:cNvPr>
            <p:cNvSpPr txBox="1"/>
            <p:nvPr/>
          </p:nvSpPr>
          <p:spPr>
            <a:xfrm>
              <a:off x="1480273" y="3792970"/>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6E7C1DF5-5245-4666-B404-93F6E1E1AE2A}"/>
                </a:ext>
              </a:extLst>
            </p:cNvPr>
            <p:cNvSpPr txBox="1"/>
            <p:nvPr/>
          </p:nvSpPr>
          <p:spPr>
            <a:xfrm>
              <a:off x="1480273" y="2365753"/>
              <a:ext cx="32733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0</a:t>
              </a:r>
            </a:p>
          </p:txBody>
        </p:sp>
        <p:cxnSp>
          <p:nvCxnSpPr>
            <p:cNvPr id="14" name="Straight Connector 13">
              <a:extLst>
                <a:ext uri="{FF2B5EF4-FFF2-40B4-BE49-F238E27FC236}">
                  <a16:creationId xmlns:a16="http://schemas.microsoft.com/office/drawing/2014/main" id="{D40DC8E1-DCF1-4037-8D94-9656D88412B0}"/>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494843-4AE7-440A-BBD4-DC72B3124F77}"/>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13C16A-9739-4123-957A-866A4DE00A31}"/>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204906-29D2-43BA-A4E3-181953EC5D4A}"/>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EAC44B1-7263-44ED-9264-80957AE80ED4}"/>
                </a:ext>
              </a:extLst>
            </p:cNvPr>
            <p:cNvSpPr txBox="1"/>
            <p:nvPr/>
          </p:nvSpPr>
          <p:spPr>
            <a:xfrm>
              <a:off x="7843979" y="2370197"/>
              <a:ext cx="612668"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500</a:t>
              </a:r>
            </a:p>
          </p:txBody>
        </p:sp>
        <p:cxnSp>
          <p:nvCxnSpPr>
            <p:cNvPr id="19" name="Straight Connector 18">
              <a:extLst>
                <a:ext uri="{FF2B5EF4-FFF2-40B4-BE49-F238E27FC236}">
                  <a16:creationId xmlns:a16="http://schemas.microsoft.com/office/drawing/2014/main" id="{0B01DFA0-2694-4DDF-BACF-1762C55E239D}"/>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0AEE28-E089-4D9F-A542-81055BA9B331}"/>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545243-9FD0-4954-86A9-585EE853E5BB}"/>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3008B18-F2B7-4414-B6FC-0F81614FCCA9}"/>
                </a:ext>
              </a:extLst>
            </p:cNvPr>
            <p:cNvSpPr txBox="1"/>
            <p:nvPr/>
          </p:nvSpPr>
          <p:spPr>
            <a:xfrm>
              <a:off x="10205129" y="2750890"/>
              <a:ext cx="5261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cm</a:t>
              </a:r>
            </a:p>
          </p:txBody>
        </p:sp>
        <p:sp>
          <p:nvSpPr>
            <p:cNvPr id="24" name="TextBox 23">
              <a:extLst>
                <a:ext uri="{FF2B5EF4-FFF2-40B4-BE49-F238E27FC236}">
                  <a16:creationId xmlns:a16="http://schemas.microsoft.com/office/drawing/2014/main" id="{FA55CF9D-B124-4123-9C6A-52C93BC70033}"/>
                </a:ext>
              </a:extLst>
            </p:cNvPr>
            <p:cNvSpPr txBox="1"/>
            <p:nvPr/>
          </p:nvSpPr>
          <p:spPr>
            <a:xfrm>
              <a:off x="10196615" y="3476966"/>
              <a:ext cx="385042"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in</a:t>
              </a:r>
            </a:p>
          </p:txBody>
        </p:sp>
      </p:grpSp>
    </p:spTree>
    <p:extLst>
      <p:ext uri="{BB962C8B-B14F-4D97-AF65-F5344CB8AC3E}">
        <p14:creationId xmlns:p14="http://schemas.microsoft.com/office/powerpoint/2010/main" val="333485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9A5843-E5AD-A45E-7D65-C7386C14812D}"/>
              </a:ext>
            </a:extLst>
          </p:cNvPr>
          <p:cNvSpPr>
            <a:spLocks noGrp="1"/>
          </p:cNvSpPr>
          <p:nvPr>
            <p:ph type="title"/>
          </p:nvPr>
        </p:nvSpPr>
        <p:spPr/>
        <p:txBody>
          <a:bodyPr/>
          <a:lstStyle/>
          <a:p>
            <a:r>
              <a:rPr lang="en-GB" dirty="0"/>
              <a:t>Spot the mistake</a:t>
            </a:r>
          </a:p>
        </p:txBody>
      </p:sp>
      <p:sp>
        <p:nvSpPr>
          <p:cNvPr id="4" name="Slide Number Placeholder 3">
            <a:extLst>
              <a:ext uri="{FF2B5EF4-FFF2-40B4-BE49-F238E27FC236}">
                <a16:creationId xmlns:a16="http://schemas.microsoft.com/office/drawing/2014/main" id="{EAB3B926-72E9-6D3A-3189-5690BC6B1024}"/>
              </a:ext>
            </a:extLst>
          </p:cNvPr>
          <p:cNvSpPr>
            <a:spLocks noGrp="1"/>
          </p:cNvSpPr>
          <p:nvPr>
            <p:ph type="sldNum" sz="quarter" idx="12"/>
          </p:nvPr>
        </p:nvSpPr>
        <p:spPr>
          <a:xfrm>
            <a:off x="8610600" y="6356350"/>
            <a:ext cx="2743200" cy="365125"/>
          </a:xfrm>
        </p:spPr>
        <p:txBody>
          <a:bodyPr/>
          <a:lstStyle/>
          <a:p>
            <a:fld id="{892959B6-490E-A144-8C7C-88267F972F69}" type="slidenum">
              <a:rPr lang="en-US" smtClean="0"/>
              <a:t>9</a:t>
            </a:fld>
            <a:endParaRPr lang="en-US" dirty="0"/>
          </a:p>
        </p:txBody>
      </p:sp>
      <p:grpSp>
        <p:nvGrpSpPr>
          <p:cNvPr id="6" name="Group 5">
            <a:extLst>
              <a:ext uri="{FF2B5EF4-FFF2-40B4-BE49-F238E27FC236}">
                <a16:creationId xmlns:a16="http://schemas.microsoft.com/office/drawing/2014/main" id="{5F9D2202-28F1-4E76-AC17-2BB9602DF15B}"/>
              </a:ext>
            </a:extLst>
          </p:cNvPr>
          <p:cNvGrpSpPr/>
          <p:nvPr/>
        </p:nvGrpSpPr>
        <p:grpSpPr>
          <a:xfrm>
            <a:off x="6662276" y="1357566"/>
            <a:ext cx="5225240" cy="3170006"/>
            <a:chOff x="5845622" y="404782"/>
            <a:chExt cx="5796580" cy="3069076"/>
          </a:xfrm>
        </p:grpSpPr>
        <p:sp>
          <p:nvSpPr>
            <p:cNvPr id="8" name="Thought Bubble: Cloud 7">
              <a:extLst>
                <a:ext uri="{FF2B5EF4-FFF2-40B4-BE49-F238E27FC236}">
                  <a16:creationId xmlns:a16="http://schemas.microsoft.com/office/drawing/2014/main" id="{2186D982-9191-408F-AEE3-56F11323CF83}"/>
                </a:ext>
              </a:extLst>
            </p:cNvPr>
            <p:cNvSpPr/>
            <p:nvPr/>
          </p:nvSpPr>
          <p:spPr>
            <a:xfrm rot="5400000" flipH="1">
              <a:off x="7058326" y="-807922"/>
              <a:ext cx="3069076" cy="5494483"/>
            </a:xfrm>
            <a:prstGeom prst="cloudCallout">
              <a:avLst>
                <a:gd name="adj1" fmla="val 25366"/>
                <a:gd name="adj2" fmla="val 71796"/>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11E111B9-ECB1-4502-B292-BF26627EE0E0}"/>
                </a:ext>
              </a:extLst>
            </p:cNvPr>
            <p:cNvSpPr txBox="1"/>
            <p:nvPr/>
          </p:nvSpPr>
          <p:spPr>
            <a:xfrm>
              <a:off x="6569210" y="1026928"/>
              <a:ext cx="5072992" cy="2421810"/>
            </a:xfrm>
            <a:prstGeom prst="rect">
              <a:avLst/>
            </a:prstGeom>
            <a:noFill/>
          </p:spPr>
          <p:txBody>
            <a:bodyPr wrap="square" rtlCol="0">
              <a:spAutoFit/>
            </a:bodyPr>
            <a:lstStyle/>
            <a:p>
              <a:pPr>
                <a:lnSpc>
                  <a:spcPct val="115000"/>
                </a:lnSpc>
                <a:spcBef>
                  <a:spcPts val="400"/>
                </a:spcBef>
                <a:spcAft>
                  <a:spcPts val="400"/>
                </a:spcAft>
              </a:pPr>
              <a:r>
                <a:rPr lang="en-GB" sz="2400" kern="1200" dirty="0">
                  <a:effectLst/>
                  <a:latin typeface="Arial" panose="020B0604020202020204" pitchFamily="34" charset="0"/>
                  <a:ea typeface="Calibri" panose="020F0502020204030204" pitchFamily="34" charset="0"/>
                  <a:cs typeface="Arial" panose="020B0604020202020204" pitchFamily="34" charset="0"/>
                </a:rPr>
                <a:t>‘</a:t>
              </a:r>
              <a:r>
                <a:rPr lang="en-GB" sz="2400" kern="1200" dirty="0">
                  <a:effectLst/>
                  <a:latin typeface="Arial" panose="020B0604020202020204" pitchFamily="34" charset="0"/>
                  <a:ea typeface="Calibri" panose="020F0502020204030204" pitchFamily="34" charset="0"/>
                  <a:cs typeface="Times New Roman" panose="02020603050405020304" pitchFamily="18" charset="0"/>
                </a:rPr>
                <a:t>I know that 1 mile is about </a:t>
              </a:r>
            </a:p>
            <a:p>
              <a:pPr>
                <a:lnSpc>
                  <a:spcPct val="115000"/>
                </a:lnSpc>
                <a:spcBef>
                  <a:spcPts val="400"/>
                </a:spcBef>
                <a:spcAft>
                  <a:spcPts val="400"/>
                </a:spcAft>
              </a:pPr>
              <a:r>
                <a:rPr lang="en-GB" sz="2400" kern="1200" dirty="0">
                  <a:effectLst/>
                  <a:latin typeface="Arial" panose="020B0604020202020204" pitchFamily="34" charset="0"/>
                  <a:ea typeface="Calibri" panose="020F0502020204030204" pitchFamily="34" charset="0"/>
                  <a:cs typeface="Times New Roman" panose="02020603050405020304" pitchFamily="18" charset="0"/>
                </a:rPr>
                <a:t>1.6 km, so to work out the</a:t>
              </a:r>
            </a:p>
            <a:p>
              <a:pPr>
                <a:lnSpc>
                  <a:spcPct val="115000"/>
                </a:lnSpc>
                <a:spcBef>
                  <a:spcPts val="400"/>
                </a:spcBef>
                <a:spcAft>
                  <a:spcPts val="400"/>
                </a:spcAft>
              </a:pPr>
              <a:r>
                <a:rPr lang="en-GB" sz="2400" kern="1200" dirty="0">
                  <a:effectLst/>
                  <a:latin typeface="Arial" panose="020B0604020202020204" pitchFamily="34" charset="0"/>
                  <a:ea typeface="Calibri" panose="020F0502020204030204" pitchFamily="34" charset="0"/>
                  <a:cs typeface="Times New Roman" panose="02020603050405020304" pitchFamily="18" charset="0"/>
                </a:rPr>
                <a:t> distance to Zürich in miles </a:t>
              </a:r>
            </a:p>
            <a:p>
              <a:pPr>
                <a:lnSpc>
                  <a:spcPct val="115000"/>
                </a:lnSpc>
                <a:spcBef>
                  <a:spcPts val="400"/>
                </a:spcBef>
                <a:spcAft>
                  <a:spcPts val="400"/>
                </a:spcAft>
              </a:pPr>
              <a:r>
                <a:rPr lang="en-GB" sz="2400" kern="1200" dirty="0">
                  <a:effectLst/>
                  <a:latin typeface="Arial" panose="020B0604020202020204" pitchFamily="34" charset="0"/>
                  <a:ea typeface="Calibri" panose="020F0502020204030204" pitchFamily="34" charset="0"/>
                  <a:cs typeface="Times New Roman" panose="02020603050405020304" pitchFamily="18" charset="0"/>
                </a:rPr>
                <a:t>I multiply by 1.6.’</a:t>
              </a: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400"/>
                </a:spcBef>
                <a:spcAft>
                  <a:spcPts val="400"/>
                </a:spcAft>
                <a:buNone/>
              </a:pP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Rounded Corners 1">
            <a:extLst>
              <a:ext uri="{FF2B5EF4-FFF2-40B4-BE49-F238E27FC236}">
                <a16:creationId xmlns:a16="http://schemas.microsoft.com/office/drawing/2014/main" id="{56088930-B3A3-540D-495D-822F819C53FB}"/>
              </a:ext>
            </a:extLst>
          </p:cNvPr>
          <p:cNvSpPr/>
          <p:nvPr/>
        </p:nvSpPr>
        <p:spPr>
          <a:xfrm>
            <a:off x="1515607" y="4810523"/>
            <a:ext cx="9598238" cy="126287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400"/>
              </a:spcBef>
              <a:spcAft>
                <a:spcPts val="400"/>
              </a:spcAft>
            </a:pP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Explain why Alex is wrong. </a:t>
            </a:r>
            <a:b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Can you use a double number line to show your thinking?</a:t>
            </a:r>
            <a:endParaRPr lang="en-US" sz="2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descr="Cartoon of a person called Alex. They are standing with their arms by their sides. They have short brown hair and are wearing blue trousers, a grey t-shirt and brown shoes. They are carrying an orange cross body bag. ">
            <a:extLst>
              <a:ext uri="{FF2B5EF4-FFF2-40B4-BE49-F238E27FC236}">
                <a16:creationId xmlns:a16="http://schemas.microsoft.com/office/drawing/2014/main" id="{D143EEA4-83AB-C25A-674F-E9642E681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537" y="1670037"/>
            <a:ext cx="1113533" cy="2753170"/>
          </a:xfrm>
          <a:prstGeom prst="rect">
            <a:avLst/>
          </a:prstGeom>
        </p:spPr>
      </p:pic>
      <p:sp>
        <p:nvSpPr>
          <p:cNvPr id="3" name="Rectangle: Rounded Corners 2">
            <a:extLst>
              <a:ext uri="{FF2B5EF4-FFF2-40B4-BE49-F238E27FC236}">
                <a16:creationId xmlns:a16="http://schemas.microsoft.com/office/drawing/2014/main" id="{8F5B2C50-8D48-56CA-9282-83670A4AF0DE}"/>
              </a:ext>
            </a:extLst>
          </p:cNvPr>
          <p:cNvSpPr/>
          <p:nvPr/>
        </p:nvSpPr>
        <p:spPr>
          <a:xfrm>
            <a:off x="838200" y="1690687"/>
            <a:ext cx="2993020" cy="1978487"/>
          </a:xfrm>
          <a:prstGeom prst="roundRect">
            <a:avLst/>
          </a:prstGeom>
          <a:solidFill>
            <a:srgbClr val="007E3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Zürich</a:t>
            </a:r>
          </a:p>
          <a:p>
            <a:r>
              <a:rPr lang="en-GB" dirty="0">
                <a:latin typeface="Arial" panose="020B0604020202020204" pitchFamily="34" charset="0"/>
                <a:cs typeface="Arial" panose="020B0604020202020204" pitchFamily="34" charset="0"/>
              </a:rPr>
              <a:t>Basel</a:t>
            </a:r>
          </a:p>
          <a:p>
            <a:r>
              <a:rPr lang="en-GB" dirty="0">
                <a:latin typeface="Arial" panose="020B0604020202020204" pitchFamily="34" charset="0"/>
                <a:cs typeface="Arial" panose="020B0604020202020204" pitchFamily="34" charset="0"/>
              </a:rPr>
              <a:t>Lausanne</a:t>
            </a:r>
          </a:p>
          <a:p>
            <a:r>
              <a:rPr lang="en-GB" dirty="0">
                <a:latin typeface="Arial" panose="020B0604020202020204" pitchFamily="34" charset="0"/>
                <a:cs typeface="Arial" panose="020B0604020202020204" pitchFamily="34" charset="0"/>
              </a:rPr>
              <a:t>Bern</a:t>
            </a:r>
          </a:p>
        </p:txBody>
      </p:sp>
      <p:sp>
        <p:nvSpPr>
          <p:cNvPr id="5" name="TextBox 4">
            <a:extLst>
              <a:ext uri="{FF2B5EF4-FFF2-40B4-BE49-F238E27FC236}">
                <a16:creationId xmlns:a16="http://schemas.microsoft.com/office/drawing/2014/main" id="{D54D6881-1C06-2AC9-4D88-B3372CAC39DD}"/>
              </a:ext>
            </a:extLst>
          </p:cNvPr>
          <p:cNvSpPr txBox="1"/>
          <p:nvPr/>
        </p:nvSpPr>
        <p:spPr>
          <a:xfrm>
            <a:off x="2759571" y="2079766"/>
            <a:ext cx="941283" cy="1200329"/>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144 km</a:t>
            </a:r>
          </a:p>
          <a:p>
            <a:r>
              <a:rPr lang="en-GB" dirty="0">
                <a:solidFill>
                  <a:schemeClr val="bg1"/>
                </a:solidFill>
                <a:latin typeface="Arial" panose="020B0604020202020204" pitchFamily="34" charset="0"/>
                <a:cs typeface="Arial" panose="020B0604020202020204" pitchFamily="34" charset="0"/>
              </a:rPr>
              <a:t>114 km</a:t>
            </a:r>
          </a:p>
          <a:p>
            <a:r>
              <a:rPr lang="en-GB" dirty="0">
                <a:solidFill>
                  <a:schemeClr val="bg1"/>
                </a:solidFill>
                <a:latin typeface="Arial" panose="020B0604020202020204" pitchFamily="34" charset="0"/>
                <a:cs typeface="Arial" panose="020B0604020202020204" pitchFamily="34" charset="0"/>
              </a:rPr>
              <a:t>116 km</a:t>
            </a:r>
          </a:p>
          <a:p>
            <a:r>
              <a:rPr lang="en-GB" dirty="0">
                <a:solidFill>
                  <a:schemeClr val="bg1"/>
                </a:solidFill>
                <a:latin typeface="Arial" panose="020B0604020202020204" pitchFamily="34" charset="0"/>
                <a:cs typeface="Arial" panose="020B0604020202020204" pitchFamily="34" charset="0"/>
              </a:rPr>
              <a:t>  24 km</a:t>
            </a:r>
          </a:p>
        </p:txBody>
      </p:sp>
    </p:spTree>
    <p:extLst>
      <p:ext uri="{BB962C8B-B14F-4D97-AF65-F5344CB8AC3E}">
        <p14:creationId xmlns:p14="http://schemas.microsoft.com/office/powerpoint/2010/main" val="233989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5FBE3-E764-4AD3-BF99-9BF49606B956}">
  <ds:schemaRefs>
    <ds:schemaRef ds:uri="c5cf19a6-e467-491d-9af0-5a70f09a6a41"/>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a943fffa-545b-4eca-b17d-5f9a138dda08"/>
    <ds:schemaRef ds:uri="http://www.w3.org/XML/1998/namespace"/>
    <ds:schemaRef ds:uri="http://purl.org/dc/dcmitype/"/>
  </ds:schemaRefs>
</ds:datastoreItem>
</file>

<file path=customXml/itemProps2.xml><?xml version="1.0" encoding="utf-8"?>
<ds:datastoreItem xmlns:ds="http://schemas.openxmlformats.org/officeDocument/2006/customXml" ds:itemID="{5B37AE5A-7184-4B40-AABA-BFD723009C0E}">
  <ds:schemaRefs>
    <ds:schemaRef ds:uri="http://schemas.microsoft.com/sharepoint/v3/contenttype/forms"/>
  </ds:schemaRefs>
</ds:datastoreItem>
</file>

<file path=customXml/itemProps3.xml><?xml version="1.0" encoding="utf-8"?>
<ds:datastoreItem xmlns:ds="http://schemas.openxmlformats.org/officeDocument/2006/customXml" ds:itemID="{EF07AA80-CF2A-43F9-922E-85B1B574D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6013</TotalTime>
  <Words>2165</Words>
  <Application>Microsoft Office PowerPoint</Application>
  <PresentationFormat>Widescreen</PresentationFormat>
  <Paragraphs>390</Paragraphs>
  <Slides>23</Slides>
  <Notes>23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Arabic Typesetting</vt:lpstr>
      <vt:lpstr>arial</vt:lpstr>
      <vt:lpstr>arial</vt:lpstr>
      <vt:lpstr>Calibri</vt:lpstr>
      <vt:lpstr>Calibri Light</vt:lpstr>
      <vt:lpstr>Cambria Math</vt:lpstr>
      <vt:lpstr>Symbol</vt:lpstr>
      <vt:lpstr>Times New Roman</vt:lpstr>
      <vt:lpstr>office theme</vt:lpstr>
      <vt:lpstr>Custom Design</vt:lpstr>
      <vt:lpstr>Equation</vt:lpstr>
      <vt:lpstr>Lesson 15:  Converting between metric and imperial units Level 2</vt:lpstr>
      <vt:lpstr>Introduction</vt:lpstr>
      <vt:lpstr>Ratio table</vt:lpstr>
      <vt:lpstr>Converting between inches and cm</vt:lpstr>
      <vt:lpstr>Class method 1 for Explore 1</vt:lpstr>
      <vt:lpstr>Class method 2 for Explore 1</vt:lpstr>
      <vt:lpstr>Class method 3 for Explore 1</vt:lpstr>
      <vt:lpstr>Class method 4 for Explore 1</vt:lpstr>
      <vt:lpstr>Spot the mistake</vt:lpstr>
      <vt:lpstr>Class methods for Explore 2</vt:lpstr>
      <vt:lpstr>How much petrol?</vt:lpstr>
      <vt:lpstr>Class methods  –   part 1</vt:lpstr>
      <vt:lpstr>Class methods – part 2</vt:lpstr>
      <vt:lpstr>Exam question 1</vt:lpstr>
      <vt:lpstr>Exam question 2</vt:lpstr>
      <vt:lpstr>Exam question 3</vt:lpstr>
      <vt:lpstr>Exam question 1 solution</vt:lpstr>
      <vt:lpstr>Exam question 2 solution – part 1</vt:lpstr>
      <vt:lpstr>Exam question 2 solution – part 2</vt:lpstr>
      <vt:lpstr>Exam question 3 solution – part 1</vt:lpstr>
      <vt:lpstr>Exam question 3 solution – part 2</vt:lpstr>
      <vt:lpstr>Lesson review:  Converting between metric and imperial units Level 2</vt:lpstr>
      <vt:lpstr>Lesson 15: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Juliane.Collings</dc:creator>
  <cp:lastModifiedBy>Olesya Gilmutdinova</cp:lastModifiedBy>
  <cp:revision>115</cp:revision>
  <cp:lastPrinted>2022-11-30T14:52:22Z</cp:lastPrinted>
  <dcterms:created xsi:type="dcterms:W3CDTF">2022-10-14T08:40:23Z</dcterms:created>
  <dcterms:modified xsi:type="dcterms:W3CDTF">2023-04-13T11:46:51Z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